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61" r:id="rId5"/>
    <p:sldId id="259" r:id="rId6"/>
    <p:sldId id="266" r:id="rId7"/>
    <p:sldId id="262" r:id="rId8"/>
    <p:sldId id="260"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AB3A824-1A51-4B26-AD58-A6D8E14F6C04}" type="datetimeFigureOut">
              <a:rPr lang="en-US" smtClean="0"/>
              <a:t>11/28/2021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
              </a:t>
            </a:r>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978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11/28/2021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4941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11/28/2021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5543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11/28/2021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8810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E5059C3-6A89-4494-99FF-5A4D6FFD50EB}" type="datetimeFigureOut">
              <a:rPr lang="en-US" smtClean="0"/>
              <a:t>11/28/2021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
              </a:t>
            </a:r>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393720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11/28/2021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0497994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11/28/2021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377675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11/28/2021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95201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11/28/2021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71315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37D525BB-DA17-4BA0-B3C8-3AC3ABC827E6}" type="datetimeFigureOut">
              <a:rPr lang="en-US" smtClean="0"/>
              <a:t>11/28/2021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r>
              <a:rPr lang="en-US"/>
              <a:t>
              </a:t>
            </a:r>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590062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B16C4C9A-3960-41CF-A4E9-2A8FB932454B}" type="datetimeFigureOut">
              <a:rPr lang="en-US" smtClean="0"/>
              <a:t>11/28/2021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r>
              <a:rPr lang="en-US"/>
              <a:t>
              </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43777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CBC1C18-307B-4F68-A007-B5B542270E8D}" type="datetimeFigureOut">
              <a:rPr lang="en-US" smtClean="0"/>
              <a:t>11/28/2021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1301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0658E2-EF78-41C0-AE55-3BE9F609DAC3}"/>
              </a:ext>
            </a:extLst>
          </p:cNvPr>
          <p:cNvSpPr>
            <a:spLocks noGrp="1"/>
          </p:cNvSpPr>
          <p:nvPr>
            <p:ph type="ctrTitle"/>
          </p:nvPr>
        </p:nvSpPr>
        <p:spPr>
          <a:xfrm>
            <a:off x="3542298" y="1433183"/>
            <a:ext cx="5390866" cy="3991633"/>
          </a:xfrm>
        </p:spPr>
        <p:txBody>
          <a:bodyPr/>
          <a:lstStyle/>
          <a:p>
            <a:r>
              <a:rPr lang="fr-FR" sz="3000" b="1" i="0" dirty="0" err="1">
                <a:solidFill>
                  <a:srgbClr val="292929"/>
                </a:solidFill>
                <a:effectLst/>
                <a:latin typeface="sohne"/>
              </a:rPr>
              <a:t>Gaussian</a:t>
            </a:r>
            <a:r>
              <a:rPr lang="fr-FR" sz="3000" b="1" i="0" dirty="0">
                <a:solidFill>
                  <a:srgbClr val="292929"/>
                </a:solidFill>
                <a:effectLst/>
                <a:latin typeface="sohne"/>
              </a:rPr>
              <a:t> Mixture</a:t>
            </a:r>
            <a:br>
              <a:rPr lang="fr-FR" b="1" i="0" dirty="0">
                <a:solidFill>
                  <a:srgbClr val="292929"/>
                </a:solidFill>
                <a:effectLst/>
                <a:latin typeface="sohne"/>
              </a:rPr>
            </a:br>
            <a:r>
              <a:rPr lang="fr-FR" sz="4000" i="0" dirty="0">
                <a:solidFill>
                  <a:srgbClr val="292929"/>
                </a:solidFill>
                <a:effectLst/>
                <a:latin typeface="sohne"/>
              </a:rPr>
              <a:t>&amp;</a:t>
            </a:r>
            <a:br>
              <a:rPr lang="fr-FR" b="1" i="0" dirty="0">
                <a:solidFill>
                  <a:srgbClr val="292929"/>
                </a:solidFill>
                <a:effectLst/>
                <a:latin typeface="sohne"/>
              </a:rPr>
            </a:br>
            <a:r>
              <a:rPr lang="fr-FR" sz="3000" b="1" i="0" dirty="0">
                <a:solidFill>
                  <a:schemeClr val="tx1">
                    <a:lumMod val="85000"/>
                    <a:lumOff val="15000"/>
                  </a:schemeClr>
                </a:solidFill>
                <a:effectLst/>
                <a:latin typeface="sohne"/>
              </a:rPr>
              <a:t>Polynomial </a:t>
            </a:r>
            <a:r>
              <a:rPr lang="fr-FR" sz="3000" b="1" i="0" dirty="0" err="1">
                <a:solidFill>
                  <a:schemeClr val="tx1">
                    <a:lumMod val="85000"/>
                    <a:lumOff val="15000"/>
                  </a:schemeClr>
                </a:solidFill>
                <a:effectLst/>
                <a:latin typeface="sohne"/>
              </a:rPr>
              <a:t>Regression</a:t>
            </a:r>
            <a:endParaRPr lang="fr-FR" sz="3000" b="1" dirty="0">
              <a:solidFill>
                <a:schemeClr val="tx1">
                  <a:lumMod val="85000"/>
                  <a:lumOff val="15000"/>
                </a:schemeClr>
              </a:solidFill>
              <a:latin typeface="sohne"/>
            </a:endParaRPr>
          </a:p>
        </p:txBody>
      </p:sp>
      <p:sp>
        <p:nvSpPr>
          <p:cNvPr id="3" name="Sous-titre 2">
            <a:extLst>
              <a:ext uri="{FF2B5EF4-FFF2-40B4-BE49-F238E27FC236}">
                <a16:creationId xmlns:a16="http://schemas.microsoft.com/office/drawing/2014/main" id="{F20D2125-F2B5-4C65-B852-C6EDBDB663B4}"/>
              </a:ext>
            </a:extLst>
          </p:cNvPr>
          <p:cNvSpPr>
            <a:spLocks noGrp="1"/>
          </p:cNvSpPr>
          <p:nvPr>
            <p:ph type="subTitle" idx="1"/>
          </p:nvPr>
        </p:nvSpPr>
        <p:spPr>
          <a:xfrm>
            <a:off x="2346268" y="6224857"/>
            <a:ext cx="8045373" cy="503490"/>
          </a:xfrm>
        </p:spPr>
        <p:txBody>
          <a:bodyPr/>
          <a:lstStyle/>
          <a:p>
            <a:r>
              <a:rPr lang="fr-FR" dirty="0"/>
              <a:t>Réalise par : </a:t>
            </a:r>
            <a:r>
              <a:rPr lang="fr-FR" dirty="0" err="1"/>
              <a:t>Senhaji</a:t>
            </a:r>
            <a:r>
              <a:rPr lang="fr-FR" dirty="0"/>
              <a:t> </a:t>
            </a:r>
            <a:r>
              <a:rPr lang="fr-FR" dirty="0" err="1"/>
              <a:t>yassine</a:t>
            </a:r>
            <a:endParaRPr lang="fr-FR" dirty="0"/>
          </a:p>
        </p:txBody>
      </p:sp>
    </p:spTree>
    <p:extLst>
      <p:ext uri="{BB962C8B-B14F-4D97-AF65-F5344CB8AC3E}">
        <p14:creationId xmlns:p14="http://schemas.microsoft.com/office/powerpoint/2010/main" val="325930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FE7C36-B31D-4C50-BDF6-104F0CC96454}"/>
              </a:ext>
            </a:extLst>
          </p:cNvPr>
          <p:cNvSpPr>
            <a:spLocks noGrp="1"/>
          </p:cNvSpPr>
          <p:nvPr>
            <p:ph type="title"/>
          </p:nvPr>
        </p:nvSpPr>
        <p:spPr>
          <a:xfrm>
            <a:off x="1251678" y="382385"/>
            <a:ext cx="10178322" cy="1055914"/>
          </a:xfrm>
        </p:spPr>
        <p:txBody>
          <a:bodyPr>
            <a:normAutofit/>
          </a:bodyPr>
          <a:lstStyle/>
          <a:p>
            <a:r>
              <a:rPr lang="fr-FR" sz="4800" b="1" i="0" dirty="0">
                <a:solidFill>
                  <a:schemeClr val="tx1">
                    <a:lumMod val="85000"/>
                    <a:lumOff val="15000"/>
                  </a:schemeClr>
                </a:solidFill>
                <a:effectLst/>
                <a:latin typeface="sohne"/>
              </a:rPr>
              <a:t>Polynomial </a:t>
            </a:r>
            <a:r>
              <a:rPr lang="fr-FR" sz="4800" b="1" i="0" dirty="0" err="1">
                <a:solidFill>
                  <a:schemeClr val="tx1">
                    <a:lumMod val="85000"/>
                    <a:lumOff val="15000"/>
                  </a:schemeClr>
                </a:solidFill>
                <a:effectLst/>
                <a:latin typeface="sohne"/>
              </a:rPr>
              <a:t>Regression</a:t>
            </a:r>
            <a:endParaRPr lang="fr-FR" sz="4800" b="1" dirty="0">
              <a:latin typeface="sohne"/>
            </a:endParaRPr>
          </a:p>
        </p:txBody>
      </p:sp>
      <p:pic>
        <p:nvPicPr>
          <p:cNvPr id="7" name="Image 6">
            <a:extLst>
              <a:ext uri="{FF2B5EF4-FFF2-40B4-BE49-F238E27FC236}">
                <a16:creationId xmlns:a16="http://schemas.microsoft.com/office/drawing/2014/main" id="{D7FDE124-59D1-4F8C-B256-8792F5CB9F67}"/>
              </a:ext>
            </a:extLst>
          </p:cNvPr>
          <p:cNvPicPr>
            <a:picLocks noChangeAspect="1"/>
          </p:cNvPicPr>
          <p:nvPr/>
        </p:nvPicPr>
        <p:blipFill>
          <a:blip r:embed="rId2"/>
          <a:stretch>
            <a:fillRect/>
          </a:stretch>
        </p:blipFill>
        <p:spPr>
          <a:xfrm>
            <a:off x="4285397" y="1637571"/>
            <a:ext cx="2606722" cy="816693"/>
          </a:xfrm>
          <a:prstGeom prst="rect">
            <a:avLst/>
          </a:prstGeom>
        </p:spPr>
      </p:pic>
      <p:pic>
        <p:nvPicPr>
          <p:cNvPr id="9" name="Image 8">
            <a:extLst>
              <a:ext uri="{FF2B5EF4-FFF2-40B4-BE49-F238E27FC236}">
                <a16:creationId xmlns:a16="http://schemas.microsoft.com/office/drawing/2014/main" id="{68762741-3E69-4C41-B670-53922E823305}"/>
              </a:ext>
            </a:extLst>
          </p:cNvPr>
          <p:cNvPicPr>
            <a:picLocks noChangeAspect="1"/>
          </p:cNvPicPr>
          <p:nvPr/>
        </p:nvPicPr>
        <p:blipFill>
          <a:blip r:embed="rId3"/>
          <a:stretch>
            <a:fillRect/>
          </a:stretch>
        </p:blipFill>
        <p:spPr>
          <a:xfrm>
            <a:off x="2652793" y="3716613"/>
            <a:ext cx="1463705" cy="572119"/>
          </a:xfrm>
          <a:prstGeom prst="rect">
            <a:avLst/>
          </a:prstGeom>
        </p:spPr>
      </p:pic>
      <p:pic>
        <p:nvPicPr>
          <p:cNvPr id="11" name="Image 10">
            <a:extLst>
              <a:ext uri="{FF2B5EF4-FFF2-40B4-BE49-F238E27FC236}">
                <a16:creationId xmlns:a16="http://schemas.microsoft.com/office/drawing/2014/main" id="{C636521A-BA05-48CB-9756-71D37A1FE560}"/>
              </a:ext>
            </a:extLst>
          </p:cNvPr>
          <p:cNvPicPr>
            <a:picLocks noChangeAspect="1"/>
          </p:cNvPicPr>
          <p:nvPr/>
        </p:nvPicPr>
        <p:blipFill>
          <a:blip r:embed="rId4"/>
          <a:stretch>
            <a:fillRect/>
          </a:stretch>
        </p:blipFill>
        <p:spPr>
          <a:xfrm>
            <a:off x="3052549" y="4592767"/>
            <a:ext cx="6086902" cy="816693"/>
          </a:xfrm>
          <a:prstGeom prst="rect">
            <a:avLst/>
          </a:prstGeom>
        </p:spPr>
      </p:pic>
      <p:sp>
        <p:nvSpPr>
          <p:cNvPr id="15" name="Espace réservé du contenu 14">
            <a:extLst>
              <a:ext uri="{FF2B5EF4-FFF2-40B4-BE49-F238E27FC236}">
                <a16:creationId xmlns:a16="http://schemas.microsoft.com/office/drawing/2014/main" id="{03EEFCE0-D6F7-4DD2-ADDC-2FA6BCF1C36F}"/>
              </a:ext>
            </a:extLst>
          </p:cNvPr>
          <p:cNvSpPr>
            <a:spLocks noGrp="1"/>
          </p:cNvSpPr>
          <p:nvPr>
            <p:ph idx="1"/>
          </p:nvPr>
        </p:nvSpPr>
        <p:spPr>
          <a:xfrm>
            <a:off x="1756645" y="1793366"/>
            <a:ext cx="9994077" cy="3846494"/>
          </a:xfrm>
        </p:spPr>
        <p:txBody>
          <a:bodyPr>
            <a:normAutofit/>
          </a:bodyPr>
          <a:lstStyle/>
          <a:p>
            <a:pPr marL="0" indent="0">
              <a:buNone/>
            </a:pPr>
            <a:r>
              <a:rPr lang="fr-FR" b="0" i="0" dirty="0">
                <a:solidFill>
                  <a:srgbClr val="202122"/>
                </a:solidFill>
                <a:effectLst/>
                <a:latin typeface="Arial" panose="020B0604020202020204" pitchFamily="34" charset="0"/>
              </a:rPr>
              <a:t> </a:t>
            </a:r>
            <a:r>
              <a:rPr lang="fr-FR" b="0" i="0" dirty="0">
                <a:solidFill>
                  <a:srgbClr val="202122"/>
                </a:solidFill>
                <a:effectLst/>
                <a:latin typeface="charter"/>
              </a:rPr>
              <a:t>permettant d'écrire : </a:t>
            </a:r>
          </a:p>
          <a:p>
            <a:pPr marL="0" indent="0">
              <a:buNone/>
            </a:pPr>
            <a:endParaRPr lang="fr-FR" dirty="0">
              <a:solidFill>
                <a:srgbClr val="202122"/>
              </a:solidFill>
              <a:latin typeface="charter"/>
            </a:endParaRPr>
          </a:p>
          <a:p>
            <a:pPr algn="l">
              <a:lnSpc>
                <a:spcPct val="150000"/>
              </a:lnSpc>
            </a:pPr>
            <a:r>
              <a:rPr lang="fr-FR" b="0" i="0" dirty="0">
                <a:solidFill>
                  <a:srgbClr val="202122"/>
                </a:solidFill>
                <a:effectLst/>
                <a:latin typeface="charter"/>
              </a:rPr>
              <a:t>le résidu </a:t>
            </a:r>
            <a:r>
              <a:rPr lang="fr-FR" b="0" i="1" dirty="0" err="1">
                <a:solidFill>
                  <a:srgbClr val="202122"/>
                </a:solidFill>
                <a:effectLst/>
                <a:latin typeface="charter"/>
              </a:rPr>
              <a:t>ε</a:t>
            </a:r>
            <a:r>
              <a:rPr lang="fr-FR" b="0" i="1" baseline="-25000" dirty="0" err="1">
                <a:solidFill>
                  <a:srgbClr val="202122"/>
                </a:solidFill>
                <a:effectLst/>
                <a:latin typeface="charter"/>
              </a:rPr>
              <a:t>i</a:t>
            </a:r>
            <a:r>
              <a:rPr lang="fr-FR" b="0" i="0" dirty="0">
                <a:solidFill>
                  <a:srgbClr val="202122"/>
                </a:solidFill>
                <a:effectLst/>
                <a:latin typeface="charter"/>
              </a:rPr>
              <a:t>, ou perturbation, étant « le plus petit » dans le sens des </a:t>
            </a:r>
            <a:r>
              <a:rPr lang="fr-FR" b="0" i="0" u="none" strike="noStrike" dirty="0">
                <a:solidFill>
                  <a:schemeClr val="tx1"/>
                </a:solidFill>
                <a:effectLst/>
                <a:latin typeface="charter"/>
              </a:rPr>
              <a:t>moindres carrés</a:t>
            </a:r>
            <a:r>
              <a:rPr lang="fr-FR" b="0" i="0" dirty="0">
                <a:solidFill>
                  <a:srgbClr val="202122"/>
                </a:solidFill>
                <a:effectLst/>
                <a:latin typeface="charter"/>
              </a:rPr>
              <a:t>.</a:t>
            </a:r>
          </a:p>
          <a:p>
            <a:pPr algn="l">
              <a:lnSpc>
                <a:spcPct val="150000"/>
              </a:lnSpc>
            </a:pPr>
            <a:r>
              <a:rPr lang="fr-FR" b="0" i="0" dirty="0">
                <a:solidFill>
                  <a:srgbClr val="202122"/>
                </a:solidFill>
                <a:effectLst/>
                <a:latin typeface="charter"/>
              </a:rPr>
              <a:t>La régression polynomiale est une </a:t>
            </a:r>
            <a:r>
              <a:rPr lang="fr-FR" b="0" i="0" u="none" strike="noStrike" dirty="0">
                <a:solidFill>
                  <a:schemeClr val="tx1"/>
                </a:solidFill>
                <a:effectLst/>
                <a:latin typeface="charter"/>
              </a:rPr>
              <a:t>régression linéaire multiple</a:t>
            </a:r>
            <a:r>
              <a:rPr lang="fr-FR" b="0" i="0" dirty="0">
                <a:solidFill>
                  <a:schemeClr val="tx1"/>
                </a:solidFill>
                <a:effectLst/>
                <a:latin typeface="charter"/>
              </a:rPr>
              <a:t> </a:t>
            </a:r>
            <a:r>
              <a:rPr lang="fr-FR" b="0" i="0" dirty="0">
                <a:solidFill>
                  <a:srgbClr val="202122"/>
                </a:solidFill>
                <a:effectLst/>
                <a:latin typeface="charter"/>
              </a:rPr>
              <a:t>: on peut écrire la relation, pour </a:t>
            </a:r>
          </a:p>
          <a:p>
            <a:pPr marL="0" indent="0">
              <a:buNone/>
            </a:pPr>
            <a:endParaRPr lang="fr-FR" dirty="0"/>
          </a:p>
        </p:txBody>
      </p:sp>
    </p:spTree>
    <p:extLst>
      <p:ext uri="{BB962C8B-B14F-4D97-AF65-F5344CB8AC3E}">
        <p14:creationId xmlns:p14="http://schemas.microsoft.com/office/powerpoint/2010/main" val="130152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A7CD3D-C5EF-4806-8FA2-C5C24960ACED}"/>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F669E7B3-9D4D-4DA1-B4D8-1CF1710CF835}"/>
              </a:ext>
            </a:extLst>
          </p:cNvPr>
          <p:cNvSpPr>
            <a:spLocks noGrp="1"/>
          </p:cNvSpPr>
          <p:nvPr>
            <p:ph idx="1"/>
          </p:nvPr>
        </p:nvSpPr>
        <p:spPr/>
        <p:txBody>
          <a:bodyPr/>
          <a:lstStyle/>
          <a:p>
            <a:r>
              <a:rPr lang="fr-FR" sz="2800" b="1" i="0" dirty="0" err="1">
                <a:solidFill>
                  <a:srgbClr val="292929"/>
                </a:solidFill>
                <a:effectLst/>
                <a:latin typeface="sohne"/>
              </a:rPr>
              <a:t>Gaussian</a:t>
            </a:r>
            <a:r>
              <a:rPr lang="fr-FR" sz="2800" b="1" i="0" dirty="0">
                <a:solidFill>
                  <a:srgbClr val="292929"/>
                </a:solidFill>
                <a:effectLst/>
                <a:latin typeface="sohne"/>
              </a:rPr>
              <a:t> Mixture</a:t>
            </a:r>
          </a:p>
          <a:p>
            <a:pPr lvl="1"/>
            <a:r>
              <a:rPr lang="fr-FR" sz="2800" b="1" i="0" dirty="0">
                <a:effectLst/>
                <a:latin typeface="charter"/>
              </a:rPr>
              <a:t>Expectation-</a:t>
            </a:r>
            <a:r>
              <a:rPr lang="fr-FR" sz="2800" b="1" i="0" dirty="0" err="1">
                <a:effectLst/>
                <a:latin typeface="charter"/>
              </a:rPr>
              <a:t>Maximization</a:t>
            </a:r>
            <a:r>
              <a:rPr lang="fr-FR" sz="2800" b="1" i="1" dirty="0">
                <a:effectLst/>
                <a:latin typeface="charter"/>
              </a:rPr>
              <a:t>(EM)</a:t>
            </a:r>
            <a:endParaRPr lang="fr-FR" sz="2800" b="1" i="0" dirty="0">
              <a:solidFill>
                <a:srgbClr val="292929"/>
              </a:solidFill>
              <a:effectLst/>
              <a:latin typeface="sohne"/>
            </a:endParaRPr>
          </a:p>
          <a:p>
            <a:r>
              <a:rPr lang="fr-FR" sz="2800" b="1" i="0" dirty="0">
                <a:solidFill>
                  <a:schemeClr val="tx1">
                    <a:lumMod val="85000"/>
                    <a:lumOff val="15000"/>
                  </a:schemeClr>
                </a:solidFill>
                <a:effectLst/>
                <a:latin typeface="sohne"/>
              </a:rPr>
              <a:t>Polynomial </a:t>
            </a:r>
            <a:r>
              <a:rPr lang="fr-FR" sz="2800" b="1" i="0" dirty="0" err="1">
                <a:solidFill>
                  <a:schemeClr val="tx1">
                    <a:lumMod val="85000"/>
                    <a:lumOff val="15000"/>
                  </a:schemeClr>
                </a:solidFill>
                <a:effectLst/>
                <a:latin typeface="sohne"/>
              </a:rPr>
              <a:t>Regression</a:t>
            </a:r>
            <a:endParaRPr lang="fr-FR" sz="2800" b="1" i="0" dirty="0">
              <a:solidFill>
                <a:srgbClr val="292929"/>
              </a:solidFill>
              <a:effectLst/>
              <a:latin typeface="sohne"/>
            </a:endParaRPr>
          </a:p>
          <a:p>
            <a:endParaRPr lang="fr-FR" dirty="0"/>
          </a:p>
        </p:txBody>
      </p:sp>
    </p:spTree>
    <p:extLst>
      <p:ext uri="{BB962C8B-B14F-4D97-AF65-F5344CB8AC3E}">
        <p14:creationId xmlns:p14="http://schemas.microsoft.com/office/powerpoint/2010/main" val="210661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94F038-3863-4B00-84E8-6A2AD47DD095}"/>
              </a:ext>
            </a:extLst>
          </p:cNvPr>
          <p:cNvSpPr>
            <a:spLocks noGrp="1"/>
          </p:cNvSpPr>
          <p:nvPr>
            <p:ph type="title"/>
          </p:nvPr>
        </p:nvSpPr>
        <p:spPr>
          <a:xfrm>
            <a:off x="1251678" y="382385"/>
            <a:ext cx="10178322" cy="859561"/>
          </a:xfrm>
        </p:spPr>
        <p:txBody>
          <a:bodyPr>
            <a:normAutofit/>
          </a:bodyPr>
          <a:lstStyle/>
          <a:p>
            <a:r>
              <a:rPr lang="fr-FR" sz="4800" b="1" i="0" dirty="0" err="1">
                <a:solidFill>
                  <a:srgbClr val="292929"/>
                </a:solidFill>
                <a:effectLst/>
                <a:latin typeface="sohne"/>
              </a:rPr>
              <a:t>Gaussian</a:t>
            </a:r>
            <a:r>
              <a:rPr lang="fr-FR" sz="4800" b="1" i="0" dirty="0">
                <a:solidFill>
                  <a:srgbClr val="292929"/>
                </a:solidFill>
                <a:effectLst/>
                <a:latin typeface="sohne"/>
              </a:rPr>
              <a:t> Mixture</a:t>
            </a:r>
            <a:endParaRPr lang="fr-FR" sz="4800" dirty="0"/>
          </a:p>
        </p:txBody>
      </p:sp>
      <p:sp>
        <p:nvSpPr>
          <p:cNvPr id="3" name="Espace réservé du contenu 2">
            <a:extLst>
              <a:ext uri="{FF2B5EF4-FFF2-40B4-BE49-F238E27FC236}">
                <a16:creationId xmlns:a16="http://schemas.microsoft.com/office/drawing/2014/main" id="{3F44F635-224E-49A7-A3CB-2A9B5D628CB8}"/>
              </a:ext>
            </a:extLst>
          </p:cNvPr>
          <p:cNvSpPr>
            <a:spLocks noGrp="1"/>
          </p:cNvSpPr>
          <p:nvPr>
            <p:ph idx="1"/>
          </p:nvPr>
        </p:nvSpPr>
        <p:spPr>
          <a:xfrm>
            <a:off x="1251678" y="1696278"/>
            <a:ext cx="10178322" cy="4611756"/>
          </a:xfrm>
        </p:spPr>
        <p:txBody>
          <a:bodyPr>
            <a:normAutofit/>
          </a:bodyPr>
          <a:lstStyle/>
          <a:p>
            <a:pPr>
              <a:lnSpc>
                <a:spcPct val="150000"/>
              </a:lnSpc>
            </a:pPr>
            <a:r>
              <a:rPr lang="fr-FR" b="1" i="0" dirty="0" err="1">
                <a:solidFill>
                  <a:srgbClr val="292929"/>
                </a:solidFill>
                <a:effectLst/>
                <a:latin typeface="charter"/>
              </a:rPr>
              <a:t>Gaussian</a:t>
            </a:r>
            <a:r>
              <a:rPr lang="fr-FR" b="1" i="0" dirty="0">
                <a:solidFill>
                  <a:srgbClr val="292929"/>
                </a:solidFill>
                <a:effectLst/>
                <a:latin typeface="charter"/>
              </a:rPr>
              <a:t> mixture model</a:t>
            </a:r>
            <a:r>
              <a:rPr lang="fr-FR" b="0" i="0" dirty="0">
                <a:solidFill>
                  <a:srgbClr val="292929"/>
                </a:solidFill>
                <a:effectLst/>
                <a:latin typeface="charter"/>
              </a:rPr>
              <a:t> (</a:t>
            </a:r>
            <a:r>
              <a:rPr lang="fr-FR" b="1" i="1" dirty="0">
                <a:solidFill>
                  <a:srgbClr val="292929"/>
                </a:solidFill>
                <a:effectLst/>
                <a:latin typeface="charter"/>
              </a:rPr>
              <a:t>GMM</a:t>
            </a:r>
            <a:r>
              <a:rPr lang="fr-FR" b="0" i="0" dirty="0">
                <a:solidFill>
                  <a:srgbClr val="292929"/>
                </a:solidFill>
                <a:effectLst/>
                <a:latin typeface="charter"/>
              </a:rPr>
              <a:t>) est bien connu comme un algorithme d’apprentissage non </a:t>
            </a:r>
            <a:r>
              <a:rPr lang="fr-FR" b="1" i="0" dirty="0">
                <a:solidFill>
                  <a:srgbClr val="292929"/>
                </a:solidFill>
                <a:effectLst/>
                <a:latin typeface="charter"/>
              </a:rPr>
              <a:t>supervisé</a:t>
            </a:r>
            <a:r>
              <a:rPr lang="fr-FR" b="0" i="0" dirty="0">
                <a:solidFill>
                  <a:srgbClr val="292929"/>
                </a:solidFill>
                <a:effectLst/>
                <a:latin typeface="charter"/>
              </a:rPr>
              <a:t> pour le clustering. Ici, «</a:t>
            </a:r>
            <a:r>
              <a:rPr lang="fr-FR" b="1" i="0" dirty="0" err="1">
                <a:solidFill>
                  <a:srgbClr val="292929"/>
                </a:solidFill>
                <a:effectLst/>
                <a:latin typeface="charter"/>
              </a:rPr>
              <a:t>Gaussian</a:t>
            </a:r>
            <a:r>
              <a:rPr lang="fr-FR" b="0" i="0" dirty="0">
                <a:solidFill>
                  <a:srgbClr val="292929"/>
                </a:solidFill>
                <a:effectLst/>
                <a:latin typeface="charter"/>
              </a:rPr>
              <a:t>» désigne la distribution gaussienne, décrite par la moyenne et la variance ; </a:t>
            </a:r>
            <a:r>
              <a:rPr lang="fr-FR" b="1" i="0" dirty="0">
                <a:solidFill>
                  <a:srgbClr val="292929"/>
                </a:solidFill>
                <a:effectLst/>
                <a:latin typeface="charter"/>
              </a:rPr>
              <a:t> mixture </a:t>
            </a:r>
            <a:r>
              <a:rPr lang="fr-FR" b="0" i="0" dirty="0">
                <a:solidFill>
                  <a:srgbClr val="292929"/>
                </a:solidFill>
                <a:effectLst/>
                <a:latin typeface="charter"/>
              </a:rPr>
              <a:t> désigne le mélange de plus d’une distribution gaussienne.</a:t>
            </a:r>
          </a:p>
          <a:p>
            <a:pPr algn="l">
              <a:lnSpc>
                <a:spcPct val="150000"/>
              </a:lnSpc>
            </a:pPr>
            <a:r>
              <a:rPr lang="fr-FR" b="0" i="0" dirty="0">
                <a:solidFill>
                  <a:srgbClr val="292929"/>
                </a:solidFill>
                <a:effectLst/>
                <a:latin typeface="charter"/>
              </a:rPr>
              <a:t>L’idée est simple. Supposons que nous sachions qu’une collection de points de données provient d’un certain nombre de modèles gaussiens distincts, et nous pouvons connaître la probabilité de chaque point de données appartenant à l’un des N modèles gaussiens si nous connaissons leurs fonctions de densité Ensuite, nous pouvons assigner le point de données à un modèle spécifique avec la probabilité la plus élevée parmi le mélange gaussien.</a:t>
            </a:r>
            <a:endParaRPr lang="fr-FR" dirty="0">
              <a:solidFill>
                <a:srgbClr val="292929"/>
              </a:solidFill>
              <a:latin typeface="charter"/>
            </a:endParaRPr>
          </a:p>
        </p:txBody>
      </p:sp>
    </p:spTree>
    <p:extLst>
      <p:ext uri="{BB962C8B-B14F-4D97-AF65-F5344CB8AC3E}">
        <p14:creationId xmlns:p14="http://schemas.microsoft.com/office/powerpoint/2010/main" val="269832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F48804-B642-4B64-8157-A3F9CC9AF81E}"/>
              </a:ext>
            </a:extLst>
          </p:cNvPr>
          <p:cNvSpPr>
            <a:spLocks noGrp="1"/>
          </p:cNvSpPr>
          <p:nvPr>
            <p:ph type="title"/>
          </p:nvPr>
        </p:nvSpPr>
        <p:spPr>
          <a:xfrm>
            <a:off x="1251678" y="382385"/>
            <a:ext cx="10178322" cy="730798"/>
          </a:xfrm>
        </p:spPr>
        <p:txBody>
          <a:bodyPr>
            <a:noAutofit/>
          </a:bodyPr>
          <a:lstStyle/>
          <a:p>
            <a:r>
              <a:rPr lang="fr-FR" sz="4800" b="1" i="0" dirty="0" err="1">
                <a:solidFill>
                  <a:srgbClr val="292929"/>
                </a:solidFill>
                <a:effectLst/>
                <a:latin typeface="sohne"/>
              </a:rPr>
              <a:t>Gaussian</a:t>
            </a:r>
            <a:r>
              <a:rPr lang="fr-FR" sz="4800" b="1" i="0" dirty="0">
                <a:solidFill>
                  <a:srgbClr val="292929"/>
                </a:solidFill>
                <a:effectLst/>
                <a:latin typeface="sohne"/>
              </a:rPr>
              <a:t> Mixture</a:t>
            </a:r>
            <a:endParaRPr lang="fr-FR" sz="4800" dirty="0"/>
          </a:p>
        </p:txBody>
      </p:sp>
      <p:sp>
        <p:nvSpPr>
          <p:cNvPr id="3" name="Espace réservé du contenu 2">
            <a:extLst>
              <a:ext uri="{FF2B5EF4-FFF2-40B4-BE49-F238E27FC236}">
                <a16:creationId xmlns:a16="http://schemas.microsoft.com/office/drawing/2014/main" id="{C7F30542-4C9C-4388-95DC-79DF84DB2901}"/>
              </a:ext>
            </a:extLst>
          </p:cNvPr>
          <p:cNvSpPr>
            <a:spLocks noGrp="1"/>
          </p:cNvSpPr>
          <p:nvPr>
            <p:ph idx="1"/>
          </p:nvPr>
        </p:nvSpPr>
        <p:spPr>
          <a:xfrm>
            <a:off x="1251678" y="1755914"/>
            <a:ext cx="10178322" cy="3982277"/>
          </a:xfrm>
        </p:spPr>
        <p:txBody>
          <a:bodyPr>
            <a:normAutofit/>
          </a:bodyPr>
          <a:lstStyle/>
          <a:p>
            <a:pPr>
              <a:lnSpc>
                <a:spcPct val="150000"/>
              </a:lnSpc>
            </a:pPr>
            <a:r>
              <a:rPr lang="fr-FR" b="1" dirty="0">
                <a:solidFill>
                  <a:srgbClr val="292929"/>
                </a:solidFill>
                <a:latin typeface="charter"/>
              </a:rPr>
              <a:t>Remarque</a:t>
            </a:r>
            <a:r>
              <a:rPr lang="fr-FR" dirty="0">
                <a:solidFill>
                  <a:srgbClr val="292929"/>
                </a:solidFill>
                <a:latin typeface="charter"/>
              </a:rPr>
              <a:t> : </a:t>
            </a:r>
            <a:r>
              <a:rPr lang="fr-FR" b="0" i="0" dirty="0">
                <a:solidFill>
                  <a:srgbClr val="292929"/>
                </a:solidFill>
                <a:effectLst/>
                <a:latin typeface="charter"/>
              </a:rPr>
              <a:t>un modèle gaussien est décrit par la moyen et la variance pour les données 1-d et par le vecteur moyen et la matrice de variance pour les données N-d.</a:t>
            </a:r>
            <a:endParaRPr lang="fr-FR" dirty="0"/>
          </a:p>
          <a:p>
            <a:pPr>
              <a:lnSpc>
                <a:spcPct val="150000"/>
              </a:lnSpc>
            </a:pPr>
            <a:r>
              <a:rPr lang="fr-FR" b="0" i="0" dirty="0">
                <a:solidFill>
                  <a:srgbClr val="292929"/>
                </a:solidFill>
                <a:effectLst/>
                <a:latin typeface="charter"/>
              </a:rPr>
              <a:t>il y a deux choses</a:t>
            </a:r>
            <a:r>
              <a:rPr lang="fr-FR" b="1" i="0" dirty="0">
                <a:solidFill>
                  <a:srgbClr val="292929"/>
                </a:solidFill>
                <a:effectLst/>
                <a:latin typeface="charter"/>
              </a:rPr>
              <a:t> les plus importantes</a:t>
            </a:r>
            <a:r>
              <a:rPr lang="fr-FR" b="0" i="0" dirty="0">
                <a:solidFill>
                  <a:srgbClr val="292929"/>
                </a:solidFill>
                <a:effectLst/>
                <a:latin typeface="charter"/>
              </a:rPr>
              <a:t> dans le modèle de mélange gaussien:</a:t>
            </a:r>
          </a:p>
          <a:p>
            <a:pPr lvl="1">
              <a:lnSpc>
                <a:spcPct val="150000"/>
              </a:lnSpc>
            </a:pPr>
            <a:r>
              <a:rPr lang="fr-FR" b="1" i="1" dirty="0">
                <a:solidFill>
                  <a:srgbClr val="292929"/>
                </a:solidFill>
                <a:latin typeface="charter"/>
              </a:rPr>
              <a:t>E</a:t>
            </a:r>
            <a:r>
              <a:rPr lang="fr-FR" b="1" i="1" dirty="0">
                <a:solidFill>
                  <a:srgbClr val="292929"/>
                </a:solidFill>
                <a:effectLst/>
                <a:latin typeface="charter"/>
              </a:rPr>
              <a:t>stimer les paramètres </a:t>
            </a:r>
            <a:r>
              <a:rPr lang="fr-FR" b="0" i="0" dirty="0">
                <a:solidFill>
                  <a:srgbClr val="292929"/>
                </a:solidFill>
                <a:effectLst/>
                <a:latin typeface="charter"/>
              </a:rPr>
              <a:t>pour chaque composant gaussien dans le mélange gaussien.</a:t>
            </a:r>
          </a:p>
          <a:p>
            <a:pPr lvl="1">
              <a:lnSpc>
                <a:spcPct val="150000"/>
              </a:lnSpc>
            </a:pPr>
            <a:r>
              <a:rPr lang="fr-FR" dirty="0">
                <a:solidFill>
                  <a:srgbClr val="292929"/>
                </a:solidFill>
                <a:latin typeface="charter"/>
              </a:rPr>
              <a:t>D</a:t>
            </a:r>
            <a:r>
              <a:rPr lang="fr-FR" b="0" i="0" dirty="0">
                <a:solidFill>
                  <a:srgbClr val="292929"/>
                </a:solidFill>
                <a:effectLst/>
                <a:latin typeface="charter"/>
              </a:rPr>
              <a:t>éterminer à </a:t>
            </a:r>
            <a:r>
              <a:rPr lang="fr-FR" b="1" i="1" dirty="0">
                <a:solidFill>
                  <a:srgbClr val="292929"/>
                </a:solidFill>
                <a:effectLst/>
                <a:latin typeface="charter"/>
              </a:rPr>
              <a:t>quel composant gaussien</a:t>
            </a:r>
            <a:r>
              <a:rPr lang="fr-FR" b="1" i="0" dirty="0">
                <a:solidFill>
                  <a:srgbClr val="292929"/>
                </a:solidFill>
                <a:effectLst/>
                <a:latin typeface="charter"/>
              </a:rPr>
              <a:t> </a:t>
            </a:r>
            <a:r>
              <a:rPr lang="fr-FR" b="0" i="0" dirty="0">
                <a:solidFill>
                  <a:srgbClr val="292929"/>
                </a:solidFill>
                <a:effectLst/>
                <a:latin typeface="charter"/>
              </a:rPr>
              <a:t>appartient un point de données.</a:t>
            </a:r>
          </a:p>
          <a:p>
            <a:pPr marL="0" indent="0">
              <a:buNone/>
            </a:pPr>
            <a:r>
              <a:rPr lang="fr-FR" b="0" i="0" dirty="0">
                <a:solidFill>
                  <a:srgbClr val="292929"/>
                </a:solidFill>
                <a:effectLst/>
                <a:latin typeface="charter"/>
              </a:rPr>
              <a:t>C’est pourquoi le regroupement n’est que l’une des applications les plus importantes du modèle de mélange gaussien, mais le cœur du modèle de mélange gaussien est l’estimation de la densité.</a:t>
            </a:r>
          </a:p>
        </p:txBody>
      </p:sp>
    </p:spTree>
    <p:extLst>
      <p:ext uri="{BB962C8B-B14F-4D97-AF65-F5344CB8AC3E}">
        <p14:creationId xmlns:p14="http://schemas.microsoft.com/office/powerpoint/2010/main" val="242192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C5957-D4F4-4E13-9731-B5AB68FD5F0B}"/>
              </a:ext>
            </a:extLst>
          </p:cNvPr>
          <p:cNvSpPr>
            <a:spLocks noGrp="1"/>
          </p:cNvSpPr>
          <p:nvPr>
            <p:ph type="title"/>
          </p:nvPr>
        </p:nvSpPr>
        <p:spPr>
          <a:xfrm>
            <a:off x="1251678" y="382385"/>
            <a:ext cx="10178322" cy="889824"/>
          </a:xfrm>
        </p:spPr>
        <p:txBody>
          <a:bodyPr>
            <a:normAutofit/>
          </a:bodyPr>
          <a:lstStyle/>
          <a:p>
            <a:r>
              <a:rPr lang="fr-FR" sz="4800" b="1" i="0" dirty="0" err="1">
                <a:solidFill>
                  <a:srgbClr val="292929"/>
                </a:solidFill>
                <a:effectLst/>
                <a:latin typeface="sohne"/>
              </a:rPr>
              <a:t>Gaussian</a:t>
            </a:r>
            <a:r>
              <a:rPr lang="fr-FR" sz="4800" b="1" i="0" dirty="0">
                <a:solidFill>
                  <a:srgbClr val="292929"/>
                </a:solidFill>
                <a:effectLst/>
                <a:latin typeface="sohne"/>
              </a:rPr>
              <a:t> Mixture</a:t>
            </a:r>
            <a:endParaRPr lang="fr-FR" sz="4800" dirty="0"/>
          </a:p>
        </p:txBody>
      </p:sp>
      <p:sp>
        <p:nvSpPr>
          <p:cNvPr id="3" name="Espace réservé du contenu 2">
            <a:extLst>
              <a:ext uri="{FF2B5EF4-FFF2-40B4-BE49-F238E27FC236}">
                <a16:creationId xmlns:a16="http://schemas.microsoft.com/office/drawing/2014/main" id="{594EF46B-9411-4506-8F69-1F818CF78FA6}"/>
              </a:ext>
            </a:extLst>
          </p:cNvPr>
          <p:cNvSpPr>
            <a:spLocks noGrp="1"/>
          </p:cNvSpPr>
          <p:nvPr>
            <p:ph idx="1"/>
          </p:nvPr>
        </p:nvSpPr>
        <p:spPr>
          <a:xfrm>
            <a:off x="1099931" y="1651823"/>
            <a:ext cx="10694504" cy="4823792"/>
          </a:xfrm>
        </p:spPr>
        <p:txBody>
          <a:bodyPr>
            <a:normAutofit/>
          </a:bodyPr>
          <a:lstStyle/>
          <a:p>
            <a:pPr>
              <a:lnSpc>
                <a:spcPct val="150000"/>
              </a:lnSpc>
            </a:pPr>
            <a:r>
              <a:rPr lang="fr-FR" b="0" i="0" dirty="0">
                <a:solidFill>
                  <a:srgbClr val="292929"/>
                </a:solidFill>
                <a:effectLst/>
                <a:latin typeface="charter"/>
              </a:rPr>
              <a:t>Pour estimer les paramètres qui décrivent chaque composante gaussienne dans le modèle de mélange gaussien, nous devons une méthode appelée algorithme </a:t>
            </a:r>
            <a:r>
              <a:rPr lang="fr-FR" b="1" i="0" u="sng" dirty="0">
                <a:effectLst/>
                <a:latin typeface="charter"/>
              </a:rPr>
              <a:t>Expectation-</a:t>
            </a:r>
            <a:r>
              <a:rPr lang="fr-FR" b="1" i="0" u="sng" dirty="0" err="1">
                <a:effectLst/>
                <a:latin typeface="charter"/>
              </a:rPr>
              <a:t>Maximization</a:t>
            </a:r>
            <a:r>
              <a:rPr lang="fr-FR" b="1" i="1" u="sng" dirty="0">
                <a:effectLst/>
                <a:latin typeface="charter"/>
              </a:rPr>
              <a:t>(EM).</a:t>
            </a:r>
          </a:p>
          <a:p>
            <a:pPr>
              <a:lnSpc>
                <a:spcPct val="150000"/>
              </a:lnSpc>
            </a:pPr>
            <a:r>
              <a:rPr lang="fr-FR" b="0" i="0" dirty="0">
                <a:solidFill>
                  <a:srgbClr val="292929"/>
                </a:solidFill>
                <a:effectLst/>
                <a:latin typeface="charter"/>
              </a:rPr>
              <a:t>L’algorithme EM est largement utilisé pour l’estimation des paramètres lorsqu’un modèle dépend de certaines variables latentes non observées.</a:t>
            </a:r>
          </a:p>
          <a:p>
            <a:pPr>
              <a:lnSpc>
                <a:spcPct val="150000"/>
              </a:lnSpc>
            </a:pPr>
            <a:r>
              <a:rPr lang="fr-FR" b="1" i="0" dirty="0">
                <a:solidFill>
                  <a:srgbClr val="292929"/>
                </a:solidFill>
                <a:effectLst/>
                <a:latin typeface="charter"/>
              </a:rPr>
              <a:t>L’algorithme EM</a:t>
            </a:r>
            <a:r>
              <a:rPr lang="fr-FR" b="0" i="0" dirty="0">
                <a:solidFill>
                  <a:srgbClr val="292929"/>
                </a:solidFill>
                <a:effectLst/>
                <a:latin typeface="charter"/>
              </a:rPr>
              <a:t> a une séquence d’itérations de deux processus majeurs, le</a:t>
            </a:r>
            <a:r>
              <a:rPr lang="fr-FR" b="1" i="0" dirty="0">
                <a:solidFill>
                  <a:srgbClr val="292929"/>
                </a:solidFill>
                <a:effectLst/>
                <a:latin typeface="charter"/>
              </a:rPr>
              <a:t> E-</a:t>
            </a:r>
            <a:r>
              <a:rPr lang="fr-FR" b="1" i="0" dirty="0" err="1">
                <a:solidFill>
                  <a:srgbClr val="292929"/>
                </a:solidFill>
                <a:effectLst/>
                <a:latin typeface="charter"/>
              </a:rPr>
              <a:t>Step</a:t>
            </a:r>
            <a:r>
              <a:rPr lang="fr-FR" b="0" i="0" dirty="0">
                <a:solidFill>
                  <a:srgbClr val="292929"/>
                </a:solidFill>
                <a:effectLst/>
                <a:latin typeface="charter"/>
              </a:rPr>
              <a:t> et le </a:t>
            </a:r>
            <a:r>
              <a:rPr lang="fr-FR" b="1" i="0" dirty="0">
                <a:solidFill>
                  <a:srgbClr val="292929"/>
                </a:solidFill>
                <a:effectLst/>
                <a:latin typeface="charter"/>
              </a:rPr>
              <a:t>M-</a:t>
            </a:r>
            <a:r>
              <a:rPr lang="fr-FR" b="1" i="0" dirty="0" err="1">
                <a:solidFill>
                  <a:srgbClr val="292929"/>
                </a:solidFill>
                <a:effectLst/>
                <a:latin typeface="charter"/>
              </a:rPr>
              <a:t>Step</a:t>
            </a:r>
            <a:r>
              <a:rPr lang="fr-FR" b="1" i="0" dirty="0">
                <a:solidFill>
                  <a:srgbClr val="292929"/>
                </a:solidFill>
                <a:effectLst/>
                <a:latin typeface="charter"/>
              </a:rPr>
              <a:t>.</a:t>
            </a:r>
            <a:r>
              <a:rPr lang="fr-FR" b="0" i="0" dirty="0">
                <a:solidFill>
                  <a:srgbClr val="292929"/>
                </a:solidFill>
                <a:effectLst/>
                <a:latin typeface="charter"/>
              </a:rPr>
              <a:t> </a:t>
            </a:r>
          </a:p>
          <a:p>
            <a:pPr lvl="1">
              <a:lnSpc>
                <a:spcPct val="150000"/>
              </a:lnSpc>
            </a:pPr>
            <a:r>
              <a:rPr lang="fr-FR" b="1" i="1" dirty="0">
                <a:solidFill>
                  <a:srgbClr val="292929"/>
                </a:solidFill>
                <a:effectLst/>
                <a:latin typeface="charter"/>
              </a:rPr>
              <a:t>E-</a:t>
            </a:r>
            <a:r>
              <a:rPr lang="fr-FR" b="1" i="1" dirty="0" err="1">
                <a:solidFill>
                  <a:srgbClr val="292929"/>
                </a:solidFill>
                <a:effectLst/>
                <a:latin typeface="charter"/>
              </a:rPr>
              <a:t>Step</a:t>
            </a:r>
            <a:r>
              <a:rPr lang="fr-FR" b="1" i="0" dirty="0">
                <a:solidFill>
                  <a:srgbClr val="292929"/>
                </a:solidFill>
                <a:effectLst/>
                <a:latin typeface="charter"/>
              </a:rPr>
              <a:t> </a:t>
            </a:r>
            <a:r>
              <a:rPr lang="fr-FR" b="0" i="0" dirty="0">
                <a:solidFill>
                  <a:srgbClr val="292929"/>
                </a:solidFill>
                <a:effectLst/>
                <a:latin typeface="charter"/>
              </a:rPr>
              <a:t>estime la variable latente. Cette variable latente influence les données mais n’est pas observable.</a:t>
            </a:r>
          </a:p>
          <a:p>
            <a:pPr lvl="1">
              <a:lnSpc>
                <a:spcPct val="150000"/>
              </a:lnSpc>
            </a:pPr>
            <a:r>
              <a:rPr lang="fr-FR" b="0" i="0" dirty="0">
                <a:solidFill>
                  <a:srgbClr val="292929"/>
                </a:solidFill>
                <a:effectLst/>
                <a:latin typeface="charter"/>
              </a:rPr>
              <a:t> </a:t>
            </a:r>
            <a:r>
              <a:rPr lang="fr-FR" b="1" i="1" dirty="0">
                <a:solidFill>
                  <a:srgbClr val="292929"/>
                </a:solidFill>
                <a:effectLst/>
                <a:latin typeface="charter"/>
              </a:rPr>
              <a:t>M-</a:t>
            </a:r>
            <a:r>
              <a:rPr lang="fr-FR" b="1" i="1" dirty="0" err="1">
                <a:solidFill>
                  <a:srgbClr val="292929"/>
                </a:solidFill>
                <a:effectLst/>
                <a:latin typeface="charter"/>
              </a:rPr>
              <a:t>Step</a:t>
            </a:r>
            <a:r>
              <a:rPr lang="fr-FR" b="1" i="0" dirty="0">
                <a:solidFill>
                  <a:srgbClr val="292929"/>
                </a:solidFill>
                <a:effectLst/>
                <a:latin typeface="charter"/>
              </a:rPr>
              <a:t> </a:t>
            </a:r>
            <a:r>
              <a:rPr lang="fr-FR" b="0" i="0" dirty="0">
                <a:solidFill>
                  <a:srgbClr val="292929"/>
                </a:solidFill>
                <a:effectLst/>
                <a:latin typeface="charter"/>
              </a:rPr>
              <a:t>estime les paramètres des distributions en maximisant la probabilité compte tenu des données.</a:t>
            </a:r>
          </a:p>
          <a:p>
            <a:pPr>
              <a:lnSpc>
                <a:spcPct val="150000"/>
              </a:lnSpc>
            </a:pPr>
            <a:endParaRPr lang="fr-FR" b="1" i="0" dirty="0">
              <a:solidFill>
                <a:srgbClr val="292929"/>
              </a:solidFill>
              <a:effectLst/>
              <a:latin typeface="charter"/>
            </a:endParaRPr>
          </a:p>
        </p:txBody>
      </p:sp>
    </p:spTree>
    <p:extLst>
      <p:ext uri="{BB962C8B-B14F-4D97-AF65-F5344CB8AC3E}">
        <p14:creationId xmlns:p14="http://schemas.microsoft.com/office/powerpoint/2010/main" val="216166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9B150B-CD72-4E7A-B866-78E2D7F989E7}"/>
              </a:ext>
            </a:extLst>
          </p:cNvPr>
          <p:cNvSpPr>
            <a:spLocks noGrp="1"/>
          </p:cNvSpPr>
          <p:nvPr>
            <p:ph type="title"/>
          </p:nvPr>
        </p:nvSpPr>
        <p:spPr>
          <a:xfrm>
            <a:off x="1251678" y="382385"/>
            <a:ext cx="10178322" cy="1009093"/>
          </a:xfrm>
        </p:spPr>
        <p:txBody>
          <a:bodyPr>
            <a:normAutofit/>
          </a:bodyPr>
          <a:lstStyle/>
          <a:p>
            <a:r>
              <a:rPr lang="fr-FR" sz="4800" b="1" i="0" dirty="0" err="1">
                <a:solidFill>
                  <a:srgbClr val="292929"/>
                </a:solidFill>
                <a:effectLst/>
                <a:latin typeface="sohne"/>
              </a:rPr>
              <a:t>Gaussian</a:t>
            </a:r>
            <a:r>
              <a:rPr lang="fr-FR" sz="4800" b="1" i="0" dirty="0">
                <a:solidFill>
                  <a:srgbClr val="292929"/>
                </a:solidFill>
                <a:effectLst/>
                <a:latin typeface="sohne"/>
              </a:rPr>
              <a:t> Mixture</a:t>
            </a:r>
            <a:endParaRPr lang="fr-FR" sz="4800" dirty="0"/>
          </a:p>
        </p:txBody>
      </p:sp>
      <p:sp>
        <p:nvSpPr>
          <p:cNvPr id="3" name="Espace réservé du contenu 2">
            <a:extLst>
              <a:ext uri="{FF2B5EF4-FFF2-40B4-BE49-F238E27FC236}">
                <a16:creationId xmlns:a16="http://schemas.microsoft.com/office/drawing/2014/main" id="{8DF1584F-F005-4040-A417-7A71DD797926}"/>
              </a:ext>
            </a:extLst>
          </p:cNvPr>
          <p:cNvSpPr>
            <a:spLocks noGrp="1"/>
          </p:cNvSpPr>
          <p:nvPr>
            <p:ph idx="1"/>
          </p:nvPr>
        </p:nvSpPr>
        <p:spPr>
          <a:xfrm>
            <a:off x="1251678" y="1736035"/>
            <a:ext cx="10178322" cy="4929808"/>
          </a:xfrm>
        </p:spPr>
        <p:txBody>
          <a:bodyPr>
            <a:normAutofit/>
          </a:bodyPr>
          <a:lstStyle/>
          <a:p>
            <a:r>
              <a:rPr lang="fr-FR" b="0" i="0" dirty="0">
                <a:solidFill>
                  <a:srgbClr val="292929"/>
                </a:solidFill>
                <a:effectLst/>
                <a:latin typeface="charter"/>
              </a:rPr>
              <a:t>Nous voulons attribuer k groupes: ainsi, nous avons K distribution gaussienne chacun avec :</a:t>
            </a:r>
          </a:p>
          <a:p>
            <a:pPr lvl="1"/>
            <a:r>
              <a:rPr lang="fr-FR" b="0" i="0" dirty="0">
                <a:solidFill>
                  <a:srgbClr val="292929"/>
                </a:solidFill>
                <a:effectLst/>
                <a:latin typeface="charter"/>
              </a:rPr>
              <a:t> μ: vecteur </a:t>
            </a:r>
            <a:r>
              <a:rPr lang="fr-FR" dirty="0">
                <a:solidFill>
                  <a:srgbClr val="292929"/>
                </a:solidFill>
                <a:latin typeface="charter"/>
              </a:rPr>
              <a:t>                -  </a:t>
            </a:r>
            <a:r>
              <a:rPr lang="fr-FR" b="0" i="0" dirty="0">
                <a:solidFill>
                  <a:srgbClr val="292929"/>
                </a:solidFill>
                <a:effectLst/>
                <a:latin typeface="charter"/>
              </a:rPr>
              <a:t>Σ : matrice de covariance.             -  Π: la densité de la distribution. </a:t>
            </a:r>
          </a:p>
          <a:p>
            <a:pPr marL="0" indent="0">
              <a:buNone/>
            </a:pPr>
            <a:r>
              <a:rPr lang="fr-FR" b="0" i="0" dirty="0">
                <a:solidFill>
                  <a:srgbClr val="292929"/>
                </a:solidFill>
                <a:effectLst/>
                <a:latin typeface="charter"/>
              </a:rPr>
              <a:t> Nous devons trouver la valeur de ces paramètres pour définir chaque distribution gaussienne.</a:t>
            </a:r>
          </a:p>
          <a:p>
            <a:r>
              <a:rPr lang="fr-FR" b="0" i="0" dirty="0">
                <a:solidFill>
                  <a:srgbClr val="292929"/>
                </a:solidFill>
                <a:effectLst/>
                <a:latin typeface="charter"/>
              </a:rPr>
              <a:t> Dans la première étape nous calculons la probabilité pour chaque point qu’il appartienne à chaque cluster (ou </a:t>
            </a:r>
            <a:r>
              <a:rPr lang="fr-FR" b="0" i="0" dirty="0" err="1">
                <a:solidFill>
                  <a:srgbClr val="292929"/>
                </a:solidFill>
                <a:effectLst/>
                <a:latin typeface="charter"/>
              </a:rPr>
              <a:t>distribuition</a:t>
            </a:r>
            <a:r>
              <a:rPr lang="fr-FR" b="0" i="0" dirty="0">
                <a:solidFill>
                  <a:srgbClr val="292929"/>
                </a:solidFill>
                <a:effectLst/>
                <a:latin typeface="charter"/>
              </a:rPr>
              <a:t>) : </a:t>
            </a:r>
          </a:p>
          <a:p>
            <a:pPr marL="0" indent="0">
              <a:buNone/>
            </a:pPr>
            <a:r>
              <a:rPr lang="fr-FR" b="0" i="0" dirty="0">
                <a:solidFill>
                  <a:srgbClr val="292929"/>
                </a:solidFill>
                <a:effectLst/>
                <a:latin typeface="charter"/>
              </a:rPr>
              <a:t> utilise le théorème de Bayes pour calculer cette probabilité: </a:t>
            </a:r>
          </a:p>
          <a:p>
            <a:pPr marL="0" indent="0">
              <a:buNone/>
            </a:pPr>
            <a:endParaRPr lang="fr-FR" dirty="0">
              <a:solidFill>
                <a:srgbClr val="292929"/>
              </a:solidFill>
              <a:latin typeface="charter"/>
            </a:endParaRPr>
          </a:p>
          <a:p>
            <a:endParaRPr lang="fr-FR" dirty="0">
              <a:solidFill>
                <a:srgbClr val="292929"/>
              </a:solidFill>
              <a:latin typeface="charter"/>
            </a:endParaRPr>
          </a:p>
          <a:p>
            <a:endParaRPr lang="fr-FR" dirty="0">
              <a:solidFill>
                <a:srgbClr val="292929"/>
              </a:solidFill>
              <a:latin typeface="charter"/>
            </a:endParaRPr>
          </a:p>
          <a:p>
            <a:pPr marL="0" indent="0">
              <a:buNone/>
            </a:pPr>
            <a:r>
              <a:rPr lang="fr-FR" b="0" i="0" dirty="0">
                <a:solidFill>
                  <a:srgbClr val="292929"/>
                </a:solidFill>
                <a:effectLst/>
                <a:latin typeface="charter"/>
              </a:rPr>
              <a:t> La valeur est élevée lorsque le point est affecté au cluster droit.</a:t>
            </a:r>
          </a:p>
          <a:p>
            <a:endParaRPr lang="fr-FR" dirty="0"/>
          </a:p>
        </p:txBody>
      </p:sp>
      <p:pic>
        <p:nvPicPr>
          <p:cNvPr id="6" name="Image 5">
            <a:extLst>
              <a:ext uri="{FF2B5EF4-FFF2-40B4-BE49-F238E27FC236}">
                <a16:creationId xmlns:a16="http://schemas.microsoft.com/office/drawing/2014/main" id="{C8F02A70-7612-4883-8C51-94E619BBE6E0}"/>
              </a:ext>
            </a:extLst>
          </p:cNvPr>
          <p:cNvPicPr>
            <a:picLocks noChangeAspect="1"/>
          </p:cNvPicPr>
          <p:nvPr/>
        </p:nvPicPr>
        <p:blipFill>
          <a:blip r:embed="rId2"/>
          <a:stretch>
            <a:fillRect/>
          </a:stretch>
        </p:blipFill>
        <p:spPr>
          <a:xfrm>
            <a:off x="3152364" y="4200939"/>
            <a:ext cx="5887272" cy="1059000"/>
          </a:xfrm>
          <a:prstGeom prst="rect">
            <a:avLst/>
          </a:prstGeom>
        </p:spPr>
      </p:pic>
    </p:spTree>
    <p:extLst>
      <p:ext uri="{BB962C8B-B14F-4D97-AF65-F5344CB8AC3E}">
        <p14:creationId xmlns:p14="http://schemas.microsoft.com/office/powerpoint/2010/main" val="375030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AABFB-F9F7-4741-80DC-3D1A6361F443}"/>
              </a:ext>
            </a:extLst>
          </p:cNvPr>
          <p:cNvSpPr>
            <a:spLocks noGrp="1"/>
          </p:cNvSpPr>
          <p:nvPr>
            <p:ph type="title"/>
          </p:nvPr>
        </p:nvSpPr>
        <p:spPr>
          <a:xfrm>
            <a:off x="1251678" y="382385"/>
            <a:ext cx="10178322" cy="983135"/>
          </a:xfrm>
        </p:spPr>
        <p:txBody>
          <a:bodyPr>
            <a:normAutofit/>
          </a:bodyPr>
          <a:lstStyle/>
          <a:p>
            <a:r>
              <a:rPr lang="fr-FR" sz="4800" b="1" i="0" dirty="0" err="1">
                <a:solidFill>
                  <a:srgbClr val="292929"/>
                </a:solidFill>
                <a:effectLst/>
                <a:latin typeface="sohne"/>
              </a:rPr>
              <a:t>Gaussian</a:t>
            </a:r>
            <a:r>
              <a:rPr lang="fr-FR" sz="4800" b="1" i="0" dirty="0">
                <a:solidFill>
                  <a:srgbClr val="292929"/>
                </a:solidFill>
                <a:effectLst/>
                <a:latin typeface="sohne"/>
              </a:rPr>
              <a:t> Mixture</a:t>
            </a:r>
            <a:endParaRPr lang="fr-FR" sz="4800" dirty="0"/>
          </a:p>
        </p:txBody>
      </p:sp>
      <p:sp>
        <p:nvSpPr>
          <p:cNvPr id="3" name="Espace réservé du contenu 2">
            <a:extLst>
              <a:ext uri="{FF2B5EF4-FFF2-40B4-BE49-F238E27FC236}">
                <a16:creationId xmlns:a16="http://schemas.microsoft.com/office/drawing/2014/main" id="{65CC6C7E-3A8C-41DC-8885-3B6274C55655}"/>
              </a:ext>
            </a:extLst>
          </p:cNvPr>
          <p:cNvSpPr>
            <a:spLocks noGrp="1"/>
          </p:cNvSpPr>
          <p:nvPr>
            <p:ph idx="1"/>
          </p:nvPr>
        </p:nvSpPr>
        <p:spPr>
          <a:xfrm>
            <a:off x="1251678" y="1417983"/>
            <a:ext cx="10178322" cy="5057632"/>
          </a:xfrm>
        </p:spPr>
        <p:txBody>
          <a:bodyPr/>
          <a:lstStyle/>
          <a:p>
            <a:r>
              <a:rPr lang="fr-FR" b="0" i="0" dirty="0">
                <a:solidFill>
                  <a:srgbClr val="292929"/>
                </a:solidFill>
                <a:effectLst/>
                <a:latin typeface="charter"/>
              </a:rPr>
              <a:t>Après cette étape, la valeur de μ, ∏ et Σ est mise à jour. Les μ et la matrice Σ sont mises à jour proportionnellement aux valeurs de probabilité du point de données.</a:t>
            </a:r>
          </a:p>
          <a:p>
            <a:endParaRPr lang="fr-FR" dirty="0">
              <a:solidFill>
                <a:srgbClr val="292929"/>
              </a:solidFill>
              <a:latin typeface="charter"/>
            </a:endParaRPr>
          </a:p>
          <a:p>
            <a:endParaRPr lang="fr-FR" b="0" i="0" dirty="0">
              <a:solidFill>
                <a:srgbClr val="292929"/>
              </a:solidFill>
              <a:effectLst/>
              <a:latin typeface="charter"/>
            </a:endParaRPr>
          </a:p>
          <a:p>
            <a:endParaRPr lang="fr-FR" dirty="0">
              <a:solidFill>
                <a:srgbClr val="292929"/>
              </a:solidFill>
              <a:latin typeface="charter"/>
            </a:endParaRPr>
          </a:p>
          <a:p>
            <a:endParaRPr lang="fr-FR" b="0" i="0" dirty="0">
              <a:solidFill>
                <a:srgbClr val="292929"/>
              </a:solidFill>
              <a:effectLst/>
              <a:latin typeface="charter"/>
            </a:endParaRPr>
          </a:p>
          <a:p>
            <a:endParaRPr lang="fr-FR" dirty="0">
              <a:solidFill>
                <a:srgbClr val="292929"/>
              </a:solidFill>
              <a:latin typeface="charter"/>
            </a:endParaRPr>
          </a:p>
          <a:p>
            <a:endParaRPr lang="fr-FR" b="0" i="0" dirty="0">
              <a:solidFill>
                <a:srgbClr val="292929"/>
              </a:solidFill>
              <a:effectLst/>
              <a:latin typeface="charter"/>
            </a:endParaRPr>
          </a:p>
          <a:p>
            <a:endParaRPr lang="fr-FR" dirty="0">
              <a:solidFill>
                <a:srgbClr val="292929"/>
              </a:solidFill>
              <a:latin typeface="charter"/>
            </a:endParaRPr>
          </a:p>
          <a:p>
            <a:endParaRPr lang="fr-FR" b="0" i="0" dirty="0">
              <a:solidFill>
                <a:srgbClr val="292929"/>
              </a:solidFill>
              <a:effectLst/>
              <a:latin typeface="charter"/>
            </a:endParaRPr>
          </a:p>
          <a:p>
            <a:r>
              <a:rPr lang="fr-FR" b="0" i="0" dirty="0">
                <a:solidFill>
                  <a:srgbClr val="292929"/>
                </a:solidFill>
                <a:effectLst/>
                <a:latin typeface="charter"/>
              </a:rPr>
              <a:t>Ce processus est itératif et répété afin de maximiser la fonction log-</a:t>
            </a:r>
            <a:r>
              <a:rPr lang="fr-FR" b="0" i="0" dirty="0" err="1">
                <a:solidFill>
                  <a:srgbClr val="292929"/>
                </a:solidFill>
                <a:effectLst/>
                <a:latin typeface="charter"/>
              </a:rPr>
              <a:t>likelihood</a:t>
            </a:r>
            <a:r>
              <a:rPr lang="fr-FR" b="0" i="0" dirty="0">
                <a:solidFill>
                  <a:srgbClr val="292929"/>
                </a:solidFill>
                <a:effectLst/>
                <a:latin typeface="charter"/>
              </a:rPr>
              <a:t>.</a:t>
            </a:r>
          </a:p>
          <a:p>
            <a:endParaRPr lang="fr-FR" dirty="0"/>
          </a:p>
        </p:txBody>
      </p:sp>
      <p:pic>
        <p:nvPicPr>
          <p:cNvPr id="5" name="Image 4">
            <a:extLst>
              <a:ext uri="{FF2B5EF4-FFF2-40B4-BE49-F238E27FC236}">
                <a16:creationId xmlns:a16="http://schemas.microsoft.com/office/drawing/2014/main" id="{742BE433-49D3-44CF-B29D-CFEF9CF8D41C}"/>
              </a:ext>
            </a:extLst>
          </p:cNvPr>
          <p:cNvPicPr>
            <a:picLocks noChangeAspect="1"/>
          </p:cNvPicPr>
          <p:nvPr/>
        </p:nvPicPr>
        <p:blipFill>
          <a:blip r:embed="rId2"/>
          <a:stretch>
            <a:fillRect/>
          </a:stretch>
        </p:blipFill>
        <p:spPr>
          <a:xfrm>
            <a:off x="3825888" y="2401118"/>
            <a:ext cx="5029902" cy="3038899"/>
          </a:xfrm>
          <a:prstGeom prst="rect">
            <a:avLst/>
          </a:prstGeom>
        </p:spPr>
      </p:pic>
    </p:spTree>
    <p:extLst>
      <p:ext uri="{BB962C8B-B14F-4D97-AF65-F5344CB8AC3E}">
        <p14:creationId xmlns:p14="http://schemas.microsoft.com/office/powerpoint/2010/main" val="177420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C3B1F4-BBDB-4375-8BBC-5C87F5313DE4}"/>
              </a:ext>
            </a:extLst>
          </p:cNvPr>
          <p:cNvSpPr>
            <a:spLocks noGrp="1"/>
          </p:cNvSpPr>
          <p:nvPr>
            <p:ph type="title"/>
          </p:nvPr>
        </p:nvSpPr>
        <p:spPr>
          <a:xfrm>
            <a:off x="1251678" y="382384"/>
            <a:ext cx="10178322" cy="956325"/>
          </a:xfrm>
        </p:spPr>
        <p:txBody>
          <a:bodyPr>
            <a:normAutofit/>
          </a:bodyPr>
          <a:lstStyle/>
          <a:p>
            <a:r>
              <a:rPr lang="fr-FR" sz="4800" b="1" i="0" dirty="0" err="1">
                <a:solidFill>
                  <a:srgbClr val="292929"/>
                </a:solidFill>
                <a:effectLst/>
                <a:latin typeface="sohne"/>
              </a:rPr>
              <a:t>Gaussian</a:t>
            </a:r>
            <a:r>
              <a:rPr lang="fr-FR" sz="4800" b="1" i="0" dirty="0">
                <a:solidFill>
                  <a:srgbClr val="292929"/>
                </a:solidFill>
                <a:effectLst/>
                <a:latin typeface="sohne"/>
              </a:rPr>
              <a:t> Mixture</a:t>
            </a:r>
            <a:endParaRPr lang="fr-FR" sz="4800" dirty="0"/>
          </a:p>
        </p:txBody>
      </p:sp>
      <p:sp>
        <p:nvSpPr>
          <p:cNvPr id="3" name="Espace réservé du contenu 2">
            <a:extLst>
              <a:ext uri="{FF2B5EF4-FFF2-40B4-BE49-F238E27FC236}">
                <a16:creationId xmlns:a16="http://schemas.microsoft.com/office/drawing/2014/main" id="{A74408BC-8ED2-4E52-B978-F53EA40534A8}"/>
              </a:ext>
            </a:extLst>
          </p:cNvPr>
          <p:cNvSpPr>
            <a:spLocks noGrp="1"/>
          </p:cNvSpPr>
          <p:nvPr>
            <p:ph idx="1"/>
          </p:nvPr>
        </p:nvSpPr>
        <p:spPr>
          <a:xfrm>
            <a:off x="1251677" y="1519301"/>
            <a:ext cx="10370479" cy="5080281"/>
          </a:xfrm>
        </p:spPr>
        <p:txBody>
          <a:bodyPr>
            <a:normAutofit/>
          </a:bodyPr>
          <a:lstStyle/>
          <a:p>
            <a:r>
              <a:rPr lang="fr-FR" b="0" i="0" dirty="0">
                <a:solidFill>
                  <a:srgbClr val="292929"/>
                </a:solidFill>
                <a:effectLst/>
                <a:latin typeface="charter"/>
              </a:rPr>
              <a:t>Dans l’espace unidimensionnel, pour la distribution gaussienne, la </a:t>
            </a:r>
            <a:r>
              <a:rPr lang="fr-FR" b="1" i="0" dirty="0">
                <a:solidFill>
                  <a:srgbClr val="292929"/>
                </a:solidFill>
                <a:effectLst/>
                <a:latin typeface="charter"/>
              </a:rPr>
              <a:t>fonction de densité</a:t>
            </a:r>
            <a:r>
              <a:rPr lang="fr-FR" b="0" i="0" dirty="0">
                <a:solidFill>
                  <a:srgbClr val="292929"/>
                </a:solidFill>
                <a:effectLst/>
                <a:latin typeface="charter"/>
              </a:rPr>
              <a:t> de probabilité est : </a:t>
            </a:r>
          </a:p>
          <a:p>
            <a:endParaRPr lang="fr-FR" dirty="0">
              <a:solidFill>
                <a:srgbClr val="292929"/>
              </a:solidFill>
              <a:latin typeface="charter"/>
            </a:endParaRPr>
          </a:p>
          <a:p>
            <a:pPr marL="0" indent="0">
              <a:buNone/>
            </a:pPr>
            <a:endParaRPr lang="fr-FR" i="1" dirty="0">
              <a:solidFill>
                <a:srgbClr val="292929"/>
              </a:solidFill>
              <a:latin typeface="charter"/>
            </a:endParaRPr>
          </a:p>
          <a:p>
            <a:r>
              <a:rPr lang="fr-FR" b="0" i="0" dirty="0">
                <a:solidFill>
                  <a:srgbClr val="292929"/>
                </a:solidFill>
                <a:effectLst/>
                <a:latin typeface="charter"/>
              </a:rPr>
              <a:t>Nous pouvons généraliser ce concept à un ensemble de données multidimensionnel (disons N nombre de dimension), où le modèle gaussien aurait une μ comme vecteur (la longueur de ce vecteur serait N) , </a:t>
            </a:r>
            <a:r>
              <a:rPr lang="el-GR" b="0" i="0" dirty="0">
                <a:solidFill>
                  <a:srgbClr val="292929"/>
                </a:solidFill>
                <a:effectLst/>
                <a:latin typeface="charter"/>
              </a:rPr>
              <a:t>Σ</a:t>
            </a:r>
            <a:r>
              <a:rPr lang="fr-FR" b="0" i="0" dirty="0">
                <a:solidFill>
                  <a:srgbClr val="292929"/>
                </a:solidFill>
                <a:effectLst/>
                <a:latin typeface="charter"/>
              </a:rPr>
              <a:t> une matrice de covariance (N x N comme matrice) et  la densité de la distribution (Π).</a:t>
            </a:r>
            <a:endParaRPr lang="fr-FR" b="1" i="0" dirty="0">
              <a:solidFill>
                <a:srgbClr val="292929"/>
              </a:solidFill>
              <a:effectLst/>
              <a:latin typeface="charter"/>
            </a:endParaRPr>
          </a:p>
        </p:txBody>
      </p:sp>
      <p:pic>
        <p:nvPicPr>
          <p:cNvPr id="5" name="Image 4">
            <a:extLst>
              <a:ext uri="{FF2B5EF4-FFF2-40B4-BE49-F238E27FC236}">
                <a16:creationId xmlns:a16="http://schemas.microsoft.com/office/drawing/2014/main" id="{5BAC91E2-4174-4BD8-A848-DA3DF2991316}"/>
              </a:ext>
            </a:extLst>
          </p:cNvPr>
          <p:cNvPicPr>
            <a:picLocks noChangeAspect="1"/>
          </p:cNvPicPr>
          <p:nvPr/>
        </p:nvPicPr>
        <p:blipFill>
          <a:blip r:embed="rId2"/>
          <a:stretch>
            <a:fillRect/>
          </a:stretch>
        </p:blipFill>
        <p:spPr>
          <a:xfrm>
            <a:off x="4181061" y="2038486"/>
            <a:ext cx="3120887" cy="850487"/>
          </a:xfrm>
          <a:prstGeom prst="rect">
            <a:avLst/>
          </a:prstGeom>
        </p:spPr>
      </p:pic>
      <p:pic>
        <p:nvPicPr>
          <p:cNvPr id="7" name="Image 6">
            <a:extLst>
              <a:ext uri="{FF2B5EF4-FFF2-40B4-BE49-F238E27FC236}">
                <a16:creationId xmlns:a16="http://schemas.microsoft.com/office/drawing/2014/main" id="{921EA893-DF0C-425F-A93A-69DA98BBBBF8}"/>
              </a:ext>
            </a:extLst>
          </p:cNvPr>
          <p:cNvPicPr>
            <a:picLocks noChangeAspect="1"/>
          </p:cNvPicPr>
          <p:nvPr/>
        </p:nvPicPr>
        <p:blipFill>
          <a:blip r:embed="rId3"/>
          <a:stretch>
            <a:fillRect/>
          </a:stretch>
        </p:blipFill>
        <p:spPr>
          <a:xfrm>
            <a:off x="3549761" y="4777592"/>
            <a:ext cx="5092478" cy="1122214"/>
          </a:xfrm>
          <a:prstGeom prst="rect">
            <a:avLst/>
          </a:prstGeom>
        </p:spPr>
      </p:pic>
    </p:spTree>
    <p:extLst>
      <p:ext uri="{BB962C8B-B14F-4D97-AF65-F5344CB8AC3E}">
        <p14:creationId xmlns:p14="http://schemas.microsoft.com/office/powerpoint/2010/main" val="89864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7C5B59-6EEF-4AC8-8733-77B3092C4E76}"/>
              </a:ext>
            </a:extLst>
          </p:cNvPr>
          <p:cNvSpPr>
            <a:spLocks noGrp="1"/>
          </p:cNvSpPr>
          <p:nvPr>
            <p:ph type="title"/>
          </p:nvPr>
        </p:nvSpPr>
        <p:spPr>
          <a:xfrm>
            <a:off x="1251678" y="382385"/>
            <a:ext cx="10178322" cy="1035598"/>
          </a:xfrm>
        </p:spPr>
        <p:txBody>
          <a:bodyPr>
            <a:normAutofit/>
          </a:bodyPr>
          <a:lstStyle/>
          <a:p>
            <a:r>
              <a:rPr lang="fr-FR" sz="4800" b="1" i="0" dirty="0">
                <a:solidFill>
                  <a:schemeClr val="tx1">
                    <a:lumMod val="85000"/>
                    <a:lumOff val="15000"/>
                  </a:schemeClr>
                </a:solidFill>
                <a:effectLst/>
                <a:latin typeface="sohne"/>
              </a:rPr>
              <a:t>Polynomial </a:t>
            </a:r>
            <a:r>
              <a:rPr lang="fr-FR" sz="4800" b="1" i="0" dirty="0" err="1">
                <a:solidFill>
                  <a:schemeClr val="tx1">
                    <a:lumMod val="85000"/>
                    <a:lumOff val="15000"/>
                  </a:schemeClr>
                </a:solidFill>
                <a:effectLst/>
                <a:latin typeface="sohne"/>
              </a:rPr>
              <a:t>Regression</a:t>
            </a:r>
            <a:endParaRPr lang="fr-FR" sz="4800" dirty="0">
              <a:latin typeface="sohne"/>
            </a:endParaRPr>
          </a:p>
        </p:txBody>
      </p:sp>
      <p:sp>
        <p:nvSpPr>
          <p:cNvPr id="3" name="Espace réservé du contenu 2">
            <a:extLst>
              <a:ext uri="{FF2B5EF4-FFF2-40B4-BE49-F238E27FC236}">
                <a16:creationId xmlns:a16="http://schemas.microsoft.com/office/drawing/2014/main" id="{DF716061-EA21-46AF-B6B6-89120DAB63B7}"/>
              </a:ext>
            </a:extLst>
          </p:cNvPr>
          <p:cNvSpPr>
            <a:spLocks noGrp="1"/>
          </p:cNvSpPr>
          <p:nvPr>
            <p:ph idx="1"/>
          </p:nvPr>
        </p:nvSpPr>
        <p:spPr>
          <a:xfrm>
            <a:off x="1251678" y="1787857"/>
            <a:ext cx="10178322" cy="4091735"/>
          </a:xfrm>
        </p:spPr>
        <p:txBody>
          <a:bodyPr/>
          <a:lstStyle/>
          <a:p>
            <a:pPr>
              <a:lnSpc>
                <a:spcPct val="150000"/>
              </a:lnSpc>
            </a:pPr>
            <a:r>
              <a:rPr lang="fr-FR" b="0" i="0" dirty="0">
                <a:solidFill>
                  <a:srgbClr val="202122"/>
                </a:solidFill>
                <a:effectLst/>
                <a:latin typeface="charter"/>
              </a:rPr>
              <a:t>La </a:t>
            </a:r>
            <a:r>
              <a:rPr lang="fr-FR" b="1" i="0" dirty="0">
                <a:solidFill>
                  <a:srgbClr val="202122"/>
                </a:solidFill>
                <a:effectLst/>
                <a:latin typeface="charter"/>
              </a:rPr>
              <a:t>régression polynomiale</a:t>
            </a:r>
            <a:r>
              <a:rPr lang="fr-FR" b="0" i="0" dirty="0">
                <a:solidFill>
                  <a:srgbClr val="202122"/>
                </a:solidFill>
                <a:effectLst/>
                <a:latin typeface="charter"/>
              </a:rPr>
              <a:t> est une analyse statistique qui décrit la variation d'une </a:t>
            </a:r>
            <a:r>
              <a:rPr lang="fr-FR" b="0" i="0" u="none" strike="noStrike" dirty="0">
                <a:solidFill>
                  <a:schemeClr val="tx1"/>
                </a:solidFill>
                <a:effectLst/>
                <a:latin typeface="charter"/>
              </a:rPr>
              <a:t>variable aléatoire</a:t>
            </a:r>
            <a:r>
              <a:rPr lang="fr-FR" b="0" i="0" dirty="0">
                <a:solidFill>
                  <a:schemeClr val="tx1"/>
                </a:solidFill>
                <a:effectLst/>
                <a:latin typeface="charter"/>
              </a:rPr>
              <a:t> </a:t>
            </a:r>
            <a:r>
              <a:rPr lang="fr-FR" b="0" i="0" dirty="0">
                <a:solidFill>
                  <a:srgbClr val="202122"/>
                </a:solidFill>
                <a:effectLst/>
                <a:latin typeface="charter"/>
              </a:rPr>
              <a:t>expliquée à partir d'une </a:t>
            </a:r>
            <a:r>
              <a:rPr lang="fr-FR" b="0" i="0" u="none" strike="noStrike" dirty="0">
                <a:solidFill>
                  <a:schemeClr val="tx1"/>
                </a:solidFill>
                <a:effectLst/>
                <a:latin typeface="charter"/>
              </a:rPr>
              <a:t>fonction polynomiale</a:t>
            </a:r>
            <a:r>
              <a:rPr lang="fr-FR" b="0" i="0" dirty="0">
                <a:solidFill>
                  <a:schemeClr val="tx1"/>
                </a:solidFill>
                <a:effectLst/>
                <a:latin typeface="charter"/>
              </a:rPr>
              <a:t> </a:t>
            </a:r>
            <a:r>
              <a:rPr lang="fr-FR" b="0" i="0" dirty="0">
                <a:solidFill>
                  <a:srgbClr val="202122"/>
                </a:solidFill>
                <a:effectLst/>
                <a:latin typeface="charter"/>
              </a:rPr>
              <a:t>d'une variable aléatoire explicative.</a:t>
            </a:r>
          </a:p>
          <a:p>
            <a:pPr>
              <a:lnSpc>
                <a:spcPct val="150000"/>
              </a:lnSpc>
            </a:pPr>
            <a:r>
              <a:rPr lang="fr-FR" b="0" i="0" dirty="0">
                <a:solidFill>
                  <a:srgbClr val="202122"/>
                </a:solidFill>
                <a:effectLst/>
                <a:latin typeface="charter"/>
              </a:rPr>
              <a:t> C'est un cas particulier de </a:t>
            </a:r>
            <a:r>
              <a:rPr lang="fr-FR" b="0" i="0" u="none" strike="noStrike" dirty="0">
                <a:solidFill>
                  <a:schemeClr val="tx1"/>
                </a:solidFill>
                <a:effectLst/>
                <a:latin typeface="charter"/>
              </a:rPr>
              <a:t>régression linéaire multiple</a:t>
            </a:r>
            <a:r>
              <a:rPr lang="fr-FR" b="0" i="0" dirty="0">
                <a:solidFill>
                  <a:srgbClr val="202122"/>
                </a:solidFill>
                <a:effectLst/>
                <a:latin typeface="charter"/>
              </a:rPr>
              <a:t>, où les observations sont construites à partir des puissances d'une seule variable.</a:t>
            </a:r>
          </a:p>
          <a:p>
            <a:pPr>
              <a:lnSpc>
                <a:spcPct val="150000"/>
              </a:lnSpc>
            </a:pPr>
            <a:r>
              <a:rPr lang="fr-FR" dirty="0">
                <a:solidFill>
                  <a:srgbClr val="202122"/>
                </a:solidFill>
                <a:latin typeface="charter"/>
              </a:rPr>
              <a:t>Remarque : </a:t>
            </a:r>
            <a:r>
              <a:rPr lang="fr-FR" b="0" i="0" dirty="0">
                <a:solidFill>
                  <a:srgbClr val="202122"/>
                </a:solidFill>
                <a:effectLst/>
                <a:latin typeface="charter"/>
              </a:rPr>
              <a:t>La </a:t>
            </a:r>
            <a:r>
              <a:rPr lang="fr-FR" b="1" i="0" u="none" strike="noStrike" dirty="0">
                <a:solidFill>
                  <a:schemeClr val="tx1"/>
                </a:solidFill>
                <a:effectLst/>
                <a:latin typeface="charter"/>
              </a:rPr>
              <a:t>régression linéaire</a:t>
            </a:r>
            <a:r>
              <a:rPr lang="fr-FR" b="1" i="0" dirty="0">
                <a:solidFill>
                  <a:schemeClr val="tx1"/>
                </a:solidFill>
                <a:effectLst/>
                <a:latin typeface="charter"/>
              </a:rPr>
              <a:t> </a:t>
            </a:r>
            <a:r>
              <a:rPr lang="fr-FR" b="0" i="0" dirty="0">
                <a:solidFill>
                  <a:srgbClr val="202122"/>
                </a:solidFill>
                <a:effectLst/>
                <a:latin typeface="charter"/>
              </a:rPr>
              <a:t>est une régression polynomiale de degré 1.</a:t>
            </a:r>
          </a:p>
          <a:p>
            <a:pPr>
              <a:lnSpc>
                <a:spcPct val="150000"/>
              </a:lnSpc>
            </a:pPr>
            <a:r>
              <a:rPr lang="fr-FR" b="0" i="0" dirty="0">
                <a:solidFill>
                  <a:srgbClr val="202122"/>
                </a:solidFill>
                <a:effectLst/>
                <a:latin typeface="charter"/>
              </a:rPr>
              <a:t>Si l'on appelle (</a:t>
            </a:r>
            <a:r>
              <a:rPr lang="fr-FR" b="0" i="1" dirty="0">
                <a:solidFill>
                  <a:srgbClr val="202122"/>
                </a:solidFill>
                <a:effectLst/>
                <a:latin typeface="charter"/>
              </a:rPr>
              <a:t>X</a:t>
            </a:r>
            <a:r>
              <a:rPr lang="fr-FR" b="0" i="1" baseline="-25000" dirty="0">
                <a:solidFill>
                  <a:srgbClr val="202122"/>
                </a:solidFill>
                <a:effectLst/>
                <a:latin typeface="charter"/>
              </a:rPr>
              <a:t>i</a:t>
            </a:r>
            <a:r>
              <a:rPr lang="fr-FR" b="0" i="0" dirty="0">
                <a:solidFill>
                  <a:srgbClr val="202122"/>
                </a:solidFill>
                <a:effectLst/>
                <a:latin typeface="charter"/>
              </a:rPr>
              <a:t>, </a:t>
            </a:r>
            <a:r>
              <a:rPr lang="fr-FR" b="0" i="1" dirty="0">
                <a:solidFill>
                  <a:srgbClr val="202122"/>
                </a:solidFill>
                <a:effectLst/>
                <a:latin typeface="charter"/>
              </a:rPr>
              <a:t>Y</a:t>
            </a:r>
            <a:r>
              <a:rPr lang="fr-FR" b="0" i="1" baseline="-25000" dirty="0">
                <a:solidFill>
                  <a:srgbClr val="202122"/>
                </a:solidFill>
                <a:effectLst/>
                <a:latin typeface="charter"/>
              </a:rPr>
              <a:t>i</a:t>
            </a:r>
            <a:r>
              <a:rPr lang="fr-FR" b="0" i="0" dirty="0">
                <a:solidFill>
                  <a:srgbClr val="202122"/>
                </a:solidFill>
                <a:effectLst/>
                <a:latin typeface="charter"/>
              </a:rPr>
              <a:t>) la </a:t>
            </a:r>
            <a:r>
              <a:rPr lang="fr-FR" b="0" i="1" dirty="0" err="1">
                <a:solidFill>
                  <a:srgbClr val="202122"/>
                </a:solidFill>
                <a:effectLst/>
                <a:latin typeface="charter"/>
              </a:rPr>
              <a:t>i</a:t>
            </a:r>
            <a:r>
              <a:rPr lang="fr-FR" b="0" i="0" dirty="0" err="1">
                <a:solidFill>
                  <a:srgbClr val="202122"/>
                </a:solidFill>
                <a:effectLst/>
                <a:latin typeface="charter"/>
              </a:rPr>
              <a:t>-ème</a:t>
            </a:r>
            <a:r>
              <a:rPr lang="fr-FR" b="0" i="0" dirty="0">
                <a:solidFill>
                  <a:srgbClr val="202122"/>
                </a:solidFill>
                <a:effectLst/>
                <a:latin typeface="charter"/>
              </a:rPr>
              <a:t> réalisation du couple de variables aléatoires, on recherche le polynôme : </a:t>
            </a:r>
            <a:endParaRPr lang="fr-FR" dirty="0">
              <a:latin typeface="charter"/>
            </a:endParaRPr>
          </a:p>
        </p:txBody>
      </p:sp>
      <p:pic>
        <p:nvPicPr>
          <p:cNvPr id="4" name="Espace réservé du contenu 4">
            <a:extLst>
              <a:ext uri="{FF2B5EF4-FFF2-40B4-BE49-F238E27FC236}">
                <a16:creationId xmlns:a16="http://schemas.microsoft.com/office/drawing/2014/main" id="{7815C510-3DE1-4658-BAC7-680A9B723A3E}"/>
              </a:ext>
            </a:extLst>
          </p:cNvPr>
          <p:cNvPicPr>
            <a:picLocks noChangeAspect="1"/>
          </p:cNvPicPr>
          <p:nvPr/>
        </p:nvPicPr>
        <p:blipFill>
          <a:blip r:embed="rId2"/>
          <a:stretch>
            <a:fillRect/>
          </a:stretch>
        </p:blipFill>
        <p:spPr>
          <a:xfrm>
            <a:off x="3125337" y="5865155"/>
            <a:ext cx="6168788" cy="768622"/>
          </a:xfrm>
          <a:prstGeom prst="rect">
            <a:avLst/>
          </a:prstGeom>
        </p:spPr>
      </p:pic>
    </p:spTree>
    <p:extLst>
      <p:ext uri="{BB962C8B-B14F-4D97-AF65-F5344CB8AC3E}">
        <p14:creationId xmlns:p14="http://schemas.microsoft.com/office/powerpoint/2010/main" val="411181919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537</TotalTime>
  <Words>699</Words>
  <Application>Microsoft Office PowerPoint</Application>
  <PresentationFormat>Grand écran</PresentationFormat>
  <Paragraphs>57</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charter</vt:lpstr>
      <vt:lpstr>Gill Sans MT</vt:lpstr>
      <vt:lpstr>Impact</vt:lpstr>
      <vt:lpstr>sohne</vt:lpstr>
      <vt:lpstr>Badge</vt:lpstr>
      <vt:lpstr>Gaussian Mixture &amp; Polynomial Regression</vt:lpstr>
      <vt:lpstr>PLAN</vt:lpstr>
      <vt:lpstr>Gaussian Mixture</vt:lpstr>
      <vt:lpstr>Gaussian Mixture</vt:lpstr>
      <vt:lpstr>Gaussian Mixture</vt:lpstr>
      <vt:lpstr>Gaussian Mixture</vt:lpstr>
      <vt:lpstr>Gaussian Mixture</vt:lpstr>
      <vt:lpstr>Gaussian Mixture</vt:lpstr>
      <vt:lpstr>Polynomial Regression</vt:lpstr>
      <vt:lpstr>Polynomial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Mixture </dc:title>
  <dc:creator>SENHAJI YASSINE</dc:creator>
  <cp:lastModifiedBy>SENHAJI YASSINE</cp:lastModifiedBy>
  <cp:revision>3</cp:revision>
  <dcterms:created xsi:type="dcterms:W3CDTF">2021-11-28T16:42:03Z</dcterms:created>
  <dcterms:modified xsi:type="dcterms:W3CDTF">2021-11-29T01:39:25Z</dcterms:modified>
</cp:coreProperties>
</file>