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88" r:id="rId3"/>
    <p:sldId id="537" r:id="rId4"/>
    <p:sldId id="500" r:id="rId6"/>
    <p:sldId id="538" r:id="rId7"/>
    <p:sldId id="391" r:id="rId8"/>
    <p:sldId id="511" r:id="rId9"/>
    <p:sldId id="429" r:id="rId10"/>
    <p:sldId id="421" r:id="rId11"/>
    <p:sldId id="422" r:id="rId12"/>
    <p:sldId id="394" r:id="rId13"/>
    <p:sldId id="512" r:id="rId14"/>
    <p:sldId id="544" r:id="rId15"/>
    <p:sldId id="513" r:id="rId16"/>
    <p:sldId id="395" r:id="rId17"/>
    <p:sldId id="396" r:id="rId18"/>
    <p:sldId id="397" r:id="rId19"/>
    <p:sldId id="398" r:id="rId20"/>
    <p:sldId id="399" r:id="rId21"/>
    <p:sldId id="400" r:id="rId22"/>
    <p:sldId id="401" r:id="rId23"/>
    <p:sldId id="402" r:id="rId24"/>
    <p:sldId id="403" r:id="rId25"/>
    <p:sldId id="404" r:id="rId26"/>
    <p:sldId id="539" r:id="rId27"/>
    <p:sldId id="540" r:id="rId28"/>
    <p:sldId id="431" r:id="rId29"/>
    <p:sldId id="406" r:id="rId30"/>
    <p:sldId id="545" r:id="rId31"/>
    <p:sldId id="407" r:id="rId32"/>
    <p:sldId id="503" r:id="rId33"/>
    <p:sldId id="483" r:id="rId34"/>
    <p:sldId id="510" r:id="rId35"/>
    <p:sldId id="546" r:id="rId36"/>
    <p:sldId id="514" r:id="rId37"/>
    <p:sldId id="408" r:id="rId38"/>
    <p:sldId id="409" r:id="rId39"/>
    <p:sldId id="410" r:id="rId40"/>
    <p:sldId id="411" r:id="rId41"/>
    <p:sldId id="506" r:id="rId42"/>
    <p:sldId id="488" r:id="rId43"/>
    <p:sldId id="489" r:id="rId44"/>
    <p:sldId id="520" r:id="rId45"/>
    <p:sldId id="523" r:id="rId46"/>
    <p:sldId id="541" r:id="rId47"/>
    <p:sldId id="521" r:id="rId48"/>
    <p:sldId id="527" r:id="rId49"/>
    <p:sldId id="439" r:id="rId50"/>
    <p:sldId id="542" r:id="rId51"/>
    <p:sldId id="413" r:id="rId52"/>
    <p:sldId id="414" r:id="rId53"/>
    <p:sldId id="515" r:id="rId54"/>
    <p:sldId id="547" r:id="rId55"/>
    <p:sldId id="517" r:id="rId56"/>
    <p:sldId id="524" r:id="rId57"/>
    <p:sldId id="529" r:id="rId58"/>
    <p:sldId id="525" r:id="rId59"/>
    <p:sldId id="548" r:id="rId60"/>
    <p:sldId id="526" r:id="rId61"/>
    <p:sldId id="516" r:id="rId62"/>
    <p:sldId id="465" r:id="rId63"/>
    <p:sldId id="531" r:id="rId64"/>
    <p:sldId id="532" r:id="rId65"/>
    <p:sldId id="533" r:id="rId66"/>
    <p:sldId id="543" r:id="rId67"/>
    <p:sldId id="467" r:id="rId68"/>
    <p:sldId id="496" r:id="rId69"/>
    <p:sldId id="509" r:id="rId70"/>
    <p:sldId id="497" r:id="rId71"/>
    <p:sldId id="549" r:id="rId72"/>
    <p:sldId id="499" r:id="rId73"/>
    <p:sldId id="534" r:id="rId74"/>
    <p:sldId id="502" r:id="rId75"/>
    <p:sldId id="535" r:id="rId76"/>
    <p:sldId id="518" r:id="rId77"/>
    <p:sldId id="536" r:id="rId78"/>
    <p:sldId id="519" r:id="rId79"/>
    <p:sldId id="417" r:id="rId80"/>
    <p:sldId id="419" r:id="rId81"/>
    <p:sldId id="470" r:id="rId82"/>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000000"/>
        </a:solidFill>
        <a:latin typeface="Times New Roman" panose="02020703060505090304" pitchFamily="18"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000000"/>
        </a:solidFill>
        <a:latin typeface="Times New Roman" panose="02020703060505090304" pitchFamily="18"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000000"/>
        </a:solidFill>
        <a:latin typeface="Times New Roman" panose="02020703060505090304" pitchFamily="18"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000000"/>
        </a:solidFill>
        <a:latin typeface="Times New Roman" panose="02020703060505090304" pitchFamily="18"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000000"/>
        </a:solidFill>
        <a:latin typeface="Times New Roman" panose="02020703060505090304" pitchFamily="18"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000000"/>
        </a:solidFill>
        <a:latin typeface="Times New Roman" panose="02020703060505090304" pitchFamily="18"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000000"/>
        </a:solidFill>
        <a:latin typeface="Times New Roman" panose="02020703060505090304" pitchFamily="18"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000000"/>
        </a:solidFill>
        <a:latin typeface="Times New Roman" panose="02020703060505090304" pitchFamily="18"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000000"/>
        </a:solidFill>
        <a:latin typeface="Times New Roman" panose="02020703060505090304"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FF"/>
    <a:srgbClr val="0000FF"/>
    <a:srgbClr val="3333FF"/>
    <a:srgbClr val="000000"/>
    <a:srgbClr val="00FF00"/>
    <a:srgbClr val="CC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30"/>
    <p:restoredTop sz="86625"/>
  </p:normalViewPr>
  <p:slideViewPr>
    <p:cSldViewPr showGuides="1">
      <p:cViewPr>
        <p:scale>
          <a:sx n="70" d="100"/>
          <a:sy n="70" d="100"/>
        </p:scale>
        <p:origin x="-1195"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611"/>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5-08T01:44:11"/>
    </inkml:context>
    <inkml:brush xml:id="br0">
      <inkml:brushProperty name="width" value="0.05292" units="cm"/>
      <inkml:brushProperty name="height" value="0.05292" units="cm"/>
      <inkml:brushProperty name="color" value="#ff0000"/>
    </inkml:brush>
  </inkml:definitions>
  <inkml:trace contextRef="#ctx0" brushRef="#br0">9013 15893,'-17'0,"-18"0,17 0,-17 0,17 0,0 0,1 0,-1 0,0 0,-17 0,0 0,0 17,17-17,-17 0,17 0,-17 0,-1 0,19 0,-1 0,1 0,-19 18,1-18,17 0,-35 0,18 0,18 0,-19 0,19 0,-19 0,19 0,-1 0,-17 0,17 0,1 0,-19 0,19 0,-1 0,0 0,-17 0,0 0,-1 0,1 0,0 0,17 0,-17 0,-18 0,35 0,-34 0,34 0,-35 0,18 0,-1 0,1 0,0 0,17 0,-17 0,17 0,-17 0,0 0,-1 0,1 0,18 0,-36 0,0 0,17 0,1 0,-18 0,36 0,-19 0,19 0,-1 18,0-18,1 0,-1 0,1 17,-19-17,19 0,34 0,1 0,0 0,-1 0,1 0,-1 0,1 0,0 0,-1 0,1 0,17 0,-17 0,0 0</inkml:trace>
  <inkml:trace contextRef="#ctx0" brushRef="#br0">7743 15928</inkml:trace>
  <inkml:trace contextRef="#ctx0" brushRef="#br0">5874 15557,'17'0,"1"18,0-18,-1 0,1 0,17 0,-35 18,18-18,17 0,-17 0,17 0,-17 0,17 0,0 0,-17 0,0 0,-1 0,1 0,-1 0,1 0,0 0,-1 0,1 0,0 0,-1 0,1 0,0 0,-1 17,1-17,-1 0,19 0,-19 0,1 0,0 0,-1 0,1 0,0 0,-1 0,1 0,-1 0,1 0,0 0,-1 0,1 0,0 0,17 0,0 0,-17 0,17 0,-17 0,-1 0,-34 0,-1-17,1 17,-1 0,0 0,1 0,17 17,0 19,0-19,0 19,0-19,0 1,0 0,0-1,0 1,0-1,0 1,0 0,0-1,0 1,17-18,-17 18,0-1,0 1,0 0,0-1,0 1,0-1,0 1,0 0,0-1,0 1,0 0,0-1,0 1,0 0,0-1,0 1,0-1,0 1,0 0,0-1,0 1,0 0,0-1,-17-17,17 18,0 0,-18-18,0 0,1 0,-1 0,0 0,1 0,-1 0,0 0,1 0,-1 0,1 0,-1 0,0 0,1 0,-1 0,0 0,1 0,-19 0,19 0,-1 0,-17 0,0 0,-1 0,1 0,0 0,17 0,-17 0,0 0,17 0,0 0,1 0,-1 0,0 0,1 0,17 17,-18-17,0 0,1 0,-1 0,1 0,-19 0,19 0,-1 0,0 0,1 0,-1 0,0-17,1 17,-1 0</inkml:trace>
  <inkml:trace contextRef="#ctx0" brushRef="#br0">6015 16051,'0'-17,"17"17,-17-18,18 0,-18 1,18 17,-18-18,17 18,1-17,0 17,-1 0,1 0,0 0,-1 0,1 0,0 0,-18 35,17-35,-17 17,0 1,0 0,0-1,0 1,0 0,0-1,0 1,0 17,0-17,0-1</inkml:trace>
  <inkml:trace contextRef="#ctx0" brushRef="#br0">6262 15840,'0'17,"-18"-17,18 18,-17 0,17-1,-18-17,18 18,0 0,-18-18,18 17,0 1,0-1,-17-17,17 18,-18-18,18 18,0-1,0 1,-18-18,18 18,-17-18,17 17,0 1,-18-18,18 18,-18-1,1-17,17 18,-18-18</inkml:trace>
  <inkml:trace contextRef="#ctx0" brushRef="#br0">6403 15769,'0'18,"0"-1,0 1,0 0,-18-1,18 1,0 0,0-1,0 1,0 0</inkml:trace>
  <inkml:trace contextRef="#ctx0" brushRef="#br0">7267 15769,'-17'0,"-1"0,-17 0,17 0,0 18,1-18,-1 0,0 0,1 0,-1 17,1-17,-1 0,0 0,1 0,-1 0,0 0,18 18,-17-18,-1 0,0 0,1 0,17 18,-18-18,18 17,0 1,0 0,0-1,0 1,18-18,-1 0,-17 18,18-1,0-17,-18 18,17-18,-17 17,18 1,0-18,-18 18,0-1,17-17,1 18,-18 0,0-1,18 1,-18 0,17-1,1 1,-18-1,17-17,-17 18,18 0,-18-1</inkml:trace>
  <inkml:trace contextRef="#ctx0" brushRef="#br0">4216 16334,'0'17,"0"19,0-19,0 1,0-1,0 1,0 0,0-1,0 1,17 0,-17-1,18 1,0 0,-18-1,0 1,0-1,0 19,17-36,-17 17,0 1,18 0,-18-1,0 1,0 0,0-1,0 1,0-1,0 1,0 0,0-1,0 1,0 0,0-1,0 1,0 0,0-1,0 1,0 0,0-1,0 1,0-1,18-17,-1 0,1 0,-1 0,1 0,0 0,17 0,-17 0,-1 0,19 0,-19 0,18 0,18 0,-35 0,17 0,18 0,-35 0,-1 0,1 0,0 0,-1 0,19 0,-19 0,1 0,0 0,-1 0,1 0,17 0,-17 0,-1 0,1 0,0 0,-1 0,1 0,0 0,-1 0,1 0,0 0,-1 0,1 0,-1 0,1 0,0 0,-1 0,1 0,0 0,17 0,-17 0,-1 0,1 0,-1 0,1 0,17 0,-17 0,17 0,-17 0,0 0,-1 0,1 0,0 0,-1 0,1 0,-1 0,1 0,0 0,-1 0,1 0,0 0,-1 0,1 0,0 0,-1 0,1 18,-1-18,-17 18,18-18,-18-18,0 0,0 1,0-1,0 1,0-1,-18 18,18-18,0 1,0-1,0 0,0 1,0-1,-17 0,17 1,0-1,0 0,0 1</inkml:trace>
  <inkml:trace contextRef="#ctx0" brushRef="#br0">6791 16316,'0'18,"0"-1,0 19,-35-19,17-17,18 18,-18-18,1 17,-1 1,0-18,1 0,-1 18,1-1,-1-17,0 0,1 36,-1-19,0-17,1 18,-19 0,19-18,-18 35,-1-18,1 1,17 0,1-18,-19 17,36 1,-17-18,-1 0,18 18,-17-18,17 17,-18-17,0 18,1 0,-1-1,0-17,1 18,-1-1,0 1,1-18,17 18,-18-18,0 0,18 17,-17-17,-1 0,1 18,17 0,-18-18,0 17,1-17,-1 0,0 0,18 18,-17-18,-1 0,0 0,1 0,-1 18,1-18,-1 0,0 0,18 17,0 1,0 0,0-1,0 1,-17-18,17 17,0 1,0 0</inkml:trace>
  <inkml:trace contextRef="#ctx0" brushRef="#br0">4322 17057,'0'17,"0"1,0 0,0-1,0 1,0 0,0-1,0 1,0 0,0-1,0 1,0-1,0 1,0 0,0-1,0 19,0-19,0 1,0 0,0-1,0 1,0-1,0 1,0 0,17-18,1 0,-1 0,1 0,0 0,-1 0,1 0,17 0,-17 0,17 0,-17 0,17 0,0 0,1 0,-19 0,19 0,-19 0,1 0,-1 0,1 0,17 0,-17 0,0 0,17 0,0 0,-17 0,0 0,17 0,-18 0,1 0,0 0,17 0,-17 0,-1 0,1 0,0 0,-1 0,1 0,-1 0,1 0,17 0,-17 0,0 0,17 0,-17 0,-1 0,1 0,-1 0,1 17,0-17,-1 0,1 18,0-18,-1 0,1 0,0 0,17 0,-17 0,-1 0,1 0,-1 0,1 18,0-18,-1 0,1 0,0 0,-18-18,0 0,17 18,-17-17,0-1,18 18,-18-18,0 1,0-1,0 1,0-1,0 0,18-17,-18 17,0 1,0-1,0 0,0 1,0-1,0 1,0-19,0 19,17 17,-17-18,0 0,0 1,0-1,0 0,0 1</inkml:trace>
  <inkml:trace contextRef="#ctx0" brushRef="#br0">4780 17127</inkml:trace>
  <inkml:trace contextRef="#ctx0" brushRef="#br0">4762 17163,'-17'17,"17"1,0 0,-18-18,18 17,0 1,-17-18,17 17,0 1,-18 0,18-1,-18 1,1 0,17 17,-18-35,18 18,-18-18,18 17,0 1,-17-18,17 17,0 1,-18-18</inkml:trace>
  <inkml:trace contextRef="#ctx0" brushRef="#br0">4974 17304,'0'17,"-17"1,17 0,-18 17,0 0,18-17,-17-1,17 19,0-19</inkml:trace>
  <inkml:trace contextRef="#ctx0" brushRef="#br0">5380 17180,'0'36,"0"-19,-18 1,18-1,-17 1,17 0,-18-1,18 1,0 0,-18-1,18 1,-17 0,17-1,0 1,0-1,-18-17,18 18</inkml:trace>
  <inkml:trace contextRef="#ctx0" brushRef="#br0">5680 17639,'0'18,"-18"-18,18 17,0-34,-18-19,18 19</inkml:trace>
  <inkml:trace contextRef="#ctx0" brushRef="#br0">5521 17092,'0'35,"0"1,0-1,0 0,0-17,0-1,0 1,0 17,0-17,0 0,0-1,0 1,0 0,0-1,0 1,0-1,0 1,0 0,0-1</inkml:trace>
  <inkml:trace contextRef="#ctx0" brushRef="#br0">4621 17074,'-17'0,"17"18,0 0,-18-1,18 1,0 0,0-1,0 1,0 0,0-1,0 1,-18-1,18 1,0 17,0-17,-17 0,17 17,0-17,0-1,0 1,0-1,-18-17</inkml:trace>
  <inkml:trace contextRef="#ctx0" brushRef="#br0">5256 17145,'-17'0,"-1"35,0-17,1 0,-1 17,18 0,-17-17,-1 17,18-17,-18-1,18 1,-17 0,17-1,-18-17,18 18,0-1,0 1,0 0,-18-18,18 17,-17 1,-1 0,18-1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5-08T01:49:04"/>
    </inkml:context>
    <inkml:brush xml:id="br0">
      <inkml:brushProperty name="width" value="0.05292" units="cm"/>
      <inkml:brushProperty name="height" value="0.05292" units="cm"/>
      <inkml:brushProperty name="color" value="#ff0000"/>
    </inkml:brush>
  </inkml:definitions>
  <inkml:trace contextRef="#ctx0" brushRef="#br0">20884 11836,'0'17,"0"1,0 0,0-1,0 1,0 0,0-1,0 1,0-1,0 1,18 17,0-35,-18 18,17 0,1-1,17 1,-17 0,17-1,-17-17,35 18,-36-18,19 0,17 17,17-17,-35 0,36 0,0 0,-19 0,1 0,36 0,-19 0,1 0,-36 0,0 0,-17 0,35 0,-18 0,0 0,-17 0,0 0,-1 0,1 0,0 0,-1 0,-17 18,0 0,18-18,-18 17,0 1,17 0,-17-1,0 1,0 0,0-1,0 1,0-1,0 1,0 0,0-1,18-17,0 0,-1 0,-17-17,18-1,0 0,17 1,-35-1,18 1,17-1,-18 0,1 18,0 0,-1 0,1 0,0 0,-1 0,1 0,-18-17,18 17,-1 0,-17-18,18 18,-1 0,1 0,0 0,-1 0,1 0,0 0,-1 0,19 0,-19 0,19 0,-1 0,-18 0,19 0,-19 0,19 0,-1 0,-17 0,34 0,-34-18,0 18,17 0,0 0,-17 0,17-17,0 17,1 0,17-18,0 18,-18-18,0 18,18 0,-35 0,35-17,-36 17,19 0,-19 0,1 0,-1-18,19 18,-1 0,-17 0,17-17,0 17,-17 0,17 0,-17 0,-18-18,17 18,1 0,0-18,-1 18,1 0,-18-17,18 17,-1 0,-17-18,18 0,0 18,-1-17,1-1,-1 0,19 1,-36-1,17 1,19-1,-1 0,-35 1,18 17,-1-18,1 18,-18-18,17 1,1 17,-18-18,0 0,18 18,-1 0,-17-17,18 17,-18-18,18 18,-18-18,17 18,-17-17,0-1,18 18,-18-17,18 17,-1-18</inkml:trace>
  <inkml:trace contextRef="#ctx0" brushRef="#br0">8449 15893,'-18'0,"1"0,-1 0,-17 0,17 0,1 0,-1 0,0 0,1 0,-1 0,0 0,1 0,-19 0,19 0,-18 0,-18 0,35 0,-35 0,35 0,-35 0,1 0,34 0,-35 0,18 0,17 0,-35 0,18 0,17 0,1 0,-1 0,0 0,1 0,-1 0,-17 0,17 0,-17 0,0 0,17 0,-17 0,17 0,-17 0,-1 0,1 0,-18 0,0 0,-17 0,17 17,18-17,-1 18,19-18,34 0</inkml:trace>
  <inkml:trace contextRef="#ctx0" brushRef="#br0">7302 15769,'-35'0,"-18"18,0 17,-17-35,35 18,-18-1,0-17,35 0,0 0,-17 18,70 0,1-1,-19 1,1 0,0-1,-1-17,1 18,0-18,-1 17,1-17,-18 18,17 0,1-18,0 0,-18 17,17-17,1 0,0 0,-1 0,1 0,0 0</inkml:trace>
  <inkml:trace contextRef="#ctx0" brushRef="#br0">5997 15575,'18'0,"17"0,0 0,-17 0,35 0,0-18,17 18,-52 0,17 0,1 0,-1 0,0 0,-17 0,17 0,-17 0,17 0,-17 0,17 0,-17 0,17 0,-18 0,1 0,0 0,-1 0,1 0,0 0,-1 0,1 0,-18 18,0 0,0-1,0 1,0 0,0 17,0-17,0-1,-18 1,18 0,0-1,0 1,0-1,0 1,0 0,0-1</inkml:trace>
  <inkml:trace contextRef="#ctx0" brushRef="#br0">5891 15557,'18'18,"0"-18,35 0,17 0,-17 0,0 0,18 0,-1 0,-35 0,18 0,-35 0,0 0,-1 0,1 0,-1 0,1 0,17 0,1 0,-19 0,1 0,0 0,-1 0,1 0,-1 0,1 0,0 0,-1 0,1 0,0 0,-1 0,1 0,0 0,-1 0,1 0,17 0,-17 0,-1 0,1 0,0 0,17 0,-17 0,17 0,-53 0,18 18,-17-18,-1 17,0-17,1 0,-1 0,18 18,-18-18,18 18,0-1,0 1,0 0,0-1,0 1,0 0,0-1,0 1,0 17,0-17,0-1,0 1,0 0,0-1,0 1,-17-18,17 18,0-1,0 1,-18-18,18 17,0 1,0 0,0-1,-17 1,17 0,-18-1,18 1,-18-18,18 18,0-1,0 1,0-1,0 1,0 0,0-1,-17-17,17 18,0 0,0-1,0 1,-18 0,18-1,0 1,0 0,0-1,-18-34,1 17,-1 0,0 0,1-18,-1 18,0 0,1 0,17-18,-18 18,1 0,-1 0,0 0,-17 0,17 0,1 0,-1 0,-17 0,17 0,1 0,-19 0,19 0,-1 0,0 0,-17 0,17 0,1-17,-1 17,1 0,-19 0,19 0,-19 0,19 0,-19 0,1 0,0 0,0 0,17 0,0 0,-17 0,17 0,1 0,-1 0,0 0,1 0,-1 0</inkml:trace>
  <inkml:trace contextRef="#ctx0" brushRef="#br0">4180 16263,'0'18,"0"-1,0 1,0 0,-17-18,17 17,0 1,0 0,0-1,0 1,0-1,0 1,0 0,0 17,0-17,0-1,0 19,0-19,0 1,0-1,0 1,0 0,0-1,0 1,0 0,0 17,0-17,0-1,0 1,0-1,0 1,0 0,0-1,0 1,0 0,0-1,0 1,0 0,0-1,0 1,0 0,17-18,-17 35,0 0,0 0,0 18,18-17,-18 16,0 1,0 0,0-17,0-19,0 1,18-36,-1 1,-17-1,0 0,0 1,0-1,0 0,18 1,-18-1,18 0,-18 1,17 17,-17-18,18 18,0 0,-1 0,1 0,-1 0,-17-17,36 17,-19 0,1 0,35 0,-18 0,18 0,0 0,-18 0,-17 0,17 0,0 0,-17 0,0 0,-1 0,1 0,17 0,-17 0,17 0,-17 0,17 17,0-17,-17 0,0 0,-1 0,1 0,0 0,-1 0,1 0,0 18,-1-18,1 0,-1 0,1 0,0 0,-1 0,1 0,0 0,-1 0,1 0,-18 17,18-17,-1 0,1 0,-1 0,1 0,0 0,-1 0,1 0,0-17,17 17,-17 0,-1 0,1-18,-18 1,18 17,-18-18,0 0,17 18,-17-17,0-1,0 0,18 18,-1 0,-17-17,-35 17,0 0,-18 0,35 35,1 0,-1 18,18-35,18-18,-1 0,1 17,0-17,-1 0,1 0,0 0,-1 0,1 0,-1 0,1 0,0 0,-1 0,-34 0,-1 0,0 0,1 0,-1 0,18-17</inkml:trace>
  <inkml:trace contextRef="#ctx0" brushRef="#br0">5733 17251,'0'-35,"17"17,19-17,-1 17,-18-17,19 17,17-17,0 17,-36 1,18 17,1 0,-19-18,1 18,-18-18,18 18,-1 0,-17-17,18 17,0 0,-1 0,-17-18,18 18,-18-18,18 1,-1 17,1 0,-18-18,17 0,19 18,-19 0,1-17,-18-1,18 0,-1 18,1-17,0 17,-1-18,1 18,-1 0,1-17,0-1,-1 18,-17-18,18 18,0 0,-1 0,-17-17,18 17,17-18,0-17,1 17,-19 0,-17 1,18 17,0-18,-18 1,17 17,1 0,-18-18,18 0,-18 1,17 17,-17-18,0 0,18 18,-18-17,0-1,0 0,0 1,0-1</inkml:trace>
  <inkml:trace contextRef="#ctx0" brushRef="#br0">4851 16510,'0'35,"-18"-35,0 36,-17-1,17 0,1-17,-18-1,-1 19,19-1,-1-35,0 35,-17 0,35-17,-35 0,35-1,-18 1,1 0,-1-1,0 19,1-1,-1-35,18 18,-18-1,18 1,-17-1,17 1,53-36,0 1,35-1</inkml:trace>
  <inkml:trace contextRef="#ctx0" brushRef="#br0">5750 16598,'-35'0,"17"0,-17 18,-18-1,0 1,-17 17,-36 18,18 0,-18 18,-35-1,53 1,17-36,-17 18,35-18,18 1,17-36,-17 17,35 1,35-18,35-35,1 17</inkml:trace>
  <inkml:trace contextRef="#ctx0" brushRef="#br0">6191 16651,'0'18,"0"-1,-35 1,-36 0,1 35,-1-18,-35 0,36 0,17 1,-18-1,19 0,16-17,19 0,-36 17,35-18,0 1,-17 0,17-1,18 1,-17-18,-1 0,1 18,17-1,-18-17,18 18,-18-18,18 18,-17-18</inkml:trace>
  <inkml:trace contextRef="#ctx0" brushRef="#br0">4921 17339,'0'18,"0"-1,0 1,0 0,0-1,0 18,0-17,18-18,-18-18,18 18,-1 0,-17-17</inkml:trace>
  <inkml:trace contextRef="#ctx0" brushRef="#br0">4921 17639,'0'18,"0"-1,0 1,0-1,0 1</inkml:trace>
  <inkml:trace contextRef="#ctx0" brushRef="#br0">4939 17851,'0'17,"0"1,0-1,0 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91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solidFill>
                  <a:schemeClr val="tx1"/>
                </a:solidFill>
                <a:latin typeface="Arial" panose="020B070402020209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704020202090204" pitchFamily="34" charset="0"/>
              <a:ea typeface="宋体" pitchFamily="2" charset="-122"/>
              <a:cs typeface="+mn-cs"/>
            </a:endParaRPr>
          </a:p>
        </p:txBody>
      </p:sp>
      <p:sp>
        <p:nvSpPr>
          <p:cNvPr id="21913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solidFill>
                  <a:schemeClr val="tx1"/>
                </a:solidFill>
                <a:latin typeface="Arial" panose="020B070402020209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704020202090204" pitchFamily="34" charset="0"/>
              <a:ea typeface="宋体" pitchFamily="2" charset="-122"/>
              <a:cs typeface="+mn-cs"/>
            </a:endParaRPr>
          </a:p>
        </p:txBody>
      </p:sp>
      <p:sp>
        <p:nvSpPr>
          <p:cNvPr id="9421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1914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704020202090204" pitchFamily="34" charset="0"/>
                <a:ea typeface="宋体"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704020202090204" pitchFamily="34"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704020202090204" pitchFamily="34" charset="0"/>
                <a:ea typeface="宋体"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704020202090204" pitchFamily="34"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704020202090204" pitchFamily="34" charset="0"/>
                <a:ea typeface="宋体"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704020202090204" pitchFamily="34"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704020202090204" pitchFamily="34" charset="0"/>
                <a:ea typeface="宋体"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704020202090204" pitchFamily="34"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704020202090204" pitchFamily="34" charset="0"/>
                <a:ea typeface="宋体"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704020202090204" pitchFamily="34" charset="0"/>
              <a:ea typeface="宋体" pitchFamily="2" charset="-122"/>
              <a:cs typeface="+mn-cs"/>
            </a:endParaRPr>
          </a:p>
        </p:txBody>
      </p:sp>
      <p:sp>
        <p:nvSpPr>
          <p:cNvPr id="21914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solidFill>
                  <a:schemeClr val="tx1"/>
                </a:solidFill>
                <a:latin typeface="Arial" panose="020B070402020209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704020202090204" pitchFamily="34" charset="0"/>
              <a:ea typeface="宋体" pitchFamily="2" charset="-122"/>
              <a:cs typeface="+mn-cs"/>
            </a:endParaRPr>
          </a:p>
        </p:txBody>
      </p:sp>
      <p:sp>
        <p:nvSpPr>
          <p:cNvPr id="21914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70402020209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70402020209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70402020209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70402020209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70402020209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952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044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054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065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075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085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095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105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116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126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136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962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146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157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167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177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187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198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208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218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228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239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ln/>
        </p:spPr>
        <p:txBody>
          <a:bodyPr wrap="square" lIns="91440" tIns="45720" rIns="91440" bIns="45720" anchor="t" anchorCtr="0"/>
          <a:p>
            <a:pPr lvl="0"/>
            <a:r>
              <a:rPr lang="en-US" altLang="zh-CN" dirty="0">
                <a:solidFill>
                  <a:srgbClr val="000000"/>
                </a:solidFill>
              </a:rPr>
              <a:t>This can be thought of as looking up the value hx in a giant book of random numbers such that, for each possible x, there is a completely random value hx.</a:t>
            </a:r>
            <a:endParaRPr lang="en-US" altLang="zh-CN" dirty="0">
              <a:solidFill>
                <a:srgbClr val="000000"/>
              </a:solidFill>
            </a:endParaRPr>
          </a:p>
          <a:p>
            <a:pPr lvl="0"/>
            <a:endParaRPr lang="en-US" altLang="zh-CN" dirty="0">
              <a:solidFill>
                <a:srgbClr val="000000"/>
              </a:solidFill>
            </a:endParaRPr>
          </a:p>
          <a:p>
            <a:pPr lvl="0"/>
            <a:r>
              <a:rPr lang="en-US" altLang="zh-CN" dirty="0">
                <a:solidFill>
                  <a:srgbClr val="000000"/>
                </a:solidFill>
              </a:rPr>
              <a:t>The true random oracle does not exist in real life; </a:t>
            </a:r>
            <a:r>
              <a:rPr lang="en-US" altLang="zh-CN" dirty="0">
                <a:solidFill>
                  <a:srgbClr val="3333FF"/>
                </a:solidFill>
              </a:rPr>
              <a:t>A well-designed hash function behave like a random oracle;</a:t>
            </a:r>
            <a:endParaRPr lang="en-US" altLang="zh-CN" dirty="0">
              <a:solidFill>
                <a:srgbClr val="3333FF"/>
              </a:solidFill>
            </a:endParaRPr>
          </a:p>
          <a:p>
            <a:pPr lvl="0" eaLnBrk="1" hangingPunct="1">
              <a:lnSpc>
                <a:spcPct val="120000"/>
              </a:lnSpc>
            </a:pPr>
            <a:r>
              <a:rPr lang="en-US" altLang="zh-CN" dirty="0">
                <a:solidFill>
                  <a:srgbClr val="000000"/>
                </a:solidFill>
              </a:rPr>
              <a:t>It is helpful for the study of the security of the hash function</a:t>
            </a:r>
            <a:endParaRPr lang="en-US" altLang="zh-CN" dirty="0">
              <a:solidFill>
                <a:srgbClr val="000000"/>
              </a:solidFill>
            </a:endParaRPr>
          </a:p>
          <a:p>
            <a:pPr lvl="0"/>
            <a:endParaRPr lang="en-US" altLang="zh-CN" dirty="0">
              <a:solidFill>
                <a:srgbClr val="000000"/>
              </a:solidFill>
            </a:endParaRPr>
          </a:p>
          <a:p>
            <a:pPr lvl="0"/>
            <a:endParaRPr lang="en-US" altLang="zh-CN" dirty="0"/>
          </a:p>
          <a:p>
            <a:pPr lvl="0"/>
            <a:endParaRPr lang="zh-CN" altLang="en-US" dirty="0"/>
          </a:p>
        </p:txBody>
      </p:sp>
      <p:sp>
        <p:nvSpPr>
          <p:cNvPr id="972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249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259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269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280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1031"/>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AU" altLang="zh-CN" dirty="0">
                <a:solidFill>
                  <a:schemeClr val="tx1"/>
                </a:solidFill>
              </a:rPr>
            </a:fld>
            <a:endParaRPr lang="en-AU" altLang="zh-CN" dirty="0">
              <a:solidFill>
                <a:schemeClr val="tx1"/>
              </a:solidFill>
            </a:endParaRPr>
          </a:p>
        </p:txBody>
      </p:sp>
      <p:sp>
        <p:nvSpPr>
          <p:cNvPr id="129027" name="Rectangle 2"/>
          <p:cNvSpPr>
            <a:spLocks noRot="1" noTextEdit="1"/>
          </p:cNvSpPr>
          <p:nvPr>
            <p:ph type="sldImg"/>
          </p:nvPr>
        </p:nvSpPr>
        <p:spPr>
          <a:ln/>
        </p:spPr>
      </p:sp>
      <p:sp>
        <p:nvSpPr>
          <p:cNvPr id="129028" name="Rectangle 3"/>
          <p:cNvSpPr>
            <a:spLocks noGrp="1"/>
          </p:cNvSpPr>
          <p:nvPr>
            <p:ph type="body"/>
          </p:nvPr>
        </p:nvSpPr>
        <p:spPr>
          <a:xfrm>
            <a:off x="457200" y="4343400"/>
            <a:ext cx="5867400" cy="4114800"/>
          </a:xfrm>
          <a:ln/>
        </p:spPr>
        <p:txBody>
          <a:bodyPr wrap="square" lIns="91440" tIns="45720" rIns="91440" bIns="45720" anchor="t" anchorCtr="0"/>
          <a:p>
            <a:pPr lvl="0" eaLnBrk="1" hangingPunct="1"/>
            <a:r>
              <a:rPr lang="en-US" altLang="zh-CN" dirty="0">
                <a:ea typeface="MS PGothic" pitchFamily="34" charset="-128"/>
              </a:rPr>
              <a:t>Stallings Figure 12.5 illustrates the overall operation of HMAC:</a:t>
            </a:r>
            <a:endParaRPr lang="en-US" altLang="zh-CN" dirty="0">
              <a:ea typeface="MS PGothic" pitchFamily="34" charset="-128"/>
            </a:endParaRPr>
          </a:p>
          <a:p>
            <a:pPr lvl="1" eaLnBrk="1" hangingPunct="1"/>
            <a:r>
              <a:rPr lang="en-AU" altLang="zh-CN" dirty="0">
                <a:latin typeface="Courier New" panose="02070309020205020404" pitchFamily="49" charset="0"/>
                <a:ea typeface="MS PGothic" pitchFamily="34" charset="-128"/>
              </a:rPr>
              <a:t>HMAC</a:t>
            </a:r>
            <a:r>
              <a:rPr lang="en-AU" altLang="zh-CN" baseline="-25000" dirty="0">
                <a:latin typeface="Courier New" panose="02070309020205020404" pitchFamily="49" charset="0"/>
                <a:ea typeface="MS PGothic" pitchFamily="34" charset="-128"/>
              </a:rPr>
              <a:t>K</a:t>
            </a:r>
            <a:r>
              <a:rPr lang="en-AU" altLang="zh-CN" dirty="0">
                <a:latin typeface="Courier New" panose="02070309020205020404" pitchFamily="49" charset="0"/>
                <a:ea typeface="MS PGothic" pitchFamily="34" charset="-128"/>
              </a:rPr>
              <a:t> = Hash[(K</a:t>
            </a:r>
            <a:r>
              <a:rPr lang="en-AU" altLang="zh-CN" baseline="30000" dirty="0">
                <a:latin typeface="Courier New" panose="02070309020205020404" pitchFamily="49" charset="0"/>
                <a:ea typeface="MS PGothic" pitchFamily="34" charset="-128"/>
              </a:rPr>
              <a:t>+</a:t>
            </a:r>
            <a:r>
              <a:rPr lang="en-AU" altLang="zh-CN" dirty="0">
                <a:latin typeface="Courier New" panose="02070309020205020404" pitchFamily="49" charset="0"/>
                <a:ea typeface="MS PGothic" pitchFamily="34" charset="-128"/>
              </a:rPr>
              <a:t> XOR opad) || Hash[(K</a:t>
            </a:r>
            <a:r>
              <a:rPr lang="en-AU" altLang="zh-CN" baseline="30000" dirty="0">
                <a:latin typeface="Courier New" panose="02070309020205020404" pitchFamily="49" charset="0"/>
                <a:ea typeface="MS PGothic" pitchFamily="34" charset="-128"/>
              </a:rPr>
              <a:t>+</a:t>
            </a:r>
            <a:r>
              <a:rPr lang="en-AU" altLang="zh-CN" dirty="0">
                <a:latin typeface="Courier New" panose="02070309020205020404" pitchFamily="49" charset="0"/>
                <a:ea typeface="MS PGothic" pitchFamily="34" charset="-128"/>
              </a:rPr>
              <a:t> XOR ipad) || M)]</a:t>
            </a:r>
            <a:endParaRPr lang="en-AU" altLang="zh-CN" dirty="0">
              <a:latin typeface="Courier New" panose="02070309020205020404" pitchFamily="49" charset="0"/>
              <a:ea typeface="MS PGothic" pitchFamily="34" charset="-128"/>
            </a:endParaRPr>
          </a:p>
          <a:p>
            <a:pPr lvl="1" eaLnBrk="1" hangingPunct="1"/>
            <a:r>
              <a:rPr lang="en-AU" altLang="zh-CN" dirty="0">
                <a:ea typeface="MS PGothic" pitchFamily="34" charset="-128"/>
              </a:rPr>
              <a:t>where:</a:t>
            </a:r>
            <a:endParaRPr lang="en-AU" altLang="zh-CN" dirty="0">
              <a:ea typeface="MS PGothic" pitchFamily="34" charset="-128"/>
            </a:endParaRPr>
          </a:p>
          <a:p>
            <a:pPr lvl="1" eaLnBrk="1" hangingPunct="1"/>
            <a:r>
              <a:rPr lang="en-AU" altLang="zh-CN" dirty="0">
                <a:latin typeface="Courier New" panose="02070309020205020404" pitchFamily="49" charset="0"/>
                <a:ea typeface="MS PGothic" pitchFamily="34" charset="-128"/>
              </a:rPr>
              <a:t>K</a:t>
            </a:r>
            <a:r>
              <a:rPr lang="en-AU" altLang="zh-CN" baseline="30000" dirty="0">
                <a:latin typeface="Courier New" panose="02070309020205020404" pitchFamily="49" charset="0"/>
                <a:ea typeface="MS PGothic" pitchFamily="34" charset="-128"/>
              </a:rPr>
              <a:t>+</a:t>
            </a:r>
            <a:r>
              <a:rPr lang="en-AU" altLang="zh-CN" dirty="0">
                <a:latin typeface="Courier New" panose="02070309020205020404" pitchFamily="49" charset="0"/>
                <a:ea typeface="MS PGothic" pitchFamily="34" charset="-128"/>
              </a:rPr>
              <a:t> is</a:t>
            </a:r>
            <a:r>
              <a:rPr lang="en-US" altLang="zh-CN" dirty="0">
                <a:ea typeface="MS PGothic" pitchFamily="34" charset="-128"/>
              </a:rPr>
              <a:t> K padded with zeros on the left so that the result is b bits in length</a:t>
            </a:r>
            <a:endParaRPr lang="en-US" altLang="zh-CN" dirty="0">
              <a:ea typeface="MS PGothic" pitchFamily="34" charset="-128"/>
            </a:endParaRPr>
          </a:p>
          <a:p>
            <a:pPr lvl="1" eaLnBrk="1" hangingPunct="1"/>
            <a:r>
              <a:rPr lang="en-US" altLang="zh-CN" dirty="0">
                <a:ea typeface="MS PGothic" pitchFamily="34" charset="-128"/>
              </a:rPr>
              <a:t>ipad is a pad value of 36 hex repeated to fill block</a:t>
            </a:r>
            <a:endParaRPr lang="en-US" altLang="zh-CN" dirty="0">
              <a:ea typeface="MS PGothic" pitchFamily="34" charset="-128"/>
            </a:endParaRPr>
          </a:p>
          <a:p>
            <a:pPr lvl="1" eaLnBrk="1" hangingPunct="1"/>
            <a:r>
              <a:rPr lang="en-US" altLang="zh-CN" dirty="0">
                <a:ea typeface="MS PGothic" pitchFamily="34" charset="-128"/>
              </a:rPr>
              <a:t>opad is a pad value of 5C hex repeated to fill block</a:t>
            </a:r>
            <a:endParaRPr lang="en-US" altLang="zh-CN" dirty="0">
              <a:ea typeface="MS PGothic" pitchFamily="34" charset="-128"/>
            </a:endParaRPr>
          </a:p>
          <a:p>
            <a:pPr lvl="1" eaLnBrk="1" hangingPunct="1"/>
            <a:r>
              <a:rPr lang="en-US" altLang="zh-CN" dirty="0">
                <a:ea typeface="MS PGothic" pitchFamily="34" charset="-128"/>
              </a:rPr>
              <a:t>M is the message input to HMAC (including the padding specified in the embedded hash function)</a:t>
            </a:r>
            <a:endParaRPr lang="en-US" altLang="zh-CN" dirty="0">
              <a:ea typeface="MS PGothic" pitchFamily="34" charset="-128"/>
            </a:endParaRPr>
          </a:p>
          <a:p>
            <a:pPr lvl="1" eaLnBrk="1" hangingPunct="1"/>
            <a:r>
              <a:rPr lang="en-US" altLang="zh-CN" dirty="0">
                <a:ea typeface="MS PGothic" pitchFamily="34" charset="-128"/>
              </a:rPr>
              <a:t>Note that the XOR with ipad results in flipping one-half of the bits of </a:t>
            </a:r>
            <a:r>
              <a:rPr lang="en-US" altLang="zh-CN" i="1" dirty="0">
                <a:ea typeface="MS PGothic" pitchFamily="34" charset="-128"/>
              </a:rPr>
              <a:t>K. </a:t>
            </a:r>
            <a:r>
              <a:rPr lang="en-US" altLang="zh-CN" dirty="0">
                <a:ea typeface="MS PGothic" pitchFamily="34" charset="-128"/>
              </a:rPr>
              <a:t>Similarly, the XOR with opad results in flipping one-half of the bits of K, but a different set of bits. In effect, pseudorandomly generated two keys from K. HMAC should execute in approximately the same time as the embedded hash function for long messages. HMAC adds three executions of the hash compression function (for </a:t>
            </a:r>
            <a:r>
              <a:rPr lang="en-US" altLang="zh-CN" i="1" dirty="0">
                <a:ea typeface="MS PGothic" pitchFamily="34" charset="-128"/>
              </a:rPr>
              <a:t>Si, So</a:t>
            </a:r>
            <a:r>
              <a:rPr lang="en-US" altLang="zh-CN" dirty="0">
                <a:ea typeface="MS PGothic" pitchFamily="34" charset="-128"/>
              </a:rPr>
              <a:t>, and the block produced from the inner hash). A more efficient implementation is possible by precomputing the internal hash function on (</a:t>
            </a:r>
            <a:r>
              <a:rPr lang="en-AU" altLang="zh-CN" dirty="0">
                <a:latin typeface="Courier New" panose="02070309020205020404" pitchFamily="49" charset="0"/>
                <a:ea typeface="MS PGothic" pitchFamily="34" charset="-128"/>
              </a:rPr>
              <a:t>K</a:t>
            </a:r>
            <a:r>
              <a:rPr lang="en-AU" altLang="zh-CN" baseline="30000" dirty="0">
                <a:latin typeface="Courier New" panose="02070309020205020404" pitchFamily="49" charset="0"/>
                <a:ea typeface="MS PGothic" pitchFamily="34" charset="-128"/>
              </a:rPr>
              <a:t>+</a:t>
            </a:r>
            <a:r>
              <a:rPr lang="en-AU" altLang="zh-CN" dirty="0">
                <a:latin typeface="Courier New" panose="02070309020205020404" pitchFamily="49" charset="0"/>
                <a:ea typeface="MS PGothic" pitchFamily="34" charset="-128"/>
              </a:rPr>
              <a:t> XOR opad) and (K</a:t>
            </a:r>
            <a:r>
              <a:rPr lang="en-AU" altLang="zh-CN" baseline="30000" dirty="0">
                <a:latin typeface="Courier New" panose="02070309020205020404" pitchFamily="49" charset="0"/>
                <a:ea typeface="MS PGothic" pitchFamily="34" charset="-128"/>
              </a:rPr>
              <a:t>+</a:t>
            </a:r>
            <a:r>
              <a:rPr lang="en-AU" altLang="zh-CN" dirty="0">
                <a:latin typeface="Courier New" panose="02070309020205020404" pitchFamily="49" charset="0"/>
                <a:ea typeface="MS PGothic" pitchFamily="34" charset="-128"/>
              </a:rPr>
              <a:t> XOR ipad</a:t>
            </a:r>
            <a:r>
              <a:rPr lang="en-AU" altLang="zh-CN" dirty="0">
                <a:ea typeface="MS PGothic" pitchFamily="34" charset="-128"/>
              </a:rPr>
              <a:t>) and inserting the results into the hash processing at start &amp; end. </a:t>
            </a:r>
            <a:r>
              <a:rPr lang="en-US" altLang="zh-CN" dirty="0">
                <a:ea typeface="MS PGothic" pitchFamily="34" charset="-128"/>
              </a:rPr>
              <a:t>With this implementation, only one additional instance of the compression function is added to the processing normally produced by the hash function. This is especially worthwhile if most of the messages for which a MAC is computed are short.</a:t>
            </a:r>
            <a:endParaRPr lang="en-US" altLang="zh-CN" dirty="0">
              <a:ea typeface="MS PGothic"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p:nvPr>
        </p:nvSpPr>
        <p:spPr>
          <a:ln/>
        </p:spPr>
        <p:txBody>
          <a:bodyPr wrap="square" lIns="91440" tIns="45720" rIns="91440" bIns="45720" anchor="t" anchorCtr="0"/>
          <a:p>
            <a:pPr lvl="0"/>
            <a:r>
              <a:rPr lang="en-US" altLang="zh-CN" dirty="0"/>
              <a:t>Binomial expression of (a+b)^n</a:t>
            </a:r>
            <a:endParaRPr lang="en-US" altLang="zh-CN" dirty="0"/>
          </a:p>
        </p:txBody>
      </p:sp>
      <p:sp>
        <p:nvSpPr>
          <p:cNvPr id="983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993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003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013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024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p:nvPr>
        </p:nvSpPr>
        <p:spPr>
          <a:ln/>
        </p:spPr>
        <p:txBody>
          <a:bodyPr wrap="square" lIns="91440" tIns="45720" rIns="91440" bIns="45720" anchor="t" anchorCtr="0"/>
          <a:p>
            <a:pPr lvl="0"/>
            <a:endParaRPr lang="en-US" altLang="zh-CN" dirty="0"/>
          </a:p>
        </p:txBody>
      </p:sp>
      <p:sp>
        <p:nvSpPr>
          <p:cNvPr id="1034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Arial" panose="020B0704020202090204" pitchFamily="34" charset="0"/>
              </a:rPr>
            </a:fld>
            <a:endParaRPr lang="en-US" altLang="zh-CN" sz="1200" dirty="0">
              <a:solidFill>
                <a:schemeClr val="tx1"/>
              </a:solidFill>
              <a:latin typeface="Arial" panose="020B070402020209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8" name="直角三角形 7"/>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mn-lt"/>
              <a:ea typeface="+mn-ea"/>
              <a:cs typeface="+mn-cs"/>
              <a:sym typeface="+mn-ea"/>
            </a:endParaRPr>
          </a:p>
        </p:txBody>
      </p:sp>
      <p:grpSp>
        <p:nvGrpSpPr>
          <p:cNvPr id="2051" name="组合 18"/>
          <p:cNvGrpSpPr/>
          <p:nvPr/>
        </p:nvGrpSpPr>
        <p:grpSpPr>
          <a:xfrm>
            <a:off x="-3175" y="5229225"/>
            <a:ext cx="9147175" cy="1635125"/>
            <a:chOff x="-3765" y="4832896"/>
            <a:chExt cx="9147765" cy="2032192"/>
          </a:xfrm>
        </p:grpSpPr>
        <p:sp>
          <p:nvSpPr>
            <p:cNvPr id="2058" name="任意多边形 19"/>
            <p:cNvSpPr/>
            <p:nvPr/>
          </p:nvSpPr>
          <p:spPr>
            <a:xfrm>
              <a:off x="1687032" y="4832896"/>
              <a:ext cx="7456968" cy="518900"/>
            </a:xfrm>
            <a:custGeom>
              <a:avLst/>
              <a:gdLst/>
              <a:ahLst/>
              <a:cxnLst>
                <a:cxn ang="0">
                  <a:pos x="2147483647" y="0"/>
                </a:cxn>
                <a:cxn ang="0">
                  <a:pos x="2147483647" y="2147483647"/>
                </a:cxn>
                <a:cxn ang="0">
                  <a:pos x="0" y="2147483647"/>
                </a:cxn>
                <a:cxn ang="0">
                  <a:pos x="2147483647" y="0"/>
                </a:cxn>
              </a:cxnLst>
              <a:pathLst>
                <a:path w="4697" h="367">
                  <a:moveTo>
                    <a:pt x="4697" y="0"/>
                  </a:moveTo>
                  <a:lnTo>
                    <a:pt x="4697" y="367"/>
                  </a:lnTo>
                  <a:lnTo>
                    <a:pt x="0" y="218"/>
                  </a:lnTo>
                  <a:lnTo>
                    <a:pt x="4697" y="0"/>
                  </a:lnTo>
                  <a:close/>
                </a:path>
              </a:pathLst>
            </a:custGeom>
            <a:solidFill>
              <a:srgbClr val="00FFFF">
                <a:alpha val="39999"/>
              </a:srgbClr>
            </a:solidFill>
            <a:ln w="9525">
              <a:noFill/>
            </a:ln>
          </p:spPr>
          <p:txBody>
            <a:bodyPr/>
            <a:p>
              <a:endParaRPr lang="zh-CN" altLang="en-US"/>
            </a:p>
          </p:txBody>
        </p:sp>
        <p:sp>
          <p:nvSpPr>
            <p:cNvPr id="2059" name="任意多边形 20"/>
            <p:cNvSpPr/>
            <p:nvPr/>
          </p:nvSpPr>
          <p:spPr>
            <a:xfrm>
              <a:off x="35926" y="5134766"/>
              <a:ext cx="9108074" cy="838525"/>
            </a:xfrm>
            <a:custGeom>
              <a:avLst/>
              <a:gdLst/>
              <a:ahLst/>
              <a:cxnLst>
                <a:cxn ang="0">
                  <a:pos x="0" y="0"/>
                </a:cxn>
                <a:cxn ang="0">
                  <a:pos x="2147483647" y="0"/>
                </a:cxn>
                <a:cxn ang="0">
                  <a:pos x="2147483647" y="2147483647"/>
                </a:cxn>
                <a:cxn ang="0">
                  <a:pos x="2147483647" y="0"/>
                </a:cxn>
              </a:cxnLst>
              <a:pathLst>
                <a:path w="5760" h="528">
                  <a:moveTo>
                    <a:pt x="0" y="0"/>
                  </a:moveTo>
                  <a:lnTo>
                    <a:pt x="5760" y="0"/>
                  </a:lnTo>
                  <a:lnTo>
                    <a:pt x="5760" y="528"/>
                  </a:lnTo>
                  <a:lnTo>
                    <a:pt x="48" y="0"/>
                  </a:lnTo>
                </a:path>
              </a:pathLst>
            </a:custGeom>
            <a:solidFill>
              <a:srgbClr val="5680F8">
                <a:alpha val="100000"/>
              </a:srgbClr>
            </a:solidFill>
            <a:ln w="9525">
              <a:noFill/>
            </a:ln>
          </p:spPr>
          <p:txBody>
            <a:bodyPr/>
            <a:p>
              <a:endParaRPr lang="zh-CN" altLang="en-US"/>
            </a:p>
          </p:txBody>
        </p:sp>
        <p:sp>
          <p:nvSpPr>
            <p:cNvPr id="14" name="任意多边形 13"/>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sym typeface="+mn-ea"/>
              </a:endParaRPr>
            </a:p>
          </p:txBody>
        </p:sp>
        <p:cxnSp>
          <p:nvCxnSpPr>
            <p:cNvPr id="15" name="直接连接符 14"/>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6" name="图片 15"/>
          <p:cNvPicPr>
            <a:picLocks noChangeAspect="1"/>
          </p:cNvPicPr>
          <p:nvPr/>
        </p:nvPicPr>
        <p:blipFill>
          <a:blip r:embed="rId3" cstate="print">
            <a:duotone>
              <a:schemeClr val="accent1">
                <a:shade val="45000"/>
                <a:satMod val="135000"/>
              </a:schemeClr>
              <a:prstClr val="white"/>
            </a:duotone>
          </a:blip>
          <a:stretch>
            <a:fillRect/>
          </a:stretch>
        </p:blipFill>
        <p:spPr>
          <a:xfrm>
            <a:off x="0" y="0"/>
            <a:ext cx="9138308" cy="2278484"/>
          </a:xfrm>
          <a:prstGeom prst="rect">
            <a:avLst/>
          </a:prstGeom>
          <a:solidFill>
            <a:srgbClr val="3333CC"/>
          </a:solidFill>
        </p:spPr>
      </p:pic>
      <p:sp>
        <p:nvSpPr>
          <p:cNvPr id="9" name="标题 8"/>
          <p:cNvSpPr>
            <a:spLocks noGrp="1"/>
          </p:cNvSpPr>
          <p:nvPr>
            <p:ph type="ctrTitle"/>
          </p:nvPr>
        </p:nvSpPr>
        <p:spPr>
          <a:xfrm>
            <a:off x="685800" y="2132856"/>
            <a:ext cx="7772400" cy="1397713"/>
          </a:xfrm>
        </p:spPr>
        <p:txBody>
          <a:bodyPr/>
          <a:lstStyle>
            <a:lvl1pPr algn="ctr">
              <a:defRPr sz="4800" b="1">
                <a:solidFill>
                  <a:schemeClr val="tx1"/>
                </a:solidFill>
                <a:effectLst>
                  <a:outerShdw blurRad="31750" dist="25400" dir="5400000" algn="tl" rotWithShape="0">
                    <a:srgbClr val="000000">
                      <a:alpha val="25000"/>
                    </a:srgbClr>
                  </a:outerShdw>
                </a:effectLst>
                <a:latin typeface="Times New Roman" panose="02020703060505090304" pitchFamily="18" charset="0"/>
                <a:cs typeface="Times New Roman" panose="02020703060505090304" pitchFamily="18" charset="0"/>
              </a:defRPr>
            </a:lvl1pPr>
          </a:lstStyle>
          <a:p>
            <a:r>
              <a:rPr lang="zh-CN" altLang="en-US" noProof="1"/>
              <a:t>单击此处编辑母版标题样式</a:t>
            </a:r>
            <a:endParaRPr lang="en-US" noProof="1"/>
          </a:p>
        </p:txBody>
      </p:sp>
      <p:sp>
        <p:nvSpPr>
          <p:cNvPr id="17" name="副标题 16"/>
          <p:cNvSpPr>
            <a:spLocks noGrp="1"/>
          </p:cNvSpPr>
          <p:nvPr>
            <p:ph type="subTitle" idx="1"/>
          </p:nvPr>
        </p:nvSpPr>
        <p:spPr>
          <a:xfrm>
            <a:off x="685800" y="3611607"/>
            <a:ext cx="7772400" cy="1761609"/>
          </a:xfrm>
        </p:spPr>
        <p:txBody>
          <a:bodyPr lIns="45720" rIns="45720" anchor="ctr"/>
          <a:lstStyle>
            <a:lvl1pPr marL="0" marR="64135" indent="0" algn="ctr">
              <a:buNone/>
              <a:defRPr>
                <a:solidFill>
                  <a:schemeClr val="tx1"/>
                </a:solidFill>
                <a:latin typeface="Times New Roman" panose="02020703060505090304" pitchFamily="18" charset="0"/>
                <a:cs typeface="Times New Roman" panose="02020703060505090304"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noProof="1"/>
              <a:t>单击此处编辑母版副标题样式</a:t>
            </a:r>
            <a:endParaRPr lang="en-US" noProof="1"/>
          </a:p>
        </p:txBody>
      </p:sp>
      <p:sp>
        <p:nvSpPr>
          <p:cNvPr id="19" name="日期占位符 29"/>
          <p:cNvSpPr>
            <a:spLocks noGrp="1"/>
          </p:cNvSpPr>
          <p:nvPr>
            <p:ph type="dt" sz="half" idx="2"/>
          </p:nvPr>
        </p:nvSpPr>
        <p:spPr>
          <a:xfrm>
            <a:off x="6727825" y="6408738"/>
            <a:ext cx="1919288" cy="365125"/>
          </a:xfrm>
          <a:prstGeom prst="rect">
            <a:avLst/>
          </a:prstGeom>
        </p:spPr>
        <p:txBody>
          <a:bodyPr vert="horz" anchor="b"/>
          <a:lstStyle>
            <a:lvl1pPr fontAlgn="base">
              <a:spcBef>
                <a:spcPct val="0"/>
              </a:spcBef>
              <a:spcAft>
                <a:spcPct val="0"/>
              </a:spcAft>
              <a:defRPr>
                <a:solidFill>
                  <a:srgbClr val="FFFFFF"/>
                </a:solidFill>
                <a:latin typeface="Times New Roman" panose="02020703060505090304" pitchFamily="18"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47712C9-968C-438E-8FA5-7E0AED8ABE80}" type="datetime1">
              <a:rPr kumimoji="0" lang="zh-CN" altLang="en-US" sz="1000" b="0" i="0" u="none" strike="noStrike" kern="1200" cap="none" spc="0" normalizeH="0" baseline="0" noProof="0">
                <a:ln>
                  <a:noFill/>
                </a:ln>
                <a:solidFill>
                  <a:srgbClr val="FFFFFF"/>
                </a:solidFill>
                <a:effectLst/>
                <a:uLnTx/>
                <a:uFillTx/>
                <a:latin typeface="Times New Roman" panose="02020703060505090304" pitchFamily="18" charset="0"/>
                <a:ea typeface="宋体" pitchFamily="2" charset="-122"/>
                <a:cs typeface="+mn-cs"/>
              </a:rPr>
            </a:fld>
            <a:endParaRPr kumimoji="0" lang="zh-CN" altLang="en-US" sz="1000" b="0" i="0" u="none" strike="noStrike" kern="1200" cap="none" spc="0" normalizeH="0" baseline="0" noProof="0">
              <a:ln>
                <a:noFill/>
              </a:ln>
              <a:solidFill>
                <a:srgbClr val="FFFFFF"/>
              </a:solidFill>
              <a:effectLst/>
              <a:uLnTx/>
              <a:uFillTx/>
              <a:latin typeface="Times New Roman" panose="02020703060505090304" pitchFamily="18" charset="0"/>
              <a:ea typeface="宋体" pitchFamily="2" charset="-122"/>
              <a:cs typeface="+mn-cs"/>
            </a:endParaRPr>
          </a:p>
        </p:txBody>
      </p:sp>
      <p:sp>
        <p:nvSpPr>
          <p:cNvPr id="20" name="页脚占位符 18"/>
          <p:cNvSpPr>
            <a:spLocks noGrp="1"/>
          </p:cNvSpPr>
          <p:nvPr>
            <p:ph type="ftr" sz="quarter" idx="3"/>
          </p:nvPr>
        </p:nvSpPr>
        <p:spPr>
          <a:xfrm>
            <a:off x="4379913" y="6408738"/>
            <a:ext cx="2351088" cy="365125"/>
          </a:xfrm>
          <a:prstGeom prst="rect">
            <a:avLst/>
          </a:prstGeom>
        </p:spPr>
        <p:txBody>
          <a:bodyPr vert="horz" anchor="b"/>
          <a:lstStyle>
            <a:lvl1pPr fontAlgn="base">
              <a:spcBef>
                <a:spcPct val="0"/>
              </a:spcBef>
              <a:spcAft>
                <a:spcPct val="0"/>
              </a:spcAft>
              <a:defRPr>
                <a:solidFill>
                  <a:srgbClr val="2DA2BF">
                    <a:tint val="20000"/>
                  </a:srgbClr>
                </a:solidFill>
                <a:latin typeface="Times New Roman" panose="02020703060505090304" pitchFamily="18"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rgbClr val="2DA2BF">
                  <a:tint val="20000"/>
                </a:srgbClr>
              </a:solidFill>
              <a:effectLst/>
              <a:uLnTx/>
              <a:uFillTx/>
              <a:latin typeface="Times New Roman" panose="02020703060505090304" pitchFamily="18" charset="0"/>
              <a:ea typeface="宋体" pitchFamily="2" charset="-122"/>
              <a:cs typeface="+mn-cs"/>
            </a:endParaRPr>
          </a:p>
        </p:txBody>
      </p:sp>
      <p:sp>
        <p:nvSpPr>
          <p:cNvPr id="21" name="灯片编号占位符 26"/>
          <p:cNvSpPr>
            <a:spLocks noGrp="1"/>
          </p:cNvSpPr>
          <p:nvPr>
            <p:ph type="sldNum" sz="quarter" idx="4"/>
          </p:nvPr>
        </p:nvSpPr>
        <p:spPr>
          <a:xfrm>
            <a:off x="8647113" y="6408738"/>
            <a:ext cx="366713" cy="365125"/>
          </a:xfrm>
          <a:prstGeom prst="rect">
            <a:avLst/>
          </a:prstGeom>
        </p:spPr>
        <p:txBody>
          <a:bodyPr vert="horz" wrap="square" lIns="91440" tIns="45720" rIns="91440" bIns="45720" numCol="1" anchor="b" anchorCtr="0" compatLnSpc="1"/>
          <a:p>
            <a:pPr algn="r" eaLnBrk="1" hangingPunct="1">
              <a:buNone/>
            </a:pPr>
            <a:fld id="{9A0DB2DC-4C9A-4742-B13C-FB6460FD3503}" type="slidenum">
              <a:rPr lang="zh-CN" altLang="en-US" dirty="0">
                <a:solidFill>
                  <a:srgbClr val="FFFFFF"/>
                </a:solidFill>
                <a:ea typeface="黑体" pitchFamily="49" charset="-122"/>
              </a:rPr>
            </a:fld>
            <a:endParaRPr lang="zh-CN" altLang="en-US" dirty="0">
              <a:solidFill>
                <a:srgbClr val="FFFFFF"/>
              </a:solidFill>
              <a:ea typeface="黑体" pitchFamily="49"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en-US" noProof="1"/>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8" name="日期占位符 3"/>
          <p:cNvSpPr>
            <a:spLocks noGrp="1"/>
          </p:cNvSpPr>
          <p:nvPr>
            <p:ph type="dt" sz="half" idx="2"/>
          </p:nvPr>
        </p:nvSpPr>
        <p:spPr>
          <a:xfrm>
            <a:off x="6727825" y="6408738"/>
            <a:ext cx="1919288" cy="365125"/>
          </a:xfrm>
          <a:prstGeom prst="rect">
            <a:avLst/>
          </a:prstGeom>
        </p:spPr>
        <p:txBody>
          <a:bodyPr vert="horz" anchor="b"/>
          <a:lstStyle>
            <a:lvl1pPr fontAlgn="base">
              <a:spcBef>
                <a:spcPct val="0"/>
              </a:spcBef>
              <a:spcAft>
                <a:spcPct val="0"/>
              </a:spcAft>
              <a:defRPr>
                <a:latin typeface="Times New Roman" panose="02020703060505090304" pitchFamily="18"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FEA3BFA-6AC7-4805-89DC-3B9AAD94405F}" type="datetime1">
              <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rPr>
            </a:fld>
            <a:endPar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endParaRPr>
          </a:p>
        </p:txBody>
      </p:sp>
      <p:sp>
        <p:nvSpPr>
          <p:cNvPr id="11" name="页脚占位符 4"/>
          <p:cNvSpPr>
            <a:spLocks noGrp="1"/>
          </p:cNvSpPr>
          <p:nvPr>
            <p:ph type="ftr" sz="quarter" idx="3"/>
          </p:nvPr>
        </p:nvSpPr>
        <p:spPr>
          <a:xfrm>
            <a:off x="4379913" y="6408738"/>
            <a:ext cx="2351088" cy="365125"/>
          </a:xfrm>
          <a:prstGeom prst="rect">
            <a:avLst/>
          </a:prstGeom>
        </p:spPr>
        <p:txBody>
          <a:bodyPr vert="horz" anchor="b"/>
          <a:lstStyle>
            <a:lvl1pPr fontAlgn="base">
              <a:spcBef>
                <a:spcPct val="0"/>
              </a:spcBef>
              <a:spcAft>
                <a:spcPct val="0"/>
              </a:spcAft>
              <a:defRPr>
                <a:latin typeface="Times New Roman" panose="02020703060505090304" pitchFamily="18"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endParaRPr>
          </a:p>
        </p:txBody>
      </p:sp>
      <p:sp>
        <p:nvSpPr>
          <p:cNvPr id="12" name="灯片编号占位符 5"/>
          <p:cNvSpPr>
            <a:spLocks noGrp="1"/>
          </p:cNvSpPr>
          <p:nvPr>
            <p:ph type="sldNum" sz="quarter" idx="4"/>
          </p:nvPr>
        </p:nvSpPr>
        <p:spPr>
          <a:xfrm>
            <a:off x="8647113" y="6408738"/>
            <a:ext cx="366713" cy="365125"/>
          </a:xfrm>
          <a:prstGeom prst="rect">
            <a:avLst/>
          </a:prstGeom>
        </p:spPr>
        <p:txBody>
          <a:bodyPr vert="horz" wrap="square" lIns="91440" tIns="45720" rIns="91440" bIns="45720" numCol="1" anchor="b" anchorCtr="0" compatLnSpc="1"/>
          <a:p>
            <a:pPr algn="r" eaLnBrk="1" hangingPunct="1">
              <a:buNone/>
            </a:pPr>
            <a:fld id="{9A0DB2DC-4C9A-4742-B13C-FB6460FD3503}" type="slidenum">
              <a:rPr lang="zh-CN" altLang="en-US" dirty="0">
                <a:ea typeface="黑体" pitchFamily="49" charset="-122"/>
              </a:rPr>
            </a:fld>
            <a:endParaRPr lang="zh-CN" altLang="en-US" dirty="0">
              <a:ea typeface="黑体" pitchFamily="49" charset="-122"/>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noProof="1"/>
              <a:t>单击此处编辑母版标题样式</a:t>
            </a:r>
            <a:endParaRPr lang="en-US" noProof="1"/>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8" name="日期占位符 3"/>
          <p:cNvSpPr>
            <a:spLocks noGrp="1"/>
          </p:cNvSpPr>
          <p:nvPr>
            <p:ph type="dt" sz="half" idx="2"/>
          </p:nvPr>
        </p:nvSpPr>
        <p:spPr>
          <a:xfrm>
            <a:off x="6727825" y="6408738"/>
            <a:ext cx="1919288" cy="365125"/>
          </a:xfrm>
          <a:prstGeom prst="rect">
            <a:avLst/>
          </a:prstGeom>
        </p:spPr>
        <p:txBody>
          <a:bodyPr vert="horz" anchor="b"/>
          <a:lstStyle>
            <a:lvl1pPr fontAlgn="base">
              <a:spcBef>
                <a:spcPct val="0"/>
              </a:spcBef>
              <a:spcAft>
                <a:spcPct val="0"/>
              </a:spcAft>
              <a:defRPr>
                <a:latin typeface="Times New Roman" panose="02020703060505090304" pitchFamily="18"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A17A93E-244D-41DC-A702-0B9AD5D72C4A}" type="datetime1">
              <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rPr>
            </a:fld>
            <a:endPar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endParaRPr>
          </a:p>
        </p:txBody>
      </p:sp>
      <p:sp>
        <p:nvSpPr>
          <p:cNvPr id="11" name="页脚占位符 4"/>
          <p:cNvSpPr>
            <a:spLocks noGrp="1"/>
          </p:cNvSpPr>
          <p:nvPr>
            <p:ph type="ftr" sz="quarter" idx="3"/>
          </p:nvPr>
        </p:nvSpPr>
        <p:spPr>
          <a:xfrm>
            <a:off x="4379913" y="6408738"/>
            <a:ext cx="2351088" cy="365125"/>
          </a:xfrm>
          <a:prstGeom prst="rect">
            <a:avLst/>
          </a:prstGeom>
        </p:spPr>
        <p:txBody>
          <a:bodyPr vert="horz" anchor="b"/>
          <a:lstStyle>
            <a:lvl1pPr fontAlgn="base">
              <a:spcBef>
                <a:spcPct val="0"/>
              </a:spcBef>
              <a:spcAft>
                <a:spcPct val="0"/>
              </a:spcAft>
              <a:defRPr>
                <a:latin typeface="Times New Roman" panose="02020703060505090304" pitchFamily="18"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endParaRPr>
          </a:p>
        </p:txBody>
      </p:sp>
      <p:sp>
        <p:nvSpPr>
          <p:cNvPr id="12" name="灯片编号占位符 5"/>
          <p:cNvSpPr>
            <a:spLocks noGrp="1"/>
          </p:cNvSpPr>
          <p:nvPr>
            <p:ph type="sldNum" sz="quarter" idx="4"/>
          </p:nvPr>
        </p:nvSpPr>
        <p:spPr>
          <a:xfrm>
            <a:off x="8647113" y="6408738"/>
            <a:ext cx="366713" cy="365125"/>
          </a:xfrm>
          <a:prstGeom prst="rect">
            <a:avLst/>
          </a:prstGeom>
        </p:spPr>
        <p:txBody>
          <a:bodyPr vert="horz" wrap="square" lIns="91440" tIns="45720" rIns="91440" bIns="45720" numCol="1" anchor="b" anchorCtr="0" compatLnSpc="1"/>
          <a:p>
            <a:pPr algn="r" eaLnBrk="1" hangingPunct="1">
              <a:buNone/>
            </a:pPr>
            <a:fld id="{9A0DB2DC-4C9A-4742-B13C-FB6460FD3503}" type="slidenum">
              <a:rPr lang="zh-CN" altLang="en-US" dirty="0">
                <a:ea typeface="黑体" pitchFamily="49" charset="-122"/>
              </a:rPr>
            </a:fld>
            <a:endParaRPr lang="zh-CN" altLang="en-US" dirty="0">
              <a:ea typeface="黑体" pitchFamily="49"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buClr>
                <a:srgbClr val="5680F8"/>
              </a:buClr>
              <a:buSzPct val="80000"/>
              <a:buFont typeface="Wingdings" panose="05000000000000000000" pitchFamily="2" charset="2"/>
              <a:buChar char="l"/>
              <a:defRPr/>
            </a:lvl2pPr>
            <a:lvl3pPr>
              <a:buClr>
                <a:srgbClr val="00FFFF"/>
              </a:buClr>
              <a:buFont typeface="Wingdings" panose="05000000000000000000" pitchFamily="2" charset="2"/>
              <a:buChar char="Ø"/>
              <a:defRPr/>
            </a:lvl3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7" name="标题 6"/>
          <p:cNvSpPr>
            <a:spLocks noGrp="1"/>
          </p:cNvSpPr>
          <p:nvPr>
            <p:ph type="title"/>
          </p:nvPr>
        </p:nvSpPr>
        <p:spPr/>
        <p:txBody>
          <a:bodyPr rtlCol="0"/>
          <a:lstStyle/>
          <a:p>
            <a:r>
              <a:rPr lang="zh-CN" altLang="en-US" noProof="1"/>
              <a:t>单击此处编辑母版标题样式</a:t>
            </a:r>
            <a:endParaRPr lang="en-US" noProof="1"/>
          </a:p>
        </p:txBody>
      </p:sp>
      <p:sp>
        <p:nvSpPr>
          <p:cNvPr id="8" name="日期占位符 3"/>
          <p:cNvSpPr>
            <a:spLocks noGrp="1"/>
          </p:cNvSpPr>
          <p:nvPr>
            <p:ph type="dt" sz="half" idx="2"/>
          </p:nvPr>
        </p:nvSpPr>
        <p:spPr>
          <a:xfrm>
            <a:off x="6727825" y="6408738"/>
            <a:ext cx="1300163" cy="365125"/>
          </a:xfrm>
          <a:prstGeom prst="rect">
            <a:avLst/>
          </a:prstGeom>
        </p:spPr>
        <p:txBody>
          <a:bodyPr vert="horz" anchor="b"/>
          <a:lstStyle>
            <a:lvl1pPr fontAlgn="base">
              <a:spcBef>
                <a:spcPct val="0"/>
              </a:spcBef>
              <a:spcAft>
                <a:spcPct val="0"/>
              </a:spcAft>
              <a:defRPr sz="1800" b="1">
                <a:solidFill>
                  <a:srgbClr val="3333CC"/>
                </a:solidFill>
                <a:latin typeface="Times New Roman" panose="02020703060505090304" pitchFamily="18" charset="0"/>
                <a:ea typeface="宋体" pitchFamily="2" charset="-122"/>
                <a:cs typeface="Times New Roman" panose="0202070306050509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251269F-B4B4-4D78-A219-1BE6DE317688}" type="datetime1">
              <a:rPr kumimoji="0" lang="zh-CN" altLang="en-US" sz="1800" b="1" i="0" u="none" strike="noStrike" kern="1200" cap="none" spc="0" normalizeH="0" baseline="0" noProof="0">
                <a:ln>
                  <a:noFill/>
                </a:ln>
                <a:solidFill>
                  <a:srgbClr val="3333CC"/>
                </a:solidFill>
                <a:effectLst/>
                <a:uLnTx/>
                <a:uFillTx/>
                <a:latin typeface="Times New Roman" panose="02020703060505090304" pitchFamily="18" charset="0"/>
                <a:ea typeface="宋体" pitchFamily="2" charset="-122"/>
                <a:cs typeface="Times New Roman" panose="02020703060505090304" pitchFamily="18" charset="0"/>
              </a:rPr>
            </a:fld>
            <a:endParaRPr kumimoji="0" lang="zh-CN" altLang="en-US" sz="1800" b="1" i="0" u="none" strike="noStrike" kern="1200" cap="none" spc="0" normalizeH="0" baseline="0" noProof="0">
              <a:ln>
                <a:noFill/>
              </a:ln>
              <a:solidFill>
                <a:srgbClr val="3333CC"/>
              </a:solidFill>
              <a:effectLst/>
              <a:uLnTx/>
              <a:uFillTx/>
              <a:latin typeface="Times New Roman" panose="02020703060505090304" pitchFamily="18" charset="0"/>
              <a:ea typeface="宋体" pitchFamily="2" charset="-122"/>
              <a:cs typeface="Times New Roman" panose="02020703060505090304" pitchFamily="18" charset="0"/>
            </a:endParaRPr>
          </a:p>
        </p:txBody>
      </p:sp>
      <p:sp>
        <p:nvSpPr>
          <p:cNvPr id="11" name="页脚占位符 4"/>
          <p:cNvSpPr>
            <a:spLocks noGrp="1"/>
          </p:cNvSpPr>
          <p:nvPr>
            <p:ph type="ftr" sz="quarter" idx="3"/>
          </p:nvPr>
        </p:nvSpPr>
        <p:spPr>
          <a:xfrm>
            <a:off x="4379913" y="6408738"/>
            <a:ext cx="2351088" cy="365125"/>
          </a:xfrm>
          <a:prstGeom prst="rect">
            <a:avLst/>
          </a:prstGeom>
        </p:spPr>
        <p:txBody>
          <a:bodyPr vert="horz" anchor="b"/>
          <a:lstStyle>
            <a:lvl1pPr fontAlgn="base">
              <a:spcBef>
                <a:spcPct val="0"/>
              </a:spcBef>
              <a:spcAft>
                <a:spcPct val="0"/>
              </a:spcAft>
              <a:defRPr sz="1800" b="1">
                <a:solidFill>
                  <a:srgbClr val="3333CC"/>
                </a:solidFill>
                <a:latin typeface="Times New Roman" panose="02020703060505090304" pitchFamily="18" charset="0"/>
                <a:ea typeface="宋体" pitchFamily="2" charset="-122"/>
                <a:cs typeface="Times New Roman" panose="0202070306050509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3333CC"/>
              </a:solidFill>
              <a:effectLst/>
              <a:uLnTx/>
              <a:uFillTx/>
              <a:latin typeface="Times New Roman" panose="02020703060505090304" pitchFamily="18" charset="0"/>
              <a:ea typeface="宋体" pitchFamily="2" charset="-122"/>
              <a:cs typeface="Times New Roman" panose="02020703060505090304" pitchFamily="18" charset="0"/>
            </a:endParaRPr>
          </a:p>
        </p:txBody>
      </p:sp>
      <p:sp>
        <p:nvSpPr>
          <p:cNvPr id="12" name="灯片编号占位符 5"/>
          <p:cNvSpPr>
            <a:spLocks noGrp="1"/>
          </p:cNvSpPr>
          <p:nvPr>
            <p:ph type="sldNum" sz="quarter" idx="4"/>
          </p:nvPr>
        </p:nvSpPr>
        <p:spPr>
          <a:xfrm>
            <a:off x="8027988" y="6408738"/>
            <a:ext cx="985838" cy="365125"/>
          </a:xfrm>
          <a:prstGeom prst="rect">
            <a:avLst/>
          </a:prstGeom>
        </p:spPr>
        <p:txBody>
          <a:bodyPr vert="horz" wrap="square" lIns="91440" tIns="45720" rIns="91440" bIns="45720" numCol="1" anchor="b" anchorCtr="0" compatLnSpc="1"/>
          <a:p>
            <a:pPr algn="r" eaLnBrk="1" hangingPunct="1">
              <a:buNone/>
            </a:pPr>
            <a:fld id="{9A0DB2DC-4C9A-4742-B13C-FB6460FD3503}" type="slidenum">
              <a:rPr lang="zh-CN" altLang="en-US" sz="1800" b="1" dirty="0">
                <a:solidFill>
                  <a:srgbClr val="3333CC"/>
                </a:solidFill>
                <a:ea typeface="黑体" pitchFamily="49" charset="-122"/>
              </a:rPr>
            </a:fld>
            <a:endParaRPr lang="zh-CN" altLang="en-US" sz="1800" b="1" dirty="0">
              <a:solidFill>
                <a:srgbClr val="3333CC"/>
              </a:solidFill>
              <a:ea typeface="黑体" pitchFamily="49"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燕尾形 7"/>
          <p:cNvSpPr/>
          <p:nvPr/>
        </p:nvSpPr>
        <p:spPr>
          <a:xfrm>
            <a:off x="3636963" y="3005138"/>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sym typeface="+mn-ea"/>
            </a:endParaRPr>
          </a:p>
        </p:txBody>
      </p:sp>
      <p:sp>
        <p:nvSpPr>
          <p:cNvPr id="11" name="燕尾形 10"/>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sym typeface="+mn-ea"/>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noProof="1"/>
              <a:t>单击此处编辑母版标题样式</a:t>
            </a:r>
            <a:endParaRPr lang="en-US" noProof="1"/>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noProof="1"/>
              <a:t>单击此处编辑母版文本样式</a:t>
            </a:r>
            <a:endParaRPr lang="zh-CN" altLang="en-US" noProof="1"/>
          </a:p>
        </p:txBody>
      </p:sp>
      <p:sp>
        <p:nvSpPr>
          <p:cNvPr id="12" name="日期占位符 3"/>
          <p:cNvSpPr>
            <a:spLocks noGrp="1"/>
          </p:cNvSpPr>
          <p:nvPr>
            <p:ph type="dt" sz="half" idx="2"/>
          </p:nvPr>
        </p:nvSpPr>
        <p:spPr>
          <a:xfrm>
            <a:off x="6727825" y="6408738"/>
            <a:ext cx="1919288" cy="365125"/>
          </a:xfrm>
          <a:prstGeom prst="rect">
            <a:avLst/>
          </a:prstGeom>
        </p:spPr>
        <p:txBody>
          <a:bodyPr vert="horz" anchor="b"/>
          <a:lstStyle>
            <a:lvl1pPr fontAlgn="base">
              <a:spcBef>
                <a:spcPct val="0"/>
              </a:spcBef>
              <a:spcAft>
                <a:spcPct val="0"/>
              </a:spcAft>
              <a:defRPr>
                <a:solidFill>
                  <a:prstClr val="white"/>
                </a:solidFill>
                <a:latin typeface="Times New Roman" panose="02020703060505090304" pitchFamily="18"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25FD1CF-1CE4-49F8-8201-CD62AFE677C2}" type="datetime1">
              <a:rPr kumimoji="0" lang="zh-CN" altLang="en-US" sz="1000" b="0" i="0" u="none" strike="noStrike" kern="1200" cap="none" spc="0" normalizeH="0" baseline="0" noProof="0">
                <a:ln>
                  <a:noFill/>
                </a:ln>
                <a:solidFill>
                  <a:prstClr val="white"/>
                </a:solidFill>
                <a:effectLst/>
                <a:uLnTx/>
                <a:uFillTx/>
                <a:latin typeface="Times New Roman" panose="02020703060505090304" pitchFamily="18" charset="0"/>
                <a:ea typeface="宋体" pitchFamily="2" charset="-122"/>
                <a:cs typeface="+mn-cs"/>
              </a:rPr>
            </a:fld>
            <a:endParaRPr kumimoji="0" lang="zh-CN" altLang="en-US" sz="1000" b="0" i="0" u="none" strike="noStrike" kern="1200" cap="none" spc="0" normalizeH="0" baseline="0" noProof="0">
              <a:ln>
                <a:noFill/>
              </a:ln>
              <a:solidFill>
                <a:prstClr val="white"/>
              </a:solidFill>
              <a:effectLst/>
              <a:uLnTx/>
              <a:uFillTx/>
              <a:latin typeface="Times New Roman" panose="02020703060505090304" pitchFamily="18" charset="0"/>
              <a:ea typeface="宋体" pitchFamily="2" charset="-122"/>
              <a:cs typeface="+mn-cs"/>
            </a:endParaRPr>
          </a:p>
        </p:txBody>
      </p:sp>
      <p:sp>
        <p:nvSpPr>
          <p:cNvPr id="13" name="页脚占位符 4"/>
          <p:cNvSpPr>
            <a:spLocks noGrp="1"/>
          </p:cNvSpPr>
          <p:nvPr>
            <p:ph type="ftr" sz="quarter" idx="3"/>
          </p:nvPr>
        </p:nvSpPr>
        <p:spPr>
          <a:xfrm>
            <a:off x="4379913" y="6408738"/>
            <a:ext cx="2351088" cy="365125"/>
          </a:xfrm>
          <a:prstGeom prst="rect">
            <a:avLst/>
          </a:prstGeom>
        </p:spPr>
        <p:txBody>
          <a:bodyPr vert="horz" anchor="b"/>
          <a:lstStyle>
            <a:lvl1pPr fontAlgn="base">
              <a:spcBef>
                <a:spcPct val="0"/>
              </a:spcBef>
              <a:spcAft>
                <a:spcPct val="0"/>
              </a:spcAft>
              <a:defRPr>
                <a:solidFill>
                  <a:prstClr val="white"/>
                </a:solidFill>
                <a:latin typeface="Times New Roman" panose="02020703060505090304" pitchFamily="18"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prstClr val="white"/>
              </a:solidFill>
              <a:effectLst/>
              <a:uLnTx/>
              <a:uFillTx/>
              <a:latin typeface="Times New Roman" panose="02020703060505090304" pitchFamily="18" charset="0"/>
              <a:ea typeface="宋体" pitchFamily="2" charset="-122"/>
              <a:cs typeface="+mn-cs"/>
            </a:endParaRPr>
          </a:p>
        </p:txBody>
      </p:sp>
      <p:sp>
        <p:nvSpPr>
          <p:cNvPr id="14" name="灯片编号占位符 5"/>
          <p:cNvSpPr>
            <a:spLocks noGrp="1"/>
          </p:cNvSpPr>
          <p:nvPr>
            <p:ph type="sldNum" sz="quarter" idx="4"/>
          </p:nvPr>
        </p:nvSpPr>
        <p:spPr>
          <a:xfrm>
            <a:off x="8647113" y="6408738"/>
            <a:ext cx="366713" cy="365125"/>
          </a:xfrm>
          <a:prstGeom prst="rect">
            <a:avLst/>
          </a:prstGeom>
        </p:spPr>
        <p:txBody>
          <a:bodyPr vert="horz" wrap="square" lIns="91440" tIns="45720" rIns="91440" bIns="45720" numCol="1" anchor="b" anchorCtr="0" compatLnSpc="1"/>
          <a:p>
            <a:pPr algn="r" eaLnBrk="1" hangingPunct="1">
              <a:buNone/>
            </a:pPr>
            <a:fld id="{9A0DB2DC-4C9A-4742-B13C-FB6460FD3503}" type="slidenum">
              <a:rPr lang="zh-CN" altLang="en-US" dirty="0">
                <a:solidFill>
                  <a:srgbClr val="FFFFFF"/>
                </a:solidFill>
                <a:ea typeface="黑体" pitchFamily="49" charset="-122"/>
              </a:rPr>
            </a:fld>
            <a:endParaRPr lang="zh-CN" altLang="en-US" dirty="0">
              <a:solidFill>
                <a:srgbClr val="FFFFFF"/>
              </a:solidFill>
              <a:ea typeface="黑体" pitchFamily="49" charset="-122"/>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8" name="标题 7"/>
          <p:cNvSpPr>
            <a:spLocks noGrp="1"/>
          </p:cNvSpPr>
          <p:nvPr>
            <p:ph type="title"/>
          </p:nvPr>
        </p:nvSpPr>
        <p:spPr/>
        <p:txBody>
          <a:bodyPr rtlCol="0"/>
          <a:lstStyle/>
          <a:p>
            <a:r>
              <a:rPr lang="zh-CN" altLang="en-US" noProof="1"/>
              <a:t>单击此处编辑母版标题样式</a:t>
            </a:r>
            <a:endParaRPr lang="en-US" noProof="1"/>
          </a:p>
        </p:txBody>
      </p:sp>
      <p:sp>
        <p:nvSpPr>
          <p:cNvPr id="2" name="日期占位符 4"/>
          <p:cNvSpPr>
            <a:spLocks noGrp="1"/>
          </p:cNvSpPr>
          <p:nvPr>
            <p:ph type="dt" sz="half" idx="12"/>
          </p:nvPr>
        </p:nvSpPr>
        <p:spPr>
          <a:xfrm>
            <a:off x="6727825" y="6408738"/>
            <a:ext cx="1919288" cy="365125"/>
          </a:xfrm>
          <a:prstGeom prst="rect">
            <a:avLst/>
          </a:prstGeom>
        </p:spPr>
        <p:txBody>
          <a:bodyPr vert="horz" anchor="b"/>
          <a:lstStyle>
            <a:lvl1pPr fontAlgn="base">
              <a:spcBef>
                <a:spcPct val="0"/>
              </a:spcBef>
              <a:spcAft>
                <a:spcPct val="0"/>
              </a:spcAft>
              <a:defRPr>
                <a:solidFill>
                  <a:prstClr val="white"/>
                </a:solidFill>
                <a:latin typeface="Times New Roman" panose="02020703060505090304" pitchFamily="18"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0A2BCAA-4B32-4873-967D-1B3ACCD89665}" type="datetime1">
              <a:rPr kumimoji="0" lang="zh-CN" altLang="en-US" sz="1000" b="0" i="0" u="none" strike="noStrike" kern="1200" cap="none" spc="0" normalizeH="0" baseline="0" noProof="0">
                <a:ln>
                  <a:noFill/>
                </a:ln>
                <a:solidFill>
                  <a:prstClr val="white"/>
                </a:solidFill>
                <a:effectLst/>
                <a:uLnTx/>
                <a:uFillTx/>
                <a:latin typeface="Times New Roman" panose="02020703060505090304" pitchFamily="18" charset="0"/>
                <a:ea typeface="宋体" pitchFamily="2" charset="-122"/>
                <a:cs typeface="+mn-cs"/>
              </a:rPr>
            </a:fld>
            <a:endParaRPr kumimoji="0" lang="zh-CN" altLang="en-US" sz="1000" b="0" i="0" u="none" strike="noStrike" kern="1200" cap="none" spc="0" normalizeH="0" baseline="0" noProof="0">
              <a:ln>
                <a:noFill/>
              </a:ln>
              <a:solidFill>
                <a:prstClr val="white"/>
              </a:solidFill>
              <a:effectLst/>
              <a:uLnTx/>
              <a:uFillTx/>
              <a:latin typeface="Times New Roman" panose="02020703060505090304" pitchFamily="18" charset="0"/>
              <a:ea typeface="宋体" pitchFamily="2" charset="-122"/>
              <a:cs typeface="+mn-cs"/>
            </a:endParaRPr>
          </a:p>
        </p:txBody>
      </p:sp>
      <p:sp>
        <p:nvSpPr>
          <p:cNvPr id="11" name="页脚占位符 5"/>
          <p:cNvSpPr>
            <a:spLocks noGrp="1"/>
          </p:cNvSpPr>
          <p:nvPr>
            <p:ph type="ftr" sz="quarter" idx="3"/>
          </p:nvPr>
        </p:nvSpPr>
        <p:spPr>
          <a:xfrm>
            <a:off x="4379913" y="6408738"/>
            <a:ext cx="2351088" cy="365125"/>
          </a:xfrm>
          <a:prstGeom prst="rect">
            <a:avLst/>
          </a:prstGeom>
        </p:spPr>
        <p:txBody>
          <a:bodyPr vert="horz" anchor="b"/>
          <a:lstStyle>
            <a:lvl1pPr fontAlgn="base">
              <a:spcBef>
                <a:spcPct val="0"/>
              </a:spcBef>
              <a:spcAft>
                <a:spcPct val="0"/>
              </a:spcAft>
              <a:defRPr>
                <a:solidFill>
                  <a:prstClr val="white"/>
                </a:solidFill>
                <a:latin typeface="Times New Roman" panose="02020703060505090304" pitchFamily="18"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prstClr val="white"/>
              </a:solidFill>
              <a:effectLst/>
              <a:uLnTx/>
              <a:uFillTx/>
              <a:latin typeface="Times New Roman" panose="02020703060505090304" pitchFamily="18" charset="0"/>
              <a:ea typeface="宋体" pitchFamily="2" charset="-122"/>
              <a:cs typeface="+mn-cs"/>
            </a:endParaRPr>
          </a:p>
        </p:txBody>
      </p:sp>
      <p:sp>
        <p:nvSpPr>
          <p:cNvPr id="12" name="灯片编号占位符 6"/>
          <p:cNvSpPr>
            <a:spLocks noGrp="1"/>
          </p:cNvSpPr>
          <p:nvPr>
            <p:ph type="sldNum" sz="quarter" idx="4"/>
          </p:nvPr>
        </p:nvSpPr>
        <p:spPr>
          <a:xfrm>
            <a:off x="8647113" y="6408738"/>
            <a:ext cx="366713" cy="365125"/>
          </a:xfrm>
          <a:prstGeom prst="rect">
            <a:avLst/>
          </a:prstGeom>
        </p:spPr>
        <p:txBody>
          <a:bodyPr vert="horz" wrap="square" lIns="91440" tIns="45720" rIns="91440" bIns="45720" numCol="1" anchor="b" anchorCtr="0" compatLnSpc="1"/>
          <a:p>
            <a:pPr algn="r" eaLnBrk="1" hangingPunct="1">
              <a:buNone/>
            </a:pPr>
            <a:fld id="{9A0DB2DC-4C9A-4742-B13C-FB6460FD3503}" type="slidenum">
              <a:rPr lang="zh-CN" altLang="en-US" dirty="0">
                <a:solidFill>
                  <a:srgbClr val="FFFFFF"/>
                </a:solidFill>
                <a:ea typeface="黑体" pitchFamily="49" charset="-122"/>
              </a:rPr>
            </a:fld>
            <a:endParaRPr lang="zh-CN" altLang="en-US" dirty="0">
              <a:solidFill>
                <a:srgbClr val="FFFFFF"/>
              </a:solidFill>
              <a:ea typeface="黑体" pitchFamily="49" charset="-122"/>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noProof="1"/>
              <a:t>单击此处编辑母版标题样式</a:t>
            </a:r>
            <a:endParaRPr lang="en-US" noProof="1"/>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noProof="1"/>
              <a:t>单击此处编辑母版文本样式</a:t>
            </a:r>
            <a:endParaRPr lang="zh-CN" altLang="en-US" noProof="1"/>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noProof="1"/>
              <a:t>单击此处编辑母版文本样式</a:t>
            </a:r>
            <a:endParaRPr lang="zh-CN" altLang="en-US" noProof="1"/>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8" name="日期占位符 6"/>
          <p:cNvSpPr>
            <a:spLocks noGrp="1"/>
          </p:cNvSpPr>
          <p:nvPr>
            <p:ph type="dt" sz="half" idx="12"/>
          </p:nvPr>
        </p:nvSpPr>
        <p:spPr>
          <a:xfrm>
            <a:off x="6727825" y="6408738"/>
            <a:ext cx="1919288" cy="365125"/>
          </a:xfrm>
          <a:prstGeom prst="rect">
            <a:avLst/>
          </a:prstGeom>
        </p:spPr>
        <p:txBody>
          <a:bodyPr vert="horz" anchor="b"/>
          <a:lstStyle>
            <a:lvl1pPr fontAlgn="base">
              <a:spcBef>
                <a:spcPct val="0"/>
              </a:spcBef>
              <a:spcAft>
                <a:spcPct val="0"/>
              </a:spcAft>
              <a:defRPr>
                <a:latin typeface="Times New Roman" panose="02020703060505090304" pitchFamily="18"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FB3F47E-5406-4239-A49D-574786576B17}" type="datetime1">
              <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rPr>
            </a:fld>
            <a:endPar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endParaRPr>
          </a:p>
        </p:txBody>
      </p:sp>
      <p:sp>
        <p:nvSpPr>
          <p:cNvPr id="11" name="页脚占位符 7"/>
          <p:cNvSpPr>
            <a:spLocks noGrp="1"/>
          </p:cNvSpPr>
          <p:nvPr>
            <p:ph type="ftr" sz="quarter" idx="13"/>
          </p:nvPr>
        </p:nvSpPr>
        <p:spPr>
          <a:xfrm>
            <a:off x="4379913" y="6408738"/>
            <a:ext cx="2351088" cy="365125"/>
          </a:xfrm>
          <a:prstGeom prst="rect">
            <a:avLst/>
          </a:prstGeom>
        </p:spPr>
        <p:txBody>
          <a:bodyPr vert="horz" anchor="b"/>
          <a:lstStyle>
            <a:lvl1pPr fontAlgn="base">
              <a:spcBef>
                <a:spcPct val="0"/>
              </a:spcBef>
              <a:spcAft>
                <a:spcPct val="0"/>
              </a:spcAft>
              <a:defRPr>
                <a:latin typeface="Times New Roman" panose="02020703060505090304" pitchFamily="18"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endParaRPr>
          </a:p>
        </p:txBody>
      </p:sp>
      <p:sp>
        <p:nvSpPr>
          <p:cNvPr id="12" name="灯片编号占位符 8"/>
          <p:cNvSpPr>
            <a:spLocks noGrp="1"/>
          </p:cNvSpPr>
          <p:nvPr>
            <p:ph type="sldNum" sz="quarter" idx="14"/>
          </p:nvPr>
        </p:nvSpPr>
        <p:spPr>
          <a:xfrm>
            <a:off x="8647113" y="6408738"/>
            <a:ext cx="366713" cy="365125"/>
          </a:xfrm>
          <a:prstGeom prst="rect">
            <a:avLst/>
          </a:prstGeom>
        </p:spPr>
        <p:txBody>
          <a:bodyPr vert="horz" wrap="square" lIns="91440" tIns="45720" rIns="91440" bIns="45720" numCol="1" anchor="b" anchorCtr="0" compatLnSpc="1"/>
          <a:p>
            <a:pPr algn="r" eaLnBrk="1" hangingPunct="1">
              <a:buNone/>
            </a:pPr>
            <a:fld id="{9A0DB2DC-4C9A-4742-B13C-FB6460FD3503}" type="slidenum">
              <a:rPr lang="zh-CN" altLang="en-US" dirty="0">
                <a:ea typeface="黑体" pitchFamily="49" charset="-122"/>
              </a:rPr>
            </a:fld>
            <a:endParaRPr lang="zh-CN" altLang="en-US" dirty="0">
              <a:ea typeface="黑体" pitchFamily="49"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noProof="1"/>
              <a:t>单击此处编辑母版标题样式</a:t>
            </a:r>
            <a:endParaRPr lang="en-US" noProof="1"/>
          </a:p>
        </p:txBody>
      </p:sp>
      <p:sp>
        <p:nvSpPr>
          <p:cNvPr id="8" name="日期占位符 2"/>
          <p:cNvSpPr>
            <a:spLocks noGrp="1"/>
          </p:cNvSpPr>
          <p:nvPr>
            <p:ph type="dt" sz="half" idx="2"/>
          </p:nvPr>
        </p:nvSpPr>
        <p:spPr>
          <a:xfrm>
            <a:off x="6727825" y="6408738"/>
            <a:ext cx="1919288" cy="365125"/>
          </a:xfrm>
          <a:prstGeom prst="rect">
            <a:avLst/>
          </a:prstGeom>
        </p:spPr>
        <p:txBody>
          <a:bodyPr vert="horz" anchor="b"/>
          <a:lstStyle>
            <a:lvl1pPr fontAlgn="base">
              <a:spcBef>
                <a:spcPct val="0"/>
              </a:spcBef>
              <a:spcAft>
                <a:spcPct val="0"/>
              </a:spcAft>
              <a:defRPr>
                <a:solidFill>
                  <a:prstClr val="white"/>
                </a:solidFill>
                <a:latin typeface="Times New Roman" panose="02020703060505090304" pitchFamily="18"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0013450-9C76-4B74-AFB0-2A5B6B6DFF6E}" type="datetime1">
              <a:rPr kumimoji="0" lang="zh-CN" altLang="en-US" sz="1000" b="0" i="0" u="none" strike="noStrike" kern="1200" cap="none" spc="0" normalizeH="0" baseline="0" noProof="0">
                <a:ln>
                  <a:noFill/>
                </a:ln>
                <a:solidFill>
                  <a:prstClr val="white"/>
                </a:solidFill>
                <a:effectLst/>
                <a:uLnTx/>
                <a:uFillTx/>
                <a:latin typeface="Times New Roman" panose="02020703060505090304" pitchFamily="18" charset="0"/>
                <a:ea typeface="宋体" pitchFamily="2" charset="-122"/>
                <a:cs typeface="+mn-cs"/>
              </a:rPr>
            </a:fld>
            <a:endParaRPr kumimoji="0" lang="zh-CN" altLang="en-US" sz="1000" b="0" i="0" u="none" strike="noStrike" kern="1200" cap="none" spc="0" normalizeH="0" baseline="0" noProof="0">
              <a:ln>
                <a:noFill/>
              </a:ln>
              <a:solidFill>
                <a:prstClr val="white"/>
              </a:solidFill>
              <a:effectLst/>
              <a:uLnTx/>
              <a:uFillTx/>
              <a:latin typeface="Times New Roman" panose="02020703060505090304" pitchFamily="18" charset="0"/>
              <a:ea typeface="宋体" pitchFamily="2" charset="-122"/>
              <a:cs typeface="+mn-cs"/>
            </a:endParaRPr>
          </a:p>
        </p:txBody>
      </p:sp>
      <p:sp>
        <p:nvSpPr>
          <p:cNvPr id="11" name="页脚占位符 3"/>
          <p:cNvSpPr>
            <a:spLocks noGrp="1"/>
          </p:cNvSpPr>
          <p:nvPr>
            <p:ph type="ftr" sz="quarter" idx="3"/>
          </p:nvPr>
        </p:nvSpPr>
        <p:spPr>
          <a:xfrm>
            <a:off x="4379913" y="6408738"/>
            <a:ext cx="2351088" cy="365125"/>
          </a:xfrm>
          <a:prstGeom prst="rect">
            <a:avLst/>
          </a:prstGeom>
        </p:spPr>
        <p:txBody>
          <a:bodyPr vert="horz" anchor="b"/>
          <a:lstStyle>
            <a:lvl1pPr fontAlgn="base">
              <a:spcBef>
                <a:spcPct val="0"/>
              </a:spcBef>
              <a:spcAft>
                <a:spcPct val="0"/>
              </a:spcAft>
              <a:defRPr>
                <a:solidFill>
                  <a:prstClr val="white"/>
                </a:solidFill>
                <a:latin typeface="Times New Roman" panose="02020703060505090304" pitchFamily="18"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prstClr val="white"/>
              </a:solidFill>
              <a:effectLst/>
              <a:uLnTx/>
              <a:uFillTx/>
              <a:latin typeface="Times New Roman" panose="02020703060505090304" pitchFamily="18" charset="0"/>
              <a:ea typeface="宋体" pitchFamily="2" charset="-122"/>
              <a:cs typeface="+mn-cs"/>
            </a:endParaRPr>
          </a:p>
        </p:txBody>
      </p:sp>
      <p:sp>
        <p:nvSpPr>
          <p:cNvPr id="12" name="灯片编号占位符 4"/>
          <p:cNvSpPr>
            <a:spLocks noGrp="1"/>
          </p:cNvSpPr>
          <p:nvPr>
            <p:ph type="sldNum" sz="quarter" idx="4"/>
          </p:nvPr>
        </p:nvSpPr>
        <p:spPr>
          <a:xfrm>
            <a:off x="8647113" y="6408738"/>
            <a:ext cx="366713" cy="365125"/>
          </a:xfrm>
          <a:prstGeom prst="rect">
            <a:avLst/>
          </a:prstGeom>
        </p:spPr>
        <p:txBody>
          <a:bodyPr vert="horz" wrap="square" lIns="91440" tIns="45720" rIns="91440" bIns="45720" numCol="1" anchor="b" anchorCtr="0" compatLnSpc="1"/>
          <a:p>
            <a:pPr algn="r" eaLnBrk="1" hangingPunct="1">
              <a:buNone/>
            </a:pPr>
            <a:fld id="{9A0DB2DC-4C9A-4742-B13C-FB6460FD3503}" type="slidenum">
              <a:rPr lang="zh-CN" altLang="en-US" dirty="0">
                <a:solidFill>
                  <a:srgbClr val="FFFFFF"/>
                </a:solidFill>
                <a:ea typeface="黑体" pitchFamily="49" charset="-122"/>
              </a:rPr>
            </a:fld>
            <a:endParaRPr lang="zh-CN" altLang="en-US" dirty="0">
              <a:solidFill>
                <a:srgbClr val="FFFFFF"/>
              </a:solidFill>
              <a:ea typeface="黑体" pitchFamily="49" charset="-122"/>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8" name="日期占位符 1"/>
          <p:cNvSpPr>
            <a:spLocks noGrp="1"/>
          </p:cNvSpPr>
          <p:nvPr>
            <p:ph type="dt" sz="half" idx="2"/>
          </p:nvPr>
        </p:nvSpPr>
        <p:spPr>
          <a:xfrm>
            <a:off x="6727825" y="6408738"/>
            <a:ext cx="1919288" cy="365125"/>
          </a:xfrm>
          <a:prstGeom prst="rect">
            <a:avLst/>
          </a:prstGeom>
        </p:spPr>
        <p:txBody>
          <a:bodyPr vert="horz" anchor="b"/>
          <a:lstStyle>
            <a:lvl1pPr fontAlgn="base">
              <a:spcBef>
                <a:spcPct val="0"/>
              </a:spcBef>
              <a:spcAft>
                <a:spcPct val="0"/>
              </a:spcAft>
              <a:defRPr>
                <a:latin typeface="Times New Roman" panose="02020703060505090304" pitchFamily="18"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E87C1F6-5393-4DA0-AA2E-DE7264279529}" type="datetime1">
              <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rPr>
            </a:fld>
            <a:endPar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endParaRPr>
          </a:p>
        </p:txBody>
      </p:sp>
      <p:sp>
        <p:nvSpPr>
          <p:cNvPr id="11" name="页脚占位符 2"/>
          <p:cNvSpPr>
            <a:spLocks noGrp="1"/>
          </p:cNvSpPr>
          <p:nvPr>
            <p:ph type="ftr" sz="quarter" idx="3"/>
          </p:nvPr>
        </p:nvSpPr>
        <p:spPr>
          <a:xfrm>
            <a:off x="4379913" y="6408738"/>
            <a:ext cx="2351088" cy="365125"/>
          </a:xfrm>
          <a:prstGeom prst="rect">
            <a:avLst/>
          </a:prstGeom>
        </p:spPr>
        <p:txBody>
          <a:bodyPr vert="horz" anchor="b"/>
          <a:lstStyle>
            <a:lvl1pPr fontAlgn="base">
              <a:spcBef>
                <a:spcPct val="0"/>
              </a:spcBef>
              <a:spcAft>
                <a:spcPct val="0"/>
              </a:spcAft>
              <a:defRPr>
                <a:latin typeface="Times New Roman" panose="02020703060505090304" pitchFamily="18"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endParaRPr>
          </a:p>
        </p:txBody>
      </p:sp>
      <p:sp>
        <p:nvSpPr>
          <p:cNvPr id="12" name="灯片编号占位符 3"/>
          <p:cNvSpPr>
            <a:spLocks noGrp="1"/>
          </p:cNvSpPr>
          <p:nvPr>
            <p:ph type="sldNum" sz="quarter" idx="4"/>
          </p:nvPr>
        </p:nvSpPr>
        <p:spPr>
          <a:xfrm>
            <a:off x="8647113" y="6408738"/>
            <a:ext cx="366713" cy="365125"/>
          </a:xfrm>
          <a:prstGeom prst="rect">
            <a:avLst/>
          </a:prstGeom>
        </p:spPr>
        <p:txBody>
          <a:bodyPr vert="horz" wrap="square" lIns="91440" tIns="45720" rIns="91440" bIns="45720" numCol="1" anchor="b" anchorCtr="0" compatLnSpc="1"/>
          <a:p>
            <a:pPr algn="r" eaLnBrk="1" hangingPunct="1">
              <a:buNone/>
            </a:pPr>
            <a:fld id="{9A0DB2DC-4C9A-4742-B13C-FB6460FD3503}" type="slidenum">
              <a:rPr lang="zh-CN" altLang="en-US" dirty="0">
                <a:ea typeface="黑体" pitchFamily="49" charset="-122"/>
              </a:rPr>
            </a:fld>
            <a:endParaRPr lang="zh-CN" altLang="en-US" dirty="0">
              <a:ea typeface="黑体" pitchFamily="49"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noProof="1"/>
              <a:t>单击此处编辑母版标题样式</a:t>
            </a:r>
            <a:endParaRPr lang="en-US" noProof="1"/>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noProof="1"/>
              <a:t>单击此处编辑母版文本样式</a:t>
            </a:r>
            <a:endParaRPr lang="zh-CN" altLang="en-US" noProof="1"/>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8" name="日期占位符 4"/>
          <p:cNvSpPr>
            <a:spLocks noGrp="1"/>
          </p:cNvSpPr>
          <p:nvPr>
            <p:ph type="dt" sz="half" idx="12"/>
          </p:nvPr>
        </p:nvSpPr>
        <p:spPr>
          <a:xfrm>
            <a:off x="6727825" y="6408738"/>
            <a:ext cx="1919288" cy="365125"/>
          </a:xfrm>
          <a:prstGeom prst="rect">
            <a:avLst/>
          </a:prstGeom>
        </p:spPr>
        <p:txBody>
          <a:bodyPr vert="horz" anchor="b"/>
          <a:lstStyle>
            <a:lvl1pPr fontAlgn="base">
              <a:spcBef>
                <a:spcPct val="0"/>
              </a:spcBef>
              <a:spcAft>
                <a:spcPct val="0"/>
              </a:spcAft>
              <a:defRPr>
                <a:latin typeface="Times New Roman" panose="02020703060505090304" pitchFamily="18"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9B82B3F-163B-4EB8-9FD2-291DE25B1F31}" type="datetime1">
              <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rPr>
            </a:fld>
            <a:endPar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endParaRPr>
          </a:p>
        </p:txBody>
      </p:sp>
      <p:sp>
        <p:nvSpPr>
          <p:cNvPr id="11" name="页脚占位符 5"/>
          <p:cNvSpPr>
            <a:spLocks noGrp="1"/>
          </p:cNvSpPr>
          <p:nvPr>
            <p:ph type="ftr" sz="quarter" idx="3"/>
          </p:nvPr>
        </p:nvSpPr>
        <p:spPr>
          <a:xfrm>
            <a:off x="4379913" y="6408738"/>
            <a:ext cx="2351088" cy="365125"/>
          </a:xfrm>
          <a:prstGeom prst="rect">
            <a:avLst/>
          </a:prstGeom>
        </p:spPr>
        <p:txBody>
          <a:bodyPr vert="horz" anchor="b"/>
          <a:lstStyle>
            <a:lvl1pPr fontAlgn="base">
              <a:spcBef>
                <a:spcPct val="0"/>
              </a:spcBef>
              <a:spcAft>
                <a:spcPct val="0"/>
              </a:spcAft>
              <a:defRPr>
                <a:latin typeface="Times New Roman" panose="02020703060505090304" pitchFamily="18"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prstClr val="black"/>
              </a:solidFill>
              <a:effectLst/>
              <a:uLnTx/>
              <a:uFillTx/>
              <a:latin typeface="Times New Roman" panose="02020703060505090304" pitchFamily="18" charset="0"/>
              <a:ea typeface="宋体" pitchFamily="2" charset="-122"/>
              <a:cs typeface="+mn-cs"/>
            </a:endParaRPr>
          </a:p>
        </p:txBody>
      </p:sp>
      <p:sp>
        <p:nvSpPr>
          <p:cNvPr id="12" name="灯片编号占位符 6"/>
          <p:cNvSpPr>
            <a:spLocks noGrp="1"/>
          </p:cNvSpPr>
          <p:nvPr>
            <p:ph type="sldNum" sz="quarter" idx="4"/>
          </p:nvPr>
        </p:nvSpPr>
        <p:spPr>
          <a:xfrm>
            <a:off x="8647113" y="6408738"/>
            <a:ext cx="366713" cy="365125"/>
          </a:xfrm>
          <a:prstGeom prst="rect">
            <a:avLst/>
          </a:prstGeom>
        </p:spPr>
        <p:txBody>
          <a:bodyPr vert="horz" wrap="square" lIns="91440" tIns="45720" rIns="91440" bIns="45720" numCol="1" anchor="b" anchorCtr="0" compatLnSpc="1"/>
          <a:p>
            <a:pPr algn="r" eaLnBrk="1" hangingPunct="1">
              <a:buNone/>
            </a:pPr>
            <a:fld id="{9A0DB2DC-4C9A-4742-B13C-FB6460FD3503}" type="slidenum">
              <a:rPr lang="zh-CN" altLang="en-US" dirty="0">
                <a:ea typeface="黑体" pitchFamily="49" charset="-122"/>
              </a:rPr>
            </a:fld>
            <a:endParaRPr lang="zh-CN" altLang="en-US" dirty="0">
              <a:ea typeface="黑体" pitchFamily="49"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任意多边形 7"/>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Lucida Sans Unicode" panose="020B0602030504020204"/>
              <a:ea typeface="宋体" pitchFamily="2" charset="-122"/>
              <a:cs typeface="+mn-cs"/>
              <a:sym typeface="+mn-ea"/>
            </a:endParaRPr>
          </a:p>
        </p:txBody>
      </p:sp>
      <p:sp>
        <p:nvSpPr>
          <p:cNvPr id="10243" name="任意多边形 18"/>
          <p:cNvSpPr/>
          <p:nvPr/>
        </p:nvSpPr>
        <p:spPr>
          <a:xfrm>
            <a:off x="485775" y="5938838"/>
            <a:ext cx="3690938" cy="933450"/>
          </a:xfrm>
          <a:custGeom>
            <a:avLst/>
            <a:gdLst/>
            <a:ahLst/>
            <a:cxnLst>
              <a:cxn ang="0">
                <a:pos x="0" y="0"/>
              </a:cxn>
              <a:cxn ang="0">
                <a:pos x="2147483647" y="2147483647"/>
              </a:cxn>
              <a:cxn ang="0">
                <a:pos x="2147483647" y="2147483647"/>
              </a:cxn>
              <a:cxn ang="0">
                <a:pos x="2147483647" y="2147483647"/>
              </a:cxn>
            </a:cxnLst>
            <a:pathLst>
              <a:path w="5591" h="588">
                <a:moveTo>
                  <a:pt x="0" y="0"/>
                </a:moveTo>
                <a:lnTo>
                  <a:pt x="5591" y="585"/>
                </a:lnTo>
                <a:lnTo>
                  <a:pt x="4415" y="588"/>
                </a:lnTo>
                <a:lnTo>
                  <a:pt x="12" y="4"/>
                </a:lnTo>
              </a:path>
            </a:pathLst>
          </a:custGeom>
          <a:solidFill>
            <a:srgbClr val="000000">
              <a:alpha val="100000"/>
            </a:srgbClr>
          </a:solidFill>
          <a:ln w="9525">
            <a:noFill/>
          </a:ln>
        </p:spPr>
        <p:txBody>
          <a:bodyPr/>
          <a:p>
            <a:endParaRPr lang="zh-CN" altLang="en-US"/>
          </a:p>
        </p:txBody>
      </p:sp>
      <p:sp>
        <p:nvSpPr>
          <p:cNvPr id="12" name="直角三角形 11"/>
          <p:cNvSpPr/>
          <p:nvPr/>
        </p:nvSpPr>
        <p:spPr bwMode="auto">
          <a:xfrm>
            <a:off x="-6042" y="5791253"/>
            <a:ext cx="3402312"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sym typeface="+mn-ea"/>
            </a:endParaRPr>
          </a:p>
        </p:txBody>
      </p:sp>
      <p:cxnSp>
        <p:nvCxnSpPr>
          <p:cNvPr id="13" name="直接连接符 12"/>
          <p:cNvCxnSpPr/>
          <p:nvPr/>
        </p:nvCxnSpPr>
        <p:spPr>
          <a:xfrm>
            <a:off x="-9238"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4" name="燕尾形 13"/>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sym typeface="+mn-ea"/>
            </a:endParaRPr>
          </a:p>
        </p:txBody>
      </p:sp>
      <p:sp>
        <p:nvSpPr>
          <p:cNvPr id="15" name="燕尾形 14"/>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sym typeface="+mn-ea"/>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noProof="1"/>
              <a:t>单击此处编辑母版文本样式</a:t>
            </a:r>
            <a:endParaRPr lang="zh-CN" altLang="en-US" noProof="1"/>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None/>
              <a:defRPr/>
            </a:pPr>
            <a:r>
              <a:rPr kumimoji="0" lang="zh-CN" altLang="en-US" sz="3200" b="1" i="0" u="none" strike="noStrike" kern="1200" cap="none" spc="0" normalizeH="0" baseline="0" noProof="0">
                <a:ln>
                  <a:noFill/>
                </a:ln>
                <a:solidFill>
                  <a:schemeClr val="tx1"/>
                </a:solidFill>
                <a:effectLst/>
                <a:uLnTx/>
                <a:uFillTx/>
                <a:latin typeface="Times New Roman" panose="02020703060505090304" pitchFamily="18" charset="0"/>
                <a:ea typeface="+mn-ea"/>
                <a:cs typeface="Times New Roman" panose="02020703060505090304" pitchFamily="18" charset="0"/>
              </a:rPr>
              <a:t>单击图标添加图片</a:t>
            </a:r>
            <a:endParaRPr kumimoji="0" lang="en-US" sz="3200" b="1"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noProof="1"/>
              <a:t>单击此处编辑母版标题样式</a:t>
            </a:r>
            <a:endParaRPr lang="en-US" noProof="1"/>
          </a:p>
        </p:txBody>
      </p:sp>
      <p:sp>
        <p:nvSpPr>
          <p:cNvPr id="16" name="日期占位符 4"/>
          <p:cNvSpPr>
            <a:spLocks noGrp="1"/>
          </p:cNvSpPr>
          <p:nvPr>
            <p:ph type="dt" sz="half" idx="12"/>
          </p:nvPr>
        </p:nvSpPr>
        <p:spPr>
          <a:xfrm>
            <a:off x="6727825" y="6408738"/>
            <a:ext cx="1919288" cy="365125"/>
          </a:xfrm>
          <a:prstGeom prst="rect">
            <a:avLst/>
          </a:prstGeom>
        </p:spPr>
        <p:txBody>
          <a:bodyPr vert="horz" anchor="b"/>
          <a:lstStyle>
            <a:lvl1pPr fontAlgn="base">
              <a:spcBef>
                <a:spcPct val="0"/>
              </a:spcBef>
              <a:spcAft>
                <a:spcPct val="0"/>
              </a:spcAft>
              <a:defRPr>
                <a:solidFill>
                  <a:prstClr val="white"/>
                </a:solidFill>
                <a:latin typeface="Times New Roman" panose="02020703060505090304" pitchFamily="18"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2B99AFD-2466-4167-94E3-A995A5C72D1C}" type="datetime1">
              <a:rPr kumimoji="0" lang="zh-CN" altLang="en-US" sz="1000" b="0" i="0" u="none" strike="noStrike" kern="1200" cap="none" spc="0" normalizeH="0" baseline="0" noProof="0">
                <a:ln>
                  <a:noFill/>
                </a:ln>
                <a:solidFill>
                  <a:prstClr val="white"/>
                </a:solidFill>
                <a:effectLst/>
                <a:uLnTx/>
                <a:uFillTx/>
                <a:latin typeface="Times New Roman" panose="02020703060505090304" pitchFamily="18" charset="0"/>
                <a:ea typeface="宋体" pitchFamily="2" charset="-122"/>
                <a:cs typeface="+mn-cs"/>
              </a:rPr>
            </a:fld>
            <a:endParaRPr kumimoji="0" lang="zh-CN" altLang="en-US" sz="1000" b="0" i="0" u="none" strike="noStrike" kern="1200" cap="none" spc="0" normalizeH="0" baseline="0" noProof="0">
              <a:ln>
                <a:noFill/>
              </a:ln>
              <a:solidFill>
                <a:prstClr val="white"/>
              </a:solidFill>
              <a:effectLst/>
              <a:uLnTx/>
              <a:uFillTx/>
              <a:latin typeface="Times New Roman" panose="02020703060505090304" pitchFamily="18" charset="0"/>
              <a:ea typeface="宋体" pitchFamily="2" charset="-122"/>
              <a:cs typeface="+mn-cs"/>
            </a:endParaRPr>
          </a:p>
        </p:txBody>
      </p:sp>
      <p:sp>
        <p:nvSpPr>
          <p:cNvPr id="19" name="页脚占位符 5"/>
          <p:cNvSpPr>
            <a:spLocks noGrp="1"/>
          </p:cNvSpPr>
          <p:nvPr>
            <p:ph type="ftr" sz="quarter" idx="3"/>
          </p:nvPr>
        </p:nvSpPr>
        <p:spPr>
          <a:xfrm>
            <a:off x="4379913" y="6408738"/>
            <a:ext cx="2351088" cy="365125"/>
          </a:xfrm>
          <a:prstGeom prst="rect">
            <a:avLst/>
          </a:prstGeom>
        </p:spPr>
        <p:txBody>
          <a:bodyPr vert="horz" anchor="b"/>
          <a:lstStyle>
            <a:lvl1pPr fontAlgn="base">
              <a:spcBef>
                <a:spcPct val="0"/>
              </a:spcBef>
              <a:spcAft>
                <a:spcPct val="0"/>
              </a:spcAft>
              <a:defRPr>
                <a:solidFill>
                  <a:prstClr val="white"/>
                </a:solidFill>
                <a:latin typeface="Times New Roman" panose="02020703060505090304" pitchFamily="18"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prstClr val="white"/>
              </a:solidFill>
              <a:effectLst/>
              <a:uLnTx/>
              <a:uFillTx/>
              <a:latin typeface="Times New Roman" panose="02020703060505090304" pitchFamily="18" charset="0"/>
              <a:ea typeface="宋体" pitchFamily="2" charset="-122"/>
              <a:cs typeface="+mn-cs"/>
            </a:endParaRPr>
          </a:p>
        </p:txBody>
      </p:sp>
      <p:sp>
        <p:nvSpPr>
          <p:cNvPr id="20" name="灯片编号占位符 6"/>
          <p:cNvSpPr>
            <a:spLocks noGrp="1"/>
          </p:cNvSpPr>
          <p:nvPr>
            <p:ph type="sldNum" sz="quarter" idx="4"/>
          </p:nvPr>
        </p:nvSpPr>
        <p:spPr>
          <a:xfrm>
            <a:off x="8647113" y="6408738"/>
            <a:ext cx="366713" cy="365125"/>
          </a:xfrm>
          <a:prstGeom prst="rect">
            <a:avLst/>
          </a:prstGeom>
        </p:spPr>
        <p:txBody>
          <a:bodyPr vert="horz" wrap="square" lIns="91440" tIns="45720" rIns="91440" bIns="45720" numCol="1" anchor="b" anchorCtr="0" compatLnSpc="1"/>
          <a:p>
            <a:pPr algn="r" eaLnBrk="1" hangingPunct="1">
              <a:buNone/>
            </a:pPr>
            <a:fld id="{9A0DB2DC-4C9A-4742-B13C-FB6460FD3503}" type="slidenum">
              <a:rPr lang="zh-CN" altLang="en-US" dirty="0">
                <a:solidFill>
                  <a:srgbClr val="FFFFFF"/>
                </a:solidFill>
                <a:ea typeface="黑体" pitchFamily="49" charset="-122"/>
              </a:rPr>
            </a:fld>
            <a:endParaRPr lang="zh-CN" altLang="en-US" dirty="0">
              <a:solidFill>
                <a:srgbClr val="FFFFFF"/>
              </a:solidFill>
              <a:ea typeface="黑体" pitchFamily="49" charset="-122"/>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 name="标题占位符 8"/>
          <p:cNvSpPr>
            <a:spLocks noGrp="1"/>
          </p:cNvSpPr>
          <p:nvPr>
            <p:ph type="title"/>
          </p:nvPr>
        </p:nvSpPr>
        <p:spPr>
          <a:xfrm>
            <a:off x="303213" y="-14287"/>
            <a:ext cx="8229600" cy="850900"/>
          </a:xfrm>
          <a:prstGeom prst="rect">
            <a:avLst/>
          </a:prstGeom>
        </p:spPr>
        <p:txBody>
          <a:bodyPr vert="horz" anchor="ctr">
            <a:normAutofit/>
            <a:scene3d>
              <a:camera prst="orthographicFront"/>
              <a:lightRig rig="soft" dir="t"/>
            </a:scene3d>
            <a:sp3d prstMaterial="softEdge">
              <a:bevelT w="25400" h="25400"/>
            </a:sp3d>
          </a:bodyPr>
          <a:lstStyle/>
          <a:p>
            <a:r>
              <a:rPr lang="zh-CN" altLang="en-US" noProof="1"/>
              <a:t>单击此处编辑母版标题样式</a:t>
            </a:r>
            <a:endParaRPr lang="en-US" noProof="1"/>
          </a:p>
        </p:txBody>
      </p:sp>
      <p:sp>
        <p:nvSpPr>
          <p:cNvPr id="1027" name="文本占位符 29"/>
          <p:cNvSpPr>
            <a:spLocks noGrp="1"/>
          </p:cNvSpPr>
          <p:nvPr>
            <p:ph type="body"/>
          </p:nvPr>
        </p:nvSpPr>
        <p:spPr>
          <a:xfrm>
            <a:off x="457200" y="1125538"/>
            <a:ext cx="8229600" cy="51117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buFontTx/>
              <a:buNone/>
              <a:defRPr kumimoji="0" sz="1000">
                <a:solidFill>
                  <a:prstClr val="black"/>
                </a:solidFill>
                <a:latin typeface="Lucida Sans Unicode" panose="020B0602030504020204"/>
                <a:ea typeface="黑体" pitchFamily="49"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857EBDD-B06A-4EB4-AB1B-D5C968A9D452}" type="datetime1">
              <a:rPr kumimoji="0" lang="zh-CN" altLang="en-US" sz="1000" b="0" i="0" u="none" strike="noStrike" kern="1200" cap="none" spc="0" normalizeH="0" baseline="0" noProof="0">
                <a:ln>
                  <a:noFill/>
                </a:ln>
                <a:solidFill>
                  <a:prstClr val="black"/>
                </a:solidFill>
                <a:effectLst/>
                <a:uLnTx/>
                <a:uFillTx/>
                <a:latin typeface="Lucida Sans Unicode" panose="020B0602030504020204"/>
                <a:ea typeface="黑体" pitchFamily="49" charset="-122"/>
                <a:cs typeface="+mn-cs"/>
              </a:rPr>
            </a:fld>
            <a:endParaRPr kumimoji="0" lang="zh-CN" altLang="en-US" sz="1000" b="0" i="0" u="none" strike="noStrike" kern="1200" cap="none" spc="0" normalizeH="0" baseline="0" noProof="0">
              <a:ln>
                <a:noFill/>
              </a:ln>
              <a:solidFill>
                <a:prstClr val="black"/>
              </a:solidFill>
              <a:effectLst/>
              <a:uLnTx/>
              <a:uFillTx/>
              <a:latin typeface="Lucida Sans Unicode" panose="020B0602030504020204"/>
              <a:ea typeface="黑体" pitchFamily="49" charset="-122"/>
              <a:cs typeface="+mn-cs"/>
            </a:endParaRPr>
          </a:p>
        </p:txBody>
      </p:sp>
      <p:sp>
        <p:nvSpPr>
          <p:cNvPr id="22" name="页脚占位符 21"/>
          <p:cNvSpPr>
            <a:spLocks noGrp="1"/>
          </p:cNvSpPr>
          <p:nvPr>
            <p:ph type="ftr" sz="quarter" idx="3"/>
          </p:nvPr>
        </p:nvSpPr>
        <p:spPr>
          <a:xfrm>
            <a:off x="4379913" y="6408738"/>
            <a:ext cx="2351088" cy="365125"/>
          </a:xfrm>
          <a:prstGeom prst="rect">
            <a:avLst/>
          </a:prstGeom>
        </p:spPr>
        <p:txBody>
          <a:bodyPr vert="horz" anchor="b"/>
          <a:lstStyle>
            <a:lvl1pPr algn="r" eaLnBrk="1" fontAlgn="auto" latinLnBrk="0" hangingPunct="1">
              <a:spcBef>
                <a:spcPts val="0"/>
              </a:spcBef>
              <a:spcAft>
                <a:spcPts val="0"/>
              </a:spcAft>
              <a:buFontTx/>
              <a:buNone/>
              <a:defRPr kumimoji="0" sz="1000">
                <a:solidFill>
                  <a:prstClr val="black"/>
                </a:solidFill>
                <a:latin typeface="Lucida Sans Unicode" panose="020B0602030504020204"/>
                <a:ea typeface="黑体" pitchFamily="49"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a:ln>
                <a:noFill/>
              </a:ln>
              <a:solidFill>
                <a:prstClr val="black"/>
              </a:solidFill>
              <a:effectLst/>
              <a:uLnTx/>
              <a:uFillTx/>
              <a:latin typeface="Lucida Sans Unicode" panose="020B0602030504020204"/>
              <a:ea typeface="黑体" pitchFamily="49" charset="-122"/>
              <a:cs typeface="+mn-cs"/>
            </a:endParaRPr>
          </a:p>
        </p:txBody>
      </p:sp>
      <p:sp>
        <p:nvSpPr>
          <p:cNvPr id="18" name="灯片编号占位符 17"/>
          <p:cNvSpPr>
            <a:spLocks noGrp="1"/>
          </p:cNvSpPr>
          <p:nvPr>
            <p:ph type="sldNum" sz="quarter" idx="4"/>
          </p:nvPr>
        </p:nvSpPr>
        <p:spPr>
          <a:xfrm>
            <a:off x="8647113" y="6408738"/>
            <a:ext cx="366713" cy="365125"/>
          </a:xfrm>
          <a:prstGeom prst="rect">
            <a:avLst/>
          </a:prstGeom>
        </p:spPr>
        <p:txBody>
          <a:bodyPr vert="horz" wrap="square" lIns="91440" tIns="45720" rIns="91440" bIns="45720" numCol="1" anchor="b" anchorCtr="0" compatLnSpc="1"/>
          <a:lstStyle>
            <a:lvl1pPr algn="r">
              <a:defRPr sz="1000">
                <a:latin typeface="Lucida Sans Unicode" pitchFamily="34" charset="0"/>
                <a:ea typeface="黑体" pitchFamily="49" charset="-122"/>
              </a:defRPr>
            </a:lvl1pPr>
          </a:lstStyle>
          <a:p>
            <a:pPr lvl="0" eaLnBrk="1" hangingPunct="1">
              <a:buNone/>
            </a:pPr>
            <a:fld id="{9A0DB2DC-4C9A-4742-B13C-FB6460FD3503}" type="slidenum">
              <a:rPr lang="zh-CN" altLang="en-US" dirty="0"/>
            </a:fld>
            <a:endParaRPr lang="zh-CN" altLang="en-US" dirty="0"/>
          </a:p>
        </p:txBody>
      </p:sp>
      <p:cxnSp>
        <p:nvCxnSpPr>
          <p:cNvPr id="17" name="直接连接符 16"/>
          <p:cNvCxnSpPr/>
          <p:nvPr/>
        </p:nvCxnSpPr>
        <p:spPr>
          <a:xfrm>
            <a:off x="395288" y="836613"/>
            <a:ext cx="8353425" cy="0"/>
          </a:xfrm>
          <a:prstGeom prst="line">
            <a:avLst/>
          </a:prstGeom>
          <a:ln w="73025">
            <a:solidFill>
              <a:srgbClr val="5680F8"/>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100" b="1" kern="1200">
          <a:solidFill>
            <a:srgbClr val="3333FF"/>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2pPr>
      <a:lvl3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3pPr>
      <a:lvl4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4pPr>
      <a:lvl5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5pPr>
      <a:lvl6pPr marL="457200" algn="l" rtl="0" fontAlgn="base">
        <a:spcBef>
          <a:spcPct val="0"/>
        </a:spcBef>
        <a:spcAft>
          <a:spcPct val="0"/>
        </a:spcAft>
        <a:defRPr sz="4100" b="1">
          <a:solidFill>
            <a:schemeClr val="tx1"/>
          </a:solidFill>
          <a:latin typeface="Lucida Sans Unicode" pitchFamily="34" charset="0"/>
          <a:ea typeface="黑体" pitchFamily="49" charset="-122"/>
        </a:defRPr>
      </a:lvl6pPr>
      <a:lvl7pPr marL="914400" algn="l" rtl="0" fontAlgn="base">
        <a:spcBef>
          <a:spcPct val="0"/>
        </a:spcBef>
        <a:spcAft>
          <a:spcPct val="0"/>
        </a:spcAft>
        <a:defRPr sz="4100" b="1">
          <a:solidFill>
            <a:schemeClr val="tx1"/>
          </a:solidFill>
          <a:latin typeface="Lucida Sans Unicode" pitchFamily="34" charset="0"/>
          <a:ea typeface="黑体" pitchFamily="49" charset="-122"/>
        </a:defRPr>
      </a:lvl7pPr>
      <a:lvl8pPr marL="1371600" algn="l" rtl="0" fontAlgn="base">
        <a:spcBef>
          <a:spcPct val="0"/>
        </a:spcBef>
        <a:spcAft>
          <a:spcPct val="0"/>
        </a:spcAft>
        <a:defRPr sz="4100" b="1">
          <a:solidFill>
            <a:schemeClr val="tx1"/>
          </a:solidFill>
          <a:latin typeface="Lucida Sans Unicode" pitchFamily="34" charset="0"/>
          <a:ea typeface="黑体" pitchFamily="49" charset="-122"/>
        </a:defRPr>
      </a:lvl8pPr>
      <a:lvl9pPr marL="1828800" algn="l" rtl="0" fontAlgn="base">
        <a:spcBef>
          <a:spcPct val="0"/>
        </a:spcBef>
        <a:spcAft>
          <a:spcPct val="0"/>
        </a:spcAft>
        <a:defRPr sz="4100" b="1">
          <a:solidFill>
            <a:schemeClr val="tx1"/>
          </a:solidFill>
          <a:latin typeface="Lucida Sans Unicode" pitchFamily="34" charset="0"/>
          <a:ea typeface="黑体" pitchFamily="49" charset="-122"/>
        </a:defRPr>
      </a:lvl9pPr>
    </p:titleStyle>
    <p:body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oleObject" Target="../embeddings/oleObject8.bin"/><Relationship Id="rId7" Type="http://schemas.openxmlformats.org/officeDocument/2006/relationships/oleObject" Target="../embeddings/oleObject7.bin"/><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image" Target="../media/image23.wmf"/><Relationship Id="rId3" Type="http://schemas.openxmlformats.org/officeDocument/2006/relationships/oleObject" Target="../embeddings/oleObject4.bin"/><Relationship Id="rId2" Type="http://schemas.openxmlformats.org/officeDocument/2006/relationships/image" Target="../media/image22.wmf"/><Relationship Id="rId10" Type="http://schemas.openxmlformats.org/officeDocument/2006/relationships/vmlDrawing" Target="../drawings/vmlDrawing3.vml"/><Relationship Id="rId1"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23.wmf"/><Relationship Id="rId3" Type="http://schemas.openxmlformats.org/officeDocument/2006/relationships/oleObject" Target="../embeddings/oleObject9.bin"/><Relationship Id="rId2" Type="http://schemas.openxmlformats.org/officeDocument/2006/relationships/image" Target="../media/image29.png"/><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oleObject" Target="../embeddings/oleObject12.bin"/><Relationship Id="rId7" Type="http://schemas.openxmlformats.org/officeDocument/2006/relationships/image" Target="../media/image32.wmf"/><Relationship Id="rId6" Type="http://schemas.openxmlformats.org/officeDocument/2006/relationships/oleObject" Target="../embeddings/oleObject11.bin"/><Relationship Id="rId5" Type="http://schemas.openxmlformats.org/officeDocument/2006/relationships/image" Target="../media/image31.emf"/><Relationship Id="rId4" Type="http://schemas.openxmlformats.org/officeDocument/2006/relationships/image" Target="../media/image30.emf"/><Relationship Id="rId3" Type="http://schemas.openxmlformats.org/officeDocument/2006/relationships/image" Target="../media/image23.wmf"/><Relationship Id="rId2" Type="http://schemas.openxmlformats.org/officeDocument/2006/relationships/oleObject" Target="../embeddings/oleObject10.bin"/><Relationship Id="rId13" Type="http://schemas.openxmlformats.org/officeDocument/2006/relationships/notesSlide" Target="../notesSlides/notesSlide7.xml"/><Relationship Id="rId12" Type="http://schemas.openxmlformats.org/officeDocument/2006/relationships/vmlDrawing" Target="../drawings/vmlDrawing5.vml"/><Relationship Id="rId11" Type="http://schemas.openxmlformats.org/officeDocument/2006/relationships/slideLayout" Target="../slideLayouts/slideLayout7.xml"/><Relationship Id="rId10" Type="http://schemas.openxmlformats.org/officeDocument/2006/relationships/image" Target="../media/image33.wmf"/><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23.wmf"/><Relationship Id="rId3" Type="http://schemas.openxmlformats.org/officeDocument/2006/relationships/oleObject" Target="../embeddings/oleObject15.bin"/><Relationship Id="rId2" Type="http://schemas.openxmlformats.org/officeDocument/2006/relationships/image" Target="../media/image32.wmf"/><Relationship Id="rId1"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33.wmf"/><Relationship Id="rId1"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oleObject" Target="../embeddings/oleObject18.bin"/><Relationship Id="rId3" Type="http://schemas.openxmlformats.org/officeDocument/2006/relationships/image" Target="../media/image23.wmf"/><Relationship Id="rId2" Type="http://schemas.openxmlformats.org/officeDocument/2006/relationships/oleObject" Target="../embeddings/oleObject17.bin"/><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7.xml"/><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46.png"/><Relationship Id="rId1" Type="http://schemas.openxmlformats.org/officeDocument/2006/relationships/image" Target="../media/image45.png"/></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6.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5.png"/><Relationship Id="rId3" Type="http://schemas.openxmlformats.org/officeDocument/2006/relationships/image" Target="../media/image46.png"/><Relationship Id="rId2" Type="http://schemas.openxmlformats.org/officeDocument/2006/relationships/image" Target="../media/image51.png"/><Relationship Id="rId1" Type="http://schemas.openxmlformats.org/officeDocument/2006/relationships/image" Target="../media/image50.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image" Target="../media/image52.png"/></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wmf"/></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69.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71.png"/><Relationship Id="rId1" Type="http://schemas.openxmlformats.org/officeDocument/2006/relationships/image" Target="../media/image70.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73.png"/><Relationship Id="rId1" Type="http://schemas.openxmlformats.org/officeDocument/2006/relationships/image" Target="../media/image7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75.png"/><Relationship Id="rId1" Type="http://schemas.openxmlformats.org/officeDocument/2006/relationships/image" Target="../media/image7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76.png"/></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9.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4.png"/><Relationship Id="rId1" Type="http://schemas.openxmlformats.org/officeDocument/2006/relationships/image" Target="../media/image79.png"/></Relationships>
</file>

<file path=ppt/slides/_rels/slide5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image" Target="../media/image8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customXml" Target="../ink/ink1.xml"/><Relationship Id="rId3" Type="http://schemas.openxmlformats.org/officeDocument/2006/relationships/image" Target="../media/image92.png"/><Relationship Id="rId2" Type="http://schemas.openxmlformats.org/officeDocument/2006/relationships/image" Target="../media/image46.png"/><Relationship Id="rId1" Type="http://schemas.openxmlformats.org/officeDocument/2006/relationships/image" Target="../media/image51.png"/></Relationships>
</file>

<file path=ppt/slides/_rels/slide62.xml.rels><?xml version="1.0" encoding="UTF-8" standalone="yes"?>
<Relationships xmlns="http://schemas.openxmlformats.org/package/2006/relationships"><Relationship Id="rId9" Type="http://schemas.openxmlformats.org/officeDocument/2006/relationships/image" Target="../media/image100.png"/><Relationship Id="rId8" Type="http://schemas.openxmlformats.org/officeDocument/2006/relationships/image" Target="../media/image99.png"/><Relationship Id="rId7" Type="http://schemas.openxmlformats.org/officeDocument/2006/relationships/image" Target="../media/image98.png"/><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 Id="rId3" Type="http://schemas.openxmlformats.org/officeDocument/2006/relationships/image" Target="../media/image94.png"/><Relationship Id="rId2" Type="http://schemas.openxmlformats.org/officeDocument/2006/relationships/image" Target="../media/image48.png"/><Relationship Id="rId13" Type="http://schemas.openxmlformats.org/officeDocument/2006/relationships/notesSlide" Target="../notesSlides/notesSlide30.xml"/><Relationship Id="rId12" Type="http://schemas.openxmlformats.org/officeDocument/2006/relationships/slideLayout" Target="../slideLayouts/slideLayout7.xml"/><Relationship Id="rId11" Type="http://schemas.openxmlformats.org/officeDocument/2006/relationships/image" Target="../media/image101.png"/><Relationship Id="rId10" Type="http://schemas.openxmlformats.org/officeDocument/2006/relationships/customXml" Target="../ink/ink2.xml"/><Relationship Id="rId1" Type="http://schemas.openxmlformats.org/officeDocument/2006/relationships/image" Target="../media/image51.pn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image" Target="../media/image102.pn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image" Target="../media/image106.png"/><Relationship Id="rId1" Type="http://schemas.openxmlformats.org/officeDocument/2006/relationships/image" Target="../media/image105.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image" Target="../media/image107.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image" Target="../media/image107.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5.png"/><Relationship Id="rId1" Type="http://schemas.openxmlformats.org/officeDocument/2006/relationships/image" Target="../media/image114.png"/></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image" Target="../media/image1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2.png"/><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image" Target="../media/image119.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4.jpe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85720" y="2204863"/>
            <a:ext cx="8643998" cy="1728192"/>
          </a:xfrm>
          <a:noFill/>
          <a:ln>
            <a:noFill/>
          </a:ln>
          <a:effectLst/>
          <a:sp3d prstMaterial="plastic"/>
        </p:spPr>
        <p:txBody>
          <a:bodyPr vert="horz"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Times New Roman" panose="02020703060505090304" pitchFamily="18" charset="0"/>
                <a:ea typeface="+mj-ea"/>
                <a:cs typeface="Times New Roman" panose="02020703060505090304" pitchFamily="18" charset="0"/>
              </a:rPr>
              <a:t>Lecture 5: </a:t>
            </a:r>
            <a:r>
              <a:rPr kumimoji="0" lang="en-US" altLang="zh-CN" sz="44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Times New Roman" panose="02020703060505090304" pitchFamily="18" charset="0"/>
                <a:ea typeface="+mj-ea"/>
                <a:cs typeface="Times New Roman" panose="02020703060505090304" pitchFamily="18" charset="0"/>
              </a:rPr>
              <a:t>Hash Functions and Message Authentication</a:t>
            </a:r>
            <a:br>
              <a:rPr kumimoji="0" lang="en-US" altLang="zh-CN" sz="44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Times New Roman" panose="02020703060505090304" pitchFamily="18" charset="0"/>
                <a:ea typeface="+mj-ea"/>
                <a:cs typeface="Times New Roman" panose="02020703060505090304" pitchFamily="18" charset="0"/>
              </a:rPr>
            </a:br>
            <a:r>
              <a:rPr kumimoji="0" lang="en-US" altLang="zh-CN" sz="24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Times New Roman" panose="02020703060505090304" pitchFamily="18" charset="0"/>
                <a:ea typeface="+mj-ea"/>
                <a:cs typeface="Times New Roman" panose="02020703060505090304" pitchFamily="18" charset="0"/>
              </a:rPr>
              <a:t>-Cryptographic Algorithms and Protocols</a:t>
            </a:r>
            <a:endParaRPr kumimoji="0" lang="zh-CN" altLang="en-US" sz="2400" b="1" i="0" u="none"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Times New Roman" panose="02020703060505090304" pitchFamily="18" charset="0"/>
              <a:ea typeface="+mj-ea"/>
              <a:cs typeface="Times New Roman" panose="02020703060505090304" pitchFamily="18" charset="0"/>
            </a:endParaRPr>
          </a:p>
        </p:txBody>
      </p:sp>
      <p:sp>
        <p:nvSpPr>
          <p:cNvPr id="13315" name="副标题 2"/>
          <p:cNvSpPr>
            <a:spLocks noGrp="1"/>
          </p:cNvSpPr>
          <p:nvPr>
            <p:ph type="subTitle" idx="1"/>
          </p:nvPr>
        </p:nvSpPr>
        <p:spPr>
          <a:xfrm>
            <a:off x="685800" y="3933825"/>
            <a:ext cx="7772400" cy="1870075"/>
          </a:xfrm>
          <a:ln/>
        </p:spPr>
        <p:txBody>
          <a:bodyPr vert="horz" wrap="square" lIns="45720" tIns="45720" rIns="45720" bIns="45720" anchor="ctr" anchorCtr="0"/>
          <a:p>
            <a:pPr marR="0" eaLnBrk="1" hangingPunct="1">
              <a:lnSpc>
                <a:spcPct val="100000"/>
              </a:lnSpc>
              <a:buSzPct val="100000"/>
            </a:pPr>
            <a:r>
              <a:rPr lang="en-US" altLang="zh-CN" sz="2400" kern="1200" dirty="0">
                <a:solidFill>
                  <a:srgbClr val="0000FF"/>
                </a:solidFill>
                <a:latin typeface="Times New Roman" panose="02020703060505090304" pitchFamily="18" charset="0"/>
                <a:ea typeface="楷体" pitchFamily="49" charset="-122"/>
                <a:cs typeface="Times New Roman" panose="02020703060505090304" pitchFamily="18" charset="0"/>
              </a:rPr>
              <a:t>Huang, Xiujie (</a:t>
            </a:r>
            <a:r>
              <a:rPr lang="zh-CN" altLang="en-US" sz="2400" kern="1200" dirty="0">
                <a:solidFill>
                  <a:srgbClr val="0000FF"/>
                </a:solidFill>
                <a:latin typeface="Times New Roman" panose="02020703060505090304" pitchFamily="18" charset="0"/>
                <a:ea typeface="楷体" pitchFamily="49" charset="-122"/>
                <a:cs typeface="Times New Roman" panose="02020703060505090304" pitchFamily="18" charset="0"/>
              </a:rPr>
              <a:t>黄秀姐</a:t>
            </a:r>
            <a:r>
              <a:rPr lang="en-US" altLang="zh-CN" sz="2400" kern="1200" dirty="0">
                <a:solidFill>
                  <a:srgbClr val="0000FF"/>
                </a:solidFill>
                <a:latin typeface="Times New Roman" panose="02020703060505090304" pitchFamily="18" charset="0"/>
                <a:ea typeface="楷体" pitchFamily="49" charset="-122"/>
                <a:cs typeface="Times New Roman" panose="02020703060505090304" pitchFamily="18" charset="0"/>
              </a:rPr>
              <a:t>)</a:t>
            </a:r>
            <a:endParaRPr lang="en-US" altLang="zh-CN" sz="2400" kern="1200" dirty="0">
              <a:solidFill>
                <a:srgbClr val="0000FF"/>
              </a:solidFill>
              <a:latin typeface="Times New Roman" panose="02020703060505090304" pitchFamily="18" charset="0"/>
              <a:ea typeface="楷体" pitchFamily="49" charset="-122"/>
              <a:cs typeface="Times New Roman" panose="02020703060505090304" pitchFamily="18" charset="0"/>
            </a:endParaRPr>
          </a:p>
          <a:p>
            <a:pPr marR="0" eaLnBrk="1" hangingPunct="1">
              <a:lnSpc>
                <a:spcPct val="120000"/>
              </a:lnSpc>
              <a:buSzPct val="100000"/>
            </a:pPr>
            <a:r>
              <a:rPr lang="en-US" altLang="zh-CN" sz="2400" kern="1200" dirty="0">
                <a:solidFill>
                  <a:srgbClr val="0000FF"/>
                </a:solidFill>
                <a:latin typeface="Times New Roman" panose="02020703060505090304" pitchFamily="18" charset="0"/>
                <a:ea typeface="+mn-ea"/>
                <a:cs typeface="Times New Roman" panose="02020703060505090304" pitchFamily="18" charset="0"/>
              </a:rPr>
              <a:t>Office: Nanhai Building, #411 </a:t>
            </a:r>
            <a:endParaRPr lang="en-US" altLang="zh-CN" sz="2400" kern="1200" dirty="0">
              <a:solidFill>
                <a:srgbClr val="0000FF"/>
              </a:solidFill>
              <a:latin typeface="Times New Roman" panose="02020703060505090304" pitchFamily="18" charset="0"/>
              <a:ea typeface="+mn-ea"/>
              <a:cs typeface="Times New Roman" panose="02020703060505090304" pitchFamily="18" charset="0"/>
            </a:endParaRPr>
          </a:p>
          <a:p>
            <a:pPr marR="0" eaLnBrk="1" hangingPunct="1">
              <a:lnSpc>
                <a:spcPct val="120000"/>
              </a:lnSpc>
              <a:buSzPct val="100000"/>
            </a:pPr>
            <a:r>
              <a:rPr lang="en-US" altLang="zh-CN" sz="2400" kern="1200" dirty="0">
                <a:solidFill>
                  <a:srgbClr val="0000FF"/>
                </a:solidFill>
                <a:latin typeface="Times New Roman" panose="02020703060505090304" pitchFamily="18" charset="0"/>
                <a:ea typeface="+mn-ea"/>
                <a:cs typeface="Times New Roman" panose="02020703060505090304" pitchFamily="18" charset="0"/>
              </a:rPr>
              <a:t>E-mail: t_xiujie@jnu.edu.cn</a:t>
            </a:r>
            <a:endParaRPr lang="en-US" altLang="zh-CN" sz="2400" kern="1200" dirty="0">
              <a:solidFill>
                <a:srgbClr val="0000FF"/>
              </a:solidFill>
              <a:latin typeface="Times New Roman" panose="02020703060505090304" pitchFamily="18" charset="0"/>
              <a:ea typeface="+mn-ea"/>
              <a:cs typeface="Times New Roman" panose="02020703060505090304" pitchFamily="18" charset="0"/>
            </a:endParaRPr>
          </a:p>
          <a:p>
            <a:pPr marR="0" eaLnBrk="1" hangingPunct="1">
              <a:lnSpc>
                <a:spcPct val="100000"/>
              </a:lnSpc>
              <a:buSzPct val="100000"/>
            </a:pPr>
            <a:r>
              <a:rPr lang="en-US" altLang="zh-CN" sz="2400" kern="1200" dirty="0">
                <a:latin typeface="Times New Roman" panose="02020703060505090304" pitchFamily="18" charset="0"/>
                <a:ea typeface="楷体" pitchFamily="49" charset="-122"/>
                <a:cs typeface="Times New Roman" panose="02020703060505090304" pitchFamily="18" charset="0"/>
              </a:rPr>
              <a:t>Dept. Computer Science</a:t>
            </a:r>
            <a:endParaRPr lang="zh-CN" altLang="en-US" sz="2400" kern="1200" dirty="0">
              <a:latin typeface="Times New Roman" panose="02020703060505090304" pitchFamily="18" charset="0"/>
              <a:ea typeface="楷体" pitchFamily="49" charset="-122"/>
              <a:cs typeface="Times New Roman" panose="0202070306050509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4"/>
          <p:cNvSpPr>
            <a:spLocks noGrp="1" noRot="1" noChangeArrowheads="1"/>
          </p:cNvSpPr>
          <p:nvPr>
            <p:ph type="title" idx="4294967295"/>
          </p:nvPr>
        </p:nvSpPr>
        <p:spPr>
          <a:xfrm>
            <a:off x="282326" y="44624"/>
            <a:ext cx="7890073"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An </a:t>
            </a:r>
            <a:r>
              <a:rPr kumimoji="0" lang="en-US" altLang="zh-CN" sz="3200" b="1" i="0" u="none" strike="noStrike" kern="1200" cap="none" spc="0" normalizeH="0" baseline="0" noProof="0" dirty="0" err="1"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unkeyed</a:t>
            </a: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 Hash Family</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22531"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pic>
        <p:nvPicPr>
          <p:cNvPr id="22532" name="Picture 8"/>
          <p:cNvPicPr>
            <a:picLocks noChangeAspect="1"/>
          </p:cNvPicPr>
          <p:nvPr/>
        </p:nvPicPr>
        <p:blipFill>
          <a:blip r:embed="rId1"/>
          <a:stretch>
            <a:fillRect/>
          </a:stretch>
        </p:blipFill>
        <p:spPr>
          <a:xfrm>
            <a:off x="239713" y="4797425"/>
            <a:ext cx="8435975" cy="935038"/>
          </a:xfrm>
          <a:prstGeom prst="rect">
            <a:avLst/>
          </a:prstGeom>
          <a:noFill/>
          <a:ln w="9525">
            <a:noFill/>
          </a:ln>
        </p:spPr>
      </p:pic>
      <p:sp>
        <p:nvSpPr>
          <p:cNvPr id="11" name="Rectangle 5"/>
          <p:cNvSpPr txBox="1">
            <a:spLocks noRot="1" noChangeArrowheads="1"/>
          </p:cNvSpPr>
          <p:nvPr/>
        </p:nvSpPr>
        <p:spPr bwMode="auto">
          <a:xfrm>
            <a:off x="179388" y="1196975"/>
            <a:ext cx="8501063" cy="2952750"/>
          </a:xfrm>
          <a:prstGeom prst="rect">
            <a:avLst/>
          </a:prstGeom>
          <a:noFill/>
          <a:ln w="9525">
            <a:solidFill>
              <a:srgbClr val="3333FF"/>
            </a:solidFill>
            <a:miter lim="800000"/>
          </a:ln>
        </p:spPr>
        <p:txBody>
          <a:bodyPr/>
          <a:lstStyle/>
          <a:p>
            <a:pPr marL="365125" marR="0" indent="-255905" defTabSz="914400" eaLnBrk="1" hangingPunct="1">
              <a:lnSpc>
                <a:spcPct val="120000"/>
              </a:lnSpc>
              <a:spcBef>
                <a:spcPts val="400"/>
              </a:spcBef>
              <a:buClr>
                <a:schemeClr val="accent1"/>
              </a:buClr>
              <a:buSzPct val="100000"/>
              <a:buFont typeface="Wingdings 3" panose="05040102010807070707" pitchFamily="18" charset="2"/>
              <a:buChar char=""/>
              <a:defRPr/>
            </a:pPr>
            <a:r>
              <a:rPr kumimoji="0" lang="en-US" altLang="zh-CN" sz="2400" b="1" kern="1200" cap="none" spc="0" normalizeH="0" baseline="0" noProof="0" dirty="0">
                <a:solidFill>
                  <a:srgbClr val="3333FF"/>
                </a:solidFill>
                <a:latin typeface="Times New Roman" panose="02020703060505090304" pitchFamily="18" charset="0"/>
                <a:ea typeface="+mn-ea"/>
                <a:cs typeface="Times New Roman" panose="02020703060505090304" pitchFamily="18" charset="0"/>
                <a:sym typeface="+mn-ea"/>
              </a:rPr>
              <a:t>Definitions for</a:t>
            </a:r>
            <a:r>
              <a:rPr kumimoji="0" lang="en-US" altLang="zh-CN" sz="2400" b="1" kern="1200" cap="none" spc="0" normalizeH="0" baseline="0" noProof="0" dirty="0">
                <a:solidFill>
                  <a:srgbClr val="FF0000"/>
                </a:solidFill>
                <a:latin typeface="Times New Roman" panose="02020703060505090304" pitchFamily="18" charset="0"/>
                <a:ea typeface="+mn-ea"/>
                <a:cs typeface="Times New Roman" panose="02020703060505090304" pitchFamily="18" charset="0"/>
                <a:sym typeface="+mn-ea"/>
              </a:rPr>
              <a:t> </a:t>
            </a:r>
            <a:r>
              <a:rPr kumimoji="0" lang="en-US" altLang="zh-CN" sz="2400" b="1" u="sng" kern="1200" cap="none" spc="0" normalizeH="0" baseline="0" noProof="0" dirty="0">
                <a:solidFill>
                  <a:srgbClr val="FF0000"/>
                </a:solidFill>
                <a:latin typeface="Times New Roman" panose="02020703060505090304" pitchFamily="18" charset="0"/>
                <a:ea typeface="+mn-ea"/>
                <a:cs typeface="Times New Roman" panose="02020703060505090304" pitchFamily="18" charset="0"/>
                <a:sym typeface="+mn-ea"/>
              </a:rPr>
              <a:t>an </a:t>
            </a:r>
            <a:r>
              <a:rPr kumimoji="0" lang="en-US" altLang="zh-CN" sz="2400" b="1" u="sng" kern="1200" cap="none" spc="0" normalizeH="0" baseline="0" noProof="0" dirty="0" err="1">
                <a:solidFill>
                  <a:srgbClr val="FF0000"/>
                </a:solidFill>
                <a:latin typeface="Times New Roman" panose="02020703060505090304" pitchFamily="18" charset="0"/>
                <a:ea typeface="+mn-ea"/>
                <a:cs typeface="Times New Roman" panose="02020703060505090304" pitchFamily="18" charset="0"/>
                <a:sym typeface="+mn-ea"/>
              </a:rPr>
              <a:t>unkeyed</a:t>
            </a:r>
            <a:r>
              <a:rPr kumimoji="0" lang="en-US" altLang="zh-CN" sz="2400" b="1" u="sng" kern="1200" cap="none" spc="0" normalizeH="0" baseline="0" noProof="0" dirty="0">
                <a:solidFill>
                  <a:srgbClr val="FF0000"/>
                </a:solidFill>
                <a:latin typeface="Times New Roman" panose="02020703060505090304" pitchFamily="18" charset="0"/>
                <a:ea typeface="+mn-ea"/>
                <a:cs typeface="Times New Roman" panose="02020703060505090304" pitchFamily="18" charset="0"/>
                <a:sym typeface="+mn-ea"/>
              </a:rPr>
              <a:t> hash family</a:t>
            </a:r>
            <a:endParaRPr kumimoji="0" lang="en-US" altLang="zh-CN" sz="2400" b="1" u="sng" kern="1200" cap="none" spc="0" normalizeH="0" baseline="0" noProof="0" dirty="0">
              <a:solidFill>
                <a:srgbClr val="FF0000"/>
              </a:solidFill>
              <a:latin typeface="Times New Roman" panose="02020703060505090304" pitchFamily="18" charset="0"/>
              <a:ea typeface="+mn-ea"/>
              <a:cs typeface="Times New Roman" panose="02020703060505090304" pitchFamily="18" charset="0"/>
              <a:sym typeface="+mn-ea"/>
            </a:endParaRPr>
          </a:p>
          <a:p>
            <a:pPr marL="822325" marR="0" lvl="1" indent="-255905" algn="l" defTabSz="914400" rtl="0" eaLnBrk="1" fontAlgn="base" latinLnBrk="0" hangingPunct="1">
              <a:lnSpc>
                <a:spcPct val="120000"/>
              </a:lnSpc>
              <a:spcBef>
                <a:spcPts val="400"/>
              </a:spcBef>
              <a:spcAft>
                <a:spcPct val="0"/>
              </a:spcAft>
              <a:buClr>
                <a:schemeClr val="accent1"/>
              </a:buClr>
              <a:buSzPct val="80000"/>
              <a:buFont typeface="Wingdings" panose="05000000000000000000" pitchFamily="2" charset="2"/>
              <a:buChar char="l"/>
              <a:defRPr/>
            </a:pPr>
            <a:r>
              <a:rPr kumimoji="0" lang="en-US" altLang="zh-CN" sz="2400" b="1" i="0" u="none" strike="noStrike" kern="1200" cap="none" spc="0" normalizeH="0" baseline="0" noProof="0" dirty="0">
                <a:ln>
                  <a:noFill/>
                </a:ln>
                <a:solidFill>
                  <a:schemeClr val="tx1"/>
                </a:solidFill>
                <a:effectLst/>
                <a:uLnTx/>
                <a:uFillTx/>
                <a:latin typeface="Times New Roman" panose="02020703060505090304" pitchFamily="18" charset="0"/>
                <a:ea typeface="宋体" pitchFamily="2" charset="-122"/>
                <a:cs typeface="+mn-cs"/>
                <a:sym typeface="+mn-ea"/>
              </a:rPr>
              <a:t>If the </a:t>
            </a:r>
            <a:r>
              <a:rPr kumimoji="0" lang="en-US" altLang="zh-CN" sz="2400" b="1" i="0" u="none" strike="noStrike" kern="1200" cap="none" spc="0" normalizeH="0" baseline="0" noProof="0" dirty="0" err="1">
                <a:ln>
                  <a:noFill/>
                </a:ln>
                <a:solidFill>
                  <a:schemeClr val="tx1"/>
                </a:solidFill>
                <a:effectLst/>
                <a:uLnTx/>
                <a:uFillTx/>
                <a:latin typeface="Times New Roman" panose="02020703060505090304" pitchFamily="18" charset="0"/>
                <a:ea typeface="宋体" pitchFamily="2" charset="-122"/>
                <a:cs typeface="+mn-cs"/>
                <a:sym typeface="+mn-ea"/>
              </a:rPr>
              <a:t>keyspace</a:t>
            </a:r>
            <a:r>
              <a:rPr kumimoji="0" lang="en-US" altLang="zh-CN" sz="2400" b="1" i="0" u="none" strike="noStrike" kern="1200" cap="none" spc="0" normalizeH="0" baseline="0" noProof="0" dirty="0">
                <a:ln>
                  <a:noFill/>
                </a:ln>
                <a:solidFill>
                  <a:schemeClr val="tx1"/>
                </a:solidFill>
                <a:effectLst/>
                <a:uLnTx/>
                <a:uFillTx/>
                <a:latin typeface="Times New Roman" panose="02020703060505090304" pitchFamily="18" charset="0"/>
                <a:ea typeface="宋体" pitchFamily="2" charset="-122"/>
                <a:cs typeface="+mn-cs"/>
                <a:sym typeface="+mn-ea"/>
              </a:rPr>
              <a:t> in Definition 5.1 has only one key, then an </a:t>
            </a:r>
            <a:r>
              <a:rPr kumimoji="0" lang="en-US" altLang="zh-CN" sz="2400" b="1" i="0" u="sng" strike="noStrike" kern="1200" cap="none" spc="0" normalizeH="0" baseline="0" noProof="0" dirty="0" err="1">
                <a:ln>
                  <a:noFill/>
                </a:ln>
                <a:solidFill>
                  <a:schemeClr val="tx1"/>
                </a:solidFill>
                <a:effectLst/>
                <a:uLnTx/>
                <a:uFillTx/>
                <a:latin typeface="Times New Roman" panose="02020703060505090304" pitchFamily="18" charset="0"/>
                <a:ea typeface="宋体" pitchFamily="2" charset="-122"/>
                <a:cs typeface="+mn-cs"/>
                <a:sym typeface="+mn-ea"/>
              </a:rPr>
              <a:t>unkeyed</a:t>
            </a:r>
            <a:r>
              <a:rPr kumimoji="0" lang="en-US" altLang="zh-CN" sz="2400" b="1" i="0" u="sng" strike="noStrike" kern="1200" cap="none" spc="0" normalizeH="0" baseline="0" noProof="0" dirty="0">
                <a:ln>
                  <a:noFill/>
                </a:ln>
                <a:solidFill>
                  <a:schemeClr val="tx1"/>
                </a:solidFill>
                <a:effectLst/>
                <a:uLnTx/>
                <a:uFillTx/>
                <a:latin typeface="Times New Roman" panose="02020703060505090304" pitchFamily="18" charset="0"/>
                <a:ea typeface="宋体" pitchFamily="2" charset="-122"/>
                <a:cs typeface="+mn-cs"/>
                <a:sym typeface="+mn-ea"/>
              </a:rPr>
              <a:t> hash function</a:t>
            </a:r>
            <a:r>
              <a:rPr kumimoji="0" lang="en-US" altLang="zh-CN" sz="2400" b="1" i="0" u="none" strike="noStrike" kern="1200" cap="none" spc="0" normalizeH="0" baseline="0" noProof="0" dirty="0">
                <a:ln>
                  <a:noFill/>
                </a:ln>
                <a:solidFill>
                  <a:schemeClr val="tx1"/>
                </a:solidFill>
                <a:effectLst/>
                <a:uLnTx/>
                <a:uFillTx/>
                <a:latin typeface="Times New Roman" panose="02020703060505090304" pitchFamily="18" charset="0"/>
                <a:ea typeface="宋体" pitchFamily="2" charset="-122"/>
                <a:cs typeface="+mn-cs"/>
                <a:sym typeface="+mn-ea"/>
              </a:rPr>
              <a:t> is defined. </a:t>
            </a:r>
            <a:endParaRPr kumimoji="0" lang="en-US" altLang="zh-CN" sz="2400" b="1" i="0" u="none" strike="noStrike" kern="1200" cap="none" spc="0" normalizeH="0" baseline="0" noProof="0" dirty="0">
              <a:ln>
                <a:noFill/>
              </a:ln>
              <a:solidFill>
                <a:schemeClr val="tx1"/>
              </a:solidFill>
              <a:effectLst/>
              <a:uLnTx/>
              <a:uFillTx/>
              <a:latin typeface="Times New Roman" panose="02020703060505090304" pitchFamily="18" charset="0"/>
              <a:ea typeface="宋体" pitchFamily="2" charset="-122"/>
              <a:cs typeface="+mn-cs"/>
              <a:sym typeface="+mn-ea"/>
            </a:endParaRPr>
          </a:p>
          <a:p>
            <a:pPr marL="822325" marR="0" lvl="1" indent="-255905" algn="l" defTabSz="914400" rtl="0" eaLnBrk="1" fontAlgn="base" latinLnBrk="0" hangingPunct="1">
              <a:lnSpc>
                <a:spcPct val="120000"/>
              </a:lnSpc>
              <a:spcBef>
                <a:spcPts val="400"/>
              </a:spcBef>
              <a:spcAft>
                <a:spcPct val="0"/>
              </a:spcAft>
              <a:buClr>
                <a:schemeClr val="accent1"/>
              </a:buClr>
              <a:buSzPct val="80000"/>
              <a:buFont typeface="Wingdings" panose="05000000000000000000" pitchFamily="2" charset="2"/>
              <a:buChar char="l"/>
              <a:defRPr/>
            </a:pPr>
            <a:r>
              <a:rPr kumimoji="0" lang="en-US" altLang="zh-CN" sz="2400" b="1" i="0" u="none" strike="noStrike" kern="1200" cap="none" spc="0" normalizeH="0" baseline="0" noProof="0" dirty="0">
                <a:ln>
                  <a:noFill/>
                </a:ln>
                <a:solidFill>
                  <a:schemeClr val="tx1"/>
                </a:solidFill>
                <a:effectLst/>
                <a:uLnTx/>
                <a:uFillTx/>
                <a:latin typeface="Times New Roman" panose="02020703060505090304" pitchFamily="18" charset="0"/>
                <a:ea typeface="宋体" pitchFamily="2" charset="-122"/>
                <a:cs typeface="+mn-cs"/>
                <a:sym typeface="+mn-ea"/>
              </a:rPr>
              <a:t>{                  } where: </a:t>
            </a:r>
            <a:endParaRPr kumimoji="0" lang="en-US" altLang="zh-CN" sz="2400" b="1" i="0" u="none" strike="noStrike" kern="1200" cap="none" spc="0" normalizeH="0" baseline="0" noProof="0" dirty="0">
              <a:ln>
                <a:noFill/>
              </a:ln>
              <a:solidFill>
                <a:schemeClr val="tx1"/>
              </a:solidFill>
              <a:effectLst/>
              <a:uLnTx/>
              <a:uFillTx/>
              <a:latin typeface="Times New Roman" panose="02020703060505090304" pitchFamily="18" charset="0"/>
              <a:ea typeface="宋体" pitchFamily="2" charset="-122"/>
              <a:cs typeface="+mn-cs"/>
              <a:sym typeface="+mn-ea"/>
            </a:endParaRPr>
          </a:p>
          <a:p>
            <a:pPr marL="365125" marR="0" indent="-255905" defTabSz="914400" eaLnBrk="1" hangingPunct="1">
              <a:lnSpc>
                <a:spcPct val="120000"/>
              </a:lnSpc>
              <a:spcBef>
                <a:spcPts val="400"/>
              </a:spcBef>
              <a:buClr>
                <a:schemeClr val="accent1"/>
              </a:buClr>
              <a:buSzPct val="100000"/>
              <a:buFont typeface="Wingdings 3" panose="05040102010807070707" pitchFamily="18" charset="2"/>
              <a:buChar char=""/>
              <a:defRPr/>
            </a:pPr>
            <a:endParaRPr kumimoji="0" lang="en-US" altLang="zh-CN" b="1" u="sng" kern="1200" cap="none" spc="0" normalizeH="0" baseline="0" noProof="0" dirty="0">
              <a:solidFill>
                <a:srgbClr val="FF0000"/>
              </a:solidFill>
              <a:latin typeface="Times New Roman" panose="02020703060505090304" pitchFamily="18" charset="0"/>
              <a:ea typeface="+mn-ea"/>
              <a:cs typeface="Times New Roman" panose="02020703060505090304" pitchFamily="18" charset="0"/>
              <a:sym typeface="+mn-ea"/>
            </a:endParaRPr>
          </a:p>
        </p:txBody>
      </p:sp>
      <p:pic>
        <p:nvPicPr>
          <p:cNvPr id="22534" name="Picture 3"/>
          <p:cNvPicPr>
            <a:picLocks noChangeAspect="1"/>
          </p:cNvPicPr>
          <p:nvPr/>
        </p:nvPicPr>
        <p:blipFill>
          <a:blip r:embed="rId2"/>
          <a:srcRect l="3665" t="33377" r="51434" b="49934"/>
          <a:stretch>
            <a:fillRect/>
          </a:stretch>
        </p:blipFill>
        <p:spPr>
          <a:xfrm>
            <a:off x="1619250" y="3141663"/>
            <a:ext cx="3529013" cy="360362"/>
          </a:xfrm>
          <a:prstGeom prst="rect">
            <a:avLst/>
          </a:prstGeom>
          <a:noFill/>
          <a:ln w="9525">
            <a:noFill/>
          </a:ln>
        </p:spPr>
      </p:pic>
      <p:pic>
        <p:nvPicPr>
          <p:cNvPr id="22535" name="Picture 3"/>
          <p:cNvPicPr>
            <a:picLocks noChangeAspect="1"/>
          </p:cNvPicPr>
          <p:nvPr/>
        </p:nvPicPr>
        <p:blipFill>
          <a:blip r:embed="rId2"/>
          <a:srcRect l="3665" t="53403" r="36320" b="33246"/>
          <a:stretch>
            <a:fillRect/>
          </a:stretch>
        </p:blipFill>
        <p:spPr>
          <a:xfrm>
            <a:off x="1619250" y="3644900"/>
            <a:ext cx="4716463" cy="288925"/>
          </a:xfrm>
          <a:prstGeom prst="rect">
            <a:avLst/>
          </a:prstGeom>
          <a:noFill/>
          <a:ln w="9525">
            <a:noFill/>
          </a:ln>
        </p:spPr>
      </p:pic>
      <p:pic>
        <p:nvPicPr>
          <p:cNvPr id="22536" name="Picture 11"/>
          <p:cNvPicPr>
            <a:picLocks noChangeAspect="1"/>
          </p:cNvPicPr>
          <p:nvPr/>
        </p:nvPicPr>
        <p:blipFill>
          <a:blip r:embed="rId3"/>
          <a:stretch>
            <a:fillRect/>
          </a:stretch>
        </p:blipFill>
        <p:spPr>
          <a:xfrm>
            <a:off x="1258888" y="2781300"/>
            <a:ext cx="1316037" cy="360363"/>
          </a:xfrm>
          <a:prstGeom prst="rect">
            <a:avLst/>
          </a:prstGeom>
          <a:noFill/>
          <a:ln w="9525">
            <a:noFill/>
          </a:ln>
        </p:spPr>
      </p:pic>
      <p:cxnSp>
        <p:nvCxnSpPr>
          <p:cNvPr id="3" name="直接连接符 2"/>
          <p:cNvCxnSpPr/>
          <p:nvPr/>
        </p:nvCxnSpPr>
        <p:spPr>
          <a:xfrm>
            <a:off x="2357438" y="5373688"/>
            <a:ext cx="3005138"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739063" y="5084763"/>
            <a:ext cx="936625"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39713" y="5373688"/>
            <a:ext cx="1522413"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71438" y="4652963"/>
            <a:ext cx="8821738" cy="1296988"/>
          </a:xfrm>
          <a:prstGeom prst="round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4643438" y="3502025"/>
            <a:ext cx="1692275" cy="503238"/>
          </a:xfrm>
          <a:prstGeom prst="ellipse">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4"/>
          <p:cNvSpPr>
            <a:spLocks noGrp="1" noRot="1" noChangeArrowheads="1"/>
          </p:cNvSpPr>
          <p:nvPr>
            <p:ph type="title" idx="4294967295"/>
          </p:nvPr>
        </p:nvSpPr>
        <p:spPr>
          <a:xfrm>
            <a:off x="323528" y="44624"/>
            <a:ext cx="7890073" cy="825500"/>
          </a:xfrm>
          <a:noFill/>
          <a:ln>
            <a:noFill/>
          </a:ln>
          <a:effectLst/>
          <a:sp3d prstMaterial="plastic"/>
        </p:spPr>
        <p:txBody>
          <a:bodyPr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Applications of Hash Functions</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18435" name="Rectangle 5"/>
          <p:cNvSpPr>
            <a:spLocks noGrp="1" noRot="1"/>
          </p:cNvSpPr>
          <p:nvPr>
            <p:ph type="body" idx="4294967295"/>
          </p:nvPr>
        </p:nvSpPr>
        <p:spPr>
          <a:xfrm>
            <a:off x="428625" y="1125538"/>
            <a:ext cx="8501063" cy="5086350"/>
          </a:xfrm>
          <a:ln/>
        </p:spPr>
        <p:txBody>
          <a:bodyPr vert="horz" wrap="square" lIns="91440" tIns="45720" rIns="91440" bIns="45720" anchor="t" anchorCtr="0"/>
          <a:p>
            <a:pPr eaLnBrk="1" hangingPunct="1">
              <a:lnSpc>
                <a:spcPct val="120000"/>
              </a:lnSpc>
              <a:buNone/>
            </a:pPr>
            <a:r>
              <a:rPr lang="en-US" altLang="zh-CN" dirty="0">
                <a:solidFill>
                  <a:srgbClr val="3333FF"/>
                </a:solidFill>
              </a:rPr>
              <a:t>Applications of Hash functions:</a:t>
            </a:r>
            <a:endParaRPr lang="en-US" altLang="zh-CN" dirty="0">
              <a:solidFill>
                <a:srgbClr val="3333FF"/>
              </a:solidFill>
            </a:endParaRPr>
          </a:p>
          <a:p>
            <a:pPr eaLnBrk="1" hangingPunct="1">
              <a:lnSpc>
                <a:spcPct val="120000"/>
              </a:lnSpc>
              <a:buNone/>
            </a:pPr>
            <a:r>
              <a:rPr lang="en-US" altLang="zh-CN" sz="1100" dirty="0">
                <a:solidFill>
                  <a:srgbClr val="3333FF"/>
                </a:solidFill>
              </a:rPr>
              <a:t>						</a:t>
            </a:r>
            <a:endParaRPr lang="en-US" altLang="zh-CN" sz="1100" dirty="0">
              <a:solidFill>
                <a:srgbClr val="3333FF"/>
              </a:solidFill>
            </a:endParaRPr>
          </a:p>
          <a:p>
            <a:pPr eaLnBrk="1" hangingPunct="1">
              <a:lnSpc>
                <a:spcPct val="120000"/>
              </a:lnSpc>
            </a:pPr>
            <a:r>
              <a:rPr lang="en-US" altLang="zh-CN" sz="2800" dirty="0">
                <a:solidFill>
                  <a:srgbClr val="000000"/>
                </a:solidFill>
              </a:rPr>
              <a:t>It can </a:t>
            </a:r>
            <a:r>
              <a:rPr lang="en-US" altLang="zh-CN" sz="2800" u="sng" dirty="0">
                <a:solidFill>
                  <a:srgbClr val="000000"/>
                </a:solidFill>
              </a:rPr>
              <a:t>provide assurance of </a:t>
            </a:r>
            <a:r>
              <a:rPr lang="en-US" altLang="zh-CN" sz="2800" u="sng" dirty="0">
                <a:solidFill>
                  <a:srgbClr val="3333FF"/>
                </a:solidFill>
              </a:rPr>
              <a:t>data integrity</a:t>
            </a:r>
            <a:endParaRPr lang="en-US" altLang="zh-CN" sz="2800" u="sng" dirty="0">
              <a:solidFill>
                <a:srgbClr val="3333FF"/>
              </a:solidFill>
            </a:endParaRPr>
          </a:p>
          <a:p>
            <a:pPr lvl="1" eaLnBrk="1" hangingPunct="1">
              <a:lnSpc>
                <a:spcPct val="120000"/>
              </a:lnSpc>
            </a:pPr>
            <a:r>
              <a:rPr lang="en-US" altLang="zh-CN" sz="2400" dirty="0">
                <a:solidFill>
                  <a:srgbClr val="FF3300"/>
                </a:solidFill>
              </a:rPr>
              <a:t>Even if the data is stored in an insecure place</a:t>
            </a:r>
            <a:endParaRPr lang="en-US" altLang="zh-CN" sz="2400" dirty="0">
              <a:solidFill>
                <a:srgbClr val="FF3300"/>
              </a:solidFill>
            </a:endParaRPr>
          </a:p>
          <a:p>
            <a:pPr lvl="1" eaLnBrk="1" hangingPunct="1">
              <a:lnSpc>
                <a:spcPct val="120000"/>
              </a:lnSpc>
            </a:pPr>
            <a:endParaRPr lang="en-US" altLang="zh-CN" sz="2400" dirty="0">
              <a:solidFill>
                <a:srgbClr val="FF3300"/>
              </a:solidFill>
            </a:endParaRPr>
          </a:p>
          <a:p>
            <a:pPr eaLnBrk="1" hangingPunct="1">
              <a:lnSpc>
                <a:spcPct val="120000"/>
              </a:lnSpc>
            </a:pPr>
            <a:r>
              <a:rPr lang="en-US" altLang="zh-CN" sz="2800" dirty="0">
                <a:solidFill>
                  <a:srgbClr val="000000"/>
                </a:solidFill>
              </a:rPr>
              <a:t>It can be used in </a:t>
            </a:r>
            <a:r>
              <a:rPr lang="en-US" altLang="zh-CN" sz="2800" u="sng" dirty="0">
                <a:solidFill>
                  <a:srgbClr val="3333FF"/>
                </a:solidFill>
              </a:rPr>
              <a:t>Digital Signatures</a:t>
            </a:r>
            <a:endParaRPr lang="en-US" altLang="zh-CN" sz="2800" u="sng" dirty="0">
              <a:solidFill>
                <a:srgbClr val="3333FF"/>
              </a:solidFill>
            </a:endParaRPr>
          </a:p>
          <a:p>
            <a:pPr eaLnBrk="1" hangingPunct="1">
              <a:lnSpc>
                <a:spcPct val="120000"/>
              </a:lnSpc>
            </a:pPr>
            <a:endParaRPr lang="en-US" altLang="zh-CN" sz="2800" i="1" u="sng" dirty="0">
              <a:solidFill>
                <a:srgbClr val="000000"/>
              </a:solidFill>
            </a:endParaRPr>
          </a:p>
          <a:p>
            <a:pPr eaLnBrk="1" hangingPunct="1">
              <a:lnSpc>
                <a:spcPct val="120000"/>
              </a:lnSpc>
            </a:pPr>
            <a:r>
              <a:rPr lang="en-US" altLang="zh-CN" sz="2800" dirty="0">
                <a:solidFill>
                  <a:srgbClr val="000000"/>
                </a:solidFill>
              </a:rPr>
              <a:t>It can be used in </a:t>
            </a:r>
            <a:r>
              <a:rPr lang="en-US" altLang="zh-CN" sz="2800" u="sng" dirty="0">
                <a:solidFill>
                  <a:srgbClr val="3333FF"/>
                </a:solidFill>
              </a:rPr>
              <a:t>Password Storages</a:t>
            </a:r>
            <a:endParaRPr lang="en-US" altLang="zh-CN" sz="2400" dirty="0">
              <a:solidFill>
                <a:srgbClr val="3333FF"/>
              </a:solidFill>
            </a:endParaRPr>
          </a:p>
          <a:p>
            <a:pPr eaLnBrk="1" hangingPunct="1">
              <a:lnSpc>
                <a:spcPct val="120000"/>
              </a:lnSpc>
            </a:pPr>
            <a:endParaRPr lang="en-US" altLang="zh-CN" sz="2400" dirty="0">
              <a:solidFill>
                <a:srgbClr val="000000"/>
              </a:solidFill>
            </a:endParaRPr>
          </a:p>
        </p:txBody>
      </p:sp>
      <p:sp>
        <p:nvSpPr>
          <p:cNvPr id="23556"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435">
                                            <p:txEl>
                                              <p:charRg st="39" end="8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charRg st="82" end="13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8435">
                                            <p:txEl>
                                              <p:charRg st="131" end="168"/>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18435">
                                            <p:txEl>
                                              <p:charRg st="169" end="2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4"/>
          <p:cNvSpPr>
            <a:spLocks noGrp="1" noRot="1" noChangeArrowheads="1"/>
          </p:cNvSpPr>
          <p:nvPr>
            <p:ph type="title" idx="4294967295"/>
          </p:nvPr>
        </p:nvSpPr>
        <p:spPr>
          <a:xfrm>
            <a:off x="323528" y="44624"/>
            <a:ext cx="7890072" cy="825500"/>
          </a:xfrm>
          <a:noFill/>
          <a:ln>
            <a:noFill/>
          </a:ln>
          <a:effectLst/>
          <a:sp3d prstMaterial="plastic"/>
        </p:spPr>
        <p:txBody>
          <a:bodyPr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An </a:t>
            </a: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Application of Hash Functions</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24579"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2" name="圆角矩形 1"/>
          <p:cNvSpPr/>
          <p:nvPr/>
        </p:nvSpPr>
        <p:spPr>
          <a:xfrm>
            <a:off x="2195513" y="1341438"/>
            <a:ext cx="1871663" cy="21590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sym typeface="+mn-ea"/>
              </a:rPr>
              <a:t>A large document finished yesterday</a:t>
            </a:r>
            <a:endParaRPr kumimoji="0" lang="zh-CN" altLang="en-US" sz="2400" b="0"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sym typeface="+mn-ea"/>
            </a:endParaRPr>
          </a:p>
        </p:txBody>
      </p:sp>
      <p:sp>
        <p:nvSpPr>
          <p:cNvPr id="6" name="圆角矩形 5"/>
          <p:cNvSpPr/>
          <p:nvPr/>
        </p:nvSpPr>
        <p:spPr>
          <a:xfrm>
            <a:off x="6372225" y="1341438"/>
            <a:ext cx="1871663" cy="21590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sym typeface="+mn-ea"/>
              </a:rPr>
              <a:t>Today’s  large document</a:t>
            </a:r>
            <a:endParaRPr kumimoji="0" lang="zh-CN" altLang="en-US" sz="2400" b="0"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sym typeface="+mn-ea"/>
            </a:endParaRPr>
          </a:p>
        </p:txBody>
      </p:sp>
      <p:cxnSp>
        <p:nvCxnSpPr>
          <p:cNvPr id="4" name="直接箭头连接符 3"/>
          <p:cNvCxnSpPr>
            <a:stCxn id="2" idx="3"/>
            <a:endCxn id="6" idx="1"/>
          </p:cNvCxnSpPr>
          <p:nvPr/>
        </p:nvCxnSpPr>
        <p:spPr>
          <a:xfrm flipV="1">
            <a:off x="4067175" y="2420938"/>
            <a:ext cx="230505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56100" y="1949450"/>
            <a:ext cx="1511300" cy="8318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400" b="0" dirty="0">
                <a:solidFill>
                  <a:srgbClr val="FF0000"/>
                </a:solidFill>
                <a:ea typeface="宋体" pitchFamily="2" charset="-122"/>
              </a:rPr>
              <a:t>Did it be tampered?</a:t>
            </a:r>
            <a:endParaRPr lang="zh-CN" altLang="en-US" sz="2400" b="0" dirty="0">
              <a:solidFill>
                <a:srgbClr val="FF0000"/>
              </a:solidFill>
              <a:ea typeface="宋体" pitchFamily="2" charset="-122"/>
            </a:endParaRPr>
          </a:p>
        </p:txBody>
      </p:sp>
      <p:sp>
        <p:nvSpPr>
          <p:cNvPr id="14" name="圆角矩形 13"/>
          <p:cNvSpPr/>
          <p:nvPr/>
        </p:nvSpPr>
        <p:spPr>
          <a:xfrm>
            <a:off x="2211388" y="5062538"/>
            <a:ext cx="1871663" cy="1103313"/>
          </a:xfrm>
          <a:prstGeom prst="roundRect">
            <a:avLst/>
          </a:prstGeom>
          <a:solidFill>
            <a:srgbClr val="00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sym typeface="+mn-ea"/>
              </a:rPr>
              <a:t>A digest generated yesterday </a:t>
            </a:r>
            <a:endParaRPr kumimoji="0" lang="zh-CN" altLang="en-US" sz="24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sym typeface="+mn-ea"/>
            </a:endParaRPr>
          </a:p>
        </p:txBody>
      </p:sp>
      <p:sp>
        <p:nvSpPr>
          <p:cNvPr id="15" name="圆角矩形 14"/>
          <p:cNvSpPr/>
          <p:nvPr/>
        </p:nvSpPr>
        <p:spPr>
          <a:xfrm>
            <a:off x="6386513" y="5062538"/>
            <a:ext cx="1873250" cy="1103313"/>
          </a:xfrm>
          <a:prstGeom prst="roundRect">
            <a:avLst/>
          </a:prstGeom>
          <a:solidFill>
            <a:srgbClr val="00FF00"/>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sym typeface="+mn-ea"/>
              </a:rPr>
              <a:t>A digest generated today</a:t>
            </a:r>
            <a:endParaRPr kumimoji="0" lang="zh-CN" altLang="en-US" sz="24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sym typeface="+mn-ea"/>
            </a:endParaRPr>
          </a:p>
        </p:txBody>
      </p:sp>
      <p:cxnSp>
        <p:nvCxnSpPr>
          <p:cNvPr id="16" name="直接箭头连接符 15"/>
          <p:cNvCxnSpPr>
            <a:stCxn id="2" idx="2"/>
            <a:endCxn id="14" idx="0"/>
          </p:cNvCxnSpPr>
          <p:nvPr/>
        </p:nvCxnSpPr>
        <p:spPr>
          <a:xfrm>
            <a:off x="3132138" y="3500438"/>
            <a:ext cx="15875" cy="15621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2"/>
            <a:endCxn id="15" idx="0"/>
          </p:cNvCxnSpPr>
          <p:nvPr/>
        </p:nvCxnSpPr>
        <p:spPr>
          <a:xfrm>
            <a:off x="7308850" y="3500438"/>
            <a:ext cx="14288" cy="15621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179388" y="1917700"/>
            <a:ext cx="1655763" cy="803275"/>
          </a:xfrm>
          <a:prstGeom prst="roundRect">
            <a:avLst/>
          </a:prstGeom>
          <a:solidFill>
            <a:schemeClr val="bg1"/>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sym typeface="+mn-ea"/>
              </a:rPr>
              <a:t>Computer in OFFICE</a:t>
            </a:r>
            <a:endParaRPr kumimoji="0" lang="zh-CN" altLang="en-US" sz="24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sym typeface="+mn-ea"/>
            </a:endParaRPr>
          </a:p>
        </p:txBody>
      </p:sp>
      <p:sp>
        <p:nvSpPr>
          <p:cNvPr id="25" name="圆角矩形 24"/>
          <p:cNvSpPr/>
          <p:nvPr/>
        </p:nvSpPr>
        <p:spPr>
          <a:xfrm>
            <a:off x="179388" y="5229225"/>
            <a:ext cx="1655763" cy="720725"/>
          </a:xfrm>
          <a:prstGeom prst="roundRect">
            <a:avLst/>
          </a:prstGeom>
          <a:solidFill>
            <a:schemeClr val="bg1"/>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sym typeface="+mn-ea"/>
              </a:rPr>
              <a:t>A USB Memory</a:t>
            </a:r>
            <a:endParaRPr kumimoji="0" lang="zh-CN" altLang="en-US" sz="24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sym typeface="+mn-ea"/>
            </a:endParaRPr>
          </a:p>
        </p:txBody>
      </p:sp>
      <p:cxnSp>
        <p:nvCxnSpPr>
          <p:cNvPr id="33" name="直接箭头连接符 32"/>
          <p:cNvCxnSpPr>
            <a:stCxn id="6" idx="2"/>
            <a:endCxn id="15" idx="0"/>
          </p:cNvCxnSpPr>
          <p:nvPr/>
        </p:nvCxnSpPr>
        <p:spPr>
          <a:xfrm flipV="1">
            <a:off x="4067175" y="5645150"/>
            <a:ext cx="230505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403725" y="5173663"/>
            <a:ext cx="1512888" cy="8318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400" b="0" dirty="0">
                <a:solidFill>
                  <a:srgbClr val="FF0000"/>
                </a:solidFill>
                <a:ea typeface="宋体" pitchFamily="2" charset="-122"/>
              </a:rPr>
              <a:t>Are they same?</a:t>
            </a:r>
            <a:endParaRPr lang="zh-CN" altLang="en-US" sz="2400" b="0" dirty="0">
              <a:solidFill>
                <a:srgbClr val="FF0000"/>
              </a:solidFill>
              <a:ea typeface="宋体" pitchFamily="2" charset="-122"/>
            </a:endParaRPr>
          </a:p>
        </p:txBody>
      </p:sp>
      <p:sp>
        <p:nvSpPr>
          <p:cNvPr id="35" name="圆角矩形 34"/>
          <p:cNvSpPr/>
          <p:nvPr/>
        </p:nvSpPr>
        <p:spPr>
          <a:xfrm>
            <a:off x="2185988" y="4005263"/>
            <a:ext cx="1871663" cy="576263"/>
          </a:xfrm>
          <a:prstGeom prst="roundRect">
            <a:avLst>
              <a:gd name="adj" fmla="val 5000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sym typeface="+mn-ea"/>
              </a:rPr>
              <a:t>Hash</a:t>
            </a:r>
            <a:endParaRPr kumimoji="0" lang="zh-CN" altLang="en-US" sz="24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sym typeface="+mn-ea"/>
            </a:endParaRPr>
          </a:p>
        </p:txBody>
      </p:sp>
      <p:sp>
        <p:nvSpPr>
          <p:cNvPr id="36" name="圆角矩形 35"/>
          <p:cNvSpPr/>
          <p:nvPr/>
        </p:nvSpPr>
        <p:spPr>
          <a:xfrm>
            <a:off x="6386513" y="3994150"/>
            <a:ext cx="1873250" cy="576263"/>
          </a:xfrm>
          <a:prstGeom prst="roundRect">
            <a:avLst>
              <a:gd name="adj" fmla="val 5000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sym typeface="+mn-ea"/>
              </a:rPr>
              <a:t>Hash</a:t>
            </a:r>
            <a:endParaRPr kumimoji="0" lang="zh-CN" altLang="en-US" sz="24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sym typeface="+mn-ea"/>
            </a:endParaRPr>
          </a:p>
        </p:txBody>
      </p:sp>
      <p:sp>
        <p:nvSpPr>
          <p:cNvPr id="37" name="圆角矩形 36"/>
          <p:cNvSpPr/>
          <p:nvPr/>
        </p:nvSpPr>
        <p:spPr>
          <a:xfrm>
            <a:off x="1908175" y="1196975"/>
            <a:ext cx="6911975" cy="5256213"/>
          </a:xfrm>
          <a:prstGeom prst="roundRect">
            <a:avLst>
              <a:gd name="adj" fmla="val 5762"/>
            </a:avLst>
          </a:prstGeom>
          <a:noFill/>
          <a:ln>
            <a:solidFill>
              <a:srgbClr val="3333FF"/>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sng"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sym typeface="+mn-ea"/>
              </a:rPr>
              <a:t>Integrity!!</a:t>
            </a:r>
            <a:endParaRPr kumimoji="0" lang="zh-CN" altLang="en-US" sz="2800" b="1" i="0" u="sng"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14" grpId="0" animBg="1"/>
      <p:bldP spid="15" grpId="0" animBg="1"/>
      <p:bldP spid="25" grpId="0" animBg="1"/>
      <p:bldP spid="34" grpId="0"/>
      <p:bldP spid="35" grpId="0" animBg="1"/>
      <p:bldP spid="36"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4"/>
          <p:cNvSpPr>
            <a:spLocks noGrp="1" noRot="1" noChangeArrowheads="1"/>
          </p:cNvSpPr>
          <p:nvPr>
            <p:ph type="title" idx="4294967295"/>
          </p:nvPr>
        </p:nvSpPr>
        <p:spPr>
          <a:xfrm>
            <a:off x="345777" y="44624"/>
            <a:ext cx="2786063"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Outline</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25603" name="Rectangle 5"/>
          <p:cNvSpPr>
            <a:spLocks noGrp="1" noRot="1"/>
          </p:cNvSpPr>
          <p:nvPr>
            <p:ph type="body" idx="4294967295"/>
          </p:nvPr>
        </p:nvSpPr>
        <p:spPr>
          <a:xfrm>
            <a:off x="539750" y="909638"/>
            <a:ext cx="8604250" cy="6407150"/>
          </a:xfrm>
          <a:ln/>
        </p:spPr>
        <p:txBody>
          <a:bodyPr vert="horz" wrap="square" lIns="91440" tIns="45720" rIns="91440" bIns="45720" anchor="t" anchorCtr="0"/>
          <a:p>
            <a:pPr eaLnBrk="1" hangingPunct="1">
              <a:lnSpc>
                <a:spcPct val="120000"/>
              </a:lnSpc>
            </a:pPr>
            <a:r>
              <a:rPr lang="en-US" altLang="zh-CN" sz="2800" dirty="0">
                <a:solidFill>
                  <a:srgbClr val="000000"/>
                </a:solidFill>
              </a:rPr>
              <a:t>1. Hash Functions and Data Integrity</a:t>
            </a:r>
            <a:endParaRPr lang="en-US" altLang="zh-CN" sz="2800" dirty="0">
              <a:solidFill>
                <a:srgbClr val="000000"/>
              </a:solidFill>
            </a:endParaRPr>
          </a:p>
          <a:p>
            <a:pPr eaLnBrk="1" hangingPunct="1">
              <a:lnSpc>
                <a:spcPct val="120000"/>
              </a:lnSpc>
            </a:pPr>
            <a:r>
              <a:rPr lang="en-US" altLang="zh-CN" sz="2800" u="sng" dirty="0">
                <a:solidFill>
                  <a:srgbClr val="000000"/>
                </a:solidFill>
              </a:rPr>
              <a:t>2. Security of Hash Functions</a:t>
            </a:r>
            <a:endParaRPr lang="en-US" altLang="zh-CN" sz="2800" u="sng" dirty="0">
              <a:solidFill>
                <a:srgbClr val="000000"/>
              </a:solidFill>
            </a:endParaRPr>
          </a:p>
          <a:p>
            <a:pPr lvl="1" eaLnBrk="1" hangingPunct="1">
              <a:lnSpc>
                <a:spcPct val="120000"/>
              </a:lnSpc>
            </a:pPr>
            <a:r>
              <a:rPr lang="en-US" altLang="zh-CN" sz="2400" dirty="0">
                <a:solidFill>
                  <a:srgbClr val="3333FF"/>
                </a:solidFill>
              </a:rPr>
              <a:t>Security based on three difficult problems</a:t>
            </a:r>
            <a:endParaRPr lang="en-US" altLang="zh-CN" sz="2400" dirty="0">
              <a:solidFill>
                <a:srgbClr val="3333FF"/>
              </a:solidFill>
            </a:endParaRPr>
          </a:p>
          <a:p>
            <a:pPr lvl="1" eaLnBrk="1" hangingPunct="1">
              <a:lnSpc>
                <a:spcPct val="120000"/>
              </a:lnSpc>
            </a:pPr>
            <a:r>
              <a:rPr lang="en-US" altLang="zh-CN" sz="2400" dirty="0">
                <a:solidFill>
                  <a:srgbClr val="3333FF"/>
                </a:solidFill>
              </a:rPr>
              <a:t>The Random Oracle Model and Algorithms in the ROM</a:t>
            </a:r>
            <a:endParaRPr lang="en-US" altLang="zh-CN" sz="2400" dirty="0">
              <a:solidFill>
                <a:srgbClr val="3333FF"/>
              </a:solidFill>
            </a:endParaRPr>
          </a:p>
          <a:p>
            <a:pPr eaLnBrk="1" hangingPunct="1">
              <a:lnSpc>
                <a:spcPct val="120000"/>
              </a:lnSpc>
            </a:pPr>
            <a:r>
              <a:rPr lang="en-US" altLang="zh-CN" sz="2800" dirty="0">
                <a:solidFill>
                  <a:srgbClr val="000000"/>
                </a:solidFill>
              </a:rPr>
              <a:t>3. Iterated Hash Functions</a:t>
            </a:r>
            <a:endParaRPr lang="en-US" altLang="zh-CN" sz="2800" dirty="0">
              <a:solidFill>
                <a:srgbClr val="000000"/>
              </a:solidFill>
            </a:endParaRPr>
          </a:p>
          <a:p>
            <a:pPr lvl="1" eaLnBrk="1" hangingPunct="1">
              <a:lnSpc>
                <a:spcPct val="120000"/>
              </a:lnSpc>
            </a:pPr>
            <a:r>
              <a:rPr lang="en-US" altLang="zh-CN" sz="2400" dirty="0">
                <a:solidFill>
                  <a:srgbClr val="3333FF"/>
                </a:solidFill>
              </a:rPr>
              <a:t>The Merkle-Damgard Construction &amp; SHA-1</a:t>
            </a:r>
            <a:endParaRPr lang="en-US" altLang="zh-CN" sz="2400" dirty="0">
              <a:solidFill>
                <a:srgbClr val="3333FF"/>
              </a:solidFill>
            </a:endParaRPr>
          </a:p>
          <a:p>
            <a:pPr eaLnBrk="1" hangingPunct="1">
              <a:lnSpc>
                <a:spcPct val="120000"/>
              </a:lnSpc>
            </a:pPr>
            <a:r>
              <a:rPr lang="en-US" altLang="zh-CN" sz="2800" dirty="0">
                <a:solidFill>
                  <a:srgbClr val="000000"/>
                </a:solidFill>
              </a:rPr>
              <a:t>4. The Sponge Construction: </a:t>
            </a:r>
            <a:r>
              <a:rPr lang="en-US" altLang="zh-CN" sz="2400" dirty="0">
                <a:solidFill>
                  <a:srgbClr val="3333FF"/>
                </a:solidFill>
              </a:rPr>
              <a:t>SHA-3</a:t>
            </a:r>
            <a:endParaRPr lang="en-US" altLang="zh-CN" sz="2400" dirty="0">
              <a:solidFill>
                <a:srgbClr val="3333FF"/>
              </a:solidFill>
            </a:endParaRPr>
          </a:p>
          <a:p>
            <a:pPr eaLnBrk="1" hangingPunct="1">
              <a:lnSpc>
                <a:spcPct val="120000"/>
              </a:lnSpc>
            </a:pPr>
            <a:r>
              <a:rPr lang="en-US" altLang="zh-CN" sz="2800" dirty="0">
                <a:solidFill>
                  <a:srgbClr val="000000"/>
                </a:solidFill>
              </a:rPr>
              <a:t>5. Message Authentication Codes (MAC)</a:t>
            </a:r>
            <a:endParaRPr lang="en-US" altLang="zh-CN" sz="2800" dirty="0">
              <a:solidFill>
                <a:srgbClr val="000000"/>
              </a:solidFill>
            </a:endParaRPr>
          </a:p>
          <a:p>
            <a:pPr lvl="1" eaLnBrk="1" hangingPunct="1">
              <a:lnSpc>
                <a:spcPct val="120000"/>
              </a:lnSpc>
              <a:buClr>
                <a:srgbClr val="2DA2BF"/>
              </a:buClr>
            </a:pPr>
            <a:r>
              <a:rPr lang="en-US" altLang="zh-CN" sz="2400" dirty="0">
                <a:solidFill>
                  <a:srgbClr val="3333FF"/>
                </a:solidFill>
              </a:rPr>
              <a:t>HMAC &amp; CBC-MAC</a:t>
            </a:r>
            <a:endParaRPr lang="en-US" altLang="zh-CN" sz="2400" dirty="0">
              <a:solidFill>
                <a:srgbClr val="3333FF"/>
              </a:solidFill>
            </a:endParaRPr>
          </a:p>
          <a:p>
            <a:pPr lvl="1" eaLnBrk="1" hangingPunct="1">
              <a:lnSpc>
                <a:spcPct val="120000"/>
              </a:lnSpc>
              <a:buClr>
                <a:srgbClr val="2DA2BF"/>
              </a:buClr>
            </a:pPr>
            <a:r>
              <a:rPr lang="en-US" altLang="zh-CN" sz="2400" dirty="0">
                <a:solidFill>
                  <a:srgbClr val="3333FF"/>
                </a:solidFill>
              </a:rPr>
              <a:t>Authenticated Encryption</a:t>
            </a:r>
            <a:endParaRPr lang="en-US" altLang="zh-CN" sz="2400" dirty="0">
              <a:solidFill>
                <a:srgbClr val="3333FF"/>
              </a:solidFill>
            </a:endParaRPr>
          </a:p>
          <a:p>
            <a:pPr eaLnBrk="1" hangingPunct="1">
              <a:lnSpc>
                <a:spcPct val="120000"/>
              </a:lnSpc>
            </a:pPr>
            <a:r>
              <a:rPr lang="en-US" altLang="zh-CN" sz="2800" dirty="0">
                <a:solidFill>
                  <a:srgbClr val="000000"/>
                </a:solidFill>
              </a:rPr>
              <a:t>6. Unconditionally Secure MAC</a:t>
            </a:r>
            <a:endParaRPr lang="en-US" altLang="zh-CN" sz="2400" dirty="0">
              <a:solidFill>
                <a:srgbClr val="3333FF"/>
              </a:solidFill>
            </a:endParaRPr>
          </a:p>
          <a:p>
            <a:pPr lvl="1" eaLnBrk="1" hangingPunct="1">
              <a:lnSpc>
                <a:spcPct val="120000"/>
              </a:lnSpc>
              <a:buClr>
                <a:srgbClr val="2DA2BF"/>
              </a:buClr>
            </a:pPr>
            <a:endParaRPr lang="en-US" altLang="zh-CN" sz="2400" dirty="0">
              <a:solidFill>
                <a:srgbClr val="3333FF"/>
              </a:solidFill>
            </a:endParaRPr>
          </a:p>
        </p:txBody>
      </p:sp>
      <p:sp>
        <p:nvSpPr>
          <p:cNvPr id="25604"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4"/>
          <p:cNvSpPr>
            <a:spLocks noGrp="1" noRot="1" noChangeArrowheads="1"/>
          </p:cNvSpPr>
          <p:nvPr>
            <p:ph type="title" idx="4294967295"/>
          </p:nvPr>
        </p:nvSpPr>
        <p:spPr>
          <a:xfrm>
            <a:off x="323528" y="44624"/>
            <a:ext cx="7128792" cy="825500"/>
          </a:xfrm>
          <a:noFill/>
          <a:ln>
            <a:noFill/>
          </a:ln>
          <a:effectLst/>
          <a:sp3d prstMaterial="plastic"/>
        </p:spPr>
        <p:txBody>
          <a:bodyPr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 Security of Hash Functions</a:t>
            </a:r>
            <a:endParaRPr kumimoji="0" lang="zh-CN" altLang="en-US"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30723" name="Rectangle 5"/>
          <p:cNvSpPr>
            <a:spLocks noGrp="1" noRot="1" noChangeArrowheads="1"/>
          </p:cNvSpPr>
          <p:nvPr>
            <p:ph type="body" idx="4294967295"/>
          </p:nvPr>
        </p:nvSpPr>
        <p:spPr>
          <a:xfrm>
            <a:off x="142875" y="908050"/>
            <a:ext cx="9037638" cy="5400675"/>
          </a:xfrm>
        </p:spPr>
        <p:txBody>
          <a:bodyPr vert="horz" wrap="square" lIns="91440" tIns="45720" rIns="91440" bIns="45720" numCol="1" anchor="t" anchorCtr="0" compatLnSpc="1"/>
          <a:lstStyle/>
          <a:p>
            <a:pPr marL="109220" marR="0" lvl="0" indent="0" algn="ctr" defTabSz="914400" rtl="0" eaLnBrk="1" fontAlgn="base" latinLnBrk="0" hangingPunct="1">
              <a:lnSpc>
                <a:spcPct val="120000"/>
              </a:lnSpc>
              <a:spcBef>
                <a:spcPts val="400"/>
              </a:spcBef>
              <a:spcAft>
                <a:spcPct val="0"/>
              </a:spcAft>
              <a:buClr>
                <a:schemeClr val="accent1"/>
              </a:buClr>
              <a:buSzPct val="100000"/>
              <a:buFont typeface="Wingdings 3" panose="05040102010807070707" pitchFamily="18" charset="2"/>
              <a:buNone/>
              <a:defRPr/>
            </a:pPr>
            <a:endParaRPr kumimoji="0" lang="en-US" altLang="zh-CN" sz="28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109220" marR="0" lvl="0" indent="0" algn="ctr" defTabSz="914400" rtl="0" eaLnBrk="1" fontAlgn="base" latinLnBrk="0" hangingPunct="1">
              <a:lnSpc>
                <a:spcPct val="120000"/>
              </a:lnSpc>
              <a:spcBef>
                <a:spcPts val="400"/>
              </a:spcBef>
              <a:spcAft>
                <a:spcPct val="0"/>
              </a:spcAft>
              <a:buClr>
                <a:schemeClr val="accent1"/>
              </a:buClr>
              <a:buSzPct val="100000"/>
              <a:buFont typeface="Wingdings 3" panose="05040102010807070707" pitchFamily="18" charset="2"/>
              <a:buNone/>
              <a:defRPr/>
            </a:pPr>
            <a:r>
              <a:rPr kumimoji="0" lang="en-US" altLang="zh-CN" sz="2800" b="1" i="0" u="none" strike="noStrike" kern="1200" cap="none" spc="0" normalizeH="0" baseline="0" noProof="0" dirty="0" err="1" smtClean="0">
                <a:ln>
                  <a:noFill/>
                </a:ln>
                <a:solidFill>
                  <a:srgbClr val="3333FF"/>
                </a:solidFill>
                <a:effectLst/>
                <a:uLnTx/>
                <a:uFillTx/>
                <a:latin typeface="Times New Roman" panose="02020703060505090304" pitchFamily="18" charset="0"/>
                <a:ea typeface="+mn-ea"/>
                <a:cs typeface="Times New Roman" panose="02020703060505090304" pitchFamily="18" charset="0"/>
              </a:rPr>
              <a:t>Unkeyed</a:t>
            </a:r>
            <a:r>
              <a:rPr kumimoji="0" lang="en-US" altLang="zh-CN" sz="28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 hash function:</a:t>
            </a:r>
            <a:endParaRPr kumimoji="0" lang="en-US" altLang="zh-CN" sz="28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392430" marR="0" lvl="1" indent="0" algn="ctr" defTabSz="914400" rtl="0" eaLnBrk="1" fontAlgn="base" latinLnBrk="0" hangingPunct="1">
              <a:lnSpc>
                <a:spcPct val="120000"/>
              </a:lnSpc>
              <a:spcBef>
                <a:spcPts val="325"/>
              </a:spcBef>
              <a:spcAft>
                <a:spcPct val="0"/>
              </a:spcAft>
              <a:buClr>
                <a:schemeClr val="accent1"/>
              </a:buClr>
              <a:buSzTx/>
              <a:buFont typeface="Verdana" panose="020B08040305040B0204" pitchFamily="34" charset="0"/>
              <a:buNone/>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h</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a:t>
            </a:r>
            <a:r>
              <a:rPr kumimoji="0" lang="en-US" altLang="zh-CN" sz="2800" b="1" i="1" u="none" strike="noStrike" kern="1200" cap="none" spc="0" normalizeH="0" baseline="0" noProof="0" dirty="0" smtClean="0">
                <a:ln>
                  <a:noFill/>
                </a:ln>
                <a:solidFill>
                  <a:srgbClr val="000000"/>
                </a:solidFill>
                <a:effectLst/>
                <a:uLnTx/>
                <a:uFillTx/>
                <a:latin typeface="French Script MT" pitchFamily="66" charset="0"/>
                <a:ea typeface="华文行楷" pitchFamily="2" charset="-122"/>
                <a:cs typeface="Times New Roman" panose="02020703060505090304" pitchFamily="18" charset="0"/>
                <a:sym typeface="Wingdings" panose="05000000000000000000" pitchFamily="2" charset="2"/>
              </a:rPr>
              <a:t>X </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sym typeface="Wingdings" panose="05000000000000000000" pitchFamily="2" charset="2"/>
              </a:rPr>
              <a:t> </a:t>
            </a:r>
            <a:r>
              <a:rPr kumimoji="0" lang="en-US" altLang="zh-CN" sz="2800" b="1" i="0" u="none" strike="noStrike" kern="1200" cap="none" spc="0" normalizeH="0" baseline="0" noProof="0" dirty="0" smtClean="0">
                <a:ln>
                  <a:noFill/>
                </a:ln>
                <a:solidFill>
                  <a:srgbClr val="000000"/>
                </a:solidFill>
                <a:effectLst/>
                <a:uLnTx/>
                <a:uFillTx/>
                <a:latin typeface="French Script MT" pitchFamily="66" charset="0"/>
                <a:ea typeface="华文行楷" pitchFamily="2" charset="-122"/>
                <a:cs typeface="Times New Roman" panose="02020703060505090304" pitchFamily="18" charset="0"/>
                <a:sym typeface="Wingdings" panose="05000000000000000000" pitchFamily="2" charset="2"/>
              </a:rPr>
              <a:t>Y</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sym typeface="Wingdings" panose="05000000000000000000" pitchFamily="2" charset="2"/>
              </a:rPr>
              <a:t>;   </a:t>
            </a:r>
            <a:r>
              <a:rPr kumimoji="0" lang="en-US" altLang="zh-CN" sz="2800" b="1" i="1"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sym typeface="Wingdings" panose="05000000000000000000" pitchFamily="2" charset="2"/>
              </a:rPr>
              <a:t>y=h</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sym typeface="Wingdings" panose="05000000000000000000" pitchFamily="2" charset="2"/>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sym typeface="Wingdings" panose="05000000000000000000" pitchFamily="2" charset="2"/>
              </a:rPr>
              <a:t>x</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sym typeface="Wingdings" panose="05000000000000000000" pitchFamily="2" charset="2"/>
              </a:rPr>
              <a:t>)</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endParaRPr>
          </a:p>
          <a:p>
            <a:pPr marL="365125" marR="0" lvl="0" indent="-255905" algn="l" defTabSz="914400" rtl="0" eaLnBrk="1" fontAlgn="base" latinLnBrk="0" hangingPunct="1">
              <a:lnSpc>
                <a:spcPct val="120000"/>
              </a:lnSpc>
              <a:spcBef>
                <a:spcPts val="400"/>
              </a:spcBef>
              <a:spcAft>
                <a:spcPct val="0"/>
              </a:spcAft>
              <a:buClr>
                <a:schemeClr val="accent1"/>
              </a:buClr>
              <a:buSzPct val="100000"/>
              <a:buFont typeface="Wingdings 3" panose="05040102010807070707" pitchFamily="18" charset="2"/>
              <a:buChar char=""/>
              <a:defRPr/>
            </a:pPr>
            <a:endParaRPr kumimoji="0" lang="en-US" altLang="zh-CN" sz="2800" b="0"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365125" marR="0" lvl="0" indent="-255905" algn="l" defTabSz="914400" rtl="0" eaLnBrk="1" fontAlgn="base" latinLnBrk="0" hangingPunct="1">
              <a:lnSpc>
                <a:spcPct val="120000"/>
              </a:lnSpc>
              <a:spcBef>
                <a:spcPts val="400"/>
              </a:spcBef>
              <a:spcAft>
                <a:spcPct val="0"/>
              </a:spcAft>
              <a:buClr>
                <a:schemeClr val="accent1"/>
              </a:buClr>
              <a:buSzPct val="100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A </a:t>
            </a:r>
            <a:r>
              <a:rPr kumimoji="0" lang="en-US" altLang="zh-CN" sz="2800" b="1" i="0" u="sng"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SECURE</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hash function: </a:t>
            </a:r>
            <a:r>
              <a:rPr kumimoji="0" lang="en-US" altLang="zh-CN" sz="28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the three basic problems are infeasible to be solved:</a:t>
            </a:r>
            <a:endParaRPr kumimoji="0" lang="en-US" altLang="zh-CN" sz="28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1" fontAlgn="base" latinLnBrk="0" hangingPunct="1">
              <a:lnSpc>
                <a:spcPct val="120000"/>
              </a:lnSpc>
              <a:spcBef>
                <a:spcPts val="325"/>
              </a:spcBef>
              <a:spcAft>
                <a:spcPct val="0"/>
              </a:spcAft>
              <a:buClr>
                <a:schemeClr val="accent1"/>
              </a:buClr>
              <a:buSzTx/>
              <a:buFont typeface="Verdana" panose="020B08040305040B0204" pitchFamily="34" charset="0"/>
              <a:buChar char="◦"/>
              <a:defRPr/>
            </a:pPr>
            <a:r>
              <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Preimage</a:t>
            </a:r>
            <a:endPar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1" fontAlgn="base" latinLnBrk="0" hangingPunct="1">
              <a:lnSpc>
                <a:spcPct val="120000"/>
              </a:lnSpc>
              <a:spcBef>
                <a:spcPts val="325"/>
              </a:spcBef>
              <a:spcAft>
                <a:spcPct val="0"/>
              </a:spcAft>
              <a:buClr>
                <a:schemeClr val="accent1"/>
              </a:buClr>
              <a:buSzTx/>
              <a:buFont typeface="Verdana" panose="020B08040305040B0204" pitchFamily="34" charset="0"/>
              <a:buChar char="◦"/>
              <a:defRPr/>
            </a:pPr>
            <a:r>
              <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Second Preimage</a:t>
            </a:r>
            <a:endPar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1" fontAlgn="base" latinLnBrk="0" hangingPunct="1">
              <a:lnSpc>
                <a:spcPct val="120000"/>
              </a:lnSpc>
              <a:spcBef>
                <a:spcPts val="325"/>
              </a:spcBef>
              <a:spcAft>
                <a:spcPct val="0"/>
              </a:spcAft>
              <a:buClr>
                <a:schemeClr val="accent1"/>
              </a:buClr>
              <a:buSzTx/>
              <a:buFont typeface="Verdana" panose="020B08040305040B0204" pitchFamily="34" charset="0"/>
              <a:buChar char="◦"/>
              <a:defRPr/>
            </a:pPr>
            <a:r>
              <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Collision</a:t>
            </a:r>
            <a:endParaRPr kumimoji="0" lang="zh-CN" altLang="en-US"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endParaRPr>
          </a:p>
        </p:txBody>
      </p:sp>
      <p:sp>
        <p:nvSpPr>
          <p:cNvPr id="26628"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4"/>
          <p:cNvSpPr>
            <a:spLocks noGrp="1" noRot="1" noChangeArrowheads="1"/>
          </p:cNvSpPr>
          <p:nvPr>
            <p:ph type="title" idx="4294967295"/>
          </p:nvPr>
        </p:nvSpPr>
        <p:spPr>
          <a:xfrm>
            <a:off x="323528" y="44624"/>
            <a:ext cx="6572250"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2.1 Three Basic Problems</a:t>
            </a:r>
            <a:endParaRPr kumimoji="0" lang="zh-CN" altLang="en-US"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27651" name="Rectangle 5"/>
          <p:cNvSpPr>
            <a:spLocks noGrp="1" noRot="1"/>
          </p:cNvSpPr>
          <p:nvPr>
            <p:ph type="body" idx="4294967295"/>
          </p:nvPr>
        </p:nvSpPr>
        <p:spPr>
          <a:xfrm>
            <a:off x="428625" y="1125538"/>
            <a:ext cx="8501063" cy="5016500"/>
          </a:xfrm>
          <a:ln/>
        </p:spPr>
        <p:txBody>
          <a:bodyPr vert="horz" wrap="square" lIns="91440" tIns="45720" rIns="91440" bIns="45720" anchor="t" anchorCtr="0"/>
          <a:p>
            <a:pPr eaLnBrk="1" hangingPunct="1">
              <a:lnSpc>
                <a:spcPct val="120000"/>
              </a:lnSpc>
            </a:pPr>
            <a:r>
              <a:rPr lang="en-US" altLang="zh-CN" sz="2400" dirty="0">
                <a:solidFill>
                  <a:srgbClr val="3333FF"/>
                </a:solidFill>
              </a:rPr>
              <a:t>1. Preimage</a:t>
            </a:r>
            <a:r>
              <a:rPr lang="en-US" altLang="zh-CN" sz="2400" dirty="0">
                <a:solidFill>
                  <a:srgbClr val="000000"/>
                </a:solidFill>
              </a:rPr>
              <a:t> </a:t>
            </a:r>
            <a:endParaRPr lang="en-US" altLang="zh-CN" sz="2400" dirty="0">
              <a:solidFill>
                <a:srgbClr val="000000"/>
              </a:solidFill>
            </a:endParaRPr>
          </a:p>
          <a:p>
            <a:pPr eaLnBrk="1" hangingPunct="1">
              <a:lnSpc>
                <a:spcPct val="120000"/>
              </a:lnSpc>
            </a:pPr>
            <a:endParaRPr lang="en-US" altLang="zh-CN" sz="2400" dirty="0">
              <a:solidFill>
                <a:srgbClr val="000000"/>
              </a:solidFill>
            </a:endParaRPr>
          </a:p>
          <a:p>
            <a:pPr eaLnBrk="1" hangingPunct="1">
              <a:lnSpc>
                <a:spcPct val="120000"/>
              </a:lnSpc>
            </a:pPr>
            <a:endParaRPr lang="en-US" altLang="zh-CN" sz="2000" dirty="0">
              <a:solidFill>
                <a:srgbClr val="000000"/>
              </a:solidFill>
            </a:endParaRPr>
          </a:p>
          <a:p>
            <a:pPr eaLnBrk="1" hangingPunct="1">
              <a:lnSpc>
                <a:spcPct val="120000"/>
              </a:lnSpc>
            </a:pPr>
            <a:endParaRPr lang="en-US" altLang="zh-CN" sz="2000" dirty="0">
              <a:solidFill>
                <a:srgbClr val="000000"/>
              </a:solidFill>
            </a:endParaRPr>
          </a:p>
          <a:p>
            <a:pPr eaLnBrk="1" hangingPunct="1">
              <a:lnSpc>
                <a:spcPct val="120000"/>
              </a:lnSpc>
            </a:pPr>
            <a:endParaRPr lang="en-US" altLang="zh-CN" sz="800" dirty="0">
              <a:solidFill>
                <a:srgbClr val="000000"/>
              </a:solidFill>
            </a:endParaRPr>
          </a:p>
        </p:txBody>
      </p:sp>
      <p:sp>
        <p:nvSpPr>
          <p:cNvPr id="27652"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23558" name="TextBox 7"/>
          <p:cNvSpPr txBox="1"/>
          <p:nvPr/>
        </p:nvSpPr>
        <p:spPr>
          <a:xfrm>
            <a:off x="958850" y="3319463"/>
            <a:ext cx="7500938" cy="1200150"/>
          </a:xfrm>
          <a:prstGeom prst="rect">
            <a:avLst/>
          </a:prstGeom>
          <a:noFill/>
          <a:ln w="19050" cap="flat" cmpd="sng">
            <a:solidFill>
              <a:srgbClr val="FF0000"/>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400" b="0" dirty="0">
                <a:solidFill>
                  <a:srgbClr val="3333FF"/>
                </a:solidFill>
                <a:ea typeface="宋体" pitchFamily="2" charset="-122"/>
              </a:rPr>
              <a:t>A hash function is said to be </a:t>
            </a:r>
            <a:r>
              <a:rPr lang="en-US" altLang="zh-CN" sz="2400" b="0" i="1" u="sng" dirty="0">
                <a:solidFill>
                  <a:srgbClr val="FF0000"/>
                </a:solidFill>
                <a:ea typeface="宋体" pitchFamily="2" charset="-122"/>
              </a:rPr>
              <a:t>one-way or preimage resistant </a:t>
            </a:r>
            <a:r>
              <a:rPr lang="en-US" altLang="zh-CN" sz="2400" b="0" u="sng" dirty="0">
                <a:solidFill>
                  <a:srgbClr val="FF0000"/>
                </a:solidFill>
                <a:ea typeface="宋体" pitchFamily="2" charset="-122"/>
              </a:rPr>
              <a:t>(</a:t>
            </a:r>
            <a:r>
              <a:rPr lang="zh-CN" altLang="en-US" sz="2400" b="0" u="sng" dirty="0">
                <a:solidFill>
                  <a:srgbClr val="FF0000"/>
                </a:solidFill>
                <a:ea typeface="宋体" pitchFamily="2" charset="-122"/>
              </a:rPr>
              <a:t>单向的</a:t>
            </a:r>
            <a:r>
              <a:rPr lang="en-US" altLang="zh-CN" sz="2400" b="0" u="sng" dirty="0">
                <a:solidFill>
                  <a:srgbClr val="FF0000"/>
                </a:solidFill>
                <a:ea typeface="宋体" pitchFamily="2" charset="-122"/>
              </a:rPr>
              <a:t>)</a:t>
            </a:r>
            <a:r>
              <a:rPr lang="en-US" altLang="zh-CN" sz="2400" b="0" dirty="0">
                <a:solidFill>
                  <a:srgbClr val="3333FF"/>
                </a:solidFill>
                <a:ea typeface="宋体" pitchFamily="2" charset="-122"/>
              </a:rPr>
              <a:t>, if the problem </a:t>
            </a:r>
            <a:r>
              <a:rPr lang="en-US" altLang="zh-CN" sz="2400" dirty="0">
                <a:solidFill>
                  <a:srgbClr val="3333FF"/>
                </a:solidFill>
                <a:ea typeface="宋体" pitchFamily="2" charset="-122"/>
              </a:rPr>
              <a:t>Preimage</a:t>
            </a:r>
            <a:r>
              <a:rPr lang="en-US" altLang="zh-CN" sz="2400" b="0" dirty="0">
                <a:solidFill>
                  <a:srgbClr val="3333FF"/>
                </a:solidFill>
                <a:ea typeface="宋体" pitchFamily="2" charset="-122"/>
              </a:rPr>
              <a:t> cannot be efficiently solved.</a:t>
            </a:r>
            <a:endParaRPr lang="en-US" altLang="zh-CN" sz="2400" b="0" dirty="0">
              <a:solidFill>
                <a:srgbClr val="3333FF"/>
              </a:solidFill>
              <a:ea typeface="宋体" pitchFamily="2" charset="-122"/>
            </a:endParaRPr>
          </a:p>
        </p:txBody>
      </p:sp>
      <p:pic>
        <p:nvPicPr>
          <p:cNvPr id="27654" name="Picture 7"/>
          <p:cNvPicPr>
            <a:picLocks noChangeAspect="1"/>
          </p:cNvPicPr>
          <p:nvPr/>
        </p:nvPicPr>
        <p:blipFill>
          <a:blip r:embed="rId1"/>
          <a:stretch>
            <a:fillRect/>
          </a:stretch>
        </p:blipFill>
        <p:spPr>
          <a:xfrm>
            <a:off x="1008063" y="1700213"/>
            <a:ext cx="7308850" cy="1219200"/>
          </a:xfrm>
          <a:prstGeom prst="rect">
            <a:avLst/>
          </a:prstGeom>
          <a:noFill/>
          <a:ln w="9525" cap="flat" cmpd="sng">
            <a:solidFill>
              <a:srgbClr val="3333FF"/>
            </a:solidFill>
            <a:prstDash val="solid"/>
            <a:miter/>
            <a:headEnd type="none" w="med" len="med"/>
            <a:tailEnd type="none" w="med" len="me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4"/>
          <p:cNvSpPr>
            <a:spLocks noGrp="1" noRot="1" noChangeArrowheads="1"/>
          </p:cNvSpPr>
          <p:nvPr>
            <p:ph type="title" idx="4294967295"/>
          </p:nvPr>
        </p:nvSpPr>
        <p:spPr>
          <a:xfrm>
            <a:off x="395536" y="44624"/>
            <a:ext cx="6572250"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2.1 Three Basic Problems</a:t>
            </a:r>
            <a:endParaRPr kumimoji="0" lang="zh-CN" altLang="en-US"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28675" name="Rectangle 5"/>
          <p:cNvSpPr>
            <a:spLocks noGrp="1" noRot="1"/>
          </p:cNvSpPr>
          <p:nvPr>
            <p:ph type="body" idx="4294967295"/>
          </p:nvPr>
        </p:nvSpPr>
        <p:spPr>
          <a:xfrm>
            <a:off x="428625" y="1125538"/>
            <a:ext cx="8501063" cy="5016500"/>
          </a:xfrm>
          <a:ln/>
        </p:spPr>
        <p:txBody>
          <a:bodyPr vert="horz" wrap="square" lIns="91440" tIns="45720" rIns="91440" bIns="45720" anchor="t" anchorCtr="0"/>
          <a:p>
            <a:pPr eaLnBrk="1" hangingPunct="1">
              <a:lnSpc>
                <a:spcPct val="120000"/>
              </a:lnSpc>
            </a:pPr>
            <a:r>
              <a:rPr lang="en-US" altLang="zh-CN" sz="2400" dirty="0">
                <a:solidFill>
                  <a:srgbClr val="3333FF"/>
                </a:solidFill>
              </a:rPr>
              <a:t>2. Second Preimage </a:t>
            </a:r>
            <a:endParaRPr lang="en-US" altLang="zh-CN" sz="2400" dirty="0">
              <a:solidFill>
                <a:srgbClr val="3333FF"/>
              </a:solidFill>
            </a:endParaRPr>
          </a:p>
          <a:p>
            <a:pPr eaLnBrk="1" hangingPunct="1">
              <a:lnSpc>
                <a:spcPct val="120000"/>
              </a:lnSpc>
            </a:pPr>
            <a:endParaRPr lang="en-US" altLang="zh-CN" sz="2400" dirty="0">
              <a:solidFill>
                <a:srgbClr val="000000"/>
              </a:solidFill>
            </a:endParaRPr>
          </a:p>
          <a:p>
            <a:pPr eaLnBrk="1" hangingPunct="1">
              <a:lnSpc>
                <a:spcPct val="120000"/>
              </a:lnSpc>
            </a:pPr>
            <a:endParaRPr lang="en-US" altLang="zh-CN" sz="2000" dirty="0">
              <a:solidFill>
                <a:srgbClr val="000000"/>
              </a:solidFill>
            </a:endParaRPr>
          </a:p>
          <a:p>
            <a:pPr eaLnBrk="1" hangingPunct="1">
              <a:lnSpc>
                <a:spcPct val="120000"/>
              </a:lnSpc>
            </a:pPr>
            <a:endParaRPr lang="en-US" altLang="zh-CN" sz="2000" dirty="0">
              <a:solidFill>
                <a:srgbClr val="000000"/>
              </a:solidFill>
            </a:endParaRPr>
          </a:p>
        </p:txBody>
      </p:sp>
      <p:sp>
        <p:nvSpPr>
          <p:cNvPr id="28676"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24582" name="TextBox 7"/>
          <p:cNvSpPr txBox="1"/>
          <p:nvPr/>
        </p:nvSpPr>
        <p:spPr>
          <a:xfrm>
            <a:off x="928688" y="3643313"/>
            <a:ext cx="7000875" cy="1200150"/>
          </a:xfrm>
          <a:prstGeom prst="rect">
            <a:avLst/>
          </a:prstGeom>
          <a:noFill/>
          <a:ln w="19050" cap="flat" cmpd="sng">
            <a:solidFill>
              <a:srgbClr val="FF0000"/>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400" b="0" dirty="0">
                <a:solidFill>
                  <a:srgbClr val="3333FF"/>
                </a:solidFill>
                <a:ea typeface="宋体" pitchFamily="2" charset="-122"/>
              </a:rPr>
              <a:t>A hash function is said to be </a:t>
            </a:r>
            <a:r>
              <a:rPr lang="en-US" altLang="zh-CN" sz="2400" b="0" i="1" u="sng" dirty="0">
                <a:solidFill>
                  <a:srgbClr val="FF0000"/>
                </a:solidFill>
                <a:ea typeface="宋体" pitchFamily="2" charset="-122"/>
              </a:rPr>
              <a:t>second preimage resistant </a:t>
            </a:r>
            <a:r>
              <a:rPr lang="en-US" altLang="zh-CN" sz="2400" b="0" u="sng" dirty="0">
                <a:solidFill>
                  <a:srgbClr val="FF0000"/>
                </a:solidFill>
                <a:ea typeface="宋体" pitchFamily="2" charset="-122"/>
              </a:rPr>
              <a:t>(</a:t>
            </a:r>
            <a:r>
              <a:rPr lang="zh-CN" altLang="en-US" sz="2400" b="0" u="sng" dirty="0">
                <a:solidFill>
                  <a:srgbClr val="FF0000"/>
                </a:solidFill>
                <a:ea typeface="宋体" pitchFamily="2" charset="-122"/>
              </a:rPr>
              <a:t>抗第二原像的或抗弱碰撞性的</a:t>
            </a:r>
            <a:r>
              <a:rPr lang="en-US" altLang="zh-CN" sz="2400" b="0" u="sng" dirty="0">
                <a:solidFill>
                  <a:srgbClr val="FF0000"/>
                </a:solidFill>
                <a:ea typeface="宋体" pitchFamily="2" charset="-122"/>
              </a:rPr>
              <a:t>)</a:t>
            </a:r>
            <a:r>
              <a:rPr lang="en-US" altLang="zh-CN" sz="2400" b="0" dirty="0">
                <a:solidFill>
                  <a:srgbClr val="3333FF"/>
                </a:solidFill>
                <a:ea typeface="宋体" pitchFamily="2" charset="-122"/>
              </a:rPr>
              <a:t>, if the problem  </a:t>
            </a:r>
            <a:r>
              <a:rPr lang="en-US" altLang="zh-CN" sz="2400" dirty="0">
                <a:solidFill>
                  <a:srgbClr val="3333FF"/>
                </a:solidFill>
                <a:ea typeface="宋体" pitchFamily="2" charset="-122"/>
              </a:rPr>
              <a:t>Second Preimage </a:t>
            </a:r>
            <a:r>
              <a:rPr lang="en-US" altLang="zh-CN" sz="2400" b="0" dirty="0">
                <a:solidFill>
                  <a:srgbClr val="3333FF"/>
                </a:solidFill>
                <a:ea typeface="宋体" pitchFamily="2" charset="-122"/>
              </a:rPr>
              <a:t>cannot be efficiently solved.</a:t>
            </a:r>
            <a:endParaRPr lang="en-US" altLang="zh-CN" sz="2400" b="0" dirty="0">
              <a:solidFill>
                <a:srgbClr val="3333FF"/>
              </a:solidFill>
              <a:ea typeface="宋体" pitchFamily="2" charset="-122"/>
            </a:endParaRPr>
          </a:p>
        </p:txBody>
      </p:sp>
      <p:pic>
        <p:nvPicPr>
          <p:cNvPr id="28678" name="Picture 7"/>
          <p:cNvPicPr>
            <a:picLocks noChangeAspect="1"/>
          </p:cNvPicPr>
          <p:nvPr/>
        </p:nvPicPr>
        <p:blipFill>
          <a:blip r:embed="rId1"/>
          <a:stretch>
            <a:fillRect/>
          </a:stretch>
        </p:blipFill>
        <p:spPr>
          <a:xfrm>
            <a:off x="576263" y="1844675"/>
            <a:ext cx="8388350" cy="1423988"/>
          </a:xfrm>
          <a:prstGeom prst="rect">
            <a:avLst/>
          </a:prstGeom>
          <a:noFill/>
          <a:ln w="9525" cap="flat" cmpd="sng">
            <a:solidFill>
              <a:srgbClr val="3333FF"/>
            </a:solidFill>
            <a:prstDash val="solid"/>
            <a:miter/>
            <a:headEnd type="none" w="med" len="med"/>
            <a:tailEnd type="none" w="med" len="me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4"/>
          <p:cNvSpPr>
            <a:spLocks noGrp="1" noRot="1" noChangeArrowheads="1"/>
          </p:cNvSpPr>
          <p:nvPr>
            <p:ph type="title" idx="4294967295"/>
          </p:nvPr>
        </p:nvSpPr>
        <p:spPr>
          <a:xfrm>
            <a:off x="395536" y="44624"/>
            <a:ext cx="6572250"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2.1 Three Basic Problems</a:t>
            </a:r>
            <a:endParaRPr kumimoji="0" lang="zh-CN" altLang="en-US"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29699" name="Rectangle 5"/>
          <p:cNvSpPr>
            <a:spLocks noGrp="1" noRot="1"/>
          </p:cNvSpPr>
          <p:nvPr>
            <p:ph type="body" idx="4294967295"/>
          </p:nvPr>
        </p:nvSpPr>
        <p:spPr>
          <a:xfrm>
            <a:off x="428625" y="1076325"/>
            <a:ext cx="8501063" cy="5016500"/>
          </a:xfrm>
          <a:ln/>
        </p:spPr>
        <p:txBody>
          <a:bodyPr vert="horz" wrap="square" lIns="91440" tIns="45720" rIns="91440" bIns="45720" anchor="t" anchorCtr="0"/>
          <a:p>
            <a:pPr eaLnBrk="1" hangingPunct="1">
              <a:lnSpc>
                <a:spcPct val="120000"/>
              </a:lnSpc>
            </a:pPr>
            <a:r>
              <a:rPr lang="en-US" altLang="zh-CN" sz="2400" dirty="0">
                <a:solidFill>
                  <a:srgbClr val="3333FF"/>
                </a:solidFill>
              </a:rPr>
              <a:t>3. Collision</a:t>
            </a:r>
            <a:r>
              <a:rPr lang="en-US" altLang="zh-CN" sz="2400" dirty="0">
                <a:solidFill>
                  <a:srgbClr val="000000"/>
                </a:solidFill>
              </a:rPr>
              <a:t> </a:t>
            </a:r>
            <a:endParaRPr lang="zh-CN" altLang="en-US" sz="2000" dirty="0">
              <a:solidFill>
                <a:srgbClr val="000000"/>
              </a:solidFill>
            </a:endParaRPr>
          </a:p>
        </p:txBody>
      </p:sp>
      <p:sp>
        <p:nvSpPr>
          <p:cNvPr id="29700"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25606" name="TextBox 7"/>
          <p:cNvSpPr txBox="1"/>
          <p:nvPr/>
        </p:nvSpPr>
        <p:spPr>
          <a:xfrm>
            <a:off x="885825" y="3284538"/>
            <a:ext cx="7215188" cy="1200150"/>
          </a:xfrm>
          <a:prstGeom prst="rect">
            <a:avLst/>
          </a:prstGeom>
          <a:noFill/>
          <a:ln w="19050" cap="flat" cmpd="sng">
            <a:solidFill>
              <a:srgbClr val="FF0000"/>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400" b="0" dirty="0">
                <a:solidFill>
                  <a:srgbClr val="3333FF"/>
                </a:solidFill>
                <a:ea typeface="宋体" pitchFamily="2" charset="-122"/>
              </a:rPr>
              <a:t>A hash function is said to be </a:t>
            </a:r>
            <a:r>
              <a:rPr lang="en-US" altLang="zh-CN" sz="2400" b="0" i="1" u="sng" dirty="0">
                <a:solidFill>
                  <a:srgbClr val="FF0000"/>
                </a:solidFill>
                <a:ea typeface="宋体" pitchFamily="2" charset="-122"/>
              </a:rPr>
              <a:t>collision resistant</a:t>
            </a:r>
            <a:r>
              <a:rPr lang="zh-CN" altLang="en-US" sz="2400" b="0" u="sng" dirty="0">
                <a:solidFill>
                  <a:srgbClr val="FF0000"/>
                </a:solidFill>
                <a:ea typeface="宋体" pitchFamily="2" charset="-122"/>
              </a:rPr>
              <a:t>（抗强碰撞性的）</a:t>
            </a:r>
            <a:r>
              <a:rPr lang="en-US" altLang="zh-CN" sz="2400" b="0" dirty="0">
                <a:solidFill>
                  <a:srgbClr val="3333FF"/>
                </a:solidFill>
                <a:ea typeface="宋体" pitchFamily="2" charset="-122"/>
              </a:rPr>
              <a:t>, if the problem </a:t>
            </a:r>
            <a:r>
              <a:rPr lang="en-US" altLang="zh-CN" sz="2400" dirty="0">
                <a:solidFill>
                  <a:srgbClr val="3333FF"/>
                </a:solidFill>
                <a:ea typeface="宋体" pitchFamily="2" charset="-122"/>
              </a:rPr>
              <a:t>Collision</a:t>
            </a:r>
            <a:r>
              <a:rPr lang="en-US" altLang="zh-CN" sz="2400" b="0" dirty="0">
                <a:solidFill>
                  <a:srgbClr val="3333FF"/>
                </a:solidFill>
                <a:ea typeface="宋体" pitchFamily="2" charset="-122"/>
              </a:rPr>
              <a:t> cannot be efficiently solved.</a:t>
            </a:r>
            <a:endParaRPr lang="en-US" altLang="zh-CN" sz="2400" b="0" dirty="0">
              <a:solidFill>
                <a:srgbClr val="3333FF"/>
              </a:solidFill>
              <a:ea typeface="宋体" pitchFamily="2" charset="-122"/>
            </a:endParaRPr>
          </a:p>
        </p:txBody>
      </p:sp>
      <p:sp>
        <p:nvSpPr>
          <p:cNvPr id="8" name="Rectangle 5"/>
          <p:cNvSpPr txBox="1">
            <a:spLocks noRot="1"/>
          </p:cNvSpPr>
          <p:nvPr/>
        </p:nvSpPr>
        <p:spPr>
          <a:xfrm>
            <a:off x="250825" y="5013325"/>
            <a:ext cx="8858250" cy="984250"/>
          </a:xfrm>
          <a:prstGeom prst="rect">
            <a:avLst/>
          </a:prstGeom>
          <a:noFill/>
          <a:ln w="9525">
            <a:noFill/>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365125" lvl="0" indent="-255270" eaLnBrk="1" hangingPunct="1">
              <a:lnSpc>
                <a:spcPct val="120000"/>
              </a:lnSpc>
            </a:pPr>
            <a:r>
              <a:rPr lang="en-US" altLang="zh-CN" sz="2400" dirty="0">
                <a:solidFill>
                  <a:srgbClr val="000000"/>
                </a:solidFill>
              </a:rPr>
              <a:t>If A hash function is to be considered </a:t>
            </a:r>
            <a:r>
              <a:rPr lang="en-US" altLang="zh-CN" sz="2400" u="sng" dirty="0">
                <a:solidFill>
                  <a:srgbClr val="3333FF"/>
                </a:solidFill>
              </a:rPr>
              <a:t>SECURE</a:t>
            </a:r>
            <a:r>
              <a:rPr lang="en-US" altLang="zh-CN" sz="2400" dirty="0">
                <a:solidFill>
                  <a:srgbClr val="000000"/>
                </a:solidFill>
              </a:rPr>
              <a:t>, it should be the case that the above three problems are difficult to solve.</a:t>
            </a:r>
            <a:endParaRPr lang="zh-CN" altLang="en-US" sz="2400" dirty="0">
              <a:solidFill>
                <a:srgbClr val="FF3300"/>
              </a:solidFill>
            </a:endParaRPr>
          </a:p>
        </p:txBody>
      </p:sp>
      <p:cxnSp>
        <p:nvCxnSpPr>
          <p:cNvPr id="4" name="直接连接符 3"/>
          <p:cNvCxnSpPr/>
          <p:nvPr/>
        </p:nvCxnSpPr>
        <p:spPr>
          <a:xfrm>
            <a:off x="468313" y="4868863"/>
            <a:ext cx="8496300" cy="0"/>
          </a:xfrm>
          <a:prstGeom prst="line">
            <a:avLst/>
          </a:prstGeom>
          <a:ln w="28575">
            <a:solidFill>
              <a:srgbClr val="FF00FF"/>
            </a:solidFill>
            <a:prstDash val="sysDot"/>
          </a:ln>
        </p:spPr>
        <p:style>
          <a:lnRef idx="1">
            <a:schemeClr val="accent1"/>
          </a:lnRef>
          <a:fillRef idx="0">
            <a:schemeClr val="accent1"/>
          </a:fillRef>
          <a:effectRef idx="0">
            <a:schemeClr val="accent1"/>
          </a:effectRef>
          <a:fontRef idx="minor">
            <a:schemeClr val="tx1"/>
          </a:fontRef>
        </p:style>
      </p:cxnSp>
      <p:pic>
        <p:nvPicPr>
          <p:cNvPr id="29704" name="Picture 9"/>
          <p:cNvPicPr>
            <a:picLocks noChangeAspect="1"/>
          </p:cNvPicPr>
          <p:nvPr/>
        </p:nvPicPr>
        <p:blipFill>
          <a:blip r:embed="rId1"/>
          <a:stretch>
            <a:fillRect/>
          </a:stretch>
        </p:blipFill>
        <p:spPr>
          <a:xfrm>
            <a:off x="1076325" y="1700213"/>
            <a:ext cx="6735763" cy="1368425"/>
          </a:xfrm>
          <a:prstGeom prst="rect">
            <a:avLst/>
          </a:prstGeom>
          <a:noFill/>
          <a:ln w="9525" cap="flat" cmpd="sng">
            <a:solidFill>
              <a:srgbClr val="3333FF"/>
            </a:solidFill>
            <a:prstDash val="solid"/>
            <a:miter/>
            <a:headEnd type="none" w="med" len="med"/>
            <a:tailEnd type="none" w="med" len="me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4"/>
          <p:cNvSpPr>
            <a:spLocks noGrp="1" noRot="1" noChangeArrowheads="1"/>
          </p:cNvSpPr>
          <p:nvPr>
            <p:ph type="title" idx="4294967295"/>
          </p:nvPr>
        </p:nvSpPr>
        <p:spPr>
          <a:xfrm>
            <a:off x="395536" y="44624"/>
            <a:ext cx="8358187" cy="825501"/>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An “ideal” hash function</a:t>
            </a:r>
            <a:endParaRPr kumimoji="0" lang="zh-CN" altLang="en-US"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34819" name="Rectangle 5"/>
          <p:cNvSpPr>
            <a:spLocks noGrp="1" noRot="1" noChangeArrowheads="1"/>
          </p:cNvSpPr>
          <p:nvPr>
            <p:ph type="body" idx="4294967295"/>
          </p:nvPr>
        </p:nvSpPr>
        <p:spPr>
          <a:xfrm>
            <a:off x="357188" y="1004888"/>
            <a:ext cx="8501063" cy="5303838"/>
          </a:xfrm>
        </p:spPr>
        <p:txBody>
          <a:bodyPr vert="horz" wrap="square" lIns="91440" tIns="45720" rIns="91440" bIns="45720" numCol="1" anchor="t" anchorCtr="0" compatLnSpc="1"/>
          <a:lstStyle/>
          <a:p>
            <a:pPr marL="365125" marR="0" lvl="0" indent="-255905" algn="l" defTabSz="914400" rtl="0" eaLnBrk="1" fontAlgn="base" latinLnBrk="0" hangingPunct="1">
              <a:lnSpc>
                <a:spcPct val="120000"/>
              </a:lnSpc>
              <a:spcBef>
                <a:spcPts val="400"/>
              </a:spcBef>
              <a:spcAft>
                <a:spcPct val="0"/>
              </a:spcAft>
              <a:buClr>
                <a:schemeClr val="accent1"/>
              </a:buClr>
              <a:buSzPct val="100000"/>
              <a:buFont typeface="Wingdings 3" panose="05040102010807070707" pitchFamily="18" charset="2"/>
              <a:buChar char=""/>
              <a:defRPr/>
            </a:pPr>
            <a:r>
              <a:rPr kumimoji="0" lang="en-US" altLang="zh-CN" sz="32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The only way </a:t>
            </a:r>
            <a:r>
              <a:rPr kumimoji="0" lang="en-US" altLang="zh-CN" sz="32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rPr>
              <a:t>(one-way) </a:t>
            </a:r>
            <a:r>
              <a:rPr kumimoji="0" lang="en-US" altLang="zh-CN" sz="32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to produce a valid pair (</a:t>
            </a:r>
            <a:r>
              <a:rPr kumimoji="0" lang="en-US" altLang="zh-CN" sz="3200" b="1" i="1"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x, y</a:t>
            </a:r>
            <a:r>
              <a:rPr kumimoji="0" lang="en-US" altLang="zh-CN" sz="32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is:</a:t>
            </a:r>
            <a:endParaRPr kumimoji="0" lang="en-US" altLang="zh-CN" sz="32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1" fontAlgn="base" latinLnBrk="0" hangingPunct="1">
              <a:lnSpc>
                <a:spcPct val="120000"/>
              </a:lnSpc>
              <a:spcBef>
                <a:spcPts val="325"/>
              </a:spcBef>
              <a:spcAft>
                <a:spcPct val="0"/>
              </a:spcAft>
              <a:buClr>
                <a:schemeClr val="accent1"/>
              </a:buClr>
              <a:buSzTx/>
              <a:buFont typeface="Verdana" panose="020B08040305040B0204" pitchFamily="34" charset="0"/>
              <a:buChar char="◦"/>
              <a:defRPr/>
            </a:pPr>
            <a:r>
              <a:rPr kumimoji="0" lang="en-US" altLang="zh-CN" sz="28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first choose </a:t>
            </a:r>
            <a:r>
              <a:rPr kumimoji="0" lang="en-US" altLang="zh-CN" sz="2800" b="1" i="1"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x</a:t>
            </a:r>
            <a:r>
              <a:rPr kumimoji="0" lang="en-US" altLang="zh-CN" sz="28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a:t>
            </a:r>
            <a:endParaRPr kumimoji="0" lang="en-US" altLang="zh-CN" sz="28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1" fontAlgn="base" latinLnBrk="0" hangingPunct="1">
              <a:lnSpc>
                <a:spcPct val="120000"/>
              </a:lnSpc>
              <a:spcBef>
                <a:spcPts val="325"/>
              </a:spcBef>
              <a:spcAft>
                <a:spcPct val="0"/>
              </a:spcAft>
              <a:buClr>
                <a:schemeClr val="accent1"/>
              </a:buClr>
              <a:buSzTx/>
              <a:buFont typeface="Verdana" panose="020B08040305040B0204" pitchFamily="34" charset="0"/>
              <a:buChar char="◦"/>
              <a:defRPr/>
            </a:pPr>
            <a:r>
              <a:rPr kumimoji="0" lang="en-US" altLang="zh-CN" sz="28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and then compute </a:t>
            </a:r>
            <a:r>
              <a:rPr kumimoji="0" lang="en-US" altLang="zh-CN" sz="2800" b="1" i="1"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y=h</a:t>
            </a:r>
            <a:r>
              <a:rPr kumimoji="0" lang="en-US" altLang="zh-CN" sz="28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a:t>
            </a:r>
            <a:r>
              <a:rPr kumimoji="0" lang="en-US" altLang="zh-CN" sz="2800" b="1" i="1"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x</a:t>
            </a:r>
            <a:r>
              <a:rPr kumimoji="0" lang="en-US" altLang="zh-CN" sz="28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 by applying the function </a:t>
            </a:r>
            <a:r>
              <a:rPr kumimoji="0" lang="en-US" altLang="zh-CN" sz="2800" b="1" i="1"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h</a:t>
            </a:r>
            <a:r>
              <a:rPr kumimoji="0" lang="en-US" altLang="zh-CN" sz="28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 to </a:t>
            </a:r>
            <a:r>
              <a:rPr kumimoji="0" lang="en-US" altLang="zh-CN" sz="2800" b="1" i="1"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x</a:t>
            </a:r>
            <a:r>
              <a:rPr kumimoji="0" lang="en-US" altLang="zh-CN" sz="28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 </a:t>
            </a:r>
            <a:endParaRPr kumimoji="0" lang="en-US" altLang="zh-CN" sz="32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109220" marR="0" lvl="0" indent="0" algn="l" defTabSz="914400" rtl="0" eaLnBrk="1" fontAlgn="base" latinLnBrk="0" hangingPunct="1">
              <a:lnSpc>
                <a:spcPct val="120000"/>
              </a:lnSpc>
              <a:spcBef>
                <a:spcPts val="400"/>
              </a:spcBef>
              <a:spcAft>
                <a:spcPct val="0"/>
              </a:spcAft>
              <a:buClr>
                <a:schemeClr val="accent1"/>
              </a:buClr>
              <a:buSzPct val="100000"/>
              <a:buFont typeface="Wingdings 3" panose="05040102010807070707" pitchFamily="18" charset="2"/>
              <a:buNone/>
              <a:defRPr/>
            </a:pPr>
            <a:r>
              <a:rPr kumimoji="0" lang="en-US" altLang="zh-CN"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   even if many other values </a:t>
            </a:r>
            <a:r>
              <a:rPr kumimoji="0" lang="en-US" altLang="zh-CN" sz="2800" b="1" i="1"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h</a:t>
            </a:r>
            <a:r>
              <a:rPr kumimoji="0" lang="en-US" altLang="zh-CN"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a:t>
            </a:r>
            <a:r>
              <a:rPr kumimoji="0" lang="en-US" altLang="zh-CN" sz="2800" b="1" i="1"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x</a:t>
            </a:r>
            <a:r>
              <a:rPr kumimoji="0" lang="en-US" altLang="zh-CN" sz="2800" b="1" i="0" u="none" strike="noStrike" kern="1200" cap="none" spc="0" normalizeH="0" baseline="-2500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1</a:t>
            </a:r>
            <a:r>
              <a:rPr kumimoji="0" lang="en-US" altLang="zh-CN"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a:t>
            </a:r>
            <a:r>
              <a:rPr kumimoji="0" lang="en-US" altLang="zh-CN" sz="2800" b="1" i="1"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 h</a:t>
            </a:r>
            <a:r>
              <a:rPr kumimoji="0" lang="en-US" altLang="zh-CN"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a:t>
            </a:r>
            <a:r>
              <a:rPr kumimoji="0" lang="en-US" altLang="zh-CN" sz="2800" b="1" i="1"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x</a:t>
            </a:r>
            <a:r>
              <a:rPr kumimoji="0" lang="en-US" altLang="zh-CN" sz="2800" b="1" i="0" u="none" strike="noStrike" kern="1200" cap="none" spc="0" normalizeH="0" baseline="-2500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2</a:t>
            </a:r>
            <a:r>
              <a:rPr kumimoji="0" lang="en-US" altLang="zh-CN"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a:t>
            </a:r>
            <a:r>
              <a:rPr kumimoji="0" lang="en-US" altLang="zh-CN" sz="2800" b="1" i="1"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 </a:t>
            </a:r>
            <a:r>
              <a:rPr kumimoji="0" lang="en-US" altLang="zh-CN"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 are known</a:t>
            </a: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endParaRPr>
          </a:p>
          <a:p>
            <a:pPr marL="109220" marR="0" lvl="0" indent="0" algn="l" defTabSz="914400" rtl="0" eaLnBrk="1" fontAlgn="base" latinLnBrk="0" hangingPunct="1">
              <a:lnSpc>
                <a:spcPct val="120000"/>
              </a:lnSpc>
              <a:spcBef>
                <a:spcPts val="400"/>
              </a:spcBef>
              <a:spcAft>
                <a:spcPct val="0"/>
              </a:spcAft>
              <a:buClr>
                <a:schemeClr val="accent1"/>
              </a:buClr>
              <a:buSzPct val="100000"/>
              <a:buFont typeface="Wingdings 3" panose="05040102010807070707" pitchFamily="18" charset="2"/>
              <a:buNone/>
              <a:defRPr/>
            </a:pP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a:t>
            </a:r>
            <a:r>
              <a:rPr kumimoji="0" lang="en-US" altLang="zh-CN" sz="24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a:t>
            </a:r>
            <a:r>
              <a:rPr kumimoji="0" lang="en-US" altLang="zh-CN" sz="24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rPr>
              <a:t>An Counter-Example:</a:t>
            </a:r>
            <a:endParaRPr kumimoji="0" lang="en-US" altLang="zh-CN" sz="28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1" fontAlgn="base" latinLnBrk="0" hangingPunct="1">
              <a:lnSpc>
                <a:spcPct val="120000"/>
              </a:lnSpc>
              <a:spcBef>
                <a:spcPts val="350"/>
              </a:spcBef>
              <a:spcAft>
                <a:spcPct val="0"/>
              </a:spcAft>
              <a:buClr>
                <a:schemeClr val="accent2"/>
              </a:buClr>
              <a:buSzPct val="100000"/>
              <a:buFont typeface="Wingdings 2" panose="05020102010507070707" pitchFamily="18" charset="2"/>
              <a:buChar char=""/>
              <a:defRPr/>
            </a:pPr>
            <a:r>
              <a:rPr kumimoji="0" lang="en-US" altLang="zh-CN" sz="2400" b="1" i="1"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h(</a:t>
            </a:r>
            <a:r>
              <a:rPr kumimoji="0" lang="en-US" altLang="zh-CN" sz="2400" b="1" i="1" u="none" strike="noStrike" kern="1200" cap="none" spc="0" normalizeH="0" baseline="0" noProof="0" dirty="0" err="1" smtClean="0">
                <a:ln>
                  <a:noFill/>
                </a:ln>
                <a:solidFill>
                  <a:srgbClr val="000000"/>
                </a:solidFill>
                <a:effectLst/>
                <a:uLnTx/>
                <a:uFillTx/>
                <a:latin typeface="Times New Roman" panose="02020703060505090304" pitchFamily="18" charset="0"/>
                <a:ea typeface="+mn-ea"/>
                <a:cs typeface="Times New Roman" panose="02020703060505090304" pitchFamily="18" charset="0"/>
              </a:rPr>
              <a:t>x,y</a:t>
            </a:r>
            <a:r>
              <a:rPr kumimoji="0" lang="en-US" altLang="zh-CN" sz="2400" b="1" i="1"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 </a:t>
            </a:r>
            <a:r>
              <a:rPr kumimoji="0" lang="en-US" altLang="zh-CN" sz="2400" b="1" i="1" u="none" strike="noStrike" kern="1200" cap="none" spc="0" normalizeH="0" baseline="0" noProof="0" dirty="0" err="1" smtClean="0">
                <a:ln>
                  <a:noFill/>
                </a:ln>
                <a:solidFill>
                  <a:srgbClr val="000000"/>
                </a:solidFill>
                <a:effectLst/>
                <a:uLnTx/>
                <a:uFillTx/>
                <a:latin typeface="Times New Roman" panose="02020703060505090304" pitchFamily="18" charset="0"/>
                <a:ea typeface="+mn-ea"/>
                <a:cs typeface="Times New Roman" panose="02020703060505090304" pitchFamily="18" charset="0"/>
              </a:rPr>
              <a:t>ax+by</a:t>
            </a:r>
            <a:r>
              <a:rPr kumimoji="0" lang="en-US" altLang="zh-CN" sz="2400" b="1" i="1"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a:t>
            </a:r>
            <a:r>
              <a:rPr kumimoji="0" lang="en-US" altLang="zh-CN" sz="24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(mod</a:t>
            </a:r>
            <a:r>
              <a:rPr kumimoji="0" lang="en-US" altLang="zh-CN" sz="2400" b="1" i="1"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n</a:t>
            </a:r>
            <a:r>
              <a:rPr kumimoji="0" lang="en-US" altLang="zh-CN" sz="24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 </a:t>
            </a:r>
            <a:r>
              <a:rPr kumimoji="0" lang="en-US" altLang="zh-CN" sz="24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rPr>
              <a:t>linear function is not a good design for hash</a:t>
            </a:r>
            <a:endParaRPr kumimoji="0" lang="en-US" altLang="zh-CN" sz="24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1" fontAlgn="base" latinLnBrk="0" hangingPunct="1">
              <a:lnSpc>
                <a:spcPct val="120000"/>
              </a:lnSpc>
              <a:spcBef>
                <a:spcPts val="325"/>
              </a:spcBef>
              <a:spcAft>
                <a:spcPct val="0"/>
              </a:spcAft>
              <a:buClr>
                <a:schemeClr val="accent1"/>
              </a:buClr>
              <a:buSzTx/>
              <a:buFont typeface="Verdana" panose="020B08040305040B0204" pitchFamily="34" charset="0"/>
              <a:buChar char="◦"/>
              <a:defRPr/>
            </a:pPr>
            <a:endParaRPr kumimoji="0" lang="zh-CN" altLang="en-US" sz="24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endParaRPr>
          </a:p>
        </p:txBody>
      </p:sp>
      <p:sp>
        <p:nvSpPr>
          <p:cNvPr id="30724"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4"/>
          <p:cNvSpPr>
            <a:spLocks noGrp="1" noRot="1" noChangeArrowheads="1"/>
          </p:cNvSpPr>
          <p:nvPr>
            <p:ph type="title" idx="4294967295"/>
          </p:nvPr>
        </p:nvSpPr>
        <p:spPr>
          <a:xfrm>
            <a:off x="357157" y="11212"/>
            <a:ext cx="8535323"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2.2 The Random Oracle Model (</a:t>
            </a:r>
            <a:r>
              <a:rPr kumimoji="0" lang="zh-CN" altLang="en-US"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随机预言模型</a:t>
            </a:r>
            <a:r>
              <a:rPr kumimoji="0" lang="en-US" altLang="zh-CN"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a:t>
            </a:r>
            <a:endParaRPr kumimoji="0" lang="zh-CN" altLang="en-US"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26627" name="Rectangle 5"/>
          <p:cNvSpPr>
            <a:spLocks noGrp="1" noRot="1"/>
          </p:cNvSpPr>
          <p:nvPr>
            <p:ph type="body" idx="4294967295"/>
          </p:nvPr>
        </p:nvSpPr>
        <p:spPr>
          <a:xfrm>
            <a:off x="179388" y="981075"/>
            <a:ext cx="8964612" cy="5184775"/>
          </a:xfrm>
          <a:ln/>
        </p:spPr>
        <p:txBody>
          <a:bodyPr vert="horz" wrap="square" lIns="91440" tIns="45720" rIns="91440" bIns="45720" anchor="t" anchorCtr="0"/>
          <a:p>
            <a:pPr eaLnBrk="1" hangingPunct="1">
              <a:lnSpc>
                <a:spcPct val="120000"/>
              </a:lnSpc>
              <a:buNone/>
            </a:pPr>
            <a:r>
              <a:rPr lang="en-US" altLang="zh-CN" sz="2600" u="sng" dirty="0">
                <a:solidFill>
                  <a:srgbClr val="FF0000"/>
                </a:solidFill>
              </a:rPr>
              <a:t>It provides a mathematical model of an “ideal” hash function.</a:t>
            </a:r>
            <a:endParaRPr lang="en-US" altLang="zh-CN" sz="2600" u="sng" dirty="0">
              <a:solidFill>
                <a:srgbClr val="FF0000"/>
              </a:solidFill>
            </a:endParaRPr>
          </a:p>
          <a:p>
            <a:pPr eaLnBrk="1" hangingPunct="1">
              <a:lnSpc>
                <a:spcPct val="120000"/>
              </a:lnSpc>
            </a:pPr>
            <a:r>
              <a:rPr lang="en-US" altLang="zh-CN" sz="2400" dirty="0">
                <a:solidFill>
                  <a:srgbClr val="000000"/>
                </a:solidFill>
              </a:rPr>
              <a:t>introduced by Bellare and Rogaway</a:t>
            </a:r>
            <a:endParaRPr lang="en-US" altLang="zh-CN" sz="2400" dirty="0">
              <a:solidFill>
                <a:srgbClr val="000000"/>
              </a:solidFill>
            </a:endParaRPr>
          </a:p>
          <a:p>
            <a:pPr lvl="4" eaLnBrk="1" hangingPunct="1">
              <a:lnSpc>
                <a:spcPct val="120000"/>
              </a:lnSpc>
            </a:pPr>
            <a:endParaRPr lang="en-US" altLang="zh-CN" sz="1200" dirty="0">
              <a:solidFill>
                <a:srgbClr val="000000"/>
              </a:solidFill>
            </a:endParaRPr>
          </a:p>
          <a:p>
            <a:pPr eaLnBrk="1" hangingPunct="1">
              <a:lnSpc>
                <a:spcPct val="120000"/>
              </a:lnSpc>
            </a:pPr>
            <a:r>
              <a:rPr lang="en-US" altLang="zh-CN" sz="2400" i="1" dirty="0">
                <a:solidFill>
                  <a:srgbClr val="3333FF"/>
                </a:solidFill>
              </a:rPr>
              <a:t>h</a:t>
            </a:r>
            <a:r>
              <a:rPr lang="en-US" altLang="zh-CN" sz="2400" dirty="0">
                <a:solidFill>
                  <a:srgbClr val="000000"/>
                </a:solidFill>
              </a:rPr>
              <a:t> is chosen randomly from         , and we are </a:t>
            </a:r>
            <a:r>
              <a:rPr lang="en-US" altLang="zh-CN" sz="2400" dirty="0">
                <a:solidFill>
                  <a:srgbClr val="3333FF"/>
                </a:solidFill>
              </a:rPr>
              <a:t>only permitted </a:t>
            </a:r>
            <a:r>
              <a:rPr lang="en-US" altLang="zh-CN" sz="2400" i="1" dirty="0">
                <a:solidFill>
                  <a:srgbClr val="FF3300"/>
                </a:solidFill>
              </a:rPr>
              <a:t>oracle</a:t>
            </a:r>
            <a:r>
              <a:rPr lang="en-US" altLang="zh-CN" sz="2400" dirty="0">
                <a:solidFill>
                  <a:srgbClr val="3333FF"/>
                </a:solidFill>
              </a:rPr>
              <a:t> to access to the function </a:t>
            </a:r>
            <a:r>
              <a:rPr lang="en-US" altLang="zh-CN" sz="2400" i="1" dirty="0">
                <a:solidFill>
                  <a:srgbClr val="3333FF"/>
                </a:solidFill>
              </a:rPr>
              <a:t>h</a:t>
            </a:r>
            <a:r>
              <a:rPr lang="en-US" altLang="zh-CN" sz="2400" dirty="0">
                <a:solidFill>
                  <a:srgbClr val="000000"/>
                </a:solidFill>
              </a:rPr>
              <a:t>: </a:t>
            </a:r>
            <a:endParaRPr lang="en-US" altLang="zh-CN" sz="2400" dirty="0">
              <a:solidFill>
                <a:srgbClr val="000000"/>
              </a:solidFill>
            </a:endParaRPr>
          </a:p>
          <a:p>
            <a:pPr lvl="1" eaLnBrk="1" hangingPunct="1">
              <a:lnSpc>
                <a:spcPct val="120000"/>
              </a:lnSpc>
            </a:pPr>
            <a:r>
              <a:rPr lang="en-US" altLang="zh-CN" sz="2000" i="1" dirty="0">
                <a:solidFill>
                  <a:srgbClr val="FF3300"/>
                </a:solidFill>
              </a:rPr>
              <a:t>no formula or algorithm is shown to us to compute values of h(x)</a:t>
            </a:r>
            <a:endParaRPr lang="en-US" altLang="zh-CN" sz="2000" i="1" dirty="0">
              <a:solidFill>
                <a:srgbClr val="FF3300"/>
              </a:solidFill>
            </a:endParaRPr>
          </a:p>
          <a:p>
            <a:pPr lvl="1" eaLnBrk="1" hangingPunct="1">
              <a:lnSpc>
                <a:spcPct val="120000"/>
              </a:lnSpc>
            </a:pPr>
            <a:r>
              <a:rPr lang="en-US" altLang="zh-CN" sz="2000" i="1" dirty="0">
                <a:solidFill>
                  <a:srgbClr val="FF3300"/>
                </a:solidFill>
              </a:rPr>
              <a:t>the only way to compute h(x) is to query the oracle</a:t>
            </a:r>
            <a:endParaRPr lang="en-US" altLang="zh-CN" sz="2000" i="1" dirty="0">
              <a:solidFill>
                <a:srgbClr val="FF3300"/>
              </a:solidFill>
            </a:endParaRPr>
          </a:p>
          <a:p>
            <a:pPr lvl="2" eaLnBrk="1" hangingPunct="1">
              <a:lnSpc>
                <a:spcPct val="120000"/>
              </a:lnSpc>
            </a:pPr>
            <a:endParaRPr lang="en-US" altLang="zh-CN" sz="1600" i="1" dirty="0">
              <a:solidFill>
                <a:srgbClr val="FF3300"/>
              </a:solidFill>
            </a:endParaRPr>
          </a:p>
          <a:p>
            <a:pPr lvl="2" eaLnBrk="1" hangingPunct="1">
              <a:lnSpc>
                <a:spcPct val="120000"/>
              </a:lnSpc>
            </a:pPr>
            <a:endParaRPr lang="en-US" altLang="zh-CN" sz="1600" i="1" dirty="0">
              <a:solidFill>
                <a:srgbClr val="FF3300"/>
              </a:solidFill>
            </a:endParaRPr>
          </a:p>
          <a:p>
            <a:pPr eaLnBrk="1" hangingPunct="1">
              <a:lnSpc>
                <a:spcPct val="120000"/>
              </a:lnSpc>
            </a:pPr>
            <a:endParaRPr lang="en-US" altLang="zh-CN" sz="2400" dirty="0">
              <a:solidFill>
                <a:srgbClr val="3333FF"/>
              </a:solidFill>
            </a:endParaRPr>
          </a:p>
          <a:p>
            <a:pPr eaLnBrk="1" hangingPunct="1">
              <a:lnSpc>
                <a:spcPct val="120000"/>
              </a:lnSpc>
            </a:pPr>
            <a:r>
              <a:rPr lang="en-US" altLang="zh-CN" sz="2400" dirty="0">
                <a:solidFill>
                  <a:srgbClr val="3333FF"/>
                </a:solidFill>
              </a:rPr>
              <a:t>The random oracle </a:t>
            </a:r>
            <a:r>
              <a:rPr lang="en-US" altLang="zh-CN" sz="2400" dirty="0">
                <a:solidFill>
                  <a:srgbClr val="FF3300"/>
                </a:solidFill>
              </a:rPr>
              <a:t>does not exist in real life.</a:t>
            </a:r>
            <a:endParaRPr lang="en-US" altLang="zh-CN" sz="2400" dirty="0">
              <a:solidFill>
                <a:srgbClr val="FF3300"/>
              </a:solidFill>
            </a:endParaRPr>
          </a:p>
          <a:p>
            <a:pPr eaLnBrk="1" hangingPunct="1">
              <a:lnSpc>
                <a:spcPct val="120000"/>
              </a:lnSpc>
            </a:pPr>
            <a:r>
              <a:rPr lang="en-US" altLang="zh-CN" sz="2400" dirty="0">
                <a:solidFill>
                  <a:srgbClr val="000000"/>
                </a:solidFill>
              </a:rPr>
              <a:t>It is helpful for the study of the security of the hash function</a:t>
            </a:r>
            <a:endParaRPr lang="en-US" altLang="zh-CN" sz="2400" dirty="0">
              <a:solidFill>
                <a:srgbClr val="000000"/>
              </a:solidFill>
            </a:endParaRPr>
          </a:p>
        </p:txBody>
      </p:sp>
      <p:sp>
        <p:nvSpPr>
          <p:cNvPr id="31748"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5" name="圆角矩形 4"/>
          <p:cNvSpPr/>
          <p:nvPr/>
        </p:nvSpPr>
        <p:spPr>
          <a:xfrm>
            <a:off x="3203575" y="4076700"/>
            <a:ext cx="2520950" cy="792163"/>
          </a:xfrm>
          <a:prstGeom prst="roundRect">
            <a:avLst>
              <a:gd name="adj" fmla="val 18863"/>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bg1"/>
                </a:solidFill>
                <a:effectLst/>
                <a:uLnTx/>
                <a:uFillTx/>
                <a:latin typeface="Times New Roman" panose="02020703060505090304" pitchFamily="18" charset="0"/>
                <a:ea typeface="+mn-ea"/>
                <a:cs typeface="Times New Roman" panose="02020703060505090304" pitchFamily="18" charset="0"/>
                <a:sym typeface="+mn-ea"/>
              </a:rPr>
              <a:t>ORACLE</a:t>
            </a:r>
            <a:endParaRPr kumimoji="0" lang="zh-CN" altLang="en-US" sz="3200" b="0" i="0" u="none" strike="noStrike" kern="1200" cap="none" spc="0" normalizeH="0" baseline="0" noProof="0" dirty="0">
              <a:ln>
                <a:noFill/>
              </a:ln>
              <a:solidFill>
                <a:schemeClr val="bg1"/>
              </a:solidFill>
              <a:effectLst/>
              <a:uLnTx/>
              <a:uFillTx/>
              <a:latin typeface="Times New Roman" panose="02020703060505090304" pitchFamily="18" charset="0"/>
              <a:ea typeface="+mn-ea"/>
              <a:cs typeface="Times New Roman" panose="02020703060505090304" pitchFamily="18" charset="0"/>
              <a:sym typeface="+mn-ea"/>
            </a:endParaRPr>
          </a:p>
        </p:txBody>
      </p:sp>
      <p:pic>
        <p:nvPicPr>
          <p:cNvPr id="31750" name="Picture 8"/>
          <p:cNvPicPr>
            <a:picLocks noChangeAspect="1"/>
          </p:cNvPicPr>
          <p:nvPr/>
        </p:nvPicPr>
        <p:blipFill>
          <a:blip r:embed="rId1"/>
          <a:srcRect l="7903" r="85419" b="72452"/>
          <a:stretch>
            <a:fillRect/>
          </a:stretch>
        </p:blipFill>
        <p:spPr>
          <a:xfrm>
            <a:off x="4154488" y="2420938"/>
            <a:ext cx="563562" cy="2571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charRg st="316" end="36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charRg st="363" end="4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4"/>
          <p:cNvSpPr>
            <a:spLocks noGrp="1" noRot="1" noChangeArrowheads="1"/>
          </p:cNvSpPr>
          <p:nvPr>
            <p:ph type="title" idx="4294967295"/>
          </p:nvPr>
        </p:nvSpPr>
        <p:spPr>
          <a:xfrm>
            <a:off x="323528" y="44624"/>
            <a:ext cx="6572250"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Birthday </a:t>
            </a:r>
            <a:r>
              <a:rPr kumimoji="0" lang="en-US" altLang="zh-CN" sz="40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Problems 1 </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14339"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5" name="Rectangle 5"/>
          <p:cNvSpPr txBox="1">
            <a:spLocks noRot="1" noChangeArrowheads="1"/>
          </p:cNvSpPr>
          <p:nvPr/>
        </p:nvSpPr>
        <p:spPr bwMode="auto">
          <a:xfrm>
            <a:off x="292100" y="1268413"/>
            <a:ext cx="8501063" cy="3960813"/>
          </a:xfrm>
          <a:prstGeom prst="rect">
            <a:avLst/>
          </a:prstGeom>
          <a:noFill/>
          <a:ln w="9525">
            <a:noFill/>
            <a:miter lim="800000"/>
          </a:ln>
        </p:spPr>
        <p:txBody>
          <a:bodyPr/>
          <a:lstStyle/>
          <a:p>
            <a:pPr marL="271780" marR="0" indent="-271780" defTabSz="914400" eaLnBrk="1" hangingPunct="1">
              <a:lnSpc>
                <a:spcPct val="120000"/>
              </a:lnSpc>
              <a:spcBef>
                <a:spcPct val="20000"/>
              </a:spcBef>
              <a:buClr>
                <a:schemeClr val="hlink"/>
              </a:buClr>
              <a:buSzPct val="70000"/>
              <a:buFont typeface="Wingdings" panose="05000000000000000000" pitchFamily="2" charset="2"/>
              <a:buChar char="v"/>
              <a:defRPr/>
            </a:pPr>
            <a:r>
              <a:rPr kumimoji="0" lang="en-US" altLang="zh-CN" sz="2400" b="1" kern="1200" cap="none" spc="0" normalizeH="0" baseline="0" noProof="0" dirty="0">
                <a:solidFill>
                  <a:srgbClr val="000000"/>
                </a:solidFill>
                <a:latin typeface="Lucida Sans Unicode" pitchFamily="34" charset="0"/>
                <a:ea typeface="黑体" pitchFamily="49" charset="-122"/>
                <a:cs typeface="+mn-cs"/>
              </a:rPr>
              <a:t>There are N persons. </a:t>
            </a:r>
            <a:r>
              <a:rPr kumimoji="0" lang="en-US" altLang="zh-CN" sz="2400" b="1" kern="1200" cap="none" spc="0" normalizeH="0" baseline="0" noProof="0" dirty="0">
                <a:solidFill>
                  <a:srgbClr val="FF0000"/>
                </a:solidFill>
                <a:latin typeface="Lucida Sans Unicode" pitchFamily="34" charset="0"/>
                <a:ea typeface="黑体" pitchFamily="49" charset="-122"/>
                <a:cs typeface="+mn-cs"/>
              </a:rPr>
              <a:t>What is the smallest N </a:t>
            </a:r>
            <a:r>
              <a:rPr kumimoji="0" lang="en-US" altLang="zh-CN" sz="2400" b="1" kern="1200" cap="none" spc="0" normalizeH="0" baseline="0" noProof="0" dirty="0">
                <a:solidFill>
                  <a:srgbClr val="000000"/>
                </a:solidFill>
                <a:latin typeface="Lucida Sans Unicode" pitchFamily="34" charset="0"/>
                <a:ea typeface="黑体" pitchFamily="49" charset="-122"/>
                <a:cs typeface="+mn-cs"/>
              </a:rPr>
              <a:t>to grantee that </a:t>
            </a:r>
            <a:r>
              <a:rPr kumimoji="0" lang="en-US" altLang="zh-CN" sz="2400" b="1" kern="1200" cap="none" spc="0" normalizeH="0" baseline="0" noProof="0" dirty="0">
                <a:solidFill>
                  <a:srgbClr val="3333FF"/>
                </a:solidFill>
                <a:latin typeface="Lucida Sans Unicode" pitchFamily="34" charset="0"/>
                <a:ea typeface="黑体" pitchFamily="49" charset="-122"/>
                <a:cs typeface="+mn-cs"/>
              </a:rPr>
              <a:t>the probability of the event that </a:t>
            </a:r>
            <a:r>
              <a:rPr kumimoji="0" lang="en-US" altLang="zh-CN" sz="2400" b="1" u="sng" kern="1200" cap="none" spc="0" normalizeH="0" baseline="0" noProof="0" dirty="0">
                <a:solidFill>
                  <a:srgbClr val="FF00FF"/>
                </a:solidFill>
                <a:latin typeface="Lucida Sans Unicode" pitchFamily="34" charset="0"/>
                <a:ea typeface="黑体" pitchFamily="49" charset="-122"/>
                <a:cs typeface="+mn-cs"/>
              </a:rPr>
              <a:t>at least one person shares your birthday </a:t>
            </a:r>
            <a:r>
              <a:rPr kumimoji="0" lang="en-US" altLang="zh-CN" sz="2400" b="1" kern="1200" cap="none" spc="0" normalizeH="0" baseline="0" noProof="0" dirty="0">
                <a:solidFill>
                  <a:srgbClr val="3333FF"/>
                </a:solidFill>
                <a:latin typeface="Lucida Sans Unicode" pitchFamily="34" charset="0"/>
                <a:ea typeface="黑体" pitchFamily="49" charset="-122"/>
                <a:cs typeface="+mn-cs"/>
              </a:rPr>
              <a:t>is greater than ½ (</a:t>
            </a:r>
            <a:r>
              <a:rPr kumimoji="0" lang="zh-CN" altLang="en-US" sz="2400" b="1" kern="1200" cap="none" spc="0" normalizeH="0" baseline="0" noProof="0" dirty="0">
                <a:solidFill>
                  <a:srgbClr val="3333FF"/>
                </a:solidFill>
                <a:latin typeface="Lucida Sans Unicode" pitchFamily="34" charset="0"/>
                <a:ea typeface="黑体" pitchFamily="49" charset="-122"/>
                <a:cs typeface="+mn-cs"/>
              </a:rPr>
              <a:t>在</a:t>
            </a:r>
            <a:r>
              <a:rPr kumimoji="0" lang="en-US" altLang="zh-CN" sz="2400" b="1" kern="1200" cap="none" spc="0" normalizeH="0" baseline="0" noProof="0" dirty="0">
                <a:solidFill>
                  <a:srgbClr val="3333FF"/>
                </a:solidFill>
                <a:latin typeface="Lucida Sans Unicode" pitchFamily="34" charset="0"/>
                <a:ea typeface="黑体" pitchFamily="49" charset="-122"/>
                <a:cs typeface="+mn-cs"/>
              </a:rPr>
              <a:t>N</a:t>
            </a:r>
            <a:r>
              <a:rPr kumimoji="0" lang="zh-CN" altLang="en-US" sz="2400" b="1" kern="1200" cap="none" spc="0" normalizeH="0" baseline="0" noProof="0" dirty="0">
                <a:solidFill>
                  <a:srgbClr val="3333FF"/>
                </a:solidFill>
                <a:latin typeface="Lucida Sans Unicode" pitchFamily="34" charset="0"/>
                <a:ea typeface="黑体" pitchFamily="49" charset="-122"/>
                <a:cs typeface="+mn-cs"/>
              </a:rPr>
              <a:t>个人中，如果要保证至少有一人与你同一天生日的概率大于二分之一，那么</a:t>
            </a:r>
            <a:r>
              <a:rPr kumimoji="0" lang="en-US" altLang="zh-CN" sz="2400" b="1" kern="1200" cap="none" spc="0" normalizeH="0" baseline="0" noProof="0" dirty="0">
                <a:solidFill>
                  <a:srgbClr val="3333FF"/>
                </a:solidFill>
                <a:latin typeface="Lucida Sans Unicode" pitchFamily="34" charset="0"/>
                <a:ea typeface="黑体" pitchFamily="49" charset="-122"/>
                <a:cs typeface="+mn-cs"/>
              </a:rPr>
              <a:t>N</a:t>
            </a:r>
            <a:r>
              <a:rPr kumimoji="0" lang="zh-CN" altLang="en-US" sz="2400" b="1" kern="1200" cap="none" spc="0" normalizeH="0" baseline="0" noProof="0" dirty="0">
                <a:solidFill>
                  <a:srgbClr val="3333FF"/>
                </a:solidFill>
                <a:latin typeface="Lucida Sans Unicode" pitchFamily="34" charset="0"/>
                <a:ea typeface="黑体" pitchFamily="49" charset="-122"/>
                <a:cs typeface="+mn-cs"/>
              </a:rPr>
              <a:t>至少是多少</a:t>
            </a:r>
            <a:r>
              <a:rPr kumimoji="0" lang="en-US" altLang="zh-CN" sz="2400" b="1" kern="1200" cap="none" spc="0" normalizeH="0" baseline="0" noProof="0" dirty="0">
                <a:solidFill>
                  <a:srgbClr val="3333FF"/>
                </a:solidFill>
                <a:latin typeface="Lucida Sans Unicode" pitchFamily="34" charset="0"/>
                <a:ea typeface="黑体" pitchFamily="49" charset="-122"/>
                <a:cs typeface="+mn-cs"/>
              </a:rPr>
              <a:t>)</a:t>
            </a:r>
            <a:r>
              <a:rPr kumimoji="0" lang="en-US" altLang="zh-CN" sz="2400" b="1" kern="1200" cap="none" spc="0" normalizeH="0" baseline="0" noProof="0" dirty="0">
                <a:solidFill>
                  <a:srgbClr val="000000"/>
                </a:solidFill>
                <a:latin typeface="Lucida Sans Unicode" pitchFamily="34" charset="0"/>
                <a:ea typeface="黑体" pitchFamily="49" charset="-122"/>
                <a:cs typeface="+mn-cs"/>
              </a:rPr>
              <a:t>? </a:t>
            </a:r>
            <a:r>
              <a:rPr kumimoji="0" lang="zh-CN" altLang="en-US" sz="2400" b="1" kern="1200" cap="none" spc="0" normalizeH="0" baseline="0" noProof="0" dirty="0">
                <a:solidFill>
                  <a:srgbClr val="000000"/>
                </a:solidFill>
                <a:latin typeface="Lucida Sans Unicode" pitchFamily="34" charset="0"/>
                <a:ea typeface="黑体" pitchFamily="49" charset="-122"/>
                <a:cs typeface="+mn-cs"/>
              </a:rPr>
              <a:t>（</a:t>
            </a:r>
            <a:r>
              <a:rPr kumimoji="0" lang="en-US" altLang="zh-CN" sz="2400" b="1" kern="1200" cap="none" spc="0" normalizeH="0" baseline="0" noProof="0" dirty="0">
                <a:solidFill>
                  <a:srgbClr val="000000"/>
                </a:solidFill>
                <a:latin typeface="Lucida Sans Unicode" pitchFamily="34" charset="0"/>
                <a:ea typeface="黑体" pitchFamily="49" charset="-122"/>
                <a:cs typeface="+mn-cs"/>
              </a:rPr>
              <a:t>excluding the date of Feb., 29</a:t>
            </a:r>
            <a:r>
              <a:rPr kumimoji="0" lang="en-US" altLang="zh-CN" sz="2400" b="1" kern="1200" cap="none" spc="0" normalizeH="0" baseline="30000" noProof="0" dirty="0">
                <a:solidFill>
                  <a:srgbClr val="000000"/>
                </a:solidFill>
                <a:latin typeface="Lucida Sans Unicode" pitchFamily="34" charset="0"/>
                <a:ea typeface="黑体" pitchFamily="49" charset="-122"/>
                <a:cs typeface="+mn-cs"/>
              </a:rPr>
              <a:t>th</a:t>
            </a:r>
            <a:r>
              <a:rPr kumimoji="0" lang="en-US" altLang="zh-CN" sz="2400" b="1" kern="1200" cap="none" spc="0" normalizeH="0" baseline="0" noProof="0" dirty="0">
                <a:solidFill>
                  <a:srgbClr val="000000"/>
                </a:solidFill>
                <a:latin typeface="Lucida Sans Unicode" pitchFamily="34" charset="0"/>
                <a:ea typeface="黑体" pitchFamily="49" charset="-122"/>
                <a:cs typeface="+mn-cs"/>
              </a:rPr>
              <a:t> </a:t>
            </a:r>
            <a:r>
              <a:rPr kumimoji="0" lang="zh-CN" altLang="en-US" sz="2400" b="1" kern="1200" cap="none" spc="0" normalizeH="0" baseline="0" noProof="0" dirty="0">
                <a:solidFill>
                  <a:srgbClr val="000000"/>
                </a:solidFill>
                <a:latin typeface="Lucida Sans Unicode" pitchFamily="34" charset="0"/>
                <a:ea typeface="黑体" pitchFamily="49" charset="-122"/>
                <a:cs typeface="+mn-cs"/>
              </a:rPr>
              <a:t>）</a:t>
            </a:r>
            <a:endParaRPr kumimoji="0" lang="en-US" altLang="zh-CN" sz="2400" b="1" kern="1200" cap="none" spc="0" normalizeH="0" baseline="0" noProof="0" dirty="0">
              <a:solidFill>
                <a:srgbClr val="000000"/>
              </a:solidFill>
              <a:latin typeface="Lucida Sans Unicode" pitchFamily="34" charset="0"/>
              <a:ea typeface="黑体" pitchFamily="49" charset="-122"/>
              <a:cs typeface="+mn-cs"/>
            </a:endParaRPr>
          </a:p>
          <a:p>
            <a:pPr marR="0" defTabSz="914400" eaLnBrk="1" hangingPunct="1">
              <a:lnSpc>
                <a:spcPct val="120000"/>
              </a:lnSpc>
              <a:spcBef>
                <a:spcPct val="20000"/>
              </a:spcBef>
              <a:buClr>
                <a:schemeClr val="hlink"/>
              </a:buClr>
              <a:buSzPct val="70000"/>
              <a:buFont typeface="Wingdings" panose="05000000000000000000" pitchFamily="2" charset="2"/>
              <a:buChar char="v"/>
              <a:defRPr/>
            </a:pPr>
            <a:endParaRPr kumimoji="0" lang="en-US" altLang="zh-CN" sz="2400" b="1" kern="0" cap="none" spc="0" normalizeH="0" baseline="0" noProof="0" dirty="0">
              <a:solidFill>
                <a:srgbClr val="000000"/>
              </a:solidFill>
              <a:latin typeface="+mn-lt"/>
              <a:ea typeface="+mn-ea"/>
              <a:cs typeface="+mn-cs"/>
              <a:sym typeface="+mn-ea"/>
            </a:endParaRPr>
          </a:p>
          <a:p>
            <a:pPr marL="457200" marR="0" lvl="1" indent="0" algn="l" defTabSz="914400" rtl="0" eaLnBrk="1" fontAlgn="base" latinLnBrk="0" hangingPunct="1">
              <a:lnSpc>
                <a:spcPct val="120000"/>
              </a:lnSpc>
              <a:spcBef>
                <a:spcPct val="20000"/>
              </a:spcBef>
              <a:spcAft>
                <a:spcPct val="0"/>
              </a:spcAft>
              <a:buClr>
                <a:srgbClr val="DA1F28"/>
              </a:buClr>
              <a:buSzPct val="85000"/>
              <a:buFont typeface="Wingdings" panose="05000000000000000000" pitchFamily="2" charset="2"/>
              <a:buChar char=""/>
              <a:defRPr/>
            </a:pPr>
            <a:r>
              <a:rPr kumimoji="0" lang="en-US" altLang="zh-CN" sz="2000" b="1" i="0" u="none" strike="noStrike" kern="0" cap="none" spc="0" normalizeH="0" baseline="0" noProof="0" dirty="0">
                <a:ln>
                  <a:noFill/>
                </a:ln>
                <a:solidFill>
                  <a:srgbClr val="FF3300"/>
                </a:solidFill>
                <a:effectLst/>
                <a:uLnTx/>
                <a:uFillTx/>
                <a:latin typeface="Lucida Sans Unicode" panose="020B0602030504020204"/>
                <a:ea typeface="黑体"/>
                <a:cs typeface="+mn-cs"/>
                <a:sym typeface="+mn-ea"/>
              </a:rPr>
              <a:t>  </a:t>
            </a:r>
            <a:r>
              <a:rPr kumimoji="0" lang="en-US" altLang="zh-CN" sz="2000" b="1" i="0" u="sng" strike="noStrike" kern="0" cap="none" spc="0" normalizeH="0" baseline="0" noProof="0" dirty="0">
                <a:ln>
                  <a:noFill/>
                </a:ln>
                <a:solidFill>
                  <a:srgbClr val="FF3300"/>
                </a:solidFill>
                <a:effectLst/>
                <a:uLnTx/>
                <a:uFillTx/>
                <a:latin typeface="Lucida Sans Unicode" panose="020B0602030504020204"/>
                <a:ea typeface="黑体"/>
                <a:cs typeface="+mn-cs"/>
                <a:sym typeface="+mn-ea"/>
              </a:rPr>
              <a:t>Answer: N=253</a:t>
            </a:r>
            <a:endParaRPr kumimoji="0" lang="en-US" altLang="zh-CN" sz="2000" b="1" i="0" u="sng" strike="noStrike" kern="0" cap="none" spc="0" normalizeH="0" baseline="0" noProof="0" dirty="0">
              <a:ln>
                <a:noFill/>
              </a:ln>
              <a:solidFill>
                <a:srgbClr val="FF3300"/>
              </a:solidFill>
              <a:effectLst/>
              <a:uLnTx/>
              <a:uFillTx/>
              <a:latin typeface="Lucida Sans Unicode" panose="020B0602030504020204"/>
              <a:ea typeface="黑体"/>
              <a:cs typeface="+mn-cs"/>
              <a:sym typeface="+mn-ea"/>
            </a:endParaRPr>
          </a:p>
          <a:p>
            <a:pPr marR="0" defTabSz="914400" eaLnBrk="1" hangingPunct="1">
              <a:lnSpc>
                <a:spcPct val="120000"/>
              </a:lnSpc>
              <a:spcBef>
                <a:spcPct val="20000"/>
              </a:spcBef>
              <a:buClr>
                <a:schemeClr val="hlink"/>
              </a:buClr>
              <a:buSzPct val="70000"/>
              <a:buFont typeface="Wingdings" panose="05000000000000000000" pitchFamily="2" charset="2"/>
              <a:buChar char="v"/>
              <a:defRPr/>
            </a:pPr>
            <a:endParaRPr kumimoji="0" lang="en-US" altLang="zh-CN" sz="2400" b="1" kern="1200" cap="none" spc="0" normalizeH="0" baseline="0" noProof="0" dirty="0">
              <a:solidFill>
                <a:srgbClr val="000000"/>
              </a:solidFill>
              <a:latin typeface="Lucida Sans Unicode" pitchFamily="34" charset="0"/>
              <a:ea typeface="黑体" pitchFamily="49" charset="-122"/>
              <a:cs typeface="+mn-cs"/>
            </a:endParaRPr>
          </a:p>
        </p:txBody>
      </p:sp>
      <p:graphicFrame>
        <p:nvGraphicFramePr>
          <p:cNvPr id="2" name="对象 1"/>
          <p:cNvGraphicFramePr>
            <a:graphicFrameLocks noChangeAspect="1"/>
          </p:cNvGraphicFramePr>
          <p:nvPr/>
        </p:nvGraphicFramePr>
        <p:xfrm>
          <a:off x="827088" y="5084763"/>
          <a:ext cx="4151312" cy="1031875"/>
        </p:xfrm>
        <a:graphic>
          <a:graphicData uri="http://schemas.openxmlformats.org/presentationml/2006/ole">
            <mc:AlternateContent xmlns:mc="http://schemas.openxmlformats.org/markup-compatibility/2006">
              <mc:Choice xmlns:v="urn:schemas-microsoft-com:vml" Requires="v">
                <p:oleObj spid="_x0000_s3077" name="" r:id="rId1" imgW="1892300" imgH="469900" progId="Equation.DSMT4">
                  <p:embed/>
                </p:oleObj>
              </mc:Choice>
              <mc:Fallback>
                <p:oleObj name="" r:id="rId1" imgW="1892300" imgH="469900" progId="Equation.DSMT4">
                  <p:embed/>
                  <p:pic>
                    <p:nvPicPr>
                      <p:cNvPr id="0" name="图片 3076"/>
                      <p:cNvPicPr/>
                      <p:nvPr/>
                    </p:nvPicPr>
                    <p:blipFill>
                      <a:blip r:embed="rId2"/>
                      <a:stretch>
                        <a:fillRect/>
                      </a:stretch>
                    </p:blipFill>
                    <p:spPr>
                      <a:xfrm>
                        <a:off x="827088" y="5084763"/>
                        <a:ext cx="4151312" cy="10318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charRg st="0" end="23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charRg st="235" end="25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1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4"/>
          <p:cNvSpPr>
            <a:spLocks noGrp="1" noRot="1" noChangeArrowheads="1"/>
          </p:cNvSpPr>
          <p:nvPr>
            <p:ph type="title" idx="4294967295"/>
          </p:nvPr>
        </p:nvSpPr>
        <p:spPr>
          <a:xfrm>
            <a:off x="357157" y="11212"/>
            <a:ext cx="8358187"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2.2 The Random Oracle Model </a:t>
            </a:r>
            <a:endParaRPr kumimoji="0" lang="zh-CN" altLang="en-US"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32771" name="Rectangle 5"/>
          <p:cNvSpPr>
            <a:spLocks noGrp="1" noRot="1"/>
          </p:cNvSpPr>
          <p:nvPr>
            <p:ph type="body" idx="4294967295"/>
          </p:nvPr>
        </p:nvSpPr>
        <p:spPr>
          <a:xfrm>
            <a:off x="0" y="1484313"/>
            <a:ext cx="8501063" cy="2214562"/>
          </a:xfrm>
          <a:ln/>
        </p:spPr>
        <p:txBody>
          <a:bodyPr vert="horz" wrap="square" lIns="91440" tIns="45720" rIns="91440" bIns="45720" anchor="t" anchorCtr="0"/>
          <a:p>
            <a:pPr eaLnBrk="1" hangingPunct="1">
              <a:lnSpc>
                <a:spcPct val="120000"/>
              </a:lnSpc>
            </a:pPr>
            <a:r>
              <a:rPr lang="en-US" altLang="zh-CN" sz="2800" dirty="0">
                <a:solidFill>
                  <a:srgbClr val="3333FF"/>
                </a:solidFill>
              </a:rPr>
              <a:t>The Independence Property:</a:t>
            </a:r>
            <a:endParaRPr lang="en-US" altLang="zh-CN" sz="2800" dirty="0">
              <a:solidFill>
                <a:srgbClr val="3333FF"/>
              </a:solidFill>
            </a:endParaRPr>
          </a:p>
        </p:txBody>
      </p:sp>
      <p:sp>
        <p:nvSpPr>
          <p:cNvPr id="32772"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pic>
        <p:nvPicPr>
          <p:cNvPr id="32773" name="Picture 8"/>
          <p:cNvPicPr>
            <a:picLocks noChangeAspect="1"/>
          </p:cNvPicPr>
          <p:nvPr/>
        </p:nvPicPr>
        <p:blipFill>
          <a:blip r:embed="rId1"/>
          <a:stretch>
            <a:fillRect/>
          </a:stretch>
        </p:blipFill>
        <p:spPr>
          <a:xfrm>
            <a:off x="179388" y="2636838"/>
            <a:ext cx="8724900" cy="895350"/>
          </a:xfrm>
          <a:prstGeom prst="rect">
            <a:avLst/>
          </a:prstGeom>
          <a:noFill/>
          <a:ln w="9525" cap="flat" cmpd="sng">
            <a:solidFill>
              <a:srgbClr val="3333FF"/>
            </a:solidFill>
            <a:prstDash val="solid"/>
            <a:miter/>
            <a:headEnd type="none" w="med" len="med"/>
            <a:tailEnd type="none" w="med" len="med"/>
          </a:ln>
        </p:spPr>
      </p:pic>
      <p:cxnSp>
        <p:nvCxnSpPr>
          <p:cNvPr id="3" name="直接连接符 2"/>
          <p:cNvCxnSpPr/>
          <p:nvPr/>
        </p:nvCxnSpPr>
        <p:spPr>
          <a:xfrm>
            <a:off x="2987675" y="3500438"/>
            <a:ext cx="554513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6" name="Rectangle 4"/>
          <p:cNvSpPr>
            <a:spLocks noGrp="1" noRot="1" noChangeArrowheads="1"/>
          </p:cNvSpPr>
          <p:nvPr>
            <p:ph type="title" idx="4294967295"/>
          </p:nvPr>
        </p:nvSpPr>
        <p:spPr>
          <a:xfrm>
            <a:off x="323528" y="11212"/>
            <a:ext cx="8463885"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2.3 Algorithms in the Random Oracle Model</a:t>
            </a:r>
            <a:endParaRPr kumimoji="0" lang="zh-CN" altLang="en-US"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2057" name="Rectangle 5"/>
          <p:cNvSpPr>
            <a:spLocks noGrp="1" noRot="1" noChangeArrowheads="1"/>
          </p:cNvSpPr>
          <p:nvPr>
            <p:ph type="body" idx="4294967295"/>
          </p:nvPr>
        </p:nvSpPr>
        <p:spPr>
          <a:xfrm>
            <a:off x="179388" y="981075"/>
            <a:ext cx="8821738" cy="5659438"/>
          </a:xfrm>
        </p:spPr>
        <p:txBody>
          <a:bodyPr vert="horz" wrap="square" lIns="91440" tIns="45720" rIns="91440" bIns="45720" numCol="1" anchor="t" anchorCtr="0" compatLnSpc="1">
            <a:normAutofit/>
          </a:bodyPr>
          <a:lstStyle/>
          <a:p>
            <a:pPr marL="365760" marR="0" lvl="0" indent="-255905" algn="l" defTabSz="914400" rtl="0" eaLnBrk="1" fontAlgn="auto" latinLnBrk="0" hangingPunct="1">
              <a:lnSpc>
                <a:spcPct val="120000"/>
              </a:lnSpc>
              <a:spcBef>
                <a:spcPts val="400"/>
              </a:spcBef>
              <a:spcAft>
                <a:spcPts val="0"/>
              </a:spcAft>
              <a:buClr>
                <a:schemeClr val="accent1"/>
              </a:buClr>
              <a:buSzPct val="100000"/>
              <a:buFont typeface="Wingdings 3" panose="05040102010807070707" pitchFamily="18" charset="2"/>
              <a:buNone/>
              <a:defRPr/>
            </a:pPr>
            <a:r>
              <a:rPr kumimoji="0" lang="en-US" altLang="zh-CN" sz="2400" b="1" i="0" u="sng" strike="noStrike" kern="1200" cap="none" spc="0" normalizeH="0" baseline="0" noProof="0" dirty="0">
                <a:ln>
                  <a:noFill/>
                </a:ln>
                <a:solidFill>
                  <a:srgbClr val="FF3300"/>
                </a:solidFill>
                <a:effectLst/>
                <a:uLnTx/>
                <a:uFillTx/>
                <a:latin typeface="Times New Roman" panose="02020703060505090304" pitchFamily="18" charset="0"/>
                <a:ea typeface="+mn-ea"/>
                <a:cs typeface="Times New Roman" panose="02020703060505090304" pitchFamily="18" charset="0"/>
              </a:rPr>
              <a:t>Randomized algorithm: make </a:t>
            </a:r>
            <a:r>
              <a:rPr kumimoji="0" lang="en-US" altLang="zh-CN" sz="2400" b="1" i="1" u="sng" strike="noStrike" kern="1200" cap="none" spc="0" normalizeH="0" baseline="0" noProof="0" dirty="0">
                <a:ln>
                  <a:noFill/>
                </a:ln>
                <a:solidFill>
                  <a:srgbClr val="FF3300"/>
                </a:solidFill>
                <a:effectLst/>
                <a:uLnTx/>
                <a:uFillTx/>
                <a:latin typeface="Times New Roman" panose="02020703060505090304" pitchFamily="18" charset="0"/>
                <a:ea typeface="+mn-ea"/>
                <a:cs typeface="Times New Roman" panose="02020703060505090304" pitchFamily="18" charset="0"/>
              </a:rPr>
              <a:t>random</a:t>
            </a:r>
            <a:r>
              <a:rPr kumimoji="0" lang="en-US" altLang="zh-CN" sz="2400" b="1" i="0" u="sng" strike="noStrike" kern="1200" cap="none" spc="0" normalizeH="0" baseline="0" noProof="0" dirty="0">
                <a:ln>
                  <a:noFill/>
                </a:ln>
                <a:solidFill>
                  <a:srgbClr val="FF3300"/>
                </a:solidFill>
                <a:effectLst/>
                <a:uLnTx/>
                <a:uFillTx/>
                <a:latin typeface="Times New Roman" panose="02020703060505090304" pitchFamily="18" charset="0"/>
                <a:ea typeface="+mn-ea"/>
                <a:cs typeface="Times New Roman" panose="02020703060505090304" pitchFamily="18" charset="0"/>
              </a:rPr>
              <a:t> choices during execution</a:t>
            </a:r>
            <a:endParaRPr kumimoji="0" lang="en-US" altLang="zh-CN" sz="2400" b="1" i="0" u="sng" strike="noStrike" kern="1200" cap="none" spc="0" normalizeH="0" baseline="0" noProof="0" dirty="0">
              <a:ln>
                <a:noFill/>
              </a:ln>
              <a:solidFill>
                <a:srgbClr val="FF3300"/>
              </a:solidFill>
              <a:effectLst/>
              <a:uLnTx/>
              <a:uFillTx/>
              <a:latin typeface="Times New Roman" panose="02020703060505090304" pitchFamily="18" charset="0"/>
              <a:ea typeface="+mn-ea"/>
              <a:cs typeface="Times New Roman" panose="02020703060505090304" pitchFamily="18" charset="0"/>
            </a:endParaRPr>
          </a:p>
          <a:p>
            <a:pPr marL="365760" marR="0" lvl="0" indent="-255905" algn="l" defTabSz="914400" rtl="0" eaLnBrk="1" fontAlgn="auto" latinLnBrk="0" hangingPunct="1">
              <a:lnSpc>
                <a:spcPct val="120000"/>
              </a:lnSpc>
              <a:spcBef>
                <a:spcPts val="400"/>
              </a:spcBef>
              <a:spcAft>
                <a:spcPts val="0"/>
              </a:spcAft>
              <a:buClr>
                <a:schemeClr val="accent1"/>
              </a:buClr>
              <a:buSzPct val="100000"/>
              <a:buFont typeface="Wingdings 3" panose="05040102010807070707"/>
              <a:buChar char=""/>
              <a:defRPr/>
            </a:pPr>
            <a:r>
              <a:rPr kumimoji="0" lang="en-US" altLang="zh-CN" sz="2400" b="1"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rPr>
              <a:t>A </a:t>
            </a:r>
            <a:r>
              <a:rPr kumimoji="0" lang="en-US" altLang="zh-CN" sz="2400" b="1" i="1"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rPr>
              <a:t>Las Vegas </a:t>
            </a:r>
            <a:r>
              <a:rPr kumimoji="0" lang="en-US" altLang="zh-CN" sz="2400" b="1"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rPr>
              <a:t>algorithm</a:t>
            </a:r>
            <a:r>
              <a:rPr kumimoji="0" lang="en-US" altLang="zh-CN" sz="24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 </a:t>
            </a:r>
            <a:r>
              <a:rPr kumimoji="0" lang="en-US" altLang="zh-CN" sz="22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may fail, but if it returns an answer, then the answer must be correct.</a:t>
            </a:r>
            <a:endParaRPr kumimoji="0" lang="en-US" altLang="zh-CN" sz="22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endParaRPr>
          </a:p>
          <a:p>
            <a:pPr marL="859790" marR="0" lvl="2" indent="-255905" algn="l" defTabSz="914400" rtl="0" eaLnBrk="1" fontAlgn="auto" latinLnBrk="0" hangingPunct="1">
              <a:lnSpc>
                <a:spcPct val="120000"/>
              </a:lnSpc>
              <a:spcBef>
                <a:spcPts val="350"/>
              </a:spcBef>
              <a:spcAft>
                <a:spcPts val="0"/>
              </a:spcAft>
              <a:buClr>
                <a:schemeClr val="accent2"/>
              </a:buClr>
              <a:buSzPct val="100000"/>
              <a:buFont typeface="Wingdings 3" panose="05040102010807070707"/>
              <a:buChar char=""/>
              <a:defRPr/>
            </a:pPr>
            <a:endParaRPr kumimoji="0" lang="en-US" altLang="zh-CN" sz="2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endParaRPr>
          </a:p>
          <a:p>
            <a:pPr marL="365760" marR="0" lvl="0" indent="-255905" algn="l" defTabSz="914400" rtl="0" eaLnBrk="1" fontAlgn="auto" latinLnBrk="0" hangingPunct="1">
              <a:lnSpc>
                <a:spcPct val="120000"/>
              </a:lnSpc>
              <a:spcBef>
                <a:spcPts val="400"/>
              </a:spcBef>
              <a:spcAft>
                <a:spcPts val="0"/>
              </a:spcAft>
              <a:buClr>
                <a:schemeClr val="accent1"/>
              </a:buClr>
              <a:buSzPct val="100000"/>
              <a:buFont typeface="Wingdings 3" panose="05040102010807070707"/>
              <a:buChar char=""/>
              <a:defRPr/>
            </a:pPr>
            <a:r>
              <a:rPr kumimoji="0" lang="en-US" altLang="zh-CN" sz="2400" b="1"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rPr>
              <a:t>Basic concepts:</a:t>
            </a:r>
            <a:endParaRPr kumimoji="0" lang="en-US" altLang="zh-CN" sz="2400" b="1"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621665" marR="0" lvl="1" indent="-228600" algn="l" defTabSz="914400" rtl="0" eaLnBrk="1" fontAlgn="auto" latinLnBrk="0" hangingPunct="1">
              <a:lnSpc>
                <a:spcPct val="120000"/>
              </a:lnSpc>
              <a:spcBef>
                <a:spcPts val="325"/>
              </a:spcBef>
              <a:spcAft>
                <a:spcPts val="0"/>
              </a:spcAft>
              <a:buClr>
                <a:schemeClr val="accent1"/>
              </a:buClr>
              <a:buSzTx/>
              <a:buFont typeface="Verdana" panose="020B08040305040B0204"/>
              <a:buChar char="◦"/>
              <a:defRPr/>
            </a:pPr>
            <a:r>
              <a:rPr kumimoji="0" lang="en-US" altLang="zh-CN" sz="2000" b="1" i="0" u="none" strike="noStrike" kern="1200" cap="none" spc="0" normalizeH="0" baseline="0" noProof="0" dirty="0">
                <a:ln>
                  <a:noFill/>
                </a:ln>
                <a:solidFill>
                  <a:srgbClr val="FF3300"/>
                </a:solidFill>
                <a:effectLst/>
                <a:uLnTx/>
                <a:uFillTx/>
                <a:latin typeface="Times New Roman" panose="02020703060505090304" pitchFamily="18" charset="0"/>
                <a:ea typeface="+mn-ea"/>
                <a:cs typeface="Times New Roman" panose="02020703060505090304" pitchFamily="18" charset="0"/>
              </a:rPr>
              <a:t>Worst-case success probability     </a:t>
            </a:r>
            <a:r>
              <a:rPr kumimoji="0" lang="en-US" altLang="zh-CN" sz="20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 if for every problem instance, the algorithm returns a correct answer with prob. at least     .</a:t>
            </a:r>
            <a:endParaRPr kumimoji="0" lang="en-US" altLang="zh-CN" sz="20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endParaRPr>
          </a:p>
          <a:p>
            <a:pPr marL="621665" marR="0" lvl="1" indent="-228600" algn="l" defTabSz="914400" rtl="0" eaLnBrk="1" fontAlgn="auto" latinLnBrk="0" hangingPunct="1">
              <a:lnSpc>
                <a:spcPct val="120000"/>
              </a:lnSpc>
              <a:spcBef>
                <a:spcPts val="325"/>
              </a:spcBef>
              <a:spcAft>
                <a:spcPts val="0"/>
              </a:spcAft>
              <a:buClr>
                <a:schemeClr val="accent1"/>
              </a:buClr>
              <a:buSzTx/>
              <a:buFont typeface="Verdana" panose="020B08040305040B0204"/>
              <a:buChar char="◦"/>
              <a:defRPr/>
            </a:pPr>
            <a:r>
              <a:rPr kumimoji="0" lang="en-US" altLang="zh-CN" sz="20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 </a:t>
            </a:r>
            <a:r>
              <a:rPr kumimoji="0" lang="en-US" altLang="zh-CN" sz="2000" b="1" i="0" u="none" strike="noStrike" kern="1200" cap="none" spc="0" normalizeH="0" baseline="0" noProof="0" dirty="0">
                <a:ln>
                  <a:noFill/>
                </a:ln>
                <a:solidFill>
                  <a:srgbClr val="FF3300"/>
                </a:solidFill>
                <a:effectLst/>
                <a:uLnTx/>
                <a:uFillTx/>
                <a:latin typeface="Times New Roman" panose="02020703060505090304" pitchFamily="18" charset="0"/>
                <a:ea typeface="+mn-ea"/>
                <a:cs typeface="Times New Roman" panose="02020703060505090304" pitchFamily="18" charset="0"/>
              </a:rPr>
              <a:t>Average-case success probability     </a:t>
            </a:r>
            <a:r>
              <a:rPr kumimoji="0" lang="en-US" altLang="zh-CN" sz="20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rPr>
              <a:t>: if the prob. that the algorithm returns a correct answer, averaged over all problem instances of a specified size is     .</a:t>
            </a:r>
            <a:endParaRPr kumimoji="0" lang="en-US" altLang="zh-CN" sz="20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endParaRPr>
          </a:p>
          <a:p>
            <a:pPr marL="365760" marR="0" lvl="0" indent="-255905" algn="l" defTabSz="914400" rtl="0" eaLnBrk="1" fontAlgn="auto" latinLnBrk="0" hangingPunct="1">
              <a:lnSpc>
                <a:spcPct val="120000"/>
              </a:lnSpc>
              <a:spcBef>
                <a:spcPts val="400"/>
              </a:spcBef>
              <a:spcAft>
                <a:spcPts val="0"/>
              </a:spcAft>
              <a:buClr>
                <a:schemeClr val="accent1"/>
              </a:buClr>
              <a:buSzPct val="100000"/>
              <a:buFont typeface="Wingdings 3" panose="05040102010807070707"/>
              <a:buChar char=""/>
              <a:defRPr/>
            </a:pPr>
            <a:r>
              <a:rPr kumimoji="0" lang="en-US" altLang="zh-CN" sz="2400" b="1"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rPr>
              <a:t>(   , </a:t>
            </a:r>
            <a:r>
              <a:rPr kumimoji="0" lang="en-US" altLang="zh-CN" sz="2400" b="1" i="1"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rPr>
              <a:t>Q</a:t>
            </a:r>
            <a:r>
              <a:rPr kumimoji="0" lang="en-US" altLang="zh-CN" sz="2400" b="1"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rPr>
              <a:t>)-algorithm: </a:t>
            </a:r>
            <a:endParaRPr kumimoji="0" lang="en-US" altLang="zh-CN" sz="2400" b="1"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621665" marR="0" lvl="1" indent="-228600" algn="l" defTabSz="914400" rtl="0" eaLnBrk="1" fontAlgn="auto" latinLnBrk="0" hangingPunct="1">
              <a:lnSpc>
                <a:spcPct val="120000"/>
              </a:lnSpc>
              <a:spcBef>
                <a:spcPts val="325"/>
              </a:spcBef>
              <a:spcAft>
                <a:spcPts val="0"/>
              </a:spcAft>
              <a:buClr>
                <a:schemeClr val="accent1"/>
              </a:buClr>
              <a:buSzTx/>
              <a:buFont typeface="Verdana" panose="020B08040305040B0204"/>
              <a:buChar char="◦"/>
              <a:defRPr/>
            </a:pPr>
            <a:r>
              <a:rPr kumimoji="0" lang="en-US" altLang="zh-CN" sz="2000" b="1" i="0" u="none" strike="noStrike" kern="1200" cap="none" spc="0" normalizeH="0" baseline="0" noProof="0" dirty="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rPr>
              <a:t>a Las Vegas one, average-case success prob.    , query </a:t>
            </a:r>
            <a:r>
              <a:rPr kumimoji="0" lang="en-US" altLang="zh-CN" sz="2000" b="1" i="1" u="none" strike="noStrike" kern="1200" cap="none" spc="0" normalizeH="0" baseline="0" noProof="0" dirty="0" smtClean="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rPr>
              <a:t>h</a:t>
            </a:r>
            <a:r>
              <a:rPr kumimoji="0" lang="en-US" altLang="zh-CN" sz="2000" b="1" i="0" u="none" strike="noStrike" kern="1200" cap="none" spc="0" normalizeH="0" baseline="0" noProof="0" dirty="0" smtClean="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rPr>
              <a:t>-oracle at </a:t>
            </a:r>
            <a:r>
              <a:rPr kumimoji="0" lang="en-US" altLang="zh-CN" sz="2000" b="1" i="0" u="none" strike="noStrike" kern="1200" cap="none" spc="0" normalizeH="0" baseline="0" noProof="0" dirty="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rPr>
              <a:t>most </a:t>
            </a:r>
            <a:r>
              <a:rPr kumimoji="0" lang="en-US" altLang="zh-CN" sz="2000" b="1" i="1" u="none" strike="noStrike" kern="1200" cap="none" spc="0" normalizeH="0" baseline="0" noProof="0" dirty="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rPr>
              <a:t>Q</a:t>
            </a:r>
            <a:r>
              <a:rPr kumimoji="0" lang="en-US" altLang="zh-CN" sz="2000" b="1" i="0" u="none" strike="noStrike" kern="1200" cap="none" spc="0" normalizeH="0" baseline="0" noProof="0" dirty="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rPr>
              <a:t> times,</a:t>
            </a:r>
            <a:endParaRPr kumimoji="0" lang="en-US" altLang="zh-CN" sz="2000" b="1" i="0" u="none" strike="noStrike" kern="1200" cap="none" spc="0" normalizeH="0" baseline="0" noProof="0" dirty="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endParaRPr>
          </a:p>
          <a:p>
            <a:pPr marL="621665" marR="0" lvl="1" indent="-228600" algn="l" defTabSz="914400" rtl="0" eaLnBrk="1" fontAlgn="auto" latinLnBrk="0" hangingPunct="1">
              <a:lnSpc>
                <a:spcPct val="120000"/>
              </a:lnSpc>
              <a:spcBef>
                <a:spcPts val="325"/>
              </a:spcBef>
              <a:spcAft>
                <a:spcPts val="0"/>
              </a:spcAft>
              <a:buClr>
                <a:schemeClr val="accent1"/>
              </a:buClr>
              <a:buSzTx/>
              <a:buFont typeface="Verdana" panose="020B08040305040B0204"/>
              <a:buChar char="◦"/>
              <a:defRPr/>
            </a:pPr>
            <a:r>
              <a:rPr kumimoji="0" lang="en-US" altLang="zh-CN" sz="2000" b="1" i="0" u="none" strike="noStrike" kern="1200" cap="none" spc="0" normalizeH="0" baseline="0" noProof="0" dirty="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rPr>
              <a:t>averaged over all possible </a:t>
            </a:r>
            <a:r>
              <a:rPr kumimoji="0" lang="en-US" altLang="zh-CN" sz="2000" b="1" i="1" u="none" strike="noStrike" kern="1200" cap="none" spc="0" normalizeH="0" baseline="0" noProof="0" dirty="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rPr>
              <a:t>h</a:t>
            </a:r>
            <a:r>
              <a:rPr kumimoji="0" lang="en-US" altLang="zh-CN" sz="2000" b="1" i="0" u="none" strike="noStrike" kern="1200" cap="none" spc="0" normalizeH="0" baseline="0" noProof="0" dirty="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rPr>
              <a:t>, and all possible </a:t>
            </a:r>
            <a:r>
              <a:rPr kumimoji="0" lang="en-US" altLang="zh-CN" sz="2000" b="1" i="1" u="none" strike="noStrike" kern="1200" cap="none" spc="0" normalizeH="0" baseline="0" noProof="0" dirty="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rPr>
              <a:t>x</a:t>
            </a:r>
            <a:r>
              <a:rPr kumimoji="0" lang="en-US" altLang="zh-CN" sz="2000" b="1" i="0" u="none" strike="noStrike" kern="1200" cap="none" spc="0" normalizeH="0" baseline="0" noProof="0" dirty="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rPr>
              <a:t> or </a:t>
            </a:r>
            <a:r>
              <a:rPr kumimoji="0" lang="en-US" altLang="zh-CN" sz="2000" b="1" i="1" u="none" strike="noStrike" kern="1200" cap="none" spc="0" normalizeH="0" baseline="0" noProof="0" dirty="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rPr>
              <a:t>y </a:t>
            </a:r>
            <a:r>
              <a:rPr kumimoji="0" lang="en-US" altLang="zh-CN" sz="2000" b="1" i="0" u="none" strike="noStrike" kern="1200" cap="none" spc="0" normalizeH="0" baseline="0" noProof="0" dirty="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rPr>
              <a:t>(if specified)</a:t>
            </a:r>
            <a:endParaRPr kumimoji="0" lang="en-US" altLang="zh-CN" sz="2000" b="1" i="0" u="none" strike="noStrike" kern="1200" cap="none" spc="0" normalizeH="0" baseline="0" noProof="0" dirty="0">
              <a:ln>
                <a:noFill/>
              </a:ln>
              <a:solidFill>
                <a:schemeClr val="accent3">
                  <a:lumMod val="50000"/>
                </a:schemeClr>
              </a:solidFill>
              <a:effectLst/>
              <a:uLnTx/>
              <a:uFillTx/>
              <a:latin typeface="Times New Roman" panose="02020703060505090304" pitchFamily="18" charset="0"/>
              <a:ea typeface="+mn-ea"/>
              <a:cs typeface="Times New Roman" panose="02020703060505090304" pitchFamily="18" charset="0"/>
            </a:endParaRPr>
          </a:p>
          <a:p>
            <a:pPr marL="621665" marR="0" lvl="1" indent="-228600" algn="l" defTabSz="914400" rtl="0" eaLnBrk="1" fontAlgn="auto" latinLnBrk="0" hangingPunct="1">
              <a:lnSpc>
                <a:spcPct val="120000"/>
              </a:lnSpc>
              <a:spcBef>
                <a:spcPts val="325"/>
              </a:spcBef>
              <a:spcAft>
                <a:spcPts val="0"/>
              </a:spcAft>
              <a:buClr>
                <a:schemeClr val="accent1"/>
              </a:buClr>
              <a:buSzTx/>
              <a:buFont typeface="Verdana" panose="020B08040305040B0204"/>
              <a:buChar char="◦"/>
              <a:defRPr/>
            </a:pPr>
            <a:endParaRPr kumimoji="0" lang="en-US" altLang="zh-CN" sz="20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endParaRPr>
          </a:p>
          <a:p>
            <a:pPr marL="621665" marR="0" lvl="1" indent="-228600" algn="l" defTabSz="914400" rtl="0" eaLnBrk="1" fontAlgn="auto" latinLnBrk="0" hangingPunct="1">
              <a:lnSpc>
                <a:spcPct val="120000"/>
              </a:lnSpc>
              <a:spcBef>
                <a:spcPts val="325"/>
              </a:spcBef>
              <a:spcAft>
                <a:spcPts val="0"/>
              </a:spcAft>
              <a:buClr>
                <a:schemeClr val="accent1"/>
              </a:buClr>
              <a:buSzTx/>
              <a:buFont typeface="Verdana" panose="020B08040305040B0204"/>
              <a:buChar char="◦"/>
              <a:defRPr/>
            </a:pPr>
            <a:endParaRPr kumimoji="0" lang="zh-CN" altLang="en-US" sz="2000" b="1" i="0" u="none" strike="noStrike" kern="1200" cap="none" spc="0" normalizeH="0" baseline="0" noProof="0" dirty="0">
              <a:ln>
                <a:noFill/>
              </a:ln>
              <a:solidFill>
                <a:srgbClr val="000000"/>
              </a:solidFill>
              <a:effectLst/>
              <a:uLnTx/>
              <a:uFillTx/>
              <a:latin typeface="Times New Roman" panose="02020703060505090304" pitchFamily="18" charset="0"/>
              <a:ea typeface="+mn-ea"/>
              <a:cs typeface="Times New Roman" panose="02020703060505090304" pitchFamily="18" charset="0"/>
            </a:endParaRPr>
          </a:p>
        </p:txBody>
      </p:sp>
      <p:sp>
        <p:nvSpPr>
          <p:cNvPr id="33796"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graphicFrame>
        <p:nvGraphicFramePr>
          <p:cNvPr id="28677" name="Object 7"/>
          <p:cNvGraphicFramePr>
            <a:graphicFrameLocks noChangeAspect="1"/>
          </p:cNvGraphicFramePr>
          <p:nvPr/>
        </p:nvGraphicFramePr>
        <p:xfrm>
          <a:off x="4211638" y="3043238"/>
          <a:ext cx="285750" cy="314325"/>
        </p:xfrm>
        <a:graphic>
          <a:graphicData uri="http://schemas.openxmlformats.org/presentationml/2006/ole">
            <mc:AlternateContent xmlns:mc="http://schemas.openxmlformats.org/markup-compatibility/2006">
              <mc:Choice xmlns:v="urn:schemas-microsoft-com:vml" Requires="v">
                <p:oleObj spid="_x0000_s3088" name="" r:id="rId1" imgW="127000" imgH="139700" progId="Equation.3">
                  <p:embed/>
                </p:oleObj>
              </mc:Choice>
              <mc:Fallback>
                <p:oleObj name="" r:id="rId1" imgW="127000" imgH="139700" progId="Equation.3">
                  <p:embed/>
                  <p:pic>
                    <p:nvPicPr>
                      <p:cNvPr id="0" name="图片 3087"/>
                      <p:cNvPicPr/>
                      <p:nvPr/>
                    </p:nvPicPr>
                    <p:blipFill>
                      <a:blip r:embed="rId2"/>
                      <a:stretch>
                        <a:fillRect/>
                      </a:stretch>
                    </p:blipFill>
                    <p:spPr>
                      <a:xfrm>
                        <a:off x="4211638" y="3043238"/>
                        <a:ext cx="285750" cy="314325"/>
                      </a:xfrm>
                      <a:prstGeom prst="rect">
                        <a:avLst/>
                      </a:prstGeom>
                      <a:noFill/>
                      <a:ln w="38100">
                        <a:noFill/>
                        <a:miter/>
                      </a:ln>
                    </p:spPr>
                  </p:pic>
                </p:oleObj>
              </mc:Fallback>
            </mc:AlternateContent>
          </a:graphicData>
        </a:graphic>
      </p:graphicFrame>
      <p:graphicFrame>
        <p:nvGraphicFramePr>
          <p:cNvPr id="28678" name="Object 8"/>
          <p:cNvGraphicFramePr>
            <a:graphicFrameLocks noChangeAspect="1"/>
          </p:cNvGraphicFramePr>
          <p:nvPr/>
        </p:nvGraphicFramePr>
        <p:xfrm>
          <a:off x="6734175" y="3402013"/>
          <a:ext cx="285750" cy="314325"/>
        </p:xfrm>
        <a:graphic>
          <a:graphicData uri="http://schemas.openxmlformats.org/presentationml/2006/ole">
            <mc:AlternateContent xmlns:mc="http://schemas.openxmlformats.org/markup-compatibility/2006">
              <mc:Choice xmlns:v="urn:schemas-microsoft-com:vml" Requires="v">
                <p:oleObj spid="_x0000_s3084" name="" r:id="rId3" imgW="127000" imgH="139700" progId="Equation.3">
                  <p:embed/>
                </p:oleObj>
              </mc:Choice>
              <mc:Fallback>
                <p:oleObj name="" r:id="rId3" imgW="127000" imgH="139700" progId="Equation.3">
                  <p:embed/>
                  <p:pic>
                    <p:nvPicPr>
                      <p:cNvPr id="0" name="图片 3083"/>
                      <p:cNvPicPr/>
                      <p:nvPr/>
                    </p:nvPicPr>
                    <p:blipFill>
                      <a:blip r:embed="rId4"/>
                      <a:stretch>
                        <a:fillRect/>
                      </a:stretch>
                    </p:blipFill>
                    <p:spPr>
                      <a:xfrm>
                        <a:off x="6734175" y="3402013"/>
                        <a:ext cx="285750" cy="314325"/>
                      </a:xfrm>
                      <a:prstGeom prst="rect">
                        <a:avLst/>
                      </a:prstGeom>
                      <a:noFill/>
                      <a:ln w="38100">
                        <a:noFill/>
                        <a:miter/>
                      </a:ln>
                    </p:spPr>
                  </p:pic>
                </p:oleObj>
              </mc:Fallback>
            </mc:AlternateContent>
          </a:graphicData>
        </a:graphic>
      </p:graphicFrame>
      <p:graphicFrame>
        <p:nvGraphicFramePr>
          <p:cNvPr id="28679" name="Object 9"/>
          <p:cNvGraphicFramePr>
            <a:graphicFrameLocks noChangeAspect="1"/>
          </p:cNvGraphicFramePr>
          <p:nvPr/>
        </p:nvGraphicFramePr>
        <p:xfrm>
          <a:off x="4500563" y="3789363"/>
          <a:ext cx="285750" cy="314325"/>
        </p:xfrm>
        <a:graphic>
          <a:graphicData uri="http://schemas.openxmlformats.org/presentationml/2006/ole">
            <mc:AlternateContent xmlns:mc="http://schemas.openxmlformats.org/markup-compatibility/2006">
              <mc:Choice xmlns:v="urn:schemas-microsoft-com:vml" Requires="v">
                <p:oleObj spid="_x0000_s3085" name="" r:id="rId5" imgW="127000" imgH="139700" progId="Equation.3">
                  <p:embed/>
                </p:oleObj>
              </mc:Choice>
              <mc:Fallback>
                <p:oleObj name="" r:id="rId5" imgW="127000" imgH="139700" progId="Equation.3">
                  <p:embed/>
                  <p:pic>
                    <p:nvPicPr>
                      <p:cNvPr id="0" name="图片 3084"/>
                      <p:cNvPicPr/>
                      <p:nvPr/>
                    </p:nvPicPr>
                    <p:blipFill>
                      <a:blip r:embed="rId4"/>
                      <a:stretch>
                        <a:fillRect/>
                      </a:stretch>
                    </p:blipFill>
                    <p:spPr>
                      <a:xfrm>
                        <a:off x="4500563" y="3789363"/>
                        <a:ext cx="285750" cy="314325"/>
                      </a:xfrm>
                      <a:prstGeom prst="rect">
                        <a:avLst/>
                      </a:prstGeom>
                      <a:noFill/>
                      <a:ln w="38100">
                        <a:noFill/>
                        <a:miter/>
                      </a:ln>
                    </p:spPr>
                  </p:pic>
                </p:oleObj>
              </mc:Fallback>
            </mc:AlternateContent>
          </a:graphicData>
        </a:graphic>
      </p:graphicFrame>
      <p:graphicFrame>
        <p:nvGraphicFramePr>
          <p:cNvPr id="28680" name="Object 10"/>
          <p:cNvGraphicFramePr>
            <a:graphicFrameLocks noChangeAspect="1"/>
          </p:cNvGraphicFramePr>
          <p:nvPr/>
        </p:nvGraphicFramePr>
        <p:xfrm>
          <a:off x="2555875" y="4508500"/>
          <a:ext cx="285750" cy="314325"/>
        </p:xfrm>
        <a:graphic>
          <a:graphicData uri="http://schemas.openxmlformats.org/presentationml/2006/ole">
            <mc:AlternateContent xmlns:mc="http://schemas.openxmlformats.org/markup-compatibility/2006">
              <mc:Choice xmlns:v="urn:schemas-microsoft-com:vml" Requires="v">
                <p:oleObj spid="_x0000_s3086" name="" r:id="rId6" imgW="127000" imgH="139700" progId="Equation.3">
                  <p:embed/>
                </p:oleObj>
              </mc:Choice>
              <mc:Fallback>
                <p:oleObj name="" r:id="rId6" imgW="127000" imgH="139700" progId="Equation.3">
                  <p:embed/>
                  <p:pic>
                    <p:nvPicPr>
                      <p:cNvPr id="0" name="图片 3085"/>
                      <p:cNvPicPr/>
                      <p:nvPr/>
                    </p:nvPicPr>
                    <p:blipFill>
                      <a:blip r:embed="rId4"/>
                      <a:stretch>
                        <a:fillRect/>
                      </a:stretch>
                    </p:blipFill>
                    <p:spPr>
                      <a:xfrm>
                        <a:off x="2555875" y="4508500"/>
                        <a:ext cx="285750" cy="314325"/>
                      </a:xfrm>
                      <a:prstGeom prst="rect">
                        <a:avLst/>
                      </a:prstGeom>
                      <a:noFill/>
                      <a:ln w="38100">
                        <a:noFill/>
                        <a:miter/>
                      </a:ln>
                    </p:spPr>
                  </p:pic>
                </p:oleObj>
              </mc:Fallback>
            </mc:AlternateContent>
          </a:graphicData>
        </a:graphic>
      </p:graphicFrame>
      <p:graphicFrame>
        <p:nvGraphicFramePr>
          <p:cNvPr id="28681" name="Object 11"/>
          <p:cNvGraphicFramePr>
            <a:graphicFrameLocks noChangeAspect="1"/>
          </p:cNvGraphicFramePr>
          <p:nvPr/>
        </p:nvGraphicFramePr>
        <p:xfrm>
          <a:off x="684213" y="5013325"/>
          <a:ext cx="285750" cy="314325"/>
        </p:xfrm>
        <a:graphic>
          <a:graphicData uri="http://schemas.openxmlformats.org/presentationml/2006/ole">
            <mc:AlternateContent xmlns:mc="http://schemas.openxmlformats.org/markup-compatibility/2006">
              <mc:Choice xmlns:v="urn:schemas-microsoft-com:vml" Requires="v">
                <p:oleObj spid="_x0000_s3091" name="" r:id="rId7" imgW="127000" imgH="139700" progId="Equation.3">
                  <p:embed/>
                </p:oleObj>
              </mc:Choice>
              <mc:Fallback>
                <p:oleObj name="" r:id="rId7" imgW="127000" imgH="139700" progId="Equation.3">
                  <p:embed/>
                  <p:pic>
                    <p:nvPicPr>
                      <p:cNvPr id="0" name="图片 3090"/>
                      <p:cNvPicPr/>
                      <p:nvPr/>
                    </p:nvPicPr>
                    <p:blipFill>
                      <a:blip r:embed="rId4"/>
                      <a:stretch>
                        <a:fillRect/>
                      </a:stretch>
                    </p:blipFill>
                    <p:spPr>
                      <a:xfrm>
                        <a:off x="684213" y="5013325"/>
                        <a:ext cx="285750" cy="314325"/>
                      </a:xfrm>
                      <a:prstGeom prst="rect">
                        <a:avLst/>
                      </a:prstGeom>
                      <a:noFill/>
                      <a:ln w="38100">
                        <a:noFill/>
                        <a:miter/>
                      </a:ln>
                    </p:spPr>
                  </p:pic>
                </p:oleObj>
              </mc:Fallback>
            </mc:AlternateContent>
          </a:graphicData>
        </a:graphic>
      </p:graphicFrame>
      <p:graphicFrame>
        <p:nvGraphicFramePr>
          <p:cNvPr id="28682" name="Object 12"/>
          <p:cNvGraphicFramePr>
            <a:graphicFrameLocks noChangeAspect="1"/>
          </p:cNvGraphicFramePr>
          <p:nvPr/>
        </p:nvGraphicFramePr>
        <p:xfrm>
          <a:off x="5581650" y="5445125"/>
          <a:ext cx="285750" cy="314325"/>
        </p:xfrm>
        <a:graphic>
          <a:graphicData uri="http://schemas.openxmlformats.org/presentationml/2006/ole">
            <mc:AlternateContent xmlns:mc="http://schemas.openxmlformats.org/markup-compatibility/2006">
              <mc:Choice xmlns:v="urn:schemas-microsoft-com:vml" Requires="v">
                <p:oleObj spid="_x0000_s3079" name="" r:id="rId8" imgW="127000" imgH="139700" progId="Equation.3">
                  <p:embed/>
                </p:oleObj>
              </mc:Choice>
              <mc:Fallback>
                <p:oleObj name="" r:id="rId8" imgW="127000" imgH="139700" progId="Equation.3">
                  <p:embed/>
                  <p:pic>
                    <p:nvPicPr>
                      <p:cNvPr id="0" name="图片 3078"/>
                      <p:cNvPicPr/>
                      <p:nvPr/>
                    </p:nvPicPr>
                    <p:blipFill>
                      <a:blip r:embed="rId4"/>
                      <a:stretch>
                        <a:fillRect/>
                      </a:stretch>
                    </p:blipFill>
                    <p:spPr>
                      <a:xfrm>
                        <a:off x="5581650" y="5445125"/>
                        <a:ext cx="285750" cy="3143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7">
                                            <p:txEl>
                                              <p:charRg st="59" end="15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7">
                                            <p:txEl>
                                              <p:charRg st="155" end="17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7">
                                            <p:txEl>
                                              <p:charRg st="171" end="30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7">
                                            <p:txEl>
                                              <p:charRg st="304" end="46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7">
                                            <p:txEl>
                                              <p:charRg st="467" end="48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6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57">
                                            <p:txEl>
                                              <p:charRg st="488" end="56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6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7">
                                            <p:txEl>
                                              <p:charRg st="569" end="6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5"/>
          <p:cNvSpPr>
            <a:spLocks noGrp="1" noRot="1"/>
          </p:cNvSpPr>
          <p:nvPr>
            <p:ph type="body" idx="4294967295"/>
          </p:nvPr>
        </p:nvSpPr>
        <p:spPr>
          <a:xfrm>
            <a:off x="71438" y="1341438"/>
            <a:ext cx="8501062" cy="5016500"/>
          </a:xfrm>
          <a:ln/>
        </p:spPr>
        <p:txBody>
          <a:bodyPr vert="horz" wrap="square" lIns="91440" tIns="45720" rIns="91440" bIns="45720" anchor="t" anchorCtr="0"/>
          <a:p>
            <a:pPr eaLnBrk="1" hangingPunct="1">
              <a:lnSpc>
                <a:spcPct val="120000"/>
              </a:lnSpc>
            </a:pPr>
            <a:r>
              <a:rPr lang="en-US" altLang="zh-CN" sz="2400" u="sng" dirty="0">
                <a:solidFill>
                  <a:srgbClr val="3333FF"/>
                </a:solidFill>
              </a:rPr>
              <a:t>1. Find a Preimage: </a:t>
            </a:r>
            <a:endParaRPr lang="en-US" altLang="zh-CN" sz="2000" dirty="0">
              <a:solidFill>
                <a:srgbClr val="000000"/>
              </a:solidFill>
            </a:endParaRPr>
          </a:p>
          <a:p>
            <a:pPr lvl="1" eaLnBrk="1" hangingPunct="1">
              <a:lnSpc>
                <a:spcPct val="120000"/>
              </a:lnSpc>
            </a:pPr>
            <a:endParaRPr lang="zh-CN" altLang="en-US" sz="2000" dirty="0">
              <a:solidFill>
                <a:srgbClr val="000000"/>
              </a:solidFill>
            </a:endParaRPr>
          </a:p>
        </p:txBody>
      </p:sp>
      <p:sp>
        <p:nvSpPr>
          <p:cNvPr id="34819"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29703" name="TextBox 6"/>
          <p:cNvSpPr txBox="1"/>
          <p:nvPr/>
        </p:nvSpPr>
        <p:spPr>
          <a:xfrm>
            <a:off x="2484438" y="5172075"/>
            <a:ext cx="4714875" cy="415925"/>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100" b="0" i="1" dirty="0">
                <a:solidFill>
                  <a:srgbClr val="3333FF"/>
                </a:solidFill>
                <a:ea typeface="宋体" pitchFamily="2" charset="-122"/>
              </a:rPr>
              <a:t> </a:t>
            </a:r>
            <a:r>
              <a:rPr lang="en-US" altLang="zh-CN" sz="2100" i="1" dirty="0">
                <a:solidFill>
                  <a:srgbClr val="3333FF"/>
                </a:solidFill>
                <a:ea typeface="宋体" pitchFamily="2" charset="-122"/>
              </a:rPr>
              <a:t>≈</a:t>
            </a:r>
            <a:r>
              <a:rPr lang="en-US" altLang="zh-CN" sz="2100" b="0" i="1" dirty="0">
                <a:solidFill>
                  <a:srgbClr val="3333FF"/>
                </a:solidFill>
                <a:ea typeface="宋体" pitchFamily="2" charset="-122"/>
              </a:rPr>
              <a:t> Q/M</a:t>
            </a:r>
            <a:r>
              <a:rPr lang="en-US" altLang="zh-CN" sz="2100" b="0" dirty="0">
                <a:solidFill>
                  <a:srgbClr val="3333FF"/>
                </a:solidFill>
                <a:ea typeface="宋体" pitchFamily="2" charset="-122"/>
              </a:rPr>
              <a:t>, if </a:t>
            </a:r>
            <a:r>
              <a:rPr lang="en-US" altLang="zh-CN" sz="2100" b="0" i="1" dirty="0">
                <a:solidFill>
                  <a:srgbClr val="3333FF"/>
                </a:solidFill>
                <a:ea typeface="宋体" pitchFamily="2" charset="-122"/>
              </a:rPr>
              <a:t>Q</a:t>
            </a:r>
            <a:r>
              <a:rPr lang="en-US" altLang="zh-CN" sz="2100" b="0" dirty="0">
                <a:solidFill>
                  <a:srgbClr val="3333FF"/>
                </a:solidFill>
                <a:ea typeface="宋体" pitchFamily="2" charset="-122"/>
              </a:rPr>
              <a:t> is very small compared to </a:t>
            </a:r>
            <a:r>
              <a:rPr lang="en-US" altLang="zh-CN" sz="2100" b="0" i="1" dirty="0">
                <a:solidFill>
                  <a:srgbClr val="3333FF"/>
                </a:solidFill>
                <a:ea typeface="宋体" pitchFamily="2" charset="-122"/>
              </a:rPr>
              <a:t>M</a:t>
            </a:r>
            <a:endParaRPr lang="en-US" altLang="zh-CN" sz="2100" b="0" i="1" dirty="0">
              <a:solidFill>
                <a:srgbClr val="3333FF"/>
              </a:solidFill>
              <a:ea typeface="宋体" pitchFamily="2" charset="-122"/>
            </a:endParaRPr>
          </a:p>
        </p:txBody>
      </p:sp>
      <p:sp>
        <p:nvSpPr>
          <p:cNvPr id="29704" name="矩形 7"/>
          <p:cNvSpPr/>
          <p:nvPr/>
        </p:nvSpPr>
        <p:spPr>
          <a:xfrm>
            <a:off x="571500" y="4518025"/>
            <a:ext cx="8286750" cy="1143000"/>
          </a:xfrm>
          <a:prstGeom prst="rect">
            <a:avLst/>
          </a:prstGeom>
          <a:noFill/>
          <a:ln w="19050" cap="flat" cmpd="sng">
            <a:solidFill>
              <a:srgbClr val="FF3300"/>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sp>
        <p:nvSpPr>
          <p:cNvPr id="9" name="Rectangle 4"/>
          <p:cNvSpPr txBox="1">
            <a:spLocks noRot="1" noChangeArrowheads="1"/>
          </p:cNvSpPr>
          <p:nvPr/>
        </p:nvSpPr>
        <p:spPr>
          <a:xfrm>
            <a:off x="323528" y="11212"/>
            <a:ext cx="8463885" cy="8255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1"/>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5pPr>
            <a:lvl6pPr marL="457200" algn="l" rtl="0" fontAlgn="base">
              <a:spcBef>
                <a:spcPct val="0"/>
              </a:spcBef>
              <a:spcAft>
                <a:spcPct val="0"/>
              </a:spcAft>
              <a:defRPr sz="4100" b="1">
                <a:solidFill>
                  <a:schemeClr val="tx1"/>
                </a:solidFill>
                <a:latin typeface="Lucida Sans Unicode" pitchFamily="34" charset="0"/>
                <a:ea typeface="黑体" pitchFamily="49" charset="-122"/>
              </a:defRPr>
            </a:lvl6pPr>
            <a:lvl7pPr marL="914400" algn="l" rtl="0" fontAlgn="base">
              <a:spcBef>
                <a:spcPct val="0"/>
              </a:spcBef>
              <a:spcAft>
                <a:spcPct val="0"/>
              </a:spcAft>
              <a:defRPr sz="4100" b="1">
                <a:solidFill>
                  <a:schemeClr val="tx1"/>
                </a:solidFill>
                <a:latin typeface="Lucida Sans Unicode" pitchFamily="34" charset="0"/>
                <a:ea typeface="黑体" pitchFamily="49" charset="-122"/>
              </a:defRPr>
            </a:lvl7pPr>
            <a:lvl8pPr marL="1371600" algn="l" rtl="0" fontAlgn="base">
              <a:spcBef>
                <a:spcPct val="0"/>
              </a:spcBef>
              <a:spcAft>
                <a:spcPct val="0"/>
              </a:spcAft>
              <a:defRPr sz="4100" b="1">
                <a:solidFill>
                  <a:schemeClr val="tx1"/>
                </a:solidFill>
                <a:latin typeface="Lucida Sans Unicode" pitchFamily="34" charset="0"/>
                <a:ea typeface="黑体" pitchFamily="49" charset="-122"/>
              </a:defRPr>
            </a:lvl8pPr>
            <a:lvl9pPr marL="1828800" algn="l" rtl="0" fontAlgn="base">
              <a:spcBef>
                <a:spcPct val="0"/>
              </a:spcBef>
              <a:spcAft>
                <a:spcPct val="0"/>
              </a:spcAft>
              <a:defRPr sz="4100" b="1">
                <a:solidFill>
                  <a:schemeClr val="tx1"/>
                </a:solidFill>
                <a:latin typeface="Lucida Sans Unicode" pitchFamily="34" charset="0"/>
                <a:ea typeface="黑体" pitchFamily="49"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704020202090204" pitchFamily="34" charset="0"/>
              <a:buNone/>
              <a:defRPr/>
            </a:pPr>
            <a:r>
              <a:rPr kumimoji="0" lang="en-US" altLang="zh-CN"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2.3 Algorithms in the Random Oracle Model</a:t>
            </a:r>
            <a:endParaRPr kumimoji="0" lang="zh-CN" altLang="en-US"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pic>
        <p:nvPicPr>
          <p:cNvPr id="34823" name="Picture 9"/>
          <p:cNvPicPr>
            <a:picLocks noChangeAspect="1"/>
          </p:cNvPicPr>
          <p:nvPr/>
        </p:nvPicPr>
        <p:blipFill>
          <a:blip r:embed="rId1"/>
          <a:stretch>
            <a:fillRect/>
          </a:stretch>
        </p:blipFill>
        <p:spPr>
          <a:xfrm>
            <a:off x="617538" y="2066925"/>
            <a:ext cx="4314825" cy="2009775"/>
          </a:xfrm>
          <a:prstGeom prst="rect">
            <a:avLst/>
          </a:prstGeom>
          <a:noFill/>
          <a:ln w="9525" cap="flat" cmpd="sng">
            <a:solidFill>
              <a:srgbClr val="3333FF"/>
            </a:solidFill>
            <a:prstDash val="solid"/>
            <a:miter/>
            <a:headEnd type="none" w="med" len="med"/>
            <a:tailEnd type="none" w="med" len="med"/>
          </a:ln>
        </p:spPr>
      </p:pic>
      <p:pic>
        <p:nvPicPr>
          <p:cNvPr id="33802" name="Picture 10"/>
          <p:cNvPicPr>
            <a:picLocks noChangeAspect="1"/>
          </p:cNvPicPr>
          <p:nvPr/>
        </p:nvPicPr>
        <p:blipFill>
          <a:blip r:embed="rId2"/>
          <a:stretch>
            <a:fillRect/>
          </a:stretch>
        </p:blipFill>
        <p:spPr>
          <a:xfrm>
            <a:off x="611188" y="4595813"/>
            <a:ext cx="8245475" cy="576262"/>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380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9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P spid="2970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5"/>
          <p:cNvSpPr>
            <a:spLocks noGrp="1" noRot="1"/>
          </p:cNvSpPr>
          <p:nvPr>
            <p:ph type="body" idx="4294967295"/>
          </p:nvPr>
        </p:nvSpPr>
        <p:spPr>
          <a:xfrm>
            <a:off x="71438" y="1341438"/>
            <a:ext cx="8501062" cy="5016500"/>
          </a:xfrm>
          <a:ln/>
        </p:spPr>
        <p:txBody>
          <a:bodyPr vert="horz" wrap="square" lIns="91440" tIns="45720" rIns="91440" bIns="45720" anchor="t" anchorCtr="0"/>
          <a:p>
            <a:pPr eaLnBrk="1" hangingPunct="1">
              <a:lnSpc>
                <a:spcPct val="120000"/>
              </a:lnSpc>
            </a:pPr>
            <a:r>
              <a:rPr lang="en-US" altLang="zh-CN" sz="2400" u="sng" dirty="0">
                <a:solidFill>
                  <a:srgbClr val="3333FF"/>
                </a:solidFill>
              </a:rPr>
              <a:t>2. Find a Second Preimage: </a:t>
            </a:r>
            <a:endParaRPr lang="en-US" altLang="zh-CN" sz="2400" u="sng" dirty="0">
              <a:solidFill>
                <a:srgbClr val="3333FF"/>
              </a:solidFill>
            </a:endParaRPr>
          </a:p>
          <a:p>
            <a:pPr lvl="1" eaLnBrk="1" hangingPunct="1">
              <a:lnSpc>
                <a:spcPct val="120000"/>
              </a:lnSpc>
            </a:pPr>
            <a:endParaRPr lang="en-US" altLang="zh-CN" sz="2000" dirty="0">
              <a:solidFill>
                <a:srgbClr val="000000"/>
              </a:solidFill>
            </a:endParaRPr>
          </a:p>
          <a:p>
            <a:pPr lvl="1" eaLnBrk="1" hangingPunct="1">
              <a:lnSpc>
                <a:spcPct val="120000"/>
              </a:lnSpc>
            </a:pPr>
            <a:endParaRPr lang="zh-CN" altLang="en-US" sz="2000" dirty="0">
              <a:solidFill>
                <a:srgbClr val="000000"/>
              </a:solidFill>
            </a:endParaRPr>
          </a:p>
        </p:txBody>
      </p:sp>
      <p:sp>
        <p:nvSpPr>
          <p:cNvPr id="35843"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30725" name="TextBox 6"/>
          <p:cNvSpPr txBox="1"/>
          <p:nvPr/>
        </p:nvSpPr>
        <p:spPr>
          <a:xfrm>
            <a:off x="2195513" y="5029200"/>
            <a:ext cx="5143500" cy="415925"/>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100" b="0" i="1" dirty="0">
                <a:solidFill>
                  <a:srgbClr val="3333FF"/>
                </a:solidFill>
                <a:ea typeface="宋体" pitchFamily="2" charset="-122"/>
              </a:rPr>
              <a:t> </a:t>
            </a:r>
            <a:r>
              <a:rPr lang="en-US" altLang="zh-CN" sz="2100" i="1" dirty="0">
                <a:solidFill>
                  <a:srgbClr val="3333FF"/>
                </a:solidFill>
                <a:ea typeface="宋体" pitchFamily="2" charset="-122"/>
              </a:rPr>
              <a:t>≈</a:t>
            </a:r>
            <a:r>
              <a:rPr lang="en-US" altLang="zh-CN" sz="2100" b="0" i="1" dirty="0">
                <a:solidFill>
                  <a:srgbClr val="3333FF"/>
                </a:solidFill>
                <a:ea typeface="宋体" pitchFamily="2" charset="-122"/>
              </a:rPr>
              <a:t> </a:t>
            </a:r>
            <a:r>
              <a:rPr lang="en-US" altLang="zh-CN" sz="2100" b="0" dirty="0">
                <a:solidFill>
                  <a:srgbClr val="3333FF"/>
                </a:solidFill>
                <a:ea typeface="宋体" pitchFamily="2" charset="-122"/>
              </a:rPr>
              <a:t>(</a:t>
            </a:r>
            <a:r>
              <a:rPr lang="en-US" altLang="zh-CN" sz="2100" b="0" i="1" dirty="0">
                <a:solidFill>
                  <a:srgbClr val="3333FF"/>
                </a:solidFill>
                <a:ea typeface="宋体" pitchFamily="2" charset="-122"/>
              </a:rPr>
              <a:t>Q-</a:t>
            </a:r>
            <a:r>
              <a:rPr lang="en-US" altLang="zh-CN" sz="2100" b="0" dirty="0">
                <a:solidFill>
                  <a:srgbClr val="3333FF"/>
                </a:solidFill>
                <a:ea typeface="宋体" pitchFamily="2" charset="-122"/>
              </a:rPr>
              <a:t>1)</a:t>
            </a:r>
            <a:r>
              <a:rPr lang="en-US" altLang="zh-CN" sz="2100" b="0" i="1" dirty="0">
                <a:solidFill>
                  <a:srgbClr val="3333FF"/>
                </a:solidFill>
                <a:ea typeface="宋体" pitchFamily="2" charset="-122"/>
              </a:rPr>
              <a:t>/M</a:t>
            </a:r>
            <a:r>
              <a:rPr lang="en-US" altLang="zh-CN" sz="2100" b="0" dirty="0">
                <a:solidFill>
                  <a:srgbClr val="3333FF"/>
                </a:solidFill>
                <a:ea typeface="宋体" pitchFamily="2" charset="-122"/>
              </a:rPr>
              <a:t>, if </a:t>
            </a:r>
            <a:r>
              <a:rPr lang="en-US" altLang="zh-CN" sz="2100" b="0" i="1" dirty="0">
                <a:solidFill>
                  <a:srgbClr val="3333FF"/>
                </a:solidFill>
                <a:ea typeface="宋体" pitchFamily="2" charset="-122"/>
              </a:rPr>
              <a:t>Q</a:t>
            </a:r>
            <a:r>
              <a:rPr lang="en-US" altLang="zh-CN" sz="2100" b="0" dirty="0">
                <a:solidFill>
                  <a:srgbClr val="3333FF"/>
                </a:solidFill>
                <a:ea typeface="宋体" pitchFamily="2" charset="-122"/>
              </a:rPr>
              <a:t> is very small compared to </a:t>
            </a:r>
            <a:r>
              <a:rPr lang="en-US" altLang="zh-CN" sz="2100" b="0" i="1" dirty="0">
                <a:solidFill>
                  <a:srgbClr val="3333FF"/>
                </a:solidFill>
                <a:ea typeface="宋体" pitchFamily="2" charset="-122"/>
              </a:rPr>
              <a:t>M</a:t>
            </a:r>
            <a:endParaRPr lang="en-US" altLang="zh-CN" sz="2100" b="0" i="1" dirty="0">
              <a:solidFill>
                <a:srgbClr val="3333FF"/>
              </a:solidFill>
              <a:ea typeface="宋体" pitchFamily="2" charset="-122"/>
            </a:endParaRPr>
          </a:p>
        </p:txBody>
      </p:sp>
      <p:sp>
        <p:nvSpPr>
          <p:cNvPr id="30726" name="矩形 7"/>
          <p:cNvSpPr/>
          <p:nvPr/>
        </p:nvSpPr>
        <p:spPr>
          <a:xfrm>
            <a:off x="500063" y="4357688"/>
            <a:ext cx="8358187" cy="1143000"/>
          </a:xfrm>
          <a:prstGeom prst="rect">
            <a:avLst/>
          </a:prstGeom>
          <a:noFill/>
          <a:ln w="19050" cap="flat" cmpd="sng">
            <a:solidFill>
              <a:srgbClr val="FF3300"/>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sp>
        <p:nvSpPr>
          <p:cNvPr id="9" name="Rectangle 4"/>
          <p:cNvSpPr txBox="1">
            <a:spLocks noRot="1" noChangeArrowheads="1"/>
          </p:cNvSpPr>
          <p:nvPr/>
        </p:nvSpPr>
        <p:spPr>
          <a:xfrm>
            <a:off x="323528" y="11212"/>
            <a:ext cx="8463885" cy="8255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1"/>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5pPr>
            <a:lvl6pPr marL="457200" algn="l" rtl="0" fontAlgn="base">
              <a:spcBef>
                <a:spcPct val="0"/>
              </a:spcBef>
              <a:spcAft>
                <a:spcPct val="0"/>
              </a:spcAft>
              <a:defRPr sz="4100" b="1">
                <a:solidFill>
                  <a:schemeClr val="tx1"/>
                </a:solidFill>
                <a:latin typeface="Lucida Sans Unicode" pitchFamily="34" charset="0"/>
                <a:ea typeface="黑体" pitchFamily="49" charset="-122"/>
              </a:defRPr>
            </a:lvl6pPr>
            <a:lvl7pPr marL="914400" algn="l" rtl="0" fontAlgn="base">
              <a:spcBef>
                <a:spcPct val="0"/>
              </a:spcBef>
              <a:spcAft>
                <a:spcPct val="0"/>
              </a:spcAft>
              <a:defRPr sz="4100" b="1">
                <a:solidFill>
                  <a:schemeClr val="tx1"/>
                </a:solidFill>
                <a:latin typeface="Lucida Sans Unicode" pitchFamily="34" charset="0"/>
                <a:ea typeface="黑体" pitchFamily="49" charset="-122"/>
              </a:defRPr>
            </a:lvl7pPr>
            <a:lvl8pPr marL="1371600" algn="l" rtl="0" fontAlgn="base">
              <a:spcBef>
                <a:spcPct val="0"/>
              </a:spcBef>
              <a:spcAft>
                <a:spcPct val="0"/>
              </a:spcAft>
              <a:defRPr sz="4100" b="1">
                <a:solidFill>
                  <a:schemeClr val="tx1"/>
                </a:solidFill>
                <a:latin typeface="Lucida Sans Unicode" pitchFamily="34" charset="0"/>
                <a:ea typeface="黑体" pitchFamily="49" charset="-122"/>
              </a:defRPr>
            </a:lvl8pPr>
            <a:lvl9pPr marL="1828800" algn="l" rtl="0" fontAlgn="base">
              <a:spcBef>
                <a:spcPct val="0"/>
              </a:spcBef>
              <a:spcAft>
                <a:spcPct val="0"/>
              </a:spcAft>
              <a:defRPr sz="4100" b="1">
                <a:solidFill>
                  <a:schemeClr val="tx1"/>
                </a:solidFill>
                <a:latin typeface="Lucida Sans Unicode" pitchFamily="34" charset="0"/>
                <a:ea typeface="黑体" pitchFamily="49"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704020202090204" pitchFamily="34" charset="0"/>
              <a:buNone/>
              <a:defRPr/>
            </a:pPr>
            <a:r>
              <a:rPr kumimoji="0" lang="en-US" altLang="zh-CN"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2.3 Algorithms in the Random Oracle Model</a:t>
            </a:r>
            <a:endParaRPr kumimoji="0" lang="zh-CN" altLang="en-US"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pic>
        <p:nvPicPr>
          <p:cNvPr id="35847" name="Picture 9"/>
          <p:cNvPicPr>
            <a:picLocks noChangeAspect="1"/>
          </p:cNvPicPr>
          <p:nvPr/>
        </p:nvPicPr>
        <p:blipFill>
          <a:blip r:embed="rId1"/>
          <a:stretch>
            <a:fillRect/>
          </a:stretch>
        </p:blipFill>
        <p:spPr>
          <a:xfrm>
            <a:off x="684213" y="1916113"/>
            <a:ext cx="5381625" cy="2295525"/>
          </a:xfrm>
          <a:prstGeom prst="rect">
            <a:avLst/>
          </a:prstGeom>
          <a:noFill/>
          <a:ln w="9525" cap="flat" cmpd="sng">
            <a:solidFill>
              <a:srgbClr val="3333FF"/>
            </a:solidFill>
            <a:prstDash val="solid"/>
            <a:miter/>
            <a:headEnd type="none" w="med" len="med"/>
            <a:tailEnd type="none" w="med" len="med"/>
          </a:ln>
        </p:spPr>
      </p:pic>
      <p:pic>
        <p:nvPicPr>
          <p:cNvPr id="34826" name="Picture 10"/>
          <p:cNvPicPr>
            <a:picLocks noChangeAspect="1"/>
          </p:cNvPicPr>
          <p:nvPr/>
        </p:nvPicPr>
        <p:blipFill>
          <a:blip r:embed="rId2"/>
          <a:stretch>
            <a:fillRect/>
          </a:stretch>
        </p:blipFill>
        <p:spPr>
          <a:xfrm>
            <a:off x="539750" y="4437063"/>
            <a:ext cx="8280400" cy="58578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482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307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5"/>
          <p:cNvSpPr>
            <a:spLocks noGrp="1" noRot="1"/>
          </p:cNvSpPr>
          <p:nvPr>
            <p:ph type="body" idx="4294967295"/>
          </p:nvPr>
        </p:nvSpPr>
        <p:spPr>
          <a:xfrm>
            <a:off x="71438" y="933450"/>
            <a:ext cx="8501062" cy="5016500"/>
          </a:xfrm>
          <a:ln/>
        </p:spPr>
        <p:txBody>
          <a:bodyPr vert="horz" wrap="square" lIns="91440" tIns="45720" rIns="91440" bIns="45720" anchor="t" anchorCtr="0"/>
          <a:p>
            <a:pPr eaLnBrk="1" hangingPunct="1">
              <a:lnSpc>
                <a:spcPct val="120000"/>
              </a:lnSpc>
            </a:pPr>
            <a:r>
              <a:rPr lang="en-US" altLang="zh-CN" sz="2400" u="sng" dirty="0">
                <a:solidFill>
                  <a:srgbClr val="3333FF"/>
                </a:solidFill>
              </a:rPr>
              <a:t>3. Find a Collision:</a:t>
            </a:r>
            <a:endParaRPr lang="en-US" altLang="zh-CN" sz="2000" dirty="0">
              <a:solidFill>
                <a:srgbClr val="3333FF"/>
              </a:solidFill>
            </a:endParaRPr>
          </a:p>
          <a:p>
            <a:pPr lvl="1" eaLnBrk="1" hangingPunct="1">
              <a:lnSpc>
                <a:spcPct val="120000"/>
              </a:lnSpc>
            </a:pPr>
            <a:endParaRPr lang="zh-CN" altLang="en-US" sz="2000" dirty="0">
              <a:solidFill>
                <a:srgbClr val="000000"/>
              </a:solidFill>
            </a:endParaRPr>
          </a:p>
        </p:txBody>
      </p:sp>
      <p:sp>
        <p:nvSpPr>
          <p:cNvPr id="36867"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31750" name="矩形 7"/>
          <p:cNvSpPr/>
          <p:nvPr/>
        </p:nvSpPr>
        <p:spPr>
          <a:xfrm>
            <a:off x="500063" y="3949700"/>
            <a:ext cx="8358187" cy="1279525"/>
          </a:xfrm>
          <a:prstGeom prst="rect">
            <a:avLst/>
          </a:prstGeom>
          <a:noFill/>
          <a:ln w="19050" cap="flat" cmpd="sng">
            <a:solidFill>
              <a:srgbClr val="FF3300"/>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sp>
        <p:nvSpPr>
          <p:cNvPr id="9" name="Rectangle 4"/>
          <p:cNvSpPr txBox="1">
            <a:spLocks noRot="1" noChangeArrowheads="1"/>
          </p:cNvSpPr>
          <p:nvPr/>
        </p:nvSpPr>
        <p:spPr>
          <a:xfrm>
            <a:off x="323528" y="11212"/>
            <a:ext cx="8463885" cy="8255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1"/>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5pPr>
            <a:lvl6pPr marL="457200" algn="l" rtl="0" fontAlgn="base">
              <a:spcBef>
                <a:spcPct val="0"/>
              </a:spcBef>
              <a:spcAft>
                <a:spcPct val="0"/>
              </a:spcAft>
              <a:defRPr sz="4100" b="1">
                <a:solidFill>
                  <a:schemeClr val="tx1"/>
                </a:solidFill>
                <a:latin typeface="Lucida Sans Unicode" pitchFamily="34" charset="0"/>
                <a:ea typeface="黑体" pitchFamily="49" charset="-122"/>
              </a:defRPr>
            </a:lvl6pPr>
            <a:lvl7pPr marL="914400" algn="l" rtl="0" fontAlgn="base">
              <a:spcBef>
                <a:spcPct val="0"/>
              </a:spcBef>
              <a:spcAft>
                <a:spcPct val="0"/>
              </a:spcAft>
              <a:defRPr sz="4100" b="1">
                <a:solidFill>
                  <a:schemeClr val="tx1"/>
                </a:solidFill>
                <a:latin typeface="Lucida Sans Unicode" pitchFamily="34" charset="0"/>
                <a:ea typeface="黑体" pitchFamily="49" charset="-122"/>
              </a:defRPr>
            </a:lvl7pPr>
            <a:lvl8pPr marL="1371600" algn="l" rtl="0" fontAlgn="base">
              <a:spcBef>
                <a:spcPct val="0"/>
              </a:spcBef>
              <a:spcAft>
                <a:spcPct val="0"/>
              </a:spcAft>
              <a:defRPr sz="4100" b="1">
                <a:solidFill>
                  <a:schemeClr val="tx1"/>
                </a:solidFill>
                <a:latin typeface="Lucida Sans Unicode" pitchFamily="34" charset="0"/>
                <a:ea typeface="黑体" pitchFamily="49" charset="-122"/>
              </a:defRPr>
            </a:lvl8pPr>
            <a:lvl9pPr marL="1828800" algn="l" rtl="0" fontAlgn="base">
              <a:spcBef>
                <a:spcPct val="0"/>
              </a:spcBef>
              <a:spcAft>
                <a:spcPct val="0"/>
              </a:spcAft>
              <a:defRPr sz="4100" b="1">
                <a:solidFill>
                  <a:schemeClr val="tx1"/>
                </a:solidFill>
                <a:latin typeface="Lucida Sans Unicode" pitchFamily="34" charset="0"/>
                <a:ea typeface="黑体" pitchFamily="49"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704020202090204" pitchFamily="34" charset="0"/>
              <a:buNone/>
              <a:defRPr/>
            </a:pPr>
            <a:r>
              <a:rPr kumimoji="0" lang="en-US" altLang="zh-CN"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2.3 Algorithms in the Random Oracle Model</a:t>
            </a:r>
            <a:endParaRPr kumimoji="0" lang="zh-CN" altLang="en-US"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pic>
        <p:nvPicPr>
          <p:cNvPr id="36870" name="Picture 9"/>
          <p:cNvPicPr>
            <a:picLocks noChangeAspect="1"/>
          </p:cNvPicPr>
          <p:nvPr/>
        </p:nvPicPr>
        <p:blipFill>
          <a:blip r:embed="rId1"/>
          <a:stretch>
            <a:fillRect/>
          </a:stretch>
        </p:blipFill>
        <p:spPr>
          <a:xfrm>
            <a:off x="684213" y="1508125"/>
            <a:ext cx="4171950" cy="2305050"/>
          </a:xfrm>
          <a:prstGeom prst="rect">
            <a:avLst/>
          </a:prstGeom>
          <a:noFill/>
          <a:ln w="9525" cap="flat" cmpd="sng">
            <a:solidFill>
              <a:srgbClr val="3333FF"/>
            </a:solidFill>
            <a:prstDash val="solid"/>
            <a:miter/>
            <a:headEnd type="none" w="med" len="med"/>
            <a:tailEnd type="none" w="med" len="med"/>
          </a:ln>
        </p:spPr>
      </p:pic>
      <p:pic>
        <p:nvPicPr>
          <p:cNvPr id="35850" name="Picture 10"/>
          <p:cNvPicPr>
            <a:picLocks noChangeAspect="1"/>
          </p:cNvPicPr>
          <p:nvPr/>
        </p:nvPicPr>
        <p:blipFill>
          <a:blip r:embed="rId2"/>
          <a:stretch>
            <a:fillRect/>
          </a:stretch>
        </p:blipFill>
        <p:spPr>
          <a:xfrm>
            <a:off x="539750" y="4029075"/>
            <a:ext cx="8208963" cy="1181100"/>
          </a:xfrm>
          <a:prstGeom prst="rect">
            <a:avLst/>
          </a:prstGeom>
          <a:noFill/>
          <a:ln w="9525">
            <a:noFill/>
          </a:ln>
        </p:spPr>
      </p:pic>
      <p:sp>
        <p:nvSpPr>
          <p:cNvPr id="11" name="TextBox 6"/>
          <p:cNvSpPr txBox="1"/>
          <p:nvPr/>
        </p:nvSpPr>
        <p:spPr>
          <a:xfrm>
            <a:off x="539750" y="5483225"/>
            <a:ext cx="8464550" cy="830263"/>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400" b="0" dirty="0">
                <a:solidFill>
                  <a:srgbClr val="000000"/>
                </a:solidFill>
                <a:ea typeface="宋体" pitchFamily="2" charset="-122"/>
              </a:rPr>
              <a:t>Theorem 5.4’: </a:t>
            </a:r>
            <a:r>
              <a:rPr lang="en-US" altLang="zh-CN" sz="2400" b="0" i="1" dirty="0">
                <a:solidFill>
                  <a:srgbClr val="3333FF"/>
                </a:solidFill>
                <a:ea typeface="宋体" pitchFamily="2" charset="-122"/>
              </a:rPr>
              <a:t>The success prob. </a:t>
            </a:r>
            <a:r>
              <a:rPr lang="en-US" altLang="zh-CN" sz="2400" b="0" dirty="0">
                <a:solidFill>
                  <a:srgbClr val="3333FF"/>
                </a:solidFill>
                <a:ea typeface="宋体" pitchFamily="2" charset="-122"/>
              </a:rPr>
              <a:t>of finding a collision is</a:t>
            </a:r>
            <a:endParaRPr lang="en-US" altLang="zh-CN" sz="2400" b="0" dirty="0">
              <a:solidFill>
                <a:srgbClr val="3333FF"/>
              </a:solidFill>
              <a:ea typeface="宋体" pitchFamily="2" charset="-122"/>
            </a:endParaRPr>
          </a:p>
          <a:p>
            <a:pPr marL="0" lvl="0" indent="0">
              <a:lnSpc>
                <a:spcPct val="100000"/>
              </a:lnSpc>
              <a:spcBef>
                <a:spcPct val="0"/>
              </a:spcBef>
              <a:buClrTx/>
              <a:buSzTx/>
              <a:buNone/>
            </a:pPr>
            <a:r>
              <a:rPr lang="en-US" altLang="zh-CN" sz="2400" b="0" dirty="0">
                <a:solidFill>
                  <a:srgbClr val="3333FF"/>
                </a:solidFill>
                <a:ea typeface="宋体" pitchFamily="2" charset="-122"/>
              </a:rPr>
              <a:t>     </a:t>
            </a:r>
            <a:r>
              <a:rPr lang="en-US" altLang="zh-CN" sz="2400" i="1" dirty="0">
                <a:solidFill>
                  <a:srgbClr val="3333FF"/>
                </a:solidFill>
                <a:ea typeface="宋体" pitchFamily="2" charset="-122"/>
              </a:rPr>
              <a:t>≈ </a:t>
            </a:r>
            <a:r>
              <a:rPr lang="en-US" altLang="zh-CN" sz="2400" b="0" dirty="0">
                <a:solidFill>
                  <a:srgbClr val="3333FF"/>
                </a:solidFill>
                <a:ea typeface="宋体" pitchFamily="2" charset="-122"/>
              </a:rPr>
              <a:t>1 – exp{-</a:t>
            </a:r>
            <a:r>
              <a:rPr lang="en-US" altLang="zh-CN" sz="2400" b="0" i="1" dirty="0">
                <a:solidFill>
                  <a:srgbClr val="3333FF"/>
                </a:solidFill>
                <a:ea typeface="宋体" pitchFamily="2" charset="-122"/>
              </a:rPr>
              <a:t>Q</a:t>
            </a:r>
            <a:r>
              <a:rPr lang="en-US" altLang="zh-CN" sz="2400" b="0" dirty="0">
                <a:solidFill>
                  <a:srgbClr val="3333FF"/>
                </a:solidFill>
                <a:ea typeface="宋体" pitchFamily="2" charset="-122"/>
              </a:rPr>
              <a:t>(</a:t>
            </a:r>
            <a:r>
              <a:rPr lang="en-US" altLang="zh-CN" sz="2400" b="0" i="1" dirty="0">
                <a:solidFill>
                  <a:srgbClr val="3333FF"/>
                </a:solidFill>
                <a:ea typeface="宋体" pitchFamily="2" charset="-122"/>
              </a:rPr>
              <a:t>Q-</a:t>
            </a:r>
            <a:r>
              <a:rPr lang="en-US" altLang="zh-CN" sz="2400" b="0" dirty="0">
                <a:solidFill>
                  <a:srgbClr val="3333FF"/>
                </a:solidFill>
                <a:ea typeface="宋体" pitchFamily="2" charset="-122"/>
              </a:rPr>
              <a:t>1)</a:t>
            </a:r>
            <a:r>
              <a:rPr lang="en-US" altLang="zh-CN" sz="2400" b="0" i="1" dirty="0">
                <a:solidFill>
                  <a:srgbClr val="3333FF"/>
                </a:solidFill>
                <a:ea typeface="宋体" pitchFamily="2" charset="-122"/>
              </a:rPr>
              <a:t>/</a:t>
            </a:r>
            <a:r>
              <a:rPr lang="en-US" altLang="zh-CN" sz="2400" b="0" dirty="0">
                <a:solidFill>
                  <a:srgbClr val="3333FF"/>
                </a:solidFill>
                <a:ea typeface="宋体" pitchFamily="2" charset="-122"/>
              </a:rPr>
              <a:t>(2</a:t>
            </a:r>
            <a:r>
              <a:rPr lang="en-US" altLang="zh-CN" sz="2400" b="0" i="1" dirty="0">
                <a:solidFill>
                  <a:srgbClr val="3333FF"/>
                </a:solidFill>
                <a:ea typeface="宋体" pitchFamily="2" charset="-122"/>
              </a:rPr>
              <a:t>M</a:t>
            </a:r>
            <a:r>
              <a:rPr lang="en-US" altLang="zh-CN" sz="2400" b="0" dirty="0">
                <a:solidFill>
                  <a:srgbClr val="3333FF"/>
                </a:solidFill>
                <a:ea typeface="宋体" pitchFamily="2" charset="-122"/>
              </a:rPr>
              <a:t>)}, if </a:t>
            </a:r>
            <a:r>
              <a:rPr lang="en-US" altLang="zh-CN" sz="2400" b="0" i="1" dirty="0">
                <a:solidFill>
                  <a:srgbClr val="3333FF"/>
                </a:solidFill>
                <a:ea typeface="宋体" pitchFamily="2" charset="-122"/>
              </a:rPr>
              <a:t>Q</a:t>
            </a:r>
            <a:r>
              <a:rPr lang="en-US" altLang="zh-CN" sz="2400" b="0" dirty="0">
                <a:solidFill>
                  <a:srgbClr val="3333FF"/>
                </a:solidFill>
                <a:ea typeface="宋体" pitchFamily="2" charset="-122"/>
              </a:rPr>
              <a:t> is very small compared to </a:t>
            </a:r>
            <a:r>
              <a:rPr lang="en-US" altLang="zh-CN" sz="2400" b="0" i="1" dirty="0">
                <a:solidFill>
                  <a:srgbClr val="3333FF"/>
                </a:solidFill>
                <a:ea typeface="宋体" pitchFamily="2" charset="-122"/>
              </a:rPr>
              <a:t>M.</a:t>
            </a:r>
            <a:endParaRPr lang="en-US" altLang="zh-CN" sz="2400" b="0" i="1" dirty="0">
              <a:solidFill>
                <a:srgbClr val="3333FF"/>
              </a:solidFill>
              <a:ea typeface="宋体" pitchFamily="2" charset="-122"/>
            </a:endParaRPr>
          </a:p>
        </p:txBody>
      </p:sp>
      <p:sp>
        <p:nvSpPr>
          <p:cNvPr id="12" name="矩形 7"/>
          <p:cNvSpPr/>
          <p:nvPr/>
        </p:nvSpPr>
        <p:spPr>
          <a:xfrm>
            <a:off x="539750" y="5416550"/>
            <a:ext cx="8280400" cy="965200"/>
          </a:xfrm>
          <a:prstGeom prst="rect">
            <a:avLst/>
          </a:prstGeom>
          <a:noFill/>
          <a:ln w="19050" cap="flat" cmpd="sng">
            <a:solidFill>
              <a:srgbClr val="FF3300"/>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graphicFrame>
        <p:nvGraphicFramePr>
          <p:cNvPr id="13" name="对象 1"/>
          <p:cNvGraphicFramePr>
            <a:graphicFrameLocks noChangeAspect="1"/>
          </p:cNvGraphicFramePr>
          <p:nvPr/>
        </p:nvGraphicFramePr>
        <p:xfrm>
          <a:off x="684213" y="5929313"/>
          <a:ext cx="285750" cy="314325"/>
        </p:xfrm>
        <a:graphic>
          <a:graphicData uri="http://schemas.openxmlformats.org/presentationml/2006/ole">
            <mc:AlternateContent xmlns:mc="http://schemas.openxmlformats.org/markup-compatibility/2006">
              <mc:Choice xmlns:v="urn:schemas-microsoft-com:vml" Requires="v">
                <p:oleObj spid="_x0000_s3078" name="" r:id="rId3" imgW="127000" imgH="139700" progId="Equation.3">
                  <p:embed/>
                </p:oleObj>
              </mc:Choice>
              <mc:Fallback>
                <p:oleObj name="" r:id="rId3" imgW="127000" imgH="139700" progId="Equation.3">
                  <p:embed/>
                  <p:pic>
                    <p:nvPicPr>
                      <p:cNvPr id="0" name="图片 3077"/>
                      <p:cNvPicPr/>
                      <p:nvPr/>
                    </p:nvPicPr>
                    <p:blipFill>
                      <a:blip r:embed="rId4"/>
                      <a:stretch>
                        <a:fillRect/>
                      </a:stretch>
                    </p:blipFill>
                    <p:spPr>
                      <a:xfrm>
                        <a:off x="684213" y="5929313"/>
                        <a:ext cx="285750" cy="3143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585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p:bldP spid="11" grpId="0"/>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5"/>
          <p:cNvSpPr>
            <a:spLocks noGrp="1" noRot="1"/>
          </p:cNvSpPr>
          <p:nvPr>
            <p:ph type="body" idx="4294967295"/>
          </p:nvPr>
        </p:nvSpPr>
        <p:spPr>
          <a:xfrm>
            <a:off x="71438" y="933450"/>
            <a:ext cx="8501062" cy="5016500"/>
          </a:xfrm>
          <a:ln/>
        </p:spPr>
        <p:txBody>
          <a:bodyPr vert="horz" wrap="square" lIns="91440" tIns="45720" rIns="91440" bIns="45720" anchor="t" anchorCtr="0"/>
          <a:p>
            <a:pPr eaLnBrk="1" hangingPunct="1">
              <a:lnSpc>
                <a:spcPct val="120000"/>
              </a:lnSpc>
            </a:pPr>
            <a:r>
              <a:rPr lang="en-US" altLang="zh-CN" sz="2400" u="sng" dirty="0">
                <a:solidFill>
                  <a:srgbClr val="3333FF"/>
                </a:solidFill>
              </a:rPr>
              <a:t>3. Find a Collision:</a:t>
            </a:r>
            <a:endParaRPr lang="en-US" altLang="zh-CN" sz="2000" dirty="0">
              <a:solidFill>
                <a:srgbClr val="3333FF"/>
              </a:solidFill>
            </a:endParaRPr>
          </a:p>
          <a:p>
            <a:pPr lvl="1" eaLnBrk="1" hangingPunct="1">
              <a:lnSpc>
                <a:spcPct val="120000"/>
              </a:lnSpc>
            </a:pPr>
            <a:endParaRPr lang="zh-CN" altLang="en-US" sz="2000" dirty="0">
              <a:solidFill>
                <a:srgbClr val="000000"/>
              </a:solidFill>
            </a:endParaRPr>
          </a:p>
        </p:txBody>
      </p:sp>
      <p:sp>
        <p:nvSpPr>
          <p:cNvPr id="37891"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9" name="Rectangle 4"/>
          <p:cNvSpPr txBox="1">
            <a:spLocks noRot="1" noChangeArrowheads="1"/>
          </p:cNvSpPr>
          <p:nvPr/>
        </p:nvSpPr>
        <p:spPr>
          <a:xfrm>
            <a:off x="323528" y="11212"/>
            <a:ext cx="8463885" cy="8255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1"/>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5pPr>
            <a:lvl6pPr marL="457200" algn="l" rtl="0" fontAlgn="base">
              <a:spcBef>
                <a:spcPct val="0"/>
              </a:spcBef>
              <a:spcAft>
                <a:spcPct val="0"/>
              </a:spcAft>
              <a:defRPr sz="4100" b="1">
                <a:solidFill>
                  <a:schemeClr val="tx1"/>
                </a:solidFill>
                <a:latin typeface="Lucida Sans Unicode" pitchFamily="34" charset="0"/>
                <a:ea typeface="黑体" pitchFamily="49" charset="-122"/>
              </a:defRPr>
            </a:lvl6pPr>
            <a:lvl7pPr marL="914400" algn="l" rtl="0" fontAlgn="base">
              <a:spcBef>
                <a:spcPct val="0"/>
              </a:spcBef>
              <a:spcAft>
                <a:spcPct val="0"/>
              </a:spcAft>
              <a:defRPr sz="4100" b="1">
                <a:solidFill>
                  <a:schemeClr val="tx1"/>
                </a:solidFill>
                <a:latin typeface="Lucida Sans Unicode" pitchFamily="34" charset="0"/>
                <a:ea typeface="黑体" pitchFamily="49" charset="-122"/>
              </a:defRPr>
            </a:lvl7pPr>
            <a:lvl8pPr marL="1371600" algn="l" rtl="0" fontAlgn="base">
              <a:spcBef>
                <a:spcPct val="0"/>
              </a:spcBef>
              <a:spcAft>
                <a:spcPct val="0"/>
              </a:spcAft>
              <a:defRPr sz="4100" b="1">
                <a:solidFill>
                  <a:schemeClr val="tx1"/>
                </a:solidFill>
                <a:latin typeface="Lucida Sans Unicode" pitchFamily="34" charset="0"/>
                <a:ea typeface="黑体" pitchFamily="49" charset="-122"/>
              </a:defRPr>
            </a:lvl8pPr>
            <a:lvl9pPr marL="1828800" algn="l" rtl="0" fontAlgn="base">
              <a:spcBef>
                <a:spcPct val="0"/>
              </a:spcBef>
              <a:spcAft>
                <a:spcPct val="0"/>
              </a:spcAft>
              <a:defRPr sz="4100" b="1">
                <a:solidFill>
                  <a:schemeClr val="tx1"/>
                </a:solidFill>
                <a:latin typeface="Lucida Sans Unicode" pitchFamily="34" charset="0"/>
                <a:ea typeface="黑体" pitchFamily="49"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704020202090204" pitchFamily="34" charset="0"/>
              <a:buNone/>
              <a:defRPr/>
            </a:pPr>
            <a:r>
              <a:rPr kumimoji="0" lang="en-US" altLang="zh-CN"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2.3 Algorithms in the Random Oracle Model</a:t>
            </a:r>
            <a:endParaRPr kumimoji="0" lang="zh-CN" altLang="en-US"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pic>
        <p:nvPicPr>
          <p:cNvPr id="37893" name="Picture 9"/>
          <p:cNvPicPr>
            <a:picLocks noChangeAspect="1"/>
          </p:cNvPicPr>
          <p:nvPr/>
        </p:nvPicPr>
        <p:blipFill>
          <a:blip r:embed="rId1"/>
          <a:stretch>
            <a:fillRect/>
          </a:stretch>
        </p:blipFill>
        <p:spPr>
          <a:xfrm>
            <a:off x="684213" y="1508125"/>
            <a:ext cx="4171950" cy="2305050"/>
          </a:xfrm>
          <a:prstGeom prst="rect">
            <a:avLst/>
          </a:prstGeom>
          <a:noFill/>
          <a:ln w="9525" cap="flat" cmpd="sng">
            <a:solidFill>
              <a:srgbClr val="3333FF"/>
            </a:solidFill>
            <a:prstDash val="solid"/>
            <a:miter/>
            <a:headEnd type="none" w="med" len="med"/>
            <a:tailEnd type="none" w="med" len="med"/>
          </a:ln>
        </p:spPr>
      </p:pic>
      <p:sp>
        <p:nvSpPr>
          <p:cNvPr id="37894" name="TextBox 6"/>
          <p:cNvSpPr txBox="1"/>
          <p:nvPr/>
        </p:nvSpPr>
        <p:spPr>
          <a:xfrm>
            <a:off x="539750" y="3967163"/>
            <a:ext cx="8464550" cy="830262"/>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400" b="0" i="1" dirty="0">
                <a:solidFill>
                  <a:srgbClr val="3333FF"/>
                </a:solidFill>
                <a:ea typeface="宋体" pitchFamily="2" charset="-122"/>
              </a:rPr>
              <a:t>The success prob. </a:t>
            </a:r>
            <a:r>
              <a:rPr lang="en-US" altLang="zh-CN" sz="2400" b="0" dirty="0">
                <a:solidFill>
                  <a:srgbClr val="3333FF"/>
                </a:solidFill>
                <a:ea typeface="宋体" pitchFamily="2" charset="-122"/>
              </a:rPr>
              <a:t>of finding a collision is</a:t>
            </a:r>
            <a:endParaRPr lang="en-US" altLang="zh-CN" sz="2400" b="0" dirty="0">
              <a:solidFill>
                <a:srgbClr val="3333FF"/>
              </a:solidFill>
              <a:ea typeface="宋体" pitchFamily="2" charset="-122"/>
            </a:endParaRPr>
          </a:p>
          <a:p>
            <a:pPr marL="0" lvl="0" indent="0">
              <a:lnSpc>
                <a:spcPct val="100000"/>
              </a:lnSpc>
              <a:spcBef>
                <a:spcPct val="0"/>
              </a:spcBef>
              <a:buClrTx/>
              <a:buSzTx/>
              <a:buNone/>
            </a:pPr>
            <a:r>
              <a:rPr lang="en-US" altLang="zh-CN" sz="2400" i="1" dirty="0">
                <a:solidFill>
                  <a:srgbClr val="3333FF"/>
                </a:solidFill>
                <a:ea typeface="宋体" pitchFamily="2" charset="-122"/>
              </a:rPr>
              <a:t>                      ≈ </a:t>
            </a:r>
            <a:r>
              <a:rPr lang="en-US" altLang="zh-CN" sz="2400" b="0" dirty="0">
                <a:solidFill>
                  <a:srgbClr val="3333FF"/>
                </a:solidFill>
                <a:ea typeface="宋体" pitchFamily="2" charset="-122"/>
              </a:rPr>
              <a:t>1 – exp{-</a:t>
            </a:r>
            <a:r>
              <a:rPr lang="en-US" altLang="zh-CN" sz="2400" b="0" i="1" dirty="0">
                <a:solidFill>
                  <a:srgbClr val="3333FF"/>
                </a:solidFill>
                <a:ea typeface="宋体" pitchFamily="2" charset="-122"/>
              </a:rPr>
              <a:t>Q</a:t>
            </a:r>
            <a:r>
              <a:rPr lang="en-US" altLang="zh-CN" sz="2400" b="0" dirty="0">
                <a:solidFill>
                  <a:srgbClr val="3333FF"/>
                </a:solidFill>
                <a:ea typeface="宋体" pitchFamily="2" charset="-122"/>
              </a:rPr>
              <a:t>(</a:t>
            </a:r>
            <a:r>
              <a:rPr lang="en-US" altLang="zh-CN" sz="2400" b="0" i="1" dirty="0">
                <a:solidFill>
                  <a:srgbClr val="3333FF"/>
                </a:solidFill>
                <a:ea typeface="宋体" pitchFamily="2" charset="-122"/>
              </a:rPr>
              <a:t>Q-</a:t>
            </a:r>
            <a:r>
              <a:rPr lang="en-US" altLang="zh-CN" sz="2400" b="0" dirty="0">
                <a:solidFill>
                  <a:srgbClr val="3333FF"/>
                </a:solidFill>
                <a:ea typeface="宋体" pitchFamily="2" charset="-122"/>
              </a:rPr>
              <a:t>1)</a:t>
            </a:r>
            <a:r>
              <a:rPr lang="en-US" altLang="zh-CN" sz="2400" b="0" i="1" dirty="0">
                <a:solidFill>
                  <a:srgbClr val="3333FF"/>
                </a:solidFill>
                <a:ea typeface="宋体" pitchFamily="2" charset="-122"/>
              </a:rPr>
              <a:t>/</a:t>
            </a:r>
            <a:r>
              <a:rPr lang="en-US" altLang="zh-CN" sz="2400" b="0" dirty="0">
                <a:solidFill>
                  <a:srgbClr val="3333FF"/>
                </a:solidFill>
                <a:ea typeface="宋体" pitchFamily="2" charset="-122"/>
              </a:rPr>
              <a:t>(2</a:t>
            </a:r>
            <a:r>
              <a:rPr lang="en-US" altLang="zh-CN" sz="2400" b="0" i="1" dirty="0">
                <a:solidFill>
                  <a:srgbClr val="3333FF"/>
                </a:solidFill>
                <a:ea typeface="宋体" pitchFamily="2" charset="-122"/>
              </a:rPr>
              <a:t>M</a:t>
            </a:r>
            <a:r>
              <a:rPr lang="en-US" altLang="zh-CN" sz="2400" b="0" dirty="0">
                <a:solidFill>
                  <a:srgbClr val="3333FF"/>
                </a:solidFill>
                <a:ea typeface="宋体" pitchFamily="2" charset="-122"/>
              </a:rPr>
              <a:t>)}</a:t>
            </a:r>
            <a:endParaRPr lang="en-US" altLang="zh-CN" sz="2400" b="0" i="1" dirty="0">
              <a:solidFill>
                <a:srgbClr val="3333FF"/>
              </a:solidFill>
              <a:ea typeface="宋体" pitchFamily="2" charset="-122"/>
            </a:endParaRPr>
          </a:p>
        </p:txBody>
      </p:sp>
      <p:sp>
        <p:nvSpPr>
          <p:cNvPr id="37895" name="矩形 7"/>
          <p:cNvSpPr/>
          <p:nvPr/>
        </p:nvSpPr>
        <p:spPr>
          <a:xfrm>
            <a:off x="539750" y="3933825"/>
            <a:ext cx="7056438" cy="2879725"/>
          </a:xfrm>
          <a:prstGeom prst="rect">
            <a:avLst/>
          </a:prstGeom>
          <a:noFill/>
          <a:ln w="19050" cap="flat" cmpd="sng">
            <a:solidFill>
              <a:srgbClr val="FF3300"/>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graphicFrame>
        <p:nvGraphicFramePr>
          <p:cNvPr id="37896" name="对象 1"/>
          <p:cNvGraphicFramePr>
            <a:graphicFrameLocks noChangeAspect="1"/>
          </p:cNvGraphicFramePr>
          <p:nvPr/>
        </p:nvGraphicFramePr>
        <p:xfrm>
          <a:off x="1979613" y="4437063"/>
          <a:ext cx="285750" cy="314325"/>
        </p:xfrm>
        <a:graphic>
          <a:graphicData uri="http://schemas.openxmlformats.org/presentationml/2006/ole">
            <mc:AlternateContent xmlns:mc="http://schemas.openxmlformats.org/markup-compatibility/2006">
              <mc:Choice xmlns:v="urn:schemas-microsoft-com:vml" Requires="v">
                <p:oleObj spid="_x0000_s3090" name="" r:id="rId2" imgW="127000" imgH="139700" progId="Equation.3">
                  <p:embed/>
                </p:oleObj>
              </mc:Choice>
              <mc:Fallback>
                <p:oleObj name="" r:id="rId2" imgW="127000" imgH="139700" progId="Equation.3">
                  <p:embed/>
                  <p:pic>
                    <p:nvPicPr>
                      <p:cNvPr id="0" name="图片 3089"/>
                      <p:cNvPicPr/>
                      <p:nvPr/>
                    </p:nvPicPr>
                    <p:blipFill>
                      <a:blip r:embed="rId3"/>
                      <a:stretch>
                        <a:fillRect/>
                      </a:stretch>
                    </p:blipFill>
                    <p:spPr>
                      <a:xfrm>
                        <a:off x="1979613" y="4437063"/>
                        <a:ext cx="285750" cy="314325"/>
                      </a:xfrm>
                      <a:prstGeom prst="rect">
                        <a:avLst/>
                      </a:prstGeom>
                      <a:noFill/>
                      <a:ln w="38100">
                        <a:noFill/>
                        <a:miter/>
                      </a:ln>
                    </p:spPr>
                  </p:pic>
                </p:oleObj>
              </mc:Fallback>
            </mc:AlternateContent>
          </a:graphicData>
        </a:graphic>
      </p:graphicFrame>
      <p:pic>
        <p:nvPicPr>
          <p:cNvPr id="37897" name="Picture 11"/>
          <p:cNvPicPr>
            <a:picLocks noChangeAspect="1"/>
          </p:cNvPicPr>
          <p:nvPr/>
        </p:nvPicPr>
        <p:blipFill>
          <a:blip r:embed="rId4"/>
          <a:stretch>
            <a:fillRect/>
          </a:stretch>
        </p:blipFill>
        <p:spPr>
          <a:xfrm>
            <a:off x="2160588" y="4868863"/>
            <a:ext cx="2916237" cy="519112"/>
          </a:xfrm>
          <a:prstGeom prst="rect">
            <a:avLst/>
          </a:prstGeom>
          <a:noFill/>
          <a:ln w="9525">
            <a:noFill/>
          </a:ln>
        </p:spPr>
      </p:pic>
      <p:pic>
        <p:nvPicPr>
          <p:cNvPr id="37898" name="Picture 12"/>
          <p:cNvPicPr>
            <a:picLocks noChangeAspect="1"/>
          </p:cNvPicPr>
          <p:nvPr/>
        </p:nvPicPr>
        <p:blipFill>
          <a:blip r:embed="rId5"/>
          <a:stretch>
            <a:fillRect/>
          </a:stretch>
        </p:blipFill>
        <p:spPr>
          <a:xfrm>
            <a:off x="2122488" y="5495925"/>
            <a:ext cx="2322512" cy="647700"/>
          </a:xfrm>
          <a:prstGeom prst="rect">
            <a:avLst/>
          </a:prstGeom>
          <a:noFill/>
          <a:ln w="9525">
            <a:noFill/>
          </a:ln>
        </p:spPr>
      </p:pic>
      <p:sp>
        <p:nvSpPr>
          <p:cNvPr id="2" name="右箭头 1"/>
          <p:cNvSpPr/>
          <p:nvPr/>
        </p:nvSpPr>
        <p:spPr>
          <a:xfrm>
            <a:off x="1042988" y="5300663"/>
            <a:ext cx="863600" cy="150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4" name="Object 3"/>
          <p:cNvGraphicFramePr>
            <a:graphicFrameLocks noChangeAspect="1"/>
          </p:cNvGraphicFramePr>
          <p:nvPr/>
        </p:nvGraphicFramePr>
        <p:xfrm>
          <a:off x="3749675" y="6248400"/>
          <a:ext cx="1714500" cy="493713"/>
        </p:xfrm>
        <a:graphic>
          <a:graphicData uri="http://schemas.openxmlformats.org/presentationml/2006/ole">
            <mc:AlternateContent xmlns:mc="http://schemas.openxmlformats.org/markup-compatibility/2006">
              <mc:Choice xmlns:v="urn:schemas-microsoft-com:vml" Requires="v">
                <p:oleObj spid="_x0000_s3076" name="" r:id="rId6" imgW="838200" imgH="241300" progId="Equation.3">
                  <p:embed/>
                </p:oleObj>
              </mc:Choice>
              <mc:Fallback>
                <p:oleObj name="" r:id="rId6" imgW="838200" imgH="241300" progId="Equation.3">
                  <p:embed/>
                  <p:pic>
                    <p:nvPicPr>
                      <p:cNvPr id="0" name="图片 3075"/>
                      <p:cNvPicPr/>
                      <p:nvPr/>
                    </p:nvPicPr>
                    <p:blipFill>
                      <a:blip r:embed="rId7"/>
                      <a:stretch>
                        <a:fillRect/>
                      </a:stretch>
                    </p:blipFill>
                    <p:spPr>
                      <a:xfrm>
                        <a:off x="3749675" y="6248400"/>
                        <a:ext cx="1714500" cy="493713"/>
                      </a:xfrm>
                      <a:prstGeom prst="rect">
                        <a:avLst/>
                      </a:prstGeom>
                      <a:noFill/>
                      <a:ln w="38100">
                        <a:noFill/>
                        <a:miter/>
                      </a:ln>
                    </p:spPr>
                  </p:pic>
                </p:oleObj>
              </mc:Fallback>
            </mc:AlternateContent>
          </a:graphicData>
        </a:graphic>
      </p:graphicFrame>
      <p:sp>
        <p:nvSpPr>
          <p:cNvPr id="15" name="矩形 15"/>
          <p:cNvSpPr/>
          <p:nvPr/>
        </p:nvSpPr>
        <p:spPr>
          <a:xfrm>
            <a:off x="1963738" y="6170613"/>
            <a:ext cx="4121150" cy="642937"/>
          </a:xfrm>
          <a:prstGeom prst="rect">
            <a:avLst/>
          </a:prstGeom>
          <a:noFill/>
          <a:ln w="19050">
            <a:noFill/>
          </a:ln>
        </p:spPr>
        <p:txBody>
          <a:bodyPr anchor="ctr" anchorCtr="0"/>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200" b="0" dirty="0">
                <a:solidFill>
                  <a:srgbClr val="000000"/>
                </a:solidFill>
                <a:ea typeface="宋体" pitchFamily="2" charset="-122"/>
              </a:rPr>
              <a:t>If    = 0.5, then</a:t>
            </a:r>
            <a:endParaRPr lang="en-US" altLang="zh-CN" sz="2200" b="0" dirty="0">
              <a:solidFill>
                <a:srgbClr val="000000"/>
              </a:solidFill>
              <a:ea typeface="宋体" pitchFamily="2" charset="-122"/>
            </a:endParaRPr>
          </a:p>
        </p:txBody>
      </p:sp>
      <p:graphicFrame>
        <p:nvGraphicFramePr>
          <p:cNvPr id="16" name="Object 4"/>
          <p:cNvGraphicFramePr>
            <a:graphicFrameLocks noChangeAspect="1"/>
          </p:cNvGraphicFramePr>
          <p:nvPr/>
        </p:nvGraphicFramePr>
        <p:xfrm>
          <a:off x="2249488" y="6367463"/>
          <a:ext cx="285750" cy="314325"/>
        </p:xfrm>
        <a:graphic>
          <a:graphicData uri="http://schemas.openxmlformats.org/presentationml/2006/ole">
            <mc:AlternateContent xmlns:mc="http://schemas.openxmlformats.org/markup-compatibility/2006">
              <mc:Choice xmlns:v="urn:schemas-microsoft-com:vml" Requires="v">
                <p:oleObj spid="_x0000_s3077" name="" r:id="rId8" imgW="127000" imgH="139700" progId="Equation.3">
                  <p:embed/>
                </p:oleObj>
              </mc:Choice>
              <mc:Fallback>
                <p:oleObj name="" r:id="rId8" imgW="127000" imgH="139700" progId="Equation.3">
                  <p:embed/>
                  <p:pic>
                    <p:nvPicPr>
                      <p:cNvPr id="0" name="图片 3076"/>
                      <p:cNvPicPr/>
                      <p:nvPr/>
                    </p:nvPicPr>
                    <p:blipFill>
                      <a:blip r:embed="rId3"/>
                      <a:stretch>
                        <a:fillRect/>
                      </a:stretch>
                    </p:blipFill>
                    <p:spPr>
                      <a:xfrm>
                        <a:off x="2249488" y="6367463"/>
                        <a:ext cx="285750" cy="314325"/>
                      </a:xfrm>
                      <a:prstGeom prst="rect">
                        <a:avLst/>
                      </a:prstGeom>
                      <a:noFill/>
                      <a:ln w="38100">
                        <a:noFill/>
                        <a:miter/>
                      </a:ln>
                    </p:spPr>
                  </p:pic>
                </p:oleObj>
              </mc:Fallback>
            </mc:AlternateContent>
          </a:graphicData>
        </a:graphic>
      </p:graphicFrame>
      <p:sp>
        <p:nvSpPr>
          <p:cNvPr id="17" name="右箭头 16"/>
          <p:cNvSpPr/>
          <p:nvPr/>
        </p:nvSpPr>
        <p:spPr>
          <a:xfrm>
            <a:off x="971550" y="6373813"/>
            <a:ext cx="862013" cy="150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4014788" y="2660650"/>
            <a:ext cx="4137025" cy="565150"/>
          </a:xfrm>
          <a:prstGeom prst="rect">
            <a:avLst/>
          </a:prstGeom>
          <a:noFill/>
          <a:ln w="9525">
            <a:noFill/>
          </a:ln>
        </p:spPr>
        <p:txBody>
          <a:bodyPr wrap="none">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107950" lvl="0" indent="0" eaLnBrk="1" hangingPunct="1">
              <a:lnSpc>
                <a:spcPct val="120000"/>
              </a:lnSpc>
              <a:buClr>
                <a:srgbClr val="2DA2BF"/>
              </a:buClr>
              <a:buFontTx/>
              <a:buNone/>
            </a:pPr>
            <a:r>
              <a:rPr lang="en-US" altLang="zh-CN" sz="2800" dirty="0">
                <a:solidFill>
                  <a:srgbClr val="FF0000"/>
                </a:solidFill>
              </a:rPr>
              <a:t>   (1/2, O(      ))-algorithm</a:t>
            </a:r>
            <a:endParaRPr lang="en-US" altLang="zh-CN" sz="2800" dirty="0">
              <a:solidFill>
                <a:srgbClr val="FF0000"/>
              </a:solidFill>
            </a:endParaRPr>
          </a:p>
        </p:txBody>
      </p:sp>
      <p:graphicFrame>
        <p:nvGraphicFramePr>
          <p:cNvPr id="7" name="对象 6"/>
          <p:cNvGraphicFramePr>
            <a:graphicFrameLocks noChangeAspect="1"/>
          </p:cNvGraphicFramePr>
          <p:nvPr/>
        </p:nvGraphicFramePr>
        <p:xfrm>
          <a:off x="5616575" y="2846388"/>
          <a:ext cx="539750" cy="366712"/>
        </p:xfrm>
        <a:graphic>
          <a:graphicData uri="http://schemas.openxmlformats.org/presentationml/2006/ole">
            <mc:AlternateContent xmlns:mc="http://schemas.openxmlformats.org/markup-compatibility/2006">
              <mc:Choice xmlns:v="urn:schemas-microsoft-com:vml" Requires="v">
                <p:oleObj spid="_x0000_s3087" name="" r:id="rId9" imgW="316865" imgH="215900" progId="Equation.3">
                  <p:embed/>
                </p:oleObj>
              </mc:Choice>
              <mc:Fallback>
                <p:oleObj name="" r:id="rId9" imgW="316865" imgH="215900" progId="Equation.3">
                  <p:embed/>
                  <p:pic>
                    <p:nvPicPr>
                      <p:cNvPr id="0" name="图片 3086"/>
                      <p:cNvPicPr/>
                      <p:nvPr/>
                    </p:nvPicPr>
                    <p:blipFill>
                      <a:blip r:embed="rId10"/>
                      <a:stretch>
                        <a:fillRect/>
                      </a:stretch>
                    </p:blipFill>
                    <p:spPr>
                      <a:xfrm>
                        <a:off x="5616575" y="2846388"/>
                        <a:ext cx="539750" cy="36671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4"/>
          <p:cNvSpPr>
            <a:spLocks noGrp="1" noRot="1" noChangeArrowheads="1"/>
          </p:cNvSpPr>
          <p:nvPr>
            <p:ph type="title" idx="4294967295"/>
          </p:nvPr>
        </p:nvSpPr>
        <p:spPr>
          <a:xfrm>
            <a:off x="376014" y="836712"/>
            <a:ext cx="6572250"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sng" strike="noStrike" kern="1200" cap="none" spc="0" normalizeH="0" baseline="0" noProof="0" dirty="0">
                <a:ln>
                  <a:noFill/>
                </a:ln>
                <a:solidFill>
                  <a:srgbClr val="0000FF"/>
                </a:solidFill>
                <a:effectLst/>
                <a:uLnTx/>
                <a:uFillTx/>
                <a:latin typeface="Times New Roman" panose="02020703060505090304" pitchFamily="18" charset="0"/>
                <a:ea typeface="+mj-ea"/>
                <a:cs typeface="Times New Roman" panose="02020703060505090304" pitchFamily="18" charset="0"/>
              </a:rPr>
              <a:t>Birthday </a:t>
            </a:r>
            <a:r>
              <a:rPr kumimoji="0" lang="en-US" altLang="zh-CN" sz="2800" b="1" i="0" u="sng" strike="noStrike" kern="1200" cap="none" spc="0" normalizeH="0" baseline="0" noProof="0" dirty="0" smtClean="0">
                <a:ln>
                  <a:noFill/>
                </a:ln>
                <a:solidFill>
                  <a:srgbClr val="0000FF"/>
                </a:solidFill>
                <a:effectLst/>
                <a:uLnTx/>
                <a:uFillTx/>
                <a:latin typeface="Times New Roman" panose="02020703060505090304" pitchFamily="18" charset="0"/>
                <a:ea typeface="+mj-ea"/>
                <a:cs typeface="Times New Roman" panose="02020703060505090304" pitchFamily="18" charset="0"/>
              </a:rPr>
              <a:t>Problem 2:</a:t>
            </a:r>
            <a:r>
              <a:rPr kumimoji="0" lang="en-US" altLang="zh-CN" sz="2800" b="1" i="0" u="none" strike="noStrike" kern="1200" cap="none" spc="0" normalizeH="0" baseline="0" noProof="0" dirty="0" smtClean="0">
                <a:ln>
                  <a:noFill/>
                </a:ln>
                <a:solidFill>
                  <a:srgbClr val="0000FF"/>
                </a:solidFill>
                <a:effectLst/>
                <a:uLnTx/>
                <a:uFillTx/>
                <a:latin typeface="Times New Roman" panose="02020703060505090304" pitchFamily="18" charset="0"/>
                <a:ea typeface="+mj-ea"/>
                <a:cs typeface="Times New Roman" panose="02020703060505090304" pitchFamily="18" charset="0"/>
              </a:rPr>
              <a:t> </a:t>
            </a:r>
            <a:r>
              <a:rPr kumimoji="0" lang="en-US" altLang="zh-CN"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mj-ea"/>
                <a:cs typeface="Times New Roman" panose="02020703060505090304" pitchFamily="18" charset="0"/>
              </a:rPr>
              <a:t>to find a collision</a:t>
            </a:r>
            <a:r>
              <a:rPr kumimoji="0" lang="en-US" altLang="zh-CN" sz="2800" b="1" i="0" u="none" strike="noStrike" kern="1200" cap="none" spc="0" normalizeH="0" baseline="0" noProof="0" dirty="0" smtClean="0">
                <a:ln>
                  <a:noFill/>
                </a:ln>
                <a:solidFill>
                  <a:srgbClr val="0000FF"/>
                </a:solidFill>
                <a:effectLst/>
                <a:uLnTx/>
                <a:uFillTx/>
                <a:latin typeface="Times New Roman" panose="02020703060505090304" pitchFamily="18" charset="0"/>
                <a:ea typeface="+mj-ea"/>
                <a:cs typeface="Times New Roman" panose="02020703060505090304" pitchFamily="18" charset="0"/>
              </a:rPr>
              <a:t>  </a:t>
            </a:r>
            <a:endParaRPr kumimoji="0" lang="zh-CN" altLang="en-US" sz="2800" b="1" i="0" u="none" strike="noStrike" kern="1200" cap="none" spc="0" normalizeH="0" baseline="0" noProof="0" dirty="0">
              <a:ln>
                <a:noFill/>
              </a:ln>
              <a:solidFill>
                <a:srgbClr val="0000FF"/>
              </a:solidFill>
              <a:effectLst/>
              <a:uLnTx/>
              <a:uFillTx/>
              <a:latin typeface="Times New Roman" panose="02020703060505090304" pitchFamily="18" charset="0"/>
              <a:ea typeface="+mj-ea"/>
              <a:cs typeface="Times New Roman" panose="02020703060505090304" pitchFamily="18" charset="0"/>
            </a:endParaRPr>
          </a:p>
        </p:txBody>
      </p:sp>
      <p:sp>
        <p:nvSpPr>
          <p:cNvPr id="38915"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34820" name="Rectangle 5"/>
          <p:cNvSpPr txBox="1">
            <a:spLocks noRot="1" noChangeArrowheads="1"/>
          </p:cNvSpPr>
          <p:nvPr/>
        </p:nvSpPr>
        <p:spPr bwMode="auto">
          <a:xfrm>
            <a:off x="179388" y="1557338"/>
            <a:ext cx="8896350" cy="3744913"/>
          </a:xfrm>
          <a:prstGeom prst="rect">
            <a:avLst/>
          </a:prstGeom>
          <a:noFill/>
          <a:ln>
            <a:noFill/>
          </a:ln>
        </p:spPr>
        <p:txBody>
          <a:bodyPr/>
          <a:lstStyle>
            <a:lvl1pPr marL="342900" indent="-342900" eaLnBrk="0" hangingPunct="0">
              <a:defRPr sz="2000">
                <a:solidFill>
                  <a:srgbClr val="000000"/>
                </a:solidFill>
                <a:latin typeface="Times New Roman" panose="02020703060505090304" pitchFamily="18" charset="0"/>
                <a:ea typeface="宋体" pitchFamily="2" charset="-122"/>
              </a:defRPr>
            </a:lvl1pPr>
            <a:lvl2pPr marL="742950" indent="-285750" eaLnBrk="0" hangingPunct="0">
              <a:defRPr sz="2000">
                <a:solidFill>
                  <a:srgbClr val="000000"/>
                </a:solidFill>
                <a:latin typeface="Times New Roman" panose="02020703060505090304" pitchFamily="18" charset="0"/>
                <a:ea typeface="宋体" pitchFamily="2" charset="-122"/>
              </a:defRPr>
            </a:lvl2pPr>
            <a:lvl3pPr marL="1143000" indent="-228600" eaLnBrk="0" hangingPunct="0">
              <a:defRPr sz="2000">
                <a:solidFill>
                  <a:srgbClr val="000000"/>
                </a:solidFill>
                <a:latin typeface="Times New Roman" panose="02020703060505090304" pitchFamily="18" charset="0"/>
                <a:ea typeface="宋体" pitchFamily="2" charset="-122"/>
              </a:defRPr>
            </a:lvl3pPr>
            <a:lvl4pPr marL="1600200" indent="-228600" eaLnBrk="0" hangingPunct="0">
              <a:defRPr sz="2000">
                <a:solidFill>
                  <a:srgbClr val="000000"/>
                </a:solidFill>
                <a:latin typeface="Times New Roman" panose="02020703060505090304" pitchFamily="18" charset="0"/>
                <a:ea typeface="宋体" pitchFamily="2" charset="-122"/>
              </a:defRPr>
            </a:lvl4pPr>
            <a:lvl5pPr marL="2057400" indent="-228600" eaLnBrk="0" hangingPunct="0">
              <a:defRPr sz="2000">
                <a:solidFill>
                  <a:srgbClr val="000000"/>
                </a:solidFill>
                <a:latin typeface="Times New Roman" panose="02020703060505090304" pitchFamily="18" charset="0"/>
                <a:ea typeface="宋体" pitchFamily="2" charset="-122"/>
              </a:defRPr>
            </a:lvl5pPr>
            <a:lvl6pPr marL="2514600" indent="-228600" eaLnBrk="0" fontAlgn="base" hangingPunct="0">
              <a:spcBef>
                <a:spcPct val="0"/>
              </a:spcBef>
              <a:spcAft>
                <a:spcPct val="0"/>
              </a:spcAft>
              <a:buFont typeface="Arial" panose="020B0704020202090204" pitchFamily="34" charset="0"/>
              <a:defRPr sz="2000">
                <a:solidFill>
                  <a:srgbClr val="000000"/>
                </a:solidFill>
                <a:latin typeface="Times New Roman" panose="02020703060505090304" pitchFamily="18" charset="0"/>
                <a:ea typeface="宋体" pitchFamily="2" charset="-122"/>
              </a:defRPr>
            </a:lvl6pPr>
            <a:lvl7pPr marL="2971800" indent="-228600" eaLnBrk="0" fontAlgn="base" hangingPunct="0">
              <a:spcBef>
                <a:spcPct val="0"/>
              </a:spcBef>
              <a:spcAft>
                <a:spcPct val="0"/>
              </a:spcAft>
              <a:buFont typeface="Arial" panose="020B0704020202090204" pitchFamily="34" charset="0"/>
              <a:defRPr sz="2000">
                <a:solidFill>
                  <a:srgbClr val="000000"/>
                </a:solidFill>
                <a:latin typeface="Times New Roman" panose="02020703060505090304" pitchFamily="18" charset="0"/>
                <a:ea typeface="宋体" pitchFamily="2" charset="-122"/>
              </a:defRPr>
            </a:lvl7pPr>
            <a:lvl8pPr marL="3429000" indent="-228600" eaLnBrk="0" fontAlgn="base" hangingPunct="0">
              <a:spcBef>
                <a:spcPct val="0"/>
              </a:spcBef>
              <a:spcAft>
                <a:spcPct val="0"/>
              </a:spcAft>
              <a:buFont typeface="Arial" panose="020B0704020202090204" pitchFamily="34" charset="0"/>
              <a:defRPr sz="2000">
                <a:solidFill>
                  <a:srgbClr val="000000"/>
                </a:solidFill>
                <a:latin typeface="Times New Roman" panose="02020703060505090304" pitchFamily="18" charset="0"/>
                <a:ea typeface="宋体" pitchFamily="2" charset="-122"/>
              </a:defRPr>
            </a:lvl8pPr>
            <a:lvl9pPr marL="3886200" indent="-228600" eaLnBrk="0" fontAlgn="base" hangingPunct="0">
              <a:spcBef>
                <a:spcPct val="0"/>
              </a:spcBef>
              <a:spcAft>
                <a:spcPct val="0"/>
              </a:spcAft>
              <a:buFont typeface="Arial" panose="020B0704020202090204" pitchFamily="34" charset="0"/>
              <a:defRPr sz="2000">
                <a:solidFill>
                  <a:srgbClr val="000000"/>
                </a:solidFill>
                <a:latin typeface="Times New Roman" panose="02020703060505090304" pitchFamily="18" charset="0"/>
                <a:ea typeface="宋体" pitchFamily="2" charset="-122"/>
              </a:defRPr>
            </a:lvl9pPr>
          </a:lstStyle>
          <a:p>
            <a:pPr marL="342900" marR="0" lvl="0" indent="-3429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Char char="v"/>
              <a:defRPr/>
            </a:pPr>
            <a:r>
              <a:rPr kumimoji="0" lang="en-US" altLang="zh-CN" sz="20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rPr>
              <a:t>There are N persons. </a:t>
            </a:r>
            <a:r>
              <a:rPr kumimoji="0" lang="en-US" altLang="zh-CN" sz="2000" b="1" i="0" u="none" strike="noStrike" kern="1200" cap="none" spc="0" normalizeH="0" baseline="0" noProof="0" dirty="0">
                <a:ln>
                  <a:noFill/>
                </a:ln>
                <a:solidFill>
                  <a:srgbClr val="FF0000"/>
                </a:solidFill>
                <a:effectLst/>
                <a:uLnTx/>
                <a:uFillTx/>
                <a:latin typeface="Lucida Sans Unicode" pitchFamily="34" charset="0"/>
                <a:ea typeface="黑体" pitchFamily="49" charset="-122"/>
                <a:cs typeface="+mn-cs"/>
              </a:rPr>
              <a:t>What is the smallest N </a:t>
            </a:r>
            <a:r>
              <a:rPr kumimoji="0" lang="en-US" altLang="zh-CN" sz="20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rPr>
              <a:t>to grantee that </a:t>
            </a:r>
            <a:r>
              <a:rPr kumimoji="0" lang="en-US" altLang="zh-CN" sz="20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the probability of the event that </a:t>
            </a:r>
            <a:r>
              <a:rPr kumimoji="0" lang="en-US" altLang="zh-CN" sz="2000" b="1" i="0" u="none" strike="noStrike" kern="1200" cap="none" spc="0" normalizeH="0" baseline="0" noProof="0" dirty="0">
                <a:ln>
                  <a:noFill/>
                </a:ln>
                <a:solidFill>
                  <a:srgbClr val="FF00FF"/>
                </a:solidFill>
                <a:effectLst/>
                <a:uLnTx/>
                <a:uFillTx/>
                <a:latin typeface="Lucida Sans Unicode" pitchFamily="34" charset="0"/>
                <a:ea typeface="黑体" pitchFamily="49" charset="-122"/>
                <a:cs typeface="+mn-cs"/>
              </a:rPr>
              <a:t>at least two persons share a birthday</a:t>
            </a:r>
            <a:r>
              <a:rPr kumimoji="0" lang="en-US" altLang="zh-CN" sz="20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 is greater than ½ (</a:t>
            </a:r>
            <a:r>
              <a:rPr kumimoji="0" lang="zh-CN" altLang="en-US" sz="20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在</a:t>
            </a:r>
            <a:r>
              <a:rPr kumimoji="0" lang="en-US" altLang="zh-CN" sz="20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N</a:t>
            </a:r>
            <a:r>
              <a:rPr kumimoji="0" lang="zh-CN" altLang="en-US" sz="20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个人中，如果要保证至少两人在同一天生日的概率大于二分之一，那么</a:t>
            </a:r>
            <a:r>
              <a:rPr kumimoji="0" lang="en-US" altLang="zh-CN" sz="2000" b="1" i="0" u="none" strike="noStrike" kern="1200" cap="none" spc="0" normalizeH="0" baseline="0" noProof="0" dirty="0" smtClean="0">
                <a:ln>
                  <a:noFill/>
                </a:ln>
                <a:solidFill>
                  <a:srgbClr val="3333FF"/>
                </a:solidFill>
                <a:effectLst/>
                <a:uLnTx/>
                <a:uFillTx/>
                <a:latin typeface="Lucida Sans Unicode" pitchFamily="34" charset="0"/>
                <a:ea typeface="黑体" pitchFamily="49" charset="-122"/>
                <a:cs typeface="+mn-cs"/>
              </a:rPr>
              <a:t>N</a:t>
            </a:r>
            <a:r>
              <a:rPr kumimoji="0" lang="zh-CN" altLang="en-US" sz="2000" b="1" i="0" u="none" strike="noStrike" kern="1200" cap="none" spc="0" normalizeH="0" baseline="0" noProof="0" dirty="0" smtClean="0">
                <a:ln>
                  <a:noFill/>
                </a:ln>
                <a:solidFill>
                  <a:srgbClr val="3333FF"/>
                </a:solidFill>
                <a:effectLst/>
                <a:uLnTx/>
                <a:uFillTx/>
                <a:latin typeface="Lucida Sans Unicode" pitchFamily="34" charset="0"/>
                <a:ea typeface="黑体" pitchFamily="49" charset="-122"/>
                <a:cs typeface="+mn-cs"/>
              </a:rPr>
              <a:t>至少是</a:t>
            </a:r>
            <a:r>
              <a:rPr kumimoji="0" lang="zh-CN" altLang="en-US" sz="20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多少</a:t>
            </a:r>
            <a:r>
              <a:rPr kumimoji="0" lang="en-US" altLang="zh-CN" sz="20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a:t>
            </a:r>
            <a:r>
              <a:rPr kumimoji="0" lang="en-US" altLang="zh-CN" sz="20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rPr>
              <a:t>? </a:t>
            </a:r>
            <a:r>
              <a:rPr kumimoji="0" lang="zh-CN" altLang="en-US" sz="20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rPr>
              <a:t>（</a:t>
            </a:r>
            <a:r>
              <a:rPr kumimoji="0" lang="en-US" altLang="zh-CN" sz="20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rPr>
              <a:t>excluding the date of Feb., 29</a:t>
            </a:r>
            <a:r>
              <a:rPr kumimoji="0" lang="en-US" altLang="zh-CN" sz="2000" b="1" i="0" u="none" strike="noStrike" kern="1200" cap="none" spc="0" normalizeH="0" baseline="30000" noProof="0" dirty="0">
                <a:ln>
                  <a:noFill/>
                </a:ln>
                <a:solidFill>
                  <a:srgbClr val="000000"/>
                </a:solidFill>
                <a:effectLst/>
                <a:uLnTx/>
                <a:uFillTx/>
                <a:latin typeface="Lucida Sans Unicode" pitchFamily="34" charset="0"/>
                <a:ea typeface="黑体" pitchFamily="49" charset="-122"/>
                <a:cs typeface="+mn-cs"/>
              </a:rPr>
              <a:t>th</a:t>
            </a:r>
            <a:r>
              <a:rPr kumimoji="0" lang="en-US" altLang="zh-CN" sz="20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rPr>
              <a:t> </a:t>
            </a:r>
            <a:r>
              <a:rPr kumimoji="0" lang="zh-CN" altLang="en-US" sz="2000" b="1" i="0" u="none" strike="noStrike" kern="1200" cap="none" spc="0" normalizeH="0" baseline="0" noProof="0" dirty="0" smtClean="0">
                <a:ln>
                  <a:noFill/>
                </a:ln>
                <a:solidFill>
                  <a:srgbClr val="000000"/>
                </a:solidFill>
                <a:effectLst/>
                <a:uLnTx/>
                <a:uFillTx/>
                <a:latin typeface="Lucida Sans Unicode" pitchFamily="34" charset="0"/>
                <a:ea typeface="黑体" pitchFamily="49" charset="-122"/>
                <a:cs typeface="+mn-cs"/>
              </a:rPr>
              <a:t>）</a:t>
            </a:r>
            <a:endParaRPr kumimoji="0" lang="en-US" altLang="zh-CN" sz="2000" b="1" i="0" u="none" strike="noStrike" kern="1200" cap="none" spc="0" normalizeH="0" baseline="0" noProof="0" dirty="0" smtClean="0">
              <a:ln>
                <a:noFill/>
              </a:ln>
              <a:solidFill>
                <a:srgbClr val="000000"/>
              </a:solidFill>
              <a:effectLst/>
              <a:uLnTx/>
              <a:uFillTx/>
              <a:latin typeface="Lucida Sans Unicode" pitchFamily="34" charset="0"/>
              <a:ea typeface="黑体" pitchFamily="49" charset="-122"/>
              <a:cs typeface="+mn-cs"/>
            </a:endParaRPr>
          </a:p>
          <a:p>
            <a:pPr marL="342900" marR="0" lvl="0" indent="-3429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Char char="v"/>
              <a:defRPr/>
            </a:pPr>
            <a:endParaRPr kumimoji="0" lang="en-US" altLang="zh-CN" sz="2400" b="1" i="0" u="none" strike="noStrike" kern="1200" cap="none" spc="0" normalizeH="0" baseline="0" noProof="0" dirty="0" smtClean="0">
              <a:ln>
                <a:noFill/>
              </a:ln>
              <a:solidFill>
                <a:srgbClr val="000000"/>
              </a:solidFill>
              <a:effectLst/>
              <a:uLnTx/>
              <a:uFillTx/>
              <a:latin typeface="Lucida Sans Unicode" pitchFamily="34" charset="0"/>
              <a:ea typeface="黑体" pitchFamily="49" charset="-122"/>
              <a:cs typeface="+mn-cs"/>
            </a:endParaRPr>
          </a:p>
          <a:p>
            <a:pPr marL="342900" marR="0" lvl="0" indent="-3429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Char char="v"/>
              <a:defRPr/>
            </a:pPr>
            <a:endParaRPr kumimoji="0" lang="en-US" altLang="zh-CN" sz="2400" b="1" i="0" u="none" strike="noStrike" kern="1200" cap="none" spc="0" normalizeH="0" baseline="0" noProof="0" dirty="0" smtClean="0">
              <a:ln>
                <a:noFill/>
              </a:ln>
              <a:solidFill>
                <a:srgbClr val="000000"/>
              </a:solidFill>
              <a:effectLst/>
              <a:uLnTx/>
              <a:uFillTx/>
              <a:latin typeface="Lucida Sans Unicode" pitchFamily="34" charset="0"/>
              <a:ea typeface="黑体" pitchFamily="49" charset="-122"/>
              <a:cs typeface="+mn-cs"/>
            </a:endParaRPr>
          </a:p>
          <a:p>
            <a:pPr marL="342900" marR="0" lvl="0" indent="-3429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Char char="v"/>
              <a:defRPr/>
            </a:pPr>
            <a:endParaRPr kumimoji="0" lang="en-US" altLang="zh-CN" sz="2400" b="1" i="0" u="none" strike="noStrike" kern="1200" cap="none" spc="0" normalizeH="0" baseline="0" noProof="0" dirty="0" smtClean="0">
              <a:ln>
                <a:noFill/>
              </a:ln>
              <a:solidFill>
                <a:srgbClr val="000000"/>
              </a:solidFill>
              <a:effectLst/>
              <a:uLnTx/>
              <a:uFillTx/>
              <a:latin typeface="Lucida Sans Unicode" pitchFamily="34" charset="0"/>
              <a:ea typeface="黑体" pitchFamily="49" charset="-122"/>
              <a:cs typeface="+mn-cs"/>
            </a:endParaRPr>
          </a:p>
          <a:p>
            <a:pPr marL="342900" marR="0" lvl="0" indent="-3429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Char char="v"/>
              <a:defRPr/>
            </a:pPr>
            <a:endParaRPr kumimoji="0" lang="en-US" altLang="zh-CN" sz="2400" b="1" i="0" u="none" strike="noStrike" kern="1200" cap="none" spc="0" normalizeH="0" baseline="0" noProof="0" dirty="0" smtClean="0">
              <a:ln>
                <a:noFill/>
              </a:ln>
              <a:solidFill>
                <a:srgbClr val="000000"/>
              </a:solidFill>
              <a:effectLst/>
              <a:uLnTx/>
              <a:uFillTx/>
              <a:latin typeface="Lucida Sans Unicode" pitchFamily="34" charset="0"/>
              <a:ea typeface="黑体" pitchFamily="49" charset="-122"/>
              <a:cs typeface="+mn-cs"/>
            </a:endParaRPr>
          </a:p>
          <a:p>
            <a:pPr marL="342900" marR="0" lvl="0" indent="-3429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Char char="v"/>
              <a:defRPr/>
            </a:pPr>
            <a:endParaRPr kumimoji="0" lang="en-US" altLang="zh-CN" sz="2400" b="1" i="0" u="none" strike="noStrike" kern="1200" cap="none" spc="0" normalizeH="0" baseline="0" noProof="0" dirty="0" smtClean="0">
              <a:ln>
                <a:noFill/>
              </a:ln>
              <a:solidFill>
                <a:srgbClr val="000000"/>
              </a:solidFill>
              <a:effectLst/>
              <a:uLnTx/>
              <a:uFillTx/>
              <a:latin typeface="Lucida Sans Unicode" pitchFamily="34" charset="0"/>
              <a:ea typeface="黑体" pitchFamily="49" charset="-122"/>
              <a:cs typeface="+mn-cs"/>
            </a:endParaRPr>
          </a:p>
          <a:p>
            <a:pPr marL="2057400" marR="0" lvl="4" indent="-2286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Char char="v"/>
              <a:defRPr/>
            </a:pPr>
            <a:endParaRPr kumimoji="0" lang="en-US" altLang="zh-CN" sz="5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endParaRPr>
          </a:p>
          <a:p>
            <a:pPr marL="742950" marR="0" lvl="1" indent="-285750" algn="l" defTabSz="914400" rtl="0" eaLnBrk="1" fontAlgn="base" latinLnBrk="0" hangingPunct="1">
              <a:lnSpc>
                <a:spcPct val="120000"/>
              </a:lnSpc>
              <a:spcBef>
                <a:spcPct val="20000"/>
              </a:spcBef>
              <a:spcAft>
                <a:spcPct val="0"/>
              </a:spcAft>
              <a:buClr>
                <a:srgbClr val="DA1F28"/>
              </a:buClr>
              <a:buSzPct val="85000"/>
              <a:buFont typeface="Wingdings" panose="05000000000000000000" pitchFamily="2" charset="2"/>
              <a:buChar char=""/>
              <a:defRPr/>
            </a:pPr>
            <a:r>
              <a:rPr kumimoji="0" lang="en-US" altLang="zh-CN" sz="2000" b="1" i="0" u="sng" strike="noStrike" kern="0" cap="none" spc="0" normalizeH="0" baseline="0" noProof="0" dirty="0">
                <a:ln>
                  <a:noFill/>
                </a:ln>
                <a:solidFill>
                  <a:srgbClr val="FF3300"/>
                </a:solidFill>
                <a:effectLst/>
                <a:uLnTx/>
                <a:uFillTx/>
                <a:latin typeface="Lucida Sans Unicode" panose="020B0602030504020204"/>
                <a:ea typeface="黑体"/>
                <a:cs typeface="+mn-cs"/>
                <a:sym typeface="+mn-ea"/>
              </a:rPr>
              <a:t>Answer: N=23</a:t>
            </a:r>
            <a:endParaRPr kumimoji="0" lang="en-US" altLang="zh-CN" sz="2000" b="1" i="0" u="sng" strike="noStrike" kern="0" cap="none" spc="0" normalizeH="0" baseline="0" noProof="0" dirty="0">
              <a:ln>
                <a:noFill/>
              </a:ln>
              <a:solidFill>
                <a:srgbClr val="FF3300"/>
              </a:solidFill>
              <a:effectLst/>
              <a:uLnTx/>
              <a:uFillTx/>
              <a:latin typeface="Lucida Sans Unicode" panose="020B0602030504020204"/>
              <a:ea typeface="黑体"/>
              <a:cs typeface="+mn-cs"/>
              <a:sym typeface="+mn-ea"/>
            </a:endParaRPr>
          </a:p>
        </p:txBody>
      </p:sp>
      <p:sp>
        <p:nvSpPr>
          <p:cNvPr id="7" name="Rectangle 4"/>
          <p:cNvSpPr txBox="1">
            <a:spLocks noRot="1" noChangeArrowheads="1"/>
          </p:cNvSpPr>
          <p:nvPr/>
        </p:nvSpPr>
        <p:spPr>
          <a:xfrm>
            <a:off x="323528" y="11212"/>
            <a:ext cx="8463885" cy="8255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1"/>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5pPr>
            <a:lvl6pPr marL="457200" algn="l" rtl="0" fontAlgn="base">
              <a:spcBef>
                <a:spcPct val="0"/>
              </a:spcBef>
              <a:spcAft>
                <a:spcPct val="0"/>
              </a:spcAft>
              <a:defRPr sz="4100" b="1">
                <a:solidFill>
                  <a:schemeClr val="tx1"/>
                </a:solidFill>
                <a:latin typeface="Lucida Sans Unicode" pitchFamily="34" charset="0"/>
                <a:ea typeface="黑体" pitchFamily="49" charset="-122"/>
              </a:defRPr>
            </a:lvl6pPr>
            <a:lvl7pPr marL="914400" algn="l" rtl="0" fontAlgn="base">
              <a:spcBef>
                <a:spcPct val="0"/>
              </a:spcBef>
              <a:spcAft>
                <a:spcPct val="0"/>
              </a:spcAft>
              <a:defRPr sz="4100" b="1">
                <a:solidFill>
                  <a:schemeClr val="tx1"/>
                </a:solidFill>
                <a:latin typeface="Lucida Sans Unicode" pitchFamily="34" charset="0"/>
                <a:ea typeface="黑体" pitchFamily="49" charset="-122"/>
              </a:defRPr>
            </a:lvl7pPr>
            <a:lvl8pPr marL="1371600" algn="l" rtl="0" fontAlgn="base">
              <a:spcBef>
                <a:spcPct val="0"/>
              </a:spcBef>
              <a:spcAft>
                <a:spcPct val="0"/>
              </a:spcAft>
              <a:defRPr sz="4100" b="1">
                <a:solidFill>
                  <a:schemeClr val="tx1"/>
                </a:solidFill>
                <a:latin typeface="Lucida Sans Unicode" pitchFamily="34" charset="0"/>
                <a:ea typeface="黑体" pitchFamily="49" charset="-122"/>
              </a:defRPr>
            </a:lvl8pPr>
            <a:lvl9pPr marL="1828800" algn="l" rtl="0" fontAlgn="base">
              <a:spcBef>
                <a:spcPct val="0"/>
              </a:spcBef>
              <a:spcAft>
                <a:spcPct val="0"/>
              </a:spcAft>
              <a:defRPr sz="4100" b="1">
                <a:solidFill>
                  <a:schemeClr val="tx1"/>
                </a:solidFill>
                <a:latin typeface="Lucida Sans Unicode" pitchFamily="34" charset="0"/>
                <a:ea typeface="黑体" pitchFamily="49"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704020202090204" pitchFamily="34" charset="0"/>
              <a:buNone/>
              <a:defRPr/>
            </a:pPr>
            <a:r>
              <a:rPr kumimoji="0" lang="en-US" altLang="zh-CN"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2.3 Algorithms in the Random Oracle Model</a:t>
            </a:r>
            <a:endParaRPr kumimoji="0" lang="zh-CN" altLang="en-US"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6" name="TextBox 6"/>
          <p:cNvSpPr txBox="1"/>
          <p:nvPr/>
        </p:nvSpPr>
        <p:spPr>
          <a:xfrm>
            <a:off x="900113" y="3524250"/>
            <a:ext cx="6840537" cy="1200150"/>
          </a:xfrm>
          <a:prstGeom prst="rect">
            <a:avLst/>
          </a:prstGeom>
          <a:noFill/>
          <a:ln w="19050">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400" b="0" i="1" dirty="0">
                <a:solidFill>
                  <a:srgbClr val="3333FF"/>
                </a:solidFill>
                <a:ea typeface="宋体" pitchFamily="2" charset="-122"/>
              </a:rPr>
              <a:t> y </a:t>
            </a:r>
            <a:r>
              <a:rPr lang="en-US" altLang="zh-CN" sz="2400" b="0" dirty="0">
                <a:solidFill>
                  <a:srgbClr val="3333FF"/>
                </a:solidFill>
                <a:ea typeface="宋体" pitchFamily="2" charset="-122"/>
              </a:rPr>
              <a:t>= </a:t>
            </a:r>
            <a:r>
              <a:rPr lang="en-US" altLang="zh-CN" sz="2400" i="1" dirty="0">
                <a:solidFill>
                  <a:srgbClr val="3333FF"/>
                </a:solidFill>
                <a:ea typeface="宋体" pitchFamily="2" charset="-122"/>
              </a:rPr>
              <a:t>h</a:t>
            </a:r>
            <a:r>
              <a:rPr lang="en-US" altLang="zh-CN" sz="2400" b="0" dirty="0">
                <a:solidFill>
                  <a:srgbClr val="3333FF"/>
                </a:solidFill>
                <a:ea typeface="宋体" pitchFamily="2" charset="-122"/>
              </a:rPr>
              <a:t>(</a:t>
            </a:r>
            <a:r>
              <a:rPr lang="en-US" altLang="zh-CN" sz="2400" b="0" i="1" dirty="0">
                <a:solidFill>
                  <a:srgbClr val="3333FF"/>
                </a:solidFill>
                <a:ea typeface="宋体" pitchFamily="2" charset="-122"/>
              </a:rPr>
              <a:t>x</a:t>
            </a:r>
            <a:r>
              <a:rPr lang="en-US" altLang="zh-CN" sz="2400" b="0" dirty="0">
                <a:solidFill>
                  <a:srgbClr val="3333FF"/>
                </a:solidFill>
                <a:ea typeface="宋体" pitchFamily="2" charset="-122"/>
              </a:rPr>
              <a:t>), </a:t>
            </a:r>
            <a:r>
              <a:rPr lang="en-US" altLang="zh-CN" sz="2400" i="1" dirty="0">
                <a:solidFill>
                  <a:srgbClr val="3333FF"/>
                </a:solidFill>
                <a:ea typeface="宋体" pitchFamily="2" charset="-122"/>
              </a:rPr>
              <a:t>P</a:t>
            </a:r>
            <a:r>
              <a:rPr lang="en-US" altLang="zh-CN" sz="2400" dirty="0">
                <a:solidFill>
                  <a:srgbClr val="3333FF"/>
                </a:solidFill>
                <a:ea typeface="宋体" pitchFamily="2" charset="-122"/>
              </a:rPr>
              <a:t>{(</a:t>
            </a:r>
            <a:r>
              <a:rPr lang="en-US" altLang="zh-CN" sz="2400" b="0" i="1" dirty="0">
                <a:solidFill>
                  <a:srgbClr val="3333FF"/>
                </a:solidFill>
                <a:ea typeface="宋体" pitchFamily="2" charset="-122"/>
              </a:rPr>
              <a:t>x</a:t>
            </a:r>
            <a:r>
              <a:rPr lang="en-US" altLang="zh-CN" sz="2400" b="0" baseline="-25000" dirty="0">
                <a:solidFill>
                  <a:srgbClr val="3333FF"/>
                </a:solidFill>
                <a:ea typeface="宋体" pitchFamily="2" charset="-122"/>
              </a:rPr>
              <a:t>1</a:t>
            </a:r>
            <a:r>
              <a:rPr lang="en-US" altLang="zh-CN" sz="2400" b="0" dirty="0">
                <a:solidFill>
                  <a:srgbClr val="3333FF"/>
                </a:solidFill>
                <a:ea typeface="宋体" pitchFamily="2" charset="-122"/>
              </a:rPr>
              <a:t>, </a:t>
            </a:r>
            <a:r>
              <a:rPr lang="en-US" altLang="zh-CN" sz="2400" b="0" i="1" dirty="0">
                <a:solidFill>
                  <a:srgbClr val="3333FF"/>
                </a:solidFill>
                <a:ea typeface="宋体" pitchFamily="2" charset="-122"/>
              </a:rPr>
              <a:t>x</a:t>
            </a:r>
            <a:r>
              <a:rPr lang="en-US" altLang="zh-CN" sz="2400" b="0" baseline="-25000" dirty="0">
                <a:solidFill>
                  <a:srgbClr val="3333FF"/>
                </a:solidFill>
                <a:ea typeface="宋体" pitchFamily="2" charset="-122"/>
              </a:rPr>
              <a:t>2</a:t>
            </a:r>
            <a:r>
              <a:rPr lang="en-US" altLang="zh-CN" sz="2400" dirty="0">
                <a:solidFill>
                  <a:srgbClr val="3333FF"/>
                </a:solidFill>
                <a:ea typeface="宋体" pitchFamily="2" charset="-122"/>
              </a:rPr>
              <a:t>): </a:t>
            </a:r>
            <a:r>
              <a:rPr lang="en-US" altLang="zh-CN" sz="2400" b="0" i="1" dirty="0">
                <a:solidFill>
                  <a:srgbClr val="3333FF"/>
                </a:solidFill>
                <a:ea typeface="宋体" pitchFamily="2" charset="-122"/>
              </a:rPr>
              <a:t>x</a:t>
            </a:r>
            <a:r>
              <a:rPr lang="en-US" altLang="zh-CN" sz="2400" b="0" baseline="-25000" dirty="0">
                <a:solidFill>
                  <a:srgbClr val="3333FF"/>
                </a:solidFill>
                <a:ea typeface="宋体" pitchFamily="2" charset="-122"/>
              </a:rPr>
              <a:t>1</a:t>
            </a:r>
            <a:r>
              <a:rPr lang="en-US" altLang="zh-CN" sz="2400" b="0" dirty="0">
                <a:solidFill>
                  <a:srgbClr val="3333FF"/>
                </a:solidFill>
                <a:ea typeface="宋体" pitchFamily="2" charset="-122"/>
              </a:rPr>
              <a:t> ≠</a:t>
            </a:r>
            <a:r>
              <a:rPr lang="en-US" altLang="zh-CN" sz="2400" i="1" dirty="0">
                <a:solidFill>
                  <a:srgbClr val="3333FF"/>
                </a:solidFill>
                <a:ea typeface="宋体" pitchFamily="2" charset="-122"/>
              </a:rPr>
              <a:t> </a:t>
            </a:r>
            <a:r>
              <a:rPr lang="en-US" altLang="zh-CN" sz="2400" b="0" i="1" dirty="0">
                <a:solidFill>
                  <a:srgbClr val="3333FF"/>
                </a:solidFill>
                <a:ea typeface="宋体" pitchFamily="2" charset="-122"/>
              </a:rPr>
              <a:t>x</a:t>
            </a:r>
            <a:r>
              <a:rPr lang="en-US" altLang="zh-CN" sz="2400" b="0" baseline="-25000" dirty="0">
                <a:solidFill>
                  <a:srgbClr val="3333FF"/>
                </a:solidFill>
                <a:ea typeface="宋体" pitchFamily="2" charset="-122"/>
              </a:rPr>
              <a:t>2</a:t>
            </a:r>
            <a:r>
              <a:rPr lang="en-US" altLang="zh-CN" sz="2400" b="0" dirty="0">
                <a:solidFill>
                  <a:srgbClr val="3333FF"/>
                </a:solidFill>
                <a:ea typeface="宋体" pitchFamily="2" charset="-122"/>
              </a:rPr>
              <a:t> &amp; </a:t>
            </a:r>
            <a:r>
              <a:rPr lang="en-US" altLang="zh-CN" sz="2400" i="1" dirty="0">
                <a:solidFill>
                  <a:srgbClr val="3333FF"/>
                </a:solidFill>
                <a:ea typeface="宋体" pitchFamily="2" charset="-122"/>
              </a:rPr>
              <a:t>h</a:t>
            </a:r>
            <a:r>
              <a:rPr lang="en-US" altLang="zh-CN" sz="2400" b="0" dirty="0">
                <a:solidFill>
                  <a:srgbClr val="3333FF"/>
                </a:solidFill>
                <a:ea typeface="宋体" pitchFamily="2" charset="-122"/>
              </a:rPr>
              <a:t>(</a:t>
            </a:r>
            <a:r>
              <a:rPr lang="en-US" altLang="zh-CN" sz="2400" b="0" i="1" dirty="0">
                <a:solidFill>
                  <a:srgbClr val="3333FF"/>
                </a:solidFill>
                <a:ea typeface="宋体" pitchFamily="2" charset="-122"/>
              </a:rPr>
              <a:t>x</a:t>
            </a:r>
            <a:r>
              <a:rPr lang="en-US" altLang="zh-CN" sz="2400" b="0" baseline="-25000" dirty="0">
                <a:solidFill>
                  <a:srgbClr val="3333FF"/>
                </a:solidFill>
                <a:ea typeface="宋体" pitchFamily="2" charset="-122"/>
              </a:rPr>
              <a:t>1</a:t>
            </a:r>
            <a:r>
              <a:rPr lang="en-US" altLang="zh-CN" sz="2400" b="0" dirty="0">
                <a:solidFill>
                  <a:srgbClr val="3333FF"/>
                </a:solidFill>
                <a:ea typeface="宋体" pitchFamily="2" charset="-122"/>
              </a:rPr>
              <a:t>) =</a:t>
            </a:r>
            <a:r>
              <a:rPr lang="en-US" altLang="zh-CN" sz="2400" i="1" dirty="0">
                <a:solidFill>
                  <a:srgbClr val="3333FF"/>
                </a:solidFill>
                <a:ea typeface="宋体" pitchFamily="2" charset="-122"/>
              </a:rPr>
              <a:t> h</a:t>
            </a:r>
            <a:r>
              <a:rPr lang="en-US" altLang="zh-CN" sz="2400" b="0" dirty="0">
                <a:solidFill>
                  <a:srgbClr val="3333FF"/>
                </a:solidFill>
                <a:ea typeface="宋体" pitchFamily="2" charset="-122"/>
              </a:rPr>
              <a:t>(</a:t>
            </a:r>
            <a:r>
              <a:rPr lang="en-US" altLang="zh-CN" sz="2400" b="0" i="1" dirty="0">
                <a:solidFill>
                  <a:srgbClr val="3333FF"/>
                </a:solidFill>
                <a:ea typeface="宋体" pitchFamily="2" charset="-122"/>
              </a:rPr>
              <a:t>x</a:t>
            </a:r>
            <a:r>
              <a:rPr lang="en-US" altLang="zh-CN" sz="2400" b="0" baseline="-25000" dirty="0">
                <a:solidFill>
                  <a:srgbClr val="3333FF"/>
                </a:solidFill>
                <a:ea typeface="宋体" pitchFamily="2" charset="-122"/>
              </a:rPr>
              <a:t>2</a:t>
            </a:r>
            <a:r>
              <a:rPr lang="en-US" altLang="zh-CN" sz="2400" b="0" dirty="0">
                <a:solidFill>
                  <a:srgbClr val="3333FF"/>
                </a:solidFill>
                <a:ea typeface="宋体" pitchFamily="2" charset="-122"/>
              </a:rPr>
              <a:t>)}≥ ½</a:t>
            </a:r>
            <a:endParaRPr lang="en-US" altLang="zh-CN" sz="2400" b="0" dirty="0">
              <a:solidFill>
                <a:srgbClr val="3333FF"/>
              </a:solidFill>
              <a:ea typeface="宋体" pitchFamily="2" charset="-122"/>
            </a:endParaRPr>
          </a:p>
          <a:p>
            <a:pPr marL="0" lvl="0" indent="0">
              <a:lnSpc>
                <a:spcPct val="100000"/>
              </a:lnSpc>
              <a:spcBef>
                <a:spcPct val="0"/>
              </a:spcBef>
              <a:buClrTx/>
              <a:buSzTx/>
              <a:buNone/>
            </a:pPr>
            <a:endParaRPr lang="en-US" altLang="zh-CN" sz="2400" b="0" dirty="0">
              <a:solidFill>
                <a:srgbClr val="3333FF"/>
              </a:solidFill>
              <a:ea typeface="宋体" pitchFamily="2" charset="-122"/>
            </a:endParaRPr>
          </a:p>
          <a:p>
            <a:pPr marL="0" lvl="0" indent="0">
              <a:lnSpc>
                <a:spcPct val="100000"/>
              </a:lnSpc>
              <a:spcBef>
                <a:spcPct val="0"/>
              </a:spcBef>
              <a:buClrTx/>
              <a:buSzTx/>
              <a:buNone/>
            </a:pPr>
            <a:r>
              <a:rPr lang="en-US" altLang="zh-CN" sz="2400" b="0" i="1" dirty="0">
                <a:solidFill>
                  <a:srgbClr val="3333FF"/>
                </a:solidFill>
                <a:ea typeface="宋体" pitchFamily="2" charset="-122"/>
              </a:rPr>
              <a:t>a collision is found with prob. </a:t>
            </a:r>
            <a:r>
              <a:rPr lang="en-US" altLang="zh-CN" sz="2400" b="0" dirty="0">
                <a:solidFill>
                  <a:srgbClr val="3333FF"/>
                </a:solidFill>
                <a:ea typeface="宋体" pitchFamily="2" charset="-122"/>
              </a:rPr>
              <a:t>≥ ½</a:t>
            </a:r>
            <a:r>
              <a:rPr lang="en-US" altLang="zh-CN" sz="2400" b="0" i="1" dirty="0">
                <a:solidFill>
                  <a:srgbClr val="3333FF"/>
                </a:solidFill>
                <a:ea typeface="宋体" pitchFamily="2" charset="-122"/>
              </a:rPr>
              <a:t> </a:t>
            </a:r>
            <a:endParaRPr lang="en-US" altLang="zh-CN" sz="2400" b="0" i="1" dirty="0">
              <a:solidFill>
                <a:srgbClr val="3333FF"/>
              </a:solidFill>
              <a:ea typeface="宋体" pitchFamily="2" charset="-122"/>
            </a:endParaRPr>
          </a:p>
        </p:txBody>
      </p:sp>
      <p:graphicFrame>
        <p:nvGraphicFramePr>
          <p:cNvPr id="8" name="Object 3"/>
          <p:cNvGraphicFramePr>
            <a:graphicFrameLocks noChangeAspect="1"/>
          </p:cNvGraphicFramePr>
          <p:nvPr/>
        </p:nvGraphicFramePr>
        <p:xfrm>
          <a:off x="2598738" y="5019675"/>
          <a:ext cx="1714500" cy="493713"/>
        </p:xfrm>
        <a:graphic>
          <a:graphicData uri="http://schemas.openxmlformats.org/presentationml/2006/ole">
            <mc:AlternateContent xmlns:mc="http://schemas.openxmlformats.org/markup-compatibility/2006">
              <mc:Choice xmlns:v="urn:schemas-microsoft-com:vml" Requires="v">
                <p:oleObj spid="_x0000_s3080" name="" r:id="rId1" imgW="838200" imgH="241300" progId="Equation.3">
                  <p:embed/>
                </p:oleObj>
              </mc:Choice>
              <mc:Fallback>
                <p:oleObj name="" r:id="rId1" imgW="838200" imgH="241300" progId="Equation.3">
                  <p:embed/>
                  <p:pic>
                    <p:nvPicPr>
                      <p:cNvPr id="0" name="图片 3079"/>
                      <p:cNvPicPr/>
                      <p:nvPr/>
                    </p:nvPicPr>
                    <p:blipFill>
                      <a:blip r:embed="rId2"/>
                      <a:stretch>
                        <a:fillRect/>
                      </a:stretch>
                    </p:blipFill>
                    <p:spPr>
                      <a:xfrm>
                        <a:off x="2598738" y="5019675"/>
                        <a:ext cx="1714500" cy="493713"/>
                      </a:xfrm>
                      <a:prstGeom prst="rect">
                        <a:avLst/>
                      </a:prstGeom>
                      <a:noFill/>
                      <a:ln w="38100">
                        <a:noFill/>
                        <a:miter/>
                      </a:ln>
                    </p:spPr>
                  </p:pic>
                </p:oleObj>
              </mc:Fallback>
            </mc:AlternateContent>
          </a:graphicData>
        </a:graphic>
      </p:graphicFrame>
      <p:sp>
        <p:nvSpPr>
          <p:cNvPr id="9" name="矩形 15"/>
          <p:cNvSpPr/>
          <p:nvPr/>
        </p:nvSpPr>
        <p:spPr>
          <a:xfrm>
            <a:off x="812800" y="4941888"/>
            <a:ext cx="7072313" cy="642937"/>
          </a:xfrm>
          <a:prstGeom prst="rect">
            <a:avLst/>
          </a:prstGeom>
          <a:noFill/>
          <a:ln w="19050" cap="flat" cmpd="sng">
            <a:solidFill>
              <a:srgbClr val="FF0000"/>
            </a:solidFill>
            <a:prstDash val="solid"/>
            <a:round/>
            <a:headEnd type="none" w="med" len="med"/>
            <a:tailEnd type="none" w="med" len="med"/>
          </a:ln>
        </p:spPr>
        <p:txBody>
          <a:bodyPr anchor="ctr" anchorCtr="0"/>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200" b="0" dirty="0">
                <a:solidFill>
                  <a:srgbClr val="000000"/>
                </a:solidFill>
                <a:ea typeface="宋体" pitchFamily="2" charset="-122"/>
              </a:rPr>
              <a:t>If    = 0.5, then                        ; if </a:t>
            </a:r>
            <a:r>
              <a:rPr lang="en-US" altLang="zh-CN" sz="2200" b="0" i="1" dirty="0">
                <a:solidFill>
                  <a:srgbClr val="000000"/>
                </a:solidFill>
                <a:ea typeface="宋体" pitchFamily="2" charset="-122"/>
              </a:rPr>
              <a:t>M</a:t>
            </a:r>
            <a:r>
              <a:rPr lang="en-US" altLang="zh-CN" sz="2200" b="0" dirty="0">
                <a:solidFill>
                  <a:srgbClr val="000000"/>
                </a:solidFill>
                <a:ea typeface="宋体" pitchFamily="2" charset="-122"/>
              </a:rPr>
              <a:t> = 365, </a:t>
            </a:r>
            <a:r>
              <a:rPr lang="en-US" altLang="zh-CN" sz="2200" b="0" i="1" dirty="0">
                <a:solidFill>
                  <a:srgbClr val="000000"/>
                </a:solidFill>
                <a:ea typeface="宋体" pitchFamily="2" charset="-122"/>
              </a:rPr>
              <a:t>Q</a:t>
            </a:r>
            <a:r>
              <a:rPr lang="en-US" altLang="zh-CN" sz="2200" b="0" dirty="0">
                <a:solidFill>
                  <a:srgbClr val="000000"/>
                </a:solidFill>
                <a:ea typeface="宋体" pitchFamily="2" charset="-122"/>
              </a:rPr>
              <a:t> </a:t>
            </a:r>
            <a:r>
              <a:rPr lang="en-US" altLang="zh-CN" sz="2400" i="1" dirty="0">
                <a:solidFill>
                  <a:srgbClr val="000000"/>
                </a:solidFill>
                <a:ea typeface="宋体" pitchFamily="2" charset="-122"/>
              </a:rPr>
              <a:t>≈</a:t>
            </a:r>
            <a:r>
              <a:rPr lang="en-US" altLang="zh-CN" sz="2200" b="0" dirty="0">
                <a:solidFill>
                  <a:srgbClr val="000000"/>
                </a:solidFill>
                <a:ea typeface="宋体" pitchFamily="2" charset="-122"/>
              </a:rPr>
              <a:t> 22.3.  </a:t>
            </a:r>
            <a:endParaRPr lang="en-US" altLang="zh-CN" sz="2200" b="0" dirty="0">
              <a:solidFill>
                <a:srgbClr val="000000"/>
              </a:solidFill>
              <a:ea typeface="宋体" pitchFamily="2" charset="-122"/>
            </a:endParaRPr>
          </a:p>
        </p:txBody>
      </p:sp>
      <p:graphicFrame>
        <p:nvGraphicFramePr>
          <p:cNvPr id="10" name="Object 4"/>
          <p:cNvGraphicFramePr>
            <a:graphicFrameLocks noChangeAspect="1"/>
          </p:cNvGraphicFramePr>
          <p:nvPr/>
        </p:nvGraphicFramePr>
        <p:xfrm>
          <a:off x="1098550" y="5138738"/>
          <a:ext cx="285750" cy="314325"/>
        </p:xfrm>
        <a:graphic>
          <a:graphicData uri="http://schemas.openxmlformats.org/presentationml/2006/ole">
            <mc:AlternateContent xmlns:mc="http://schemas.openxmlformats.org/markup-compatibility/2006">
              <mc:Choice xmlns:v="urn:schemas-microsoft-com:vml" Requires="v">
                <p:oleObj spid="_x0000_s3081" name="" r:id="rId3" imgW="127000" imgH="139700" progId="Equation.3">
                  <p:embed/>
                </p:oleObj>
              </mc:Choice>
              <mc:Fallback>
                <p:oleObj name="" r:id="rId3" imgW="127000" imgH="139700" progId="Equation.3">
                  <p:embed/>
                  <p:pic>
                    <p:nvPicPr>
                      <p:cNvPr id="0" name="图片 3080"/>
                      <p:cNvPicPr/>
                      <p:nvPr/>
                    </p:nvPicPr>
                    <p:blipFill>
                      <a:blip r:embed="rId4"/>
                      <a:stretch>
                        <a:fillRect/>
                      </a:stretch>
                    </p:blipFill>
                    <p:spPr>
                      <a:xfrm>
                        <a:off x="1098550" y="5138738"/>
                        <a:ext cx="285750" cy="3143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20">
                                            <p:txEl>
                                              <p:charRg st="235" end="24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4" name="Rectangle 5"/>
          <p:cNvSpPr>
            <a:spLocks noGrp="1" noRot="1"/>
          </p:cNvSpPr>
          <p:nvPr>
            <p:ph type="body" idx="4294967295"/>
          </p:nvPr>
        </p:nvSpPr>
        <p:spPr>
          <a:xfrm>
            <a:off x="392113" y="1125538"/>
            <a:ext cx="8643937" cy="5111750"/>
          </a:xfrm>
          <a:ln/>
        </p:spPr>
        <p:txBody>
          <a:bodyPr vert="horz" wrap="square" lIns="91440" tIns="45720" rIns="91440" bIns="45720" anchor="t" anchorCtr="0"/>
          <a:p>
            <a:pPr eaLnBrk="1" hangingPunct="1">
              <a:lnSpc>
                <a:spcPct val="120000"/>
              </a:lnSpc>
            </a:pPr>
            <a:r>
              <a:rPr lang="en-US" altLang="zh-CN" sz="2800" u="sng" dirty="0">
                <a:solidFill>
                  <a:srgbClr val="000000"/>
                </a:solidFill>
              </a:rPr>
              <a:t>The birthday attack </a:t>
            </a:r>
            <a:r>
              <a:rPr lang="en-US" altLang="zh-CN" sz="2800" dirty="0">
                <a:solidFill>
                  <a:srgbClr val="000000"/>
                </a:solidFill>
              </a:rPr>
              <a:t>(</a:t>
            </a:r>
            <a:r>
              <a:rPr lang="en-US" altLang="zh-CN" sz="2800" dirty="0">
                <a:solidFill>
                  <a:srgbClr val="FF0000"/>
                </a:solidFill>
              </a:rPr>
              <a:t>to find a collision</a:t>
            </a:r>
            <a:r>
              <a:rPr lang="en-US" altLang="zh-CN" sz="2800" dirty="0">
                <a:solidFill>
                  <a:srgbClr val="0000FF"/>
                </a:solidFill>
              </a:rPr>
              <a:t> </a:t>
            </a:r>
            <a:r>
              <a:rPr lang="en-US" altLang="zh-CN" sz="2800" dirty="0">
                <a:solidFill>
                  <a:srgbClr val="000000"/>
                </a:solidFill>
              </a:rPr>
              <a:t>): </a:t>
            </a:r>
            <a:endParaRPr lang="en-US" altLang="zh-CN" sz="2800" dirty="0">
              <a:solidFill>
                <a:srgbClr val="000000"/>
              </a:solidFill>
            </a:endParaRPr>
          </a:p>
          <a:p>
            <a:pPr lvl="1" eaLnBrk="1" hangingPunct="1">
              <a:lnSpc>
                <a:spcPct val="120000"/>
              </a:lnSpc>
            </a:pPr>
            <a:r>
              <a:rPr lang="en-US" altLang="zh-CN" sz="2400" dirty="0">
                <a:solidFill>
                  <a:srgbClr val="000000"/>
                </a:solidFill>
              </a:rPr>
              <a:t>(1/2, O(      ))-algorithm</a:t>
            </a:r>
            <a:endParaRPr lang="en-US" altLang="zh-CN" sz="2400" dirty="0">
              <a:solidFill>
                <a:srgbClr val="000000"/>
              </a:solidFill>
            </a:endParaRPr>
          </a:p>
          <a:p>
            <a:pPr lvl="1" eaLnBrk="1" hangingPunct="1">
              <a:lnSpc>
                <a:spcPct val="120000"/>
              </a:lnSpc>
            </a:pPr>
            <a:r>
              <a:rPr lang="en-US" altLang="zh-CN" sz="2400" dirty="0">
                <a:solidFill>
                  <a:srgbClr val="3333FF"/>
                </a:solidFill>
              </a:rPr>
              <a:t>imposes </a:t>
            </a:r>
            <a:r>
              <a:rPr lang="en-US" altLang="zh-CN" sz="2400" dirty="0">
                <a:solidFill>
                  <a:srgbClr val="FF0000"/>
                </a:solidFill>
              </a:rPr>
              <a:t>a lower bound </a:t>
            </a:r>
            <a:r>
              <a:rPr lang="en-US" altLang="zh-CN" sz="2400" dirty="0">
                <a:solidFill>
                  <a:srgbClr val="3333FF"/>
                </a:solidFill>
              </a:rPr>
              <a:t>on the sizes of secure message digest.</a:t>
            </a:r>
            <a:endParaRPr lang="en-US" altLang="zh-CN" sz="2400" dirty="0">
              <a:solidFill>
                <a:srgbClr val="3333FF"/>
              </a:solidFill>
            </a:endParaRPr>
          </a:p>
          <a:p>
            <a:pPr lvl="2" eaLnBrk="1" hangingPunct="1">
              <a:lnSpc>
                <a:spcPct val="120000"/>
              </a:lnSpc>
            </a:pPr>
            <a:r>
              <a:rPr lang="en-US" altLang="zh-CN" sz="2200" dirty="0">
                <a:solidFill>
                  <a:srgbClr val="FF0000"/>
                </a:solidFill>
              </a:rPr>
              <a:t>For a message digest with log</a:t>
            </a:r>
            <a:r>
              <a:rPr lang="en-US" altLang="zh-CN" sz="2200" baseline="-25000" dirty="0">
                <a:solidFill>
                  <a:srgbClr val="FF0000"/>
                </a:solidFill>
              </a:rPr>
              <a:t>2</a:t>
            </a:r>
            <a:r>
              <a:rPr lang="en-US" altLang="zh-CN" sz="2200" i="1" dirty="0">
                <a:solidFill>
                  <a:srgbClr val="FF0000"/>
                </a:solidFill>
              </a:rPr>
              <a:t>M</a:t>
            </a:r>
            <a:r>
              <a:rPr lang="en-US" altLang="zh-CN" sz="2200" dirty="0">
                <a:solidFill>
                  <a:srgbClr val="FF0000"/>
                </a:solidFill>
              </a:rPr>
              <a:t> bits, a collision could be found with prob. ½ within 2</a:t>
            </a:r>
            <a:r>
              <a:rPr lang="en-US" altLang="zh-CN" sz="2200" baseline="30000" dirty="0">
                <a:solidFill>
                  <a:srgbClr val="FF0000"/>
                </a:solidFill>
              </a:rPr>
              <a:t>0.5log</a:t>
            </a:r>
            <a:r>
              <a:rPr lang="en-US" altLang="zh-CN" sz="1100" baseline="30000" dirty="0">
                <a:solidFill>
                  <a:srgbClr val="FF0000"/>
                </a:solidFill>
              </a:rPr>
              <a:t>2</a:t>
            </a:r>
            <a:r>
              <a:rPr lang="en-US" altLang="zh-CN" sz="2200" i="1" baseline="30000" dirty="0">
                <a:solidFill>
                  <a:srgbClr val="FF0000"/>
                </a:solidFill>
              </a:rPr>
              <a:t>M </a:t>
            </a:r>
            <a:r>
              <a:rPr lang="en-US" altLang="zh-CN" sz="2200" dirty="0">
                <a:solidFill>
                  <a:srgbClr val="FF0000"/>
                </a:solidFill>
              </a:rPr>
              <a:t>random hashes.</a:t>
            </a:r>
            <a:endParaRPr lang="en-US" altLang="zh-CN" sz="2200" dirty="0">
              <a:solidFill>
                <a:srgbClr val="FF0000"/>
              </a:solidFill>
            </a:endParaRPr>
          </a:p>
          <a:p>
            <a:pPr lvl="2" eaLnBrk="1" hangingPunct="1">
              <a:lnSpc>
                <a:spcPct val="120000"/>
              </a:lnSpc>
            </a:pPr>
            <a:r>
              <a:rPr lang="en-US" altLang="zh-CN" sz="2200" u="sng" dirty="0">
                <a:solidFill>
                  <a:srgbClr val="3333FF"/>
                </a:solidFill>
              </a:rPr>
              <a:t>SHA-1</a:t>
            </a:r>
            <a:r>
              <a:rPr lang="en-US" altLang="zh-CN" sz="2200" dirty="0">
                <a:solidFill>
                  <a:srgbClr val="3333FF"/>
                </a:solidFill>
              </a:rPr>
              <a:t>: 160-bit message digest, the birthday attack requires over 2</a:t>
            </a:r>
            <a:r>
              <a:rPr lang="en-US" altLang="zh-CN" sz="2200" baseline="30000" dirty="0">
                <a:solidFill>
                  <a:srgbClr val="3333FF"/>
                </a:solidFill>
              </a:rPr>
              <a:t>80</a:t>
            </a:r>
            <a:r>
              <a:rPr lang="en-US" altLang="zh-CN" sz="2200" dirty="0">
                <a:solidFill>
                  <a:srgbClr val="3333FF"/>
                </a:solidFill>
              </a:rPr>
              <a:t> hashes</a:t>
            </a:r>
            <a:endParaRPr lang="en-US" altLang="zh-CN" sz="2200" dirty="0">
              <a:solidFill>
                <a:srgbClr val="3333FF"/>
              </a:solidFill>
            </a:endParaRPr>
          </a:p>
          <a:p>
            <a:pPr lvl="2" eaLnBrk="1" hangingPunct="1">
              <a:lnSpc>
                <a:spcPct val="120000"/>
              </a:lnSpc>
            </a:pPr>
            <a:r>
              <a:rPr lang="en-US" altLang="zh-CN" sz="2200" u="sng" dirty="0">
                <a:solidFill>
                  <a:srgbClr val="3333FF"/>
                </a:solidFill>
              </a:rPr>
              <a:t>SHA-3</a:t>
            </a:r>
            <a:r>
              <a:rPr lang="en-US" altLang="zh-CN" sz="2200" dirty="0">
                <a:solidFill>
                  <a:srgbClr val="3333FF"/>
                </a:solidFill>
              </a:rPr>
              <a:t>: message digests of length as 224~512bits</a:t>
            </a:r>
            <a:endParaRPr lang="en-US" altLang="zh-CN" sz="2200" dirty="0">
              <a:solidFill>
                <a:srgbClr val="3333FF"/>
              </a:solidFill>
            </a:endParaRPr>
          </a:p>
          <a:p>
            <a:pPr lvl="1" eaLnBrk="1" hangingPunct="1">
              <a:lnSpc>
                <a:spcPct val="120000"/>
              </a:lnSpc>
            </a:pPr>
            <a:endParaRPr lang="zh-CN" altLang="en-US" sz="2000" dirty="0">
              <a:solidFill>
                <a:srgbClr val="000000"/>
              </a:solidFill>
            </a:endParaRPr>
          </a:p>
        </p:txBody>
      </p:sp>
      <p:sp>
        <p:nvSpPr>
          <p:cNvPr id="39939"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graphicFrame>
        <p:nvGraphicFramePr>
          <p:cNvPr id="2052" name="Object 5"/>
          <p:cNvGraphicFramePr>
            <a:graphicFrameLocks noChangeAspect="1"/>
          </p:cNvGraphicFramePr>
          <p:nvPr/>
        </p:nvGraphicFramePr>
        <p:xfrm>
          <a:off x="2051050" y="1773238"/>
          <a:ext cx="539750" cy="366712"/>
        </p:xfrm>
        <a:graphic>
          <a:graphicData uri="http://schemas.openxmlformats.org/presentationml/2006/ole">
            <mc:AlternateContent xmlns:mc="http://schemas.openxmlformats.org/markup-compatibility/2006">
              <mc:Choice xmlns:v="urn:schemas-microsoft-com:vml" Requires="v">
                <p:oleObj spid="_x0000_s3089" name="" r:id="rId1" imgW="316865" imgH="215900" progId="Equation.3">
                  <p:embed/>
                </p:oleObj>
              </mc:Choice>
              <mc:Fallback>
                <p:oleObj name="" r:id="rId1" imgW="316865" imgH="215900" progId="Equation.3">
                  <p:embed/>
                  <p:pic>
                    <p:nvPicPr>
                      <p:cNvPr id="0" name="图片 3088"/>
                      <p:cNvPicPr/>
                      <p:nvPr/>
                    </p:nvPicPr>
                    <p:blipFill>
                      <a:blip r:embed="rId2"/>
                      <a:stretch>
                        <a:fillRect/>
                      </a:stretch>
                    </p:blipFill>
                    <p:spPr>
                      <a:xfrm>
                        <a:off x="2051050" y="1773238"/>
                        <a:ext cx="539750" cy="366712"/>
                      </a:xfrm>
                      <a:prstGeom prst="rect">
                        <a:avLst/>
                      </a:prstGeom>
                      <a:noFill/>
                      <a:ln w="38100">
                        <a:noFill/>
                        <a:miter/>
                      </a:ln>
                    </p:spPr>
                  </p:pic>
                </p:oleObj>
              </mc:Fallback>
            </mc:AlternateContent>
          </a:graphicData>
        </a:graphic>
      </p:graphicFrame>
      <p:sp>
        <p:nvSpPr>
          <p:cNvPr id="11" name="Rectangle 4"/>
          <p:cNvSpPr txBox="1">
            <a:spLocks noRot="1" noChangeArrowheads="1"/>
          </p:cNvSpPr>
          <p:nvPr/>
        </p:nvSpPr>
        <p:spPr>
          <a:xfrm>
            <a:off x="323528" y="11212"/>
            <a:ext cx="8463885" cy="8255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1"/>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5pPr>
            <a:lvl6pPr marL="457200" algn="l" rtl="0" fontAlgn="base">
              <a:spcBef>
                <a:spcPct val="0"/>
              </a:spcBef>
              <a:spcAft>
                <a:spcPct val="0"/>
              </a:spcAft>
              <a:defRPr sz="4100" b="1">
                <a:solidFill>
                  <a:schemeClr val="tx1"/>
                </a:solidFill>
                <a:latin typeface="Lucida Sans Unicode" pitchFamily="34" charset="0"/>
                <a:ea typeface="黑体" pitchFamily="49" charset="-122"/>
              </a:defRPr>
            </a:lvl6pPr>
            <a:lvl7pPr marL="914400" algn="l" rtl="0" fontAlgn="base">
              <a:spcBef>
                <a:spcPct val="0"/>
              </a:spcBef>
              <a:spcAft>
                <a:spcPct val="0"/>
              </a:spcAft>
              <a:defRPr sz="4100" b="1">
                <a:solidFill>
                  <a:schemeClr val="tx1"/>
                </a:solidFill>
                <a:latin typeface="Lucida Sans Unicode" pitchFamily="34" charset="0"/>
                <a:ea typeface="黑体" pitchFamily="49" charset="-122"/>
              </a:defRPr>
            </a:lvl7pPr>
            <a:lvl8pPr marL="1371600" algn="l" rtl="0" fontAlgn="base">
              <a:spcBef>
                <a:spcPct val="0"/>
              </a:spcBef>
              <a:spcAft>
                <a:spcPct val="0"/>
              </a:spcAft>
              <a:defRPr sz="4100" b="1">
                <a:solidFill>
                  <a:schemeClr val="tx1"/>
                </a:solidFill>
                <a:latin typeface="Lucida Sans Unicode" pitchFamily="34" charset="0"/>
                <a:ea typeface="黑体" pitchFamily="49" charset="-122"/>
              </a:defRPr>
            </a:lvl8pPr>
            <a:lvl9pPr marL="1828800" algn="l" rtl="0" fontAlgn="base">
              <a:spcBef>
                <a:spcPct val="0"/>
              </a:spcBef>
              <a:spcAft>
                <a:spcPct val="0"/>
              </a:spcAft>
              <a:defRPr sz="4100" b="1">
                <a:solidFill>
                  <a:schemeClr val="tx1"/>
                </a:solidFill>
                <a:latin typeface="Lucida Sans Unicode" pitchFamily="34" charset="0"/>
                <a:ea typeface="黑体" pitchFamily="49"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704020202090204" pitchFamily="34" charset="0"/>
              <a:buNone/>
              <a:defRPr/>
            </a:pPr>
            <a:r>
              <a:rPr kumimoji="0" lang="en-US" altLang="zh-CN"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2.3 Algorithms in the Random Oracle Model</a:t>
            </a:r>
            <a:endParaRPr kumimoji="0" lang="zh-CN" altLang="en-US" sz="3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xEl>
                                              <p:charRg st="45" end="7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4">
                                            <p:txEl>
                                              <p:charRg st="72" end="13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054">
                                            <p:txEl>
                                              <p:charRg st="133" end="24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054">
                                            <p:txEl>
                                              <p:charRg st="243" end="319"/>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054">
                                            <p:txEl>
                                              <p:charRg st="319" end="36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4"/>
          <p:cNvSpPr>
            <a:spLocks noGrp="1" noRot="1" noChangeArrowheads="1"/>
          </p:cNvSpPr>
          <p:nvPr>
            <p:ph type="title" idx="4294967295"/>
          </p:nvPr>
        </p:nvSpPr>
        <p:spPr>
          <a:xfrm>
            <a:off x="323528"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2.4 Comparison of Security Criteria</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40963" name="Rectangle 5"/>
          <p:cNvSpPr>
            <a:spLocks noGrp="1" noRot="1"/>
          </p:cNvSpPr>
          <p:nvPr>
            <p:ph type="body" idx="4294967295"/>
          </p:nvPr>
        </p:nvSpPr>
        <p:spPr>
          <a:xfrm>
            <a:off x="179388" y="908050"/>
            <a:ext cx="8137525" cy="3816350"/>
          </a:xfrm>
          <a:ln/>
        </p:spPr>
        <p:txBody>
          <a:bodyPr vert="horz" wrap="square" lIns="91440" tIns="45720" rIns="91440" bIns="45720" anchor="t" anchorCtr="0"/>
          <a:p>
            <a:pPr eaLnBrk="1" hangingPunct="1">
              <a:lnSpc>
                <a:spcPct val="120000"/>
              </a:lnSpc>
            </a:pPr>
            <a:r>
              <a:rPr lang="en-US" altLang="zh-CN" sz="2800" dirty="0">
                <a:solidFill>
                  <a:srgbClr val="FF0000"/>
                </a:solidFill>
              </a:rPr>
              <a:t>Method of Reduction</a:t>
            </a:r>
            <a:endParaRPr lang="en-US" altLang="zh-CN" sz="2800" dirty="0">
              <a:solidFill>
                <a:srgbClr val="FF0000"/>
              </a:solidFill>
            </a:endParaRPr>
          </a:p>
          <a:p>
            <a:pPr lvl="1" eaLnBrk="1" hangingPunct="1">
              <a:lnSpc>
                <a:spcPct val="120000"/>
              </a:lnSpc>
            </a:pPr>
            <a:r>
              <a:rPr lang="en-US" altLang="zh-CN" sz="2400" dirty="0">
                <a:solidFill>
                  <a:srgbClr val="3333FF"/>
                </a:solidFill>
              </a:rPr>
              <a:t>A reduction from a problem </a:t>
            </a:r>
            <a:r>
              <a:rPr lang="el-GR" altLang="zh-CN" sz="2400" dirty="0">
                <a:solidFill>
                  <a:srgbClr val="FF0000"/>
                </a:solidFill>
              </a:rPr>
              <a:t>Π</a:t>
            </a:r>
            <a:r>
              <a:rPr lang="en-US" altLang="zh-CN" sz="2400" baseline="-25000" dirty="0">
                <a:solidFill>
                  <a:srgbClr val="FF0000"/>
                </a:solidFill>
              </a:rPr>
              <a:t>2</a:t>
            </a:r>
            <a:r>
              <a:rPr lang="en-US" altLang="zh-CN" sz="2400" dirty="0">
                <a:solidFill>
                  <a:srgbClr val="3333FF"/>
                </a:solidFill>
              </a:rPr>
              <a:t> to another problem </a:t>
            </a:r>
            <a:r>
              <a:rPr lang="el-GR" altLang="zh-CN" sz="2400" dirty="0">
                <a:solidFill>
                  <a:srgbClr val="FF00FF"/>
                </a:solidFill>
              </a:rPr>
              <a:t>Π</a:t>
            </a:r>
            <a:r>
              <a:rPr lang="en-US" altLang="zh-CN" sz="2400" baseline="-25000" dirty="0">
                <a:solidFill>
                  <a:srgbClr val="FF00FF"/>
                </a:solidFill>
              </a:rPr>
              <a:t>1 </a:t>
            </a:r>
            <a:r>
              <a:rPr lang="en-US" altLang="zh-CN" sz="2400" dirty="0">
                <a:solidFill>
                  <a:srgbClr val="3333FF"/>
                </a:solidFill>
              </a:rPr>
              <a:t>(</a:t>
            </a:r>
            <a:r>
              <a:rPr lang="el-GR" altLang="zh-CN" sz="2400" dirty="0">
                <a:solidFill>
                  <a:srgbClr val="FF0000"/>
                </a:solidFill>
              </a:rPr>
              <a:t>Π</a:t>
            </a:r>
            <a:r>
              <a:rPr lang="en-US" altLang="zh-CN" sz="2400" baseline="-25000" dirty="0">
                <a:solidFill>
                  <a:srgbClr val="FF0000"/>
                </a:solidFill>
              </a:rPr>
              <a:t>2</a:t>
            </a:r>
            <a:r>
              <a:rPr lang="en-US" altLang="zh-CN" sz="2400" dirty="0">
                <a:solidFill>
                  <a:srgbClr val="FF0000"/>
                </a:solidFill>
              </a:rPr>
              <a:t> ∝ </a:t>
            </a:r>
            <a:r>
              <a:rPr lang="el-GR" altLang="zh-CN" sz="2400" dirty="0">
                <a:solidFill>
                  <a:srgbClr val="FF00FF"/>
                </a:solidFill>
              </a:rPr>
              <a:t>Π</a:t>
            </a:r>
            <a:r>
              <a:rPr lang="en-US" altLang="zh-CN" sz="2400" baseline="-25000" dirty="0">
                <a:solidFill>
                  <a:srgbClr val="FF00FF"/>
                </a:solidFill>
              </a:rPr>
              <a:t>1</a:t>
            </a:r>
            <a:r>
              <a:rPr lang="en-US" altLang="zh-CN" sz="2400" dirty="0">
                <a:solidFill>
                  <a:srgbClr val="3333FF"/>
                </a:solidFill>
                <a:sym typeface="Wingdings" panose="05000000000000000000" pitchFamily="2" charset="2"/>
              </a:rPr>
              <a:t>)</a:t>
            </a:r>
            <a:endParaRPr lang="en-US" altLang="zh-CN" sz="2400" dirty="0">
              <a:solidFill>
                <a:srgbClr val="3333FF"/>
              </a:solidFill>
              <a:sym typeface="Wingdings" panose="05000000000000000000" pitchFamily="2" charset="2"/>
            </a:endParaRPr>
          </a:p>
          <a:p>
            <a:pPr lvl="2" eaLnBrk="1" hangingPunct="1">
              <a:lnSpc>
                <a:spcPct val="120000"/>
              </a:lnSpc>
            </a:pPr>
            <a:r>
              <a:rPr lang="en-US" altLang="zh-CN" sz="2200" dirty="0">
                <a:solidFill>
                  <a:srgbClr val="3333FF"/>
                </a:solidFill>
                <a:sym typeface="Wingdings" panose="05000000000000000000" pitchFamily="2" charset="2"/>
              </a:rPr>
              <a:t>Design </a:t>
            </a:r>
            <a:r>
              <a:rPr lang="en-US" altLang="zh-CN" sz="2200" dirty="0">
                <a:solidFill>
                  <a:srgbClr val="FF0000"/>
                </a:solidFill>
                <a:sym typeface="Wingdings" panose="05000000000000000000" pitchFamily="2" charset="2"/>
              </a:rPr>
              <a:t>Solve</a:t>
            </a:r>
            <a:r>
              <a:rPr lang="el-GR" altLang="zh-CN" sz="2200" dirty="0">
                <a:solidFill>
                  <a:srgbClr val="FF0000"/>
                </a:solidFill>
              </a:rPr>
              <a:t>Π</a:t>
            </a:r>
            <a:r>
              <a:rPr lang="en-US" altLang="zh-CN" sz="2200" baseline="-25000" dirty="0">
                <a:solidFill>
                  <a:srgbClr val="FF0000"/>
                </a:solidFill>
              </a:rPr>
              <a:t>2</a:t>
            </a:r>
            <a:r>
              <a:rPr lang="en-US" altLang="zh-CN" sz="2200" baseline="-25000" dirty="0">
                <a:solidFill>
                  <a:srgbClr val="3333FF"/>
                </a:solidFill>
              </a:rPr>
              <a:t> </a:t>
            </a:r>
            <a:r>
              <a:rPr lang="en-US" altLang="zh-CN" sz="2200" dirty="0">
                <a:solidFill>
                  <a:srgbClr val="3333FF"/>
                </a:solidFill>
                <a:sym typeface="Wingdings" panose="05000000000000000000" pitchFamily="2" charset="2"/>
              </a:rPr>
              <a:t>by using </a:t>
            </a:r>
            <a:r>
              <a:rPr lang="en-US" altLang="zh-CN" sz="2200" dirty="0">
                <a:solidFill>
                  <a:srgbClr val="FF0000"/>
                </a:solidFill>
                <a:sym typeface="Wingdings" panose="05000000000000000000" pitchFamily="2" charset="2"/>
              </a:rPr>
              <a:t>Solve</a:t>
            </a:r>
            <a:r>
              <a:rPr lang="el-GR" altLang="zh-CN" sz="2200" dirty="0">
                <a:solidFill>
                  <a:srgbClr val="FF00FF"/>
                </a:solidFill>
              </a:rPr>
              <a:t>Π</a:t>
            </a:r>
            <a:r>
              <a:rPr lang="en-US" altLang="zh-CN" sz="2200" baseline="-25000" dirty="0">
                <a:solidFill>
                  <a:srgbClr val="FF00FF"/>
                </a:solidFill>
              </a:rPr>
              <a:t>1</a:t>
            </a:r>
            <a:r>
              <a:rPr lang="en-US" altLang="zh-CN" sz="2200" dirty="0">
                <a:solidFill>
                  <a:srgbClr val="3333FF"/>
                </a:solidFill>
                <a:sym typeface="Wingdings" panose="05000000000000000000" pitchFamily="2" charset="2"/>
              </a:rPr>
              <a:t>  (</a:t>
            </a:r>
            <a:r>
              <a:rPr lang="en-US" altLang="zh-CN" sz="2200" dirty="0">
                <a:solidFill>
                  <a:srgbClr val="FF0000"/>
                </a:solidFill>
                <a:sym typeface="Wingdings" panose="05000000000000000000" pitchFamily="2" charset="2"/>
              </a:rPr>
              <a:t>Slove</a:t>
            </a:r>
            <a:r>
              <a:rPr lang="el-GR" altLang="zh-CN" sz="2200" dirty="0">
                <a:solidFill>
                  <a:srgbClr val="FF0000"/>
                </a:solidFill>
              </a:rPr>
              <a:t> </a:t>
            </a:r>
            <a:r>
              <a:rPr lang="el-GR" altLang="zh-CN" sz="2200" dirty="0">
                <a:solidFill>
                  <a:srgbClr val="FF00FF"/>
                </a:solidFill>
              </a:rPr>
              <a:t>Π</a:t>
            </a:r>
            <a:r>
              <a:rPr lang="en-US" altLang="zh-CN" sz="2200" baseline="-25000" dirty="0">
                <a:solidFill>
                  <a:srgbClr val="FF00FF"/>
                </a:solidFill>
              </a:rPr>
              <a:t>1  </a:t>
            </a:r>
            <a:r>
              <a:rPr lang="en-US" altLang="zh-CN" sz="2200" dirty="0">
                <a:solidFill>
                  <a:srgbClr val="0000FF"/>
                </a:solidFill>
                <a:sym typeface="Wingdings" panose="05000000000000000000" pitchFamily="2" charset="2"/>
              </a:rPr>
              <a:t>serves as an </a:t>
            </a:r>
            <a:r>
              <a:rPr lang="en-US" altLang="zh-CN" sz="2200" dirty="0">
                <a:solidFill>
                  <a:srgbClr val="FF0000"/>
                </a:solidFill>
                <a:sym typeface="Wingdings" panose="05000000000000000000" pitchFamily="2" charset="2"/>
              </a:rPr>
              <a:t>ORACLE</a:t>
            </a:r>
            <a:r>
              <a:rPr lang="en-US" altLang="zh-CN" sz="2200" dirty="0">
                <a:solidFill>
                  <a:srgbClr val="3333FF"/>
                </a:solidFill>
                <a:sym typeface="Wingdings" panose="05000000000000000000" pitchFamily="2" charset="2"/>
              </a:rPr>
              <a:t>)</a:t>
            </a:r>
            <a:endParaRPr lang="en-US" altLang="zh-CN" sz="2200" dirty="0">
              <a:solidFill>
                <a:srgbClr val="3333FF"/>
              </a:solidFill>
              <a:sym typeface="Wingdings" panose="05000000000000000000" pitchFamily="2" charset="2"/>
            </a:endParaRPr>
          </a:p>
          <a:p>
            <a:pPr lvl="2" eaLnBrk="1" hangingPunct="1">
              <a:lnSpc>
                <a:spcPct val="120000"/>
              </a:lnSpc>
            </a:pPr>
            <a:r>
              <a:rPr lang="en-US" altLang="zh-CN" sz="2200" dirty="0">
                <a:solidFill>
                  <a:srgbClr val="3333FF"/>
                </a:solidFill>
                <a:sym typeface="Wingdings" panose="05000000000000000000" pitchFamily="2" charset="2"/>
              </a:rPr>
              <a:t>Solving </a:t>
            </a:r>
            <a:r>
              <a:rPr lang="el-GR" altLang="zh-CN" sz="2000" dirty="0">
                <a:solidFill>
                  <a:srgbClr val="FF0000"/>
                </a:solidFill>
              </a:rPr>
              <a:t>Π</a:t>
            </a:r>
            <a:r>
              <a:rPr lang="en-US" altLang="zh-CN" sz="2000" baseline="-25000" dirty="0">
                <a:solidFill>
                  <a:srgbClr val="FF0000"/>
                </a:solidFill>
              </a:rPr>
              <a:t>2</a:t>
            </a:r>
            <a:r>
              <a:rPr lang="en-US" altLang="zh-CN" sz="2000" dirty="0">
                <a:solidFill>
                  <a:srgbClr val="FF0000"/>
                </a:solidFill>
              </a:rPr>
              <a:t> </a:t>
            </a:r>
            <a:r>
              <a:rPr lang="en-US" altLang="zh-CN" sz="2200" dirty="0">
                <a:solidFill>
                  <a:srgbClr val="3333FF"/>
                </a:solidFill>
                <a:sym typeface="Wingdings" panose="05000000000000000000" pitchFamily="2" charset="2"/>
              </a:rPr>
              <a:t>is no more difficult than solving </a:t>
            </a:r>
            <a:r>
              <a:rPr lang="el-GR" altLang="zh-CN" sz="2000" dirty="0">
                <a:solidFill>
                  <a:srgbClr val="FF00FF"/>
                </a:solidFill>
              </a:rPr>
              <a:t>Π</a:t>
            </a:r>
            <a:r>
              <a:rPr lang="en-US" altLang="zh-CN" sz="2000" baseline="-25000" dirty="0">
                <a:solidFill>
                  <a:srgbClr val="FF00FF"/>
                </a:solidFill>
              </a:rPr>
              <a:t>1 </a:t>
            </a:r>
            <a:endParaRPr lang="en-US" altLang="zh-CN" sz="2000" baseline="-25000" dirty="0">
              <a:solidFill>
                <a:srgbClr val="FF00FF"/>
              </a:solidFill>
            </a:endParaRPr>
          </a:p>
          <a:p>
            <a:pPr lvl="2" eaLnBrk="1" hangingPunct="1">
              <a:lnSpc>
                <a:spcPct val="120000"/>
              </a:lnSpc>
            </a:pPr>
            <a:r>
              <a:rPr lang="en-US" altLang="zh-CN" sz="2200" dirty="0">
                <a:solidFill>
                  <a:srgbClr val="0000FF"/>
                </a:solidFill>
              </a:rPr>
              <a:t>If it is infeasible to solve </a:t>
            </a:r>
            <a:r>
              <a:rPr lang="el-GR" altLang="zh-CN" sz="2000" dirty="0">
                <a:solidFill>
                  <a:srgbClr val="FF0000"/>
                </a:solidFill>
              </a:rPr>
              <a:t>Π</a:t>
            </a:r>
            <a:r>
              <a:rPr lang="en-US" altLang="zh-CN" sz="2000" baseline="-25000" dirty="0">
                <a:solidFill>
                  <a:srgbClr val="FF0000"/>
                </a:solidFill>
              </a:rPr>
              <a:t>2</a:t>
            </a:r>
            <a:r>
              <a:rPr lang="en-US" altLang="zh-CN" sz="2000" dirty="0">
                <a:solidFill>
                  <a:srgbClr val="0000FF"/>
                </a:solidFill>
              </a:rPr>
              <a:t> </a:t>
            </a:r>
            <a:r>
              <a:rPr lang="en-US" altLang="zh-CN" sz="2200" dirty="0">
                <a:solidFill>
                  <a:srgbClr val="0000FF"/>
                </a:solidFill>
              </a:rPr>
              <a:t>, then it is infeasible to solve </a:t>
            </a:r>
            <a:r>
              <a:rPr lang="el-GR" altLang="zh-CN" sz="2000" dirty="0">
                <a:solidFill>
                  <a:srgbClr val="FF00FF"/>
                </a:solidFill>
              </a:rPr>
              <a:t>Π</a:t>
            </a:r>
            <a:r>
              <a:rPr lang="en-US" altLang="zh-CN" sz="2000" baseline="-25000" dirty="0">
                <a:solidFill>
                  <a:srgbClr val="FF00FF"/>
                </a:solidFill>
              </a:rPr>
              <a:t>1 </a:t>
            </a:r>
            <a:endParaRPr lang="en-US" altLang="zh-CN" sz="2200" dirty="0">
              <a:solidFill>
                <a:srgbClr val="FF00FF"/>
              </a:solidFill>
            </a:endParaRPr>
          </a:p>
          <a:p>
            <a:pPr lvl="1" eaLnBrk="1" hangingPunct="1">
              <a:lnSpc>
                <a:spcPct val="120000"/>
              </a:lnSpc>
            </a:pPr>
            <a:endParaRPr lang="en-US" altLang="zh-CN" sz="2200" dirty="0">
              <a:solidFill>
                <a:srgbClr val="00B050"/>
              </a:solidFill>
            </a:endParaRPr>
          </a:p>
          <a:p>
            <a:pPr eaLnBrk="1" hangingPunct="1">
              <a:lnSpc>
                <a:spcPct val="120000"/>
              </a:lnSpc>
            </a:pPr>
            <a:endParaRPr lang="en-US" altLang="zh-CN" sz="1400" u="sng" dirty="0">
              <a:solidFill>
                <a:srgbClr val="000000"/>
              </a:solidFill>
            </a:endParaRPr>
          </a:p>
        </p:txBody>
      </p:sp>
      <p:sp>
        <p:nvSpPr>
          <p:cNvPr id="40964"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14" name="Rectangle 5"/>
          <p:cNvSpPr txBox="1">
            <a:spLocks noRot="1"/>
          </p:cNvSpPr>
          <p:nvPr/>
        </p:nvSpPr>
        <p:spPr>
          <a:xfrm>
            <a:off x="107950" y="4508500"/>
            <a:ext cx="8501063" cy="865188"/>
          </a:xfrm>
          <a:prstGeom prst="rect">
            <a:avLst/>
          </a:prstGeom>
          <a:noFill/>
          <a:ln w="9525">
            <a:noFill/>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365125" lvl="0" indent="-255270" eaLnBrk="1" hangingPunct="1">
              <a:lnSpc>
                <a:spcPct val="120000"/>
              </a:lnSpc>
            </a:pPr>
            <a:r>
              <a:rPr lang="en-US" altLang="zh-CN" sz="2800" dirty="0"/>
              <a:t>Solving Collision is easier than solving Preimage </a:t>
            </a:r>
            <a:endParaRPr lang="en-US" altLang="zh-CN" sz="2800" dirty="0"/>
          </a:p>
        </p:txBody>
      </p:sp>
      <p:sp>
        <p:nvSpPr>
          <p:cNvPr id="15" name="Rectangle 5"/>
          <p:cNvSpPr txBox="1">
            <a:spLocks noRot="1"/>
          </p:cNvSpPr>
          <p:nvPr/>
        </p:nvSpPr>
        <p:spPr>
          <a:xfrm>
            <a:off x="107950" y="5349875"/>
            <a:ext cx="9077325" cy="1079500"/>
          </a:xfrm>
          <a:prstGeom prst="rect">
            <a:avLst/>
          </a:prstGeom>
          <a:noFill/>
          <a:ln w="9525">
            <a:noFill/>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365125" lvl="0" indent="-255270" eaLnBrk="1" hangingPunct="1">
              <a:lnSpc>
                <a:spcPct val="120000"/>
              </a:lnSpc>
            </a:pPr>
            <a:r>
              <a:rPr lang="en-US" altLang="zh-CN" sz="2800" dirty="0"/>
              <a:t>Solving Collision is easier than solving Second Preimage</a:t>
            </a:r>
            <a:endParaRPr lang="en-US" altLang="zh-CN" sz="1400" u="sng"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charRg st="0" end="5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938" name="Picture 14"/>
          <p:cNvPicPr>
            <a:picLocks noChangeAspect="1"/>
          </p:cNvPicPr>
          <p:nvPr/>
        </p:nvPicPr>
        <p:blipFill>
          <a:blip r:embed="rId1"/>
          <a:stretch>
            <a:fillRect/>
          </a:stretch>
        </p:blipFill>
        <p:spPr>
          <a:xfrm>
            <a:off x="611188" y="2922588"/>
            <a:ext cx="5400675" cy="2206625"/>
          </a:xfrm>
          <a:prstGeom prst="rect">
            <a:avLst/>
          </a:prstGeom>
          <a:noFill/>
          <a:ln w="9525">
            <a:noFill/>
          </a:ln>
        </p:spPr>
      </p:pic>
      <p:sp>
        <p:nvSpPr>
          <p:cNvPr id="22530" name="Rectangle 4"/>
          <p:cNvSpPr>
            <a:spLocks noGrp="1" noRot="1" noChangeArrowheads="1"/>
          </p:cNvSpPr>
          <p:nvPr>
            <p:ph type="title" idx="4294967295"/>
          </p:nvPr>
        </p:nvSpPr>
        <p:spPr>
          <a:xfrm>
            <a:off x="323528"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2.4 Comparison of Security Criteria</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41988" name="Rectangle 5"/>
          <p:cNvSpPr>
            <a:spLocks noGrp="1" noRot="1"/>
          </p:cNvSpPr>
          <p:nvPr>
            <p:ph type="body" idx="4294967295"/>
          </p:nvPr>
        </p:nvSpPr>
        <p:spPr>
          <a:xfrm>
            <a:off x="174625" y="1039813"/>
            <a:ext cx="9221788" cy="2389187"/>
          </a:xfrm>
          <a:ln/>
        </p:spPr>
        <p:txBody>
          <a:bodyPr vert="horz" wrap="square" lIns="91440" tIns="45720" rIns="91440" bIns="45720" anchor="t" anchorCtr="0"/>
          <a:p>
            <a:pPr eaLnBrk="1" hangingPunct="1">
              <a:lnSpc>
                <a:spcPct val="120000"/>
              </a:lnSpc>
            </a:pPr>
            <a:r>
              <a:rPr lang="en-US" altLang="zh-CN" sz="2800" dirty="0"/>
              <a:t>Solving Collision is easier than solving Second Preimage </a:t>
            </a:r>
            <a:endParaRPr lang="en-US" altLang="zh-CN" sz="2800" dirty="0"/>
          </a:p>
          <a:p>
            <a:pPr lvl="1" eaLnBrk="1" hangingPunct="1">
              <a:lnSpc>
                <a:spcPct val="120000"/>
              </a:lnSpc>
            </a:pPr>
            <a:r>
              <a:rPr lang="en-US" altLang="zh-CN" sz="2400" u="sng" dirty="0">
                <a:solidFill>
                  <a:srgbClr val="3333FF"/>
                </a:solidFill>
              </a:rPr>
              <a:t>Reduction from Collision to Second Preimage:</a:t>
            </a:r>
            <a:endParaRPr lang="en-US" altLang="zh-CN" sz="2000" b="0" dirty="0">
              <a:solidFill>
                <a:srgbClr val="00B050"/>
              </a:solidFill>
            </a:endParaRPr>
          </a:p>
          <a:p>
            <a:pPr eaLnBrk="1" hangingPunct="1">
              <a:lnSpc>
                <a:spcPct val="120000"/>
              </a:lnSpc>
            </a:pPr>
            <a:endParaRPr lang="en-US" altLang="zh-CN" sz="1400" u="sng" dirty="0">
              <a:solidFill>
                <a:srgbClr val="000000"/>
              </a:solidFill>
            </a:endParaRPr>
          </a:p>
        </p:txBody>
      </p:sp>
      <p:sp>
        <p:nvSpPr>
          <p:cNvPr id="41989"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39942" name="矩形 7"/>
          <p:cNvSpPr/>
          <p:nvPr/>
        </p:nvSpPr>
        <p:spPr>
          <a:xfrm>
            <a:off x="603250" y="2865438"/>
            <a:ext cx="5715000" cy="2505075"/>
          </a:xfrm>
          <a:prstGeom prst="rect">
            <a:avLst/>
          </a:prstGeom>
          <a:noFill/>
          <a:ln w="19050" cap="flat" cmpd="sng">
            <a:solidFill>
              <a:srgbClr val="00B050"/>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sp>
        <p:nvSpPr>
          <p:cNvPr id="9" name="Rectangle 5"/>
          <p:cNvSpPr txBox="1">
            <a:spLocks noRot="1"/>
          </p:cNvSpPr>
          <p:nvPr/>
        </p:nvSpPr>
        <p:spPr>
          <a:xfrm>
            <a:off x="539750" y="5516563"/>
            <a:ext cx="7704138" cy="936625"/>
          </a:xfrm>
          <a:prstGeom prst="rect">
            <a:avLst/>
          </a:prstGeom>
          <a:noFill/>
          <a:ln w="19050" cap="flat" cmpd="sng">
            <a:solidFill>
              <a:srgbClr val="3333FF"/>
            </a:solidFill>
            <a:prstDash val="solid"/>
            <a:miter/>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107950" lvl="0" indent="0" eaLnBrk="1" hangingPunct="1">
              <a:lnSpc>
                <a:spcPct val="120000"/>
              </a:lnSpc>
              <a:buFont typeface="Arial" panose="020B0704020202090204" pitchFamily="34" charset="0"/>
              <a:buNone/>
            </a:pPr>
            <a:r>
              <a:rPr lang="en-US" altLang="zh-CN" sz="2400" dirty="0">
                <a:solidFill>
                  <a:srgbClr val="FF0000"/>
                </a:solidFill>
              </a:rPr>
              <a:t>If a hash function is collision resistant, then it is second preimage resistant.</a:t>
            </a:r>
            <a:endParaRPr lang="en-US" altLang="zh-CN" sz="2400" dirty="0">
              <a:solidFill>
                <a:srgbClr val="FF0000"/>
              </a:solidFill>
            </a:endParaRPr>
          </a:p>
          <a:p>
            <a:pPr marL="107950" lvl="0" indent="0" eaLnBrk="1" hangingPunct="1">
              <a:lnSpc>
                <a:spcPct val="120000"/>
              </a:lnSpc>
              <a:buFont typeface="Arial" panose="020B0704020202090204" pitchFamily="34" charset="0"/>
              <a:buNone/>
            </a:pPr>
            <a:endParaRPr lang="en-US" altLang="zh-CN" sz="2400" dirty="0">
              <a:solidFill>
                <a:srgbClr val="FF0000"/>
              </a:solidFill>
            </a:endParaRPr>
          </a:p>
          <a:p>
            <a:pPr marL="107950" lvl="0" indent="0" eaLnBrk="1" hangingPunct="1">
              <a:lnSpc>
                <a:spcPct val="120000"/>
              </a:lnSpc>
              <a:buFont typeface="Arial" panose="020B0704020202090204" pitchFamily="34" charset="0"/>
              <a:buNone/>
            </a:pPr>
            <a:endParaRPr lang="en-US" altLang="zh-CN" sz="1400" dirty="0">
              <a:solidFill>
                <a:srgbClr val="FF0000"/>
              </a:solidFill>
            </a:endParaRPr>
          </a:p>
        </p:txBody>
      </p:sp>
      <p:grpSp>
        <p:nvGrpSpPr>
          <p:cNvPr id="2" name="组合 9"/>
          <p:cNvGrpSpPr/>
          <p:nvPr/>
        </p:nvGrpSpPr>
        <p:grpSpPr>
          <a:xfrm>
            <a:off x="4264025" y="3284538"/>
            <a:ext cx="2540000" cy="430212"/>
            <a:chOff x="4714860" y="4983559"/>
            <a:chExt cx="2539798" cy="429413"/>
          </a:xfrm>
        </p:grpSpPr>
        <p:graphicFrame>
          <p:nvGraphicFramePr>
            <p:cNvPr id="41996" name="对象 10"/>
            <p:cNvGraphicFramePr>
              <a:graphicFrameLocks noChangeAspect="1"/>
            </p:cNvGraphicFramePr>
            <p:nvPr/>
          </p:nvGraphicFramePr>
          <p:xfrm>
            <a:off x="5364088" y="5085184"/>
            <a:ext cx="285750" cy="314325"/>
          </p:xfrm>
          <a:graphic>
            <a:graphicData uri="http://schemas.openxmlformats.org/presentationml/2006/ole">
              <mc:AlternateContent xmlns:mc="http://schemas.openxmlformats.org/markup-compatibility/2006">
                <mc:Choice xmlns:v="urn:schemas-microsoft-com:vml" Requires="v">
                  <p:oleObj spid="_x0000_s3082" name="" r:id="rId2" imgW="127000" imgH="139700" progId="Equation.3">
                    <p:embed/>
                  </p:oleObj>
                </mc:Choice>
                <mc:Fallback>
                  <p:oleObj name="" r:id="rId2" imgW="127000" imgH="139700" progId="Equation.3">
                    <p:embed/>
                    <p:pic>
                      <p:nvPicPr>
                        <p:cNvPr id="0" name="图片 3081"/>
                        <p:cNvPicPr/>
                        <p:nvPr/>
                      </p:nvPicPr>
                      <p:blipFill>
                        <a:blip r:embed="rId3"/>
                        <a:stretch>
                          <a:fillRect/>
                        </a:stretch>
                      </p:blipFill>
                      <p:spPr>
                        <a:xfrm>
                          <a:off x="5364088" y="5085184"/>
                          <a:ext cx="285750" cy="314325"/>
                        </a:xfrm>
                        <a:prstGeom prst="rect">
                          <a:avLst/>
                        </a:prstGeom>
                        <a:noFill/>
                        <a:ln w="38100">
                          <a:noFill/>
                          <a:miter/>
                        </a:ln>
                      </p:spPr>
                    </p:pic>
                  </p:oleObj>
                </mc:Fallback>
              </mc:AlternateContent>
            </a:graphicData>
          </a:graphic>
        </p:graphicFrame>
        <p:sp>
          <p:nvSpPr>
            <p:cNvPr id="41997" name="矩形 11"/>
            <p:cNvSpPr/>
            <p:nvPr/>
          </p:nvSpPr>
          <p:spPr>
            <a:xfrm>
              <a:off x="4714860" y="4983559"/>
              <a:ext cx="2539798" cy="429413"/>
            </a:xfrm>
            <a:prstGeom prst="rect">
              <a:avLst/>
            </a:prstGeom>
            <a:noFill/>
            <a:ln w="9525">
              <a:noFill/>
            </a:ln>
          </p:spPr>
          <p:txBody>
            <a:bodyPr wrap="none">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109855" lvl="0" indent="0" eaLnBrk="1" hangingPunct="1">
                <a:lnSpc>
                  <a:spcPct val="120000"/>
                </a:lnSpc>
                <a:spcBef>
                  <a:spcPct val="0"/>
                </a:spcBef>
                <a:buClrTx/>
                <a:buSzTx/>
                <a:buNone/>
              </a:pPr>
              <a:r>
                <a:rPr lang="en-US" altLang="zh-CN" sz="2000" b="0" dirty="0">
                  <a:solidFill>
                    <a:srgbClr val="FF0000"/>
                  </a:solidFill>
                  <a:ea typeface="宋体" pitchFamily="2" charset="-122"/>
                </a:rPr>
                <a:t>-----(   , </a:t>
              </a:r>
              <a:r>
                <a:rPr lang="en-US" altLang="zh-CN" sz="2000" b="0" i="1" dirty="0">
                  <a:solidFill>
                    <a:srgbClr val="FF0000"/>
                  </a:solidFill>
                  <a:ea typeface="宋体" pitchFamily="2" charset="-122"/>
                </a:rPr>
                <a:t>Q</a:t>
              </a:r>
              <a:r>
                <a:rPr lang="en-US" altLang="zh-CN" sz="2000" b="0" dirty="0">
                  <a:solidFill>
                    <a:srgbClr val="FF0000"/>
                  </a:solidFill>
                  <a:ea typeface="宋体" pitchFamily="2" charset="-122"/>
                </a:rPr>
                <a:t>)-algorithm </a:t>
              </a:r>
              <a:endParaRPr lang="en-US" altLang="zh-CN" sz="2000" b="0" dirty="0">
                <a:solidFill>
                  <a:srgbClr val="FF0000"/>
                </a:solidFill>
                <a:ea typeface="宋体" pitchFamily="2" charset="-122"/>
              </a:endParaRPr>
            </a:p>
          </p:txBody>
        </p:sp>
      </p:grpSp>
      <p:grpSp>
        <p:nvGrpSpPr>
          <p:cNvPr id="3" name="组合 12"/>
          <p:cNvGrpSpPr/>
          <p:nvPr/>
        </p:nvGrpSpPr>
        <p:grpSpPr>
          <a:xfrm>
            <a:off x="5776913" y="2781300"/>
            <a:ext cx="2540000" cy="430213"/>
            <a:chOff x="4714860" y="4983559"/>
            <a:chExt cx="2539798" cy="429413"/>
          </a:xfrm>
        </p:grpSpPr>
        <p:graphicFrame>
          <p:nvGraphicFramePr>
            <p:cNvPr id="41994" name="对象 13"/>
            <p:cNvGraphicFramePr>
              <a:graphicFrameLocks noChangeAspect="1"/>
            </p:cNvGraphicFramePr>
            <p:nvPr/>
          </p:nvGraphicFramePr>
          <p:xfrm>
            <a:off x="5364088" y="5085184"/>
            <a:ext cx="285750" cy="314325"/>
          </p:xfrm>
          <a:graphic>
            <a:graphicData uri="http://schemas.openxmlformats.org/presentationml/2006/ole">
              <mc:AlternateContent xmlns:mc="http://schemas.openxmlformats.org/markup-compatibility/2006">
                <mc:Choice xmlns:v="urn:schemas-microsoft-com:vml" Requires="v">
                  <p:oleObj spid="_x0000_s3083" name="" r:id="rId4" imgW="127000" imgH="139700" progId="Equation.3">
                    <p:embed/>
                  </p:oleObj>
                </mc:Choice>
                <mc:Fallback>
                  <p:oleObj name="" r:id="rId4" imgW="127000" imgH="139700" progId="Equation.3">
                    <p:embed/>
                    <p:pic>
                      <p:nvPicPr>
                        <p:cNvPr id="0" name="图片 3082"/>
                        <p:cNvPicPr/>
                        <p:nvPr/>
                      </p:nvPicPr>
                      <p:blipFill>
                        <a:blip r:embed="rId3"/>
                        <a:stretch>
                          <a:fillRect/>
                        </a:stretch>
                      </p:blipFill>
                      <p:spPr>
                        <a:xfrm>
                          <a:off x="5364088" y="5085184"/>
                          <a:ext cx="285750" cy="314325"/>
                        </a:xfrm>
                        <a:prstGeom prst="rect">
                          <a:avLst/>
                        </a:prstGeom>
                        <a:noFill/>
                        <a:ln w="38100">
                          <a:noFill/>
                          <a:miter/>
                        </a:ln>
                      </p:spPr>
                    </p:pic>
                  </p:oleObj>
                </mc:Fallback>
              </mc:AlternateContent>
            </a:graphicData>
          </a:graphic>
        </p:graphicFrame>
        <p:sp>
          <p:nvSpPr>
            <p:cNvPr id="41995" name="矩形 14"/>
            <p:cNvSpPr/>
            <p:nvPr/>
          </p:nvSpPr>
          <p:spPr>
            <a:xfrm>
              <a:off x="4714860" y="4983559"/>
              <a:ext cx="2539798" cy="429413"/>
            </a:xfrm>
            <a:prstGeom prst="rect">
              <a:avLst/>
            </a:prstGeom>
            <a:noFill/>
            <a:ln w="9525">
              <a:noFill/>
            </a:ln>
          </p:spPr>
          <p:txBody>
            <a:bodyPr wrap="none">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109855" lvl="0" indent="0" eaLnBrk="1" hangingPunct="1">
                <a:lnSpc>
                  <a:spcPct val="120000"/>
                </a:lnSpc>
                <a:spcBef>
                  <a:spcPct val="0"/>
                </a:spcBef>
                <a:buClrTx/>
                <a:buSzTx/>
                <a:buNone/>
              </a:pPr>
              <a:r>
                <a:rPr lang="en-US" altLang="zh-CN" sz="2000" b="0" dirty="0">
                  <a:solidFill>
                    <a:srgbClr val="FF0000"/>
                  </a:solidFill>
                  <a:ea typeface="宋体" pitchFamily="2" charset="-122"/>
                </a:rPr>
                <a:t>-----(   , </a:t>
              </a:r>
              <a:r>
                <a:rPr lang="en-US" altLang="zh-CN" sz="2000" b="0" i="1" dirty="0">
                  <a:solidFill>
                    <a:srgbClr val="FF0000"/>
                  </a:solidFill>
                  <a:ea typeface="宋体" pitchFamily="2" charset="-122"/>
                </a:rPr>
                <a:t>Q</a:t>
              </a:r>
              <a:r>
                <a:rPr lang="en-US" altLang="zh-CN" sz="2000" b="0" dirty="0">
                  <a:solidFill>
                    <a:srgbClr val="FF0000"/>
                  </a:solidFill>
                  <a:ea typeface="宋体" pitchFamily="2" charset="-122"/>
                </a:rPr>
                <a:t>)-algorithm </a:t>
              </a:r>
              <a:endParaRPr lang="en-US" altLang="zh-CN" sz="2000" b="0" dirty="0">
                <a:solidFill>
                  <a:srgbClr val="FF0000"/>
                </a:solidFill>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99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4"/>
          <p:cNvSpPr>
            <a:spLocks noGrp="1" noRot="1" noChangeArrowheads="1"/>
          </p:cNvSpPr>
          <p:nvPr>
            <p:ph type="title" idx="4294967295"/>
          </p:nvPr>
        </p:nvSpPr>
        <p:spPr>
          <a:xfrm>
            <a:off x="323528" y="44624"/>
            <a:ext cx="6572250"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Birthday </a:t>
            </a:r>
            <a:r>
              <a:rPr kumimoji="0" lang="en-US" altLang="zh-CN" sz="40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Problems 2 </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15363"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6" name="Rectangle 5"/>
          <p:cNvSpPr txBox="1">
            <a:spLocks noRot="1" noChangeArrowheads="1"/>
          </p:cNvSpPr>
          <p:nvPr/>
        </p:nvSpPr>
        <p:spPr bwMode="auto">
          <a:xfrm>
            <a:off x="250825" y="1268413"/>
            <a:ext cx="8428038" cy="3960813"/>
          </a:xfrm>
          <a:prstGeom prst="rect">
            <a:avLst/>
          </a:prstGeom>
          <a:noFill/>
          <a:ln>
            <a:noFill/>
          </a:ln>
        </p:spPr>
        <p:txBody>
          <a:bodyPr/>
          <a:lstStyle>
            <a:lvl1pPr marL="342900" indent="-342900" eaLnBrk="0" hangingPunct="0">
              <a:defRPr sz="2000">
                <a:solidFill>
                  <a:srgbClr val="000000"/>
                </a:solidFill>
                <a:latin typeface="Times New Roman" panose="02020703060505090304" pitchFamily="18" charset="0"/>
                <a:ea typeface="宋体" pitchFamily="2" charset="-122"/>
              </a:defRPr>
            </a:lvl1pPr>
            <a:lvl2pPr marL="742950" indent="-285750" eaLnBrk="0" hangingPunct="0">
              <a:defRPr sz="2000">
                <a:solidFill>
                  <a:srgbClr val="000000"/>
                </a:solidFill>
                <a:latin typeface="Times New Roman" panose="02020703060505090304" pitchFamily="18" charset="0"/>
                <a:ea typeface="宋体" pitchFamily="2" charset="-122"/>
              </a:defRPr>
            </a:lvl2pPr>
            <a:lvl3pPr marL="1143000" indent="-228600" eaLnBrk="0" hangingPunct="0">
              <a:defRPr sz="2000">
                <a:solidFill>
                  <a:srgbClr val="000000"/>
                </a:solidFill>
                <a:latin typeface="Times New Roman" panose="02020703060505090304" pitchFamily="18" charset="0"/>
                <a:ea typeface="宋体" pitchFamily="2" charset="-122"/>
              </a:defRPr>
            </a:lvl3pPr>
            <a:lvl4pPr marL="1600200" indent="-228600" eaLnBrk="0" hangingPunct="0">
              <a:defRPr sz="2000">
                <a:solidFill>
                  <a:srgbClr val="000000"/>
                </a:solidFill>
                <a:latin typeface="Times New Roman" panose="02020703060505090304" pitchFamily="18" charset="0"/>
                <a:ea typeface="宋体" pitchFamily="2" charset="-122"/>
              </a:defRPr>
            </a:lvl4pPr>
            <a:lvl5pPr marL="2057400" indent="-228600" eaLnBrk="0" hangingPunct="0">
              <a:defRPr sz="2000">
                <a:solidFill>
                  <a:srgbClr val="000000"/>
                </a:solidFill>
                <a:latin typeface="Times New Roman" panose="02020703060505090304" pitchFamily="18" charset="0"/>
                <a:ea typeface="宋体" pitchFamily="2" charset="-122"/>
              </a:defRPr>
            </a:lvl5pPr>
            <a:lvl6pPr marL="2514600" indent="-228600" eaLnBrk="0" fontAlgn="base" hangingPunct="0">
              <a:spcBef>
                <a:spcPct val="0"/>
              </a:spcBef>
              <a:spcAft>
                <a:spcPct val="0"/>
              </a:spcAft>
              <a:buFont typeface="Arial" panose="020B0704020202090204" pitchFamily="34" charset="0"/>
              <a:defRPr sz="2000">
                <a:solidFill>
                  <a:srgbClr val="000000"/>
                </a:solidFill>
                <a:latin typeface="Times New Roman" panose="02020703060505090304" pitchFamily="18" charset="0"/>
                <a:ea typeface="宋体" pitchFamily="2" charset="-122"/>
              </a:defRPr>
            </a:lvl6pPr>
            <a:lvl7pPr marL="2971800" indent="-228600" eaLnBrk="0" fontAlgn="base" hangingPunct="0">
              <a:spcBef>
                <a:spcPct val="0"/>
              </a:spcBef>
              <a:spcAft>
                <a:spcPct val="0"/>
              </a:spcAft>
              <a:buFont typeface="Arial" panose="020B0704020202090204" pitchFamily="34" charset="0"/>
              <a:defRPr sz="2000">
                <a:solidFill>
                  <a:srgbClr val="000000"/>
                </a:solidFill>
                <a:latin typeface="Times New Roman" panose="02020703060505090304" pitchFamily="18" charset="0"/>
                <a:ea typeface="宋体" pitchFamily="2" charset="-122"/>
              </a:defRPr>
            </a:lvl7pPr>
            <a:lvl8pPr marL="3429000" indent="-228600" eaLnBrk="0" fontAlgn="base" hangingPunct="0">
              <a:spcBef>
                <a:spcPct val="0"/>
              </a:spcBef>
              <a:spcAft>
                <a:spcPct val="0"/>
              </a:spcAft>
              <a:buFont typeface="Arial" panose="020B0704020202090204" pitchFamily="34" charset="0"/>
              <a:defRPr sz="2000">
                <a:solidFill>
                  <a:srgbClr val="000000"/>
                </a:solidFill>
                <a:latin typeface="Times New Roman" panose="02020703060505090304" pitchFamily="18" charset="0"/>
                <a:ea typeface="宋体" pitchFamily="2" charset="-122"/>
              </a:defRPr>
            </a:lvl8pPr>
            <a:lvl9pPr marL="3886200" indent="-228600" eaLnBrk="0" fontAlgn="base" hangingPunct="0">
              <a:spcBef>
                <a:spcPct val="0"/>
              </a:spcBef>
              <a:spcAft>
                <a:spcPct val="0"/>
              </a:spcAft>
              <a:buFont typeface="Arial" panose="020B0704020202090204" pitchFamily="34" charset="0"/>
              <a:defRPr sz="2000">
                <a:solidFill>
                  <a:srgbClr val="000000"/>
                </a:solidFill>
                <a:latin typeface="Times New Roman" panose="02020703060505090304" pitchFamily="18" charset="0"/>
                <a:ea typeface="宋体" pitchFamily="2" charset="-122"/>
              </a:defRPr>
            </a:lvl9pPr>
          </a:lstStyle>
          <a:p>
            <a:pPr marL="342900" marR="0" lvl="0" indent="-3429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Char char="v"/>
              <a:defRPr/>
            </a:pPr>
            <a:r>
              <a:rPr kumimoji="0" lang="en-US" altLang="zh-CN" sz="24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rPr>
              <a:t>There are N persons. </a:t>
            </a:r>
            <a:r>
              <a:rPr kumimoji="0" lang="en-US" altLang="zh-CN" sz="2400" b="1" i="0" u="none" strike="noStrike" kern="1200" cap="none" spc="0" normalizeH="0" baseline="0" noProof="0" dirty="0">
                <a:ln>
                  <a:noFill/>
                </a:ln>
                <a:solidFill>
                  <a:srgbClr val="FF0000"/>
                </a:solidFill>
                <a:effectLst/>
                <a:uLnTx/>
                <a:uFillTx/>
                <a:latin typeface="Lucida Sans Unicode" pitchFamily="34" charset="0"/>
                <a:ea typeface="黑体" pitchFamily="49" charset="-122"/>
                <a:cs typeface="+mn-cs"/>
              </a:rPr>
              <a:t>What is the smallest N </a:t>
            </a:r>
            <a:r>
              <a:rPr kumimoji="0" lang="en-US" altLang="zh-CN" sz="24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rPr>
              <a:t>to grantee that </a:t>
            </a:r>
            <a:r>
              <a:rPr kumimoji="0" lang="en-US" altLang="zh-CN" sz="24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the probability of the event that </a:t>
            </a:r>
            <a:r>
              <a:rPr kumimoji="0" lang="en-US" altLang="zh-CN" sz="2400" b="1" i="0" u="sng" strike="noStrike" kern="1200" cap="none" spc="0" normalizeH="0" baseline="0" noProof="0" dirty="0">
                <a:ln>
                  <a:noFill/>
                </a:ln>
                <a:solidFill>
                  <a:srgbClr val="FF00FF"/>
                </a:solidFill>
                <a:effectLst/>
                <a:uLnTx/>
                <a:uFillTx/>
                <a:latin typeface="Lucida Sans Unicode" pitchFamily="34" charset="0"/>
                <a:ea typeface="黑体" pitchFamily="49" charset="-122"/>
                <a:cs typeface="+mn-cs"/>
              </a:rPr>
              <a:t>at least two persons share a birthday</a:t>
            </a:r>
            <a:r>
              <a:rPr kumimoji="0" lang="en-US" altLang="zh-CN" sz="2400" b="1" i="0" u="sng"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 </a:t>
            </a:r>
            <a:r>
              <a:rPr kumimoji="0" lang="en-US" altLang="zh-CN" sz="24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is greater than ½ (</a:t>
            </a:r>
            <a:r>
              <a:rPr kumimoji="0" lang="zh-CN" altLang="en-US" sz="24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在</a:t>
            </a:r>
            <a:r>
              <a:rPr kumimoji="0" lang="en-US" altLang="zh-CN" sz="24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N</a:t>
            </a:r>
            <a:r>
              <a:rPr kumimoji="0" lang="zh-CN" altLang="en-US" sz="24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个人中，如果要保证至少两人</a:t>
            </a:r>
            <a:r>
              <a:rPr kumimoji="0" lang="zh-CN" altLang="en-US" sz="2400" b="1" i="0" u="none" strike="noStrike" kern="1200" cap="none" spc="0" normalizeH="0" baseline="0" noProof="0" dirty="0" smtClean="0">
                <a:ln>
                  <a:noFill/>
                </a:ln>
                <a:solidFill>
                  <a:srgbClr val="3333FF"/>
                </a:solidFill>
                <a:effectLst/>
                <a:uLnTx/>
                <a:uFillTx/>
                <a:latin typeface="Lucida Sans Unicode" pitchFamily="34" charset="0"/>
                <a:ea typeface="黑体" pitchFamily="49" charset="-122"/>
                <a:cs typeface="+mn-cs"/>
              </a:rPr>
              <a:t>在同</a:t>
            </a:r>
            <a:r>
              <a:rPr kumimoji="0" lang="zh-CN" altLang="en-US" sz="24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一天生日的概率大于二分之一，那么</a:t>
            </a:r>
            <a:r>
              <a:rPr kumimoji="0" lang="en-US" altLang="zh-CN" sz="2400" b="1" i="0" u="none" strike="noStrike" kern="1200" cap="none" spc="0" normalizeH="0" baseline="0" noProof="0" dirty="0" smtClean="0">
                <a:ln>
                  <a:noFill/>
                </a:ln>
                <a:solidFill>
                  <a:srgbClr val="3333FF"/>
                </a:solidFill>
                <a:effectLst/>
                <a:uLnTx/>
                <a:uFillTx/>
                <a:latin typeface="Lucida Sans Unicode" pitchFamily="34" charset="0"/>
                <a:ea typeface="黑体" pitchFamily="49" charset="-122"/>
                <a:cs typeface="+mn-cs"/>
              </a:rPr>
              <a:t>N</a:t>
            </a:r>
            <a:r>
              <a:rPr kumimoji="0" lang="zh-CN" altLang="en-US" sz="2400" b="1" i="0" u="none" strike="noStrike" kern="1200" cap="none" spc="0" normalizeH="0" baseline="0" noProof="0" dirty="0" smtClean="0">
                <a:ln>
                  <a:noFill/>
                </a:ln>
                <a:solidFill>
                  <a:srgbClr val="3333FF"/>
                </a:solidFill>
                <a:effectLst/>
                <a:uLnTx/>
                <a:uFillTx/>
                <a:latin typeface="Lucida Sans Unicode" pitchFamily="34" charset="0"/>
                <a:ea typeface="黑体" pitchFamily="49" charset="-122"/>
                <a:cs typeface="+mn-cs"/>
              </a:rPr>
              <a:t>至少是</a:t>
            </a:r>
            <a:r>
              <a:rPr kumimoji="0" lang="zh-CN" altLang="en-US" sz="24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多少</a:t>
            </a:r>
            <a:r>
              <a:rPr kumimoji="0" lang="en-US" altLang="zh-CN" sz="2400" b="1" i="0" u="none" strike="noStrike" kern="1200" cap="none" spc="0" normalizeH="0" baseline="0" noProof="0" dirty="0">
                <a:ln>
                  <a:noFill/>
                </a:ln>
                <a:solidFill>
                  <a:srgbClr val="3333FF"/>
                </a:solidFill>
                <a:effectLst/>
                <a:uLnTx/>
                <a:uFillTx/>
                <a:latin typeface="Lucida Sans Unicode" pitchFamily="34" charset="0"/>
                <a:ea typeface="黑体" pitchFamily="49" charset="-122"/>
                <a:cs typeface="+mn-cs"/>
              </a:rPr>
              <a:t>)</a:t>
            </a:r>
            <a:r>
              <a:rPr kumimoji="0" lang="en-US" altLang="zh-CN" sz="24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rPr>
              <a:t>? </a:t>
            </a:r>
            <a:r>
              <a:rPr kumimoji="0" lang="zh-CN" altLang="en-US" sz="24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rPr>
              <a:t>（</a:t>
            </a:r>
            <a:r>
              <a:rPr kumimoji="0" lang="en-US" altLang="zh-CN" sz="24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rPr>
              <a:t>excluding the date of Feb., 29</a:t>
            </a:r>
            <a:r>
              <a:rPr kumimoji="0" lang="en-US" altLang="zh-CN" sz="2400" b="1" i="0" u="none" strike="noStrike" kern="1200" cap="none" spc="0" normalizeH="0" baseline="30000" noProof="0" dirty="0">
                <a:ln>
                  <a:noFill/>
                </a:ln>
                <a:solidFill>
                  <a:srgbClr val="000000"/>
                </a:solidFill>
                <a:effectLst/>
                <a:uLnTx/>
                <a:uFillTx/>
                <a:latin typeface="Lucida Sans Unicode" pitchFamily="34" charset="0"/>
                <a:ea typeface="黑体" pitchFamily="49" charset="-122"/>
                <a:cs typeface="+mn-cs"/>
              </a:rPr>
              <a:t>th</a:t>
            </a:r>
            <a:r>
              <a:rPr kumimoji="0" lang="en-US" altLang="zh-CN" sz="24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rPr>
              <a:t> </a:t>
            </a:r>
            <a:r>
              <a:rPr kumimoji="0" lang="zh-CN" altLang="en-US" sz="24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rPr>
              <a:t>）</a:t>
            </a:r>
            <a:endParaRPr kumimoji="0" lang="en-US" altLang="zh-CN" sz="2400" b="1" i="0" u="none" strike="noStrike" kern="1200" cap="none" spc="0" normalizeH="0" baseline="0" noProof="0" dirty="0" smtClean="0">
              <a:ln>
                <a:noFill/>
              </a:ln>
              <a:solidFill>
                <a:srgbClr val="000000"/>
              </a:solidFill>
              <a:effectLst/>
              <a:uLnTx/>
              <a:uFillTx/>
              <a:latin typeface="Lucida Sans Unicode" pitchFamily="34" charset="0"/>
              <a:ea typeface="黑体" pitchFamily="49" charset="-122"/>
              <a:cs typeface="+mn-cs"/>
            </a:endParaRPr>
          </a:p>
          <a:p>
            <a:pPr marL="342900" marR="0" lvl="0" indent="-3429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Char char="v"/>
              <a:defRPr/>
            </a:pPr>
            <a:endParaRPr kumimoji="0" lang="en-US" altLang="zh-CN" sz="2400" b="1" i="0" u="none" strike="noStrike" kern="1200" cap="none" spc="0" normalizeH="0" baseline="0" noProof="0" dirty="0">
              <a:ln>
                <a:noFill/>
              </a:ln>
              <a:solidFill>
                <a:srgbClr val="000000"/>
              </a:solidFill>
              <a:effectLst/>
              <a:uLnTx/>
              <a:uFillTx/>
              <a:latin typeface="Lucida Sans Unicode" pitchFamily="34" charset="0"/>
              <a:ea typeface="黑体" pitchFamily="49" charset="-122"/>
              <a:cs typeface="+mn-cs"/>
            </a:endParaRPr>
          </a:p>
          <a:p>
            <a:pPr marL="742950" marR="0" lvl="1" indent="-285750" algn="l" defTabSz="914400" rtl="0" eaLnBrk="1" fontAlgn="base" latinLnBrk="0" hangingPunct="1">
              <a:lnSpc>
                <a:spcPct val="120000"/>
              </a:lnSpc>
              <a:spcBef>
                <a:spcPct val="20000"/>
              </a:spcBef>
              <a:spcAft>
                <a:spcPct val="0"/>
              </a:spcAft>
              <a:buClr>
                <a:srgbClr val="DA1F28"/>
              </a:buClr>
              <a:buSzPct val="85000"/>
              <a:buFont typeface="Wingdings" panose="05000000000000000000" pitchFamily="2" charset="2"/>
              <a:buChar char=""/>
              <a:defRPr/>
            </a:pPr>
            <a:r>
              <a:rPr kumimoji="0" lang="en-US" altLang="zh-CN" sz="2000" b="1" i="0" u="sng" strike="noStrike" kern="0" cap="none" spc="0" normalizeH="0" baseline="0" noProof="0" dirty="0">
                <a:ln>
                  <a:noFill/>
                </a:ln>
                <a:solidFill>
                  <a:srgbClr val="FF3300"/>
                </a:solidFill>
                <a:effectLst/>
                <a:uLnTx/>
                <a:uFillTx/>
                <a:latin typeface="Lucida Sans Unicode" panose="020B0602030504020204"/>
                <a:ea typeface="黑体"/>
                <a:cs typeface="+mn-cs"/>
                <a:sym typeface="+mn-ea"/>
              </a:rPr>
              <a:t>Answer: N=23</a:t>
            </a:r>
            <a:endParaRPr kumimoji="0" lang="en-US" altLang="zh-CN" sz="2000" b="1" i="0" u="sng" strike="noStrike" kern="0" cap="none" spc="0" normalizeH="0" baseline="0" noProof="0" dirty="0">
              <a:ln>
                <a:noFill/>
              </a:ln>
              <a:solidFill>
                <a:srgbClr val="FF3300"/>
              </a:solidFill>
              <a:effectLst/>
              <a:uLnTx/>
              <a:uFillTx/>
              <a:latin typeface="Lucida Sans Unicode" panose="020B0602030504020204"/>
              <a:ea typeface="黑体"/>
              <a:cs typeface="+mn-cs"/>
              <a:sym typeface="+mn-ea"/>
            </a:endParaRPr>
          </a:p>
        </p:txBody>
      </p:sp>
      <p:graphicFrame>
        <p:nvGraphicFramePr>
          <p:cNvPr id="4" name="对象 3"/>
          <p:cNvGraphicFramePr>
            <a:graphicFrameLocks noChangeAspect="1"/>
          </p:cNvGraphicFramePr>
          <p:nvPr/>
        </p:nvGraphicFramePr>
        <p:xfrm>
          <a:off x="1042988" y="5013325"/>
          <a:ext cx="6546850" cy="863600"/>
        </p:xfrm>
        <a:graphic>
          <a:graphicData uri="http://schemas.openxmlformats.org/presentationml/2006/ole">
            <mc:AlternateContent xmlns:mc="http://schemas.openxmlformats.org/markup-compatibility/2006">
              <mc:Choice xmlns:v="urn:schemas-microsoft-com:vml" Requires="v">
                <p:oleObj spid="_x0000_s3076" name="" r:id="rId1" imgW="2984500" imgH="393700" progId="Equation.DSMT4">
                  <p:embed/>
                </p:oleObj>
              </mc:Choice>
              <mc:Fallback>
                <p:oleObj name="" r:id="rId1" imgW="2984500" imgH="393700" progId="Equation.DSMT4">
                  <p:embed/>
                  <p:pic>
                    <p:nvPicPr>
                      <p:cNvPr id="0" name="图片 3075"/>
                      <p:cNvPicPr/>
                      <p:nvPr/>
                    </p:nvPicPr>
                    <p:blipFill>
                      <a:blip r:embed="rId2"/>
                      <a:stretch>
                        <a:fillRect/>
                      </a:stretch>
                    </p:blipFill>
                    <p:spPr>
                      <a:xfrm>
                        <a:off x="1042988" y="5013325"/>
                        <a:ext cx="6546850" cy="8636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charRg st="230" end="24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955" name="Picture 19"/>
          <p:cNvPicPr>
            <a:picLocks noChangeAspect="1"/>
          </p:cNvPicPr>
          <p:nvPr/>
        </p:nvPicPr>
        <p:blipFill>
          <a:blip r:embed="rId1"/>
          <a:stretch>
            <a:fillRect/>
          </a:stretch>
        </p:blipFill>
        <p:spPr>
          <a:xfrm>
            <a:off x="206375" y="4652963"/>
            <a:ext cx="8686800" cy="1209675"/>
          </a:xfrm>
          <a:prstGeom prst="rect">
            <a:avLst/>
          </a:prstGeom>
          <a:noFill/>
          <a:ln w="9525" cap="flat" cmpd="sng">
            <a:solidFill>
              <a:srgbClr val="FF3300"/>
            </a:solidFill>
            <a:prstDash val="solid"/>
            <a:miter/>
            <a:headEnd type="none" w="med" len="med"/>
            <a:tailEnd type="none" w="med" len="med"/>
          </a:ln>
        </p:spPr>
      </p:pic>
      <p:pic>
        <p:nvPicPr>
          <p:cNvPr id="40963" name="Picture 18"/>
          <p:cNvPicPr>
            <a:picLocks noChangeAspect="1"/>
          </p:cNvPicPr>
          <p:nvPr/>
        </p:nvPicPr>
        <p:blipFill>
          <a:blip r:embed="rId2"/>
          <a:stretch>
            <a:fillRect/>
          </a:stretch>
        </p:blipFill>
        <p:spPr>
          <a:xfrm>
            <a:off x="808038" y="2120900"/>
            <a:ext cx="5276850" cy="2460625"/>
          </a:xfrm>
          <a:prstGeom prst="rect">
            <a:avLst/>
          </a:prstGeom>
          <a:noFill/>
          <a:ln w="9525">
            <a:noFill/>
          </a:ln>
        </p:spPr>
      </p:pic>
      <p:sp>
        <p:nvSpPr>
          <p:cNvPr id="22530" name="Rectangle 4"/>
          <p:cNvSpPr>
            <a:spLocks noGrp="1" noRot="1" noChangeArrowheads="1"/>
          </p:cNvSpPr>
          <p:nvPr>
            <p:ph type="title" idx="4294967295"/>
          </p:nvPr>
        </p:nvSpPr>
        <p:spPr>
          <a:xfrm>
            <a:off x="323528"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2.4 Comparison of Security Criteria</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43013"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40966" name="矩形 15"/>
          <p:cNvSpPr/>
          <p:nvPr/>
        </p:nvSpPr>
        <p:spPr>
          <a:xfrm>
            <a:off x="755650" y="2049463"/>
            <a:ext cx="5472113" cy="2503487"/>
          </a:xfrm>
          <a:prstGeom prst="rect">
            <a:avLst/>
          </a:prstGeom>
          <a:noFill/>
          <a:ln w="19050" cap="flat" cmpd="sng">
            <a:solidFill>
              <a:srgbClr val="00B050"/>
            </a:solidFill>
            <a:prstDash val="solid"/>
            <a:round/>
            <a:headEnd type="none" w="med" len="med"/>
            <a:tailEnd type="none" w="med" len="med"/>
          </a:ln>
        </p:spPr>
        <p:txBody>
          <a:bodyPr anchor="ctr" anchorCtr="0"/>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200" b="0" dirty="0">
              <a:solidFill>
                <a:srgbClr val="000000"/>
              </a:solidFill>
              <a:ea typeface="宋体" pitchFamily="2" charset="-122"/>
            </a:endParaRPr>
          </a:p>
        </p:txBody>
      </p:sp>
      <p:sp>
        <p:nvSpPr>
          <p:cNvPr id="43015" name="Rectangle 5"/>
          <p:cNvSpPr txBox="1">
            <a:spLocks noRot="1"/>
          </p:cNvSpPr>
          <p:nvPr/>
        </p:nvSpPr>
        <p:spPr>
          <a:xfrm>
            <a:off x="179388" y="763588"/>
            <a:ext cx="9217025" cy="1152525"/>
          </a:xfrm>
          <a:prstGeom prst="rect">
            <a:avLst/>
          </a:prstGeom>
          <a:noFill/>
          <a:ln w="9525">
            <a:noFill/>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365125" lvl="0" indent="-255270" eaLnBrk="1" hangingPunct="1">
              <a:lnSpc>
                <a:spcPct val="100000"/>
              </a:lnSpc>
            </a:pPr>
            <a:r>
              <a:rPr lang="en-US" altLang="zh-CN" sz="2800" dirty="0"/>
              <a:t>Solving Collision is easier than solving Preimage</a:t>
            </a:r>
            <a:endParaRPr lang="en-US" altLang="zh-CN" sz="2800" dirty="0"/>
          </a:p>
          <a:p>
            <a:pPr marL="742950" lvl="1" indent="-285750" eaLnBrk="1" hangingPunct="1">
              <a:lnSpc>
                <a:spcPct val="100000"/>
              </a:lnSpc>
            </a:pPr>
            <a:r>
              <a:rPr lang="en-US" altLang="zh-CN" sz="2400" dirty="0">
                <a:solidFill>
                  <a:srgbClr val="0000FF"/>
                </a:solidFill>
              </a:rPr>
              <a:t>Happens at least in some special cases</a:t>
            </a:r>
            <a:endParaRPr lang="en-US" altLang="zh-CN" sz="2400" dirty="0">
              <a:solidFill>
                <a:srgbClr val="0000FF"/>
              </a:solidFill>
            </a:endParaRPr>
          </a:p>
          <a:p>
            <a:pPr marL="742950" lvl="1" indent="-285750" eaLnBrk="1" hangingPunct="1">
              <a:lnSpc>
                <a:spcPct val="100000"/>
              </a:lnSpc>
            </a:pPr>
            <a:r>
              <a:rPr lang="en-US" altLang="zh-CN" sz="2400" u="sng" dirty="0">
                <a:solidFill>
                  <a:srgbClr val="3333FF"/>
                </a:solidFill>
              </a:rPr>
              <a:t>Reduction from Collision to Preimage</a:t>
            </a:r>
            <a:endParaRPr lang="en-US" altLang="zh-CN" sz="2400" b="0" dirty="0">
              <a:solidFill>
                <a:srgbClr val="00B050"/>
              </a:solidFill>
            </a:endParaRPr>
          </a:p>
          <a:p>
            <a:pPr marL="365125" lvl="0" indent="-255270" eaLnBrk="1" hangingPunct="1">
              <a:lnSpc>
                <a:spcPct val="120000"/>
              </a:lnSpc>
            </a:pPr>
            <a:endParaRPr lang="en-US" altLang="zh-CN" sz="1400" u="sng" dirty="0">
              <a:solidFill>
                <a:srgbClr val="3333FF"/>
              </a:solidFill>
            </a:endParaRPr>
          </a:p>
        </p:txBody>
      </p:sp>
      <p:sp>
        <p:nvSpPr>
          <p:cNvPr id="18" name="矩形 17"/>
          <p:cNvSpPr/>
          <p:nvPr/>
        </p:nvSpPr>
        <p:spPr>
          <a:xfrm>
            <a:off x="3852863" y="2481263"/>
            <a:ext cx="2735262" cy="461962"/>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109855" lvl="0" indent="0" eaLnBrk="1" hangingPunct="1">
              <a:lnSpc>
                <a:spcPct val="120000"/>
              </a:lnSpc>
              <a:spcBef>
                <a:spcPct val="0"/>
              </a:spcBef>
              <a:buClrTx/>
              <a:buSzTx/>
              <a:buNone/>
            </a:pPr>
            <a:r>
              <a:rPr lang="en-US" altLang="zh-CN" sz="2000" b="0" dirty="0">
                <a:solidFill>
                  <a:srgbClr val="FF0000"/>
                </a:solidFill>
                <a:ea typeface="宋体" pitchFamily="2" charset="-122"/>
              </a:rPr>
              <a:t>------- (1, </a:t>
            </a:r>
            <a:r>
              <a:rPr lang="en-US" altLang="zh-CN" sz="2000" b="0" i="1" dirty="0">
                <a:solidFill>
                  <a:srgbClr val="FF0000"/>
                </a:solidFill>
                <a:ea typeface="宋体" pitchFamily="2" charset="-122"/>
              </a:rPr>
              <a:t>Q</a:t>
            </a:r>
            <a:r>
              <a:rPr lang="en-US" altLang="zh-CN" sz="2000" b="0" dirty="0">
                <a:solidFill>
                  <a:srgbClr val="FF0000"/>
                </a:solidFill>
                <a:ea typeface="宋体" pitchFamily="2" charset="-122"/>
              </a:rPr>
              <a:t>)-algorithm</a:t>
            </a:r>
            <a:endParaRPr lang="en-US" altLang="zh-CN" sz="2000" b="0" dirty="0">
              <a:solidFill>
                <a:srgbClr val="FF0000"/>
              </a:solidFill>
              <a:ea typeface="宋体" pitchFamily="2" charset="-122"/>
            </a:endParaRPr>
          </a:p>
        </p:txBody>
      </p:sp>
      <p:sp>
        <p:nvSpPr>
          <p:cNvPr id="19" name="矩形 18"/>
          <p:cNvSpPr/>
          <p:nvPr/>
        </p:nvSpPr>
        <p:spPr>
          <a:xfrm>
            <a:off x="5076825" y="1978025"/>
            <a:ext cx="3052763" cy="461963"/>
          </a:xfrm>
          <a:prstGeom prst="rect">
            <a:avLst/>
          </a:prstGeom>
          <a:noFill/>
          <a:ln w="9525">
            <a:noFill/>
          </a:ln>
        </p:spPr>
        <p:txBody>
          <a:bodyPr wrap="none">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109855" lvl="0" indent="0" eaLnBrk="1" hangingPunct="1">
              <a:lnSpc>
                <a:spcPct val="120000"/>
              </a:lnSpc>
              <a:spcBef>
                <a:spcPct val="0"/>
              </a:spcBef>
              <a:buClrTx/>
              <a:buSzTx/>
              <a:buNone/>
            </a:pPr>
            <a:r>
              <a:rPr lang="en-US" altLang="zh-CN" sz="2000" b="0" dirty="0">
                <a:solidFill>
                  <a:srgbClr val="FF0000"/>
                </a:solidFill>
                <a:ea typeface="宋体" pitchFamily="2" charset="-122"/>
              </a:rPr>
              <a:t>-------(1/2, </a:t>
            </a:r>
            <a:r>
              <a:rPr lang="en-US" altLang="zh-CN" sz="2000" b="0" i="1" dirty="0">
                <a:solidFill>
                  <a:srgbClr val="FF0000"/>
                </a:solidFill>
                <a:ea typeface="宋体" pitchFamily="2" charset="-122"/>
              </a:rPr>
              <a:t>Q</a:t>
            </a:r>
            <a:r>
              <a:rPr lang="en-US" altLang="zh-CN" sz="2000" b="0" dirty="0">
                <a:solidFill>
                  <a:srgbClr val="FF0000"/>
                </a:solidFill>
                <a:ea typeface="宋体" pitchFamily="2" charset="-122"/>
              </a:rPr>
              <a:t>+1)-algorithm</a:t>
            </a:r>
            <a:endParaRPr lang="en-US" altLang="zh-CN" sz="2000" b="0" dirty="0">
              <a:solidFill>
                <a:srgbClr val="FF0000"/>
              </a:solidFill>
              <a:ea typeface="宋体" pitchFamily="2" charset="-122"/>
            </a:endParaRPr>
          </a:p>
        </p:txBody>
      </p:sp>
      <p:pic>
        <p:nvPicPr>
          <p:cNvPr id="37898" name="Picture 10"/>
          <p:cNvPicPr>
            <a:picLocks noChangeAspect="1"/>
          </p:cNvPicPr>
          <p:nvPr/>
        </p:nvPicPr>
        <p:blipFill>
          <a:blip r:embed="rId3"/>
          <a:stretch>
            <a:fillRect/>
          </a:stretch>
        </p:blipFill>
        <p:spPr>
          <a:xfrm>
            <a:off x="5902325" y="3271838"/>
            <a:ext cx="1333500" cy="433387"/>
          </a:xfrm>
          <a:prstGeom prst="rect">
            <a:avLst/>
          </a:prstGeom>
          <a:noFill/>
          <a:ln w="9525" cap="flat" cmpd="sng">
            <a:solidFill>
              <a:srgbClr val="FF3300"/>
            </a:solidFill>
            <a:prstDash val="solid"/>
            <a:miter/>
            <a:headEnd type="none" w="med" len="med"/>
            <a:tailEnd type="none" w="med" len="med"/>
          </a:ln>
        </p:spPr>
      </p:pic>
      <p:sp>
        <p:nvSpPr>
          <p:cNvPr id="20" name="Rectangle 5"/>
          <p:cNvSpPr txBox="1">
            <a:spLocks noRot="1"/>
          </p:cNvSpPr>
          <p:nvPr/>
        </p:nvSpPr>
        <p:spPr>
          <a:xfrm>
            <a:off x="395288" y="5949950"/>
            <a:ext cx="7586662" cy="935038"/>
          </a:xfrm>
          <a:prstGeom prst="rect">
            <a:avLst/>
          </a:prstGeom>
          <a:noFill/>
          <a:ln w="19050" cap="flat" cmpd="sng">
            <a:solidFill>
              <a:srgbClr val="0000FF"/>
            </a:solidFill>
            <a:prstDash val="solid"/>
            <a:miter/>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107950" lvl="0" indent="0" eaLnBrk="1" hangingPunct="1">
              <a:lnSpc>
                <a:spcPct val="120000"/>
              </a:lnSpc>
              <a:buFont typeface="Arial" panose="020B0704020202090204" pitchFamily="34" charset="0"/>
              <a:buNone/>
            </a:pPr>
            <a:r>
              <a:rPr lang="en-US" altLang="zh-CN" sz="2400" dirty="0">
                <a:solidFill>
                  <a:srgbClr val="3333FF"/>
                </a:solidFill>
              </a:rPr>
              <a:t>For some special cases, </a:t>
            </a:r>
            <a:r>
              <a:rPr lang="en-US" altLang="zh-CN" sz="2400" dirty="0">
                <a:solidFill>
                  <a:srgbClr val="FF0000"/>
                </a:solidFill>
              </a:rPr>
              <a:t>if a hash function is collision resistant, then it is preimage resistant.</a:t>
            </a:r>
            <a:endParaRPr lang="en-US" altLang="zh-CN" sz="1400" dirty="0">
              <a:solidFill>
                <a:srgbClr val="FF0000"/>
              </a:solidFill>
            </a:endParaRPr>
          </a:p>
        </p:txBody>
      </p:sp>
      <p:cxnSp>
        <p:nvCxnSpPr>
          <p:cNvPr id="3" name="直接连接符 2"/>
          <p:cNvCxnSpPr/>
          <p:nvPr/>
        </p:nvCxnSpPr>
        <p:spPr>
          <a:xfrm>
            <a:off x="6326188" y="4941888"/>
            <a:ext cx="2381250" cy="0"/>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7813" y="5229225"/>
            <a:ext cx="1223963" cy="23813"/>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365375" y="5229225"/>
            <a:ext cx="5616575" cy="0"/>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870200" y="5518150"/>
            <a:ext cx="5500688" cy="0"/>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93713" y="5878513"/>
            <a:ext cx="3600450" cy="0"/>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206375" y="5518150"/>
            <a:ext cx="1223963" cy="431800"/>
          </a:xfrm>
          <a:prstGeom prst="ellipse">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9955"/>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nimBg="1"/>
      <p:bldP spid="18" grpId="0"/>
      <p:bldP spid="19" grpId="0"/>
      <p:bldP spid="20"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4"/>
          <p:cNvSpPr>
            <a:spLocks noGrp="1" noRot="1" noChangeArrowheads="1"/>
          </p:cNvSpPr>
          <p:nvPr>
            <p:ph type="title" idx="4294967295"/>
          </p:nvPr>
        </p:nvSpPr>
        <p:spPr>
          <a:xfrm>
            <a:off x="323528"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2.4 Comparison of Security Criteria</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44035"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2" name="TextBox 1"/>
          <p:cNvSpPr txBox="1"/>
          <p:nvPr/>
        </p:nvSpPr>
        <p:spPr>
          <a:xfrm>
            <a:off x="107950" y="1196975"/>
            <a:ext cx="9036050" cy="3170238"/>
          </a:xfrm>
          <a:prstGeom prst="rect">
            <a:avLst/>
          </a:prstGeom>
          <a:noFill/>
        </p:spPr>
        <p:txBody>
          <a:bodyPr>
            <a:spAutoFit/>
          </a:bodyPr>
          <a:lstStyle/>
          <a:p>
            <a:pPr marR="0" defTabSz="914400">
              <a:buClrTx/>
              <a:buSzTx/>
              <a:buFontTx/>
              <a:buNone/>
              <a:defRPr/>
            </a:pPr>
            <a:r>
              <a:rPr kumimoji="0" lang="en-US" altLang="zh-CN" kern="1200" cap="none" spc="0" normalizeH="0" baseline="0" noProof="0" dirty="0">
                <a:solidFill>
                  <a:srgbClr val="0000FF"/>
                </a:solidFill>
                <a:latin typeface="Times New Roman" panose="02020703060505090304" pitchFamily="18" charset="0"/>
                <a:ea typeface="宋体" pitchFamily="2" charset="-122"/>
                <a:cs typeface="+mn-cs"/>
              </a:rPr>
              <a:t>Outline of Proof of Theorem 5.5:</a:t>
            </a:r>
            <a:r>
              <a:rPr kumimoji="0" lang="en-US" altLang="zh-CN" kern="1200" cap="none" spc="0" normalizeH="0" baseline="0" noProof="0" dirty="0">
                <a:solidFill>
                  <a:srgbClr val="FF0000"/>
                </a:solidFill>
                <a:latin typeface="Times New Roman" panose="02020703060505090304" pitchFamily="18" charset="0"/>
                <a:ea typeface="宋体" pitchFamily="2" charset="-122"/>
                <a:cs typeface="+mn-cs"/>
              </a:rPr>
              <a:t> To compute the average-case success probability</a:t>
            </a:r>
            <a:endParaRPr kumimoji="0" lang="en-US" altLang="zh-CN" kern="1200" cap="none" spc="0" normalizeH="0" baseline="0" noProof="0" dirty="0">
              <a:solidFill>
                <a:srgbClr val="FF0000"/>
              </a:solidFill>
              <a:latin typeface="Times New Roman" panose="02020703060505090304" pitchFamily="18" charset="0"/>
              <a:ea typeface="宋体" pitchFamily="2" charset="-122"/>
              <a:cs typeface="+mn-cs"/>
            </a:endParaRPr>
          </a:p>
          <a:p>
            <a:pPr marL="361950" marR="0" indent="-361950" defTabSz="914400">
              <a:buClrTx/>
              <a:buSzTx/>
              <a:buFontTx/>
              <a:buAutoNum type="arabicParenR"/>
              <a:defRPr/>
            </a:pP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Define equivalence relation ~: for any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x</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define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x</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x</a:t>
            </a:r>
            <a:r>
              <a:rPr kumimoji="0" lang="en-US" altLang="zh-CN" kern="1200" cap="none" spc="0" normalizeH="0" baseline="-25000" noProof="0" dirty="0">
                <a:solidFill>
                  <a:srgbClr val="000000"/>
                </a:solidFill>
                <a:latin typeface="Times New Roman" panose="02020703060505090304" pitchFamily="18" charset="0"/>
                <a:ea typeface="宋体" pitchFamily="2" charset="-122"/>
                <a:cs typeface="+mn-cs"/>
              </a:rPr>
              <a:t>1</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if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h</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x</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h</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x</a:t>
            </a:r>
            <a:r>
              <a:rPr kumimoji="0" lang="en-US" altLang="zh-CN" kern="1200" cap="none" spc="0" normalizeH="0" baseline="-25000" noProof="0" dirty="0">
                <a:solidFill>
                  <a:srgbClr val="000000"/>
                </a:solidFill>
                <a:latin typeface="Times New Roman" panose="02020703060505090304" pitchFamily="18" charset="0"/>
                <a:ea typeface="宋体" pitchFamily="2" charset="-122"/>
                <a:cs typeface="+mn-cs"/>
              </a:rPr>
              <a:t>1</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and the equivalence class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x</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x</a:t>
            </a:r>
            <a:r>
              <a:rPr kumimoji="0" lang="en-US" altLang="zh-CN" kern="1200" cap="none" spc="0" normalizeH="0" baseline="-25000" noProof="0" dirty="0">
                <a:solidFill>
                  <a:srgbClr val="000000"/>
                </a:solidFill>
                <a:latin typeface="Times New Roman" panose="02020703060505090304" pitchFamily="18" charset="0"/>
                <a:ea typeface="宋体" pitchFamily="2" charset="-122"/>
                <a:cs typeface="+mn-cs"/>
              </a:rPr>
              <a:t>1</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x</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x</a:t>
            </a:r>
            <a:r>
              <a:rPr kumimoji="0" lang="en-US" altLang="zh-CN" kern="1200" cap="none" spc="0" normalizeH="0" baseline="-25000" noProof="0" dirty="0">
                <a:solidFill>
                  <a:srgbClr val="000000"/>
                </a:solidFill>
                <a:latin typeface="Times New Roman" panose="02020703060505090304" pitchFamily="18" charset="0"/>
                <a:ea typeface="宋体" pitchFamily="2" charset="-122"/>
                <a:cs typeface="+mn-cs"/>
              </a:rPr>
              <a:t>1</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a:t>
            </a:r>
            <a:endParaRPr kumimoji="0" lang="en-US" altLang="zh-CN" kern="1200" cap="none" spc="0" normalizeH="0" baseline="0" noProof="0" dirty="0">
              <a:solidFill>
                <a:srgbClr val="000000"/>
              </a:solidFill>
              <a:latin typeface="Times New Roman" panose="02020703060505090304" pitchFamily="18" charset="0"/>
              <a:ea typeface="宋体" pitchFamily="2" charset="-122"/>
              <a:cs typeface="+mn-cs"/>
            </a:endParaRPr>
          </a:p>
          <a:p>
            <a:pPr marL="361950" marR="0" indent="-361950" defTabSz="914400">
              <a:buClrTx/>
              <a:buSzTx/>
              <a:buFontTx/>
              <a:buAutoNum type="arabicParenR"/>
              <a:defRPr/>
            </a:pP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For each class, there exists a unique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y</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such that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x</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h</a:t>
            </a:r>
            <a:r>
              <a:rPr kumimoji="0" lang="en-US" altLang="zh-CN" kern="1200" cap="none" spc="0" normalizeH="0" baseline="30000" noProof="0" dirty="0">
                <a:solidFill>
                  <a:srgbClr val="000000"/>
                </a:solidFill>
                <a:latin typeface="Times New Roman" panose="02020703060505090304" pitchFamily="18" charset="0"/>
                <a:ea typeface="宋体" pitchFamily="2" charset="-122"/>
                <a:cs typeface="+mn-cs"/>
              </a:rPr>
              <a:t>-1</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y</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ORACLE-PREIMAGE is assumed to be able to find a preimage of any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y</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Hence # of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x</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 |</a:t>
            </a:r>
            <a:r>
              <a:rPr kumimoji="0" lang="en-US" altLang="zh-CN" i="1" kern="1200" cap="none" spc="0" normalizeH="0" baseline="0" noProof="0" dirty="0">
                <a:solidFill>
                  <a:srgbClr val="000000"/>
                </a:solidFill>
                <a:latin typeface="Palace Script MT" pitchFamily="66" charset="0"/>
                <a:ea typeface="宋体" pitchFamily="2" charset="-122"/>
                <a:cs typeface="+mn-cs"/>
              </a:rPr>
              <a:t>Y</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Denote the set of these |</a:t>
            </a:r>
            <a:r>
              <a:rPr kumimoji="0" lang="en-US" altLang="zh-CN" i="1" kern="1200" cap="none" spc="0" normalizeH="0" baseline="0" noProof="0" dirty="0">
                <a:solidFill>
                  <a:srgbClr val="000000"/>
                </a:solidFill>
                <a:latin typeface="Palace Script MT" pitchFamily="66" charset="0"/>
                <a:ea typeface="宋体" pitchFamily="2" charset="-122"/>
                <a:cs typeface="+mn-cs"/>
              </a:rPr>
              <a:t>Y</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equivalence classes by </a:t>
            </a:r>
            <a:r>
              <a:rPr kumimoji="0" lang="en-US" altLang="zh-CN" kern="1200" cap="none" spc="0" normalizeH="0" baseline="0" noProof="0" dirty="0">
                <a:solidFill>
                  <a:srgbClr val="000000"/>
                </a:solidFill>
                <a:latin typeface="Curlz MT" pitchFamily="82" charset="0"/>
                <a:ea typeface="华文行楷" pitchFamily="2" charset="-122"/>
                <a:cs typeface="+mn-cs"/>
              </a:rPr>
              <a:t>C</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a:t>
            </a:r>
            <a:endParaRPr kumimoji="0" lang="en-US" altLang="zh-CN" kern="1200" cap="none" spc="0" normalizeH="0" baseline="0" noProof="0" dirty="0">
              <a:solidFill>
                <a:srgbClr val="000000"/>
              </a:solidFill>
              <a:latin typeface="Times New Roman" panose="02020703060505090304" pitchFamily="18" charset="0"/>
              <a:ea typeface="宋体" pitchFamily="2" charset="-122"/>
              <a:cs typeface="+mn-cs"/>
            </a:endParaRPr>
          </a:p>
          <a:p>
            <a:pPr marL="361950" marR="0" indent="-361950" defTabSz="914400">
              <a:buClrTx/>
              <a:buSzTx/>
              <a:buFontTx/>
              <a:buAutoNum type="arabicParenR"/>
              <a:defRPr/>
            </a:pPr>
            <a:r>
              <a:rPr kumimoji="0" lang="en-US" altLang="zh-CN" kern="1200" cap="none" spc="0" normalizeH="0" baseline="0" noProof="0" dirty="0">
                <a:solidFill>
                  <a:srgbClr val="FF00FF"/>
                </a:solidFill>
                <a:latin typeface="Times New Roman" panose="02020703060505090304" pitchFamily="18" charset="0"/>
                <a:ea typeface="宋体" pitchFamily="2" charset="-122"/>
                <a:cs typeface="+mn-cs"/>
              </a:rPr>
              <a:t>For any </a:t>
            </a:r>
            <a:r>
              <a:rPr kumimoji="0" lang="en-US" altLang="zh-CN" i="1" kern="1200" cap="none" spc="0" normalizeH="0" baseline="0" noProof="0" dirty="0">
                <a:solidFill>
                  <a:srgbClr val="FF00FF"/>
                </a:solidFill>
                <a:latin typeface="Times New Roman" panose="02020703060505090304" pitchFamily="18" charset="0"/>
                <a:ea typeface="宋体" pitchFamily="2" charset="-122"/>
                <a:cs typeface="+mn-cs"/>
              </a:rPr>
              <a:t>x</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randomly chosen by COLLISION-TO-PREIMAGE, there are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x</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]|-1 of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x</a:t>
            </a:r>
            <a:r>
              <a:rPr kumimoji="0" lang="en-US" altLang="zh-CN" kern="1200" cap="none" spc="0" normalizeH="0" baseline="-25000" noProof="0" dirty="0">
                <a:solidFill>
                  <a:srgbClr val="000000"/>
                </a:solidFill>
                <a:latin typeface="Times New Roman" panose="02020703060505090304" pitchFamily="18" charset="0"/>
                <a:ea typeface="宋体" pitchFamily="2" charset="-122"/>
                <a:cs typeface="+mn-cs"/>
              </a:rPr>
              <a:t>1</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’s in the class [</a:t>
            </a:r>
            <a:r>
              <a:rPr kumimoji="0" lang="en-US" altLang="zh-CN" i="1" kern="1200" cap="none" spc="0" normalizeH="0" baseline="0" noProof="0" dirty="0">
                <a:solidFill>
                  <a:srgbClr val="000000"/>
                </a:solidFill>
                <a:latin typeface="Times New Roman" panose="02020703060505090304" pitchFamily="18" charset="0"/>
                <a:ea typeface="宋体" pitchFamily="2" charset="-122"/>
                <a:cs typeface="+mn-cs"/>
              </a:rPr>
              <a:t>x</a:t>
            </a: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that could yield a collision.  So, </a:t>
            </a:r>
            <a:r>
              <a:rPr kumimoji="0" lang="en-US" altLang="zh-CN" kern="1200" cap="none" spc="0" normalizeH="0" baseline="0" noProof="0" dirty="0">
                <a:solidFill>
                  <a:srgbClr val="FF00FF"/>
                </a:solidFill>
                <a:latin typeface="Times New Roman" panose="02020703060505090304" pitchFamily="18" charset="0"/>
                <a:ea typeface="宋体" pitchFamily="2" charset="-122"/>
                <a:cs typeface="+mn-cs"/>
              </a:rPr>
              <a:t>the success prob. of obtaining a collision is (|[</a:t>
            </a:r>
            <a:r>
              <a:rPr kumimoji="0" lang="en-US" altLang="zh-CN" i="1" kern="1200" cap="none" spc="0" normalizeH="0" baseline="0" noProof="0" dirty="0">
                <a:solidFill>
                  <a:srgbClr val="FF00FF"/>
                </a:solidFill>
                <a:latin typeface="Times New Roman" panose="02020703060505090304" pitchFamily="18" charset="0"/>
                <a:ea typeface="宋体" pitchFamily="2" charset="-122"/>
                <a:cs typeface="+mn-cs"/>
              </a:rPr>
              <a:t>x</a:t>
            </a:r>
            <a:r>
              <a:rPr kumimoji="0" lang="en-US" altLang="zh-CN" kern="1200" cap="none" spc="0" normalizeH="0" baseline="0" noProof="0" dirty="0">
                <a:solidFill>
                  <a:srgbClr val="FF00FF"/>
                </a:solidFill>
                <a:latin typeface="Times New Roman" panose="02020703060505090304" pitchFamily="18" charset="0"/>
                <a:ea typeface="宋体" pitchFamily="2" charset="-122"/>
                <a:cs typeface="+mn-cs"/>
              </a:rPr>
              <a:t>]|-1 )/ |[</a:t>
            </a:r>
            <a:r>
              <a:rPr kumimoji="0" lang="en-US" altLang="zh-CN" i="1" kern="1200" cap="none" spc="0" normalizeH="0" baseline="0" noProof="0" dirty="0">
                <a:solidFill>
                  <a:srgbClr val="FF00FF"/>
                </a:solidFill>
                <a:latin typeface="Times New Roman" panose="02020703060505090304" pitchFamily="18" charset="0"/>
                <a:ea typeface="宋体" pitchFamily="2" charset="-122"/>
                <a:cs typeface="+mn-cs"/>
              </a:rPr>
              <a:t>x</a:t>
            </a:r>
            <a:r>
              <a:rPr kumimoji="0" lang="en-US" altLang="zh-CN" kern="1200" cap="none" spc="0" normalizeH="0" baseline="0" noProof="0" dirty="0">
                <a:solidFill>
                  <a:srgbClr val="FF00FF"/>
                </a:solidFill>
                <a:latin typeface="Times New Roman" panose="02020703060505090304" pitchFamily="18" charset="0"/>
                <a:ea typeface="宋体" pitchFamily="2" charset="-122"/>
                <a:cs typeface="+mn-cs"/>
              </a:rPr>
              <a:t>]|.</a:t>
            </a:r>
            <a:endParaRPr kumimoji="0" lang="en-US" altLang="zh-CN" kern="1200" cap="none" spc="0" normalizeH="0" baseline="0" noProof="0" dirty="0">
              <a:solidFill>
                <a:srgbClr val="FF00FF"/>
              </a:solidFill>
              <a:latin typeface="Times New Roman" panose="02020703060505090304" pitchFamily="18" charset="0"/>
              <a:ea typeface="宋体" pitchFamily="2" charset="-122"/>
              <a:cs typeface="+mn-cs"/>
            </a:endParaRPr>
          </a:p>
          <a:p>
            <a:pPr marL="361950" marR="0" indent="-361950" defTabSz="914400">
              <a:buClrTx/>
              <a:buSzTx/>
              <a:buFontTx/>
              <a:buAutoNum type="arabicParenR"/>
              <a:defRPr/>
            </a:pPr>
            <a:r>
              <a:rPr kumimoji="0" lang="en-US" altLang="zh-CN" kern="1200" cap="none" spc="0" normalizeH="0" baseline="0" noProof="0" dirty="0">
                <a:solidFill>
                  <a:srgbClr val="000000"/>
                </a:solidFill>
                <a:latin typeface="Times New Roman" panose="02020703060505090304" pitchFamily="18" charset="0"/>
                <a:ea typeface="宋体" pitchFamily="2" charset="-122"/>
                <a:cs typeface="+mn-cs"/>
              </a:rPr>
              <a:t> </a:t>
            </a:r>
            <a:endParaRPr kumimoji="0" lang="en-US" altLang="zh-CN" kern="1200" cap="none" spc="0" normalizeH="0" baseline="0" noProof="0" dirty="0">
              <a:solidFill>
                <a:srgbClr val="000000"/>
              </a:solidFill>
              <a:latin typeface="Times New Roman" panose="02020703060505090304" pitchFamily="18" charset="0"/>
              <a:ea typeface="宋体" pitchFamily="2" charset="-122"/>
              <a:cs typeface="+mn-cs"/>
            </a:endParaRPr>
          </a:p>
        </p:txBody>
      </p:sp>
      <p:pic>
        <p:nvPicPr>
          <p:cNvPr id="44037" name="Picture 12"/>
          <p:cNvPicPr>
            <a:picLocks noChangeAspect="1"/>
          </p:cNvPicPr>
          <p:nvPr/>
        </p:nvPicPr>
        <p:blipFill>
          <a:blip r:embed="rId1"/>
          <a:stretch>
            <a:fillRect/>
          </a:stretch>
        </p:blipFill>
        <p:spPr>
          <a:xfrm>
            <a:off x="539750" y="4227513"/>
            <a:ext cx="3486150" cy="762000"/>
          </a:xfrm>
          <a:prstGeom prst="rect">
            <a:avLst/>
          </a:prstGeom>
          <a:noFill/>
          <a:ln w="9525">
            <a:noFill/>
          </a:ln>
        </p:spPr>
      </p:pic>
      <p:pic>
        <p:nvPicPr>
          <p:cNvPr id="44038" name="Picture 13"/>
          <p:cNvPicPr>
            <a:picLocks noChangeAspect="1"/>
          </p:cNvPicPr>
          <p:nvPr/>
        </p:nvPicPr>
        <p:blipFill>
          <a:blip r:embed="rId2"/>
          <a:stretch>
            <a:fillRect/>
          </a:stretch>
        </p:blipFill>
        <p:spPr>
          <a:xfrm>
            <a:off x="3995738" y="4156075"/>
            <a:ext cx="2533650" cy="857250"/>
          </a:xfrm>
          <a:prstGeom prst="rect">
            <a:avLst/>
          </a:prstGeom>
          <a:noFill/>
          <a:ln w="9525">
            <a:noFill/>
          </a:ln>
        </p:spPr>
      </p:pic>
      <p:pic>
        <p:nvPicPr>
          <p:cNvPr id="44039" name="Picture 14"/>
          <p:cNvPicPr>
            <a:picLocks noChangeAspect="1"/>
          </p:cNvPicPr>
          <p:nvPr/>
        </p:nvPicPr>
        <p:blipFill>
          <a:blip r:embed="rId3"/>
          <a:srcRect l="7552" r="1466"/>
          <a:stretch>
            <a:fillRect/>
          </a:stretch>
        </p:blipFill>
        <p:spPr>
          <a:xfrm>
            <a:off x="6613525" y="4156075"/>
            <a:ext cx="2062163" cy="809625"/>
          </a:xfrm>
          <a:prstGeom prst="rect">
            <a:avLst/>
          </a:prstGeom>
          <a:noFill/>
          <a:ln w="9525">
            <a:noFill/>
          </a:ln>
        </p:spPr>
      </p:pic>
      <p:pic>
        <p:nvPicPr>
          <p:cNvPr id="44040" name="Picture 15"/>
          <p:cNvPicPr>
            <a:picLocks noChangeAspect="1"/>
          </p:cNvPicPr>
          <p:nvPr/>
        </p:nvPicPr>
        <p:blipFill>
          <a:blip r:embed="rId4"/>
          <a:srcRect l="4230" t="6979" b="10364"/>
          <a:stretch>
            <a:fillRect/>
          </a:stretch>
        </p:blipFill>
        <p:spPr>
          <a:xfrm>
            <a:off x="1908175" y="5084763"/>
            <a:ext cx="2846388" cy="771525"/>
          </a:xfrm>
          <a:prstGeom prst="rect">
            <a:avLst/>
          </a:prstGeom>
          <a:noFill/>
          <a:ln w="9525">
            <a:noFill/>
          </a:ln>
        </p:spPr>
      </p:pic>
      <p:pic>
        <p:nvPicPr>
          <p:cNvPr id="44041" name="Picture 16"/>
          <p:cNvPicPr>
            <a:picLocks noChangeAspect="1"/>
          </p:cNvPicPr>
          <p:nvPr/>
        </p:nvPicPr>
        <p:blipFill>
          <a:blip r:embed="rId5"/>
          <a:srcRect l="10770"/>
          <a:stretch>
            <a:fillRect/>
          </a:stretch>
        </p:blipFill>
        <p:spPr>
          <a:xfrm>
            <a:off x="4822825" y="5154613"/>
            <a:ext cx="1325563" cy="657225"/>
          </a:xfrm>
          <a:prstGeom prst="rect">
            <a:avLst/>
          </a:prstGeom>
          <a:noFill/>
          <a:ln w="9525">
            <a:noFill/>
          </a:ln>
        </p:spPr>
      </p:pic>
      <p:pic>
        <p:nvPicPr>
          <p:cNvPr id="44042" name="Picture 17"/>
          <p:cNvPicPr>
            <a:picLocks noChangeAspect="1"/>
          </p:cNvPicPr>
          <p:nvPr/>
        </p:nvPicPr>
        <p:blipFill>
          <a:blip r:embed="rId6"/>
          <a:srcRect l="7219"/>
          <a:stretch>
            <a:fillRect/>
          </a:stretch>
        </p:blipFill>
        <p:spPr>
          <a:xfrm>
            <a:off x="6173788" y="5092700"/>
            <a:ext cx="1582737" cy="695325"/>
          </a:xfrm>
          <a:prstGeom prst="rect">
            <a:avLst/>
          </a:prstGeom>
          <a:noFill/>
          <a:ln w="9525">
            <a:noFill/>
          </a:ln>
        </p:spPr>
      </p:pic>
      <p:pic>
        <p:nvPicPr>
          <p:cNvPr id="44043" name="Picture 18"/>
          <p:cNvPicPr>
            <a:picLocks noChangeAspect="1"/>
          </p:cNvPicPr>
          <p:nvPr/>
        </p:nvPicPr>
        <p:blipFill>
          <a:blip r:embed="rId7"/>
          <a:stretch>
            <a:fillRect/>
          </a:stretch>
        </p:blipFill>
        <p:spPr>
          <a:xfrm>
            <a:off x="7758113" y="5092700"/>
            <a:ext cx="657225" cy="619125"/>
          </a:xfrm>
          <a:prstGeom prst="rect">
            <a:avLst/>
          </a:prstGeom>
          <a:noFill/>
          <a:ln w="9525">
            <a:noFill/>
          </a:ln>
        </p:spPr>
      </p:pic>
      <p:sp>
        <p:nvSpPr>
          <p:cNvPr id="3" name="圆角矩形 2"/>
          <p:cNvSpPr/>
          <p:nvPr/>
        </p:nvSpPr>
        <p:spPr>
          <a:xfrm>
            <a:off x="611188" y="4176713"/>
            <a:ext cx="8281988" cy="1773238"/>
          </a:xfrm>
          <a:prstGeom prst="roundRect">
            <a:avLst/>
          </a:prstGeom>
          <a:noFill/>
          <a:ln w="190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FF00FF"/>
              </a:solidFill>
              <a:effectLst/>
              <a:uLnTx/>
              <a:uFillTx/>
              <a:latin typeface="+mn-lt"/>
              <a:ea typeface="+mn-ea"/>
              <a:cs typeface="+mn-cs"/>
            </a:endParaRPr>
          </a:p>
        </p:txBody>
      </p:sp>
      <p:sp>
        <p:nvSpPr>
          <p:cNvPr id="4" name="圆角矩形 3"/>
          <p:cNvSpPr/>
          <p:nvPr/>
        </p:nvSpPr>
        <p:spPr>
          <a:xfrm>
            <a:off x="107950" y="1052513"/>
            <a:ext cx="8928100" cy="5207000"/>
          </a:xfrm>
          <a:prstGeom prst="roundRect">
            <a:avLst>
              <a:gd name="adj" fmla="val 3767"/>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p:nvPr/>
        </p:nvCxnSpPr>
        <p:spPr>
          <a:xfrm>
            <a:off x="6337300" y="2708275"/>
            <a:ext cx="12922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457325" y="1844675"/>
            <a:ext cx="21780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5650" y="2205038"/>
            <a:ext cx="33115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763713" y="3068638"/>
            <a:ext cx="28511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132138" y="2420938"/>
            <a:ext cx="33972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186363" y="1857375"/>
            <a:ext cx="21780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1188" y="3357563"/>
            <a:ext cx="1584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858000" y="3392488"/>
            <a:ext cx="19621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651000" y="3644900"/>
            <a:ext cx="1538288" cy="36036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5"/>
          <p:cNvSpPr>
            <a:spLocks noGrp="1" noRot="1"/>
          </p:cNvSpPr>
          <p:nvPr>
            <p:ph type="body" idx="4294967295"/>
          </p:nvPr>
        </p:nvSpPr>
        <p:spPr>
          <a:xfrm>
            <a:off x="1914525" y="3446463"/>
            <a:ext cx="2268538" cy="863600"/>
          </a:xfrm>
          <a:ln/>
        </p:spPr>
        <p:txBody>
          <a:bodyPr vert="horz" wrap="square" lIns="91440" tIns="45720" rIns="91440" bIns="45720" anchor="t" anchorCtr="0"/>
          <a:p>
            <a:pPr marL="107950" indent="0" eaLnBrk="1" hangingPunct="1">
              <a:lnSpc>
                <a:spcPct val="120000"/>
              </a:lnSpc>
              <a:buNone/>
            </a:pPr>
            <a:r>
              <a:rPr lang="en-US" altLang="zh-CN" sz="2400" dirty="0">
                <a:solidFill>
                  <a:srgbClr val="3333FF"/>
                </a:solidFill>
              </a:rPr>
              <a:t>Preimage resistant</a:t>
            </a:r>
            <a:endParaRPr lang="en-US" altLang="zh-CN" sz="1400" dirty="0">
              <a:solidFill>
                <a:srgbClr val="000000"/>
              </a:solidFill>
            </a:endParaRPr>
          </a:p>
        </p:txBody>
      </p:sp>
      <p:sp>
        <p:nvSpPr>
          <p:cNvPr id="45059"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2" name="椭圆 1"/>
          <p:cNvSpPr/>
          <p:nvPr/>
        </p:nvSpPr>
        <p:spPr>
          <a:xfrm>
            <a:off x="4211638" y="2143125"/>
            <a:ext cx="4537075" cy="333057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sym typeface="+mn-ea"/>
            </a:endParaRPr>
          </a:p>
        </p:txBody>
      </p:sp>
      <p:sp>
        <p:nvSpPr>
          <p:cNvPr id="11" name="椭圆 10"/>
          <p:cNvSpPr/>
          <p:nvPr/>
        </p:nvSpPr>
        <p:spPr>
          <a:xfrm>
            <a:off x="1763713" y="2141538"/>
            <a:ext cx="5111750" cy="3382963"/>
          </a:xfrm>
          <a:prstGeom prst="ellipse">
            <a:avLst/>
          </a:prstGeom>
          <a:noFill/>
          <a:ln>
            <a:solidFill>
              <a:srgbClr val="3333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sym typeface="+mn-ea"/>
            </a:endParaRPr>
          </a:p>
        </p:txBody>
      </p:sp>
      <p:sp>
        <p:nvSpPr>
          <p:cNvPr id="12" name="椭圆 11"/>
          <p:cNvSpPr/>
          <p:nvPr/>
        </p:nvSpPr>
        <p:spPr>
          <a:xfrm>
            <a:off x="4492625" y="2741613"/>
            <a:ext cx="2239963" cy="22383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FF0000"/>
              </a:solidFill>
              <a:effectLst/>
              <a:uLnTx/>
              <a:uFillTx/>
              <a:latin typeface="+mn-lt"/>
              <a:ea typeface="+mn-ea"/>
              <a:cs typeface="+mn-cs"/>
              <a:sym typeface="+mn-ea"/>
            </a:endParaRPr>
          </a:p>
        </p:txBody>
      </p:sp>
      <p:sp>
        <p:nvSpPr>
          <p:cNvPr id="45063" name="Rectangle 5"/>
          <p:cNvSpPr txBox="1">
            <a:spLocks noRot="1"/>
          </p:cNvSpPr>
          <p:nvPr/>
        </p:nvSpPr>
        <p:spPr>
          <a:xfrm>
            <a:off x="4608513" y="3429000"/>
            <a:ext cx="2266950" cy="863600"/>
          </a:xfrm>
          <a:prstGeom prst="rect">
            <a:avLst/>
          </a:prstGeom>
          <a:noFill/>
          <a:ln w="9525">
            <a:noFill/>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107950" lvl="0" indent="0" eaLnBrk="1" hangingPunct="1">
              <a:lnSpc>
                <a:spcPct val="120000"/>
              </a:lnSpc>
              <a:buNone/>
            </a:pPr>
            <a:r>
              <a:rPr lang="en-US" altLang="zh-CN" sz="2400" dirty="0">
                <a:solidFill>
                  <a:srgbClr val="FF0000"/>
                </a:solidFill>
              </a:rPr>
              <a:t>Collision resistant</a:t>
            </a:r>
            <a:endParaRPr lang="en-US" altLang="zh-CN" sz="1400" dirty="0">
              <a:solidFill>
                <a:srgbClr val="FF0000"/>
              </a:solidFill>
            </a:endParaRPr>
          </a:p>
        </p:txBody>
      </p:sp>
      <p:sp>
        <p:nvSpPr>
          <p:cNvPr id="45064" name="Rectangle 5"/>
          <p:cNvSpPr txBox="1">
            <a:spLocks noRot="1"/>
          </p:cNvSpPr>
          <p:nvPr/>
        </p:nvSpPr>
        <p:spPr>
          <a:xfrm>
            <a:off x="6732588" y="3009900"/>
            <a:ext cx="2305050" cy="1300163"/>
          </a:xfrm>
          <a:prstGeom prst="rect">
            <a:avLst/>
          </a:prstGeom>
          <a:noFill/>
          <a:ln w="9525">
            <a:noFill/>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107950" lvl="0" indent="0" algn="ctr" eaLnBrk="1" hangingPunct="1">
              <a:lnSpc>
                <a:spcPct val="120000"/>
              </a:lnSpc>
              <a:buNone/>
            </a:pPr>
            <a:r>
              <a:rPr lang="en-US" altLang="zh-CN" sz="2400" dirty="0">
                <a:solidFill>
                  <a:srgbClr val="00B050"/>
                </a:solidFill>
              </a:rPr>
              <a:t>Second Preimage resistant</a:t>
            </a:r>
            <a:endParaRPr lang="en-US" altLang="zh-CN" sz="1400" dirty="0">
              <a:solidFill>
                <a:srgbClr val="00B050"/>
              </a:solidFill>
            </a:endParaRPr>
          </a:p>
        </p:txBody>
      </p:sp>
      <p:sp>
        <p:nvSpPr>
          <p:cNvPr id="45065" name="Rectangle 5"/>
          <p:cNvSpPr txBox="1">
            <a:spLocks noRot="1"/>
          </p:cNvSpPr>
          <p:nvPr/>
        </p:nvSpPr>
        <p:spPr>
          <a:xfrm>
            <a:off x="71438" y="1341438"/>
            <a:ext cx="8501062" cy="801687"/>
          </a:xfrm>
          <a:prstGeom prst="rect">
            <a:avLst/>
          </a:prstGeom>
          <a:noFill/>
          <a:ln w="9525">
            <a:noFill/>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365125" lvl="0" indent="-255270" eaLnBrk="1" hangingPunct="1">
              <a:lnSpc>
                <a:spcPct val="120000"/>
              </a:lnSpc>
            </a:pPr>
            <a:r>
              <a:rPr lang="en-US" altLang="zh-CN" sz="2400" dirty="0">
                <a:solidFill>
                  <a:srgbClr val="3333FF"/>
                </a:solidFill>
              </a:rPr>
              <a:t>Under certain plausible assumptions:</a:t>
            </a:r>
            <a:endParaRPr lang="en-US" altLang="zh-CN" sz="1400" dirty="0">
              <a:solidFill>
                <a:srgbClr val="3333FF"/>
              </a:solidFill>
            </a:endParaRPr>
          </a:p>
        </p:txBody>
      </p:sp>
      <p:sp>
        <p:nvSpPr>
          <p:cNvPr id="13" name="Rectangle 4"/>
          <p:cNvSpPr txBox="1">
            <a:spLocks noRot="1" noChangeArrowheads="1"/>
          </p:cNvSpPr>
          <p:nvPr/>
        </p:nvSpPr>
        <p:spPr>
          <a:xfrm>
            <a:off x="323528" y="11212"/>
            <a:ext cx="8215312" cy="8255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1"/>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1"/>
                </a:solidFill>
                <a:latin typeface="Lucida Sans Unicode" pitchFamily="34" charset="0"/>
                <a:ea typeface="黑体" pitchFamily="49" charset="-122"/>
              </a:defRPr>
            </a:lvl5pPr>
            <a:lvl6pPr marL="457200" algn="l" rtl="0" fontAlgn="base">
              <a:spcBef>
                <a:spcPct val="0"/>
              </a:spcBef>
              <a:spcAft>
                <a:spcPct val="0"/>
              </a:spcAft>
              <a:defRPr sz="4100" b="1">
                <a:solidFill>
                  <a:schemeClr val="tx1"/>
                </a:solidFill>
                <a:latin typeface="Lucida Sans Unicode" pitchFamily="34" charset="0"/>
                <a:ea typeface="黑体" pitchFamily="49" charset="-122"/>
              </a:defRPr>
            </a:lvl6pPr>
            <a:lvl7pPr marL="914400" algn="l" rtl="0" fontAlgn="base">
              <a:spcBef>
                <a:spcPct val="0"/>
              </a:spcBef>
              <a:spcAft>
                <a:spcPct val="0"/>
              </a:spcAft>
              <a:defRPr sz="4100" b="1">
                <a:solidFill>
                  <a:schemeClr val="tx1"/>
                </a:solidFill>
                <a:latin typeface="Lucida Sans Unicode" pitchFamily="34" charset="0"/>
                <a:ea typeface="黑体" pitchFamily="49" charset="-122"/>
              </a:defRPr>
            </a:lvl7pPr>
            <a:lvl8pPr marL="1371600" algn="l" rtl="0" fontAlgn="base">
              <a:spcBef>
                <a:spcPct val="0"/>
              </a:spcBef>
              <a:spcAft>
                <a:spcPct val="0"/>
              </a:spcAft>
              <a:defRPr sz="4100" b="1">
                <a:solidFill>
                  <a:schemeClr val="tx1"/>
                </a:solidFill>
                <a:latin typeface="Lucida Sans Unicode" pitchFamily="34" charset="0"/>
                <a:ea typeface="黑体" pitchFamily="49" charset="-122"/>
              </a:defRPr>
            </a:lvl8pPr>
            <a:lvl9pPr marL="1828800" algn="l" rtl="0" fontAlgn="base">
              <a:spcBef>
                <a:spcPct val="0"/>
              </a:spcBef>
              <a:spcAft>
                <a:spcPct val="0"/>
              </a:spcAft>
              <a:defRPr sz="4100" b="1">
                <a:solidFill>
                  <a:schemeClr val="tx1"/>
                </a:solidFill>
                <a:latin typeface="Lucida Sans Unicode" pitchFamily="34" charset="0"/>
                <a:ea typeface="黑体" pitchFamily="49"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704020202090204" pitchFamily="34" charset="0"/>
              <a:buNone/>
              <a:defRPr/>
            </a:pP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2.4 Comparison of Security Criteria</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5" name="圆角矩形 4"/>
          <p:cNvSpPr/>
          <p:nvPr/>
        </p:nvSpPr>
        <p:spPr>
          <a:xfrm>
            <a:off x="635000" y="1773238"/>
            <a:ext cx="7920038" cy="1439863"/>
          </a:xfrm>
          <a:prstGeom prst="round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rgbClr val="3333FF"/>
                </a:solidFill>
                <a:effectLst/>
                <a:uLnTx/>
                <a:uFillTx/>
                <a:latin typeface="+mn-lt"/>
                <a:ea typeface="+mn-ea"/>
                <a:cs typeface="+mn-cs"/>
              </a:rPr>
              <a:t>How to construct a secure hash function?</a:t>
            </a:r>
            <a:endParaRPr kumimoji="0" lang="zh-CN" altLang="en-US" sz="3600" b="1" i="0" u="none" strike="noStrike" kern="1200" cap="none" spc="0" normalizeH="0" baseline="0" noProof="0" dirty="0">
              <a:ln>
                <a:noFill/>
              </a:ln>
              <a:solidFill>
                <a:srgbClr val="3333FF"/>
              </a:solidFill>
              <a:effectLst/>
              <a:uLnTx/>
              <a:uFillTx/>
              <a:latin typeface="+mn-lt"/>
              <a:ea typeface="+mn-ea"/>
              <a:cs typeface="+mn-cs"/>
            </a:endParaRPr>
          </a:p>
        </p:txBody>
      </p:sp>
      <p:sp>
        <p:nvSpPr>
          <p:cNvPr id="6" name="圆角矩形 5"/>
          <p:cNvSpPr/>
          <p:nvPr/>
        </p:nvSpPr>
        <p:spPr>
          <a:xfrm>
            <a:off x="1187450" y="4149725"/>
            <a:ext cx="3073400" cy="792163"/>
          </a:xfrm>
          <a:prstGeom prst="round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rgbClr val="3333FF"/>
                </a:solidFill>
                <a:effectLst/>
                <a:uLnTx/>
                <a:uFillTx/>
                <a:latin typeface="+mn-lt"/>
                <a:ea typeface="+mn-ea"/>
                <a:cs typeface="+mn-cs"/>
              </a:rPr>
              <a:t>Iteration</a:t>
            </a:r>
            <a:endParaRPr kumimoji="0" lang="zh-CN" altLang="en-US" sz="3600" b="1" i="0" u="none" strike="noStrike" kern="1200" cap="none" spc="0" normalizeH="0" baseline="0" noProof="0" dirty="0">
              <a:ln>
                <a:noFill/>
              </a:ln>
              <a:solidFill>
                <a:srgbClr val="3333FF"/>
              </a:solidFill>
              <a:effectLst/>
              <a:uLnTx/>
              <a:uFillTx/>
              <a:latin typeface="+mn-lt"/>
              <a:ea typeface="+mn-ea"/>
              <a:cs typeface="+mn-cs"/>
            </a:endParaRPr>
          </a:p>
        </p:txBody>
      </p:sp>
      <p:sp>
        <p:nvSpPr>
          <p:cNvPr id="7" name="圆角矩形 6"/>
          <p:cNvSpPr/>
          <p:nvPr/>
        </p:nvSpPr>
        <p:spPr>
          <a:xfrm>
            <a:off x="5148263" y="4130675"/>
            <a:ext cx="3073400" cy="792163"/>
          </a:xfrm>
          <a:prstGeom prst="round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rgbClr val="3333FF"/>
                </a:solidFill>
                <a:effectLst/>
                <a:uLnTx/>
                <a:uFillTx/>
                <a:latin typeface="+mn-lt"/>
                <a:ea typeface="+mn-ea"/>
                <a:cs typeface="+mn-cs"/>
              </a:rPr>
              <a:t>Sponge </a:t>
            </a:r>
            <a:endParaRPr kumimoji="0" lang="zh-CN" altLang="en-US" sz="3600" b="1" i="0" u="none" strike="noStrike" kern="1200" cap="none" spc="0" normalizeH="0" baseline="0" noProof="0" dirty="0">
              <a:ln>
                <a:noFill/>
              </a:ln>
              <a:solidFill>
                <a:srgbClr val="3333FF"/>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4"/>
          <p:cNvSpPr>
            <a:spLocks noGrp="1" noRot="1" noChangeArrowheads="1"/>
          </p:cNvSpPr>
          <p:nvPr>
            <p:ph type="title" idx="4294967295"/>
          </p:nvPr>
        </p:nvSpPr>
        <p:spPr>
          <a:xfrm>
            <a:off x="345777" y="44624"/>
            <a:ext cx="2786063"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Outline</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47107" name="Rectangle 5"/>
          <p:cNvSpPr>
            <a:spLocks noGrp="1" noRot="1"/>
          </p:cNvSpPr>
          <p:nvPr>
            <p:ph type="body" idx="4294967295"/>
          </p:nvPr>
        </p:nvSpPr>
        <p:spPr>
          <a:xfrm>
            <a:off x="539750" y="838200"/>
            <a:ext cx="8604250" cy="6407150"/>
          </a:xfrm>
          <a:ln/>
        </p:spPr>
        <p:txBody>
          <a:bodyPr vert="horz" wrap="square" lIns="91440" tIns="45720" rIns="91440" bIns="45720" anchor="t" anchorCtr="0"/>
          <a:p>
            <a:pPr eaLnBrk="1" hangingPunct="1">
              <a:lnSpc>
                <a:spcPct val="120000"/>
              </a:lnSpc>
            </a:pPr>
            <a:r>
              <a:rPr lang="en-US" altLang="zh-CN" sz="2800" dirty="0">
                <a:solidFill>
                  <a:srgbClr val="000000"/>
                </a:solidFill>
              </a:rPr>
              <a:t>1. Hash Functions and Data Integrity</a:t>
            </a:r>
            <a:endParaRPr lang="en-US" altLang="zh-CN" sz="2800" dirty="0">
              <a:solidFill>
                <a:srgbClr val="000000"/>
              </a:solidFill>
            </a:endParaRPr>
          </a:p>
          <a:p>
            <a:pPr eaLnBrk="1" hangingPunct="1">
              <a:lnSpc>
                <a:spcPct val="120000"/>
              </a:lnSpc>
            </a:pPr>
            <a:r>
              <a:rPr lang="en-US" altLang="zh-CN" sz="2800" dirty="0">
                <a:solidFill>
                  <a:srgbClr val="000000"/>
                </a:solidFill>
              </a:rPr>
              <a:t>2. Security of Hash Functions</a:t>
            </a:r>
            <a:endParaRPr lang="en-US" altLang="zh-CN" sz="2800" dirty="0">
              <a:solidFill>
                <a:srgbClr val="000000"/>
              </a:solidFill>
            </a:endParaRPr>
          </a:p>
          <a:p>
            <a:pPr lvl="1" eaLnBrk="1" hangingPunct="1">
              <a:lnSpc>
                <a:spcPct val="120000"/>
              </a:lnSpc>
            </a:pPr>
            <a:r>
              <a:rPr lang="en-US" altLang="zh-CN" sz="2400" dirty="0">
                <a:solidFill>
                  <a:srgbClr val="3333FF"/>
                </a:solidFill>
              </a:rPr>
              <a:t>Security based on three difficult problems</a:t>
            </a:r>
            <a:endParaRPr lang="en-US" altLang="zh-CN" sz="2400" dirty="0">
              <a:solidFill>
                <a:srgbClr val="3333FF"/>
              </a:solidFill>
            </a:endParaRPr>
          </a:p>
          <a:p>
            <a:pPr lvl="1" eaLnBrk="1" hangingPunct="1">
              <a:lnSpc>
                <a:spcPct val="120000"/>
              </a:lnSpc>
            </a:pPr>
            <a:r>
              <a:rPr lang="en-US" altLang="zh-CN" sz="2400" dirty="0">
                <a:solidFill>
                  <a:srgbClr val="3333FF"/>
                </a:solidFill>
              </a:rPr>
              <a:t>The Random Oracle Model and Algorithms in the ROM</a:t>
            </a:r>
            <a:endParaRPr lang="en-US" altLang="zh-CN" sz="2400" dirty="0">
              <a:solidFill>
                <a:srgbClr val="3333FF"/>
              </a:solidFill>
            </a:endParaRPr>
          </a:p>
          <a:p>
            <a:pPr eaLnBrk="1" hangingPunct="1">
              <a:lnSpc>
                <a:spcPct val="120000"/>
              </a:lnSpc>
            </a:pPr>
            <a:r>
              <a:rPr lang="en-US" altLang="zh-CN" sz="2800" u="sng" dirty="0">
                <a:solidFill>
                  <a:srgbClr val="000000"/>
                </a:solidFill>
              </a:rPr>
              <a:t>3. Iterated Hash Functions</a:t>
            </a:r>
            <a:endParaRPr lang="en-US" altLang="zh-CN" sz="2800" u="sng" dirty="0">
              <a:solidFill>
                <a:srgbClr val="000000"/>
              </a:solidFill>
            </a:endParaRPr>
          </a:p>
          <a:p>
            <a:pPr lvl="1" eaLnBrk="1" hangingPunct="1">
              <a:lnSpc>
                <a:spcPct val="120000"/>
              </a:lnSpc>
            </a:pPr>
            <a:r>
              <a:rPr lang="en-US" altLang="zh-CN" sz="2400" dirty="0">
                <a:solidFill>
                  <a:srgbClr val="3333FF"/>
                </a:solidFill>
              </a:rPr>
              <a:t>The Merkle-Damgard Construction &amp; SHA-1</a:t>
            </a:r>
            <a:endParaRPr lang="en-US" altLang="zh-CN" sz="2400" dirty="0">
              <a:solidFill>
                <a:srgbClr val="3333FF"/>
              </a:solidFill>
            </a:endParaRPr>
          </a:p>
          <a:p>
            <a:pPr eaLnBrk="1" hangingPunct="1">
              <a:lnSpc>
                <a:spcPct val="120000"/>
              </a:lnSpc>
            </a:pPr>
            <a:r>
              <a:rPr lang="en-US" altLang="zh-CN" sz="2800" dirty="0">
                <a:solidFill>
                  <a:srgbClr val="000000"/>
                </a:solidFill>
              </a:rPr>
              <a:t>4. The Sponge Construction: </a:t>
            </a:r>
            <a:r>
              <a:rPr lang="en-US" altLang="zh-CN" sz="2400" dirty="0">
                <a:solidFill>
                  <a:srgbClr val="3333FF"/>
                </a:solidFill>
              </a:rPr>
              <a:t>SHA-3</a:t>
            </a:r>
            <a:endParaRPr lang="en-US" altLang="zh-CN" sz="2400" dirty="0">
              <a:solidFill>
                <a:srgbClr val="3333FF"/>
              </a:solidFill>
            </a:endParaRPr>
          </a:p>
          <a:p>
            <a:pPr eaLnBrk="1" hangingPunct="1">
              <a:lnSpc>
                <a:spcPct val="120000"/>
              </a:lnSpc>
            </a:pPr>
            <a:r>
              <a:rPr lang="en-US" altLang="zh-CN" sz="2800" dirty="0">
                <a:solidFill>
                  <a:srgbClr val="000000"/>
                </a:solidFill>
              </a:rPr>
              <a:t>5. Message Authentication Codes (MAC)</a:t>
            </a:r>
            <a:endParaRPr lang="en-US" altLang="zh-CN" sz="2800" dirty="0">
              <a:solidFill>
                <a:srgbClr val="000000"/>
              </a:solidFill>
            </a:endParaRPr>
          </a:p>
          <a:p>
            <a:pPr lvl="1" eaLnBrk="1" hangingPunct="1">
              <a:lnSpc>
                <a:spcPct val="120000"/>
              </a:lnSpc>
              <a:buClr>
                <a:srgbClr val="2DA2BF"/>
              </a:buClr>
            </a:pPr>
            <a:r>
              <a:rPr lang="en-US" altLang="zh-CN" sz="2400" dirty="0">
                <a:solidFill>
                  <a:srgbClr val="3333FF"/>
                </a:solidFill>
              </a:rPr>
              <a:t>HMAC &amp; CBC-MAC</a:t>
            </a:r>
            <a:endParaRPr lang="en-US" altLang="zh-CN" sz="2400" dirty="0">
              <a:solidFill>
                <a:srgbClr val="3333FF"/>
              </a:solidFill>
            </a:endParaRPr>
          </a:p>
          <a:p>
            <a:pPr lvl="1" eaLnBrk="1" hangingPunct="1">
              <a:lnSpc>
                <a:spcPct val="120000"/>
              </a:lnSpc>
              <a:buClr>
                <a:srgbClr val="2DA2BF"/>
              </a:buClr>
            </a:pPr>
            <a:r>
              <a:rPr lang="en-US" altLang="zh-CN" sz="2400" dirty="0">
                <a:solidFill>
                  <a:srgbClr val="3333FF"/>
                </a:solidFill>
              </a:rPr>
              <a:t>Authenticated Encryption</a:t>
            </a:r>
            <a:endParaRPr lang="en-US" altLang="zh-CN" sz="2400" dirty="0">
              <a:solidFill>
                <a:srgbClr val="3333FF"/>
              </a:solidFill>
            </a:endParaRPr>
          </a:p>
          <a:p>
            <a:pPr eaLnBrk="1" hangingPunct="1">
              <a:lnSpc>
                <a:spcPct val="120000"/>
              </a:lnSpc>
            </a:pPr>
            <a:r>
              <a:rPr lang="en-US" altLang="zh-CN" sz="2800" dirty="0">
                <a:solidFill>
                  <a:srgbClr val="000000"/>
                </a:solidFill>
              </a:rPr>
              <a:t>6. Unconditionally Secure MAC</a:t>
            </a:r>
            <a:endParaRPr lang="en-US" altLang="zh-CN" sz="2400" dirty="0">
              <a:solidFill>
                <a:srgbClr val="3333FF"/>
              </a:solidFill>
            </a:endParaRPr>
          </a:p>
          <a:p>
            <a:pPr lvl="1" eaLnBrk="1" hangingPunct="1">
              <a:lnSpc>
                <a:spcPct val="120000"/>
              </a:lnSpc>
              <a:buClr>
                <a:srgbClr val="2DA2BF"/>
              </a:buClr>
            </a:pPr>
            <a:endParaRPr lang="en-US" altLang="zh-CN" sz="2400" dirty="0">
              <a:solidFill>
                <a:srgbClr val="3333FF"/>
              </a:solidFill>
            </a:endParaRPr>
          </a:p>
        </p:txBody>
      </p:sp>
      <p:sp>
        <p:nvSpPr>
          <p:cNvPr id="47108"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4"/>
          <p:cNvSpPr>
            <a:spLocks noGrp="1" noRot="1" noChangeArrowheads="1"/>
          </p:cNvSpPr>
          <p:nvPr>
            <p:ph type="title" idx="4294967295"/>
          </p:nvPr>
        </p:nvSpPr>
        <p:spPr>
          <a:xfrm>
            <a:off x="395926"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3. Iterated Hash Function</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48131" name="Rectangle 5"/>
          <p:cNvSpPr>
            <a:spLocks noGrp="1" noRot="1"/>
          </p:cNvSpPr>
          <p:nvPr>
            <p:ph type="body" idx="4294967295"/>
          </p:nvPr>
        </p:nvSpPr>
        <p:spPr>
          <a:xfrm>
            <a:off x="142875" y="3589338"/>
            <a:ext cx="9001125" cy="703262"/>
          </a:xfrm>
          <a:ln/>
        </p:spPr>
        <p:txBody>
          <a:bodyPr vert="horz" wrap="square" lIns="91440" tIns="45720" rIns="91440" bIns="45720" anchor="t" anchorCtr="0"/>
          <a:p>
            <a:pPr lvl="1" eaLnBrk="1" hangingPunct="1">
              <a:lnSpc>
                <a:spcPct val="120000"/>
              </a:lnSpc>
            </a:pPr>
            <a:r>
              <a:rPr lang="en-US" altLang="zh-CN" sz="2400" dirty="0">
                <a:solidFill>
                  <a:srgbClr val="FF3300"/>
                </a:solidFill>
              </a:rPr>
              <a:t>Extension by a iterated method from a compression function:</a:t>
            </a:r>
            <a:endParaRPr lang="en-US" altLang="zh-CN" sz="2400" u="sng" dirty="0">
              <a:solidFill>
                <a:srgbClr val="000000"/>
              </a:solidFill>
            </a:endParaRPr>
          </a:p>
        </p:txBody>
      </p:sp>
      <p:sp>
        <p:nvSpPr>
          <p:cNvPr id="48132"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40965" name="矩形 7"/>
          <p:cNvSpPr/>
          <p:nvPr/>
        </p:nvSpPr>
        <p:spPr>
          <a:xfrm>
            <a:off x="3384550" y="2286000"/>
            <a:ext cx="3286125" cy="1071563"/>
          </a:xfrm>
          <a:prstGeom prst="rect">
            <a:avLst/>
          </a:prstGeom>
          <a:noFill/>
          <a:ln w="19050" cap="flat" cmpd="sng">
            <a:solidFill>
              <a:srgbClr val="FF3300"/>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sp>
        <p:nvSpPr>
          <p:cNvPr id="40966" name="矩形 8"/>
          <p:cNvSpPr/>
          <p:nvPr/>
        </p:nvSpPr>
        <p:spPr>
          <a:xfrm>
            <a:off x="2987675" y="4365625"/>
            <a:ext cx="4010025" cy="696913"/>
          </a:xfrm>
          <a:prstGeom prst="rect">
            <a:avLst/>
          </a:prstGeom>
          <a:noFill/>
          <a:ln w="19050" cap="flat" cmpd="sng">
            <a:solidFill>
              <a:srgbClr val="3333FF"/>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pic>
        <p:nvPicPr>
          <p:cNvPr id="48135" name="Picture 3"/>
          <p:cNvPicPr>
            <a:picLocks noChangeAspect="1"/>
          </p:cNvPicPr>
          <p:nvPr/>
        </p:nvPicPr>
        <p:blipFill>
          <a:blip r:embed="rId1"/>
          <a:stretch>
            <a:fillRect/>
          </a:stretch>
        </p:blipFill>
        <p:spPr>
          <a:xfrm>
            <a:off x="3455988" y="2357438"/>
            <a:ext cx="3152775" cy="857250"/>
          </a:xfrm>
          <a:prstGeom prst="rect">
            <a:avLst/>
          </a:prstGeom>
          <a:noFill/>
          <a:ln w="9525">
            <a:noFill/>
          </a:ln>
        </p:spPr>
      </p:pic>
      <p:sp>
        <p:nvSpPr>
          <p:cNvPr id="40969" name="右箭头 11"/>
          <p:cNvSpPr/>
          <p:nvPr/>
        </p:nvSpPr>
        <p:spPr>
          <a:xfrm rot="-5400000">
            <a:off x="5184775" y="3754438"/>
            <a:ext cx="1008063" cy="214312"/>
          </a:xfrm>
          <a:prstGeom prst="rightArrow">
            <a:avLst>
              <a:gd name="adj1" fmla="val 50000"/>
              <a:gd name="adj2" fmla="val 49998"/>
            </a:avLst>
          </a:prstGeom>
          <a:solidFill>
            <a:schemeClr val="accent1"/>
          </a:solidFill>
          <a:ln w="9525" cap="flat" cmpd="sng">
            <a:solidFill>
              <a:schemeClr val="tx1"/>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sp>
        <p:nvSpPr>
          <p:cNvPr id="48137" name="Rectangle 5"/>
          <p:cNvSpPr txBox="1">
            <a:spLocks noRot="1"/>
          </p:cNvSpPr>
          <p:nvPr/>
        </p:nvSpPr>
        <p:spPr>
          <a:xfrm>
            <a:off x="142875" y="1052513"/>
            <a:ext cx="8785225" cy="1944687"/>
          </a:xfrm>
          <a:prstGeom prst="rect">
            <a:avLst/>
          </a:prstGeom>
          <a:noFill/>
          <a:ln w="9525">
            <a:noFill/>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365125" lvl="0" indent="-255270" eaLnBrk="1" hangingPunct="1">
              <a:lnSpc>
                <a:spcPct val="120000"/>
              </a:lnSpc>
            </a:pPr>
            <a:r>
              <a:rPr lang="en-US" altLang="zh-CN" sz="2800" dirty="0">
                <a:solidFill>
                  <a:srgbClr val="000000"/>
                </a:solidFill>
              </a:rPr>
              <a:t>An iterated hash function: </a:t>
            </a:r>
            <a:r>
              <a:rPr lang="en-US" altLang="zh-CN" sz="2800" i="1" dirty="0">
                <a:solidFill>
                  <a:srgbClr val="3333FF"/>
                </a:solidFill>
              </a:rPr>
              <a:t>y=h</a:t>
            </a:r>
            <a:r>
              <a:rPr lang="en-US" altLang="zh-CN" sz="2800" dirty="0">
                <a:solidFill>
                  <a:srgbClr val="3333FF"/>
                </a:solidFill>
              </a:rPr>
              <a:t>(</a:t>
            </a:r>
            <a:r>
              <a:rPr lang="en-US" altLang="zh-CN" sz="2800" i="1" dirty="0">
                <a:solidFill>
                  <a:srgbClr val="3333FF"/>
                </a:solidFill>
              </a:rPr>
              <a:t>x</a:t>
            </a:r>
            <a:r>
              <a:rPr lang="en-US" altLang="zh-CN" sz="2800" dirty="0">
                <a:solidFill>
                  <a:srgbClr val="3333FF"/>
                </a:solidFill>
              </a:rPr>
              <a:t>)</a:t>
            </a:r>
            <a:endParaRPr lang="en-US" altLang="zh-CN" sz="2800" dirty="0">
              <a:solidFill>
                <a:srgbClr val="3333FF"/>
              </a:solidFill>
            </a:endParaRPr>
          </a:p>
          <a:p>
            <a:pPr marL="621030" lvl="1" indent="-228600" eaLnBrk="1" hangingPunct="1">
              <a:lnSpc>
                <a:spcPct val="120000"/>
              </a:lnSpc>
            </a:pPr>
            <a:r>
              <a:rPr lang="en-US" altLang="zh-CN" sz="2400" i="1" dirty="0">
                <a:solidFill>
                  <a:srgbClr val="3333FF"/>
                </a:solidFill>
              </a:rPr>
              <a:t>x</a:t>
            </a:r>
            <a:r>
              <a:rPr lang="en-US" altLang="zh-CN" sz="2400" dirty="0">
                <a:solidFill>
                  <a:srgbClr val="3333FF"/>
                </a:solidFill>
              </a:rPr>
              <a:t> is usually a bitstring with length |</a:t>
            </a:r>
            <a:r>
              <a:rPr lang="en-US" altLang="zh-CN" sz="2400" i="1" dirty="0">
                <a:solidFill>
                  <a:srgbClr val="3333FF"/>
                </a:solidFill>
              </a:rPr>
              <a:t>x</a:t>
            </a:r>
            <a:r>
              <a:rPr lang="en-US" altLang="zh-CN" sz="2400" dirty="0">
                <a:solidFill>
                  <a:srgbClr val="3333FF"/>
                </a:solidFill>
              </a:rPr>
              <a:t>|, from a </a:t>
            </a:r>
            <a:r>
              <a:rPr lang="en-US" altLang="zh-CN" sz="2400" dirty="0">
                <a:solidFill>
                  <a:srgbClr val="FF0000"/>
                </a:solidFill>
              </a:rPr>
              <a:t>finite or infinite </a:t>
            </a:r>
            <a:r>
              <a:rPr lang="en-US" altLang="zh-CN" sz="2400" dirty="0">
                <a:solidFill>
                  <a:srgbClr val="3333FF"/>
                </a:solidFill>
              </a:rPr>
              <a:t>set</a:t>
            </a:r>
            <a:endParaRPr lang="en-US" altLang="zh-CN" sz="2400" dirty="0">
              <a:solidFill>
                <a:srgbClr val="3333FF"/>
              </a:solidFill>
            </a:endParaRPr>
          </a:p>
          <a:p>
            <a:pPr marL="621030" lvl="1" indent="-228600" eaLnBrk="1" hangingPunct="1">
              <a:lnSpc>
                <a:spcPct val="120000"/>
              </a:lnSpc>
            </a:pPr>
            <a:endParaRPr lang="en-US" altLang="zh-CN" sz="2400" u="sng" dirty="0">
              <a:solidFill>
                <a:srgbClr val="3333FF"/>
              </a:solidFill>
            </a:endParaRPr>
          </a:p>
        </p:txBody>
      </p:sp>
      <p:pic>
        <p:nvPicPr>
          <p:cNvPr id="48138" name="Picture 2"/>
          <p:cNvPicPr>
            <a:picLocks noChangeAspect="1"/>
          </p:cNvPicPr>
          <p:nvPr/>
        </p:nvPicPr>
        <p:blipFill>
          <a:blip r:embed="rId2"/>
          <a:stretch>
            <a:fillRect/>
          </a:stretch>
        </p:blipFill>
        <p:spPr>
          <a:xfrm>
            <a:off x="3074988" y="4510088"/>
            <a:ext cx="3781425" cy="4095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096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6" grpId="0" animBg="1"/>
      <p:bldP spid="4096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4"/>
          <p:cNvSpPr>
            <a:spLocks noGrp="1" noRot="1" noChangeArrowheads="1"/>
          </p:cNvSpPr>
          <p:nvPr>
            <p:ph type="title" idx="4294967295"/>
          </p:nvPr>
        </p:nvSpPr>
        <p:spPr>
          <a:xfrm>
            <a:off x="323528"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3.1 </a:t>
            </a: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Iterated Construction </a:t>
            </a: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 3 steps</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49155" name="Rectangle 5"/>
          <p:cNvSpPr>
            <a:spLocks noGrp="1" noRot="1"/>
          </p:cNvSpPr>
          <p:nvPr>
            <p:ph type="body" idx="4294967295"/>
          </p:nvPr>
        </p:nvSpPr>
        <p:spPr>
          <a:xfrm>
            <a:off x="250825" y="2024063"/>
            <a:ext cx="8501063" cy="4429125"/>
          </a:xfrm>
          <a:ln/>
        </p:spPr>
        <p:txBody>
          <a:bodyPr vert="horz" wrap="square" lIns="91440" tIns="45720" rIns="91440" bIns="45720" anchor="t" anchorCtr="0"/>
          <a:p>
            <a:pPr eaLnBrk="1" hangingPunct="1">
              <a:lnSpc>
                <a:spcPct val="120000"/>
              </a:lnSpc>
            </a:pPr>
            <a:r>
              <a:rPr lang="en-US" altLang="zh-CN" sz="2400" dirty="0">
                <a:solidFill>
                  <a:srgbClr val="3333FF"/>
                </a:solidFill>
              </a:rPr>
              <a:t>1. Preprocessing step:</a:t>
            </a:r>
            <a:endParaRPr lang="en-US" altLang="zh-CN" sz="2400" dirty="0">
              <a:solidFill>
                <a:srgbClr val="3333FF"/>
              </a:solidFill>
            </a:endParaRPr>
          </a:p>
          <a:p>
            <a:pPr eaLnBrk="1" hangingPunct="1">
              <a:lnSpc>
                <a:spcPct val="120000"/>
              </a:lnSpc>
            </a:pPr>
            <a:endParaRPr lang="en-US" altLang="zh-CN" sz="2400" dirty="0">
              <a:solidFill>
                <a:srgbClr val="000000"/>
              </a:solidFill>
            </a:endParaRPr>
          </a:p>
          <a:p>
            <a:pPr eaLnBrk="1" hangingPunct="1">
              <a:lnSpc>
                <a:spcPct val="120000"/>
              </a:lnSpc>
            </a:pPr>
            <a:endParaRPr lang="en-US" altLang="zh-CN" sz="2400" dirty="0">
              <a:solidFill>
                <a:srgbClr val="000000"/>
              </a:solidFill>
            </a:endParaRPr>
          </a:p>
          <a:p>
            <a:pPr eaLnBrk="1" hangingPunct="1">
              <a:lnSpc>
                <a:spcPct val="120000"/>
              </a:lnSpc>
            </a:pPr>
            <a:endParaRPr lang="en-US" altLang="zh-CN" sz="2400" dirty="0">
              <a:solidFill>
                <a:srgbClr val="000000"/>
              </a:solidFill>
            </a:endParaRPr>
          </a:p>
          <a:p>
            <a:pPr eaLnBrk="1" hangingPunct="1">
              <a:lnSpc>
                <a:spcPct val="120000"/>
              </a:lnSpc>
            </a:pPr>
            <a:endParaRPr lang="en-US" altLang="zh-CN" sz="2400" u="sng" dirty="0">
              <a:solidFill>
                <a:srgbClr val="000000"/>
              </a:solidFill>
            </a:endParaRPr>
          </a:p>
        </p:txBody>
      </p:sp>
      <p:sp>
        <p:nvSpPr>
          <p:cNvPr id="49156"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pic>
        <p:nvPicPr>
          <p:cNvPr id="46085" name="Picture 4"/>
          <p:cNvPicPr>
            <a:picLocks noChangeAspect="1"/>
          </p:cNvPicPr>
          <p:nvPr/>
        </p:nvPicPr>
        <p:blipFill>
          <a:blip r:embed="rId1"/>
          <a:stretch>
            <a:fillRect/>
          </a:stretch>
        </p:blipFill>
        <p:spPr>
          <a:xfrm>
            <a:off x="1000125" y="2620963"/>
            <a:ext cx="7581900" cy="1743075"/>
          </a:xfrm>
          <a:prstGeom prst="rect">
            <a:avLst/>
          </a:prstGeom>
          <a:noFill/>
          <a:ln w="9525">
            <a:noFill/>
          </a:ln>
        </p:spPr>
      </p:pic>
      <p:pic>
        <p:nvPicPr>
          <p:cNvPr id="44038" name="Picture 4"/>
          <p:cNvPicPr>
            <a:picLocks noChangeAspect="1"/>
          </p:cNvPicPr>
          <p:nvPr/>
        </p:nvPicPr>
        <p:blipFill>
          <a:blip r:embed="rId2"/>
          <a:stretch>
            <a:fillRect/>
          </a:stretch>
        </p:blipFill>
        <p:spPr>
          <a:xfrm>
            <a:off x="3779838" y="4652963"/>
            <a:ext cx="1733550" cy="304800"/>
          </a:xfrm>
          <a:prstGeom prst="rect">
            <a:avLst/>
          </a:prstGeom>
          <a:noFill/>
          <a:ln w="19050" cap="flat" cmpd="sng">
            <a:solidFill>
              <a:srgbClr val="3333FF"/>
            </a:solidFill>
            <a:prstDash val="solid"/>
            <a:miter/>
            <a:headEnd type="none" w="med" len="med"/>
            <a:tailEnd type="none" w="med" len="med"/>
          </a:ln>
        </p:spPr>
      </p:pic>
      <p:sp>
        <p:nvSpPr>
          <p:cNvPr id="44039" name="下箭头 14"/>
          <p:cNvSpPr/>
          <p:nvPr/>
        </p:nvSpPr>
        <p:spPr>
          <a:xfrm rot="10800000">
            <a:off x="4500563" y="3835400"/>
            <a:ext cx="204787" cy="746125"/>
          </a:xfrm>
          <a:prstGeom prst="downArrow">
            <a:avLst>
              <a:gd name="adj1" fmla="val 50000"/>
              <a:gd name="adj2" fmla="val 49995"/>
            </a:avLst>
          </a:prstGeom>
          <a:solidFill>
            <a:schemeClr val="accent1"/>
          </a:solidFill>
          <a:ln w="9525" cap="flat" cmpd="sng">
            <a:solidFill>
              <a:schemeClr val="tx1"/>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sp>
        <p:nvSpPr>
          <p:cNvPr id="44040" name="TextBox 15"/>
          <p:cNvSpPr txBox="1"/>
          <p:nvPr/>
        </p:nvSpPr>
        <p:spPr>
          <a:xfrm>
            <a:off x="5286375" y="5116513"/>
            <a:ext cx="1928813" cy="400050"/>
          </a:xfrm>
          <a:prstGeom prst="rect">
            <a:avLst/>
          </a:prstGeom>
          <a:noFill/>
          <a:ln w="9525" cap="flat" cmpd="sng">
            <a:solidFill>
              <a:srgbClr val="3333FF"/>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000" b="0" dirty="0">
                <a:solidFill>
                  <a:srgbClr val="FF3300"/>
                </a:solidFill>
                <a:ea typeface="宋体" pitchFamily="2" charset="-122"/>
              </a:rPr>
              <a:t>padding function</a:t>
            </a:r>
            <a:endParaRPr lang="en-US" altLang="zh-CN" sz="2000" b="0" dirty="0">
              <a:solidFill>
                <a:srgbClr val="FF3300"/>
              </a:solidFill>
              <a:ea typeface="宋体" pitchFamily="2" charset="-122"/>
            </a:endParaRPr>
          </a:p>
        </p:txBody>
      </p:sp>
      <p:cxnSp>
        <p:nvCxnSpPr>
          <p:cNvPr id="49161" name="形状 17"/>
          <p:cNvCxnSpPr/>
          <p:nvPr/>
        </p:nvCxnSpPr>
        <p:spPr>
          <a:xfrm rot="-5400000" flipH="1">
            <a:off x="5043488" y="4968875"/>
            <a:ext cx="271462" cy="214313"/>
          </a:xfrm>
          <a:prstGeom prst="bentConnector2">
            <a:avLst/>
          </a:prstGeom>
          <a:ln w="9525" cap="flat" cmpd="sng">
            <a:solidFill>
              <a:schemeClr val="tx1"/>
            </a:solidFill>
            <a:prstDash val="solid"/>
            <a:round/>
            <a:headEnd type="none" w="med" len="med"/>
            <a:tailEnd type="arrow" w="med" len="med"/>
          </a:ln>
        </p:spPr>
      </p:cxnSp>
      <p:cxnSp>
        <p:nvCxnSpPr>
          <p:cNvPr id="11" name="直接连接符 10"/>
          <p:cNvCxnSpPr/>
          <p:nvPr/>
        </p:nvCxnSpPr>
        <p:spPr>
          <a:xfrm>
            <a:off x="2987675" y="3255963"/>
            <a:ext cx="25923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763713" y="4408488"/>
            <a:ext cx="21605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996" name="Picture 12"/>
          <p:cNvPicPr>
            <a:picLocks noChangeAspect="1"/>
          </p:cNvPicPr>
          <p:nvPr/>
        </p:nvPicPr>
        <p:blipFill>
          <a:blip r:embed="rId3"/>
          <a:stretch>
            <a:fillRect/>
          </a:stretch>
        </p:blipFill>
        <p:spPr>
          <a:xfrm>
            <a:off x="1330325" y="5942013"/>
            <a:ext cx="3457575" cy="247650"/>
          </a:xfrm>
          <a:prstGeom prst="rect">
            <a:avLst/>
          </a:prstGeom>
          <a:noFill/>
          <a:ln w="9525" cap="flat" cmpd="sng">
            <a:solidFill>
              <a:srgbClr val="3333FF"/>
            </a:solidFill>
            <a:prstDash val="solid"/>
            <a:miter/>
            <a:headEnd type="none" w="med" len="med"/>
            <a:tailEnd type="none" w="med" len="med"/>
          </a:ln>
        </p:spPr>
      </p:pic>
      <p:sp>
        <p:nvSpPr>
          <p:cNvPr id="13" name="TextBox 15"/>
          <p:cNvSpPr txBox="1"/>
          <p:nvPr/>
        </p:nvSpPr>
        <p:spPr>
          <a:xfrm>
            <a:off x="5580063" y="5837238"/>
            <a:ext cx="2016125" cy="400050"/>
          </a:xfrm>
          <a:prstGeom prst="rect">
            <a:avLst/>
          </a:prstGeom>
          <a:noFill/>
          <a:ln w="9525" cap="flat" cmpd="sng">
            <a:solidFill>
              <a:srgbClr val="3333FF"/>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000" b="0" dirty="0">
                <a:solidFill>
                  <a:srgbClr val="FF3300"/>
                </a:solidFill>
                <a:ea typeface="宋体" pitchFamily="2" charset="-122"/>
              </a:rPr>
              <a:t>collision-resistant</a:t>
            </a:r>
            <a:endParaRPr lang="en-US" altLang="zh-CN" sz="2000" b="0" dirty="0">
              <a:solidFill>
                <a:srgbClr val="FF3300"/>
              </a:solidFill>
              <a:ea typeface="宋体" pitchFamily="2" charset="-122"/>
            </a:endParaRPr>
          </a:p>
        </p:txBody>
      </p:sp>
      <p:sp>
        <p:nvSpPr>
          <p:cNvPr id="14" name="下箭头 14"/>
          <p:cNvSpPr/>
          <p:nvPr/>
        </p:nvSpPr>
        <p:spPr>
          <a:xfrm rot="-5400000">
            <a:off x="5111750" y="5689600"/>
            <a:ext cx="215900" cy="720725"/>
          </a:xfrm>
          <a:prstGeom prst="downArrow">
            <a:avLst>
              <a:gd name="adj1" fmla="val 50000"/>
              <a:gd name="adj2" fmla="val 50058"/>
            </a:avLst>
          </a:prstGeom>
          <a:solidFill>
            <a:schemeClr val="accent1"/>
          </a:solidFill>
          <a:ln w="9525" cap="flat" cmpd="sng">
            <a:solidFill>
              <a:schemeClr val="tx1"/>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sp>
        <p:nvSpPr>
          <p:cNvPr id="49167" name="矩形 7"/>
          <p:cNvSpPr/>
          <p:nvPr/>
        </p:nvSpPr>
        <p:spPr>
          <a:xfrm>
            <a:off x="5256213" y="908050"/>
            <a:ext cx="3286125" cy="1071563"/>
          </a:xfrm>
          <a:prstGeom prst="rect">
            <a:avLst/>
          </a:prstGeom>
          <a:noFill/>
          <a:ln w="19050" cap="flat" cmpd="sng">
            <a:solidFill>
              <a:srgbClr val="FF3300"/>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sp>
        <p:nvSpPr>
          <p:cNvPr id="49168" name="矩形 8"/>
          <p:cNvSpPr/>
          <p:nvPr/>
        </p:nvSpPr>
        <p:spPr>
          <a:xfrm>
            <a:off x="684213" y="1050925"/>
            <a:ext cx="3929062" cy="785813"/>
          </a:xfrm>
          <a:prstGeom prst="rect">
            <a:avLst/>
          </a:prstGeom>
          <a:noFill/>
          <a:ln w="19050" cap="flat" cmpd="sng">
            <a:solidFill>
              <a:srgbClr val="3333FF"/>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pic>
        <p:nvPicPr>
          <p:cNvPr id="49169" name="Picture 2"/>
          <p:cNvPicPr>
            <a:picLocks noChangeAspect="1"/>
          </p:cNvPicPr>
          <p:nvPr/>
        </p:nvPicPr>
        <p:blipFill>
          <a:blip r:embed="rId4"/>
          <a:stretch>
            <a:fillRect/>
          </a:stretch>
        </p:blipFill>
        <p:spPr>
          <a:xfrm>
            <a:off x="755650" y="1141413"/>
            <a:ext cx="3781425" cy="409575"/>
          </a:xfrm>
          <a:prstGeom prst="rect">
            <a:avLst/>
          </a:prstGeom>
          <a:noFill/>
          <a:ln w="9525">
            <a:noFill/>
          </a:ln>
        </p:spPr>
      </p:pic>
      <p:pic>
        <p:nvPicPr>
          <p:cNvPr id="49170" name="Picture 3"/>
          <p:cNvPicPr>
            <a:picLocks noChangeAspect="1"/>
          </p:cNvPicPr>
          <p:nvPr/>
        </p:nvPicPr>
        <p:blipFill>
          <a:blip r:embed="rId5"/>
          <a:stretch>
            <a:fillRect/>
          </a:stretch>
        </p:blipFill>
        <p:spPr>
          <a:xfrm>
            <a:off x="5327650" y="979488"/>
            <a:ext cx="3152775" cy="857250"/>
          </a:xfrm>
          <a:prstGeom prst="rect">
            <a:avLst/>
          </a:prstGeom>
          <a:noFill/>
          <a:ln w="9525">
            <a:noFill/>
          </a:ln>
        </p:spPr>
      </p:pic>
      <p:sp>
        <p:nvSpPr>
          <p:cNvPr id="49171" name="右箭头 11"/>
          <p:cNvSpPr/>
          <p:nvPr/>
        </p:nvSpPr>
        <p:spPr>
          <a:xfrm>
            <a:off x="4756150" y="1336675"/>
            <a:ext cx="357188" cy="214313"/>
          </a:xfrm>
          <a:prstGeom prst="right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pic>
        <p:nvPicPr>
          <p:cNvPr id="49172" name="Picture 12"/>
          <p:cNvPicPr>
            <a:picLocks noChangeAspect="1"/>
          </p:cNvPicPr>
          <p:nvPr/>
        </p:nvPicPr>
        <p:blipFill>
          <a:blip r:embed="rId3"/>
          <a:srcRect r="42661"/>
          <a:stretch>
            <a:fillRect/>
          </a:stretch>
        </p:blipFill>
        <p:spPr>
          <a:xfrm>
            <a:off x="3598863" y="2205038"/>
            <a:ext cx="1981200" cy="247650"/>
          </a:xfrm>
          <a:prstGeom prst="rect">
            <a:avLst/>
          </a:prstGeom>
          <a:noFill/>
          <a:ln w="9525">
            <a:noFill/>
          </a:ln>
        </p:spPr>
      </p:pic>
      <p:cxnSp>
        <p:nvCxnSpPr>
          <p:cNvPr id="3" name="直接连接符 2"/>
          <p:cNvCxnSpPr/>
          <p:nvPr/>
        </p:nvCxnSpPr>
        <p:spPr>
          <a:xfrm>
            <a:off x="684213" y="2492375"/>
            <a:ext cx="4895850"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98525" y="5457825"/>
            <a:ext cx="7634288" cy="460375"/>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400" dirty="0">
                <a:solidFill>
                  <a:srgbClr val="FF3300"/>
                </a:solidFill>
                <a:ea typeface="宋体" pitchFamily="2" charset="-122"/>
              </a:rPr>
              <a:t>A Requirement:</a:t>
            </a:r>
            <a:endParaRPr lang="en-US" altLang="zh-CN" sz="2400" dirty="0">
              <a:solidFill>
                <a:srgbClr val="FF3300"/>
              </a:solidFill>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0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0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1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4199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9" grpId="0" animBg="1"/>
      <p:bldP spid="44040" grpId="0" animBg="1"/>
      <p:bldP spid="13" grpId="0" animBg="1"/>
      <p:bldP spid="14" grpId="0" animBg="1"/>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5"/>
          <p:cNvSpPr>
            <a:spLocks noGrp="1" noRot="1"/>
          </p:cNvSpPr>
          <p:nvPr>
            <p:ph type="body" idx="4294967295"/>
          </p:nvPr>
        </p:nvSpPr>
        <p:spPr>
          <a:xfrm>
            <a:off x="180975" y="1941513"/>
            <a:ext cx="8501063" cy="3863975"/>
          </a:xfrm>
          <a:ln/>
        </p:spPr>
        <p:txBody>
          <a:bodyPr vert="horz" wrap="square" lIns="91440" tIns="45720" rIns="91440" bIns="45720" anchor="t" anchorCtr="0"/>
          <a:p>
            <a:pPr eaLnBrk="1" hangingPunct="1">
              <a:lnSpc>
                <a:spcPct val="120000"/>
              </a:lnSpc>
            </a:pPr>
            <a:r>
              <a:rPr lang="en-US" altLang="zh-CN" sz="2400" u="sng" dirty="0">
                <a:solidFill>
                  <a:srgbClr val="3333FF"/>
                </a:solidFill>
              </a:rPr>
              <a:t>2. Processing step:</a:t>
            </a:r>
            <a:endParaRPr lang="en-US" altLang="zh-CN" sz="2400" u="sng" dirty="0">
              <a:solidFill>
                <a:srgbClr val="000000"/>
              </a:solidFill>
            </a:endParaRPr>
          </a:p>
        </p:txBody>
      </p:sp>
      <p:sp>
        <p:nvSpPr>
          <p:cNvPr id="50179"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pic>
        <p:nvPicPr>
          <p:cNvPr id="50180" name="Picture 2"/>
          <p:cNvPicPr>
            <a:picLocks noChangeAspect="1"/>
          </p:cNvPicPr>
          <p:nvPr/>
        </p:nvPicPr>
        <p:blipFill>
          <a:blip r:embed="rId1"/>
          <a:srcRect l="27554" t="19691" r="28065" b="9206"/>
          <a:stretch>
            <a:fillRect/>
          </a:stretch>
        </p:blipFill>
        <p:spPr>
          <a:xfrm>
            <a:off x="5143500" y="3452813"/>
            <a:ext cx="2668588" cy="2136775"/>
          </a:xfrm>
          <a:prstGeom prst="rect">
            <a:avLst/>
          </a:prstGeom>
          <a:noFill/>
          <a:ln w="19050" cap="flat" cmpd="sng">
            <a:solidFill>
              <a:srgbClr val="0000FF"/>
            </a:solidFill>
            <a:prstDash val="solid"/>
            <a:miter/>
            <a:headEnd type="none" w="med" len="med"/>
            <a:tailEnd type="none" w="med" len="med"/>
          </a:ln>
        </p:spPr>
      </p:pic>
      <p:pic>
        <p:nvPicPr>
          <p:cNvPr id="50181" name="Picture 3"/>
          <p:cNvPicPr>
            <a:picLocks noChangeAspect="1"/>
          </p:cNvPicPr>
          <p:nvPr/>
        </p:nvPicPr>
        <p:blipFill>
          <a:blip r:embed="rId2"/>
          <a:stretch>
            <a:fillRect/>
          </a:stretch>
        </p:blipFill>
        <p:spPr>
          <a:xfrm>
            <a:off x="1844675" y="2546350"/>
            <a:ext cx="2366963" cy="4256088"/>
          </a:xfrm>
          <a:prstGeom prst="rect">
            <a:avLst/>
          </a:prstGeom>
          <a:noFill/>
          <a:ln w="19050" cap="flat" cmpd="sng">
            <a:solidFill>
              <a:srgbClr val="0000FF"/>
            </a:solidFill>
            <a:prstDash val="solid"/>
            <a:miter/>
            <a:headEnd type="none" w="med" len="med"/>
            <a:tailEnd type="none" w="med" len="med"/>
          </a:ln>
        </p:spPr>
      </p:pic>
      <p:sp>
        <p:nvSpPr>
          <p:cNvPr id="50182" name="TextBox 15"/>
          <p:cNvSpPr txBox="1"/>
          <p:nvPr/>
        </p:nvSpPr>
        <p:spPr>
          <a:xfrm>
            <a:off x="755650" y="2492375"/>
            <a:ext cx="1382713"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000" b="0" dirty="0">
                <a:solidFill>
                  <a:srgbClr val="FF3300"/>
                </a:solidFill>
                <a:ea typeface="宋体" pitchFamily="2" charset="-122"/>
              </a:rPr>
              <a:t>length </a:t>
            </a:r>
            <a:r>
              <a:rPr lang="en-US" altLang="zh-CN" sz="2000" b="0" i="1" dirty="0">
                <a:solidFill>
                  <a:srgbClr val="FF3300"/>
                </a:solidFill>
                <a:ea typeface="宋体" pitchFamily="2" charset="-122"/>
              </a:rPr>
              <a:t>m —</a:t>
            </a:r>
            <a:endParaRPr lang="en-US" altLang="zh-CN" sz="2000" b="0" i="1" dirty="0">
              <a:solidFill>
                <a:srgbClr val="FF3300"/>
              </a:solidFill>
              <a:ea typeface="宋体" pitchFamily="2" charset="-122"/>
            </a:endParaRPr>
          </a:p>
        </p:txBody>
      </p:sp>
      <p:sp>
        <p:nvSpPr>
          <p:cNvPr id="50183" name="TextBox 15"/>
          <p:cNvSpPr txBox="1"/>
          <p:nvPr/>
        </p:nvSpPr>
        <p:spPr>
          <a:xfrm>
            <a:off x="3462338" y="2617788"/>
            <a:ext cx="965200" cy="708025"/>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gn="ctr">
              <a:lnSpc>
                <a:spcPct val="100000"/>
              </a:lnSpc>
              <a:spcBef>
                <a:spcPct val="0"/>
              </a:spcBef>
              <a:buClrTx/>
              <a:buSzTx/>
              <a:buNone/>
            </a:pPr>
            <a:r>
              <a:rPr lang="en-US" altLang="zh-CN" sz="2000" b="0" dirty="0">
                <a:solidFill>
                  <a:srgbClr val="FF3300"/>
                </a:solidFill>
                <a:ea typeface="宋体" pitchFamily="2" charset="-122"/>
              </a:rPr>
              <a:t>length </a:t>
            </a:r>
            <a:r>
              <a:rPr lang="en-US" altLang="zh-CN" sz="2000" b="0" i="1" dirty="0">
                <a:solidFill>
                  <a:srgbClr val="FF3300"/>
                </a:solidFill>
                <a:ea typeface="宋体" pitchFamily="2" charset="-122"/>
              </a:rPr>
              <a:t>t</a:t>
            </a:r>
            <a:endParaRPr lang="en-US" altLang="zh-CN" sz="2000" b="0" i="1" dirty="0">
              <a:solidFill>
                <a:srgbClr val="FF3300"/>
              </a:solidFill>
              <a:ea typeface="宋体" pitchFamily="2" charset="-122"/>
            </a:endParaRPr>
          </a:p>
          <a:p>
            <a:pPr marL="0" lvl="0" indent="0" algn="ctr">
              <a:lnSpc>
                <a:spcPct val="100000"/>
              </a:lnSpc>
              <a:spcBef>
                <a:spcPct val="0"/>
              </a:spcBef>
              <a:buClrTx/>
              <a:buSzTx/>
              <a:buNone/>
            </a:pPr>
            <a:r>
              <a:rPr lang="en-US" altLang="zh-CN" sz="2000" b="0" i="1" dirty="0">
                <a:solidFill>
                  <a:srgbClr val="FF3300"/>
                </a:solidFill>
                <a:ea typeface="宋体" pitchFamily="2" charset="-122"/>
              </a:rPr>
              <a:t>|</a:t>
            </a:r>
            <a:endParaRPr lang="en-US" altLang="zh-CN" sz="2000" b="0" i="1" dirty="0">
              <a:solidFill>
                <a:srgbClr val="FF3300"/>
              </a:solidFill>
              <a:ea typeface="宋体" pitchFamily="2" charset="-122"/>
            </a:endParaRPr>
          </a:p>
        </p:txBody>
      </p:sp>
      <p:sp>
        <p:nvSpPr>
          <p:cNvPr id="50184" name="TextBox 15"/>
          <p:cNvSpPr txBox="1"/>
          <p:nvPr/>
        </p:nvSpPr>
        <p:spPr>
          <a:xfrm>
            <a:off x="755650" y="6092825"/>
            <a:ext cx="1404938"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gn="ctr">
              <a:lnSpc>
                <a:spcPct val="100000"/>
              </a:lnSpc>
              <a:spcBef>
                <a:spcPct val="0"/>
              </a:spcBef>
              <a:buClrTx/>
              <a:buSzTx/>
              <a:buNone/>
            </a:pPr>
            <a:r>
              <a:rPr lang="en-US" altLang="zh-CN" sz="2000" b="0" dirty="0">
                <a:solidFill>
                  <a:srgbClr val="FF3300"/>
                </a:solidFill>
                <a:ea typeface="宋体" pitchFamily="2" charset="-122"/>
              </a:rPr>
              <a:t>length </a:t>
            </a:r>
            <a:r>
              <a:rPr lang="en-US" altLang="zh-CN" sz="2000" b="0" i="1" dirty="0">
                <a:solidFill>
                  <a:srgbClr val="FF3300"/>
                </a:solidFill>
                <a:ea typeface="宋体" pitchFamily="2" charset="-122"/>
              </a:rPr>
              <a:t>m —</a:t>
            </a:r>
            <a:endParaRPr lang="en-US" altLang="zh-CN" sz="2000" b="0" i="1" dirty="0">
              <a:solidFill>
                <a:srgbClr val="FF3300"/>
              </a:solidFill>
              <a:ea typeface="宋体" pitchFamily="2" charset="-122"/>
            </a:endParaRPr>
          </a:p>
        </p:txBody>
      </p:sp>
      <p:sp>
        <p:nvSpPr>
          <p:cNvPr id="50185" name="矩形 7"/>
          <p:cNvSpPr/>
          <p:nvPr/>
        </p:nvSpPr>
        <p:spPr>
          <a:xfrm>
            <a:off x="5256213" y="908050"/>
            <a:ext cx="3286125" cy="1092200"/>
          </a:xfrm>
          <a:prstGeom prst="rect">
            <a:avLst/>
          </a:prstGeom>
          <a:noFill/>
          <a:ln w="19050" cap="flat" cmpd="sng">
            <a:solidFill>
              <a:srgbClr val="FF3300"/>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sp>
        <p:nvSpPr>
          <p:cNvPr id="50186" name="矩形 8"/>
          <p:cNvSpPr/>
          <p:nvPr/>
        </p:nvSpPr>
        <p:spPr>
          <a:xfrm>
            <a:off x="684213" y="1050925"/>
            <a:ext cx="3929062" cy="785813"/>
          </a:xfrm>
          <a:prstGeom prst="rect">
            <a:avLst/>
          </a:prstGeom>
          <a:noFill/>
          <a:ln w="19050" cap="flat" cmpd="sng">
            <a:solidFill>
              <a:srgbClr val="3333FF"/>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pic>
        <p:nvPicPr>
          <p:cNvPr id="50187" name="Picture 2"/>
          <p:cNvPicPr>
            <a:picLocks noChangeAspect="1"/>
          </p:cNvPicPr>
          <p:nvPr/>
        </p:nvPicPr>
        <p:blipFill>
          <a:blip r:embed="rId3"/>
          <a:stretch>
            <a:fillRect/>
          </a:stretch>
        </p:blipFill>
        <p:spPr>
          <a:xfrm>
            <a:off x="755650" y="1141413"/>
            <a:ext cx="3781425" cy="409575"/>
          </a:xfrm>
          <a:prstGeom prst="rect">
            <a:avLst/>
          </a:prstGeom>
          <a:noFill/>
          <a:ln w="9525">
            <a:noFill/>
          </a:ln>
        </p:spPr>
      </p:pic>
      <p:pic>
        <p:nvPicPr>
          <p:cNvPr id="50188" name="Picture 3"/>
          <p:cNvPicPr>
            <a:picLocks noChangeAspect="1"/>
          </p:cNvPicPr>
          <p:nvPr/>
        </p:nvPicPr>
        <p:blipFill>
          <a:blip r:embed="rId4"/>
          <a:stretch>
            <a:fillRect/>
          </a:stretch>
        </p:blipFill>
        <p:spPr>
          <a:xfrm>
            <a:off x="5327650" y="979488"/>
            <a:ext cx="3152775" cy="857250"/>
          </a:xfrm>
          <a:prstGeom prst="rect">
            <a:avLst/>
          </a:prstGeom>
          <a:noFill/>
          <a:ln w="9525">
            <a:noFill/>
          </a:ln>
        </p:spPr>
      </p:pic>
      <p:sp>
        <p:nvSpPr>
          <p:cNvPr id="50189" name="右箭头 11"/>
          <p:cNvSpPr/>
          <p:nvPr/>
        </p:nvSpPr>
        <p:spPr>
          <a:xfrm>
            <a:off x="4756150" y="1336675"/>
            <a:ext cx="357188" cy="214313"/>
          </a:xfrm>
          <a:prstGeom prst="right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sp>
        <p:nvSpPr>
          <p:cNvPr id="2" name="左右箭头 1"/>
          <p:cNvSpPr/>
          <p:nvPr/>
        </p:nvSpPr>
        <p:spPr>
          <a:xfrm>
            <a:off x="4402138" y="4421188"/>
            <a:ext cx="649288" cy="160338"/>
          </a:xfrm>
          <a:prstGeom prst="leftRightArrow">
            <a:avLst/>
          </a:prstGeom>
          <a:solidFill>
            <a:schemeClr val="bg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6" name="Rectangle 4"/>
          <p:cNvSpPr txBox="1">
            <a:spLocks noRot="1" noChangeArrowheads="1"/>
          </p:cNvSpPr>
          <p:nvPr/>
        </p:nvSpPr>
        <p:spPr>
          <a:xfrm>
            <a:off x="323528" y="11212"/>
            <a:ext cx="8215312" cy="8255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rgbClr val="3333FF"/>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2pPr>
            <a:lvl3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3pPr>
            <a:lvl4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4pPr>
            <a:lvl5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5pPr>
            <a:lvl6pPr marL="457200" algn="l" rtl="0" fontAlgn="base">
              <a:spcBef>
                <a:spcPct val="0"/>
              </a:spcBef>
              <a:spcAft>
                <a:spcPct val="0"/>
              </a:spcAft>
              <a:defRPr sz="4100" b="1">
                <a:solidFill>
                  <a:schemeClr val="tx1"/>
                </a:solidFill>
                <a:latin typeface="Lucida Sans Unicode" pitchFamily="34" charset="0"/>
                <a:ea typeface="黑体" pitchFamily="49" charset="-122"/>
              </a:defRPr>
            </a:lvl6pPr>
            <a:lvl7pPr marL="914400" algn="l" rtl="0" fontAlgn="base">
              <a:spcBef>
                <a:spcPct val="0"/>
              </a:spcBef>
              <a:spcAft>
                <a:spcPct val="0"/>
              </a:spcAft>
              <a:defRPr sz="4100" b="1">
                <a:solidFill>
                  <a:schemeClr val="tx1"/>
                </a:solidFill>
                <a:latin typeface="Lucida Sans Unicode" pitchFamily="34" charset="0"/>
                <a:ea typeface="黑体" pitchFamily="49" charset="-122"/>
              </a:defRPr>
            </a:lvl7pPr>
            <a:lvl8pPr marL="1371600" algn="l" rtl="0" fontAlgn="base">
              <a:spcBef>
                <a:spcPct val="0"/>
              </a:spcBef>
              <a:spcAft>
                <a:spcPct val="0"/>
              </a:spcAft>
              <a:defRPr sz="4100" b="1">
                <a:solidFill>
                  <a:schemeClr val="tx1"/>
                </a:solidFill>
                <a:latin typeface="Lucida Sans Unicode" pitchFamily="34" charset="0"/>
                <a:ea typeface="黑体" pitchFamily="49" charset="-122"/>
              </a:defRPr>
            </a:lvl8pPr>
            <a:lvl9pPr marL="1828800" algn="l" rtl="0" fontAlgn="base">
              <a:spcBef>
                <a:spcPct val="0"/>
              </a:spcBef>
              <a:spcAft>
                <a:spcPct val="0"/>
              </a:spcAft>
              <a:defRPr sz="4100" b="1">
                <a:solidFill>
                  <a:schemeClr val="tx1"/>
                </a:solidFill>
                <a:latin typeface="Lucida Sans Unicode" pitchFamily="34" charset="0"/>
                <a:ea typeface="黑体" pitchFamily="49"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3.1 Iterated Construction – 3 steps</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pic>
        <p:nvPicPr>
          <p:cNvPr id="50192" name="Picture 4"/>
          <p:cNvPicPr>
            <a:picLocks noChangeAspect="1"/>
          </p:cNvPicPr>
          <p:nvPr/>
        </p:nvPicPr>
        <p:blipFill>
          <a:blip r:embed="rId5"/>
          <a:srcRect l="34332" t="47723" r="35956" b="29782"/>
          <a:stretch>
            <a:fillRect/>
          </a:stretch>
        </p:blipFill>
        <p:spPr>
          <a:xfrm>
            <a:off x="3276600" y="2046288"/>
            <a:ext cx="2562225" cy="446087"/>
          </a:xfrm>
          <a:prstGeom prst="rect">
            <a:avLst/>
          </a:prstGeom>
          <a:noFill/>
          <a:ln w="9525">
            <a:noFill/>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5"/>
          <p:cNvSpPr>
            <a:spLocks noGrp="1" noRot="1"/>
          </p:cNvSpPr>
          <p:nvPr>
            <p:ph type="body" idx="4294967295"/>
          </p:nvPr>
        </p:nvSpPr>
        <p:spPr>
          <a:xfrm>
            <a:off x="428625" y="2455863"/>
            <a:ext cx="8501063" cy="696912"/>
          </a:xfrm>
          <a:ln/>
        </p:spPr>
        <p:txBody>
          <a:bodyPr vert="horz" wrap="square" lIns="91440" tIns="45720" rIns="91440" bIns="45720" anchor="t" anchorCtr="0"/>
          <a:p>
            <a:pPr eaLnBrk="1" hangingPunct="1">
              <a:lnSpc>
                <a:spcPct val="120000"/>
              </a:lnSpc>
            </a:pPr>
            <a:r>
              <a:rPr lang="en-US" altLang="zh-CN" sz="2400" u="sng" dirty="0">
                <a:solidFill>
                  <a:srgbClr val="3333FF"/>
                </a:solidFill>
              </a:rPr>
              <a:t>3. Output transformation step: </a:t>
            </a:r>
            <a:r>
              <a:rPr lang="en-US" altLang="zh-CN" sz="2400" u="sng" dirty="0">
                <a:solidFill>
                  <a:srgbClr val="FF0000"/>
                </a:solidFill>
              </a:rPr>
              <a:t>(optional step)</a:t>
            </a:r>
            <a:endParaRPr lang="en-US" altLang="zh-CN" sz="2400" dirty="0">
              <a:solidFill>
                <a:srgbClr val="000000"/>
              </a:solidFill>
            </a:endParaRPr>
          </a:p>
          <a:p>
            <a:pPr eaLnBrk="1" hangingPunct="1">
              <a:lnSpc>
                <a:spcPct val="120000"/>
              </a:lnSpc>
            </a:pPr>
            <a:endParaRPr lang="en-US" altLang="zh-CN" sz="2400" dirty="0">
              <a:solidFill>
                <a:srgbClr val="000000"/>
              </a:solidFill>
            </a:endParaRPr>
          </a:p>
          <a:p>
            <a:pPr eaLnBrk="1" hangingPunct="1">
              <a:lnSpc>
                <a:spcPct val="120000"/>
              </a:lnSpc>
            </a:pPr>
            <a:endParaRPr lang="en-US" altLang="zh-CN" sz="2400" u="sng" dirty="0">
              <a:solidFill>
                <a:srgbClr val="000000"/>
              </a:solidFill>
            </a:endParaRPr>
          </a:p>
        </p:txBody>
      </p:sp>
      <p:sp>
        <p:nvSpPr>
          <p:cNvPr id="51203"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pic>
        <p:nvPicPr>
          <p:cNvPr id="51204" name="Picture 3"/>
          <p:cNvPicPr>
            <a:picLocks noChangeAspect="1"/>
          </p:cNvPicPr>
          <p:nvPr/>
        </p:nvPicPr>
        <p:blipFill>
          <a:blip r:embed="rId1"/>
          <a:srcRect l="-372" t="-32" r="372" b="53110"/>
          <a:stretch>
            <a:fillRect/>
          </a:stretch>
        </p:blipFill>
        <p:spPr>
          <a:xfrm>
            <a:off x="877888" y="3144838"/>
            <a:ext cx="7581900" cy="581025"/>
          </a:xfrm>
          <a:prstGeom prst="rect">
            <a:avLst/>
          </a:prstGeom>
          <a:noFill/>
          <a:ln w="9525">
            <a:noFill/>
          </a:ln>
        </p:spPr>
      </p:pic>
      <p:sp>
        <p:nvSpPr>
          <p:cNvPr id="51205" name="矩形 7"/>
          <p:cNvSpPr/>
          <p:nvPr/>
        </p:nvSpPr>
        <p:spPr>
          <a:xfrm>
            <a:off x="5256213" y="908050"/>
            <a:ext cx="3286125" cy="1071563"/>
          </a:xfrm>
          <a:prstGeom prst="rect">
            <a:avLst/>
          </a:prstGeom>
          <a:noFill/>
          <a:ln w="19050" cap="flat" cmpd="sng">
            <a:solidFill>
              <a:srgbClr val="FF3300"/>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sp>
        <p:nvSpPr>
          <p:cNvPr id="51206" name="矩形 8"/>
          <p:cNvSpPr/>
          <p:nvPr/>
        </p:nvSpPr>
        <p:spPr>
          <a:xfrm>
            <a:off x="684213" y="1050925"/>
            <a:ext cx="3929062" cy="785813"/>
          </a:xfrm>
          <a:prstGeom prst="rect">
            <a:avLst/>
          </a:prstGeom>
          <a:noFill/>
          <a:ln w="19050" cap="flat" cmpd="sng">
            <a:solidFill>
              <a:srgbClr val="3333FF"/>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pic>
        <p:nvPicPr>
          <p:cNvPr id="51207" name="Picture 2"/>
          <p:cNvPicPr>
            <a:picLocks noChangeAspect="1"/>
          </p:cNvPicPr>
          <p:nvPr/>
        </p:nvPicPr>
        <p:blipFill>
          <a:blip r:embed="rId2"/>
          <a:stretch>
            <a:fillRect/>
          </a:stretch>
        </p:blipFill>
        <p:spPr>
          <a:xfrm>
            <a:off x="755650" y="1141413"/>
            <a:ext cx="3781425" cy="409575"/>
          </a:xfrm>
          <a:prstGeom prst="rect">
            <a:avLst/>
          </a:prstGeom>
          <a:noFill/>
          <a:ln w="9525">
            <a:noFill/>
          </a:ln>
        </p:spPr>
      </p:pic>
      <p:pic>
        <p:nvPicPr>
          <p:cNvPr id="51208" name="Picture 3"/>
          <p:cNvPicPr>
            <a:picLocks noChangeAspect="1"/>
          </p:cNvPicPr>
          <p:nvPr/>
        </p:nvPicPr>
        <p:blipFill>
          <a:blip r:embed="rId3"/>
          <a:stretch>
            <a:fillRect/>
          </a:stretch>
        </p:blipFill>
        <p:spPr>
          <a:xfrm>
            <a:off x="5327650" y="979488"/>
            <a:ext cx="3152775" cy="857250"/>
          </a:xfrm>
          <a:prstGeom prst="rect">
            <a:avLst/>
          </a:prstGeom>
          <a:noFill/>
          <a:ln w="9525">
            <a:noFill/>
          </a:ln>
        </p:spPr>
      </p:pic>
      <p:sp>
        <p:nvSpPr>
          <p:cNvPr id="51209" name="右箭头 11"/>
          <p:cNvSpPr/>
          <p:nvPr/>
        </p:nvSpPr>
        <p:spPr>
          <a:xfrm>
            <a:off x="4756150" y="1336675"/>
            <a:ext cx="357188" cy="214313"/>
          </a:xfrm>
          <a:prstGeom prst="rightArrow">
            <a:avLst>
              <a:gd name="adj1" fmla="val 50000"/>
              <a:gd name="adj2" fmla="val 49992"/>
            </a:avLst>
          </a:prstGeom>
          <a:solidFill>
            <a:schemeClr val="accent1"/>
          </a:solidFill>
          <a:ln w="9525" cap="flat" cmpd="sng">
            <a:solidFill>
              <a:schemeClr val="tx1"/>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sp>
        <p:nvSpPr>
          <p:cNvPr id="3" name="TextBox 2"/>
          <p:cNvSpPr txBox="1"/>
          <p:nvPr/>
        </p:nvSpPr>
        <p:spPr>
          <a:xfrm>
            <a:off x="3670300" y="4783138"/>
            <a:ext cx="1847850" cy="585787"/>
          </a:xfrm>
          <a:prstGeom prst="rect">
            <a:avLst/>
          </a:prstGeom>
          <a:noFill/>
          <a:ln w="9525">
            <a:noFill/>
          </a:ln>
        </p:spPr>
        <p:txBody>
          <a:bodyPr wrap="none">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dirty="0">
                <a:solidFill>
                  <a:srgbClr val="FF3300"/>
                </a:solidFill>
                <a:ea typeface="宋体" pitchFamily="2" charset="-122"/>
              </a:rPr>
              <a:t>Security?</a:t>
            </a:r>
            <a:endParaRPr lang="zh-CN" altLang="en-US" dirty="0">
              <a:solidFill>
                <a:srgbClr val="FF3300"/>
              </a:solidFill>
              <a:ea typeface="宋体" pitchFamily="2" charset="-122"/>
            </a:endParaRPr>
          </a:p>
        </p:txBody>
      </p:sp>
      <p:sp>
        <p:nvSpPr>
          <p:cNvPr id="4" name="圆角矩形 3"/>
          <p:cNvSpPr/>
          <p:nvPr/>
        </p:nvSpPr>
        <p:spPr>
          <a:xfrm>
            <a:off x="2555875" y="4508500"/>
            <a:ext cx="4254500" cy="1296988"/>
          </a:xfrm>
          <a:prstGeom prst="round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4"/>
          <p:cNvSpPr txBox="1">
            <a:spLocks noRot="1" noChangeArrowheads="1"/>
          </p:cNvSpPr>
          <p:nvPr/>
        </p:nvSpPr>
        <p:spPr>
          <a:xfrm>
            <a:off x="323528" y="11212"/>
            <a:ext cx="8215312" cy="8255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rgbClr val="3333FF"/>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2pPr>
            <a:lvl3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3pPr>
            <a:lvl4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4pPr>
            <a:lvl5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5pPr>
            <a:lvl6pPr marL="457200" algn="l" rtl="0" fontAlgn="base">
              <a:spcBef>
                <a:spcPct val="0"/>
              </a:spcBef>
              <a:spcAft>
                <a:spcPct val="0"/>
              </a:spcAft>
              <a:defRPr sz="4100" b="1">
                <a:solidFill>
                  <a:schemeClr val="tx1"/>
                </a:solidFill>
                <a:latin typeface="Lucida Sans Unicode" pitchFamily="34" charset="0"/>
                <a:ea typeface="黑体" pitchFamily="49" charset="-122"/>
              </a:defRPr>
            </a:lvl6pPr>
            <a:lvl7pPr marL="914400" algn="l" rtl="0" fontAlgn="base">
              <a:spcBef>
                <a:spcPct val="0"/>
              </a:spcBef>
              <a:spcAft>
                <a:spcPct val="0"/>
              </a:spcAft>
              <a:defRPr sz="4100" b="1">
                <a:solidFill>
                  <a:schemeClr val="tx1"/>
                </a:solidFill>
                <a:latin typeface="Lucida Sans Unicode" pitchFamily="34" charset="0"/>
                <a:ea typeface="黑体" pitchFamily="49" charset="-122"/>
              </a:defRPr>
            </a:lvl7pPr>
            <a:lvl8pPr marL="1371600" algn="l" rtl="0" fontAlgn="base">
              <a:spcBef>
                <a:spcPct val="0"/>
              </a:spcBef>
              <a:spcAft>
                <a:spcPct val="0"/>
              </a:spcAft>
              <a:defRPr sz="4100" b="1">
                <a:solidFill>
                  <a:schemeClr val="tx1"/>
                </a:solidFill>
                <a:latin typeface="Lucida Sans Unicode" pitchFamily="34" charset="0"/>
                <a:ea typeface="黑体" pitchFamily="49" charset="-122"/>
              </a:defRPr>
            </a:lvl8pPr>
            <a:lvl9pPr marL="1828800" algn="l" rtl="0" fontAlgn="base">
              <a:spcBef>
                <a:spcPct val="0"/>
              </a:spcBef>
              <a:spcAft>
                <a:spcPct val="0"/>
              </a:spcAft>
              <a:defRPr sz="4100" b="1">
                <a:solidFill>
                  <a:schemeClr val="tx1"/>
                </a:solidFill>
                <a:latin typeface="Lucida Sans Unicode" pitchFamily="34" charset="0"/>
                <a:ea typeface="黑体" pitchFamily="49"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3.1 Iterated Construction – 3 steps</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3528" y="-14188"/>
            <a:ext cx="8434710" cy="8509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3.2 </a:t>
            </a:r>
            <a:r>
              <a:rPr kumimoji="0" lang="en-US" altLang="zh-CN" sz="3200" b="1" i="0" u="none" strike="noStrike" kern="1200" cap="none" spc="0" normalizeH="0" baseline="0" noProof="0" dirty="0" err="1">
                <a:ln>
                  <a:noFill/>
                </a:ln>
                <a:solidFill>
                  <a:srgbClr val="3333FF"/>
                </a:solidFill>
                <a:effectLst>
                  <a:outerShdw blurRad="31750" dist="25400" dir="5400000" algn="tl" rotWithShape="0">
                    <a:srgbClr val="000000">
                      <a:alpha val="25000"/>
                    </a:srgbClr>
                  </a:outerShdw>
                </a:effectLst>
                <a:uLnTx/>
                <a:uFillTx/>
                <a:latin typeface="+mj-lt"/>
                <a:ea typeface="+mj-ea"/>
                <a:cs typeface="+mj-cs"/>
              </a:rPr>
              <a:t>Merkle-Damgard</a:t>
            </a: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 </a:t>
            </a: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Construction (MDC)</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pic>
        <p:nvPicPr>
          <p:cNvPr id="106499" name="Picture 3"/>
          <p:cNvPicPr>
            <a:picLocks noChangeAspect="1"/>
          </p:cNvPicPr>
          <p:nvPr/>
        </p:nvPicPr>
        <p:blipFill>
          <a:blip r:embed="rId1"/>
          <a:stretch>
            <a:fillRect/>
          </a:stretch>
        </p:blipFill>
        <p:spPr>
          <a:xfrm>
            <a:off x="1116013" y="1557338"/>
            <a:ext cx="3743325" cy="323850"/>
          </a:xfrm>
          <a:prstGeom prst="rect">
            <a:avLst/>
          </a:prstGeom>
          <a:noFill/>
          <a:ln w="9525">
            <a:noFill/>
          </a:ln>
        </p:spPr>
      </p:pic>
      <p:pic>
        <p:nvPicPr>
          <p:cNvPr id="106500" name="Picture 4"/>
          <p:cNvPicPr>
            <a:picLocks noChangeAspect="1"/>
          </p:cNvPicPr>
          <p:nvPr/>
        </p:nvPicPr>
        <p:blipFill>
          <a:blip r:embed="rId2"/>
          <a:stretch>
            <a:fillRect/>
          </a:stretch>
        </p:blipFill>
        <p:spPr>
          <a:xfrm>
            <a:off x="1360488" y="2420938"/>
            <a:ext cx="1771650" cy="285750"/>
          </a:xfrm>
          <a:prstGeom prst="rect">
            <a:avLst/>
          </a:prstGeom>
          <a:noFill/>
          <a:ln w="9525">
            <a:noFill/>
          </a:ln>
        </p:spPr>
      </p:pic>
      <p:pic>
        <p:nvPicPr>
          <p:cNvPr id="106501" name="Picture 5"/>
          <p:cNvPicPr>
            <a:picLocks noChangeAspect="1"/>
          </p:cNvPicPr>
          <p:nvPr/>
        </p:nvPicPr>
        <p:blipFill>
          <a:blip r:embed="rId3"/>
          <a:stretch>
            <a:fillRect/>
          </a:stretch>
        </p:blipFill>
        <p:spPr>
          <a:xfrm>
            <a:off x="5522913" y="1601788"/>
            <a:ext cx="560387" cy="242887"/>
          </a:xfrm>
          <a:prstGeom prst="rect">
            <a:avLst/>
          </a:prstGeom>
          <a:noFill/>
          <a:ln w="9525">
            <a:noFill/>
          </a:ln>
        </p:spPr>
      </p:pic>
      <p:pic>
        <p:nvPicPr>
          <p:cNvPr id="106502" name="Picture 6"/>
          <p:cNvPicPr>
            <a:picLocks noChangeAspect="1"/>
          </p:cNvPicPr>
          <p:nvPr/>
        </p:nvPicPr>
        <p:blipFill>
          <a:blip r:embed="rId4"/>
          <a:stretch>
            <a:fillRect/>
          </a:stretch>
        </p:blipFill>
        <p:spPr>
          <a:xfrm>
            <a:off x="3957638" y="2227263"/>
            <a:ext cx="2054225" cy="696912"/>
          </a:xfrm>
          <a:prstGeom prst="rect">
            <a:avLst/>
          </a:prstGeom>
          <a:noFill/>
          <a:ln w="9525">
            <a:noFill/>
          </a:ln>
        </p:spPr>
      </p:pic>
      <p:pic>
        <p:nvPicPr>
          <p:cNvPr id="106506" name="Picture 10"/>
          <p:cNvPicPr>
            <a:picLocks noChangeAspect="1"/>
          </p:cNvPicPr>
          <p:nvPr/>
        </p:nvPicPr>
        <p:blipFill>
          <a:blip r:embed="rId5"/>
          <a:stretch>
            <a:fillRect/>
          </a:stretch>
        </p:blipFill>
        <p:spPr>
          <a:xfrm>
            <a:off x="6530975" y="1604963"/>
            <a:ext cx="1857375" cy="238125"/>
          </a:xfrm>
          <a:prstGeom prst="rect">
            <a:avLst/>
          </a:prstGeom>
          <a:noFill/>
          <a:ln w="9525">
            <a:noFill/>
          </a:ln>
        </p:spPr>
      </p:pic>
      <p:pic>
        <p:nvPicPr>
          <p:cNvPr id="106507" name="Picture 11"/>
          <p:cNvPicPr>
            <a:picLocks noChangeAspect="1"/>
          </p:cNvPicPr>
          <p:nvPr/>
        </p:nvPicPr>
        <p:blipFill>
          <a:blip r:embed="rId5"/>
          <a:stretch>
            <a:fillRect/>
          </a:stretch>
        </p:blipFill>
        <p:spPr>
          <a:xfrm>
            <a:off x="6515100" y="2381250"/>
            <a:ext cx="1857375" cy="238125"/>
          </a:xfrm>
          <a:prstGeom prst="rect">
            <a:avLst/>
          </a:prstGeom>
          <a:noFill/>
          <a:ln w="9525">
            <a:noFill/>
          </a:ln>
        </p:spPr>
      </p:pic>
      <p:sp>
        <p:nvSpPr>
          <p:cNvPr id="4" name="左弧形箭头 3"/>
          <p:cNvSpPr/>
          <p:nvPr/>
        </p:nvSpPr>
        <p:spPr>
          <a:xfrm>
            <a:off x="660400" y="1719263"/>
            <a:ext cx="382588" cy="917575"/>
          </a:xfrm>
          <a:prstGeom prst="curvedRightArrow">
            <a:avLst/>
          </a:prstGeom>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704020202090204" pitchFamily="34" charset="0"/>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sp>
        <p:nvSpPr>
          <p:cNvPr id="3" name="椭圆 2"/>
          <p:cNvSpPr/>
          <p:nvPr/>
        </p:nvSpPr>
        <p:spPr>
          <a:xfrm>
            <a:off x="6443663" y="1562100"/>
            <a:ext cx="2089150" cy="35401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704020202090204" pitchFamily="34" charset="0"/>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6443663" y="2347913"/>
            <a:ext cx="2089150" cy="35401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704020202090204" pitchFamily="34" charset="0"/>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圆角 4"/>
          <p:cNvSpPr/>
          <p:nvPr/>
        </p:nvSpPr>
        <p:spPr>
          <a:xfrm>
            <a:off x="323850" y="1484313"/>
            <a:ext cx="8362950" cy="1439863"/>
          </a:xfrm>
          <a:prstGeom prst="roundRect">
            <a:avLst/>
          </a:prstGeom>
          <a:noFill/>
          <a:ln w="190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704020202090204" pitchFamily="34" charset="0"/>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7" name="TextBox 6"/>
          <p:cNvSpPr txBox="1"/>
          <p:nvPr/>
        </p:nvSpPr>
        <p:spPr>
          <a:xfrm>
            <a:off x="4751388" y="1516063"/>
            <a:ext cx="1908175"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dirty="0">
                <a:solidFill>
                  <a:srgbClr val="000000"/>
                </a:solidFill>
                <a:ea typeface="宋体" pitchFamily="2" charset="-122"/>
              </a:rPr>
              <a:t>where           , is</a:t>
            </a:r>
            <a:endParaRPr lang="zh-CN" altLang="en-US" sz="2000" b="0" dirty="0">
              <a:solidFill>
                <a:srgbClr val="000000"/>
              </a:solidFill>
              <a:ea typeface="宋体" pitchFamily="2" charset="-122"/>
            </a:endParaRPr>
          </a:p>
        </p:txBody>
      </p:sp>
      <p:sp>
        <p:nvSpPr>
          <p:cNvPr id="17" name="TextBox 16"/>
          <p:cNvSpPr txBox="1"/>
          <p:nvPr/>
        </p:nvSpPr>
        <p:spPr>
          <a:xfrm>
            <a:off x="3190875" y="2330450"/>
            <a:ext cx="3252788" cy="401638"/>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dirty="0">
                <a:solidFill>
                  <a:srgbClr val="000000"/>
                </a:solidFill>
                <a:ea typeface="宋体" pitchFamily="2" charset="-122"/>
              </a:rPr>
              <a:t>where                                 ,    </a:t>
            </a:r>
            <a:endParaRPr lang="zh-CN" altLang="en-US" sz="2000" b="0" dirty="0">
              <a:solidFill>
                <a:srgbClr val="000000"/>
              </a:solidFill>
              <a:ea typeface="宋体" pitchFamily="2" charset="-122"/>
            </a:endParaRPr>
          </a:p>
        </p:txBody>
      </p:sp>
      <p:sp>
        <p:nvSpPr>
          <p:cNvPr id="8" name="TextBox 7"/>
          <p:cNvSpPr txBox="1"/>
          <p:nvPr/>
        </p:nvSpPr>
        <p:spPr>
          <a:xfrm>
            <a:off x="654050" y="1916113"/>
            <a:ext cx="822325"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dirty="0">
                <a:solidFill>
                  <a:srgbClr val="FF0000"/>
                </a:solidFill>
                <a:ea typeface="宋体" pitchFamily="2" charset="-122"/>
              </a:rPr>
              <a:t>MDC</a:t>
            </a:r>
            <a:endParaRPr lang="zh-CN" altLang="en-US" sz="2000" b="0" dirty="0">
              <a:solidFill>
                <a:srgbClr val="FF0000"/>
              </a:solidFill>
              <a:ea typeface="宋体" pitchFamily="2" charset="-122"/>
            </a:endParaRPr>
          </a:p>
        </p:txBody>
      </p:sp>
      <p:sp>
        <p:nvSpPr>
          <p:cNvPr id="9" name="TextBox 8"/>
          <p:cNvSpPr txBox="1"/>
          <p:nvPr/>
        </p:nvSpPr>
        <p:spPr>
          <a:xfrm>
            <a:off x="6156325" y="2276475"/>
            <a:ext cx="433388"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dirty="0">
                <a:solidFill>
                  <a:srgbClr val="000000"/>
                </a:solidFill>
                <a:ea typeface="宋体" pitchFamily="2" charset="-122"/>
              </a:rPr>
              <a:t>is</a:t>
            </a:r>
            <a:endParaRPr lang="zh-CN" altLang="en-US" sz="2000" b="0" dirty="0">
              <a:solidFill>
                <a:srgbClr val="000000"/>
              </a:solidFill>
              <a:ea typeface="宋体" pitchFamily="2" charset="-122"/>
            </a:endParaRPr>
          </a:p>
        </p:txBody>
      </p:sp>
      <p:sp>
        <p:nvSpPr>
          <p:cNvPr id="52241" name="灯片编号占位符 10"/>
          <p:cNvSpPr txBox="1">
            <a:spLocks noGrp="1"/>
          </p:cNvSpPr>
          <p:nvPr>
            <p:ph type="sldNum" sz="quarter" idx="4"/>
          </p:nvPr>
        </p:nvSpPr>
        <p:spPr>
          <a:xfrm>
            <a:off x="8194675" y="6408738"/>
            <a:ext cx="985838"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zh-CN" altLang="en-US" sz="1800" dirty="0">
                <a:solidFill>
                  <a:srgbClr val="3333CC"/>
                </a:solidFill>
              </a:rPr>
            </a:fld>
            <a:endParaRPr lang="zh-CN" altLang="en-US" sz="1800" dirty="0">
              <a:solidFill>
                <a:srgbClr val="3333CC"/>
              </a:solidFill>
            </a:endParaRPr>
          </a:p>
        </p:txBody>
      </p:sp>
      <p:sp>
        <p:nvSpPr>
          <p:cNvPr id="21" name="矩形: 圆角 4"/>
          <p:cNvSpPr/>
          <p:nvPr/>
        </p:nvSpPr>
        <p:spPr>
          <a:xfrm>
            <a:off x="395288" y="3078163"/>
            <a:ext cx="8362950" cy="3663950"/>
          </a:xfrm>
          <a:prstGeom prst="roundRect">
            <a:avLst>
              <a:gd name="adj" fmla="val 5658"/>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704020202090204" pitchFamily="34" charset="0"/>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pic>
        <p:nvPicPr>
          <p:cNvPr id="23" name="Picture 2"/>
          <p:cNvPicPr>
            <a:picLocks noChangeAspect="1"/>
          </p:cNvPicPr>
          <p:nvPr/>
        </p:nvPicPr>
        <p:blipFill>
          <a:blip r:embed="rId6"/>
          <a:stretch>
            <a:fillRect/>
          </a:stretch>
        </p:blipFill>
        <p:spPr>
          <a:xfrm>
            <a:off x="611188" y="3262313"/>
            <a:ext cx="7921625" cy="3416300"/>
          </a:xfrm>
          <a:prstGeom prst="rect">
            <a:avLst/>
          </a:prstGeom>
          <a:noFill/>
          <a:ln w="9525">
            <a:noFill/>
          </a:ln>
        </p:spPr>
      </p:pic>
      <p:cxnSp>
        <p:nvCxnSpPr>
          <p:cNvPr id="24" name="直接连接符 23"/>
          <p:cNvCxnSpPr/>
          <p:nvPr/>
        </p:nvCxnSpPr>
        <p:spPr>
          <a:xfrm>
            <a:off x="6732588" y="3797300"/>
            <a:ext cx="18002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59563" y="3522663"/>
            <a:ext cx="18732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60400" y="3797300"/>
            <a:ext cx="598488" cy="174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54050" y="5238750"/>
            <a:ext cx="4330700" cy="34925"/>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48152" name="TextBox 27"/>
          <p:cNvSpPr txBox="1"/>
          <p:nvPr/>
        </p:nvSpPr>
        <p:spPr>
          <a:xfrm>
            <a:off x="1835150" y="3213100"/>
            <a:ext cx="504825" cy="368300"/>
          </a:xfrm>
          <a:prstGeom prst="rect">
            <a:avLst/>
          </a:prstGeom>
          <a:solidFill>
            <a:schemeClr val="bg1"/>
          </a:solid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1800" dirty="0">
                <a:solidFill>
                  <a:srgbClr val="000000"/>
                </a:solidFill>
                <a:ea typeface="宋体" pitchFamily="2" charset="-122"/>
              </a:rPr>
              <a:t>5.8</a:t>
            </a:r>
            <a:endParaRPr lang="zh-CN" altLang="en-US" sz="1800" dirty="0">
              <a:solidFill>
                <a:srgbClr val="000000"/>
              </a:solidFill>
              <a:ea typeface="宋体" pitchFamily="2" charset="-122"/>
            </a:endParaRPr>
          </a:p>
        </p:txBody>
      </p:sp>
      <p:sp>
        <p:nvSpPr>
          <p:cNvPr id="6" name="右箭头 5"/>
          <p:cNvSpPr/>
          <p:nvPr/>
        </p:nvSpPr>
        <p:spPr>
          <a:xfrm>
            <a:off x="5705475" y="5670550"/>
            <a:ext cx="493713"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0000FF"/>
              </a:solidFill>
              <a:effectLst/>
              <a:uLnTx/>
              <a:uFillTx/>
              <a:latin typeface="+mn-lt"/>
              <a:ea typeface="+mn-ea"/>
              <a:cs typeface="+mn-cs"/>
            </a:endParaRPr>
          </a:p>
        </p:txBody>
      </p:sp>
      <p:sp>
        <p:nvSpPr>
          <p:cNvPr id="10" name="TextBox 9"/>
          <p:cNvSpPr txBox="1"/>
          <p:nvPr/>
        </p:nvSpPr>
        <p:spPr>
          <a:xfrm>
            <a:off x="6156325" y="5486400"/>
            <a:ext cx="2160588"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dirty="0">
                <a:solidFill>
                  <a:srgbClr val="0000FF"/>
                </a:solidFill>
                <a:ea typeface="宋体" pitchFamily="2" charset="-122"/>
              </a:rPr>
              <a:t>Algorithm 5.6</a:t>
            </a:r>
            <a:endParaRPr lang="zh-CN" altLang="en-US" sz="2000" dirty="0">
              <a:solidFill>
                <a:srgbClr val="0000FF"/>
              </a:solidFill>
              <a:ea typeface="宋体" pitchFamily="2" charset="-122"/>
            </a:endParaRPr>
          </a:p>
        </p:txBody>
      </p:sp>
      <p:sp>
        <p:nvSpPr>
          <p:cNvPr id="29" name="右箭头 28"/>
          <p:cNvSpPr/>
          <p:nvPr/>
        </p:nvSpPr>
        <p:spPr>
          <a:xfrm>
            <a:off x="5724525" y="5957888"/>
            <a:ext cx="492125"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0000FF"/>
              </a:solidFill>
              <a:effectLst/>
              <a:uLnTx/>
              <a:uFillTx/>
              <a:latin typeface="+mn-lt"/>
              <a:ea typeface="+mn-ea"/>
              <a:cs typeface="+mn-cs"/>
            </a:endParaRPr>
          </a:p>
        </p:txBody>
      </p:sp>
      <p:sp>
        <p:nvSpPr>
          <p:cNvPr id="30" name="TextBox 29"/>
          <p:cNvSpPr txBox="1"/>
          <p:nvPr/>
        </p:nvSpPr>
        <p:spPr>
          <a:xfrm>
            <a:off x="6156325" y="5773738"/>
            <a:ext cx="2160588"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dirty="0">
                <a:solidFill>
                  <a:srgbClr val="0000FF"/>
                </a:solidFill>
                <a:ea typeface="宋体" pitchFamily="2" charset="-122"/>
              </a:rPr>
              <a:t>Algorithm 5.7</a:t>
            </a:r>
            <a:endParaRPr lang="zh-CN" altLang="en-US" sz="2000" dirty="0">
              <a:solidFill>
                <a:srgbClr val="0000FF"/>
              </a:solidFill>
              <a:ea typeface="宋体" pitchFamily="2" charset="-122"/>
            </a:endParaRPr>
          </a:p>
        </p:txBody>
      </p:sp>
      <p:sp>
        <p:nvSpPr>
          <p:cNvPr id="52253" name="Rectangle 5"/>
          <p:cNvSpPr txBox="1">
            <a:spLocks noRot="1"/>
          </p:cNvSpPr>
          <p:nvPr/>
        </p:nvSpPr>
        <p:spPr>
          <a:xfrm>
            <a:off x="250825" y="860425"/>
            <a:ext cx="8501063" cy="696913"/>
          </a:xfrm>
          <a:prstGeom prst="rect">
            <a:avLst/>
          </a:prstGeom>
          <a:noFill/>
          <a:ln w="9525">
            <a:noFill/>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365125" lvl="0" indent="-255270" eaLnBrk="1" hangingPunct="1">
              <a:lnSpc>
                <a:spcPct val="120000"/>
              </a:lnSpc>
            </a:pPr>
            <a:r>
              <a:rPr lang="en-US" altLang="zh-CN" sz="2400" dirty="0">
                <a:solidFill>
                  <a:srgbClr val="FF3300"/>
                </a:solidFill>
              </a:rPr>
              <a:t>MDC is a particular method of iterated constructions</a:t>
            </a:r>
            <a:endParaRPr lang="en-US" altLang="zh-CN" sz="2400" dirty="0">
              <a:solidFill>
                <a:srgbClr val="FF3300"/>
              </a:solidFill>
            </a:endParaRPr>
          </a:p>
          <a:p>
            <a:pPr marL="365125" lvl="0" indent="-255270" eaLnBrk="1" hangingPunct="1">
              <a:lnSpc>
                <a:spcPct val="120000"/>
              </a:lnSpc>
            </a:pPr>
            <a:endParaRPr lang="en-US" altLang="zh-CN" sz="2400" dirty="0">
              <a:solidFill>
                <a:srgbClr val="000000"/>
              </a:solidFill>
            </a:endParaRPr>
          </a:p>
          <a:p>
            <a:pPr marL="365125" lvl="0" indent="-255270" eaLnBrk="1" hangingPunct="1">
              <a:lnSpc>
                <a:spcPct val="120000"/>
              </a:lnSpc>
            </a:pPr>
            <a:endParaRPr lang="en-US" altLang="zh-CN" sz="2400" u="sng"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5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50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0650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06502"/>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06507"/>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815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14" grpId="0" animBg="1"/>
      <p:bldP spid="5" grpId="0" animBg="1"/>
      <p:bldP spid="7" grpId="0"/>
      <p:bldP spid="17" grpId="0"/>
      <p:bldP spid="8" grpId="0"/>
      <p:bldP spid="9" grpId="0"/>
      <p:bldP spid="21" grpId="0" animBg="1"/>
      <p:bldP spid="48152" grpId="0" animBg="1"/>
      <p:bldP spid="6" grpId="0" animBg="1"/>
      <p:bldP spid="10" grpId="0"/>
      <p:bldP spid="29" grpId="0" animBg="1"/>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Picture 6"/>
          <p:cNvPicPr>
            <a:picLocks noChangeAspect="1"/>
          </p:cNvPicPr>
          <p:nvPr/>
        </p:nvPicPr>
        <p:blipFill>
          <a:blip r:embed="rId1">
            <a:lum bright="6000" contrast="30000"/>
          </a:blip>
          <a:stretch>
            <a:fillRect/>
          </a:stretch>
        </p:blipFill>
        <p:spPr>
          <a:xfrm>
            <a:off x="900113" y="1657350"/>
            <a:ext cx="7402512" cy="4651375"/>
          </a:xfrm>
          <a:prstGeom prst="rect">
            <a:avLst/>
          </a:prstGeom>
          <a:noFill/>
          <a:ln w="28575" cap="sq" cmpd="sng">
            <a:solidFill>
              <a:srgbClr val="FF9900"/>
            </a:solidFill>
            <a:prstDash val="solid"/>
            <a:miter/>
            <a:headEnd type="none" w="sm" len="sm"/>
            <a:tailEnd type="none" w="sm" len="sm"/>
          </a:ln>
        </p:spPr>
      </p:pic>
      <p:sp>
        <p:nvSpPr>
          <p:cNvPr id="16387" name="矩形 2"/>
          <p:cNvSpPr/>
          <p:nvPr/>
        </p:nvSpPr>
        <p:spPr>
          <a:xfrm>
            <a:off x="2987675" y="920750"/>
            <a:ext cx="5170488" cy="708025"/>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dirty="0">
                <a:solidFill>
                  <a:srgbClr val="0000FF"/>
                </a:solidFill>
                <a:latin typeface="Lucida Sans Unicode" pitchFamily="34" charset="0"/>
              </a:rPr>
              <a:t>the probability of the event that at least two persons share a birthday</a:t>
            </a:r>
            <a:endParaRPr lang="zh-CN" altLang="en-US" sz="2000" b="0" dirty="0">
              <a:solidFill>
                <a:srgbClr val="0000FF"/>
              </a:solidFill>
              <a:ea typeface="宋体" pitchFamily="2" charset="-122"/>
            </a:endParaRPr>
          </a:p>
        </p:txBody>
      </p:sp>
      <p:sp>
        <p:nvSpPr>
          <p:cNvPr id="16388" name="矩形 3"/>
          <p:cNvSpPr/>
          <p:nvPr/>
        </p:nvSpPr>
        <p:spPr>
          <a:xfrm>
            <a:off x="827088" y="949325"/>
            <a:ext cx="1933575" cy="708025"/>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dirty="0">
                <a:solidFill>
                  <a:srgbClr val="0000FF"/>
                </a:solidFill>
                <a:latin typeface="Lucida Sans Unicode" pitchFamily="34" charset="0"/>
              </a:rPr>
              <a:t>the number of persons</a:t>
            </a:r>
            <a:endParaRPr lang="zh-CN" altLang="en-US" sz="2000" b="0" dirty="0">
              <a:solidFill>
                <a:srgbClr val="0000FF"/>
              </a:solidFill>
              <a:ea typeface="宋体" pitchFamily="2" charset="-122"/>
            </a:endParaRPr>
          </a:p>
        </p:txBody>
      </p:sp>
      <p:sp>
        <p:nvSpPr>
          <p:cNvPr id="5" name="圆角矩形 4"/>
          <p:cNvSpPr/>
          <p:nvPr/>
        </p:nvSpPr>
        <p:spPr>
          <a:xfrm>
            <a:off x="827088" y="2205038"/>
            <a:ext cx="7561263" cy="576263"/>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6" name="Rectangle 4"/>
          <p:cNvSpPr txBox="1">
            <a:spLocks noRot="1" noChangeArrowheads="1"/>
          </p:cNvSpPr>
          <p:nvPr/>
        </p:nvSpPr>
        <p:spPr>
          <a:xfrm>
            <a:off x="323528" y="44624"/>
            <a:ext cx="6572250" cy="8255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rgbClr val="3333FF"/>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2pPr>
            <a:lvl3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3pPr>
            <a:lvl4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4pPr>
            <a:lvl5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5pPr>
            <a:lvl6pPr marL="457200" algn="l" rtl="0" fontAlgn="base">
              <a:spcBef>
                <a:spcPct val="0"/>
              </a:spcBef>
              <a:spcAft>
                <a:spcPct val="0"/>
              </a:spcAft>
              <a:defRPr sz="4100" b="1">
                <a:solidFill>
                  <a:schemeClr val="tx1"/>
                </a:solidFill>
                <a:latin typeface="Lucida Sans Unicode" pitchFamily="34" charset="0"/>
                <a:ea typeface="黑体" pitchFamily="49" charset="-122"/>
              </a:defRPr>
            </a:lvl6pPr>
            <a:lvl7pPr marL="914400" algn="l" rtl="0" fontAlgn="base">
              <a:spcBef>
                <a:spcPct val="0"/>
              </a:spcBef>
              <a:spcAft>
                <a:spcPct val="0"/>
              </a:spcAft>
              <a:defRPr sz="4100" b="1">
                <a:solidFill>
                  <a:schemeClr val="tx1"/>
                </a:solidFill>
                <a:latin typeface="Lucida Sans Unicode" pitchFamily="34" charset="0"/>
                <a:ea typeface="黑体" pitchFamily="49" charset="-122"/>
              </a:defRPr>
            </a:lvl7pPr>
            <a:lvl8pPr marL="1371600" algn="l" rtl="0" fontAlgn="base">
              <a:spcBef>
                <a:spcPct val="0"/>
              </a:spcBef>
              <a:spcAft>
                <a:spcPct val="0"/>
              </a:spcAft>
              <a:defRPr sz="4100" b="1">
                <a:solidFill>
                  <a:schemeClr val="tx1"/>
                </a:solidFill>
                <a:latin typeface="Lucida Sans Unicode" pitchFamily="34" charset="0"/>
                <a:ea typeface="黑体" pitchFamily="49" charset="-122"/>
              </a:defRPr>
            </a:lvl8pPr>
            <a:lvl9pPr marL="1828800" algn="l" rtl="0" fontAlgn="base">
              <a:spcBef>
                <a:spcPct val="0"/>
              </a:spcBef>
              <a:spcAft>
                <a:spcPct val="0"/>
              </a:spcAft>
              <a:defRPr sz="4100" b="1">
                <a:solidFill>
                  <a:schemeClr val="tx1"/>
                </a:solidFill>
                <a:latin typeface="Lucida Sans Unicode" pitchFamily="34" charset="0"/>
                <a:ea typeface="黑体" pitchFamily="49"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Birthday Problems 2 </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8" name="圆角矩形 7"/>
          <p:cNvSpPr/>
          <p:nvPr/>
        </p:nvSpPr>
        <p:spPr>
          <a:xfrm>
            <a:off x="827088" y="2997200"/>
            <a:ext cx="7561263" cy="576263"/>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1520" y="-14188"/>
            <a:ext cx="9165705" cy="8509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3.2 </a:t>
            </a:r>
            <a:r>
              <a:rPr kumimoji="0" lang="en-US" altLang="zh-CN" sz="3200" b="1" i="0" u="none" strike="noStrike" kern="1200" cap="none" spc="0" normalizeH="0" baseline="0" noProof="0" dirty="0" err="1">
                <a:ln>
                  <a:noFill/>
                </a:ln>
                <a:solidFill>
                  <a:srgbClr val="3333FF"/>
                </a:solidFill>
                <a:effectLst>
                  <a:outerShdw blurRad="31750" dist="25400" dir="5400000" algn="tl" rotWithShape="0">
                    <a:srgbClr val="000000">
                      <a:alpha val="25000"/>
                    </a:srgbClr>
                  </a:outerShdw>
                </a:effectLst>
                <a:uLnTx/>
                <a:uFillTx/>
                <a:latin typeface="+mj-lt"/>
                <a:ea typeface="+mj-ea"/>
                <a:cs typeface="+mj-cs"/>
              </a:rPr>
              <a:t>Merkle-Damgard</a:t>
            </a: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 </a:t>
            </a: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Construction (skipped)</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pic>
        <p:nvPicPr>
          <p:cNvPr id="53251" name="Picture 2"/>
          <p:cNvPicPr>
            <a:picLocks noChangeAspect="1"/>
          </p:cNvPicPr>
          <p:nvPr/>
        </p:nvPicPr>
        <p:blipFill>
          <a:blip r:embed="rId1"/>
          <a:stretch>
            <a:fillRect/>
          </a:stretch>
        </p:blipFill>
        <p:spPr>
          <a:xfrm>
            <a:off x="622300" y="987425"/>
            <a:ext cx="4957763" cy="4352925"/>
          </a:xfrm>
          <a:prstGeom prst="rect">
            <a:avLst/>
          </a:prstGeom>
          <a:noFill/>
          <a:ln w="19050" cap="flat" cmpd="sng">
            <a:solidFill>
              <a:srgbClr val="0000FF"/>
            </a:solidFill>
            <a:prstDash val="solid"/>
            <a:miter/>
            <a:headEnd type="none" w="med" len="med"/>
            <a:tailEnd type="none" w="med" len="med"/>
          </a:ln>
        </p:spPr>
      </p:pic>
      <p:pic>
        <p:nvPicPr>
          <p:cNvPr id="53252" name="Picture 2"/>
          <p:cNvPicPr>
            <a:picLocks noChangeAspect="1"/>
          </p:cNvPicPr>
          <p:nvPr/>
        </p:nvPicPr>
        <p:blipFill>
          <a:blip r:embed="rId2"/>
          <a:stretch>
            <a:fillRect/>
          </a:stretch>
        </p:blipFill>
        <p:spPr>
          <a:xfrm>
            <a:off x="3132138" y="1957388"/>
            <a:ext cx="5975350" cy="1216025"/>
          </a:xfrm>
          <a:prstGeom prst="rect">
            <a:avLst/>
          </a:prstGeom>
          <a:noFill/>
          <a:ln w="19050" cap="flat" cmpd="sng">
            <a:solidFill>
              <a:srgbClr val="00B050"/>
            </a:solidFill>
            <a:prstDash val="solid"/>
            <a:miter/>
            <a:headEnd type="none" w="med" len="med"/>
            <a:tailEnd type="none" w="med" len="med"/>
          </a:ln>
        </p:spPr>
      </p:pic>
      <p:pic>
        <p:nvPicPr>
          <p:cNvPr id="53253" name="Picture 3"/>
          <p:cNvPicPr>
            <a:picLocks noChangeAspect="1"/>
          </p:cNvPicPr>
          <p:nvPr/>
        </p:nvPicPr>
        <p:blipFill>
          <a:blip r:embed="rId3"/>
          <a:stretch>
            <a:fillRect/>
          </a:stretch>
        </p:blipFill>
        <p:spPr>
          <a:xfrm>
            <a:off x="2627313" y="4941888"/>
            <a:ext cx="6391275" cy="1657350"/>
          </a:xfrm>
          <a:prstGeom prst="rect">
            <a:avLst/>
          </a:prstGeom>
          <a:noFill/>
          <a:ln w="19050" cap="flat" cmpd="sng">
            <a:solidFill>
              <a:srgbClr val="FF0000"/>
            </a:solidFill>
            <a:prstDash val="solid"/>
            <a:miter/>
            <a:headEnd type="none" w="med" len="med"/>
            <a:tailEnd type="none" w="med" len="med"/>
          </a:ln>
        </p:spPr>
      </p:pic>
      <p:sp>
        <p:nvSpPr>
          <p:cNvPr id="3" name="左大括号 2"/>
          <p:cNvSpPr/>
          <p:nvPr/>
        </p:nvSpPr>
        <p:spPr>
          <a:xfrm>
            <a:off x="395288" y="1989138"/>
            <a:ext cx="252413" cy="1654175"/>
          </a:xfrm>
          <a:prstGeom prst="leftBrace">
            <a:avLst>
              <a:gd name="adj1" fmla="val 77216"/>
              <a:gd name="adj2" fmla="val 45930"/>
            </a:avLst>
          </a:prstGeom>
          <a:ln w="19050">
            <a:solidFill>
              <a:srgbClr val="FF00FF"/>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sp>
        <p:nvSpPr>
          <p:cNvPr id="7" name="左大括号 6"/>
          <p:cNvSpPr/>
          <p:nvPr/>
        </p:nvSpPr>
        <p:spPr>
          <a:xfrm>
            <a:off x="431800" y="3716338"/>
            <a:ext cx="252413" cy="1368425"/>
          </a:xfrm>
          <a:prstGeom prst="leftBrace">
            <a:avLst>
              <a:gd name="adj1" fmla="val 77216"/>
              <a:gd name="adj2" fmla="val 50000"/>
            </a:avLst>
          </a:prstGeom>
          <a:ln w="19050">
            <a:solidFill>
              <a:srgbClr val="FF00FF"/>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sp>
        <p:nvSpPr>
          <p:cNvPr id="53256" name="TextBox 3"/>
          <p:cNvSpPr txBox="1"/>
          <p:nvPr/>
        </p:nvSpPr>
        <p:spPr>
          <a:xfrm>
            <a:off x="-73025" y="2349500"/>
            <a:ext cx="684213" cy="708025"/>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gn="ctr">
              <a:lnSpc>
                <a:spcPct val="100000"/>
              </a:lnSpc>
              <a:spcBef>
                <a:spcPct val="0"/>
              </a:spcBef>
              <a:buClrTx/>
              <a:buSzTx/>
              <a:buFontTx/>
              <a:buNone/>
            </a:pPr>
            <a:r>
              <a:rPr lang="en-US" altLang="zh-CN" sz="2000" b="0" dirty="0">
                <a:solidFill>
                  <a:srgbClr val="FF00FF"/>
                </a:solidFill>
                <a:ea typeface="宋体" pitchFamily="2" charset="-122"/>
              </a:rPr>
              <a:t>Step1</a:t>
            </a:r>
            <a:endParaRPr lang="zh-CN" altLang="en-US" sz="2000" b="0" dirty="0">
              <a:solidFill>
                <a:srgbClr val="FF00FF"/>
              </a:solidFill>
              <a:ea typeface="宋体" pitchFamily="2" charset="-122"/>
            </a:endParaRPr>
          </a:p>
        </p:txBody>
      </p:sp>
      <p:sp>
        <p:nvSpPr>
          <p:cNvPr id="53257" name="TextBox 8"/>
          <p:cNvSpPr txBox="1"/>
          <p:nvPr/>
        </p:nvSpPr>
        <p:spPr>
          <a:xfrm>
            <a:off x="-73025" y="4005263"/>
            <a:ext cx="684213" cy="706437"/>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gn="ctr">
              <a:lnSpc>
                <a:spcPct val="100000"/>
              </a:lnSpc>
              <a:spcBef>
                <a:spcPct val="0"/>
              </a:spcBef>
              <a:buClrTx/>
              <a:buSzTx/>
              <a:buFontTx/>
              <a:buNone/>
            </a:pPr>
            <a:r>
              <a:rPr lang="en-US" altLang="zh-CN" sz="2000" b="0" dirty="0">
                <a:solidFill>
                  <a:srgbClr val="FF00FF"/>
                </a:solidFill>
                <a:ea typeface="宋体" pitchFamily="2" charset="-122"/>
              </a:rPr>
              <a:t>Step2</a:t>
            </a:r>
            <a:endParaRPr lang="zh-CN" altLang="en-US" sz="2000" b="0" dirty="0">
              <a:solidFill>
                <a:srgbClr val="FF00FF"/>
              </a:solidFill>
              <a:ea typeface="宋体" pitchFamily="2" charset="-122"/>
            </a:endParaRPr>
          </a:p>
        </p:txBody>
      </p:sp>
      <p:sp>
        <p:nvSpPr>
          <p:cNvPr id="4" name="圆角矩形 3"/>
          <p:cNvSpPr/>
          <p:nvPr/>
        </p:nvSpPr>
        <p:spPr>
          <a:xfrm>
            <a:off x="1187450" y="4357688"/>
            <a:ext cx="2232025" cy="511175"/>
          </a:xfrm>
          <a:prstGeom prst="round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3259" name="TextBox 10"/>
          <p:cNvSpPr txBox="1"/>
          <p:nvPr/>
        </p:nvSpPr>
        <p:spPr>
          <a:xfrm>
            <a:off x="1476375" y="971550"/>
            <a:ext cx="503238" cy="369888"/>
          </a:xfrm>
          <a:prstGeom prst="rect">
            <a:avLst/>
          </a:prstGeom>
          <a:solidFill>
            <a:schemeClr val="bg1"/>
          </a:solid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1800" dirty="0">
                <a:solidFill>
                  <a:srgbClr val="000000"/>
                </a:solidFill>
                <a:ea typeface="宋体" pitchFamily="2" charset="-122"/>
              </a:rPr>
              <a:t>5.6</a:t>
            </a:r>
            <a:endParaRPr lang="zh-CN" altLang="en-US" sz="1800" dirty="0">
              <a:solidFill>
                <a:srgbClr val="000000"/>
              </a:solidFill>
              <a:ea typeface="宋体" pitchFamily="2" charset="-122"/>
            </a:endParaRPr>
          </a:p>
        </p:txBody>
      </p:sp>
      <p:sp>
        <p:nvSpPr>
          <p:cNvPr id="53260" name="TextBox 11"/>
          <p:cNvSpPr txBox="1"/>
          <p:nvPr/>
        </p:nvSpPr>
        <p:spPr>
          <a:xfrm>
            <a:off x="3635375" y="4868863"/>
            <a:ext cx="431800" cy="307975"/>
          </a:xfrm>
          <a:prstGeom prst="rect">
            <a:avLst/>
          </a:prstGeom>
          <a:solidFill>
            <a:schemeClr val="bg1"/>
          </a:solid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1400" dirty="0">
                <a:solidFill>
                  <a:srgbClr val="000000"/>
                </a:solidFill>
                <a:ea typeface="宋体" pitchFamily="2" charset="-122"/>
              </a:rPr>
              <a:t>5.6</a:t>
            </a:r>
            <a:endParaRPr lang="zh-CN" altLang="en-US" sz="1400" dirty="0">
              <a:solidFill>
                <a:srgbClr val="000000"/>
              </a:solidFill>
              <a:ea typeface="宋体" pitchFamily="2" charset="-122"/>
            </a:endParaRPr>
          </a:p>
        </p:txBody>
      </p:sp>
      <p:sp>
        <p:nvSpPr>
          <p:cNvPr id="13" name="椭圆 12"/>
          <p:cNvSpPr/>
          <p:nvPr/>
        </p:nvSpPr>
        <p:spPr>
          <a:xfrm>
            <a:off x="5003800" y="1557338"/>
            <a:ext cx="720725" cy="431800"/>
          </a:xfrm>
          <a:prstGeom prst="ellipse">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3262" name="TextBox 11"/>
          <p:cNvSpPr txBox="1"/>
          <p:nvPr/>
        </p:nvSpPr>
        <p:spPr>
          <a:xfrm>
            <a:off x="4860925" y="6319838"/>
            <a:ext cx="377825" cy="277812"/>
          </a:xfrm>
          <a:prstGeom prst="rect">
            <a:avLst/>
          </a:prstGeom>
          <a:solidFill>
            <a:schemeClr val="bg1"/>
          </a:solid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1200" dirty="0">
                <a:solidFill>
                  <a:srgbClr val="000000"/>
                </a:solidFill>
                <a:ea typeface="宋体" pitchFamily="2" charset="-122"/>
              </a:rPr>
              <a:t>5.6</a:t>
            </a:r>
            <a:endParaRPr lang="zh-CN" altLang="en-US" sz="1200" dirty="0">
              <a:solidFill>
                <a:srgbClr val="000000"/>
              </a:solidFill>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1520" y="-14188"/>
            <a:ext cx="9217024" cy="8509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3.2 </a:t>
            </a:r>
            <a:r>
              <a:rPr kumimoji="0" lang="en-US" altLang="zh-CN" sz="3200" b="1" i="0" u="none" strike="noStrike" kern="1200" cap="none" spc="0" normalizeH="0" baseline="0" noProof="0" dirty="0" err="1">
                <a:ln>
                  <a:noFill/>
                </a:ln>
                <a:solidFill>
                  <a:srgbClr val="3333FF"/>
                </a:solidFill>
                <a:effectLst>
                  <a:outerShdw blurRad="31750" dist="25400" dir="5400000" algn="tl" rotWithShape="0">
                    <a:srgbClr val="000000">
                      <a:alpha val="25000"/>
                    </a:srgbClr>
                  </a:outerShdw>
                </a:effectLst>
                <a:uLnTx/>
                <a:uFillTx/>
                <a:latin typeface="+mj-lt"/>
                <a:ea typeface="+mj-ea"/>
                <a:cs typeface="+mj-cs"/>
              </a:rPr>
              <a:t>Merkle-Damgard</a:t>
            </a: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 </a:t>
            </a: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Construction </a:t>
            </a: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(skipped)</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pic>
        <p:nvPicPr>
          <p:cNvPr id="54275" name="Picture 2"/>
          <p:cNvPicPr>
            <a:picLocks noChangeAspect="1"/>
          </p:cNvPicPr>
          <p:nvPr/>
        </p:nvPicPr>
        <p:blipFill>
          <a:blip r:embed="rId1"/>
          <a:srcRect l="41389" t="56326" r="43822"/>
          <a:stretch>
            <a:fillRect/>
          </a:stretch>
        </p:blipFill>
        <p:spPr>
          <a:xfrm>
            <a:off x="6049963" y="2349500"/>
            <a:ext cx="1050925" cy="728663"/>
          </a:xfrm>
          <a:prstGeom prst="rect">
            <a:avLst/>
          </a:prstGeom>
          <a:noFill/>
          <a:ln w="19050" cap="flat" cmpd="sng">
            <a:solidFill>
              <a:srgbClr val="00B050"/>
            </a:solidFill>
            <a:prstDash val="solid"/>
            <a:miter/>
            <a:headEnd type="none" w="med" len="med"/>
            <a:tailEnd type="none" w="med" len="med"/>
          </a:ln>
        </p:spPr>
      </p:pic>
      <p:pic>
        <p:nvPicPr>
          <p:cNvPr id="54276" name="Picture 3"/>
          <p:cNvPicPr>
            <a:picLocks noChangeAspect="1"/>
          </p:cNvPicPr>
          <p:nvPr/>
        </p:nvPicPr>
        <p:blipFill>
          <a:blip r:embed="rId2"/>
          <a:stretch>
            <a:fillRect/>
          </a:stretch>
        </p:blipFill>
        <p:spPr>
          <a:xfrm>
            <a:off x="715963" y="1354138"/>
            <a:ext cx="5080000" cy="2740025"/>
          </a:xfrm>
          <a:prstGeom prst="rect">
            <a:avLst/>
          </a:prstGeom>
          <a:noFill/>
          <a:ln w="19050" cap="flat" cmpd="sng">
            <a:solidFill>
              <a:srgbClr val="0000FF"/>
            </a:solidFill>
            <a:prstDash val="solid"/>
            <a:miter/>
            <a:headEnd type="none" w="med" len="med"/>
            <a:tailEnd type="none" w="med" len="med"/>
          </a:ln>
        </p:spPr>
      </p:pic>
      <p:pic>
        <p:nvPicPr>
          <p:cNvPr id="54277" name="Picture 4"/>
          <p:cNvPicPr>
            <a:picLocks noChangeAspect="1"/>
          </p:cNvPicPr>
          <p:nvPr/>
        </p:nvPicPr>
        <p:blipFill>
          <a:blip r:embed="rId3"/>
          <a:stretch>
            <a:fillRect/>
          </a:stretch>
        </p:blipFill>
        <p:spPr>
          <a:xfrm>
            <a:off x="1187450" y="4437063"/>
            <a:ext cx="6624638" cy="1739900"/>
          </a:xfrm>
          <a:prstGeom prst="rect">
            <a:avLst/>
          </a:prstGeom>
          <a:noFill/>
          <a:ln w="19050" cap="flat" cmpd="sng">
            <a:solidFill>
              <a:srgbClr val="FF0000"/>
            </a:solidFill>
            <a:prstDash val="solid"/>
            <a:miter/>
            <a:headEnd type="none" w="med" len="med"/>
            <a:tailEnd type="none" w="med" len="med"/>
          </a:ln>
        </p:spPr>
      </p:pic>
      <p:cxnSp>
        <p:nvCxnSpPr>
          <p:cNvPr id="7" name="直接连接符 6"/>
          <p:cNvCxnSpPr/>
          <p:nvPr/>
        </p:nvCxnSpPr>
        <p:spPr>
          <a:xfrm>
            <a:off x="2843213" y="2276475"/>
            <a:ext cx="167798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左大括号 8"/>
          <p:cNvSpPr/>
          <p:nvPr/>
        </p:nvSpPr>
        <p:spPr>
          <a:xfrm>
            <a:off x="393700" y="2289175"/>
            <a:ext cx="430213" cy="720725"/>
          </a:xfrm>
          <a:prstGeom prst="leftBrace">
            <a:avLst>
              <a:gd name="adj1" fmla="val 33026"/>
              <a:gd name="adj2" fmla="val 48678"/>
            </a:avLst>
          </a:prstGeom>
          <a:ln w="19050">
            <a:solidFill>
              <a:srgbClr val="FF00FF"/>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sp>
        <p:nvSpPr>
          <p:cNvPr id="11" name="左大括号 10"/>
          <p:cNvSpPr/>
          <p:nvPr/>
        </p:nvSpPr>
        <p:spPr>
          <a:xfrm>
            <a:off x="611188" y="3141663"/>
            <a:ext cx="250825" cy="647700"/>
          </a:xfrm>
          <a:prstGeom prst="leftBrace">
            <a:avLst>
              <a:gd name="adj1" fmla="val 121674"/>
              <a:gd name="adj2" fmla="val 50000"/>
            </a:avLst>
          </a:prstGeom>
          <a:ln w="19050">
            <a:solidFill>
              <a:srgbClr val="FF00FF"/>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sp>
        <p:nvSpPr>
          <p:cNvPr id="54281" name="TextBox 11"/>
          <p:cNvSpPr txBox="1"/>
          <p:nvPr/>
        </p:nvSpPr>
        <p:spPr>
          <a:xfrm>
            <a:off x="-36512" y="2205038"/>
            <a:ext cx="684212" cy="708025"/>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gn="ctr">
              <a:lnSpc>
                <a:spcPct val="100000"/>
              </a:lnSpc>
              <a:spcBef>
                <a:spcPct val="0"/>
              </a:spcBef>
              <a:buClrTx/>
              <a:buSzTx/>
              <a:buFontTx/>
              <a:buNone/>
            </a:pPr>
            <a:r>
              <a:rPr lang="en-US" altLang="zh-CN" sz="2000" b="0" dirty="0">
                <a:solidFill>
                  <a:srgbClr val="FF00FF"/>
                </a:solidFill>
                <a:ea typeface="宋体" pitchFamily="2" charset="-122"/>
              </a:rPr>
              <a:t>Step1</a:t>
            </a:r>
            <a:endParaRPr lang="zh-CN" altLang="en-US" sz="2000" b="0" dirty="0">
              <a:solidFill>
                <a:srgbClr val="FF00FF"/>
              </a:solidFill>
              <a:ea typeface="宋体" pitchFamily="2" charset="-122"/>
            </a:endParaRPr>
          </a:p>
        </p:txBody>
      </p:sp>
      <p:sp>
        <p:nvSpPr>
          <p:cNvPr id="54282" name="TextBox 12"/>
          <p:cNvSpPr txBox="1"/>
          <p:nvPr/>
        </p:nvSpPr>
        <p:spPr>
          <a:xfrm>
            <a:off x="71438" y="3081338"/>
            <a:ext cx="684212" cy="708025"/>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gn="ctr">
              <a:lnSpc>
                <a:spcPct val="100000"/>
              </a:lnSpc>
              <a:spcBef>
                <a:spcPct val="0"/>
              </a:spcBef>
              <a:buClrTx/>
              <a:buSzTx/>
              <a:buFontTx/>
              <a:buNone/>
            </a:pPr>
            <a:r>
              <a:rPr lang="en-US" altLang="zh-CN" sz="2000" b="0" dirty="0">
                <a:solidFill>
                  <a:srgbClr val="FF00FF"/>
                </a:solidFill>
                <a:ea typeface="宋体" pitchFamily="2" charset="-122"/>
              </a:rPr>
              <a:t>Step2</a:t>
            </a:r>
            <a:endParaRPr lang="zh-CN" altLang="en-US" sz="2000" b="0" dirty="0">
              <a:solidFill>
                <a:srgbClr val="FF00FF"/>
              </a:solidFill>
              <a:ea typeface="宋体" pitchFamily="2" charset="-122"/>
            </a:endParaRPr>
          </a:p>
        </p:txBody>
      </p:sp>
      <p:sp>
        <p:nvSpPr>
          <p:cNvPr id="12" name="圆角矩形 11"/>
          <p:cNvSpPr/>
          <p:nvPr/>
        </p:nvSpPr>
        <p:spPr>
          <a:xfrm>
            <a:off x="827088" y="2589213"/>
            <a:ext cx="4968875" cy="492125"/>
          </a:xfrm>
          <a:prstGeom prst="round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4284" name="TextBox 12"/>
          <p:cNvSpPr txBox="1"/>
          <p:nvPr/>
        </p:nvSpPr>
        <p:spPr>
          <a:xfrm>
            <a:off x="1619250" y="1290638"/>
            <a:ext cx="504825" cy="338137"/>
          </a:xfrm>
          <a:prstGeom prst="rect">
            <a:avLst/>
          </a:prstGeom>
          <a:solidFill>
            <a:schemeClr val="bg1"/>
          </a:solid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1600" dirty="0">
                <a:solidFill>
                  <a:srgbClr val="000000"/>
                </a:solidFill>
                <a:ea typeface="宋体" pitchFamily="2" charset="-122"/>
              </a:rPr>
              <a:t>5.7</a:t>
            </a:r>
            <a:endParaRPr lang="zh-CN" altLang="en-US" sz="1600" dirty="0">
              <a:solidFill>
                <a:srgbClr val="000000"/>
              </a:solidFill>
              <a:ea typeface="宋体" pitchFamily="2" charset="-122"/>
            </a:endParaRPr>
          </a:p>
        </p:txBody>
      </p:sp>
      <p:sp>
        <p:nvSpPr>
          <p:cNvPr id="54285" name="TextBox 13"/>
          <p:cNvSpPr txBox="1"/>
          <p:nvPr/>
        </p:nvSpPr>
        <p:spPr>
          <a:xfrm>
            <a:off x="2195513" y="4437063"/>
            <a:ext cx="431800" cy="307975"/>
          </a:xfrm>
          <a:prstGeom prst="rect">
            <a:avLst/>
          </a:prstGeom>
          <a:solidFill>
            <a:schemeClr val="bg1"/>
          </a:solid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1400" dirty="0">
                <a:solidFill>
                  <a:srgbClr val="000000"/>
                </a:solidFill>
                <a:ea typeface="宋体" pitchFamily="2" charset="-122"/>
              </a:rPr>
              <a:t>5.7</a:t>
            </a:r>
            <a:endParaRPr lang="zh-CN" altLang="en-US" sz="1400" dirty="0">
              <a:solidFill>
                <a:srgbClr val="000000"/>
              </a:solidFill>
              <a:ea typeface="宋体" pitchFamily="2" charset="-122"/>
            </a:endParaRPr>
          </a:p>
        </p:txBody>
      </p:sp>
      <p:sp>
        <p:nvSpPr>
          <p:cNvPr id="15" name="椭圆 14"/>
          <p:cNvSpPr/>
          <p:nvPr/>
        </p:nvSpPr>
        <p:spPr>
          <a:xfrm>
            <a:off x="3203575" y="1916113"/>
            <a:ext cx="720725" cy="217488"/>
          </a:xfrm>
          <a:prstGeom prst="ellipse">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4287" name="TextBox 13"/>
          <p:cNvSpPr txBox="1"/>
          <p:nvPr/>
        </p:nvSpPr>
        <p:spPr>
          <a:xfrm>
            <a:off x="3492500" y="5876925"/>
            <a:ext cx="377825" cy="277813"/>
          </a:xfrm>
          <a:prstGeom prst="rect">
            <a:avLst/>
          </a:prstGeom>
          <a:solidFill>
            <a:schemeClr val="bg1"/>
          </a:solid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1200" dirty="0">
                <a:solidFill>
                  <a:srgbClr val="000000"/>
                </a:solidFill>
                <a:ea typeface="宋体" pitchFamily="2" charset="-122"/>
              </a:rPr>
              <a:t>5.7</a:t>
            </a:r>
            <a:endParaRPr lang="zh-CN" altLang="en-US" sz="1200" dirty="0">
              <a:solidFill>
                <a:srgbClr val="000000"/>
              </a:solidFill>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4"/>
          <p:cNvSpPr>
            <a:spLocks noGrp="1" noRot="1" noChangeArrowheads="1"/>
          </p:cNvSpPr>
          <p:nvPr>
            <p:ph type="title" idx="4294967295"/>
          </p:nvPr>
        </p:nvSpPr>
        <p:spPr>
          <a:xfrm>
            <a:off x="323528" y="11212"/>
            <a:ext cx="882047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3.3 </a:t>
            </a: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Some Iterated Hash Functions by MDC</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55299" name="Rectangle 5"/>
          <p:cNvSpPr>
            <a:spLocks noGrp="1" noRot="1"/>
          </p:cNvSpPr>
          <p:nvPr>
            <p:ph type="body" idx="4294967295"/>
          </p:nvPr>
        </p:nvSpPr>
        <p:spPr>
          <a:xfrm>
            <a:off x="-107950" y="836613"/>
            <a:ext cx="9612313" cy="5761037"/>
          </a:xfrm>
          <a:ln/>
        </p:spPr>
        <p:txBody>
          <a:bodyPr vert="horz" wrap="square" lIns="91440" tIns="45720" rIns="91440" bIns="45720" anchor="t" anchorCtr="0"/>
          <a:p>
            <a:pPr lvl="1">
              <a:buClr>
                <a:srgbClr val="5680F8"/>
              </a:buClr>
              <a:buSzPct val="80000"/>
              <a:buFont typeface="Wingdings" panose="05000000000000000000" pitchFamily="2" charset="2"/>
              <a:buChar char="l"/>
            </a:pPr>
            <a:r>
              <a:rPr lang="en-US" altLang="zh-CN" dirty="0">
                <a:solidFill>
                  <a:srgbClr val="000000"/>
                </a:solidFill>
              </a:rPr>
              <a:t>1. MD (</a:t>
            </a:r>
            <a:r>
              <a:rPr lang="en-US" altLang="zh-CN" dirty="0">
                <a:solidFill>
                  <a:srgbClr val="FF0000"/>
                </a:solidFill>
              </a:rPr>
              <a:t>Message-Digest</a:t>
            </a:r>
            <a:r>
              <a:rPr lang="en-US" altLang="zh-CN" dirty="0">
                <a:solidFill>
                  <a:srgbClr val="000000"/>
                </a:solidFill>
              </a:rPr>
              <a:t>) 4, Rivest, 1990, </a:t>
            </a:r>
            <a:r>
              <a:rPr lang="en-US" altLang="zh-CN" dirty="0">
                <a:solidFill>
                  <a:srgbClr val="FF00FF"/>
                </a:solidFill>
              </a:rPr>
              <a:t>128-bit output</a:t>
            </a:r>
            <a:endParaRPr lang="en-US" altLang="zh-CN" dirty="0">
              <a:solidFill>
                <a:srgbClr val="000000"/>
              </a:solidFill>
            </a:endParaRPr>
          </a:p>
          <a:p>
            <a:pPr lvl="2">
              <a:buClr>
                <a:srgbClr val="00FFFF"/>
              </a:buClr>
              <a:buFont typeface="Wingdings" panose="05000000000000000000" pitchFamily="2" charset="2"/>
              <a:buChar char="Ø"/>
            </a:pPr>
            <a:r>
              <a:rPr lang="en-US" altLang="zh-CN" b="0" dirty="0">
                <a:solidFill>
                  <a:srgbClr val="FF3300"/>
                </a:solidFill>
              </a:rPr>
              <a:t>collisions in the compression function </a:t>
            </a:r>
            <a:r>
              <a:rPr lang="en-US" altLang="zh-CN" b="0" dirty="0">
                <a:solidFill>
                  <a:srgbClr val="3333FF"/>
                </a:solidFill>
              </a:rPr>
              <a:t>were found in the mid-1990s</a:t>
            </a:r>
            <a:endParaRPr lang="en-US" altLang="zh-CN" b="0" dirty="0">
              <a:solidFill>
                <a:srgbClr val="3333FF"/>
              </a:solidFill>
            </a:endParaRPr>
          </a:p>
          <a:p>
            <a:pPr lvl="1">
              <a:buClr>
                <a:srgbClr val="5680F8"/>
              </a:buClr>
              <a:buSzPct val="80000"/>
              <a:buFont typeface="Wingdings" panose="05000000000000000000" pitchFamily="2" charset="2"/>
              <a:buChar char="l"/>
            </a:pPr>
            <a:r>
              <a:rPr lang="en-US" altLang="zh-CN" dirty="0">
                <a:solidFill>
                  <a:srgbClr val="000000"/>
                </a:solidFill>
              </a:rPr>
              <a:t>2. MD5, Rivest, 1992, </a:t>
            </a:r>
            <a:r>
              <a:rPr lang="en-US" altLang="zh-CN" dirty="0">
                <a:solidFill>
                  <a:srgbClr val="FF00FF"/>
                </a:solidFill>
              </a:rPr>
              <a:t>128-bit output</a:t>
            </a:r>
            <a:endParaRPr lang="en-US" altLang="zh-CN" dirty="0">
              <a:solidFill>
                <a:srgbClr val="FF00FF"/>
              </a:solidFill>
            </a:endParaRPr>
          </a:p>
          <a:p>
            <a:pPr lvl="2">
              <a:buClr>
                <a:srgbClr val="00FFFF"/>
              </a:buClr>
              <a:buFont typeface="Wingdings" panose="05000000000000000000" pitchFamily="2" charset="2"/>
              <a:buChar char="Ø"/>
            </a:pPr>
            <a:r>
              <a:rPr lang="en-US" altLang="zh-CN" b="0" dirty="0">
                <a:solidFill>
                  <a:srgbClr val="FF3300"/>
                </a:solidFill>
              </a:rPr>
              <a:t>collisions in the compression function </a:t>
            </a:r>
            <a:r>
              <a:rPr lang="en-US" altLang="zh-CN" b="0" dirty="0">
                <a:solidFill>
                  <a:srgbClr val="3333FF"/>
                </a:solidFill>
              </a:rPr>
              <a:t>were found in the mid-1990s</a:t>
            </a:r>
            <a:endParaRPr lang="en-US" altLang="zh-CN" b="0" dirty="0">
              <a:solidFill>
                <a:srgbClr val="3333FF"/>
              </a:solidFill>
            </a:endParaRPr>
          </a:p>
          <a:p>
            <a:pPr lvl="2">
              <a:buClr>
                <a:srgbClr val="00FFFF"/>
              </a:buClr>
              <a:buFont typeface="Wingdings" panose="05000000000000000000" pitchFamily="2" charset="2"/>
              <a:buChar char="Ø"/>
            </a:pPr>
            <a:r>
              <a:rPr lang="en-US" altLang="zh-CN" b="0" dirty="0">
                <a:solidFill>
                  <a:srgbClr val="FF0000"/>
                </a:solidFill>
              </a:rPr>
              <a:t>collisions were found in 2004 at </a:t>
            </a:r>
            <a:r>
              <a:rPr lang="en-US" altLang="zh-CN" dirty="0">
                <a:solidFill>
                  <a:srgbClr val="0000FF"/>
                </a:solidFill>
              </a:rPr>
              <a:t>CRYTO 2004 </a:t>
            </a:r>
            <a:r>
              <a:rPr lang="en-US" altLang="zh-CN" b="0" dirty="0">
                <a:solidFill>
                  <a:srgbClr val="FF0000"/>
                </a:solidFill>
              </a:rPr>
              <a:t>by </a:t>
            </a:r>
            <a:r>
              <a:rPr lang="en-US" altLang="zh-CN" u="sng" dirty="0">
                <a:solidFill>
                  <a:srgbClr val="FF0000"/>
                </a:solidFill>
              </a:rPr>
              <a:t>Wang </a:t>
            </a:r>
            <a:r>
              <a:rPr lang="en-US" altLang="zh-CN" i="1" u="sng" dirty="0">
                <a:solidFill>
                  <a:srgbClr val="FF0000"/>
                </a:solidFill>
              </a:rPr>
              <a:t>et al</a:t>
            </a:r>
            <a:r>
              <a:rPr lang="en-US" altLang="zh-CN" b="0" u="sng" dirty="0">
                <a:solidFill>
                  <a:srgbClr val="FF0000"/>
                </a:solidFill>
              </a:rPr>
              <a:t>.</a:t>
            </a:r>
            <a:endParaRPr lang="en-US" altLang="zh-CN" b="0" u="sng" dirty="0">
              <a:solidFill>
                <a:srgbClr val="FF0000"/>
              </a:solidFill>
            </a:endParaRPr>
          </a:p>
          <a:p>
            <a:pPr lvl="1">
              <a:buClr>
                <a:srgbClr val="5680F8"/>
              </a:buClr>
              <a:buSzPct val="80000"/>
              <a:buFont typeface="Wingdings" panose="05000000000000000000" pitchFamily="2" charset="2"/>
              <a:buChar char="l"/>
            </a:pPr>
            <a:endParaRPr lang="en-US" altLang="zh-CN" dirty="0"/>
          </a:p>
        </p:txBody>
      </p:sp>
      <p:sp>
        <p:nvSpPr>
          <p:cNvPr id="55300"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303213" y="-14288"/>
            <a:ext cx="8229600" cy="850901"/>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Breaks of MD5 and SHA-1</a:t>
            </a:r>
            <a:endParaRPr kumimoji="0" lang="zh-CN" altLang="en-US" sz="41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56323" name="灯片编号占位符 3"/>
          <p:cNvSpPr txBox="1">
            <a:spLocks noGrp="1"/>
          </p:cNvSpPr>
          <p:nvPr>
            <p:ph type="sldNum" sz="quarter" idx="4"/>
          </p:nvPr>
        </p:nvSpPr>
        <p:spPr>
          <a:xfrm>
            <a:off x="8027988" y="6408738"/>
            <a:ext cx="985837"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zh-CN" altLang="en-US" sz="1800" b="0" dirty="0">
                <a:solidFill>
                  <a:srgbClr val="3333CC"/>
                </a:solidFill>
                <a:latin typeface="Lucida Sans Unicode" pitchFamily="34" charset="0"/>
                <a:ea typeface="宋体" pitchFamily="2" charset="-122"/>
              </a:rPr>
            </a:fld>
            <a:endParaRPr lang="zh-CN" altLang="en-US" sz="1800" b="0" dirty="0">
              <a:solidFill>
                <a:srgbClr val="3333CC"/>
              </a:solidFill>
              <a:latin typeface="Lucida Sans Unicode" pitchFamily="34" charset="0"/>
              <a:ea typeface="宋体" pitchFamily="2" charset="-122"/>
            </a:endParaRPr>
          </a:p>
        </p:txBody>
      </p:sp>
      <p:pic>
        <p:nvPicPr>
          <p:cNvPr id="56324" name="Picture 2" descr="çå°äº"/>
          <p:cNvPicPr>
            <a:picLocks noChangeAspect="1"/>
          </p:cNvPicPr>
          <p:nvPr/>
        </p:nvPicPr>
        <p:blipFill>
          <a:blip r:embed="rId1"/>
          <a:stretch>
            <a:fillRect/>
          </a:stretch>
        </p:blipFill>
        <p:spPr>
          <a:xfrm>
            <a:off x="539750" y="1103313"/>
            <a:ext cx="3024188" cy="3198812"/>
          </a:xfrm>
          <a:prstGeom prst="rect">
            <a:avLst/>
          </a:prstGeom>
          <a:noFill/>
          <a:ln w="9525">
            <a:noFill/>
          </a:ln>
        </p:spPr>
      </p:pic>
      <p:sp>
        <p:nvSpPr>
          <p:cNvPr id="56325" name="TextBox 15"/>
          <p:cNvSpPr txBox="1"/>
          <p:nvPr/>
        </p:nvSpPr>
        <p:spPr>
          <a:xfrm>
            <a:off x="539750" y="4414838"/>
            <a:ext cx="3024188" cy="101600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000" b="0" dirty="0">
                <a:solidFill>
                  <a:srgbClr val="3333FF"/>
                </a:solidFill>
                <a:ea typeface="宋体" pitchFamily="2" charset="-122"/>
              </a:rPr>
              <a:t>WANG, Xiaoyun </a:t>
            </a:r>
            <a:r>
              <a:rPr lang="zh-CN" altLang="en-US" sz="2000" b="0" dirty="0">
                <a:solidFill>
                  <a:srgbClr val="3333FF"/>
                </a:solidFill>
                <a:ea typeface="宋体" pitchFamily="2" charset="-122"/>
              </a:rPr>
              <a:t>王小云</a:t>
            </a:r>
            <a:endParaRPr lang="en-US" altLang="zh-CN" sz="2000" b="0" dirty="0">
              <a:solidFill>
                <a:srgbClr val="3333FF"/>
              </a:solidFill>
              <a:ea typeface="宋体" pitchFamily="2" charset="-122"/>
            </a:endParaRPr>
          </a:p>
          <a:p>
            <a:pPr marL="0" lvl="0" indent="0">
              <a:lnSpc>
                <a:spcPct val="100000"/>
              </a:lnSpc>
              <a:spcBef>
                <a:spcPct val="0"/>
              </a:spcBef>
              <a:buClrTx/>
              <a:buSzTx/>
              <a:buNone/>
            </a:pPr>
            <a:r>
              <a:rPr lang="en-US" altLang="zh-CN" sz="2000" b="0" dirty="0">
                <a:solidFill>
                  <a:srgbClr val="3333FF"/>
                </a:solidFill>
                <a:ea typeface="宋体" pitchFamily="2" charset="-122"/>
              </a:rPr>
              <a:t>Tsinghua University</a:t>
            </a:r>
            <a:endParaRPr lang="en-US" altLang="zh-CN" sz="2000" b="0" dirty="0">
              <a:solidFill>
                <a:srgbClr val="3333FF"/>
              </a:solidFill>
              <a:ea typeface="宋体" pitchFamily="2" charset="-122"/>
            </a:endParaRPr>
          </a:p>
          <a:p>
            <a:pPr marL="0" lvl="0" indent="0">
              <a:lnSpc>
                <a:spcPct val="100000"/>
              </a:lnSpc>
              <a:spcBef>
                <a:spcPct val="0"/>
              </a:spcBef>
              <a:buClrTx/>
              <a:buSzTx/>
              <a:buNone/>
            </a:pPr>
            <a:r>
              <a:rPr lang="en-US" altLang="zh-CN" sz="2000" b="0" dirty="0">
                <a:solidFill>
                  <a:srgbClr val="3333FF"/>
                </a:solidFill>
                <a:ea typeface="宋体" pitchFamily="2" charset="-122"/>
              </a:rPr>
              <a:t>Shandong University </a:t>
            </a:r>
            <a:endParaRPr lang="en-US" altLang="zh-CN" sz="2000" b="0" dirty="0">
              <a:solidFill>
                <a:srgbClr val="3333FF"/>
              </a:solidFill>
              <a:ea typeface="宋体" pitchFamily="2" charset="-122"/>
            </a:endParaRPr>
          </a:p>
        </p:txBody>
      </p:sp>
      <p:sp>
        <p:nvSpPr>
          <p:cNvPr id="55302" name="矩形 1"/>
          <p:cNvSpPr>
            <a:spLocks noChangeArrowheads="1"/>
          </p:cNvSpPr>
          <p:nvPr/>
        </p:nvSpPr>
        <p:spPr bwMode="auto">
          <a:xfrm>
            <a:off x="4138613" y="977900"/>
            <a:ext cx="4610100" cy="4899025"/>
          </a:xfrm>
          <a:prstGeom prst="rect">
            <a:avLst/>
          </a:prstGeom>
          <a:noFill/>
          <a:ln w="12700">
            <a:solidFill>
              <a:srgbClr val="FFFF00"/>
            </a:solidFill>
            <a:miter lim="800000"/>
          </a:ln>
        </p:spPr>
        <p:txBody>
          <a:bodyPr>
            <a:spAutoFit/>
          </a:bodyPr>
          <a:lstStyle/>
          <a:p>
            <a:pPr marL="0" marR="0" lvl="2" indent="0" algn="l" defTabSz="914400" rtl="0" eaLnBrk="1" fontAlgn="base" latinLnBrk="0" hangingPunct="1">
              <a:lnSpc>
                <a:spcPct val="11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FF"/>
                </a:solidFill>
                <a:effectLst/>
                <a:uLnTx/>
                <a:uFillTx/>
                <a:latin typeface="Times New Roman" panose="02020703060505090304" pitchFamily="18" charset="0"/>
                <a:ea typeface="宋体" pitchFamily="2" charset="-122"/>
                <a:cs typeface="Times New Roman" panose="02020703060505090304" pitchFamily="18" charset="0"/>
              </a:rPr>
              <a:t>Contributions and Awards:</a:t>
            </a:r>
            <a:endParaRPr kumimoji="0" lang="en-US" altLang="zh-CN" sz="2400" b="0" i="0" u="none" strike="noStrike" kern="1200" cap="none" spc="0" normalizeH="0" baseline="0" noProof="0" dirty="0">
              <a:ln>
                <a:noFill/>
              </a:ln>
              <a:solidFill>
                <a:srgbClr val="0000FF"/>
              </a:solidFill>
              <a:effectLst/>
              <a:uLnTx/>
              <a:uFillTx/>
              <a:latin typeface="Times New Roman" panose="02020703060505090304" pitchFamily="18" charset="0"/>
              <a:ea typeface="宋体" pitchFamily="2" charset="-122"/>
              <a:cs typeface="Times New Roman" panose="02020703060505090304" pitchFamily="18" charset="0"/>
            </a:endParaRPr>
          </a:p>
          <a:p>
            <a:pPr marL="342900" marR="0" lvl="2" indent="-342900" algn="l" defTabSz="914400" rtl="0" eaLnBrk="1" fontAlgn="base" latinLnBrk="0" hangingPunct="1">
              <a:lnSpc>
                <a:spcPct val="110000"/>
              </a:lnSpc>
              <a:spcBef>
                <a:spcPct val="0"/>
              </a:spcBef>
              <a:spcAft>
                <a:spcPct val="0"/>
              </a:spcAft>
              <a:buClrTx/>
              <a:buSzTx/>
              <a:buFont typeface="Arial" panose="020B0704020202090204" pitchFamily="34" charset="0"/>
              <a:buChar char="•"/>
              <a:defRPr/>
            </a:pPr>
            <a:r>
              <a:rPr kumimoji="0" lang="en-US" altLang="zh-CN" sz="2000" b="0"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collisions of  MD5 were found in 2004 at CRYTO 2004</a:t>
            </a:r>
            <a:endParaRPr kumimoji="0" lang="en-US" altLang="zh-CN" sz="2000" b="0"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endParaRPr>
          </a:p>
          <a:p>
            <a:pPr marL="342900" marR="0" lvl="2" indent="-342900" algn="l" defTabSz="914400" rtl="0" eaLnBrk="1" fontAlgn="base" latinLnBrk="0" hangingPunct="1">
              <a:lnSpc>
                <a:spcPct val="110000"/>
              </a:lnSpc>
              <a:spcBef>
                <a:spcPct val="0"/>
              </a:spcBef>
              <a:spcAft>
                <a:spcPct val="0"/>
              </a:spcAft>
              <a:buClrTx/>
              <a:buSzTx/>
              <a:buFont typeface="Arial" panose="020B0704020202090204" pitchFamily="34" charset="0"/>
              <a:buChar char="•"/>
              <a:defRPr/>
            </a:pPr>
            <a:r>
              <a:rPr kumimoji="0" lang="en-US" altLang="zh-CN" sz="2000" b="0"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collisions of  a 58-round reduced SHA-1 were found in 2005 </a:t>
            </a:r>
            <a:endParaRPr kumimoji="0" lang="en-US" altLang="zh-CN" sz="2000" b="0"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endParaRPr>
          </a:p>
          <a:p>
            <a:pPr marL="342900" marR="0" lvl="2" indent="-342900" algn="l" defTabSz="914400" rtl="0" eaLnBrk="1" fontAlgn="base" latinLnBrk="0" hangingPunct="1">
              <a:lnSpc>
                <a:spcPct val="110000"/>
              </a:lnSpc>
              <a:spcBef>
                <a:spcPct val="0"/>
              </a:spcBef>
              <a:spcAft>
                <a:spcPct val="0"/>
              </a:spcAft>
              <a:buClrTx/>
              <a:buSzTx/>
              <a:buFont typeface="Arial" panose="020B0704020202090204" pitchFamily="34" charset="0"/>
              <a:buChar char="•"/>
              <a:defRPr/>
            </a:pPr>
            <a:r>
              <a:rPr kumimoji="0" lang="en-US" altLang="zh-CN" sz="2000" b="0" i="0" u="none" strike="noStrike" kern="1200" cap="none" spc="0" normalizeH="0" baseline="0" noProof="0" dirty="0" err="1">
                <a:ln>
                  <a:noFill/>
                </a:ln>
                <a:solidFill>
                  <a:srgbClr val="000000"/>
                </a:solidFill>
                <a:effectLst/>
                <a:uLnTx/>
                <a:uFillTx/>
                <a:latin typeface="Times New Roman" panose="02020703060505090304" pitchFamily="18" charset="0"/>
                <a:ea typeface="宋体" pitchFamily="2" charset="-122"/>
                <a:cs typeface="+mn-cs"/>
              </a:rPr>
              <a:t>subkey</a:t>
            </a:r>
            <a:r>
              <a:rPr kumimoji="0" lang="en-US" altLang="zh-CN" sz="2000" b="0"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 recovery attack on Message Authentication Codes ALPHA-MAC, MD5-MAC and PELICAN was given</a:t>
            </a:r>
            <a:endParaRPr kumimoji="0" lang="en-US" altLang="zh-CN" sz="2000" b="0"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endParaRPr>
          </a:p>
          <a:p>
            <a:pPr marL="342900" marR="0" lvl="2" indent="-342900" algn="l" defTabSz="914400" rtl="0" eaLnBrk="1" fontAlgn="base" latinLnBrk="0" hangingPunct="1">
              <a:lnSpc>
                <a:spcPct val="110000"/>
              </a:lnSpc>
              <a:spcBef>
                <a:spcPct val="0"/>
              </a:spcBef>
              <a:spcAft>
                <a:spcPct val="0"/>
              </a:spcAft>
              <a:buClrTx/>
              <a:buSzTx/>
              <a:buFont typeface="Arial" panose="020B0704020202090204" pitchFamily="34" charset="0"/>
              <a:buChar char="•"/>
              <a:defRPr/>
            </a:pPr>
            <a:r>
              <a:rPr kumimoji="0" lang="en-US" altLang="zh-CN" sz="2000" b="0"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the distinguishing attack on HMAC-MD5 was given</a:t>
            </a:r>
            <a:endParaRPr kumimoji="0" lang="en-US" altLang="zh-CN" sz="2000" b="0"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endParaRPr>
          </a:p>
          <a:p>
            <a:pPr marL="342900" marR="0" lvl="2" indent="-342900" algn="l" defTabSz="914400" rtl="0" eaLnBrk="1" fontAlgn="base" latinLnBrk="0" hangingPunct="1">
              <a:lnSpc>
                <a:spcPct val="110000"/>
              </a:lnSpc>
              <a:spcBef>
                <a:spcPct val="0"/>
              </a:spcBef>
              <a:spcAft>
                <a:spcPct val="0"/>
              </a:spcAft>
              <a:buClrTx/>
              <a:buSzTx/>
              <a:buFont typeface="Arial" panose="020B0704020202090204" pitchFamily="34" charset="0"/>
              <a:buChar char="•"/>
              <a:defRPr/>
            </a:pPr>
            <a:r>
              <a:rPr kumimoji="0" lang="en-US" altLang="zh-CN" sz="2000" b="1" i="0" u="none" strike="noStrike" kern="1200" cap="none" spc="0" normalizeH="0" baseline="0" noProof="0" dirty="0">
                <a:ln>
                  <a:noFill/>
                </a:ln>
                <a:solidFill>
                  <a:srgbClr val="FF00FF"/>
                </a:solidFill>
                <a:effectLst/>
                <a:uLnTx/>
                <a:uFillTx/>
                <a:latin typeface="Times New Roman" panose="02020703060505090304" pitchFamily="18" charset="0"/>
                <a:ea typeface="宋体" pitchFamily="2" charset="-122"/>
                <a:cs typeface="+mn-cs"/>
              </a:rPr>
              <a:t>Academician of Chinese Academy of Sciences in 2017</a:t>
            </a:r>
            <a:endParaRPr kumimoji="0" lang="en-US" altLang="zh-CN" sz="2000" b="1" i="0" u="none" strike="noStrike" kern="1200" cap="none" spc="0" normalizeH="0" baseline="0" noProof="0" dirty="0">
              <a:ln>
                <a:noFill/>
              </a:ln>
              <a:solidFill>
                <a:srgbClr val="FF00FF"/>
              </a:solidFill>
              <a:effectLst/>
              <a:uLnTx/>
              <a:uFillTx/>
              <a:latin typeface="Times New Roman" panose="02020703060505090304" pitchFamily="18" charset="0"/>
              <a:ea typeface="宋体" pitchFamily="2" charset="-122"/>
              <a:cs typeface="+mn-cs"/>
            </a:endParaRPr>
          </a:p>
          <a:p>
            <a:pPr marL="342900" marR="0" lvl="2" indent="-342900" algn="l" defTabSz="914400" rtl="0" eaLnBrk="1" fontAlgn="base" latinLnBrk="0" hangingPunct="1">
              <a:lnSpc>
                <a:spcPct val="110000"/>
              </a:lnSpc>
              <a:spcBef>
                <a:spcPct val="0"/>
              </a:spcBef>
              <a:spcAft>
                <a:spcPct val="0"/>
              </a:spcAft>
              <a:buClrTx/>
              <a:buSzTx/>
              <a:buFont typeface="Arial" panose="020B0704020202090204" pitchFamily="34" charset="0"/>
              <a:buChar char="•"/>
              <a:defRPr/>
            </a:pPr>
            <a:r>
              <a:rPr kumimoji="0" lang="en-US" altLang="zh-CN" sz="2000" b="1" i="0" u="none" strike="noStrike" kern="1200" cap="none" spc="0" normalizeH="0" baseline="0" noProof="0" dirty="0">
                <a:ln>
                  <a:noFill/>
                </a:ln>
                <a:solidFill>
                  <a:srgbClr val="FF00FF"/>
                </a:solidFill>
                <a:effectLst/>
                <a:uLnTx/>
                <a:uFillTx/>
                <a:latin typeface="Times New Roman" panose="02020703060505090304" pitchFamily="18" charset="0"/>
                <a:ea typeface="宋体" pitchFamily="2" charset="-122"/>
                <a:cs typeface="+mn-cs"/>
              </a:rPr>
              <a:t>Future Science Prize in 2019</a:t>
            </a:r>
            <a:endParaRPr kumimoji="0" lang="en-US" altLang="zh-CN" sz="2000" b="1" i="0" u="none" strike="noStrike" kern="1200" cap="none" spc="0" normalizeH="0" baseline="0" noProof="0" dirty="0">
              <a:ln>
                <a:noFill/>
              </a:ln>
              <a:solidFill>
                <a:srgbClr val="FF00FF"/>
              </a:solidFill>
              <a:effectLst/>
              <a:uLnTx/>
              <a:uFillTx/>
              <a:latin typeface="Times New Roman" panose="02020703060505090304" pitchFamily="18" charset="0"/>
              <a:ea typeface="宋体" pitchFamily="2" charset="-122"/>
              <a:cs typeface="+mn-cs"/>
            </a:endParaRPr>
          </a:p>
          <a:p>
            <a:pPr marL="342900" marR="0" lvl="2" indent="-342900" algn="l" defTabSz="914400" rtl="0" eaLnBrk="1" fontAlgn="base" latinLnBrk="0" hangingPunct="1">
              <a:lnSpc>
                <a:spcPct val="110000"/>
              </a:lnSpc>
              <a:spcBef>
                <a:spcPct val="0"/>
              </a:spcBef>
              <a:spcAft>
                <a:spcPct val="0"/>
              </a:spcAft>
              <a:buClrTx/>
              <a:buSzTx/>
              <a:buFont typeface="Arial" panose="020B0704020202090204" pitchFamily="34" charset="0"/>
              <a:buChar char="•"/>
              <a:defRPr/>
            </a:pPr>
            <a:r>
              <a:rPr kumimoji="0" lang="en-US" altLang="zh-CN" sz="2000" b="0"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a:t>
            </a:r>
            <a:endParaRPr kumimoji="0" lang="en-US" altLang="zh-CN" sz="2000" b="0"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endParaRPr>
          </a:p>
        </p:txBody>
      </p:sp>
      <p:sp>
        <p:nvSpPr>
          <p:cNvPr id="7" name="文本框 1"/>
          <p:cNvSpPr txBox="1"/>
          <p:nvPr/>
        </p:nvSpPr>
        <p:spPr>
          <a:xfrm flipH="1">
            <a:off x="900113" y="6021388"/>
            <a:ext cx="7632700" cy="369887"/>
          </a:xfrm>
          <a:prstGeom prst="rect">
            <a:avLst/>
          </a:prstGeom>
          <a:noFill/>
          <a:ln w="19050" cap="flat" cmpd="sng">
            <a:solidFill>
              <a:srgbClr val="00B050"/>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1800" b="0" dirty="0">
                <a:solidFill>
                  <a:srgbClr val="0000FF"/>
                </a:solidFill>
                <a:ea typeface="宋体" pitchFamily="2" charset="-122"/>
              </a:rPr>
              <a:t>[1]: X. Wang and H. Yu, “How to Break MD5 and Other Hash Functions”, 2005</a:t>
            </a:r>
            <a:endParaRPr lang="zh-CN" altLang="en-US" sz="1800" b="0" dirty="0">
              <a:solidFill>
                <a:srgbClr val="0000FF"/>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Rectangle 5"/>
          <p:cNvSpPr>
            <a:spLocks noGrp="1" noRot="1" noChangeArrowheads="1"/>
          </p:cNvSpPr>
          <p:nvPr>
            <p:ph type="body" idx="4294967295"/>
          </p:nvPr>
        </p:nvSpPr>
        <p:spPr>
          <a:xfrm>
            <a:off x="-107950" y="836613"/>
            <a:ext cx="9612313" cy="5761038"/>
          </a:xfrm>
        </p:spPr>
        <p:txBody>
          <a:bodyPr vert="horz" wrap="square" lIns="91440" tIns="45720" rIns="91440" bIns="45720" numCol="1" anchor="t" anchorCtr="0" compatLnSpc="1"/>
          <a:lstStyle/>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r>
              <a:rPr kumimoji="0"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mn-ea"/>
                <a:cs typeface="Times New Roman" panose="02020703060505090304" pitchFamily="18" charset="0"/>
              </a:rPr>
              <a:t>1. MD (</a:t>
            </a:r>
            <a:r>
              <a:rPr kumimoji="0" lang="en-US" altLang="zh-CN"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Message-Digest</a:t>
            </a:r>
            <a:r>
              <a:rPr kumimoji="0"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mn-ea"/>
                <a:cs typeface="Times New Roman" panose="02020703060505090304" pitchFamily="18" charset="0"/>
              </a:rPr>
              <a:t>) 4, </a:t>
            </a:r>
            <a:r>
              <a:rPr kumimoji="0" lang="en-US" altLang="zh-CN" sz="2800" b="1" i="0" u="none" strike="noStrike" kern="1200" cap="none" spc="0" normalizeH="0" baseline="0" noProof="0" dirty="0" err="1" smtClean="0">
                <a:ln>
                  <a:noFill/>
                </a:ln>
                <a:solidFill>
                  <a:prstClr val="black"/>
                </a:solidFill>
                <a:effectLst/>
                <a:uLnTx/>
                <a:uFillTx/>
                <a:latin typeface="Times New Roman" panose="02020703060505090304" pitchFamily="18" charset="0"/>
                <a:ea typeface="+mn-ea"/>
                <a:cs typeface="Times New Roman" panose="02020703060505090304" pitchFamily="18" charset="0"/>
              </a:rPr>
              <a:t>Rivest</a:t>
            </a:r>
            <a:r>
              <a:rPr kumimoji="0"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mn-ea"/>
                <a:cs typeface="Times New Roman" panose="02020703060505090304" pitchFamily="18" charset="0"/>
              </a:rPr>
              <a:t>, 1990, </a:t>
            </a:r>
            <a:r>
              <a:rPr kumimoji="0" lang="en-US" altLang="zh-CN" sz="28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rPr>
              <a:t>128-bit output</a:t>
            </a:r>
            <a:endParaRPr kumimoji="0"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30000"/>
              </a:lnSpc>
              <a:spcBef>
                <a:spcPts val="350"/>
              </a:spcBef>
              <a:spcAft>
                <a:spcPct val="0"/>
              </a:spcAft>
              <a:buClr>
                <a:srgbClr val="00FFFF"/>
              </a:buClr>
              <a:buSzPct val="100000"/>
              <a:buFont typeface="Wingdings" panose="05000000000000000000" pitchFamily="2" charset="2"/>
              <a:buChar char="Ø"/>
              <a:defRPr/>
            </a:pPr>
            <a:r>
              <a:rPr kumimoji="0" lang="en-US" altLang="zh-CN" sz="2400" b="0"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collisions in the compression function </a:t>
            </a:r>
            <a:r>
              <a:rPr kumimoji="0" lang="en-US" altLang="zh-CN" sz="2400" b="0"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were found in the mid-1990s</a:t>
            </a:r>
            <a:endParaRPr kumimoji="0" lang="en-US" altLang="zh-CN" sz="2400" b="0"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r>
              <a:rPr kumimoji="0"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mn-ea"/>
                <a:cs typeface="Times New Roman" panose="02020703060505090304" pitchFamily="18" charset="0"/>
              </a:rPr>
              <a:t>2. MD5, </a:t>
            </a:r>
            <a:r>
              <a:rPr kumimoji="0" lang="en-US" altLang="zh-CN" sz="2800" b="1" i="0" u="none" strike="noStrike" kern="1200" cap="none" spc="0" normalizeH="0" baseline="0" noProof="0" dirty="0" err="1" smtClean="0">
                <a:ln>
                  <a:noFill/>
                </a:ln>
                <a:solidFill>
                  <a:prstClr val="black"/>
                </a:solidFill>
                <a:effectLst/>
                <a:uLnTx/>
                <a:uFillTx/>
                <a:latin typeface="Times New Roman" panose="02020703060505090304" pitchFamily="18" charset="0"/>
                <a:ea typeface="+mn-ea"/>
                <a:cs typeface="Times New Roman" panose="02020703060505090304" pitchFamily="18" charset="0"/>
              </a:rPr>
              <a:t>Rivest</a:t>
            </a:r>
            <a:r>
              <a:rPr kumimoji="0"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mn-ea"/>
                <a:cs typeface="Times New Roman" panose="02020703060505090304" pitchFamily="18" charset="0"/>
              </a:rPr>
              <a:t>, 1992, </a:t>
            </a:r>
            <a:r>
              <a:rPr kumimoji="0" lang="en-US" altLang="zh-CN" sz="28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rPr>
              <a:t>128-bit output</a:t>
            </a:r>
            <a:endParaRPr kumimoji="0" lang="en-US" altLang="zh-CN" sz="28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30000"/>
              </a:lnSpc>
              <a:spcBef>
                <a:spcPts val="350"/>
              </a:spcBef>
              <a:spcAft>
                <a:spcPct val="0"/>
              </a:spcAft>
              <a:buClr>
                <a:srgbClr val="00FFFF"/>
              </a:buClr>
              <a:buSzPct val="100000"/>
              <a:buFont typeface="Wingdings" panose="05000000000000000000" pitchFamily="2" charset="2"/>
              <a:buChar char="Ø"/>
              <a:defRPr/>
            </a:pPr>
            <a:r>
              <a:rPr kumimoji="0" lang="en-US" altLang="zh-CN" sz="2400" b="0"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collisions in the compression function </a:t>
            </a:r>
            <a:r>
              <a:rPr kumimoji="0" lang="en-US" altLang="zh-CN" sz="2400" b="0"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were found in the mid-1990s</a:t>
            </a:r>
            <a:endParaRPr kumimoji="0" lang="en-US" altLang="zh-CN" sz="2400" b="0"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30000"/>
              </a:lnSpc>
              <a:spcBef>
                <a:spcPts val="350"/>
              </a:spcBef>
              <a:spcAft>
                <a:spcPct val="0"/>
              </a:spcAft>
              <a:buClr>
                <a:srgbClr val="00FFFF"/>
              </a:buClr>
              <a:buSzPct val="100000"/>
              <a:buFont typeface="Wingdings" panose="05000000000000000000" pitchFamily="2" charset="2"/>
              <a:buChar char="Ø"/>
              <a:defRPr/>
            </a:pPr>
            <a:r>
              <a:rPr kumimoji="0" lang="en-US" altLang="zh-CN" sz="2400" b="0"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collisions were found in 2004 at </a:t>
            </a:r>
            <a:r>
              <a:rPr kumimoji="0" lang="en-US" altLang="zh-CN" sz="24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CRYTO 2004 </a:t>
            </a:r>
            <a:r>
              <a:rPr kumimoji="0" lang="en-US" altLang="zh-CN" sz="2400" b="0"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by </a:t>
            </a:r>
            <a:r>
              <a:rPr kumimoji="0" lang="en-US" altLang="zh-CN" sz="2400" b="1" i="0" u="sng"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Wang and </a:t>
            </a:r>
            <a:r>
              <a:rPr kumimoji="0" lang="en-US" altLang="zh-CN" sz="2400" b="1" i="1" u="sng"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et al</a:t>
            </a:r>
            <a:r>
              <a:rPr kumimoji="0" lang="en-US" altLang="zh-CN" sz="2400" b="0" i="0" u="sng"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a:t>
            </a:r>
            <a:endParaRPr kumimoji="0" lang="en-US" altLang="zh-CN" sz="2400" b="0" i="0" u="sng"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r>
              <a:rPr kumimoji="0"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mn-ea"/>
                <a:cs typeface="Times New Roman" panose="02020703060505090304" pitchFamily="18" charset="0"/>
              </a:rPr>
              <a:t>3. SHA (</a:t>
            </a:r>
            <a:r>
              <a:rPr kumimoji="0" lang="en-US" altLang="zh-CN" sz="28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SHA-0</a:t>
            </a:r>
            <a:r>
              <a:rPr kumimoji="0" lang="en-US" altLang="zh-CN" sz="2800" b="1" i="0" u="none" strike="noStrike" kern="1200" cap="none" spc="0" normalizeH="0" baseline="0" noProof="0" dirty="0" smtClean="0">
                <a:ln>
                  <a:noFill/>
                </a:ln>
                <a:solidFill>
                  <a:prstClr val="black"/>
                </a:solidFill>
                <a:effectLst/>
                <a:uLnTx/>
                <a:uFillTx/>
                <a:latin typeface="Times New Roman" panose="02020703060505090304" pitchFamily="18" charset="0"/>
                <a:ea typeface="+mn-ea"/>
                <a:cs typeface="Times New Roman" panose="02020703060505090304" pitchFamily="18" charset="0"/>
              </a:rPr>
              <a:t>), NIST, standard, 1993, </a:t>
            </a:r>
            <a:r>
              <a:rPr kumimoji="0" lang="en-US" altLang="zh-CN" sz="28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rPr>
              <a:t>160-bit output</a:t>
            </a:r>
            <a:endParaRPr kumimoji="0" lang="en-US" altLang="zh-CN" sz="28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30000"/>
              </a:lnSpc>
              <a:spcBef>
                <a:spcPts val="350"/>
              </a:spcBef>
              <a:spcAft>
                <a:spcPct val="0"/>
              </a:spcAft>
              <a:buClr>
                <a:srgbClr val="00FFFF"/>
              </a:buClr>
              <a:buSzPct val="100000"/>
              <a:buFont typeface="Wingdings" panose="05000000000000000000" pitchFamily="2" charset="2"/>
              <a:buChar char="Ø"/>
              <a:defRPr/>
            </a:pPr>
            <a:r>
              <a:rPr kumimoji="0" lang="en-US" altLang="zh-CN" sz="2400" b="0"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collisions were shown to be found in about 2</a:t>
            </a:r>
            <a:r>
              <a:rPr kumimoji="0" lang="en-US" altLang="zh-CN" sz="2400" b="0" i="0" u="none" strike="noStrike" kern="1200" cap="none" spc="0" normalizeH="0" baseline="3000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61 </a:t>
            </a:r>
            <a:r>
              <a:rPr kumimoji="0" lang="en-US" altLang="zh-CN" sz="2400" b="0"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steps, 1998 </a:t>
            </a:r>
            <a:endParaRPr kumimoji="0" lang="en-US" altLang="zh-CN" sz="2400" b="0"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30000"/>
              </a:lnSpc>
              <a:spcBef>
                <a:spcPts val="350"/>
              </a:spcBef>
              <a:spcAft>
                <a:spcPct val="0"/>
              </a:spcAft>
              <a:buClr>
                <a:srgbClr val="00FFFF"/>
              </a:buClr>
              <a:buSzPct val="100000"/>
              <a:buFont typeface="Wingdings 2" panose="05020102010507070707" pitchFamily="18" charset="2"/>
              <a:buNone/>
              <a:defRPr/>
            </a:pPr>
            <a:r>
              <a:rPr kumimoji="0" lang="en-US" altLang="zh-CN" sz="2400" b="0" i="0" u="none" strike="noStrike" kern="1200" cap="none" spc="0" normalizeH="0" baseline="0" noProof="0" dirty="0" smtClean="0">
                <a:ln>
                  <a:noFill/>
                </a:ln>
                <a:solidFill>
                  <a:srgbClr val="0000FF"/>
                </a:solidFill>
                <a:effectLst/>
                <a:uLnTx/>
                <a:uFillTx/>
                <a:latin typeface="Times New Roman" panose="02020703060505090304" pitchFamily="18" charset="0"/>
                <a:ea typeface="宋体" pitchFamily="2" charset="-122"/>
                <a:cs typeface="Times New Roman" panose="02020703060505090304" pitchFamily="18" charset="0"/>
              </a:rPr>
              <a:t>   </a:t>
            </a:r>
            <a:r>
              <a:rPr kumimoji="0" lang="en-US" altLang="zh-CN" sz="2400" b="0" i="0" u="sng" strike="noStrike" kern="1200" cap="none" spc="0" normalizeH="0" baseline="0" noProof="0" dirty="0" smtClean="0">
                <a:ln>
                  <a:noFill/>
                </a:ln>
                <a:solidFill>
                  <a:srgbClr val="0000FF"/>
                </a:solidFill>
                <a:effectLst/>
                <a:uLnTx/>
                <a:uFillTx/>
                <a:latin typeface="Times New Roman" panose="02020703060505090304" pitchFamily="18" charset="0"/>
                <a:ea typeface="宋体" pitchFamily="2" charset="-122"/>
                <a:cs typeface="Times New Roman" panose="02020703060505090304" pitchFamily="18" charset="0"/>
              </a:rPr>
              <a:t>(efficient than a birthday attack, which requires about </a:t>
            </a:r>
            <a:r>
              <a:rPr kumimoji="0" lang="en-US" altLang="zh-CN" sz="2400" b="0" i="0" u="sng"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2</a:t>
            </a:r>
            <a:r>
              <a:rPr kumimoji="0" lang="en-US" altLang="zh-CN" sz="2400" b="0" i="0" u="sng" strike="noStrike" kern="1200" cap="none" spc="0" normalizeH="0" baseline="30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80 </a:t>
            </a:r>
            <a:r>
              <a:rPr kumimoji="0" lang="en-US" altLang="zh-CN" sz="2400" b="0" i="0" u="sng" strike="noStrike" kern="1200" cap="none" spc="0" normalizeH="0" baseline="0" noProof="0" dirty="0" smtClean="0">
                <a:ln>
                  <a:noFill/>
                </a:ln>
                <a:solidFill>
                  <a:srgbClr val="0000FF"/>
                </a:solidFill>
                <a:effectLst/>
                <a:uLnTx/>
                <a:uFillTx/>
                <a:latin typeface="Times New Roman" panose="02020703060505090304" pitchFamily="18" charset="0"/>
                <a:ea typeface="宋体" pitchFamily="2" charset="-122"/>
                <a:cs typeface="Times New Roman" panose="02020703060505090304" pitchFamily="18" charset="0"/>
              </a:rPr>
              <a:t>steps)</a:t>
            </a:r>
            <a:endParaRPr kumimoji="0" lang="en-US" altLang="zh-CN" sz="2400" b="0" i="0" u="sng"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30000"/>
              </a:lnSpc>
              <a:spcBef>
                <a:spcPts val="350"/>
              </a:spcBef>
              <a:spcAft>
                <a:spcPct val="0"/>
              </a:spcAft>
              <a:buClr>
                <a:srgbClr val="00FFFF"/>
              </a:buClr>
              <a:buSzPct val="100000"/>
              <a:buFont typeface="Wingdings" panose="05000000000000000000" pitchFamily="2" charset="2"/>
              <a:buChar char="Ø"/>
              <a:defRPr/>
            </a:pPr>
            <a:r>
              <a:rPr kumimoji="0" lang="en-US" altLang="zh-CN" sz="2400" b="0"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a collision was found by </a:t>
            </a:r>
            <a:r>
              <a:rPr kumimoji="0" lang="en-US" altLang="zh-CN" sz="2400" b="0" i="0" u="none" strike="noStrike" kern="1200" cap="none" spc="0" normalizeH="0" baseline="0" noProof="0" dirty="0" err="1" smtClean="0">
                <a:ln>
                  <a:noFill/>
                </a:ln>
                <a:solidFill>
                  <a:srgbClr val="FF0000"/>
                </a:solidFill>
                <a:effectLst/>
                <a:uLnTx/>
                <a:uFillTx/>
                <a:latin typeface="Times New Roman" panose="02020703060505090304" pitchFamily="18" charset="0"/>
                <a:ea typeface="+mn-ea"/>
                <a:cs typeface="Times New Roman" panose="02020703060505090304" pitchFamily="18" charset="0"/>
              </a:rPr>
              <a:t>Joux</a:t>
            </a:r>
            <a:r>
              <a:rPr kumimoji="0" lang="en-US" altLang="zh-CN" sz="2400" b="0"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 in 2004 at </a:t>
            </a:r>
            <a:r>
              <a:rPr kumimoji="0" lang="en-US" altLang="zh-CN" sz="24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CRYPTO 2004</a:t>
            </a:r>
            <a:endParaRPr kumimoji="0" lang="en-US" altLang="zh-CN" sz="24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365125" marR="0" lvl="1" indent="-255905" algn="l" defTabSz="914400" rtl="0" eaLnBrk="1" fontAlgn="base" latinLnBrk="0" hangingPunct="1">
              <a:lnSpc>
                <a:spcPct val="120000"/>
              </a:lnSpc>
              <a:spcBef>
                <a:spcPts val="400"/>
              </a:spcBef>
              <a:spcAft>
                <a:spcPct val="0"/>
              </a:spcAft>
              <a:buClr>
                <a:schemeClr val="accent1"/>
              </a:buClr>
              <a:buSzTx/>
              <a:buFont typeface="Wingdings 3" panose="05040102010807070707" pitchFamily="18" charset="2"/>
              <a:buChar char=""/>
              <a:defRPr/>
            </a:pPr>
            <a:endParaRPr kumimoji="0"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endParaRPr>
          </a:p>
        </p:txBody>
      </p:sp>
      <p:sp>
        <p:nvSpPr>
          <p:cNvPr id="57347"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6" name="Rectangle 4"/>
          <p:cNvSpPr txBox="1">
            <a:spLocks noRot="1" noChangeArrowheads="1"/>
          </p:cNvSpPr>
          <p:nvPr/>
        </p:nvSpPr>
        <p:spPr>
          <a:xfrm>
            <a:off x="323528" y="11212"/>
            <a:ext cx="8820472" cy="8255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rgbClr val="3333FF"/>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2pPr>
            <a:lvl3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3pPr>
            <a:lvl4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4pPr>
            <a:lvl5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5pPr>
            <a:lvl6pPr marL="457200" algn="l" rtl="0" fontAlgn="base">
              <a:spcBef>
                <a:spcPct val="0"/>
              </a:spcBef>
              <a:spcAft>
                <a:spcPct val="0"/>
              </a:spcAft>
              <a:defRPr sz="4100" b="1">
                <a:solidFill>
                  <a:schemeClr val="tx1"/>
                </a:solidFill>
                <a:latin typeface="Lucida Sans Unicode" pitchFamily="34" charset="0"/>
                <a:ea typeface="黑体" pitchFamily="49" charset="-122"/>
              </a:defRPr>
            </a:lvl6pPr>
            <a:lvl7pPr marL="914400" algn="l" rtl="0" fontAlgn="base">
              <a:spcBef>
                <a:spcPct val="0"/>
              </a:spcBef>
              <a:spcAft>
                <a:spcPct val="0"/>
              </a:spcAft>
              <a:defRPr sz="4100" b="1">
                <a:solidFill>
                  <a:schemeClr val="tx1"/>
                </a:solidFill>
                <a:latin typeface="Lucida Sans Unicode" pitchFamily="34" charset="0"/>
                <a:ea typeface="黑体" pitchFamily="49" charset="-122"/>
              </a:defRPr>
            </a:lvl7pPr>
            <a:lvl8pPr marL="1371600" algn="l" rtl="0" fontAlgn="base">
              <a:spcBef>
                <a:spcPct val="0"/>
              </a:spcBef>
              <a:spcAft>
                <a:spcPct val="0"/>
              </a:spcAft>
              <a:defRPr sz="4100" b="1">
                <a:solidFill>
                  <a:schemeClr val="tx1"/>
                </a:solidFill>
                <a:latin typeface="Lucida Sans Unicode" pitchFamily="34" charset="0"/>
                <a:ea typeface="黑体" pitchFamily="49" charset="-122"/>
              </a:defRPr>
            </a:lvl8pPr>
            <a:lvl9pPr marL="1828800" algn="l" rtl="0" fontAlgn="base">
              <a:spcBef>
                <a:spcPct val="0"/>
              </a:spcBef>
              <a:spcAft>
                <a:spcPct val="0"/>
              </a:spcAft>
              <a:defRPr sz="4100" b="1">
                <a:solidFill>
                  <a:schemeClr val="tx1"/>
                </a:solidFill>
                <a:latin typeface="Lucida Sans Unicode" pitchFamily="34" charset="0"/>
                <a:ea typeface="黑体" pitchFamily="49"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3.3 Some Iterated Hash Functions by MDC</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457200" y="-14188"/>
            <a:ext cx="8229600" cy="8509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A Collision for SHA-0</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58371" name="灯片编号占位符 3"/>
          <p:cNvSpPr txBox="1">
            <a:spLocks noGrp="1"/>
          </p:cNvSpPr>
          <p:nvPr>
            <p:ph type="sldNum" sz="quarter" idx="4"/>
          </p:nvPr>
        </p:nvSpPr>
        <p:spPr>
          <a:xfrm>
            <a:off x="8027988" y="6408738"/>
            <a:ext cx="985837"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zh-CN" altLang="en-US" sz="1800" b="0" dirty="0">
                <a:solidFill>
                  <a:srgbClr val="3333CC"/>
                </a:solidFill>
                <a:latin typeface="Lucida Sans Unicode" pitchFamily="34" charset="0"/>
                <a:ea typeface="宋体" pitchFamily="2" charset="-122"/>
              </a:rPr>
            </a:fld>
            <a:endParaRPr lang="zh-CN" altLang="en-US" sz="1800" b="0" dirty="0">
              <a:solidFill>
                <a:srgbClr val="3333CC"/>
              </a:solidFill>
              <a:latin typeface="Lucida Sans Unicode" pitchFamily="34" charset="0"/>
              <a:ea typeface="宋体" pitchFamily="2" charset="-122"/>
            </a:endParaRPr>
          </a:p>
        </p:txBody>
      </p:sp>
      <p:pic>
        <p:nvPicPr>
          <p:cNvPr id="58372" name="Picture 2"/>
          <p:cNvPicPr>
            <a:picLocks noChangeAspect="1"/>
          </p:cNvPicPr>
          <p:nvPr/>
        </p:nvPicPr>
        <p:blipFill>
          <a:blip r:embed="rId1"/>
          <a:stretch>
            <a:fillRect/>
          </a:stretch>
        </p:blipFill>
        <p:spPr>
          <a:xfrm>
            <a:off x="611188" y="1700213"/>
            <a:ext cx="3925887" cy="3384550"/>
          </a:xfrm>
          <a:prstGeom prst="rect">
            <a:avLst/>
          </a:prstGeom>
          <a:noFill/>
          <a:ln w="9525">
            <a:noFill/>
          </a:ln>
        </p:spPr>
      </p:pic>
      <p:pic>
        <p:nvPicPr>
          <p:cNvPr id="58373" name="Picture 3"/>
          <p:cNvPicPr>
            <a:picLocks noChangeAspect="1"/>
          </p:cNvPicPr>
          <p:nvPr/>
        </p:nvPicPr>
        <p:blipFill>
          <a:blip r:embed="rId2"/>
          <a:stretch>
            <a:fillRect/>
          </a:stretch>
        </p:blipFill>
        <p:spPr>
          <a:xfrm>
            <a:off x="4837113" y="1700213"/>
            <a:ext cx="3911600" cy="3384550"/>
          </a:xfrm>
          <a:prstGeom prst="rect">
            <a:avLst/>
          </a:prstGeom>
          <a:noFill/>
          <a:ln w="9525">
            <a:noFill/>
          </a:ln>
        </p:spPr>
      </p:pic>
      <p:sp>
        <p:nvSpPr>
          <p:cNvPr id="58374" name="TextBox 3"/>
          <p:cNvSpPr txBox="1"/>
          <p:nvPr/>
        </p:nvSpPr>
        <p:spPr>
          <a:xfrm>
            <a:off x="468313" y="1125538"/>
            <a:ext cx="8188325" cy="400050"/>
          </a:xfrm>
          <a:prstGeom prst="rect">
            <a:avLst/>
          </a:prstGeom>
          <a:noFill/>
          <a:ln w="9525">
            <a:noFill/>
          </a:ln>
        </p:spPr>
        <p:txBody>
          <a:bodyPr wrap="none">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dirty="0">
                <a:solidFill>
                  <a:srgbClr val="FF0000"/>
                </a:solidFill>
                <a:ea typeface="宋体" pitchFamily="2" charset="-122"/>
              </a:rPr>
              <a:t>A collision for SHA-0 </a:t>
            </a:r>
            <a:r>
              <a:rPr lang="en-US" altLang="zh-CN" sz="2000" dirty="0">
                <a:solidFill>
                  <a:srgbClr val="3333FF"/>
                </a:solidFill>
                <a:ea typeface="宋体" pitchFamily="2" charset="-122"/>
              </a:rPr>
              <a:t>found by Joux and announced  at CRYPTO 2004</a:t>
            </a:r>
            <a:r>
              <a:rPr lang="zh-CN" altLang="en-US" sz="2000" dirty="0">
                <a:solidFill>
                  <a:srgbClr val="3333FF"/>
                </a:solidFill>
                <a:ea typeface="宋体" pitchFamily="2" charset="-122"/>
              </a:rPr>
              <a:t>：</a:t>
            </a:r>
            <a:endParaRPr lang="en-US" altLang="zh-CN" sz="2000" dirty="0">
              <a:solidFill>
                <a:srgbClr val="3333FF"/>
              </a:solidFill>
              <a:ea typeface="宋体" pitchFamily="2" charset="-122"/>
            </a:endParaRPr>
          </a:p>
        </p:txBody>
      </p:sp>
      <p:sp>
        <p:nvSpPr>
          <p:cNvPr id="58375" name="TextBox 4"/>
          <p:cNvSpPr txBox="1"/>
          <p:nvPr/>
        </p:nvSpPr>
        <p:spPr>
          <a:xfrm>
            <a:off x="468313" y="5589588"/>
            <a:ext cx="2232025"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dirty="0">
                <a:solidFill>
                  <a:srgbClr val="FF3300"/>
                </a:solidFill>
                <a:ea typeface="宋体" pitchFamily="2" charset="-122"/>
              </a:rPr>
              <a:t>The hash value is: </a:t>
            </a:r>
            <a:endParaRPr lang="zh-CN" altLang="en-US" sz="2000" dirty="0">
              <a:solidFill>
                <a:srgbClr val="FF3300"/>
              </a:solidFill>
              <a:ea typeface="宋体" pitchFamily="2" charset="-122"/>
            </a:endParaRPr>
          </a:p>
        </p:txBody>
      </p:sp>
      <p:pic>
        <p:nvPicPr>
          <p:cNvPr id="58376" name="Picture 4"/>
          <p:cNvPicPr>
            <a:picLocks noChangeAspect="1"/>
          </p:cNvPicPr>
          <p:nvPr/>
        </p:nvPicPr>
        <p:blipFill>
          <a:blip r:embed="rId3"/>
          <a:stretch>
            <a:fillRect/>
          </a:stretch>
        </p:blipFill>
        <p:spPr>
          <a:xfrm>
            <a:off x="2268538" y="5949950"/>
            <a:ext cx="6229350" cy="438150"/>
          </a:xfrm>
          <a:prstGeom prst="rect">
            <a:avLst/>
          </a:prstGeom>
          <a:noFill/>
          <a:ln w="9525">
            <a:noFill/>
          </a:ln>
        </p:spPr>
      </p:pic>
      <p:cxnSp>
        <p:nvCxnSpPr>
          <p:cNvPr id="4" name="直接连接符 3"/>
          <p:cNvCxnSpPr/>
          <p:nvPr/>
        </p:nvCxnSpPr>
        <p:spPr>
          <a:xfrm>
            <a:off x="4643438" y="1773238"/>
            <a:ext cx="0" cy="34559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5" name="内容占位符 1"/>
          <p:cNvSpPr txBox="1">
            <a:spLocks noChangeArrowheads="1"/>
          </p:cNvSpPr>
          <p:nvPr/>
        </p:nvSpPr>
        <p:spPr>
          <a:xfrm>
            <a:off x="-36512" y="836613"/>
            <a:ext cx="9251950" cy="5516563"/>
          </a:xfrm>
          <a:prstGeom prst="rect">
            <a:avLst/>
          </a:prstGeom>
        </p:spPr>
        <p:txBody>
          <a:bodyPr/>
          <a:lstStyle/>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r>
              <a:rPr kumimoji="0" lang="en-US" altLang="zh-CN" sz="2800" b="1"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rPr>
              <a:t>4. SHA-1, NIST, standard, 1995, 160-bit output</a:t>
            </a:r>
            <a:endParaRPr kumimoji="0" lang="en-US" altLang="zh-CN" sz="2800" b="1"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20000"/>
              </a:lnSpc>
              <a:spcBef>
                <a:spcPts val="350"/>
              </a:spcBef>
              <a:spcAft>
                <a:spcPct val="0"/>
              </a:spcAft>
              <a:buClr>
                <a:schemeClr val="accent2"/>
              </a:buClr>
              <a:buSzPct val="100000"/>
              <a:buFont typeface="Wingdings 2" panose="05020102010507070707" pitchFamily="18" charset="2"/>
              <a:buChar char=""/>
              <a:defRPr/>
            </a:pPr>
            <a:r>
              <a:rPr kumimoji="0" lang="en-US" altLang="zh-CN" sz="2400" b="1"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collisions of  a 58-round reduced SHA-1 </a:t>
            </a:r>
            <a:r>
              <a:rPr kumimoji="0" lang="en-US" altLang="zh-CN" sz="2400" b="0"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were found in 2005 by Wang </a:t>
            </a:r>
            <a:r>
              <a:rPr kumimoji="0" lang="en-US" altLang="zh-CN" sz="2400" b="0" i="1"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et al. </a:t>
            </a:r>
            <a:endParaRPr kumimoji="0" lang="en-US" altLang="zh-CN" sz="2400" b="0" i="1"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endParaRPr>
          </a:p>
          <a:p>
            <a:pPr marL="859155" marR="0" lvl="2" indent="-228600" algn="l" defTabSz="914400" rtl="0" eaLnBrk="0" fontAlgn="base" latinLnBrk="0" hangingPunct="0">
              <a:lnSpc>
                <a:spcPct val="120000"/>
              </a:lnSpc>
              <a:spcBef>
                <a:spcPts val="350"/>
              </a:spcBef>
              <a:spcAft>
                <a:spcPct val="0"/>
              </a:spcAft>
              <a:buClr>
                <a:schemeClr val="accent2"/>
              </a:buClr>
              <a:buSzPct val="100000"/>
              <a:buFont typeface="Wingdings 2" panose="05020102010507070707" pitchFamily="18" charset="2"/>
              <a:buChar char=""/>
              <a:defRPr/>
            </a:pPr>
            <a:r>
              <a:rPr kumimoji="0" lang="en-US" altLang="zh-CN" sz="2400" b="0" i="0" u="none" strike="noStrike" kern="1200" cap="none" spc="0" normalizeH="0" baseline="0" noProof="0" dirty="0">
                <a:ln>
                  <a:noFill/>
                </a:ln>
                <a:solidFill>
                  <a:srgbClr val="000000"/>
                </a:solidFill>
                <a:effectLst/>
                <a:uLnTx/>
                <a:uFillTx/>
                <a:latin typeface="Times New Roman" panose="02020703060505090304" pitchFamily="18" charset="0"/>
                <a:ea typeface="宋体" pitchFamily="2" charset="-122"/>
                <a:cs typeface="+mn-cs"/>
              </a:rPr>
              <a:t>In 2006, NIST announced that it might stop to use SHA-1 anymore after 2010.</a:t>
            </a:r>
            <a:endParaRPr kumimoji="0" lang="en-US" altLang="zh-CN" sz="2400" b="0" i="0" u="none" strike="noStrike" kern="1200" cap="none" spc="0" normalizeH="0" baseline="0" noProof="0" dirty="0">
              <a:ln>
                <a:noFill/>
              </a:ln>
              <a:solidFill>
                <a:schemeClr val="tx1"/>
              </a:solidFill>
              <a:effectLst/>
              <a:uLnTx/>
              <a:uFillTx/>
              <a:latin typeface="Times New Roman" panose="02020703060505090304" pitchFamily="18" charset="0"/>
              <a:ea typeface="宋体" pitchFamily="2" charset="-122"/>
              <a:cs typeface="Times New Roman" panose="02020703060505090304" pitchFamily="18" charset="0"/>
            </a:endParaRPr>
          </a:p>
          <a:p>
            <a:pPr marL="859155" marR="0" lvl="2" indent="-228600" algn="l" defTabSz="914400" rtl="0" eaLnBrk="0" fontAlgn="base" latinLnBrk="0" hangingPunct="0">
              <a:lnSpc>
                <a:spcPct val="120000"/>
              </a:lnSpc>
              <a:spcBef>
                <a:spcPts val="350"/>
              </a:spcBef>
              <a:spcAft>
                <a:spcPct val="0"/>
              </a:spcAft>
              <a:buClr>
                <a:schemeClr val="accent2"/>
              </a:buClr>
              <a:buSzPct val="100000"/>
              <a:buFont typeface="Wingdings 2" panose="05020102010507070707" pitchFamily="18" charset="2"/>
              <a:buChar char=""/>
              <a:defRPr/>
            </a:pPr>
            <a:r>
              <a:rPr kumimoji="0" lang="en-US" altLang="zh-CN" sz="2400" b="1"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The first collision </a:t>
            </a:r>
            <a:r>
              <a:rPr kumimoji="0" lang="en-US" altLang="zh-CN" sz="2400" b="0"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was found by Stevens, </a:t>
            </a:r>
            <a:r>
              <a:rPr kumimoji="0" lang="en-US" altLang="zh-CN" sz="2400" b="0" i="0" u="none" strike="noStrike" kern="1200" cap="none" spc="0" normalizeH="0" baseline="0" noProof="0" dirty="0" err="1">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Bursztein</a:t>
            </a:r>
            <a:r>
              <a:rPr kumimoji="0" lang="en-US" altLang="zh-CN" sz="2400" b="0"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 </a:t>
            </a:r>
            <a:r>
              <a:rPr kumimoji="0" lang="en-US" altLang="zh-CN" sz="2400" b="0" i="0" u="none" strike="noStrike" kern="1200" cap="none" spc="0" normalizeH="0" baseline="0" noProof="0" dirty="0" err="1">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Karpman</a:t>
            </a:r>
            <a:r>
              <a:rPr kumimoji="0" lang="en-US" altLang="zh-CN" sz="2400" b="0"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 </a:t>
            </a:r>
            <a:r>
              <a:rPr kumimoji="0" lang="en-US" altLang="zh-CN" sz="2400" b="0" i="0" u="none" strike="noStrike" kern="1200" cap="none" spc="0" normalizeH="0" baseline="0" noProof="0" dirty="0" err="1">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Albertini</a:t>
            </a:r>
            <a:r>
              <a:rPr kumimoji="0" lang="en-US" altLang="zh-CN" sz="2400" b="0"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 and Markov, and announced on Feb. 23, 2017. </a:t>
            </a:r>
            <a:endParaRPr kumimoji="0" lang="en-US" altLang="zh-CN" sz="2400" b="0"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endParaRPr>
          </a:p>
          <a:p>
            <a:pPr marL="859155" marR="0" lvl="2" indent="-228600" algn="l" defTabSz="914400" rtl="0" eaLnBrk="0" fontAlgn="base" latinLnBrk="0" hangingPunct="0">
              <a:lnSpc>
                <a:spcPct val="120000"/>
              </a:lnSpc>
              <a:spcBef>
                <a:spcPts val="350"/>
              </a:spcBef>
              <a:spcAft>
                <a:spcPct val="0"/>
              </a:spcAft>
              <a:buClr>
                <a:schemeClr val="accent2"/>
              </a:buClr>
              <a:buSzPct val="100000"/>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   </a:t>
            </a:r>
            <a:r>
              <a:rPr kumimoji="0" lang="en-US" altLang="zh-CN" sz="2000" b="1" i="0" u="sng" strike="noStrike" kern="1200" cap="none" spc="0" normalizeH="0" baseline="0" noProof="0" dirty="0">
                <a:ln>
                  <a:noFill/>
                </a:ln>
                <a:solidFill>
                  <a:srgbClr val="FF00FF"/>
                </a:solidFill>
                <a:effectLst/>
                <a:uLnTx/>
                <a:uFillTx/>
                <a:latin typeface="Times New Roman" panose="02020703060505090304" pitchFamily="18" charset="0"/>
                <a:ea typeface="宋体" pitchFamily="2" charset="-122"/>
                <a:cs typeface="Times New Roman" panose="02020703060505090304" pitchFamily="18" charset="0"/>
              </a:rPr>
              <a:t>(100,000 times faster then a birthday attack that requires about </a:t>
            </a:r>
            <a:r>
              <a:rPr kumimoji="0" lang="en-US" altLang="zh-CN" sz="2000" b="1" i="0" u="sng" strike="noStrike" kern="1200" cap="none" spc="0" normalizeH="0" baseline="0" noProof="0" dirty="0">
                <a:ln>
                  <a:noFill/>
                </a:ln>
                <a:solidFill>
                  <a:srgbClr val="FF00FF"/>
                </a:solidFill>
                <a:effectLst/>
                <a:uLnTx/>
                <a:uFillTx/>
                <a:latin typeface="Times New Roman" panose="02020703060505090304" pitchFamily="18" charset="0"/>
                <a:ea typeface="+mn-ea"/>
                <a:cs typeface="Times New Roman" panose="02020703060505090304" pitchFamily="18" charset="0"/>
              </a:rPr>
              <a:t>2</a:t>
            </a:r>
            <a:r>
              <a:rPr kumimoji="0" lang="en-US" altLang="zh-CN" sz="2000" b="1" i="0" u="sng" strike="noStrike" kern="1200" cap="none" spc="0" normalizeH="0" baseline="30000" noProof="0" dirty="0">
                <a:ln>
                  <a:noFill/>
                </a:ln>
                <a:solidFill>
                  <a:srgbClr val="FF00FF"/>
                </a:solidFill>
                <a:effectLst/>
                <a:uLnTx/>
                <a:uFillTx/>
                <a:latin typeface="Times New Roman" panose="02020703060505090304" pitchFamily="18" charset="0"/>
                <a:ea typeface="+mn-ea"/>
                <a:cs typeface="Times New Roman" panose="02020703060505090304" pitchFamily="18" charset="0"/>
              </a:rPr>
              <a:t>80 </a:t>
            </a:r>
            <a:r>
              <a:rPr kumimoji="0" lang="en-US" altLang="zh-CN" sz="2000" b="1" i="0" u="sng" strike="noStrike" kern="1200" cap="none" spc="0" normalizeH="0" baseline="0" noProof="0" dirty="0">
                <a:ln>
                  <a:noFill/>
                </a:ln>
                <a:solidFill>
                  <a:srgbClr val="FF00FF"/>
                </a:solidFill>
                <a:effectLst/>
                <a:uLnTx/>
                <a:uFillTx/>
                <a:latin typeface="Times New Roman" panose="02020703060505090304" pitchFamily="18" charset="0"/>
                <a:ea typeface="宋体" pitchFamily="2" charset="-122"/>
                <a:cs typeface="Times New Roman" panose="02020703060505090304" pitchFamily="18" charset="0"/>
              </a:rPr>
              <a:t>steps)</a:t>
            </a:r>
            <a:endParaRPr kumimoji="0" lang="en-US" altLang="zh-CN" sz="2000" b="1" i="0" u="sng" strike="noStrike" kern="1200" cap="none" spc="0" normalizeH="0" baseline="0" noProof="0" dirty="0">
              <a:ln>
                <a:noFill/>
              </a:ln>
              <a:solidFill>
                <a:srgbClr val="FF00FF"/>
              </a:solidFill>
              <a:effectLst/>
              <a:uLnTx/>
              <a:uFillTx/>
              <a:latin typeface="Times New Roman" panose="02020703060505090304" pitchFamily="18" charset="0"/>
              <a:ea typeface="宋体" pitchFamily="2" charset="-122"/>
              <a:cs typeface="Times New Roman" panose="02020703060505090304" pitchFamily="18" charset="0"/>
            </a:endParaRPr>
          </a:p>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r>
              <a:rPr kumimoji="0" lang="en-US" altLang="zh-CN" sz="2800" b="1"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rPr>
              <a:t>5. SHA-2, NIST standard in 2002 and 2004</a:t>
            </a:r>
            <a:endParaRPr kumimoji="0" lang="en-US" altLang="zh-CN" sz="2800" b="1"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20000"/>
              </a:lnSpc>
              <a:spcBef>
                <a:spcPts val="350"/>
              </a:spcBef>
              <a:spcAft>
                <a:spcPct val="0"/>
              </a:spcAft>
              <a:buClr>
                <a:schemeClr val="accent2"/>
              </a:buClr>
              <a:buSzPct val="100000"/>
              <a:buFont typeface="Wingdings 2" panose="05020102010507070707" pitchFamily="18" charset="2"/>
              <a:buChar char=""/>
              <a:defRPr/>
            </a:pPr>
            <a:r>
              <a:rPr kumimoji="0" lang="en-US" altLang="zh-CN" sz="2400" b="1"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SHA-224,  in 2004</a:t>
            </a:r>
            <a:endParaRPr kumimoji="0" lang="en-US" altLang="zh-CN" sz="2400" b="1"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endParaRPr>
          </a:p>
          <a:p>
            <a:pPr marL="859155" marR="0" lvl="2" indent="-228600" algn="l" defTabSz="914400" rtl="0" eaLnBrk="0" fontAlgn="base" latinLnBrk="0" hangingPunct="0">
              <a:lnSpc>
                <a:spcPct val="120000"/>
              </a:lnSpc>
              <a:spcBef>
                <a:spcPts val="350"/>
              </a:spcBef>
              <a:spcAft>
                <a:spcPct val="0"/>
              </a:spcAft>
              <a:buClr>
                <a:schemeClr val="accent2"/>
              </a:buClr>
              <a:buSzPct val="100000"/>
              <a:buFont typeface="Wingdings 2" panose="05020102010507070707" pitchFamily="18" charset="2"/>
              <a:buChar char=""/>
              <a:defRPr/>
            </a:pPr>
            <a:r>
              <a:rPr kumimoji="0" lang="en-US" altLang="zh-CN" sz="2400" b="1" i="0" u="none" strike="noStrike" kern="1200" cap="none" spc="0" normalizeH="0" baseline="0" noProof="0" dirty="0">
                <a:ln>
                  <a:noFill/>
                </a:ln>
                <a:solidFill>
                  <a:srgbClr val="FF0000"/>
                </a:solidFill>
                <a:effectLst/>
                <a:uLnTx/>
                <a:uFillTx/>
                <a:latin typeface="Times New Roman" panose="02020703060505090304" pitchFamily="18" charset="0"/>
                <a:ea typeface="宋体" pitchFamily="2" charset="-122"/>
                <a:cs typeface="Times New Roman" panose="02020703060505090304" pitchFamily="18" charset="0"/>
              </a:rPr>
              <a:t>SHA-256, SHA-384, SHA-512,  in 2002</a:t>
            </a:r>
            <a:endParaRPr kumimoji="0" lang="en-US" altLang="zh-CN" sz="2400" b="0"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0" fontAlgn="base" latinLnBrk="0" hangingPunct="0">
              <a:lnSpc>
                <a:spcPct val="120000"/>
              </a:lnSpc>
              <a:spcBef>
                <a:spcPts val="325"/>
              </a:spcBef>
              <a:spcAft>
                <a:spcPct val="0"/>
              </a:spcAft>
              <a:buClr>
                <a:schemeClr val="accent1"/>
              </a:buClr>
              <a:buSzTx/>
              <a:buFont typeface="Verdana" panose="020B08040305040B0204" pitchFamily="34" charset="0"/>
              <a:buChar char="◦"/>
              <a:defRPr/>
            </a:pPr>
            <a:endParaRPr kumimoji="0" lang="en-US" altLang="zh-CN" sz="2000" b="1" i="0" u="sng"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endParaRPr>
          </a:p>
        </p:txBody>
      </p:sp>
      <p:sp>
        <p:nvSpPr>
          <p:cNvPr id="6" name="Rectangle 4"/>
          <p:cNvSpPr txBox="1">
            <a:spLocks noRot="1" noChangeArrowheads="1"/>
          </p:cNvSpPr>
          <p:nvPr/>
        </p:nvSpPr>
        <p:spPr>
          <a:xfrm>
            <a:off x="323528" y="11212"/>
            <a:ext cx="8820472" cy="8255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rgbClr val="3333FF"/>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2pPr>
            <a:lvl3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3pPr>
            <a:lvl4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4pPr>
            <a:lvl5pPr algn="l" rtl="0" eaLnBrk="0" fontAlgn="base" hangingPunct="0">
              <a:spcBef>
                <a:spcPct val="0"/>
              </a:spcBef>
              <a:spcAft>
                <a:spcPct val="0"/>
              </a:spcAft>
              <a:defRPr sz="4100" b="1">
                <a:solidFill>
                  <a:srgbClr val="3333FF"/>
                </a:solidFill>
                <a:latin typeface="Lucida Sans Unicode" pitchFamily="34" charset="0"/>
                <a:ea typeface="黑体" pitchFamily="49" charset="-122"/>
              </a:defRPr>
            </a:lvl5pPr>
            <a:lvl6pPr marL="457200" algn="l" rtl="0" fontAlgn="base">
              <a:spcBef>
                <a:spcPct val="0"/>
              </a:spcBef>
              <a:spcAft>
                <a:spcPct val="0"/>
              </a:spcAft>
              <a:defRPr sz="4100" b="1">
                <a:solidFill>
                  <a:schemeClr val="tx1"/>
                </a:solidFill>
                <a:latin typeface="Lucida Sans Unicode" pitchFamily="34" charset="0"/>
                <a:ea typeface="黑体" pitchFamily="49" charset="-122"/>
              </a:defRPr>
            </a:lvl6pPr>
            <a:lvl7pPr marL="914400" algn="l" rtl="0" fontAlgn="base">
              <a:spcBef>
                <a:spcPct val="0"/>
              </a:spcBef>
              <a:spcAft>
                <a:spcPct val="0"/>
              </a:spcAft>
              <a:defRPr sz="4100" b="1">
                <a:solidFill>
                  <a:schemeClr val="tx1"/>
                </a:solidFill>
                <a:latin typeface="Lucida Sans Unicode" pitchFamily="34" charset="0"/>
                <a:ea typeface="黑体" pitchFamily="49" charset="-122"/>
              </a:defRPr>
            </a:lvl7pPr>
            <a:lvl8pPr marL="1371600" algn="l" rtl="0" fontAlgn="base">
              <a:spcBef>
                <a:spcPct val="0"/>
              </a:spcBef>
              <a:spcAft>
                <a:spcPct val="0"/>
              </a:spcAft>
              <a:defRPr sz="4100" b="1">
                <a:solidFill>
                  <a:schemeClr val="tx1"/>
                </a:solidFill>
                <a:latin typeface="Lucida Sans Unicode" pitchFamily="34" charset="0"/>
                <a:ea typeface="黑体" pitchFamily="49" charset="-122"/>
              </a:defRPr>
            </a:lvl8pPr>
            <a:lvl9pPr marL="1828800" algn="l" rtl="0" fontAlgn="base">
              <a:spcBef>
                <a:spcPct val="0"/>
              </a:spcBef>
              <a:spcAft>
                <a:spcPct val="0"/>
              </a:spcAft>
              <a:defRPr sz="4100" b="1">
                <a:solidFill>
                  <a:schemeClr val="tx1"/>
                </a:solidFill>
                <a:latin typeface="Lucida Sans Unicode" pitchFamily="34" charset="0"/>
                <a:ea typeface="黑体" pitchFamily="49"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3.3 Some Iterated Hash Functions by MDC</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4"/>
          <p:cNvSpPr>
            <a:spLocks noGrp="1" noRot="1" noChangeArrowheads="1"/>
          </p:cNvSpPr>
          <p:nvPr>
            <p:ph type="title" idx="4294967295"/>
          </p:nvPr>
        </p:nvSpPr>
        <p:spPr>
          <a:xfrm>
            <a:off x="323528"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3.4 </a:t>
            </a: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The Secure Hash Algorithm (SHA-1)</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60419" name="Rectangle 5"/>
          <p:cNvSpPr>
            <a:spLocks noGrp="1" noRot="1"/>
          </p:cNvSpPr>
          <p:nvPr>
            <p:ph type="body" idx="4294967295"/>
          </p:nvPr>
        </p:nvSpPr>
        <p:spPr>
          <a:xfrm>
            <a:off x="214313" y="908050"/>
            <a:ext cx="8501062" cy="1800225"/>
          </a:xfrm>
          <a:ln/>
        </p:spPr>
        <p:txBody>
          <a:bodyPr vert="horz" wrap="square" lIns="91440" tIns="45720" rIns="91440" bIns="45720" anchor="t" anchorCtr="0"/>
          <a:p>
            <a:pPr marL="365125" lvl="1" indent="-255270" eaLnBrk="1" hangingPunct="1">
              <a:lnSpc>
                <a:spcPct val="120000"/>
              </a:lnSpc>
              <a:spcBef>
                <a:spcPts val="400"/>
              </a:spcBef>
              <a:buFont typeface="Wingdings 3" panose="05040102010807070707" pitchFamily="18" charset="2"/>
              <a:buChar char=""/>
            </a:pPr>
            <a:r>
              <a:rPr lang="en-US" altLang="zh-CN" dirty="0">
                <a:solidFill>
                  <a:srgbClr val="3333FF"/>
                </a:solidFill>
              </a:rPr>
              <a:t>Merkle-Damgard Construction</a:t>
            </a:r>
            <a:endParaRPr lang="en-US" altLang="zh-CN" dirty="0"/>
          </a:p>
          <a:p>
            <a:pPr marL="365125" lvl="1" indent="-255270" eaLnBrk="1" hangingPunct="1">
              <a:lnSpc>
                <a:spcPct val="120000"/>
              </a:lnSpc>
              <a:spcBef>
                <a:spcPts val="400"/>
              </a:spcBef>
              <a:buFont typeface="Wingdings 3" panose="05040102010807070707" pitchFamily="18" charset="2"/>
              <a:buChar char=""/>
            </a:pPr>
            <a:r>
              <a:rPr lang="en-US" altLang="zh-CN" dirty="0"/>
              <a:t>NIST, standard, 1995</a:t>
            </a:r>
            <a:endParaRPr lang="en-US" altLang="zh-CN" u="sng" dirty="0">
              <a:solidFill>
                <a:srgbClr val="3333FF"/>
              </a:solidFill>
            </a:endParaRPr>
          </a:p>
          <a:p>
            <a:pPr eaLnBrk="1" hangingPunct="1">
              <a:lnSpc>
                <a:spcPct val="120000"/>
              </a:lnSpc>
            </a:pPr>
            <a:r>
              <a:rPr lang="en-US" altLang="zh-CN" sz="2800" u="sng" dirty="0">
                <a:solidFill>
                  <a:srgbClr val="3333FF"/>
                </a:solidFill>
              </a:rPr>
              <a:t>The message digest has 160 bits</a:t>
            </a:r>
            <a:endParaRPr lang="en-US" altLang="zh-CN" sz="2800" u="sng" dirty="0">
              <a:solidFill>
                <a:srgbClr val="3333FF"/>
              </a:solidFill>
            </a:endParaRPr>
          </a:p>
        </p:txBody>
      </p:sp>
      <p:sp>
        <p:nvSpPr>
          <p:cNvPr id="60420"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pic>
        <p:nvPicPr>
          <p:cNvPr id="37893" name="Picture 2"/>
          <p:cNvPicPr>
            <a:picLocks noChangeAspect="1"/>
          </p:cNvPicPr>
          <p:nvPr/>
        </p:nvPicPr>
        <p:blipFill>
          <a:blip r:embed="rId1"/>
          <a:stretch>
            <a:fillRect/>
          </a:stretch>
        </p:blipFill>
        <p:spPr>
          <a:xfrm>
            <a:off x="1168400" y="4260850"/>
            <a:ext cx="6643688" cy="1768475"/>
          </a:xfrm>
          <a:prstGeom prst="rect">
            <a:avLst/>
          </a:prstGeom>
          <a:noFill/>
          <a:ln w="19050" cap="flat" cmpd="sng">
            <a:solidFill>
              <a:srgbClr val="FF00FF"/>
            </a:solidFill>
            <a:prstDash val="solid"/>
            <a:miter/>
            <a:headEnd type="none" w="med" len="med"/>
            <a:tailEnd type="none" w="med" len="med"/>
          </a:ln>
        </p:spPr>
      </p:pic>
      <p:sp>
        <p:nvSpPr>
          <p:cNvPr id="7" name="TextBox 15"/>
          <p:cNvSpPr txBox="1"/>
          <p:nvPr/>
        </p:nvSpPr>
        <p:spPr>
          <a:xfrm>
            <a:off x="1116013" y="3716338"/>
            <a:ext cx="4392612" cy="401637"/>
          </a:xfrm>
          <a:prstGeom prst="rect">
            <a:avLst/>
          </a:prstGeom>
          <a:noFill/>
          <a:ln w="9525" cap="flat" cmpd="sng">
            <a:solidFill>
              <a:srgbClr val="FF00FF"/>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000" b="0" dirty="0">
                <a:solidFill>
                  <a:srgbClr val="3333FF"/>
                </a:solidFill>
                <a:ea typeface="宋体" pitchFamily="2" charset="-122"/>
              </a:rPr>
              <a:t>1 word = 32 bits = 8 hexadecimal digits</a:t>
            </a:r>
            <a:endParaRPr lang="en-US" altLang="zh-CN" sz="2000" b="0" dirty="0">
              <a:solidFill>
                <a:srgbClr val="3333FF"/>
              </a:solidFill>
              <a:ea typeface="宋体" pitchFamily="2" charset="-122"/>
            </a:endParaRPr>
          </a:p>
        </p:txBody>
      </p:sp>
      <p:sp>
        <p:nvSpPr>
          <p:cNvPr id="8" name="椭圆 7"/>
          <p:cNvSpPr/>
          <p:nvPr/>
        </p:nvSpPr>
        <p:spPr>
          <a:xfrm>
            <a:off x="1042988" y="5373688"/>
            <a:ext cx="4681538" cy="36036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sym typeface="+mn-ea"/>
            </a:endParaRPr>
          </a:p>
        </p:txBody>
      </p:sp>
      <p:sp>
        <p:nvSpPr>
          <p:cNvPr id="9" name="Rectangle 5"/>
          <p:cNvSpPr txBox="1">
            <a:spLocks noRot="1"/>
          </p:cNvSpPr>
          <p:nvPr/>
        </p:nvSpPr>
        <p:spPr>
          <a:xfrm>
            <a:off x="214313" y="3141663"/>
            <a:ext cx="8501062" cy="719137"/>
          </a:xfrm>
          <a:prstGeom prst="rect">
            <a:avLst/>
          </a:prstGeom>
          <a:noFill/>
          <a:ln w="9525">
            <a:noFill/>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621030" lvl="1" indent="-228600" eaLnBrk="1" hangingPunct="1">
              <a:lnSpc>
                <a:spcPct val="120000"/>
              </a:lnSpc>
            </a:pPr>
            <a:r>
              <a:rPr lang="en-US" altLang="zh-CN" sz="2400" u="sng" dirty="0">
                <a:solidFill>
                  <a:srgbClr val="FF00FF"/>
                </a:solidFill>
              </a:rPr>
              <a:t>Word-oriented operations on bitstrings:</a:t>
            </a:r>
            <a:endParaRPr lang="en-US" altLang="zh-CN" sz="2400" u="sng" dirty="0">
              <a:solidFill>
                <a:srgbClr val="FF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789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4"/>
          <p:cNvSpPr>
            <a:spLocks noGrp="1" noRot="1" noChangeArrowheads="1"/>
          </p:cNvSpPr>
          <p:nvPr>
            <p:ph type="title" idx="4294967295"/>
          </p:nvPr>
        </p:nvSpPr>
        <p:spPr>
          <a:xfrm>
            <a:off x="323528"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3.4 SHA-1</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61443"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pic>
        <p:nvPicPr>
          <p:cNvPr id="61444" name="Picture 3"/>
          <p:cNvPicPr>
            <a:picLocks noChangeAspect="1"/>
          </p:cNvPicPr>
          <p:nvPr/>
        </p:nvPicPr>
        <p:blipFill>
          <a:blip r:embed="rId1"/>
          <a:srcRect t="18820"/>
          <a:stretch>
            <a:fillRect/>
          </a:stretch>
        </p:blipFill>
        <p:spPr>
          <a:xfrm>
            <a:off x="539750" y="1677988"/>
            <a:ext cx="7786688" cy="2074862"/>
          </a:xfrm>
          <a:prstGeom prst="rect">
            <a:avLst/>
          </a:prstGeom>
          <a:noFill/>
          <a:ln w="9525">
            <a:noFill/>
          </a:ln>
        </p:spPr>
      </p:pic>
      <p:pic>
        <p:nvPicPr>
          <p:cNvPr id="61445" name="Picture 2"/>
          <p:cNvPicPr>
            <a:picLocks noChangeAspect="1"/>
          </p:cNvPicPr>
          <p:nvPr/>
        </p:nvPicPr>
        <p:blipFill>
          <a:blip r:embed="rId2"/>
          <a:stretch>
            <a:fillRect/>
          </a:stretch>
        </p:blipFill>
        <p:spPr>
          <a:xfrm>
            <a:off x="2916238" y="4683125"/>
            <a:ext cx="3311525" cy="1228725"/>
          </a:xfrm>
          <a:prstGeom prst="rect">
            <a:avLst/>
          </a:prstGeom>
          <a:noFill/>
          <a:ln w="9525">
            <a:noFill/>
          </a:ln>
        </p:spPr>
      </p:pic>
      <p:cxnSp>
        <p:nvCxnSpPr>
          <p:cNvPr id="9" name="直接连接符 8"/>
          <p:cNvCxnSpPr/>
          <p:nvPr/>
        </p:nvCxnSpPr>
        <p:spPr>
          <a:xfrm>
            <a:off x="539750" y="3502025"/>
            <a:ext cx="7848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39750" y="3789363"/>
            <a:ext cx="93662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1448" name="TextBox 1"/>
          <p:cNvSpPr txBox="1"/>
          <p:nvPr/>
        </p:nvSpPr>
        <p:spPr>
          <a:xfrm>
            <a:off x="468313" y="1125538"/>
            <a:ext cx="6838950" cy="461962"/>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400" dirty="0">
                <a:solidFill>
                  <a:srgbClr val="000000"/>
                </a:solidFill>
                <a:ea typeface="宋体" pitchFamily="2" charset="-122"/>
              </a:rPr>
              <a:t>Define the following </a:t>
            </a:r>
            <a:r>
              <a:rPr lang="en-US" altLang="zh-CN" sz="2400" dirty="0">
                <a:solidFill>
                  <a:srgbClr val="FF0000"/>
                </a:solidFill>
                <a:ea typeface="宋体" pitchFamily="2" charset="-122"/>
              </a:rPr>
              <a:t>(non-linear) </a:t>
            </a:r>
            <a:r>
              <a:rPr lang="en-US" altLang="zh-CN" sz="2400" dirty="0">
                <a:solidFill>
                  <a:srgbClr val="000000"/>
                </a:solidFill>
                <a:ea typeface="宋体" pitchFamily="2" charset="-122"/>
              </a:rPr>
              <a:t>functions:</a:t>
            </a:r>
            <a:endParaRPr lang="zh-CN" altLang="en-US" sz="2400" dirty="0">
              <a:solidFill>
                <a:srgbClr val="000000"/>
              </a:solidFill>
              <a:ea typeface="宋体" pitchFamily="2" charset="-122"/>
            </a:endParaRPr>
          </a:p>
        </p:txBody>
      </p:sp>
      <p:sp>
        <p:nvSpPr>
          <p:cNvPr id="11" name="矩形: 圆角 4"/>
          <p:cNvSpPr/>
          <p:nvPr/>
        </p:nvSpPr>
        <p:spPr>
          <a:xfrm>
            <a:off x="390525" y="1125538"/>
            <a:ext cx="8362950" cy="2808288"/>
          </a:xfrm>
          <a:prstGeom prst="roundRect">
            <a:avLst>
              <a:gd name="adj" fmla="val 5658"/>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704020202090204" pitchFamily="34" charset="0"/>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61450" name="TextBox 1"/>
          <p:cNvSpPr txBox="1"/>
          <p:nvPr/>
        </p:nvSpPr>
        <p:spPr>
          <a:xfrm>
            <a:off x="395288" y="4221163"/>
            <a:ext cx="6840537" cy="461962"/>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400" dirty="0">
                <a:solidFill>
                  <a:srgbClr val="000000"/>
                </a:solidFill>
                <a:ea typeface="宋体" pitchFamily="2" charset="-122"/>
              </a:rPr>
              <a:t>Define the following word constants:</a:t>
            </a:r>
            <a:endParaRPr lang="zh-CN" altLang="en-US" sz="2400" dirty="0">
              <a:solidFill>
                <a:srgbClr val="000000"/>
              </a:solidFill>
              <a:ea typeface="宋体" pitchFamily="2" charset="-122"/>
            </a:endParaRPr>
          </a:p>
        </p:txBody>
      </p:sp>
      <p:sp>
        <p:nvSpPr>
          <p:cNvPr id="13" name="矩形: 圆角 4"/>
          <p:cNvSpPr/>
          <p:nvPr/>
        </p:nvSpPr>
        <p:spPr>
          <a:xfrm>
            <a:off x="395288" y="4149725"/>
            <a:ext cx="8362950" cy="1871663"/>
          </a:xfrm>
          <a:prstGeom prst="roundRect">
            <a:avLst>
              <a:gd name="adj" fmla="val 5658"/>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704020202090204" pitchFamily="34" charset="0"/>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4"/>
          <p:cNvSpPr>
            <a:spLocks noGrp="1" noRot="1" noChangeArrowheads="1"/>
          </p:cNvSpPr>
          <p:nvPr>
            <p:ph type="title" idx="4294967295"/>
          </p:nvPr>
        </p:nvSpPr>
        <p:spPr>
          <a:xfrm>
            <a:off x="323528"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3.4 SHA-1</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62467" name="Rectangle 5"/>
          <p:cNvSpPr>
            <a:spLocks noGrp="1" noRot="1"/>
          </p:cNvSpPr>
          <p:nvPr>
            <p:ph type="body" idx="4294967295"/>
          </p:nvPr>
        </p:nvSpPr>
        <p:spPr>
          <a:xfrm>
            <a:off x="214313" y="1052513"/>
            <a:ext cx="8501062" cy="5016500"/>
          </a:xfrm>
          <a:ln/>
        </p:spPr>
        <p:txBody>
          <a:bodyPr vert="horz" wrap="square" lIns="91440" tIns="45720" rIns="91440" bIns="45720" anchor="t" anchorCtr="0"/>
          <a:p>
            <a:pPr eaLnBrk="1" hangingPunct="1">
              <a:lnSpc>
                <a:spcPct val="120000"/>
              </a:lnSpc>
            </a:pPr>
            <a:r>
              <a:rPr lang="en-US" altLang="zh-CN" sz="2400" u="sng" dirty="0">
                <a:solidFill>
                  <a:srgbClr val="3333FF"/>
                </a:solidFill>
              </a:rPr>
              <a:t>1. Preprocessing step: padding scheme</a:t>
            </a:r>
            <a:endParaRPr lang="en-US" altLang="zh-CN" sz="2400" u="sng" dirty="0">
              <a:solidFill>
                <a:srgbClr val="3333FF"/>
              </a:solidFill>
            </a:endParaRPr>
          </a:p>
        </p:txBody>
      </p:sp>
      <p:sp>
        <p:nvSpPr>
          <p:cNvPr id="62468"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pic>
        <p:nvPicPr>
          <p:cNvPr id="62469" name="Picture 2"/>
          <p:cNvPicPr>
            <a:picLocks noChangeAspect="1"/>
          </p:cNvPicPr>
          <p:nvPr/>
        </p:nvPicPr>
        <p:blipFill>
          <a:blip r:embed="rId1"/>
          <a:stretch>
            <a:fillRect/>
          </a:stretch>
        </p:blipFill>
        <p:spPr>
          <a:xfrm>
            <a:off x="857250" y="2071688"/>
            <a:ext cx="5505450" cy="1819275"/>
          </a:xfrm>
          <a:prstGeom prst="rect">
            <a:avLst/>
          </a:prstGeom>
          <a:noFill/>
          <a:ln w="19050" cap="flat" cmpd="sng">
            <a:solidFill>
              <a:srgbClr val="3333FF"/>
            </a:solidFill>
            <a:prstDash val="solid"/>
            <a:miter/>
            <a:headEnd type="none" w="med" len="med"/>
            <a:tailEnd type="none" w="med" len="med"/>
          </a:ln>
        </p:spPr>
      </p:pic>
      <p:cxnSp>
        <p:nvCxnSpPr>
          <p:cNvPr id="62470" name="肘形连接符 8"/>
          <p:cNvCxnSpPr/>
          <p:nvPr/>
        </p:nvCxnSpPr>
        <p:spPr>
          <a:xfrm>
            <a:off x="2428875" y="2357438"/>
            <a:ext cx="3656013" cy="357187"/>
          </a:xfrm>
          <a:prstGeom prst="bentConnector3">
            <a:avLst>
              <a:gd name="adj1" fmla="val 50000"/>
            </a:avLst>
          </a:prstGeom>
          <a:ln w="9525" cap="flat" cmpd="sng">
            <a:solidFill>
              <a:srgbClr val="3333FF"/>
            </a:solidFill>
            <a:prstDash val="solid"/>
            <a:round/>
            <a:headEnd type="none" w="med" len="med"/>
            <a:tailEnd type="arrow" w="med" len="med"/>
          </a:ln>
        </p:spPr>
      </p:cxnSp>
      <p:cxnSp>
        <p:nvCxnSpPr>
          <p:cNvPr id="62471" name="直接连接符 10"/>
          <p:cNvCxnSpPr/>
          <p:nvPr/>
        </p:nvCxnSpPr>
        <p:spPr>
          <a:xfrm rot="5400000">
            <a:off x="2320925" y="2463800"/>
            <a:ext cx="214313" cy="1588"/>
          </a:xfrm>
          <a:prstGeom prst="line">
            <a:avLst/>
          </a:prstGeom>
          <a:ln w="9525" cap="flat" cmpd="sng">
            <a:solidFill>
              <a:schemeClr val="tx1"/>
            </a:solidFill>
            <a:prstDash val="solid"/>
            <a:headEnd type="none" w="med" len="med"/>
            <a:tailEnd type="none" w="med" len="med"/>
          </a:ln>
        </p:spPr>
      </p:cxnSp>
      <p:sp>
        <p:nvSpPr>
          <p:cNvPr id="62472" name="TextBox 11"/>
          <p:cNvSpPr txBox="1"/>
          <p:nvPr/>
        </p:nvSpPr>
        <p:spPr>
          <a:xfrm>
            <a:off x="5962650" y="2286000"/>
            <a:ext cx="2786063" cy="708025"/>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000" b="0" dirty="0">
                <a:solidFill>
                  <a:srgbClr val="FF3300"/>
                </a:solidFill>
                <a:ea typeface="宋体" pitchFamily="2" charset="-122"/>
              </a:rPr>
              <a:t>The length of  the binary representation of  </a:t>
            </a:r>
            <a:r>
              <a:rPr lang="en-US" altLang="zh-CN" sz="2000" b="0" i="1" dirty="0">
                <a:solidFill>
                  <a:srgbClr val="FF3300"/>
                </a:solidFill>
                <a:ea typeface="宋体" pitchFamily="2" charset="-122"/>
              </a:rPr>
              <a:t>x</a:t>
            </a:r>
            <a:endParaRPr lang="en-US" altLang="zh-CN" sz="2000" b="0" i="1" dirty="0">
              <a:solidFill>
                <a:srgbClr val="FF3300"/>
              </a:solidFill>
              <a:ea typeface="宋体" pitchFamily="2" charset="-122"/>
            </a:endParaRPr>
          </a:p>
        </p:txBody>
      </p:sp>
      <p:sp>
        <p:nvSpPr>
          <p:cNvPr id="62473" name="矩形 12"/>
          <p:cNvSpPr/>
          <p:nvPr/>
        </p:nvSpPr>
        <p:spPr>
          <a:xfrm>
            <a:off x="2071688" y="2500313"/>
            <a:ext cx="428625" cy="428625"/>
          </a:xfrm>
          <a:prstGeom prst="rect">
            <a:avLst/>
          </a:prstGeom>
          <a:noFill/>
          <a:ln w="9525" cap="flat" cmpd="sng">
            <a:solidFill>
              <a:srgbClr val="3333FF"/>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pic>
        <p:nvPicPr>
          <p:cNvPr id="62474" name="Picture 3"/>
          <p:cNvPicPr>
            <a:picLocks noChangeAspect="1"/>
          </p:cNvPicPr>
          <p:nvPr/>
        </p:nvPicPr>
        <p:blipFill>
          <a:blip r:embed="rId2"/>
          <a:stretch>
            <a:fillRect/>
          </a:stretch>
        </p:blipFill>
        <p:spPr>
          <a:xfrm>
            <a:off x="857250" y="4567238"/>
            <a:ext cx="2809875" cy="504825"/>
          </a:xfrm>
          <a:prstGeom prst="rect">
            <a:avLst/>
          </a:prstGeom>
          <a:noFill/>
          <a:ln w="9525">
            <a:noFill/>
          </a:ln>
        </p:spPr>
      </p:pic>
      <p:sp>
        <p:nvSpPr>
          <p:cNvPr id="62475" name="下箭头 15"/>
          <p:cNvSpPr/>
          <p:nvPr/>
        </p:nvSpPr>
        <p:spPr>
          <a:xfrm>
            <a:off x="1857375" y="3857625"/>
            <a:ext cx="285750" cy="714375"/>
          </a:xfrm>
          <a:prstGeom prst="down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endParaRPr lang="en-US" altLang="zh-CN" sz="2000" b="0" dirty="0">
              <a:solidFill>
                <a:srgbClr val="000000"/>
              </a:solidFill>
              <a:ea typeface="宋体" pitchFamily="2" charset="-122"/>
            </a:endParaRPr>
          </a:p>
        </p:txBody>
      </p:sp>
      <p:sp>
        <p:nvSpPr>
          <p:cNvPr id="62476" name="TextBox 16"/>
          <p:cNvSpPr txBox="1"/>
          <p:nvPr/>
        </p:nvSpPr>
        <p:spPr>
          <a:xfrm>
            <a:off x="1331913" y="5084763"/>
            <a:ext cx="4392612" cy="400050"/>
          </a:xfrm>
          <a:prstGeom prst="rect">
            <a:avLst/>
          </a:prstGeom>
          <a:noFill/>
          <a:ln w="28575" cap="flat" cmpd="sng">
            <a:solidFill>
              <a:srgbClr val="3333FF"/>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000" i="1" dirty="0">
                <a:solidFill>
                  <a:srgbClr val="FF3300"/>
                </a:solidFill>
                <a:ea typeface="宋体" pitchFamily="2" charset="-122"/>
              </a:rPr>
              <a:t>Each M</a:t>
            </a:r>
            <a:r>
              <a:rPr lang="en-US" altLang="zh-CN" sz="2000" i="1" baseline="-25000" dirty="0">
                <a:solidFill>
                  <a:srgbClr val="FF3300"/>
                </a:solidFill>
                <a:ea typeface="宋体" pitchFamily="2" charset="-122"/>
              </a:rPr>
              <a:t>i</a:t>
            </a:r>
            <a:r>
              <a:rPr lang="en-US" altLang="zh-CN" sz="2000" i="1" dirty="0">
                <a:solidFill>
                  <a:srgbClr val="FF3300"/>
                </a:solidFill>
                <a:ea typeface="宋体" pitchFamily="2" charset="-122"/>
              </a:rPr>
              <a:t> has </a:t>
            </a:r>
            <a:r>
              <a:rPr lang="en-US" altLang="zh-CN" sz="2000" dirty="0">
                <a:solidFill>
                  <a:srgbClr val="FF3300"/>
                </a:solidFill>
                <a:ea typeface="宋体" pitchFamily="2" charset="-122"/>
              </a:rPr>
              <a:t>512</a:t>
            </a:r>
            <a:r>
              <a:rPr lang="en-US" altLang="zh-CN" sz="2000" i="1" dirty="0">
                <a:solidFill>
                  <a:srgbClr val="FF3300"/>
                </a:solidFill>
                <a:ea typeface="宋体" pitchFamily="2" charset="-122"/>
              </a:rPr>
              <a:t> bits </a:t>
            </a:r>
            <a:r>
              <a:rPr lang="en-US" altLang="zh-CN" sz="2000" dirty="0">
                <a:solidFill>
                  <a:srgbClr val="FF3300"/>
                </a:solidFill>
                <a:ea typeface="宋体" pitchFamily="2" charset="-122"/>
              </a:rPr>
              <a:t>(</a:t>
            </a:r>
            <a:r>
              <a:rPr lang="en-US" altLang="zh-CN" sz="2000" i="1" dirty="0">
                <a:solidFill>
                  <a:srgbClr val="FF3300"/>
                </a:solidFill>
                <a:ea typeface="宋体" pitchFamily="2" charset="-122"/>
              </a:rPr>
              <a:t>= </a:t>
            </a:r>
            <a:r>
              <a:rPr lang="en-US" altLang="zh-CN" sz="2000" dirty="0">
                <a:solidFill>
                  <a:srgbClr val="FF3300"/>
                </a:solidFill>
                <a:ea typeface="宋体" pitchFamily="2" charset="-122"/>
              </a:rPr>
              <a:t>16</a:t>
            </a:r>
            <a:r>
              <a:rPr lang="en-US" altLang="zh-CN" sz="2000" i="1" dirty="0">
                <a:solidFill>
                  <a:srgbClr val="FF3300"/>
                </a:solidFill>
                <a:ea typeface="宋体" pitchFamily="2" charset="-122"/>
              </a:rPr>
              <a:t> words</a:t>
            </a:r>
            <a:r>
              <a:rPr lang="en-US" altLang="zh-CN" sz="2000" dirty="0">
                <a:solidFill>
                  <a:srgbClr val="FF3300"/>
                </a:solidFill>
                <a:ea typeface="宋体" pitchFamily="2" charset="-122"/>
              </a:rPr>
              <a:t>)</a:t>
            </a:r>
            <a:endParaRPr lang="en-US" altLang="zh-CN" sz="2000" dirty="0">
              <a:solidFill>
                <a:srgbClr val="FF3300"/>
              </a:solidFill>
              <a:ea typeface="宋体" pitchFamily="2" charset="-122"/>
            </a:endParaRPr>
          </a:p>
        </p:txBody>
      </p:sp>
      <p:sp>
        <p:nvSpPr>
          <p:cNvPr id="13" name="矩形 12"/>
          <p:cNvSpPr/>
          <p:nvPr/>
        </p:nvSpPr>
        <p:spPr>
          <a:xfrm>
            <a:off x="2051050" y="2060575"/>
            <a:ext cx="3937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rPr>
              <a:t>1:</a:t>
            </a:r>
            <a:endParaRPr kumimoji="0" lang="zh-CN" altLang="en-US" sz="20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4"/>
          <p:cNvSpPr>
            <a:spLocks noGrp="1" noRot="1" noChangeArrowheads="1"/>
          </p:cNvSpPr>
          <p:nvPr>
            <p:ph type="title" idx="4294967295"/>
          </p:nvPr>
        </p:nvSpPr>
        <p:spPr>
          <a:xfrm>
            <a:off x="345777" y="44624"/>
            <a:ext cx="2786063"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Outline</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14339" name="Rectangle 5"/>
          <p:cNvSpPr>
            <a:spLocks noGrp="1" noRot="1"/>
          </p:cNvSpPr>
          <p:nvPr>
            <p:ph type="body" idx="4294967295"/>
          </p:nvPr>
        </p:nvSpPr>
        <p:spPr>
          <a:xfrm>
            <a:off x="539750" y="909638"/>
            <a:ext cx="8604250" cy="5975350"/>
          </a:xfrm>
          <a:ln/>
        </p:spPr>
        <p:txBody>
          <a:bodyPr vert="horz" wrap="square" lIns="91440" tIns="45720" rIns="91440" bIns="45720" anchor="t" anchorCtr="0"/>
          <a:p>
            <a:pPr eaLnBrk="1" hangingPunct="1">
              <a:lnSpc>
                <a:spcPct val="120000"/>
              </a:lnSpc>
            </a:pPr>
            <a:r>
              <a:rPr lang="en-US" altLang="zh-CN" sz="2800" dirty="0">
                <a:solidFill>
                  <a:srgbClr val="000000"/>
                </a:solidFill>
              </a:rPr>
              <a:t>1. Hash Functions and Data Integrity</a:t>
            </a:r>
            <a:endParaRPr lang="en-US" altLang="zh-CN" sz="2800" dirty="0">
              <a:solidFill>
                <a:srgbClr val="000000"/>
              </a:solidFill>
            </a:endParaRPr>
          </a:p>
          <a:p>
            <a:pPr eaLnBrk="1" hangingPunct="1">
              <a:lnSpc>
                <a:spcPct val="120000"/>
              </a:lnSpc>
            </a:pPr>
            <a:r>
              <a:rPr lang="en-US" altLang="zh-CN" sz="2800" dirty="0">
                <a:solidFill>
                  <a:srgbClr val="000000"/>
                </a:solidFill>
              </a:rPr>
              <a:t>2. Security of Hash Functions</a:t>
            </a:r>
            <a:endParaRPr lang="en-US" altLang="zh-CN" sz="2800" dirty="0">
              <a:solidFill>
                <a:srgbClr val="000000"/>
              </a:solidFill>
            </a:endParaRPr>
          </a:p>
          <a:p>
            <a:pPr lvl="1" eaLnBrk="1" hangingPunct="1">
              <a:lnSpc>
                <a:spcPct val="120000"/>
              </a:lnSpc>
            </a:pPr>
            <a:r>
              <a:rPr lang="en-US" altLang="zh-CN" sz="2400" dirty="0">
                <a:solidFill>
                  <a:srgbClr val="3333FF"/>
                </a:solidFill>
              </a:rPr>
              <a:t>Security based on three difficult problems</a:t>
            </a:r>
            <a:endParaRPr lang="en-US" altLang="zh-CN" sz="2400" dirty="0">
              <a:solidFill>
                <a:srgbClr val="3333FF"/>
              </a:solidFill>
            </a:endParaRPr>
          </a:p>
          <a:p>
            <a:pPr lvl="1" eaLnBrk="1" hangingPunct="1">
              <a:lnSpc>
                <a:spcPct val="120000"/>
              </a:lnSpc>
            </a:pPr>
            <a:r>
              <a:rPr lang="en-US" altLang="zh-CN" sz="2400" dirty="0">
                <a:solidFill>
                  <a:srgbClr val="3333FF"/>
                </a:solidFill>
              </a:rPr>
              <a:t>The Random Oracle Model and Algorithms in the ROM</a:t>
            </a:r>
            <a:endParaRPr lang="en-US" altLang="zh-CN" sz="2400" dirty="0">
              <a:solidFill>
                <a:srgbClr val="3333FF"/>
              </a:solidFill>
            </a:endParaRPr>
          </a:p>
          <a:p>
            <a:pPr eaLnBrk="1" hangingPunct="1">
              <a:lnSpc>
                <a:spcPct val="120000"/>
              </a:lnSpc>
            </a:pPr>
            <a:r>
              <a:rPr lang="en-US" altLang="zh-CN" sz="2800" dirty="0">
                <a:solidFill>
                  <a:srgbClr val="000000"/>
                </a:solidFill>
              </a:rPr>
              <a:t>3. Iterated Hash Functions</a:t>
            </a:r>
            <a:endParaRPr lang="en-US" altLang="zh-CN" sz="2800" dirty="0">
              <a:solidFill>
                <a:srgbClr val="000000"/>
              </a:solidFill>
            </a:endParaRPr>
          </a:p>
          <a:p>
            <a:pPr lvl="1" eaLnBrk="1" hangingPunct="1">
              <a:lnSpc>
                <a:spcPct val="120000"/>
              </a:lnSpc>
            </a:pPr>
            <a:r>
              <a:rPr lang="en-US" altLang="zh-CN" sz="2400" dirty="0">
                <a:solidFill>
                  <a:srgbClr val="3333FF"/>
                </a:solidFill>
              </a:rPr>
              <a:t>The Merkle-Damgard Construction &amp; SHA-1</a:t>
            </a:r>
            <a:endParaRPr lang="en-US" altLang="zh-CN" sz="2400" dirty="0">
              <a:solidFill>
                <a:srgbClr val="3333FF"/>
              </a:solidFill>
            </a:endParaRPr>
          </a:p>
          <a:p>
            <a:pPr eaLnBrk="1" hangingPunct="1">
              <a:lnSpc>
                <a:spcPct val="120000"/>
              </a:lnSpc>
            </a:pPr>
            <a:r>
              <a:rPr lang="en-US" altLang="zh-CN" sz="2800" dirty="0">
                <a:solidFill>
                  <a:srgbClr val="000000"/>
                </a:solidFill>
              </a:rPr>
              <a:t>4. The Sponge Construction: </a:t>
            </a:r>
            <a:r>
              <a:rPr lang="en-US" altLang="zh-CN" sz="2400" dirty="0">
                <a:solidFill>
                  <a:srgbClr val="3333FF"/>
                </a:solidFill>
              </a:rPr>
              <a:t>SHA-3</a:t>
            </a:r>
            <a:endParaRPr lang="en-US" altLang="zh-CN" sz="2400" dirty="0">
              <a:solidFill>
                <a:srgbClr val="3333FF"/>
              </a:solidFill>
            </a:endParaRPr>
          </a:p>
          <a:p>
            <a:pPr eaLnBrk="1" hangingPunct="1">
              <a:lnSpc>
                <a:spcPct val="120000"/>
              </a:lnSpc>
            </a:pPr>
            <a:r>
              <a:rPr lang="en-US" altLang="zh-CN" sz="2800" dirty="0">
                <a:solidFill>
                  <a:srgbClr val="000000"/>
                </a:solidFill>
              </a:rPr>
              <a:t>5. Message Authentication Codes (MAC)</a:t>
            </a:r>
            <a:endParaRPr lang="en-US" altLang="zh-CN" sz="2800" dirty="0">
              <a:solidFill>
                <a:srgbClr val="000000"/>
              </a:solidFill>
            </a:endParaRPr>
          </a:p>
          <a:p>
            <a:pPr lvl="1" eaLnBrk="1" hangingPunct="1">
              <a:lnSpc>
                <a:spcPct val="120000"/>
              </a:lnSpc>
              <a:buClr>
                <a:srgbClr val="2DA2BF"/>
              </a:buClr>
            </a:pPr>
            <a:r>
              <a:rPr lang="en-US" altLang="zh-CN" sz="2400" dirty="0">
                <a:solidFill>
                  <a:srgbClr val="3333FF"/>
                </a:solidFill>
              </a:rPr>
              <a:t>HMAC &amp; CBC-MAC</a:t>
            </a:r>
            <a:endParaRPr lang="en-US" altLang="zh-CN" sz="2400" dirty="0">
              <a:solidFill>
                <a:srgbClr val="3333FF"/>
              </a:solidFill>
            </a:endParaRPr>
          </a:p>
          <a:p>
            <a:pPr lvl="1" eaLnBrk="1" hangingPunct="1">
              <a:lnSpc>
                <a:spcPct val="120000"/>
              </a:lnSpc>
              <a:buClr>
                <a:srgbClr val="2DA2BF"/>
              </a:buClr>
            </a:pPr>
            <a:r>
              <a:rPr lang="en-US" altLang="zh-CN" sz="2400" dirty="0">
                <a:solidFill>
                  <a:srgbClr val="3333FF"/>
                </a:solidFill>
              </a:rPr>
              <a:t>Authenticated Encryption</a:t>
            </a:r>
            <a:endParaRPr lang="en-US" altLang="zh-CN" sz="2400" dirty="0">
              <a:solidFill>
                <a:srgbClr val="3333FF"/>
              </a:solidFill>
            </a:endParaRPr>
          </a:p>
          <a:p>
            <a:pPr eaLnBrk="1" hangingPunct="1">
              <a:lnSpc>
                <a:spcPct val="120000"/>
              </a:lnSpc>
            </a:pPr>
            <a:r>
              <a:rPr lang="en-US" altLang="zh-CN" sz="2800" dirty="0">
                <a:solidFill>
                  <a:srgbClr val="000000"/>
                </a:solidFill>
              </a:rPr>
              <a:t>6. Unconditionally Secure MAC</a:t>
            </a:r>
            <a:endParaRPr lang="en-US" altLang="zh-CN" sz="2400" dirty="0">
              <a:solidFill>
                <a:srgbClr val="3333FF"/>
              </a:solidFill>
            </a:endParaRPr>
          </a:p>
          <a:p>
            <a:pPr lvl="1" eaLnBrk="1" hangingPunct="1">
              <a:lnSpc>
                <a:spcPct val="120000"/>
              </a:lnSpc>
              <a:buClr>
                <a:srgbClr val="2DA2BF"/>
              </a:buClr>
            </a:pPr>
            <a:endParaRPr lang="en-US" altLang="zh-CN" sz="2400" dirty="0">
              <a:solidFill>
                <a:srgbClr val="3333FF"/>
              </a:solidFill>
            </a:endParaRPr>
          </a:p>
        </p:txBody>
      </p:sp>
      <p:sp>
        <p:nvSpPr>
          <p:cNvPr id="17412"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14339">
                                            <p:txEl>
                                              <p:charRg st="0" end="37"/>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4"/>
          <p:cNvSpPr>
            <a:spLocks noGrp="1" noRot="1" noChangeArrowheads="1"/>
          </p:cNvSpPr>
          <p:nvPr>
            <p:ph type="title" idx="4294967295"/>
          </p:nvPr>
        </p:nvSpPr>
        <p:spPr>
          <a:xfrm>
            <a:off x="323528"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3.4 SHA-1</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63491"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pic>
        <p:nvPicPr>
          <p:cNvPr id="63492" name="Picture 2"/>
          <p:cNvPicPr>
            <a:picLocks noChangeAspect="1"/>
          </p:cNvPicPr>
          <p:nvPr/>
        </p:nvPicPr>
        <p:blipFill>
          <a:blip r:embed="rId1"/>
          <a:srcRect r="48190"/>
          <a:stretch>
            <a:fillRect/>
          </a:stretch>
        </p:blipFill>
        <p:spPr>
          <a:xfrm>
            <a:off x="323850" y="2276475"/>
            <a:ext cx="3000375" cy="2638425"/>
          </a:xfrm>
          <a:prstGeom prst="rect">
            <a:avLst/>
          </a:prstGeom>
          <a:noFill/>
          <a:ln w="19050" cap="flat" cmpd="sng">
            <a:solidFill>
              <a:srgbClr val="3333FF"/>
            </a:solidFill>
            <a:prstDash val="solid"/>
            <a:miter/>
            <a:headEnd type="none" w="med" len="med"/>
            <a:tailEnd type="none" w="med" len="med"/>
          </a:ln>
        </p:spPr>
      </p:pic>
      <p:pic>
        <p:nvPicPr>
          <p:cNvPr id="63493" name="Picture 3"/>
          <p:cNvPicPr>
            <a:picLocks noChangeAspect="1"/>
          </p:cNvPicPr>
          <p:nvPr/>
        </p:nvPicPr>
        <p:blipFill>
          <a:blip r:embed="rId2"/>
          <a:stretch>
            <a:fillRect/>
          </a:stretch>
        </p:blipFill>
        <p:spPr>
          <a:xfrm>
            <a:off x="3716338" y="1196975"/>
            <a:ext cx="5176837" cy="4833938"/>
          </a:xfrm>
          <a:prstGeom prst="rect">
            <a:avLst/>
          </a:prstGeom>
          <a:noFill/>
          <a:ln w="19050" cap="flat" cmpd="sng">
            <a:solidFill>
              <a:srgbClr val="3333FF"/>
            </a:solidFill>
            <a:prstDash val="solid"/>
            <a:miter/>
            <a:headEnd type="none" w="med" len="med"/>
            <a:tailEnd type="none" w="med" len="med"/>
          </a:ln>
        </p:spPr>
      </p:pic>
      <p:cxnSp>
        <p:nvCxnSpPr>
          <p:cNvPr id="63494" name="直接连接符 20"/>
          <p:cNvCxnSpPr/>
          <p:nvPr/>
        </p:nvCxnSpPr>
        <p:spPr>
          <a:xfrm>
            <a:off x="3492500" y="1125538"/>
            <a:ext cx="0" cy="5173662"/>
          </a:xfrm>
          <a:prstGeom prst="line">
            <a:avLst/>
          </a:prstGeom>
          <a:ln w="19050" cap="flat" cmpd="sng">
            <a:solidFill>
              <a:srgbClr val="00B050"/>
            </a:solidFill>
            <a:prstDash val="dash"/>
            <a:headEnd type="none" w="med" len="med"/>
            <a:tailEnd type="none" w="med" len="med"/>
          </a:ln>
        </p:spPr>
      </p:cxnSp>
      <p:sp>
        <p:nvSpPr>
          <p:cNvPr id="39946" name="TextBox 21"/>
          <p:cNvSpPr txBox="1"/>
          <p:nvPr/>
        </p:nvSpPr>
        <p:spPr>
          <a:xfrm>
            <a:off x="2555875" y="6308725"/>
            <a:ext cx="3686175" cy="461963"/>
          </a:xfrm>
          <a:prstGeom prst="rect">
            <a:avLst/>
          </a:prstGeom>
          <a:noFill/>
          <a:ln w="28575" cap="flat" cmpd="sng">
            <a:solidFill>
              <a:srgbClr val="3333FF"/>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gn="ctr">
              <a:lnSpc>
                <a:spcPct val="100000"/>
              </a:lnSpc>
              <a:spcBef>
                <a:spcPct val="0"/>
              </a:spcBef>
              <a:buClrTx/>
              <a:buSzTx/>
              <a:buNone/>
            </a:pPr>
            <a:r>
              <a:rPr lang="en-US" altLang="zh-CN" sz="2400" dirty="0">
                <a:solidFill>
                  <a:srgbClr val="FF3300"/>
                </a:solidFill>
                <a:ea typeface="宋体" pitchFamily="2" charset="-122"/>
              </a:rPr>
              <a:t>The output has 160 bits</a:t>
            </a:r>
            <a:endParaRPr lang="en-US" altLang="zh-CN" sz="2400" dirty="0">
              <a:solidFill>
                <a:srgbClr val="FF3300"/>
              </a:solidFill>
              <a:ea typeface="宋体" pitchFamily="2" charset="-122"/>
            </a:endParaRPr>
          </a:p>
        </p:txBody>
      </p:sp>
      <p:sp>
        <p:nvSpPr>
          <p:cNvPr id="3" name="TextBox 2"/>
          <p:cNvSpPr txBox="1"/>
          <p:nvPr/>
        </p:nvSpPr>
        <p:spPr>
          <a:xfrm>
            <a:off x="323850" y="5180013"/>
            <a:ext cx="2735263" cy="400050"/>
          </a:xfrm>
          <a:prstGeom prst="rect">
            <a:avLst/>
          </a:prstGeom>
          <a:noFill/>
          <a:ln w="12700" cap="flat" cmpd="sng">
            <a:solidFill>
              <a:srgbClr val="FF3300"/>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i="1" dirty="0">
                <a:solidFill>
                  <a:srgbClr val="000000"/>
                </a:solidFill>
                <a:ea typeface="宋体" pitchFamily="2" charset="-122"/>
              </a:rPr>
              <a:t>z</a:t>
            </a:r>
            <a:r>
              <a:rPr lang="en-US" altLang="zh-CN" sz="2000" b="0" baseline="-25000" dirty="0">
                <a:solidFill>
                  <a:srgbClr val="000000"/>
                </a:solidFill>
                <a:ea typeface="宋体" pitchFamily="2" charset="-122"/>
              </a:rPr>
              <a:t>0</a:t>
            </a:r>
            <a:r>
              <a:rPr lang="en-US" altLang="zh-CN" sz="2000" b="0" dirty="0">
                <a:solidFill>
                  <a:srgbClr val="000000"/>
                </a:solidFill>
                <a:ea typeface="宋体" pitchFamily="2" charset="-122"/>
              </a:rPr>
              <a:t>=IV=</a:t>
            </a:r>
            <a:r>
              <a:rPr lang="en-US" altLang="zh-CN" sz="2000" b="0" i="1" dirty="0">
                <a:solidFill>
                  <a:srgbClr val="000000"/>
                </a:solidFill>
                <a:ea typeface="宋体" pitchFamily="2" charset="-122"/>
              </a:rPr>
              <a:t>H</a:t>
            </a:r>
            <a:r>
              <a:rPr lang="en-US" altLang="zh-CN" sz="2000" b="0" baseline="-25000" dirty="0">
                <a:solidFill>
                  <a:srgbClr val="000000"/>
                </a:solidFill>
                <a:ea typeface="宋体" pitchFamily="2" charset="-122"/>
              </a:rPr>
              <a:t>0</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H</a:t>
            </a:r>
            <a:r>
              <a:rPr lang="en-US" altLang="zh-CN" sz="2000" b="0" baseline="-25000" dirty="0">
                <a:solidFill>
                  <a:srgbClr val="000000"/>
                </a:solidFill>
                <a:ea typeface="宋体" pitchFamily="2" charset="-122"/>
              </a:rPr>
              <a:t>1</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H</a:t>
            </a:r>
            <a:r>
              <a:rPr lang="en-US" altLang="zh-CN" sz="2000" b="0" baseline="-25000" dirty="0">
                <a:solidFill>
                  <a:srgbClr val="000000"/>
                </a:solidFill>
                <a:ea typeface="宋体" pitchFamily="2" charset="-122"/>
              </a:rPr>
              <a:t>2</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H</a:t>
            </a:r>
            <a:r>
              <a:rPr lang="en-US" altLang="zh-CN" sz="2000" b="0" baseline="-25000" dirty="0">
                <a:solidFill>
                  <a:srgbClr val="000000"/>
                </a:solidFill>
                <a:ea typeface="宋体" pitchFamily="2" charset="-122"/>
              </a:rPr>
              <a:t>3</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H</a:t>
            </a:r>
            <a:r>
              <a:rPr lang="en-US" altLang="zh-CN" sz="2000" b="0" baseline="-25000" dirty="0">
                <a:solidFill>
                  <a:srgbClr val="000000"/>
                </a:solidFill>
                <a:ea typeface="宋体" pitchFamily="2" charset="-122"/>
              </a:rPr>
              <a:t>4</a:t>
            </a:r>
            <a:endParaRPr lang="zh-CN" altLang="en-US" sz="2000" b="0" baseline="-25000" dirty="0">
              <a:solidFill>
                <a:srgbClr val="000000"/>
              </a:solidFill>
              <a:ea typeface="宋体" pitchFamily="2" charset="-122"/>
            </a:endParaRPr>
          </a:p>
        </p:txBody>
      </p:sp>
      <p:cxnSp>
        <p:nvCxnSpPr>
          <p:cNvPr id="5" name="直接箭头连接符 4"/>
          <p:cNvCxnSpPr/>
          <p:nvPr/>
        </p:nvCxnSpPr>
        <p:spPr>
          <a:xfrm>
            <a:off x="1403350" y="4868863"/>
            <a:ext cx="0" cy="311150"/>
          </a:xfrm>
          <a:prstGeom prst="straightConnector1">
            <a:avLst/>
          </a:prstGeom>
          <a:ln w="127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274638" y="3141663"/>
            <a:ext cx="3144838" cy="569913"/>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6" name="TextBox 15"/>
          <p:cNvSpPr txBox="1"/>
          <p:nvPr/>
        </p:nvSpPr>
        <p:spPr>
          <a:xfrm>
            <a:off x="176213" y="1341438"/>
            <a:ext cx="3316287" cy="706437"/>
          </a:xfrm>
          <a:prstGeom prst="rect">
            <a:avLst/>
          </a:prstGeom>
          <a:noFill/>
          <a:ln w="12700" cap="flat" cmpd="sng">
            <a:solidFill>
              <a:srgbClr val="FF3300"/>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i="1" dirty="0">
                <a:solidFill>
                  <a:srgbClr val="000000"/>
                </a:solidFill>
                <a:ea typeface="宋体" pitchFamily="2" charset="-122"/>
              </a:rPr>
              <a:t>z</a:t>
            </a:r>
            <a:r>
              <a:rPr lang="en-US" altLang="zh-CN" sz="2000" b="0" i="1" baseline="-25000" dirty="0">
                <a:solidFill>
                  <a:srgbClr val="000000"/>
                </a:solidFill>
                <a:ea typeface="宋体" pitchFamily="2" charset="-122"/>
              </a:rPr>
              <a:t>i</a:t>
            </a:r>
            <a:r>
              <a:rPr lang="en-US" altLang="zh-CN" sz="2000" b="0" dirty="0">
                <a:solidFill>
                  <a:srgbClr val="000000"/>
                </a:solidFill>
                <a:ea typeface="宋体" pitchFamily="2" charset="-122"/>
              </a:rPr>
              <a:t>=</a:t>
            </a:r>
            <a:r>
              <a:rPr lang="en-US" altLang="zh-CN" sz="2000" dirty="0">
                <a:solidFill>
                  <a:srgbClr val="000000"/>
                </a:solidFill>
                <a:ea typeface="宋体" pitchFamily="2" charset="-122"/>
              </a:rPr>
              <a:t>compress</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z</a:t>
            </a:r>
            <a:r>
              <a:rPr lang="en-US" altLang="zh-CN" sz="2000" b="0" i="1" baseline="-25000" dirty="0">
                <a:solidFill>
                  <a:srgbClr val="000000"/>
                </a:solidFill>
                <a:ea typeface="宋体" pitchFamily="2" charset="-122"/>
              </a:rPr>
              <a:t>i</a:t>
            </a:r>
            <a:r>
              <a:rPr lang="en-US" altLang="zh-CN" sz="2000" b="0" baseline="-25000" dirty="0">
                <a:solidFill>
                  <a:srgbClr val="000000"/>
                </a:solidFill>
                <a:ea typeface="宋体" pitchFamily="2" charset="-122"/>
              </a:rPr>
              <a:t>-1</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M</a:t>
            </a:r>
            <a:r>
              <a:rPr lang="en-US" altLang="zh-CN" sz="2000" b="0" i="1" baseline="-25000" dirty="0">
                <a:solidFill>
                  <a:srgbClr val="000000"/>
                </a:solidFill>
                <a:ea typeface="宋体" pitchFamily="2" charset="-122"/>
              </a:rPr>
              <a:t>i</a:t>
            </a:r>
            <a:r>
              <a:rPr lang="en-US" altLang="zh-CN" sz="2000" b="0" dirty="0">
                <a:solidFill>
                  <a:srgbClr val="000000"/>
                </a:solidFill>
                <a:ea typeface="宋体" pitchFamily="2" charset="-122"/>
              </a:rPr>
              <a:t>)</a:t>
            </a:r>
            <a:endParaRPr lang="en-US" altLang="zh-CN" sz="2000" b="0" dirty="0">
              <a:solidFill>
                <a:srgbClr val="000000"/>
              </a:solidFill>
              <a:ea typeface="宋体" pitchFamily="2" charset="-122"/>
            </a:endParaRPr>
          </a:p>
          <a:p>
            <a:pPr marL="0" lvl="0" indent="0">
              <a:lnSpc>
                <a:spcPct val="100000"/>
              </a:lnSpc>
              <a:spcBef>
                <a:spcPct val="0"/>
              </a:spcBef>
              <a:buClrTx/>
              <a:buSzTx/>
              <a:buFontTx/>
              <a:buNone/>
            </a:pPr>
            <a:r>
              <a:rPr lang="en-US" altLang="zh-CN" sz="2000" dirty="0">
                <a:solidFill>
                  <a:srgbClr val="000000"/>
                </a:solidFill>
                <a:ea typeface="宋体" pitchFamily="2" charset="-122"/>
              </a:rPr>
              <a:t>compress: </a:t>
            </a:r>
            <a:r>
              <a:rPr lang="en-US" altLang="zh-CN" sz="2000" b="0" dirty="0">
                <a:solidFill>
                  <a:srgbClr val="000000"/>
                </a:solidFill>
                <a:ea typeface="宋体" pitchFamily="2" charset="-122"/>
              </a:rPr>
              <a:t>{0,1}</a:t>
            </a:r>
            <a:r>
              <a:rPr lang="en-US" altLang="zh-CN" sz="2000" b="0" baseline="30000" dirty="0">
                <a:solidFill>
                  <a:srgbClr val="000000"/>
                </a:solidFill>
                <a:ea typeface="宋体" pitchFamily="2" charset="-122"/>
              </a:rPr>
              <a:t>672 </a:t>
            </a:r>
            <a:r>
              <a:rPr lang="en-US" altLang="zh-CN" sz="2000" b="0" dirty="0">
                <a:solidFill>
                  <a:srgbClr val="000000"/>
                </a:solidFill>
                <a:ea typeface="宋体" pitchFamily="2" charset="-122"/>
                <a:sym typeface="Wingdings" panose="05000000000000000000" pitchFamily="2" charset="2"/>
              </a:rPr>
              <a:t>{0,1}</a:t>
            </a:r>
            <a:r>
              <a:rPr lang="en-US" altLang="zh-CN" sz="2000" b="0" baseline="30000" dirty="0">
                <a:solidFill>
                  <a:srgbClr val="000000"/>
                </a:solidFill>
                <a:ea typeface="宋体" pitchFamily="2" charset="-122"/>
                <a:sym typeface="Wingdings" panose="05000000000000000000" pitchFamily="2" charset="2"/>
              </a:rPr>
              <a:t>160</a:t>
            </a:r>
            <a:endParaRPr lang="zh-CN" altLang="en-US" sz="2000" b="0" baseline="30000" dirty="0">
              <a:solidFill>
                <a:srgbClr val="000000"/>
              </a:solidFill>
              <a:ea typeface="宋体" pitchFamily="2" charset="-122"/>
            </a:endParaRPr>
          </a:p>
        </p:txBody>
      </p:sp>
      <p:cxnSp>
        <p:nvCxnSpPr>
          <p:cNvPr id="10" name="直接箭头连接符 9"/>
          <p:cNvCxnSpPr/>
          <p:nvPr/>
        </p:nvCxnSpPr>
        <p:spPr>
          <a:xfrm flipH="1" flipV="1">
            <a:off x="3132138" y="1979613"/>
            <a:ext cx="1152525" cy="29686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501" name="Rectangle 5"/>
          <p:cNvSpPr txBox="1">
            <a:spLocks noRot="1"/>
          </p:cNvSpPr>
          <p:nvPr/>
        </p:nvSpPr>
        <p:spPr>
          <a:xfrm>
            <a:off x="103188" y="836613"/>
            <a:ext cx="8501062" cy="647700"/>
          </a:xfrm>
          <a:prstGeom prst="rect">
            <a:avLst/>
          </a:prstGeom>
          <a:noFill/>
          <a:ln w="9525">
            <a:noFill/>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365125" lvl="0" indent="-255270" eaLnBrk="1" hangingPunct="1">
              <a:lnSpc>
                <a:spcPct val="120000"/>
              </a:lnSpc>
            </a:pPr>
            <a:r>
              <a:rPr lang="en-US" altLang="zh-CN" sz="2400" u="sng" dirty="0">
                <a:solidFill>
                  <a:srgbClr val="3333FF"/>
                </a:solidFill>
              </a:rPr>
              <a:t>2. Processing step:</a:t>
            </a:r>
            <a:endParaRPr lang="en-US" altLang="zh-CN" sz="2400" u="sng" dirty="0">
              <a:solidFill>
                <a:srgbClr val="3333FF"/>
              </a:solidFill>
            </a:endParaRPr>
          </a:p>
        </p:txBody>
      </p:sp>
      <p:sp>
        <p:nvSpPr>
          <p:cNvPr id="15" name="矩形 14"/>
          <p:cNvSpPr/>
          <p:nvPr/>
        </p:nvSpPr>
        <p:spPr>
          <a:xfrm>
            <a:off x="1619250" y="2276475"/>
            <a:ext cx="431800" cy="217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rPr>
              <a:t>1:</a:t>
            </a:r>
            <a:endParaRPr kumimoji="0" lang="zh-CN" altLang="en-US" sz="1800" b="0"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6" grpId="0" animBg="1"/>
      <p:bldP spid="3" grpId="0" animBg="1"/>
      <p:bldP spid="7" grpId="0" animBg="1"/>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4"/>
          <p:cNvSpPr>
            <a:spLocks noGrp="1" noRot="1" noChangeArrowheads="1"/>
          </p:cNvSpPr>
          <p:nvPr>
            <p:ph type="title" idx="4294967295"/>
          </p:nvPr>
        </p:nvSpPr>
        <p:spPr>
          <a:xfrm>
            <a:off x="345777" y="44624"/>
            <a:ext cx="2786063"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Outline</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64515" name="Rectangle 5"/>
          <p:cNvSpPr>
            <a:spLocks noGrp="1" noRot="1"/>
          </p:cNvSpPr>
          <p:nvPr>
            <p:ph type="body" idx="4294967295"/>
          </p:nvPr>
        </p:nvSpPr>
        <p:spPr>
          <a:xfrm>
            <a:off x="539750" y="765175"/>
            <a:ext cx="8604250" cy="6407150"/>
          </a:xfrm>
          <a:ln/>
        </p:spPr>
        <p:txBody>
          <a:bodyPr vert="horz" wrap="square" lIns="91440" tIns="45720" rIns="91440" bIns="45720" anchor="t" anchorCtr="0"/>
          <a:p>
            <a:pPr eaLnBrk="1" hangingPunct="1"/>
            <a:r>
              <a:rPr lang="en-US" altLang="zh-CN" sz="2800" dirty="0">
                <a:solidFill>
                  <a:srgbClr val="000000"/>
                </a:solidFill>
              </a:rPr>
              <a:t>1. Hash Functions and Data Integrity</a:t>
            </a:r>
            <a:endParaRPr lang="en-US" altLang="zh-CN" sz="2800" dirty="0">
              <a:solidFill>
                <a:srgbClr val="000000"/>
              </a:solidFill>
            </a:endParaRPr>
          </a:p>
          <a:p>
            <a:pPr eaLnBrk="1" hangingPunct="1"/>
            <a:r>
              <a:rPr lang="en-US" altLang="zh-CN" sz="2800" dirty="0">
                <a:solidFill>
                  <a:srgbClr val="000000"/>
                </a:solidFill>
              </a:rPr>
              <a:t>2. Security of Hash Functions</a:t>
            </a:r>
            <a:endParaRPr lang="en-US" altLang="zh-CN" sz="2800" dirty="0">
              <a:solidFill>
                <a:srgbClr val="000000"/>
              </a:solidFill>
            </a:endParaRPr>
          </a:p>
          <a:p>
            <a:pPr lvl="1" eaLnBrk="1" hangingPunct="1"/>
            <a:r>
              <a:rPr lang="en-US" altLang="zh-CN" sz="2400" dirty="0">
                <a:solidFill>
                  <a:srgbClr val="3333FF"/>
                </a:solidFill>
              </a:rPr>
              <a:t>Security based on three difficult problems</a:t>
            </a:r>
            <a:endParaRPr lang="en-US" altLang="zh-CN" sz="2400" dirty="0">
              <a:solidFill>
                <a:srgbClr val="3333FF"/>
              </a:solidFill>
            </a:endParaRPr>
          </a:p>
          <a:p>
            <a:pPr lvl="1" eaLnBrk="1" hangingPunct="1"/>
            <a:r>
              <a:rPr lang="en-US" altLang="zh-CN" sz="2400" dirty="0">
                <a:solidFill>
                  <a:srgbClr val="3333FF"/>
                </a:solidFill>
              </a:rPr>
              <a:t>The Random Oracle Model and Algorithms in the ROM</a:t>
            </a:r>
            <a:endParaRPr lang="en-US" altLang="zh-CN" sz="2400" dirty="0">
              <a:solidFill>
                <a:srgbClr val="3333FF"/>
              </a:solidFill>
            </a:endParaRPr>
          </a:p>
          <a:p>
            <a:pPr eaLnBrk="1" hangingPunct="1"/>
            <a:r>
              <a:rPr lang="en-US" altLang="zh-CN" sz="2800" dirty="0">
                <a:solidFill>
                  <a:srgbClr val="000000"/>
                </a:solidFill>
              </a:rPr>
              <a:t>3. Iterated Hash Functions</a:t>
            </a:r>
            <a:endParaRPr lang="en-US" altLang="zh-CN" sz="2800" dirty="0">
              <a:solidFill>
                <a:srgbClr val="000000"/>
              </a:solidFill>
            </a:endParaRPr>
          </a:p>
          <a:p>
            <a:pPr lvl="1" eaLnBrk="1" hangingPunct="1"/>
            <a:r>
              <a:rPr lang="en-US" altLang="zh-CN" sz="2400" dirty="0">
                <a:solidFill>
                  <a:srgbClr val="3333FF"/>
                </a:solidFill>
              </a:rPr>
              <a:t>The Merkle-Damgard Construction &amp; SHA-1</a:t>
            </a:r>
            <a:endParaRPr lang="en-US" altLang="zh-CN" sz="2400" dirty="0">
              <a:solidFill>
                <a:srgbClr val="3333FF"/>
              </a:solidFill>
            </a:endParaRPr>
          </a:p>
          <a:p>
            <a:pPr eaLnBrk="1" hangingPunct="1"/>
            <a:r>
              <a:rPr lang="en-US" altLang="zh-CN" sz="2800" u="sng" dirty="0">
                <a:solidFill>
                  <a:srgbClr val="000000"/>
                </a:solidFill>
              </a:rPr>
              <a:t>4. The Sponge Construction: </a:t>
            </a:r>
            <a:r>
              <a:rPr lang="en-US" altLang="zh-CN" sz="2400" u="sng" dirty="0">
                <a:solidFill>
                  <a:srgbClr val="3333FF"/>
                </a:solidFill>
              </a:rPr>
              <a:t>SHA-3</a:t>
            </a:r>
            <a:endParaRPr lang="en-US" altLang="zh-CN" sz="2400" u="sng" dirty="0">
              <a:solidFill>
                <a:srgbClr val="3333FF"/>
              </a:solidFill>
            </a:endParaRPr>
          </a:p>
          <a:p>
            <a:pPr eaLnBrk="1" hangingPunct="1"/>
            <a:r>
              <a:rPr lang="en-US" altLang="zh-CN" sz="2800" dirty="0">
                <a:solidFill>
                  <a:srgbClr val="000000"/>
                </a:solidFill>
              </a:rPr>
              <a:t>5. Message Authentication Codes (MAC)</a:t>
            </a:r>
            <a:endParaRPr lang="en-US" altLang="zh-CN" sz="2800" dirty="0">
              <a:solidFill>
                <a:srgbClr val="000000"/>
              </a:solidFill>
            </a:endParaRPr>
          </a:p>
          <a:p>
            <a:pPr lvl="1" eaLnBrk="1" hangingPunct="1">
              <a:buClr>
                <a:srgbClr val="2DA2BF"/>
              </a:buClr>
            </a:pPr>
            <a:r>
              <a:rPr lang="en-US" altLang="zh-CN" sz="2400" dirty="0">
                <a:solidFill>
                  <a:srgbClr val="3333FF"/>
                </a:solidFill>
              </a:rPr>
              <a:t>HMAC &amp; CBC-MAC</a:t>
            </a:r>
            <a:endParaRPr lang="en-US" altLang="zh-CN" sz="2400" dirty="0">
              <a:solidFill>
                <a:srgbClr val="3333FF"/>
              </a:solidFill>
            </a:endParaRPr>
          </a:p>
          <a:p>
            <a:pPr lvl="1" eaLnBrk="1" hangingPunct="1">
              <a:buClr>
                <a:srgbClr val="2DA2BF"/>
              </a:buClr>
            </a:pPr>
            <a:r>
              <a:rPr lang="en-US" altLang="zh-CN" sz="2400" dirty="0">
                <a:solidFill>
                  <a:srgbClr val="3333FF"/>
                </a:solidFill>
              </a:rPr>
              <a:t>Authenticated Encryption</a:t>
            </a:r>
            <a:endParaRPr lang="en-US" altLang="zh-CN" sz="2400" dirty="0">
              <a:solidFill>
                <a:srgbClr val="3333FF"/>
              </a:solidFill>
            </a:endParaRPr>
          </a:p>
          <a:p>
            <a:pPr eaLnBrk="1" hangingPunct="1"/>
            <a:r>
              <a:rPr lang="en-US" altLang="zh-CN" sz="2800" dirty="0">
                <a:solidFill>
                  <a:srgbClr val="000000"/>
                </a:solidFill>
              </a:rPr>
              <a:t>6. Unconditionally Secure MAC</a:t>
            </a:r>
            <a:endParaRPr lang="en-US" altLang="zh-CN" sz="2400" dirty="0">
              <a:solidFill>
                <a:srgbClr val="3333FF"/>
              </a:solidFill>
            </a:endParaRPr>
          </a:p>
          <a:p>
            <a:pPr lvl="1" eaLnBrk="1" hangingPunct="1">
              <a:buClr>
                <a:srgbClr val="2DA2BF"/>
              </a:buClr>
            </a:pPr>
            <a:endParaRPr lang="en-US" altLang="zh-CN" sz="2400" dirty="0">
              <a:solidFill>
                <a:srgbClr val="3333FF"/>
              </a:solidFill>
            </a:endParaRPr>
          </a:p>
        </p:txBody>
      </p:sp>
      <p:sp>
        <p:nvSpPr>
          <p:cNvPr id="64516"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4"/>
          <p:cNvSpPr>
            <a:spLocks noGrp="1" noRot="1" noChangeArrowheads="1"/>
          </p:cNvSpPr>
          <p:nvPr>
            <p:ph type="title" idx="4294967295"/>
          </p:nvPr>
        </p:nvSpPr>
        <p:spPr>
          <a:xfrm>
            <a:off x="323528" y="11212"/>
            <a:ext cx="882047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4. The Sponge Construction: SHA-3</a:t>
            </a:r>
            <a:endParaRPr kumimoji="0" lang="zh-CN" altLang="en-US"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65539"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5" name="内容占位符 1"/>
          <p:cNvSpPr txBox="1">
            <a:spLocks noChangeArrowheads="1"/>
          </p:cNvSpPr>
          <p:nvPr/>
        </p:nvSpPr>
        <p:spPr>
          <a:xfrm>
            <a:off x="-36512" y="1152525"/>
            <a:ext cx="9251950" cy="5516563"/>
          </a:xfrm>
          <a:prstGeom prst="rect">
            <a:avLst/>
          </a:prstGeom>
        </p:spPr>
        <p:txBody>
          <a:bodyPr/>
          <a:lstStyle/>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r>
              <a:rPr kumimoji="0" lang="en-US" altLang="zh-CN" sz="2800" b="1"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rPr>
              <a:t>SHA-3, NIST standard, 2015</a:t>
            </a:r>
            <a:endParaRPr kumimoji="0" lang="en-US" altLang="zh-CN" sz="2800" b="1"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20000"/>
              </a:lnSpc>
              <a:spcBef>
                <a:spcPts val="350"/>
              </a:spcBef>
              <a:spcAft>
                <a:spcPct val="0"/>
              </a:spcAft>
              <a:buClr>
                <a:schemeClr val="accent2"/>
              </a:buClr>
              <a:buSzPct val="100000"/>
              <a:buFont typeface="Wingdings 2" panose="05020102010507070707" pitchFamily="18" charset="2"/>
              <a:buChar char=""/>
              <a:defRPr/>
            </a:pPr>
            <a:r>
              <a:rPr kumimoji="0" lang="en-US" altLang="zh-CN" sz="2400" b="0"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rPr>
              <a:t>2007, NIST, solicitation</a:t>
            </a:r>
            <a:endParaRPr kumimoji="0" lang="en-US" altLang="zh-CN" sz="2400" b="0"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20000"/>
              </a:lnSpc>
              <a:spcBef>
                <a:spcPts val="350"/>
              </a:spcBef>
              <a:spcAft>
                <a:spcPct val="0"/>
              </a:spcAft>
              <a:buClr>
                <a:schemeClr val="accent2"/>
              </a:buClr>
              <a:buSzPct val="100000"/>
              <a:buFont typeface="Wingdings 2" panose="05020102010507070707" pitchFamily="18" charset="2"/>
              <a:buChar char=""/>
              <a:defRPr/>
            </a:pPr>
            <a:r>
              <a:rPr kumimoji="0" lang="en-US" altLang="zh-CN" sz="28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In SHA-3 competition, </a:t>
            </a:r>
            <a:r>
              <a:rPr kumimoji="0" lang="en-US" altLang="zh-CN" sz="2800" b="1" i="0" u="none" strike="noStrike" kern="1200" cap="none" spc="0" normalizeH="0" baseline="0" noProof="0" dirty="0" err="1">
                <a:ln>
                  <a:noFill/>
                </a:ln>
                <a:solidFill>
                  <a:srgbClr val="FF0000"/>
                </a:solidFill>
                <a:effectLst/>
                <a:uLnTx/>
                <a:uFillTx/>
                <a:latin typeface="Times New Roman" panose="02020703060505090304" pitchFamily="18" charset="0"/>
                <a:ea typeface="+mn-ea"/>
                <a:cs typeface="Times New Roman" panose="02020703060505090304" pitchFamily="18" charset="0"/>
              </a:rPr>
              <a:t>Keccac</a:t>
            </a:r>
            <a:r>
              <a:rPr kumimoji="0" lang="en-US" altLang="zh-CN" sz="28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 2012</a:t>
            </a:r>
            <a:endParaRPr kumimoji="0" lang="en-US" altLang="zh-CN" sz="28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20000"/>
              </a:lnSpc>
              <a:spcBef>
                <a:spcPts val="350"/>
              </a:spcBef>
              <a:spcAft>
                <a:spcPct val="0"/>
              </a:spcAft>
              <a:buClr>
                <a:schemeClr val="accent2"/>
              </a:buClr>
              <a:buSzPct val="100000"/>
              <a:buFont typeface="Wingdings 2" panose="05020102010507070707" pitchFamily="18" charset="2"/>
              <a:buChar char=""/>
              <a:defRPr/>
            </a:pPr>
            <a:r>
              <a:rPr kumimoji="0" lang="en-US" altLang="zh-CN" sz="2400" b="1" i="0" u="none" strike="noStrike" kern="1200" cap="none" spc="0" normalizeH="0" baseline="0" noProof="0" dirty="0">
                <a:ln>
                  <a:noFill/>
                </a:ln>
                <a:solidFill>
                  <a:srgbClr val="FF3300"/>
                </a:solidFill>
                <a:effectLst/>
                <a:uLnTx/>
                <a:uFillTx/>
                <a:latin typeface="Times New Roman" panose="02020703060505090304" pitchFamily="18" charset="0"/>
                <a:ea typeface="+mn-ea"/>
                <a:cs typeface="Times New Roman" panose="02020703060505090304" pitchFamily="18" charset="0"/>
              </a:rPr>
              <a:t>SHA3-224, SHA3-256, SHA3-384, SHA3-512</a:t>
            </a:r>
            <a:endParaRPr kumimoji="0" lang="en-US" altLang="zh-CN" sz="2400" b="1" i="0" u="none" strike="noStrike" kern="1200" cap="none" spc="0" normalizeH="0" baseline="0" noProof="0" dirty="0">
              <a:ln>
                <a:noFill/>
              </a:ln>
              <a:solidFill>
                <a:srgbClr val="FF3300"/>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20000"/>
              </a:lnSpc>
              <a:spcBef>
                <a:spcPts val="350"/>
              </a:spcBef>
              <a:spcAft>
                <a:spcPct val="0"/>
              </a:spcAft>
              <a:buClr>
                <a:schemeClr val="accent2"/>
              </a:buClr>
              <a:buSzPct val="100000"/>
              <a:buFont typeface="Wingdings 2" panose="05020102010507070707" pitchFamily="18" charset="2"/>
              <a:buChar char=""/>
              <a:defRPr/>
            </a:pPr>
            <a:r>
              <a:rPr kumimoji="0" lang="en-US" altLang="zh-CN" sz="2400" b="1"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rPr>
              <a:t>SHAKE128, SHAKE256: have variable-length outputs</a:t>
            </a:r>
            <a:endParaRPr kumimoji="0" lang="zh-CN" altLang="en-US" sz="2400" b="1"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内容占位符 1"/>
          <p:cNvSpPr>
            <a:spLocks noGrp="1"/>
          </p:cNvSpPr>
          <p:nvPr>
            <p:ph idx="1"/>
          </p:nvPr>
        </p:nvSpPr>
        <p:spPr>
          <a:xfrm>
            <a:off x="179388" y="981075"/>
            <a:ext cx="8964612" cy="5111750"/>
          </a:xfrm>
          <a:ln/>
        </p:spPr>
        <p:txBody>
          <a:bodyPr vert="horz" wrap="square" lIns="91440" tIns="45720" rIns="91440" bIns="45720" anchor="t" anchorCtr="0"/>
          <a:p>
            <a:r>
              <a:rPr lang="en-US" altLang="zh-CN" sz="2800" dirty="0"/>
              <a:t>By Bertoni, Daemen, Peeters, and Van Assche</a:t>
            </a:r>
            <a:endParaRPr lang="en-US" altLang="zh-CN" sz="2800" dirty="0"/>
          </a:p>
          <a:p>
            <a:r>
              <a:rPr lang="en-US" altLang="zh-CN" sz="2800" dirty="0">
                <a:solidFill>
                  <a:srgbClr val="FF0000"/>
                </a:solidFill>
              </a:rPr>
              <a:t>Can produce a message digest of arbitrary length</a:t>
            </a:r>
            <a:endParaRPr lang="en-US" altLang="zh-CN" sz="2800" dirty="0">
              <a:solidFill>
                <a:srgbClr val="FF0000"/>
              </a:solidFill>
            </a:endParaRPr>
          </a:p>
          <a:p>
            <a:r>
              <a:rPr lang="en-US" altLang="zh-CN" sz="2800" dirty="0"/>
              <a:t>The building block: </a:t>
            </a:r>
            <a:endParaRPr lang="en-US" altLang="zh-CN" sz="2800" dirty="0"/>
          </a:p>
          <a:p>
            <a:pPr lvl="1">
              <a:buClr>
                <a:srgbClr val="5680F8"/>
              </a:buClr>
              <a:buSzPct val="80000"/>
            </a:pPr>
            <a:r>
              <a:rPr lang="en-US" altLang="zh-CN" sz="2400" i="1" kern="1200" dirty="0">
                <a:solidFill>
                  <a:srgbClr val="3333FF"/>
                </a:solidFill>
                <a:latin typeface="Times New Roman" panose="02020703060505090304" pitchFamily="18" charset="0"/>
                <a:ea typeface="+mn-ea"/>
                <a:cs typeface="Times New Roman" panose="02020703060505090304" pitchFamily="18" charset="0"/>
              </a:rPr>
              <a:t>f</a:t>
            </a:r>
            <a:r>
              <a:rPr lang="en-US" altLang="zh-CN" sz="2400" kern="1200" dirty="0">
                <a:solidFill>
                  <a:srgbClr val="3333FF"/>
                </a:solidFill>
                <a:latin typeface="Times New Roman" panose="02020703060505090304" pitchFamily="18" charset="0"/>
                <a:ea typeface="+mn-ea"/>
                <a:cs typeface="Times New Roman" panose="02020703060505090304" pitchFamily="18" charset="0"/>
              </a:rPr>
              <a:t>:</a:t>
            </a:r>
            <a:r>
              <a:rPr lang="en-US" altLang="zh-CN" sz="2400" kern="1200" dirty="0">
                <a:latin typeface="Times New Roman" panose="02020703060505090304" pitchFamily="18" charset="0"/>
                <a:ea typeface="+mn-ea"/>
                <a:cs typeface="Times New Roman" panose="02020703060505090304" pitchFamily="18" charset="0"/>
              </a:rPr>
              <a:t> </a:t>
            </a:r>
            <a:r>
              <a:rPr lang="en-US" altLang="zh-CN" sz="2400" kern="1200" dirty="0">
                <a:solidFill>
                  <a:srgbClr val="FF0000"/>
                </a:solidFill>
                <a:latin typeface="Times New Roman" panose="02020703060505090304" pitchFamily="18" charset="0"/>
                <a:ea typeface="+mn-ea"/>
                <a:cs typeface="Times New Roman" panose="02020703060505090304" pitchFamily="18" charset="0"/>
              </a:rPr>
              <a:t>bijection</a:t>
            </a:r>
            <a:endParaRPr lang="en-US" altLang="zh-CN" sz="1400" kern="1200" dirty="0">
              <a:solidFill>
                <a:srgbClr val="3333FF"/>
              </a:solidFill>
              <a:latin typeface="Times New Roman" panose="02020703060505090304" pitchFamily="18" charset="0"/>
              <a:ea typeface="+mn-ea"/>
              <a:cs typeface="Times New Roman" panose="02020703060505090304" pitchFamily="18" charset="0"/>
            </a:endParaRPr>
          </a:p>
          <a:p>
            <a:pPr lvl="2">
              <a:buClr>
                <a:srgbClr val="00FFFF"/>
              </a:buClr>
              <a:buSzPct val="100000"/>
            </a:pPr>
            <a:endParaRPr lang="en-US" altLang="zh-CN" sz="1400" kern="1200" dirty="0">
              <a:solidFill>
                <a:srgbClr val="3333FF"/>
              </a:solidFill>
              <a:latin typeface="Times New Roman" panose="02020703060505090304" pitchFamily="18" charset="0"/>
              <a:ea typeface="+mn-ea"/>
              <a:cs typeface="Times New Roman" panose="02020703060505090304" pitchFamily="18" charset="0"/>
            </a:endParaRPr>
          </a:p>
          <a:p>
            <a:pPr lvl="2">
              <a:buClr>
                <a:srgbClr val="00FFFF"/>
              </a:buClr>
              <a:buSzPct val="100000"/>
            </a:pPr>
            <a:r>
              <a:rPr lang="en-US" altLang="zh-CN" kern="1200" dirty="0">
                <a:solidFill>
                  <a:srgbClr val="3333FF"/>
                </a:solidFill>
                <a:latin typeface="Times New Roman" panose="02020703060505090304" pitchFamily="18" charset="0"/>
                <a:ea typeface="+mn-ea"/>
                <a:cs typeface="Times New Roman" panose="02020703060505090304" pitchFamily="18" charset="0"/>
              </a:rPr>
              <a:t>width: length </a:t>
            </a:r>
            <a:r>
              <a:rPr lang="en-US" altLang="zh-CN" i="1" kern="1200" dirty="0">
                <a:solidFill>
                  <a:srgbClr val="3333FF"/>
                </a:solidFill>
                <a:latin typeface="Times New Roman" panose="02020703060505090304" pitchFamily="18" charset="0"/>
                <a:ea typeface="+mn-ea"/>
                <a:cs typeface="Times New Roman" panose="02020703060505090304" pitchFamily="18" charset="0"/>
              </a:rPr>
              <a:t>b</a:t>
            </a:r>
            <a:endParaRPr lang="en-US" altLang="zh-CN" i="1" kern="1200" dirty="0">
              <a:solidFill>
                <a:srgbClr val="3333FF"/>
              </a:solidFill>
              <a:latin typeface="Times New Roman" panose="02020703060505090304" pitchFamily="18" charset="0"/>
              <a:ea typeface="+mn-ea"/>
              <a:cs typeface="Times New Roman" panose="02020703060505090304" pitchFamily="18" charset="0"/>
            </a:endParaRPr>
          </a:p>
          <a:p>
            <a:pPr lvl="2">
              <a:buClr>
                <a:srgbClr val="00FFFF"/>
              </a:buClr>
              <a:buSzPct val="100000"/>
            </a:pPr>
            <a:r>
              <a:rPr lang="en-US" altLang="zh-CN" kern="1200" dirty="0">
                <a:solidFill>
                  <a:srgbClr val="3333FF"/>
                </a:solidFill>
                <a:latin typeface="Times New Roman" panose="02020703060505090304" pitchFamily="18" charset="0"/>
                <a:ea typeface="+mn-ea"/>
                <a:cs typeface="Times New Roman" panose="02020703060505090304" pitchFamily="18" charset="0"/>
              </a:rPr>
              <a:t>bitrate: </a:t>
            </a:r>
            <a:r>
              <a:rPr lang="en-US" altLang="zh-CN" i="1" kern="1200" dirty="0">
                <a:solidFill>
                  <a:srgbClr val="3333FF"/>
                </a:solidFill>
                <a:latin typeface="Times New Roman" panose="02020703060505090304" pitchFamily="18" charset="0"/>
                <a:ea typeface="+mn-ea"/>
                <a:cs typeface="Times New Roman" panose="02020703060505090304" pitchFamily="18" charset="0"/>
              </a:rPr>
              <a:t>r</a:t>
            </a:r>
            <a:r>
              <a:rPr lang="en-US" altLang="zh-CN" kern="1200" dirty="0">
                <a:solidFill>
                  <a:srgbClr val="3333FF"/>
                </a:solidFill>
                <a:latin typeface="Times New Roman" panose="02020703060505090304" pitchFamily="18" charset="0"/>
                <a:ea typeface="+mn-ea"/>
                <a:cs typeface="Times New Roman" panose="02020703060505090304" pitchFamily="18" charset="0"/>
              </a:rPr>
              <a:t>, efficiency</a:t>
            </a:r>
            <a:endParaRPr lang="en-US" altLang="zh-CN" kern="1200" dirty="0">
              <a:solidFill>
                <a:srgbClr val="3333FF"/>
              </a:solidFill>
              <a:latin typeface="Times New Roman" panose="02020703060505090304" pitchFamily="18" charset="0"/>
              <a:ea typeface="+mn-ea"/>
              <a:cs typeface="Times New Roman" panose="02020703060505090304" pitchFamily="18" charset="0"/>
            </a:endParaRPr>
          </a:p>
          <a:p>
            <a:pPr lvl="2">
              <a:buClr>
                <a:srgbClr val="00FFFF"/>
              </a:buClr>
              <a:buSzPct val="100000"/>
            </a:pPr>
            <a:r>
              <a:rPr lang="en-US" altLang="zh-CN" kern="1200" dirty="0">
                <a:solidFill>
                  <a:srgbClr val="3333FF"/>
                </a:solidFill>
                <a:latin typeface="Times New Roman" panose="02020703060505090304" pitchFamily="18" charset="0"/>
                <a:ea typeface="+mn-ea"/>
                <a:cs typeface="Times New Roman" panose="02020703060505090304" pitchFamily="18" charset="0"/>
              </a:rPr>
              <a:t>capacity: </a:t>
            </a:r>
            <a:r>
              <a:rPr lang="en-US" altLang="zh-CN" i="1" kern="1200" dirty="0">
                <a:solidFill>
                  <a:srgbClr val="3333FF"/>
                </a:solidFill>
                <a:latin typeface="Times New Roman" panose="02020703060505090304" pitchFamily="18" charset="0"/>
                <a:ea typeface="+mn-ea"/>
                <a:cs typeface="Times New Roman" panose="02020703060505090304" pitchFamily="18" charset="0"/>
              </a:rPr>
              <a:t>c</a:t>
            </a:r>
            <a:r>
              <a:rPr lang="en-US" altLang="zh-CN" kern="1200" dirty="0">
                <a:solidFill>
                  <a:srgbClr val="3333FF"/>
                </a:solidFill>
                <a:latin typeface="Times New Roman" panose="02020703060505090304" pitchFamily="18" charset="0"/>
                <a:ea typeface="+mn-ea"/>
                <a:cs typeface="Times New Roman" panose="02020703060505090304" pitchFamily="18" charset="0"/>
              </a:rPr>
              <a:t>, security</a:t>
            </a:r>
            <a:endParaRPr lang="en-US" altLang="zh-CN" kern="1200" dirty="0">
              <a:solidFill>
                <a:srgbClr val="3333FF"/>
              </a:solidFill>
              <a:latin typeface="Times New Roman" panose="02020703060505090304" pitchFamily="18" charset="0"/>
              <a:ea typeface="+mn-ea"/>
              <a:cs typeface="Times New Roman" panose="02020703060505090304" pitchFamily="18" charset="0"/>
            </a:endParaRPr>
          </a:p>
        </p:txBody>
      </p:sp>
      <p:sp>
        <p:nvSpPr>
          <p:cNvPr id="3" name="标题 2"/>
          <p:cNvSpPr>
            <a:spLocks noGrp="1"/>
          </p:cNvSpPr>
          <p:nvPr>
            <p:ph type="title"/>
          </p:nvPr>
        </p:nvSpPr>
        <p:spPr>
          <a:xfrm>
            <a:off x="303213" y="-14288"/>
            <a:ext cx="8229600" cy="850901"/>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4.1 The Sponge Construction</a:t>
            </a:r>
            <a:endParaRPr kumimoji="0" lang="zh-CN" altLang="en-US" sz="41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66564" name="灯片编号占位符 3"/>
          <p:cNvSpPr txBox="1">
            <a:spLocks noGrp="1"/>
          </p:cNvSpPr>
          <p:nvPr>
            <p:ph type="sldNum" sz="quarter" idx="4"/>
          </p:nvPr>
        </p:nvSpPr>
        <p:spPr>
          <a:xfrm>
            <a:off x="8027988" y="6408738"/>
            <a:ext cx="985837"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zh-CN" altLang="en-US" sz="1800" dirty="0">
                <a:solidFill>
                  <a:srgbClr val="3333CC"/>
                </a:solidFill>
              </a:rPr>
            </a:fld>
            <a:endParaRPr lang="zh-CN" altLang="en-US" sz="1800" dirty="0">
              <a:solidFill>
                <a:srgbClr val="3333CC"/>
              </a:solidFill>
            </a:endParaRPr>
          </a:p>
        </p:txBody>
      </p:sp>
      <p:pic>
        <p:nvPicPr>
          <p:cNvPr id="66565" name="Picture 5"/>
          <p:cNvPicPr>
            <a:picLocks noChangeAspect="1"/>
          </p:cNvPicPr>
          <p:nvPr/>
        </p:nvPicPr>
        <p:blipFill>
          <a:blip r:embed="rId1"/>
          <a:stretch>
            <a:fillRect/>
          </a:stretch>
        </p:blipFill>
        <p:spPr>
          <a:xfrm>
            <a:off x="2916238" y="3108325"/>
            <a:ext cx="1562100" cy="495300"/>
          </a:xfrm>
          <a:prstGeom prst="rect">
            <a:avLst/>
          </a:prstGeom>
          <a:noFill/>
          <a:ln w="9525">
            <a:noFill/>
          </a:ln>
        </p:spPr>
      </p:pic>
      <p:pic>
        <p:nvPicPr>
          <p:cNvPr id="66566" name="Picture 6"/>
          <p:cNvPicPr>
            <a:picLocks noChangeAspect="1"/>
          </p:cNvPicPr>
          <p:nvPr/>
        </p:nvPicPr>
        <p:blipFill>
          <a:blip r:embed="rId2"/>
          <a:stretch>
            <a:fillRect/>
          </a:stretch>
        </p:blipFill>
        <p:spPr>
          <a:xfrm>
            <a:off x="4418013" y="3068638"/>
            <a:ext cx="1038225" cy="447675"/>
          </a:xfrm>
          <a:prstGeom prst="rect">
            <a:avLst/>
          </a:prstGeom>
          <a:noFill/>
          <a:ln w="9525">
            <a:noFill/>
          </a:ln>
        </p:spPr>
      </p:pic>
      <p:pic>
        <p:nvPicPr>
          <p:cNvPr id="60423" name="Picture 8"/>
          <p:cNvPicPr>
            <a:picLocks noChangeAspect="1"/>
          </p:cNvPicPr>
          <p:nvPr/>
        </p:nvPicPr>
        <p:blipFill>
          <a:blip r:embed="rId3"/>
          <a:stretch>
            <a:fillRect/>
          </a:stretch>
        </p:blipFill>
        <p:spPr>
          <a:xfrm>
            <a:off x="3811588" y="3821113"/>
            <a:ext cx="1638300" cy="400050"/>
          </a:xfrm>
          <a:prstGeom prst="rect">
            <a:avLst/>
          </a:prstGeom>
          <a:solidFill>
            <a:srgbClr val="3333FF"/>
          </a:solidFill>
          <a:ln w="9525" cap="flat" cmpd="sng">
            <a:solidFill>
              <a:srgbClr val="3333FF"/>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2">
                                            <p:txEl>
                                              <p:charRg st="128" end="14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2">
                                            <p:txEl>
                                              <p:charRg st="144" end="16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2">
                                            <p:txEl>
                                              <p:charRg st="167" end="18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303213" y="-14288"/>
            <a:ext cx="8229600" cy="850901"/>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4.1 The Sponge Construction</a:t>
            </a:r>
            <a:endParaRPr kumimoji="0" lang="zh-CN" altLang="en-US" sz="41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67587" name="灯片编号占位符 3"/>
          <p:cNvSpPr txBox="1">
            <a:spLocks noGrp="1"/>
          </p:cNvSpPr>
          <p:nvPr>
            <p:ph type="sldNum" sz="quarter" idx="4"/>
          </p:nvPr>
        </p:nvSpPr>
        <p:spPr>
          <a:xfrm>
            <a:off x="8027988" y="6408738"/>
            <a:ext cx="985837"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zh-CN" altLang="en-US" sz="1800" dirty="0">
                <a:solidFill>
                  <a:srgbClr val="3333CC"/>
                </a:solidFill>
              </a:rPr>
            </a:fld>
            <a:endParaRPr lang="zh-CN" altLang="en-US" sz="1800" dirty="0">
              <a:solidFill>
                <a:srgbClr val="3333CC"/>
              </a:solidFill>
            </a:endParaRPr>
          </a:p>
        </p:txBody>
      </p:sp>
      <p:pic>
        <p:nvPicPr>
          <p:cNvPr id="67588" name="Picture 2"/>
          <p:cNvPicPr>
            <a:picLocks noChangeAspect="1"/>
          </p:cNvPicPr>
          <p:nvPr/>
        </p:nvPicPr>
        <p:blipFill>
          <a:blip r:embed="rId1"/>
          <a:stretch>
            <a:fillRect/>
          </a:stretch>
        </p:blipFill>
        <p:spPr>
          <a:xfrm>
            <a:off x="250825" y="1125538"/>
            <a:ext cx="7677150" cy="3889375"/>
          </a:xfrm>
          <a:prstGeom prst="rect">
            <a:avLst/>
          </a:prstGeom>
          <a:noFill/>
          <a:ln w="9525">
            <a:noFill/>
          </a:ln>
        </p:spPr>
      </p:pic>
      <p:sp>
        <p:nvSpPr>
          <p:cNvPr id="67589" name="TextBox 8"/>
          <p:cNvSpPr txBox="1"/>
          <p:nvPr/>
        </p:nvSpPr>
        <p:spPr>
          <a:xfrm>
            <a:off x="179388" y="836613"/>
            <a:ext cx="3313112"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dirty="0">
                <a:solidFill>
                  <a:srgbClr val="FF3300"/>
                </a:solidFill>
                <a:ea typeface="宋体" pitchFamily="2" charset="-122"/>
              </a:rPr>
              <a:t>bitstring with arbitrary length</a:t>
            </a:r>
            <a:endParaRPr lang="zh-CN" altLang="en-US" sz="2000" b="0" dirty="0">
              <a:solidFill>
                <a:srgbClr val="FF3300"/>
              </a:solidFill>
              <a:ea typeface="宋体" pitchFamily="2" charset="-122"/>
            </a:endParaRPr>
          </a:p>
        </p:txBody>
      </p:sp>
      <p:sp>
        <p:nvSpPr>
          <p:cNvPr id="7" name="TextBox 8"/>
          <p:cNvSpPr txBox="1"/>
          <p:nvPr/>
        </p:nvSpPr>
        <p:spPr>
          <a:xfrm>
            <a:off x="611188" y="3860800"/>
            <a:ext cx="5040312"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dirty="0">
                <a:solidFill>
                  <a:srgbClr val="FF3300"/>
                </a:solidFill>
                <a:ea typeface="宋体" pitchFamily="2" charset="-122"/>
              </a:rPr>
              <a:t>state0             state1     state2   …           state </a:t>
            </a:r>
            <a:r>
              <a:rPr lang="en-US" altLang="zh-CN" sz="2000" b="0" i="1" dirty="0">
                <a:solidFill>
                  <a:srgbClr val="FF3300"/>
                </a:solidFill>
                <a:ea typeface="宋体" pitchFamily="2" charset="-122"/>
              </a:rPr>
              <a:t>k</a:t>
            </a:r>
            <a:endParaRPr lang="zh-CN" altLang="en-US" sz="2000" b="0" i="1" dirty="0">
              <a:solidFill>
                <a:srgbClr val="FF3300"/>
              </a:solidFill>
              <a:ea typeface="宋体" pitchFamily="2" charset="-122"/>
            </a:endParaRPr>
          </a:p>
        </p:txBody>
      </p:sp>
      <p:sp>
        <p:nvSpPr>
          <p:cNvPr id="8" name="TextBox 8"/>
          <p:cNvSpPr txBox="1"/>
          <p:nvPr/>
        </p:nvSpPr>
        <p:spPr>
          <a:xfrm>
            <a:off x="323850" y="2420938"/>
            <a:ext cx="466725"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i="1" dirty="0">
                <a:solidFill>
                  <a:srgbClr val="FF3300"/>
                </a:solidFill>
                <a:ea typeface="宋体" pitchFamily="2" charset="-122"/>
              </a:rPr>
              <a:t>x</a:t>
            </a:r>
            <a:r>
              <a:rPr lang="en-US" altLang="zh-CN" sz="2000" b="0" dirty="0">
                <a:solidFill>
                  <a:srgbClr val="FF3300"/>
                </a:solidFill>
                <a:ea typeface="宋体" pitchFamily="2" charset="-122"/>
              </a:rPr>
              <a:t>0</a:t>
            </a:r>
            <a:endParaRPr lang="zh-CN" altLang="en-US" sz="2000" b="0" dirty="0">
              <a:solidFill>
                <a:srgbClr val="FF3300"/>
              </a:solidFill>
              <a:ea typeface="宋体" pitchFamily="2" charset="-122"/>
            </a:endParaRPr>
          </a:p>
        </p:txBody>
      </p:sp>
      <p:sp>
        <p:nvSpPr>
          <p:cNvPr id="9" name="TextBox 8"/>
          <p:cNvSpPr txBox="1"/>
          <p:nvPr/>
        </p:nvSpPr>
        <p:spPr>
          <a:xfrm>
            <a:off x="250825" y="3500438"/>
            <a:ext cx="468313"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i="1" dirty="0">
                <a:solidFill>
                  <a:srgbClr val="FF3300"/>
                </a:solidFill>
                <a:ea typeface="宋体" pitchFamily="2" charset="-122"/>
              </a:rPr>
              <a:t>y</a:t>
            </a:r>
            <a:r>
              <a:rPr lang="en-US" altLang="zh-CN" sz="2000" b="0" dirty="0">
                <a:solidFill>
                  <a:srgbClr val="FF3300"/>
                </a:solidFill>
                <a:ea typeface="宋体" pitchFamily="2" charset="-122"/>
              </a:rPr>
              <a:t>0</a:t>
            </a:r>
            <a:endParaRPr lang="zh-CN" altLang="en-US" sz="2000" b="0" dirty="0">
              <a:solidFill>
                <a:srgbClr val="FF3300"/>
              </a:solidFill>
              <a:ea typeface="宋体" pitchFamily="2" charset="-122"/>
            </a:endParaRPr>
          </a:p>
        </p:txBody>
      </p:sp>
      <p:pic>
        <p:nvPicPr>
          <p:cNvPr id="61447" name="Picture 7"/>
          <p:cNvPicPr>
            <a:picLocks noChangeAspect="1"/>
          </p:cNvPicPr>
          <p:nvPr/>
        </p:nvPicPr>
        <p:blipFill>
          <a:blip r:embed="rId2"/>
          <a:srcRect r="6250" b="12759"/>
          <a:stretch>
            <a:fillRect/>
          </a:stretch>
        </p:blipFill>
        <p:spPr>
          <a:xfrm>
            <a:off x="755650" y="5445125"/>
            <a:ext cx="2160588" cy="287338"/>
          </a:xfrm>
          <a:prstGeom prst="rect">
            <a:avLst/>
          </a:prstGeom>
          <a:noFill/>
          <a:ln w="9525" cap="flat" cmpd="sng">
            <a:solidFill>
              <a:srgbClr val="3333FF"/>
            </a:solidFill>
            <a:prstDash val="solid"/>
            <a:miter/>
            <a:headEnd type="none" w="med" len="med"/>
            <a:tailEnd type="none" w="med" len="med"/>
          </a:ln>
        </p:spPr>
      </p:pic>
      <p:pic>
        <p:nvPicPr>
          <p:cNvPr id="61448" name="Picture 8"/>
          <p:cNvPicPr>
            <a:picLocks noChangeAspect="1"/>
          </p:cNvPicPr>
          <p:nvPr/>
        </p:nvPicPr>
        <p:blipFill>
          <a:blip r:embed="rId3"/>
          <a:stretch>
            <a:fillRect/>
          </a:stretch>
        </p:blipFill>
        <p:spPr>
          <a:xfrm>
            <a:off x="827088" y="5876925"/>
            <a:ext cx="2028825" cy="288925"/>
          </a:xfrm>
          <a:prstGeom prst="rect">
            <a:avLst/>
          </a:prstGeom>
          <a:noFill/>
          <a:ln w="9525" cap="flat" cmpd="sng">
            <a:solidFill>
              <a:srgbClr val="3333FF"/>
            </a:solidFill>
            <a:prstDash val="solid"/>
            <a:miter/>
            <a:headEnd type="none" w="med" len="med"/>
            <a:tailEnd type="none" w="med" len="med"/>
          </a:ln>
        </p:spPr>
      </p:pic>
      <p:pic>
        <p:nvPicPr>
          <p:cNvPr id="61449" name="Picture 9"/>
          <p:cNvPicPr>
            <a:picLocks noChangeAspect="1"/>
          </p:cNvPicPr>
          <p:nvPr/>
        </p:nvPicPr>
        <p:blipFill>
          <a:blip r:embed="rId4"/>
          <a:stretch>
            <a:fillRect/>
          </a:stretch>
        </p:blipFill>
        <p:spPr>
          <a:xfrm>
            <a:off x="395288" y="6237288"/>
            <a:ext cx="3203575" cy="485775"/>
          </a:xfrm>
          <a:prstGeom prst="rect">
            <a:avLst/>
          </a:prstGeom>
          <a:noFill/>
          <a:ln w="9525" cap="flat" cmpd="sng">
            <a:solidFill>
              <a:srgbClr val="3333FF"/>
            </a:solidFill>
            <a:prstDash val="solid"/>
            <a:miter/>
            <a:headEnd type="none" w="med" len="med"/>
            <a:tailEnd type="none" w="med" len="med"/>
          </a:ln>
        </p:spPr>
      </p:pic>
      <p:pic>
        <p:nvPicPr>
          <p:cNvPr id="61450" name="Picture 10"/>
          <p:cNvPicPr>
            <a:picLocks noChangeAspect="1"/>
          </p:cNvPicPr>
          <p:nvPr/>
        </p:nvPicPr>
        <p:blipFill>
          <a:blip r:embed="rId5"/>
          <a:stretch>
            <a:fillRect/>
          </a:stretch>
        </p:blipFill>
        <p:spPr>
          <a:xfrm>
            <a:off x="4284663" y="5013325"/>
            <a:ext cx="3527425" cy="1527175"/>
          </a:xfrm>
          <a:prstGeom prst="rect">
            <a:avLst/>
          </a:prstGeom>
          <a:noFill/>
          <a:ln w="9525" cap="flat" cmpd="sng">
            <a:solidFill>
              <a:srgbClr val="3333FF"/>
            </a:solidFill>
            <a:prstDash val="solid"/>
            <a:miter/>
            <a:headEnd type="none" w="med" len="med"/>
            <a:tailEnd type="none" w="med" len="med"/>
          </a:ln>
        </p:spPr>
      </p:pic>
      <p:sp>
        <p:nvSpPr>
          <p:cNvPr id="14" name="椭圆 13"/>
          <p:cNvSpPr/>
          <p:nvPr/>
        </p:nvSpPr>
        <p:spPr>
          <a:xfrm>
            <a:off x="7019925" y="6121400"/>
            <a:ext cx="1008063" cy="692150"/>
          </a:xfrm>
          <a:prstGeom prst="ellipse">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 name="TextBox 8"/>
          <p:cNvSpPr txBox="1"/>
          <p:nvPr/>
        </p:nvSpPr>
        <p:spPr>
          <a:xfrm>
            <a:off x="7092950" y="6453188"/>
            <a:ext cx="863600"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dirty="0">
                <a:solidFill>
                  <a:srgbClr val="FF3300"/>
                </a:solidFill>
                <a:ea typeface="宋体" pitchFamily="2" charset="-122"/>
              </a:rPr>
              <a:t>state </a:t>
            </a:r>
            <a:r>
              <a:rPr lang="en-US" altLang="zh-CN" sz="2000" b="0" i="1" dirty="0">
                <a:solidFill>
                  <a:srgbClr val="FF3300"/>
                </a:solidFill>
                <a:ea typeface="宋体" pitchFamily="2" charset="-122"/>
              </a:rPr>
              <a:t>k</a:t>
            </a:r>
            <a:endParaRPr lang="zh-CN" altLang="en-US" sz="2000" b="0" i="1" dirty="0">
              <a:solidFill>
                <a:srgbClr val="FF3300"/>
              </a:solidFill>
              <a:ea typeface="宋体" pitchFamily="2" charset="-122"/>
            </a:endParaRPr>
          </a:p>
        </p:txBody>
      </p:sp>
      <p:sp>
        <p:nvSpPr>
          <p:cNvPr id="67599" name="TextBox 17"/>
          <p:cNvSpPr txBox="1"/>
          <p:nvPr/>
        </p:nvSpPr>
        <p:spPr>
          <a:xfrm>
            <a:off x="179388" y="4941888"/>
            <a:ext cx="3600450" cy="460375"/>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400" dirty="0">
                <a:solidFill>
                  <a:srgbClr val="3333FF"/>
                </a:solidFill>
                <a:ea typeface="宋体" pitchFamily="2" charset="-122"/>
              </a:rPr>
              <a:t>1. The absorbing phase: </a:t>
            </a:r>
            <a:endParaRPr lang="zh-CN" altLang="en-US" sz="2400" dirty="0">
              <a:solidFill>
                <a:srgbClr val="3333FF"/>
              </a:solidFill>
              <a:ea typeface="宋体" pitchFamily="2" charset="-122"/>
            </a:endParaRPr>
          </a:p>
        </p:txBody>
      </p:sp>
      <p:sp>
        <p:nvSpPr>
          <p:cNvPr id="20" name="TextBox 8"/>
          <p:cNvSpPr txBox="1"/>
          <p:nvPr/>
        </p:nvSpPr>
        <p:spPr>
          <a:xfrm>
            <a:off x="1331913" y="1947863"/>
            <a:ext cx="5040312"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dirty="0">
                <a:solidFill>
                  <a:srgbClr val="FF3300"/>
                </a:solidFill>
                <a:ea typeface="宋体" pitchFamily="2" charset="-122"/>
              </a:rPr>
              <a:t>m1         m2         …         m</a:t>
            </a:r>
            <a:r>
              <a:rPr lang="en-US" altLang="zh-CN" sz="2000" b="0" i="1" dirty="0">
                <a:solidFill>
                  <a:srgbClr val="FF3300"/>
                </a:solidFill>
                <a:ea typeface="宋体" pitchFamily="2" charset="-122"/>
              </a:rPr>
              <a:t>k</a:t>
            </a:r>
            <a:endParaRPr lang="zh-CN" altLang="en-US" sz="2000" b="0" i="1" dirty="0">
              <a:solidFill>
                <a:srgbClr val="FF33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4" grpId="0" animBg="1"/>
      <p:bldP spid="15" grpId="0"/>
      <p:bldP spid="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303213" y="-14288"/>
            <a:ext cx="8229600" cy="850901"/>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4.1 The Sponge Construction</a:t>
            </a:r>
            <a:endParaRPr kumimoji="0" lang="zh-CN" altLang="en-US" sz="41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68611" name="灯片编号占位符 3"/>
          <p:cNvSpPr txBox="1">
            <a:spLocks noGrp="1"/>
          </p:cNvSpPr>
          <p:nvPr>
            <p:ph type="sldNum" sz="quarter" idx="4"/>
          </p:nvPr>
        </p:nvSpPr>
        <p:spPr>
          <a:xfrm>
            <a:off x="8027988" y="6408738"/>
            <a:ext cx="985837"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zh-CN" altLang="en-US" sz="1800" dirty="0">
                <a:solidFill>
                  <a:srgbClr val="3333CC"/>
                </a:solidFill>
              </a:rPr>
            </a:fld>
            <a:endParaRPr lang="zh-CN" altLang="en-US" sz="1800" dirty="0">
              <a:solidFill>
                <a:srgbClr val="3333CC"/>
              </a:solidFill>
            </a:endParaRPr>
          </a:p>
        </p:txBody>
      </p:sp>
      <p:pic>
        <p:nvPicPr>
          <p:cNvPr id="68612" name="Picture 2"/>
          <p:cNvPicPr>
            <a:picLocks noChangeAspect="1"/>
          </p:cNvPicPr>
          <p:nvPr/>
        </p:nvPicPr>
        <p:blipFill>
          <a:blip r:embed="rId1"/>
          <a:stretch>
            <a:fillRect/>
          </a:stretch>
        </p:blipFill>
        <p:spPr>
          <a:xfrm>
            <a:off x="250825" y="1123950"/>
            <a:ext cx="7677150" cy="3889375"/>
          </a:xfrm>
          <a:prstGeom prst="rect">
            <a:avLst/>
          </a:prstGeom>
          <a:noFill/>
          <a:ln w="9525">
            <a:noFill/>
          </a:ln>
        </p:spPr>
      </p:pic>
      <p:sp>
        <p:nvSpPr>
          <p:cNvPr id="68613" name="TextBox 8"/>
          <p:cNvSpPr txBox="1"/>
          <p:nvPr/>
        </p:nvSpPr>
        <p:spPr>
          <a:xfrm>
            <a:off x="179388" y="836613"/>
            <a:ext cx="3313112"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dirty="0">
                <a:solidFill>
                  <a:srgbClr val="FF3300"/>
                </a:solidFill>
                <a:ea typeface="宋体" pitchFamily="2" charset="-122"/>
              </a:rPr>
              <a:t>bitstring with arbitrary length</a:t>
            </a:r>
            <a:endParaRPr lang="zh-CN" altLang="en-US" sz="2000" b="0" dirty="0">
              <a:solidFill>
                <a:srgbClr val="FF3300"/>
              </a:solidFill>
              <a:ea typeface="宋体" pitchFamily="2" charset="-122"/>
            </a:endParaRPr>
          </a:p>
        </p:txBody>
      </p:sp>
      <p:sp>
        <p:nvSpPr>
          <p:cNvPr id="68614" name="TextBox 8"/>
          <p:cNvSpPr txBox="1"/>
          <p:nvPr/>
        </p:nvSpPr>
        <p:spPr>
          <a:xfrm>
            <a:off x="611188" y="3860800"/>
            <a:ext cx="5040312"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dirty="0">
                <a:solidFill>
                  <a:srgbClr val="FF3300"/>
                </a:solidFill>
                <a:ea typeface="宋体" pitchFamily="2" charset="-122"/>
              </a:rPr>
              <a:t>state0             state1     state2   …           state </a:t>
            </a:r>
            <a:r>
              <a:rPr lang="en-US" altLang="zh-CN" sz="2000" b="0" i="1" dirty="0">
                <a:solidFill>
                  <a:srgbClr val="FF3300"/>
                </a:solidFill>
                <a:ea typeface="宋体" pitchFamily="2" charset="-122"/>
              </a:rPr>
              <a:t>k</a:t>
            </a:r>
            <a:endParaRPr lang="zh-CN" altLang="en-US" sz="2000" b="0" i="1" dirty="0">
              <a:solidFill>
                <a:srgbClr val="FF3300"/>
              </a:solidFill>
              <a:ea typeface="宋体" pitchFamily="2" charset="-122"/>
            </a:endParaRPr>
          </a:p>
        </p:txBody>
      </p:sp>
      <p:sp>
        <p:nvSpPr>
          <p:cNvPr id="68615" name="TextBox 8"/>
          <p:cNvSpPr txBox="1"/>
          <p:nvPr/>
        </p:nvSpPr>
        <p:spPr>
          <a:xfrm>
            <a:off x="323850" y="2420938"/>
            <a:ext cx="466725"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i="1" dirty="0">
                <a:solidFill>
                  <a:srgbClr val="FF3300"/>
                </a:solidFill>
                <a:ea typeface="宋体" pitchFamily="2" charset="-122"/>
              </a:rPr>
              <a:t>x</a:t>
            </a:r>
            <a:r>
              <a:rPr lang="en-US" altLang="zh-CN" sz="2000" b="0" dirty="0">
                <a:solidFill>
                  <a:srgbClr val="FF3300"/>
                </a:solidFill>
                <a:ea typeface="宋体" pitchFamily="2" charset="-122"/>
              </a:rPr>
              <a:t>0</a:t>
            </a:r>
            <a:endParaRPr lang="zh-CN" altLang="en-US" sz="2000" b="0" dirty="0">
              <a:solidFill>
                <a:srgbClr val="FF3300"/>
              </a:solidFill>
              <a:ea typeface="宋体" pitchFamily="2" charset="-122"/>
            </a:endParaRPr>
          </a:p>
        </p:txBody>
      </p:sp>
      <p:sp>
        <p:nvSpPr>
          <p:cNvPr id="68616" name="TextBox 8"/>
          <p:cNvSpPr txBox="1"/>
          <p:nvPr/>
        </p:nvSpPr>
        <p:spPr>
          <a:xfrm>
            <a:off x="250825" y="3500438"/>
            <a:ext cx="468313"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i="1" dirty="0">
                <a:solidFill>
                  <a:srgbClr val="FF3300"/>
                </a:solidFill>
                <a:ea typeface="宋体" pitchFamily="2" charset="-122"/>
              </a:rPr>
              <a:t>y</a:t>
            </a:r>
            <a:r>
              <a:rPr lang="en-US" altLang="zh-CN" sz="2000" b="0" dirty="0">
                <a:solidFill>
                  <a:srgbClr val="FF3300"/>
                </a:solidFill>
                <a:ea typeface="宋体" pitchFamily="2" charset="-122"/>
              </a:rPr>
              <a:t>0</a:t>
            </a:r>
            <a:endParaRPr lang="zh-CN" altLang="en-US" sz="2000" b="0" dirty="0">
              <a:solidFill>
                <a:srgbClr val="FF3300"/>
              </a:solidFill>
              <a:ea typeface="宋体" pitchFamily="2" charset="-122"/>
            </a:endParaRPr>
          </a:p>
        </p:txBody>
      </p:sp>
      <p:sp>
        <p:nvSpPr>
          <p:cNvPr id="68617" name="TextBox 8"/>
          <p:cNvSpPr txBox="1"/>
          <p:nvPr/>
        </p:nvSpPr>
        <p:spPr>
          <a:xfrm>
            <a:off x="539750" y="5084763"/>
            <a:ext cx="8208963" cy="1785937"/>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50000"/>
              </a:lnSpc>
              <a:spcBef>
                <a:spcPct val="0"/>
              </a:spcBef>
              <a:buClrTx/>
              <a:buSzTx/>
              <a:buFontTx/>
              <a:buNone/>
            </a:pPr>
            <a:r>
              <a:rPr lang="en-US" altLang="zh-CN" sz="2000" b="0" dirty="0">
                <a:solidFill>
                  <a:srgbClr val="FF3300"/>
                </a:solidFill>
                <a:ea typeface="宋体" pitchFamily="2" charset="-122"/>
              </a:rPr>
              <a:t>Input: state </a:t>
            </a:r>
            <a:r>
              <a:rPr lang="en-US" altLang="zh-CN" sz="2000" b="0" i="1" dirty="0">
                <a:solidFill>
                  <a:srgbClr val="FF3300"/>
                </a:solidFill>
                <a:ea typeface="宋体" pitchFamily="2" charset="-122"/>
              </a:rPr>
              <a:t>k, </a:t>
            </a:r>
            <a:r>
              <a:rPr lang="en-US" altLang="zh-CN" sz="2000" b="0" dirty="0">
                <a:solidFill>
                  <a:srgbClr val="FF3300"/>
                </a:solidFill>
                <a:ea typeface="宋体" pitchFamily="2" charset="-122"/>
              </a:rPr>
              <a:t>i.e.,</a:t>
            </a:r>
            <a:endParaRPr lang="en-US" altLang="zh-CN" sz="2000" b="0" dirty="0">
              <a:solidFill>
                <a:srgbClr val="FF3300"/>
              </a:solidFill>
              <a:ea typeface="宋体" pitchFamily="2" charset="-122"/>
            </a:endParaRPr>
          </a:p>
          <a:p>
            <a:pPr marL="0" lvl="0" indent="0">
              <a:lnSpc>
                <a:spcPct val="100000"/>
              </a:lnSpc>
              <a:spcBef>
                <a:spcPct val="0"/>
              </a:spcBef>
              <a:buClrTx/>
              <a:buSzTx/>
              <a:buFontTx/>
              <a:buNone/>
            </a:pPr>
            <a:r>
              <a:rPr lang="en-US" altLang="zh-CN" sz="2000" b="0" dirty="0">
                <a:solidFill>
                  <a:srgbClr val="FF3300"/>
                </a:solidFill>
                <a:ea typeface="宋体" pitchFamily="2" charset="-122"/>
              </a:rPr>
              <a:t>Output: Z with </a:t>
            </a:r>
            <a:r>
              <a:rPr lang="en-US" altLang="zh-CN" sz="2000" b="0" i="1" dirty="0">
                <a:solidFill>
                  <a:srgbClr val="FF3300"/>
                </a:solidFill>
                <a:ea typeface="宋体" pitchFamily="2" charset="-122"/>
              </a:rPr>
              <a:t>l </a:t>
            </a:r>
            <a:r>
              <a:rPr lang="en-US" altLang="zh-CN" sz="2000" b="0" dirty="0">
                <a:solidFill>
                  <a:srgbClr val="FF3300"/>
                </a:solidFill>
                <a:ea typeface="宋体" pitchFamily="2" charset="-122"/>
              </a:rPr>
              <a:t>bits: if </a:t>
            </a:r>
            <a:r>
              <a:rPr lang="en-US" altLang="zh-CN" sz="2000" b="0" i="1" dirty="0">
                <a:solidFill>
                  <a:srgbClr val="FF3300"/>
                </a:solidFill>
                <a:ea typeface="宋体" pitchFamily="2" charset="-122"/>
              </a:rPr>
              <a:t>l ≤ r</a:t>
            </a:r>
            <a:r>
              <a:rPr lang="en-US" altLang="zh-CN" sz="2000" b="0" dirty="0">
                <a:solidFill>
                  <a:srgbClr val="FF3300"/>
                </a:solidFill>
                <a:ea typeface="宋体" pitchFamily="2" charset="-122"/>
              </a:rPr>
              <a:t>, Z is the first </a:t>
            </a:r>
            <a:r>
              <a:rPr lang="en-US" altLang="zh-CN" sz="2000" b="0" i="1" dirty="0">
                <a:solidFill>
                  <a:srgbClr val="FF3300"/>
                </a:solidFill>
                <a:ea typeface="宋体" pitchFamily="2" charset="-122"/>
              </a:rPr>
              <a:t>l</a:t>
            </a:r>
            <a:r>
              <a:rPr lang="en-US" altLang="zh-CN" sz="2000" b="0" dirty="0">
                <a:solidFill>
                  <a:srgbClr val="FF3300"/>
                </a:solidFill>
                <a:ea typeface="宋体" pitchFamily="2" charset="-122"/>
              </a:rPr>
              <a:t> bits of </a:t>
            </a:r>
            <a:r>
              <a:rPr lang="en-US" altLang="zh-CN" sz="2000" b="0" i="1" dirty="0">
                <a:solidFill>
                  <a:srgbClr val="FF3300"/>
                </a:solidFill>
                <a:ea typeface="宋体" pitchFamily="2" charset="-122"/>
              </a:rPr>
              <a:t>x</a:t>
            </a:r>
            <a:r>
              <a:rPr lang="en-US" altLang="zh-CN" sz="2000" b="0" i="1" baseline="-25000" dirty="0">
                <a:solidFill>
                  <a:srgbClr val="FF3300"/>
                </a:solidFill>
                <a:ea typeface="宋体" pitchFamily="2" charset="-122"/>
              </a:rPr>
              <a:t>k</a:t>
            </a:r>
            <a:r>
              <a:rPr lang="en-US" altLang="zh-CN" sz="2000" b="0" dirty="0">
                <a:solidFill>
                  <a:srgbClr val="FF3300"/>
                </a:solidFill>
                <a:ea typeface="宋体" pitchFamily="2" charset="-122"/>
              </a:rPr>
              <a:t> </a:t>
            </a:r>
            <a:endParaRPr lang="en-US" altLang="zh-CN" sz="2000" b="0" dirty="0">
              <a:solidFill>
                <a:srgbClr val="FF3300"/>
              </a:solidFill>
              <a:ea typeface="宋体" pitchFamily="2" charset="-122"/>
            </a:endParaRPr>
          </a:p>
          <a:p>
            <a:pPr marL="0" lvl="0" indent="0">
              <a:lnSpc>
                <a:spcPct val="100000"/>
              </a:lnSpc>
              <a:spcBef>
                <a:spcPct val="0"/>
              </a:spcBef>
              <a:buClrTx/>
              <a:buSzTx/>
              <a:buFontTx/>
              <a:buNone/>
            </a:pPr>
            <a:r>
              <a:rPr lang="en-US" altLang="zh-CN" sz="2000" b="0" dirty="0">
                <a:solidFill>
                  <a:srgbClr val="FF3300"/>
                </a:solidFill>
                <a:ea typeface="宋体" pitchFamily="2" charset="-122"/>
              </a:rPr>
              <a:t>               if </a:t>
            </a:r>
            <a:r>
              <a:rPr lang="en-US" altLang="zh-CN" sz="2000" b="0" i="1" dirty="0">
                <a:solidFill>
                  <a:srgbClr val="FF3300"/>
                </a:solidFill>
                <a:ea typeface="宋体" pitchFamily="2" charset="-122"/>
              </a:rPr>
              <a:t>l &gt; r</a:t>
            </a:r>
            <a:r>
              <a:rPr lang="en-US" altLang="zh-CN" sz="2000" b="0" dirty="0">
                <a:solidFill>
                  <a:srgbClr val="FF3300"/>
                </a:solidFill>
                <a:ea typeface="宋体" pitchFamily="2" charset="-122"/>
              </a:rPr>
              <a:t>, 1.apply </a:t>
            </a:r>
            <a:r>
              <a:rPr lang="en-US" altLang="zh-CN" sz="2000" b="0" i="1" dirty="0">
                <a:solidFill>
                  <a:srgbClr val="FF3300"/>
                </a:solidFill>
                <a:ea typeface="宋体" pitchFamily="2" charset="-122"/>
              </a:rPr>
              <a:t>f </a:t>
            </a:r>
            <a:r>
              <a:rPr lang="en-US" altLang="zh-CN" sz="2000" b="0" dirty="0">
                <a:solidFill>
                  <a:srgbClr val="FF3300"/>
                </a:solidFill>
                <a:ea typeface="宋体" pitchFamily="2" charset="-122"/>
              </a:rPr>
              <a:t>to the current state and outputs </a:t>
            </a:r>
            <a:r>
              <a:rPr lang="en-US" altLang="zh-CN" sz="2000" b="0" i="1" dirty="0">
                <a:solidFill>
                  <a:srgbClr val="FF3300"/>
                </a:solidFill>
                <a:ea typeface="宋体" pitchFamily="2" charset="-122"/>
              </a:rPr>
              <a:t>r</a:t>
            </a:r>
            <a:r>
              <a:rPr lang="en-US" altLang="zh-CN" sz="2000" b="0" dirty="0">
                <a:solidFill>
                  <a:srgbClr val="FF3300"/>
                </a:solidFill>
                <a:ea typeface="宋体" pitchFamily="2" charset="-122"/>
              </a:rPr>
              <a:t> bits of </a:t>
            </a:r>
            <a:r>
              <a:rPr lang="en-US" altLang="zh-CN" sz="2000" b="0" i="1" dirty="0">
                <a:solidFill>
                  <a:srgbClr val="FF3300"/>
                </a:solidFill>
                <a:ea typeface="宋体" pitchFamily="2" charset="-122"/>
              </a:rPr>
              <a:t>x</a:t>
            </a:r>
            <a:r>
              <a:rPr lang="en-US" altLang="zh-CN" sz="2000" b="0" i="1" baseline="-25000" dirty="0">
                <a:solidFill>
                  <a:srgbClr val="FF3300"/>
                </a:solidFill>
                <a:ea typeface="宋体" pitchFamily="2" charset="-122"/>
              </a:rPr>
              <a:t>k</a:t>
            </a:r>
            <a:r>
              <a:rPr lang="en-US" altLang="zh-CN" sz="2000" b="0" baseline="-25000" dirty="0">
                <a:solidFill>
                  <a:srgbClr val="FF3300"/>
                </a:solidFill>
                <a:ea typeface="宋体" pitchFamily="2" charset="-122"/>
              </a:rPr>
              <a:t>+1</a:t>
            </a:r>
            <a:r>
              <a:rPr lang="en-US" altLang="zh-CN" sz="2000" b="0" dirty="0">
                <a:solidFill>
                  <a:srgbClr val="FF3300"/>
                </a:solidFill>
                <a:ea typeface="宋体" pitchFamily="2" charset="-122"/>
              </a:rPr>
              <a:t>,</a:t>
            </a:r>
            <a:endParaRPr lang="en-US" altLang="zh-CN" sz="2000" b="0" dirty="0">
              <a:solidFill>
                <a:srgbClr val="FF3300"/>
              </a:solidFill>
              <a:ea typeface="宋体" pitchFamily="2" charset="-122"/>
            </a:endParaRPr>
          </a:p>
          <a:p>
            <a:pPr marL="0" lvl="0" indent="0">
              <a:lnSpc>
                <a:spcPct val="100000"/>
              </a:lnSpc>
              <a:spcBef>
                <a:spcPct val="0"/>
              </a:spcBef>
              <a:buClrTx/>
              <a:buSzTx/>
              <a:buFontTx/>
              <a:buNone/>
            </a:pPr>
            <a:r>
              <a:rPr lang="en-US" altLang="zh-CN" sz="2000" b="0" dirty="0">
                <a:solidFill>
                  <a:srgbClr val="FF3300"/>
                </a:solidFill>
                <a:ea typeface="宋体" pitchFamily="2" charset="-122"/>
              </a:rPr>
              <a:t>                            2.Repeat and Stop when </a:t>
            </a:r>
            <a:r>
              <a:rPr lang="en-US" altLang="zh-CN" sz="2000" b="0" i="1" dirty="0">
                <a:solidFill>
                  <a:srgbClr val="FF3300"/>
                </a:solidFill>
                <a:ea typeface="宋体" pitchFamily="2" charset="-122"/>
              </a:rPr>
              <a:t>jr</a:t>
            </a:r>
            <a:r>
              <a:rPr lang="en-US" altLang="zh-CN" sz="2000" b="0" dirty="0">
                <a:solidFill>
                  <a:srgbClr val="FF3300"/>
                </a:solidFill>
                <a:ea typeface="宋体" pitchFamily="2" charset="-122"/>
              </a:rPr>
              <a:t> &lt;</a:t>
            </a:r>
            <a:r>
              <a:rPr lang="en-US" altLang="zh-CN" sz="2000" b="0" i="1" dirty="0">
                <a:solidFill>
                  <a:srgbClr val="FF3300"/>
                </a:solidFill>
                <a:ea typeface="宋体" pitchFamily="2" charset="-122"/>
              </a:rPr>
              <a:t>l &lt;</a:t>
            </a:r>
            <a:r>
              <a:rPr lang="en-US" altLang="zh-CN" sz="2000" b="0" dirty="0">
                <a:solidFill>
                  <a:srgbClr val="FF3300"/>
                </a:solidFill>
                <a:ea typeface="宋体" pitchFamily="2" charset="-122"/>
              </a:rPr>
              <a:t>(</a:t>
            </a:r>
            <a:r>
              <a:rPr lang="en-US" altLang="zh-CN" sz="2000" b="0" i="1" dirty="0">
                <a:solidFill>
                  <a:srgbClr val="FF3300"/>
                </a:solidFill>
                <a:ea typeface="宋体" pitchFamily="2" charset="-122"/>
              </a:rPr>
              <a:t>j+</a:t>
            </a:r>
            <a:r>
              <a:rPr lang="en-US" altLang="zh-CN" sz="2000" b="0" dirty="0">
                <a:solidFill>
                  <a:srgbClr val="FF3300"/>
                </a:solidFill>
                <a:ea typeface="宋体" pitchFamily="2" charset="-122"/>
              </a:rPr>
              <a:t>1)</a:t>
            </a:r>
            <a:r>
              <a:rPr lang="en-US" altLang="zh-CN" sz="2000" b="0" i="1" dirty="0">
                <a:solidFill>
                  <a:srgbClr val="FF3300"/>
                </a:solidFill>
                <a:ea typeface="宋体" pitchFamily="2" charset="-122"/>
              </a:rPr>
              <a:t>r. </a:t>
            </a:r>
            <a:endParaRPr lang="en-US" altLang="zh-CN" sz="2000" b="0" i="1" dirty="0">
              <a:solidFill>
                <a:srgbClr val="FF3300"/>
              </a:solidFill>
              <a:ea typeface="宋体" pitchFamily="2" charset="-122"/>
            </a:endParaRPr>
          </a:p>
          <a:p>
            <a:pPr marL="0" lvl="0" indent="0">
              <a:lnSpc>
                <a:spcPct val="100000"/>
              </a:lnSpc>
              <a:spcBef>
                <a:spcPct val="0"/>
              </a:spcBef>
              <a:buClrTx/>
              <a:buSzTx/>
              <a:buFontTx/>
              <a:buNone/>
            </a:pPr>
            <a:r>
              <a:rPr lang="en-US" altLang="zh-CN" sz="2000" b="0" dirty="0">
                <a:solidFill>
                  <a:srgbClr val="FF3300"/>
                </a:solidFill>
                <a:ea typeface="宋体" pitchFamily="2" charset="-122"/>
              </a:rPr>
              <a:t>                            3.Truncate the output blocks to get </a:t>
            </a:r>
            <a:r>
              <a:rPr lang="en-US" altLang="zh-CN" sz="2000" b="0" i="1" dirty="0">
                <a:solidFill>
                  <a:srgbClr val="FF3300"/>
                </a:solidFill>
                <a:ea typeface="宋体" pitchFamily="2" charset="-122"/>
              </a:rPr>
              <a:t>l</a:t>
            </a:r>
            <a:r>
              <a:rPr lang="en-US" altLang="zh-CN" sz="2000" b="0" dirty="0">
                <a:solidFill>
                  <a:srgbClr val="FF3300"/>
                </a:solidFill>
                <a:ea typeface="宋体" pitchFamily="2" charset="-122"/>
              </a:rPr>
              <a:t> bits as Z</a:t>
            </a:r>
            <a:endParaRPr lang="zh-CN" altLang="en-US" sz="2000" b="0" dirty="0">
              <a:solidFill>
                <a:srgbClr val="FF3300"/>
              </a:solidFill>
              <a:ea typeface="宋体" pitchFamily="2" charset="-122"/>
            </a:endParaRPr>
          </a:p>
        </p:txBody>
      </p:sp>
      <p:sp>
        <p:nvSpPr>
          <p:cNvPr id="68618" name="TextBox 15"/>
          <p:cNvSpPr txBox="1"/>
          <p:nvPr/>
        </p:nvSpPr>
        <p:spPr>
          <a:xfrm>
            <a:off x="250825" y="4767263"/>
            <a:ext cx="3600450" cy="461962"/>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400" dirty="0">
                <a:solidFill>
                  <a:srgbClr val="3333FF"/>
                </a:solidFill>
                <a:ea typeface="宋体" pitchFamily="2" charset="-122"/>
              </a:rPr>
              <a:t>2. The Squeezing phase: </a:t>
            </a:r>
            <a:endParaRPr lang="zh-CN" altLang="en-US" sz="2400" dirty="0">
              <a:solidFill>
                <a:srgbClr val="3333FF"/>
              </a:solidFill>
              <a:ea typeface="宋体" pitchFamily="2" charset="-122"/>
            </a:endParaRPr>
          </a:p>
        </p:txBody>
      </p:sp>
      <p:pic>
        <p:nvPicPr>
          <p:cNvPr id="68619" name="Picture 2"/>
          <p:cNvPicPr>
            <a:picLocks noChangeAspect="1"/>
          </p:cNvPicPr>
          <p:nvPr/>
        </p:nvPicPr>
        <p:blipFill>
          <a:blip r:embed="rId2"/>
          <a:stretch>
            <a:fillRect/>
          </a:stretch>
        </p:blipFill>
        <p:spPr>
          <a:xfrm>
            <a:off x="2484438" y="5300663"/>
            <a:ext cx="766762" cy="288925"/>
          </a:xfrm>
          <a:prstGeom prst="rect">
            <a:avLst/>
          </a:prstGeom>
          <a:noFill/>
          <a:ln w="9525">
            <a:noFill/>
          </a:ln>
        </p:spPr>
      </p:pic>
      <p:sp>
        <p:nvSpPr>
          <p:cNvPr id="17" name="TextBox 16"/>
          <p:cNvSpPr txBox="1"/>
          <p:nvPr/>
        </p:nvSpPr>
        <p:spPr>
          <a:xfrm>
            <a:off x="6372225" y="4581525"/>
            <a:ext cx="2520950" cy="1322388"/>
          </a:xfrm>
          <a:prstGeom prst="rect">
            <a:avLst/>
          </a:prstGeom>
          <a:noFill/>
          <a:ln w="9525" cap="flat" cmpd="sng">
            <a:solidFill>
              <a:srgbClr val="3333FF"/>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i="1" dirty="0">
                <a:solidFill>
                  <a:srgbClr val="000000"/>
                </a:solidFill>
                <a:ea typeface="宋体" pitchFamily="2" charset="-122"/>
              </a:rPr>
              <a:t>f</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x</a:t>
            </a:r>
            <a:r>
              <a:rPr lang="en-US" altLang="zh-CN" sz="2000" b="0" i="1" baseline="-25000" dirty="0">
                <a:solidFill>
                  <a:srgbClr val="000000"/>
                </a:solidFill>
                <a:ea typeface="宋体" pitchFamily="2" charset="-122"/>
              </a:rPr>
              <a:t>k</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y</a:t>
            </a:r>
            <a:r>
              <a:rPr lang="en-US" altLang="zh-CN" sz="2000" b="0" i="1" baseline="-25000" dirty="0">
                <a:solidFill>
                  <a:srgbClr val="000000"/>
                </a:solidFill>
                <a:ea typeface="宋体" pitchFamily="2" charset="-122"/>
              </a:rPr>
              <a:t>k</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x</a:t>
            </a:r>
            <a:r>
              <a:rPr lang="en-US" altLang="zh-CN" sz="2000" b="0" i="1" baseline="-25000" dirty="0">
                <a:solidFill>
                  <a:srgbClr val="000000"/>
                </a:solidFill>
                <a:ea typeface="宋体" pitchFamily="2" charset="-122"/>
              </a:rPr>
              <a:t>k</a:t>
            </a:r>
            <a:r>
              <a:rPr lang="en-US" altLang="zh-CN" sz="2000" b="0" baseline="-25000" dirty="0">
                <a:solidFill>
                  <a:srgbClr val="000000"/>
                </a:solidFill>
                <a:ea typeface="宋体" pitchFamily="2" charset="-122"/>
              </a:rPr>
              <a:t>+1</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y</a:t>
            </a:r>
            <a:r>
              <a:rPr lang="en-US" altLang="zh-CN" sz="2000" b="0" i="1" baseline="-25000" dirty="0">
                <a:solidFill>
                  <a:srgbClr val="000000"/>
                </a:solidFill>
                <a:ea typeface="宋体" pitchFamily="2" charset="-122"/>
              </a:rPr>
              <a:t>k</a:t>
            </a:r>
            <a:r>
              <a:rPr lang="en-US" altLang="zh-CN" sz="2000" b="0" baseline="-25000" dirty="0">
                <a:solidFill>
                  <a:srgbClr val="000000"/>
                </a:solidFill>
                <a:ea typeface="宋体" pitchFamily="2" charset="-122"/>
              </a:rPr>
              <a:t>+1</a:t>
            </a:r>
            <a:endParaRPr lang="en-US" altLang="zh-CN" sz="2000" b="0" baseline="-25000" dirty="0">
              <a:solidFill>
                <a:srgbClr val="000000"/>
              </a:solidFill>
              <a:ea typeface="宋体" pitchFamily="2" charset="-122"/>
            </a:endParaRPr>
          </a:p>
          <a:p>
            <a:pPr marL="0" lvl="0" indent="0">
              <a:lnSpc>
                <a:spcPct val="100000"/>
              </a:lnSpc>
              <a:spcBef>
                <a:spcPct val="0"/>
              </a:spcBef>
              <a:buClrTx/>
              <a:buSzTx/>
              <a:buFontTx/>
              <a:buNone/>
            </a:pPr>
            <a:r>
              <a:rPr lang="en-US" altLang="zh-CN" sz="2000" b="0" i="1" dirty="0">
                <a:solidFill>
                  <a:srgbClr val="000000"/>
                </a:solidFill>
                <a:ea typeface="宋体" pitchFamily="2" charset="-122"/>
              </a:rPr>
              <a:t>f</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x</a:t>
            </a:r>
            <a:r>
              <a:rPr lang="en-US" altLang="zh-CN" sz="2000" b="0" i="1" baseline="-25000" dirty="0">
                <a:solidFill>
                  <a:srgbClr val="000000"/>
                </a:solidFill>
                <a:ea typeface="宋体" pitchFamily="2" charset="-122"/>
              </a:rPr>
              <a:t>k</a:t>
            </a:r>
            <a:r>
              <a:rPr lang="en-US" altLang="zh-CN" sz="2000" b="0" baseline="-25000" dirty="0">
                <a:solidFill>
                  <a:srgbClr val="000000"/>
                </a:solidFill>
                <a:ea typeface="宋体" pitchFamily="2" charset="-122"/>
              </a:rPr>
              <a:t>+1</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y</a:t>
            </a:r>
            <a:r>
              <a:rPr lang="en-US" altLang="zh-CN" sz="2000" b="0" i="1" baseline="-25000" dirty="0">
                <a:solidFill>
                  <a:srgbClr val="000000"/>
                </a:solidFill>
                <a:ea typeface="宋体" pitchFamily="2" charset="-122"/>
              </a:rPr>
              <a:t>k</a:t>
            </a:r>
            <a:r>
              <a:rPr lang="en-US" altLang="zh-CN" sz="2000" b="0" baseline="-25000" dirty="0">
                <a:solidFill>
                  <a:srgbClr val="000000"/>
                </a:solidFill>
                <a:ea typeface="宋体" pitchFamily="2" charset="-122"/>
              </a:rPr>
              <a:t>+1</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x</a:t>
            </a:r>
            <a:r>
              <a:rPr lang="en-US" altLang="zh-CN" sz="2000" b="0" i="1" baseline="-25000" dirty="0">
                <a:solidFill>
                  <a:srgbClr val="000000"/>
                </a:solidFill>
                <a:ea typeface="宋体" pitchFamily="2" charset="-122"/>
              </a:rPr>
              <a:t>k</a:t>
            </a:r>
            <a:r>
              <a:rPr lang="en-US" altLang="zh-CN" sz="2000" b="0" baseline="-25000" dirty="0">
                <a:solidFill>
                  <a:srgbClr val="000000"/>
                </a:solidFill>
                <a:ea typeface="宋体" pitchFamily="2" charset="-122"/>
              </a:rPr>
              <a:t>+2</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y</a:t>
            </a:r>
            <a:r>
              <a:rPr lang="en-US" altLang="zh-CN" sz="2000" b="0" i="1" baseline="-25000" dirty="0">
                <a:solidFill>
                  <a:srgbClr val="000000"/>
                </a:solidFill>
                <a:ea typeface="宋体" pitchFamily="2" charset="-122"/>
              </a:rPr>
              <a:t>k</a:t>
            </a:r>
            <a:r>
              <a:rPr lang="en-US" altLang="zh-CN" sz="2000" b="0" baseline="-25000" dirty="0">
                <a:solidFill>
                  <a:srgbClr val="000000"/>
                </a:solidFill>
                <a:ea typeface="宋体" pitchFamily="2" charset="-122"/>
              </a:rPr>
              <a:t>+2</a:t>
            </a:r>
            <a:endParaRPr lang="en-US" altLang="zh-CN" sz="2000" b="0" baseline="-25000" dirty="0">
              <a:solidFill>
                <a:srgbClr val="000000"/>
              </a:solidFill>
              <a:ea typeface="宋体" pitchFamily="2" charset="-122"/>
            </a:endParaRPr>
          </a:p>
          <a:p>
            <a:pPr marL="0" lvl="0" indent="0">
              <a:lnSpc>
                <a:spcPct val="100000"/>
              </a:lnSpc>
              <a:spcBef>
                <a:spcPct val="0"/>
              </a:spcBef>
              <a:buClrTx/>
              <a:buSzTx/>
              <a:buFontTx/>
              <a:buNone/>
            </a:pPr>
            <a:r>
              <a:rPr lang="en-US" altLang="zh-CN" sz="2000" b="0" i="1" dirty="0">
                <a:solidFill>
                  <a:srgbClr val="000000"/>
                </a:solidFill>
                <a:ea typeface="宋体" pitchFamily="2" charset="-122"/>
              </a:rPr>
              <a:t>   …….</a:t>
            </a:r>
            <a:endParaRPr lang="en-US" altLang="zh-CN" sz="2000" b="0" i="1" dirty="0">
              <a:solidFill>
                <a:srgbClr val="000000"/>
              </a:solidFill>
              <a:ea typeface="宋体" pitchFamily="2" charset="-122"/>
            </a:endParaRPr>
          </a:p>
          <a:p>
            <a:pPr marL="0" lvl="0" indent="0">
              <a:lnSpc>
                <a:spcPct val="100000"/>
              </a:lnSpc>
              <a:spcBef>
                <a:spcPct val="0"/>
              </a:spcBef>
              <a:buClrTx/>
              <a:buSzTx/>
              <a:buFontTx/>
              <a:buNone/>
            </a:pPr>
            <a:r>
              <a:rPr lang="en-US" altLang="zh-CN" sz="2000" b="0" i="1" dirty="0">
                <a:solidFill>
                  <a:srgbClr val="000000"/>
                </a:solidFill>
                <a:ea typeface="宋体" pitchFamily="2" charset="-122"/>
              </a:rPr>
              <a:t>f</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x</a:t>
            </a:r>
            <a:r>
              <a:rPr lang="en-US" altLang="zh-CN" sz="2000" b="0" i="1" baseline="-25000" dirty="0">
                <a:solidFill>
                  <a:srgbClr val="000000"/>
                </a:solidFill>
                <a:ea typeface="宋体" pitchFamily="2" charset="-122"/>
              </a:rPr>
              <a:t>k+j-</a:t>
            </a:r>
            <a:r>
              <a:rPr lang="en-US" altLang="zh-CN" sz="2000" b="0" baseline="-25000" dirty="0">
                <a:solidFill>
                  <a:srgbClr val="000000"/>
                </a:solidFill>
                <a:ea typeface="宋体" pitchFamily="2" charset="-122"/>
              </a:rPr>
              <a:t>1</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y</a:t>
            </a:r>
            <a:r>
              <a:rPr lang="en-US" altLang="zh-CN" sz="2000" b="0" i="1" baseline="-25000" dirty="0">
                <a:solidFill>
                  <a:srgbClr val="000000"/>
                </a:solidFill>
                <a:ea typeface="宋体" pitchFamily="2" charset="-122"/>
              </a:rPr>
              <a:t>k+j-</a:t>
            </a:r>
            <a:r>
              <a:rPr lang="en-US" altLang="zh-CN" sz="2000" b="0" baseline="-25000" dirty="0">
                <a:solidFill>
                  <a:srgbClr val="000000"/>
                </a:solidFill>
                <a:ea typeface="宋体" pitchFamily="2" charset="-122"/>
              </a:rPr>
              <a:t>1</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x</a:t>
            </a:r>
            <a:r>
              <a:rPr lang="en-US" altLang="zh-CN" sz="2000" b="0" i="1" baseline="-25000" dirty="0">
                <a:solidFill>
                  <a:srgbClr val="000000"/>
                </a:solidFill>
                <a:ea typeface="宋体" pitchFamily="2" charset="-122"/>
              </a:rPr>
              <a:t>k+j</a:t>
            </a:r>
            <a:r>
              <a:rPr lang="en-US" altLang="zh-CN" sz="2000" b="0" dirty="0">
                <a:solidFill>
                  <a:srgbClr val="000000"/>
                </a:solidFill>
                <a:ea typeface="宋体" pitchFamily="2" charset="-122"/>
              </a:rPr>
              <a:t>||</a:t>
            </a:r>
            <a:r>
              <a:rPr lang="en-US" altLang="zh-CN" sz="2000" b="0" i="1" dirty="0">
                <a:solidFill>
                  <a:srgbClr val="000000"/>
                </a:solidFill>
                <a:ea typeface="宋体" pitchFamily="2" charset="-122"/>
              </a:rPr>
              <a:t>y</a:t>
            </a:r>
            <a:r>
              <a:rPr lang="en-US" altLang="zh-CN" sz="2000" b="0" i="1" baseline="-25000" dirty="0">
                <a:solidFill>
                  <a:srgbClr val="000000"/>
                </a:solidFill>
                <a:ea typeface="宋体" pitchFamily="2" charset="-122"/>
              </a:rPr>
              <a:t>k+j</a:t>
            </a:r>
            <a:endParaRPr lang="zh-CN" altLang="en-US" sz="2000" b="0" baseline="-25000" dirty="0">
              <a:solidFill>
                <a:srgbClr val="000000"/>
              </a:solidFill>
              <a:ea typeface="宋体" pitchFamily="2" charset="-122"/>
            </a:endParaRPr>
          </a:p>
        </p:txBody>
      </p:sp>
      <p:sp>
        <p:nvSpPr>
          <p:cNvPr id="13" name="TextBox 8"/>
          <p:cNvSpPr txBox="1"/>
          <p:nvPr/>
        </p:nvSpPr>
        <p:spPr>
          <a:xfrm>
            <a:off x="5003800" y="1989138"/>
            <a:ext cx="2520950"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dirty="0">
                <a:solidFill>
                  <a:srgbClr val="FF3300"/>
                </a:solidFill>
                <a:ea typeface="宋体" pitchFamily="2" charset="-122"/>
              </a:rPr>
              <a:t>r bits     r bits     r bits</a:t>
            </a:r>
            <a:endParaRPr lang="zh-CN" altLang="en-US" sz="2000" b="0" i="1" dirty="0">
              <a:solidFill>
                <a:srgbClr val="FF3300"/>
              </a:solidFill>
              <a:ea typeface="宋体" pitchFamily="2" charset="-122"/>
            </a:endParaRPr>
          </a:p>
        </p:txBody>
      </p:sp>
      <p:sp>
        <p:nvSpPr>
          <p:cNvPr id="14" name="TextBox 8"/>
          <p:cNvSpPr txBox="1"/>
          <p:nvPr/>
        </p:nvSpPr>
        <p:spPr>
          <a:xfrm>
            <a:off x="6227763" y="1589088"/>
            <a:ext cx="1223962"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dirty="0">
                <a:solidFill>
                  <a:srgbClr val="FF3300"/>
                </a:solidFill>
                <a:ea typeface="宋体" pitchFamily="2" charset="-122"/>
              </a:rPr>
              <a:t>truncating</a:t>
            </a:r>
            <a:endParaRPr lang="zh-CN" altLang="en-US" sz="2000" b="0" i="1" dirty="0">
              <a:solidFill>
                <a:srgbClr val="FF33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内容占位符 1"/>
          <p:cNvSpPr>
            <a:spLocks noGrp="1"/>
          </p:cNvSpPr>
          <p:nvPr>
            <p:ph idx="1"/>
          </p:nvPr>
        </p:nvSpPr>
        <p:spPr>
          <a:xfrm>
            <a:off x="179388" y="981075"/>
            <a:ext cx="8640762" cy="2663825"/>
          </a:xfrm>
          <a:ln/>
        </p:spPr>
        <p:txBody>
          <a:bodyPr vert="horz" wrap="square" lIns="91440" tIns="45720" rIns="91440" bIns="45720" anchor="t" anchorCtr="0"/>
          <a:p>
            <a:r>
              <a:rPr lang="en-US" altLang="zh-CN" sz="2800" dirty="0"/>
              <a:t>The security is based on the function </a:t>
            </a:r>
            <a:r>
              <a:rPr lang="en-US" altLang="zh-CN" sz="2800" i="1" dirty="0"/>
              <a:t>f</a:t>
            </a:r>
            <a:endParaRPr lang="en-US" altLang="zh-CN" sz="2800" i="1" dirty="0"/>
          </a:p>
          <a:p>
            <a:pPr lvl="1">
              <a:buClr>
                <a:srgbClr val="5680F8"/>
              </a:buClr>
              <a:buSzPct val="80000"/>
            </a:pPr>
            <a:r>
              <a:rPr lang="en-US" altLang="zh-CN" sz="2400" i="1" kern="1200" dirty="0">
                <a:solidFill>
                  <a:srgbClr val="FF0000"/>
                </a:solidFill>
                <a:latin typeface="Times New Roman" panose="02020703060505090304" pitchFamily="18" charset="0"/>
                <a:ea typeface="+mn-ea"/>
                <a:cs typeface="Times New Roman" panose="02020703060505090304" pitchFamily="18" charset="0"/>
              </a:rPr>
              <a:t>f</a:t>
            </a:r>
            <a:r>
              <a:rPr lang="en-US" altLang="zh-CN" sz="2400" kern="1200" dirty="0">
                <a:solidFill>
                  <a:srgbClr val="FF0000"/>
                </a:solidFill>
                <a:latin typeface="Times New Roman" panose="02020703060505090304" pitchFamily="18" charset="0"/>
                <a:ea typeface="+mn-ea"/>
                <a:cs typeface="Times New Roman" panose="02020703060505090304" pitchFamily="18" charset="0"/>
              </a:rPr>
              <a:t> is considered as a random oracle that outputs </a:t>
            </a:r>
            <a:r>
              <a:rPr lang="en-US" altLang="zh-CN" sz="2400" i="1" kern="1200" dirty="0">
                <a:solidFill>
                  <a:srgbClr val="FF0000"/>
                </a:solidFill>
                <a:latin typeface="Times New Roman" panose="02020703060505090304" pitchFamily="18" charset="0"/>
                <a:ea typeface="+mn-ea"/>
                <a:cs typeface="Times New Roman" panose="02020703060505090304" pitchFamily="18" charset="0"/>
              </a:rPr>
              <a:t>c</a:t>
            </a:r>
            <a:r>
              <a:rPr lang="en-US" altLang="zh-CN" sz="2400" kern="1200" dirty="0">
                <a:solidFill>
                  <a:srgbClr val="FF0000"/>
                </a:solidFill>
                <a:latin typeface="Times New Roman" panose="02020703060505090304" pitchFamily="18" charset="0"/>
                <a:ea typeface="+mn-ea"/>
                <a:cs typeface="Times New Roman" panose="02020703060505090304" pitchFamily="18" charset="0"/>
              </a:rPr>
              <a:t> bits </a:t>
            </a:r>
            <a:endParaRPr lang="en-US" altLang="zh-CN" sz="2400" kern="1200" dirty="0">
              <a:solidFill>
                <a:srgbClr val="FF0000"/>
              </a:solidFill>
              <a:latin typeface="Times New Roman" panose="02020703060505090304" pitchFamily="18" charset="0"/>
              <a:ea typeface="+mn-ea"/>
              <a:cs typeface="Times New Roman" panose="02020703060505090304" pitchFamily="18" charset="0"/>
            </a:endParaRPr>
          </a:p>
          <a:p>
            <a:pPr lvl="2">
              <a:buClr>
                <a:srgbClr val="00FFFF"/>
              </a:buClr>
              <a:buSzPct val="100000"/>
            </a:pPr>
            <a:r>
              <a:rPr lang="en-US" altLang="zh-CN" sz="2000" kern="1200" dirty="0">
                <a:solidFill>
                  <a:srgbClr val="0000FF"/>
                </a:solidFill>
                <a:latin typeface="Times New Roman" panose="02020703060505090304" pitchFamily="18" charset="0"/>
                <a:ea typeface="+mn-ea"/>
                <a:cs typeface="Times New Roman" panose="02020703060505090304" pitchFamily="18" charset="0"/>
              </a:rPr>
              <a:t>To find a collision by evaluating </a:t>
            </a:r>
            <a:r>
              <a:rPr lang="en-US" altLang="zh-CN" sz="2000" i="1" kern="1200" dirty="0">
                <a:solidFill>
                  <a:srgbClr val="0000FF"/>
                </a:solidFill>
                <a:latin typeface="Times New Roman" panose="02020703060505090304" pitchFamily="18" charset="0"/>
                <a:ea typeface="+mn-ea"/>
                <a:cs typeface="Times New Roman" panose="02020703060505090304" pitchFamily="18" charset="0"/>
              </a:rPr>
              <a:t>f</a:t>
            </a:r>
            <a:r>
              <a:rPr lang="en-US" altLang="zh-CN" sz="2000" kern="1200" dirty="0">
                <a:solidFill>
                  <a:srgbClr val="0000FF"/>
                </a:solidFill>
                <a:latin typeface="Times New Roman" panose="02020703060505090304" pitchFamily="18" charset="0"/>
                <a:ea typeface="+mn-ea"/>
                <a:cs typeface="Times New Roman" panose="02020703060505090304" pitchFamily="18" charset="0"/>
              </a:rPr>
              <a:t> approximately 2</a:t>
            </a:r>
            <a:r>
              <a:rPr lang="en-US" altLang="zh-CN" sz="2000" i="1" kern="1200" baseline="30000" dirty="0">
                <a:solidFill>
                  <a:srgbClr val="0000FF"/>
                </a:solidFill>
                <a:latin typeface="Times New Roman" panose="02020703060505090304" pitchFamily="18" charset="0"/>
                <a:ea typeface="+mn-ea"/>
                <a:cs typeface="Times New Roman" panose="02020703060505090304" pitchFamily="18" charset="0"/>
              </a:rPr>
              <a:t>c</a:t>
            </a:r>
            <a:r>
              <a:rPr lang="en-US" altLang="zh-CN" sz="2000" kern="1200" baseline="30000" dirty="0">
                <a:solidFill>
                  <a:srgbClr val="0000FF"/>
                </a:solidFill>
                <a:latin typeface="Times New Roman" panose="02020703060505090304" pitchFamily="18" charset="0"/>
                <a:ea typeface="+mn-ea"/>
                <a:cs typeface="Times New Roman" panose="02020703060505090304" pitchFamily="18" charset="0"/>
              </a:rPr>
              <a:t>/2</a:t>
            </a:r>
            <a:r>
              <a:rPr lang="en-US" altLang="zh-CN" sz="2000" kern="1200" dirty="0">
                <a:solidFill>
                  <a:srgbClr val="0000FF"/>
                </a:solidFill>
                <a:latin typeface="Times New Roman" panose="02020703060505090304" pitchFamily="18" charset="0"/>
                <a:ea typeface="+mn-ea"/>
                <a:cs typeface="Times New Roman" panose="02020703060505090304" pitchFamily="18" charset="0"/>
              </a:rPr>
              <a:t> times</a:t>
            </a:r>
            <a:endParaRPr lang="en-US" altLang="zh-CN" sz="2000" kern="1200" dirty="0">
              <a:solidFill>
                <a:srgbClr val="0000FF"/>
              </a:solidFill>
              <a:latin typeface="Times New Roman" panose="02020703060505090304" pitchFamily="18" charset="0"/>
              <a:ea typeface="+mn-ea"/>
              <a:cs typeface="Times New Roman" panose="02020703060505090304" pitchFamily="18" charset="0"/>
            </a:endParaRPr>
          </a:p>
          <a:p>
            <a:pPr lvl="2">
              <a:buClr>
                <a:srgbClr val="00FFFF"/>
              </a:buClr>
              <a:buSzPct val="100000"/>
            </a:pPr>
            <a:r>
              <a:rPr lang="en-US" altLang="zh-CN" sz="2000" kern="1200" dirty="0">
                <a:solidFill>
                  <a:srgbClr val="3333FF"/>
                </a:solidFill>
                <a:latin typeface="Times New Roman" panose="02020703060505090304" pitchFamily="18" charset="0"/>
                <a:ea typeface="+mn-ea"/>
                <a:cs typeface="Times New Roman" panose="02020703060505090304" pitchFamily="18" charset="0"/>
              </a:rPr>
              <a:t>The security of the sponge function can not be higher than that of  a random oracle that outputs </a:t>
            </a:r>
            <a:r>
              <a:rPr lang="en-US" altLang="zh-CN" sz="2000" i="1" kern="1200" dirty="0">
                <a:solidFill>
                  <a:srgbClr val="3333FF"/>
                </a:solidFill>
                <a:latin typeface="Times New Roman" panose="02020703060505090304" pitchFamily="18" charset="0"/>
                <a:ea typeface="+mn-ea"/>
                <a:cs typeface="Times New Roman" panose="02020703060505090304" pitchFamily="18" charset="0"/>
              </a:rPr>
              <a:t>c</a:t>
            </a:r>
            <a:r>
              <a:rPr lang="en-US" altLang="zh-CN" sz="2000" kern="1200" dirty="0">
                <a:solidFill>
                  <a:srgbClr val="3333FF"/>
                </a:solidFill>
                <a:latin typeface="Times New Roman" panose="02020703060505090304" pitchFamily="18" charset="0"/>
                <a:ea typeface="+mn-ea"/>
                <a:cs typeface="Times New Roman" panose="02020703060505090304" pitchFamily="18" charset="0"/>
              </a:rPr>
              <a:t> bits</a:t>
            </a:r>
            <a:endParaRPr lang="en-US" altLang="zh-CN" sz="2000" kern="1200" dirty="0">
              <a:solidFill>
                <a:srgbClr val="000000"/>
              </a:solidFill>
              <a:latin typeface="Times New Roman" panose="02020703060505090304" pitchFamily="18" charset="0"/>
              <a:ea typeface="+mn-ea"/>
              <a:cs typeface="Times New Roman" panose="02020703060505090304" pitchFamily="18" charset="0"/>
            </a:endParaRPr>
          </a:p>
        </p:txBody>
      </p:sp>
      <p:sp>
        <p:nvSpPr>
          <p:cNvPr id="3" name="标题 2"/>
          <p:cNvSpPr>
            <a:spLocks noGrp="1"/>
          </p:cNvSpPr>
          <p:nvPr>
            <p:ph type="title"/>
          </p:nvPr>
        </p:nvSpPr>
        <p:spPr>
          <a:xfrm>
            <a:off x="303213" y="-14288"/>
            <a:ext cx="8229600" cy="850901"/>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4.2 Security of SHA-3</a:t>
            </a:r>
            <a:endParaRPr kumimoji="0" lang="zh-CN" altLang="en-US" sz="41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69636" name="灯片编号占位符 3"/>
          <p:cNvSpPr txBox="1">
            <a:spLocks noGrp="1"/>
          </p:cNvSpPr>
          <p:nvPr>
            <p:ph type="sldNum" sz="quarter" idx="4"/>
          </p:nvPr>
        </p:nvSpPr>
        <p:spPr>
          <a:xfrm>
            <a:off x="8027988" y="6408738"/>
            <a:ext cx="985837"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zh-CN" altLang="en-US" sz="1800" dirty="0">
                <a:solidFill>
                  <a:srgbClr val="3333CC"/>
                </a:solidFill>
              </a:rPr>
            </a:fld>
            <a:endParaRPr lang="zh-CN" altLang="en-US" sz="1800" dirty="0">
              <a:solidFill>
                <a:srgbClr val="3333CC"/>
              </a:solidFill>
            </a:endParaRPr>
          </a:p>
        </p:txBody>
      </p:sp>
      <p:pic>
        <p:nvPicPr>
          <p:cNvPr id="68613" name="Picture 5"/>
          <p:cNvPicPr>
            <a:picLocks noChangeAspect="1"/>
          </p:cNvPicPr>
          <p:nvPr/>
        </p:nvPicPr>
        <p:blipFill>
          <a:blip r:embed="rId1"/>
          <a:stretch>
            <a:fillRect/>
          </a:stretch>
        </p:blipFill>
        <p:spPr>
          <a:xfrm>
            <a:off x="827088" y="3789363"/>
            <a:ext cx="3067050" cy="533400"/>
          </a:xfrm>
          <a:prstGeom prst="rect">
            <a:avLst/>
          </a:prstGeom>
          <a:noFill/>
          <a:ln w="9525">
            <a:noFill/>
          </a:ln>
        </p:spPr>
      </p:pic>
      <p:pic>
        <p:nvPicPr>
          <p:cNvPr id="68614" name="Picture 6"/>
          <p:cNvPicPr>
            <a:picLocks noChangeAspect="1"/>
          </p:cNvPicPr>
          <p:nvPr/>
        </p:nvPicPr>
        <p:blipFill>
          <a:blip r:embed="rId2"/>
          <a:stretch>
            <a:fillRect/>
          </a:stretch>
        </p:blipFill>
        <p:spPr>
          <a:xfrm>
            <a:off x="1249363" y="4437063"/>
            <a:ext cx="2314575" cy="1285875"/>
          </a:xfrm>
          <a:prstGeom prst="rect">
            <a:avLst/>
          </a:prstGeom>
          <a:noFill/>
          <a:ln w="9525">
            <a:noFill/>
          </a:ln>
        </p:spPr>
      </p:pic>
      <p:pic>
        <p:nvPicPr>
          <p:cNvPr id="68615" name="Picture 7"/>
          <p:cNvPicPr>
            <a:picLocks noChangeAspect="1"/>
          </p:cNvPicPr>
          <p:nvPr/>
        </p:nvPicPr>
        <p:blipFill>
          <a:blip r:embed="rId3"/>
          <a:stretch>
            <a:fillRect/>
          </a:stretch>
        </p:blipFill>
        <p:spPr>
          <a:xfrm>
            <a:off x="1635125" y="5949950"/>
            <a:ext cx="1857375" cy="247650"/>
          </a:xfrm>
          <a:prstGeom prst="rect">
            <a:avLst/>
          </a:prstGeom>
          <a:noFill/>
          <a:ln w="9525">
            <a:noFill/>
          </a:ln>
        </p:spPr>
      </p:pic>
      <p:pic>
        <p:nvPicPr>
          <p:cNvPr id="68616" name="Picture 8"/>
          <p:cNvPicPr>
            <a:picLocks noChangeAspect="1"/>
          </p:cNvPicPr>
          <p:nvPr/>
        </p:nvPicPr>
        <p:blipFill>
          <a:blip r:embed="rId4"/>
          <a:stretch>
            <a:fillRect/>
          </a:stretch>
        </p:blipFill>
        <p:spPr>
          <a:xfrm>
            <a:off x="5219700" y="3857625"/>
            <a:ext cx="1685925" cy="295275"/>
          </a:xfrm>
          <a:prstGeom prst="rect">
            <a:avLst/>
          </a:prstGeom>
          <a:noFill/>
          <a:ln w="9525">
            <a:noFill/>
          </a:ln>
        </p:spPr>
      </p:pic>
      <p:pic>
        <p:nvPicPr>
          <p:cNvPr id="68617" name="Picture 9"/>
          <p:cNvPicPr>
            <a:picLocks noChangeAspect="1"/>
          </p:cNvPicPr>
          <p:nvPr/>
        </p:nvPicPr>
        <p:blipFill>
          <a:blip r:embed="rId5"/>
          <a:stretch>
            <a:fillRect/>
          </a:stretch>
        </p:blipFill>
        <p:spPr>
          <a:xfrm>
            <a:off x="7235825" y="3860800"/>
            <a:ext cx="1657350" cy="285750"/>
          </a:xfrm>
          <a:prstGeom prst="rect">
            <a:avLst/>
          </a:prstGeom>
          <a:noFill/>
          <a:ln w="9525">
            <a:noFill/>
          </a:ln>
        </p:spPr>
      </p:pic>
      <p:pic>
        <p:nvPicPr>
          <p:cNvPr id="68618" name="Picture 10"/>
          <p:cNvPicPr>
            <a:picLocks noChangeAspect="1"/>
          </p:cNvPicPr>
          <p:nvPr/>
        </p:nvPicPr>
        <p:blipFill>
          <a:blip r:embed="rId6"/>
          <a:stretch>
            <a:fillRect/>
          </a:stretch>
        </p:blipFill>
        <p:spPr>
          <a:xfrm>
            <a:off x="4351338" y="4365625"/>
            <a:ext cx="4829175" cy="1600200"/>
          </a:xfrm>
          <a:prstGeom prst="rect">
            <a:avLst/>
          </a:prstGeom>
          <a:noFill/>
          <a:ln w="9525">
            <a:noFill/>
          </a:ln>
        </p:spPr>
      </p:pic>
      <p:cxnSp>
        <p:nvCxnSpPr>
          <p:cNvPr id="4" name="直接连接符 3"/>
          <p:cNvCxnSpPr/>
          <p:nvPr/>
        </p:nvCxnSpPr>
        <p:spPr>
          <a:xfrm>
            <a:off x="7019925" y="3857625"/>
            <a:ext cx="0" cy="288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140200" y="3857625"/>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022850" y="6124575"/>
            <a:ext cx="3209925" cy="400050"/>
          </a:xfrm>
          <a:prstGeom prst="rect">
            <a:avLst/>
          </a:prstGeom>
          <a:noFill/>
          <a:ln w="9525">
            <a:noFill/>
          </a:ln>
        </p:spPr>
        <p:txBody>
          <a:bodyPr wrap="none">
            <a:spAutoFit/>
          </a:bodyPr>
          <a:p>
            <a:r>
              <a:rPr lang="en-US" altLang="zh-CN" dirty="0">
                <a:solidFill>
                  <a:srgbClr val="FF0000"/>
                </a:solidFill>
                <a:latin typeface="Times New Roman" panose="02020703060505090304" pitchFamily="18" charset="0"/>
              </a:rPr>
              <a:t>f(x</a:t>
            </a:r>
            <a:r>
              <a:rPr lang="en-US" altLang="zh-CN" sz="1800" baseline="-25000" dirty="0">
                <a:solidFill>
                  <a:srgbClr val="FF0000"/>
                </a:solidFill>
                <a:latin typeface="Times New Roman" panose="02020703060505090304" pitchFamily="18" charset="0"/>
              </a:rPr>
              <a:t>k</a:t>
            </a:r>
            <a:r>
              <a:rPr lang="en-US" altLang="zh-CN" dirty="0">
                <a:solidFill>
                  <a:srgbClr val="FF0000"/>
                </a:solidFill>
                <a:latin typeface="Times New Roman" panose="02020703060505090304" pitchFamily="18" charset="0"/>
              </a:rPr>
              <a:t>+x</a:t>
            </a:r>
            <a:r>
              <a:rPr lang="en-US" altLang="zh-CN" baseline="-25000" dirty="0">
                <a:solidFill>
                  <a:srgbClr val="FF0000"/>
                </a:solidFill>
                <a:latin typeface="Times New Roman" panose="02020703060505090304" pitchFamily="18" charset="0"/>
              </a:rPr>
              <a:t>k</a:t>
            </a:r>
            <a:r>
              <a:rPr lang="en-US" altLang="zh-CN" dirty="0">
                <a:solidFill>
                  <a:srgbClr val="FF0000"/>
                </a:solidFill>
                <a:latin typeface="Times New Roman" panose="02020703060505090304" pitchFamily="18" charset="0"/>
              </a:rPr>
              <a:t>||y</a:t>
            </a:r>
            <a:r>
              <a:rPr lang="en-US" altLang="zh-CN" baseline="-25000" dirty="0">
                <a:solidFill>
                  <a:srgbClr val="FF0000"/>
                </a:solidFill>
                <a:latin typeface="Times New Roman" panose="02020703060505090304" pitchFamily="18" charset="0"/>
              </a:rPr>
              <a:t>k</a:t>
            </a:r>
            <a:r>
              <a:rPr lang="en-US" altLang="zh-CN" dirty="0">
                <a:solidFill>
                  <a:srgbClr val="FF0000"/>
                </a:solidFill>
                <a:latin typeface="Times New Roman" panose="02020703060505090304" pitchFamily="18" charset="0"/>
              </a:rPr>
              <a:t>)=f(x</a:t>
            </a:r>
            <a:r>
              <a:rPr lang="en-US" altLang="zh-CN" sz="1800" baseline="-25000" dirty="0">
                <a:solidFill>
                  <a:srgbClr val="FF0000"/>
                </a:solidFill>
                <a:latin typeface="Times New Roman" panose="02020703060505090304" pitchFamily="18" charset="0"/>
              </a:rPr>
              <a:t>0</a:t>
            </a:r>
            <a:r>
              <a:rPr lang="en-US" altLang="zh-CN" dirty="0">
                <a:solidFill>
                  <a:srgbClr val="FF0000"/>
                </a:solidFill>
                <a:latin typeface="Times New Roman" panose="02020703060505090304" pitchFamily="18" charset="0"/>
              </a:rPr>
              <a:t>||y</a:t>
            </a:r>
            <a:r>
              <a:rPr lang="en-US" altLang="zh-CN" baseline="-25000" dirty="0">
                <a:solidFill>
                  <a:srgbClr val="FF0000"/>
                </a:solidFill>
                <a:latin typeface="Times New Roman" panose="02020703060505090304" pitchFamily="18" charset="0"/>
              </a:rPr>
              <a:t>k</a:t>
            </a:r>
            <a:r>
              <a:rPr lang="en-US" altLang="zh-CN" dirty="0">
                <a:solidFill>
                  <a:srgbClr val="FF0000"/>
                </a:solidFill>
                <a:latin typeface="Times New Roman" panose="02020703060505090304" pitchFamily="18" charset="0"/>
              </a:rPr>
              <a:t>)=f(x</a:t>
            </a:r>
            <a:r>
              <a:rPr lang="en-US" altLang="zh-CN" baseline="-25000" dirty="0">
                <a:solidFill>
                  <a:srgbClr val="FF0000"/>
                </a:solidFill>
                <a:latin typeface="Times New Roman" panose="02020703060505090304" pitchFamily="18" charset="0"/>
              </a:rPr>
              <a:t>0</a:t>
            </a:r>
            <a:r>
              <a:rPr lang="en-US" altLang="zh-CN" dirty="0">
                <a:solidFill>
                  <a:srgbClr val="FF0000"/>
                </a:solidFill>
                <a:latin typeface="Times New Roman" panose="02020703060505090304" pitchFamily="18" charset="0"/>
              </a:rPr>
              <a:t>||y</a:t>
            </a:r>
            <a:r>
              <a:rPr lang="en-US" altLang="zh-CN" baseline="-25000" dirty="0">
                <a:solidFill>
                  <a:srgbClr val="FF0000"/>
                </a:solidFill>
                <a:latin typeface="Times New Roman" panose="02020703060505090304" pitchFamily="18" charset="0"/>
              </a:rPr>
              <a:t>h</a:t>
            </a:r>
            <a:r>
              <a:rPr lang="en-US" altLang="zh-CN" dirty="0">
                <a:solidFill>
                  <a:srgbClr val="FF0000"/>
                </a:solidFill>
                <a:latin typeface="Times New Roman" panose="02020703060505090304" pitchFamily="18" charset="0"/>
              </a:rPr>
              <a:t>)</a:t>
            </a:r>
            <a:endParaRPr lang="zh-CN" altLang="en-US" dirty="0">
              <a:solidFill>
                <a:srgbClr val="FF0000"/>
              </a:solidFill>
              <a:latin typeface="Times New Roman" panose="020207030605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6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内容占位符 1"/>
          <p:cNvSpPr>
            <a:spLocks noGrp="1"/>
          </p:cNvSpPr>
          <p:nvPr>
            <p:ph idx="1"/>
          </p:nvPr>
        </p:nvSpPr>
        <p:spPr>
          <a:xfrm>
            <a:off x="179388" y="981075"/>
            <a:ext cx="8640763" cy="5400675"/>
          </a:xfrm>
        </p:spPr>
        <p:txBody>
          <a:bodyPr vert="horz" wrap="square" lIns="91440" tIns="45720" rIns="91440" bIns="45720" numCol="1" anchor="t" anchorCtr="0" compatLnSpc="1"/>
          <a:lstStyle/>
          <a:p>
            <a:pPr marL="365125" marR="0" lvl="0" indent="-255905"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The security is based on the function </a:t>
            </a:r>
            <a:r>
              <a:rPr kumimoji="0" lang="en-US" altLang="zh-CN" sz="2800" b="1" i="1"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f</a:t>
            </a:r>
            <a:endParaRPr kumimoji="0" lang="en-US" altLang="zh-CN" sz="2800" b="1" i="1"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r>
              <a:rPr kumimoji="0" lang="en-US" altLang="zh-CN" sz="2400" b="1" i="1"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f</a:t>
            </a:r>
            <a:r>
              <a:rPr kumimoji="0" lang="en-US" altLang="zh-CN" sz="24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 is considered as a random oracle </a:t>
            </a:r>
            <a:r>
              <a:rPr kumimoji="0" lang="en-US" altLang="zh-CN" sz="24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that outputs </a:t>
            </a:r>
            <a:r>
              <a:rPr kumimoji="0" lang="en-US" altLang="zh-CN" sz="2400" b="1" i="1"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c</a:t>
            </a:r>
            <a:r>
              <a:rPr kumimoji="0" lang="en-US" altLang="zh-CN" sz="24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 bits </a:t>
            </a:r>
            <a:endParaRPr kumimoji="0" lang="en-US" altLang="zh-CN" sz="24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30000"/>
              </a:lnSpc>
              <a:spcBef>
                <a:spcPts val="350"/>
              </a:spcBef>
              <a:spcAft>
                <a:spcPct val="0"/>
              </a:spcAft>
              <a:buClr>
                <a:srgbClr val="00FFFF"/>
              </a:buClr>
              <a:buSzPct val="100000"/>
              <a:buFont typeface="Wingdings" panose="05000000000000000000" pitchFamily="2" charset="2"/>
              <a:buChar char="Ø"/>
              <a:defRPr/>
            </a:pP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To find </a:t>
            </a:r>
            <a:r>
              <a:rPr kumimoji="0" lang="en-US" altLang="zh-CN" sz="2000" b="1" i="0" u="none" strike="noStrike" kern="1200" cap="none" spc="0" normalizeH="0" baseline="0" noProof="0" dirty="0">
                <a:ln>
                  <a:noFill/>
                </a:ln>
                <a:solidFill>
                  <a:srgbClr val="0000FF"/>
                </a:solidFill>
                <a:effectLst/>
                <a:uLnTx/>
                <a:uFillTx/>
                <a:latin typeface="Times New Roman" panose="02020703060505090304" pitchFamily="18" charset="0"/>
                <a:ea typeface="+mn-ea"/>
                <a:cs typeface="Times New Roman" panose="02020703060505090304" pitchFamily="18" charset="0"/>
              </a:rPr>
              <a:t>a collision by evaluating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f</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a:t>
            </a:r>
            <a:r>
              <a:rPr kumimoji="0" lang="en-US" altLang="zh-CN" sz="2000" b="1" i="0" u="none" strike="noStrike" kern="1200" cap="none" spc="0" normalizeH="0" baseline="0" noProof="0" dirty="0">
                <a:ln>
                  <a:noFill/>
                </a:ln>
                <a:solidFill>
                  <a:srgbClr val="0000FF"/>
                </a:solidFill>
                <a:effectLst/>
                <a:uLnTx/>
                <a:uFillTx/>
                <a:latin typeface="Times New Roman" panose="02020703060505090304" pitchFamily="18" charset="0"/>
                <a:ea typeface="+mn-ea"/>
                <a:cs typeface="Times New Roman" panose="02020703060505090304" pitchFamily="18" charset="0"/>
              </a:rPr>
              <a:t>approximately 2</a:t>
            </a:r>
            <a:r>
              <a:rPr kumimoji="0" lang="en-US" altLang="zh-CN" sz="2000" b="1" i="1" u="none" strike="noStrike" kern="1200" cap="none" spc="0" normalizeH="0" baseline="30000" noProof="0" dirty="0">
                <a:ln>
                  <a:noFill/>
                </a:ln>
                <a:solidFill>
                  <a:srgbClr val="0000FF"/>
                </a:solidFill>
                <a:effectLst/>
                <a:uLnTx/>
                <a:uFillTx/>
                <a:latin typeface="Times New Roman" panose="02020703060505090304" pitchFamily="18" charset="0"/>
                <a:ea typeface="+mn-ea"/>
                <a:cs typeface="Times New Roman" panose="02020703060505090304" pitchFamily="18" charset="0"/>
              </a:rPr>
              <a:t>c</a:t>
            </a:r>
            <a:r>
              <a:rPr kumimoji="0" lang="en-US" altLang="zh-CN" sz="2000" b="1" i="0" u="none" strike="noStrike" kern="1200" cap="none" spc="0" normalizeH="0" baseline="30000" noProof="0" dirty="0">
                <a:ln>
                  <a:noFill/>
                </a:ln>
                <a:solidFill>
                  <a:srgbClr val="0000FF"/>
                </a:solidFill>
                <a:effectLst/>
                <a:uLnTx/>
                <a:uFillTx/>
                <a:latin typeface="Times New Roman" panose="02020703060505090304" pitchFamily="18" charset="0"/>
                <a:ea typeface="+mn-ea"/>
                <a:cs typeface="Times New Roman" panose="02020703060505090304" pitchFamily="18" charset="0"/>
              </a:rPr>
              <a:t>/2</a:t>
            </a:r>
            <a:r>
              <a:rPr kumimoji="0" lang="en-US" altLang="zh-CN" sz="2000" b="1" i="0" u="none" strike="noStrike" kern="1200" cap="none" spc="0" normalizeH="0" baseline="0" noProof="0" dirty="0">
                <a:ln>
                  <a:noFill/>
                </a:ln>
                <a:solidFill>
                  <a:srgbClr val="0000FF"/>
                </a:solidFill>
                <a:effectLst/>
                <a:uLnTx/>
                <a:uFillTx/>
                <a:latin typeface="Times New Roman" panose="02020703060505090304" pitchFamily="18" charset="0"/>
                <a:ea typeface="+mn-ea"/>
                <a:cs typeface="Times New Roman" panose="02020703060505090304" pitchFamily="18" charset="0"/>
              </a:rPr>
              <a:t> </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times</a:t>
            </a:r>
            <a:endPar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30000"/>
              </a:lnSpc>
              <a:spcBef>
                <a:spcPts val="350"/>
              </a:spcBef>
              <a:spcAft>
                <a:spcPct val="0"/>
              </a:spcAft>
              <a:buClr>
                <a:srgbClr val="00FFFF"/>
              </a:buClr>
              <a:buSzPct val="100000"/>
              <a:buFont typeface="Wingdings" panose="05000000000000000000" pitchFamily="2" charset="2"/>
              <a:buChar char="Ø"/>
              <a:defRPr/>
            </a:pPr>
            <a:r>
              <a:rPr kumimoji="0" lang="en-US" altLang="zh-CN" sz="20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The security of the sponge function can not be higher than that of  a random oracle that outputs </a:t>
            </a:r>
            <a:r>
              <a:rPr kumimoji="0" lang="en-US" altLang="zh-CN" sz="2000" b="1" i="1"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c</a:t>
            </a:r>
            <a:r>
              <a:rPr kumimoji="0" lang="en-US" altLang="zh-CN" sz="20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 bits</a:t>
            </a:r>
            <a:endParaRPr kumimoji="0" lang="en-US" altLang="zh-CN" sz="20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endParaRPr>
          </a:p>
          <a:p>
            <a:pPr marL="365125" marR="0" lvl="0" indent="-255905"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The security at the squeezing phase</a:t>
            </a:r>
            <a:endParaRPr kumimoji="0" lang="en-US" altLang="zh-CN" sz="24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r>
              <a:rPr kumimoji="0" lang="en-US" altLang="zh-CN" sz="2400" b="1" i="0" u="none" strike="noStrike" kern="1200" cap="none" spc="0" normalizeH="0" baseline="0" noProof="0" dirty="0">
                <a:ln>
                  <a:noFill/>
                </a:ln>
                <a:solidFill>
                  <a:srgbClr val="0000FF"/>
                </a:solidFill>
                <a:effectLst/>
                <a:uLnTx/>
                <a:uFillTx/>
                <a:latin typeface="Times New Roman" panose="02020703060505090304" pitchFamily="18" charset="0"/>
                <a:ea typeface="+mn-ea"/>
                <a:cs typeface="Times New Roman" panose="02020703060505090304" pitchFamily="18" charset="0"/>
              </a:rPr>
              <a:t>To find </a:t>
            </a:r>
            <a:r>
              <a:rPr kumimoji="0" lang="en-US" altLang="zh-CN" sz="24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an </a:t>
            </a:r>
            <a:r>
              <a:rPr kumimoji="0" lang="en-US" altLang="zh-CN" sz="24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output collision </a:t>
            </a:r>
            <a:r>
              <a:rPr kumimoji="0" lang="en-US" altLang="zh-CN" sz="2400" b="1" i="0" u="none" strike="noStrike" kern="1200" cap="none" spc="0" normalizeH="0" baseline="0" noProof="0" dirty="0">
                <a:ln>
                  <a:noFill/>
                </a:ln>
                <a:solidFill>
                  <a:srgbClr val="0000FF"/>
                </a:solidFill>
                <a:effectLst/>
                <a:uLnTx/>
                <a:uFillTx/>
                <a:latin typeface="Times New Roman" panose="02020703060505090304" pitchFamily="18" charset="0"/>
                <a:ea typeface="+mn-ea"/>
                <a:cs typeface="Times New Roman" panose="02020703060505090304" pitchFamily="18" charset="0"/>
              </a:rPr>
              <a:t>by evaluating </a:t>
            </a:r>
            <a:r>
              <a:rPr kumimoji="0" lang="en-US" altLang="zh-CN" sz="24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the sponge function </a:t>
            </a:r>
            <a:r>
              <a:rPr kumimoji="0" lang="en-US" altLang="zh-CN" sz="2400" b="1" i="0" u="none" strike="noStrike" kern="1200" cap="none" spc="0" normalizeH="0" baseline="0" noProof="0" dirty="0">
                <a:ln>
                  <a:noFill/>
                </a:ln>
                <a:solidFill>
                  <a:srgbClr val="0000FF"/>
                </a:solidFill>
                <a:effectLst/>
                <a:uLnTx/>
                <a:uFillTx/>
                <a:latin typeface="Times New Roman" panose="02020703060505090304" pitchFamily="18" charset="0"/>
                <a:ea typeface="+mn-ea"/>
                <a:cs typeface="Times New Roman" panose="02020703060505090304" pitchFamily="18" charset="0"/>
              </a:rPr>
              <a:t>approximately </a:t>
            </a:r>
            <a:r>
              <a:rPr kumimoji="0" lang="en-US" altLang="zh-CN" sz="24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2</a:t>
            </a:r>
            <a:r>
              <a:rPr kumimoji="0" lang="en-US" altLang="zh-CN" sz="2400" b="1" i="1" u="none" strike="noStrike" kern="1200" cap="none" spc="0" normalizeH="0" baseline="30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l</a:t>
            </a:r>
            <a:r>
              <a:rPr kumimoji="0" lang="en-US" altLang="zh-CN" sz="2400" b="1" i="0" u="none" strike="noStrike" kern="1200" cap="none" spc="0" normalizeH="0" baseline="30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/2</a:t>
            </a:r>
            <a:r>
              <a:rPr kumimoji="0" lang="en-US" altLang="zh-CN" sz="24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times (a birthday attack)</a:t>
            </a:r>
            <a:endParaRPr kumimoji="0" lang="en-US" altLang="zh-CN" sz="2400" b="1" i="0" u="none" strike="noStrike" kern="1200" cap="none" spc="0" normalizeH="0" baseline="0" noProof="0" dirty="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365125" marR="0" lvl="1" indent="-255905"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Security-level: </a:t>
            </a:r>
            <a:endParaRPr kumimoji="0" lang="en-US" altLang="zh-CN" sz="28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endParaRPr>
          </a:p>
          <a:p>
            <a:pPr marL="109220" marR="0" lvl="1" indent="0" algn="ctr" defTabSz="914400" rtl="0" eaLnBrk="0" fontAlgn="base" latinLnBrk="0" hangingPunct="0">
              <a:lnSpc>
                <a:spcPct val="130000"/>
              </a:lnSpc>
              <a:spcBef>
                <a:spcPts val="400"/>
              </a:spcBef>
              <a:spcAft>
                <a:spcPct val="0"/>
              </a:spcAft>
              <a:buClr>
                <a:schemeClr val="accent1"/>
              </a:buClr>
              <a:buSzPct val="100000"/>
              <a:buFont typeface="Wingdings" panose="05000000000000000000" pitchFamily="2" charset="2"/>
              <a:buNone/>
              <a:defRPr/>
            </a:pPr>
            <a:r>
              <a:rPr kumimoji="0" lang="en-US" altLang="zh-CN" sz="28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min{2</a:t>
            </a:r>
            <a:r>
              <a:rPr kumimoji="0" lang="en-US" altLang="zh-CN" sz="2800" b="1" i="1" u="none" strike="noStrike" kern="1200" cap="none" spc="0" normalizeH="0" baseline="3000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c</a:t>
            </a:r>
            <a:r>
              <a:rPr kumimoji="0" lang="en-US" altLang="zh-CN" sz="2800" b="1" i="0" u="none" strike="noStrike" kern="1200" cap="none" spc="0" normalizeH="0" baseline="3000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/2</a:t>
            </a:r>
            <a:r>
              <a:rPr kumimoji="0" lang="en-US" altLang="zh-CN" sz="2800" b="1" i="0" u="none" strike="noStrike" kern="1200" cap="none" spc="0" normalizeH="0" baseline="0" noProof="0" dirty="0">
                <a:ln>
                  <a:noFill/>
                </a:ln>
                <a:solidFill>
                  <a:srgbClr val="FF3300"/>
                </a:solidFill>
                <a:effectLst/>
                <a:uLnTx/>
                <a:uFillTx/>
                <a:latin typeface="Times New Roman" panose="02020703060505090304" pitchFamily="18" charset="0"/>
                <a:ea typeface="+mn-ea"/>
                <a:cs typeface="Times New Roman" panose="02020703060505090304" pitchFamily="18" charset="0"/>
              </a:rPr>
              <a:t>, 2</a:t>
            </a:r>
            <a:r>
              <a:rPr kumimoji="0" lang="en-US" altLang="zh-CN" sz="2800" b="1" i="1" u="none" strike="noStrike" kern="1200" cap="none" spc="0" normalizeH="0" baseline="30000" noProof="0" dirty="0">
                <a:ln>
                  <a:noFill/>
                </a:ln>
                <a:solidFill>
                  <a:srgbClr val="FF3300"/>
                </a:solidFill>
                <a:effectLst/>
                <a:uLnTx/>
                <a:uFillTx/>
                <a:latin typeface="Times New Roman" panose="02020703060505090304" pitchFamily="18" charset="0"/>
                <a:ea typeface="+mn-ea"/>
                <a:cs typeface="Times New Roman" panose="02020703060505090304" pitchFamily="18" charset="0"/>
              </a:rPr>
              <a:t>l/2</a:t>
            </a:r>
            <a:r>
              <a:rPr kumimoji="0" lang="en-US" altLang="zh-CN" sz="2800" b="1" i="0" u="none" strike="noStrike" kern="1200" cap="none" spc="0" normalizeH="0" baseline="0" noProof="0" dirty="0">
                <a:ln>
                  <a:noFill/>
                </a:ln>
                <a:solidFill>
                  <a:srgbClr val="FF3300"/>
                </a:solidFill>
                <a:effectLst/>
                <a:uLnTx/>
                <a:uFillTx/>
                <a:latin typeface="Times New Roman" panose="02020703060505090304" pitchFamily="18" charset="0"/>
                <a:ea typeface="+mn-ea"/>
                <a:cs typeface="Times New Roman" panose="02020703060505090304" pitchFamily="18" charset="0"/>
              </a:rPr>
              <a:t>} </a:t>
            </a:r>
            <a:r>
              <a:rPr kumimoji="0" lang="en-US" altLang="zh-CN" sz="2800" b="1"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rPr>
              <a:t>(against a collision attack)</a:t>
            </a:r>
            <a:endParaRPr kumimoji="0" lang="en-US" altLang="zh-CN" sz="2800" b="1"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endParaRPr>
          </a:p>
        </p:txBody>
      </p:sp>
      <p:sp>
        <p:nvSpPr>
          <p:cNvPr id="3" name="标题 2"/>
          <p:cNvSpPr>
            <a:spLocks noGrp="1"/>
          </p:cNvSpPr>
          <p:nvPr>
            <p:ph type="title"/>
          </p:nvPr>
        </p:nvSpPr>
        <p:spPr>
          <a:xfrm>
            <a:off x="303213" y="-14288"/>
            <a:ext cx="8229600" cy="850901"/>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4.2 Security of SHA-3</a:t>
            </a:r>
            <a:endParaRPr kumimoji="0" lang="zh-CN" altLang="en-US" sz="41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70660" name="灯片编号占位符 3"/>
          <p:cNvSpPr txBox="1">
            <a:spLocks noGrp="1"/>
          </p:cNvSpPr>
          <p:nvPr>
            <p:ph type="sldNum" sz="quarter" idx="4"/>
          </p:nvPr>
        </p:nvSpPr>
        <p:spPr>
          <a:xfrm>
            <a:off x="8027988" y="6408738"/>
            <a:ext cx="985837"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zh-CN" altLang="en-US" sz="1800" dirty="0">
                <a:solidFill>
                  <a:srgbClr val="3333CC"/>
                </a:solidFill>
              </a:rPr>
            </a:fld>
            <a:endParaRPr lang="zh-CN" altLang="en-US" sz="1800" dirty="0">
              <a:solidFill>
                <a:srgbClr val="3333CC"/>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内容占位符 1"/>
          <p:cNvSpPr>
            <a:spLocks noGrp="1"/>
          </p:cNvSpPr>
          <p:nvPr>
            <p:ph idx="1"/>
          </p:nvPr>
        </p:nvSpPr>
        <p:spPr>
          <a:xfrm>
            <a:off x="179388" y="836613"/>
            <a:ext cx="8507412" cy="5111750"/>
          </a:xfrm>
          <a:ln/>
        </p:spPr>
        <p:txBody>
          <a:bodyPr vert="horz" wrap="square" lIns="91440" tIns="45720" rIns="91440" bIns="45720" anchor="t" anchorCtr="0"/>
          <a:p>
            <a:endParaRPr lang="en-US" altLang="zh-CN" dirty="0">
              <a:solidFill>
                <a:srgbClr val="3333FF"/>
              </a:solidFill>
            </a:endParaRPr>
          </a:p>
        </p:txBody>
      </p:sp>
      <p:sp>
        <p:nvSpPr>
          <p:cNvPr id="3" name="标题 2"/>
          <p:cNvSpPr>
            <a:spLocks noGrp="1"/>
          </p:cNvSpPr>
          <p:nvPr>
            <p:ph type="title"/>
          </p:nvPr>
        </p:nvSpPr>
        <p:spPr>
          <a:xfrm>
            <a:off x="303213" y="-14288"/>
            <a:ext cx="8229600" cy="850901"/>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4.2 Security of SHA-3</a:t>
            </a:r>
            <a:endParaRPr kumimoji="0" lang="zh-CN" altLang="en-US" sz="41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71684" name="灯片编号占位符 3"/>
          <p:cNvSpPr txBox="1">
            <a:spLocks noGrp="1"/>
          </p:cNvSpPr>
          <p:nvPr>
            <p:ph type="sldNum" sz="quarter" idx="4"/>
          </p:nvPr>
        </p:nvSpPr>
        <p:spPr>
          <a:xfrm>
            <a:off x="8027988" y="6408738"/>
            <a:ext cx="985837"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zh-CN" altLang="en-US" sz="1800" dirty="0">
                <a:solidFill>
                  <a:srgbClr val="3333CC"/>
                </a:solidFill>
              </a:rPr>
            </a:fld>
            <a:endParaRPr lang="zh-CN" altLang="en-US" sz="1800" dirty="0">
              <a:solidFill>
                <a:srgbClr val="3333CC"/>
              </a:solidFill>
            </a:endParaRPr>
          </a:p>
        </p:txBody>
      </p:sp>
      <p:pic>
        <p:nvPicPr>
          <p:cNvPr id="71685" name="Picture 5"/>
          <p:cNvPicPr>
            <a:picLocks noChangeAspect="1"/>
          </p:cNvPicPr>
          <p:nvPr/>
        </p:nvPicPr>
        <p:blipFill>
          <a:blip r:embed="rId1"/>
          <a:stretch>
            <a:fillRect/>
          </a:stretch>
        </p:blipFill>
        <p:spPr>
          <a:xfrm>
            <a:off x="250825" y="1844675"/>
            <a:ext cx="8540750" cy="3097213"/>
          </a:xfrm>
          <a:prstGeom prst="rect">
            <a:avLst/>
          </a:prstGeom>
          <a:noFill/>
          <a:ln w="9525" cap="flat" cmpd="sng">
            <a:solidFill>
              <a:srgbClr val="3333FF"/>
            </a:solidFill>
            <a:prstDash val="solid"/>
            <a:miter/>
            <a:headEnd type="none" w="med" len="med"/>
            <a:tailEnd type="none" w="med" len="me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4"/>
          <p:cNvSpPr>
            <a:spLocks noGrp="1" noRot="1" noChangeArrowheads="1"/>
          </p:cNvSpPr>
          <p:nvPr>
            <p:ph type="title" idx="4294967295"/>
          </p:nvPr>
        </p:nvSpPr>
        <p:spPr>
          <a:xfrm>
            <a:off x="345777" y="44624"/>
            <a:ext cx="2786063"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Outline</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72707" name="Rectangle 5"/>
          <p:cNvSpPr>
            <a:spLocks noGrp="1" noRot="1"/>
          </p:cNvSpPr>
          <p:nvPr>
            <p:ph type="body" idx="4294967295"/>
          </p:nvPr>
        </p:nvSpPr>
        <p:spPr>
          <a:xfrm>
            <a:off x="0" y="909638"/>
            <a:ext cx="9144000" cy="6407150"/>
          </a:xfrm>
          <a:ln/>
        </p:spPr>
        <p:txBody>
          <a:bodyPr vert="horz" wrap="square" lIns="91440" tIns="45720" rIns="91440" bIns="45720" anchor="t" anchorCtr="0"/>
          <a:p>
            <a:pPr eaLnBrk="1" hangingPunct="1">
              <a:lnSpc>
                <a:spcPct val="120000"/>
              </a:lnSpc>
            </a:pPr>
            <a:r>
              <a:rPr lang="en-US" altLang="zh-CN" sz="2800" dirty="0">
                <a:solidFill>
                  <a:srgbClr val="000000"/>
                </a:solidFill>
              </a:rPr>
              <a:t>1. Hash Functions and Data Integrity</a:t>
            </a:r>
            <a:endParaRPr lang="en-US" altLang="zh-CN" sz="2800" dirty="0">
              <a:solidFill>
                <a:srgbClr val="000000"/>
              </a:solidFill>
            </a:endParaRPr>
          </a:p>
          <a:p>
            <a:pPr eaLnBrk="1" hangingPunct="1">
              <a:lnSpc>
                <a:spcPct val="120000"/>
              </a:lnSpc>
            </a:pPr>
            <a:r>
              <a:rPr lang="en-US" altLang="zh-CN" sz="2800" dirty="0">
                <a:solidFill>
                  <a:srgbClr val="000000"/>
                </a:solidFill>
              </a:rPr>
              <a:t>2. Security of Hash Functions</a:t>
            </a:r>
            <a:endParaRPr lang="en-US" altLang="zh-CN" sz="2800" dirty="0">
              <a:solidFill>
                <a:srgbClr val="000000"/>
              </a:solidFill>
            </a:endParaRPr>
          </a:p>
          <a:p>
            <a:pPr lvl="1" eaLnBrk="1" hangingPunct="1">
              <a:lnSpc>
                <a:spcPct val="120000"/>
              </a:lnSpc>
            </a:pPr>
            <a:r>
              <a:rPr lang="en-US" altLang="zh-CN" sz="2400" dirty="0">
                <a:solidFill>
                  <a:srgbClr val="3333FF"/>
                </a:solidFill>
              </a:rPr>
              <a:t>Security based on three difficult problems</a:t>
            </a:r>
            <a:endParaRPr lang="en-US" altLang="zh-CN" sz="2400" dirty="0">
              <a:solidFill>
                <a:srgbClr val="3333FF"/>
              </a:solidFill>
            </a:endParaRPr>
          </a:p>
          <a:p>
            <a:pPr lvl="1" eaLnBrk="1" hangingPunct="1">
              <a:lnSpc>
                <a:spcPct val="120000"/>
              </a:lnSpc>
            </a:pPr>
            <a:r>
              <a:rPr lang="en-US" altLang="zh-CN" sz="2400" dirty="0">
                <a:solidFill>
                  <a:srgbClr val="3333FF"/>
                </a:solidFill>
              </a:rPr>
              <a:t>The Random Oracle Model and Algorithms in the ROM</a:t>
            </a:r>
            <a:endParaRPr lang="en-US" altLang="zh-CN" sz="2400" dirty="0">
              <a:solidFill>
                <a:srgbClr val="3333FF"/>
              </a:solidFill>
            </a:endParaRPr>
          </a:p>
          <a:p>
            <a:pPr eaLnBrk="1" hangingPunct="1">
              <a:lnSpc>
                <a:spcPct val="120000"/>
              </a:lnSpc>
            </a:pPr>
            <a:r>
              <a:rPr lang="en-US" altLang="zh-CN" sz="2800" dirty="0">
                <a:solidFill>
                  <a:srgbClr val="000000"/>
                </a:solidFill>
              </a:rPr>
              <a:t>3. Iterated Hash Functions</a:t>
            </a:r>
            <a:endParaRPr lang="en-US" altLang="zh-CN" sz="2800" dirty="0">
              <a:solidFill>
                <a:srgbClr val="000000"/>
              </a:solidFill>
            </a:endParaRPr>
          </a:p>
          <a:p>
            <a:pPr lvl="1" eaLnBrk="1" hangingPunct="1">
              <a:lnSpc>
                <a:spcPct val="120000"/>
              </a:lnSpc>
            </a:pPr>
            <a:r>
              <a:rPr lang="en-US" altLang="zh-CN" sz="2400" dirty="0">
                <a:solidFill>
                  <a:srgbClr val="3333FF"/>
                </a:solidFill>
              </a:rPr>
              <a:t>The Merkle-Damgard Construction &amp; SHA-1</a:t>
            </a:r>
            <a:endParaRPr lang="en-US" altLang="zh-CN" sz="2400" dirty="0">
              <a:solidFill>
                <a:srgbClr val="3333FF"/>
              </a:solidFill>
            </a:endParaRPr>
          </a:p>
          <a:p>
            <a:pPr eaLnBrk="1" hangingPunct="1">
              <a:lnSpc>
                <a:spcPct val="120000"/>
              </a:lnSpc>
            </a:pPr>
            <a:r>
              <a:rPr lang="en-US" altLang="zh-CN" sz="2800" dirty="0">
                <a:solidFill>
                  <a:srgbClr val="000000"/>
                </a:solidFill>
              </a:rPr>
              <a:t>4. The Sponge Construction: </a:t>
            </a:r>
            <a:r>
              <a:rPr lang="en-US" altLang="zh-CN" sz="2400" dirty="0">
                <a:solidFill>
                  <a:srgbClr val="3333FF"/>
                </a:solidFill>
              </a:rPr>
              <a:t>SHA-3</a:t>
            </a:r>
            <a:endParaRPr lang="en-US" altLang="zh-CN" sz="2400" dirty="0">
              <a:solidFill>
                <a:srgbClr val="3333FF"/>
              </a:solidFill>
            </a:endParaRPr>
          </a:p>
          <a:p>
            <a:pPr eaLnBrk="1" hangingPunct="1">
              <a:lnSpc>
                <a:spcPct val="120000"/>
              </a:lnSpc>
            </a:pPr>
            <a:r>
              <a:rPr lang="en-US" altLang="zh-CN" sz="2800" u="sng" dirty="0">
                <a:solidFill>
                  <a:srgbClr val="FF0000"/>
                </a:solidFill>
              </a:rPr>
              <a:t>5. Message Authentication Codes (MAC) and Security</a:t>
            </a:r>
            <a:endParaRPr lang="en-US" altLang="zh-CN" sz="2800" u="sng" dirty="0">
              <a:solidFill>
                <a:srgbClr val="FF0000"/>
              </a:solidFill>
            </a:endParaRPr>
          </a:p>
          <a:p>
            <a:pPr lvl="1" eaLnBrk="1" hangingPunct="1">
              <a:lnSpc>
                <a:spcPct val="120000"/>
              </a:lnSpc>
              <a:buClr>
                <a:srgbClr val="2DA2BF"/>
              </a:buClr>
            </a:pPr>
            <a:r>
              <a:rPr lang="en-US" altLang="zh-CN" sz="2400" dirty="0">
                <a:solidFill>
                  <a:srgbClr val="3333FF"/>
                </a:solidFill>
              </a:rPr>
              <a:t>HMAC &amp; CBC-MAC</a:t>
            </a:r>
            <a:endParaRPr lang="en-US" altLang="zh-CN" sz="2400" dirty="0">
              <a:solidFill>
                <a:srgbClr val="3333FF"/>
              </a:solidFill>
            </a:endParaRPr>
          </a:p>
          <a:p>
            <a:pPr lvl="1" eaLnBrk="1" hangingPunct="1">
              <a:lnSpc>
                <a:spcPct val="120000"/>
              </a:lnSpc>
              <a:buClr>
                <a:srgbClr val="2DA2BF"/>
              </a:buClr>
            </a:pPr>
            <a:r>
              <a:rPr lang="en-US" altLang="zh-CN" sz="2400" dirty="0">
                <a:solidFill>
                  <a:srgbClr val="3333FF"/>
                </a:solidFill>
              </a:rPr>
              <a:t>Authenticated Encryption</a:t>
            </a:r>
            <a:endParaRPr lang="en-US" altLang="zh-CN" sz="2400" dirty="0">
              <a:solidFill>
                <a:srgbClr val="3333FF"/>
              </a:solidFill>
            </a:endParaRPr>
          </a:p>
          <a:p>
            <a:pPr eaLnBrk="1" hangingPunct="1">
              <a:lnSpc>
                <a:spcPct val="120000"/>
              </a:lnSpc>
            </a:pPr>
            <a:r>
              <a:rPr lang="en-US" altLang="zh-CN" sz="2800" dirty="0">
                <a:solidFill>
                  <a:srgbClr val="000000"/>
                </a:solidFill>
              </a:rPr>
              <a:t>6. Unconditionally Secure MAC</a:t>
            </a:r>
            <a:endParaRPr lang="en-US" altLang="zh-CN" sz="2400" dirty="0">
              <a:solidFill>
                <a:srgbClr val="3333FF"/>
              </a:solidFill>
            </a:endParaRPr>
          </a:p>
          <a:p>
            <a:pPr lvl="1" eaLnBrk="1" hangingPunct="1">
              <a:lnSpc>
                <a:spcPct val="120000"/>
              </a:lnSpc>
              <a:buClr>
                <a:srgbClr val="2DA2BF"/>
              </a:buClr>
            </a:pPr>
            <a:endParaRPr lang="en-US" altLang="zh-CN" sz="2400" dirty="0">
              <a:solidFill>
                <a:srgbClr val="3333FF"/>
              </a:solidFill>
            </a:endParaRPr>
          </a:p>
        </p:txBody>
      </p:sp>
      <p:sp>
        <p:nvSpPr>
          <p:cNvPr id="72708"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4"/>
          <p:cNvSpPr>
            <a:spLocks noGrp="1" noRot="1" noChangeArrowheads="1"/>
          </p:cNvSpPr>
          <p:nvPr>
            <p:ph type="title" idx="4294967295"/>
          </p:nvPr>
        </p:nvSpPr>
        <p:spPr>
          <a:xfrm>
            <a:off x="354335" y="44624"/>
            <a:ext cx="7890073" cy="825500"/>
          </a:xfrm>
          <a:noFill/>
          <a:ln>
            <a:noFill/>
          </a:ln>
          <a:effectLst/>
          <a:sp3d prstMaterial="plastic"/>
        </p:spPr>
        <p:txBody>
          <a:bodyPr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Why use Hash Functions?</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22531" name="Rectangle 5"/>
          <p:cNvSpPr>
            <a:spLocks noGrp="1" noRot="1"/>
          </p:cNvSpPr>
          <p:nvPr>
            <p:ph type="body" idx="4294967295"/>
          </p:nvPr>
        </p:nvSpPr>
        <p:spPr>
          <a:xfrm>
            <a:off x="428625" y="1052513"/>
            <a:ext cx="4287838" cy="5805487"/>
          </a:xfrm>
          <a:ln/>
        </p:spPr>
        <p:txBody>
          <a:bodyPr vert="horz" wrap="square" lIns="91440" tIns="45720" rIns="91440" bIns="45720" anchor="t" anchorCtr="0"/>
          <a:p>
            <a:pPr eaLnBrk="1" hangingPunct="1">
              <a:lnSpc>
                <a:spcPct val="120000"/>
              </a:lnSpc>
            </a:pPr>
            <a:r>
              <a:rPr lang="en-US" altLang="zh-CN" dirty="0">
                <a:solidFill>
                  <a:srgbClr val="000000"/>
                </a:solidFill>
              </a:rPr>
              <a:t>A solution to prevent </a:t>
            </a:r>
            <a:r>
              <a:rPr lang="en-US" altLang="zh-CN" dirty="0">
                <a:solidFill>
                  <a:srgbClr val="FF00FF"/>
                </a:solidFill>
              </a:rPr>
              <a:t>Passive Attack</a:t>
            </a:r>
            <a:endParaRPr lang="en-US" altLang="zh-CN" dirty="0">
              <a:solidFill>
                <a:srgbClr val="FF00FF"/>
              </a:solidFill>
            </a:endParaRPr>
          </a:p>
          <a:p>
            <a:pPr lvl="1" eaLnBrk="1" hangingPunct="1">
              <a:lnSpc>
                <a:spcPct val="120000"/>
              </a:lnSpc>
            </a:pPr>
            <a:r>
              <a:rPr lang="en-US" altLang="zh-CN" dirty="0">
                <a:solidFill>
                  <a:srgbClr val="3333FF"/>
                </a:solidFill>
              </a:rPr>
              <a:t>Encryptions</a:t>
            </a:r>
            <a:endParaRPr lang="en-US" altLang="zh-CN" dirty="0">
              <a:solidFill>
                <a:srgbClr val="3333FF"/>
              </a:solidFill>
            </a:endParaRPr>
          </a:p>
          <a:p>
            <a:pPr lvl="4" eaLnBrk="1" hangingPunct="1">
              <a:lnSpc>
                <a:spcPct val="120000"/>
              </a:lnSpc>
            </a:pPr>
            <a:endParaRPr lang="en-US" altLang="zh-CN" dirty="0">
              <a:solidFill>
                <a:srgbClr val="3333FF"/>
              </a:solidFill>
            </a:endParaRPr>
          </a:p>
          <a:p>
            <a:pPr eaLnBrk="1" hangingPunct="1">
              <a:lnSpc>
                <a:spcPct val="120000"/>
              </a:lnSpc>
            </a:pPr>
            <a:r>
              <a:rPr lang="en-US" altLang="zh-CN" dirty="0">
                <a:solidFill>
                  <a:srgbClr val="000000"/>
                </a:solidFill>
              </a:rPr>
              <a:t>A solution to prevent </a:t>
            </a:r>
            <a:r>
              <a:rPr lang="en-US" altLang="zh-CN" dirty="0">
                <a:solidFill>
                  <a:srgbClr val="FF00FF"/>
                </a:solidFill>
              </a:rPr>
              <a:t>Active Attack</a:t>
            </a:r>
            <a:endParaRPr lang="en-US" altLang="zh-CN" dirty="0">
              <a:solidFill>
                <a:srgbClr val="FF00FF"/>
              </a:solidFill>
            </a:endParaRPr>
          </a:p>
          <a:p>
            <a:pPr lvl="1" eaLnBrk="1" hangingPunct="1">
              <a:lnSpc>
                <a:spcPct val="120000"/>
              </a:lnSpc>
            </a:pPr>
            <a:r>
              <a:rPr lang="en-US" altLang="zh-CN" dirty="0">
                <a:solidFill>
                  <a:srgbClr val="0000FF"/>
                </a:solidFill>
              </a:rPr>
              <a:t>Cryptographic Hash</a:t>
            </a:r>
            <a:endParaRPr lang="en-US" altLang="zh-CN" dirty="0">
              <a:solidFill>
                <a:srgbClr val="0000FF"/>
              </a:solidFill>
            </a:endParaRPr>
          </a:p>
          <a:p>
            <a:pPr lvl="2" eaLnBrk="1" hangingPunct="1">
              <a:lnSpc>
                <a:spcPct val="120000"/>
              </a:lnSpc>
            </a:pPr>
            <a:r>
              <a:rPr lang="en-US" altLang="zh-CN" dirty="0">
                <a:solidFill>
                  <a:srgbClr val="FF0000"/>
                </a:solidFill>
              </a:rPr>
              <a:t>data integrity: To detect modifications of message</a:t>
            </a:r>
            <a:endParaRPr lang="en-US" altLang="zh-CN" dirty="0">
              <a:solidFill>
                <a:srgbClr val="FF0000"/>
              </a:solidFill>
            </a:endParaRPr>
          </a:p>
          <a:p>
            <a:pPr lvl="2" eaLnBrk="1" hangingPunct="1">
              <a:lnSpc>
                <a:spcPct val="120000"/>
              </a:lnSpc>
            </a:pPr>
            <a:r>
              <a:rPr lang="en-US" altLang="zh-CN" dirty="0">
                <a:solidFill>
                  <a:srgbClr val="FF0000"/>
                </a:solidFill>
              </a:rPr>
              <a:t>verification of the owner of the data</a:t>
            </a:r>
            <a:endParaRPr lang="en-US" altLang="zh-CN" dirty="0">
              <a:solidFill>
                <a:srgbClr val="FF0000"/>
              </a:solidFill>
            </a:endParaRPr>
          </a:p>
        </p:txBody>
      </p:sp>
      <p:sp>
        <p:nvSpPr>
          <p:cNvPr id="18436"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pic>
        <p:nvPicPr>
          <p:cNvPr id="18437" name="Picture 5"/>
          <p:cNvPicPr>
            <a:picLocks noChangeAspect="1"/>
          </p:cNvPicPr>
          <p:nvPr/>
        </p:nvPicPr>
        <p:blipFill>
          <a:blip r:embed="rId1"/>
          <a:stretch>
            <a:fillRect/>
          </a:stretch>
        </p:blipFill>
        <p:spPr>
          <a:xfrm>
            <a:off x="5076825" y="1196975"/>
            <a:ext cx="3541713" cy="1079500"/>
          </a:xfrm>
          <a:prstGeom prst="rect">
            <a:avLst/>
          </a:prstGeom>
          <a:noFill/>
          <a:ln w="9525" cap="flat" cmpd="sng">
            <a:solidFill>
              <a:srgbClr val="0000FF"/>
            </a:solidFill>
            <a:prstDash val="solid"/>
            <a:miter/>
            <a:headEnd type="none" w="med" len="med"/>
            <a:tailEnd type="none" w="med" len="med"/>
          </a:ln>
        </p:spPr>
      </p:pic>
      <p:pic>
        <p:nvPicPr>
          <p:cNvPr id="18438" name="Picture 6"/>
          <p:cNvPicPr>
            <a:picLocks noChangeAspect="1"/>
          </p:cNvPicPr>
          <p:nvPr/>
        </p:nvPicPr>
        <p:blipFill>
          <a:blip r:embed="rId2"/>
          <a:stretch>
            <a:fillRect/>
          </a:stretch>
        </p:blipFill>
        <p:spPr>
          <a:xfrm>
            <a:off x="4918075" y="2708275"/>
            <a:ext cx="3830638" cy="3979863"/>
          </a:xfrm>
          <a:prstGeom prst="rect">
            <a:avLst/>
          </a:prstGeom>
          <a:noFill/>
          <a:ln w="9525" cap="flat" cmpd="sng">
            <a:solidFill>
              <a:srgbClr val="0000FF"/>
            </a:solidFill>
            <a:prstDash val="solid"/>
            <a:miter/>
            <a:headEnd type="none" w="med" len="med"/>
            <a:tailEnd type="none" w="med" len="me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charRg st="0" end="3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charRg st="37" end="4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1">
                                            <p:txEl>
                                              <p:charRg st="50" end="8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1">
                                            <p:txEl>
                                              <p:charRg st="86" end="10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xEl>
                                              <p:charRg st="105" end="15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charRg st="156" end="19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4"/>
          <p:cNvSpPr>
            <a:spLocks noGrp="1" noRot="1" noChangeArrowheads="1"/>
          </p:cNvSpPr>
          <p:nvPr>
            <p:ph type="title" idx="4294967295"/>
          </p:nvPr>
        </p:nvSpPr>
        <p:spPr>
          <a:xfrm>
            <a:off x="395536"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5.1 Introduction to MAC</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73731" name="Rectangle 5"/>
          <p:cNvSpPr>
            <a:spLocks noGrp="1" noRot="1"/>
          </p:cNvSpPr>
          <p:nvPr>
            <p:ph type="body" idx="4294967295"/>
          </p:nvPr>
        </p:nvSpPr>
        <p:spPr>
          <a:xfrm>
            <a:off x="323850" y="908050"/>
            <a:ext cx="8501063" cy="3168650"/>
          </a:xfrm>
          <a:ln/>
        </p:spPr>
        <p:txBody>
          <a:bodyPr vert="horz" wrap="square" lIns="91440" tIns="45720" rIns="91440" bIns="45720" anchor="t" anchorCtr="0"/>
          <a:p>
            <a:pPr eaLnBrk="1" hangingPunct="1">
              <a:lnSpc>
                <a:spcPct val="120000"/>
              </a:lnSpc>
              <a:buNone/>
            </a:pPr>
            <a:r>
              <a:rPr lang="en-US" altLang="zh-CN" sz="2800" dirty="0">
                <a:solidFill>
                  <a:srgbClr val="3333FF"/>
                </a:solidFill>
              </a:rPr>
              <a:t>Message Authentication codes (MAC, </a:t>
            </a:r>
            <a:r>
              <a:rPr lang="zh-CN" altLang="en-US" sz="2800" dirty="0">
                <a:solidFill>
                  <a:srgbClr val="3333FF"/>
                </a:solidFill>
              </a:rPr>
              <a:t>消息认证码</a:t>
            </a:r>
            <a:r>
              <a:rPr lang="en-US" altLang="zh-CN" sz="2800" dirty="0">
                <a:solidFill>
                  <a:srgbClr val="3333FF"/>
                </a:solidFill>
              </a:rPr>
              <a:t>) </a:t>
            </a:r>
            <a:endParaRPr lang="en-US" altLang="zh-CN" sz="2800" dirty="0">
              <a:solidFill>
                <a:srgbClr val="3333FF"/>
              </a:solidFill>
            </a:endParaRPr>
          </a:p>
          <a:p>
            <a:pPr eaLnBrk="1" hangingPunct="1">
              <a:lnSpc>
                <a:spcPct val="120000"/>
              </a:lnSpc>
            </a:pPr>
            <a:r>
              <a:rPr lang="en-US" altLang="zh-CN" sz="2600" dirty="0">
                <a:solidFill>
                  <a:srgbClr val="000000"/>
                </a:solidFill>
              </a:rPr>
              <a:t>A </a:t>
            </a:r>
            <a:r>
              <a:rPr lang="en-US" altLang="zh-CN" sz="2600" u="sng" dirty="0">
                <a:solidFill>
                  <a:srgbClr val="000000"/>
                </a:solidFill>
              </a:rPr>
              <a:t>KEYED</a:t>
            </a:r>
            <a:r>
              <a:rPr lang="en-US" altLang="zh-CN" sz="2600" dirty="0">
                <a:solidFill>
                  <a:srgbClr val="000000"/>
                </a:solidFill>
              </a:rPr>
              <a:t> hash function, </a:t>
            </a:r>
            <a:r>
              <a:rPr lang="en-US" altLang="zh-CN" sz="2600" dirty="0">
                <a:solidFill>
                  <a:srgbClr val="3333FF"/>
                </a:solidFill>
              </a:rPr>
              <a:t>determined by </a:t>
            </a:r>
            <a:r>
              <a:rPr lang="en-US" altLang="zh-CN" sz="2600" dirty="0">
                <a:solidFill>
                  <a:srgbClr val="FF0000"/>
                </a:solidFill>
              </a:rPr>
              <a:t>a secrete key </a:t>
            </a:r>
            <a:r>
              <a:rPr lang="en-US" altLang="zh-CN" sz="2600" i="1" dirty="0">
                <a:solidFill>
                  <a:srgbClr val="FF0000"/>
                </a:solidFill>
              </a:rPr>
              <a:t>K</a:t>
            </a:r>
            <a:r>
              <a:rPr lang="en-US" altLang="zh-CN" sz="2600" dirty="0">
                <a:solidFill>
                  <a:srgbClr val="3333FF"/>
                </a:solidFill>
              </a:rPr>
              <a:t>, say </a:t>
            </a:r>
            <a:r>
              <a:rPr lang="en-US" altLang="zh-CN" sz="2600" i="1" dirty="0">
                <a:solidFill>
                  <a:srgbClr val="3333FF"/>
                </a:solidFill>
              </a:rPr>
              <a:t>y=h</a:t>
            </a:r>
            <a:r>
              <a:rPr lang="en-US" altLang="zh-CN" sz="2600" i="1" baseline="-25000" dirty="0">
                <a:solidFill>
                  <a:srgbClr val="3333FF"/>
                </a:solidFill>
              </a:rPr>
              <a:t>K</a:t>
            </a:r>
            <a:r>
              <a:rPr lang="en-US" altLang="zh-CN" sz="2600" dirty="0">
                <a:solidFill>
                  <a:srgbClr val="3333FF"/>
                </a:solidFill>
              </a:rPr>
              <a:t>(</a:t>
            </a:r>
            <a:r>
              <a:rPr lang="en-US" altLang="zh-CN" sz="2600" i="1" dirty="0">
                <a:solidFill>
                  <a:srgbClr val="3333FF"/>
                </a:solidFill>
              </a:rPr>
              <a:t>x</a:t>
            </a:r>
            <a:r>
              <a:rPr lang="en-US" altLang="zh-CN" sz="2600" dirty="0">
                <a:solidFill>
                  <a:srgbClr val="3333FF"/>
                </a:solidFill>
              </a:rPr>
              <a:t>); </a:t>
            </a:r>
            <a:r>
              <a:rPr lang="en-US" altLang="zh-CN" sz="2600" i="1" dirty="0">
                <a:solidFill>
                  <a:srgbClr val="3333FF"/>
                </a:solidFill>
              </a:rPr>
              <a:t>y</a:t>
            </a:r>
            <a:r>
              <a:rPr lang="en-US" altLang="zh-CN" sz="2600" dirty="0">
                <a:solidFill>
                  <a:srgbClr val="3333FF"/>
                </a:solidFill>
              </a:rPr>
              <a:t> is the </a:t>
            </a:r>
            <a:r>
              <a:rPr lang="en-US" altLang="zh-CN" sz="2600" u="sng" dirty="0">
                <a:solidFill>
                  <a:srgbClr val="3333FF"/>
                </a:solidFill>
              </a:rPr>
              <a:t>MAC</a:t>
            </a:r>
            <a:r>
              <a:rPr lang="en-US" altLang="zh-CN" sz="2600" dirty="0">
                <a:solidFill>
                  <a:srgbClr val="3333FF"/>
                </a:solidFill>
              </a:rPr>
              <a:t> of </a:t>
            </a:r>
            <a:r>
              <a:rPr lang="en-US" altLang="zh-CN" sz="2600" i="1" dirty="0">
                <a:solidFill>
                  <a:srgbClr val="3333FF"/>
                </a:solidFill>
              </a:rPr>
              <a:t>x</a:t>
            </a:r>
            <a:r>
              <a:rPr lang="en-US" altLang="zh-CN" sz="2600" dirty="0">
                <a:solidFill>
                  <a:srgbClr val="3333FF"/>
                </a:solidFill>
              </a:rPr>
              <a:t> under key </a:t>
            </a:r>
            <a:r>
              <a:rPr lang="en-US" altLang="zh-CN" sz="2600" i="1" dirty="0">
                <a:solidFill>
                  <a:srgbClr val="3333FF"/>
                </a:solidFill>
              </a:rPr>
              <a:t>K</a:t>
            </a:r>
            <a:r>
              <a:rPr lang="en-US" altLang="zh-CN" sz="2600" dirty="0">
                <a:solidFill>
                  <a:srgbClr val="3333FF"/>
                </a:solidFill>
              </a:rPr>
              <a:t>.</a:t>
            </a:r>
            <a:endParaRPr lang="en-US" altLang="zh-CN" sz="2600" dirty="0">
              <a:solidFill>
                <a:srgbClr val="3333FF"/>
              </a:solidFill>
            </a:endParaRPr>
          </a:p>
          <a:p>
            <a:pPr lvl="1" eaLnBrk="1" hangingPunct="1">
              <a:lnSpc>
                <a:spcPct val="120000"/>
              </a:lnSpc>
            </a:pPr>
            <a:r>
              <a:rPr lang="en-US" altLang="zh-CN" sz="2400" dirty="0"/>
              <a:t>The pair (</a:t>
            </a:r>
            <a:r>
              <a:rPr lang="en-US" altLang="zh-CN" sz="2400" i="1" dirty="0"/>
              <a:t>x,y</a:t>
            </a:r>
            <a:r>
              <a:rPr lang="en-US" altLang="zh-CN" sz="2400" dirty="0"/>
              <a:t>) can be </a:t>
            </a:r>
            <a:r>
              <a:rPr lang="en-US" altLang="zh-CN" sz="2400" dirty="0">
                <a:solidFill>
                  <a:srgbClr val="000000"/>
                </a:solidFill>
              </a:rPr>
              <a:t>transmitted over an </a:t>
            </a:r>
            <a:r>
              <a:rPr lang="en-US" altLang="zh-CN" sz="2400" dirty="0">
                <a:solidFill>
                  <a:srgbClr val="FF0000"/>
                </a:solidFill>
              </a:rPr>
              <a:t>insecure</a:t>
            </a:r>
            <a:r>
              <a:rPr lang="en-US" altLang="zh-CN" sz="2400" dirty="0">
                <a:solidFill>
                  <a:srgbClr val="3333FF"/>
                </a:solidFill>
              </a:rPr>
              <a:t> </a:t>
            </a:r>
            <a:r>
              <a:rPr lang="en-US" altLang="zh-CN" sz="2400" dirty="0">
                <a:solidFill>
                  <a:srgbClr val="000000"/>
                </a:solidFill>
              </a:rPr>
              <a:t>channel;</a:t>
            </a:r>
            <a:r>
              <a:rPr lang="en-US" altLang="zh-CN" sz="2400" dirty="0">
                <a:solidFill>
                  <a:srgbClr val="3333FF"/>
                </a:solidFill>
              </a:rPr>
              <a:t> the key </a:t>
            </a:r>
            <a:r>
              <a:rPr lang="en-US" altLang="zh-CN" sz="2400" i="1" dirty="0">
                <a:solidFill>
                  <a:srgbClr val="3333FF"/>
                </a:solidFill>
              </a:rPr>
              <a:t>K</a:t>
            </a:r>
            <a:r>
              <a:rPr lang="en-US" altLang="zh-CN" sz="2400" dirty="0">
                <a:solidFill>
                  <a:srgbClr val="3333FF"/>
                </a:solidFill>
              </a:rPr>
              <a:t> must be transmitted over a </a:t>
            </a:r>
            <a:r>
              <a:rPr lang="en-US" altLang="zh-CN" sz="2400" dirty="0">
                <a:solidFill>
                  <a:srgbClr val="FF0000"/>
                </a:solidFill>
              </a:rPr>
              <a:t>secure</a:t>
            </a:r>
            <a:r>
              <a:rPr lang="en-US" altLang="zh-CN" sz="2400" dirty="0">
                <a:solidFill>
                  <a:srgbClr val="3333FF"/>
                </a:solidFill>
              </a:rPr>
              <a:t> channel and </a:t>
            </a:r>
            <a:r>
              <a:rPr lang="en-US" altLang="zh-CN" sz="2400" dirty="0">
                <a:solidFill>
                  <a:srgbClr val="FF0000"/>
                </a:solidFill>
              </a:rPr>
              <a:t>kept secrete</a:t>
            </a:r>
            <a:r>
              <a:rPr lang="en-US" altLang="zh-CN" sz="2400" dirty="0">
                <a:solidFill>
                  <a:srgbClr val="3333FF"/>
                </a:solidFill>
              </a:rPr>
              <a:t>.</a:t>
            </a:r>
            <a:endParaRPr lang="en-US" altLang="zh-CN" sz="2400" dirty="0">
              <a:solidFill>
                <a:srgbClr val="3333FF"/>
              </a:solidFill>
            </a:endParaRPr>
          </a:p>
        </p:txBody>
      </p:sp>
      <p:sp>
        <p:nvSpPr>
          <p:cNvPr id="73732"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6" name="Rectangle 5"/>
          <p:cNvSpPr txBox="1">
            <a:spLocks noRot="1" noChangeArrowheads="1"/>
          </p:cNvSpPr>
          <p:nvPr/>
        </p:nvSpPr>
        <p:spPr bwMode="auto">
          <a:xfrm>
            <a:off x="323850" y="3860800"/>
            <a:ext cx="8820150" cy="2808288"/>
          </a:xfrm>
          <a:prstGeom prst="rect">
            <a:avLst/>
          </a:prstGeom>
          <a:noFill/>
          <a:ln w="9525">
            <a:noFill/>
            <a:miter lim="800000"/>
          </a:ln>
        </p:spPr>
        <p:txBody>
          <a:bodyPr/>
          <a:lstStyle/>
          <a:p>
            <a:pPr marL="365125" marR="0" indent="-255905" defTabSz="914400" eaLnBrk="1" hangingPunct="1">
              <a:lnSpc>
                <a:spcPct val="120000"/>
              </a:lnSpc>
              <a:spcBef>
                <a:spcPts val="400"/>
              </a:spcBef>
              <a:buClr>
                <a:schemeClr val="accent1"/>
              </a:buClr>
              <a:buSzPct val="100000"/>
              <a:buFont typeface="Wingdings 3" panose="05040102010807070707" pitchFamily="18" charset="2"/>
              <a:buChar char=""/>
              <a:defRPr/>
            </a:pPr>
            <a:r>
              <a:rPr kumimoji="0" lang="en-US" altLang="zh-CN" sz="2600" b="1" kern="1200" cap="none" spc="0" normalizeH="0" baseline="0" noProof="0" dirty="0">
                <a:solidFill>
                  <a:schemeClr val="tx1"/>
                </a:solidFill>
                <a:latin typeface="Times New Roman" panose="02020703060505090304" pitchFamily="18" charset="0"/>
                <a:ea typeface="+mn-ea"/>
                <a:cs typeface="Times New Roman" panose="02020703060505090304" pitchFamily="18" charset="0"/>
              </a:rPr>
              <a:t>Objectives</a:t>
            </a:r>
            <a:endParaRPr kumimoji="0" lang="en-US" altLang="zh-CN" sz="2600" b="1" kern="1200" cap="none" spc="0" normalizeH="0" baseline="0" noProof="0" dirty="0">
              <a:solidFill>
                <a:schemeClr val="tx1"/>
              </a:solidFill>
              <a:latin typeface="Times New Roman" panose="02020703060505090304" pitchFamily="18" charset="0"/>
              <a:ea typeface="+mn-ea"/>
              <a:cs typeface="Times New Roman" panose="02020703060505090304" pitchFamily="18" charset="0"/>
            </a:endParaRPr>
          </a:p>
          <a:p>
            <a:pPr marL="621030" marR="0" lvl="1" indent="-228600" algn="l" defTabSz="914400" rtl="0" eaLnBrk="1" fontAlgn="base" latinLnBrk="0" hangingPunct="1">
              <a:lnSpc>
                <a:spcPct val="120000"/>
              </a:lnSpc>
              <a:spcBef>
                <a:spcPts val="325"/>
              </a:spcBef>
              <a:spcAft>
                <a:spcPct val="0"/>
              </a:spcAft>
              <a:buClr>
                <a:schemeClr val="accent1"/>
              </a:buClr>
              <a:buSzTx/>
              <a:buFont typeface="Verdana" panose="020B08040305040B0204" pitchFamily="34" charset="0"/>
              <a:buChar char="◦"/>
              <a:defRPr/>
            </a:pPr>
            <a:r>
              <a:rPr kumimoji="0" lang="en-US" altLang="zh-CN" sz="24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To verify the sender: </a:t>
            </a:r>
            <a:r>
              <a:rPr kumimoji="0" lang="en-US" altLang="zh-CN" sz="2400" b="1"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rPr>
              <a:t>The message is sent from a </a:t>
            </a:r>
            <a:r>
              <a:rPr kumimoji="0" lang="en-US" altLang="zh-CN" sz="2400" b="1" i="0" u="sng"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rPr>
              <a:t>TRUE</a:t>
            </a:r>
            <a:r>
              <a:rPr kumimoji="0" lang="en-US" altLang="zh-CN" sz="2400" b="1"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rPr>
              <a:t> party.</a:t>
            </a:r>
            <a:endParaRPr kumimoji="0" lang="en-US" altLang="zh-CN" sz="2400" b="1"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1" fontAlgn="base" latinLnBrk="0" hangingPunct="1">
              <a:lnSpc>
                <a:spcPct val="120000"/>
              </a:lnSpc>
              <a:spcBef>
                <a:spcPts val="350"/>
              </a:spcBef>
              <a:spcAft>
                <a:spcPct val="0"/>
              </a:spcAft>
              <a:buClr>
                <a:schemeClr val="accent2"/>
              </a:buClr>
              <a:buSzPct val="100000"/>
              <a:buFont typeface="Wingdings 2" panose="05020102010507070707" pitchFamily="18" charset="2"/>
              <a:buChar char=""/>
              <a:defRPr/>
            </a:pPr>
            <a:r>
              <a:rPr kumimoji="0" lang="en-US" altLang="zh-CN" sz="2400" b="1" i="0" u="none" strike="noStrike" kern="1200" cap="none" spc="0" normalizeH="0" baseline="0" noProof="0" dirty="0">
                <a:ln>
                  <a:noFill/>
                </a:ln>
                <a:solidFill>
                  <a:srgbClr val="FF00FF"/>
                </a:solidFill>
                <a:effectLst/>
                <a:uLnTx/>
                <a:uFillTx/>
                <a:latin typeface="Times New Roman" panose="02020703060505090304" pitchFamily="18" charset="0"/>
                <a:ea typeface="+mn-ea"/>
                <a:cs typeface="Times New Roman" panose="02020703060505090304" pitchFamily="18" charset="0"/>
              </a:rPr>
              <a:t>By the secret key</a:t>
            </a:r>
            <a:endParaRPr kumimoji="0" lang="en-US" altLang="zh-CN" sz="2400" b="1" i="0" u="none" strike="noStrike" kern="1200" cap="none" spc="0" normalizeH="0" baseline="0" noProof="0" dirty="0">
              <a:ln>
                <a:noFill/>
              </a:ln>
              <a:solidFill>
                <a:srgbClr val="FF00FF"/>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1" fontAlgn="base" latinLnBrk="0" hangingPunct="1">
              <a:lnSpc>
                <a:spcPct val="120000"/>
              </a:lnSpc>
              <a:spcBef>
                <a:spcPts val="325"/>
              </a:spcBef>
              <a:spcAft>
                <a:spcPct val="0"/>
              </a:spcAft>
              <a:buClr>
                <a:schemeClr val="accent1"/>
              </a:buClr>
              <a:buSzTx/>
              <a:buFont typeface="Verdana" panose="020B08040305040B0204" pitchFamily="34" charset="0"/>
              <a:buChar char="◦"/>
              <a:defRPr/>
            </a:pPr>
            <a:r>
              <a:rPr kumimoji="0" lang="en-US" altLang="zh-CN" sz="2400" b="1" i="0" u="none" strike="noStrike" kern="1200" cap="none" spc="0" normalizeH="0" baseline="0" noProof="0" dirty="0">
                <a:ln>
                  <a:noFill/>
                </a:ln>
                <a:solidFill>
                  <a:srgbClr val="FF0000"/>
                </a:solidFill>
                <a:effectLst/>
                <a:uLnTx/>
                <a:uFillTx/>
                <a:latin typeface="Times New Roman" panose="02020703060505090304" pitchFamily="18" charset="0"/>
                <a:ea typeface="+mn-ea"/>
                <a:cs typeface="Times New Roman" panose="02020703060505090304" pitchFamily="18" charset="0"/>
              </a:rPr>
              <a:t>To verify the message: </a:t>
            </a:r>
            <a:r>
              <a:rPr kumimoji="0" lang="en-US" altLang="zh-CN" sz="2400" b="1"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rPr>
              <a:t>The message is not tampered/changed in transmission/storage. </a:t>
            </a:r>
            <a:endParaRPr kumimoji="0" lang="en-US" altLang="zh-CN" sz="2400" b="1" i="0" u="none" strike="noStrike" kern="1200" cap="none" spc="0" normalizeH="0" baseline="0" noProof="0" dirty="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1" fontAlgn="base" latinLnBrk="0" hangingPunct="1">
              <a:lnSpc>
                <a:spcPct val="120000"/>
              </a:lnSpc>
              <a:spcBef>
                <a:spcPts val="350"/>
              </a:spcBef>
              <a:spcAft>
                <a:spcPct val="0"/>
              </a:spcAft>
              <a:buClr>
                <a:schemeClr val="accent2"/>
              </a:buClr>
              <a:buSzPct val="100000"/>
              <a:buFont typeface="Wingdings 2" panose="05020102010507070707" pitchFamily="18" charset="2"/>
              <a:buChar char=""/>
              <a:defRPr/>
            </a:pPr>
            <a:r>
              <a:rPr kumimoji="0" lang="en-US" altLang="zh-CN" sz="2400" b="1" i="0" u="none" strike="noStrike" kern="1200" cap="none" spc="0" normalizeH="0" baseline="0" noProof="0" dirty="0">
                <a:ln>
                  <a:noFill/>
                </a:ln>
                <a:solidFill>
                  <a:srgbClr val="FF00FF"/>
                </a:solidFill>
                <a:effectLst/>
                <a:uLnTx/>
                <a:uFillTx/>
                <a:latin typeface="Times New Roman" panose="02020703060505090304" pitchFamily="18" charset="0"/>
                <a:ea typeface="+mn-ea"/>
                <a:cs typeface="Times New Roman" panose="02020703060505090304" pitchFamily="18" charset="0"/>
              </a:rPr>
              <a:t>By the hash value</a:t>
            </a:r>
            <a:endParaRPr kumimoji="0" lang="en-US" altLang="zh-CN" sz="2400" b="1" i="0" u="none" strike="noStrike" kern="1200" cap="none" spc="0" normalizeH="0" baseline="0" noProof="0" dirty="0">
              <a:ln>
                <a:noFill/>
              </a:ln>
              <a:solidFill>
                <a:srgbClr val="FF00FF"/>
              </a:solidFill>
              <a:effectLst/>
              <a:uLnTx/>
              <a:uFillTx/>
              <a:latin typeface="Times New Roman" panose="02020703060505090304" pitchFamily="18" charset="0"/>
              <a:ea typeface="+mn-ea"/>
              <a:cs typeface="Times New Roman" panose="02020703060505090304" pitchFamily="18"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4"/>
          <p:cNvSpPr>
            <a:spLocks noGrp="1" noRot="1" noChangeArrowheads="1"/>
          </p:cNvSpPr>
          <p:nvPr>
            <p:ph type="title" idx="4294967295"/>
          </p:nvPr>
        </p:nvSpPr>
        <p:spPr>
          <a:xfrm>
            <a:off x="395536"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5.1 Introduction </a:t>
            </a: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to MAC</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74755" name="Rectangle 5"/>
          <p:cNvSpPr>
            <a:spLocks noGrp="1" noRot="1"/>
          </p:cNvSpPr>
          <p:nvPr>
            <p:ph type="body" idx="4294967295"/>
          </p:nvPr>
        </p:nvSpPr>
        <p:spPr>
          <a:xfrm>
            <a:off x="323850" y="908050"/>
            <a:ext cx="8501063" cy="2954338"/>
          </a:xfrm>
          <a:ln/>
        </p:spPr>
        <p:txBody>
          <a:bodyPr vert="horz" wrap="square" lIns="91440" tIns="45720" rIns="91440" bIns="45720" anchor="t" anchorCtr="0"/>
          <a:p>
            <a:pPr eaLnBrk="1" hangingPunct="1">
              <a:lnSpc>
                <a:spcPct val="120000"/>
              </a:lnSpc>
              <a:buNone/>
            </a:pPr>
            <a:r>
              <a:rPr lang="en-US" altLang="zh-CN" sz="2800" dirty="0">
                <a:solidFill>
                  <a:srgbClr val="3333FF"/>
                </a:solidFill>
              </a:rPr>
              <a:t>An Attempt to Construct MAC:</a:t>
            </a:r>
            <a:endParaRPr lang="en-US" altLang="zh-CN" sz="2800" dirty="0">
              <a:solidFill>
                <a:srgbClr val="3333FF"/>
              </a:solidFill>
            </a:endParaRPr>
          </a:p>
          <a:p>
            <a:pPr eaLnBrk="1" hangingPunct="1">
              <a:lnSpc>
                <a:spcPct val="120000"/>
              </a:lnSpc>
              <a:buNone/>
            </a:pPr>
            <a:endParaRPr lang="en-US" altLang="zh-CN" sz="2200" u="sng" dirty="0">
              <a:solidFill>
                <a:srgbClr val="000000"/>
              </a:solidFill>
            </a:endParaRPr>
          </a:p>
          <a:p>
            <a:pPr eaLnBrk="1" hangingPunct="1">
              <a:lnSpc>
                <a:spcPct val="120000"/>
              </a:lnSpc>
            </a:pPr>
            <a:endParaRPr lang="en-US" altLang="zh-CN" sz="2200" u="sng" dirty="0">
              <a:solidFill>
                <a:srgbClr val="000000"/>
              </a:solidFill>
            </a:endParaRPr>
          </a:p>
        </p:txBody>
      </p:sp>
      <p:sp>
        <p:nvSpPr>
          <p:cNvPr id="74756"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2" name="TextBox 1"/>
          <p:cNvSpPr txBox="1"/>
          <p:nvPr/>
        </p:nvSpPr>
        <p:spPr>
          <a:xfrm>
            <a:off x="4427538" y="1844675"/>
            <a:ext cx="4321175" cy="523875"/>
          </a:xfrm>
          <a:prstGeom prst="rect">
            <a:avLst/>
          </a:prstGeom>
          <a:noFill/>
          <a:ln w="19050" cap="flat" cmpd="sng">
            <a:solidFill>
              <a:srgbClr val="3333FF"/>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800" b="0" dirty="0">
                <a:solidFill>
                  <a:srgbClr val="FF0000"/>
                </a:solidFill>
                <a:ea typeface="宋体" pitchFamily="2" charset="-122"/>
              </a:rPr>
              <a:t>IV = K which is a secret key </a:t>
            </a:r>
            <a:endParaRPr lang="zh-CN" altLang="en-US" sz="2800" b="0" dirty="0">
              <a:solidFill>
                <a:srgbClr val="FF0000"/>
              </a:solidFill>
              <a:ea typeface="宋体" pitchFamily="2" charset="-122"/>
            </a:endParaRPr>
          </a:p>
        </p:txBody>
      </p:sp>
      <p:pic>
        <p:nvPicPr>
          <p:cNvPr id="74758" name="Picture 3"/>
          <p:cNvPicPr>
            <a:picLocks noChangeAspect="1"/>
          </p:cNvPicPr>
          <p:nvPr/>
        </p:nvPicPr>
        <p:blipFill>
          <a:blip r:embed="rId1"/>
          <a:stretch>
            <a:fillRect/>
          </a:stretch>
        </p:blipFill>
        <p:spPr>
          <a:xfrm>
            <a:off x="1476375" y="1916113"/>
            <a:ext cx="2366963" cy="4256087"/>
          </a:xfrm>
          <a:prstGeom prst="rect">
            <a:avLst/>
          </a:prstGeom>
          <a:noFill/>
          <a:ln w="19050" cap="flat" cmpd="sng">
            <a:solidFill>
              <a:srgbClr val="0000FF"/>
            </a:solidFill>
            <a:prstDash val="solid"/>
            <a:miter/>
            <a:headEnd type="none" w="med" len="med"/>
            <a:tailEnd type="none" w="med" len="med"/>
          </a:ln>
        </p:spPr>
      </p:pic>
      <p:sp>
        <p:nvSpPr>
          <p:cNvPr id="74759" name="TextBox 15"/>
          <p:cNvSpPr txBox="1"/>
          <p:nvPr/>
        </p:nvSpPr>
        <p:spPr>
          <a:xfrm>
            <a:off x="20638" y="3357563"/>
            <a:ext cx="1598612" cy="1014412"/>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000" b="0" dirty="0">
                <a:solidFill>
                  <a:srgbClr val="FF3300"/>
                </a:solidFill>
                <a:ea typeface="宋体" pitchFamily="2" charset="-122"/>
              </a:rPr>
              <a:t>An Unkeyed iterated hash function</a:t>
            </a:r>
            <a:endParaRPr lang="en-US" altLang="zh-CN" sz="2000" b="0" i="1" dirty="0">
              <a:solidFill>
                <a:srgbClr val="FF3300"/>
              </a:solidFill>
              <a:ea typeface="宋体" pitchFamily="2" charset="-122"/>
            </a:endParaRPr>
          </a:p>
        </p:txBody>
      </p:sp>
      <p:pic>
        <p:nvPicPr>
          <p:cNvPr id="74760" name="Picture 2"/>
          <p:cNvPicPr>
            <a:picLocks noChangeAspect="1"/>
          </p:cNvPicPr>
          <p:nvPr/>
        </p:nvPicPr>
        <p:blipFill>
          <a:blip r:embed="rId2"/>
          <a:stretch>
            <a:fillRect/>
          </a:stretch>
        </p:blipFill>
        <p:spPr>
          <a:xfrm>
            <a:off x="827088" y="6332538"/>
            <a:ext cx="3781425" cy="409575"/>
          </a:xfrm>
          <a:prstGeom prst="rect">
            <a:avLst/>
          </a:prstGeom>
          <a:noFill/>
          <a:ln w="9525" cap="flat" cmpd="sng">
            <a:solidFill>
              <a:schemeClr val="accent1"/>
            </a:solidFill>
            <a:prstDash val="solid"/>
            <a:miter/>
            <a:headEnd type="none" w="med" len="med"/>
            <a:tailEnd type="none" w="med" len="med"/>
          </a:ln>
        </p:spPr>
      </p:pic>
      <p:sp>
        <p:nvSpPr>
          <p:cNvPr id="10" name="矩形 9"/>
          <p:cNvSpPr/>
          <p:nvPr/>
        </p:nvSpPr>
        <p:spPr>
          <a:xfrm>
            <a:off x="4067175" y="2617788"/>
            <a:ext cx="4897438" cy="523875"/>
          </a:xfrm>
          <a:prstGeom prst="rect">
            <a:avLst/>
          </a:prstGeom>
          <a:noFill/>
          <a:ln w="28575" cap="flat" cmpd="sng">
            <a:solidFill>
              <a:srgbClr val="0000FF"/>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800" dirty="0">
                <a:solidFill>
                  <a:srgbClr val="3333FF"/>
                </a:solidFill>
                <a:ea typeface="宋体" pitchFamily="2" charset="-122"/>
                <a:sym typeface="Wingdings" panose="05000000000000000000" pitchFamily="2" charset="2"/>
              </a:rPr>
              <a:t></a:t>
            </a:r>
            <a:r>
              <a:rPr lang="en-US" altLang="zh-CN" sz="2800" dirty="0">
                <a:solidFill>
                  <a:srgbClr val="3333FF"/>
                </a:solidFill>
                <a:ea typeface="宋体" pitchFamily="2" charset="-122"/>
              </a:rPr>
              <a:t>Keyed Hash Function: </a:t>
            </a:r>
            <a:r>
              <a:rPr lang="en-US" altLang="zh-CN" sz="2800" i="1" dirty="0">
                <a:solidFill>
                  <a:srgbClr val="3333FF"/>
                </a:solidFill>
                <a:ea typeface="宋体" pitchFamily="2" charset="-122"/>
              </a:rPr>
              <a:t>h</a:t>
            </a:r>
            <a:r>
              <a:rPr lang="en-US" altLang="zh-CN" sz="2800" i="1" baseline="-25000" dirty="0">
                <a:solidFill>
                  <a:srgbClr val="3333FF"/>
                </a:solidFill>
                <a:ea typeface="宋体" pitchFamily="2" charset="-122"/>
              </a:rPr>
              <a:t>K</a:t>
            </a:r>
            <a:r>
              <a:rPr lang="en-US" altLang="zh-CN" sz="2800" dirty="0">
                <a:solidFill>
                  <a:srgbClr val="3333FF"/>
                </a:solidFill>
                <a:ea typeface="宋体" pitchFamily="2" charset="-122"/>
              </a:rPr>
              <a:t>(</a:t>
            </a:r>
            <a:r>
              <a:rPr lang="en-US" altLang="zh-CN" sz="2800" i="1" dirty="0">
                <a:solidFill>
                  <a:srgbClr val="3333FF"/>
                </a:solidFill>
                <a:ea typeface="宋体" pitchFamily="2" charset="-122"/>
              </a:rPr>
              <a:t>x</a:t>
            </a:r>
            <a:r>
              <a:rPr lang="en-US" altLang="zh-CN" sz="2800" dirty="0">
                <a:solidFill>
                  <a:srgbClr val="3333FF"/>
                </a:solidFill>
                <a:ea typeface="宋体" pitchFamily="2" charset="-122"/>
              </a:rPr>
              <a:t>)</a:t>
            </a:r>
            <a:endParaRPr lang="zh-CN" altLang="en-US" sz="2800" dirty="0">
              <a:solidFill>
                <a:srgbClr val="000000"/>
              </a:solidFill>
              <a:ea typeface="宋体" pitchFamily="2" charset="-122"/>
            </a:endParaRPr>
          </a:p>
        </p:txBody>
      </p:sp>
      <p:sp>
        <p:nvSpPr>
          <p:cNvPr id="11" name="矩形 10"/>
          <p:cNvSpPr/>
          <p:nvPr/>
        </p:nvSpPr>
        <p:spPr>
          <a:xfrm>
            <a:off x="4356100" y="3644900"/>
            <a:ext cx="4787900" cy="2432050"/>
          </a:xfrm>
          <a:prstGeom prst="rect">
            <a:avLst/>
          </a:prstGeom>
          <a:noFill/>
          <a:ln w="28575" cap="flat" cmpd="sng">
            <a:solidFill>
              <a:srgbClr val="FF3300"/>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u="sng" dirty="0">
                <a:solidFill>
                  <a:srgbClr val="3333FF"/>
                </a:solidFill>
                <a:ea typeface="宋体" pitchFamily="2" charset="-122"/>
              </a:rPr>
              <a:t>A length extension attack</a:t>
            </a:r>
            <a:r>
              <a:rPr lang="en-US" altLang="zh-CN" dirty="0">
                <a:solidFill>
                  <a:srgbClr val="3333FF"/>
                </a:solidFill>
                <a:ea typeface="宋体" pitchFamily="2" charset="-122"/>
              </a:rPr>
              <a:t>: </a:t>
            </a:r>
            <a:endParaRPr lang="en-US" altLang="zh-CN" dirty="0">
              <a:solidFill>
                <a:srgbClr val="3333FF"/>
              </a:solidFill>
              <a:ea typeface="宋体" pitchFamily="2" charset="-122"/>
            </a:endParaRPr>
          </a:p>
          <a:p>
            <a:pPr marL="0" lvl="0" indent="0">
              <a:lnSpc>
                <a:spcPct val="100000"/>
              </a:lnSpc>
              <a:spcBef>
                <a:spcPct val="0"/>
              </a:spcBef>
              <a:buClrTx/>
              <a:buSzTx/>
              <a:buFontTx/>
              <a:buNone/>
            </a:pPr>
            <a:endParaRPr lang="en-US" altLang="zh-CN" sz="1800" i="1" dirty="0">
              <a:solidFill>
                <a:srgbClr val="3333FF"/>
              </a:solidFill>
              <a:ea typeface="宋体" pitchFamily="2" charset="-122"/>
            </a:endParaRPr>
          </a:p>
          <a:p>
            <a:pPr marL="0" lvl="0" indent="0">
              <a:lnSpc>
                <a:spcPct val="100000"/>
              </a:lnSpc>
              <a:spcBef>
                <a:spcPct val="0"/>
              </a:spcBef>
              <a:buClrTx/>
              <a:buSzTx/>
              <a:buFontTx/>
              <a:buNone/>
            </a:pPr>
            <a:r>
              <a:rPr lang="en-US" altLang="zh-CN" i="1" dirty="0">
                <a:solidFill>
                  <a:srgbClr val="3333FF"/>
                </a:solidFill>
                <a:ea typeface="宋体" pitchFamily="2" charset="-122"/>
              </a:rPr>
              <a:t>|x’| = t</a:t>
            </a:r>
            <a:endParaRPr lang="en-US" altLang="zh-CN" i="1" dirty="0">
              <a:solidFill>
                <a:srgbClr val="3333FF"/>
              </a:solidFill>
              <a:ea typeface="宋体" pitchFamily="2" charset="-122"/>
            </a:endParaRPr>
          </a:p>
          <a:p>
            <a:pPr marL="0" lvl="0" indent="0">
              <a:lnSpc>
                <a:spcPct val="100000"/>
              </a:lnSpc>
              <a:spcBef>
                <a:spcPct val="0"/>
              </a:spcBef>
              <a:buClrTx/>
              <a:buSzTx/>
              <a:buFontTx/>
              <a:buNone/>
            </a:pPr>
            <a:endParaRPr lang="en-US" altLang="zh-CN" i="1" dirty="0">
              <a:solidFill>
                <a:srgbClr val="3333FF"/>
              </a:solidFill>
              <a:ea typeface="宋体" pitchFamily="2" charset="-122"/>
            </a:endParaRPr>
          </a:p>
          <a:p>
            <a:pPr marL="0" lvl="0" indent="0">
              <a:lnSpc>
                <a:spcPct val="100000"/>
              </a:lnSpc>
              <a:spcBef>
                <a:spcPct val="0"/>
              </a:spcBef>
              <a:buClrTx/>
              <a:buSzTx/>
              <a:buFontTx/>
              <a:buNone/>
            </a:pPr>
            <a:endParaRPr lang="en-US" altLang="zh-CN" i="1" dirty="0">
              <a:solidFill>
                <a:srgbClr val="3333FF"/>
              </a:solidFill>
              <a:ea typeface="宋体" pitchFamily="2" charset="-122"/>
            </a:endParaRPr>
          </a:p>
        </p:txBody>
      </p:sp>
      <p:pic>
        <p:nvPicPr>
          <p:cNvPr id="125954" name="Picture 2"/>
          <p:cNvPicPr>
            <a:picLocks noChangeAspect="1"/>
          </p:cNvPicPr>
          <p:nvPr/>
        </p:nvPicPr>
        <p:blipFill>
          <a:blip r:embed="rId3"/>
          <a:stretch>
            <a:fillRect/>
          </a:stretch>
        </p:blipFill>
        <p:spPr>
          <a:xfrm>
            <a:off x="4932363" y="5229225"/>
            <a:ext cx="3960812" cy="360363"/>
          </a:xfrm>
          <a:prstGeom prst="rect">
            <a:avLst/>
          </a:prstGeom>
          <a:noFill/>
          <a:ln w="9525">
            <a:noFill/>
          </a:ln>
        </p:spPr>
      </p:pic>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1517760" y="5600520"/>
              <a:ext cx="1727280" cy="762480"/>
            </p14:xfrm>
          </p:contentPart>
        </mc:Choice>
        <mc:Fallback xmlns="">
          <p:pic>
            <p:nvPicPr>
              <p:cNvPr id="3" name="墨迹 2"/>
            </p:nvPicPr>
            <p:blipFill>
              <a:blip r:embed="rId5"/>
            </p:blipFill>
            <p:spPr>
              <a:xfrm>
                <a:off x="1517760" y="5600520"/>
                <a:ext cx="1727280" cy="762480"/>
              </a:xfrm>
              <a:prstGeom prst="rect"/>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charRg st="0" end="2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charRg st="29" end="3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5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build="allAtOnce"/>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4"/>
          <p:cNvSpPr>
            <a:spLocks noGrp="1" noRot="1" noChangeArrowheads="1"/>
          </p:cNvSpPr>
          <p:nvPr>
            <p:ph type="title" idx="4294967295"/>
          </p:nvPr>
        </p:nvSpPr>
        <p:spPr>
          <a:xfrm>
            <a:off x="395536"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5.1 Introduction </a:t>
            </a: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to MAC</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75779" name="Rectangle 5"/>
          <p:cNvSpPr>
            <a:spLocks noGrp="1" noRot="1"/>
          </p:cNvSpPr>
          <p:nvPr>
            <p:ph type="body" idx="4294967295"/>
          </p:nvPr>
        </p:nvSpPr>
        <p:spPr>
          <a:xfrm>
            <a:off x="323850" y="908050"/>
            <a:ext cx="8501063" cy="1441450"/>
          </a:xfrm>
          <a:ln/>
        </p:spPr>
        <p:txBody>
          <a:bodyPr vert="horz" wrap="square" lIns="91440" tIns="45720" rIns="91440" bIns="45720" anchor="t" anchorCtr="0"/>
          <a:p>
            <a:pPr eaLnBrk="1" hangingPunct="1">
              <a:lnSpc>
                <a:spcPct val="120000"/>
              </a:lnSpc>
              <a:buNone/>
            </a:pPr>
            <a:r>
              <a:rPr lang="en-US" altLang="zh-CN" sz="2800" dirty="0">
                <a:solidFill>
                  <a:srgbClr val="3333FF"/>
                </a:solidFill>
              </a:rPr>
              <a:t>An Attempt to Construct MAC:</a:t>
            </a:r>
            <a:endParaRPr lang="en-US" altLang="zh-CN" sz="2800" dirty="0">
              <a:solidFill>
                <a:srgbClr val="3333FF"/>
              </a:solidFill>
            </a:endParaRPr>
          </a:p>
          <a:p>
            <a:pPr eaLnBrk="1" hangingPunct="1">
              <a:lnSpc>
                <a:spcPct val="120000"/>
              </a:lnSpc>
              <a:buNone/>
            </a:pPr>
            <a:endParaRPr lang="en-US" altLang="zh-CN" sz="2200" u="sng" dirty="0">
              <a:solidFill>
                <a:srgbClr val="000000"/>
              </a:solidFill>
            </a:endParaRPr>
          </a:p>
          <a:p>
            <a:pPr eaLnBrk="1" hangingPunct="1">
              <a:lnSpc>
                <a:spcPct val="120000"/>
              </a:lnSpc>
            </a:pPr>
            <a:endParaRPr lang="en-US" altLang="zh-CN" sz="2200" u="sng" dirty="0">
              <a:solidFill>
                <a:srgbClr val="000000"/>
              </a:solidFill>
            </a:endParaRPr>
          </a:p>
        </p:txBody>
      </p:sp>
      <p:sp>
        <p:nvSpPr>
          <p:cNvPr id="75780"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75781" name="TextBox 1"/>
          <p:cNvSpPr txBox="1"/>
          <p:nvPr/>
        </p:nvSpPr>
        <p:spPr>
          <a:xfrm>
            <a:off x="468313" y="1465263"/>
            <a:ext cx="4319587" cy="523875"/>
          </a:xfrm>
          <a:prstGeom prst="rect">
            <a:avLst/>
          </a:prstGeom>
          <a:noFill/>
          <a:ln w="19050" cap="flat" cmpd="sng">
            <a:solidFill>
              <a:srgbClr val="3333FF"/>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800" b="0" dirty="0">
                <a:solidFill>
                  <a:srgbClr val="FF0000"/>
                </a:solidFill>
                <a:ea typeface="宋体" pitchFamily="2" charset="-122"/>
              </a:rPr>
              <a:t>IV = K which is a secret key </a:t>
            </a:r>
            <a:endParaRPr lang="zh-CN" altLang="en-US" sz="2800" b="0" dirty="0">
              <a:solidFill>
                <a:srgbClr val="FF0000"/>
              </a:solidFill>
              <a:ea typeface="宋体" pitchFamily="2" charset="-122"/>
            </a:endParaRPr>
          </a:p>
        </p:txBody>
      </p:sp>
      <p:pic>
        <p:nvPicPr>
          <p:cNvPr id="75782" name="Picture 3"/>
          <p:cNvPicPr>
            <a:picLocks noChangeAspect="1"/>
          </p:cNvPicPr>
          <p:nvPr/>
        </p:nvPicPr>
        <p:blipFill>
          <a:blip r:embed="rId1"/>
          <a:stretch>
            <a:fillRect/>
          </a:stretch>
        </p:blipFill>
        <p:spPr>
          <a:xfrm>
            <a:off x="1476375" y="1916113"/>
            <a:ext cx="2366963" cy="4256087"/>
          </a:xfrm>
          <a:prstGeom prst="rect">
            <a:avLst/>
          </a:prstGeom>
          <a:noFill/>
          <a:ln w="19050" cap="flat" cmpd="sng">
            <a:solidFill>
              <a:srgbClr val="0000FF"/>
            </a:solidFill>
            <a:prstDash val="solid"/>
            <a:miter/>
            <a:headEnd type="none" w="med" len="med"/>
            <a:tailEnd type="none" w="med" len="med"/>
          </a:ln>
        </p:spPr>
      </p:pic>
      <p:sp>
        <p:nvSpPr>
          <p:cNvPr id="75783" name="TextBox 15"/>
          <p:cNvSpPr txBox="1"/>
          <p:nvPr/>
        </p:nvSpPr>
        <p:spPr>
          <a:xfrm>
            <a:off x="20638" y="3357563"/>
            <a:ext cx="1598612" cy="1014412"/>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000" b="0" dirty="0">
                <a:solidFill>
                  <a:srgbClr val="FF3300"/>
                </a:solidFill>
                <a:ea typeface="宋体" pitchFamily="2" charset="-122"/>
              </a:rPr>
              <a:t>An Unkeyed iterated hash function</a:t>
            </a:r>
            <a:endParaRPr lang="en-US" altLang="zh-CN" sz="2000" b="0" i="1" dirty="0">
              <a:solidFill>
                <a:srgbClr val="FF3300"/>
              </a:solidFill>
              <a:ea typeface="宋体" pitchFamily="2" charset="-122"/>
            </a:endParaRPr>
          </a:p>
        </p:txBody>
      </p:sp>
      <p:sp>
        <p:nvSpPr>
          <p:cNvPr id="75784" name="矩形 9"/>
          <p:cNvSpPr/>
          <p:nvPr/>
        </p:nvSpPr>
        <p:spPr>
          <a:xfrm>
            <a:off x="5076825" y="1412875"/>
            <a:ext cx="3128963" cy="523875"/>
          </a:xfrm>
          <a:prstGeom prst="rect">
            <a:avLst/>
          </a:prstGeom>
          <a:noFill/>
          <a:ln w="28575" cap="flat" cmpd="sng">
            <a:solidFill>
              <a:srgbClr val="0000FF"/>
            </a:solidFill>
            <a:prstDash val="solid"/>
            <a:miter/>
            <a:headEnd type="none" w="med" len="med"/>
            <a:tailEnd type="none" w="med" len="med"/>
          </a:ln>
        </p:spPr>
        <p:txBody>
          <a:bodyPr wrap="none">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800" dirty="0">
                <a:solidFill>
                  <a:srgbClr val="3333FF"/>
                </a:solidFill>
                <a:ea typeface="宋体" pitchFamily="2" charset="-122"/>
              </a:rPr>
              <a:t>Keyed Hash: </a:t>
            </a:r>
            <a:r>
              <a:rPr lang="en-US" altLang="zh-CN" sz="2800" i="1" dirty="0">
                <a:solidFill>
                  <a:srgbClr val="3333FF"/>
                </a:solidFill>
                <a:ea typeface="宋体" pitchFamily="2" charset="-122"/>
              </a:rPr>
              <a:t>h</a:t>
            </a:r>
            <a:r>
              <a:rPr lang="en-US" altLang="zh-CN" sz="2800" i="1" baseline="-25000" dirty="0">
                <a:solidFill>
                  <a:srgbClr val="3333FF"/>
                </a:solidFill>
                <a:ea typeface="宋体" pitchFamily="2" charset="-122"/>
              </a:rPr>
              <a:t>K</a:t>
            </a:r>
            <a:r>
              <a:rPr lang="en-US" altLang="zh-CN" sz="2800" dirty="0">
                <a:solidFill>
                  <a:srgbClr val="3333FF"/>
                </a:solidFill>
                <a:ea typeface="宋体" pitchFamily="2" charset="-122"/>
              </a:rPr>
              <a:t>(</a:t>
            </a:r>
            <a:r>
              <a:rPr lang="en-US" altLang="zh-CN" sz="2800" i="1" dirty="0">
                <a:solidFill>
                  <a:srgbClr val="3333FF"/>
                </a:solidFill>
                <a:ea typeface="宋体" pitchFamily="2" charset="-122"/>
              </a:rPr>
              <a:t>x</a:t>
            </a:r>
            <a:r>
              <a:rPr lang="en-US" altLang="zh-CN" sz="2800" dirty="0">
                <a:solidFill>
                  <a:srgbClr val="3333FF"/>
                </a:solidFill>
                <a:ea typeface="宋体" pitchFamily="2" charset="-122"/>
              </a:rPr>
              <a:t>)</a:t>
            </a:r>
            <a:endParaRPr lang="zh-CN" altLang="en-US" sz="2800" dirty="0">
              <a:solidFill>
                <a:srgbClr val="000000"/>
              </a:solidFill>
              <a:ea typeface="宋体" pitchFamily="2" charset="-122"/>
            </a:endParaRPr>
          </a:p>
        </p:txBody>
      </p:sp>
      <p:pic>
        <p:nvPicPr>
          <p:cNvPr id="12" name="Picture 4"/>
          <p:cNvPicPr>
            <a:picLocks noChangeAspect="1"/>
          </p:cNvPicPr>
          <p:nvPr/>
        </p:nvPicPr>
        <p:blipFill>
          <a:blip r:embed="rId2"/>
          <a:stretch>
            <a:fillRect/>
          </a:stretch>
        </p:blipFill>
        <p:spPr>
          <a:xfrm>
            <a:off x="3343275" y="6381750"/>
            <a:ext cx="1733550" cy="304800"/>
          </a:xfrm>
          <a:prstGeom prst="rect">
            <a:avLst/>
          </a:prstGeom>
          <a:noFill/>
          <a:ln w="19050">
            <a:noFill/>
          </a:ln>
        </p:spPr>
      </p:pic>
      <p:sp>
        <p:nvSpPr>
          <p:cNvPr id="13" name="TextBox 12"/>
          <p:cNvSpPr txBox="1"/>
          <p:nvPr/>
        </p:nvSpPr>
        <p:spPr>
          <a:xfrm>
            <a:off x="323850" y="6237288"/>
            <a:ext cx="4895850" cy="523875"/>
          </a:xfrm>
          <a:prstGeom prst="rect">
            <a:avLst/>
          </a:prstGeom>
          <a:noFill/>
          <a:ln w="19050" cap="flat" cmpd="sng">
            <a:solidFill>
              <a:srgbClr val="3333FF"/>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800" b="0" dirty="0">
                <a:solidFill>
                  <a:srgbClr val="FF0000"/>
                </a:solidFill>
                <a:ea typeface="宋体" pitchFamily="2" charset="-122"/>
              </a:rPr>
              <a:t>Preprocessing step: </a:t>
            </a:r>
            <a:endParaRPr lang="en-US" altLang="zh-CN" sz="2800" b="0" dirty="0">
              <a:solidFill>
                <a:srgbClr val="FF0000"/>
              </a:solidFill>
              <a:ea typeface="宋体" pitchFamily="2" charset="-122"/>
            </a:endParaRPr>
          </a:p>
        </p:txBody>
      </p:sp>
      <p:sp>
        <p:nvSpPr>
          <p:cNvPr id="14" name="矩形 13"/>
          <p:cNvSpPr/>
          <p:nvPr/>
        </p:nvSpPr>
        <p:spPr>
          <a:xfrm>
            <a:off x="4140200" y="2276475"/>
            <a:ext cx="5003800" cy="4524375"/>
          </a:xfrm>
          <a:prstGeom prst="rect">
            <a:avLst/>
          </a:prstGeom>
          <a:noFill/>
          <a:ln w="28575" cap="flat" cmpd="sng">
            <a:solidFill>
              <a:srgbClr val="FF3300"/>
            </a:solidFill>
            <a:prstDash val="solid"/>
            <a:miter/>
            <a:headEnd type="none" w="med" len="med"/>
            <a:tailEnd type="none" w="med" len="med"/>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u="sng" dirty="0">
                <a:solidFill>
                  <a:srgbClr val="3333FF"/>
                </a:solidFill>
                <a:ea typeface="宋体" pitchFamily="2" charset="-122"/>
              </a:rPr>
              <a:t>An attack</a:t>
            </a:r>
            <a:r>
              <a:rPr lang="en-US" altLang="zh-CN" dirty="0">
                <a:solidFill>
                  <a:srgbClr val="3333FF"/>
                </a:solidFill>
                <a:ea typeface="宋体" pitchFamily="2" charset="-122"/>
              </a:rPr>
              <a:t>:</a:t>
            </a:r>
            <a:endParaRPr lang="en-US" altLang="zh-CN" dirty="0">
              <a:solidFill>
                <a:srgbClr val="3333FF"/>
              </a:solidFill>
              <a:ea typeface="宋体" pitchFamily="2" charset="-122"/>
            </a:endParaRPr>
          </a:p>
          <a:p>
            <a:pPr marL="0" lvl="0" indent="0">
              <a:lnSpc>
                <a:spcPct val="100000"/>
              </a:lnSpc>
              <a:spcBef>
                <a:spcPct val="0"/>
              </a:spcBef>
              <a:buClrTx/>
              <a:buSzTx/>
              <a:buFontTx/>
              <a:buNone/>
            </a:pPr>
            <a:endParaRPr lang="en-US" altLang="zh-CN" dirty="0">
              <a:solidFill>
                <a:srgbClr val="3333FF"/>
              </a:solidFill>
              <a:ea typeface="宋体" pitchFamily="2" charset="-122"/>
            </a:endParaRPr>
          </a:p>
          <a:p>
            <a:pPr marL="0" lvl="0" indent="0">
              <a:lnSpc>
                <a:spcPct val="100000"/>
              </a:lnSpc>
              <a:spcBef>
                <a:spcPct val="0"/>
              </a:spcBef>
              <a:buClrTx/>
              <a:buSzTx/>
              <a:buFontTx/>
              <a:buNone/>
            </a:pPr>
            <a:r>
              <a:rPr lang="en-US" altLang="zh-CN" i="1" dirty="0">
                <a:solidFill>
                  <a:srgbClr val="3333FF"/>
                </a:solidFill>
                <a:ea typeface="宋体" pitchFamily="2" charset="-122"/>
              </a:rPr>
              <a:t> |w| = t,</a:t>
            </a:r>
            <a:endParaRPr lang="en-US" altLang="zh-CN" i="1" dirty="0">
              <a:solidFill>
                <a:srgbClr val="3333FF"/>
              </a:solidFill>
              <a:ea typeface="宋体" pitchFamily="2" charset="-122"/>
            </a:endParaRPr>
          </a:p>
          <a:p>
            <a:pPr marL="0" lvl="0" indent="0">
              <a:lnSpc>
                <a:spcPct val="100000"/>
              </a:lnSpc>
              <a:spcBef>
                <a:spcPct val="0"/>
              </a:spcBef>
              <a:buClrTx/>
              <a:buSzTx/>
              <a:buFontTx/>
              <a:buNone/>
            </a:pPr>
            <a:endParaRPr lang="en-US" altLang="zh-CN" i="1" dirty="0">
              <a:solidFill>
                <a:srgbClr val="3333FF"/>
              </a:solidFill>
              <a:ea typeface="宋体" pitchFamily="2" charset="-122"/>
            </a:endParaRPr>
          </a:p>
          <a:p>
            <a:pPr marL="0" lvl="0" indent="0">
              <a:lnSpc>
                <a:spcPct val="100000"/>
              </a:lnSpc>
              <a:spcBef>
                <a:spcPct val="0"/>
              </a:spcBef>
              <a:buClrTx/>
              <a:buSzTx/>
              <a:buFontTx/>
              <a:buNone/>
            </a:pPr>
            <a:endParaRPr lang="en-US" altLang="zh-CN" i="1" dirty="0">
              <a:solidFill>
                <a:srgbClr val="3333FF"/>
              </a:solidFill>
              <a:ea typeface="宋体" pitchFamily="2" charset="-122"/>
            </a:endParaRPr>
          </a:p>
          <a:p>
            <a:pPr marL="0" lvl="0" indent="0">
              <a:lnSpc>
                <a:spcPct val="100000"/>
              </a:lnSpc>
              <a:spcBef>
                <a:spcPct val="0"/>
              </a:spcBef>
              <a:buClrTx/>
              <a:buSzTx/>
              <a:buFontTx/>
              <a:buNone/>
            </a:pPr>
            <a:endParaRPr lang="en-US" altLang="zh-CN" i="1" dirty="0">
              <a:solidFill>
                <a:srgbClr val="3333FF"/>
              </a:solidFill>
              <a:ea typeface="宋体" pitchFamily="2" charset="-122"/>
            </a:endParaRPr>
          </a:p>
          <a:p>
            <a:pPr marL="0" lvl="0" indent="0">
              <a:lnSpc>
                <a:spcPct val="100000"/>
              </a:lnSpc>
              <a:spcBef>
                <a:spcPct val="0"/>
              </a:spcBef>
              <a:buClrTx/>
              <a:buSzTx/>
              <a:buFontTx/>
              <a:buNone/>
            </a:pPr>
            <a:endParaRPr lang="en-US" altLang="zh-CN" i="1" dirty="0">
              <a:solidFill>
                <a:srgbClr val="3333FF"/>
              </a:solidFill>
              <a:ea typeface="宋体" pitchFamily="2" charset="-122"/>
            </a:endParaRPr>
          </a:p>
          <a:p>
            <a:pPr marL="0" lvl="0" indent="0">
              <a:lnSpc>
                <a:spcPct val="100000"/>
              </a:lnSpc>
              <a:spcBef>
                <a:spcPct val="0"/>
              </a:spcBef>
              <a:buClrTx/>
              <a:buSzTx/>
              <a:buFontTx/>
              <a:buNone/>
            </a:pPr>
            <a:endParaRPr lang="en-US" altLang="zh-CN" i="1" dirty="0">
              <a:solidFill>
                <a:srgbClr val="3333FF"/>
              </a:solidFill>
              <a:ea typeface="宋体" pitchFamily="2" charset="-122"/>
            </a:endParaRPr>
          </a:p>
          <a:p>
            <a:pPr marL="0" lvl="0" indent="0">
              <a:lnSpc>
                <a:spcPct val="100000"/>
              </a:lnSpc>
              <a:spcBef>
                <a:spcPct val="0"/>
              </a:spcBef>
              <a:buClrTx/>
              <a:buSzTx/>
              <a:buFontTx/>
              <a:buNone/>
            </a:pPr>
            <a:endParaRPr lang="en-US" altLang="zh-CN" i="1" dirty="0">
              <a:solidFill>
                <a:srgbClr val="3333FF"/>
              </a:solidFill>
              <a:ea typeface="宋体" pitchFamily="2" charset="-122"/>
            </a:endParaRPr>
          </a:p>
        </p:txBody>
      </p:sp>
      <p:pic>
        <p:nvPicPr>
          <p:cNvPr id="126978" name="Picture 2"/>
          <p:cNvPicPr>
            <a:picLocks noChangeAspect="1"/>
          </p:cNvPicPr>
          <p:nvPr/>
        </p:nvPicPr>
        <p:blipFill>
          <a:blip r:embed="rId3"/>
          <a:stretch>
            <a:fillRect/>
          </a:stretch>
        </p:blipFill>
        <p:spPr>
          <a:xfrm>
            <a:off x="5724525" y="3429000"/>
            <a:ext cx="2160588" cy="280988"/>
          </a:xfrm>
          <a:prstGeom prst="rect">
            <a:avLst/>
          </a:prstGeom>
          <a:noFill/>
          <a:ln w="9525">
            <a:noFill/>
          </a:ln>
        </p:spPr>
      </p:pic>
      <p:pic>
        <p:nvPicPr>
          <p:cNvPr id="126979" name="Picture 3"/>
          <p:cNvPicPr>
            <a:picLocks noChangeAspect="1"/>
          </p:cNvPicPr>
          <p:nvPr/>
        </p:nvPicPr>
        <p:blipFill>
          <a:blip r:embed="rId4"/>
          <a:stretch>
            <a:fillRect/>
          </a:stretch>
        </p:blipFill>
        <p:spPr>
          <a:xfrm>
            <a:off x="4284663" y="3933825"/>
            <a:ext cx="4556125" cy="314325"/>
          </a:xfrm>
          <a:prstGeom prst="rect">
            <a:avLst/>
          </a:prstGeom>
          <a:noFill/>
          <a:ln w="9525">
            <a:noFill/>
          </a:ln>
        </p:spPr>
      </p:pic>
      <p:pic>
        <p:nvPicPr>
          <p:cNvPr id="126980" name="Picture 4"/>
          <p:cNvPicPr>
            <a:picLocks noChangeAspect="1"/>
          </p:cNvPicPr>
          <p:nvPr/>
        </p:nvPicPr>
        <p:blipFill>
          <a:blip r:embed="rId5"/>
          <a:stretch>
            <a:fillRect/>
          </a:stretch>
        </p:blipFill>
        <p:spPr>
          <a:xfrm>
            <a:off x="4284663" y="4437063"/>
            <a:ext cx="946150" cy="280987"/>
          </a:xfrm>
          <a:prstGeom prst="rect">
            <a:avLst/>
          </a:prstGeom>
          <a:noFill/>
          <a:ln w="9525">
            <a:noFill/>
          </a:ln>
        </p:spPr>
      </p:pic>
      <p:pic>
        <p:nvPicPr>
          <p:cNvPr id="126981" name="Picture 5"/>
          <p:cNvPicPr>
            <a:picLocks noChangeAspect="1"/>
          </p:cNvPicPr>
          <p:nvPr/>
        </p:nvPicPr>
        <p:blipFill>
          <a:blip r:embed="rId6"/>
          <a:stretch>
            <a:fillRect/>
          </a:stretch>
        </p:blipFill>
        <p:spPr>
          <a:xfrm>
            <a:off x="6300788" y="2967038"/>
            <a:ext cx="884237" cy="287337"/>
          </a:xfrm>
          <a:prstGeom prst="rect">
            <a:avLst/>
          </a:prstGeom>
          <a:noFill/>
          <a:ln w="9525">
            <a:noFill/>
          </a:ln>
        </p:spPr>
      </p:pic>
      <p:pic>
        <p:nvPicPr>
          <p:cNvPr id="126982" name="Picture 6"/>
          <p:cNvPicPr>
            <a:picLocks noChangeAspect="1"/>
          </p:cNvPicPr>
          <p:nvPr/>
        </p:nvPicPr>
        <p:blipFill>
          <a:blip r:embed="rId7"/>
          <a:stretch>
            <a:fillRect/>
          </a:stretch>
        </p:blipFill>
        <p:spPr>
          <a:xfrm>
            <a:off x="7380288" y="2894013"/>
            <a:ext cx="1512887" cy="352425"/>
          </a:xfrm>
          <a:prstGeom prst="rect">
            <a:avLst/>
          </a:prstGeom>
          <a:noFill/>
          <a:ln w="19050" cap="flat" cmpd="sng">
            <a:solidFill>
              <a:srgbClr val="3333FF"/>
            </a:solidFill>
            <a:prstDash val="solid"/>
            <a:miter/>
            <a:headEnd type="none" w="med" len="med"/>
            <a:tailEnd type="none" w="med" len="med"/>
          </a:ln>
        </p:spPr>
      </p:pic>
      <p:pic>
        <p:nvPicPr>
          <p:cNvPr id="126983" name="Picture 7"/>
          <p:cNvPicPr>
            <a:picLocks noChangeAspect="1"/>
          </p:cNvPicPr>
          <p:nvPr/>
        </p:nvPicPr>
        <p:blipFill>
          <a:blip r:embed="rId8"/>
          <a:stretch>
            <a:fillRect/>
          </a:stretch>
        </p:blipFill>
        <p:spPr>
          <a:xfrm>
            <a:off x="5364163" y="4724400"/>
            <a:ext cx="3675062" cy="1441450"/>
          </a:xfrm>
          <a:prstGeom prst="rect">
            <a:avLst/>
          </a:prstGeom>
          <a:noFill/>
          <a:ln w="9525">
            <a:noFill/>
          </a:ln>
        </p:spPr>
      </p:pic>
      <p:pic>
        <p:nvPicPr>
          <p:cNvPr id="126984" name="Picture 8"/>
          <p:cNvPicPr>
            <a:picLocks noChangeAspect="1"/>
          </p:cNvPicPr>
          <p:nvPr/>
        </p:nvPicPr>
        <p:blipFill>
          <a:blip r:embed="rId9"/>
          <a:stretch>
            <a:fillRect/>
          </a:stretch>
        </p:blipFill>
        <p:spPr>
          <a:xfrm>
            <a:off x="6011863" y="6308725"/>
            <a:ext cx="1773237" cy="433388"/>
          </a:xfrm>
          <a:prstGeom prst="rect">
            <a:avLst/>
          </a:prstGeom>
          <a:noFill/>
          <a:ln w="28575" cap="flat" cmpd="sng">
            <a:solidFill>
              <a:srgbClr val="3333FF"/>
            </a:solidFill>
            <a:prstDash val="solid"/>
            <a:miter/>
            <a:headEnd type="none" w="med" len="med"/>
            <a:tailEnd type="none" w="med" len="med"/>
          </a:ln>
        </p:spPr>
      </p:pic>
      <p:pic>
        <p:nvPicPr>
          <p:cNvPr id="22" name="Picture 4"/>
          <p:cNvPicPr>
            <a:picLocks noChangeAspect="1"/>
          </p:cNvPicPr>
          <p:nvPr/>
        </p:nvPicPr>
        <p:blipFill>
          <a:blip r:embed="rId2"/>
          <a:stretch>
            <a:fillRect/>
          </a:stretch>
        </p:blipFill>
        <p:spPr>
          <a:xfrm>
            <a:off x="4356100" y="2967038"/>
            <a:ext cx="1733550" cy="304800"/>
          </a:xfrm>
          <a:prstGeom prst="rect">
            <a:avLst/>
          </a:prstGeom>
          <a:noFill/>
          <a:ln w="19050">
            <a:noFill/>
          </a:ln>
        </p:spPr>
      </p:pic>
      <mc:AlternateContent xmlns:mc="http://schemas.openxmlformats.org/markup-compatibility/2006" xmlns:p14="http://schemas.microsoft.com/office/powerpoint/2010/main">
        <mc:Choice Requires="p14">
          <p:contentPart r:id="rId10" p14:bwMode="auto">
            <p14:nvContentPartPr>
              <p14:cNvPr id="2" name="墨迹 1"/>
              <p14:cNvContentPartPr/>
              <p14:nvPr/>
            </p14:nvContentPartPr>
            <p14:xfrm>
              <a:off x="1498680" y="4203720"/>
              <a:ext cx="7290000" cy="2254680"/>
            </p14:xfrm>
          </p:contentPart>
        </mc:Choice>
        <mc:Fallback xmlns="">
          <p:pic>
            <p:nvPicPr>
              <p:cNvPr id="2" name="墨迹 1"/>
            </p:nvPicPr>
            <p:blipFill>
              <a:blip r:embed="rId11"/>
            </p:blipFill>
            <p:spPr>
              <a:xfrm>
                <a:off x="1498680" y="4203720"/>
                <a:ext cx="7290000" cy="2254680"/>
              </a:xfrm>
              <a:prstGeom prst="rect"/>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4">
                                            <p:txEl>
                                              <p:charRg st="0" end="1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698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698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4">
                                            <p:txEl>
                                              <p:charRg st="12" end="2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697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697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2698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269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269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build="allAtOnce"/>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4"/>
          <p:cNvSpPr>
            <a:spLocks noGrp="1" noRot="1" noChangeArrowheads="1"/>
          </p:cNvSpPr>
          <p:nvPr>
            <p:ph type="title" idx="4294967295"/>
          </p:nvPr>
        </p:nvSpPr>
        <p:spPr>
          <a:xfrm>
            <a:off x="389136"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5.1 Introduction </a:t>
            </a: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to MAC</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76803" name="Rectangle 5"/>
          <p:cNvSpPr>
            <a:spLocks noGrp="1" noRot="1"/>
          </p:cNvSpPr>
          <p:nvPr>
            <p:ph type="body" idx="4294967295"/>
          </p:nvPr>
        </p:nvSpPr>
        <p:spPr>
          <a:xfrm>
            <a:off x="36513" y="836613"/>
            <a:ext cx="9144000" cy="4608512"/>
          </a:xfrm>
          <a:ln/>
        </p:spPr>
        <p:txBody>
          <a:bodyPr vert="horz" wrap="square" lIns="91440" tIns="45720" rIns="91440" bIns="45720" anchor="t" anchorCtr="0"/>
          <a:p>
            <a:pPr eaLnBrk="1" hangingPunct="1">
              <a:lnSpc>
                <a:spcPct val="120000"/>
              </a:lnSpc>
            </a:pPr>
            <a:r>
              <a:rPr lang="en-US" altLang="zh-CN" sz="2800" dirty="0">
                <a:solidFill>
                  <a:srgbClr val="000000"/>
                </a:solidFill>
              </a:rPr>
              <a:t>Security Discussions of MAC:</a:t>
            </a:r>
            <a:endParaRPr lang="en-US" altLang="zh-CN" sz="2800" dirty="0">
              <a:solidFill>
                <a:srgbClr val="FF00FF"/>
              </a:solidFill>
            </a:endParaRPr>
          </a:p>
          <a:p>
            <a:pPr lvl="1" eaLnBrk="1" hangingPunct="1">
              <a:lnSpc>
                <a:spcPct val="120000"/>
              </a:lnSpc>
            </a:pPr>
            <a:r>
              <a:rPr lang="en-US" altLang="zh-CN" sz="2400" dirty="0">
                <a:solidFill>
                  <a:srgbClr val="3333FF"/>
                </a:solidFill>
              </a:rPr>
              <a:t>The adversary: produce a valid pair (</a:t>
            </a:r>
            <a:r>
              <a:rPr lang="en-US" altLang="zh-CN" sz="2400" i="1" dirty="0">
                <a:solidFill>
                  <a:srgbClr val="3333FF"/>
                </a:solidFill>
              </a:rPr>
              <a:t>x, y</a:t>
            </a:r>
            <a:r>
              <a:rPr lang="en-US" altLang="zh-CN" sz="2400" dirty="0">
                <a:solidFill>
                  <a:srgbClr val="3333FF"/>
                </a:solidFill>
              </a:rPr>
              <a:t>) without KEY but with knowledge of other </a:t>
            </a:r>
            <a:r>
              <a:rPr lang="en-US" altLang="zh-CN" sz="2400" i="1" dirty="0">
                <a:solidFill>
                  <a:srgbClr val="3333FF"/>
                </a:solidFill>
              </a:rPr>
              <a:t>Q</a:t>
            </a:r>
            <a:r>
              <a:rPr lang="en-US" altLang="zh-CN" sz="2400" dirty="0">
                <a:solidFill>
                  <a:srgbClr val="3333FF"/>
                </a:solidFill>
              </a:rPr>
              <a:t> valid pairs</a:t>
            </a:r>
            <a:endParaRPr lang="en-US" altLang="zh-CN" sz="2400" dirty="0">
              <a:solidFill>
                <a:srgbClr val="3333FF"/>
              </a:solidFill>
            </a:endParaRPr>
          </a:p>
          <a:p>
            <a:pPr lvl="2" eaLnBrk="1" hangingPunct="1">
              <a:lnSpc>
                <a:spcPct val="120000"/>
              </a:lnSpc>
            </a:pPr>
            <a:endParaRPr lang="en-US" altLang="zh-CN" sz="2000" dirty="0">
              <a:solidFill>
                <a:srgbClr val="3333FF"/>
              </a:solidFill>
            </a:endParaRPr>
          </a:p>
          <a:p>
            <a:pPr lvl="2" eaLnBrk="1" hangingPunct="1">
              <a:lnSpc>
                <a:spcPct val="120000"/>
              </a:lnSpc>
            </a:pPr>
            <a:r>
              <a:rPr lang="en-US" altLang="zh-CN" sz="2200" dirty="0">
                <a:solidFill>
                  <a:srgbClr val="FF0000"/>
                </a:solidFill>
              </a:rPr>
              <a:t>A known message attack</a:t>
            </a:r>
            <a:endParaRPr lang="en-US" altLang="zh-CN" sz="2200" dirty="0">
              <a:solidFill>
                <a:srgbClr val="FF0000"/>
              </a:solidFill>
            </a:endParaRPr>
          </a:p>
          <a:p>
            <a:pPr lvl="2" eaLnBrk="1" hangingPunct="1">
              <a:lnSpc>
                <a:spcPct val="120000"/>
              </a:lnSpc>
            </a:pPr>
            <a:r>
              <a:rPr lang="en-US" altLang="zh-CN" sz="2200" dirty="0">
                <a:solidFill>
                  <a:srgbClr val="FF0000"/>
                </a:solidFill>
              </a:rPr>
              <a:t>A chosen message attack</a:t>
            </a:r>
            <a:endParaRPr lang="en-US" altLang="zh-CN" sz="2200" dirty="0">
              <a:solidFill>
                <a:srgbClr val="FF0000"/>
              </a:solidFill>
            </a:endParaRPr>
          </a:p>
          <a:p>
            <a:pPr lvl="1" eaLnBrk="1" hangingPunct="1">
              <a:lnSpc>
                <a:spcPct val="120000"/>
              </a:lnSpc>
            </a:pPr>
            <a:r>
              <a:rPr lang="en-US" altLang="zh-CN" sz="2400" dirty="0">
                <a:solidFill>
                  <a:srgbClr val="3333FF"/>
                </a:solidFill>
              </a:rPr>
              <a:t>If the pair (</a:t>
            </a:r>
            <a:r>
              <a:rPr lang="en-US" altLang="zh-CN" sz="2400" i="1" dirty="0">
                <a:solidFill>
                  <a:srgbClr val="3333FF"/>
                </a:solidFill>
              </a:rPr>
              <a:t>x, y</a:t>
            </a:r>
            <a:r>
              <a:rPr lang="en-US" altLang="zh-CN" sz="2400" dirty="0">
                <a:solidFill>
                  <a:srgbClr val="3333FF"/>
                </a:solidFill>
              </a:rPr>
              <a:t>) is valid, and </a:t>
            </a:r>
            <a:endParaRPr lang="en-US" altLang="zh-CN" sz="2400" dirty="0">
              <a:solidFill>
                <a:srgbClr val="3333FF"/>
              </a:solidFill>
            </a:endParaRPr>
          </a:p>
          <a:p>
            <a:pPr lvl="1" eaLnBrk="1" hangingPunct="1">
              <a:lnSpc>
                <a:spcPct val="120000"/>
              </a:lnSpc>
              <a:buNone/>
            </a:pPr>
            <a:r>
              <a:rPr lang="en-US" altLang="zh-CN" sz="2400" dirty="0">
                <a:solidFill>
                  <a:srgbClr val="3333FF"/>
                </a:solidFill>
              </a:rPr>
              <a:t>   then (</a:t>
            </a:r>
            <a:r>
              <a:rPr lang="en-US" altLang="zh-CN" sz="2400" i="1" dirty="0">
                <a:solidFill>
                  <a:srgbClr val="3333FF"/>
                </a:solidFill>
              </a:rPr>
              <a:t>x, y</a:t>
            </a:r>
            <a:r>
              <a:rPr lang="en-US" altLang="zh-CN" sz="2400" dirty="0">
                <a:solidFill>
                  <a:srgbClr val="3333FF"/>
                </a:solidFill>
              </a:rPr>
              <a:t>) said to be a </a:t>
            </a:r>
            <a:r>
              <a:rPr lang="en-US" altLang="zh-CN" sz="2400" u="sng" dirty="0">
                <a:solidFill>
                  <a:srgbClr val="FF0000"/>
                </a:solidFill>
              </a:rPr>
              <a:t>forgery</a:t>
            </a:r>
            <a:r>
              <a:rPr lang="en-US" altLang="zh-CN" sz="2400" dirty="0">
                <a:solidFill>
                  <a:srgbClr val="3333FF"/>
                </a:solidFill>
              </a:rPr>
              <a:t>.</a:t>
            </a:r>
            <a:endParaRPr lang="en-US" altLang="zh-CN" sz="2400" dirty="0">
              <a:solidFill>
                <a:srgbClr val="3333FF"/>
              </a:solidFill>
            </a:endParaRPr>
          </a:p>
          <a:p>
            <a:pPr lvl="1" eaLnBrk="1" hangingPunct="1">
              <a:lnSpc>
                <a:spcPct val="120000"/>
              </a:lnSpc>
            </a:pPr>
            <a:r>
              <a:rPr lang="en-US" altLang="zh-CN" sz="2400" dirty="0">
                <a:solidFill>
                  <a:srgbClr val="3333FF"/>
                </a:solidFill>
              </a:rPr>
              <a:t>          </a:t>
            </a:r>
            <a:r>
              <a:rPr lang="en-US" altLang="zh-CN" sz="2400" dirty="0"/>
              <a:t>-forger for a given MAC </a:t>
            </a:r>
            <a:r>
              <a:rPr lang="en-US" altLang="zh-CN" sz="2000" dirty="0">
                <a:solidFill>
                  <a:srgbClr val="FF0000"/>
                </a:solidFill>
              </a:rPr>
              <a:t>(under a known/chosen message attack)</a:t>
            </a:r>
            <a:endParaRPr lang="en-US" altLang="zh-CN" sz="2400" dirty="0">
              <a:solidFill>
                <a:srgbClr val="FF0000"/>
              </a:solidFill>
            </a:endParaRPr>
          </a:p>
          <a:p>
            <a:pPr lvl="2" eaLnBrk="1" hangingPunct="1">
              <a:lnSpc>
                <a:spcPct val="120000"/>
              </a:lnSpc>
            </a:pPr>
            <a:r>
              <a:rPr lang="en-US" altLang="zh-CN" sz="2000" dirty="0">
                <a:solidFill>
                  <a:srgbClr val="3333FF"/>
                </a:solidFill>
              </a:rPr>
              <a:t>If the prob. that the adversary outputs a forgery is at least     by at most Q queries.</a:t>
            </a:r>
            <a:endParaRPr lang="en-US" altLang="zh-CN" sz="2000" dirty="0">
              <a:solidFill>
                <a:srgbClr val="3333FF"/>
              </a:solidFill>
            </a:endParaRPr>
          </a:p>
          <a:p>
            <a:pPr eaLnBrk="1" hangingPunct="1">
              <a:lnSpc>
                <a:spcPct val="120000"/>
              </a:lnSpc>
            </a:pPr>
            <a:endParaRPr lang="en-US" altLang="zh-CN" sz="2200" u="sng" dirty="0">
              <a:solidFill>
                <a:srgbClr val="000000"/>
              </a:solidFill>
            </a:endParaRPr>
          </a:p>
        </p:txBody>
      </p:sp>
      <p:sp>
        <p:nvSpPr>
          <p:cNvPr id="76804"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pic>
        <p:nvPicPr>
          <p:cNvPr id="76805" name="Picture 5"/>
          <p:cNvPicPr>
            <a:picLocks noChangeAspect="1"/>
          </p:cNvPicPr>
          <p:nvPr/>
        </p:nvPicPr>
        <p:blipFill>
          <a:blip r:embed="rId1"/>
          <a:stretch>
            <a:fillRect/>
          </a:stretch>
        </p:blipFill>
        <p:spPr>
          <a:xfrm>
            <a:off x="2916238" y="2349500"/>
            <a:ext cx="3817937" cy="369888"/>
          </a:xfrm>
          <a:prstGeom prst="rect">
            <a:avLst/>
          </a:prstGeom>
          <a:noFill/>
          <a:ln w="9525">
            <a:noFill/>
          </a:ln>
        </p:spPr>
      </p:pic>
      <p:pic>
        <p:nvPicPr>
          <p:cNvPr id="76806" name="Picture 6"/>
          <p:cNvPicPr>
            <a:picLocks noChangeAspect="1"/>
          </p:cNvPicPr>
          <p:nvPr/>
        </p:nvPicPr>
        <p:blipFill>
          <a:blip r:embed="rId2"/>
          <a:stretch>
            <a:fillRect/>
          </a:stretch>
        </p:blipFill>
        <p:spPr>
          <a:xfrm>
            <a:off x="4572000" y="3784600"/>
            <a:ext cx="1944688" cy="292100"/>
          </a:xfrm>
          <a:prstGeom prst="rect">
            <a:avLst/>
          </a:prstGeom>
          <a:noFill/>
          <a:ln w="9525">
            <a:noFill/>
          </a:ln>
        </p:spPr>
      </p:pic>
      <p:pic>
        <p:nvPicPr>
          <p:cNvPr id="76807" name="Picture 7"/>
          <p:cNvPicPr>
            <a:picLocks noChangeAspect="1"/>
          </p:cNvPicPr>
          <p:nvPr/>
        </p:nvPicPr>
        <p:blipFill>
          <a:blip r:embed="rId3"/>
          <a:stretch>
            <a:fillRect/>
          </a:stretch>
        </p:blipFill>
        <p:spPr>
          <a:xfrm>
            <a:off x="684213" y="4664075"/>
            <a:ext cx="801687" cy="349250"/>
          </a:xfrm>
          <a:prstGeom prst="rect">
            <a:avLst/>
          </a:prstGeom>
          <a:noFill/>
          <a:ln w="9525">
            <a:noFill/>
          </a:ln>
        </p:spPr>
      </p:pic>
      <p:pic>
        <p:nvPicPr>
          <p:cNvPr id="76808" name="Picture 7"/>
          <p:cNvPicPr>
            <a:picLocks noChangeAspect="1"/>
          </p:cNvPicPr>
          <p:nvPr/>
        </p:nvPicPr>
        <p:blipFill>
          <a:blip r:embed="rId3"/>
          <a:srcRect l="17926" r="64314"/>
          <a:stretch>
            <a:fillRect/>
          </a:stretch>
        </p:blipFill>
        <p:spPr>
          <a:xfrm>
            <a:off x="7380288" y="5135563"/>
            <a:ext cx="149225" cy="381000"/>
          </a:xfrm>
          <a:prstGeom prst="rect">
            <a:avLst/>
          </a:prstGeom>
          <a:noFill/>
          <a:ln w="9525">
            <a:noFill/>
          </a:ln>
        </p:spPr>
      </p:pic>
      <p:sp>
        <p:nvSpPr>
          <p:cNvPr id="10" name="TextBox 9"/>
          <p:cNvSpPr txBox="1"/>
          <p:nvPr/>
        </p:nvSpPr>
        <p:spPr>
          <a:xfrm>
            <a:off x="611188" y="5918200"/>
            <a:ext cx="8328025" cy="534988"/>
          </a:xfrm>
          <a:prstGeom prst="rect">
            <a:avLst/>
          </a:prstGeom>
          <a:noFill/>
          <a:ln w="28575" cap="flat" cmpd="sng">
            <a:solidFill>
              <a:srgbClr val="3333FF"/>
            </a:solidFill>
            <a:prstDash val="solid"/>
            <a:miter/>
            <a:headEnd type="none" w="med" len="med"/>
            <a:tailEnd type="none" w="med" len="med"/>
          </a:ln>
        </p:spPr>
        <p:txBody>
          <a:bodyPr wrap="none">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1" indent="0" eaLnBrk="1" hangingPunct="1">
              <a:lnSpc>
                <a:spcPct val="120000"/>
              </a:lnSpc>
              <a:spcBef>
                <a:spcPct val="0"/>
              </a:spcBef>
              <a:buClrTx/>
              <a:buFontTx/>
              <a:buNone/>
            </a:pPr>
            <a:r>
              <a:rPr lang="en-US" altLang="zh-CN" sz="2400" b="0" dirty="0">
                <a:solidFill>
                  <a:srgbClr val="FF0000"/>
                </a:solidFill>
                <a:ea typeface="宋体" pitchFamily="2" charset="-122"/>
              </a:rPr>
              <a:t>There exists a known-message (1, 1)-forger for the MAC attempt.</a:t>
            </a:r>
            <a:endParaRPr lang="en-US" altLang="zh-CN" sz="2000" b="0" dirty="0">
              <a:solidFill>
                <a:srgbClr val="FF00FF"/>
              </a:solidFill>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charRg st="174" end="20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charRg st="208" end="245"/>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768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6803">
                                            <p:txEl>
                                              <p:charRg st="245" end="317"/>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7680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76803">
                                            <p:txEl>
                                              <p:charRg st="317" end="405"/>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7680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4"/>
          <p:cNvSpPr>
            <a:spLocks noGrp="1" noRot="1" noChangeArrowheads="1"/>
          </p:cNvSpPr>
          <p:nvPr>
            <p:ph type="title" idx="4294967295"/>
          </p:nvPr>
        </p:nvSpPr>
        <p:spPr>
          <a:xfrm>
            <a:off x="389136"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5.1 Introduction </a:t>
            </a: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to MAC</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77827" name="Rectangle 5"/>
          <p:cNvSpPr>
            <a:spLocks noGrp="1" noRot="1"/>
          </p:cNvSpPr>
          <p:nvPr>
            <p:ph type="body" idx="4294967295"/>
          </p:nvPr>
        </p:nvSpPr>
        <p:spPr>
          <a:xfrm>
            <a:off x="323850" y="836613"/>
            <a:ext cx="8786813" cy="4608512"/>
          </a:xfrm>
          <a:ln/>
        </p:spPr>
        <p:txBody>
          <a:bodyPr vert="horz" wrap="square" lIns="91440" tIns="45720" rIns="91440" bIns="45720" anchor="t" anchorCtr="0"/>
          <a:p>
            <a:pPr eaLnBrk="1" hangingPunct="1">
              <a:lnSpc>
                <a:spcPct val="120000"/>
              </a:lnSpc>
            </a:pPr>
            <a:r>
              <a:rPr lang="en-US" altLang="zh-CN" sz="2800" dirty="0">
                <a:solidFill>
                  <a:srgbClr val="000000"/>
                </a:solidFill>
              </a:rPr>
              <a:t>Security Discussions of MAC:</a:t>
            </a:r>
            <a:endParaRPr lang="en-US" altLang="zh-CN" sz="2800" dirty="0">
              <a:solidFill>
                <a:srgbClr val="FF00FF"/>
              </a:solidFill>
            </a:endParaRPr>
          </a:p>
          <a:p>
            <a:pPr lvl="1" eaLnBrk="1" hangingPunct="1">
              <a:lnSpc>
                <a:spcPct val="120000"/>
              </a:lnSpc>
            </a:pPr>
            <a:r>
              <a:rPr lang="en-US" altLang="zh-CN" dirty="0">
                <a:solidFill>
                  <a:srgbClr val="3333FF"/>
                </a:solidFill>
              </a:rPr>
              <a:t>Two obvious attacks</a:t>
            </a:r>
            <a:endParaRPr lang="en-US" altLang="zh-CN" dirty="0">
              <a:solidFill>
                <a:srgbClr val="3333FF"/>
              </a:solidFill>
            </a:endParaRPr>
          </a:p>
          <a:p>
            <a:pPr lvl="2" eaLnBrk="1" hangingPunct="1">
              <a:lnSpc>
                <a:spcPct val="120000"/>
              </a:lnSpc>
            </a:pPr>
            <a:r>
              <a:rPr lang="en-US" altLang="zh-CN" sz="2800" dirty="0">
                <a:solidFill>
                  <a:srgbClr val="FF0000"/>
                </a:solidFill>
              </a:rPr>
              <a:t>A key guessing attack: with success prob. </a:t>
            </a:r>
            <a:endParaRPr lang="en-US" altLang="zh-CN" sz="2800" dirty="0">
              <a:solidFill>
                <a:srgbClr val="FF0000"/>
              </a:solidFill>
            </a:endParaRPr>
          </a:p>
          <a:p>
            <a:pPr lvl="2" eaLnBrk="1" hangingPunct="1">
              <a:lnSpc>
                <a:spcPct val="120000"/>
              </a:lnSpc>
            </a:pPr>
            <a:r>
              <a:rPr lang="en-US" altLang="zh-CN" sz="2800" dirty="0">
                <a:solidFill>
                  <a:srgbClr val="FF0000"/>
                </a:solidFill>
              </a:rPr>
              <a:t>A tag guessing attack: with success prob.</a:t>
            </a:r>
            <a:endParaRPr lang="en-US" altLang="zh-CN" u="sng" dirty="0">
              <a:solidFill>
                <a:srgbClr val="FF0000"/>
              </a:solidFill>
            </a:endParaRPr>
          </a:p>
        </p:txBody>
      </p:sp>
      <p:sp>
        <p:nvSpPr>
          <p:cNvPr id="77828"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pic>
        <p:nvPicPr>
          <p:cNvPr id="77829" name="Picture 5"/>
          <p:cNvPicPr>
            <a:picLocks noChangeAspect="1"/>
          </p:cNvPicPr>
          <p:nvPr/>
        </p:nvPicPr>
        <p:blipFill>
          <a:blip r:embed="rId1"/>
          <a:stretch>
            <a:fillRect/>
          </a:stretch>
        </p:blipFill>
        <p:spPr>
          <a:xfrm>
            <a:off x="7524750" y="2060575"/>
            <a:ext cx="733425" cy="361950"/>
          </a:xfrm>
          <a:prstGeom prst="rect">
            <a:avLst/>
          </a:prstGeom>
          <a:noFill/>
          <a:ln w="9525">
            <a:noFill/>
          </a:ln>
        </p:spPr>
      </p:pic>
      <p:pic>
        <p:nvPicPr>
          <p:cNvPr id="77830" name="Picture 6"/>
          <p:cNvPicPr>
            <a:picLocks noChangeAspect="1"/>
          </p:cNvPicPr>
          <p:nvPr/>
        </p:nvPicPr>
        <p:blipFill>
          <a:blip r:embed="rId2"/>
          <a:stretch>
            <a:fillRect/>
          </a:stretch>
        </p:blipFill>
        <p:spPr>
          <a:xfrm>
            <a:off x="7524750" y="2708275"/>
            <a:ext cx="723900" cy="304800"/>
          </a:xfrm>
          <a:prstGeom prst="rect">
            <a:avLst/>
          </a:prstGeom>
          <a:noFill/>
          <a:ln w="9525">
            <a:noFill/>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4"/>
          <p:cNvSpPr>
            <a:spLocks noGrp="1" noRot="1" noChangeArrowheads="1"/>
          </p:cNvSpPr>
          <p:nvPr>
            <p:ph type="title" idx="4294967295"/>
          </p:nvPr>
        </p:nvSpPr>
        <p:spPr>
          <a:xfrm>
            <a:off x="395536" y="11212"/>
            <a:ext cx="8215312"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5.1 Introduction </a:t>
            </a: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to MAC</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83971" name="Rectangle 5"/>
          <p:cNvSpPr>
            <a:spLocks noGrp="1" noRot="1" noChangeArrowheads="1"/>
          </p:cNvSpPr>
          <p:nvPr>
            <p:ph type="body" idx="4294967295"/>
          </p:nvPr>
        </p:nvSpPr>
        <p:spPr>
          <a:xfrm>
            <a:off x="357188" y="1052513"/>
            <a:ext cx="8501063" cy="4824413"/>
          </a:xfrm>
        </p:spPr>
        <p:txBody>
          <a:bodyPr vert="horz" wrap="square" lIns="91440" tIns="45720" rIns="91440" bIns="45720" numCol="1" anchor="t" anchorCtr="0" compatLnSpc="1"/>
          <a:lstStyle/>
          <a:p>
            <a:pPr marL="365125" marR="0" lvl="0" indent="-255905" algn="l" defTabSz="914400" rtl="0" eaLnBrk="1" fontAlgn="base" latinLnBrk="0" hangingPunct="1">
              <a:lnSpc>
                <a:spcPct val="120000"/>
              </a:lnSpc>
              <a:spcBef>
                <a:spcPts val="400"/>
              </a:spcBef>
              <a:spcAft>
                <a:spcPct val="0"/>
              </a:spcAft>
              <a:buClr>
                <a:schemeClr val="accent1"/>
              </a:buClr>
              <a:buSzPct val="100000"/>
              <a:buFont typeface="Wingdings 3" panose="05040102010807070707" pitchFamily="18" charset="2"/>
              <a:buNone/>
              <a:defRPr/>
            </a:pPr>
            <a:r>
              <a:rPr kumimoji="0" lang="en-US" altLang="zh-CN" sz="32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Classes of MACs</a:t>
            </a:r>
            <a:endParaRPr kumimoji="0" lang="en-US" altLang="zh-CN" sz="3200" b="1" i="0" u="sng"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endParaRPr>
          </a:p>
          <a:p>
            <a:pPr marL="1371600" marR="0" lvl="4" indent="-228600" algn="l" defTabSz="914400" rtl="0" eaLnBrk="1" fontAlgn="base" latinLnBrk="0" hangingPunct="1">
              <a:lnSpc>
                <a:spcPct val="120000"/>
              </a:lnSpc>
              <a:spcBef>
                <a:spcPts val="350"/>
              </a:spcBef>
              <a:spcAft>
                <a:spcPct val="0"/>
              </a:spcAft>
              <a:buClr>
                <a:schemeClr val="accent2"/>
              </a:buClr>
              <a:buSzTx/>
              <a:buFont typeface="Wingdings 2" panose="05020102010507070707" pitchFamily="18" charset="2"/>
              <a:buChar char=""/>
              <a:defRPr/>
            </a:pPr>
            <a:endParaRPr kumimoji="0" lang="en-US" altLang="zh-CN" sz="16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endParaRPr>
          </a:p>
          <a:p>
            <a:pPr marL="365125" marR="0" lvl="0" indent="-255905" algn="l" defTabSz="914400" rtl="0" eaLnBrk="1" fontAlgn="base" latinLnBrk="0" hangingPunct="1">
              <a:lnSpc>
                <a:spcPct val="120000"/>
              </a:lnSpc>
              <a:spcBef>
                <a:spcPts val="400"/>
              </a:spcBef>
              <a:spcAft>
                <a:spcPct val="0"/>
              </a:spcAft>
              <a:buClr>
                <a:schemeClr val="accent1"/>
              </a:buClr>
              <a:buSzPct val="100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MACs Based on hash functions</a:t>
            </a:r>
            <a:endParaRPr kumimoji="0" lang="en-US" altLang="zh-CN" sz="2800" b="1" i="0" u="none"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1" fontAlgn="base" latinLnBrk="0" hangingPunct="1">
              <a:lnSpc>
                <a:spcPct val="120000"/>
              </a:lnSpc>
              <a:spcBef>
                <a:spcPts val="325"/>
              </a:spcBef>
              <a:spcAft>
                <a:spcPct val="0"/>
              </a:spcAft>
              <a:buClr>
                <a:schemeClr val="accent1"/>
              </a:buClr>
              <a:buSzTx/>
              <a:buFont typeface="Verdana" panose="020B08040305040B0204" pitchFamily="34" charset="0"/>
              <a:buChar char="◦"/>
              <a:defRPr/>
            </a:pPr>
            <a:r>
              <a:rPr kumimoji="0" lang="en-US" altLang="zh-CN" sz="24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Nested MACs </a:t>
            </a:r>
            <a:r>
              <a:rPr kumimoji="0" lang="en-US" altLang="zh-CN" sz="24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sym typeface="Wingdings" panose="05000000000000000000" pitchFamily="2" charset="2"/>
              </a:rPr>
              <a:t> </a:t>
            </a:r>
            <a:r>
              <a:rPr kumimoji="0" lang="en-US" altLang="zh-CN" sz="24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HMAC based on SHA-1</a:t>
            </a:r>
            <a:endParaRPr kumimoji="0" lang="en-US" altLang="zh-CN" sz="24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1" fontAlgn="base" latinLnBrk="0" hangingPunct="1">
              <a:lnSpc>
                <a:spcPct val="120000"/>
              </a:lnSpc>
              <a:spcBef>
                <a:spcPts val="325"/>
              </a:spcBef>
              <a:spcAft>
                <a:spcPct val="0"/>
              </a:spcAft>
              <a:buClr>
                <a:schemeClr val="accent1"/>
              </a:buClr>
              <a:buSzTx/>
              <a:buFont typeface="Verdana" panose="020B08040305040B0204" pitchFamily="34" charset="0"/>
              <a:buChar char="◦"/>
              <a:defRPr/>
            </a:pPr>
            <a:endParaRPr kumimoji="0" lang="en-US" altLang="zh-CN" sz="24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365125" marR="0" lvl="0" indent="-255905" algn="l" defTabSz="914400" rtl="0" eaLnBrk="1" fontAlgn="base" latinLnBrk="0" hangingPunct="1">
              <a:lnSpc>
                <a:spcPct val="120000"/>
              </a:lnSpc>
              <a:spcBef>
                <a:spcPts val="400"/>
              </a:spcBef>
              <a:spcAft>
                <a:spcPct val="0"/>
              </a:spcAft>
              <a:buClr>
                <a:schemeClr val="accent1"/>
              </a:buClr>
              <a:buSzPct val="100000"/>
              <a:buFont typeface="Wingdings 3" panose="05040102010807070707" pitchFamily="18" charset="2"/>
              <a:buChar char=""/>
              <a:defRPr/>
            </a:pPr>
            <a:r>
              <a:rPr kumimoji="0" lang="en-US" altLang="zh-CN" sz="2800" b="1" i="0" u="sng"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rPr>
              <a:t>MACs Based on Encryption Schemes</a:t>
            </a:r>
            <a:endParaRPr kumimoji="0" lang="en-US" altLang="zh-CN" sz="2800" b="1" i="0" u="sng" strike="noStrike" kern="1200" cap="none" spc="0" normalizeH="0" baseline="0" noProof="0" dirty="0" smtClean="0">
              <a:ln>
                <a:noFill/>
              </a:ln>
              <a:solidFill>
                <a:srgbClr val="000000"/>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1" fontAlgn="base" latinLnBrk="0" hangingPunct="1">
              <a:lnSpc>
                <a:spcPct val="120000"/>
              </a:lnSpc>
              <a:spcBef>
                <a:spcPts val="325"/>
              </a:spcBef>
              <a:spcAft>
                <a:spcPct val="0"/>
              </a:spcAft>
              <a:buClr>
                <a:schemeClr val="accent1"/>
              </a:buClr>
              <a:buSzTx/>
              <a:buFont typeface="Verdana" panose="020B08040305040B0204" pitchFamily="34" charset="0"/>
              <a:buChar char="◦"/>
              <a:defRPr/>
            </a:pPr>
            <a:r>
              <a:rPr kumimoji="0" lang="en-US" altLang="zh-CN" sz="24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Based on block ciphers: CBC-MAC </a:t>
            </a:r>
            <a:r>
              <a:rPr kumimoji="0" lang="en-US" altLang="zh-CN" sz="24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sym typeface="Wingdings" panose="05000000000000000000" pitchFamily="2" charset="2"/>
              </a:rPr>
              <a:t> CMAC</a:t>
            </a:r>
            <a:endParaRPr kumimoji="0" lang="en-US" altLang="zh-CN" sz="24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sym typeface="Wingdings" panose="05000000000000000000" pitchFamily="2" charset="2"/>
            </a:endParaRPr>
          </a:p>
          <a:p>
            <a:pPr marL="621030" marR="0" lvl="1" indent="-228600" algn="l" defTabSz="914400" rtl="0" eaLnBrk="1" fontAlgn="base" latinLnBrk="0" hangingPunct="1">
              <a:lnSpc>
                <a:spcPct val="120000"/>
              </a:lnSpc>
              <a:spcBef>
                <a:spcPts val="325"/>
              </a:spcBef>
              <a:spcAft>
                <a:spcPct val="0"/>
              </a:spcAft>
              <a:buClr>
                <a:schemeClr val="accent1"/>
              </a:buClr>
              <a:buSzTx/>
              <a:buFont typeface="Verdana" panose="020B08040305040B0204" pitchFamily="34" charset="0"/>
              <a:buChar char="◦"/>
              <a:defRPr/>
            </a:pPr>
            <a:r>
              <a:rPr kumimoji="0" lang="en-US" altLang="zh-CN" sz="2400" b="1" i="0" u="none" strike="noStrike" kern="1200" cap="none" spc="0" normalizeH="0" baseline="0" noProof="0" dirty="0" smtClean="0">
                <a:ln>
                  <a:noFill/>
                </a:ln>
                <a:solidFill>
                  <a:schemeClr val="tx2">
                    <a:lumMod val="60000"/>
                    <a:lumOff val="40000"/>
                  </a:schemeClr>
                </a:solidFill>
                <a:effectLst/>
                <a:uLnTx/>
                <a:uFillTx/>
                <a:latin typeface="Times New Roman" panose="02020703060505090304" pitchFamily="18" charset="0"/>
                <a:ea typeface="+mn-ea"/>
                <a:cs typeface="Times New Roman" panose="02020703060505090304" pitchFamily="18" charset="0"/>
                <a:sym typeface="Wingdings" panose="05000000000000000000" pitchFamily="2" charset="2"/>
              </a:rPr>
              <a:t>Based on stream ciphers</a:t>
            </a:r>
            <a:endParaRPr kumimoji="0" lang="en-US" altLang="zh-CN" sz="2400" b="1" i="0" u="none" strike="noStrike" kern="1200" cap="none" spc="0" normalizeH="0" baseline="0" noProof="0" dirty="0" smtClean="0">
              <a:ln>
                <a:noFill/>
              </a:ln>
              <a:solidFill>
                <a:schemeClr val="tx2">
                  <a:lumMod val="60000"/>
                  <a:lumOff val="40000"/>
                </a:schemeClr>
              </a:solidFill>
              <a:effectLst/>
              <a:uLnTx/>
              <a:uFillTx/>
              <a:latin typeface="Times New Roman" panose="02020703060505090304" pitchFamily="18" charset="0"/>
              <a:ea typeface="+mn-ea"/>
              <a:cs typeface="Times New Roman" panose="02020703060505090304" pitchFamily="18" charset="0"/>
              <a:sym typeface="Wingdings" panose="05000000000000000000" pitchFamily="2" charset="2"/>
            </a:endParaRPr>
          </a:p>
          <a:p>
            <a:pPr marL="621030" marR="0" lvl="1" indent="-228600" algn="l" defTabSz="914400" rtl="0" eaLnBrk="1" fontAlgn="base" latinLnBrk="0" hangingPunct="1">
              <a:lnSpc>
                <a:spcPct val="120000"/>
              </a:lnSpc>
              <a:spcBef>
                <a:spcPts val="325"/>
              </a:spcBef>
              <a:spcAft>
                <a:spcPct val="0"/>
              </a:spcAft>
              <a:buClr>
                <a:schemeClr val="accent1"/>
              </a:buClr>
              <a:buSzTx/>
              <a:buFont typeface="Verdana" panose="020B08040305040B0204" pitchFamily="34" charset="0"/>
              <a:buChar char="◦"/>
              <a:defRPr/>
            </a:pPr>
            <a:r>
              <a:rPr kumimoji="0" lang="en-US" altLang="zh-CN" sz="2400" b="1" i="0" u="none" strike="noStrike" kern="1200" cap="none" spc="0" normalizeH="0" baseline="0" noProof="0" dirty="0" smtClean="0">
                <a:ln>
                  <a:noFill/>
                </a:ln>
                <a:solidFill>
                  <a:schemeClr val="tx2">
                    <a:lumMod val="60000"/>
                    <a:lumOff val="40000"/>
                  </a:schemeClr>
                </a:solidFill>
                <a:effectLst/>
                <a:uLnTx/>
                <a:uFillTx/>
                <a:latin typeface="Times New Roman" panose="02020703060505090304" pitchFamily="18" charset="0"/>
                <a:ea typeface="+mn-ea"/>
                <a:cs typeface="Times New Roman" panose="02020703060505090304" pitchFamily="18" charset="0"/>
                <a:sym typeface="Wingdings" panose="05000000000000000000" pitchFamily="2" charset="2"/>
              </a:rPr>
              <a:t>Based on PKC</a:t>
            </a:r>
            <a:endParaRPr kumimoji="0" lang="en-US" altLang="zh-CN" sz="2400" b="1" i="0" u="none" strike="noStrike" kern="1200" cap="none" spc="0" normalizeH="0" baseline="0" noProof="0" dirty="0" smtClean="0">
              <a:ln>
                <a:noFill/>
              </a:ln>
              <a:solidFill>
                <a:schemeClr val="tx2">
                  <a:lumMod val="60000"/>
                  <a:lumOff val="40000"/>
                </a:schemeClr>
              </a:solidFill>
              <a:effectLst/>
              <a:uLnTx/>
              <a:uFillTx/>
              <a:latin typeface="Times New Roman" panose="02020703060505090304" pitchFamily="18" charset="0"/>
              <a:ea typeface="+mn-ea"/>
              <a:cs typeface="Times New Roman" panose="02020703060505090304" pitchFamily="18" charset="0"/>
            </a:endParaRPr>
          </a:p>
        </p:txBody>
      </p:sp>
      <p:sp>
        <p:nvSpPr>
          <p:cNvPr id="78852"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250825" y="836613"/>
            <a:ext cx="8229600" cy="5400675"/>
          </a:xfrm>
          <a:ln/>
        </p:spPr>
        <p:txBody>
          <a:bodyPr vert="horz" wrap="square" lIns="91440" tIns="45720" rIns="91440" bIns="45720" anchor="t" anchorCtr="0"/>
          <a:p>
            <a:r>
              <a:rPr lang="en-US" altLang="zh-CN" sz="2800" u="sng" dirty="0"/>
              <a:t>A nested MAC </a:t>
            </a:r>
            <a:r>
              <a:rPr lang="en-US" altLang="zh-CN" sz="2800" dirty="0"/>
              <a:t>builds a MAC algorithm from </a:t>
            </a:r>
            <a:r>
              <a:rPr lang="en-US" altLang="zh-CN" sz="2800" u="sng" dirty="0">
                <a:solidFill>
                  <a:srgbClr val="0000FF"/>
                </a:solidFill>
              </a:rPr>
              <a:t>the composition of two (keyed) hash families</a:t>
            </a:r>
            <a:r>
              <a:rPr lang="en-US" altLang="zh-CN" sz="2800" dirty="0">
                <a:solidFill>
                  <a:srgbClr val="0000FF"/>
                </a:solidFill>
              </a:rPr>
              <a:t>.</a:t>
            </a:r>
            <a:r>
              <a:rPr lang="en-US" altLang="zh-CN" sz="2800" dirty="0"/>
              <a:t> </a:t>
            </a:r>
            <a:endParaRPr lang="en-US" altLang="zh-CN" sz="2800" dirty="0"/>
          </a:p>
          <a:p>
            <a:pPr lvl="3"/>
            <a:r>
              <a:rPr lang="en-US" altLang="zh-CN" dirty="0"/>
              <a:t>Given                      and</a:t>
            </a:r>
            <a:endParaRPr lang="en-US" altLang="zh-CN" dirty="0"/>
          </a:p>
          <a:p>
            <a:pPr lvl="3"/>
            <a:r>
              <a:rPr lang="en-US" altLang="zh-CN" dirty="0">
                <a:solidFill>
                  <a:srgbClr val="3333FF"/>
                </a:solidFill>
              </a:rPr>
              <a:t>Composition                             where</a:t>
            </a:r>
            <a:endParaRPr lang="en-US" altLang="zh-CN" dirty="0">
              <a:solidFill>
                <a:srgbClr val="3333FF"/>
              </a:solidFill>
            </a:endParaRPr>
          </a:p>
          <a:p>
            <a:pPr lvl="2">
              <a:buClr>
                <a:srgbClr val="00FFFF"/>
              </a:buClr>
              <a:buSzPct val="100000"/>
            </a:pPr>
            <a:endParaRPr lang="en-US" altLang="zh-CN" kern="1200" dirty="0">
              <a:solidFill>
                <a:srgbClr val="FF0000"/>
              </a:solidFill>
              <a:latin typeface="Times New Roman" panose="02020703060505090304" pitchFamily="18" charset="0"/>
              <a:ea typeface="+mn-ea"/>
              <a:cs typeface="Times New Roman" panose="02020703060505090304" pitchFamily="18" charset="0"/>
            </a:endParaRPr>
          </a:p>
          <a:p>
            <a:pPr lvl="2">
              <a:buClr>
                <a:srgbClr val="00FFFF"/>
              </a:buClr>
              <a:buSzPct val="100000"/>
            </a:pPr>
            <a:endParaRPr lang="en-US" altLang="zh-CN" kern="1200" dirty="0">
              <a:solidFill>
                <a:srgbClr val="FF0000"/>
              </a:solidFill>
              <a:latin typeface="Times New Roman" panose="02020703060505090304" pitchFamily="18" charset="0"/>
              <a:ea typeface="+mn-ea"/>
              <a:cs typeface="Times New Roman" panose="02020703060505090304" pitchFamily="18" charset="0"/>
            </a:endParaRPr>
          </a:p>
          <a:p>
            <a:pPr lvl="1">
              <a:buClr>
                <a:srgbClr val="5680F8"/>
              </a:buClr>
              <a:buSzPct val="80000"/>
            </a:pPr>
            <a:endParaRPr lang="en-US" altLang="zh-CN" sz="2400" kern="1200" dirty="0">
              <a:solidFill>
                <a:srgbClr val="3333FF"/>
              </a:solidFill>
              <a:latin typeface="Times New Roman" panose="02020703060505090304" pitchFamily="18" charset="0"/>
              <a:ea typeface="+mn-ea"/>
              <a:cs typeface="Times New Roman" panose="02020703060505090304" pitchFamily="18" charset="0"/>
            </a:endParaRPr>
          </a:p>
          <a:p>
            <a:pPr lvl="1">
              <a:buClr>
                <a:srgbClr val="5680F8"/>
              </a:buClr>
              <a:buSzPct val="80000"/>
            </a:pPr>
            <a:r>
              <a:rPr lang="en-US" altLang="zh-CN" sz="2400" kern="1200" dirty="0">
                <a:solidFill>
                  <a:srgbClr val="3333FF"/>
                </a:solidFill>
                <a:latin typeface="Times New Roman" panose="02020703060505090304" pitchFamily="18" charset="0"/>
                <a:ea typeface="+mn-ea"/>
                <a:cs typeface="Times New Roman" panose="02020703060505090304" pitchFamily="18" charset="0"/>
              </a:rPr>
              <a:t>Roughly speaking, the nested MAC is secure if </a:t>
            </a:r>
            <a:endParaRPr lang="en-US" altLang="zh-CN" sz="2400" kern="1200" dirty="0">
              <a:solidFill>
                <a:srgbClr val="3333FF"/>
              </a:solidFill>
              <a:latin typeface="Times New Roman" panose="02020703060505090304" pitchFamily="18" charset="0"/>
              <a:ea typeface="+mn-ea"/>
              <a:cs typeface="Times New Roman" panose="02020703060505090304" pitchFamily="18" charset="0"/>
            </a:endParaRPr>
          </a:p>
          <a:p>
            <a:pPr lvl="2">
              <a:buClr>
                <a:srgbClr val="00FFFF"/>
              </a:buClr>
              <a:buSzPct val="100000"/>
            </a:pPr>
            <a:r>
              <a:rPr lang="en-US" altLang="zh-CN" sz="2000" kern="1200" dirty="0">
                <a:solidFill>
                  <a:srgbClr val="FF0000"/>
                </a:solidFill>
                <a:latin typeface="Times New Roman" panose="02020703060505090304" pitchFamily="18" charset="0"/>
                <a:ea typeface="+mn-ea"/>
                <a:cs typeface="Times New Roman" panose="02020703060505090304" pitchFamily="18" charset="0"/>
              </a:rPr>
              <a:t>1)  </a:t>
            </a:r>
            <a:r>
              <a:rPr lang="en-US" altLang="zh-CN" sz="2000" i="1" kern="1200" dirty="0">
                <a:solidFill>
                  <a:srgbClr val="FF0000"/>
                </a:solidFill>
                <a:latin typeface="Times New Roman" panose="02020703060505090304" pitchFamily="18" charset="0"/>
                <a:ea typeface="+mn-ea"/>
                <a:cs typeface="Times New Roman" panose="02020703060505090304" pitchFamily="18" charset="0"/>
              </a:rPr>
              <a:t>h</a:t>
            </a:r>
            <a:r>
              <a:rPr lang="en-US" altLang="zh-CN" sz="2000" i="1" kern="1200" baseline="-25000" dirty="0">
                <a:solidFill>
                  <a:srgbClr val="FF0000"/>
                </a:solidFill>
                <a:latin typeface="Times New Roman" panose="02020703060505090304" pitchFamily="18" charset="0"/>
                <a:ea typeface="+mn-ea"/>
                <a:cs typeface="Times New Roman" panose="02020703060505090304" pitchFamily="18" charset="0"/>
              </a:rPr>
              <a:t>L</a:t>
            </a:r>
            <a:r>
              <a:rPr lang="en-US" altLang="zh-CN" sz="2000" kern="1200" dirty="0">
                <a:solidFill>
                  <a:srgbClr val="FF0000"/>
                </a:solidFill>
                <a:latin typeface="Times New Roman" panose="02020703060505090304" pitchFamily="18" charset="0"/>
                <a:ea typeface="+mn-ea"/>
                <a:cs typeface="Times New Roman" panose="02020703060505090304" pitchFamily="18" charset="0"/>
              </a:rPr>
              <a:t>(∙) is secure as a MAC, given a fixed unknown key, and</a:t>
            </a:r>
            <a:endParaRPr lang="en-US" altLang="zh-CN" sz="2000" kern="1200" dirty="0">
              <a:solidFill>
                <a:srgbClr val="FF0000"/>
              </a:solidFill>
              <a:latin typeface="Times New Roman" panose="02020703060505090304" pitchFamily="18" charset="0"/>
              <a:ea typeface="+mn-ea"/>
              <a:cs typeface="Times New Roman" panose="02020703060505090304" pitchFamily="18" charset="0"/>
            </a:endParaRPr>
          </a:p>
          <a:p>
            <a:pPr lvl="2">
              <a:buClr>
                <a:srgbClr val="00FFFF"/>
              </a:buClr>
              <a:buSzPct val="100000"/>
            </a:pPr>
            <a:r>
              <a:rPr lang="en-US" altLang="zh-CN" sz="2000" kern="1200" dirty="0">
                <a:solidFill>
                  <a:srgbClr val="FF0000"/>
                </a:solidFill>
                <a:latin typeface="Times New Roman" panose="02020703060505090304" pitchFamily="18" charset="0"/>
                <a:ea typeface="+mn-ea"/>
                <a:cs typeface="Times New Roman" panose="02020703060505090304" pitchFamily="18" charset="0"/>
              </a:rPr>
              <a:t>2)  </a:t>
            </a:r>
            <a:r>
              <a:rPr lang="en-US" altLang="zh-CN" sz="2000" i="1" kern="1200" dirty="0">
                <a:solidFill>
                  <a:srgbClr val="FF0000"/>
                </a:solidFill>
                <a:latin typeface="Times New Roman" panose="02020703060505090304" pitchFamily="18" charset="0"/>
                <a:ea typeface="+mn-ea"/>
                <a:cs typeface="Times New Roman" panose="02020703060505090304" pitchFamily="18" charset="0"/>
              </a:rPr>
              <a:t>g</a:t>
            </a:r>
            <a:r>
              <a:rPr lang="en-US" altLang="zh-CN" sz="2000" i="1" kern="1200" baseline="-25000" dirty="0">
                <a:solidFill>
                  <a:srgbClr val="FF0000"/>
                </a:solidFill>
                <a:latin typeface="Times New Roman" panose="02020703060505090304" pitchFamily="18" charset="0"/>
                <a:ea typeface="+mn-ea"/>
                <a:cs typeface="Times New Roman" panose="02020703060505090304" pitchFamily="18" charset="0"/>
              </a:rPr>
              <a:t>K</a:t>
            </a:r>
            <a:r>
              <a:rPr lang="en-US" altLang="zh-CN" sz="2000" kern="1200" dirty="0">
                <a:solidFill>
                  <a:srgbClr val="FF0000"/>
                </a:solidFill>
                <a:latin typeface="Times New Roman" panose="02020703060505090304" pitchFamily="18" charset="0"/>
                <a:ea typeface="+mn-ea"/>
                <a:cs typeface="Times New Roman" panose="02020703060505090304" pitchFamily="18" charset="0"/>
              </a:rPr>
              <a:t>(∙) is collision-resistant, given a fixed unknown key.</a:t>
            </a:r>
            <a:endParaRPr lang="en-US" altLang="zh-CN" sz="2000" kern="1200" dirty="0">
              <a:solidFill>
                <a:srgbClr val="FF0000"/>
              </a:solidFill>
              <a:latin typeface="Times New Roman" panose="02020703060505090304" pitchFamily="18" charset="0"/>
              <a:ea typeface="+mn-ea"/>
              <a:cs typeface="Times New Roman" panose="02020703060505090304" pitchFamily="18" charset="0"/>
            </a:endParaRPr>
          </a:p>
        </p:txBody>
      </p:sp>
      <p:sp>
        <p:nvSpPr>
          <p:cNvPr id="3" name="标题 2"/>
          <p:cNvSpPr>
            <a:spLocks noGrp="1"/>
          </p:cNvSpPr>
          <p:nvPr>
            <p:ph type="title"/>
          </p:nvPr>
        </p:nvSpPr>
        <p:spPr>
          <a:xfrm>
            <a:off x="457200" y="-14188"/>
            <a:ext cx="8229600" cy="8509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5.2 Nested MACs</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pic>
        <p:nvPicPr>
          <p:cNvPr id="79876" name="Picture 2"/>
          <p:cNvPicPr>
            <a:picLocks noChangeAspect="1"/>
          </p:cNvPicPr>
          <p:nvPr/>
        </p:nvPicPr>
        <p:blipFill>
          <a:blip r:embed="rId1"/>
          <a:stretch>
            <a:fillRect/>
          </a:stretch>
        </p:blipFill>
        <p:spPr>
          <a:xfrm>
            <a:off x="2752725" y="3554413"/>
            <a:ext cx="3389313" cy="379412"/>
          </a:xfrm>
          <a:prstGeom prst="rect">
            <a:avLst/>
          </a:prstGeom>
          <a:noFill/>
          <a:ln w="19050" cap="flat" cmpd="sng">
            <a:solidFill>
              <a:srgbClr val="3333FF"/>
            </a:solidFill>
            <a:prstDash val="solid"/>
            <a:miter/>
            <a:headEnd type="none" w="med" len="med"/>
            <a:tailEnd type="none" w="med" len="med"/>
          </a:ln>
        </p:spPr>
      </p:pic>
      <p:pic>
        <p:nvPicPr>
          <p:cNvPr id="79877" name="Picture 3"/>
          <p:cNvPicPr>
            <a:picLocks noChangeAspect="1"/>
          </p:cNvPicPr>
          <p:nvPr/>
        </p:nvPicPr>
        <p:blipFill>
          <a:blip r:embed="rId2"/>
          <a:stretch>
            <a:fillRect/>
          </a:stretch>
        </p:blipFill>
        <p:spPr>
          <a:xfrm>
            <a:off x="2195513" y="2133600"/>
            <a:ext cx="1266825" cy="304800"/>
          </a:xfrm>
          <a:prstGeom prst="rect">
            <a:avLst/>
          </a:prstGeom>
          <a:noFill/>
          <a:ln w="9525">
            <a:noFill/>
          </a:ln>
        </p:spPr>
      </p:pic>
      <p:pic>
        <p:nvPicPr>
          <p:cNvPr id="79878" name="Picture 4"/>
          <p:cNvPicPr>
            <a:picLocks noChangeAspect="1"/>
          </p:cNvPicPr>
          <p:nvPr/>
        </p:nvPicPr>
        <p:blipFill>
          <a:blip r:embed="rId3"/>
          <a:stretch>
            <a:fillRect/>
          </a:stretch>
        </p:blipFill>
        <p:spPr>
          <a:xfrm>
            <a:off x="4060825" y="2147888"/>
            <a:ext cx="1303338" cy="273050"/>
          </a:xfrm>
          <a:prstGeom prst="rect">
            <a:avLst/>
          </a:prstGeom>
          <a:noFill/>
          <a:ln w="9525">
            <a:noFill/>
          </a:ln>
        </p:spPr>
      </p:pic>
      <p:pic>
        <p:nvPicPr>
          <p:cNvPr id="79879" name="Picture 5"/>
          <p:cNvPicPr>
            <a:picLocks noChangeAspect="1"/>
          </p:cNvPicPr>
          <p:nvPr/>
        </p:nvPicPr>
        <p:blipFill>
          <a:blip r:embed="rId4"/>
          <a:stretch>
            <a:fillRect/>
          </a:stretch>
        </p:blipFill>
        <p:spPr>
          <a:xfrm>
            <a:off x="2911475" y="2565400"/>
            <a:ext cx="1724025" cy="271463"/>
          </a:xfrm>
          <a:prstGeom prst="rect">
            <a:avLst/>
          </a:prstGeom>
          <a:noFill/>
          <a:ln w="9525">
            <a:noFill/>
          </a:ln>
        </p:spPr>
      </p:pic>
      <p:pic>
        <p:nvPicPr>
          <p:cNvPr id="79880" name="Picture 6"/>
          <p:cNvPicPr>
            <a:picLocks noChangeAspect="1"/>
          </p:cNvPicPr>
          <p:nvPr/>
        </p:nvPicPr>
        <p:blipFill>
          <a:blip r:embed="rId5"/>
          <a:stretch>
            <a:fillRect/>
          </a:stretch>
        </p:blipFill>
        <p:spPr>
          <a:xfrm>
            <a:off x="5481638" y="2647950"/>
            <a:ext cx="1322387" cy="193675"/>
          </a:xfrm>
          <a:prstGeom prst="rect">
            <a:avLst/>
          </a:prstGeom>
          <a:noFill/>
          <a:ln w="9525">
            <a:noFill/>
          </a:ln>
        </p:spPr>
      </p:pic>
      <p:pic>
        <p:nvPicPr>
          <p:cNvPr id="79881" name="Picture 7"/>
          <p:cNvPicPr>
            <a:picLocks noChangeAspect="1"/>
          </p:cNvPicPr>
          <p:nvPr/>
        </p:nvPicPr>
        <p:blipFill>
          <a:blip r:embed="rId6"/>
          <a:stretch>
            <a:fillRect/>
          </a:stretch>
        </p:blipFill>
        <p:spPr>
          <a:xfrm>
            <a:off x="2038350" y="2997200"/>
            <a:ext cx="4478338" cy="387350"/>
          </a:xfrm>
          <a:prstGeom prst="rect">
            <a:avLst/>
          </a:prstGeom>
          <a:noFill/>
          <a:ln w="19050" cap="flat" cmpd="sng">
            <a:solidFill>
              <a:srgbClr val="3333FF"/>
            </a:solidFill>
            <a:prstDash val="solid"/>
            <a:miter/>
            <a:headEnd type="none" w="med" len="med"/>
            <a:tailEnd type="none" w="med" len="med"/>
          </a:ln>
        </p:spPr>
      </p:pic>
      <p:sp>
        <p:nvSpPr>
          <p:cNvPr id="79882" name="灯片编号占位符 3"/>
          <p:cNvSpPr txBox="1">
            <a:spLocks noGrp="1"/>
          </p:cNvSpPr>
          <p:nvPr>
            <p:ph type="sldNum" sz="quarter" idx="4"/>
          </p:nvPr>
        </p:nvSpPr>
        <p:spPr>
          <a:xfrm>
            <a:off x="8027988" y="6408738"/>
            <a:ext cx="985837"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zh-CN" altLang="en-US" sz="1800" dirty="0">
                <a:solidFill>
                  <a:srgbClr val="3333CC"/>
                </a:solidFill>
              </a:rPr>
            </a:fld>
            <a:endParaRPr lang="zh-CN" altLang="en-US" sz="1800" dirty="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168" end="21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charRg st="215" end="27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charRg st="276" end="3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457200" y="-14188"/>
            <a:ext cx="8229600" cy="8509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5.2 Nested MACs</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pic>
        <p:nvPicPr>
          <p:cNvPr id="80899" name="Picture 2"/>
          <p:cNvPicPr>
            <a:picLocks noChangeAspect="1"/>
          </p:cNvPicPr>
          <p:nvPr/>
        </p:nvPicPr>
        <p:blipFill>
          <a:blip r:embed="rId1"/>
          <a:stretch>
            <a:fillRect/>
          </a:stretch>
        </p:blipFill>
        <p:spPr>
          <a:xfrm>
            <a:off x="2752725" y="1754188"/>
            <a:ext cx="3389313" cy="379412"/>
          </a:xfrm>
          <a:prstGeom prst="rect">
            <a:avLst/>
          </a:prstGeom>
          <a:noFill/>
          <a:ln w="19050" cap="flat" cmpd="sng">
            <a:solidFill>
              <a:srgbClr val="3333FF"/>
            </a:solidFill>
            <a:prstDash val="solid"/>
            <a:miter/>
            <a:headEnd type="none" w="med" len="med"/>
            <a:tailEnd type="none" w="med" len="med"/>
          </a:ln>
        </p:spPr>
      </p:pic>
      <p:pic>
        <p:nvPicPr>
          <p:cNvPr id="80900" name="Picture 7"/>
          <p:cNvPicPr>
            <a:picLocks noChangeAspect="1"/>
          </p:cNvPicPr>
          <p:nvPr/>
        </p:nvPicPr>
        <p:blipFill>
          <a:blip r:embed="rId2"/>
          <a:stretch>
            <a:fillRect/>
          </a:stretch>
        </p:blipFill>
        <p:spPr>
          <a:xfrm>
            <a:off x="2038350" y="1196975"/>
            <a:ext cx="4478338" cy="387350"/>
          </a:xfrm>
          <a:prstGeom prst="rect">
            <a:avLst/>
          </a:prstGeom>
          <a:noFill/>
          <a:ln w="19050" cap="flat" cmpd="sng">
            <a:solidFill>
              <a:srgbClr val="3333FF"/>
            </a:solidFill>
            <a:prstDash val="solid"/>
            <a:miter/>
            <a:headEnd type="none" w="med" len="med"/>
            <a:tailEnd type="none" w="med" len="med"/>
          </a:ln>
        </p:spPr>
      </p:pic>
      <p:sp>
        <p:nvSpPr>
          <p:cNvPr id="80901" name="灯片编号占位符 3"/>
          <p:cNvSpPr txBox="1">
            <a:spLocks noGrp="1"/>
          </p:cNvSpPr>
          <p:nvPr>
            <p:ph type="sldNum" sz="quarter" idx="4"/>
          </p:nvPr>
        </p:nvSpPr>
        <p:spPr>
          <a:xfrm>
            <a:off x="8027988" y="6408738"/>
            <a:ext cx="985837"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zh-CN" altLang="en-US" sz="1800" dirty="0">
                <a:solidFill>
                  <a:srgbClr val="3333CC"/>
                </a:solidFill>
              </a:rPr>
            </a:fld>
            <a:endParaRPr lang="zh-CN" altLang="en-US" sz="1800" dirty="0">
              <a:solidFill>
                <a:srgbClr val="3333CC"/>
              </a:solidFill>
            </a:endParaRPr>
          </a:p>
        </p:txBody>
      </p:sp>
      <p:pic>
        <p:nvPicPr>
          <p:cNvPr id="80902" name="Picture 13"/>
          <p:cNvPicPr>
            <a:picLocks noChangeAspect="1"/>
          </p:cNvPicPr>
          <p:nvPr/>
        </p:nvPicPr>
        <p:blipFill>
          <a:blip r:embed="rId3"/>
          <a:stretch>
            <a:fillRect/>
          </a:stretch>
        </p:blipFill>
        <p:spPr>
          <a:xfrm>
            <a:off x="123825" y="2543175"/>
            <a:ext cx="8896350" cy="1771650"/>
          </a:xfrm>
          <a:prstGeom prst="rect">
            <a:avLst/>
          </a:prstGeom>
          <a:noFill/>
          <a:ln w="9525" cap="flat" cmpd="sng">
            <a:solidFill>
              <a:srgbClr val="3333FF"/>
            </a:solidFill>
            <a:prstDash val="solid"/>
            <a:miter/>
            <a:headEnd type="none" w="med" len="med"/>
            <a:tailEnd type="none" w="med" len="med"/>
          </a:ln>
        </p:spPr>
      </p:pic>
      <p:sp>
        <p:nvSpPr>
          <p:cNvPr id="19" name="圆角矩形 18"/>
          <p:cNvSpPr/>
          <p:nvPr/>
        </p:nvSpPr>
        <p:spPr>
          <a:xfrm>
            <a:off x="8351838" y="3716338"/>
            <a:ext cx="612775" cy="363538"/>
          </a:xfrm>
          <a:prstGeom prst="round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4" name="圆角矩形 13"/>
          <p:cNvSpPr/>
          <p:nvPr/>
        </p:nvSpPr>
        <p:spPr>
          <a:xfrm>
            <a:off x="144463" y="4005263"/>
            <a:ext cx="1187450" cy="363538"/>
          </a:xfrm>
          <a:prstGeom prst="round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457200" y="-14188"/>
            <a:ext cx="8229600" cy="8509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5.2.1 A Nested MAC: HMAC</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pic>
        <p:nvPicPr>
          <p:cNvPr id="11" name="Picture 2"/>
          <p:cNvPicPr>
            <a:picLocks noChangeAspect="1"/>
          </p:cNvPicPr>
          <p:nvPr/>
        </p:nvPicPr>
        <p:blipFill>
          <a:blip r:embed="rId1"/>
          <a:stretch>
            <a:fillRect/>
          </a:stretch>
        </p:blipFill>
        <p:spPr>
          <a:xfrm>
            <a:off x="3348038" y="3933825"/>
            <a:ext cx="2087562" cy="784225"/>
          </a:xfrm>
          <a:prstGeom prst="rect">
            <a:avLst/>
          </a:prstGeom>
          <a:noFill/>
          <a:ln w="9525">
            <a:noFill/>
          </a:ln>
        </p:spPr>
      </p:pic>
      <p:sp>
        <p:nvSpPr>
          <p:cNvPr id="5" name="TextBox 4"/>
          <p:cNvSpPr txBox="1"/>
          <p:nvPr/>
        </p:nvSpPr>
        <p:spPr>
          <a:xfrm>
            <a:off x="5387975" y="4108450"/>
            <a:ext cx="2279650" cy="400050"/>
          </a:xfrm>
          <a:prstGeom prst="rect">
            <a:avLst/>
          </a:prstGeom>
          <a:noFill/>
          <a:ln w="9525">
            <a:noFill/>
          </a:ln>
        </p:spPr>
        <p:txBody>
          <a:bodyPr wrap="none">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dirty="0">
                <a:solidFill>
                  <a:srgbClr val="FF00FF"/>
                </a:solidFill>
                <a:ea typeface="宋体" pitchFamily="2" charset="-122"/>
              </a:rPr>
              <a:t>(hexadecimal digits)</a:t>
            </a:r>
            <a:endParaRPr lang="zh-CN" altLang="en-US" sz="2000" b="0" dirty="0">
              <a:solidFill>
                <a:srgbClr val="FF00FF"/>
              </a:solidFill>
              <a:ea typeface="宋体" pitchFamily="2" charset="-122"/>
            </a:endParaRPr>
          </a:p>
        </p:txBody>
      </p:sp>
      <p:sp>
        <p:nvSpPr>
          <p:cNvPr id="13" name="TextBox 12"/>
          <p:cNvSpPr txBox="1"/>
          <p:nvPr/>
        </p:nvSpPr>
        <p:spPr>
          <a:xfrm>
            <a:off x="5292725" y="2276475"/>
            <a:ext cx="2000250" cy="708025"/>
          </a:xfrm>
          <a:prstGeom prst="rect">
            <a:avLst/>
          </a:prstGeom>
          <a:noFill/>
          <a:ln w="9525">
            <a:noFill/>
          </a:ln>
        </p:spPr>
        <p:txBody>
          <a:bodyPr wrap="none">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gn="ctr">
              <a:lnSpc>
                <a:spcPct val="100000"/>
              </a:lnSpc>
              <a:spcBef>
                <a:spcPct val="0"/>
              </a:spcBef>
              <a:buClrTx/>
              <a:buSzTx/>
              <a:buFontTx/>
              <a:buNone/>
            </a:pPr>
            <a:r>
              <a:rPr lang="en-US" altLang="zh-CN" sz="2000" b="0" dirty="0">
                <a:solidFill>
                  <a:srgbClr val="00B050"/>
                </a:solidFill>
                <a:ea typeface="宋体" pitchFamily="2" charset="-122"/>
              </a:rPr>
              <a:t>collision-resistant</a:t>
            </a:r>
            <a:endParaRPr lang="en-US" altLang="zh-CN" sz="2000" b="0" dirty="0">
              <a:solidFill>
                <a:srgbClr val="00B050"/>
              </a:solidFill>
              <a:ea typeface="宋体" pitchFamily="2" charset="-122"/>
            </a:endParaRPr>
          </a:p>
          <a:p>
            <a:pPr marL="0" lvl="0" indent="0" algn="ctr">
              <a:lnSpc>
                <a:spcPct val="100000"/>
              </a:lnSpc>
              <a:spcBef>
                <a:spcPct val="0"/>
              </a:spcBef>
              <a:buClrTx/>
              <a:buSzTx/>
              <a:buFontTx/>
              <a:buNone/>
            </a:pPr>
            <a:r>
              <a:rPr lang="en-US" altLang="zh-CN" sz="2000" b="0" dirty="0">
                <a:solidFill>
                  <a:srgbClr val="00B050"/>
                </a:solidFill>
                <a:ea typeface="宋体" pitchFamily="2" charset="-122"/>
              </a:rPr>
              <a:t>|</a:t>
            </a:r>
            <a:endParaRPr lang="zh-CN" altLang="en-US" sz="2000" b="0" dirty="0">
              <a:solidFill>
                <a:srgbClr val="00B050"/>
              </a:solidFill>
              <a:ea typeface="宋体" pitchFamily="2" charset="-122"/>
            </a:endParaRPr>
          </a:p>
        </p:txBody>
      </p:sp>
      <p:sp>
        <p:nvSpPr>
          <p:cNvPr id="14" name="TextBox 13"/>
          <p:cNvSpPr txBox="1"/>
          <p:nvPr/>
        </p:nvSpPr>
        <p:spPr>
          <a:xfrm>
            <a:off x="2339975" y="2276475"/>
            <a:ext cx="2609850" cy="708025"/>
          </a:xfrm>
          <a:prstGeom prst="rect">
            <a:avLst/>
          </a:prstGeom>
          <a:noFill/>
          <a:ln w="9525">
            <a:noFill/>
          </a:ln>
        </p:spPr>
        <p:txBody>
          <a:bodyPr wrap="none">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gn="ctr">
              <a:lnSpc>
                <a:spcPct val="100000"/>
              </a:lnSpc>
              <a:spcBef>
                <a:spcPct val="0"/>
              </a:spcBef>
              <a:buClrTx/>
              <a:buSzTx/>
              <a:buFontTx/>
              <a:buNone/>
            </a:pPr>
            <a:r>
              <a:rPr lang="en-US" altLang="zh-CN" sz="2000" b="0" dirty="0">
                <a:solidFill>
                  <a:srgbClr val="00B050"/>
                </a:solidFill>
                <a:ea typeface="宋体" pitchFamily="2" charset="-122"/>
              </a:rPr>
              <a:t>secure (against forgery)</a:t>
            </a:r>
            <a:endParaRPr lang="en-US" altLang="zh-CN" sz="2000" b="0" dirty="0">
              <a:solidFill>
                <a:srgbClr val="00B050"/>
              </a:solidFill>
              <a:ea typeface="宋体" pitchFamily="2" charset="-122"/>
            </a:endParaRPr>
          </a:p>
          <a:p>
            <a:pPr marL="0" lvl="0" indent="0" algn="ctr">
              <a:lnSpc>
                <a:spcPct val="100000"/>
              </a:lnSpc>
              <a:spcBef>
                <a:spcPct val="0"/>
              </a:spcBef>
              <a:buClrTx/>
              <a:buSzTx/>
              <a:buFontTx/>
              <a:buNone/>
            </a:pPr>
            <a:r>
              <a:rPr lang="en-US" altLang="zh-CN" sz="2000" b="0" dirty="0">
                <a:solidFill>
                  <a:srgbClr val="00B050"/>
                </a:solidFill>
                <a:ea typeface="宋体" pitchFamily="2" charset="-122"/>
              </a:rPr>
              <a:t>|</a:t>
            </a:r>
            <a:endParaRPr lang="zh-CN" altLang="en-US" sz="2000" b="0" dirty="0">
              <a:solidFill>
                <a:srgbClr val="00B050"/>
              </a:solidFill>
              <a:ea typeface="宋体" pitchFamily="2" charset="-122"/>
            </a:endParaRPr>
          </a:p>
        </p:txBody>
      </p:sp>
      <p:sp>
        <p:nvSpPr>
          <p:cNvPr id="15" name="内容占位符 1"/>
          <p:cNvSpPr>
            <a:spLocks noGrp="1" noRot="1" noChangeAspect="1" noMove="1" noResize="1" noEditPoints="1" noAdjustHandles="1" noChangeArrowheads="1" noChangeShapeType="1" noTextEdit="1"/>
          </p:cNvSpPr>
          <p:nvPr>
            <p:ph idx="1"/>
          </p:nvPr>
        </p:nvSpPr>
        <p:spPr bwMode="auto">
          <a:xfrm>
            <a:off x="457200" y="981546"/>
            <a:ext cx="8229600" cy="5111750"/>
          </a:xfrm>
          <a:blipFill rotWithShape="1">
            <a:blip r:embed="rId2" cstate="print"/>
            <a:stretch>
              <a:fillRect r="-74"/>
            </a:stretch>
          </a:blipFill>
          <a:ln>
            <a:miter lim="800000"/>
          </a:ln>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65125" marR="0" lvl="0" indent="-255905"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Char char=""/>
              <a:defRPr/>
            </a:pPr>
            <a:r>
              <a:rPr kumimoji="0" lang="zh-CN" altLang="en-US" sz="3200" b="1" i="0" u="none" strike="noStrike" kern="1200" cap="none" spc="0" normalizeH="0" baseline="0" noProof="0">
                <a:ln>
                  <a:noFill/>
                </a:ln>
                <a:noFill/>
                <a:effectLst/>
                <a:uLnTx/>
                <a:uFillTx/>
                <a:latin typeface="Times New Roman" panose="02020703060505090304" pitchFamily="18" charset="0"/>
                <a:ea typeface="+mn-ea"/>
                <a:cs typeface="Times New Roman" panose="02020703060505090304" pitchFamily="18" charset="0"/>
              </a:rPr>
              <a:t> </a:t>
            </a:r>
            <a:endParaRPr kumimoji="0" lang="zh-CN" altLang="en-US" sz="3200" b="1" i="0" u="none" strike="noStrike" kern="1200" cap="none" spc="0" normalizeH="0" baseline="0" noProof="0">
              <a:ln>
                <a:noFill/>
              </a:ln>
              <a:noFill/>
              <a:effectLst/>
              <a:uLnTx/>
              <a:uFillTx/>
              <a:latin typeface="Times New Roman" panose="02020703060505090304" pitchFamily="18" charset="0"/>
              <a:ea typeface="+mn-ea"/>
              <a:cs typeface="Times New Roman" panose="02020703060505090304" pitchFamily="18" charset="0"/>
            </a:endParaRPr>
          </a:p>
        </p:txBody>
      </p:sp>
      <p:sp>
        <p:nvSpPr>
          <p:cNvPr id="8" name="内容占位符 1"/>
          <p:cNvSpPr txBox="1"/>
          <p:nvPr/>
        </p:nvSpPr>
        <p:spPr>
          <a:xfrm>
            <a:off x="539750" y="5445125"/>
            <a:ext cx="8229600" cy="1296988"/>
          </a:xfrm>
          <a:prstGeom prst="rect">
            <a:avLst/>
          </a:prstGeom>
          <a:noFill/>
          <a:ln w="9525">
            <a:noFill/>
          </a:ln>
        </p:spPr>
        <p:txBody>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365125" lvl="1" indent="-255270">
              <a:lnSpc>
                <a:spcPct val="100000"/>
              </a:lnSpc>
              <a:spcBef>
                <a:spcPct val="0"/>
              </a:spcBef>
              <a:buFont typeface="Wingdings 3" panose="05040102010807070707" pitchFamily="18" charset="2"/>
              <a:buChar char=""/>
            </a:pPr>
            <a:r>
              <a:rPr lang="en-US" altLang="zh-CN" dirty="0"/>
              <a:t>KMAC: Keccac-based MAC</a:t>
            </a:r>
            <a:endParaRPr lang="en-US" altLang="zh-CN" dirty="0"/>
          </a:p>
          <a:p>
            <a:pPr marL="365125" lvl="1" indent="-255270">
              <a:lnSpc>
                <a:spcPct val="100000"/>
              </a:lnSpc>
              <a:spcBef>
                <a:spcPct val="0"/>
              </a:spcBef>
              <a:buClr>
                <a:srgbClr val="5680F8"/>
              </a:buClr>
              <a:buSzPct val="80000"/>
              <a:buFont typeface="Wingdings" panose="05000000000000000000" pitchFamily="2" charset="2"/>
              <a:buChar char="l"/>
            </a:pPr>
            <a:r>
              <a:rPr lang="en-US" altLang="zh-CN" sz="2400" dirty="0">
                <a:solidFill>
                  <a:srgbClr val="0000FF"/>
                </a:solidFill>
              </a:rPr>
              <a:t>A nested MAC based on SHA-3</a:t>
            </a:r>
            <a:endParaRPr lang="en-US" altLang="zh-CN" sz="2400" dirty="0">
              <a:solidFill>
                <a:srgbClr val="0000FF"/>
              </a:solidFill>
            </a:endParaRPr>
          </a:p>
          <a:p>
            <a:pPr marL="365125" lvl="1" indent="-255270">
              <a:lnSpc>
                <a:spcPct val="100000"/>
              </a:lnSpc>
              <a:spcBef>
                <a:spcPct val="0"/>
              </a:spcBef>
              <a:buClr>
                <a:srgbClr val="5680F8"/>
              </a:buClr>
              <a:buSzPct val="80000"/>
              <a:buFont typeface="Wingdings" panose="05000000000000000000" pitchFamily="2" charset="2"/>
              <a:buChar char="l"/>
            </a:pPr>
            <a:r>
              <a:rPr lang="en-US" altLang="zh-CN" sz="2400" dirty="0">
                <a:solidFill>
                  <a:srgbClr val="0000FF"/>
                </a:solidFill>
              </a:rPr>
              <a:t>More secure</a:t>
            </a:r>
            <a:endParaRPr lang="en-US" altLang="zh-CN" sz="24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2946" name="Picture 7"/>
          <p:cNvPicPr>
            <a:picLocks noChangeAspect="1"/>
          </p:cNvPicPr>
          <p:nvPr/>
        </p:nvPicPr>
        <p:blipFill>
          <a:blip r:embed="rId1"/>
          <a:stretch>
            <a:fillRect/>
          </a:stretch>
        </p:blipFill>
        <p:spPr>
          <a:xfrm>
            <a:off x="682625" y="3505200"/>
            <a:ext cx="3238500" cy="1939925"/>
          </a:xfrm>
          <a:prstGeom prst="rect">
            <a:avLst/>
          </a:prstGeom>
          <a:noFill/>
          <a:ln w="9525" cap="flat" cmpd="sng">
            <a:solidFill>
              <a:srgbClr val="3333FF"/>
            </a:solidFill>
            <a:prstDash val="solid"/>
            <a:miter/>
            <a:headEnd type="none" w="med" len="med"/>
            <a:tailEnd type="none" w="med" len="med"/>
          </a:ln>
        </p:spPr>
      </p:pic>
      <p:sp>
        <p:nvSpPr>
          <p:cNvPr id="82947" name="内容占位符 1"/>
          <p:cNvSpPr>
            <a:spLocks noGrp="1"/>
          </p:cNvSpPr>
          <p:nvPr>
            <p:ph idx="1"/>
          </p:nvPr>
        </p:nvSpPr>
        <p:spPr>
          <a:xfrm>
            <a:off x="457200" y="765175"/>
            <a:ext cx="8229600" cy="5688013"/>
          </a:xfrm>
        </p:spPr>
        <p:txBody>
          <a:bodyPr vert="horz" wrap="square" lIns="91440" tIns="45720" rIns="91440" bIns="45720" numCol="1" anchor="t" anchorCtr="0" compatLnSpc="1"/>
          <a:lstStyle/>
          <a:p>
            <a:pPr marL="365125" marR="0" lvl="0" indent="-255905"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Char char=""/>
              <a:defRPr/>
            </a:pPr>
            <a:r>
              <a:rPr kumimoji="0" lang="en-US" altLang="zh-CN" sz="32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CBC-MAC: </a:t>
            </a:r>
            <a:r>
              <a:rPr kumimoji="0" lang="en-US" altLang="zh-CN" sz="3200" b="1" i="1"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y</a:t>
            </a:r>
            <a:r>
              <a:rPr kumimoji="0" lang="en-US" altLang="zh-CN" sz="3200" b="1" i="1"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a:t>
            </a:r>
            <a:r>
              <a:rPr kumimoji="0" lang="en-US" altLang="zh-CN" sz="3200" b="1" i="1" u="none" strike="noStrike" kern="1200" cap="none" spc="0" normalizeH="0" baseline="0" noProof="0" dirty="0" err="1" smtClean="0">
                <a:ln>
                  <a:noFill/>
                </a:ln>
                <a:solidFill>
                  <a:schemeClr val="tx1"/>
                </a:solidFill>
                <a:effectLst/>
                <a:uLnTx/>
                <a:uFillTx/>
                <a:latin typeface="Times New Roman" panose="02020703060505090304" pitchFamily="18" charset="0"/>
                <a:ea typeface="+mn-ea"/>
                <a:cs typeface="Times New Roman" panose="02020703060505090304" pitchFamily="18" charset="0"/>
              </a:rPr>
              <a:t>h</a:t>
            </a:r>
            <a:r>
              <a:rPr kumimoji="0" lang="en-US" altLang="zh-CN" sz="3200" b="1" i="1" u="none" strike="noStrike" kern="1200" cap="none" spc="0" normalizeH="0" baseline="-25000" noProof="0" dirty="0" err="1" smtClean="0">
                <a:ln>
                  <a:noFill/>
                </a:ln>
                <a:solidFill>
                  <a:schemeClr val="tx1"/>
                </a:solidFill>
                <a:effectLst/>
                <a:uLnTx/>
                <a:uFillTx/>
                <a:latin typeface="Times New Roman" panose="02020703060505090304" pitchFamily="18" charset="0"/>
                <a:ea typeface="+mn-ea"/>
                <a:cs typeface="Times New Roman" panose="02020703060505090304" pitchFamily="18" charset="0"/>
              </a:rPr>
              <a:t>K</a:t>
            </a:r>
            <a:r>
              <a:rPr kumimoji="0" lang="en-US" altLang="zh-CN" sz="32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a:t>
            </a:r>
            <a:r>
              <a:rPr kumimoji="0" lang="en-US" altLang="zh-CN" sz="3200" b="1" i="1"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x</a:t>
            </a:r>
            <a:r>
              <a:rPr kumimoji="0" lang="en-US" altLang="zh-CN" sz="32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a:t>
            </a:r>
            <a:endParaRPr kumimoji="0" lang="en-US" altLang="zh-CN" sz="32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365125" marR="0" lvl="0" indent="-255905"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Char char=""/>
              <a:defRPr/>
            </a:pPr>
            <a:endParaRPr kumimoji="0" lang="en-US" altLang="zh-CN" sz="32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109220" marR="0" lvl="0" indent="0"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None/>
              <a:defRPr/>
            </a:pPr>
            <a:endParaRPr kumimoji="0" lang="en-US" altLang="zh-CN" sz="2800" b="1" i="1"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endParaRPr>
          </a:p>
          <a:p>
            <a:pPr marL="109220" marR="0" lvl="0" indent="0"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None/>
              <a:defRPr/>
            </a:pPr>
            <a:endParaRPr kumimoji="0" lang="en-US" altLang="zh-CN" sz="2800" b="1" i="1"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endParaRPr>
          </a:p>
          <a:p>
            <a:pPr marL="109220" marR="0" lvl="0" indent="0"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None/>
              <a:defRPr/>
            </a:pPr>
            <a:endParaRPr kumimoji="0" lang="en-US" altLang="zh-CN" sz="2800" b="1" i="1" u="none" strike="noStrike" kern="1200" cap="none" spc="0" normalizeH="0" baseline="0" noProof="0" dirty="0">
              <a:ln>
                <a:noFill/>
              </a:ln>
              <a:solidFill>
                <a:srgbClr val="FF3300"/>
              </a:solidFill>
              <a:effectLst/>
              <a:uLnTx/>
              <a:uFillTx/>
              <a:latin typeface="Times New Roman" panose="02020703060505090304" pitchFamily="18" charset="0"/>
              <a:ea typeface="+mn-ea"/>
              <a:cs typeface="Times New Roman" panose="02020703060505090304" pitchFamily="18" charset="0"/>
            </a:endParaRPr>
          </a:p>
          <a:p>
            <a:pPr marL="109220" marR="0" lvl="0" indent="0"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None/>
              <a:defRPr/>
            </a:pPr>
            <a:r>
              <a:rPr kumimoji="0" lang="en-US" altLang="zh-CN" sz="2800" b="1" i="1"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                                                     </a:t>
            </a:r>
            <a:endParaRPr kumimoji="0" lang="en-US" altLang="zh-CN" sz="2800" b="1" i="1"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endParaRPr>
          </a:p>
          <a:p>
            <a:pPr marL="109220" marR="0" lvl="0" indent="0"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None/>
              <a:defRPr/>
            </a:pPr>
            <a:r>
              <a:rPr kumimoji="0" lang="en-US" altLang="zh-CN" sz="2800" b="1" i="1" u="none" strike="noStrike" kern="1200" cap="none" spc="0" normalizeH="0" baseline="0" noProof="0" dirty="0">
                <a:ln>
                  <a:noFill/>
                </a:ln>
                <a:solidFill>
                  <a:srgbClr val="FF3300"/>
                </a:solidFill>
                <a:effectLst/>
                <a:uLnTx/>
                <a:uFillTx/>
                <a:latin typeface="Times New Roman" panose="02020703060505090304" pitchFamily="18" charset="0"/>
                <a:ea typeface="+mn-ea"/>
                <a:cs typeface="Times New Roman" panose="02020703060505090304" pitchFamily="18" charset="0"/>
              </a:rPr>
              <a:t> </a:t>
            </a:r>
            <a:r>
              <a:rPr kumimoji="0" lang="en-US" altLang="zh-CN" sz="2800" b="1" i="1"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                                         y=</a:t>
            </a:r>
            <a:r>
              <a:rPr kumimoji="0" lang="en-US" altLang="zh-CN" sz="2800" b="1" i="1" u="none" strike="noStrike" kern="1200" cap="none" spc="0" normalizeH="0" baseline="0" noProof="0" dirty="0" err="1" smtClean="0">
                <a:ln>
                  <a:noFill/>
                </a:ln>
                <a:solidFill>
                  <a:srgbClr val="FF3300"/>
                </a:solidFill>
                <a:effectLst/>
                <a:uLnTx/>
                <a:uFillTx/>
                <a:latin typeface="Times New Roman" panose="02020703060505090304" pitchFamily="18" charset="0"/>
                <a:ea typeface="+mn-ea"/>
                <a:cs typeface="Times New Roman" panose="02020703060505090304" pitchFamily="18" charset="0"/>
              </a:rPr>
              <a:t>y</a:t>
            </a:r>
            <a:r>
              <a:rPr kumimoji="0" lang="en-US" altLang="zh-CN" sz="2800" b="1" i="1" u="none" strike="noStrike" kern="1200" cap="none" spc="0" normalizeH="0" baseline="-25000" noProof="0" dirty="0" err="1" smtClean="0">
                <a:ln>
                  <a:noFill/>
                </a:ln>
                <a:solidFill>
                  <a:srgbClr val="FF3300"/>
                </a:solidFill>
                <a:effectLst/>
                <a:uLnTx/>
                <a:uFillTx/>
                <a:latin typeface="Times New Roman" panose="02020703060505090304" pitchFamily="18" charset="0"/>
                <a:ea typeface="+mn-ea"/>
                <a:cs typeface="Times New Roman" panose="02020703060505090304" pitchFamily="18" charset="0"/>
              </a:rPr>
              <a:t>n</a:t>
            </a:r>
            <a:endParaRPr kumimoji="0" lang="en-US" altLang="zh-CN" sz="2800" b="1" i="1" u="none" strike="noStrike" kern="1200" cap="none" spc="0" normalizeH="0" baseline="-2500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endParaRPr>
          </a:p>
          <a:p>
            <a:pPr marL="109220" marR="0" lvl="0" indent="0"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None/>
              <a:defRPr/>
            </a:pPr>
            <a:endParaRPr kumimoji="0" lang="en-US" altLang="zh-CN" sz="2800" b="1" i="1" u="none" strike="noStrike" kern="1200" cap="none" spc="0" normalizeH="0" baseline="-25000" noProof="0" dirty="0">
              <a:ln>
                <a:noFill/>
              </a:ln>
              <a:solidFill>
                <a:srgbClr val="FF3300"/>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r>
              <a:rPr kumimoji="0" lang="en-US" altLang="zh-CN" sz="24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The birthday (collision) attack: </a:t>
            </a:r>
            <a:r>
              <a:rPr kumimoji="0" lang="en-US" altLang="zh-CN" sz="24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(1/2, O(2</a:t>
            </a:r>
            <a:r>
              <a:rPr kumimoji="0" lang="en-US" altLang="zh-CN" sz="2400" b="1" i="1" u="none" strike="noStrike" kern="1200" cap="none" spc="0" normalizeH="0" baseline="3000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t</a:t>
            </a:r>
            <a:r>
              <a:rPr kumimoji="0" lang="en-US" altLang="zh-CN" sz="2400" b="1" i="0" u="none" strike="noStrike" kern="1200" cap="none" spc="0" normalizeH="0" baseline="3000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/2</a:t>
            </a:r>
            <a:r>
              <a:rPr kumimoji="0" lang="en-US" altLang="zh-CN" sz="24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))-forger</a:t>
            </a:r>
            <a:endParaRPr kumimoji="0" lang="en-US" altLang="zh-CN" sz="24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r>
              <a:rPr kumimoji="0" lang="en-US" altLang="zh-CN" sz="24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rPr>
              <a:t>Security: based on the randomness of the block cipher </a:t>
            </a:r>
            <a:endParaRPr kumimoji="0" lang="en-US" altLang="zh-CN" sz="24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endParaRPr>
          </a:p>
          <a:p>
            <a:pPr marL="392430" marR="0" lvl="1" indent="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None/>
              <a:defRPr/>
            </a:pPr>
            <a:endParaRPr kumimoji="0" lang="en-US" altLang="zh-CN" sz="1000" b="1" i="0" u="none" strike="noStrike" kern="1200" cap="none" spc="0" normalizeH="0" baseline="0" noProof="0" dirty="0" smtClean="0">
              <a:ln>
                <a:noFill/>
              </a:ln>
              <a:solidFill>
                <a:srgbClr val="3333FF"/>
              </a:solidFill>
              <a:effectLst/>
              <a:uLnTx/>
              <a:uFillTx/>
              <a:latin typeface="Times New Roman" panose="02020703060505090304" pitchFamily="18" charset="0"/>
              <a:ea typeface="+mn-ea"/>
              <a:cs typeface="Times New Roman" panose="02020703060505090304" pitchFamily="18" charset="0"/>
            </a:endParaRPr>
          </a:p>
        </p:txBody>
      </p:sp>
      <p:sp>
        <p:nvSpPr>
          <p:cNvPr id="3" name="标题 2"/>
          <p:cNvSpPr>
            <a:spLocks noGrp="1"/>
          </p:cNvSpPr>
          <p:nvPr>
            <p:ph type="title"/>
          </p:nvPr>
        </p:nvSpPr>
        <p:spPr>
          <a:xfrm>
            <a:off x="457200" y="-14188"/>
            <a:ext cx="8229600" cy="8509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5.3 MACs based on Block Ciphers</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7" name="TextBox 6"/>
          <p:cNvSpPr txBox="1"/>
          <p:nvPr/>
        </p:nvSpPr>
        <p:spPr>
          <a:xfrm>
            <a:off x="2967038" y="3860800"/>
            <a:ext cx="2757487" cy="400050"/>
          </a:xfrm>
          <a:prstGeom prst="rect">
            <a:avLst/>
          </a:prstGeom>
          <a:noFill/>
          <a:ln w="9525">
            <a:noFill/>
          </a:ln>
        </p:spPr>
        <p:txBody>
          <a:bodyPr wrap="none">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b="0" dirty="0">
                <a:solidFill>
                  <a:srgbClr val="FF00FF"/>
                </a:solidFill>
                <a:ea typeface="宋体" pitchFamily="2" charset="-122"/>
              </a:rPr>
              <a:t>The length of each </a:t>
            </a:r>
            <a:r>
              <a:rPr lang="en-US" altLang="zh-CN" sz="2000" b="0" i="1" dirty="0">
                <a:solidFill>
                  <a:srgbClr val="FF00FF"/>
                </a:solidFill>
                <a:ea typeface="宋体" pitchFamily="2" charset="-122"/>
              </a:rPr>
              <a:t>x</a:t>
            </a:r>
            <a:r>
              <a:rPr lang="en-US" altLang="zh-CN" sz="2000" b="0" i="1" baseline="-25000" dirty="0">
                <a:solidFill>
                  <a:srgbClr val="FF00FF"/>
                </a:solidFill>
                <a:ea typeface="宋体" pitchFamily="2" charset="-122"/>
              </a:rPr>
              <a:t>i</a:t>
            </a:r>
            <a:r>
              <a:rPr lang="en-US" altLang="zh-CN" sz="2000" b="0" dirty="0">
                <a:solidFill>
                  <a:srgbClr val="FF00FF"/>
                </a:solidFill>
                <a:ea typeface="宋体" pitchFamily="2" charset="-122"/>
              </a:rPr>
              <a:t> is </a:t>
            </a:r>
            <a:r>
              <a:rPr lang="en-US" altLang="zh-CN" sz="2000" b="0" i="1" dirty="0">
                <a:solidFill>
                  <a:srgbClr val="FF00FF"/>
                </a:solidFill>
                <a:ea typeface="宋体" pitchFamily="2" charset="-122"/>
              </a:rPr>
              <a:t>t</a:t>
            </a:r>
            <a:r>
              <a:rPr lang="en-US" altLang="zh-CN" sz="2000" b="0" dirty="0">
                <a:solidFill>
                  <a:srgbClr val="FF00FF"/>
                </a:solidFill>
                <a:ea typeface="宋体" pitchFamily="2" charset="-122"/>
              </a:rPr>
              <a:t>.</a:t>
            </a:r>
            <a:endParaRPr lang="zh-CN" altLang="en-US" sz="2000" b="0" dirty="0">
              <a:solidFill>
                <a:srgbClr val="FF00FF"/>
              </a:solidFill>
              <a:ea typeface="宋体" pitchFamily="2" charset="-122"/>
            </a:endParaRPr>
          </a:p>
        </p:txBody>
      </p:sp>
      <p:pic>
        <p:nvPicPr>
          <p:cNvPr id="82950" name="Picture 2"/>
          <p:cNvPicPr>
            <a:picLocks noChangeAspect="1"/>
          </p:cNvPicPr>
          <p:nvPr/>
        </p:nvPicPr>
        <p:blipFill>
          <a:blip r:embed="rId2"/>
          <a:stretch>
            <a:fillRect/>
          </a:stretch>
        </p:blipFill>
        <p:spPr>
          <a:xfrm>
            <a:off x="3563938" y="1470025"/>
            <a:ext cx="5184775" cy="1958975"/>
          </a:xfrm>
          <a:prstGeom prst="rect">
            <a:avLst/>
          </a:prstGeom>
          <a:noFill/>
          <a:ln w="19050" cap="flat" cmpd="sng">
            <a:solidFill>
              <a:srgbClr val="3333FF"/>
            </a:solidFill>
            <a:prstDash val="solid"/>
            <a:miter/>
            <a:headEnd type="none" w="med" len="med"/>
            <a:tailEnd type="none" w="med" len="med"/>
          </a:ln>
        </p:spPr>
      </p:pic>
      <p:sp>
        <p:nvSpPr>
          <p:cNvPr id="9" name="TextBox 8"/>
          <p:cNvSpPr txBox="1">
            <a:spLocks noRot="1" noChangeAspect="1" noMove="1" noResize="1" noEditPoints="1" noAdjustHandles="1" noChangeArrowheads="1" noChangeShapeType="1" noTextEdit="1"/>
          </p:cNvSpPr>
          <p:nvPr/>
        </p:nvSpPr>
        <p:spPr>
          <a:xfrm>
            <a:off x="467544" y="1484783"/>
            <a:ext cx="2281337" cy="1200330"/>
          </a:xfrm>
          <a:prstGeom prst="rect">
            <a:avLst/>
          </a:prstGeom>
          <a:blipFill rotWithShape="1">
            <a:blip r:embed="rId3"/>
            <a:stretch>
              <a:fillRect t="-4082" b="-5102"/>
            </a:stretch>
          </a:blipFill>
        </p:spPr>
        <p:txBody>
          <a:bodyPr/>
          <a:lstStyle/>
          <a:p>
            <a:pPr marR="0" defTabSz="914400">
              <a:buClrTx/>
              <a:buSzTx/>
              <a:buFontTx/>
              <a:buNone/>
              <a:defRPr/>
            </a:pPr>
            <a:r>
              <a:rPr kumimoji="0" lang="zh-CN" altLang="en-US" kern="1200" cap="none" spc="0" normalizeH="0" baseline="0" noProof="0">
                <a:noFill/>
                <a:latin typeface="Times New Roman" panose="02020703060505090304" pitchFamily="18" charset="0"/>
                <a:ea typeface="宋体" pitchFamily="2" charset="-122"/>
                <a:cs typeface="+mn-cs"/>
              </a:rPr>
              <a:t> </a:t>
            </a:r>
            <a:endParaRPr kumimoji="0" lang="zh-CN" altLang="en-US" kern="1200" cap="none" spc="0" normalizeH="0" baseline="0" noProof="0">
              <a:noFill/>
              <a:latin typeface="Times New Roman" panose="0202070306050509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9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947">
                                            <p:txEl>
                                              <p:charRg st="75" end="12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947">
                                            <p:txEl>
                                              <p:charRg st="123" end="17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947">
                                            <p:txEl>
                                              <p:charRg st="178" end="2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4"/>
          <p:cNvSpPr>
            <a:spLocks noGrp="1" noRot="1" noChangeArrowheads="1"/>
          </p:cNvSpPr>
          <p:nvPr>
            <p:ph type="title" idx="4294967295"/>
          </p:nvPr>
        </p:nvSpPr>
        <p:spPr>
          <a:xfrm>
            <a:off x="354335" y="44624"/>
            <a:ext cx="7890073" cy="825500"/>
          </a:xfrm>
          <a:noFill/>
          <a:ln>
            <a:noFill/>
          </a:ln>
          <a:effectLst/>
          <a:sp3d prstMaterial="plastic"/>
        </p:spPr>
        <p:txBody>
          <a:bodyPr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Introduction to Hash Functions </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18435" name="Rectangle 5"/>
          <p:cNvSpPr>
            <a:spLocks noGrp="1" noRot="1"/>
          </p:cNvSpPr>
          <p:nvPr>
            <p:ph type="body" idx="4294967295"/>
          </p:nvPr>
        </p:nvSpPr>
        <p:spPr>
          <a:xfrm>
            <a:off x="428625" y="765175"/>
            <a:ext cx="8501063" cy="5545138"/>
          </a:xfrm>
          <a:ln/>
        </p:spPr>
        <p:txBody>
          <a:bodyPr vert="horz" wrap="square" lIns="91440" tIns="45720" rIns="91440" bIns="45720" anchor="t" anchorCtr="0"/>
          <a:p>
            <a:pPr eaLnBrk="1" hangingPunct="1">
              <a:lnSpc>
                <a:spcPct val="120000"/>
              </a:lnSpc>
              <a:buNone/>
            </a:pPr>
            <a:endParaRPr lang="en-US" altLang="zh-CN" sz="2800" dirty="0">
              <a:solidFill>
                <a:srgbClr val="3333FF"/>
              </a:solidFill>
            </a:endParaRPr>
          </a:p>
          <a:p>
            <a:pPr eaLnBrk="1" hangingPunct="1">
              <a:lnSpc>
                <a:spcPct val="120000"/>
              </a:lnSpc>
            </a:pPr>
            <a:r>
              <a:rPr lang="en-US" altLang="zh-CN" sz="3600" dirty="0">
                <a:solidFill>
                  <a:srgbClr val="3333FF"/>
                </a:solidFill>
              </a:rPr>
              <a:t>A Hash function:</a:t>
            </a:r>
            <a:r>
              <a:rPr lang="en-US" altLang="zh-CN" sz="2800" i="1" dirty="0">
                <a:solidFill>
                  <a:srgbClr val="3333FF"/>
                </a:solidFill>
              </a:rPr>
              <a:t>    y=h</a:t>
            </a:r>
            <a:r>
              <a:rPr lang="en-US" altLang="zh-CN" sz="2800" dirty="0">
                <a:solidFill>
                  <a:srgbClr val="3333FF"/>
                </a:solidFill>
              </a:rPr>
              <a:t>(</a:t>
            </a:r>
            <a:r>
              <a:rPr lang="en-US" altLang="zh-CN" sz="2800" i="1" dirty="0">
                <a:solidFill>
                  <a:srgbClr val="3333FF"/>
                </a:solidFill>
              </a:rPr>
              <a:t>x</a:t>
            </a:r>
            <a:r>
              <a:rPr lang="en-US" altLang="zh-CN" sz="2800" dirty="0">
                <a:solidFill>
                  <a:srgbClr val="3333FF"/>
                </a:solidFill>
              </a:rPr>
              <a:t>)</a:t>
            </a:r>
            <a:endParaRPr lang="en-US" altLang="zh-CN" sz="2800" dirty="0">
              <a:solidFill>
                <a:srgbClr val="3333FF"/>
              </a:solidFill>
            </a:endParaRPr>
          </a:p>
          <a:p>
            <a:pPr lvl="1" eaLnBrk="1" hangingPunct="1">
              <a:lnSpc>
                <a:spcPct val="120000"/>
              </a:lnSpc>
            </a:pPr>
            <a:r>
              <a:rPr lang="en-US" altLang="zh-CN" sz="2400" dirty="0"/>
              <a:t>Let </a:t>
            </a:r>
            <a:r>
              <a:rPr lang="en-US" altLang="zh-CN" sz="2400" i="1" dirty="0">
                <a:solidFill>
                  <a:srgbClr val="FF0000"/>
                </a:solidFill>
              </a:rPr>
              <a:t>x</a:t>
            </a:r>
            <a:r>
              <a:rPr lang="en-US" altLang="zh-CN" sz="2400" dirty="0"/>
              <a:t> be some data, </a:t>
            </a:r>
            <a:r>
              <a:rPr lang="en-US" altLang="zh-CN" sz="2400" dirty="0">
                <a:solidFill>
                  <a:srgbClr val="FF3300"/>
                </a:solidFill>
              </a:rPr>
              <a:t>which could be a binary string of </a:t>
            </a:r>
            <a:r>
              <a:rPr lang="en-US" altLang="zh-CN" sz="2400" dirty="0">
                <a:solidFill>
                  <a:srgbClr val="3333FF"/>
                </a:solidFill>
              </a:rPr>
              <a:t>arbitrary length;</a:t>
            </a:r>
            <a:endParaRPr lang="en-US" altLang="zh-CN" sz="2400" dirty="0">
              <a:solidFill>
                <a:srgbClr val="3333FF"/>
              </a:solidFill>
            </a:endParaRPr>
          </a:p>
          <a:p>
            <a:pPr lvl="1" eaLnBrk="1" hangingPunct="1">
              <a:lnSpc>
                <a:spcPct val="120000"/>
              </a:lnSpc>
            </a:pPr>
            <a:r>
              <a:rPr lang="en-US" altLang="zh-CN" sz="2400" i="1" dirty="0">
                <a:solidFill>
                  <a:srgbClr val="FF3300"/>
                </a:solidFill>
              </a:rPr>
              <a:t>y</a:t>
            </a:r>
            <a:r>
              <a:rPr lang="en-US" altLang="zh-CN" sz="2400" dirty="0">
                <a:solidFill>
                  <a:srgbClr val="FF3300"/>
                </a:solidFill>
              </a:rPr>
              <a:t> </a:t>
            </a:r>
            <a:r>
              <a:rPr lang="en-US" altLang="zh-CN" sz="2400" dirty="0">
                <a:solidFill>
                  <a:srgbClr val="000000"/>
                </a:solidFill>
              </a:rPr>
              <a:t>is often called a </a:t>
            </a:r>
            <a:r>
              <a:rPr lang="en-US" altLang="zh-CN" sz="2400" u="sng" dirty="0">
                <a:solidFill>
                  <a:srgbClr val="000000"/>
                </a:solidFill>
              </a:rPr>
              <a:t>short “</a:t>
            </a:r>
            <a:r>
              <a:rPr lang="en-US" altLang="zh-CN" sz="2400" i="1" u="sng" dirty="0">
                <a:solidFill>
                  <a:srgbClr val="3333FF"/>
                </a:solidFill>
              </a:rPr>
              <a:t>fingerprint</a:t>
            </a:r>
            <a:r>
              <a:rPr lang="en-US" altLang="zh-CN" sz="2400" u="sng" dirty="0">
                <a:solidFill>
                  <a:srgbClr val="000000"/>
                </a:solidFill>
              </a:rPr>
              <a:t>” </a:t>
            </a:r>
            <a:r>
              <a:rPr lang="en-US" altLang="zh-CN" sz="2400" dirty="0">
                <a:solidFill>
                  <a:srgbClr val="000000"/>
                </a:solidFill>
              </a:rPr>
              <a:t>of data </a:t>
            </a:r>
            <a:r>
              <a:rPr lang="en-US" altLang="zh-CN" sz="2400" i="1" dirty="0">
                <a:solidFill>
                  <a:srgbClr val="000000"/>
                </a:solidFill>
              </a:rPr>
              <a:t>x, is referred to as a</a:t>
            </a:r>
            <a:r>
              <a:rPr lang="en-US" altLang="zh-CN" sz="2400" dirty="0">
                <a:solidFill>
                  <a:srgbClr val="FF3300"/>
                </a:solidFill>
              </a:rPr>
              <a:t> </a:t>
            </a:r>
            <a:r>
              <a:rPr lang="en-US" altLang="zh-CN" sz="2400" dirty="0">
                <a:solidFill>
                  <a:srgbClr val="3333FF"/>
                </a:solidFill>
              </a:rPr>
              <a:t>message digest</a:t>
            </a:r>
            <a:r>
              <a:rPr lang="en-US" altLang="zh-CN" sz="2400" dirty="0"/>
              <a:t>, would typically be a </a:t>
            </a:r>
            <a:r>
              <a:rPr lang="en-US" altLang="zh-CN" sz="2400" u="sng" dirty="0">
                <a:solidFill>
                  <a:srgbClr val="0000FF"/>
                </a:solidFill>
              </a:rPr>
              <a:t>short </a:t>
            </a:r>
            <a:r>
              <a:rPr lang="en-US" altLang="zh-CN" sz="2400" dirty="0">
                <a:solidFill>
                  <a:srgbClr val="0000FF"/>
                </a:solidFill>
              </a:rPr>
              <a:t>binary string </a:t>
            </a:r>
            <a:r>
              <a:rPr lang="en-US" altLang="zh-CN" sz="2400" dirty="0">
                <a:solidFill>
                  <a:srgbClr val="FF3300"/>
                </a:solidFill>
              </a:rPr>
              <a:t>(common choices: 160 bits or 256 bits);</a:t>
            </a:r>
            <a:endParaRPr lang="en-US" altLang="zh-CN" sz="2400" dirty="0">
              <a:solidFill>
                <a:srgbClr val="FF3300"/>
              </a:solidFill>
            </a:endParaRPr>
          </a:p>
          <a:p>
            <a:pPr lvl="1" eaLnBrk="1" hangingPunct="1">
              <a:lnSpc>
                <a:spcPct val="120000"/>
              </a:lnSpc>
            </a:pPr>
            <a:r>
              <a:rPr lang="en-US" altLang="zh-CN" sz="2400" dirty="0">
                <a:solidFill>
                  <a:srgbClr val="FF3300"/>
                </a:solidFill>
              </a:rPr>
              <a:t> </a:t>
            </a:r>
            <a:r>
              <a:rPr lang="en-US" altLang="zh-CN" sz="2400" i="1" dirty="0">
                <a:solidFill>
                  <a:srgbClr val="FF3300"/>
                </a:solidFill>
              </a:rPr>
              <a:t>x</a:t>
            </a:r>
            <a:r>
              <a:rPr lang="en-US" altLang="zh-CN" sz="2400" dirty="0">
                <a:solidFill>
                  <a:srgbClr val="FF3300"/>
                </a:solidFill>
              </a:rPr>
              <a:t> </a:t>
            </a:r>
            <a:r>
              <a:rPr lang="en-US" altLang="zh-CN" sz="2400" dirty="0">
                <a:solidFill>
                  <a:srgbClr val="000000"/>
                </a:solidFill>
              </a:rPr>
              <a:t>is called </a:t>
            </a:r>
            <a:r>
              <a:rPr lang="en-US" altLang="zh-CN" sz="2400" dirty="0">
                <a:solidFill>
                  <a:srgbClr val="0000FF"/>
                </a:solidFill>
              </a:rPr>
              <a:t>a </a:t>
            </a:r>
            <a:r>
              <a:rPr lang="en-US" altLang="zh-CN" sz="2400" i="1" dirty="0">
                <a:solidFill>
                  <a:srgbClr val="3333FF"/>
                </a:solidFill>
              </a:rPr>
              <a:t>preimage </a:t>
            </a:r>
            <a:r>
              <a:rPr lang="en-US" altLang="zh-CN" sz="2400" dirty="0"/>
              <a:t>of </a:t>
            </a:r>
            <a:r>
              <a:rPr lang="en-US" altLang="zh-CN" sz="2400" i="1" dirty="0">
                <a:solidFill>
                  <a:srgbClr val="3333FF"/>
                </a:solidFill>
              </a:rPr>
              <a:t>hash value y</a:t>
            </a:r>
            <a:r>
              <a:rPr lang="en-US" altLang="zh-CN" sz="2400" dirty="0">
                <a:solidFill>
                  <a:srgbClr val="FF3300"/>
                </a:solidFill>
              </a:rPr>
              <a:t>.</a:t>
            </a:r>
            <a:endParaRPr lang="en-US" altLang="zh-CN" sz="2400" dirty="0">
              <a:solidFill>
                <a:srgbClr val="FF3300"/>
              </a:solidFill>
            </a:endParaRPr>
          </a:p>
          <a:p>
            <a:pPr lvl="1" eaLnBrk="1" hangingPunct="1">
              <a:lnSpc>
                <a:spcPct val="120000"/>
              </a:lnSpc>
            </a:pPr>
            <a:r>
              <a:rPr lang="en-US" altLang="zh-CN" sz="2400" dirty="0"/>
              <a:t>It is a </a:t>
            </a:r>
            <a:r>
              <a:rPr lang="en-US" altLang="zh-CN" sz="2400" u="sng" dirty="0">
                <a:solidFill>
                  <a:srgbClr val="3333FF"/>
                </a:solidFill>
              </a:rPr>
              <a:t>one-way </a:t>
            </a:r>
            <a:r>
              <a:rPr lang="en-US" altLang="zh-CN" sz="2400" dirty="0"/>
              <a:t>function: </a:t>
            </a:r>
            <a:r>
              <a:rPr lang="en-US" altLang="zh-CN" sz="2400" i="1" dirty="0">
                <a:solidFill>
                  <a:srgbClr val="FF3300"/>
                </a:solidFill>
              </a:rPr>
              <a:t>h</a:t>
            </a:r>
            <a:r>
              <a:rPr lang="en-US" altLang="zh-CN" sz="2400" dirty="0">
                <a:solidFill>
                  <a:srgbClr val="FF3300"/>
                </a:solidFill>
              </a:rPr>
              <a:t>(</a:t>
            </a:r>
            <a:r>
              <a:rPr lang="en-US" altLang="zh-CN" sz="2400" i="1" dirty="0">
                <a:solidFill>
                  <a:srgbClr val="FF3300"/>
                </a:solidFill>
              </a:rPr>
              <a:t>x</a:t>
            </a:r>
            <a:r>
              <a:rPr lang="en-US" altLang="zh-CN" sz="2400" dirty="0">
                <a:solidFill>
                  <a:srgbClr val="FF3300"/>
                </a:solidFill>
              </a:rPr>
              <a:t>) can be computed “</a:t>
            </a:r>
            <a:r>
              <a:rPr lang="en-US" altLang="zh-CN" sz="2400" i="1" dirty="0">
                <a:solidFill>
                  <a:srgbClr val="3333FF"/>
                </a:solidFill>
              </a:rPr>
              <a:t>easily</a:t>
            </a:r>
            <a:r>
              <a:rPr lang="en-US" altLang="zh-CN" sz="2400" dirty="0">
                <a:solidFill>
                  <a:srgbClr val="FF3300"/>
                </a:solidFill>
              </a:rPr>
              <a:t>” for </a:t>
            </a:r>
            <a:r>
              <a:rPr lang="en-US" altLang="zh-CN" sz="2400" u="sng" dirty="0">
                <a:solidFill>
                  <a:srgbClr val="FF3300"/>
                </a:solidFill>
              </a:rPr>
              <a:t>ANY data </a:t>
            </a:r>
            <a:r>
              <a:rPr lang="en-US" altLang="zh-CN" sz="2400" i="1" u="sng" dirty="0">
                <a:solidFill>
                  <a:srgbClr val="FF3300"/>
                </a:solidFill>
              </a:rPr>
              <a:t>x</a:t>
            </a:r>
            <a:endParaRPr lang="en-US" altLang="zh-CN" sz="2400" i="1" u="sng" dirty="0">
              <a:solidFill>
                <a:srgbClr val="FF3300"/>
              </a:solidFill>
            </a:endParaRPr>
          </a:p>
          <a:p>
            <a:pPr lvl="1" eaLnBrk="1" hangingPunct="1">
              <a:lnSpc>
                <a:spcPct val="120000"/>
              </a:lnSpc>
            </a:pPr>
            <a:r>
              <a:rPr lang="en-US" altLang="zh-CN" sz="2400" i="1" u="sng" dirty="0">
                <a:solidFill>
                  <a:srgbClr val="3333FF"/>
                </a:solidFill>
              </a:rPr>
              <a:t>y</a:t>
            </a:r>
            <a:r>
              <a:rPr lang="en-US" altLang="zh-CN" sz="2400" u="sng" dirty="0">
                <a:solidFill>
                  <a:srgbClr val="3333FF"/>
                </a:solidFill>
              </a:rPr>
              <a:t> changes as </a:t>
            </a:r>
            <a:r>
              <a:rPr lang="en-US" altLang="zh-CN" sz="2400" i="1" u="sng" dirty="0">
                <a:solidFill>
                  <a:srgbClr val="3333FF"/>
                </a:solidFill>
              </a:rPr>
              <a:t>x </a:t>
            </a:r>
            <a:r>
              <a:rPr lang="en-US" altLang="zh-CN" sz="2400" u="sng" dirty="0">
                <a:solidFill>
                  <a:srgbClr val="3333FF"/>
                </a:solidFill>
              </a:rPr>
              <a:t>changes</a:t>
            </a:r>
            <a:r>
              <a:rPr lang="en-US" altLang="zh-CN" sz="2400" u="sng" dirty="0">
                <a:solidFill>
                  <a:srgbClr val="FF3300"/>
                </a:solidFill>
              </a:rPr>
              <a:t> (even only one bit)</a:t>
            </a:r>
            <a:endParaRPr lang="en-US" altLang="zh-CN" sz="2400" u="sng" dirty="0">
              <a:solidFill>
                <a:srgbClr val="FF3300"/>
              </a:solidFill>
            </a:endParaRPr>
          </a:p>
        </p:txBody>
      </p:sp>
      <p:sp>
        <p:nvSpPr>
          <p:cNvPr id="19460"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5" name="TextBox 6"/>
          <p:cNvSpPr txBox="1"/>
          <p:nvPr/>
        </p:nvSpPr>
        <p:spPr>
          <a:xfrm>
            <a:off x="5219700" y="1300163"/>
            <a:ext cx="288925"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gn="ctr">
              <a:lnSpc>
                <a:spcPct val="100000"/>
              </a:lnSpc>
              <a:spcBef>
                <a:spcPct val="0"/>
              </a:spcBef>
              <a:buClrTx/>
              <a:buSzTx/>
              <a:buNone/>
            </a:pPr>
            <a:r>
              <a:rPr lang="en-US" altLang="zh-CN" sz="2000" b="0" dirty="0">
                <a:solidFill>
                  <a:srgbClr val="FF0000"/>
                </a:solidFill>
                <a:ea typeface="宋体" pitchFamily="2" charset="-122"/>
              </a:rPr>
              <a:t>|</a:t>
            </a:r>
            <a:endParaRPr lang="en-US" altLang="zh-CN" sz="2000" b="0" dirty="0">
              <a:solidFill>
                <a:srgbClr val="FF0000"/>
              </a:solidFill>
              <a:ea typeface="宋体" pitchFamily="2" charset="-122"/>
            </a:endParaRPr>
          </a:p>
        </p:txBody>
      </p:sp>
      <p:sp>
        <p:nvSpPr>
          <p:cNvPr id="6" name="TextBox 6"/>
          <p:cNvSpPr txBox="1"/>
          <p:nvPr/>
        </p:nvSpPr>
        <p:spPr>
          <a:xfrm>
            <a:off x="4284663" y="981075"/>
            <a:ext cx="863600" cy="708025"/>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gn="ctr">
              <a:lnSpc>
                <a:spcPct val="100000"/>
              </a:lnSpc>
              <a:spcBef>
                <a:spcPct val="0"/>
              </a:spcBef>
              <a:buClrTx/>
              <a:buSzTx/>
              <a:buNone/>
            </a:pPr>
            <a:r>
              <a:rPr lang="en-US" altLang="zh-CN" sz="2000" b="0" dirty="0">
                <a:solidFill>
                  <a:srgbClr val="FF0000"/>
                </a:solidFill>
                <a:ea typeface="宋体" pitchFamily="2" charset="-122"/>
              </a:rPr>
              <a:t>Image</a:t>
            </a:r>
            <a:endParaRPr lang="en-US" altLang="zh-CN" sz="2000" b="0" dirty="0">
              <a:solidFill>
                <a:srgbClr val="FF0000"/>
              </a:solidFill>
              <a:ea typeface="宋体" pitchFamily="2" charset="-122"/>
            </a:endParaRPr>
          </a:p>
          <a:p>
            <a:pPr marL="0" lvl="0" indent="0" algn="ctr">
              <a:lnSpc>
                <a:spcPct val="100000"/>
              </a:lnSpc>
              <a:spcBef>
                <a:spcPct val="0"/>
              </a:spcBef>
              <a:buClrTx/>
              <a:buSzTx/>
              <a:buNone/>
            </a:pPr>
            <a:r>
              <a:rPr lang="en-US" altLang="zh-CN" sz="2000" b="0" dirty="0">
                <a:solidFill>
                  <a:srgbClr val="FF0000"/>
                </a:solidFill>
                <a:ea typeface="宋体" pitchFamily="2" charset="-122"/>
              </a:rPr>
              <a:t>|</a:t>
            </a:r>
            <a:endParaRPr lang="en-US" altLang="zh-CN" sz="2000" b="0" dirty="0">
              <a:solidFill>
                <a:srgbClr val="FF0000"/>
              </a:solidFill>
              <a:ea typeface="宋体" pitchFamily="2" charset="-122"/>
            </a:endParaRPr>
          </a:p>
        </p:txBody>
      </p:sp>
      <p:sp>
        <p:nvSpPr>
          <p:cNvPr id="7" name="TextBox 6"/>
          <p:cNvSpPr txBox="1"/>
          <p:nvPr/>
        </p:nvSpPr>
        <p:spPr>
          <a:xfrm>
            <a:off x="5148263" y="1012825"/>
            <a:ext cx="1223962"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gn="ctr">
              <a:lnSpc>
                <a:spcPct val="100000"/>
              </a:lnSpc>
              <a:spcBef>
                <a:spcPct val="0"/>
              </a:spcBef>
              <a:buClrTx/>
              <a:buSzTx/>
              <a:buNone/>
            </a:pPr>
            <a:r>
              <a:rPr lang="en-US" altLang="zh-CN" sz="2000" b="0" dirty="0">
                <a:solidFill>
                  <a:srgbClr val="FF0000"/>
                </a:solidFill>
                <a:ea typeface="宋体" pitchFamily="2" charset="-122"/>
              </a:rPr>
              <a:t> Preimage</a:t>
            </a:r>
            <a:endParaRPr lang="en-US" altLang="zh-CN" sz="2000" b="0" dirty="0">
              <a:solidFill>
                <a:srgbClr val="FF0000"/>
              </a:solidFill>
              <a:ea typeface="宋体" pitchFamily="2" charset="-122"/>
            </a:endParaRPr>
          </a:p>
        </p:txBody>
      </p:sp>
      <p:sp>
        <p:nvSpPr>
          <p:cNvPr id="8" name="圆角矩形 7"/>
          <p:cNvSpPr/>
          <p:nvPr/>
        </p:nvSpPr>
        <p:spPr>
          <a:xfrm>
            <a:off x="755650" y="4797425"/>
            <a:ext cx="8064500" cy="1368425"/>
          </a:xfrm>
          <a:prstGeom prst="round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435">
                                            <p:txEl>
                                              <p:charRg st="1" end="2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charRg st="28" end="10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charRg st="100" end="26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5">
                                            <p:txEl>
                                              <p:charRg st="268" end="30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5">
                                            <p:txEl>
                                              <p:charRg st="309" end="38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5">
                                            <p:txEl>
                                              <p:charRg st="380" end="42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内容占位符 1"/>
          <p:cNvSpPr>
            <a:spLocks noGrp="1"/>
          </p:cNvSpPr>
          <p:nvPr>
            <p:ph idx="1"/>
          </p:nvPr>
        </p:nvSpPr>
        <p:spPr>
          <a:xfrm>
            <a:off x="457200" y="765175"/>
            <a:ext cx="8229600" cy="5688013"/>
          </a:xfrm>
          <a:ln/>
        </p:spPr>
        <p:txBody>
          <a:bodyPr vert="horz" wrap="square" lIns="91440" tIns="45720" rIns="91440" bIns="45720" anchor="t" anchorCtr="0"/>
          <a:p>
            <a:r>
              <a:rPr lang="en-US" altLang="zh-CN" dirty="0"/>
              <a:t>CBC-MAC: </a:t>
            </a:r>
            <a:r>
              <a:rPr lang="en-US" altLang="zh-CN" i="1" dirty="0">
                <a:solidFill>
                  <a:srgbClr val="FF3300"/>
                </a:solidFill>
              </a:rPr>
              <a:t>y</a:t>
            </a:r>
            <a:r>
              <a:rPr lang="en-US" altLang="zh-CN" i="1" dirty="0"/>
              <a:t>=h</a:t>
            </a:r>
            <a:r>
              <a:rPr lang="en-US" altLang="zh-CN" i="1" baseline="-25000" dirty="0"/>
              <a:t>K</a:t>
            </a:r>
            <a:r>
              <a:rPr lang="en-US" altLang="zh-CN" dirty="0"/>
              <a:t>(</a:t>
            </a:r>
            <a:r>
              <a:rPr lang="en-US" altLang="zh-CN" i="1" dirty="0"/>
              <a:t>x</a:t>
            </a:r>
            <a:r>
              <a:rPr lang="en-US" altLang="zh-CN" dirty="0"/>
              <a:t>)</a:t>
            </a:r>
            <a:endParaRPr lang="en-US" altLang="zh-CN" sz="1000" dirty="0">
              <a:solidFill>
                <a:srgbClr val="3333FF"/>
              </a:solidFill>
            </a:endParaRPr>
          </a:p>
          <a:p>
            <a:pPr lvl="1">
              <a:buClr>
                <a:srgbClr val="5680F8"/>
              </a:buClr>
              <a:buSzPct val="80000"/>
            </a:pPr>
            <a:r>
              <a:rPr lang="en-US" altLang="zh-CN" sz="2400" kern="1200" dirty="0">
                <a:solidFill>
                  <a:srgbClr val="3333FF"/>
                </a:solidFill>
                <a:latin typeface="Times New Roman" panose="02020703060505090304" pitchFamily="18" charset="0"/>
                <a:ea typeface="+mn-ea"/>
                <a:cs typeface="Times New Roman" panose="02020703060505090304" pitchFamily="18" charset="0"/>
              </a:rPr>
              <a:t>CMAC: Cipher-based MAC</a:t>
            </a:r>
            <a:endParaRPr lang="en-US" altLang="zh-CN" sz="2400" kern="1200" dirty="0">
              <a:solidFill>
                <a:srgbClr val="3333FF"/>
              </a:solidFill>
              <a:latin typeface="Times New Roman" panose="02020703060505090304" pitchFamily="18" charset="0"/>
              <a:ea typeface="+mn-ea"/>
              <a:cs typeface="Times New Roman" panose="02020703060505090304" pitchFamily="18" charset="0"/>
            </a:endParaRPr>
          </a:p>
          <a:p>
            <a:pPr lvl="2">
              <a:buClr>
                <a:srgbClr val="00FFFF"/>
              </a:buClr>
              <a:buSzPct val="100000"/>
            </a:pPr>
            <a:r>
              <a:rPr lang="en-US" altLang="zh-CN" sz="2200" kern="1200" dirty="0">
                <a:solidFill>
                  <a:srgbClr val="FF3300"/>
                </a:solidFill>
                <a:latin typeface="Times New Roman" panose="02020703060505090304" pitchFamily="18" charset="0"/>
                <a:ea typeface="+mn-ea"/>
                <a:cs typeface="Times New Roman" panose="02020703060505090304" pitchFamily="18" charset="0"/>
              </a:rPr>
              <a:t>DAA:</a:t>
            </a:r>
            <a:r>
              <a:rPr lang="en-US" altLang="zh-CN" sz="2200" kern="1200" dirty="0">
                <a:solidFill>
                  <a:srgbClr val="3333FF"/>
                </a:solidFill>
                <a:latin typeface="Times New Roman" panose="02020703060505090304" pitchFamily="18" charset="0"/>
                <a:ea typeface="+mn-ea"/>
                <a:cs typeface="Times New Roman" panose="02020703060505090304" pitchFamily="18" charset="0"/>
              </a:rPr>
              <a:t> </a:t>
            </a:r>
            <a:r>
              <a:rPr lang="en-US" altLang="zh-CN" sz="2200" kern="1200" dirty="0">
                <a:solidFill>
                  <a:srgbClr val="FF00FF"/>
                </a:solidFill>
                <a:latin typeface="Times New Roman" panose="02020703060505090304" pitchFamily="18" charset="0"/>
                <a:ea typeface="+mn-ea"/>
                <a:cs typeface="Times New Roman" panose="02020703060505090304" pitchFamily="18" charset="0"/>
              </a:rPr>
              <a:t>DES-CBC-MAC, NIST FIPS-113, 1985</a:t>
            </a:r>
            <a:endParaRPr lang="en-US" altLang="zh-CN" sz="2200" kern="1200" dirty="0">
              <a:solidFill>
                <a:srgbClr val="FF00FF"/>
              </a:solidFill>
              <a:latin typeface="Times New Roman" panose="02020703060505090304" pitchFamily="18" charset="0"/>
              <a:ea typeface="+mn-ea"/>
              <a:cs typeface="Times New Roman" panose="02020703060505090304" pitchFamily="18" charset="0"/>
            </a:endParaRPr>
          </a:p>
          <a:p>
            <a:pPr lvl="2">
              <a:buClr>
                <a:srgbClr val="00FFFF"/>
              </a:buClr>
              <a:buSzPct val="100000"/>
            </a:pPr>
            <a:r>
              <a:rPr lang="en-US" altLang="zh-CN" sz="2200" kern="1200" dirty="0">
                <a:solidFill>
                  <a:srgbClr val="FF00FF"/>
                </a:solidFill>
                <a:latin typeface="Times New Roman" panose="02020703060505090304" pitchFamily="18" charset="0"/>
                <a:ea typeface="+mn-ea"/>
                <a:cs typeface="Times New Roman" panose="02020703060505090304" pitchFamily="18" charset="0"/>
              </a:rPr>
              <a:t>AES-CBC-MAC or 3DES-CBC-MAC</a:t>
            </a:r>
            <a:endParaRPr lang="en-US" altLang="zh-CN" sz="2200" kern="1200" dirty="0">
              <a:solidFill>
                <a:srgbClr val="FF00FF"/>
              </a:solidFill>
              <a:latin typeface="Times New Roman" panose="02020703060505090304" pitchFamily="18" charset="0"/>
              <a:ea typeface="+mn-ea"/>
              <a:cs typeface="Times New Roman" panose="02020703060505090304" pitchFamily="18" charset="0"/>
            </a:endParaRPr>
          </a:p>
          <a:p>
            <a:pPr lvl="2">
              <a:buClr>
                <a:srgbClr val="00FFFF"/>
              </a:buClr>
              <a:buSzPct val="100000"/>
            </a:pPr>
            <a:endParaRPr lang="en-US" altLang="zh-CN" sz="2200" kern="1200" dirty="0">
              <a:solidFill>
                <a:srgbClr val="FF00FF"/>
              </a:solidFill>
              <a:latin typeface="Times New Roman" panose="02020703060505090304" pitchFamily="18" charset="0"/>
              <a:ea typeface="+mn-ea"/>
              <a:cs typeface="Times New Roman" panose="02020703060505090304" pitchFamily="18" charset="0"/>
            </a:endParaRPr>
          </a:p>
        </p:txBody>
      </p:sp>
      <p:sp>
        <p:nvSpPr>
          <p:cNvPr id="3" name="标题 2"/>
          <p:cNvSpPr>
            <a:spLocks noGrp="1"/>
          </p:cNvSpPr>
          <p:nvPr>
            <p:ph type="title"/>
          </p:nvPr>
        </p:nvSpPr>
        <p:spPr>
          <a:xfrm>
            <a:off x="457200" y="-14188"/>
            <a:ext cx="8229600" cy="8509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5.3 MACs based on Block Ciphers</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内容占位符 1"/>
          <p:cNvSpPr>
            <a:spLocks noGrp="1"/>
          </p:cNvSpPr>
          <p:nvPr>
            <p:ph idx="1"/>
          </p:nvPr>
        </p:nvSpPr>
        <p:spPr>
          <a:xfrm>
            <a:off x="207963" y="836613"/>
            <a:ext cx="8807450" cy="5830888"/>
          </a:xfrm>
        </p:spPr>
        <p:txBody>
          <a:bodyPr vert="horz" wrap="square" lIns="91440" tIns="45720" rIns="91440" bIns="45720" numCol="1" anchor="t" anchorCtr="0" compatLnSpc="1"/>
          <a:lstStyle/>
          <a:p>
            <a:pPr marL="109220" marR="0" lvl="1" indent="0" algn="l" defTabSz="914400" rtl="0" eaLnBrk="0" fontAlgn="base" latinLnBrk="0" hangingPunct="0">
              <a:lnSpc>
                <a:spcPct val="130000"/>
              </a:lnSpc>
              <a:spcBef>
                <a:spcPts val="400"/>
              </a:spcBef>
              <a:spcAft>
                <a:spcPct val="0"/>
              </a:spcAft>
              <a:buClr>
                <a:schemeClr val="accent1"/>
              </a:buClr>
              <a:buSzTx/>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To achieve secrecy and data integrity simultaneously</a:t>
            </a:r>
            <a:endParaRPr kumimoji="0"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365125" marR="0" lvl="1" indent="-255905" algn="l" defTabSz="914400" rtl="0" eaLnBrk="0" fontAlgn="base" latinLnBrk="0" hangingPunct="0">
              <a:lnSpc>
                <a:spcPct val="130000"/>
              </a:lnSpc>
              <a:spcBef>
                <a:spcPts val="400"/>
              </a:spcBef>
              <a:spcAft>
                <a:spcPct val="0"/>
              </a:spcAft>
              <a:buClr>
                <a:schemeClr val="accent1"/>
              </a:buClr>
              <a:buSzTx/>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MAC-and-encrypt</a:t>
            </a:r>
            <a:endPar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endParaRPr>
          </a:p>
          <a:p>
            <a:pPr marL="603250" marR="0" lvl="2" indent="-255905" algn="l" defTabSz="914400" rtl="0" eaLnBrk="0" fontAlgn="base" latinLnBrk="0" hangingPunct="0">
              <a:lnSpc>
                <a:spcPct val="100000"/>
              </a:lnSpc>
              <a:spcBef>
                <a:spcPts val="400"/>
              </a:spcBef>
              <a:spcAft>
                <a:spcPct val="0"/>
              </a:spcAft>
              <a:buClr>
                <a:schemeClr val="accent1"/>
              </a:buClr>
              <a:buSzTx/>
              <a:buFont typeface="Arial" panose="020B0704020202090204" pitchFamily="34" charset="0"/>
              <a:buChar char="•"/>
              <a:defRPr/>
            </a:pP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For message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x</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compute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z=h</a:t>
            </a:r>
            <a:r>
              <a:rPr kumimoji="0" lang="en-US" altLang="zh-CN" sz="2000" b="1" i="1" u="none" strike="noStrike" kern="1200" cap="none" spc="0" normalizeH="0" baseline="-25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K</a:t>
            </a:r>
            <a:r>
              <a:rPr kumimoji="0" lang="en-US" altLang="zh-CN" sz="2000" b="1" i="0" u="none" strike="noStrike" kern="1200" cap="none" spc="0" normalizeH="0" baseline="-40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1</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x</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and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y=e</a:t>
            </a:r>
            <a:r>
              <a:rPr kumimoji="0" lang="en-US" altLang="zh-CN" sz="2000" b="1" i="1" u="none" strike="noStrike" kern="1200" cap="none" spc="0" normalizeH="0" baseline="-25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K</a:t>
            </a:r>
            <a:r>
              <a:rPr kumimoji="0" lang="en-US" altLang="zh-CN" sz="2000" b="1" i="0" u="none" strike="noStrike" kern="1200" cap="none" spc="0" normalizeH="0" baseline="-40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2</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x</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a:t>
            </a:r>
            <a:endPar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603250" marR="0" lvl="2" indent="-255905" algn="l" defTabSz="914400" rtl="0" eaLnBrk="0" fontAlgn="base" latinLnBrk="0" hangingPunct="0">
              <a:lnSpc>
                <a:spcPct val="100000"/>
              </a:lnSpc>
              <a:spcBef>
                <a:spcPts val="400"/>
              </a:spcBef>
              <a:spcAft>
                <a:spcPct val="0"/>
              </a:spcAft>
              <a:buClr>
                <a:schemeClr val="accent1"/>
              </a:buClr>
              <a:buSzTx/>
              <a:buFont typeface="Arial" panose="020B0704020202090204" pitchFamily="34" charset="0"/>
              <a:buChar char="•"/>
              <a:defRPr/>
            </a:pP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send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y, z</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a:t>
            </a:r>
            <a:endPar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603250" marR="0" lvl="2" indent="-255905" algn="l" defTabSz="914400" rtl="0" eaLnBrk="0" fontAlgn="base" latinLnBrk="0" hangingPunct="0">
              <a:lnSpc>
                <a:spcPct val="100000"/>
              </a:lnSpc>
              <a:spcBef>
                <a:spcPts val="400"/>
              </a:spcBef>
              <a:spcAft>
                <a:spcPct val="0"/>
              </a:spcAft>
              <a:buClr>
                <a:schemeClr val="accent1"/>
              </a:buClr>
              <a:buSzTx/>
              <a:buFont typeface="Arial" panose="020B0704020202090204" pitchFamily="34" charset="0"/>
              <a:buChar char="•"/>
              <a:defRPr/>
            </a:pP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decrypt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y</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to get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x</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then verify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z</a:t>
            </a:r>
            <a:endPar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365125" marR="0" lvl="1" indent="-255905" algn="l" defTabSz="914400" rtl="0" eaLnBrk="0" fontAlgn="base" latinLnBrk="0" hangingPunct="0">
              <a:lnSpc>
                <a:spcPct val="130000"/>
              </a:lnSpc>
              <a:spcBef>
                <a:spcPts val="400"/>
              </a:spcBef>
              <a:spcAft>
                <a:spcPct val="0"/>
              </a:spcAft>
              <a:buClr>
                <a:schemeClr val="accent1"/>
              </a:buClr>
              <a:buSzTx/>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MAC-then-encrypt</a:t>
            </a:r>
            <a:endPar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endParaRPr>
          </a:p>
          <a:p>
            <a:pPr marL="603250" marR="0" lvl="2" indent="-255905" algn="l" defTabSz="914400" rtl="0" eaLnBrk="0" fontAlgn="base" latinLnBrk="0" hangingPunct="0">
              <a:lnSpc>
                <a:spcPct val="100000"/>
              </a:lnSpc>
              <a:spcBef>
                <a:spcPts val="400"/>
              </a:spcBef>
              <a:spcAft>
                <a:spcPct val="0"/>
              </a:spcAft>
              <a:buClr>
                <a:schemeClr val="accent1"/>
              </a:buClr>
              <a:buSzTx/>
              <a:buFont typeface="Arial" panose="020B0704020202090204" pitchFamily="34" charset="0"/>
              <a:buChar char="•"/>
              <a:defRPr/>
            </a:pP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For message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x</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compute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z=h</a:t>
            </a:r>
            <a:r>
              <a:rPr kumimoji="0" lang="en-US" altLang="zh-CN" sz="2000" b="1" i="1" u="none" strike="noStrike" kern="1200" cap="none" spc="0" normalizeH="0" baseline="-25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K</a:t>
            </a:r>
            <a:r>
              <a:rPr kumimoji="0" lang="en-US" altLang="zh-CN" sz="2000" b="1" i="0" u="none" strike="noStrike" kern="1200" cap="none" spc="0" normalizeH="0" baseline="-40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1</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x</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then encrypt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y=e</a:t>
            </a:r>
            <a:r>
              <a:rPr kumimoji="0" lang="en-US" altLang="zh-CN" sz="2000" b="1" i="1" u="none" strike="noStrike" kern="1200" cap="none" spc="0" normalizeH="0" baseline="-25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K</a:t>
            </a:r>
            <a:r>
              <a:rPr kumimoji="0" lang="en-US" altLang="zh-CN" sz="2000" b="1" i="0" u="none" strike="noStrike" kern="1200" cap="none" spc="0" normalizeH="0" baseline="-40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2</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a:t>
            </a:r>
            <a:r>
              <a:rPr kumimoji="0" lang="en-US" altLang="zh-CN" sz="2000" b="1" i="1"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x||z</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a:t>
            </a:r>
            <a:endPar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603250" marR="0" lvl="2" indent="-255905" algn="l" defTabSz="914400" rtl="0" eaLnBrk="0" fontAlgn="base" latinLnBrk="0" hangingPunct="0">
              <a:lnSpc>
                <a:spcPct val="100000"/>
              </a:lnSpc>
              <a:spcBef>
                <a:spcPts val="400"/>
              </a:spcBef>
              <a:spcAft>
                <a:spcPct val="0"/>
              </a:spcAft>
              <a:buClr>
                <a:schemeClr val="accent1"/>
              </a:buClr>
              <a:buSzTx/>
              <a:buFont typeface="Arial" panose="020B0704020202090204" pitchFamily="34" charset="0"/>
              <a:buChar char="•"/>
              <a:defRPr/>
            </a:pP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send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y</a:t>
            </a:r>
            <a:endPar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603250" marR="0" lvl="2" indent="-255905" algn="l" defTabSz="914400" rtl="0" eaLnBrk="0" fontAlgn="base" latinLnBrk="0" hangingPunct="0">
              <a:lnSpc>
                <a:spcPct val="100000"/>
              </a:lnSpc>
              <a:spcBef>
                <a:spcPts val="400"/>
              </a:spcBef>
              <a:spcAft>
                <a:spcPct val="0"/>
              </a:spcAft>
              <a:buClr>
                <a:schemeClr val="accent1"/>
              </a:buClr>
              <a:buSzTx/>
              <a:buFont typeface="Arial" panose="020B0704020202090204" pitchFamily="34" charset="0"/>
              <a:buChar char="•"/>
              <a:defRPr/>
            </a:pP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decrypt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y</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to get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x</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and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z</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then verify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z</a:t>
            </a:r>
            <a:endPar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365125" marR="0" lvl="1" indent="-255905" algn="l" defTabSz="914400" rtl="0" eaLnBrk="0" fontAlgn="base" latinLnBrk="0" hangingPunct="0">
              <a:lnSpc>
                <a:spcPct val="130000"/>
              </a:lnSpc>
              <a:spcBef>
                <a:spcPts val="400"/>
              </a:spcBef>
              <a:spcAft>
                <a:spcPct val="0"/>
              </a:spcAft>
              <a:buClr>
                <a:schemeClr val="accent1"/>
              </a:buClr>
              <a:buSzTx/>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Encrypt-then-MAC</a:t>
            </a:r>
            <a:endPar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endParaRPr>
          </a:p>
          <a:p>
            <a:pPr marL="603250" marR="0" lvl="2" indent="-255905" algn="l" defTabSz="914400" rtl="0" eaLnBrk="0" fontAlgn="base" latinLnBrk="0" hangingPunct="0">
              <a:lnSpc>
                <a:spcPct val="100000"/>
              </a:lnSpc>
              <a:spcBef>
                <a:spcPts val="400"/>
              </a:spcBef>
              <a:spcAft>
                <a:spcPct val="0"/>
              </a:spcAft>
              <a:buClr>
                <a:schemeClr val="accent1"/>
              </a:buClr>
              <a:buSzTx/>
              <a:buFont typeface="Arial" panose="020B0704020202090204" pitchFamily="34" charset="0"/>
              <a:buChar char="•"/>
              <a:defRPr/>
            </a:pP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For message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x</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encrypt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y=e</a:t>
            </a:r>
            <a:r>
              <a:rPr kumimoji="0" lang="en-US" altLang="zh-CN" sz="2000" b="1" i="1" u="none" strike="noStrike" kern="1200" cap="none" spc="0" normalizeH="0" baseline="-25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K</a:t>
            </a:r>
            <a:r>
              <a:rPr kumimoji="0" lang="en-US" altLang="zh-CN" sz="2000" b="1" i="0" u="none" strike="noStrike" kern="1200" cap="none" spc="0" normalizeH="0" baseline="-40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2</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x</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then compute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z=h</a:t>
            </a:r>
            <a:r>
              <a:rPr kumimoji="0" lang="en-US" altLang="zh-CN" sz="2000" b="1" i="1" u="none" strike="noStrike" kern="1200" cap="none" spc="0" normalizeH="0" baseline="-25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K</a:t>
            </a:r>
            <a:r>
              <a:rPr kumimoji="0" lang="en-US" altLang="zh-CN" sz="2000" b="1" i="0" u="none" strike="noStrike" kern="1200" cap="none" spc="0" normalizeH="0" baseline="-4000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1</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a:t>
            </a:r>
            <a:r>
              <a:rPr kumimoji="0" lang="en-US" altLang="zh-CN" sz="2000" b="1" i="1"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y</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a:t>
            </a:r>
            <a:endPar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603250" marR="0" lvl="2" indent="-255905" algn="l" defTabSz="914400" rtl="0" eaLnBrk="0" fontAlgn="base" latinLnBrk="0" hangingPunct="0">
              <a:lnSpc>
                <a:spcPct val="100000"/>
              </a:lnSpc>
              <a:spcBef>
                <a:spcPts val="400"/>
              </a:spcBef>
              <a:spcAft>
                <a:spcPct val="0"/>
              </a:spcAft>
              <a:buClr>
                <a:schemeClr val="accent1"/>
              </a:buClr>
              <a:buSzTx/>
              <a:buFont typeface="Arial" panose="020B0704020202090204" pitchFamily="34" charset="0"/>
              <a:buChar char="•"/>
              <a:defRPr/>
            </a:pP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send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y, z</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a:t>
            </a:r>
            <a:endPar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603250" marR="0" lvl="2" indent="-255905" algn="l" defTabSz="914400" rtl="0" eaLnBrk="0" fontAlgn="base" latinLnBrk="0" hangingPunct="0">
              <a:lnSpc>
                <a:spcPct val="100000"/>
              </a:lnSpc>
              <a:spcBef>
                <a:spcPts val="400"/>
              </a:spcBef>
              <a:spcAft>
                <a:spcPct val="0"/>
              </a:spcAft>
              <a:buClr>
                <a:schemeClr val="accent1"/>
              </a:buClr>
              <a:buSzTx/>
              <a:buFont typeface="Arial" panose="020B0704020202090204" pitchFamily="34" charset="0"/>
              <a:buChar char="•"/>
              <a:defRPr/>
            </a:pP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verify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z</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on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y</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then decrypt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y</a:t>
            </a:r>
            <a:r>
              <a:rPr kumimoji="0" lang="en-US" altLang="zh-CN" sz="2000" b="1" i="0"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 to get </a:t>
            </a:r>
            <a:r>
              <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rPr>
              <a:t>x</a:t>
            </a:r>
            <a:endParaRPr kumimoji="0" lang="en-US" altLang="zh-CN" sz="2000" b="1" i="1" u="none" strike="noStrike" kern="1200" cap="none" spc="0" normalizeH="0" baseline="0" noProof="0" dirty="0" smtClean="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603250" marR="0" lvl="2" indent="-255905" algn="l" defTabSz="914400" rtl="0" eaLnBrk="0" fontAlgn="base" latinLnBrk="0" hangingPunct="0">
              <a:lnSpc>
                <a:spcPct val="100000"/>
              </a:lnSpc>
              <a:spcBef>
                <a:spcPts val="400"/>
              </a:spcBef>
              <a:spcAft>
                <a:spcPct val="0"/>
              </a:spcAft>
              <a:buClr>
                <a:schemeClr val="accent1"/>
              </a:buClr>
              <a:buSzTx/>
              <a:buFont typeface="Arial" panose="020B0704020202090204" pitchFamily="34" charset="0"/>
              <a:buChar char="•"/>
              <a:defRPr/>
            </a:pPr>
            <a:r>
              <a:rPr kumimoji="0" lang="en-US" altLang="zh-CN" sz="2000" b="1" i="1"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rPr>
              <a:t>preferred due to security and efficiency</a:t>
            </a:r>
            <a:endParaRPr kumimoji="0" lang="en-US" altLang="zh-CN" sz="2000" b="1" i="1"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endParaRPr>
          </a:p>
        </p:txBody>
      </p:sp>
      <p:sp>
        <p:nvSpPr>
          <p:cNvPr id="10" name="标题 2"/>
          <p:cNvSpPr>
            <a:spLocks noGrp="1"/>
          </p:cNvSpPr>
          <p:nvPr>
            <p:ph type="title"/>
          </p:nvPr>
        </p:nvSpPr>
        <p:spPr>
          <a:xfrm>
            <a:off x="457200" y="-14188"/>
            <a:ext cx="8229600" cy="8509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5.4 Authenticated Encryption</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内容占位符 1"/>
          <p:cNvSpPr>
            <a:spLocks noGrp="1"/>
          </p:cNvSpPr>
          <p:nvPr>
            <p:ph idx="1"/>
          </p:nvPr>
        </p:nvSpPr>
        <p:spPr>
          <a:xfrm>
            <a:off x="207963" y="835025"/>
            <a:ext cx="8807450" cy="3889375"/>
          </a:xfrm>
        </p:spPr>
        <p:txBody>
          <a:bodyPr vert="horz" wrap="square" lIns="91440" tIns="45720" rIns="91440" bIns="45720" numCol="1" anchor="t" anchorCtr="0" compatLnSpc="1"/>
          <a:lstStyle/>
          <a:p>
            <a:pPr marL="365125" marR="0" lvl="1" indent="-255905"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CCM-mode MAC: MAC-then-encrypt</a:t>
            </a:r>
            <a:endParaRPr kumimoji="0" lang="en-US" altLang="zh-CN" sz="2400" b="1" i="0" u="none" strike="noStrike" kern="1200" cap="none" spc="0" normalizeH="0" baseline="0" noProof="0" dirty="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r>
              <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 </a:t>
            </a:r>
            <a:r>
              <a:rPr kumimoji="0" lang="en-US" altLang="zh-CN" sz="24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combines the use of counter mode (for encryption) with CBC-mode (for authentication).</a:t>
            </a:r>
            <a:endParaRPr kumimoji="0" lang="en-US" altLang="zh-CN" sz="24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CCM: Counter with CBC-MAC</a:t>
            </a:r>
            <a:endParaRPr kumimoji="0" lang="en-US" altLang="zh-CN" sz="24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endParaRPr kumimoji="0" lang="en-US" altLang="zh-CN" sz="10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30000"/>
              </a:lnSpc>
              <a:spcBef>
                <a:spcPts val="350"/>
              </a:spcBef>
              <a:spcAft>
                <a:spcPct val="0"/>
              </a:spcAft>
              <a:buClr>
                <a:srgbClr val="00FFFF"/>
              </a:buClr>
              <a:buSzPct val="100000"/>
              <a:buFont typeface="Wingdings" panose="05000000000000000000" pitchFamily="2" charset="2"/>
              <a:buChar char="Ø"/>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 </a:t>
            </a:r>
            <a:r>
              <a:rPr kumimoji="0" lang="en-US" altLang="zh-CN" sz="24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rPr>
              <a:t>CBC mode: </a:t>
            </a:r>
            <a:endParaRPr kumimoji="0" lang="en-US" altLang="zh-CN" sz="24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endParaRPr>
          </a:p>
          <a:p>
            <a:pPr marL="630555" marR="0" lvl="2" indent="0" algn="l" defTabSz="914400" rtl="0" eaLnBrk="0" fontAlgn="base" latinLnBrk="0" hangingPunct="0">
              <a:lnSpc>
                <a:spcPct val="130000"/>
              </a:lnSpc>
              <a:spcBef>
                <a:spcPts val="350"/>
              </a:spcBef>
              <a:spcAft>
                <a:spcPct val="0"/>
              </a:spcAft>
              <a:buClr>
                <a:srgbClr val="00FFFF"/>
              </a:buClr>
              <a:buSzPct val="100000"/>
              <a:buFont typeface="Wingdings" panose="05000000000000000000"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30000"/>
              </a:lnSpc>
              <a:spcBef>
                <a:spcPts val="350"/>
              </a:spcBef>
              <a:spcAft>
                <a:spcPct val="0"/>
              </a:spcAft>
              <a:buClr>
                <a:srgbClr val="00FFFF"/>
              </a:buClr>
              <a:buSzPct val="100000"/>
              <a:buFont typeface="Wingdings" panose="05000000000000000000" pitchFamily="2" charset="2"/>
              <a:buChar char="Ø"/>
              <a:defRPr/>
            </a:pPr>
            <a:r>
              <a:rPr kumimoji="0" lang="en-US" altLang="zh-CN" sz="2400" b="1"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rPr>
              <a:t> </a:t>
            </a:r>
            <a:r>
              <a:rPr kumimoji="0" lang="en-US" altLang="zh-CN" sz="24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rPr>
              <a:t>CTR mode: </a:t>
            </a:r>
            <a:endParaRPr kumimoji="0" lang="zh-CN" altLang="en-US" sz="24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endParaRPr>
          </a:p>
        </p:txBody>
      </p:sp>
      <p:sp>
        <p:nvSpPr>
          <p:cNvPr id="4" name="TextBox 3"/>
          <p:cNvSpPr txBox="1">
            <a:spLocks noRot="1" noChangeAspect="1" noMove="1" noResize="1" noEditPoints="1" noAdjustHandles="1" noChangeArrowheads="1" noChangeShapeType="1" noTextEdit="1"/>
          </p:cNvSpPr>
          <p:nvPr/>
        </p:nvSpPr>
        <p:spPr>
          <a:xfrm>
            <a:off x="3131840" y="2937138"/>
            <a:ext cx="2281337" cy="707886"/>
          </a:xfrm>
          <a:prstGeom prst="rect">
            <a:avLst/>
          </a:prstGeom>
          <a:blipFill rotWithShape="1">
            <a:blip r:embed="rId1" cstate="print"/>
            <a:stretch>
              <a:fillRect b="-7627"/>
            </a:stretch>
          </a:blipFill>
          <a:ln>
            <a:solidFill>
              <a:srgbClr val="FF00FF"/>
            </a:solidFill>
          </a:ln>
        </p:spPr>
        <p:txBody>
          <a:bodyPr/>
          <a:lstStyle/>
          <a:p>
            <a:pPr marR="0" defTabSz="914400">
              <a:buClrTx/>
              <a:buSzTx/>
              <a:buFontTx/>
              <a:buNone/>
              <a:defRPr/>
            </a:pPr>
            <a:r>
              <a:rPr kumimoji="0" lang="zh-CN" altLang="en-US" kern="1200" cap="none" spc="0" normalizeH="0" baseline="0" noProof="0">
                <a:noFill/>
                <a:latin typeface="Times New Roman" panose="02020703060505090304" pitchFamily="18" charset="0"/>
                <a:ea typeface="宋体" pitchFamily="2" charset="-122"/>
                <a:cs typeface="+mn-cs"/>
              </a:rPr>
              <a:t> </a:t>
            </a:r>
            <a:endParaRPr kumimoji="0" lang="zh-CN" altLang="en-US" kern="1200" cap="none" spc="0" normalizeH="0" baseline="0" noProof="0">
              <a:noFill/>
              <a:latin typeface="Times New Roman" panose="02020703060505090304" pitchFamily="18" charset="0"/>
              <a:ea typeface="宋体" pitchFamily="2" charset="-122"/>
              <a:cs typeface="+mn-cs"/>
            </a:endParaRPr>
          </a:p>
        </p:txBody>
      </p:sp>
      <p:sp>
        <p:nvSpPr>
          <p:cNvPr id="5" name="TextBox 4"/>
          <p:cNvSpPr txBox="1">
            <a:spLocks noRot="1" noChangeAspect="1" noMove="1" noResize="1" noEditPoints="1" noAdjustHandles="1" noChangeArrowheads="1" noChangeShapeType="1" noTextEdit="1"/>
          </p:cNvSpPr>
          <p:nvPr/>
        </p:nvSpPr>
        <p:spPr>
          <a:xfrm>
            <a:off x="3131840" y="4017258"/>
            <a:ext cx="2652777" cy="707886"/>
          </a:xfrm>
          <a:prstGeom prst="rect">
            <a:avLst/>
          </a:prstGeom>
          <a:blipFill rotWithShape="1">
            <a:blip r:embed="rId2" cstate="print"/>
            <a:stretch>
              <a:fillRect t="-3390" b="-7627"/>
            </a:stretch>
          </a:blipFill>
          <a:ln>
            <a:solidFill>
              <a:srgbClr val="FF00FF"/>
            </a:solidFill>
          </a:ln>
        </p:spPr>
        <p:txBody>
          <a:bodyPr/>
          <a:lstStyle/>
          <a:p>
            <a:pPr marR="0" defTabSz="914400">
              <a:buClrTx/>
              <a:buSzTx/>
              <a:buFontTx/>
              <a:buNone/>
              <a:defRPr/>
            </a:pPr>
            <a:r>
              <a:rPr kumimoji="0" lang="zh-CN" altLang="en-US" kern="1200" cap="none" spc="0" normalizeH="0" baseline="0" noProof="0">
                <a:noFill/>
                <a:latin typeface="Times New Roman" panose="02020703060505090304" pitchFamily="18" charset="0"/>
                <a:ea typeface="宋体" pitchFamily="2" charset="-122"/>
                <a:cs typeface="+mn-cs"/>
              </a:rPr>
              <a:t> </a:t>
            </a:r>
            <a:endParaRPr kumimoji="0" lang="zh-CN" altLang="en-US" kern="1200" cap="none" spc="0" normalizeH="0" baseline="0" noProof="0">
              <a:noFill/>
              <a:latin typeface="Times New Roman" panose="02020703060505090304" pitchFamily="18" charset="0"/>
              <a:ea typeface="宋体" pitchFamily="2" charset="-122"/>
              <a:cs typeface="+mn-cs"/>
            </a:endParaRPr>
          </a:p>
        </p:txBody>
      </p:sp>
      <p:sp>
        <p:nvSpPr>
          <p:cNvPr id="7" name="TextBox 6"/>
          <p:cNvSpPr txBox="1">
            <a:spLocks noRot="1" noChangeAspect="1" noMove="1" noResize="1" noEditPoints="1" noAdjustHandles="1" noChangeArrowheads="1" noChangeShapeType="1" noTextEdit="1"/>
          </p:cNvSpPr>
          <p:nvPr/>
        </p:nvSpPr>
        <p:spPr>
          <a:xfrm>
            <a:off x="2567115" y="5906889"/>
            <a:ext cx="3517054" cy="461665"/>
          </a:xfrm>
          <a:prstGeom prst="rect">
            <a:avLst/>
          </a:prstGeom>
          <a:blipFill rotWithShape="1">
            <a:blip r:embed="rId3" cstate="print"/>
            <a:stretch>
              <a:fillRect r="-347" b="-19737"/>
            </a:stretch>
          </a:blipFill>
        </p:spPr>
        <p:txBody>
          <a:bodyPr/>
          <a:lstStyle/>
          <a:p>
            <a:pPr marR="0" defTabSz="914400">
              <a:buClrTx/>
              <a:buSzTx/>
              <a:buFontTx/>
              <a:buNone/>
              <a:defRPr/>
            </a:pPr>
            <a:r>
              <a:rPr kumimoji="0" lang="zh-CN" altLang="en-US" kern="1200" cap="none" spc="0" normalizeH="0" baseline="0" noProof="0">
                <a:noFill/>
                <a:latin typeface="Times New Roman" panose="02020703060505090304" pitchFamily="18" charset="0"/>
                <a:ea typeface="宋体" pitchFamily="2" charset="-122"/>
                <a:cs typeface="+mn-cs"/>
              </a:rPr>
              <a:t> </a:t>
            </a:r>
            <a:endParaRPr kumimoji="0" lang="zh-CN" altLang="en-US" kern="1200" cap="none" spc="0" normalizeH="0" baseline="0" noProof="0">
              <a:noFill/>
              <a:latin typeface="Times New Roman" panose="02020703060505090304" pitchFamily="18" charset="0"/>
              <a:ea typeface="宋体" pitchFamily="2" charset="-122"/>
              <a:cs typeface="+mn-cs"/>
            </a:endParaRPr>
          </a:p>
        </p:txBody>
      </p:sp>
      <p:sp>
        <p:nvSpPr>
          <p:cNvPr id="8" name="TextBox 7"/>
          <p:cNvSpPr txBox="1">
            <a:spLocks noRot="1" noChangeAspect="1" noMove="1" noResize="1" noEditPoints="1" noAdjustHandles="1" noChangeArrowheads="1" noChangeShapeType="1" noTextEdit="1"/>
          </p:cNvSpPr>
          <p:nvPr/>
        </p:nvSpPr>
        <p:spPr>
          <a:xfrm>
            <a:off x="3423022" y="5229200"/>
            <a:ext cx="1805237" cy="461665"/>
          </a:xfrm>
          <a:prstGeom prst="rect">
            <a:avLst/>
          </a:prstGeom>
          <a:blipFill rotWithShape="1">
            <a:blip r:embed="rId4" cstate="print"/>
            <a:stretch>
              <a:fillRect b="-10526"/>
            </a:stretch>
          </a:blipFill>
        </p:spPr>
        <p:txBody>
          <a:bodyPr/>
          <a:lstStyle/>
          <a:p>
            <a:pPr marR="0" defTabSz="914400">
              <a:buClrTx/>
              <a:buSzTx/>
              <a:buFontTx/>
              <a:buNone/>
              <a:defRPr/>
            </a:pPr>
            <a:r>
              <a:rPr kumimoji="0" lang="zh-CN" altLang="en-US" kern="1200" cap="none" spc="0" normalizeH="0" baseline="0" noProof="0">
                <a:noFill/>
                <a:latin typeface="Times New Roman" panose="02020703060505090304" pitchFamily="18" charset="0"/>
                <a:ea typeface="宋体" pitchFamily="2" charset="-122"/>
                <a:cs typeface="+mn-cs"/>
              </a:rPr>
              <a:t> </a:t>
            </a:r>
            <a:endParaRPr kumimoji="0" lang="zh-CN" altLang="en-US" kern="1200" cap="none" spc="0" normalizeH="0" baseline="0" noProof="0">
              <a:noFill/>
              <a:latin typeface="Times New Roman" panose="02020703060505090304" pitchFamily="18" charset="0"/>
              <a:ea typeface="宋体" pitchFamily="2" charset="-122"/>
              <a:cs typeface="+mn-cs"/>
            </a:endParaRPr>
          </a:p>
        </p:txBody>
      </p:sp>
      <p:sp>
        <p:nvSpPr>
          <p:cNvPr id="9" name="圆角矩形 8"/>
          <p:cNvSpPr/>
          <p:nvPr/>
        </p:nvSpPr>
        <p:spPr>
          <a:xfrm>
            <a:off x="2192338" y="5084763"/>
            <a:ext cx="4160838" cy="14398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0" name="标题 2"/>
          <p:cNvSpPr>
            <a:spLocks noGrp="1"/>
          </p:cNvSpPr>
          <p:nvPr>
            <p:ph type="title"/>
          </p:nvPr>
        </p:nvSpPr>
        <p:spPr>
          <a:xfrm>
            <a:off x="457200" y="-14188"/>
            <a:ext cx="8229600" cy="8509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5.4 Authenticated Encryption</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86025" name="TextBox 11"/>
          <p:cNvSpPr txBox="1"/>
          <p:nvPr/>
        </p:nvSpPr>
        <p:spPr>
          <a:xfrm>
            <a:off x="5508625" y="4149725"/>
            <a:ext cx="1871663"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dirty="0">
                <a:solidFill>
                  <a:srgbClr val="00B050"/>
                </a:solidFill>
                <a:ea typeface="宋体" pitchFamily="2" charset="-122"/>
              </a:rPr>
              <a:t>---Encryption</a:t>
            </a:r>
            <a:endParaRPr lang="zh-CN" altLang="en-US" sz="2000" dirty="0">
              <a:solidFill>
                <a:srgbClr val="00B050"/>
              </a:solidFill>
              <a:ea typeface="宋体" pitchFamily="2" charset="-122"/>
            </a:endParaRPr>
          </a:p>
        </p:txBody>
      </p:sp>
      <p:sp>
        <p:nvSpPr>
          <p:cNvPr id="86026" name="TextBox 13"/>
          <p:cNvSpPr txBox="1"/>
          <p:nvPr/>
        </p:nvSpPr>
        <p:spPr>
          <a:xfrm>
            <a:off x="5219700" y="3124200"/>
            <a:ext cx="2400300"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FontTx/>
              <a:buNone/>
            </a:pPr>
            <a:r>
              <a:rPr lang="en-US" altLang="zh-CN" sz="2000" dirty="0">
                <a:solidFill>
                  <a:srgbClr val="00B050"/>
                </a:solidFill>
                <a:ea typeface="宋体" pitchFamily="2" charset="-122"/>
              </a:rPr>
              <a:t>---Authentication</a:t>
            </a:r>
            <a:endParaRPr lang="zh-CN" altLang="en-US" sz="2000" dirty="0">
              <a:solidFill>
                <a:srgbClr val="00B050"/>
              </a:solidFill>
              <a:ea typeface="宋体" pitchFamily="2" charset="-122"/>
            </a:endParaRPr>
          </a:p>
        </p:txBody>
      </p:sp>
      <p:sp>
        <p:nvSpPr>
          <p:cNvPr id="15" name="TextBox 14"/>
          <p:cNvSpPr txBox="1"/>
          <p:nvPr/>
        </p:nvSpPr>
        <p:spPr>
          <a:xfrm>
            <a:off x="6372225" y="5221288"/>
            <a:ext cx="2663825" cy="1016000"/>
          </a:xfrm>
          <a:prstGeom prst="rect">
            <a:avLst/>
          </a:prstGeom>
          <a:noFill/>
        </p:spPr>
        <p:txBody>
          <a:bodyPr>
            <a:spAutoFit/>
          </a:bodyPr>
          <a:lstStyle/>
          <a:p>
            <a:pPr marR="0" defTabSz="914400">
              <a:buClrTx/>
              <a:buSzTx/>
              <a:buFontTx/>
              <a:buNone/>
              <a:defRPr/>
            </a:pPr>
            <a:r>
              <a:rPr kumimoji="0" lang="en-US" altLang="zh-CN" b="1" kern="1200" cap="none" spc="0" normalizeH="0" baseline="0" noProof="0" dirty="0">
                <a:solidFill>
                  <a:srgbClr val="00B050"/>
                </a:solidFill>
                <a:latin typeface="Times New Roman" panose="02020703060505090304" pitchFamily="18" charset="0"/>
                <a:ea typeface="宋体" pitchFamily="2" charset="-122"/>
                <a:cs typeface="+mn-cs"/>
              </a:rPr>
              <a:t>--first decrypt </a:t>
            </a:r>
            <a:r>
              <a:rPr kumimoji="0" lang="en-US" altLang="zh-CN" b="1" i="1" kern="1200" cap="none" spc="0" normalizeH="0" baseline="0" noProof="0" dirty="0">
                <a:solidFill>
                  <a:srgbClr val="00B050"/>
                </a:solidFill>
                <a:latin typeface="Times New Roman" panose="02020703060505090304" pitchFamily="18" charset="0"/>
                <a:ea typeface="宋体" pitchFamily="2" charset="-122"/>
                <a:cs typeface="+mn-cs"/>
              </a:rPr>
              <a:t>y</a:t>
            </a:r>
            <a:r>
              <a:rPr kumimoji="0" lang="en-US" altLang="zh-CN" b="1" kern="1200" cap="none" spc="0" normalizeH="0" baseline="0" noProof="0" dirty="0">
                <a:solidFill>
                  <a:srgbClr val="00B050"/>
                </a:solidFill>
                <a:latin typeface="Times New Roman" panose="02020703060505090304" pitchFamily="18" charset="0"/>
                <a:ea typeface="宋体" pitchFamily="2" charset="-122"/>
                <a:cs typeface="+mn-cs"/>
              </a:rPr>
              <a:t> </a:t>
            </a:r>
            <a:endParaRPr kumimoji="0" lang="en-US" altLang="zh-CN" b="1" kern="1200" cap="none" spc="0" normalizeH="0" baseline="0" noProof="0" dirty="0">
              <a:solidFill>
                <a:srgbClr val="00B050"/>
              </a:solidFill>
              <a:latin typeface="Times New Roman" panose="02020703060505090304" pitchFamily="18" charset="0"/>
              <a:ea typeface="宋体" pitchFamily="2" charset="-122"/>
              <a:cs typeface="+mn-cs"/>
            </a:endParaRPr>
          </a:p>
          <a:p>
            <a:pPr marL="174625" marR="0" indent="-174625" defTabSz="914400">
              <a:buClrTx/>
              <a:buSzTx/>
              <a:buFontTx/>
              <a:buNone/>
              <a:defRPr/>
            </a:pPr>
            <a:r>
              <a:rPr kumimoji="0" lang="en-US" altLang="zh-CN" b="1" kern="1200" cap="none" spc="0" normalizeH="0" baseline="0" noProof="0" dirty="0">
                <a:solidFill>
                  <a:srgbClr val="00B050"/>
                </a:solidFill>
                <a:latin typeface="Times New Roman" panose="02020703060505090304" pitchFamily="18" charset="0"/>
                <a:ea typeface="宋体" pitchFamily="2" charset="-122"/>
                <a:cs typeface="+mn-cs"/>
              </a:rPr>
              <a:t>--second generate </a:t>
            </a:r>
            <a:r>
              <a:rPr kumimoji="0" lang="en-US" altLang="zh-CN" b="1" i="1" kern="1200" cap="none" spc="0" normalizeH="0" baseline="0" noProof="0" dirty="0" err="1">
                <a:solidFill>
                  <a:srgbClr val="00B050"/>
                </a:solidFill>
                <a:latin typeface="Times New Roman" panose="02020703060505090304" pitchFamily="18" charset="0"/>
                <a:ea typeface="宋体" pitchFamily="2" charset="-122"/>
                <a:cs typeface="+mn-cs"/>
              </a:rPr>
              <a:t>z</a:t>
            </a:r>
            <a:r>
              <a:rPr kumimoji="0" lang="en-US" altLang="zh-CN" b="1" i="1" kern="1200" cap="none" spc="0" normalizeH="0" baseline="-25000" noProof="0" dirty="0" err="1">
                <a:solidFill>
                  <a:srgbClr val="00B050"/>
                </a:solidFill>
                <a:latin typeface="Times New Roman" panose="02020703060505090304" pitchFamily="18" charset="0"/>
                <a:ea typeface="宋体" pitchFamily="2" charset="-122"/>
                <a:cs typeface="+mn-cs"/>
              </a:rPr>
              <a:t>n</a:t>
            </a:r>
            <a:r>
              <a:rPr kumimoji="0" lang="en-US" altLang="zh-CN" b="1" kern="1200" cap="none" spc="0" normalizeH="0" baseline="0" noProof="0" dirty="0">
                <a:solidFill>
                  <a:srgbClr val="00B050"/>
                </a:solidFill>
                <a:latin typeface="Times New Roman" panose="02020703060505090304" pitchFamily="18" charset="0"/>
                <a:ea typeface="宋体" pitchFamily="2" charset="-122"/>
                <a:cs typeface="+mn-cs"/>
              </a:rPr>
              <a:t> to  verify </a:t>
            </a:r>
            <a:r>
              <a:rPr kumimoji="0" lang="en-US" altLang="zh-CN" b="1" i="1" kern="1200" cap="none" spc="0" normalizeH="0" baseline="0" noProof="0" dirty="0">
                <a:solidFill>
                  <a:srgbClr val="00B050"/>
                </a:solidFill>
                <a:latin typeface="Times New Roman" panose="02020703060505090304" pitchFamily="18" charset="0"/>
                <a:ea typeface="宋体" pitchFamily="2" charset="-122"/>
                <a:cs typeface="+mn-cs"/>
              </a:rPr>
              <a:t>y’</a:t>
            </a:r>
            <a:endParaRPr kumimoji="0" lang="zh-CN" altLang="en-US" b="1" i="1" kern="1200" cap="none" spc="0" normalizeH="0" baseline="0" noProof="0" dirty="0">
              <a:solidFill>
                <a:srgbClr val="00B050"/>
              </a:solidFill>
              <a:latin typeface="Times New Roman" panose="02020703060505090304" pitchFamily="18" charset="0"/>
              <a:ea typeface="宋体" pitchFamily="2" charset="-122"/>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内容占位符 1"/>
          <p:cNvSpPr>
            <a:spLocks noGrp="1"/>
          </p:cNvSpPr>
          <p:nvPr>
            <p:ph idx="1"/>
          </p:nvPr>
        </p:nvSpPr>
        <p:spPr>
          <a:xfrm>
            <a:off x="207963" y="836613"/>
            <a:ext cx="8807450" cy="3889375"/>
          </a:xfrm>
        </p:spPr>
        <p:txBody>
          <a:bodyPr vert="horz" wrap="square" lIns="91440" tIns="45720" rIns="91440" bIns="45720" numCol="1" anchor="t" anchorCtr="0" compatLnSpc="1"/>
          <a:lstStyle/>
          <a:p>
            <a:pPr marL="365125" marR="0" lvl="1" indent="-255905"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Char char=""/>
              <a:defRPr/>
            </a:pPr>
            <a:r>
              <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GCM-mode MAC:</a:t>
            </a:r>
            <a:endParaRPr kumimoji="0" lang="en-US" altLang="zh-CN" sz="2400" b="1" i="0" u="none" strike="noStrike" kern="1200" cap="none" spc="0" normalizeH="0" baseline="0" noProof="0" dirty="0">
              <a:ln>
                <a:noFill/>
              </a:ln>
              <a:solidFill>
                <a:srgbClr val="0000FF"/>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r>
              <a:rPr kumimoji="0" lang="en-US" altLang="zh-CN" sz="2400" b="1" i="0" u="none" strike="noStrike" kern="1200" cap="none" spc="0" normalizeH="0" baseline="0" noProof="0" dirty="0" smtClean="0">
                <a:ln>
                  <a:noFill/>
                </a:ln>
                <a:solidFill>
                  <a:srgbClr val="FF3300"/>
                </a:solidFill>
                <a:effectLst/>
                <a:uLnTx/>
                <a:uFillTx/>
                <a:latin typeface="Times New Roman" panose="02020703060505090304" pitchFamily="18" charset="0"/>
                <a:ea typeface="+mn-ea"/>
                <a:cs typeface="Times New Roman" panose="02020703060505090304" pitchFamily="18" charset="0"/>
              </a:rPr>
              <a:t> </a:t>
            </a:r>
            <a:r>
              <a:rPr kumimoji="0" lang="en-US" altLang="zh-CN" sz="24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rPr>
              <a:t>GCM mode: Galois/Counter mode</a:t>
            </a:r>
            <a:endParaRPr kumimoji="0" lang="en-US" altLang="zh-CN" sz="24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r>
              <a:rPr kumimoji="0" lang="en-US" altLang="zh-CN" sz="24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rPr>
              <a:t> Encryption: </a:t>
            </a:r>
            <a:endParaRPr kumimoji="0" lang="en-US" altLang="zh-CN" sz="24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30000"/>
              </a:lnSpc>
              <a:spcBef>
                <a:spcPts val="350"/>
              </a:spcBef>
              <a:spcAft>
                <a:spcPct val="0"/>
              </a:spcAft>
              <a:buClr>
                <a:srgbClr val="00FFFF"/>
              </a:buClr>
              <a:buSzPct val="100000"/>
              <a:buFont typeface="Wingdings" panose="05000000000000000000" pitchFamily="2" charset="2"/>
              <a:buChar char="Ø"/>
              <a:defRPr/>
            </a:pPr>
            <a:r>
              <a:rPr kumimoji="0" lang="en-US" altLang="zh-CN" sz="20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rPr>
              <a:t>Counter mode</a:t>
            </a:r>
            <a:endParaRPr kumimoji="0" lang="en-US" altLang="zh-CN" sz="20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endParaRPr>
          </a:p>
          <a:p>
            <a:pPr marL="859155" marR="0" lvl="2" indent="-228600" algn="l" defTabSz="914400" rtl="0" eaLnBrk="0" fontAlgn="base" latinLnBrk="0" hangingPunct="0">
              <a:lnSpc>
                <a:spcPct val="130000"/>
              </a:lnSpc>
              <a:spcBef>
                <a:spcPts val="350"/>
              </a:spcBef>
              <a:spcAft>
                <a:spcPct val="0"/>
              </a:spcAft>
              <a:buClr>
                <a:srgbClr val="00FFFF"/>
              </a:buClr>
              <a:buSzPct val="100000"/>
              <a:buFont typeface="Wingdings" panose="05000000000000000000" pitchFamily="2" charset="2"/>
              <a:buChar char="Ø"/>
              <a:defRPr/>
            </a:pPr>
            <a:r>
              <a:rPr kumimoji="0" lang="en-US" altLang="zh-CN" sz="20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rPr>
              <a:t>AES-128</a:t>
            </a:r>
            <a:endParaRPr kumimoji="0" lang="zh-CN" altLang="en-US" sz="2000" b="1" i="0" u="none" strike="noStrike" kern="1200" cap="none" spc="0" normalizeH="0" baseline="0" noProof="0" dirty="0" smtClean="0">
              <a:ln>
                <a:noFill/>
              </a:ln>
              <a:solidFill>
                <a:srgbClr val="FF00FF"/>
              </a:solidFill>
              <a:effectLst/>
              <a:uLnTx/>
              <a:uFillTx/>
              <a:latin typeface="Times New Roman" panose="02020703060505090304" pitchFamily="18" charset="0"/>
              <a:ea typeface="+mn-ea"/>
              <a:cs typeface="Times New Roman" panose="02020703060505090304" pitchFamily="18" charset="0"/>
            </a:endParaRPr>
          </a:p>
        </p:txBody>
      </p:sp>
      <p:sp>
        <p:nvSpPr>
          <p:cNvPr id="10" name="标题 2"/>
          <p:cNvSpPr>
            <a:spLocks noGrp="1"/>
          </p:cNvSpPr>
          <p:nvPr>
            <p:ph type="title"/>
          </p:nvPr>
        </p:nvSpPr>
        <p:spPr>
          <a:xfrm>
            <a:off x="457200" y="-14188"/>
            <a:ext cx="8229600" cy="8509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5.4 Authenticated Encryption</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pic>
        <p:nvPicPr>
          <p:cNvPr id="87044" name="Picture 3"/>
          <p:cNvPicPr>
            <a:picLocks noChangeAspect="1"/>
          </p:cNvPicPr>
          <p:nvPr/>
        </p:nvPicPr>
        <p:blipFill>
          <a:blip r:embed="rId1"/>
          <a:stretch>
            <a:fillRect/>
          </a:stretch>
        </p:blipFill>
        <p:spPr>
          <a:xfrm>
            <a:off x="4067175" y="1990725"/>
            <a:ext cx="4826000" cy="4781550"/>
          </a:xfrm>
          <a:prstGeom prst="rect">
            <a:avLst/>
          </a:prstGeom>
          <a:noFill/>
          <a:ln w="9525" cap="flat" cmpd="sng">
            <a:solidFill>
              <a:srgbClr val="3333FF"/>
            </a:solidFill>
            <a:prstDash val="solid"/>
            <a:miter/>
            <a:headEnd type="none" w="med" len="med"/>
            <a:tailEnd type="none" w="med" len="me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4"/>
          <p:cNvSpPr>
            <a:spLocks noGrp="1" noRot="1" noChangeArrowheads="1"/>
          </p:cNvSpPr>
          <p:nvPr>
            <p:ph type="title" idx="4294967295"/>
          </p:nvPr>
        </p:nvSpPr>
        <p:spPr>
          <a:xfrm>
            <a:off x="345777" y="44624"/>
            <a:ext cx="2786063"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Outline</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88067" name="Rectangle 5"/>
          <p:cNvSpPr>
            <a:spLocks noGrp="1" noRot="1"/>
          </p:cNvSpPr>
          <p:nvPr>
            <p:ph type="body" idx="4294967295"/>
          </p:nvPr>
        </p:nvSpPr>
        <p:spPr>
          <a:xfrm>
            <a:off x="539750" y="765175"/>
            <a:ext cx="8604250" cy="6407150"/>
          </a:xfrm>
          <a:ln/>
        </p:spPr>
        <p:txBody>
          <a:bodyPr vert="horz" wrap="square" lIns="91440" tIns="45720" rIns="91440" bIns="45720" anchor="t" anchorCtr="0"/>
          <a:p>
            <a:pPr eaLnBrk="1" hangingPunct="1"/>
            <a:r>
              <a:rPr lang="en-US" altLang="zh-CN" sz="2800" dirty="0">
                <a:solidFill>
                  <a:srgbClr val="000000"/>
                </a:solidFill>
              </a:rPr>
              <a:t>1. Hash Functions and Data Integrity</a:t>
            </a:r>
            <a:endParaRPr lang="en-US" altLang="zh-CN" sz="2800" dirty="0">
              <a:solidFill>
                <a:srgbClr val="000000"/>
              </a:solidFill>
            </a:endParaRPr>
          </a:p>
          <a:p>
            <a:pPr eaLnBrk="1" hangingPunct="1"/>
            <a:r>
              <a:rPr lang="en-US" altLang="zh-CN" sz="2800" dirty="0">
                <a:solidFill>
                  <a:srgbClr val="000000"/>
                </a:solidFill>
              </a:rPr>
              <a:t>2. Security of Hash Functions</a:t>
            </a:r>
            <a:endParaRPr lang="en-US" altLang="zh-CN" sz="2800" dirty="0">
              <a:solidFill>
                <a:srgbClr val="000000"/>
              </a:solidFill>
            </a:endParaRPr>
          </a:p>
          <a:p>
            <a:pPr lvl="1" eaLnBrk="1" hangingPunct="1"/>
            <a:r>
              <a:rPr lang="en-US" altLang="zh-CN" sz="2400" dirty="0">
                <a:solidFill>
                  <a:srgbClr val="3333FF"/>
                </a:solidFill>
              </a:rPr>
              <a:t>Security based on three difficult problems</a:t>
            </a:r>
            <a:endParaRPr lang="en-US" altLang="zh-CN" sz="2400" dirty="0">
              <a:solidFill>
                <a:srgbClr val="3333FF"/>
              </a:solidFill>
            </a:endParaRPr>
          </a:p>
          <a:p>
            <a:pPr lvl="1" eaLnBrk="1" hangingPunct="1"/>
            <a:r>
              <a:rPr lang="en-US" altLang="zh-CN" sz="2400" dirty="0">
                <a:solidFill>
                  <a:srgbClr val="3333FF"/>
                </a:solidFill>
              </a:rPr>
              <a:t>The Random Oracle Model and Algorithms in the ROM</a:t>
            </a:r>
            <a:endParaRPr lang="en-US" altLang="zh-CN" sz="2400" dirty="0">
              <a:solidFill>
                <a:srgbClr val="3333FF"/>
              </a:solidFill>
            </a:endParaRPr>
          </a:p>
          <a:p>
            <a:pPr eaLnBrk="1" hangingPunct="1"/>
            <a:r>
              <a:rPr lang="en-US" altLang="zh-CN" sz="2800" dirty="0">
                <a:solidFill>
                  <a:srgbClr val="000000"/>
                </a:solidFill>
              </a:rPr>
              <a:t>3. Iterated Hash Functions</a:t>
            </a:r>
            <a:endParaRPr lang="en-US" altLang="zh-CN" sz="2800" dirty="0">
              <a:solidFill>
                <a:srgbClr val="000000"/>
              </a:solidFill>
            </a:endParaRPr>
          </a:p>
          <a:p>
            <a:pPr lvl="1" eaLnBrk="1" hangingPunct="1"/>
            <a:r>
              <a:rPr lang="en-US" altLang="zh-CN" sz="2400" dirty="0">
                <a:solidFill>
                  <a:srgbClr val="3333FF"/>
                </a:solidFill>
              </a:rPr>
              <a:t>The Merkle-Damgard Construction &amp; SHA-1</a:t>
            </a:r>
            <a:endParaRPr lang="en-US" altLang="zh-CN" sz="2400" dirty="0">
              <a:solidFill>
                <a:srgbClr val="3333FF"/>
              </a:solidFill>
            </a:endParaRPr>
          </a:p>
          <a:p>
            <a:pPr eaLnBrk="1" hangingPunct="1"/>
            <a:r>
              <a:rPr lang="en-US" altLang="zh-CN" sz="2800" dirty="0">
                <a:solidFill>
                  <a:srgbClr val="000000"/>
                </a:solidFill>
              </a:rPr>
              <a:t>4. The Sponge Construction: </a:t>
            </a:r>
            <a:r>
              <a:rPr lang="en-US" altLang="zh-CN" sz="2400" dirty="0">
                <a:solidFill>
                  <a:srgbClr val="3333FF"/>
                </a:solidFill>
              </a:rPr>
              <a:t>SHA-3</a:t>
            </a:r>
            <a:endParaRPr lang="en-US" altLang="zh-CN" sz="2400" dirty="0">
              <a:solidFill>
                <a:srgbClr val="3333FF"/>
              </a:solidFill>
            </a:endParaRPr>
          </a:p>
          <a:p>
            <a:pPr eaLnBrk="1" hangingPunct="1"/>
            <a:r>
              <a:rPr lang="en-US" altLang="zh-CN" sz="2800" dirty="0">
                <a:solidFill>
                  <a:srgbClr val="000000"/>
                </a:solidFill>
              </a:rPr>
              <a:t>5. Message Authentication Codes (MAC)</a:t>
            </a:r>
            <a:endParaRPr lang="en-US" altLang="zh-CN" sz="2800" dirty="0">
              <a:solidFill>
                <a:srgbClr val="000000"/>
              </a:solidFill>
            </a:endParaRPr>
          </a:p>
          <a:p>
            <a:pPr lvl="1" eaLnBrk="1" hangingPunct="1">
              <a:buClr>
                <a:srgbClr val="2DA2BF"/>
              </a:buClr>
            </a:pPr>
            <a:r>
              <a:rPr lang="en-US" altLang="zh-CN" sz="2400" dirty="0">
                <a:solidFill>
                  <a:srgbClr val="3333FF"/>
                </a:solidFill>
              </a:rPr>
              <a:t>HMAC &amp; CBC-MAC</a:t>
            </a:r>
            <a:endParaRPr lang="en-US" altLang="zh-CN" sz="2400" dirty="0">
              <a:solidFill>
                <a:srgbClr val="3333FF"/>
              </a:solidFill>
            </a:endParaRPr>
          </a:p>
          <a:p>
            <a:pPr lvl="1" eaLnBrk="1" hangingPunct="1">
              <a:buClr>
                <a:srgbClr val="2DA2BF"/>
              </a:buClr>
            </a:pPr>
            <a:r>
              <a:rPr lang="en-US" altLang="zh-CN" sz="2400" dirty="0">
                <a:solidFill>
                  <a:srgbClr val="3333FF"/>
                </a:solidFill>
              </a:rPr>
              <a:t>Authenticated Encryption</a:t>
            </a:r>
            <a:endParaRPr lang="en-US" altLang="zh-CN" sz="2400" dirty="0">
              <a:solidFill>
                <a:srgbClr val="3333FF"/>
              </a:solidFill>
            </a:endParaRPr>
          </a:p>
          <a:p>
            <a:pPr eaLnBrk="1" hangingPunct="1"/>
            <a:r>
              <a:rPr lang="en-US" altLang="zh-CN" sz="2800" u="sng" dirty="0">
                <a:solidFill>
                  <a:srgbClr val="000000"/>
                </a:solidFill>
              </a:rPr>
              <a:t>6. Unconditionally Secure MAC</a:t>
            </a:r>
            <a:endParaRPr lang="en-US" altLang="zh-CN" sz="2400" u="sng" dirty="0">
              <a:solidFill>
                <a:srgbClr val="3333FF"/>
              </a:solidFill>
            </a:endParaRPr>
          </a:p>
          <a:p>
            <a:pPr lvl="1" eaLnBrk="1" hangingPunct="1">
              <a:buClr>
                <a:srgbClr val="2DA2BF"/>
              </a:buClr>
            </a:pPr>
            <a:endParaRPr lang="en-US" altLang="zh-CN" sz="2400" dirty="0">
              <a:solidFill>
                <a:srgbClr val="3333FF"/>
              </a:solidFill>
            </a:endParaRPr>
          </a:p>
        </p:txBody>
      </p:sp>
      <p:sp>
        <p:nvSpPr>
          <p:cNvPr id="88068"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内容占位符 1"/>
          <p:cNvSpPr>
            <a:spLocks noGrp="1"/>
          </p:cNvSpPr>
          <p:nvPr>
            <p:ph idx="1"/>
          </p:nvPr>
        </p:nvSpPr>
        <p:spPr>
          <a:xfrm>
            <a:off x="207963" y="1027113"/>
            <a:ext cx="8807450" cy="3889375"/>
          </a:xfrm>
        </p:spPr>
        <p:txBody>
          <a:bodyPr vert="horz" wrap="square" lIns="91440" tIns="45720" rIns="91440" bIns="45720" numCol="1" anchor="t" anchorCtr="0" compatLnSpc="1"/>
          <a:lstStyle/>
          <a:p>
            <a:pPr marL="365125" marR="0" lvl="1" indent="-255905"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Char char=""/>
              <a:defRPr/>
            </a:pPr>
            <a:r>
              <a:rPr kumimoji="0" lang="en-US" altLang="zh-CN" sz="32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rPr>
              <a:t>Unconditional security: </a:t>
            </a:r>
            <a:endParaRPr kumimoji="0" lang="en-US" altLang="zh-CN" sz="3200" b="1" i="0" u="none" strike="noStrike" kern="1200" cap="none" spc="0" normalizeH="0" baseline="0" noProof="0" dirty="0" smtClean="0">
              <a:ln>
                <a:noFill/>
              </a:ln>
              <a:solidFill>
                <a:srgbClr val="FF0000"/>
              </a:solidFill>
              <a:effectLst/>
              <a:uLnTx/>
              <a:uFillTx/>
              <a:latin typeface="Times New Roman" panose="02020703060505090304" pitchFamily="18" charset="0"/>
              <a:ea typeface="+mn-ea"/>
              <a:cs typeface="Times New Roman" panose="02020703060505090304" pitchFamily="18" charset="0"/>
            </a:endParaRPr>
          </a:p>
          <a:p>
            <a:pPr marL="603250" marR="0" lvl="2" indent="-255905"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Adversary has infinite computing power</a:t>
            </a:r>
            <a:endParaRPr kumimoji="0"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603250" marR="0" lvl="2" indent="-255905"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One key is used to produce only one authentication tag.</a:t>
            </a:r>
            <a:endParaRPr kumimoji="0"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603250" marR="0" lvl="2" indent="-255905" algn="l" defTabSz="914400" rtl="0" eaLnBrk="0" fontAlgn="base" latinLnBrk="0" hangingPunct="0">
              <a:lnSpc>
                <a:spcPct val="130000"/>
              </a:lnSpc>
              <a:spcBef>
                <a:spcPts val="400"/>
              </a:spcBef>
              <a:spcAft>
                <a:spcPct val="0"/>
              </a:spcAft>
              <a:buClr>
                <a:schemeClr val="accent1"/>
              </a:buClr>
              <a:buSzPct val="100000"/>
              <a:buFont typeface="Wingdings 3" panose="05040102010807070707" pitchFamily="18" charset="2"/>
              <a:buChar char=""/>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rPr>
              <a:t>Known message attack model</a:t>
            </a:r>
            <a:endParaRPr kumimoji="0" lang="en-US" altLang="zh-CN" sz="2800" b="1" i="0" u="none" strike="noStrike" kern="1200" cap="none" spc="0" normalizeH="0" baseline="0" noProof="0" dirty="0">
              <a:ln>
                <a:noFill/>
              </a:ln>
              <a:solidFill>
                <a:schemeClr val="tx1"/>
              </a:solidFill>
              <a:effectLst/>
              <a:uLnTx/>
              <a:uFillTx/>
              <a:latin typeface="Times New Roman" panose="02020703060505090304" pitchFamily="18" charset="0"/>
              <a:ea typeface="+mn-ea"/>
              <a:cs typeface="Times New Roman" panose="02020703060505090304" pitchFamily="18" charset="0"/>
            </a:endParaRPr>
          </a:p>
          <a:p>
            <a:pPr marL="621030" marR="0" lvl="1" indent="-228600" algn="l" defTabSz="914400" rtl="0" eaLnBrk="0" fontAlgn="base" latinLnBrk="0" hangingPunct="0">
              <a:lnSpc>
                <a:spcPct val="130000"/>
              </a:lnSpc>
              <a:spcBef>
                <a:spcPts val="325"/>
              </a:spcBef>
              <a:spcAft>
                <a:spcPct val="0"/>
              </a:spcAft>
              <a:buClr>
                <a:srgbClr val="5680F8"/>
              </a:buClr>
              <a:buSzPct val="80000"/>
              <a:buFont typeface="Wingdings" panose="05000000000000000000" pitchFamily="2" charset="2"/>
              <a:buChar char="l"/>
              <a:defRPr/>
            </a:pPr>
            <a:endParaRPr kumimoji="0" lang="zh-CN" altLang="en-US" sz="3200" b="1" i="0" u="none" strike="noStrike" kern="1200" cap="none" spc="0" normalizeH="0" baseline="0" noProof="0" dirty="0" smtClean="0">
              <a:ln>
                <a:noFill/>
              </a:ln>
              <a:solidFill>
                <a:schemeClr val="tx1"/>
              </a:solidFill>
              <a:effectLst/>
              <a:uLnTx/>
              <a:uFillTx/>
              <a:latin typeface="Times New Roman" panose="02020703060505090304" pitchFamily="18" charset="0"/>
              <a:ea typeface="+mn-ea"/>
              <a:cs typeface="Times New Roman" panose="02020703060505090304" pitchFamily="18" charset="0"/>
            </a:endParaRPr>
          </a:p>
        </p:txBody>
      </p:sp>
      <p:sp>
        <p:nvSpPr>
          <p:cNvPr id="10" name="标题 2"/>
          <p:cNvSpPr>
            <a:spLocks noGrp="1"/>
          </p:cNvSpPr>
          <p:nvPr>
            <p:ph type="title"/>
          </p:nvPr>
        </p:nvSpPr>
        <p:spPr>
          <a:xfrm>
            <a:off x="-36512" y="-14188"/>
            <a:ext cx="9505056" cy="8509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6. Unconditionally Secure MACs (skipped)</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4"/>
          <p:cNvSpPr>
            <a:spLocks noGrp="1" noRot="1" noChangeArrowheads="1"/>
          </p:cNvSpPr>
          <p:nvPr>
            <p:ph type="title" idx="4294967295"/>
          </p:nvPr>
        </p:nvSpPr>
        <p:spPr>
          <a:xfrm>
            <a:off x="345777" y="44624"/>
            <a:ext cx="2786063"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Summary</a:t>
            </a:r>
            <a:endParaRPr kumimoji="0" lang="zh-CN" altLang="en-US" sz="40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90115" name="Rectangle 5"/>
          <p:cNvSpPr>
            <a:spLocks noGrp="1" noRot="1"/>
          </p:cNvSpPr>
          <p:nvPr>
            <p:ph type="body" idx="4294967295"/>
          </p:nvPr>
        </p:nvSpPr>
        <p:spPr>
          <a:xfrm>
            <a:off x="539750" y="765175"/>
            <a:ext cx="8604250" cy="6407150"/>
          </a:xfrm>
          <a:ln/>
        </p:spPr>
        <p:txBody>
          <a:bodyPr vert="horz" wrap="square" lIns="91440" tIns="45720" rIns="91440" bIns="45720" anchor="t" anchorCtr="0"/>
          <a:p>
            <a:pPr eaLnBrk="1" hangingPunct="1"/>
            <a:r>
              <a:rPr lang="en-US" altLang="zh-CN" sz="2800" dirty="0">
                <a:solidFill>
                  <a:srgbClr val="000000"/>
                </a:solidFill>
              </a:rPr>
              <a:t>1. Hash Functions and Data Integrity</a:t>
            </a:r>
            <a:endParaRPr lang="en-US" altLang="zh-CN" sz="2800" dirty="0">
              <a:solidFill>
                <a:srgbClr val="000000"/>
              </a:solidFill>
            </a:endParaRPr>
          </a:p>
          <a:p>
            <a:pPr eaLnBrk="1" hangingPunct="1"/>
            <a:r>
              <a:rPr lang="en-US" altLang="zh-CN" sz="2800" dirty="0">
                <a:solidFill>
                  <a:srgbClr val="000000"/>
                </a:solidFill>
              </a:rPr>
              <a:t>2. Security of Hash Functions</a:t>
            </a:r>
            <a:endParaRPr lang="en-US" altLang="zh-CN" sz="2800" dirty="0">
              <a:solidFill>
                <a:srgbClr val="000000"/>
              </a:solidFill>
            </a:endParaRPr>
          </a:p>
          <a:p>
            <a:pPr lvl="1" eaLnBrk="1" hangingPunct="1"/>
            <a:r>
              <a:rPr lang="en-US" altLang="zh-CN" sz="2400" dirty="0">
                <a:solidFill>
                  <a:srgbClr val="3333FF"/>
                </a:solidFill>
              </a:rPr>
              <a:t>Security based on three difficult problems</a:t>
            </a:r>
            <a:endParaRPr lang="en-US" altLang="zh-CN" sz="2400" dirty="0">
              <a:solidFill>
                <a:srgbClr val="3333FF"/>
              </a:solidFill>
            </a:endParaRPr>
          </a:p>
          <a:p>
            <a:pPr lvl="1" eaLnBrk="1" hangingPunct="1"/>
            <a:r>
              <a:rPr lang="en-US" altLang="zh-CN" sz="2400" dirty="0">
                <a:solidFill>
                  <a:srgbClr val="3333FF"/>
                </a:solidFill>
              </a:rPr>
              <a:t>The Random Oracle Model and Algorithms in the ROM</a:t>
            </a:r>
            <a:endParaRPr lang="en-US" altLang="zh-CN" sz="2400" dirty="0">
              <a:solidFill>
                <a:srgbClr val="3333FF"/>
              </a:solidFill>
            </a:endParaRPr>
          </a:p>
          <a:p>
            <a:pPr eaLnBrk="1" hangingPunct="1"/>
            <a:r>
              <a:rPr lang="en-US" altLang="zh-CN" sz="2800" dirty="0">
                <a:solidFill>
                  <a:srgbClr val="000000"/>
                </a:solidFill>
              </a:rPr>
              <a:t>3. Iterated Hash Functions</a:t>
            </a:r>
            <a:endParaRPr lang="en-US" altLang="zh-CN" sz="2800" dirty="0">
              <a:solidFill>
                <a:srgbClr val="000000"/>
              </a:solidFill>
            </a:endParaRPr>
          </a:p>
          <a:p>
            <a:pPr lvl="1" eaLnBrk="1" hangingPunct="1"/>
            <a:r>
              <a:rPr lang="en-US" altLang="zh-CN" sz="2400" dirty="0">
                <a:solidFill>
                  <a:srgbClr val="3333FF"/>
                </a:solidFill>
              </a:rPr>
              <a:t>The Merkle-Damgard Construction &amp; SHA-1</a:t>
            </a:r>
            <a:endParaRPr lang="en-US" altLang="zh-CN" sz="2400" dirty="0">
              <a:solidFill>
                <a:srgbClr val="3333FF"/>
              </a:solidFill>
            </a:endParaRPr>
          </a:p>
          <a:p>
            <a:pPr eaLnBrk="1" hangingPunct="1"/>
            <a:r>
              <a:rPr lang="en-US" altLang="zh-CN" sz="2800" dirty="0">
                <a:solidFill>
                  <a:srgbClr val="000000"/>
                </a:solidFill>
              </a:rPr>
              <a:t>4. The Sponge Construction: </a:t>
            </a:r>
            <a:r>
              <a:rPr lang="en-US" altLang="zh-CN" sz="2400" dirty="0">
                <a:solidFill>
                  <a:srgbClr val="3333FF"/>
                </a:solidFill>
              </a:rPr>
              <a:t>SHA-3</a:t>
            </a:r>
            <a:endParaRPr lang="en-US" altLang="zh-CN" sz="2400" dirty="0">
              <a:solidFill>
                <a:srgbClr val="3333FF"/>
              </a:solidFill>
            </a:endParaRPr>
          </a:p>
          <a:p>
            <a:pPr eaLnBrk="1" hangingPunct="1"/>
            <a:r>
              <a:rPr lang="en-US" altLang="zh-CN" sz="2800" dirty="0">
                <a:solidFill>
                  <a:srgbClr val="000000"/>
                </a:solidFill>
              </a:rPr>
              <a:t>5. Message Authentication Codes (MAC)</a:t>
            </a:r>
            <a:endParaRPr lang="en-US" altLang="zh-CN" sz="2800" dirty="0">
              <a:solidFill>
                <a:srgbClr val="000000"/>
              </a:solidFill>
            </a:endParaRPr>
          </a:p>
          <a:p>
            <a:pPr lvl="1" eaLnBrk="1" hangingPunct="1">
              <a:buClr>
                <a:srgbClr val="2DA2BF"/>
              </a:buClr>
            </a:pPr>
            <a:r>
              <a:rPr lang="en-US" altLang="zh-CN" sz="2400" dirty="0">
                <a:solidFill>
                  <a:srgbClr val="3333FF"/>
                </a:solidFill>
              </a:rPr>
              <a:t>HMAC &amp; CBC-MAC</a:t>
            </a:r>
            <a:endParaRPr lang="en-US" altLang="zh-CN" sz="2400" dirty="0">
              <a:solidFill>
                <a:srgbClr val="3333FF"/>
              </a:solidFill>
            </a:endParaRPr>
          </a:p>
          <a:p>
            <a:pPr lvl="1" eaLnBrk="1" hangingPunct="1">
              <a:buClr>
                <a:srgbClr val="2DA2BF"/>
              </a:buClr>
            </a:pPr>
            <a:r>
              <a:rPr lang="en-US" altLang="zh-CN" sz="2400" dirty="0">
                <a:solidFill>
                  <a:srgbClr val="3333FF"/>
                </a:solidFill>
              </a:rPr>
              <a:t>Authenticated Encryption</a:t>
            </a:r>
            <a:endParaRPr lang="en-US" altLang="zh-CN" sz="2400" dirty="0">
              <a:solidFill>
                <a:srgbClr val="3333FF"/>
              </a:solidFill>
            </a:endParaRPr>
          </a:p>
          <a:p>
            <a:pPr eaLnBrk="1" hangingPunct="1"/>
            <a:r>
              <a:rPr lang="en-US" altLang="zh-CN" sz="2800" dirty="0">
                <a:solidFill>
                  <a:srgbClr val="000000"/>
                </a:solidFill>
              </a:rPr>
              <a:t>6. Unconditionally Secure MAC</a:t>
            </a:r>
            <a:endParaRPr lang="en-US" altLang="zh-CN" sz="2400" dirty="0">
              <a:solidFill>
                <a:srgbClr val="3333FF"/>
              </a:solidFill>
            </a:endParaRPr>
          </a:p>
          <a:p>
            <a:pPr lvl="1" eaLnBrk="1" hangingPunct="1">
              <a:buClr>
                <a:srgbClr val="2DA2BF"/>
              </a:buClr>
            </a:pPr>
            <a:endParaRPr lang="en-US" altLang="zh-CN" sz="2400" dirty="0">
              <a:solidFill>
                <a:srgbClr val="3333FF"/>
              </a:solidFill>
            </a:endParaRPr>
          </a:p>
        </p:txBody>
      </p:sp>
      <p:sp>
        <p:nvSpPr>
          <p:cNvPr id="90116"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Slide Number Placeholder 2"/>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91139" name="Rectangle 4"/>
          <p:cNvSpPr txBox="1">
            <a:spLocks noRot="1"/>
          </p:cNvSpPr>
          <p:nvPr/>
        </p:nvSpPr>
        <p:spPr>
          <a:xfrm>
            <a:off x="395288" y="11113"/>
            <a:ext cx="6572250" cy="825500"/>
          </a:xfrm>
          <a:prstGeom prst="rect">
            <a:avLst/>
          </a:prstGeom>
          <a:noFill/>
          <a:ln w="9525">
            <a:noFill/>
          </a:ln>
        </p:spPr>
        <p:txBody>
          <a:bodyPr anchor="ctr" anchorCtr="0"/>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eaLnBrk="1" hangingPunct="1">
              <a:lnSpc>
                <a:spcPct val="100000"/>
              </a:lnSpc>
              <a:spcBef>
                <a:spcPct val="0"/>
              </a:spcBef>
              <a:buClrTx/>
              <a:buSzTx/>
              <a:buFont typeface="Arial" panose="020B0704020202090204" pitchFamily="34" charset="0"/>
              <a:buNone/>
            </a:pPr>
            <a:r>
              <a:rPr lang="en-US" altLang="zh-CN" sz="4000" dirty="0">
                <a:solidFill>
                  <a:srgbClr val="3333FF"/>
                </a:solidFill>
                <a:latin typeface="Lucida Sans Unicode" pitchFamily="34" charset="0"/>
              </a:rPr>
              <a:t>Homework</a:t>
            </a:r>
            <a:endParaRPr lang="zh-CN" altLang="en-US" sz="4000" dirty="0">
              <a:solidFill>
                <a:srgbClr val="3333FF"/>
              </a:solidFill>
              <a:latin typeface="Lucida Sans Unicode" pitchFamily="34" charset="0"/>
            </a:endParaRPr>
          </a:p>
        </p:txBody>
      </p:sp>
      <p:sp>
        <p:nvSpPr>
          <p:cNvPr id="91140" name="TextBox 6"/>
          <p:cNvSpPr txBox="1"/>
          <p:nvPr/>
        </p:nvSpPr>
        <p:spPr>
          <a:xfrm>
            <a:off x="755650" y="2060575"/>
            <a:ext cx="7416800" cy="954088"/>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gn="ctr">
              <a:lnSpc>
                <a:spcPct val="100000"/>
              </a:lnSpc>
              <a:spcBef>
                <a:spcPct val="0"/>
              </a:spcBef>
              <a:buClrTx/>
              <a:buSzTx/>
              <a:buFontTx/>
              <a:buNone/>
            </a:pPr>
            <a:r>
              <a:rPr lang="en-US" altLang="zh-CN" sz="2800" dirty="0">
                <a:solidFill>
                  <a:srgbClr val="0000FF"/>
                </a:solidFill>
                <a:ea typeface="宋体" pitchFamily="2" charset="-122"/>
                <a:sym typeface="+mn-ea"/>
              </a:rPr>
              <a:t>Problem Set 4: </a:t>
            </a:r>
            <a:r>
              <a:rPr lang="en-US" altLang="zh-CN" sz="2800" dirty="0">
                <a:solidFill>
                  <a:srgbClr val="FF00FF"/>
                </a:solidFill>
                <a:ea typeface="宋体" pitchFamily="2" charset="-122"/>
                <a:sym typeface="+mn-ea"/>
              </a:rPr>
              <a:t>Exercises 5.1, 5.6, 5.7, 5.8, 5.12, 5.13, 5.14, 5.15.</a:t>
            </a:r>
            <a:endParaRPr lang="en-US" altLang="zh-CN" sz="2800" dirty="0">
              <a:solidFill>
                <a:srgbClr val="FF00FF"/>
              </a:solidFill>
              <a:ea typeface="宋体" pitchFamily="2" charset="-122"/>
              <a:sym typeface="+mn-ea"/>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62" name="Picture 6" descr="2008114134834969_2"/>
          <p:cNvPicPr>
            <a:picLocks noChangeAspect="1"/>
          </p:cNvPicPr>
          <p:nvPr/>
        </p:nvPicPr>
        <p:blipFill>
          <a:blip r:embed="rId1"/>
          <a:srcRect l="4355" t="7060" r="4527"/>
          <a:stretch>
            <a:fillRect/>
          </a:stretch>
        </p:blipFill>
        <p:spPr>
          <a:xfrm>
            <a:off x="0" y="1571625"/>
            <a:ext cx="5246688" cy="4273550"/>
          </a:xfrm>
          <a:prstGeom prst="rect">
            <a:avLst/>
          </a:prstGeom>
          <a:noFill/>
          <a:ln w="9525">
            <a:noFill/>
          </a:ln>
        </p:spPr>
      </p:pic>
      <p:sp>
        <p:nvSpPr>
          <p:cNvPr id="92163" name="TextBox 6"/>
          <p:cNvSpPr txBox="1"/>
          <p:nvPr/>
        </p:nvSpPr>
        <p:spPr>
          <a:xfrm>
            <a:off x="4932363" y="2781300"/>
            <a:ext cx="3673475" cy="101600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eaLnBrk="1" hangingPunct="1">
              <a:lnSpc>
                <a:spcPct val="100000"/>
              </a:lnSpc>
              <a:spcBef>
                <a:spcPct val="0"/>
              </a:spcBef>
              <a:buClrTx/>
              <a:buSzTx/>
              <a:buFont typeface="Arial" panose="020B0704020202090204" pitchFamily="34" charset="0"/>
              <a:buNone/>
            </a:pPr>
            <a:r>
              <a:rPr lang="en-US" altLang="zh-CN" sz="6000" b="0" dirty="0">
                <a:solidFill>
                  <a:srgbClr val="558ED5"/>
                </a:solidFill>
                <a:latin typeface="Cambria Math" pitchFamily="18" charset="0"/>
                <a:ea typeface="宋体" pitchFamily="2" charset="-122"/>
              </a:rPr>
              <a:t>Questions?</a:t>
            </a:r>
            <a:endParaRPr lang="en-US" altLang="zh-CN" sz="6000" b="0" dirty="0">
              <a:solidFill>
                <a:srgbClr val="558ED5"/>
              </a:solidFill>
              <a:latin typeface="Cambria Math" pitchFamily="18" charset="0"/>
              <a:ea typeface="宋体" pitchFamily="2" charset="-122"/>
            </a:endParaRPr>
          </a:p>
        </p:txBody>
      </p:sp>
      <p:sp>
        <p:nvSpPr>
          <p:cNvPr id="4" name="标题 3"/>
          <p:cNvSpPr>
            <a:spLocks noGrp="1"/>
          </p:cNvSpPr>
          <p:nvPr>
            <p:ph type="title"/>
          </p:nvPr>
        </p:nvSpPr>
        <p:spPr>
          <a:xfrm>
            <a:off x="323528" y="-13394"/>
            <a:ext cx="8229600" cy="850106"/>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1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Thank you!</a:t>
            </a:r>
            <a:endParaRPr kumimoji="0" lang="zh-CN" altLang="en-US" sz="41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2770" name="Rectangle 1026"/>
          <p:cNvSpPr>
            <a:spLocks noGrp="1" noChangeArrowheads="1"/>
          </p:cNvSpPr>
          <p:nvPr>
            <p:ph type="title"/>
          </p:nvPr>
        </p:nvSpPr>
        <p:spPr>
          <a:xfrm>
            <a:off x="215900" y="228600"/>
            <a:ext cx="4500563" cy="6172200"/>
          </a:xfrm>
          <a:noFill/>
          <a:ln>
            <a:noFill/>
          </a:ln>
          <a:effectLst/>
          <a:sp3d prstMaterial="plastic"/>
        </p:spPr>
        <p:txBody>
          <a:bodyPr vert="horz" tIns="45720" rtlCol="0" anchor="ctr" anchorCtr="0">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br>
              <a:rPr kumimoji="0" lang="en-US" altLang="zh-CN"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br>
            <a:br>
              <a:rPr kumimoji="0" lang="en-US" altLang="zh-CN"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br>
            <a:br>
              <a:rPr kumimoji="0" lang="en-US" altLang="zh-CN"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br>
            <a:r>
              <a:rPr kumimoji="0" lang="en-US" altLang="zh-CN"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rPr>
              <a:t>HMAC</a:t>
            </a:r>
            <a:endParaRPr kumimoji="0" lang="en-AU" altLang="zh-CN" sz="36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pic>
        <p:nvPicPr>
          <p:cNvPr id="93187" name="Picture 3"/>
          <p:cNvPicPr>
            <a:picLocks noChangeAspect="1"/>
          </p:cNvPicPr>
          <p:nvPr/>
        </p:nvPicPr>
        <p:blipFill>
          <a:blip r:embed="rId1"/>
          <a:stretch>
            <a:fillRect/>
          </a:stretch>
        </p:blipFill>
        <p:spPr>
          <a:xfrm>
            <a:off x="3200400" y="228600"/>
            <a:ext cx="5722938" cy="6440488"/>
          </a:xfrm>
          <a:prstGeom prst="rect">
            <a:avLst/>
          </a:prstGeom>
          <a:noFill/>
          <a:ln w="9525">
            <a:noFill/>
          </a:ln>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4"/>
          <p:cNvSpPr>
            <a:spLocks noGrp="1" noRot="1" noChangeArrowheads="1"/>
          </p:cNvSpPr>
          <p:nvPr>
            <p:ph type="title" idx="4294967295"/>
          </p:nvPr>
        </p:nvSpPr>
        <p:spPr>
          <a:xfrm>
            <a:off x="323528" y="83220"/>
            <a:ext cx="7890073" cy="825500"/>
          </a:xfrm>
          <a:noFill/>
          <a:ln>
            <a:noFill/>
          </a:ln>
          <a:effectLst/>
          <a:sp3d prstMaterial="plastic"/>
        </p:spPr>
        <p:txBody>
          <a:bodyPr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Two types of Hash Functions</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18435" name="Rectangle 5"/>
          <p:cNvSpPr>
            <a:spLocks noGrp="1" noRot="1"/>
          </p:cNvSpPr>
          <p:nvPr>
            <p:ph type="body" idx="4294967295"/>
          </p:nvPr>
        </p:nvSpPr>
        <p:spPr>
          <a:xfrm>
            <a:off x="428625" y="908050"/>
            <a:ext cx="8501063" cy="5521325"/>
          </a:xfrm>
          <a:ln/>
        </p:spPr>
        <p:txBody>
          <a:bodyPr vert="horz" wrap="square" lIns="91440" tIns="45720" rIns="91440" bIns="45720" anchor="t" anchorCtr="0"/>
          <a:p>
            <a:pPr eaLnBrk="1" hangingPunct="1">
              <a:lnSpc>
                <a:spcPct val="120000"/>
              </a:lnSpc>
            </a:pPr>
            <a:r>
              <a:rPr lang="en-US" altLang="zh-CN" dirty="0">
                <a:solidFill>
                  <a:srgbClr val="3333FF"/>
                </a:solidFill>
              </a:rPr>
              <a:t>A unkeyed hash function: </a:t>
            </a:r>
            <a:r>
              <a:rPr lang="en-US" altLang="zh-CN" i="1" dirty="0">
                <a:solidFill>
                  <a:srgbClr val="000000"/>
                </a:solidFill>
              </a:rPr>
              <a:t>y=h</a:t>
            </a:r>
            <a:r>
              <a:rPr lang="en-US" altLang="zh-CN" dirty="0">
                <a:solidFill>
                  <a:srgbClr val="000000"/>
                </a:solidFill>
              </a:rPr>
              <a:t>(</a:t>
            </a:r>
            <a:r>
              <a:rPr lang="en-US" altLang="zh-CN" i="1" dirty="0">
                <a:solidFill>
                  <a:srgbClr val="000000"/>
                </a:solidFill>
              </a:rPr>
              <a:t>x</a:t>
            </a:r>
            <a:r>
              <a:rPr lang="en-US" altLang="zh-CN" dirty="0">
                <a:solidFill>
                  <a:srgbClr val="000000"/>
                </a:solidFill>
              </a:rPr>
              <a:t>)</a:t>
            </a:r>
            <a:endParaRPr lang="en-US" altLang="zh-CN" dirty="0">
              <a:solidFill>
                <a:srgbClr val="3333FF"/>
              </a:solidFill>
            </a:endParaRPr>
          </a:p>
          <a:p>
            <a:pPr lvl="1" eaLnBrk="1" hangingPunct="1">
              <a:lnSpc>
                <a:spcPct val="120000"/>
              </a:lnSpc>
            </a:pPr>
            <a:r>
              <a:rPr lang="en-US" altLang="zh-CN" dirty="0">
                <a:solidFill>
                  <a:srgbClr val="000000"/>
                </a:solidFill>
              </a:rPr>
              <a:t>A single, fixed hash function;</a:t>
            </a:r>
            <a:endParaRPr lang="en-US" altLang="zh-CN" dirty="0">
              <a:solidFill>
                <a:srgbClr val="000000"/>
              </a:solidFill>
            </a:endParaRPr>
          </a:p>
          <a:p>
            <a:pPr lvl="1" eaLnBrk="1" hangingPunct="1">
              <a:lnSpc>
                <a:spcPct val="120000"/>
              </a:lnSpc>
            </a:pPr>
            <a:r>
              <a:rPr lang="en-US" altLang="zh-CN" dirty="0">
                <a:solidFill>
                  <a:srgbClr val="FF3300"/>
                </a:solidFill>
              </a:rPr>
              <a:t>the message digest </a:t>
            </a:r>
            <a:r>
              <a:rPr lang="en-US" altLang="zh-CN" i="1" dirty="0">
                <a:solidFill>
                  <a:srgbClr val="FF3300"/>
                </a:solidFill>
              </a:rPr>
              <a:t>y</a:t>
            </a:r>
            <a:r>
              <a:rPr lang="en-US" altLang="zh-CN" dirty="0">
                <a:solidFill>
                  <a:srgbClr val="FF3300"/>
                </a:solidFill>
              </a:rPr>
              <a:t> must be securely stored, but the data </a:t>
            </a:r>
            <a:r>
              <a:rPr lang="en-US" altLang="zh-CN" i="1" dirty="0">
                <a:solidFill>
                  <a:srgbClr val="FF3300"/>
                </a:solidFill>
              </a:rPr>
              <a:t>x</a:t>
            </a:r>
            <a:r>
              <a:rPr lang="en-US" altLang="zh-CN" dirty="0">
                <a:solidFill>
                  <a:srgbClr val="FF3300"/>
                </a:solidFill>
              </a:rPr>
              <a:t> is not.</a:t>
            </a:r>
            <a:endParaRPr lang="en-US" altLang="zh-CN" dirty="0">
              <a:solidFill>
                <a:srgbClr val="FF3300"/>
              </a:solidFill>
            </a:endParaRPr>
          </a:p>
          <a:p>
            <a:pPr eaLnBrk="1" hangingPunct="1">
              <a:lnSpc>
                <a:spcPct val="120000"/>
              </a:lnSpc>
            </a:pPr>
            <a:r>
              <a:rPr lang="en-US" altLang="zh-CN" dirty="0">
                <a:solidFill>
                  <a:srgbClr val="3333FF"/>
                </a:solidFill>
              </a:rPr>
              <a:t>A keyed hash function:</a:t>
            </a:r>
            <a:endParaRPr lang="en-US" altLang="zh-CN" sz="3600" dirty="0">
              <a:solidFill>
                <a:srgbClr val="000000"/>
              </a:solidFill>
            </a:endParaRPr>
          </a:p>
          <a:p>
            <a:pPr lvl="1" eaLnBrk="1" hangingPunct="1">
              <a:lnSpc>
                <a:spcPct val="120000"/>
              </a:lnSpc>
            </a:pPr>
            <a:r>
              <a:rPr lang="en-US" altLang="zh-CN" dirty="0">
                <a:solidFill>
                  <a:srgbClr val="000000"/>
                </a:solidFill>
              </a:rPr>
              <a:t>A hash function determined </a:t>
            </a:r>
            <a:r>
              <a:rPr lang="en-US" altLang="zh-CN" dirty="0">
                <a:solidFill>
                  <a:srgbClr val="FF3300"/>
                </a:solidFill>
              </a:rPr>
              <a:t>by a secrete key </a:t>
            </a:r>
            <a:r>
              <a:rPr lang="en-US" altLang="zh-CN" i="1" dirty="0">
                <a:solidFill>
                  <a:srgbClr val="FF3300"/>
                </a:solidFill>
              </a:rPr>
              <a:t>K</a:t>
            </a:r>
            <a:r>
              <a:rPr lang="en-US" altLang="zh-CN" dirty="0">
                <a:solidFill>
                  <a:srgbClr val="000000"/>
                </a:solidFill>
              </a:rPr>
              <a:t>, say </a:t>
            </a:r>
            <a:r>
              <a:rPr lang="en-US" altLang="zh-CN" i="1" dirty="0">
                <a:solidFill>
                  <a:srgbClr val="FF0000"/>
                </a:solidFill>
              </a:rPr>
              <a:t>y=h</a:t>
            </a:r>
            <a:r>
              <a:rPr lang="en-US" altLang="zh-CN" i="1" baseline="-25000" dirty="0">
                <a:solidFill>
                  <a:srgbClr val="FF0000"/>
                </a:solidFill>
              </a:rPr>
              <a:t>K</a:t>
            </a:r>
            <a:r>
              <a:rPr lang="en-US" altLang="zh-CN" dirty="0">
                <a:solidFill>
                  <a:srgbClr val="FF0000"/>
                </a:solidFill>
              </a:rPr>
              <a:t>(</a:t>
            </a:r>
            <a:r>
              <a:rPr lang="en-US" altLang="zh-CN" i="1" dirty="0">
                <a:solidFill>
                  <a:srgbClr val="FF0000"/>
                </a:solidFill>
              </a:rPr>
              <a:t>x</a:t>
            </a:r>
            <a:r>
              <a:rPr lang="en-US" altLang="zh-CN" dirty="0">
                <a:solidFill>
                  <a:srgbClr val="FF0000"/>
                </a:solidFill>
              </a:rPr>
              <a:t>)</a:t>
            </a:r>
            <a:r>
              <a:rPr lang="en-US" altLang="zh-CN" dirty="0">
                <a:solidFill>
                  <a:srgbClr val="000000"/>
                </a:solidFill>
              </a:rPr>
              <a:t>;</a:t>
            </a:r>
            <a:endParaRPr lang="en-US" altLang="zh-CN" dirty="0">
              <a:solidFill>
                <a:srgbClr val="000000"/>
              </a:solidFill>
            </a:endParaRPr>
          </a:p>
          <a:p>
            <a:pPr lvl="1" eaLnBrk="1" hangingPunct="1">
              <a:lnSpc>
                <a:spcPct val="120000"/>
              </a:lnSpc>
            </a:pPr>
            <a:r>
              <a:rPr lang="en-US" altLang="zh-CN" dirty="0">
                <a:solidFill>
                  <a:srgbClr val="000000"/>
                </a:solidFill>
              </a:rPr>
              <a:t>It is often used as a </a:t>
            </a:r>
            <a:r>
              <a:rPr lang="en-US" altLang="zh-CN" i="1" u="sng" dirty="0">
                <a:solidFill>
                  <a:srgbClr val="3333FF"/>
                </a:solidFill>
              </a:rPr>
              <a:t>Message Authentication Code </a:t>
            </a:r>
            <a:r>
              <a:rPr lang="en-US" altLang="zh-CN" u="sng" dirty="0">
                <a:solidFill>
                  <a:srgbClr val="3333FF"/>
                </a:solidFill>
              </a:rPr>
              <a:t>(</a:t>
            </a:r>
            <a:r>
              <a:rPr lang="en-US" altLang="zh-CN" i="1" u="sng" dirty="0">
                <a:solidFill>
                  <a:srgbClr val="3333FF"/>
                </a:solidFill>
              </a:rPr>
              <a:t>MAC</a:t>
            </a:r>
            <a:r>
              <a:rPr lang="en-US" altLang="zh-CN" u="sng" dirty="0">
                <a:solidFill>
                  <a:srgbClr val="3333FF"/>
                </a:solidFill>
              </a:rPr>
              <a:t>): </a:t>
            </a:r>
            <a:r>
              <a:rPr lang="en-US" altLang="zh-CN" i="1" dirty="0">
                <a:solidFill>
                  <a:srgbClr val="0000FF"/>
                </a:solidFill>
              </a:rPr>
              <a:t>x </a:t>
            </a:r>
            <a:r>
              <a:rPr lang="en-US" altLang="zh-CN" dirty="0">
                <a:solidFill>
                  <a:srgbClr val="0000FF"/>
                </a:solidFill>
              </a:rPr>
              <a:t>is message, </a:t>
            </a:r>
            <a:r>
              <a:rPr lang="en-US" altLang="zh-CN" i="1" dirty="0">
                <a:solidFill>
                  <a:srgbClr val="0000FF"/>
                </a:solidFill>
              </a:rPr>
              <a:t>y</a:t>
            </a:r>
            <a:r>
              <a:rPr lang="en-US" altLang="zh-CN" dirty="0">
                <a:solidFill>
                  <a:srgbClr val="0000FF"/>
                </a:solidFill>
              </a:rPr>
              <a:t> is the (authentication) tag</a:t>
            </a:r>
            <a:r>
              <a:rPr lang="en-US" altLang="zh-CN" u="sng" dirty="0">
                <a:solidFill>
                  <a:srgbClr val="FF3300"/>
                </a:solidFill>
              </a:rPr>
              <a:t> </a:t>
            </a:r>
            <a:endParaRPr lang="en-US" altLang="zh-CN" u="sng" dirty="0">
              <a:solidFill>
                <a:srgbClr val="FF3300"/>
              </a:solidFill>
            </a:endParaRPr>
          </a:p>
          <a:p>
            <a:pPr lvl="1" eaLnBrk="1" hangingPunct="1">
              <a:lnSpc>
                <a:spcPct val="120000"/>
              </a:lnSpc>
            </a:pPr>
            <a:r>
              <a:rPr lang="en-US" altLang="zh-CN" u="sng" dirty="0">
                <a:solidFill>
                  <a:srgbClr val="FF3300"/>
                </a:solidFill>
              </a:rPr>
              <a:t>(</a:t>
            </a:r>
            <a:r>
              <a:rPr lang="en-US" altLang="zh-CN" i="1" u="sng" dirty="0">
                <a:solidFill>
                  <a:srgbClr val="FF3300"/>
                </a:solidFill>
              </a:rPr>
              <a:t>x,y</a:t>
            </a:r>
            <a:r>
              <a:rPr lang="en-US" altLang="zh-CN" u="sng" dirty="0">
                <a:solidFill>
                  <a:srgbClr val="FF3300"/>
                </a:solidFill>
              </a:rPr>
              <a:t>) </a:t>
            </a:r>
            <a:r>
              <a:rPr lang="en-US" altLang="zh-CN" i="1" u="sng" dirty="0">
                <a:solidFill>
                  <a:srgbClr val="FF3300"/>
                </a:solidFill>
              </a:rPr>
              <a:t>can be transmitted over an insecure channel</a:t>
            </a:r>
            <a:endParaRPr lang="en-US" altLang="zh-CN" i="1" u="sng" dirty="0">
              <a:solidFill>
                <a:srgbClr val="FF3300"/>
              </a:solidFill>
            </a:endParaRPr>
          </a:p>
        </p:txBody>
      </p:sp>
      <p:sp>
        <p:nvSpPr>
          <p:cNvPr id="20484"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435">
                                            <p:txEl>
                                              <p:charRg st="0" end="3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charRg st="32" end="6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charRg st="63" end="13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charRg st="132" end="15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5">
                                            <p:txEl>
                                              <p:charRg st="155" end="2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5">
                                            <p:txEl>
                                              <p:charRg st="215" end="31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5">
                                            <p:txEl>
                                              <p:charRg st="317" end="36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Picture 15"/>
          <p:cNvPicPr>
            <a:picLocks noChangeAspect="1"/>
          </p:cNvPicPr>
          <p:nvPr/>
        </p:nvPicPr>
        <p:blipFill>
          <a:blip r:embed="rId1"/>
          <a:stretch>
            <a:fillRect/>
          </a:stretch>
        </p:blipFill>
        <p:spPr>
          <a:xfrm>
            <a:off x="104775" y="879475"/>
            <a:ext cx="8643938" cy="3036888"/>
          </a:xfrm>
          <a:prstGeom prst="rect">
            <a:avLst/>
          </a:prstGeom>
          <a:noFill/>
          <a:ln w="9525">
            <a:noFill/>
          </a:ln>
        </p:spPr>
      </p:pic>
      <p:sp>
        <p:nvSpPr>
          <p:cNvPr id="11266" name="Rectangle 4"/>
          <p:cNvSpPr>
            <a:spLocks noGrp="1" noRot="1" noChangeArrowheads="1"/>
          </p:cNvSpPr>
          <p:nvPr>
            <p:ph type="title" idx="4294967295"/>
          </p:nvPr>
        </p:nvSpPr>
        <p:spPr>
          <a:xfrm>
            <a:off x="282326" y="44624"/>
            <a:ext cx="7890073" cy="825500"/>
          </a:xfrm>
          <a:noFill/>
          <a:ln>
            <a:noFill/>
          </a:ln>
          <a:effectLst/>
          <a:sp3d prstMaterial="plastic"/>
        </p:spPr>
        <p:txBody>
          <a:bodyPr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rgbClr val="3333FF"/>
                </a:solidFill>
                <a:effectLst>
                  <a:outerShdw blurRad="31750" dist="25400" dir="5400000" algn="tl" rotWithShape="0">
                    <a:srgbClr val="000000">
                      <a:alpha val="25000"/>
                    </a:srgbClr>
                  </a:outerShdw>
                </a:effectLst>
                <a:uLnTx/>
                <a:uFillTx/>
                <a:latin typeface="+mj-lt"/>
                <a:ea typeface="+mj-ea"/>
                <a:cs typeface="+mj-cs"/>
              </a:rPr>
              <a:t>A Keyed Hash Family</a:t>
            </a:r>
            <a:endParaRPr kumimoji="0" lang="zh-CN" altLang="en-US" sz="3200" b="1" i="0" u="none" strike="noStrike" kern="1200" cap="none" spc="0" normalizeH="0" baseline="0" noProof="0" dirty="0">
              <a:ln>
                <a:noFill/>
              </a:ln>
              <a:solidFill>
                <a:srgbClr val="3333FF"/>
              </a:solidFill>
              <a:effectLst>
                <a:outerShdw blurRad="31750" dist="25400" dir="5400000" algn="tl" rotWithShape="0">
                  <a:srgbClr val="000000">
                    <a:alpha val="25000"/>
                  </a:srgbClr>
                </a:outerShdw>
              </a:effectLst>
              <a:uLnTx/>
              <a:uFillTx/>
              <a:latin typeface="+mj-lt"/>
              <a:ea typeface="+mj-ea"/>
              <a:cs typeface="+mj-cs"/>
            </a:endParaRPr>
          </a:p>
        </p:txBody>
      </p:sp>
      <p:sp>
        <p:nvSpPr>
          <p:cNvPr id="19459" name="Rectangle 5"/>
          <p:cNvSpPr>
            <a:spLocks noGrp="1" noRot="1"/>
          </p:cNvSpPr>
          <p:nvPr>
            <p:ph type="body" idx="4294967295"/>
          </p:nvPr>
        </p:nvSpPr>
        <p:spPr>
          <a:xfrm>
            <a:off x="323850" y="981075"/>
            <a:ext cx="8501063" cy="4800600"/>
          </a:xfrm>
          <a:ln/>
        </p:spPr>
        <p:txBody>
          <a:bodyPr vert="horz" wrap="square" lIns="91440" tIns="45720" rIns="91440" bIns="45720" anchor="t" anchorCtr="0"/>
          <a:p>
            <a:pPr lvl="2" eaLnBrk="1" hangingPunct="1">
              <a:lnSpc>
                <a:spcPct val="120000"/>
              </a:lnSpc>
            </a:pPr>
            <a:endParaRPr lang="en-US" altLang="zh-CN" sz="1200" u="sng" dirty="0">
              <a:solidFill>
                <a:srgbClr val="000000"/>
              </a:solidFill>
            </a:endParaRPr>
          </a:p>
          <a:p>
            <a:pPr lvl="2" eaLnBrk="1" hangingPunct="1">
              <a:lnSpc>
                <a:spcPct val="120000"/>
              </a:lnSpc>
            </a:pPr>
            <a:endParaRPr lang="en-US" altLang="zh-CN" sz="1200" u="sng" dirty="0">
              <a:solidFill>
                <a:srgbClr val="000000"/>
              </a:solidFill>
            </a:endParaRPr>
          </a:p>
          <a:p>
            <a:pPr lvl="2" eaLnBrk="1" hangingPunct="1">
              <a:lnSpc>
                <a:spcPct val="120000"/>
              </a:lnSpc>
            </a:pPr>
            <a:endParaRPr lang="en-US" altLang="zh-CN" u="sng" dirty="0">
              <a:solidFill>
                <a:srgbClr val="000000"/>
              </a:solidFill>
            </a:endParaRPr>
          </a:p>
          <a:p>
            <a:pPr eaLnBrk="1" hangingPunct="1">
              <a:lnSpc>
                <a:spcPct val="120000"/>
              </a:lnSpc>
            </a:pPr>
            <a:endParaRPr lang="en-US" altLang="zh-CN" sz="4400" u="sng" dirty="0">
              <a:solidFill>
                <a:srgbClr val="000000"/>
              </a:solidFill>
            </a:endParaRPr>
          </a:p>
          <a:p>
            <a:pPr eaLnBrk="1" hangingPunct="1">
              <a:lnSpc>
                <a:spcPct val="120000"/>
              </a:lnSpc>
            </a:pPr>
            <a:endParaRPr lang="en-US" altLang="zh-CN" sz="2400" dirty="0">
              <a:solidFill>
                <a:srgbClr val="000000"/>
              </a:solidFill>
            </a:endParaRPr>
          </a:p>
          <a:p>
            <a:pPr marL="1143000" lvl="4" indent="0" eaLnBrk="1" hangingPunct="1">
              <a:lnSpc>
                <a:spcPct val="120000"/>
              </a:lnSpc>
              <a:buNone/>
            </a:pPr>
            <a:endParaRPr lang="en-US" altLang="zh-CN" sz="1200" dirty="0">
              <a:solidFill>
                <a:srgbClr val="000000"/>
              </a:solidFill>
            </a:endParaRPr>
          </a:p>
          <a:p>
            <a:pPr marL="1143000" lvl="4" indent="0" eaLnBrk="1" hangingPunct="1">
              <a:lnSpc>
                <a:spcPct val="120000"/>
              </a:lnSpc>
              <a:buNone/>
            </a:pPr>
            <a:r>
              <a:rPr lang="en-US" altLang="zh-CN" sz="1200" dirty="0">
                <a:solidFill>
                  <a:srgbClr val="000000"/>
                </a:solidFill>
              </a:rPr>
              <a:t>	</a:t>
            </a:r>
            <a:endParaRPr lang="en-US" altLang="zh-CN" sz="1200" dirty="0">
              <a:solidFill>
                <a:srgbClr val="000000"/>
              </a:solidFill>
            </a:endParaRPr>
          </a:p>
          <a:p>
            <a:pPr eaLnBrk="1" hangingPunct="1">
              <a:lnSpc>
                <a:spcPct val="120000"/>
              </a:lnSpc>
            </a:pPr>
            <a:r>
              <a:rPr lang="en-US" altLang="zh-CN" sz="2400" dirty="0">
                <a:solidFill>
                  <a:srgbClr val="000000"/>
                </a:solidFill>
              </a:rPr>
              <a:t>If  </a:t>
            </a:r>
            <a:r>
              <a:rPr lang="en-US" altLang="zh-CN" sz="2400" dirty="0">
                <a:solidFill>
                  <a:srgbClr val="000000"/>
                </a:solidFill>
                <a:latin typeface="Monotype Corsiva" pitchFamily="66" charset="0"/>
              </a:rPr>
              <a:t>   </a:t>
            </a:r>
            <a:r>
              <a:rPr lang="en-US" altLang="zh-CN" sz="2400" dirty="0">
                <a:solidFill>
                  <a:srgbClr val="000000"/>
                </a:solidFill>
              </a:rPr>
              <a:t>is finite, </a:t>
            </a:r>
            <a:r>
              <a:rPr lang="en-US" altLang="zh-CN" sz="2400" i="1" dirty="0">
                <a:solidFill>
                  <a:srgbClr val="000000"/>
                </a:solidFill>
              </a:rPr>
              <a:t>h</a:t>
            </a:r>
            <a:r>
              <a:rPr lang="en-US" altLang="zh-CN" sz="2400" dirty="0">
                <a:solidFill>
                  <a:srgbClr val="000000"/>
                </a:solidFill>
              </a:rPr>
              <a:t> is called a </a:t>
            </a:r>
            <a:r>
              <a:rPr lang="en-US" altLang="zh-CN" sz="2400" dirty="0">
                <a:solidFill>
                  <a:srgbClr val="0000FF"/>
                </a:solidFill>
              </a:rPr>
              <a:t>compression function</a:t>
            </a:r>
            <a:r>
              <a:rPr lang="en-US" altLang="zh-CN" sz="2400" dirty="0">
                <a:solidFill>
                  <a:srgbClr val="000000"/>
                </a:solidFill>
              </a:rPr>
              <a:t>; usually assume                   or </a:t>
            </a:r>
            <a:endParaRPr lang="en-US" altLang="zh-CN" sz="2400" dirty="0">
              <a:solidFill>
                <a:srgbClr val="000000"/>
              </a:solidFill>
            </a:endParaRPr>
          </a:p>
          <a:p>
            <a:pPr eaLnBrk="1" hangingPunct="1">
              <a:lnSpc>
                <a:spcPct val="120000"/>
              </a:lnSpc>
            </a:pPr>
            <a:endParaRPr lang="en-US" altLang="zh-CN" sz="400" u="sng" dirty="0">
              <a:solidFill>
                <a:srgbClr val="000000"/>
              </a:solidFill>
            </a:endParaRPr>
          </a:p>
          <a:p>
            <a:pPr eaLnBrk="1" hangingPunct="1">
              <a:lnSpc>
                <a:spcPct val="120000"/>
              </a:lnSpc>
            </a:pPr>
            <a:r>
              <a:rPr lang="en-US" altLang="zh-CN" sz="2400" dirty="0">
                <a:solidFill>
                  <a:srgbClr val="3333FF"/>
                </a:solidFill>
              </a:rPr>
              <a:t>A valid pair (</a:t>
            </a:r>
            <a:r>
              <a:rPr lang="en-US" altLang="zh-CN" sz="2400" i="1" dirty="0">
                <a:solidFill>
                  <a:srgbClr val="3333FF"/>
                </a:solidFill>
              </a:rPr>
              <a:t>x</a:t>
            </a:r>
            <a:r>
              <a:rPr lang="en-US" altLang="zh-CN" sz="2400" dirty="0">
                <a:solidFill>
                  <a:srgbClr val="3333FF"/>
                </a:solidFill>
              </a:rPr>
              <a:t>, </a:t>
            </a:r>
            <a:r>
              <a:rPr lang="en-US" altLang="zh-CN" sz="2400" i="1" dirty="0">
                <a:solidFill>
                  <a:srgbClr val="3333FF"/>
                </a:solidFill>
              </a:rPr>
              <a:t>y</a:t>
            </a:r>
            <a:r>
              <a:rPr lang="en-US" altLang="zh-CN" sz="2400" dirty="0">
                <a:solidFill>
                  <a:srgbClr val="3333FF"/>
                </a:solidFill>
              </a:rPr>
              <a:t>): </a:t>
            </a:r>
            <a:endParaRPr lang="en-US" altLang="zh-CN" sz="2400" u="sng" dirty="0">
              <a:solidFill>
                <a:srgbClr val="000000"/>
              </a:solidFill>
            </a:endParaRPr>
          </a:p>
          <a:p>
            <a:pPr eaLnBrk="1" hangingPunct="1">
              <a:lnSpc>
                <a:spcPct val="120000"/>
              </a:lnSpc>
            </a:pPr>
            <a:endParaRPr lang="en-US" altLang="zh-CN" sz="1800" i="1" u="sng" dirty="0">
              <a:solidFill>
                <a:srgbClr val="000000"/>
              </a:solidFill>
            </a:endParaRPr>
          </a:p>
        </p:txBody>
      </p:sp>
      <p:sp>
        <p:nvSpPr>
          <p:cNvPr id="21509" name="Slide Number Placeholder 3"/>
          <p:cNvSpPr txBox="1">
            <a:spLocks noGrp="1"/>
          </p:cNvSpPr>
          <p:nvPr>
            <p:ph type="sldNum" sz="quarter" idx="4"/>
          </p:nvPr>
        </p:nvSpPr>
        <p:spPr>
          <a:xfrm>
            <a:off x="8647113" y="6408738"/>
            <a:ext cx="366712" cy="365125"/>
          </a:xfrm>
          <a:noFill/>
          <a:ln>
            <a:noFill/>
          </a:ln>
        </p:spPr>
        <p:txBody>
          <a:bodyPr anchor="b" anchorCtr="0"/>
          <a:p>
            <a:pPr marL="0" indent="0" algn="r" eaLnBrk="1" hangingPunct="1">
              <a:lnSpc>
                <a:spcPct val="100000"/>
              </a:lnSpc>
              <a:spcBef>
                <a:spcPct val="0"/>
              </a:spcBef>
              <a:buClrTx/>
              <a:buSzTx/>
              <a:buFont typeface="Arial" panose="020B0704020202090204" pitchFamily="34" charset="0"/>
              <a:buNone/>
            </a:pPr>
            <a:fld id="{9A0DB2DC-4C9A-4742-B13C-FB6460FD3503}" type="slidenum">
              <a:rPr lang="en-US" altLang="zh-CN" sz="1000" b="0" dirty="0">
                <a:latin typeface="Lucida Sans Unicode" pitchFamily="34" charset="0"/>
                <a:ea typeface="宋体" pitchFamily="2" charset="-122"/>
              </a:rPr>
            </a:fld>
            <a:endParaRPr lang="en-US" altLang="zh-CN" sz="1000" b="0" dirty="0">
              <a:latin typeface="Lucida Sans Unicode" pitchFamily="34" charset="0"/>
              <a:ea typeface="宋体" pitchFamily="2" charset="-122"/>
            </a:endParaRPr>
          </a:p>
        </p:txBody>
      </p:sp>
      <p:sp>
        <p:nvSpPr>
          <p:cNvPr id="19462" name="TextBox 6"/>
          <p:cNvSpPr txBox="1"/>
          <p:nvPr/>
        </p:nvSpPr>
        <p:spPr>
          <a:xfrm>
            <a:off x="4211638" y="1628775"/>
            <a:ext cx="3429000" cy="400050"/>
          </a:xfrm>
          <a:prstGeom prst="rect">
            <a:avLst/>
          </a:prstGeom>
          <a:noFill/>
          <a:ln w="9525">
            <a:noFill/>
          </a:ln>
        </p:spPr>
        <p:txBody>
          <a:bodyPr>
            <a:spAutoFit/>
          </a:bodyPr>
          <a:lstStyle>
            <a:lvl1pPr marL="365125" indent="-255905" algn="l" rtl="0" eaLnBrk="0" fontAlgn="base" hangingPunct="0">
              <a:lnSpc>
                <a:spcPct val="130000"/>
              </a:lnSpc>
              <a:spcBef>
                <a:spcPts val="400"/>
              </a:spcBef>
              <a:spcAft>
                <a:spcPct val="0"/>
              </a:spcAft>
              <a:buClr>
                <a:schemeClr val="accent1"/>
              </a:buClr>
              <a:buSzPct val="100000"/>
              <a:buFont typeface="Wingdings 3" panose="05040102010807070707" pitchFamily="18" charset="2"/>
              <a:buChar char=""/>
              <a:defRPr sz="3200" b="1" kern="1200">
                <a:solidFill>
                  <a:schemeClr val="tx1"/>
                </a:solidFill>
                <a:latin typeface="Times New Roman" panose="02020703060505090304" pitchFamily="18" charset="0"/>
                <a:ea typeface="+mn-ea"/>
                <a:cs typeface="Times New Roman" panose="02020703060505090304" pitchFamily="18" charset="0"/>
              </a:defRPr>
            </a:lvl1pPr>
            <a:lvl2pPr marL="621030" indent="-228600" algn="l" rtl="0" eaLnBrk="0" fontAlgn="base" hangingPunct="0">
              <a:lnSpc>
                <a:spcPct val="130000"/>
              </a:lnSpc>
              <a:spcBef>
                <a:spcPts val="325"/>
              </a:spcBef>
              <a:spcAft>
                <a:spcPct val="0"/>
              </a:spcAft>
              <a:buClr>
                <a:schemeClr val="accent1"/>
              </a:buClr>
              <a:buFont typeface="Verdana" panose="020B08040305040B0204" pitchFamily="34" charset="0"/>
              <a:buChar char="◦"/>
              <a:defRPr sz="2800" b="1" kern="1200">
                <a:solidFill>
                  <a:schemeClr val="tx1"/>
                </a:solidFill>
                <a:latin typeface="Times New Roman" panose="02020703060505090304" pitchFamily="18" charset="0"/>
                <a:ea typeface="+mn-ea"/>
                <a:cs typeface="Times New Roman" panose="02020703060505090304" pitchFamily="18" charset="0"/>
              </a:defRPr>
            </a:lvl2pPr>
            <a:lvl3pPr marL="859155" indent="-228600" algn="l" rtl="0" eaLnBrk="0" fontAlgn="base" hangingPunct="0">
              <a:lnSpc>
                <a:spcPct val="130000"/>
              </a:lnSpc>
              <a:spcBef>
                <a:spcPts val="350"/>
              </a:spcBef>
              <a:spcAft>
                <a:spcPct val="0"/>
              </a:spcAft>
              <a:buClr>
                <a:schemeClr val="accent2"/>
              </a:buClr>
              <a:buSzPct val="100000"/>
              <a:buFont typeface="Wingdings 2" panose="05020102010507070707" pitchFamily="18" charset="2"/>
              <a:buChar char=""/>
              <a:defRPr sz="2400" b="1" kern="1200">
                <a:solidFill>
                  <a:schemeClr val="tx1"/>
                </a:solidFill>
                <a:latin typeface="Times New Roman" panose="02020703060505090304" pitchFamily="18" charset="0"/>
                <a:ea typeface="+mn-ea"/>
                <a:cs typeface="Times New Roman" panose="02020703060505090304" pitchFamily="18" charset="0"/>
              </a:defRPr>
            </a:lvl3pPr>
            <a:lvl4pPr marL="11430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4pPr>
            <a:lvl5pPr marL="1371600" indent="-228600" algn="l" rtl="0" eaLnBrk="0" fontAlgn="base" hangingPunct="0">
              <a:lnSpc>
                <a:spcPct val="130000"/>
              </a:lnSpc>
              <a:spcBef>
                <a:spcPts val="350"/>
              </a:spcBef>
              <a:spcAft>
                <a:spcPct val="0"/>
              </a:spcAft>
              <a:buClr>
                <a:schemeClr val="accent2"/>
              </a:buClr>
              <a:buFont typeface="Wingdings 2" panose="05020102010507070707" pitchFamily="18" charset="2"/>
              <a:buChar char=""/>
              <a:defRPr sz="2000" b="1" kern="1200">
                <a:solidFill>
                  <a:schemeClr val="tx1"/>
                </a:solidFill>
                <a:latin typeface="Times New Roman" panose="02020703060505090304" pitchFamily="18" charset="0"/>
                <a:ea typeface="+mn-ea"/>
                <a:cs typeface="Times New Roman" panose="02020703060505090304" pitchFamily="18" charset="0"/>
              </a:defRPr>
            </a:lvl5pPr>
          </a:lstStyle>
          <a:p>
            <a:pPr marL="0" lvl="0" indent="0">
              <a:lnSpc>
                <a:spcPct val="100000"/>
              </a:lnSpc>
              <a:spcBef>
                <a:spcPct val="0"/>
              </a:spcBef>
              <a:buClrTx/>
              <a:buSzTx/>
              <a:buNone/>
            </a:pPr>
            <a:r>
              <a:rPr lang="en-US" altLang="zh-CN" sz="2000" b="0" dirty="0">
                <a:solidFill>
                  <a:srgbClr val="FF0000"/>
                </a:solidFill>
                <a:ea typeface="宋体" pitchFamily="2" charset="-122"/>
              </a:rPr>
              <a:t>---- It can be finite or infinite!!!</a:t>
            </a:r>
            <a:endParaRPr lang="en-US" altLang="zh-CN" sz="2000" b="0" dirty="0">
              <a:solidFill>
                <a:srgbClr val="FF0000"/>
              </a:solidFill>
              <a:ea typeface="宋体" pitchFamily="2" charset="-122"/>
            </a:endParaRPr>
          </a:p>
        </p:txBody>
      </p:sp>
      <p:pic>
        <p:nvPicPr>
          <p:cNvPr id="19464" name="Picture 4"/>
          <p:cNvPicPr>
            <a:picLocks noChangeAspect="1"/>
          </p:cNvPicPr>
          <p:nvPr/>
        </p:nvPicPr>
        <p:blipFill>
          <a:blip r:embed="rId2"/>
          <a:stretch>
            <a:fillRect/>
          </a:stretch>
        </p:blipFill>
        <p:spPr>
          <a:xfrm>
            <a:off x="1042988" y="4035425"/>
            <a:ext cx="219075" cy="257175"/>
          </a:xfrm>
          <a:prstGeom prst="rect">
            <a:avLst/>
          </a:prstGeom>
          <a:noFill/>
          <a:ln w="9525">
            <a:noFill/>
          </a:ln>
        </p:spPr>
      </p:pic>
      <p:pic>
        <p:nvPicPr>
          <p:cNvPr id="19465" name="Picture 6"/>
          <p:cNvPicPr>
            <a:picLocks noChangeAspect="1"/>
          </p:cNvPicPr>
          <p:nvPr/>
        </p:nvPicPr>
        <p:blipFill>
          <a:blip r:embed="rId3"/>
          <a:stretch>
            <a:fillRect/>
          </a:stretch>
        </p:blipFill>
        <p:spPr>
          <a:xfrm>
            <a:off x="1908175" y="4437063"/>
            <a:ext cx="1000125" cy="304800"/>
          </a:xfrm>
          <a:prstGeom prst="rect">
            <a:avLst/>
          </a:prstGeom>
          <a:noFill/>
          <a:ln w="9525">
            <a:noFill/>
          </a:ln>
        </p:spPr>
      </p:pic>
      <p:pic>
        <p:nvPicPr>
          <p:cNvPr id="71682" name="Picture 2"/>
          <p:cNvPicPr>
            <a:picLocks noChangeAspect="1"/>
          </p:cNvPicPr>
          <p:nvPr/>
        </p:nvPicPr>
        <p:blipFill>
          <a:blip r:embed="rId4"/>
          <a:stretch>
            <a:fillRect/>
          </a:stretch>
        </p:blipFill>
        <p:spPr>
          <a:xfrm>
            <a:off x="827088" y="5589588"/>
            <a:ext cx="8045450" cy="866775"/>
          </a:xfrm>
          <a:prstGeom prst="rect">
            <a:avLst/>
          </a:prstGeom>
          <a:noFill/>
          <a:ln w="9525">
            <a:noFill/>
          </a:ln>
        </p:spPr>
      </p:pic>
      <p:pic>
        <p:nvPicPr>
          <p:cNvPr id="21514" name="Picture 10"/>
          <p:cNvPicPr>
            <a:picLocks noChangeAspect="1"/>
          </p:cNvPicPr>
          <p:nvPr/>
        </p:nvPicPr>
        <p:blipFill>
          <a:blip r:embed="rId5"/>
          <a:stretch>
            <a:fillRect/>
          </a:stretch>
        </p:blipFill>
        <p:spPr>
          <a:xfrm>
            <a:off x="3492500" y="4446588"/>
            <a:ext cx="1133475" cy="323850"/>
          </a:xfrm>
          <a:prstGeom prst="rect">
            <a:avLst/>
          </a:prstGeom>
          <a:noFill/>
          <a:ln w="9525">
            <a:noFill/>
          </a:ln>
        </p:spPr>
      </p:pic>
      <p:cxnSp>
        <p:nvCxnSpPr>
          <p:cNvPr id="3" name="直接连接符 2"/>
          <p:cNvCxnSpPr/>
          <p:nvPr/>
        </p:nvCxnSpPr>
        <p:spPr>
          <a:xfrm>
            <a:off x="4768850" y="5876925"/>
            <a:ext cx="39798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27088" y="4289425"/>
            <a:ext cx="16192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1835150" y="4392613"/>
            <a:ext cx="3086100" cy="431800"/>
          </a:xfrm>
          <a:prstGeom prst="round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charRg st="8" end="9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1514"/>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459">
                                            <p:txEl>
                                              <p:charRg st="100" end="12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1682"/>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19855</Words>
  <Application>WPS 演示</Application>
  <PresentationFormat>全屏显示(4:3)</PresentationFormat>
  <Paragraphs>1044</Paragraphs>
  <Slides>79</Slides>
  <Notes>34</Notes>
  <HiddenSlides>1</HiddenSlides>
  <MMClips>0</MMClips>
  <ScaleCrop>false</ScaleCrop>
  <HeadingPairs>
    <vt:vector size="8" baseType="variant">
      <vt:variant>
        <vt:lpstr>已用的字体</vt:lpstr>
      </vt:variant>
      <vt:variant>
        <vt:i4>37</vt:i4>
      </vt:variant>
      <vt:variant>
        <vt:lpstr>主题</vt:lpstr>
      </vt:variant>
      <vt:variant>
        <vt:i4>1</vt:i4>
      </vt:variant>
      <vt:variant>
        <vt:lpstr>嵌入 OLE 服务器</vt:lpstr>
      </vt:variant>
      <vt:variant>
        <vt:i4>18</vt:i4>
      </vt:variant>
      <vt:variant>
        <vt:lpstr>幻灯片标题</vt:lpstr>
      </vt:variant>
      <vt:variant>
        <vt:i4>79</vt:i4>
      </vt:variant>
    </vt:vector>
  </HeadingPairs>
  <TitlesOfParts>
    <vt:vector size="135" baseType="lpstr">
      <vt:lpstr>Arial</vt:lpstr>
      <vt:lpstr>宋体</vt:lpstr>
      <vt:lpstr>Wingdings</vt:lpstr>
      <vt:lpstr>Times New Roman</vt:lpstr>
      <vt:lpstr>汉仪书宋二KW</vt:lpstr>
      <vt:lpstr>Lucida Sans Unicode</vt:lpstr>
      <vt:lpstr>苹方-简</vt:lpstr>
      <vt:lpstr>黑体</vt:lpstr>
      <vt:lpstr>汉仪中黑KW</vt:lpstr>
      <vt:lpstr>Wingdings 3</vt:lpstr>
      <vt:lpstr>Verdana</vt:lpstr>
      <vt:lpstr>Wingdings 2</vt:lpstr>
      <vt:lpstr>+mn-ea</vt:lpstr>
      <vt:lpstr>Thonburi</vt:lpstr>
      <vt:lpstr>楷体</vt:lpstr>
      <vt:lpstr>汉仪楷体KW</vt:lpstr>
      <vt:lpstr>Monotype Corsiva</vt:lpstr>
      <vt:lpstr>French Script MT</vt:lpstr>
      <vt:lpstr>华文行楷</vt:lpstr>
      <vt:lpstr>行楷-简</vt:lpstr>
      <vt:lpstr>Palace Script MT</vt:lpstr>
      <vt:lpstr>Curlz MT</vt:lpstr>
      <vt:lpstr>Cambria Math</vt:lpstr>
      <vt:lpstr>Kingsoft Math</vt:lpstr>
      <vt:lpstr>MS PGothic</vt:lpstr>
      <vt:lpstr>冬青黑体简体中文</vt:lpstr>
      <vt:lpstr>Courier New</vt:lpstr>
      <vt:lpstr>Wingdings 2</vt:lpstr>
      <vt:lpstr>Lucida Sans Unicode</vt:lpstr>
      <vt:lpstr>黑体</vt:lpstr>
      <vt:lpstr>微软雅黑</vt:lpstr>
      <vt:lpstr>汉仪旗黑</vt:lpstr>
      <vt:lpstr>宋体</vt:lpstr>
      <vt:lpstr>Arial Unicode MS</vt:lpstr>
      <vt:lpstr>Wingdings 3</vt:lpstr>
      <vt:lpstr>Verdana</vt:lpstr>
      <vt:lpstr>宋体-简</vt:lpstr>
      <vt:lpstr>聚合</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Cryptographic Hash Functions -Cryptographic Algorithms and Protocols</dc:title>
  <dc:creator>Huang XJ</dc:creator>
  <cp:lastModifiedBy>伊万诺夫.拉只拉裤兜里</cp:lastModifiedBy>
  <cp:revision>229</cp:revision>
  <dcterms:created xsi:type="dcterms:W3CDTF">2024-05-14T12:27:43Z</dcterms:created>
  <dcterms:modified xsi:type="dcterms:W3CDTF">2024-05-14T12:27:43Z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2B778C85E09E1C73BF584366B217F067_43</vt:lpwstr>
  </property>
  <property fmtid="{D5CDD505-2E9C-101B-9397-08002B2CF9AE}" pid="3" name="KSOProductBuildVer">
    <vt:lpwstr>2052-6.7.1.8828</vt:lpwstr>
  </property>
</Properties>
</file>