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5"/>
  </p:notesMasterIdLst>
  <p:sldIdLst>
    <p:sldId id="560" r:id="rId2"/>
    <p:sldId id="561" r:id="rId3"/>
    <p:sldId id="562" r:id="rId4"/>
    <p:sldId id="563" r:id="rId5"/>
    <p:sldId id="570" r:id="rId6"/>
    <p:sldId id="572" r:id="rId7"/>
    <p:sldId id="565" r:id="rId8"/>
    <p:sldId id="568" r:id="rId9"/>
    <p:sldId id="569" r:id="rId10"/>
    <p:sldId id="567" r:id="rId11"/>
    <p:sldId id="566" r:id="rId12"/>
    <p:sldId id="571" r:id="rId13"/>
    <p:sldId id="559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FF3300"/>
    <a:srgbClr val="008000"/>
    <a:srgbClr val="00FFFF"/>
    <a:srgbClr val="000000"/>
    <a:srgbClr val="CC0000"/>
    <a:srgbClr val="00FF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4465" autoAdjust="0"/>
  </p:normalViewPr>
  <p:slideViewPr>
    <p:cSldViewPr>
      <p:cViewPr>
        <p:scale>
          <a:sx n="80" d="100"/>
          <a:sy n="80" d="100"/>
        </p:scale>
        <p:origin x="-1435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5C85F-A9A9-4F45-8419-85E18D74F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400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grpSp>
        <p:nvGrpSpPr>
          <p:cNvPr id="5" name="组合 18"/>
          <p:cNvGrpSpPr>
            <a:grpSpLocks/>
          </p:cNvGrpSpPr>
          <p:nvPr/>
        </p:nvGrpSpPr>
        <p:grpSpPr bwMode="auto">
          <a:xfrm>
            <a:off x="-3175" y="5229225"/>
            <a:ext cx="9147175" cy="1635125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9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00FFFF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4766"/>
              <a:ext cx="9108074" cy="83852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5680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0"/>
            <a:ext cx="9138308" cy="2278484"/>
          </a:xfrm>
          <a:prstGeom prst="rect">
            <a:avLst/>
          </a:prstGeom>
          <a:solidFill>
            <a:srgbClr val="3333CC"/>
          </a:solidFill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397713"/>
          </a:xfrm>
        </p:spPr>
        <p:txBody>
          <a:bodyPr/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761609"/>
          </a:xfrm>
        </p:spPr>
        <p:txBody>
          <a:bodyPr lIns="45720" rIns="45720" anchor="ctr"/>
          <a:lstStyle>
            <a:lvl1pPr marL="0" marR="64008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E251E083-901F-4BC2-8C38-FB5A6761785D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DA2BF">
                    <a:tint val="20000"/>
                  </a:srgbClr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48671791-7718-421F-9604-96040524D9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CB35C2F0-B516-4797-87AC-FB41C060B4CC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24FB1B26-A1F9-49E7-A758-C94F7EA9DF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1C368940-16D0-4448-BC70-0EC43D9DFF99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8B216140-AE8D-4A87-97CE-2897770B84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5680F8"/>
              </a:buClr>
              <a:buSzPct val="80000"/>
              <a:buFont typeface="Wingdings" pitchFamily="2" charset="2"/>
              <a:buChar char="l"/>
              <a:defRPr/>
            </a:lvl2pPr>
            <a:lvl3pPr>
              <a:buClr>
                <a:srgbClr val="00FFFF"/>
              </a:buClr>
              <a:buFont typeface="Wingdings" pitchFamily="2" charset="2"/>
              <a:buChar char="Ø"/>
              <a:defRPr/>
            </a:lvl3pPr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300163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  <a:extLst/>
          </a:lstStyle>
          <a:p>
            <a:pPr>
              <a:defRPr/>
            </a:pPr>
            <a:fld id="{42902059-00DC-41D9-82E4-FC76C08D8D70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7988" y="6408738"/>
            <a:ext cx="98583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  <a:extLst/>
          </a:lstStyle>
          <a:p>
            <a:pPr>
              <a:defRPr/>
            </a:pPr>
            <a:fld id="{0EC8E27E-8D50-4935-97BA-5FA782506CC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0F2B1DF7-6329-4CCD-978F-007D72B61B41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D201F6DF-8F41-4FE5-8D2F-F653C2A8B0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E3E22E9A-FB44-4797-861D-B72691FB479D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A1347C09-C49E-4F07-B432-F0D59B092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5243EA83-6EF2-47B9-A310-FF516838A4D4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C9BB04F2-A488-4077-9867-48D926231E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6A7B5BB8-D6C0-4126-AFB9-C65F33BD1F24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35CC4AA0-8F8D-4A2A-8D24-6CFA2ED8F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3002A486-1407-44C6-896A-594FAC24A4A8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C854E5F3-C1A3-4A98-921D-783713C6BA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C761FD46-1D91-4D73-A896-64123BD1B841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1D82E0E0-1BE7-436A-986D-2EB75FF7E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941E49F0-BB78-4502-A0E2-57E9D468638C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88A05002-3D41-40EC-82EE-F4C7E0BE6E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-14188"/>
            <a:ext cx="8229600" cy="8509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08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980728"/>
            <a:ext cx="822960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Lucida Sans Unicode"/>
                <a:ea typeface="黑体"/>
              </a:defRPr>
            </a:lvl1pPr>
            <a:extLst/>
          </a:lstStyle>
          <a:p>
            <a:pPr>
              <a:defRPr/>
            </a:pPr>
            <a:fld id="{E240CA50-5A1A-48DC-B86D-4FEE8BE65499}" type="datetime1">
              <a:rPr lang="zh-CN" altLang="en-US"/>
              <a:pPr>
                <a:defRPr/>
              </a:pPr>
              <a:t>2024/6/9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Lucida Sans Unicode"/>
                <a:ea typeface="黑体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prstClr val="black"/>
                </a:solidFill>
                <a:latin typeface="Lucida Sans Unicode"/>
                <a:ea typeface="黑体"/>
              </a:defRPr>
            </a:lvl1pPr>
            <a:extLst/>
          </a:lstStyle>
          <a:p>
            <a:pPr>
              <a:defRPr/>
            </a:pPr>
            <a:fld id="{5AF2F3C9-4E26-4D03-86E3-49CAD35C5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95288" y="836712"/>
            <a:ext cx="8353425" cy="0"/>
          </a:xfrm>
          <a:prstGeom prst="line">
            <a:avLst/>
          </a:prstGeom>
          <a:ln w="73025">
            <a:solidFill>
              <a:srgbClr val="5680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lnSpc>
          <a:spcPct val="13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Wingdings 3" pitchFamily="18" charset="2"/>
        <a:buChar char=""/>
        <a:defRPr sz="32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0713" indent="-228600" algn="l" rtl="0" eaLnBrk="0" fontAlgn="base" hangingPunct="0">
        <a:lnSpc>
          <a:spcPct val="130000"/>
        </a:lnSpc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58838" indent="-228600" algn="l" rtl="0" eaLnBrk="0" fontAlgn="base" hangingPunct="0">
        <a:lnSpc>
          <a:spcPct val="13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43000" indent="-228600" algn="l" rtl="0" eaLnBrk="0" fontAlgn="base" hangingPunct="0">
        <a:lnSpc>
          <a:spcPct val="130000"/>
        </a:lnSpc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0" fontAlgn="base" hangingPunct="0">
        <a:lnSpc>
          <a:spcPct val="130000"/>
        </a:lnSpc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Notes for the Final Exam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71791-7718-421F-9604-96040524D9F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6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544616"/>
          </a:xfrm>
        </p:spPr>
        <p:txBody>
          <a:bodyPr/>
          <a:lstStyle/>
          <a:p>
            <a:pPr marL="566737" lvl="0" indent="-457200">
              <a:buFont typeface="+mj-lt"/>
              <a:buAutoNum type="arabicPeriod"/>
            </a:pPr>
            <a:r>
              <a:rPr lang="en-US" altLang="zh-CN" sz="2400" dirty="0"/>
              <a:t>PKC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 SKC</a:t>
            </a:r>
            <a:endParaRPr lang="zh-CN" altLang="zh-CN" sz="1600" dirty="0"/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400" dirty="0"/>
              <a:t>The RSA cryptosystem: Public key &amp; private key, Encryption &amp; decryption, an example of RSA</a:t>
            </a:r>
            <a:endParaRPr lang="zh-CN" altLang="zh-CN" sz="1600" dirty="0"/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400" dirty="0"/>
              <a:t>Implementing of RSA: Complexity</a:t>
            </a:r>
            <a:endParaRPr lang="zh-CN" altLang="zh-CN" sz="1600" dirty="0"/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3333FF"/>
                </a:solidFill>
              </a:rPr>
              <a:t>Euclidean-like Algorithms: to compute </a:t>
            </a:r>
            <a:r>
              <a:rPr lang="en-US" altLang="zh-CN" sz="2400" dirty="0" smtClean="0">
                <a:solidFill>
                  <a:srgbClr val="3333FF"/>
                </a:solidFill>
              </a:rPr>
              <a:t> </a:t>
            </a:r>
            <a:r>
              <a:rPr lang="en-US" altLang="zh-CN" sz="2400" i="1" dirty="0" smtClean="0">
                <a:solidFill>
                  <a:srgbClr val="3333FF"/>
                </a:solidFill>
              </a:rPr>
              <a:t>b</a:t>
            </a:r>
            <a:r>
              <a:rPr lang="en-US" altLang="zh-CN" sz="2400" i="1" baseline="30000" dirty="0" smtClean="0">
                <a:solidFill>
                  <a:srgbClr val="3333FF"/>
                </a:solidFill>
              </a:rPr>
              <a:t>-</a:t>
            </a:r>
            <a:r>
              <a:rPr lang="en-US" altLang="zh-CN" sz="2400" baseline="30000" dirty="0" smtClean="0">
                <a:solidFill>
                  <a:srgbClr val="3333FF"/>
                </a:solidFill>
              </a:rPr>
              <a:t>1 </a:t>
            </a:r>
            <a:r>
              <a:rPr lang="en-US" altLang="zh-CN" sz="2400" dirty="0">
                <a:solidFill>
                  <a:srgbClr val="3333FF"/>
                </a:solidFill>
              </a:rPr>
              <a:t>mod </a:t>
            </a:r>
            <a:r>
              <a:rPr lang="en-US" altLang="zh-CN" sz="2400" i="1" dirty="0">
                <a:solidFill>
                  <a:srgbClr val="3333FF"/>
                </a:solidFill>
              </a:rPr>
              <a:t>n</a:t>
            </a:r>
            <a:endParaRPr lang="zh-CN" altLang="zh-CN" sz="1600" i="1" dirty="0">
              <a:solidFill>
                <a:srgbClr val="3333FF"/>
              </a:solidFill>
            </a:endParaRPr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3333FF"/>
                </a:solidFill>
              </a:rPr>
              <a:t>Applications of the Chinese Remainder Theorem</a:t>
            </a:r>
            <a:endParaRPr lang="zh-CN" altLang="zh-CN" sz="1600" dirty="0">
              <a:solidFill>
                <a:srgbClr val="3333FF"/>
              </a:solidFill>
            </a:endParaRPr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3333FF"/>
                </a:solidFill>
              </a:rPr>
              <a:t>Security Discussions: </a:t>
            </a:r>
            <a:endParaRPr lang="zh-CN" altLang="zh-CN" sz="1600" dirty="0">
              <a:solidFill>
                <a:srgbClr val="3333FF"/>
              </a:solidFill>
            </a:endParaRPr>
          </a:p>
          <a:p>
            <a:pPr lvl="1"/>
            <a:r>
              <a:rPr lang="en-US" altLang="zh-CN" sz="2000" dirty="0"/>
              <a:t>Factoring Integer </a:t>
            </a:r>
            <a:r>
              <a:rPr lang="en-US" altLang="zh-CN" sz="2000" i="1" dirty="0"/>
              <a:t>n</a:t>
            </a:r>
            <a:r>
              <a:rPr lang="en-US" altLang="zh-CN" sz="2000" dirty="0"/>
              <a:t> and related attacks</a:t>
            </a:r>
            <a:endParaRPr lang="zh-CN" altLang="zh-CN" sz="1400" dirty="0"/>
          </a:p>
          <a:p>
            <a:pPr lvl="1"/>
            <a:r>
              <a:rPr lang="en-US" altLang="zh-CN" sz="2000" dirty="0">
                <a:solidFill>
                  <a:srgbClr val="3333FF"/>
                </a:solidFill>
              </a:rPr>
              <a:t>Provable security: Turing Reduction</a:t>
            </a:r>
            <a:endParaRPr lang="zh-CN" altLang="zh-CN" sz="1400" dirty="0">
              <a:solidFill>
                <a:srgbClr val="3333FF"/>
              </a:solidFill>
            </a:endParaRPr>
          </a:p>
          <a:p>
            <a:pPr lvl="1"/>
            <a:r>
              <a:rPr lang="en-US" altLang="zh-CN" sz="2000" dirty="0">
                <a:solidFill>
                  <a:srgbClr val="3333FF"/>
                </a:solidFill>
              </a:rPr>
              <a:t>Semantic security: definition</a:t>
            </a:r>
            <a:endParaRPr lang="zh-CN" altLang="zh-CN" sz="1400" dirty="0">
              <a:solidFill>
                <a:srgbClr val="3333FF"/>
              </a:solidFill>
            </a:endParaRPr>
          </a:p>
          <a:p>
            <a:pPr lvl="1"/>
            <a:r>
              <a:rPr lang="en-US" altLang="zh-CN" sz="2000" dirty="0"/>
              <a:t>Security problem: e(x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)=</a:t>
            </a:r>
            <a:r>
              <a:rPr lang="en-US" altLang="zh-CN" sz="2000" dirty="0" smtClean="0"/>
              <a:t>y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y</a:t>
            </a:r>
            <a:r>
              <a:rPr lang="en-US" altLang="zh-CN" sz="2000" baseline="-25000" dirty="0" smtClean="0"/>
              <a:t>2</a:t>
            </a:r>
            <a:endParaRPr lang="en-US" altLang="zh-CN" sz="2000" dirty="0" smtClean="0">
              <a:solidFill>
                <a:srgbClr val="3333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333FF"/>
                </a:solidFill>
                <a:effectLst/>
              </a:rPr>
              <a:t>Ch6 - The RSA </a:t>
            </a:r>
            <a:r>
              <a:rPr lang="en-US" altLang="zh-CN" dirty="0" smtClean="0">
                <a:solidFill>
                  <a:srgbClr val="3333FF"/>
                </a:solidFill>
                <a:effectLst/>
              </a:rPr>
              <a:t>cryptosystem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59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877272"/>
          </a:xfrm>
        </p:spPr>
        <p:txBody>
          <a:bodyPr/>
          <a:lstStyle/>
          <a:p>
            <a:pPr marL="566737" lvl="0" indent="-457200">
              <a:buFont typeface="+mj-lt"/>
              <a:buAutoNum type="arabicPeriod"/>
            </a:pPr>
            <a:r>
              <a:rPr lang="en-US" altLang="zh-CN" sz="2000" dirty="0"/>
              <a:t>The </a:t>
            </a:r>
            <a:r>
              <a:rPr lang="en-US" altLang="zh-CN" sz="2000" dirty="0" err="1"/>
              <a:t>ElGamal</a:t>
            </a:r>
            <a:r>
              <a:rPr lang="en-US" altLang="zh-CN" sz="2000" dirty="0"/>
              <a:t> cryptosystem: </a:t>
            </a:r>
            <a:endParaRPr lang="en-US" altLang="zh-CN" sz="2000" dirty="0" smtClean="0"/>
          </a:p>
          <a:p>
            <a:pPr marL="822325" lvl="1" indent="-457200"/>
            <a:r>
              <a:rPr lang="en-US" altLang="zh-CN" sz="1600" dirty="0" smtClean="0"/>
              <a:t>Public </a:t>
            </a:r>
            <a:r>
              <a:rPr lang="en-US" altLang="zh-CN" sz="1600" dirty="0"/>
              <a:t>key &amp; private key, Encryption &amp; decryption, (Randomized </a:t>
            </a:r>
            <a:r>
              <a:rPr lang="en-US" altLang="zh-CN" sz="1600" dirty="0" smtClean="0"/>
              <a:t>ideas</a:t>
            </a:r>
            <a:r>
              <a:rPr lang="en-US" altLang="zh-CN" sz="1600" dirty="0"/>
              <a:t>), example</a:t>
            </a:r>
            <a:endParaRPr lang="zh-CN" altLang="zh-CN" sz="1000" dirty="0"/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000" dirty="0"/>
              <a:t>Discrete Logarithm Problem (DLP</a:t>
            </a:r>
            <a:r>
              <a:rPr lang="en-US" altLang="zh-CN" sz="2000" dirty="0" smtClean="0"/>
              <a:t>):</a:t>
            </a:r>
            <a:endParaRPr lang="zh-CN" altLang="zh-CN" sz="1400" dirty="0"/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000" dirty="0"/>
              <a:t>Algorithms for DLP: Shanks’ algorithm </a:t>
            </a:r>
            <a:endParaRPr lang="zh-CN" altLang="zh-CN" sz="1400" dirty="0"/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000" dirty="0"/>
              <a:t>Security Discussions: </a:t>
            </a:r>
            <a:endParaRPr lang="zh-CN" altLang="zh-CN" sz="1400" dirty="0"/>
          </a:p>
          <a:p>
            <a:pPr lvl="1"/>
            <a:r>
              <a:rPr lang="en-US" altLang="zh-CN" sz="1800" dirty="0"/>
              <a:t>security: DLP is infeasible</a:t>
            </a:r>
            <a:endParaRPr lang="zh-CN" altLang="zh-CN" sz="1200" dirty="0"/>
          </a:p>
          <a:p>
            <a:pPr lvl="1"/>
            <a:r>
              <a:rPr lang="en-US" altLang="zh-CN" sz="1800" dirty="0"/>
              <a:t>different attack </a:t>
            </a:r>
            <a:r>
              <a:rPr lang="en-US" altLang="zh-CN" sz="1800" dirty="0" smtClean="0"/>
              <a:t>goals</a:t>
            </a:r>
            <a:endParaRPr lang="en-US" altLang="zh-CN" sz="1200" dirty="0"/>
          </a:p>
          <a:p>
            <a:pPr lvl="1"/>
            <a:r>
              <a:rPr lang="en-US" altLang="zh-CN" sz="1800" dirty="0" smtClean="0"/>
              <a:t>Semantic </a:t>
            </a:r>
            <a:r>
              <a:rPr lang="en-US" altLang="zh-CN" sz="1800" dirty="0"/>
              <a:t>security</a:t>
            </a:r>
            <a:endParaRPr lang="zh-CN" altLang="zh-CN" sz="1200" dirty="0"/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000" dirty="0" err="1"/>
              <a:t>ElGamal</a:t>
            </a:r>
            <a:r>
              <a:rPr lang="en-US" altLang="zh-CN" sz="2000" dirty="0"/>
              <a:t>-like Cryptosystems over suitable (proper) groups:</a:t>
            </a:r>
            <a:endParaRPr lang="zh-CN" altLang="zh-CN" sz="1400" dirty="0"/>
          </a:p>
          <a:p>
            <a:pPr lvl="1"/>
            <a:r>
              <a:rPr lang="en-US" altLang="zh-CN" sz="1800" dirty="0"/>
              <a:t>The Elliptic Curve </a:t>
            </a:r>
            <a:r>
              <a:rPr lang="en-US" altLang="zh-CN" sz="1800" dirty="0" err="1"/>
              <a:t>ElGamal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Cryptosystem</a:t>
            </a:r>
            <a:r>
              <a:rPr lang="en-US" altLang="zh-CN" sz="1200" dirty="0" smtClean="0"/>
              <a:t>; </a:t>
            </a:r>
            <a:r>
              <a:rPr lang="en-US" altLang="zh-CN" sz="1600" dirty="0" smtClean="0"/>
              <a:t>ECDLP (What </a:t>
            </a:r>
            <a:r>
              <a:rPr lang="en-US" altLang="zh-CN" sz="1600" dirty="0"/>
              <a:t>is ECDLP</a:t>
            </a:r>
            <a:r>
              <a:rPr lang="en-US" altLang="zh-CN" sz="1600" dirty="0" smtClean="0"/>
              <a:t>?)</a:t>
            </a:r>
            <a:endParaRPr lang="zh-CN" altLang="zh-CN" sz="1100" dirty="0"/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000" dirty="0" err="1"/>
              <a:t>Diffie</a:t>
            </a:r>
            <a:r>
              <a:rPr lang="en-US" altLang="zh-CN" sz="2000" dirty="0"/>
              <a:t>-Hellman Problems and Security: CDH, DDH, DL</a:t>
            </a:r>
            <a:endParaRPr lang="zh-CN" altLang="zh-CN" sz="1400" dirty="0"/>
          </a:p>
          <a:p>
            <a:pPr lvl="1"/>
            <a:r>
              <a:rPr lang="en-US" altLang="zh-CN" sz="1800" dirty="0" smtClean="0"/>
              <a:t>What are CDH, DDH?</a:t>
            </a:r>
          </a:p>
          <a:p>
            <a:pPr lvl="1"/>
            <a:r>
              <a:rPr lang="en-US" altLang="zh-CN" sz="1800" dirty="0" smtClean="0"/>
              <a:t>Security level of DL, CDH, DDH </a:t>
            </a:r>
          </a:p>
          <a:p>
            <a:pPr lvl="1"/>
            <a:r>
              <a:rPr lang="en-US" altLang="zh-CN" sz="1800" dirty="0" smtClean="0"/>
              <a:t>Applications of Turing Reduction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-35396"/>
            <a:ext cx="8229600" cy="8509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3333FF"/>
                </a:solidFill>
                <a:effectLst/>
              </a:rPr>
              <a:t>Ch7 - The </a:t>
            </a:r>
            <a:r>
              <a:rPr lang="en-US" altLang="zh-CN" dirty="0" err="1">
                <a:solidFill>
                  <a:srgbClr val="3333FF"/>
                </a:solidFill>
                <a:effectLst/>
              </a:rPr>
              <a:t>ElGamal</a:t>
            </a:r>
            <a:r>
              <a:rPr lang="en-US" altLang="zh-CN" dirty="0">
                <a:solidFill>
                  <a:srgbClr val="3333FF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  <a:effectLst/>
              </a:rPr>
              <a:t>cryptosystem</a:t>
            </a:r>
            <a:endParaRPr lang="zh-CN" altLang="zh-CN" dirty="0">
              <a:solidFill>
                <a:srgbClr val="3333FF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59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256584"/>
          </a:xfrm>
        </p:spPr>
        <p:txBody>
          <a:bodyPr/>
          <a:lstStyle/>
          <a:p>
            <a:pPr marL="623887" lvl="0" indent="-514350">
              <a:buFont typeface="+mj-lt"/>
              <a:buAutoNum type="arabicPeriod"/>
            </a:pPr>
            <a:r>
              <a:rPr lang="en-US" altLang="zh-CN" sz="2400" dirty="0"/>
              <a:t>The digital </a:t>
            </a:r>
            <a:r>
              <a:rPr lang="en-US" altLang="zh-CN" sz="2400" dirty="0" smtClean="0"/>
              <a:t>Signature</a:t>
            </a:r>
          </a:p>
          <a:p>
            <a:pPr marL="879475" lvl="1" indent="-514350"/>
            <a:r>
              <a:rPr lang="en-US" altLang="zh-CN" sz="2000" dirty="0" smtClean="0"/>
              <a:t>Public </a:t>
            </a:r>
            <a:r>
              <a:rPr lang="en-US" altLang="zh-CN" sz="2000" dirty="0"/>
              <a:t>key &amp; private key, Signing algorithm &amp; Verification Algorithm</a:t>
            </a:r>
            <a:endParaRPr lang="zh-CN" altLang="zh-CN" sz="1200" dirty="0"/>
          </a:p>
          <a:p>
            <a:pPr marL="623887" lvl="0" indent="-514350">
              <a:buFont typeface="+mj-lt"/>
              <a:buAutoNum type="arabicPeriod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RSA </a:t>
            </a:r>
            <a:r>
              <a:rPr lang="en-US" altLang="zh-CN" sz="2400" dirty="0" smtClean="0"/>
              <a:t>Signature</a:t>
            </a:r>
            <a:endParaRPr lang="zh-CN" altLang="zh-CN" sz="1600" dirty="0"/>
          </a:p>
          <a:p>
            <a:pPr marL="623887" lvl="0" indent="-514350">
              <a:buFont typeface="+mj-lt"/>
              <a:buAutoNum type="arabicPeriod"/>
            </a:pPr>
            <a:r>
              <a:rPr lang="en-US" altLang="zh-CN" sz="2400" dirty="0" smtClean="0"/>
              <a:t>The </a:t>
            </a:r>
            <a:r>
              <a:rPr lang="en-US" altLang="zh-CN" sz="2400" dirty="0" err="1"/>
              <a:t>ElGamal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Signature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333FF"/>
                </a:solidFill>
                <a:effectLst/>
              </a:rPr>
              <a:t>Ch8 - The Signature </a:t>
            </a:r>
            <a:r>
              <a:rPr lang="en-US" altLang="zh-CN" dirty="0" smtClean="0">
                <a:solidFill>
                  <a:srgbClr val="3333FF"/>
                </a:solidFill>
                <a:effectLst/>
              </a:rPr>
              <a:t>Schemes</a:t>
            </a:r>
            <a:endParaRPr lang="zh-CN" altLang="zh-CN" dirty="0">
              <a:solidFill>
                <a:srgbClr val="3333FF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22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6" descr="2008114134834969_2"/>
          <p:cNvPicPr>
            <a:picLocks noChangeAspect="1" noChangeArrowheads="1"/>
          </p:cNvPicPr>
          <p:nvPr/>
        </p:nvPicPr>
        <p:blipFill>
          <a:blip r:embed="rId2" cstate="print"/>
          <a:srcRect l="4355" t="7060" r="4527"/>
          <a:stretch>
            <a:fillRect/>
          </a:stretch>
        </p:blipFill>
        <p:spPr bwMode="auto">
          <a:xfrm>
            <a:off x="0" y="1571625"/>
            <a:ext cx="5246688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932363" y="2781300"/>
            <a:ext cx="367347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kern="0" dirty="0">
                <a:solidFill>
                  <a:srgbClr val="1F497D">
                    <a:lumMod val="60000"/>
                    <a:lumOff val="40000"/>
                  </a:srgbClr>
                </a:solidFill>
                <a:latin typeface="Cambria Math" pitchFamily="18" charset="0"/>
                <a:ea typeface="Cambria Math" pitchFamily="18" charset="0"/>
              </a:rPr>
              <a:t>Questions?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36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4006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3333FF"/>
                </a:solidFill>
              </a:rPr>
              <a:t>Closed-book Exam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3300"/>
                </a:solidFill>
              </a:rPr>
              <a:t>Time</a:t>
            </a:r>
            <a:r>
              <a:rPr lang="en-US" altLang="zh-CN" sz="2400" dirty="0" smtClean="0">
                <a:solidFill>
                  <a:srgbClr val="FF3300"/>
                </a:solidFill>
              </a:rPr>
              <a:t>:</a:t>
            </a:r>
            <a:r>
              <a:rPr lang="en-US" altLang="zh-CN" sz="2400" dirty="0" smtClean="0">
                <a:solidFill>
                  <a:srgbClr val="3333FF"/>
                </a:solidFill>
              </a:rPr>
              <a:t> </a:t>
            </a:r>
            <a:r>
              <a:rPr lang="en-US" altLang="zh-CN" sz="2400" dirty="0" smtClean="0">
                <a:solidFill>
                  <a:srgbClr val="3333FF"/>
                </a:solidFill>
              </a:rPr>
              <a:t>10:20am~12:10pm </a:t>
            </a:r>
            <a:r>
              <a:rPr lang="en-US" altLang="zh-CN" sz="2400" dirty="0">
                <a:solidFill>
                  <a:srgbClr val="3333FF"/>
                </a:solidFill>
              </a:rPr>
              <a:t>on </a:t>
            </a:r>
            <a:r>
              <a:rPr lang="en-US" altLang="zh-CN" sz="2400" dirty="0" smtClean="0">
                <a:solidFill>
                  <a:srgbClr val="3333FF"/>
                </a:solidFill>
              </a:rPr>
              <a:t>(</a:t>
            </a:r>
            <a:r>
              <a:rPr lang="en-US" altLang="zh-CN" sz="2400" dirty="0" smtClean="0">
                <a:solidFill>
                  <a:srgbClr val="3333FF"/>
                </a:solidFill>
              </a:rPr>
              <a:t>Friday</a:t>
            </a:r>
            <a:r>
              <a:rPr lang="en-US" altLang="zh-CN" sz="2400" dirty="0" smtClean="0">
                <a:solidFill>
                  <a:srgbClr val="3333FF"/>
                </a:solidFill>
              </a:rPr>
              <a:t>) July 5</a:t>
            </a:r>
            <a:r>
              <a:rPr lang="en-US" altLang="zh-CN" sz="2400" baseline="30000" dirty="0" smtClean="0">
                <a:solidFill>
                  <a:srgbClr val="3333FF"/>
                </a:solidFill>
              </a:rPr>
              <a:t>th</a:t>
            </a:r>
            <a:r>
              <a:rPr lang="en-US" altLang="zh-CN" sz="2400" dirty="0">
                <a:solidFill>
                  <a:srgbClr val="3333FF"/>
                </a:solidFill>
              </a:rPr>
              <a:t>, </a:t>
            </a:r>
            <a:r>
              <a:rPr lang="en-US" altLang="zh-CN" sz="2400" dirty="0" smtClean="0">
                <a:solidFill>
                  <a:srgbClr val="3333FF"/>
                </a:solidFill>
              </a:rPr>
              <a:t>2024</a:t>
            </a:r>
            <a:endParaRPr lang="en-US" altLang="zh-CN" sz="2400" dirty="0" smtClean="0">
              <a:solidFill>
                <a:srgbClr val="3333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3300"/>
                </a:solidFill>
              </a:rPr>
              <a:t>Address: </a:t>
            </a:r>
            <a:r>
              <a:rPr lang="en-US" altLang="zh-CN" sz="2400" dirty="0" smtClean="0">
                <a:solidFill>
                  <a:srgbClr val="3333FF"/>
                </a:solidFill>
              </a:rPr>
              <a:t>N233</a:t>
            </a:r>
            <a:endParaRPr lang="en-US" altLang="zh-CN" sz="2400" dirty="0" smtClean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FF"/>
                </a:solidFill>
              </a:rPr>
              <a:t>Tutorial </a:t>
            </a:r>
            <a:r>
              <a:rPr lang="en-US" altLang="zh-CN" dirty="0" smtClean="0">
                <a:solidFill>
                  <a:srgbClr val="3333FF"/>
                </a:solidFill>
              </a:rPr>
              <a:t>time (</a:t>
            </a:r>
            <a:r>
              <a:rPr lang="zh-CN" altLang="en-US" dirty="0" smtClean="0">
                <a:solidFill>
                  <a:srgbClr val="3333FF"/>
                </a:solidFill>
              </a:rPr>
              <a:t>答疑时间</a:t>
            </a:r>
            <a:r>
              <a:rPr lang="en-US" altLang="zh-CN" dirty="0" smtClean="0">
                <a:solidFill>
                  <a:srgbClr val="3333FF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3333FF"/>
                </a:solidFill>
              </a:rPr>
              <a:t> 10:30am-12:00pm on </a:t>
            </a:r>
            <a:r>
              <a:rPr lang="en-US" altLang="zh-CN" dirty="0" smtClean="0">
                <a:solidFill>
                  <a:srgbClr val="3333FF"/>
                </a:solidFill>
              </a:rPr>
              <a:t>06/26/2024 (Wednesday) 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3333FF"/>
                </a:solidFill>
              </a:rPr>
              <a:t> N416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and Address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1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040560"/>
          </a:xfrm>
        </p:spPr>
        <p:txBody>
          <a:bodyPr/>
          <a:lstStyle/>
          <a:p>
            <a:pPr lvl="0"/>
            <a:r>
              <a:rPr lang="en-US" altLang="zh-CN" dirty="0" smtClean="0">
                <a:solidFill>
                  <a:srgbClr val="3333FF"/>
                </a:solidFill>
              </a:rPr>
              <a:t>1. Blank Filling </a:t>
            </a:r>
            <a:r>
              <a:rPr lang="en-US" altLang="zh-CN" dirty="0" smtClean="0">
                <a:solidFill>
                  <a:srgbClr val="3333FF"/>
                </a:solidFill>
              </a:rPr>
              <a:t>10%</a:t>
            </a:r>
            <a:endParaRPr lang="zh-CN" altLang="zh-CN" sz="2000" dirty="0" smtClean="0">
              <a:solidFill>
                <a:srgbClr val="3333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3333FF"/>
                </a:solidFill>
              </a:rPr>
              <a:t>2. Multiple Choice 20%</a:t>
            </a:r>
            <a:endParaRPr lang="zh-CN" altLang="zh-CN" sz="2000" dirty="0" smtClean="0">
              <a:solidFill>
                <a:srgbClr val="3333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3333FF"/>
                </a:solidFill>
              </a:rPr>
              <a:t>3. True-False 20%</a:t>
            </a:r>
            <a:endParaRPr lang="zh-CN" altLang="zh-CN" sz="2000" dirty="0" smtClean="0">
              <a:solidFill>
                <a:srgbClr val="3333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3333FF"/>
                </a:solidFill>
              </a:rPr>
              <a:t>4. Computations 15%</a:t>
            </a:r>
            <a:endParaRPr lang="zh-CN" altLang="zh-CN" sz="2000" dirty="0" smtClean="0">
              <a:solidFill>
                <a:srgbClr val="3333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3333FF"/>
                </a:solidFill>
              </a:rPr>
              <a:t>5. Algorithms </a:t>
            </a:r>
            <a:r>
              <a:rPr lang="en-US" altLang="zh-CN" dirty="0" smtClean="0">
                <a:solidFill>
                  <a:srgbClr val="3333FF"/>
                </a:solidFill>
              </a:rPr>
              <a:t>20%</a:t>
            </a:r>
            <a:endParaRPr lang="zh-CN" altLang="zh-CN" sz="2000" dirty="0" smtClean="0">
              <a:solidFill>
                <a:srgbClr val="3333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3333FF"/>
                </a:solidFill>
              </a:rPr>
              <a:t>6. Proofs 15%</a:t>
            </a:r>
            <a:endParaRPr lang="zh-CN" altLang="zh-CN" sz="2000" dirty="0" smtClean="0">
              <a:solidFill>
                <a:srgbClr val="3333FF"/>
              </a:solidFill>
            </a:endParaRPr>
          </a:p>
          <a:p>
            <a:endParaRPr lang="zh-CN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64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3311351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Please review key points from</a:t>
            </a:r>
            <a:r>
              <a:rPr lang="en-US" altLang="zh-CN" dirty="0">
                <a:solidFill>
                  <a:srgbClr val="FF3300"/>
                </a:solidFill>
              </a:rPr>
              <a:t>: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 Slides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 </a:t>
            </a:r>
            <a:r>
              <a:rPr lang="en-US" altLang="zh-CN" dirty="0" err="1" smtClean="0">
                <a:solidFill>
                  <a:srgbClr val="3333FF"/>
                </a:solidFill>
              </a:rPr>
              <a:t>Homeworks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 Mid-term exercises</a:t>
            </a:r>
          </a:p>
          <a:p>
            <a:pPr lvl="1"/>
            <a:r>
              <a:rPr lang="en-US" altLang="zh-CN" dirty="0" smtClean="0">
                <a:solidFill>
                  <a:srgbClr val="3333FF"/>
                </a:solidFill>
              </a:rPr>
              <a:t> Textbook</a:t>
            </a:r>
            <a:endParaRPr lang="zh-CN" altLang="zh-CN" dirty="0" smtClean="0">
              <a:solidFill>
                <a:srgbClr val="3333FF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Points of Review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980728"/>
            <a:ext cx="9145016" cy="5760640"/>
          </a:xfrm>
        </p:spPr>
        <p:txBody>
          <a:bodyPr/>
          <a:lstStyle/>
          <a:p>
            <a:pPr marL="623887" lvl="0" indent="-514350">
              <a:buFont typeface="+mj-lt"/>
              <a:buAutoNum type="arabicPeriod"/>
            </a:pPr>
            <a:r>
              <a:rPr lang="en-US" altLang="zh-CN" sz="2000" dirty="0" smtClean="0"/>
              <a:t>Famous </a:t>
            </a:r>
            <a:r>
              <a:rPr lang="en-US" altLang="zh-CN" sz="2000" dirty="0"/>
              <a:t>ciphers in the history</a:t>
            </a:r>
            <a:endParaRPr lang="zh-CN" altLang="zh-CN" sz="1400" dirty="0"/>
          </a:p>
          <a:p>
            <a:pPr marL="650875" lvl="1" indent="-285750"/>
            <a:r>
              <a:rPr lang="en-US" altLang="zh-CN" sz="1800" dirty="0" smtClean="0"/>
              <a:t>Spartan </a:t>
            </a:r>
            <a:r>
              <a:rPr lang="en-US" altLang="zh-CN" sz="1800" dirty="0" err="1"/>
              <a:t>Scytale</a:t>
            </a:r>
            <a:r>
              <a:rPr lang="en-US" altLang="zh-CN" sz="1800" dirty="0"/>
              <a:t> cipher, Caesar Cipher, Enigma Machine, ...</a:t>
            </a:r>
            <a:endParaRPr lang="zh-CN" altLang="zh-CN" sz="1100" dirty="0"/>
          </a:p>
          <a:p>
            <a:pPr marL="623887" lvl="0" indent="-514350">
              <a:buFont typeface="+mj-lt"/>
              <a:buAutoNum type="arabicPeriod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Substitution Cipher: The Shift/Affine/</a:t>
            </a:r>
            <a:r>
              <a:rPr lang="en-US" altLang="zh-CN" sz="2000" dirty="0" err="1"/>
              <a:t>Vigenere</a:t>
            </a:r>
            <a:r>
              <a:rPr lang="en-US" altLang="zh-CN" sz="2000" dirty="0"/>
              <a:t>/Hill </a:t>
            </a:r>
            <a:r>
              <a:rPr lang="en-US" altLang="zh-CN" sz="2000" dirty="0" smtClean="0"/>
              <a:t>Cipher</a:t>
            </a:r>
            <a:endParaRPr lang="zh-CN" altLang="zh-CN" sz="1400" dirty="0"/>
          </a:p>
          <a:p>
            <a:pPr lvl="1"/>
            <a:r>
              <a:rPr lang="en-US" altLang="zh-CN" sz="1800" dirty="0"/>
              <a:t>The size of key space</a:t>
            </a:r>
            <a:endParaRPr lang="zh-CN" altLang="zh-CN" sz="1200" dirty="0"/>
          </a:p>
          <a:p>
            <a:pPr lvl="1"/>
            <a:r>
              <a:rPr lang="en-US" altLang="zh-CN" sz="1800" dirty="0"/>
              <a:t>The Affine cipher over Z</a:t>
            </a:r>
            <a:r>
              <a:rPr lang="en-US" altLang="zh-CN" sz="1800" baseline="-25000" dirty="0"/>
              <a:t>26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Z</a:t>
            </a:r>
            <a:r>
              <a:rPr lang="en-US" altLang="zh-CN" sz="1800" baseline="-25000" dirty="0" err="1"/>
              <a:t>m</a:t>
            </a:r>
            <a:endParaRPr lang="zh-CN" altLang="zh-CN" sz="1200" dirty="0"/>
          </a:p>
          <a:p>
            <a:pPr lvl="1"/>
            <a:r>
              <a:rPr lang="en-US" altLang="zh-CN" sz="1800" dirty="0"/>
              <a:t>The </a:t>
            </a:r>
            <a:r>
              <a:rPr lang="en-US" altLang="zh-CN" sz="1800" dirty="0" err="1"/>
              <a:t>monoalphabetic</a:t>
            </a:r>
            <a:r>
              <a:rPr lang="en-US" altLang="zh-CN" sz="1800" dirty="0"/>
              <a:t> and polyalphabetic cryptosystem</a:t>
            </a:r>
            <a:endParaRPr lang="zh-CN" altLang="zh-CN" sz="1200" dirty="0"/>
          </a:p>
          <a:p>
            <a:pPr marL="623887" lvl="0" indent="-514350">
              <a:buFont typeface="+mj-lt"/>
              <a:buAutoNum type="arabicPeriod"/>
            </a:pPr>
            <a:r>
              <a:rPr lang="en-US" altLang="zh-CN" sz="2000" dirty="0"/>
              <a:t>The Permutation </a:t>
            </a:r>
            <a:r>
              <a:rPr lang="en-US" altLang="zh-CN" sz="2000" dirty="0" smtClean="0"/>
              <a:t>Cipher</a:t>
            </a:r>
            <a:endParaRPr lang="zh-CN" altLang="zh-CN" sz="1400" dirty="0"/>
          </a:p>
          <a:p>
            <a:pPr lvl="1"/>
            <a:r>
              <a:rPr lang="en-US" altLang="zh-CN" sz="1800" dirty="0"/>
              <a:t>The size of key </a:t>
            </a:r>
            <a:r>
              <a:rPr lang="en-US" altLang="zh-CN" sz="1800" dirty="0" smtClean="0"/>
              <a:t>space; The </a:t>
            </a:r>
            <a:r>
              <a:rPr lang="en-US" altLang="zh-CN" sz="1800" dirty="0"/>
              <a:t>inverse of a permutation</a:t>
            </a:r>
            <a:endParaRPr lang="zh-CN" altLang="zh-CN" sz="1200" dirty="0"/>
          </a:p>
          <a:p>
            <a:pPr marL="623887" lvl="0" indent="-514350">
              <a:buFont typeface="+mj-lt"/>
              <a:buAutoNum type="arabicPeriod"/>
            </a:pPr>
            <a:r>
              <a:rPr lang="en-US" altLang="zh-CN" sz="2000" dirty="0"/>
              <a:t>The Stream </a:t>
            </a:r>
            <a:r>
              <a:rPr lang="en-US" altLang="zh-CN" sz="2000" dirty="0" smtClean="0"/>
              <a:t>Cipher</a:t>
            </a:r>
            <a:endParaRPr lang="zh-CN" altLang="zh-CN" sz="1400" dirty="0"/>
          </a:p>
          <a:p>
            <a:pPr lvl="1"/>
            <a:r>
              <a:rPr lang="en-US" altLang="zh-CN" sz="1800" dirty="0"/>
              <a:t>The Synchronous Stream Cipher over Binary Alphabets: </a:t>
            </a:r>
            <a:endParaRPr lang="en-US" altLang="zh-CN" sz="1800" dirty="0" smtClean="0"/>
          </a:p>
          <a:p>
            <a:pPr lvl="2"/>
            <a:r>
              <a:rPr lang="en-US" altLang="zh-CN" sz="2000" dirty="0" smtClean="0"/>
              <a:t>linear </a:t>
            </a:r>
            <a:r>
              <a:rPr lang="en-US" altLang="zh-CN" sz="2000" dirty="0"/>
              <a:t>recurrence, degree, keystream, period, LFSR</a:t>
            </a:r>
            <a:endParaRPr lang="zh-CN" altLang="zh-CN" sz="1050" dirty="0"/>
          </a:p>
          <a:p>
            <a:pPr lvl="1"/>
            <a:r>
              <a:rPr lang="en-US" altLang="zh-CN" sz="1800" dirty="0"/>
              <a:t>Applications of Stream </a:t>
            </a:r>
            <a:r>
              <a:rPr lang="en-US" altLang="zh-CN" sz="1800" dirty="0" smtClean="0"/>
              <a:t>ciphers</a:t>
            </a:r>
            <a:endParaRPr lang="zh-CN" altLang="zh-CN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Ch2 The </a:t>
            </a:r>
            <a:r>
              <a:rPr lang="en-US" altLang="zh-CN" dirty="0">
                <a:solidFill>
                  <a:srgbClr val="3333FF"/>
                </a:solidFill>
              </a:rPr>
              <a:t>Classical Cryptography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26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980728"/>
            <a:ext cx="9145016" cy="5760640"/>
          </a:xfrm>
        </p:spPr>
        <p:txBody>
          <a:bodyPr/>
          <a:lstStyle/>
          <a:p>
            <a:pPr marL="623887" indent="-514350">
              <a:buFont typeface="+mj-lt"/>
              <a:buAutoNum type="arabicPeriod" startAt="5"/>
            </a:pPr>
            <a:r>
              <a:rPr lang="en-US" altLang="zh-CN" sz="2000" dirty="0" smtClean="0"/>
              <a:t>Cryptanalysis</a:t>
            </a:r>
            <a:r>
              <a:rPr lang="en-US" altLang="zh-CN" sz="2000" dirty="0"/>
              <a:t>: </a:t>
            </a:r>
            <a:endParaRPr lang="en-US" altLang="zh-CN" sz="2000" dirty="0" smtClean="0"/>
          </a:p>
          <a:p>
            <a:pPr marL="879475" lvl="1" indent="-514350"/>
            <a:r>
              <a:rPr lang="en-US" altLang="zh-CN" sz="1800" dirty="0" err="1" smtClean="0"/>
              <a:t>Kerckhoff's</a:t>
            </a:r>
            <a:r>
              <a:rPr lang="en-US" altLang="zh-CN" sz="1800" dirty="0" smtClean="0"/>
              <a:t> Principle</a:t>
            </a:r>
          </a:p>
          <a:p>
            <a:pPr marL="879475" lvl="1" indent="-514350"/>
            <a:r>
              <a:rPr lang="en-US" altLang="zh-CN" sz="2000" dirty="0" smtClean="0"/>
              <a:t>four </a:t>
            </a:r>
            <a:r>
              <a:rPr lang="en-US" altLang="zh-CN" sz="2000" dirty="0"/>
              <a:t>different attack </a:t>
            </a:r>
            <a:r>
              <a:rPr lang="en-US" altLang="zh-CN" sz="2000" dirty="0" smtClean="0"/>
              <a:t>models</a:t>
            </a:r>
          </a:p>
          <a:p>
            <a:pPr marL="879475" lvl="1" indent="-514350"/>
            <a:r>
              <a:rPr lang="en-US" altLang="zh-CN" sz="2000" dirty="0" smtClean="0"/>
              <a:t>Attacks </a:t>
            </a:r>
            <a:r>
              <a:rPr lang="en-US" altLang="zh-CN" sz="2000" dirty="0"/>
              <a:t>on the Affine Cipher, Stream </a:t>
            </a:r>
            <a:r>
              <a:rPr lang="en-US" altLang="zh-CN" sz="2000" dirty="0" smtClean="0"/>
              <a:t>Cipher, </a:t>
            </a:r>
            <a:endParaRPr lang="en-US" altLang="zh-CN" sz="2000" dirty="0"/>
          </a:p>
          <a:p>
            <a:pPr marL="623887" indent="-514350">
              <a:buFont typeface="+mj-lt"/>
              <a:buAutoNum type="arabicPeriod" startAt="5"/>
            </a:pPr>
            <a:r>
              <a:rPr lang="en-US" altLang="zh-CN" sz="2000" dirty="0" smtClean="0"/>
              <a:t>Modular </a:t>
            </a:r>
            <a:r>
              <a:rPr lang="en-US" altLang="zh-CN" sz="2000" dirty="0"/>
              <a:t>Arithmetic, Arithmetic Modulo m: </a:t>
            </a:r>
            <a:endParaRPr lang="en-US" altLang="zh-CN" sz="2000" dirty="0" smtClean="0"/>
          </a:p>
          <a:p>
            <a:pPr marL="650875" lvl="1" indent="-285750"/>
            <a:r>
              <a:rPr lang="en-US" altLang="zh-CN" sz="1800" dirty="0" smtClean="0"/>
              <a:t>Zn </a:t>
            </a:r>
            <a:r>
              <a:rPr lang="en-US" altLang="zh-CN" sz="1800" dirty="0"/>
              <a:t>&amp; </a:t>
            </a:r>
            <a:r>
              <a:rPr lang="en-US" altLang="zh-CN" sz="1800" dirty="0" smtClean="0"/>
              <a:t>Zn*</a:t>
            </a:r>
          </a:p>
          <a:p>
            <a:pPr marL="650875" lvl="1" indent="-285750"/>
            <a:r>
              <a:rPr lang="en-US" altLang="zh-CN" sz="1800" dirty="0" smtClean="0"/>
              <a:t>Euler Phi-Function</a:t>
            </a:r>
          </a:p>
          <a:p>
            <a:pPr marL="650875" lvl="1" indent="-285750"/>
            <a:r>
              <a:rPr lang="en-US" altLang="zh-CN" sz="1800" dirty="0" smtClean="0"/>
              <a:t>invertible elements</a:t>
            </a:r>
          </a:p>
          <a:p>
            <a:pPr marL="650875" lvl="1" indent="-285750"/>
            <a:r>
              <a:rPr lang="en-US" altLang="zh-CN" sz="1800" dirty="0" smtClean="0"/>
              <a:t>invertible matrix</a:t>
            </a:r>
            <a:endParaRPr lang="zh-CN" altLang="zh-CN" sz="105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Ch2 The </a:t>
            </a:r>
            <a:r>
              <a:rPr lang="en-US" altLang="zh-CN" dirty="0">
                <a:solidFill>
                  <a:srgbClr val="3333FF"/>
                </a:solidFill>
              </a:rPr>
              <a:t>Classical Cryptography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06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400600"/>
          </a:xfrm>
        </p:spPr>
        <p:txBody>
          <a:bodyPr/>
          <a:lstStyle/>
          <a:p>
            <a:pPr marL="623887" lvl="0" indent="-514350">
              <a:buFont typeface="+mj-lt"/>
              <a:buAutoNum type="arabicPeriod"/>
            </a:pPr>
            <a:r>
              <a:rPr lang="en-US" altLang="zh-CN" sz="2400" dirty="0"/>
              <a:t>Perfect Secrecy: </a:t>
            </a:r>
            <a:endParaRPr lang="en-US" altLang="zh-CN" sz="2400" dirty="0" smtClean="0"/>
          </a:p>
          <a:p>
            <a:pPr marL="879475" lvl="1" indent="-514350"/>
            <a:r>
              <a:rPr lang="en-US" altLang="zh-CN" sz="1800" dirty="0" smtClean="0"/>
              <a:t>Why </a:t>
            </a:r>
            <a:r>
              <a:rPr lang="en-US" altLang="zh-CN" sz="1800" dirty="0"/>
              <a:t>introduce perfect secrecy? </a:t>
            </a:r>
            <a:endParaRPr lang="en-US" altLang="zh-CN" sz="1800" dirty="0" smtClean="0"/>
          </a:p>
          <a:p>
            <a:pPr marL="879475" lvl="1" indent="-514350"/>
            <a:r>
              <a:rPr lang="en-US" altLang="zh-CN" sz="1800" dirty="0" smtClean="0"/>
              <a:t>Definition and proof</a:t>
            </a:r>
            <a:endParaRPr lang="zh-CN" altLang="zh-CN" sz="1800" dirty="0"/>
          </a:p>
          <a:p>
            <a:pPr marL="623887" lvl="0" indent="-514350">
              <a:buFont typeface="+mj-lt"/>
              <a:buAutoNum type="arabicPeriod"/>
            </a:pPr>
            <a:r>
              <a:rPr lang="en-US" altLang="zh-CN" sz="2400" dirty="0"/>
              <a:t>The One-time Pad Cryptosystem: </a:t>
            </a:r>
            <a:endParaRPr lang="en-US" altLang="zh-CN" sz="2400" dirty="0" smtClean="0"/>
          </a:p>
          <a:p>
            <a:pPr marL="879475" lvl="1" indent="-514350"/>
            <a:r>
              <a:rPr lang="en-US" altLang="zh-CN" sz="2000" dirty="0" smtClean="0"/>
              <a:t>What</a:t>
            </a:r>
            <a:r>
              <a:rPr lang="en-US" altLang="zh-CN" sz="2000" dirty="0"/>
              <a:t>? Characteristics?</a:t>
            </a:r>
            <a:endParaRPr lang="zh-CN" altLang="zh-CN" sz="2000" dirty="0"/>
          </a:p>
          <a:p>
            <a:pPr marL="623887" lvl="0" indent="-514350">
              <a:buFont typeface="+mj-lt"/>
              <a:buAutoNum type="arabicPeriod"/>
            </a:pPr>
            <a:r>
              <a:rPr lang="en-US" altLang="zh-CN" sz="2400" dirty="0"/>
              <a:t>The requirements of a unbreakable (unconditionally secure) system</a:t>
            </a:r>
            <a:endParaRPr lang="zh-CN" altLang="zh-CN" sz="2400" dirty="0"/>
          </a:p>
          <a:p>
            <a:pPr marL="623887" lvl="0" indent="-514350">
              <a:buFont typeface="+mj-lt"/>
              <a:buAutoNum type="arabicPeriod"/>
            </a:pPr>
            <a:r>
              <a:rPr lang="en-US" altLang="zh-CN" sz="2400" dirty="0"/>
              <a:t>Entropy: why introduce Entropy? </a:t>
            </a:r>
            <a:r>
              <a:rPr lang="en-US" altLang="zh-CN" sz="2400" dirty="0" smtClean="0"/>
              <a:t>Computations.</a:t>
            </a:r>
            <a:endParaRPr lang="zh-CN" altLang="zh-CN" sz="2400" dirty="0"/>
          </a:p>
          <a:p>
            <a:pPr marL="623887" lvl="0" indent="-514350">
              <a:buFont typeface="+mj-lt"/>
              <a:buAutoNum type="arabicPeriod"/>
            </a:pPr>
            <a:r>
              <a:rPr lang="en-US" altLang="zh-CN" sz="2400" dirty="0"/>
              <a:t>The Key </a:t>
            </a:r>
            <a:r>
              <a:rPr lang="en-US" altLang="zh-CN" sz="2400" dirty="0" smtClean="0"/>
              <a:t>Equivocation </a:t>
            </a:r>
            <a:r>
              <a:rPr lang="en-US" altLang="zh-CN" sz="2400" dirty="0"/>
              <a:t>H(K|C): </a:t>
            </a:r>
            <a:r>
              <a:rPr lang="en-US" altLang="zh-CN" sz="2400" dirty="0" smtClean="0"/>
              <a:t>Meaning</a:t>
            </a:r>
            <a:endParaRPr lang="zh-CN" altLang="zh-CN" sz="2400" dirty="0"/>
          </a:p>
          <a:p>
            <a:pPr marL="623887" indent="-514350">
              <a:buFont typeface="+mj-lt"/>
              <a:buAutoNum type="arabicPeriod"/>
            </a:pPr>
            <a:r>
              <a:rPr lang="en-US" altLang="zh-CN" sz="2400" dirty="0"/>
              <a:t>Spurious </a:t>
            </a:r>
            <a:r>
              <a:rPr lang="en-US" altLang="zh-CN" sz="2400" dirty="0" smtClean="0"/>
              <a:t>Keys and Unicity Distance: </a:t>
            </a:r>
            <a:endParaRPr lang="en-US" altLang="zh-CN" sz="3600" dirty="0"/>
          </a:p>
          <a:p>
            <a:pPr marL="879475" lvl="1" indent="-514350"/>
            <a:r>
              <a:rPr lang="en-US" altLang="zh-CN" sz="2000" dirty="0" smtClean="0">
                <a:solidFill>
                  <a:srgbClr val="3333FF"/>
                </a:solidFill>
              </a:rPr>
              <a:t>Definition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333FF"/>
                </a:solidFill>
                <a:effectLst/>
              </a:rPr>
              <a:t>Ch3 – Shannon’s </a:t>
            </a:r>
            <a:r>
              <a:rPr lang="en-US" altLang="zh-CN" dirty="0" smtClean="0">
                <a:solidFill>
                  <a:srgbClr val="3333FF"/>
                </a:solidFill>
                <a:effectLst/>
              </a:rPr>
              <a:t>Theory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59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6120680"/>
          </a:xfrm>
        </p:spPr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en-US" altLang="zh-CN" sz="2000" dirty="0" smtClean="0"/>
              <a:t>Iterated </a:t>
            </a:r>
            <a:r>
              <a:rPr lang="en-US" altLang="zh-CN" sz="2000" dirty="0"/>
              <a:t>Block </a:t>
            </a:r>
            <a:r>
              <a:rPr lang="en-US" altLang="zh-CN" sz="2000" dirty="0" smtClean="0"/>
              <a:t>Cipher: </a:t>
            </a:r>
            <a:r>
              <a:rPr lang="en-US" altLang="zh-CN" sz="2000" dirty="0" smtClean="0">
                <a:solidFill>
                  <a:srgbClr val="3333FF"/>
                </a:solidFill>
              </a:rPr>
              <a:t>basic idea</a:t>
            </a:r>
            <a:endParaRPr lang="zh-CN" altLang="zh-CN" sz="2000" dirty="0">
              <a:solidFill>
                <a:srgbClr val="3333FF"/>
              </a:solidFill>
            </a:endParaRPr>
          </a:p>
          <a:p>
            <a:pPr marL="623887" indent="-514350">
              <a:buFont typeface="+mj-lt"/>
              <a:buAutoNum type="arabicPeriod"/>
            </a:pPr>
            <a:r>
              <a:rPr lang="en-US" altLang="zh-CN" sz="2000" dirty="0" smtClean="0"/>
              <a:t>DES</a:t>
            </a:r>
            <a:r>
              <a:rPr lang="en-US" altLang="zh-CN" sz="2000" dirty="0"/>
              <a:t>: </a:t>
            </a:r>
            <a:endParaRPr lang="zh-CN" altLang="zh-CN" sz="2000" dirty="0"/>
          </a:p>
          <a:p>
            <a:pPr marL="879475" lvl="1" indent="-514350"/>
            <a:r>
              <a:rPr lang="en-US" altLang="zh-CN" sz="1600" dirty="0">
                <a:solidFill>
                  <a:srgbClr val="3333FF"/>
                </a:solidFill>
              </a:rPr>
              <a:t>a) Description: rounds, plaintext/key/</a:t>
            </a:r>
            <a:r>
              <a:rPr lang="en-US" altLang="zh-CN" sz="1600" dirty="0" err="1">
                <a:solidFill>
                  <a:srgbClr val="3333FF"/>
                </a:solidFill>
              </a:rPr>
              <a:t>ciphertext</a:t>
            </a:r>
            <a:r>
              <a:rPr lang="en-US" altLang="zh-CN" sz="1600" dirty="0">
                <a:solidFill>
                  <a:srgbClr val="3333FF"/>
                </a:solidFill>
              </a:rPr>
              <a:t> length</a:t>
            </a:r>
            <a:endParaRPr lang="zh-CN" altLang="zh-CN" sz="1600" dirty="0">
              <a:solidFill>
                <a:srgbClr val="3333FF"/>
              </a:solidFill>
            </a:endParaRPr>
          </a:p>
          <a:p>
            <a:pPr marL="879475" lvl="1" indent="-514350"/>
            <a:r>
              <a:rPr lang="en-US" altLang="zh-CN" sz="1600" dirty="0">
                <a:solidFill>
                  <a:srgbClr val="3333FF"/>
                </a:solidFill>
              </a:rPr>
              <a:t>b) the round function, S-box</a:t>
            </a:r>
            <a:endParaRPr lang="zh-CN" altLang="zh-CN" sz="1600" dirty="0">
              <a:solidFill>
                <a:srgbClr val="3333FF"/>
              </a:solidFill>
            </a:endParaRPr>
          </a:p>
          <a:p>
            <a:pPr marL="879475" lvl="1" indent="-514350"/>
            <a:r>
              <a:rPr lang="en-US" altLang="zh-CN" sz="1600" dirty="0">
                <a:solidFill>
                  <a:srgbClr val="3333FF"/>
                </a:solidFill>
              </a:rPr>
              <a:t>c) Key schedule generation</a:t>
            </a:r>
            <a:endParaRPr lang="zh-CN" altLang="zh-CN" sz="1600" dirty="0">
              <a:solidFill>
                <a:srgbClr val="3333FF"/>
              </a:solidFill>
            </a:endParaRPr>
          </a:p>
          <a:p>
            <a:pPr marL="879475" lvl="1" indent="-514350"/>
            <a:r>
              <a:rPr lang="en-US" altLang="zh-CN" sz="1600" dirty="0">
                <a:solidFill>
                  <a:srgbClr val="3333FF"/>
                </a:solidFill>
              </a:rPr>
              <a:t>d) Cryptanalysis</a:t>
            </a:r>
            <a:endParaRPr lang="zh-CN" altLang="zh-CN" sz="1600" dirty="0">
              <a:solidFill>
                <a:srgbClr val="3333FF"/>
              </a:solidFill>
            </a:endParaRPr>
          </a:p>
          <a:p>
            <a:pPr marL="623887" indent="-514350">
              <a:buFont typeface="+mj-lt"/>
              <a:buAutoNum type="arabicPeriod"/>
            </a:pPr>
            <a:r>
              <a:rPr lang="en-US" altLang="zh-CN" sz="2000" dirty="0" smtClean="0"/>
              <a:t>AES</a:t>
            </a:r>
            <a:r>
              <a:rPr lang="en-US" altLang="zh-CN" sz="2000" dirty="0"/>
              <a:t>: </a:t>
            </a:r>
            <a:endParaRPr lang="zh-CN" altLang="zh-CN" sz="2000" dirty="0"/>
          </a:p>
          <a:p>
            <a:pPr marL="879475" lvl="1" indent="-514350"/>
            <a:r>
              <a:rPr lang="en-US" altLang="zh-CN" sz="1600" dirty="0">
                <a:solidFill>
                  <a:srgbClr val="3333FF"/>
                </a:solidFill>
              </a:rPr>
              <a:t>a) the high-level Description: rounds, plaintext/key/</a:t>
            </a:r>
            <a:r>
              <a:rPr lang="en-US" altLang="zh-CN" sz="1600" dirty="0" err="1">
                <a:solidFill>
                  <a:srgbClr val="3333FF"/>
                </a:solidFill>
              </a:rPr>
              <a:t>ciphertext</a:t>
            </a:r>
            <a:r>
              <a:rPr lang="en-US" altLang="zh-CN" sz="1600" dirty="0">
                <a:solidFill>
                  <a:srgbClr val="3333FF"/>
                </a:solidFill>
              </a:rPr>
              <a:t> </a:t>
            </a:r>
            <a:r>
              <a:rPr lang="en-US" altLang="zh-CN" sz="1600" dirty="0" smtClean="0">
                <a:solidFill>
                  <a:srgbClr val="3333FF"/>
                </a:solidFill>
              </a:rPr>
              <a:t>length</a:t>
            </a:r>
          </a:p>
          <a:p>
            <a:pPr marL="879475" lvl="1" indent="-514350"/>
            <a:r>
              <a:rPr lang="en-US" altLang="zh-CN" sz="1600" dirty="0" smtClean="0">
                <a:solidFill>
                  <a:srgbClr val="3333FF"/>
                </a:solidFill>
              </a:rPr>
              <a:t>b) four </a:t>
            </a:r>
            <a:r>
              <a:rPr lang="en-US" altLang="zh-CN" sz="1600" dirty="0">
                <a:solidFill>
                  <a:srgbClr val="3333FF"/>
                </a:solidFill>
              </a:rPr>
              <a:t>operations (SUBBYTES, SHIFTROWS, MIXCOLUMNS, ADDROUNDKEY) in each iteration</a:t>
            </a:r>
            <a:endParaRPr lang="zh-CN" altLang="zh-CN" sz="1600" dirty="0">
              <a:solidFill>
                <a:srgbClr val="3333FF"/>
              </a:solidFill>
            </a:endParaRPr>
          </a:p>
          <a:p>
            <a:pPr marL="879475" lvl="1" indent="-514350"/>
            <a:r>
              <a:rPr lang="en-US" altLang="zh-CN" sz="1600" dirty="0" smtClean="0">
                <a:solidFill>
                  <a:srgbClr val="3333FF"/>
                </a:solidFill>
              </a:rPr>
              <a:t>c) </a:t>
            </a:r>
            <a:r>
              <a:rPr lang="en-US" altLang="zh-CN" sz="1600" dirty="0">
                <a:solidFill>
                  <a:srgbClr val="3333FF"/>
                </a:solidFill>
              </a:rPr>
              <a:t>S-box: </a:t>
            </a:r>
            <a:endParaRPr lang="zh-CN" altLang="zh-CN" sz="1600" dirty="0">
              <a:solidFill>
                <a:srgbClr val="3333FF"/>
              </a:solidFill>
            </a:endParaRPr>
          </a:p>
          <a:p>
            <a:pPr marL="879475" lvl="1" indent="-514350"/>
            <a:r>
              <a:rPr lang="en-US" altLang="zh-CN" sz="1600" dirty="0" smtClean="0">
                <a:solidFill>
                  <a:srgbClr val="3333FF"/>
                </a:solidFill>
              </a:rPr>
              <a:t>d) </a:t>
            </a:r>
            <a:r>
              <a:rPr lang="en-US" altLang="zh-CN" sz="1600" dirty="0">
                <a:solidFill>
                  <a:srgbClr val="3333FF"/>
                </a:solidFill>
              </a:rPr>
              <a:t>Key schedule generation</a:t>
            </a:r>
            <a:endParaRPr lang="zh-CN" altLang="zh-CN" sz="1600" dirty="0">
              <a:solidFill>
                <a:srgbClr val="3333FF"/>
              </a:solidFill>
            </a:endParaRPr>
          </a:p>
          <a:p>
            <a:pPr marL="879475" lvl="1" indent="-514350"/>
            <a:r>
              <a:rPr lang="en-US" altLang="zh-CN" sz="1600" dirty="0" smtClean="0">
                <a:solidFill>
                  <a:srgbClr val="3333FF"/>
                </a:solidFill>
              </a:rPr>
              <a:t>e) </a:t>
            </a:r>
            <a:r>
              <a:rPr lang="en-US" altLang="zh-CN" sz="1600" dirty="0">
                <a:solidFill>
                  <a:srgbClr val="3333FF"/>
                </a:solidFill>
              </a:rPr>
              <a:t>Cryptanalysis</a:t>
            </a:r>
            <a:endParaRPr lang="zh-CN" altLang="zh-CN" sz="1600" dirty="0">
              <a:solidFill>
                <a:srgbClr val="3333FF"/>
              </a:solidFill>
            </a:endParaRPr>
          </a:p>
          <a:p>
            <a:pPr marL="623887" indent="-514350">
              <a:buFont typeface="+mj-lt"/>
              <a:buAutoNum type="arabicPeriod"/>
            </a:pPr>
            <a:r>
              <a:rPr lang="en-US" altLang="zh-CN" sz="2000" dirty="0" smtClean="0"/>
              <a:t>Modes </a:t>
            </a:r>
            <a:r>
              <a:rPr lang="en-US" altLang="zh-CN" sz="2000" dirty="0"/>
              <a:t>of Operations for block ciphers: </a:t>
            </a:r>
            <a:endParaRPr lang="zh-CN" altLang="zh-CN" sz="2000" dirty="0"/>
          </a:p>
          <a:p>
            <a:pPr marL="879475" lvl="1" indent="-514350"/>
            <a:r>
              <a:rPr lang="en-US" altLang="zh-CN" sz="1600" dirty="0">
                <a:solidFill>
                  <a:srgbClr val="3333FF"/>
                </a:solidFill>
              </a:rPr>
              <a:t>a) Why introduce Modes?</a:t>
            </a:r>
            <a:endParaRPr lang="zh-CN" altLang="zh-CN" sz="1600" dirty="0">
              <a:solidFill>
                <a:srgbClr val="3333FF"/>
              </a:solidFill>
            </a:endParaRPr>
          </a:p>
          <a:p>
            <a:pPr marL="879475" lvl="1" indent="-514350"/>
            <a:r>
              <a:rPr lang="en-US" altLang="zh-CN" sz="1600" dirty="0">
                <a:solidFill>
                  <a:srgbClr val="3333FF"/>
                </a:solidFill>
              </a:rPr>
              <a:t>b) ECB/CFB/CBC/OFB/CTR/CCM/GCM </a:t>
            </a:r>
            <a:r>
              <a:rPr lang="en-US" altLang="zh-CN" sz="1600" dirty="0" smtClean="0">
                <a:solidFill>
                  <a:srgbClr val="3333FF"/>
                </a:solidFill>
              </a:rPr>
              <a:t>mode</a:t>
            </a:r>
            <a:endParaRPr lang="zh-CN" altLang="zh-CN" sz="1600" dirty="0">
              <a:solidFill>
                <a:srgbClr val="3333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333FF"/>
                </a:solidFill>
                <a:effectLst/>
              </a:rPr>
              <a:t>Ch4 – Block </a:t>
            </a:r>
            <a:r>
              <a:rPr lang="en-US" altLang="zh-CN" dirty="0" smtClean="0">
                <a:solidFill>
                  <a:srgbClr val="3333FF"/>
                </a:solidFill>
                <a:effectLst/>
              </a:rPr>
              <a:t>Ciphers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59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6093296"/>
          </a:xfrm>
        </p:spPr>
        <p:txBody>
          <a:bodyPr/>
          <a:lstStyle/>
          <a:p>
            <a:pPr marL="566737" lvl="0" indent="-457200">
              <a:buFont typeface="+mj-lt"/>
              <a:buAutoNum type="arabicPeriod"/>
            </a:pPr>
            <a:r>
              <a:rPr lang="en-US" altLang="zh-CN" sz="2000" dirty="0"/>
              <a:t>Security of Hash functions: </a:t>
            </a:r>
            <a:endParaRPr lang="en-US" altLang="zh-CN" sz="2000" dirty="0" smtClean="0"/>
          </a:p>
          <a:p>
            <a:pPr marL="822325" lvl="1" indent="-457200"/>
            <a:r>
              <a:rPr lang="en-US" altLang="zh-CN" sz="1600" dirty="0" smtClean="0"/>
              <a:t>Preimage-resistant</a:t>
            </a:r>
            <a:r>
              <a:rPr lang="en-US" altLang="zh-CN" sz="1600" dirty="0"/>
              <a:t>, Second Preimage-resistant, Collision-resistant</a:t>
            </a:r>
            <a:endParaRPr lang="zh-CN" altLang="zh-CN" sz="1000" dirty="0"/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000" dirty="0"/>
              <a:t>The Random Oracle Model and Las Vegas (randomized) algorithms</a:t>
            </a:r>
            <a:endParaRPr lang="zh-CN" altLang="zh-CN" sz="1400" dirty="0"/>
          </a:p>
          <a:p>
            <a:pPr lvl="1"/>
            <a:r>
              <a:rPr lang="en-US" altLang="zh-CN" sz="1800" dirty="0"/>
              <a:t>Las Vegas </a:t>
            </a:r>
            <a:r>
              <a:rPr lang="en-US" altLang="zh-CN" sz="1800" dirty="0" smtClean="0"/>
              <a:t>algorithm,  Algorithms </a:t>
            </a:r>
            <a:r>
              <a:rPr lang="en-US" altLang="zh-CN" sz="1800" dirty="0"/>
              <a:t>of finding Preimage, Second Preimage</a:t>
            </a:r>
            <a:endParaRPr lang="zh-CN" altLang="zh-CN" sz="1200" dirty="0"/>
          </a:p>
          <a:p>
            <a:pPr lvl="1"/>
            <a:r>
              <a:rPr lang="en-US" altLang="zh-CN" sz="1800" dirty="0"/>
              <a:t>Algorithms of finding Collision, Birthday problem and Birthday </a:t>
            </a:r>
            <a:r>
              <a:rPr lang="en-US" altLang="zh-CN" sz="1800" dirty="0" smtClean="0"/>
              <a:t>attack</a:t>
            </a:r>
            <a:endParaRPr lang="en-US" altLang="zh-CN" sz="1200" dirty="0"/>
          </a:p>
          <a:p>
            <a:pPr lvl="1"/>
            <a:r>
              <a:rPr lang="en-US" altLang="zh-CN" sz="1800" dirty="0" smtClean="0"/>
              <a:t>Relationships </a:t>
            </a:r>
            <a:r>
              <a:rPr lang="en-US" altLang="zh-CN" sz="1800" dirty="0"/>
              <a:t>of Collision, Second Preimage and Preimage Problems</a:t>
            </a:r>
            <a:endParaRPr lang="zh-CN" altLang="zh-CN" sz="1400" dirty="0"/>
          </a:p>
          <a:p>
            <a:pPr marL="566737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3333FF"/>
                </a:solidFill>
              </a:rPr>
              <a:t>Reduction method</a:t>
            </a:r>
            <a:endParaRPr lang="zh-CN" altLang="zh-CN" sz="1400" dirty="0">
              <a:solidFill>
                <a:srgbClr val="3333FF"/>
              </a:solidFill>
            </a:endParaRPr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000" dirty="0"/>
              <a:t>Constructions of Iterated Hash Functions</a:t>
            </a:r>
            <a:endParaRPr lang="zh-CN" altLang="zh-CN" sz="1400" dirty="0"/>
          </a:p>
          <a:p>
            <a:pPr lvl="1"/>
            <a:r>
              <a:rPr lang="en-US" altLang="zh-CN" sz="1800" dirty="0" err="1"/>
              <a:t>Merkle-Damgard</a:t>
            </a:r>
            <a:r>
              <a:rPr lang="en-US" altLang="zh-CN" sz="1800" dirty="0"/>
              <a:t> Construction: collision-resistant property, SHA-1</a:t>
            </a:r>
            <a:endParaRPr lang="zh-CN" altLang="zh-CN" sz="1200" dirty="0"/>
          </a:p>
          <a:p>
            <a:pPr lvl="1"/>
            <a:r>
              <a:rPr lang="en-US" altLang="zh-CN" sz="1800" dirty="0"/>
              <a:t>Sponge Construction: SHA-3</a:t>
            </a:r>
            <a:endParaRPr lang="zh-CN" altLang="zh-CN" sz="1200" dirty="0"/>
          </a:p>
          <a:p>
            <a:pPr lvl="1"/>
            <a:r>
              <a:rPr lang="en-US" altLang="zh-CN" sz="1800" dirty="0"/>
              <a:t>Discussions on the Security of SHA-like Hash functions: MD4, MD5, SHA-0, SHA-1, SHA-2</a:t>
            </a:r>
            <a:endParaRPr lang="zh-CN" altLang="zh-CN" sz="1200" dirty="0"/>
          </a:p>
          <a:p>
            <a:pPr marL="566737" lvl="0" indent="-457200">
              <a:buFont typeface="+mj-lt"/>
              <a:buAutoNum type="arabicPeriod"/>
            </a:pPr>
            <a:r>
              <a:rPr lang="en-US" altLang="zh-CN" sz="2000" dirty="0"/>
              <a:t>MAC: </a:t>
            </a:r>
            <a:endParaRPr lang="zh-CN" altLang="zh-CN" sz="1400" dirty="0"/>
          </a:p>
          <a:p>
            <a:pPr lvl="1"/>
            <a:r>
              <a:rPr lang="en-US" altLang="zh-CN" sz="1600" dirty="0"/>
              <a:t>a) </a:t>
            </a:r>
            <a:r>
              <a:rPr lang="en-US" altLang="zh-CN" sz="1600" dirty="0" smtClean="0">
                <a:solidFill>
                  <a:srgbClr val="3333FF"/>
                </a:solidFill>
              </a:rPr>
              <a:t>HMAC, CBC-MAC</a:t>
            </a:r>
            <a:r>
              <a:rPr lang="en-US" altLang="zh-CN" sz="1600" dirty="0" smtClean="0"/>
              <a:t>, Authenticated Encryption</a:t>
            </a:r>
            <a:endParaRPr lang="zh-CN" altLang="zh-CN" sz="1000" dirty="0"/>
          </a:p>
          <a:p>
            <a:pPr lvl="1"/>
            <a:r>
              <a:rPr lang="en-US" altLang="zh-CN" sz="1600" dirty="0"/>
              <a:t>b) </a:t>
            </a:r>
            <a:r>
              <a:rPr lang="en-US" altLang="zh-CN" sz="1600" dirty="0">
                <a:solidFill>
                  <a:srgbClr val="3333FF"/>
                </a:solidFill>
              </a:rPr>
              <a:t>Security and attack: A known message attack, A chosen message attack, </a:t>
            </a:r>
            <a:r>
              <a:rPr lang="en-US" altLang="zh-CN" sz="1600" dirty="0" smtClean="0">
                <a:solidFill>
                  <a:srgbClr val="3333FF"/>
                </a:solidFill>
              </a:rPr>
              <a:t>forgery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333FF"/>
                </a:solidFill>
                <a:effectLst/>
              </a:rPr>
              <a:t>Ch5 - The Hash </a:t>
            </a:r>
            <a:r>
              <a:rPr lang="en-US" altLang="zh-CN" dirty="0" smtClean="0">
                <a:solidFill>
                  <a:srgbClr val="3333FF"/>
                </a:solidFill>
                <a:effectLst/>
              </a:rPr>
              <a:t>functions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E27E-8D50-4935-97BA-5FA782506CC6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599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8005</TotalTime>
  <Words>690</Words>
  <Application>Microsoft Office PowerPoint</Application>
  <PresentationFormat>全屏显示(4:3)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聚合</vt:lpstr>
      <vt:lpstr>Notes for the Final Exam</vt:lpstr>
      <vt:lpstr>Time and Address</vt:lpstr>
      <vt:lpstr>Questions</vt:lpstr>
      <vt:lpstr>Key Points of Review</vt:lpstr>
      <vt:lpstr>Ch2 The Classical Cryptography</vt:lpstr>
      <vt:lpstr>Ch2 The Classical Cryptography</vt:lpstr>
      <vt:lpstr>Ch3 – Shannon’s Theory</vt:lpstr>
      <vt:lpstr>Ch4 – Block Ciphers</vt:lpstr>
      <vt:lpstr>Ch5 - The Hash functions</vt:lpstr>
      <vt:lpstr>Ch6 - The RSA cryptosystem</vt:lpstr>
      <vt:lpstr>Ch7 - The ElGamal cryptosystem</vt:lpstr>
      <vt:lpstr>Ch8 - The Signature Schemes</vt:lpstr>
      <vt:lpstr>Thank you!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Huang XJ</cp:lastModifiedBy>
  <cp:revision>423</cp:revision>
  <dcterms:created xsi:type="dcterms:W3CDTF">2006-05-05T07:30:56Z</dcterms:created>
  <dcterms:modified xsi:type="dcterms:W3CDTF">2024-06-09T06:40:12Z</dcterms:modified>
</cp:coreProperties>
</file>