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8"/>
  </p:notesMasterIdLst>
  <p:sldIdLst>
    <p:sldId id="391" r:id="rId2"/>
    <p:sldId id="423" r:id="rId3"/>
    <p:sldId id="422" r:id="rId4"/>
    <p:sldId id="416" r:id="rId5"/>
    <p:sldId id="428" r:id="rId6"/>
    <p:sldId id="429" r:id="rId7"/>
    <p:sldId id="435" r:id="rId8"/>
    <p:sldId id="402" r:id="rId9"/>
    <p:sldId id="424" r:id="rId10"/>
    <p:sldId id="425" r:id="rId11"/>
    <p:sldId id="417" r:id="rId12"/>
    <p:sldId id="431" r:id="rId13"/>
    <p:sldId id="403" r:id="rId14"/>
    <p:sldId id="426" r:id="rId15"/>
    <p:sldId id="427" r:id="rId16"/>
    <p:sldId id="405" r:id="rId17"/>
    <p:sldId id="436" r:id="rId18"/>
    <p:sldId id="438" r:id="rId19"/>
    <p:sldId id="439" r:id="rId20"/>
    <p:sldId id="440" r:id="rId21"/>
    <p:sldId id="441" r:id="rId22"/>
    <p:sldId id="442" r:id="rId23"/>
    <p:sldId id="443" r:id="rId24"/>
    <p:sldId id="444" r:id="rId25"/>
    <p:sldId id="445" r:id="rId26"/>
    <p:sldId id="446" r:id="rId27"/>
  </p:sldIdLst>
  <p:sldSz cx="9144000" cy="6858000" type="screen4x3"/>
  <p:notesSz cx="7104063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Times New Roman" pitchFamily="18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Times New Roman" pitchFamily="18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Times New Roman" pitchFamily="18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Times New Roman" pitchFamily="18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2000" kern="1200">
        <a:solidFill>
          <a:srgbClr val="000000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sz="2000" kern="1200">
        <a:solidFill>
          <a:srgbClr val="000000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sz="2000" kern="1200">
        <a:solidFill>
          <a:srgbClr val="000000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sz="2000" kern="1200">
        <a:solidFill>
          <a:srgbClr val="000000"/>
        </a:solidFill>
        <a:latin typeface="Times New Roman" pitchFamily="18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3333FF"/>
    <a:srgbClr val="FF00FF"/>
    <a:srgbClr val="00FF00"/>
    <a:srgbClr val="000000"/>
    <a:srgbClr val="CC0000"/>
    <a:srgbClr val="00FF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31" autoAdjust="0"/>
    <p:restoredTop sz="95207" autoAdjust="0"/>
  </p:normalViewPr>
  <p:slideViewPr>
    <p:cSldViewPr>
      <p:cViewPr>
        <p:scale>
          <a:sx n="70" d="100"/>
          <a:sy n="70" d="100"/>
        </p:scale>
        <p:origin x="-1766" y="-2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992" y="1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91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407" y="4861441"/>
            <a:ext cx="568325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191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7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91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992" y="9721107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4577EA9-424B-4379-8135-1C4B09787F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47767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2132856"/>
            <a:ext cx="7772400" cy="1397713"/>
          </a:xfrm>
          <a:noFill/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761609"/>
          </a:xfrm>
        </p:spPr>
        <p:txBody>
          <a:bodyPr lIns="45720" rIns="45720" anchor="ctr"/>
          <a:lstStyle>
            <a:lvl1pPr marL="0" marR="64008" indent="0" algn="ctr">
              <a:buNone/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dirty="0" smtClean="0"/>
              <a:t>单击此处编辑母版副标题样式</a:t>
            </a:r>
            <a:endParaRPr kumimoji="0" 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-3765" y="5229200"/>
            <a:ext cx="9147765" cy="16358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00FFFF">
                <a:alpha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black"/>
                </a:solidFill>
                <a:latin typeface="Lucida Sans Unicode"/>
                <a:ea typeface="+mn-ea"/>
              </a:endParaRPr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5680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black"/>
                </a:solidFill>
                <a:latin typeface="Lucida Sans Unicode"/>
                <a:ea typeface="+mn-ea"/>
              </a:endParaRPr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9DAE977-0914-4FC2-A40A-49DE645CF81B}" type="datetime1">
              <a:rPr lang="zh-CN" altLang="en-US" smtClean="0"/>
              <a:pPr/>
              <a:t>2024/3/20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4821C51-F9D0-4558-AE37-0A5F9436DCF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0" y="0"/>
            <a:ext cx="9138308" cy="2278484"/>
          </a:xfrm>
          <a:prstGeom prst="rect">
            <a:avLst/>
          </a:prstGeom>
          <a:solidFill>
            <a:srgbClr val="3333CC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701616-1580-417C-BBE6-4352F47297F0}" type="datetime1">
              <a:rPr lang="zh-CN" altLang="en-US" smtClean="0">
                <a:solidFill>
                  <a:prstClr val="black"/>
                </a:solidFill>
              </a:rPr>
              <a:pPr/>
              <a:t>2024/3/20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821C51-F9D0-4558-AE37-0A5F9436DCF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62AEA4-FB2F-47B9-893F-5241CCEE2A63}" type="datetime1">
              <a:rPr lang="zh-CN" altLang="en-US" smtClean="0">
                <a:solidFill>
                  <a:prstClr val="black"/>
                </a:solidFill>
              </a:rPr>
              <a:pPr/>
              <a:t>2024/3/20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821C51-F9D0-4558-AE37-0A5F9436DCF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5680F8"/>
              </a:buClr>
              <a:buSzPct val="80000"/>
              <a:buFont typeface="Wingdings" pitchFamily="2" charset="2"/>
              <a:buChar char="l"/>
              <a:defRPr/>
            </a:lvl2pPr>
            <a:lvl3pPr>
              <a:buClr>
                <a:srgbClr val="00FFFF"/>
              </a:buClr>
              <a:buFont typeface="Wingdings" pitchFamily="2" charset="2"/>
              <a:buChar char="Ø"/>
              <a:defRPr/>
            </a:lvl3pPr>
            <a:extLst/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301352" cy="365760"/>
          </a:xfrm>
        </p:spPr>
        <p:txBody>
          <a:bodyPr/>
          <a:lstStyle>
            <a:lvl1pPr>
              <a:defRPr sz="1800" b="1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fld id="{3AFD96B8-A276-4D9A-AF4D-D65EA27057C4}" type="datetime1">
              <a:rPr lang="zh-CN" altLang="en-US" smtClean="0"/>
              <a:pPr/>
              <a:t>2024/3/20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1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28384" y="6407944"/>
            <a:ext cx="984648" cy="365125"/>
          </a:xfrm>
        </p:spPr>
        <p:txBody>
          <a:bodyPr/>
          <a:lstStyle>
            <a:lvl1pPr>
              <a:defRPr sz="1800" b="1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fld id="{A4821C51-F9D0-4558-AE37-0A5F9436DCF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95536" y="-27384"/>
            <a:ext cx="8229600" cy="850106"/>
          </a:xfrm>
        </p:spPr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426180-98BB-4C26-B28A-B764815E5F41}" type="datetime1">
              <a:rPr lang="zh-CN" altLang="en-US" smtClean="0">
                <a:solidFill>
                  <a:prstClr val="white"/>
                </a:solidFill>
              </a:rPr>
              <a:pPr/>
              <a:t>2024/3/20</a:t>
            </a:fld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821C51-F9D0-4558-AE37-0A5F9436DCFB}" type="slidenum">
              <a:rPr lang="zh-CN" altLang="en-US" smtClean="0">
                <a:solidFill>
                  <a:prstClr val="white"/>
                </a:solidFill>
              </a:rPr>
              <a:pPr/>
              <a:t>‹#›</a:t>
            </a:fld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02EE8B-6889-4B3B-AA62-393C60262ACA}" type="datetime1">
              <a:rPr lang="zh-CN" altLang="en-US" smtClean="0">
                <a:solidFill>
                  <a:prstClr val="white"/>
                </a:solidFill>
              </a:rPr>
              <a:pPr/>
              <a:t>2024/3/20</a:t>
            </a:fld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821C51-F9D0-4558-AE37-0A5F9436DCFB}" type="slidenum">
              <a:rPr lang="zh-CN" altLang="en-US" smtClean="0">
                <a:solidFill>
                  <a:prstClr val="white"/>
                </a:solidFill>
              </a:rPr>
              <a:pPr/>
              <a:t>‹#›</a:t>
            </a:fld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D12D9F-524E-4EE9-91CD-679F68CBC299}" type="datetime1">
              <a:rPr lang="zh-CN" altLang="en-US" smtClean="0">
                <a:solidFill>
                  <a:prstClr val="black"/>
                </a:solidFill>
              </a:rPr>
              <a:pPr/>
              <a:t>2024/3/20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821C51-F9D0-4558-AE37-0A5F9436DCF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7BBF11-F27F-4239-ACE6-5DDB32E7BD1B}" type="datetime1">
              <a:rPr lang="zh-CN" altLang="en-US" smtClean="0">
                <a:solidFill>
                  <a:prstClr val="white"/>
                </a:solidFill>
              </a:rPr>
              <a:pPr/>
              <a:t>2024/3/20</a:t>
            </a:fld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821C51-F9D0-4558-AE37-0A5F9436DCFB}" type="slidenum">
              <a:rPr lang="zh-CN" altLang="en-US" smtClean="0">
                <a:solidFill>
                  <a:prstClr val="white"/>
                </a:solidFill>
              </a:rPr>
              <a:pPr/>
              <a:t>‹#›</a:t>
            </a:fld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704BEC-7289-4E1D-BCB6-B62A4F2D5D23}" type="datetime1">
              <a:rPr lang="zh-CN" altLang="en-US" smtClean="0">
                <a:solidFill>
                  <a:prstClr val="black"/>
                </a:solidFill>
              </a:rPr>
              <a:pPr/>
              <a:t>2024/3/20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821C51-F9D0-4558-AE37-0A5F9436DCF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BEF1ED5-6A4C-4773-905C-F814509A366A}" type="datetime1">
              <a:rPr lang="zh-CN" altLang="en-US" smtClean="0">
                <a:solidFill>
                  <a:prstClr val="black"/>
                </a:solidFill>
              </a:rPr>
              <a:pPr/>
              <a:t>2024/3/20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821C51-F9D0-4558-AE37-0A5F9436DCF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3C2FD81-F882-4102-8863-698153BBFA44}" type="datetime1">
              <a:rPr lang="zh-CN" altLang="en-US" smtClean="0">
                <a:solidFill>
                  <a:prstClr val="white"/>
                </a:solidFill>
              </a:rPr>
              <a:pPr/>
              <a:t>2024/3/20</a:t>
            </a:fld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4821C51-F9D0-4558-AE37-0A5F9436DCFB}" type="slidenum">
              <a:rPr lang="zh-CN" altLang="en-US" smtClean="0">
                <a:solidFill>
                  <a:prstClr val="white"/>
                </a:solidFill>
              </a:rPr>
              <a:pPr/>
              <a:t>‹#›</a:t>
            </a:fld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Lucida Sans Unicode"/>
              <a:ea typeface="+mn-ea"/>
            </a:endParaRPr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Lucida Sans Unicode"/>
              <a:ea typeface="+mn-ea"/>
            </a:endParaRPr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395536" y="-13394"/>
            <a:ext cx="8229600" cy="850106"/>
          </a:xfrm>
          <a:prstGeom prst="rect">
            <a:avLst/>
          </a:prstGeom>
          <a:noFill/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340768"/>
            <a:ext cx="8229600" cy="4536504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D754ABE-3E7D-428B-A2B2-28F9768D75A0}" type="datetime1">
              <a:rPr lang="zh-CN" altLang="en-US" smtClean="0">
                <a:solidFill>
                  <a:prstClr val="black"/>
                </a:solidFill>
                <a:latin typeface="Lucida Sans Unicode"/>
                <a:ea typeface="黑体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2024/3/20</a:t>
            </a:fld>
            <a:endParaRPr lang="zh-CN" altLang="en-US">
              <a:solidFill>
                <a:prstClr val="black"/>
              </a:solidFill>
              <a:latin typeface="Lucida Sans Unicode"/>
              <a:ea typeface="黑体"/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dirty="0">
              <a:solidFill>
                <a:prstClr val="black"/>
              </a:solidFill>
              <a:latin typeface="Lucida Sans Unicode"/>
              <a:ea typeface="黑体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4821C51-F9D0-4558-AE37-0A5F9436DCFB}" type="slidenum">
              <a:rPr lang="zh-CN" altLang="en-US" smtClean="0">
                <a:solidFill>
                  <a:prstClr val="black"/>
                </a:solidFill>
                <a:latin typeface="Lucida Sans Unicode"/>
                <a:ea typeface="黑体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/>
              </a:solidFill>
              <a:latin typeface="Lucida Sans Unicode"/>
              <a:ea typeface="黑体"/>
            </a:endParaRPr>
          </a:p>
        </p:txBody>
      </p:sp>
      <p:cxnSp>
        <p:nvCxnSpPr>
          <p:cNvPr id="17" name="直接连接符 16"/>
          <p:cNvCxnSpPr/>
          <p:nvPr userDrawn="1"/>
        </p:nvCxnSpPr>
        <p:spPr>
          <a:xfrm>
            <a:off x="251520" y="836712"/>
            <a:ext cx="8748464" cy="0"/>
          </a:xfrm>
          <a:prstGeom prst="line">
            <a:avLst/>
          </a:prstGeom>
          <a:ln w="73025">
            <a:solidFill>
              <a:srgbClr val="5680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chemeClr val="tx1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lnSpc>
          <a:spcPct val="130000"/>
        </a:lnSpc>
        <a:spcBef>
          <a:spcPts val="400"/>
        </a:spcBef>
        <a:spcAft>
          <a:spcPts val="0"/>
        </a:spcAft>
        <a:buClr>
          <a:schemeClr val="accent1"/>
        </a:buClr>
        <a:buSzPct val="100000"/>
        <a:buFont typeface="Wingdings 3"/>
        <a:buChar char=""/>
        <a:defRPr kumimoji="0" sz="3200" b="1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621792" indent="-228600" algn="l" rtl="0" eaLnBrk="1" latinLnBrk="0" hangingPunct="1">
        <a:lnSpc>
          <a:spcPct val="130000"/>
        </a:lnSpc>
        <a:spcBef>
          <a:spcPts val="324"/>
        </a:spcBef>
        <a:buClr>
          <a:schemeClr val="accent1"/>
        </a:buClr>
        <a:buFont typeface="Verdana"/>
        <a:buChar char="◦"/>
        <a:defRPr kumimoji="0" sz="2800" b="1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859536" indent="-228600" algn="l" rtl="0" eaLnBrk="1" latinLnBrk="0" hangingPunct="1">
        <a:lnSpc>
          <a:spcPct val="130000"/>
        </a:lnSpc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400" b="1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143000" indent="-228600" algn="l" rtl="0" eaLnBrk="1" latinLnBrk="0" hangingPunct="1">
        <a:lnSpc>
          <a:spcPct val="130000"/>
        </a:lnSpc>
        <a:spcBef>
          <a:spcPts val="350"/>
        </a:spcBef>
        <a:buClr>
          <a:schemeClr val="accent2"/>
        </a:buClr>
        <a:buFont typeface="Wingdings 2"/>
        <a:buChar char=""/>
        <a:defRPr kumimoji="0" sz="2000" b="1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1371600" indent="-228600" algn="l" rtl="0" eaLnBrk="1" latinLnBrk="0" hangingPunct="1">
        <a:lnSpc>
          <a:spcPct val="130000"/>
        </a:lnSpc>
        <a:spcBef>
          <a:spcPts val="350"/>
        </a:spcBef>
        <a:buClr>
          <a:schemeClr val="accent2"/>
        </a:buClr>
        <a:buFont typeface="Wingdings 2"/>
        <a:buChar char=""/>
        <a:defRPr kumimoji="0" sz="1800" b="1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21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3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4" Type="http://schemas.openxmlformats.org/officeDocument/2006/relationships/image" Target="../media/image25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6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5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rypt.eu.org/stream/e2-trivium.html" TargetMode="External"/><Relationship Id="rId2" Type="http://schemas.openxmlformats.org/officeDocument/2006/relationships/hyperlink" Target="https://www.ecrypt.eu.org/stream/e2-salsa20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5720" y="2204864"/>
            <a:ext cx="8643998" cy="1584176"/>
          </a:xfrm>
        </p:spPr>
        <p:txBody>
          <a:bodyPr>
            <a:noAutofit/>
          </a:bodyPr>
          <a:lstStyle/>
          <a:p>
            <a:r>
              <a:rPr lang="en-US" altLang="zh-CN" sz="4400" dirty="0" smtClean="0"/>
              <a:t>Lecture 2 – Supplement</a:t>
            </a:r>
            <a:br>
              <a:rPr lang="en-US" altLang="zh-CN" sz="4400" dirty="0" smtClean="0"/>
            </a:br>
            <a:r>
              <a:rPr lang="en-US" altLang="zh-CN" sz="2400" dirty="0" smtClean="0"/>
              <a:t>-Cryptographic Algorithms and Protocols</a:t>
            </a:r>
            <a:endParaRPr lang="zh-CN" altLang="en-US" sz="2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3933056"/>
            <a:ext cx="7772400" cy="2520279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2400" dirty="0" smtClean="0">
                <a:solidFill>
                  <a:srgbClr val="0000FF"/>
                </a:solidFill>
                <a:ea typeface="楷体" pitchFamily="49" charset="-122"/>
              </a:rPr>
              <a:t>Huang, </a:t>
            </a:r>
            <a:r>
              <a:rPr lang="en-US" altLang="zh-CN" sz="2400" dirty="0" err="1" smtClean="0">
                <a:solidFill>
                  <a:srgbClr val="0000FF"/>
                </a:solidFill>
                <a:ea typeface="楷体" pitchFamily="49" charset="-122"/>
              </a:rPr>
              <a:t>Xiujie</a:t>
            </a:r>
            <a:r>
              <a:rPr lang="en-US" altLang="zh-CN" sz="2400" dirty="0" smtClean="0">
                <a:solidFill>
                  <a:srgbClr val="0000FF"/>
                </a:solidFill>
                <a:ea typeface="楷体" pitchFamily="49" charset="-122"/>
              </a:rPr>
              <a:t> (</a:t>
            </a:r>
            <a:r>
              <a:rPr lang="zh-CN" altLang="en-US" sz="2400" dirty="0" smtClean="0">
                <a:solidFill>
                  <a:srgbClr val="0000FF"/>
                </a:solidFill>
                <a:ea typeface="楷体" pitchFamily="49" charset="-122"/>
              </a:rPr>
              <a:t>黄秀姐</a:t>
            </a:r>
            <a:r>
              <a:rPr lang="en-US" altLang="zh-CN" sz="2400" dirty="0" smtClean="0">
                <a:solidFill>
                  <a:srgbClr val="0000FF"/>
                </a:solidFill>
                <a:ea typeface="楷体" pitchFamily="49" charset="-122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solidFill>
                  <a:srgbClr val="0000FF"/>
                </a:solidFill>
              </a:rPr>
              <a:t>Office: 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Nanhai</a:t>
            </a:r>
            <a:r>
              <a:rPr lang="en-US" altLang="zh-CN" sz="2400" dirty="0" smtClean="0">
                <a:solidFill>
                  <a:srgbClr val="0000FF"/>
                </a:solidFill>
              </a:rPr>
              <a:t> Building, #411 </a:t>
            </a: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solidFill>
                  <a:srgbClr val="0000FF"/>
                </a:solidFill>
              </a:rPr>
              <a:t>E-mail: t_xiujie@jnu.edu.cn</a:t>
            </a:r>
          </a:p>
          <a:p>
            <a:pPr algn="ctr">
              <a:lnSpc>
                <a:spcPct val="100000"/>
              </a:lnSpc>
            </a:pPr>
            <a:r>
              <a:rPr lang="en-US" altLang="zh-CN" sz="2400" dirty="0" smtClean="0">
                <a:ea typeface="楷体" pitchFamily="49" charset="-122"/>
              </a:rPr>
              <a:t>Dept. Computer Science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79512" y="44624"/>
            <a:ext cx="8892480" cy="850106"/>
          </a:xfrm>
        </p:spPr>
        <p:txBody>
          <a:bodyPr>
            <a:noAutofit/>
          </a:bodyPr>
          <a:lstStyle/>
          <a:p>
            <a:r>
              <a:rPr lang="en-US" altLang="zh-CN" sz="3200" dirty="0" err="1" smtClean="0">
                <a:solidFill>
                  <a:srgbClr val="FF3300"/>
                </a:solidFill>
              </a:rPr>
              <a:t>Ciphertext</a:t>
            </a:r>
            <a:r>
              <a:rPr lang="en-US" altLang="zh-CN" sz="3200" dirty="0" smtClean="0">
                <a:solidFill>
                  <a:srgbClr val="FF3300"/>
                </a:solidFill>
              </a:rPr>
              <a:t>-only attack </a:t>
            </a:r>
            <a:r>
              <a:rPr lang="en-US" altLang="zh-CN" dirty="0" smtClean="0"/>
              <a:t>on</a:t>
            </a:r>
            <a:r>
              <a:rPr lang="en-US" altLang="zh-CN" sz="3200" dirty="0" smtClean="0"/>
              <a:t> the Affine cipher</a:t>
            </a:r>
            <a:endParaRPr lang="zh-CN" altLang="en-US" sz="32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772816"/>
            <a:ext cx="6768752" cy="593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95536" y="1268760"/>
            <a:ext cx="6552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solidFill>
                  <a:srgbClr val="3333FF"/>
                </a:solidFill>
              </a:rPr>
              <a:t>Ciphertext</a:t>
            </a:r>
            <a:r>
              <a:rPr lang="en-US" altLang="zh-CN" sz="2800" b="1" dirty="0" smtClean="0">
                <a:solidFill>
                  <a:srgbClr val="3333FF"/>
                </a:solidFill>
              </a:rPr>
              <a:t> from an Affine cipher:</a:t>
            </a:r>
            <a:endParaRPr lang="zh-CN" altLang="en-US" sz="2800" b="1" dirty="0">
              <a:solidFill>
                <a:srgbClr val="3333FF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2817832"/>
            <a:ext cx="1891313" cy="317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95300" y="2863222"/>
            <a:ext cx="4152964" cy="277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55070" y="2366783"/>
            <a:ext cx="1970674" cy="211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47864" y="3238122"/>
            <a:ext cx="1584176" cy="766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436096" y="3340827"/>
            <a:ext cx="2618739" cy="304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436096" y="3789040"/>
            <a:ext cx="2248413" cy="317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20163" y="4221088"/>
            <a:ext cx="5488773" cy="330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72200" y="4191697"/>
            <a:ext cx="436457" cy="317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777088" y="4221088"/>
            <a:ext cx="899368" cy="277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99592" y="4751822"/>
            <a:ext cx="6031037" cy="317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812360" y="4682753"/>
            <a:ext cx="740654" cy="290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99592" y="5229200"/>
            <a:ext cx="2195510" cy="357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10" name="Picture 14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137720" y="5229200"/>
            <a:ext cx="3954560" cy="290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11" name="Picture 15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835696" y="5661248"/>
            <a:ext cx="1719374" cy="264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12" name="Picture 16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4779206" y="5589240"/>
            <a:ext cx="2169058" cy="357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13" name="Picture 17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1691680" y="6165304"/>
            <a:ext cx="7115567" cy="648072"/>
          </a:xfrm>
          <a:prstGeom prst="rect">
            <a:avLst/>
          </a:prstGeom>
          <a:noFill/>
          <a:ln w="28575">
            <a:solidFill>
              <a:srgbClr val="3333FF"/>
            </a:solidFill>
            <a:miter lim="800000"/>
            <a:headEnd/>
            <a:tailEnd/>
          </a:ln>
        </p:spPr>
      </p:pic>
      <p:sp>
        <p:nvSpPr>
          <p:cNvPr id="34" name="TextBox 33"/>
          <p:cNvSpPr txBox="1"/>
          <p:nvPr/>
        </p:nvSpPr>
        <p:spPr>
          <a:xfrm>
            <a:off x="35496" y="2708920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B050"/>
                </a:solidFill>
              </a:rPr>
              <a:t>Try 1:</a:t>
            </a:r>
            <a:endParaRPr lang="zh-CN" altLang="en-US" sz="2400" b="1" dirty="0">
              <a:solidFill>
                <a:srgbClr val="00B050"/>
              </a:solidFill>
            </a:endParaRPr>
          </a:p>
        </p:txBody>
      </p:sp>
      <p:pic>
        <p:nvPicPr>
          <p:cNvPr id="4114" name="Picture 18"/>
          <p:cNvPicPr>
            <a:picLocks noChangeAspect="1" noChangeArrowheads="1"/>
          </p:cNvPicPr>
          <p:nvPr/>
        </p:nvPicPr>
        <p:blipFill>
          <a:blip r:embed="rId19" cstate="print"/>
          <a:srcRect r="56880" b="9921"/>
          <a:stretch>
            <a:fillRect/>
          </a:stretch>
        </p:blipFill>
        <p:spPr bwMode="auto">
          <a:xfrm>
            <a:off x="1331640" y="3212976"/>
            <a:ext cx="136815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18"/>
          <p:cNvPicPr>
            <a:picLocks noChangeAspect="1" noChangeArrowheads="1"/>
          </p:cNvPicPr>
          <p:nvPr/>
        </p:nvPicPr>
        <p:blipFill>
          <a:blip r:embed="rId19" cstate="print"/>
          <a:srcRect l="56737"/>
          <a:stretch>
            <a:fillRect/>
          </a:stretch>
        </p:blipFill>
        <p:spPr bwMode="auto">
          <a:xfrm>
            <a:off x="1259632" y="3573016"/>
            <a:ext cx="1372741" cy="319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右箭头 36"/>
          <p:cNvSpPr/>
          <p:nvPr/>
        </p:nvSpPr>
        <p:spPr>
          <a:xfrm>
            <a:off x="5004048" y="3429000"/>
            <a:ext cx="36004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251520" y="2708920"/>
            <a:ext cx="755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FF0000"/>
                </a:solidFill>
              </a:rPr>
              <a:t>X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39" name="左大括号 38"/>
          <p:cNvSpPr/>
          <p:nvPr/>
        </p:nvSpPr>
        <p:spPr>
          <a:xfrm>
            <a:off x="3059832" y="3284984"/>
            <a:ext cx="288032" cy="576064"/>
          </a:xfrm>
          <a:prstGeom prst="leftBrace">
            <a:avLst/>
          </a:prstGeom>
          <a:ln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左大括号 39"/>
          <p:cNvSpPr/>
          <p:nvPr/>
        </p:nvSpPr>
        <p:spPr>
          <a:xfrm>
            <a:off x="1043608" y="3284984"/>
            <a:ext cx="288032" cy="576064"/>
          </a:xfrm>
          <a:prstGeom prst="leftBrace">
            <a:avLst/>
          </a:prstGeom>
          <a:ln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0" y="4119463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B050"/>
                </a:solidFill>
              </a:rPr>
              <a:t>Try 2:</a:t>
            </a:r>
            <a:endParaRPr lang="zh-CN" altLang="en-US" sz="2400" b="1" dirty="0">
              <a:solidFill>
                <a:srgbClr val="00B050"/>
              </a:solidFill>
            </a:endParaRPr>
          </a:p>
        </p:txBody>
      </p:sp>
      <p:sp>
        <p:nvSpPr>
          <p:cNvPr id="42" name="右箭头 41"/>
          <p:cNvSpPr/>
          <p:nvPr/>
        </p:nvSpPr>
        <p:spPr>
          <a:xfrm>
            <a:off x="7201024" y="4293096"/>
            <a:ext cx="36004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右箭头 42"/>
          <p:cNvSpPr/>
          <p:nvPr/>
        </p:nvSpPr>
        <p:spPr>
          <a:xfrm>
            <a:off x="7164288" y="4826769"/>
            <a:ext cx="36004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0" y="465313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B050"/>
                </a:solidFill>
              </a:rPr>
              <a:t>Try 3:</a:t>
            </a:r>
            <a:endParaRPr lang="zh-CN" altLang="en-US" sz="2400" b="1" dirty="0">
              <a:solidFill>
                <a:srgbClr val="00B050"/>
              </a:solidFill>
            </a:endParaRPr>
          </a:p>
        </p:txBody>
      </p:sp>
      <p:sp>
        <p:nvSpPr>
          <p:cNvPr id="45" name="右箭头 44"/>
          <p:cNvSpPr/>
          <p:nvPr/>
        </p:nvSpPr>
        <p:spPr>
          <a:xfrm>
            <a:off x="1187624" y="5733256"/>
            <a:ext cx="36004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右箭头 45"/>
          <p:cNvSpPr/>
          <p:nvPr/>
        </p:nvSpPr>
        <p:spPr>
          <a:xfrm>
            <a:off x="4139952" y="5733256"/>
            <a:ext cx="36004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0" y="515719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B050"/>
                </a:solidFill>
              </a:rPr>
              <a:t>Try 4:</a:t>
            </a:r>
            <a:endParaRPr lang="zh-CN" altLang="en-US" sz="2400" b="1" dirty="0">
              <a:solidFill>
                <a:srgbClr val="00B050"/>
              </a:solidFill>
            </a:endParaRPr>
          </a:p>
        </p:txBody>
      </p:sp>
      <p:sp>
        <p:nvSpPr>
          <p:cNvPr id="48" name="右箭头 47"/>
          <p:cNvSpPr/>
          <p:nvPr/>
        </p:nvSpPr>
        <p:spPr>
          <a:xfrm>
            <a:off x="1187624" y="6237312"/>
            <a:ext cx="36004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179512" y="4017258"/>
            <a:ext cx="755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FF0000"/>
                </a:solidFill>
              </a:rPr>
              <a:t>X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79512" y="4509120"/>
            <a:ext cx="755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FF0000"/>
                </a:solidFill>
              </a:rPr>
              <a:t>X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44016" y="5085184"/>
            <a:ext cx="755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</a:rPr>
              <a:t>√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p:sp>
        <p:nvSpPr>
          <p:cNvPr id="52" name="内容占位符 1"/>
          <p:cNvSpPr>
            <a:spLocks noGrp="1"/>
          </p:cNvSpPr>
          <p:nvPr>
            <p:ph idx="1"/>
          </p:nvPr>
        </p:nvSpPr>
        <p:spPr>
          <a:xfrm>
            <a:off x="-57200" y="764704"/>
            <a:ext cx="8229600" cy="720081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 </a:t>
            </a:r>
            <a:r>
              <a:rPr lang="en-US" altLang="zh-CN" sz="2800" dirty="0" smtClean="0">
                <a:solidFill>
                  <a:srgbClr val="3333FF"/>
                </a:solidFill>
              </a:rPr>
              <a:t>See Example 2.10 on Pages 41-42.</a:t>
            </a:r>
            <a:endParaRPr lang="zh-CN" altLang="en-US" sz="2800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7" grpId="0" animBg="1"/>
      <p:bldP spid="38" grpId="0"/>
      <p:bldP spid="39" grpId="0" animBg="1"/>
      <p:bldP spid="40" grpId="0" animBg="1"/>
      <p:bldP spid="41" grpId="0"/>
      <p:bldP spid="42" grpId="0" animBg="1"/>
      <p:bldP spid="43" grpId="0" animBg="1"/>
      <p:bldP spid="44" grpId="0"/>
      <p:bldP spid="45" grpId="0" animBg="1"/>
      <p:bldP spid="46" grpId="0" animBg="1"/>
      <p:bldP spid="47" grpId="0"/>
      <p:bldP spid="48" grpId="0" animBg="1"/>
      <p:bldP spid="49" grpId="0"/>
      <p:bldP spid="50" grpId="0"/>
      <p:bldP spid="5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23528" y="44624"/>
            <a:ext cx="8363272" cy="85010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Permutation </a:t>
            </a:r>
            <a:r>
              <a:rPr lang="en-US" altLang="zh-CN" dirty="0"/>
              <a:t>Cipher </a:t>
            </a:r>
            <a:r>
              <a:rPr lang="en-US" altLang="zh-CN" dirty="0" smtClean="0"/>
              <a:t>- Example 2.7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340768"/>
            <a:ext cx="5760640" cy="1114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564904"/>
            <a:ext cx="5904656" cy="1135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7744" y="3933056"/>
            <a:ext cx="660151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47664" y="4581128"/>
            <a:ext cx="7632848" cy="629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19672" y="5301207"/>
            <a:ext cx="7488832" cy="748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251520" y="3861048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3333FF"/>
                </a:solidFill>
              </a:rPr>
              <a:t>Plaintext:</a:t>
            </a:r>
            <a:endParaRPr lang="zh-CN" altLang="en-US" sz="2800" b="1" dirty="0">
              <a:solidFill>
                <a:srgbClr val="3333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4653136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3333FF"/>
                </a:solidFill>
              </a:rPr>
              <a:t>Partition:</a:t>
            </a:r>
            <a:endParaRPr lang="zh-CN" altLang="en-US" sz="2800" b="1" dirty="0">
              <a:solidFill>
                <a:srgbClr val="3333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36512" y="5373216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3333FF"/>
                </a:solidFill>
              </a:rPr>
              <a:t>Encryption:</a:t>
            </a:r>
            <a:endParaRPr lang="zh-CN" altLang="en-US" sz="2800" b="1" dirty="0">
              <a:solidFill>
                <a:srgbClr val="3333FF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796" y="1844824"/>
            <a:ext cx="2916895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677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30832" y="-13394"/>
            <a:ext cx="8517632" cy="850106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rgbClr val="3333FF"/>
                </a:solidFill>
              </a:rPr>
              <a:t>General LFSR of Binary Steam Ciphers</a:t>
            </a:r>
            <a:endParaRPr lang="zh-CN" altLang="en-US" sz="3600" dirty="0">
              <a:solidFill>
                <a:srgbClr val="3333FF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15616" y="2348880"/>
            <a:ext cx="792088" cy="432048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333FF"/>
                </a:solidFill>
              </a:rPr>
              <a:t>k</a:t>
            </a:r>
            <a:r>
              <a:rPr lang="en-US" altLang="zh-CN" baseline="-25000" dirty="0" smtClean="0">
                <a:solidFill>
                  <a:srgbClr val="3333FF"/>
                </a:solidFill>
              </a:rPr>
              <a:t>1</a:t>
            </a:r>
            <a:endParaRPr lang="zh-CN" altLang="en-US" baseline="-25000" dirty="0">
              <a:solidFill>
                <a:srgbClr val="3333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55776" y="2348880"/>
            <a:ext cx="792088" cy="432048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333FF"/>
                </a:solidFill>
              </a:rPr>
              <a:t>k</a:t>
            </a:r>
            <a:r>
              <a:rPr lang="en-US" altLang="zh-CN" baseline="-25000" dirty="0" smtClean="0">
                <a:solidFill>
                  <a:srgbClr val="3333FF"/>
                </a:solidFill>
              </a:rPr>
              <a:t>2</a:t>
            </a:r>
            <a:endParaRPr lang="zh-CN" altLang="en-US" baseline="-25000" dirty="0">
              <a:solidFill>
                <a:srgbClr val="3333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95936" y="2348880"/>
            <a:ext cx="792088" cy="432048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3333FF"/>
                </a:solidFill>
              </a:rPr>
              <a:t>k</a:t>
            </a:r>
            <a:r>
              <a:rPr lang="en-US" altLang="zh-CN" baseline="-25000" dirty="0" smtClean="0">
                <a:solidFill>
                  <a:srgbClr val="3333FF"/>
                </a:solidFill>
              </a:rPr>
              <a:t>3</a:t>
            </a:r>
            <a:endParaRPr lang="zh-CN" altLang="en-US" baseline="-25000" dirty="0">
              <a:solidFill>
                <a:srgbClr val="3333FF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36096" y="2348880"/>
            <a:ext cx="792088" cy="432048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rgbClr val="3333FF"/>
                </a:solidFill>
              </a:rPr>
              <a:t>k</a:t>
            </a:r>
            <a:r>
              <a:rPr lang="en-US" altLang="zh-CN" baseline="-25000" dirty="0" err="1" smtClean="0">
                <a:solidFill>
                  <a:srgbClr val="3333FF"/>
                </a:solidFill>
              </a:rPr>
              <a:t>j</a:t>
            </a:r>
            <a:endParaRPr lang="zh-CN" altLang="en-US" baseline="-25000" dirty="0">
              <a:solidFill>
                <a:srgbClr val="3333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452320" y="2348880"/>
            <a:ext cx="792088" cy="432048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333FF"/>
                </a:solidFill>
              </a:rPr>
              <a:t>k</a:t>
            </a:r>
            <a:r>
              <a:rPr lang="en-US" altLang="zh-CN" baseline="-25000" dirty="0" smtClean="0">
                <a:solidFill>
                  <a:srgbClr val="3333FF"/>
                </a:solidFill>
              </a:rPr>
              <a:t>m</a:t>
            </a:r>
            <a:endParaRPr lang="zh-CN" altLang="en-US" baseline="-25000" dirty="0">
              <a:solidFill>
                <a:srgbClr val="3333FF"/>
              </a:solidFill>
            </a:endParaRPr>
          </a:p>
        </p:txBody>
      </p:sp>
      <p:cxnSp>
        <p:nvCxnSpPr>
          <p:cNvPr id="12" name="直接箭头连接符 11"/>
          <p:cNvCxnSpPr>
            <a:stCxn id="5" idx="0"/>
          </p:cNvCxnSpPr>
          <p:nvPr/>
        </p:nvCxnSpPr>
        <p:spPr>
          <a:xfrm flipV="1">
            <a:off x="1511660" y="1729815"/>
            <a:ext cx="0" cy="619065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1"/>
          </p:cNvCxnSpPr>
          <p:nvPr/>
        </p:nvCxnSpPr>
        <p:spPr>
          <a:xfrm flipH="1">
            <a:off x="539552" y="2564904"/>
            <a:ext cx="576064" cy="0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7" idx="0"/>
          </p:cNvCxnSpPr>
          <p:nvPr/>
        </p:nvCxnSpPr>
        <p:spPr>
          <a:xfrm flipV="1">
            <a:off x="2951820" y="1729815"/>
            <a:ext cx="0" cy="619065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8" idx="0"/>
          </p:cNvCxnSpPr>
          <p:nvPr/>
        </p:nvCxnSpPr>
        <p:spPr>
          <a:xfrm flipV="1">
            <a:off x="4391980" y="1729815"/>
            <a:ext cx="0" cy="619065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9" idx="0"/>
          </p:cNvCxnSpPr>
          <p:nvPr/>
        </p:nvCxnSpPr>
        <p:spPr>
          <a:xfrm flipV="1">
            <a:off x="5832140" y="1729815"/>
            <a:ext cx="0" cy="619065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0" idx="0"/>
          </p:cNvCxnSpPr>
          <p:nvPr/>
        </p:nvCxnSpPr>
        <p:spPr>
          <a:xfrm flipV="1">
            <a:off x="7848364" y="1729815"/>
            <a:ext cx="0" cy="619065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475656" y="1873831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r>
              <a:rPr lang="en-US" altLang="zh-CN" baseline="-25000" dirty="0" smtClean="0"/>
              <a:t>0</a:t>
            </a:r>
            <a:endParaRPr lang="zh-CN" altLang="en-US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2951820" y="1873831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r>
              <a:rPr lang="en-US" altLang="zh-CN" baseline="-25000" dirty="0" smtClean="0"/>
              <a:t>1</a:t>
            </a:r>
            <a:endParaRPr lang="zh-CN" altLang="en-US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7847686" y="1886542"/>
            <a:ext cx="864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r>
              <a:rPr lang="en-US" altLang="zh-CN" baseline="-25000" dirty="0" smtClean="0"/>
              <a:t>m-1</a:t>
            </a:r>
            <a:endParaRPr lang="zh-CN" altLang="en-US" baseline="-25000" dirty="0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1511660" y="1729815"/>
            <a:ext cx="7236804" cy="0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34"/>
          <p:cNvGrpSpPr/>
          <p:nvPr/>
        </p:nvGrpSpPr>
        <p:grpSpPr>
          <a:xfrm>
            <a:off x="8712460" y="1549795"/>
            <a:ext cx="396044" cy="360040"/>
            <a:chOff x="2843808" y="3429000"/>
            <a:chExt cx="1296144" cy="1296144"/>
          </a:xfrm>
        </p:grpSpPr>
        <p:sp>
          <p:nvSpPr>
            <p:cNvPr id="30" name="椭圆 29"/>
            <p:cNvSpPr/>
            <p:nvPr/>
          </p:nvSpPr>
          <p:spPr>
            <a:xfrm>
              <a:off x="2843808" y="3429000"/>
              <a:ext cx="1296144" cy="1296144"/>
            </a:xfrm>
            <a:prstGeom prst="ellipse">
              <a:avLst/>
            </a:prstGeom>
            <a:noFill/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连接符 31"/>
            <p:cNvCxnSpPr>
              <a:stCxn id="30" idx="2"/>
              <a:endCxn id="30" idx="6"/>
            </p:cNvCxnSpPr>
            <p:nvPr/>
          </p:nvCxnSpPr>
          <p:spPr>
            <a:xfrm>
              <a:off x="2843808" y="4077072"/>
              <a:ext cx="1296144" cy="0"/>
            </a:xfrm>
            <a:prstGeom prst="line">
              <a:avLst/>
            </a:prstGeom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30" idx="0"/>
              <a:endCxn id="30" idx="4"/>
            </p:cNvCxnSpPr>
            <p:nvPr/>
          </p:nvCxnSpPr>
          <p:spPr>
            <a:xfrm>
              <a:off x="3491880" y="3429000"/>
              <a:ext cx="0" cy="1296144"/>
            </a:xfrm>
            <a:prstGeom prst="line">
              <a:avLst/>
            </a:prstGeom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5796136" y="1916832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r>
              <a:rPr lang="en-US" altLang="zh-CN" baseline="-25000" dirty="0" smtClean="0"/>
              <a:t>j-1</a:t>
            </a:r>
            <a:endParaRPr lang="zh-CN" altLang="en-US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4417809" y="1888501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r>
              <a:rPr lang="en-US" altLang="zh-CN" baseline="-25000" dirty="0" smtClean="0"/>
              <a:t>2</a:t>
            </a:r>
            <a:endParaRPr lang="zh-CN" altLang="en-US" baseline="-25000" dirty="0"/>
          </a:p>
        </p:txBody>
      </p:sp>
      <p:cxnSp>
        <p:nvCxnSpPr>
          <p:cNvPr id="41" name="肘形连接符 40"/>
          <p:cNvCxnSpPr>
            <a:stCxn id="30" idx="4"/>
            <a:endCxn id="10" idx="3"/>
          </p:cNvCxnSpPr>
          <p:nvPr/>
        </p:nvCxnSpPr>
        <p:spPr>
          <a:xfrm rot="5400000">
            <a:off x="8249911" y="1904332"/>
            <a:ext cx="655069" cy="666074"/>
          </a:xfrm>
          <a:prstGeom prst="bentConnector2">
            <a:avLst/>
          </a:prstGeom>
          <a:ln w="19050"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7" idx="1"/>
            <a:endCxn id="5" idx="3"/>
          </p:cNvCxnSpPr>
          <p:nvPr/>
        </p:nvCxnSpPr>
        <p:spPr>
          <a:xfrm flipH="1">
            <a:off x="1907704" y="2564904"/>
            <a:ext cx="648072" cy="0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8" idx="1"/>
            <a:endCxn id="7" idx="3"/>
          </p:cNvCxnSpPr>
          <p:nvPr/>
        </p:nvCxnSpPr>
        <p:spPr>
          <a:xfrm flipH="1">
            <a:off x="3347864" y="2564904"/>
            <a:ext cx="648072" cy="0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10" idx="1"/>
            <a:endCxn id="9" idx="3"/>
          </p:cNvCxnSpPr>
          <p:nvPr/>
        </p:nvCxnSpPr>
        <p:spPr>
          <a:xfrm flipH="1">
            <a:off x="6228184" y="2564904"/>
            <a:ext cx="1224136" cy="0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9" idx="1"/>
            <a:endCxn id="8" idx="3"/>
          </p:cNvCxnSpPr>
          <p:nvPr/>
        </p:nvCxnSpPr>
        <p:spPr>
          <a:xfrm flipH="1">
            <a:off x="4788024" y="2564904"/>
            <a:ext cx="648072" cy="0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9545" y="2618522"/>
            <a:ext cx="2700300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>
                <a:solidFill>
                  <a:srgbClr val="3333FF"/>
                </a:solidFill>
              </a:rPr>
              <a:t>z</a:t>
            </a:r>
            <a:r>
              <a:rPr lang="en-US" altLang="zh-CN" sz="2800" b="1" baseline="-25000" dirty="0" smtClean="0">
                <a:solidFill>
                  <a:srgbClr val="3333FF"/>
                </a:solidFill>
              </a:rPr>
              <a:t>1</a:t>
            </a:r>
            <a:r>
              <a:rPr lang="en-US" altLang="zh-CN" sz="2800" b="1" i="1" dirty="0" smtClean="0">
                <a:solidFill>
                  <a:srgbClr val="3333FF"/>
                </a:solidFill>
              </a:rPr>
              <a:t>z</a:t>
            </a:r>
            <a:r>
              <a:rPr lang="en-US" altLang="zh-CN" sz="2800" b="1" baseline="-25000" dirty="0" smtClean="0">
                <a:solidFill>
                  <a:srgbClr val="3333FF"/>
                </a:solidFill>
              </a:rPr>
              <a:t>2</a:t>
            </a:r>
            <a:r>
              <a:rPr lang="en-US" altLang="zh-CN" sz="2800" b="1" i="1" dirty="0" smtClean="0">
                <a:solidFill>
                  <a:srgbClr val="3333FF"/>
                </a:solidFill>
              </a:rPr>
              <a:t>z</a:t>
            </a:r>
            <a:r>
              <a:rPr lang="en-US" altLang="zh-CN" sz="2800" b="1" baseline="-25000" dirty="0" smtClean="0">
                <a:solidFill>
                  <a:srgbClr val="3333FF"/>
                </a:solidFill>
              </a:rPr>
              <a:t>3</a:t>
            </a:r>
            <a:r>
              <a:rPr lang="en-US" altLang="zh-CN" sz="2800" b="1" i="1" dirty="0" smtClean="0">
                <a:solidFill>
                  <a:srgbClr val="3333FF"/>
                </a:solidFill>
              </a:rPr>
              <a:t>……</a:t>
            </a:r>
            <a:endParaRPr lang="zh-CN" altLang="en-US" sz="2800" b="1" baseline="-25000" dirty="0">
              <a:solidFill>
                <a:srgbClr val="3333FF"/>
              </a:solidFill>
            </a:endParaRPr>
          </a:p>
          <a:p>
            <a:endParaRPr lang="zh-CN" altLang="en-US" sz="2800" b="1" baseline="-25000" dirty="0">
              <a:solidFill>
                <a:srgbClr val="3333FF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912" y="3645024"/>
            <a:ext cx="36861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531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Stream Ciphers - Example 2.8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214422"/>
            <a:ext cx="8786842" cy="3197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 t="13393"/>
          <a:stretch>
            <a:fillRect/>
          </a:stretch>
        </p:blipFill>
        <p:spPr bwMode="auto">
          <a:xfrm>
            <a:off x="644865" y="4500570"/>
            <a:ext cx="8141977" cy="16430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cxnSp>
        <p:nvCxnSpPr>
          <p:cNvPr id="9" name="直接连接符 8"/>
          <p:cNvCxnSpPr/>
          <p:nvPr/>
        </p:nvCxnSpPr>
        <p:spPr>
          <a:xfrm>
            <a:off x="1619672" y="2924944"/>
            <a:ext cx="25202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2843808" y="1772816"/>
            <a:ext cx="3168352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2843808" y="3140968"/>
            <a:ext cx="3312368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6732240" y="2924944"/>
            <a:ext cx="151216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14282" y="1214422"/>
            <a:ext cx="1549406" cy="3423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19922" y="4118982"/>
            <a:ext cx="3936454" cy="37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-36512" y="58614"/>
            <a:ext cx="9540552" cy="850106"/>
          </a:xfrm>
        </p:spPr>
        <p:txBody>
          <a:bodyPr>
            <a:noAutofit/>
          </a:bodyPr>
          <a:lstStyle/>
          <a:p>
            <a:r>
              <a:rPr lang="en-US" altLang="zh-CN" sz="2900" dirty="0" smtClean="0">
                <a:solidFill>
                  <a:srgbClr val="FF3300"/>
                </a:solidFill>
              </a:rPr>
              <a:t>Known-plaintext attack</a:t>
            </a:r>
            <a:r>
              <a:rPr lang="en-US" altLang="zh-CN" sz="2900" dirty="0" smtClean="0"/>
              <a:t> on the LFSR Stream cipher</a:t>
            </a:r>
            <a:endParaRPr lang="zh-CN" altLang="en-US" sz="29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 t="17826"/>
          <a:stretch>
            <a:fillRect/>
          </a:stretch>
        </p:blipFill>
        <p:spPr bwMode="auto">
          <a:xfrm>
            <a:off x="323528" y="1052736"/>
            <a:ext cx="6099009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67441" y="1659657"/>
            <a:ext cx="3417548" cy="420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41498" y="1659657"/>
            <a:ext cx="4258791" cy="473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497" y="5439125"/>
            <a:ext cx="7416824" cy="419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31174" y="5509304"/>
            <a:ext cx="1505322" cy="367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995936" y="4737338"/>
            <a:ext cx="4283968" cy="3925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331640" y="4593322"/>
            <a:ext cx="2232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</a:rPr>
              <a:t>KEY?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43608" y="2505090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3333FF"/>
                </a:solidFill>
              </a:rPr>
              <a:t>Encryption rule:</a:t>
            </a:r>
            <a:endParaRPr lang="zh-CN" altLang="en-US" sz="3200" dirty="0">
              <a:solidFill>
                <a:srgbClr val="3333FF"/>
              </a:solidFill>
            </a:endParaRPr>
          </a:p>
        </p:txBody>
      </p:sp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923928" y="3009146"/>
            <a:ext cx="3672408" cy="1135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395536" y="3216459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solidFill>
                  <a:srgbClr val="3333FF"/>
                </a:solidFill>
              </a:rPr>
              <a:t>Keystream</a:t>
            </a:r>
            <a:r>
              <a:rPr lang="en-US" altLang="zh-CN" sz="3200" dirty="0" smtClean="0">
                <a:solidFill>
                  <a:srgbClr val="3333FF"/>
                </a:solidFill>
              </a:rPr>
              <a:t> generator:</a:t>
            </a:r>
            <a:endParaRPr lang="zh-CN" altLang="en-US" sz="3200" dirty="0">
              <a:solidFill>
                <a:srgbClr val="3333FF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067944" y="2649106"/>
            <a:ext cx="3428949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右箭头 1"/>
          <p:cNvSpPr/>
          <p:nvPr/>
        </p:nvSpPr>
        <p:spPr>
          <a:xfrm>
            <a:off x="2123728" y="6093296"/>
            <a:ext cx="1249304" cy="288032"/>
          </a:xfrm>
          <a:prstGeom prst="rightArrow">
            <a:avLst/>
          </a:prstGeom>
          <a:solidFill>
            <a:srgbClr val="FF3300"/>
          </a:solidFill>
          <a:ln w="127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743908" y="5922950"/>
            <a:ext cx="5148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3333FF"/>
                </a:solidFill>
              </a:rPr>
              <a:t>(</a:t>
            </a:r>
            <a:r>
              <a:rPr lang="en-US" altLang="zh-CN" sz="3200" i="1" dirty="0" smtClean="0">
                <a:solidFill>
                  <a:srgbClr val="3333FF"/>
                </a:solidFill>
              </a:rPr>
              <a:t>k</a:t>
            </a:r>
            <a:r>
              <a:rPr lang="en-US" altLang="zh-CN" sz="3200" baseline="-25000" dirty="0" smtClean="0">
                <a:solidFill>
                  <a:srgbClr val="3333FF"/>
                </a:solidFill>
              </a:rPr>
              <a:t>1</a:t>
            </a:r>
            <a:r>
              <a:rPr lang="en-US" altLang="zh-CN" sz="3200" dirty="0" smtClean="0">
                <a:solidFill>
                  <a:srgbClr val="3333FF"/>
                </a:solidFill>
              </a:rPr>
              <a:t>,</a:t>
            </a:r>
            <a:r>
              <a:rPr lang="en-US" altLang="zh-CN" sz="3200" i="1" dirty="0">
                <a:solidFill>
                  <a:srgbClr val="3333FF"/>
                </a:solidFill>
              </a:rPr>
              <a:t> </a:t>
            </a:r>
            <a:r>
              <a:rPr lang="en-US" altLang="zh-CN" sz="3200" i="1" dirty="0" smtClean="0">
                <a:solidFill>
                  <a:srgbClr val="3333FF"/>
                </a:solidFill>
              </a:rPr>
              <a:t>k</a:t>
            </a:r>
            <a:r>
              <a:rPr lang="en-US" altLang="zh-CN" sz="3200" baseline="-25000" dirty="0" smtClean="0">
                <a:solidFill>
                  <a:srgbClr val="3333FF"/>
                </a:solidFill>
              </a:rPr>
              <a:t>2</a:t>
            </a:r>
            <a:r>
              <a:rPr lang="en-US" altLang="zh-CN" sz="3200" dirty="0" smtClean="0">
                <a:solidFill>
                  <a:srgbClr val="3333FF"/>
                </a:solidFill>
              </a:rPr>
              <a:t>,</a:t>
            </a:r>
            <a:r>
              <a:rPr lang="en-US" altLang="zh-CN" sz="3200" i="1" dirty="0" smtClean="0">
                <a:solidFill>
                  <a:srgbClr val="3333FF"/>
                </a:solidFill>
              </a:rPr>
              <a:t> …</a:t>
            </a:r>
            <a:r>
              <a:rPr lang="en-US" altLang="zh-CN" sz="3200" dirty="0" smtClean="0">
                <a:solidFill>
                  <a:srgbClr val="3333FF"/>
                </a:solidFill>
              </a:rPr>
              <a:t>,</a:t>
            </a:r>
            <a:r>
              <a:rPr lang="en-US" altLang="zh-CN" sz="3200" i="1" dirty="0" smtClean="0">
                <a:solidFill>
                  <a:srgbClr val="3333FF"/>
                </a:solidFill>
              </a:rPr>
              <a:t> k</a:t>
            </a:r>
            <a:r>
              <a:rPr lang="en-US" altLang="zh-CN" sz="3200" i="1" baseline="-25000" dirty="0" smtClean="0">
                <a:solidFill>
                  <a:srgbClr val="3333FF"/>
                </a:solidFill>
              </a:rPr>
              <a:t>m</a:t>
            </a:r>
            <a:r>
              <a:rPr lang="en-US" altLang="zh-CN" sz="3200" dirty="0" smtClean="0">
                <a:solidFill>
                  <a:srgbClr val="3333FF"/>
                </a:solidFill>
              </a:rPr>
              <a:t>) =</a:t>
            </a:r>
            <a:r>
              <a:rPr lang="en-US" altLang="zh-CN" sz="3200" dirty="0">
                <a:solidFill>
                  <a:srgbClr val="3333FF"/>
                </a:solidFill>
              </a:rPr>
              <a:t> </a:t>
            </a:r>
            <a:r>
              <a:rPr lang="en-US" altLang="zh-CN" sz="3200" dirty="0" smtClean="0">
                <a:solidFill>
                  <a:srgbClr val="3333FF"/>
                </a:solidFill>
              </a:rPr>
              <a:t>(</a:t>
            </a:r>
            <a:r>
              <a:rPr lang="en-US" altLang="zh-CN" sz="3200" i="1" dirty="0" smtClean="0">
                <a:solidFill>
                  <a:srgbClr val="3333FF"/>
                </a:solidFill>
              </a:rPr>
              <a:t>z</a:t>
            </a:r>
            <a:r>
              <a:rPr lang="en-US" altLang="zh-CN" sz="3200" baseline="-25000" dirty="0" smtClean="0">
                <a:solidFill>
                  <a:srgbClr val="3333FF"/>
                </a:solidFill>
              </a:rPr>
              <a:t>1</a:t>
            </a:r>
            <a:r>
              <a:rPr lang="en-US" altLang="zh-CN" sz="3200" dirty="0">
                <a:solidFill>
                  <a:srgbClr val="3333FF"/>
                </a:solidFill>
              </a:rPr>
              <a:t>,</a:t>
            </a:r>
            <a:r>
              <a:rPr lang="en-US" altLang="zh-CN" sz="3200" i="1" dirty="0">
                <a:solidFill>
                  <a:srgbClr val="3333FF"/>
                </a:solidFill>
              </a:rPr>
              <a:t> </a:t>
            </a:r>
            <a:r>
              <a:rPr lang="en-US" altLang="zh-CN" sz="3200" i="1" dirty="0" smtClean="0">
                <a:solidFill>
                  <a:srgbClr val="3333FF"/>
                </a:solidFill>
              </a:rPr>
              <a:t>z</a:t>
            </a:r>
            <a:r>
              <a:rPr lang="en-US" altLang="zh-CN" sz="3200" baseline="-25000" dirty="0" smtClean="0">
                <a:solidFill>
                  <a:srgbClr val="3333FF"/>
                </a:solidFill>
              </a:rPr>
              <a:t>2</a:t>
            </a:r>
            <a:r>
              <a:rPr lang="en-US" altLang="zh-CN" sz="3200" dirty="0">
                <a:solidFill>
                  <a:srgbClr val="3333FF"/>
                </a:solidFill>
              </a:rPr>
              <a:t>,</a:t>
            </a:r>
            <a:r>
              <a:rPr lang="en-US" altLang="zh-CN" sz="3200" i="1" dirty="0">
                <a:solidFill>
                  <a:srgbClr val="3333FF"/>
                </a:solidFill>
              </a:rPr>
              <a:t> …</a:t>
            </a:r>
            <a:r>
              <a:rPr lang="en-US" altLang="zh-CN" sz="3200" dirty="0">
                <a:solidFill>
                  <a:srgbClr val="3333FF"/>
                </a:solidFill>
              </a:rPr>
              <a:t>,</a:t>
            </a:r>
            <a:r>
              <a:rPr lang="en-US" altLang="zh-CN" sz="3200" i="1" dirty="0">
                <a:solidFill>
                  <a:srgbClr val="3333FF"/>
                </a:solidFill>
              </a:rPr>
              <a:t> </a:t>
            </a:r>
            <a:r>
              <a:rPr lang="en-US" altLang="zh-CN" sz="3200" i="1" dirty="0" err="1" smtClean="0">
                <a:solidFill>
                  <a:srgbClr val="3333FF"/>
                </a:solidFill>
              </a:rPr>
              <a:t>z</a:t>
            </a:r>
            <a:r>
              <a:rPr lang="en-US" altLang="zh-CN" sz="3200" i="1" baseline="-25000" dirty="0" err="1" smtClean="0">
                <a:solidFill>
                  <a:srgbClr val="3333FF"/>
                </a:solidFill>
              </a:rPr>
              <a:t>m</a:t>
            </a:r>
            <a:r>
              <a:rPr lang="en-US" altLang="zh-CN" sz="3200" dirty="0">
                <a:solidFill>
                  <a:srgbClr val="3333FF"/>
                </a:solidFill>
              </a:rPr>
              <a:t>)</a:t>
            </a:r>
            <a:endParaRPr lang="zh-CN" altLang="en-US" sz="3200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88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2" grpId="0" animBg="1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-36512" y="44624"/>
            <a:ext cx="9540552" cy="850106"/>
          </a:xfrm>
        </p:spPr>
        <p:txBody>
          <a:bodyPr>
            <a:noAutofit/>
          </a:bodyPr>
          <a:lstStyle/>
          <a:p>
            <a:r>
              <a:rPr lang="en-US" altLang="zh-CN" sz="2900" dirty="0" smtClean="0">
                <a:solidFill>
                  <a:srgbClr val="FF3300"/>
                </a:solidFill>
              </a:rPr>
              <a:t>Known-plaintext attack</a:t>
            </a:r>
            <a:r>
              <a:rPr lang="en-US" altLang="zh-CN" sz="2900" dirty="0" smtClean="0"/>
              <a:t> on the LFSR Stream cipher</a:t>
            </a:r>
            <a:endParaRPr lang="zh-CN" altLang="en-US" sz="2900" dirty="0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 rotWithShape="1">
          <a:blip r:embed="rId2" cstate="print"/>
          <a:srcRect l="50000"/>
          <a:stretch/>
        </p:blipFill>
        <p:spPr bwMode="auto">
          <a:xfrm>
            <a:off x="3275856" y="1282409"/>
            <a:ext cx="2141984" cy="3925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5580112" y="1117374"/>
            <a:ext cx="7920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</a:rPr>
              <a:t>?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5358" y="2621910"/>
            <a:ext cx="8475114" cy="1815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4675690"/>
            <a:ext cx="8712968" cy="1777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22553" y="1942051"/>
            <a:ext cx="2945591" cy="910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下箭头 1"/>
          <p:cNvSpPr/>
          <p:nvPr/>
        </p:nvSpPr>
        <p:spPr>
          <a:xfrm>
            <a:off x="3347864" y="4365104"/>
            <a:ext cx="504056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552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Autokey</a:t>
            </a:r>
            <a:r>
              <a:rPr lang="en-US" altLang="zh-CN" dirty="0" smtClean="0"/>
              <a:t> Cipher - Example 2.9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412776"/>
            <a:ext cx="6336704" cy="1172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2929291"/>
            <a:ext cx="5256584" cy="42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97705" y="3573016"/>
            <a:ext cx="5206743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18111" y="4238228"/>
            <a:ext cx="5242321" cy="486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75856" y="4869160"/>
            <a:ext cx="2448272" cy="496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043608" y="2113692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3333FF"/>
                </a:solidFill>
              </a:rPr>
              <a:t>Plaintext:</a:t>
            </a:r>
            <a:endParaRPr lang="zh-CN" altLang="en-US" sz="2800" b="1" dirty="0">
              <a:solidFill>
                <a:srgbClr val="3333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36512" y="2833772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3333FF"/>
                </a:solidFill>
              </a:rPr>
              <a:t>Integers of Plaintext:</a:t>
            </a:r>
            <a:endParaRPr lang="zh-CN" altLang="en-US" sz="2800" b="1" dirty="0">
              <a:solidFill>
                <a:srgbClr val="3333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15616" y="3429000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solidFill>
                  <a:srgbClr val="3333FF"/>
                </a:solidFill>
              </a:rPr>
              <a:t>Keystream</a:t>
            </a:r>
            <a:r>
              <a:rPr lang="en-US" altLang="zh-CN" sz="2800" b="1" dirty="0" smtClean="0">
                <a:solidFill>
                  <a:srgbClr val="3333FF"/>
                </a:solidFill>
              </a:rPr>
              <a:t>:</a:t>
            </a:r>
            <a:endParaRPr lang="zh-CN" altLang="en-US" sz="2800" b="1" dirty="0">
              <a:solidFill>
                <a:srgbClr val="3333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15616" y="4221088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3333FF"/>
                </a:solidFill>
              </a:rPr>
              <a:t>Encryption:</a:t>
            </a:r>
            <a:endParaRPr lang="zh-CN" altLang="en-US" sz="2800" b="1" dirty="0">
              <a:solidFill>
                <a:srgbClr val="3333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15616" y="4869160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solidFill>
                  <a:srgbClr val="3333FF"/>
                </a:solidFill>
              </a:rPr>
              <a:t>Ciphertext</a:t>
            </a:r>
            <a:r>
              <a:rPr lang="en-US" altLang="zh-CN" sz="2800" b="1" dirty="0" smtClean="0">
                <a:solidFill>
                  <a:srgbClr val="3333FF"/>
                </a:solidFill>
              </a:rPr>
              <a:t>:</a:t>
            </a:r>
            <a:endParaRPr lang="zh-CN" altLang="en-US" sz="2800" b="1" dirty="0">
              <a:solidFill>
                <a:srgbClr val="3333FF"/>
              </a:solidFill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>
            <a:off x="3491880" y="3212976"/>
            <a:ext cx="504056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4139952" y="3212976"/>
            <a:ext cx="36004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4572000" y="3212976"/>
            <a:ext cx="504056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5076056" y="3212976"/>
            <a:ext cx="504056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2052" idx="0"/>
          </p:cNvCxnSpPr>
          <p:nvPr/>
        </p:nvCxnSpPr>
        <p:spPr>
          <a:xfrm>
            <a:off x="5580112" y="3212976"/>
            <a:ext cx="420965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6156176" y="3356992"/>
            <a:ext cx="432048" cy="3336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6660232" y="3212976"/>
            <a:ext cx="576064" cy="4776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7236296" y="3212976"/>
            <a:ext cx="432048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7812360" y="3212976"/>
            <a:ext cx="504056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Stream Ciphers</a:t>
            </a:r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200481" y="4627097"/>
          <a:ext cx="2238357" cy="746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3" imgW="723900" imgH="241300" progId="Equation.DSMT4">
                  <p:embed/>
                </p:oleObj>
              </mc:Choice>
              <mc:Fallback>
                <p:oleObj name="Equation" r:id="rId3" imgW="7239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0481" y="4627097"/>
                        <a:ext cx="2238357" cy="7461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2195736" y="5373216"/>
          <a:ext cx="2433637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5" imgW="787400" imgH="228600" progId="Equation.DSMT4">
                  <p:embed/>
                </p:oleObj>
              </mc:Choice>
              <mc:Fallback>
                <p:oleObj name="Equation" r:id="rId5" imgW="787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5373216"/>
                        <a:ext cx="2433637" cy="706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85852" y="1643050"/>
            <a:ext cx="5214974" cy="259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4788024" y="4902259"/>
            <a:ext cx="3707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 err="1" smtClean="0"/>
              <a:t>z</a:t>
            </a:r>
            <a:r>
              <a:rPr lang="en-US" altLang="zh-CN" sz="2400" i="1" baseline="-25000" dirty="0" err="1" smtClean="0"/>
              <a:t>i</a:t>
            </a:r>
            <a:r>
              <a:rPr lang="en-US" altLang="zh-CN" sz="2400" dirty="0" smtClean="0"/>
              <a:t> is from a keystream generated by the function </a:t>
            </a:r>
            <a:r>
              <a:rPr lang="en-US" altLang="zh-CN" sz="2400" i="1" dirty="0" smtClean="0"/>
              <a:t>g</a:t>
            </a:r>
            <a:endParaRPr lang="zh-CN" altLang="en-US" sz="2400" i="1" dirty="0"/>
          </a:p>
        </p:txBody>
      </p:sp>
      <p:sp>
        <p:nvSpPr>
          <p:cNvPr id="3" name="圆角矩形 2"/>
          <p:cNvSpPr/>
          <p:nvPr/>
        </p:nvSpPr>
        <p:spPr>
          <a:xfrm>
            <a:off x="1763688" y="4437112"/>
            <a:ext cx="6768752" cy="1800200"/>
          </a:xfrm>
          <a:prstGeom prst="round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3482656"/>
              </p:ext>
            </p:extLst>
          </p:nvPr>
        </p:nvGraphicFramePr>
        <p:xfrm>
          <a:off x="2987824" y="3584712"/>
          <a:ext cx="1944216" cy="564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8" imgW="787400" imgH="228600" progId="Equation.DSMT4">
                  <p:embed/>
                </p:oleObj>
              </mc:Choice>
              <mc:Fallback>
                <p:oleObj name="Equation" r:id="rId8" imgW="787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3584712"/>
                        <a:ext cx="1944216" cy="5643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7478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3356992"/>
            <a:ext cx="8445624" cy="3456384"/>
          </a:xfrm>
        </p:spPr>
        <p:txBody>
          <a:bodyPr>
            <a:no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Three of the most common methods of generating keystream</a:t>
            </a:r>
          </a:p>
          <a:p>
            <a:pPr lvl="1"/>
            <a:r>
              <a:rPr lang="en-US" altLang="zh-CN" sz="2000" dirty="0" smtClean="0">
                <a:solidFill>
                  <a:srgbClr val="3333FF"/>
                </a:solidFill>
              </a:rPr>
              <a:t>Combination generator</a:t>
            </a:r>
          </a:p>
          <a:p>
            <a:pPr lvl="1"/>
            <a:r>
              <a:rPr lang="en-US" altLang="zh-CN" sz="2000" dirty="0" smtClean="0">
                <a:solidFill>
                  <a:srgbClr val="3333FF"/>
                </a:solidFill>
              </a:rPr>
              <a:t>Filter generator </a:t>
            </a:r>
          </a:p>
          <a:p>
            <a:pPr lvl="1"/>
            <a:r>
              <a:rPr lang="en-US" altLang="zh-CN" sz="2000" dirty="0" smtClean="0">
                <a:solidFill>
                  <a:srgbClr val="3333FF"/>
                </a:solidFill>
              </a:rPr>
              <a:t>Shrinking generator</a:t>
            </a:r>
          </a:p>
          <a:p>
            <a:r>
              <a:rPr lang="en-US" altLang="zh-CN" sz="2400" dirty="0" smtClean="0"/>
              <a:t>Cryptanalysis:</a:t>
            </a:r>
          </a:p>
          <a:p>
            <a:pPr lvl="1"/>
            <a:r>
              <a:rPr lang="en-US" altLang="zh-CN" sz="2000" dirty="0" smtClean="0">
                <a:solidFill>
                  <a:srgbClr val="3333FF"/>
                </a:solidFill>
              </a:rPr>
              <a:t>Correlation attack on a combination generator</a:t>
            </a:r>
          </a:p>
          <a:p>
            <a:pPr lvl="1"/>
            <a:r>
              <a:rPr lang="en-US" altLang="zh-CN" sz="2000" dirty="0" smtClean="0">
                <a:solidFill>
                  <a:srgbClr val="3333FF"/>
                </a:solidFill>
              </a:rPr>
              <a:t>Algebraic attack on a filter generator</a:t>
            </a:r>
            <a:endParaRPr lang="zh-CN" altLang="en-US" sz="2000" dirty="0">
              <a:solidFill>
                <a:srgbClr val="3333FF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23528" y="44624"/>
            <a:ext cx="8229600" cy="850106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rgbClr val="3333FF"/>
                </a:solidFill>
              </a:rPr>
              <a:t>Practical Stream </a:t>
            </a:r>
            <a:r>
              <a:rPr lang="en-US" altLang="zh-CN" sz="4000" dirty="0" smtClean="0">
                <a:solidFill>
                  <a:srgbClr val="3333FF"/>
                </a:solidFill>
              </a:rPr>
              <a:t>Ciphers </a:t>
            </a:r>
            <a:endParaRPr lang="zh-CN" altLang="en-US" sz="4000" dirty="0">
              <a:solidFill>
                <a:srgbClr val="3333FF"/>
              </a:solidFill>
            </a:endParaRPr>
          </a:p>
        </p:txBody>
      </p:sp>
      <p:sp>
        <p:nvSpPr>
          <p:cNvPr id="5" name="内容占位符 1"/>
          <p:cNvSpPr txBox="1">
            <a:spLocks/>
          </p:cNvSpPr>
          <p:nvPr/>
        </p:nvSpPr>
        <p:spPr>
          <a:xfrm>
            <a:off x="374848" y="980728"/>
            <a:ext cx="8229600" cy="2304256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65760" indent="-255905" algn="l" rtl="0" eaLnBrk="1" latinLnBrk="0" hangingPunct="1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3" panose="05040102010807070707"/>
              <a:buChar char=""/>
              <a:defRPr kumimoji="0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21665" indent="-228600" algn="l" rtl="0" eaLnBrk="1" latinLnBrk="0" hangingPunct="1">
              <a:lnSpc>
                <a:spcPct val="130000"/>
              </a:lnSpc>
              <a:spcBef>
                <a:spcPts val="325"/>
              </a:spcBef>
              <a:buClr>
                <a:srgbClr val="5680F8"/>
              </a:buClr>
              <a:buSzPct val="80000"/>
              <a:buFont typeface="Wingdings" panose="05000000000000000000" pitchFamily="2" charset="2"/>
              <a:buChar char="l"/>
              <a:defRPr kumimoji="0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859790" indent="-228600" algn="l" rtl="0" eaLnBrk="1" latinLnBrk="0" hangingPunct="1">
              <a:lnSpc>
                <a:spcPct val="130000"/>
              </a:lnSpc>
              <a:spcBef>
                <a:spcPts val="350"/>
              </a:spcBef>
              <a:buClr>
                <a:srgbClr val="00FFFF"/>
              </a:buClr>
              <a:buSzPct val="100000"/>
              <a:buFont typeface="Wingdings" panose="05000000000000000000" pitchFamily="2" charset="2"/>
              <a:buChar char="Ø"/>
              <a:defRPr kumimoji="0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143000" indent="-228600" algn="l" rtl="0" eaLnBrk="1" latinLnBrk="0" hangingPunct="1">
              <a:lnSpc>
                <a:spcPct val="130000"/>
              </a:lnSpc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20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371600" indent="-228600" algn="l" rtl="0" eaLnBrk="1" latinLnBrk="0" hangingPunct="1">
              <a:lnSpc>
                <a:spcPct val="130000"/>
              </a:lnSpc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18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855" indent="0" fontAlgn="auto">
              <a:buNone/>
            </a:pPr>
            <a:r>
              <a:rPr lang="en-US" altLang="zh-CN" dirty="0" smtClean="0"/>
              <a:t>See Section 4.8 on Pages122-131</a:t>
            </a:r>
            <a:endParaRPr lang="en-US" altLang="zh-CN" dirty="0" smtClean="0"/>
          </a:p>
          <a:p>
            <a:pPr fontAlgn="auto"/>
            <a:r>
              <a:rPr lang="en-US" altLang="zh-CN" sz="2800" dirty="0" smtClean="0">
                <a:solidFill>
                  <a:srgbClr val="FF0000"/>
                </a:solidFill>
              </a:rPr>
              <a:t>the idea of LFSR is still used:</a:t>
            </a:r>
          </a:p>
          <a:p>
            <a:pPr lvl="1" fontAlgn="auto">
              <a:spcAft>
                <a:spcPts val="0"/>
              </a:spcAft>
            </a:pPr>
            <a:r>
              <a:rPr lang="en-US" altLang="zh-CN" sz="2400" dirty="0" smtClean="0">
                <a:solidFill>
                  <a:srgbClr val="3333FF"/>
                </a:solidFill>
              </a:rPr>
              <a:t>Efficiency (in software and hardware)</a:t>
            </a:r>
          </a:p>
          <a:p>
            <a:pPr lvl="1" fontAlgn="auto">
              <a:spcAft>
                <a:spcPts val="0"/>
              </a:spcAft>
            </a:pPr>
            <a:r>
              <a:rPr lang="en-US" altLang="zh-CN" sz="2400" dirty="0" smtClean="0">
                <a:solidFill>
                  <a:srgbClr val="3333FF"/>
                </a:solidFill>
              </a:rPr>
              <a:t>Large period</a:t>
            </a:r>
            <a:endParaRPr lang="en-US" altLang="zh-CN" sz="2400" dirty="0" smtClean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03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58614"/>
            <a:ext cx="8229600" cy="850106"/>
          </a:xfrm>
        </p:spPr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altLang="zh-CN" sz="2800" b="1" dirty="0" smtClean="0">
                <a:solidFill>
                  <a:srgbClr val="3333FF"/>
                </a:solidFill>
              </a:rPr>
              <a:t>Combination generator</a:t>
            </a:r>
            <a:endParaRPr lang="zh-CN" altLang="en-US" sz="4800" b="1" dirty="0">
              <a:solidFill>
                <a:srgbClr val="3333FF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65" y="1268760"/>
            <a:ext cx="8684815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连接符 5"/>
          <p:cNvCxnSpPr/>
          <p:nvPr/>
        </p:nvCxnSpPr>
        <p:spPr>
          <a:xfrm>
            <a:off x="6444208" y="1556792"/>
            <a:ext cx="1224136" cy="0"/>
          </a:xfrm>
          <a:prstGeom prst="line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39552" y="2276872"/>
            <a:ext cx="3816424" cy="0"/>
          </a:xfrm>
          <a:prstGeom prst="line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347864" y="3212976"/>
            <a:ext cx="2232248" cy="0"/>
          </a:xfrm>
          <a:prstGeom prst="line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51520" y="5436513"/>
            <a:ext cx="8496944" cy="584775"/>
          </a:xfrm>
          <a:prstGeom prst="rect">
            <a:avLst/>
          </a:prstGeom>
          <a:noFill/>
          <a:ln w="28575">
            <a:solidFill>
              <a:srgbClr val="3333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rgbClr val="FF0000"/>
                </a:solidFill>
              </a:rPr>
              <a:t>Correlation Attack on a Combination Generator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74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 flipV="1">
            <a:off x="2123728" y="5544864"/>
            <a:ext cx="5472608" cy="1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79512" y="44624"/>
            <a:ext cx="8229600" cy="850106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rgbClr val="3333FF"/>
                </a:solidFill>
              </a:rPr>
              <a:t>Intuition on Cryptography</a:t>
            </a:r>
            <a:endParaRPr lang="zh-CN" altLang="en-US" sz="3600" dirty="0">
              <a:solidFill>
                <a:srgbClr val="3333FF"/>
              </a:solidFill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3406" y="2412338"/>
            <a:ext cx="1404938" cy="1408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2504306"/>
            <a:ext cx="1166813" cy="1428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55576" y="3071078"/>
            <a:ext cx="857250" cy="369332"/>
          </a:xfrm>
          <a:prstGeom prst="rect">
            <a:avLst/>
          </a:prstGeom>
          <a:solidFill>
            <a:srgbClr val="0033CC">
              <a:lumMod val="60000"/>
              <a:lumOff val="40000"/>
            </a:srgbClr>
          </a:solidFill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kern="0" dirty="0">
                <a:solidFill>
                  <a:prstClr val="white"/>
                </a:solidFill>
                <a:latin typeface="Lucida Sans Unicode"/>
                <a:ea typeface="+mn-ea"/>
              </a:rPr>
              <a:t>Alice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84368" y="3068960"/>
            <a:ext cx="857250" cy="369332"/>
          </a:xfrm>
          <a:prstGeom prst="rect">
            <a:avLst/>
          </a:prstGeom>
          <a:solidFill>
            <a:srgbClr val="0033CC">
              <a:lumMod val="60000"/>
              <a:lumOff val="40000"/>
            </a:srgbClr>
          </a:solidFill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kern="0" dirty="0">
                <a:solidFill>
                  <a:prstClr val="white"/>
                </a:solidFill>
                <a:latin typeface="Lucida Sans Unicode"/>
                <a:ea typeface="+mn-ea"/>
              </a:rPr>
              <a:t>Bob</a:t>
            </a:r>
          </a:p>
        </p:txBody>
      </p:sp>
      <p:pic>
        <p:nvPicPr>
          <p:cNvPr id="9" name="Picture 5" descr="D:\Teaching in JNU\2014春 - 密码学 - 国际学院\Lecture 1\symmetric.gif"/>
          <p:cNvPicPr>
            <a:picLocks noChangeAspect="1" noChangeArrowheads="1"/>
          </p:cNvPicPr>
          <p:nvPr/>
        </p:nvPicPr>
        <p:blipFill>
          <a:blip r:embed="rId4" cstate="print"/>
          <a:srcRect r="71851"/>
          <a:stretch>
            <a:fillRect/>
          </a:stretch>
        </p:blipFill>
        <p:spPr bwMode="auto">
          <a:xfrm>
            <a:off x="1187624" y="4797152"/>
            <a:ext cx="1008112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5" descr="D:\Teaching in JNU\2014春 - 密码学 - 国际学院\Lecture 1\symmetric.gif"/>
          <p:cNvPicPr>
            <a:picLocks noChangeAspect="1" noChangeArrowheads="1"/>
          </p:cNvPicPr>
          <p:nvPr/>
        </p:nvPicPr>
        <p:blipFill>
          <a:blip r:embed="rId4" cstate="print"/>
          <a:srcRect r="71851"/>
          <a:stretch>
            <a:fillRect/>
          </a:stretch>
        </p:blipFill>
        <p:spPr bwMode="auto">
          <a:xfrm>
            <a:off x="7524328" y="4885903"/>
            <a:ext cx="1008112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云形 14"/>
          <p:cNvSpPr/>
          <p:nvPr/>
        </p:nvSpPr>
        <p:spPr>
          <a:xfrm>
            <a:off x="3213538" y="2716900"/>
            <a:ext cx="3071834" cy="1000132"/>
          </a:xfrm>
          <a:prstGeom prst="cloud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 b="1" dirty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3427852" y="3145528"/>
            <a:ext cx="2571768" cy="357190"/>
          </a:xfrm>
          <a:prstGeom prst="rightArrow">
            <a:avLst/>
          </a:prstGeom>
          <a:solidFill>
            <a:srgbClr val="5680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15816" y="2848087"/>
            <a:ext cx="35283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dirty="0">
                <a:solidFill>
                  <a:srgbClr val="FF0000"/>
                </a:solidFill>
                <a:ea typeface="黑体"/>
                <a:cs typeface="Times New Roman" pitchFamily="18" charset="0"/>
              </a:rPr>
              <a:t>Insecure Channel!!!</a:t>
            </a:r>
          </a:p>
          <a:p>
            <a:endParaRPr lang="zh-CN" altLang="en-US" dirty="0"/>
          </a:p>
        </p:txBody>
      </p:sp>
      <p:sp>
        <p:nvSpPr>
          <p:cNvPr id="18" name="Up Arrow 17"/>
          <p:cNvSpPr>
            <a:spLocks noChangeArrowheads="1"/>
          </p:cNvSpPr>
          <p:nvPr/>
        </p:nvSpPr>
        <p:spPr bwMode="auto">
          <a:xfrm rot="10800000">
            <a:off x="4499992" y="2015370"/>
            <a:ext cx="393574" cy="981581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28" b="33767"/>
          <a:stretch/>
        </p:blipFill>
        <p:spPr bwMode="auto">
          <a:xfrm>
            <a:off x="4355976" y="1319960"/>
            <a:ext cx="746442" cy="1100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419872" y="1547500"/>
            <a:ext cx="857250" cy="64633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kern="0" dirty="0" smtClean="0">
                <a:solidFill>
                  <a:prstClr val="white"/>
                </a:solidFill>
                <a:latin typeface="Lucida Sans Unicode"/>
                <a:ea typeface="+mn-ea"/>
              </a:rPr>
              <a:t>E</a:t>
            </a:r>
            <a:r>
              <a:rPr lang="en-US" altLang="zh-CN" sz="1800" b="1" kern="0" dirty="0" smtClean="0">
                <a:solidFill>
                  <a:prstClr val="white"/>
                </a:solidFill>
                <a:latin typeface="Lucida Sans Unicode"/>
                <a:ea typeface="+mn-ea"/>
              </a:rPr>
              <a:t>ve/ </a:t>
            </a:r>
            <a:r>
              <a:rPr lang="en-US" sz="1800" b="1" kern="0" dirty="0" smtClean="0">
                <a:solidFill>
                  <a:prstClr val="white"/>
                </a:solidFill>
                <a:latin typeface="Lucida Sans Unicode"/>
                <a:ea typeface="+mn-ea"/>
              </a:rPr>
              <a:t>Oscar</a:t>
            </a:r>
            <a:endParaRPr lang="en-US" sz="1800" b="1" kern="0" dirty="0">
              <a:solidFill>
                <a:prstClr val="white"/>
              </a:solidFill>
              <a:latin typeface="Lucida Sans Unicode"/>
              <a:ea typeface="+mn-ea"/>
            </a:endParaRPr>
          </a:p>
        </p:txBody>
      </p:sp>
      <p:pic>
        <p:nvPicPr>
          <p:cNvPr id="17" name="Picture 5" descr="D:\Teaching in JNU\2014春 - 密码学 - 国际学院\Lecture 1\symmetric.gif"/>
          <p:cNvPicPr>
            <a:picLocks noChangeAspect="1" noChangeArrowheads="1"/>
          </p:cNvPicPr>
          <p:nvPr/>
        </p:nvPicPr>
        <p:blipFill>
          <a:blip r:embed="rId4" cstate="print"/>
          <a:srcRect l="72382"/>
          <a:stretch>
            <a:fillRect/>
          </a:stretch>
        </p:blipFill>
        <p:spPr bwMode="auto">
          <a:xfrm>
            <a:off x="4283968" y="4005064"/>
            <a:ext cx="989112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9506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1412776"/>
            <a:ext cx="8743950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58614"/>
            <a:ext cx="8229600" cy="850106"/>
          </a:xfrm>
        </p:spPr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altLang="zh-CN" sz="2800" b="1" dirty="0" smtClean="0">
                <a:solidFill>
                  <a:srgbClr val="3333FF"/>
                </a:solidFill>
              </a:rPr>
              <a:t>Filter generator</a:t>
            </a:r>
            <a:endParaRPr lang="zh-CN" altLang="en-US" sz="4800" b="1" dirty="0">
              <a:solidFill>
                <a:srgbClr val="3333FF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532609" y="1700808"/>
            <a:ext cx="3703687" cy="0"/>
          </a:xfrm>
          <a:prstGeom prst="line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104578" y="2348880"/>
            <a:ext cx="3816424" cy="0"/>
          </a:xfrm>
          <a:prstGeom prst="line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187624" y="2636912"/>
            <a:ext cx="4196828" cy="0"/>
          </a:xfrm>
          <a:prstGeom prst="line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1520" y="5436513"/>
            <a:ext cx="8496944" cy="584775"/>
          </a:xfrm>
          <a:prstGeom prst="rect">
            <a:avLst/>
          </a:prstGeom>
          <a:noFill/>
          <a:ln w="28575">
            <a:solidFill>
              <a:srgbClr val="3333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rgbClr val="FF0000"/>
                </a:solidFill>
              </a:rPr>
              <a:t>Algebraic Attack on a Filter Generator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76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48" y="1268760"/>
            <a:ext cx="877252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58614"/>
            <a:ext cx="8229600" cy="850106"/>
          </a:xfrm>
        </p:spPr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altLang="zh-CN" sz="2800" b="1" dirty="0" smtClean="0">
                <a:solidFill>
                  <a:srgbClr val="3333FF"/>
                </a:solidFill>
              </a:rPr>
              <a:t>Shrinking generator</a:t>
            </a:r>
            <a:endParaRPr lang="zh-CN" altLang="en-US" sz="4800" b="1" dirty="0">
              <a:solidFill>
                <a:srgbClr val="3333FF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971342" y="1556792"/>
            <a:ext cx="1224136" cy="0"/>
          </a:xfrm>
          <a:prstGeom prst="line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463988" y="2204864"/>
            <a:ext cx="3816424" cy="0"/>
          </a:xfrm>
          <a:prstGeom prst="line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004048" y="2492896"/>
            <a:ext cx="3816424" cy="0"/>
          </a:xfrm>
          <a:prstGeom prst="line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73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980728"/>
            <a:ext cx="8229600" cy="4536504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altLang="zh-CN" sz="2800" dirty="0">
                <a:solidFill>
                  <a:srgbClr val="FF00FF"/>
                </a:solidFill>
              </a:rPr>
              <a:t>Some </a:t>
            </a:r>
            <a:r>
              <a:rPr lang="en-US" altLang="zh-CN" sz="2800" dirty="0" smtClean="0">
                <a:solidFill>
                  <a:srgbClr val="FF00FF"/>
                </a:solidFill>
              </a:rPr>
              <a:t>already broken </a:t>
            </a:r>
            <a:r>
              <a:rPr lang="en-US" altLang="zh-CN" sz="2800" dirty="0">
                <a:solidFill>
                  <a:srgbClr val="FF00FF"/>
                </a:solidFill>
              </a:rPr>
              <a:t>but still used stream </a:t>
            </a:r>
            <a:r>
              <a:rPr lang="en-US" altLang="zh-CN" sz="2800" dirty="0" smtClean="0">
                <a:solidFill>
                  <a:srgbClr val="FF00FF"/>
                </a:solidFill>
              </a:rPr>
              <a:t>ciphers</a:t>
            </a:r>
            <a:r>
              <a:rPr lang="zh-CN" altLang="en-US" sz="2800" dirty="0" smtClean="0">
                <a:solidFill>
                  <a:srgbClr val="FF00FF"/>
                </a:solidFill>
              </a:rPr>
              <a:t>：</a:t>
            </a:r>
            <a:endParaRPr lang="en-US" altLang="zh-CN" sz="2800" dirty="0" smtClean="0">
              <a:solidFill>
                <a:srgbClr val="FF00FF"/>
              </a:solidFill>
            </a:endParaRPr>
          </a:p>
          <a:p>
            <a:r>
              <a:rPr lang="en-US" altLang="zh-CN" sz="2400" dirty="0" smtClean="0">
                <a:solidFill>
                  <a:srgbClr val="3333FF"/>
                </a:solidFill>
              </a:rPr>
              <a:t>1. CSS (</a:t>
            </a:r>
            <a:r>
              <a:rPr lang="en-US" altLang="zh-CN" sz="2400" dirty="0">
                <a:solidFill>
                  <a:srgbClr val="3333FF"/>
                </a:solidFill>
              </a:rPr>
              <a:t>Content Scramble System</a:t>
            </a:r>
            <a:r>
              <a:rPr lang="en-US" altLang="zh-CN" sz="2400" dirty="0" smtClean="0">
                <a:solidFill>
                  <a:srgbClr val="3333FF"/>
                </a:solidFill>
              </a:rPr>
              <a:t>)</a:t>
            </a:r>
            <a:r>
              <a:rPr lang="en-US" altLang="zh-CN" sz="2400" dirty="0" smtClean="0">
                <a:solidFill>
                  <a:srgbClr val="FF0000"/>
                </a:solidFill>
              </a:rPr>
              <a:t>(2 LFSRs)</a:t>
            </a:r>
            <a:r>
              <a:rPr lang="en-US" altLang="zh-CN" sz="2400" dirty="0" smtClean="0"/>
              <a:t>: DVD encryption </a:t>
            </a:r>
            <a:r>
              <a:rPr lang="zh-CN" altLang="en-US" sz="2000" b="0" dirty="0" smtClean="0">
                <a:ea typeface="华文行楷" pitchFamily="2" charset="-122"/>
              </a:rPr>
              <a:t>用于加密</a:t>
            </a:r>
            <a:r>
              <a:rPr lang="en-US" altLang="zh-CN" sz="2000" b="0" dirty="0" smtClean="0">
                <a:ea typeface="华文行楷" pitchFamily="2" charset="-122"/>
              </a:rPr>
              <a:t>DVD</a:t>
            </a:r>
            <a:r>
              <a:rPr lang="zh-CN" altLang="en-US" sz="2000" b="0" dirty="0" smtClean="0">
                <a:ea typeface="华文行楷" pitchFamily="2" charset="-122"/>
              </a:rPr>
              <a:t>的内容扰乱系统</a:t>
            </a:r>
            <a:endParaRPr lang="en-US" altLang="zh-CN" sz="2400" dirty="0" smtClean="0">
              <a:ea typeface="华文行楷" pitchFamily="2" charset="-122"/>
            </a:endParaRPr>
          </a:p>
          <a:p>
            <a:r>
              <a:rPr lang="en-US" altLang="zh-CN" sz="2400" dirty="0" smtClean="0">
                <a:solidFill>
                  <a:srgbClr val="3333FF"/>
                </a:solidFill>
              </a:rPr>
              <a:t>2. A5 </a:t>
            </a:r>
            <a:r>
              <a:rPr lang="en-US" altLang="zh-CN" sz="2400" dirty="0" smtClean="0">
                <a:solidFill>
                  <a:srgbClr val="FF0000"/>
                </a:solidFill>
              </a:rPr>
              <a:t>(</a:t>
            </a:r>
            <a:r>
              <a:rPr lang="en-US" altLang="zh-CN" sz="2400" dirty="0">
                <a:solidFill>
                  <a:srgbClr val="FF0000"/>
                </a:solidFill>
              </a:rPr>
              <a:t>3 LFSRs</a:t>
            </a:r>
            <a:r>
              <a:rPr lang="en-US" altLang="zh-CN" sz="2400" dirty="0" smtClean="0">
                <a:solidFill>
                  <a:srgbClr val="FF0000"/>
                </a:solidFill>
              </a:rPr>
              <a:t>)</a:t>
            </a:r>
            <a:r>
              <a:rPr lang="en-US" altLang="zh-CN" sz="2400" dirty="0" smtClean="0"/>
              <a:t>: GSM encryption</a:t>
            </a:r>
            <a:endParaRPr lang="zh-CN" altLang="zh-CN" sz="2400" dirty="0"/>
          </a:p>
          <a:p>
            <a:r>
              <a:rPr lang="en-US" altLang="zh-CN" sz="2400" dirty="0" smtClean="0">
                <a:solidFill>
                  <a:srgbClr val="3333FF"/>
                </a:solidFill>
              </a:rPr>
              <a:t>3. E0 </a:t>
            </a:r>
            <a:r>
              <a:rPr lang="en-US" altLang="zh-CN" sz="2400" dirty="0" smtClean="0">
                <a:solidFill>
                  <a:srgbClr val="FF0000"/>
                </a:solidFill>
              </a:rPr>
              <a:t>(</a:t>
            </a:r>
            <a:r>
              <a:rPr lang="en-US" altLang="zh-CN" sz="2400" dirty="0">
                <a:solidFill>
                  <a:srgbClr val="FF0000"/>
                </a:solidFill>
              </a:rPr>
              <a:t>4 LFSRs</a:t>
            </a:r>
            <a:r>
              <a:rPr lang="en-US" altLang="zh-CN" sz="2400" dirty="0" smtClean="0">
                <a:solidFill>
                  <a:srgbClr val="FF0000"/>
                </a:solidFill>
              </a:rPr>
              <a:t>)</a:t>
            </a:r>
            <a:r>
              <a:rPr lang="en-US" altLang="zh-CN" sz="2400" dirty="0" smtClean="0"/>
              <a:t>: Bluetooth  encryption</a:t>
            </a:r>
            <a:endParaRPr lang="zh-CN" altLang="zh-CN" sz="2400" dirty="0"/>
          </a:p>
          <a:p>
            <a:r>
              <a:rPr lang="en-US" altLang="zh-CN" sz="2400" dirty="0" smtClean="0">
                <a:solidFill>
                  <a:srgbClr val="3333FF"/>
                </a:solidFill>
              </a:rPr>
              <a:t>4. RC4</a:t>
            </a:r>
            <a:r>
              <a:rPr lang="en-US" altLang="zh-CN" sz="2400" dirty="0" smtClean="0"/>
              <a:t>:  </a:t>
            </a:r>
          </a:p>
          <a:p>
            <a:pPr lvl="1"/>
            <a:r>
              <a:rPr lang="en-US" altLang="zh-CN" sz="2000" dirty="0" smtClean="0"/>
              <a:t>designed by Ron </a:t>
            </a:r>
            <a:r>
              <a:rPr lang="en-US" altLang="zh-CN" sz="2000" dirty="0" err="1" smtClean="0"/>
              <a:t>Rivest</a:t>
            </a:r>
            <a:r>
              <a:rPr lang="en-US" altLang="zh-CN" sz="2000" dirty="0" smtClean="0"/>
              <a:t> in 1987,  revealed anonymously in 1994</a:t>
            </a:r>
          </a:p>
          <a:p>
            <a:pPr lvl="1"/>
            <a:r>
              <a:rPr lang="en-US" altLang="zh-CN" sz="2000" dirty="0"/>
              <a:t>Used in HTTPS, WEP (IEEE 801.11), WAP, </a:t>
            </a:r>
            <a:r>
              <a:rPr lang="en-US" altLang="zh-CN" sz="2000" dirty="0" smtClean="0"/>
              <a:t>SQL Database</a:t>
            </a:r>
            <a:endParaRPr lang="zh-CN" alt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30832" y="-13394"/>
            <a:ext cx="8517632" cy="850106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rgbClr val="3333FF"/>
                </a:solidFill>
              </a:rPr>
              <a:t>Applications of Stream Ciphers</a:t>
            </a:r>
            <a:endParaRPr lang="zh-CN" altLang="en-US" sz="3600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43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02840" y="908720"/>
            <a:ext cx="8229600" cy="5256584"/>
          </a:xfrm>
        </p:spPr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altLang="zh-CN" sz="2800" dirty="0">
                <a:solidFill>
                  <a:srgbClr val="FF00FF"/>
                </a:solidFill>
              </a:rPr>
              <a:t>Some </a:t>
            </a:r>
            <a:r>
              <a:rPr lang="en-US" altLang="zh-CN" sz="2800" dirty="0" smtClean="0">
                <a:solidFill>
                  <a:srgbClr val="FF00FF"/>
                </a:solidFill>
              </a:rPr>
              <a:t>modern </a:t>
            </a:r>
            <a:r>
              <a:rPr lang="en-US" altLang="zh-CN" sz="2800" dirty="0">
                <a:solidFill>
                  <a:srgbClr val="FF00FF"/>
                </a:solidFill>
              </a:rPr>
              <a:t>stream </a:t>
            </a:r>
            <a:r>
              <a:rPr lang="en-US" altLang="zh-CN" sz="2800" dirty="0" smtClean="0">
                <a:solidFill>
                  <a:srgbClr val="FF00FF"/>
                </a:solidFill>
              </a:rPr>
              <a:t>ciphers</a:t>
            </a:r>
            <a:r>
              <a:rPr lang="zh-CN" altLang="en-US" sz="2800" dirty="0" smtClean="0">
                <a:solidFill>
                  <a:srgbClr val="FF00FF"/>
                </a:solidFill>
              </a:rPr>
              <a:t>：</a:t>
            </a:r>
            <a:endParaRPr lang="en-US" altLang="zh-CN" sz="2800" dirty="0" smtClean="0">
              <a:solidFill>
                <a:srgbClr val="FF00FF"/>
              </a:solidFill>
            </a:endParaRPr>
          </a:p>
          <a:p>
            <a:pPr marL="365760" lvl="1" indent="-256032">
              <a:spcBef>
                <a:spcPts val="400"/>
              </a:spcBef>
              <a:buClr>
                <a:schemeClr val="accent1"/>
              </a:buClr>
              <a:buSzPct val="100000"/>
              <a:buFont typeface="Wingdings 3"/>
              <a:buChar char=""/>
            </a:pPr>
            <a:r>
              <a:rPr lang="en-US" altLang="zh-CN" sz="2400" dirty="0" smtClean="0">
                <a:solidFill>
                  <a:srgbClr val="3333FF"/>
                </a:solidFill>
              </a:rPr>
              <a:t>1. SEAL </a:t>
            </a:r>
            <a:r>
              <a:rPr lang="en-US" altLang="zh-CN" sz="2400" dirty="0" smtClean="0">
                <a:solidFill>
                  <a:srgbClr val="FF0000"/>
                </a:solidFill>
              </a:rPr>
              <a:t>(8 LFSRs)</a:t>
            </a:r>
            <a:r>
              <a:rPr lang="en-US" altLang="zh-CN" sz="2400" dirty="0" smtClean="0"/>
              <a:t>:</a:t>
            </a:r>
            <a:endParaRPr lang="en-US" altLang="zh-CN" sz="2000" dirty="0"/>
          </a:p>
          <a:p>
            <a:pPr lvl="1"/>
            <a:r>
              <a:rPr lang="en-US" altLang="zh-CN" sz="2000" dirty="0" smtClean="0"/>
              <a:t>designed by </a:t>
            </a:r>
            <a:r>
              <a:rPr lang="en-US" altLang="zh-CN" sz="2000" dirty="0" err="1" smtClean="0"/>
              <a:t>Rogaway</a:t>
            </a:r>
            <a:r>
              <a:rPr lang="en-US" altLang="zh-CN" sz="2000" dirty="0" smtClean="0"/>
              <a:t> &amp; </a:t>
            </a:r>
            <a:r>
              <a:rPr lang="en-US" altLang="zh-CN" sz="2000" dirty="0" err="1" smtClean="0"/>
              <a:t>Coppermfith</a:t>
            </a:r>
            <a:r>
              <a:rPr lang="en-US" altLang="zh-CN" sz="2000" dirty="0" smtClean="0"/>
              <a:t> in IBM in 1994</a:t>
            </a:r>
          </a:p>
          <a:p>
            <a:pPr lvl="1"/>
            <a:r>
              <a:rPr lang="en-US" altLang="zh-CN" sz="2000" dirty="0"/>
              <a:t>Suitable in software</a:t>
            </a:r>
            <a:endParaRPr lang="en-US" altLang="zh-CN" sz="2000" dirty="0" smtClean="0"/>
          </a:p>
          <a:p>
            <a:pPr marL="365760" lvl="1" indent="-256032">
              <a:spcBef>
                <a:spcPts val="400"/>
              </a:spcBef>
              <a:buClr>
                <a:schemeClr val="accent1"/>
              </a:buClr>
              <a:buSzPct val="100000"/>
              <a:buFont typeface="Wingdings 3"/>
              <a:buChar char=""/>
            </a:pPr>
            <a:r>
              <a:rPr lang="en-US" altLang="zh-CN" sz="2400" dirty="0" smtClean="0">
                <a:solidFill>
                  <a:srgbClr val="3333FF"/>
                </a:solidFill>
              </a:rPr>
              <a:t>2</a:t>
            </a:r>
            <a:r>
              <a:rPr lang="en-US" altLang="zh-CN" sz="2400" dirty="0">
                <a:solidFill>
                  <a:srgbClr val="3333FF"/>
                </a:solidFill>
              </a:rPr>
              <a:t>. </a:t>
            </a:r>
            <a:r>
              <a:rPr lang="en-US" altLang="zh-CN" sz="2400" dirty="0" smtClean="0">
                <a:solidFill>
                  <a:srgbClr val="3333FF"/>
                </a:solidFill>
              </a:rPr>
              <a:t>Salsa20</a:t>
            </a:r>
            <a:r>
              <a:rPr lang="en-US" altLang="zh-CN" sz="2400" dirty="0" smtClean="0"/>
              <a:t>:</a:t>
            </a:r>
          </a:p>
          <a:p>
            <a:pPr lvl="1"/>
            <a:r>
              <a:rPr lang="en-US" altLang="zh-CN" sz="2000" dirty="0" smtClean="0"/>
              <a:t>From </a:t>
            </a:r>
            <a:r>
              <a:rPr lang="en-US" altLang="zh-CN" sz="2000" dirty="0" err="1" smtClean="0"/>
              <a:t>eStream</a:t>
            </a:r>
            <a:r>
              <a:rPr lang="en-US" altLang="zh-CN" sz="2000" dirty="0" smtClean="0"/>
              <a:t> Project (2005-2008)</a:t>
            </a:r>
          </a:p>
          <a:p>
            <a:pPr lvl="1"/>
            <a:r>
              <a:rPr lang="en-US" altLang="zh-CN" sz="2000" dirty="0" smtClean="0"/>
              <a:t>Suitable both in software and hardware</a:t>
            </a:r>
          </a:p>
          <a:p>
            <a:pPr lvl="1"/>
            <a:r>
              <a:rPr lang="en-US" altLang="zh-CN" sz="2000" dirty="0">
                <a:hlinkClick r:id="rId2"/>
              </a:rPr>
              <a:t>https://www.ecrypt.eu.org/stream/e2-salsa20.html</a:t>
            </a:r>
            <a:endParaRPr lang="en-US" altLang="zh-CN" sz="2000" dirty="0" smtClean="0"/>
          </a:p>
          <a:p>
            <a:r>
              <a:rPr lang="en-US" altLang="zh-CN" sz="2400" dirty="0" smtClean="0">
                <a:solidFill>
                  <a:srgbClr val="FF3300"/>
                </a:solidFill>
              </a:rPr>
              <a:t>3. Trivium</a:t>
            </a:r>
            <a:r>
              <a:rPr lang="en-US" altLang="zh-CN" sz="2400" dirty="0">
                <a:solidFill>
                  <a:srgbClr val="FF3300"/>
                </a:solidFill>
              </a:rPr>
              <a:t>: </a:t>
            </a:r>
            <a:endParaRPr lang="en-US" altLang="zh-CN" sz="2400" dirty="0" smtClean="0">
              <a:solidFill>
                <a:srgbClr val="FF3300"/>
              </a:solidFill>
            </a:endParaRPr>
          </a:p>
          <a:p>
            <a:pPr lvl="1"/>
            <a:r>
              <a:rPr lang="en-US" altLang="zh-CN" sz="2000" dirty="0"/>
              <a:t>Designed by De </a:t>
            </a:r>
            <a:r>
              <a:rPr lang="en-US" altLang="zh-CN" sz="2000" dirty="0" err="1"/>
              <a:t>Canniere</a:t>
            </a:r>
            <a:r>
              <a:rPr lang="en-US" altLang="zh-CN" sz="2000" dirty="0"/>
              <a:t> and </a:t>
            </a:r>
            <a:r>
              <a:rPr lang="en-US" altLang="zh-CN" sz="2000" dirty="0" err="1"/>
              <a:t>Preneel</a:t>
            </a:r>
            <a:r>
              <a:rPr lang="en-US" altLang="zh-CN" sz="2000" dirty="0"/>
              <a:t> in 2005</a:t>
            </a:r>
          </a:p>
          <a:p>
            <a:pPr lvl="1"/>
            <a:r>
              <a:rPr lang="en-US" altLang="zh-CN" sz="2000" dirty="0"/>
              <a:t>From </a:t>
            </a:r>
            <a:r>
              <a:rPr lang="en-US" altLang="zh-CN" sz="2000" dirty="0" err="1"/>
              <a:t>eStream</a:t>
            </a:r>
            <a:r>
              <a:rPr lang="en-US" altLang="zh-CN" sz="2000" dirty="0"/>
              <a:t> Project (</a:t>
            </a:r>
            <a:r>
              <a:rPr lang="en-US" altLang="zh-CN" sz="2000" dirty="0" smtClean="0"/>
              <a:t>2005-2008)</a:t>
            </a:r>
          </a:p>
          <a:p>
            <a:pPr lvl="1"/>
            <a:r>
              <a:rPr lang="en-US" altLang="zh-CN" sz="2200" dirty="0" smtClean="0">
                <a:solidFill>
                  <a:srgbClr val="FF3300"/>
                </a:solidFill>
                <a:hlinkClick r:id="rId3"/>
              </a:rPr>
              <a:t>https</a:t>
            </a:r>
            <a:r>
              <a:rPr lang="en-US" altLang="zh-CN" sz="2200" dirty="0">
                <a:solidFill>
                  <a:srgbClr val="FF3300"/>
                </a:solidFill>
                <a:hlinkClick r:id="rId3"/>
              </a:rPr>
              <a:t>://</a:t>
            </a:r>
            <a:r>
              <a:rPr lang="en-US" altLang="zh-CN" sz="2200" dirty="0" smtClean="0">
                <a:solidFill>
                  <a:srgbClr val="FF3300"/>
                </a:solidFill>
                <a:hlinkClick r:id="rId3"/>
              </a:rPr>
              <a:t>www.ecrypt.eu.org/stream/e2-trivium.html</a:t>
            </a:r>
            <a:endParaRPr lang="en-US" altLang="zh-CN" sz="2200" dirty="0" smtClean="0">
              <a:solidFill>
                <a:srgbClr val="FF33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30832" y="-13394"/>
            <a:ext cx="8517632" cy="850106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rgbClr val="3333FF"/>
                </a:solidFill>
              </a:rPr>
              <a:t>Applications of Stream Ciphers</a:t>
            </a:r>
            <a:endParaRPr lang="zh-CN" altLang="en-US" sz="3600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87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02840" y="764704"/>
            <a:ext cx="9021688" cy="5256584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solidFill>
                  <a:srgbClr val="FF3300"/>
                </a:solidFill>
              </a:rPr>
              <a:t>3. Trivium:</a:t>
            </a:r>
            <a:endParaRPr lang="en-US" altLang="zh-CN" sz="2000" dirty="0" smtClean="0"/>
          </a:p>
          <a:p>
            <a:pPr lvl="1"/>
            <a:r>
              <a:rPr lang="en-US" altLang="zh-CN" sz="2000" dirty="0" smtClean="0">
                <a:solidFill>
                  <a:srgbClr val="3333FF"/>
                </a:solidFill>
              </a:rPr>
              <a:t>Efficient and secure against known attacks</a:t>
            </a:r>
          </a:p>
          <a:p>
            <a:pPr lvl="1"/>
            <a:r>
              <a:rPr lang="en-US" altLang="zh-CN" sz="2000" dirty="0" smtClean="0">
                <a:solidFill>
                  <a:srgbClr val="3333FF"/>
                </a:solidFill>
              </a:rPr>
              <a:t>Key size: 80 bits; IV size: 80 bits; Internal state: 288 bits (93+84+111)</a:t>
            </a:r>
          </a:p>
          <a:p>
            <a:pPr lvl="1"/>
            <a:r>
              <a:rPr lang="en-US" altLang="zh-CN" sz="2000" dirty="0" smtClean="0">
                <a:solidFill>
                  <a:srgbClr val="3333FF"/>
                </a:solidFill>
              </a:rPr>
              <a:t>Three registers A , B, C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30832" y="-13394"/>
            <a:ext cx="8517632" cy="850106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rgbClr val="3333FF"/>
                </a:solidFill>
              </a:rPr>
              <a:t>Applications of Stream Ciphers</a:t>
            </a:r>
            <a:endParaRPr lang="zh-CN" altLang="en-US" sz="3600" dirty="0">
              <a:solidFill>
                <a:srgbClr val="3333FF"/>
              </a:solidFill>
            </a:endParaRPr>
          </a:p>
        </p:txBody>
      </p:sp>
      <p:pic>
        <p:nvPicPr>
          <p:cNvPr id="11266" name="Picture 2" descr="JYxhKqVV9p.jpg!lar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99" y="2780928"/>
            <a:ext cx="5256584" cy="251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5861595" y="4075472"/>
            <a:ext cx="1584176" cy="289632"/>
          </a:xfrm>
          <a:prstGeom prst="rect">
            <a:avLst/>
          </a:prstGeom>
          <a:solidFill>
            <a:schemeClr val="bg1"/>
          </a:solidFill>
          <a:ln w="127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stream </a:t>
            </a:r>
            <a:endParaRPr lang="zh-CN" altLang="en-US" i="1" baseline="-25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28184" y="3789040"/>
            <a:ext cx="540568" cy="289632"/>
          </a:xfrm>
          <a:prstGeom prst="rect">
            <a:avLst/>
          </a:prstGeom>
          <a:solidFill>
            <a:schemeClr val="bg1"/>
          </a:solidFill>
          <a:ln w="127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b="1" i="1" baseline="-25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b="1" i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5382385"/>
            <a:ext cx="5256584" cy="1070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6410029"/>
            <a:ext cx="5821685" cy="403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207347"/>
            <a:ext cx="3456384" cy="645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48064" y="2206605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rgbClr val="3333FF"/>
                </a:solidFill>
              </a:rPr>
              <a:t>A</a:t>
            </a:r>
          </a:p>
          <a:p>
            <a:r>
              <a:rPr lang="en-US" altLang="zh-CN" sz="1200" b="1" dirty="0" smtClean="0">
                <a:solidFill>
                  <a:srgbClr val="3333FF"/>
                </a:solidFill>
              </a:rPr>
              <a:t>B</a:t>
            </a:r>
          </a:p>
          <a:p>
            <a:r>
              <a:rPr lang="en-US" altLang="zh-CN" sz="1200" b="1" dirty="0">
                <a:solidFill>
                  <a:srgbClr val="3333FF"/>
                </a:solidFill>
              </a:rPr>
              <a:t>C</a:t>
            </a:r>
            <a:endParaRPr lang="zh-CN" altLang="en-US" sz="1200" b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66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52735"/>
            <a:ext cx="8229600" cy="4104457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Design </a:t>
            </a:r>
            <a:r>
              <a:rPr lang="en-US" altLang="zh-CN" dirty="0" err="1" smtClean="0"/>
              <a:t>keystream</a:t>
            </a:r>
            <a:r>
              <a:rPr lang="en-US" altLang="zh-CN" dirty="0" smtClean="0"/>
              <a:t> generator </a:t>
            </a:r>
            <a:r>
              <a:rPr lang="en-US" altLang="zh-CN" i="1" dirty="0" smtClean="0">
                <a:solidFill>
                  <a:srgbClr val="FF0000"/>
                </a:solidFill>
              </a:rPr>
              <a:t>g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err="1" smtClean="0">
                <a:solidFill>
                  <a:srgbClr val="3333FF"/>
                </a:solidFill>
              </a:rPr>
              <a:t>Randomicity</a:t>
            </a:r>
            <a:r>
              <a:rPr lang="en-US" altLang="zh-CN" dirty="0" smtClean="0"/>
              <a:t> of the keystream: </a:t>
            </a:r>
            <a:r>
              <a:rPr lang="en-US" altLang="zh-CN" dirty="0" smtClean="0">
                <a:solidFill>
                  <a:srgbClr val="FF0000"/>
                </a:solidFill>
              </a:rPr>
              <a:t>sequence design</a:t>
            </a:r>
          </a:p>
          <a:p>
            <a:pPr lvl="1"/>
            <a:r>
              <a:rPr lang="en-US" altLang="zh-CN" dirty="0" smtClean="0">
                <a:solidFill>
                  <a:srgbClr val="3333FF"/>
                </a:solidFill>
              </a:rPr>
              <a:t>Efficiency;</a:t>
            </a:r>
          </a:p>
          <a:p>
            <a:pPr lvl="1"/>
            <a:r>
              <a:rPr lang="en-US" altLang="zh-CN" dirty="0" smtClean="0">
                <a:solidFill>
                  <a:srgbClr val="3333FF"/>
                </a:solidFill>
              </a:rPr>
              <a:t>Large period (&gt; 10</a:t>
            </a:r>
            <a:r>
              <a:rPr lang="en-US" altLang="zh-CN" baseline="30000" dirty="0" smtClean="0">
                <a:solidFill>
                  <a:srgbClr val="3333FF"/>
                </a:solidFill>
              </a:rPr>
              <a:t>16</a:t>
            </a:r>
            <a:r>
              <a:rPr lang="en-US" altLang="zh-CN" dirty="0" smtClean="0">
                <a:solidFill>
                  <a:srgbClr val="3333FF"/>
                </a:solidFill>
              </a:rPr>
              <a:t>bit);</a:t>
            </a:r>
          </a:p>
          <a:p>
            <a:pPr lvl="1"/>
            <a:r>
              <a:rPr lang="en-US" altLang="zh-CN" dirty="0" smtClean="0">
                <a:solidFill>
                  <a:srgbClr val="3333FF"/>
                </a:solidFill>
              </a:rPr>
              <a:t>……</a:t>
            </a:r>
          </a:p>
          <a:p>
            <a:r>
              <a:rPr lang="en-US" altLang="zh-CN" dirty="0" smtClean="0"/>
              <a:t>Cryptanalysis:</a:t>
            </a:r>
          </a:p>
          <a:p>
            <a:pPr lvl="1"/>
            <a:r>
              <a:rPr lang="en-US" altLang="zh-CN" dirty="0" smtClean="0">
                <a:solidFill>
                  <a:srgbClr val="3333FF"/>
                </a:solidFill>
              </a:rPr>
              <a:t>Evaluation criteria for security;</a:t>
            </a:r>
          </a:p>
          <a:p>
            <a:pPr lvl="1"/>
            <a:r>
              <a:rPr lang="en-US" altLang="zh-CN" dirty="0" smtClean="0">
                <a:solidFill>
                  <a:srgbClr val="3333FF"/>
                </a:solidFill>
              </a:rPr>
              <a:t>Attack methods;</a:t>
            </a:r>
          </a:p>
          <a:p>
            <a:pPr lvl="1"/>
            <a:r>
              <a:rPr lang="en-US" altLang="zh-CN" dirty="0" smtClean="0">
                <a:solidFill>
                  <a:srgbClr val="3333FF"/>
                </a:solidFill>
              </a:rPr>
              <a:t>……</a:t>
            </a:r>
            <a:endParaRPr lang="zh-CN" altLang="en-US" dirty="0">
              <a:solidFill>
                <a:srgbClr val="3333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5373216"/>
            <a:ext cx="8568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800" dirty="0" smtClean="0"/>
              <a:t>P. Yadav, I. Gupta, S.K</a:t>
            </a:r>
            <a:r>
              <a:rPr lang="en-US" altLang="zh-CN" sz="1800" dirty="0"/>
              <a:t>. </a:t>
            </a:r>
            <a:r>
              <a:rPr lang="en-US" altLang="zh-CN" sz="1800" dirty="0" smtClean="0"/>
              <a:t>Murthy, “Study </a:t>
            </a:r>
            <a:r>
              <a:rPr lang="en-US" altLang="zh-CN" sz="1800" dirty="0"/>
              <a:t>and analysis of </a:t>
            </a:r>
            <a:r>
              <a:rPr lang="en-US" altLang="zh-CN" sz="1800" dirty="0" err="1"/>
              <a:t>eSTREAM</a:t>
            </a:r>
            <a:r>
              <a:rPr lang="en-US" altLang="zh-CN" sz="1800" dirty="0"/>
              <a:t> cipher Salsa and </a:t>
            </a:r>
            <a:r>
              <a:rPr lang="en-US" altLang="zh-CN" sz="1800" dirty="0" err="1" smtClean="0"/>
              <a:t>ChaCha</a:t>
            </a:r>
            <a:r>
              <a:rPr lang="en-US" altLang="zh-CN" sz="1800" dirty="0" smtClean="0"/>
              <a:t>”, IEEE ICETECH 2016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800" dirty="0" smtClean="0"/>
              <a:t>Lin Ding, “Improved </a:t>
            </a:r>
            <a:r>
              <a:rPr lang="en-US" altLang="zh-CN" sz="1800" dirty="0"/>
              <a:t>Related-Cipher Attack on Salsa20 Stream </a:t>
            </a:r>
            <a:r>
              <a:rPr lang="en-US" altLang="zh-CN" sz="1800" dirty="0" smtClean="0"/>
              <a:t>Cipher”, IEEE ACCESS, 2019</a:t>
            </a:r>
            <a:endParaRPr lang="zh-CN" altLang="en-US" sz="1800" dirty="0"/>
          </a:p>
        </p:txBody>
      </p:sp>
      <p:sp>
        <p:nvSpPr>
          <p:cNvPr id="6" name="圆角矩形 5"/>
          <p:cNvSpPr/>
          <p:nvPr/>
        </p:nvSpPr>
        <p:spPr>
          <a:xfrm>
            <a:off x="107504" y="116632"/>
            <a:ext cx="8892480" cy="720080"/>
          </a:xfrm>
          <a:prstGeom prst="roundRect">
            <a:avLst>
              <a:gd name="adj" fmla="val 6589"/>
            </a:avLst>
          </a:prstGeom>
          <a:noFill/>
          <a:ln w="762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The Stream Cipher is </a:t>
            </a:r>
            <a:r>
              <a:rPr lang="en-US" altLang="zh-CN" sz="3600" b="1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an </a:t>
            </a:r>
            <a:r>
              <a:rPr lang="en-US" altLang="zh-CN" sz="36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Interesting Topic!</a:t>
            </a:r>
            <a:endParaRPr lang="zh-CN" altLang="en-US" sz="3600" b="1" dirty="0">
              <a:solidFill>
                <a:srgbClr val="FF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51520" y="4941168"/>
            <a:ext cx="4896544" cy="43204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rgbClr val="FF0000"/>
                </a:solidFill>
              </a:rPr>
              <a:t>Some examples of research on stream ciphers: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10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Group Work on Stream Cipher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560" y="961564"/>
            <a:ext cx="80648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FF00FF"/>
                </a:solidFill>
                <a:ea typeface="黑体"/>
                <a:cs typeface="Times New Roman" pitchFamily="18" charset="0"/>
              </a:rPr>
              <a:t>Topics:</a:t>
            </a:r>
            <a:endParaRPr lang="zh-CN" altLang="en-US" dirty="0"/>
          </a:p>
        </p:txBody>
      </p:sp>
      <p:sp>
        <p:nvSpPr>
          <p:cNvPr id="6" name="内容占位符 1"/>
          <p:cNvSpPr txBox="1">
            <a:spLocks/>
          </p:cNvSpPr>
          <p:nvPr/>
        </p:nvSpPr>
        <p:spPr>
          <a:xfrm>
            <a:off x="467544" y="1556792"/>
            <a:ext cx="8229600" cy="4680520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3"/>
              <a:buChar char="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1. </a:t>
            </a:r>
            <a:r>
              <a:rPr lang="en-US" altLang="zh-CN" sz="2400" b="1" dirty="0" smtClean="0">
                <a:solidFill>
                  <a:srgbClr val="3333FF"/>
                </a:solidFill>
                <a:ea typeface="+mn-ea"/>
                <a:cs typeface="Times New Roman" pitchFamily="18" charset="0"/>
              </a:rPr>
              <a:t>What is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CSS? Cryptanalysis</a:t>
            </a:r>
            <a:r>
              <a:rPr kumimoji="0" lang="en-US" altLang="zh-CN" sz="2400" b="1" i="0" u="none" strike="noStrike" kern="1200" cap="none" spc="0" normalizeH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on CSS.</a:t>
            </a:r>
          </a:p>
          <a:p>
            <a:pPr marL="365760" lvl="0" indent="-256032" eaLnBrk="1" fontAlgn="auto" hangingPunct="1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3"/>
              <a:buChar char=""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2. What is A5? </a:t>
            </a:r>
            <a:r>
              <a:rPr lang="en-US" altLang="zh-CN" sz="2400" b="1" dirty="0" smtClean="0">
                <a:solidFill>
                  <a:srgbClr val="3333FF"/>
                </a:solidFill>
                <a:cs typeface="Times New Roman" pitchFamily="18" charset="0"/>
              </a:rPr>
              <a:t>Cryptanalysis on A5.</a:t>
            </a:r>
            <a:endParaRPr kumimoji="0" lang="zh-CN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65760" lvl="0" indent="-256032" eaLnBrk="1" fontAlgn="auto" hangingPunct="1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3"/>
              <a:buChar char=""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3. What is E0?</a:t>
            </a:r>
            <a:r>
              <a:rPr lang="en-US" altLang="zh-CN" sz="2400" b="1" dirty="0" smtClean="0">
                <a:solidFill>
                  <a:srgbClr val="3333FF"/>
                </a:solidFill>
                <a:cs typeface="Times New Roman" pitchFamily="18" charset="0"/>
              </a:rPr>
              <a:t> Cryptanalysis on E0.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65760" lvl="0" indent="-256032" eaLnBrk="1" fontAlgn="auto" hangingPunct="1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3"/>
              <a:buChar char=""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4. What is RC4</a:t>
            </a:r>
            <a:r>
              <a:rPr lang="en-US" altLang="zh-CN" sz="2400" b="1" dirty="0" smtClean="0">
                <a:solidFill>
                  <a:srgbClr val="3333FF"/>
                </a:solidFill>
                <a:cs typeface="Times New Roman" pitchFamily="18" charset="0"/>
              </a:rPr>
              <a:t>? Cryptanalysis on RC4</a:t>
            </a:r>
            <a:r>
              <a:rPr lang="en-US" altLang="zh-CN" sz="2400" b="1" dirty="0" smtClean="0">
                <a:solidFill>
                  <a:srgbClr val="3333FF"/>
                </a:solidFill>
                <a:cs typeface="Times New Roman" pitchFamily="18" charset="0"/>
              </a:rPr>
              <a:t>.</a:t>
            </a:r>
          </a:p>
          <a:p>
            <a:pPr marL="365760" lvl="0" indent="-256032" eaLnBrk="1" fontAlgn="auto" hangingPunct="1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3"/>
              <a:buChar char=""/>
            </a:pPr>
            <a:r>
              <a:rPr lang="en-US" altLang="zh-CN" sz="2400" b="1" dirty="0" smtClean="0">
                <a:solidFill>
                  <a:srgbClr val="3333FF"/>
                </a:solidFill>
                <a:cs typeface="Times New Roman" pitchFamily="18" charset="0"/>
              </a:rPr>
              <a:t>5. Other topics related to Stream Cipher.</a:t>
            </a:r>
            <a:endParaRPr lang="en-US" altLang="zh-CN" sz="2400" b="1" dirty="0" smtClean="0">
              <a:solidFill>
                <a:srgbClr val="3333FF"/>
              </a:solidFill>
              <a:cs typeface="Times New Roman" pitchFamily="18" charset="0"/>
            </a:endParaRPr>
          </a:p>
          <a:p>
            <a:pPr marL="365760" lvl="0" indent="-256032" eaLnBrk="1" fontAlgn="auto" hangingPunct="1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3"/>
              <a:buChar char=""/>
            </a:pP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65760" lvl="0" indent="-256032" eaLnBrk="1" fontAlgn="auto" hangingPunct="1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</a:pPr>
            <a:r>
              <a:rPr lang="en-US" altLang="zh-CN" b="1" noProof="0" dirty="0" smtClean="0">
                <a:solidFill>
                  <a:schemeClr val="tx1"/>
                </a:solidFill>
                <a:ea typeface="+mn-ea"/>
                <a:cs typeface="Times New Roman" pitchFamily="18" charset="0"/>
              </a:rPr>
              <a:t>Group work: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822960" lvl="1" indent="-256032" eaLnBrk="1" fontAlgn="auto" hangingPunct="1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l"/>
            </a:pPr>
            <a:r>
              <a:rPr lang="en-US" altLang="zh-CN" b="1" noProof="0" dirty="0" smtClean="0">
                <a:solidFill>
                  <a:srgbClr val="FF0000"/>
                </a:solidFill>
                <a:ea typeface="+mn-ea"/>
                <a:cs typeface="Times New Roman" pitchFamily="18" charset="0"/>
              </a:rPr>
              <a:t>each </a:t>
            </a:r>
            <a:r>
              <a:rPr lang="en-US" altLang="zh-CN" b="1" noProof="0" dirty="0" smtClean="0">
                <a:solidFill>
                  <a:srgbClr val="FF0000"/>
                </a:solidFill>
                <a:ea typeface="+mn-ea"/>
                <a:cs typeface="Times New Roman" pitchFamily="18" charset="0"/>
              </a:rPr>
              <a:t>group </a:t>
            </a:r>
            <a:r>
              <a:rPr lang="en-US" altLang="zh-CN" b="1" noProof="0" dirty="0" smtClean="0">
                <a:solidFill>
                  <a:srgbClr val="FF0000"/>
                </a:solidFill>
                <a:ea typeface="+mn-ea"/>
                <a:cs typeface="Times New Roman" pitchFamily="18" charset="0"/>
              </a:rPr>
              <a:t>has 2-3 </a:t>
            </a:r>
            <a:r>
              <a:rPr lang="en-US" altLang="zh-CN" b="1" noProof="0" dirty="0" smtClean="0">
                <a:solidFill>
                  <a:srgbClr val="FF0000"/>
                </a:solidFill>
                <a:ea typeface="+mn-ea"/>
                <a:cs typeface="Times New Roman" pitchFamily="18" charset="0"/>
              </a:rPr>
              <a:t>persons;</a:t>
            </a:r>
          </a:p>
          <a:p>
            <a:pPr marL="822960" lvl="1" indent="-256032" eaLnBrk="1" fontAlgn="auto" hangingPunct="1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l"/>
            </a:pPr>
            <a:r>
              <a:rPr lang="en-US" altLang="zh-CN" b="1" noProof="0" dirty="0" smtClean="0">
                <a:solidFill>
                  <a:srgbClr val="FF0000"/>
                </a:solidFill>
                <a:ea typeface="+mn-ea"/>
                <a:cs typeface="Times New Roman" pitchFamily="18" charset="0"/>
              </a:rPr>
              <a:t>Clearly </a:t>
            </a:r>
            <a:r>
              <a:rPr lang="en-US" altLang="zh-CN" b="1" dirty="0" smtClean="0">
                <a:solidFill>
                  <a:srgbClr val="FF0000"/>
                </a:solidFill>
                <a:ea typeface="+mn-ea"/>
                <a:cs typeface="Times New Roman" pitchFamily="18" charset="0"/>
              </a:rPr>
              <a:t>claim </a:t>
            </a:r>
            <a:r>
              <a:rPr lang="en-US" altLang="zh-CN" b="1" noProof="0" dirty="0" smtClean="0">
                <a:solidFill>
                  <a:srgbClr val="FF0000"/>
                </a:solidFill>
                <a:ea typeface="+mn-ea"/>
                <a:cs typeface="Times New Roman" pitchFamily="18" charset="0"/>
              </a:rPr>
              <a:t>personal contribution for each member</a:t>
            </a:r>
            <a:r>
              <a:rPr lang="en-US" altLang="zh-CN" b="1" dirty="0" smtClean="0">
                <a:solidFill>
                  <a:srgbClr val="FF0000"/>
                </a:solidFill>
                <a:ea typeface="+mn-ea"/>
                <a:cs typeface="Times New Roman" pitchFamily="18" charset="0"/>
              </a:rPr>
              <a:t>;</a:t>
            </a:r>
            <a:endParaRPr lang="en-US" altLang="zh-CN" b="1" noProof="0" dirty="0" smtClean="0">
              <a:solidFill>
                <a:srgbClr val="FF0000"/>
              </a:solidFill>
              <a:ea typeface="+mn-ea"/>
              <a:cs typeface="Times New Roman" pitchFamily="18" charset="0"/>
            </a:endParaRPr>
          </a:p>
          <a:p>
            <a:pPr marL="822960" lvl="1" indent="-256032" eaLnBrk="1" fontAlgn="auto" hangingPunct="1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l"/>
            </a:pP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Due to </a:t>
            </a: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04/03/2024.</a:t>
            </a:r>
            <a:endParaRPr kumimoji="0" lang="zh-CN" altLang="zh-CN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840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云形 17"/>
          <p:cNvSpPr/>
          <p:nvPr/>
        </p:nvSpPr>
        <p:spPr>
          <a:xfrm>
            <a:off x="3213538" y="2069349"/>
            <a:ext cx="3071834" cy="1000132"/>
          </a:xfrm>
          <a:prstGeom prst="cloud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 b="1" dirty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843" name="灯片编号占位符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30000"/>
              </a:lnSpc>
              <a:spcBef>
                <a:spcPts val="400"/>
              </a:spcBef>
              <a:buClr>
                <a:schemeClr val="accent1"/>
              </a:buClr>
              <a:buSzPct val="100000"/>
              <a:buFont typeface="Wingdings 3" pitchFamily="18" charset="2"/>
              <a:buChar char=""/>
              <a:defRPr sz="32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  <a:lvl2pPr marL="742950" indent="-285750" eaLnBrk="0" hangingPunct="0">
              <a:lnSpc>
                <a:spcPct val="130000"/>
              </a:lnSpc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2pPr>
            <a:lvl3pPr marL="1143000" indent="-228600" eaLnBrk="0" hangingPunct="0">
              <a:lnSpc>
                <a:spcPct val="130000"/>
              </a:lnSpc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4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3pPr>
            <a:lvl4pPr marL="1600200" indent="-228600" eaLnBrk="0" hangingPunct="0">
              <a:lnSpc>
                <a:spcPct val="130000"/>
              </a:lnSpc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20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4pPr>
            <a:lvl5pPr marL="2057400" indent="-228600" eaLnBrk="0" hangingPunct="0">
              <a:lnSpc>
                <a:spcPct val="130000"/>
              </a:lnSpc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0422BE7C-436B-49D0-95A3-95D1DD95AA36}" type="slidenum">
              <a:rPr lang="zh-CN" altLang="en-US" sz="1800" smtClean="0">
                <a:solidFill>
                  <a:srgbClr val="3333CC"/>
                </a:solidFill>
                <a:ea typeface="宋体" pitchFamily="2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zh-CN" altLang="en-US" sz="1800" smtClean="0">
              <a:solidFill>
                <a:srgbClr val="3333CC"/>
              </a:solidFill>
              <a:ea typeface="宋体" pitchFamily="2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1520" y="44624"/>
            <a:ext cx="8686800" cy="850106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 dirty="0" smtClean="0">
                <a:solidFill>
                  <a:srgbClr val="0000FF"/>
                </a:solidFill>
              </a:rPr>
              <a:t>Symmetric-Key Cryptosystem (SKC)</a:t>
            </a:r>
            <a:endParaRPr lang="en-US" altLang="zh-CN" sz="3600" dirty="0" smtClean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150" y="1906737"/>
            <a:ext cx="1404938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1844824"/>
            <a:ext cx="1166812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00113" y="2411562"/>
            <a:ext cx="857250" cy="369887"/>
          </a:xfrm>
          <a:prstGeom prst="rect">
            <a:avLst/>
          </a:prstGeom>
          <a:solidFill>
            <a:srgbClr val="0033CC">
              <a:lumMod val="60000"/>
              <a:lumOff val="40000"/>
            </a:srgbClr>
          </a:solidFill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kern="0" dirty="0">
                <a:solidFill>
                  <a:prstClr val="white"/>
                </a:solidFill>
                <a:latin typeface="Lucida Sans Unicode" panose="020B0602030504020204"/>
                <a:ea typeface="+mn-ea"/>
              </a:rPr>
              <a:t>Alice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27988" y="2409974"/>
            <a:ext cx="857250" cy="369888"/>
          </a:xfrm>
          <a:prstGeom prst="rect">
            <a:avLst/>
          </a:prstGeom>
          <a:solidFill>
            <a:srgbClr val="0033CC">
              <a:lumMod val="60000"/>
              <a:lumOff val="40000"/>
            </a:srgbClr>
          </a:solidFill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kern="0" dirty="0">
                <a:solidFill>
                  <a:prstClr val="white"/>
                </a:solidFill>
                <a:latin typeface="Lucida Sans Unicode" panose="020B0602030504020204"/>
                <a:ea typeface="+mn-ea"/>
              </a:rPr>
              <a:t>Bob</a:t>
            </a:r>
          </a:p>
        </p:txBody>
      </p:sp>
      <p:pic>
        <p:nvPicPr>
          <p:cNvPr id="47105" name="Picture 1" descr="C:\Users\秀姐\Desktop\key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88" r="29704"/>
          <a:stretch>
            <a:fillRect/>
          </a:stretch>
        </p:blipFill>
        <p:spPr bwMode="auto">
          <a:xfrm rot="-4877390">
            <a:off x="3291682" y="4256881"/>
            <a:ext cx="647700" cy="131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" descr="C:\Users\秀姐\Desktop\key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88" r="29704"/>
          <a:stretch>
            <a:fillRect/>
          </a:stretch>
        </p:blipFill>
        <p:spPr bwMode="auto">
          <a:xfrm rot="-4877390">
            <a:off x="5956301" y="4184650"/>
            <a:ext cx="647700" cy="131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5" descr="D:\Teaching in JNU\2014春 - 密码学 - 国际学院\Lecture 1\symmetric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82"/>
          <a:stretch>
            <a:fillRect/>
          </a:stretch>
        </p:blipFill>
        <p:spPr bwMode="auto">
          <a:xfrm>
            <a:off x="4284663" y="3417888"/>
            <a:ext cx="989012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" descr="D:\Teaching in JNU\2014春 - 密码学 - 国际学院\Lecture 1\symmetric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851"/>
          <a:stretch>
            <a:fillRect/>
          </a:stretch>
        </p:blipFill>
        <p:spPr bwMode="auto">
          <a:xfrm>
            <a:off x="1187450" y="4065588"/>
            <a:ext cx="1008063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5" descr="D:\Teaching in JNU\2014春 - 密码学 - 国际学院\Lecture 1\symmetric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851"/>
          <a:stretch>
            <a:fillRect/>
          </a:stretch>
        </p:blipFill>
        <p:spPr bwMode="auto">
          <a:xfrm>
            <a:off x="7524750" y="4154488"/>
            <a:ext cx="1008063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" name="直接连接符 28"/>
          <p:cNvCxnSpPr>
            <a:stCxn id="12" idx="3"/>
            <a:endCxn id="15" idx="1"/>
          </p:cNvCxnSpPr>
          <p:nvPr/>
        </p:nvCxnSpPr>
        <p:spPr>
          <a:xfrm flipV="1">
            <a:off x="2195513" y="4165600"/>
            <a:ext cx="2089150" cy="64770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5" idx="3"/>
            <a:endCxn id="21" idx="1"/>
          </p:cNvCxnSpPr>
          <p:nvPr/>
        </p:nvCxnSpPr>
        <p:spPr>
          <a:xfrm>
            <a:off x="5273675" y="4165600"/>
            <a:ext cx="2251075" cy="73660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右箭头 16"/>
          <p:cNvSpPr/>
          <p:nvPr/>
        </p:nvSpPr>
        <p:spPr>
          <a:xfrm>
            <a:off x="3571875" y="2346474"/>
            <a:ext cx="2571750" cy="357188"/>
          </a:xfrm>
          <a:prstGeom prst="rightArrow">
            <a:avLst/>
          </a:prstGeom>
          <a:solidFill>
            <a:srgbClr val="5680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7559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71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 l="2291"/>
          <a:stretch>
            <a:fillRect/>
          </a:stretch>
        </p:blipFill>
        <p:spPr bwMode="auto">
          <a:xfrm>
            <a:off x="817136" y="3658443"/>
            <a:ext cx="7715304" cy="3082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683568" y="752153"/>
            <a:ext cx="6552728" cy="1132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Protocol:</a:t>
            </a:r>
            <a:r>
              <a:rPr lang="en-US" altLang="zh-CN" sz="3200" b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A and B choose a random key </a:t>
            </a:r>
            <a:r>
              <a:rPr lang="en-US" altLang="zh-CN" i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K</a:t>
            </a:r>
            <a:r>
              <a:rPr lang="en-US" altLang="zh-CN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 by a secure channel</a:t>
            </a:r>
            <a:endParaRPr lang="zh-CN" altLang="en-US" i="1" baseline="-25000" dirty="0">
              <a:solidFill>
                <a:srgbClr val="3333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2348880"/>
            <a:ext cx="8064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3333FF"/>
                </a:solidFill>
              </a:rPr>
              <a:t>A computes </a:t>
            </a:r>
            <a:r>
              <a:rPr lang="en-US" altLang="zh-CN" i="1" dirty="0" err="1" smtClean="0">
                <a:solidFill>
                  <a:srgbClr val="FF3300"/>
                </a:solidFill>
              </a:rPr>
              <a:t>y</a:t>
            </a:r>
            <a:r>
              <a:rPr lang="en-US" altLang="zh-CN" i="1" baseline="-25000" dirty="0" err="1" smtClean="0">
                <a:solidFill>
                  <a:srgbClr val="FF3300"/>
                </a:solidFill>
              </a:rPr>
              <a:t>i</a:t>
            </a:r>
            <a:r>
              <a:rPr lang="en-US" altLang="zh-CN" dirty="0" smtClean="0">
                <a:solidFill>
                  <a:srgbClr val="FF3300"/>
                </a:solidFill>
              </a:rPr>
              <a:t>=</a:t>
            </a:r>
            <a:r>
              <a:rPr lang="en-US" altLang="zh-CN" i="1" dirty="0" err="1" smtClean="0">
                <a:solidFill>
                  <a:srgbClr val="FF3300"/>
                </a:solidFill>
              </a:rPr>
              <a:t>e</a:t>
            </a:r>
            <a:r>
              <a:rPr lang="en-US" altLang="zh-CN" i="1" baseline="-25000" dirty="0" err="1" smtClean="0">
                <a:solidFill>
                  <a:srgbClr val="FF3300"/>
                </a:solidFill>
              </a:rPr>
              <a:t>K</a:t>
            </a:r>
            <a:r>
              <a:rPr lang="en-US" altLang="zh-CN" dirty="0" smtClean="0">
                <a:solidFill>
                  <a:srgbClr val="FF3300"/>
                </a:solidFill>
              </a:rPr>
              <a:t>(</a:t>
            </a:r>
            <a:r>
              <a:rPr lang="en-US" altLang="zh-CN" i="1" dirty="0" smtClean="0">
                <a:solidFill>
                  <a:srgbClr val="FF3300"/>
                </a:solidFill>
              </a:rPr>
              <a:t>x</a:t>
            </a:r>
            <a:r>
              <a:rPr lang="en-US" altLang="zh-CN" i="1" baseline="-25000" dirty="0" smtClean="0">
                <a:solidFill>
                  <a:srgbClr val="FF3300"/>
                </a:solidFill>
              </a:rPr>
              <a:t>i</a:t>
            </a:r>
            <a:r>
              <a:rPr lang="en-US" altLang="zh-CN" dirty="0" smtClean="0">
                <a:solidFill>
                  <a:srgbClr val="FF3300"/>
                </a:solidFill>
              </a:rPr>
              <a:t>) </a:t>
            </a:r>
            <a:r>
              <a:rPr lang="en-US" altLang="zh-CN" dirty="0" smtClean="0">
                <a:solidFill>
                  <a:srgbClr val="3333FF"/>
                </a:solidFill>
              </a:rPr>
              <a:t>and the resulting string</a:t>
            </a:r>
            <a:r>
              <a:rPr lang="en-US" altLang="zh-CN" dirty="0" smtClean="0">
                <a:solidFill>
                  <a:srgbClr val="FF3300"/>
                </a:solidFill>
              </a:rPr>
              <a:t> </a:t>
            </a:r>
            <a:r>
              <a:rPr lang="en-US" altLang="zh-CN" b="1" dirty="0" smtClean="0">
                <a:solidFill>
                  <a:srgbClr val="FF3300"/>
                </a:solidFill>
                <a:cs typeface="Rod" panose="02030509050101010101" pitchFamily="49" charset="-79"/>
              </a:rPr>
              <a:t>y</a:t>
            </a:r>
            <a:r>
              <a:rPr lang="en-US" altLang="zh-CN" dirty="0" smtClean="0">
                <a:solidFill>
                  <a:srgbClr val="FF3300"/>
                </a:solidFill>
              </a:rPr>
              <a:t>=</a:t>
            </a:r>
            <a:r>
              <a:rPr lang="en-US" altLang="zh-CN" i="1" dirty="0" smtClean="0">
                <a:solidFill>
                  <a:srgbClr val="FF3300"/>
                </a:solidFill>
              </a:rPr>
              <a:t>y</a:t>
            </a:r>
            <a:r>
              <a:rPr lang="en-US" altLang="zh-CN" baseline="-25000" dirty="0" smtClean="0">
                <a:solidFill>
                  <a:srgbClr val="FF3300"/>
                </a:solidFill>
              </a:rPr>
              <a:t>1</a:t>
            </a:r>
            <a:r>
              <a:rPr lang="en-US" altLang="zh-CN" i="1" dirty="0" smtClean="0">
                <a:solidFill>
                  <a:srgbClr val="FF3300"/>
                </a:solidFill>
              </a:rPr>
              <a:t>y</a:t>
            </a:r>
            <a:r>
              <a:rPr lang="en-US" altLang="zh-CN" baseline="-25000" dirty="0" smtClean="0">
                <a:solidFill>
                  <a:srgbClr val="FF3300"/>
                </a:solidFill>
              </a:rPr>
              <a:t>2</a:t>
            </a:r>
            <a:r>
              <a:rPr lang="en-US" altLang="zh-CN" i="1" dirty="0" smtClean="0">
                <a:solidFill>
                  <a:srgbClr val="FF3300"/>
                </a:solidFill>
              </a:rPr>
              <a:t>…</a:t>
            </a:r>
            <a:r>
              <a:rPr lang="en-US" altLang="zh-CN" i="1" dirty="0" err="1" smtClean="0">
                <a:solidFill>
                  <a:srgbClr val="FF3300"/>
                </a:solidFill>
              </a:rPr>
              <a:t>y</a:t>
            </a:r>
            <a:r>
              <a:rPr lang="en-US" altLang="zh-CN" i="1" baseline="-25000" dirty="0" err="1" smtClean="0">
                <a:solidFill>
                  <a:srgbClr val="FF3300"/>
                </a:solidFill>
              </a:rPr>
              <a:t>n</a:t>
            </a:r>
            <a:r>
              <a:rPr lang="zh-CN" altLang="en-US" i="1" baseline="-25000" dirty="0" smtClean="0">
                <a:solidFill>
                  <a:srgbClr val="FF3300"/>
                </a:solidFill>
              </a:rPr>
              <a:t> </a:t>
            </a:r>
            <a:r>
              <a:rPr lang="en-US" altLang="zh-CN" dirty="0" smtClean="0">
                <a:solidFill>
                  <a:srgbClr val="3333FF"/>
                </a:solidFill>
              </a:rPr>
              <a:t>is sent over the insecure channel</a:t>
            </a:r>
            <a:r>
              <a:rPr lang="en-US" altLang="zh-CN" dirty="0" smtClean="0">
                <a:solidFill>
                  <a:srgbClr val="FF3300"/>
                </a:solidFill>
              </a:rPr>
              <a:t> </a:t>
            </a:r>
            <a:endParaRPr lang="zh-CN" altLang="en-US" i="1" baseline="-25000" dirty="0">
              <a:solidFill>
                <a:srgbClr val="FF3300"/>
              </a:solidFill>
            </a:endParaRPr>
          </a:p>
        </p:txBody>
      </p:sp>
      <p:sp>
        <p:nvSpPr>
          <p:cNvPr id="9" name="标题 3"/>
          <p:cNvSpPr>
            <a:spLocks noGrp="1"/>
          </p:cNvSpPr>
          <p:nvPr>
            <p:ph type="title"/>
          </p:nvPr>
        </p:nvSpPr>
        <p:spPr>
          <a:xfrm>
            <a:off x="216024" y="-72008"/>
            <a:ext cx="8820472" cy="1124744"/>
          </a:xfrm>
        </p:spPr>
        <p:txBody>
          <a:bodyPr>
            <a:noAutofit/>
          </a:bodyPr>
          <a:lstStyle/>
          <a:p>
            <a:r>
              <a:rPr lang="en-US" altLang="zh-CN" sz="3600" dirty="0" smtClean="0">
                <a:solidFill>
                  <a:srgbClr val="3333FF"/>
                </a:solidFill>
              </a:rPr>
              <a:t>Cryptographic </a:t>
            </a:r>
            <a:r>
              <a:rPr lang="en-US" altLang="zh-CN" sz="3600" dirty="0">
                <a:solidFill>
                  <a:srgbClr val="3333FF"/>
                </a:solidFill>
              </a:rPr>
              <a:t>C</a:t>
            </a:r>
            <a:r>
              <a:rPr lang="en-US" altLang="zh-CN" sz="3600" dirty="0" smtClean="0">
                <a:solidFill>
                  <a:srgbClr val="3333FF"/>
                </a:solidFill>
              </a:rPr>
              <a:t>ommunication </a:t>
            </a:r>
            <a:r>
              <a:rPr lang="en-US" altLang="zh-CN" sz="3600" dirty="0">
                <a:solidFill>
                  <a:srgbClr val="3333FF"/>
                </a:solidFill>
              </a:rPr>
              <a:t>S</a:t>
            </a:r>
            <a:r>
              <a:rPr lang="en-US" altLang="zh-CN" sz="3600" dirty="0" smtClean="0">
                <a:solidFill>
                  <a:srgbClr val="3333FF"/>
                </a:solidFill>
              </a:rPr>
              <a:t>ystem</a:t>
            </a:r>
            <a:endParaRPr lang="zh-CN" altLang="en-US" sz="3600" dirty="0">
              <a:solidFill>
                <a:srgbClr val="3333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568" y="1864568"/>
            <a:ext cx="5688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A wants to sent a string message </a:t>
            </a:r>
            <a:r>
              <a:rPr lang="en-US" altLang="zh-CN" b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dirty="0" smtClean="0">
                <a:solidFill>
                  <a:srgbClr val="3333FF"/>
                </a:solidFill>
              </a:rPr>
              <a:t>=</a:t>
            </a:r>
            <a:r>
              <a:rPr lang="en-US" altLang="zh-CN" i="1" dirty="0" smtClean="0">
                <a:solidFill>
                  <a:srgbClr val="3333FF"/>
                </a:solidFill>
              </a:rPr>
              <a:t>x</a:t>
            </a:r>
            <a:r>
              <a:rPr lang="en-US" altLang="zh-CN" baseline="-25000" dirty="0" smtClean="0">
                <a:solidFill>
                  <a:srgbClr val="3333FF"/>
                </a:solidFill>
              </a:rPr>
              <a:t>1</a:t>
            </a:r>
            <a:r>
              <a:rPr lang="en-US" altLang="zh-CN" i="1" dirty="0" smtClean="0">
                <a:solidFill>
                  <a:srgbClr val="3333FF"/>
                </a:solidFill>
              </a:rPr>
              <a:t>x</a:t>
            </a:r>
            <a:r>
              <a:rPr lang="en-US" altLang="zh-CN" baseline="-25000" dirty="0" smtClean="0">
                <a:solidFill>
                  <a:srgbClr val="3333FF"/>
                </a:solidFill>
              </a:rPr>
              <a:t>2</a:t>
            </a:r>
            <a:r>
              <a:rPr lang="en-US" altLang="zh-CN" i="1" dirty="0" smtClean="0">
                <a:solidFill>
                  <a:srgbClr val="3333FF"/>
                </a:solidFill>
              </a:rPr>
              <a:t>…</a:t>
            </a:r>
            <a:r>
              <a:rPr lang="en-US" altLang="zh-CN" i="1" dirty="0" err="1" smtClean="0">
                <a:solidFill>
                  <a:srgbClr val="3333FF"/>
                </a:solidFill>
              </a:rPr>
              <a:t>x</a:t>
            </a:r>
            <a:r>
              <a:rPr lang="en-US" altLang="zh-CN" i="1" baseline="-25000" dirty="0" err="1" smtClean="0">
                <a:solidFill>
                  <a:srgbClr val="3333FF"/>
                </a:solidFill>
              </a:rPr>
              <a:t>n</a:t>
            </a:r>
            <a:endParaRPr lang="zh-CN" altLang="en-US" i="1" baseline="-25000" dirty="0">
              <a:solidFill>
                <a:srgbClr val="3333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3568" y="3028890"/>
            <a:ext cx="8064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3333FF"/>
                </a:solidFill>
              </a:rPr>
              <a:t>B</a:t>
            </a:r>
            <a:r>
              <a:rPr lang="en-US" altLang="zh-CN" dirty="0" smtClean="0">
                <a:solidFill>
                  <a:srgbClr val="3333FF"/>
                </a:solidFill>
              </a:rPr>
              <a:t> receives </a:t>
            </a:r>
            <a:r>
              <a:rPr lang="en-US" altLang="zh-CN" b="1" dirty="0" smtClean="0">
                <a:solidFill>
                  <a:srgbClr val="FF3300"/>
                </a:solidFill>
                <a:cs typeface="Rod" panose="02030509050101010101" pitchFamily="49" charset="-79"/>
              </a:rPr>
              <a:t>y</a:t>
            </a:r>
            <a:r>
              <a:rPr lang="en-US" altLang="zh-CN" dirty="0" smtClean="0">
                <a:solidFill>
                  <a:srgbClr val="FF3300"/>
                </a:solidFill>
              </a:rPr>
              <a:t>=</a:t>
            </a:r>
            <a:r>
              <a:rPr lang="en-US" altLang="zh-CN" i="1" dirty="0" smtClean="0">
                <a:solidFill>
                  <a:srgbClr val="FF3300"/>
                </a:solidFill>
              </a:rPr>
              <a:t>y</a:t>
            </a:r>
            <a:r>
              <a:rPr lang="en-US" altLang="zh-CN" baseline="-25000" dirty="0" smtClean="0">
                <a:solidFill>
                  <a:srgbClr val="FF3300"/>
                </a:solidFill>
              </a:rPr>
              <a:t>1</a:t>
            </a:r>
            <a:r>
              <a:rPr lang="en-US" altLang="zh-CN" i="1" dirty="0" smtClean="0">
                <a:solidFill>
                  <a:srgbClr val="FF3300"/>
                </a:solidFill>
              </a:rPr>
              <a:t>y</a:t>
            </a:r>
            <a:r>
              <a:rPr lang="en-US" altLang="zh-CN" baseline="-25000" dirty="0" smtClean="0">
                <a:solidFill>
                  <a:srgbClr val="FF3300"/>
                </a:solidFill>
              </a:rPr>
              <a:t>2</a:t>
            </a:r>
            <a:r>
              <a:rPr lang="en-US" altLang="zh-CN" i="1" dirty="0" smtClean="0">
                <a:solidFill>
                  <a:srgbClr val="FF3300"/>
                </a:solidFill>
              </a:rPr>
              <a:t>…</a:t>
            </a:r>
            <a:r>
              <a:rPr lang="en-US" altLang="zh-CN" i="1" dirty="0" err="1" smtClean="0">
                <a:solidFill>
                  <a:srgbClr val="FF3300"/>
                </a:solidFill>
              </a:rPr>
              <a:t>y</a:t>
            </a:r>
            <a:r>
              <a:rPr lang="en-US" altLang="zh-CN" i="1" baseline="-25000" dirty="0" err="1" smtClean="0">
                <a:solidFill>
                  <a:srgbClr val="FF3300"/>
                </a:solidFill>
              </a:rPr>
              <a:t>n</a:t>
            </a:r>
            <a:r>
              <a:rPr lang="zh-CN" altLang="en-US" i="1" baseline="-25000" dirty="0" smtClean="0">
                <a:solidFill>
                  <a:srgbClr val="FF3300"/>
                </a:solidFill>
              </a:rPr>
              <a:t> </a:t>
            </a:r>
            <a:r>
              <a:rPr lang="en-US" altLang="zh-CN" dirty="0" smtClean="0">
                <a:solidFill>
                  <a:srgbClr val="3333FF"/>
                </a:solidFill>
              </a:rPr>
              <a:t>and decrypts </a:t>
            </a:r>
            <a:r>
              <a:rPr lang="en-US" altLang="zh-CN" i="1" dirty="0" smtClean="0">
                <a:solidFill>
                  <a:srgbClr val="FF3300"/>
                </a:solidFill>
              </a:rPr>
              <a:t>x</a:t>
            </a:r>
            <a:r>
              <a:rPr lang="en-US" altLang="zh-CN" i="1" baseline="-25000" dirty="0" smtClean="0">
                <a:solidFill>
                  <a:srgbClr val="FF3300"/>
                </a:solidFill>
              </a:rPr>
              <a:t>i</a:t>
            </a:r>
            <a:r>
              <a:rPr lang="en-US" altLang="zh-CN" dirty="0" smtClean="0">
                <a:solidFill>
                  <a:srgbClr val="FF3300"/>
                </a:solidFill>
              </a:rPr>
              <a:t>=</a:t>
            </a:r>
            <a:r>
              <a:rPr lang="en-US" altLang="zh-CN" i="1" dirty="0" err="1" smtClean="0">
                <a:solidFill>
                  <a:srgbClr val="FF3300"/>
                </a:solidFill>
              </a:rPr>
              <a:t>d</a:t>
            </a:r>
            <a:r>
              <a:rPr lang="en-US" altLang="zh-CN" i="1" baseline="-25000" dirty="0" err="1" smtClean="0">
                <a:solidFill>
                  <a:srgbClr val="FF3300"/>
                </a:solidFill>
              </a:rPr>
              <a:t>K</a:t>
            </a:r>
            <a:r>
              <a:rPr lang="en-US" altLang="zh-CN" dirty="0" smtClean="0">
                <a:solidFill>
                  <a:srgbClr val="FF3300"/>
                </a:solidFill>
              </a:rPr>
              <a:t>(</a:t>
            </a:r>
            <a:r>
              <a:rPr lang="en-US" altLang="zh-CN" i="1" dirty="0" err="1" smtClean="0">
                <a:solidFill>
                  <a:srgbClr val="FF3300"/>
                </a:solidFill>
              </a:rPr>
              <a:t>y</a:t>
            </a:r>
            <a:r>
              <a:rPr lang="en-US" altLang="zh-CN" i="1" baseline="-25000" dirty="0" err="1" smtClean="0">
                <a:solidFill>
                  <a:srgbClr val="FF3300"/>
                </a:solidFill>
              </a:rPr>
              <a:t>i</a:t>
            </a:r>
            <a:r>
              <a:rPr lang="en-US" altLang="zh-CN" dirty="0" smtClean="0">
                <a:solidFill>
                  <a:srgbClr val="FF3300"/>
                </a:solidFill>
              </a:rPr>
              <a:t>) </a:t>
            </a:r>
            <a:r>
              <a:rPr lang="en-US" altLang="zh-CN" dirty="0" smtClean="0">
                <a:solidFill>
                  <a:srgbClr val="3333FF"/>
                </a:solidFill>
              </a:rPr>
              <a:t>to obtain </a:t>
            </a:r>
            <a:r>
              <a:rPr lang="en-US" altLang="zh-CN" b="1" dirty="0" smtClean="0">
                <a:solidFill>
                  <a:srgbClr val="3333FF"/>
                </a:solidFill>
                <a:cs typeface="Rod" panose="02030509050101010101" pitchFamily="49" charset="-79"/>
              </a:rPr>
              <a:t>x</a:t>
            </a:r>
            <a:r>
              <a:rPr lang="en-US" altLang="zh-CN" dirty="0" smtClean="0">
                <a:solidFill>
                  <a:srgbClr val="3333FF"/>
                </a:solidFill>
              </a:rPr>
              <a:t>=</a:t>
            </a:r>
            <a:r>
              <a:rPr lang="en-US" altLang="zh-CN" i="1" dirty="0" smtClean="0">
                <a:solidFill>
                  <a:srgbClr val="3333FF"/>
                </a:solidFill>
              </a:rPr>
              <a:t>x</a:t>
            </a:r>
            <a:r>
              <a:rPr lang="en-US" altLang="zh-CN" baseline="-25000" dirty="0" smtClean="0">
                <a:solidFill>
                  <a:srgbClr val="3333FF"/>
                </a:solidFill>
              </a:rPr>
              <a:t>1</a:t>
            </a:r>
            <a:r>
              <a:rPr lang="en-US" altLang="zh-CN" i="1" dirty="0" smtClean="0">
                <a:solidFill>
                  <a:srgbClr val="3333FF"/>
                </a:solidFill>
              </a:rPr>
              <a:t>x</a:t>
            </a:r>
            <a:r>
              <a:rPr lang="en-US" altLang="zh-CN" baseline="-25000" dirty="0" smtClean="0">
                <a:solidFill>
                  <a:srgbClr val="3333FF"/>
                </a:solidFill>
              </a:rPr>
              <a:t>2</a:t>
            </a:r>
            <a:r>
              <a:rPr lang="en-US" altLang="zh-CN" i="1" dirty="0" smtClean="0">
                <a:solidFill>
                  <a:srgbClr val="3333FF"/>
                </a:solidFill>
              </a:rPr>
              <a:t>…</a:t>
            </a:r>
            <a:r>
              <a:rPr lang="en-US" altLang="zh-CN" i="1" dirty="0" err="1" smtClean="0">
                <a:solidFill>
                  <a:srgbClr val="3333FF"/>
                </a:solidFill>
              </a:rPr>
              <a:t>x</a:t>
            </a:r>
            <a:r>
              <a:rPr lang="en-US" altLang="zh-CN" i="1" baseline="-25000" dirty="0" err="1" smtClean="0">
                <a:solidFill>
                  <a:srgbClr val="3333FF"/>
                </a:solidFill>
              </a:rPr>
              <a:t>n</a:t>
            </a:r>
            <a:r>
              <a:rPr lang="en-US" altLang="zh-CN" dirty="0" smtClean="0">
                <a:solidFill>
                  <a:srgbClr val="FF3300"/>
                </a:solidFill>
              </a:rPr>
              <a:t> </a:t>
            </a:r>
            <a:endParaRPr lang="zh-CN" altLang="en-US" i="1" baseline="-25000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583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496" y="-13394"/>
            <a:ext cx="9145017" cy="850106"/>
          </a:xfrm>
        </p:spPr>
        <p:txBody>
          <a:bodyPr>
            <a:noAutofit/>
          </a:bodyPr>
          <a:lstStyle/>
          <a:p>
            <a:r>
              <a:rPr lang="en-US" altLang="zh-CN" dirty="0" smtClean="0">
                <a:solidFill>
                  <a:srgbClr val="3333FF"/>
                </a:solidFill>
              </a:rPr>
              <a:t>Statistical Properties of the English Language</a:t>
            </a:r>
            <a:endParaRPr lang="zh-CN" altLang="en-US" dirty="0">
              <a:solidFill>
                <a:srgbClr val="3333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16" y="2139280"/>
            <a:ext cx="44577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-108520" y="1123501"/>
            <a:ext cx="4604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err="1" smtClean="0"/>
              <a:t>Beker</a:t>
            </a:r>
            <a:r>
              <a:rPr lang="en-US" altLang="zh-CN" dirty="0" smtClean="0"/>
              <a:t> and Piper’s Table for </a:t>
            </a:r>
          </a:p>
          <a:p>
            <a:pPr algn="ctr"/>
            <a:r>
              <a:rPr lang="en-US" altLang="zh-CN" dirty="0" smtClean="0"/>
              <a:t>Probabilities of occurrence of the 26 letters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65612"/>
            <a:ext cx="4579189" cy="854567"/>
          </a:xfrm>
          <a:prstGeom prst="rect">
            <a:avLst/>
          </a:prstGeom>
          <a:noFill/>
          <a:ln w="19050">
            <a:solidFill>
              <a:srgbClr val="33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588" y="4221088"/>
            <a:ext cx="4274908" cy="553651"/>
          </a:xfrm>
          <a:prstGeom prst="rect">
            <a:avLst/>
          </a:prstGeom>
          <a:noFill/>
          <a:ln w="19050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77905" y="3744803"/>
            <a:ext cx="3837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FF"/>
                </a:solidFill>
              </a:rPr>
              <a:t>The twelve most common trigrams:</a:t>
            </a:r>
            <a:endParaRPr lang="zh-CN" altLang="en-US" dirty="0">
              <a:solidFill>
                <a:srgbClr val="FF00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32040" y="1588730"/>
            <a:ext cx="3680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3333FF"/>
                </a:solidFill>
              </a:rPr>
              <a:t>The thirty most common </a:t>
            </a:r>
            <a:r>
              <a:rPr lang="en-US" altLang="zh-CN" dirty="0" err="1" smtClean="0">
                <a:solidFill>
                  <a:srgbClr val="3333FF"/>
                </a:solidFill>
              </a:rPr>
              <a:t>digrams</a:t>
            </a:r>
            <a:r>
              <a:rPr lang="en-US" altLang="zh-CN" dirty="0" smtClean="0">
                <a:solidFill>
                  <a:srgbClr val="3333FF"/>
                </a:solidFill>
              </a:rPr>
              <a:t>:</a:t>
            </a:r>
            <a:endParaRPr lang="zh-CN" altLang="en-US" dirty="0">
              <a:solidFill>
                <a:srgbClr val="3333FF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23528" y="3501008"/>
            <a:ext cx="1584176" cy="288032"/>
          </a:xfrm>
          <a:prstGeom prst="roundRect">
            <a:avLst/>
          </a:prstGeom>
          <a:noFill/>
          <a:ln w="190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323528" y="2492896"/>
            <a:ext cx="1584176" cy="288032"/>
          </a:xfrm>
          <a:prstGeom prst="roundRect">
            <a:avLst/>
          </a:prstGeom>
          <a:noFill/>
          <a:ln w="1905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2411760" y="4005064"/>
            <a:ext cx="1584176" cy="288032"/>
          </a:xfrm>
          <a:prstGeom prst="roundRect">
            <a:avLst/>
          </a:prstGeom>
          <a:noFill/>
          <a:ln w="190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4499992" y="980728"/>
            <a:ext cx="0" cy="576064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21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2" y="1916832"/>
            <a:ext cx="8315325" cy="1495425"/>
          </a:xfrm>
          <a:prstGeom prst="rect">
            <a:avLst/>
          </a:prstGeom>
          <a:noFill/>
          <a:ln w="19050">
            <a:solidFill>
              <a:srgbClr val="92D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-57200" y="836712"/>
            <a:ext cx="8229600" cy="720081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 </a:t>
            </a:r>
            <a:r>
              <a:rPr lang="en-US" altLang="zh-CN" sz="2800" dirty="0" smtClean="0">
                <a:solidFill>
                  <a:srgbClr val="3333FF"/>
                </a:solidFill>
              </a:rPr>
              <a:t>See Example 2.11 on Pages 42-44.</a:t>
            </a:r>
            <a:endParaRPr lang="zh-CN" altLang="en-US" sz="2800" dirty="0">
              <a:solidFill>
                <a:srgbClr val="3333FF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496" y="44624"/>
            <a:ext cx="9073008" cy="850106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Ciphertext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en-US" altLang="zh-CN" dirty="0" smtClean="0">
                <a:solidFill>
                  <a:srgbClr val="FF0000"/>
                </a:solidFill>
              </a:rPr>
              <a:t>only attack </a:t>
            </a:r>
            <a:r>
              <a:rPr lang="en-US" altLang="zh-CN" dirty="0" smtClean="0"/>
              <a:t>on the Substitution Cipher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573016"/>
            <a:ext cx="4464496" cy="3248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圆角矩形 6"/>
          <p:cNvSpPr/>
          <p:nvPr/>
        </p:nvSpPr>
        <p:spPr>
          <a:xfrm>
            <a:off x="3059832" y="6525344"/>
            <a:ext cx="1584176" cy="288032"/>
          </a:xfrm>
          <a:prstGeom prst="roundRect">
            <a:avLst/>
          </a:prstGeom>
          <a:noFill/>
          <a:ln w="190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6466284"/>
            <a:ext cx="16002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148064" y="4233282"/>
            <a:ext cx="3888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smtClean="0">
                <a:solidFill>
                  <a:srgbClr val="FF3300"/>
                </a:solidFill>
              </a:rPr>
              <a:t>Stage 2</a:t>
            </a:r>
            <a:r>
              <a:rPr lang="en-US" altLang="zh-CN" u="sng" dirty="0">
                <a:solidFill>
                  <a:srgbClr val="FF3300"/>
                </a:solidFill>
              </a:rPr>
              <a:t>:</a:t>
            </a:r>
            <a:r>
              <a:rPr lang="en-US" altLang="zh-CN" dirty="0" smtClean="0">
                <a:solidFill>
                  <a:srgbClr val="FF3300"/>
                </a:solidFill>
              </a:rPr>
              <a:t> </a:t>
            </a:r>
            <a:r>
              <a:rPr lang="en-US" altLang="zh-CN" dirty="0" smtClean="0">
                <a:solidFill>
                  <a:srgbClr val="3333FF"/>
                </a:solidFill>
              </a:rPr>
              <a:t>Look at </a:t>
            </a:r>
            <a:r>
              <a:rPr lang="en-US" altLang="zh-CN" dirty="0" err="1" smtClean="0">
                <a:solidFill>
                  <a:srgbClr val="3333FF"/>
                </a:solidFill>
              </a:rPr>
              <a:t>digrams</a:t>
            </a:r>
            <a:r>
              <a:rPr lang="en-US" altLang="zh-CN" dirty="0" smtClean="0">
                <a:solidFill>
                  <a:srgbClr val="3333FF"/>
                </a:solidFill>
              </a:rPr>
              <a:t>, especially those of the form –Z or Z-.</a:t>
            </a:r>
            <a:endParaRPr lang="zh-CN" altLang="en-US" dirty="0">
              <a:solidFill>
                <a:srgbClr val="3333FF"/>
              </a:solidFill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4788024" y="6608809"/>
            <a:ext cx="792088" cy="132559"/>
          </a:xfrm>
          <a:prstGeom prst="rightArrow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899592" y="4221088"/>
            <a:ext cx="1584176" cy="288032"/>
          </a:xfrm>
          <a:prstGeom prst="roundRect">
            <a:avLst/>
          </a:prstGeom>
          <a:noFill/>
          <a:ln w="190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899592" y="4509120"/>
            <a:ext cx="1584176" cy="288032"/>
          </a:xfrm>
          <a:prstGeom prst="roundRect">
            <a:avLst/>
          </a:prstGeom>
          <a:noFill/>
          <a:ln w="190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899592" y="4941168"/>
            <a:ext cx="1584176" cy="288032"/>
          </a:xfrm>
          <a:prstGeom prst="roundRect">
            <a:avLst/>
          </a:prstGeom>
          <a:noFill/>
          <a:ln w="190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899592" y="5877272"/>
            <a:ext cx="1584176" cy="288032"/>
          </a:xfrm>
          <a:prstGeom prst="roundRect">
            <a:avLst/>
          </a:prstGeom>
          <a:noFill/>
          <a:ln w="190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899592" y="6525344"/>
            <a:ext cx="1584176" cy="288032"/>
          </a:xfrm>
          <a:prstGeom prst="roundRect">
            <a:avLst/>
          </a:prstGeom>
          <a:noFill/>
          <a:ln w="190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3059832" y="4725144"/>
            <a:ext cx="1584176" cy="288032"/>
          </a:xfrm>
          <a:prstGeom prst="roundRect">
            <a:avLst/>
          </a:prstGeom>
          <a:noFill/>
          <a:ln w="190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3059832" y="6237312"/>
            <a:ext cx="1584176" cy="288032"/>
          </a:xfrm>
          <a:prstGeom prst="roundRect">
            <a:avLst/>
          </a:prstGeom>
          <a:noFill/>
          <a:ln w="190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00192" y="5295106"/>
            <a:ext cx="17526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下箭头 5"/>
          <p:cNvSpPr/>
          <p:nvPr/>
        </p:nvSpPr>
        <p:spPr>
          <a:xfrm>
            <a:off x="6812260" y="4972993"/>
            <a:ext cx="136004" cy="328215"/>
          </a:xfrm>
          <a:prstGeom prst="downArrow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716017" y="6237312"/>
            <a:ext cx="1224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smtClean="0">
                <a:solidFill>
                  <a:srgbClr val="FF3300"/>
                </a:solidFill>
              </a:rPr>
              <a:t>Stage 1</a:t>
            </a:r>
            <a:endParaRPr lang="zh-CN" altLang="en-US" u="sng" dirty="0">
              <a:solidFill>
                <a:srgbClr val="FF33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5536" y="1340768"/>
            <a:ext cx="6552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solidFill>
                  <a:srgbClr val="3333FF"/>
                </a:solidFill>
              </a:rPr>
              <a:t>Ciphertext</a:t>
            </a:r>
            <a:r>
              <a:rPr lang="en-US" altLang="zh-CN" sz="2800" b="1" dirty="0" smtClean="0">
                <a:solidFill>
                  <a:srgbClr val="3333FF"/>
                </a:solidFill>
              </a:rPr>
              <a:t> from a substitution cipher:</a:t>
            </a:r>
            <a:endParaRPr lang="zh-CN" altLang="en-US" sz="2800" b="1" dirty="0">
              <a:solidFill>
                <a:srgbClr val="3333FF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851920" y="1863988"/>
            <a:ext cx="360040" cy="340876"/>
          </a:xfrm>
          <a:prstGeom prst="roundRect">
            <a:avLst/>
          </a:prstGeom>
          <a:noFill/>
          <a:ln w="190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6012160" y="1863988"/>
            <a:ext cx="360040" cy="340876"/>
          </a:xfrm>
          <a:prstGeom prst="roundRect">
            <a:avLst/>
          </a:prstGeom>
          <a:noFill/>
          <a:ln w="190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1907704" y="2296036"/>
            <a:ext cx="360040" cy="340876"/>
          </a:xfrm>
          <a:prstGeom prst="roundRect">
            <a:avLst/>
          </a:prstGeom>
          <a:noFill/>
          <a:ln w="190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1894182" y="2296036"/>
            <a:ext cx="360040" cy="340876"/>
          </a:xfrm>
          <a:prstGeom prst="roundRect">
            <a:avLst/>
          </a:prstGeom>
          <a:noFill/>
          <a:ln w="190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7956376" y="2664544"/>
            <a:ext cx="360040" cy="340876"/>
          </a:xfrm>
          <a:prstGeom prst="roundRect">
            <a:avLst/>
          </a:prstGeom>
          <a:noFill/>
          <a:ln w="190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683568" y="3356992"/>
            <a:ext cx="504056" cy="0"/>
          </a:xfrm>
          <a:prstGeom prst="line">
            <a:avLst/>
          </a:prstGeom>
          <a:ln w="28575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5184068" y="2204864"/>
            <a:ext cx="504056" cy="0"/>
          </a:xfrm>
          <a:prstGeom prst="line">
            <a:avLst/>
          </a:prstGeom>
          <a:ln w="28575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4211960" y="2996952"/>
            <a:ext cx="504056" cy="0"/>
          </a:xfrm>
          <a:prstGeom prst="line">
            <a:avLst/>
          </a:prstGeom>
          <a:ln w="28575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5328084" y="3356992"/>
            <a:ext cx="504056" cy="0"/>
          </a:xfrm>
          <a:prstGeom prst="line">
            <a:avLst/>
          </a:prstGeom>
          <a:ln w="28575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622" y="6256392"/>
            <a:ext cx="12287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821" y="6669360"/>
            <a:ext cx="10763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下箭头 7"/>
          <p:cNvSpPr/>
          <p:nvPr/>
        </p:nvSpPr>
        <p:spPr>
          <a:xfrm>
            <a:off x="8154984" y="6466284"/>
            <a:ext cx="45719" cy="1425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433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5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6" grpId="0" animBg="1"/>
      <p:bldP spid="22" grpId="0"/>
      <p:bldP spid="4" grpId="0" animBg="1"/>
      <p:bldP spid="23" grpId="0" animBg="1"/>
      <p:bldP spid="24" grpId="0" animBg="1"/>
      <p:bldP spid="26" grpId="0" animBg="1"/>
      <p:bldP spid="2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2" y="1916832"/>
            <a:ext cx="8315325" cy="1495425"/>
          </a:xfrm>
          <a:prstGeom prst="rect">
            <a:avLst/>
          </a:prstGeom>
          <a:noFill/>
          <a:ln w="19050">
            <a:solidFill>
              <a:srgbClr val="92D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-57200" y="836712"/>
            <a:ext cx="8229600" cy="720081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 </a:t>
            </a:r>
            <a:r>
              <a:rPr lang="en-US" altLang="zh-CN" sz="2800" dirty="0" smtClean="0">
                <a:solidFill>
                  <a:srgbClr val="3333FF"/>
                </a:solidFill>
              </a:rPr>
              <a:t>See Example 2.11 on Pages 42-44.</a:t>
            </a:r>
            <a:endParaRPr lang="zh-CN" altLang="en-US" sz="2800" dirty="0">
              <a:solidFill>
                <a:srgbClr val="3333FF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496" y="44624"/>
            <a:ext cx="9073008" cy="850106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Ciphertext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en-US" altLang="zh-CN" dirty="0" smtClean="0">
                <a:solidFill>
                  <a:srgbClr val="FF0000"/>
                </a:solidFill>
              </a:rPr>
              <a:t>only attack </a:t>
            </a:r>
            <a:r>
              <a:rPr lang="en-US" altLang="zh-CN" dirty="0" smtClean="0"/>
              <a:t>on the Substitution Cipher</a:t>
            </a:r>
            <a:endParaRPr lang="zh-CN" altLang="en-US" dirty="0"/>
          </a:p>
        </p:txBody>
      </p:sp>
      <p:sp>
        <p:nvSpPr>
          <p:cNvPr id="6" name="下箭头 5"/>
          <p:cNvSpPr/>
          <p:nvPr/>
        </p:nvSpPr>
        <p:spPr>
          <a:xfrm>
            <a:off x="3995936" y="3573016"/>
            <a:ext cx="136004" cy="328215"/>
          </a:xfrm>
          <a:prstGeom prst="downArrow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95536" y="1340768"/>
            <a:ext cx="6552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solidFill>
                  <a:srgbClr val="3333FF"/>
                </a:solidFill>
              </a:rPr>
              <a:t>Ciphertext</a:t>
            </a:r>
            <a:r>
              <a:rPr lang="en-US" altLang="zh-CN" sz="2800" b="1" dirty="0" smtClean="0">
                <a:solidFill>
                  <a:srgbClr val="3333FF"/>
                </a:solidFill>
              </a:rPr>
              <a:t> from a substitution cipher:</a:t>
            </a:r>
            <a:endParaRPr lang="zh-CN" altLang="en-US" sz="2800" b="1" dirty="0">
              <a:solidFill>
                <a:srgbClr val="3333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316423"/>
            <a:ext cx="8257457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圆角矩形 7"/>
          <p:cNvSpPr/>
          <p:nvPr/>
        </p:nvSpPr>
        <p:spPr>
          <a:xfrm>
            <a:off x="3851920" y="1863988"/>
            <a:ext cx="360040" cy="340876"/>
          </a:xfrm>
          <a:prstGeom prst="roundRect">
            <a:avLst/>
          </a:prstGeom>
          <a:noFill/>
          <a:ln w="190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31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Attack on Shift Cipher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1695"/>
          <a:stretch>
            <a:fillRect/>
          </a:stretch>
        </p:blipFill>
        <p:spPr bwMode="auto">
          <a:xfrm>
            <a:off x="1571604" y="2000240"/>
            <a:ext cx="5524519" cy="1400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25" y="4643457"/>
            <a:ext cx="1404938" cy="1408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05625" y="4572019"/>
            <a:ext cx="1166813" cy="1428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8" name="Right Arrow 8"/>
          <p:cNvSpPr>
            <a:spLocks noChangeArrowheads="1"/>
          </p:cNvSpPr>
          <p:nvPr/>
        </p:nvSpPr>
        <p:spPr bwMode="auto">
          <a:xfrm>
            <a:off x="3000375" y="5214957"/>
            <a:ext cx="3357563" cy="428625"/>
          </a:xfrm>
          <a:prstGeom prst="rightArrow">
            <a:avLst>
              <a:gd name="adj1" fmla="val 50000"/>
              <a:gd name="adj2" fmla="val 5001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928938" y="4672032"/>
            <a:ext cx="35004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 i="1" dirty="0" smtClean="0"/>
              <a:t>MFUVTNFFUBUFJHIU</a:t>
            </a:r>
            <a:endParaRPr lang="en-US" b="1" i="1" dirty="0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928938" y="5743594"/>
            <a:ext cx="35004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 i="1" dirty="0" err="1" smtClean="0">
                <a:solidFill>
                  <a:srgbClr val="3333FF"/>
                </a:solidFill>
              </a:rPr>
              <a:t>letusmeetateight</a:t>
            </a:r>
            <a:endParaRPr lang="en-US" b="1" i="1" dirty="0">
              <a:solidFill>
                <a:srgbClr val="3333FF"/>
              </a:solidFill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491880" y="5191144"/>
            <a:ext cx="208823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</a:rPr>
              <a:t>MEETING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643313" y="4143394"/>
            <a:ext cx="1785937" cy="523875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</a:rPr>
              <a:t>Key K =1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285875" y="4214832"/>
            <a:ext cx="8572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 dirty="0"/>
              <a:t>J</a:t>
            </a:r>
            <a:r>
              <a:rPr lang="en-US" altLang="zh-CN" b="1" dirty="0"/>
              <a:t>ack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7000875" y="4143394"/>
            <a:ext cx="8572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b="1"/>
              <a:t>Lucy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79512" y="44624"/>
            <a:ext cx="8827166" cy="850106"/>
          </a:xfrm>
        </p:spPr>
        <p:txBody>
          <a:bodyPr>
            <a:noAutofit/>
          </a:bodyPr>
          <a:lstStyle/>
          <a:p>
            <a:r>
              <a:rPr lang="en-US" altLang="zh-CN" sz="3200" dirty="0" err="1" smtClean="0">
                <a:solidFill>
                  <a:srgbClr val="FF3300"/>
                </a:solidFill>
              </a:rPr>
              <a:t>Ciphertext</a:t>
            </a:r>
            <a:r>
              <a:rPr lang="en-US" altLang="zh-CN" sz="3200" dirty="0" smtClean="0">
                <a:solidFill>
                  <a:srgbClr val="FF3300"/>
                </a:solidFill>
              </a:rPr>
              <a:t>-only attack </a:t>
            </a:r>
            <a:r>
              <a:rPr lang="en-US" altLang="zh-CN" dirty="0" smtClean="0"/>
              <a:t>on</a:t>
            </a:r>
            <a:r>
              <a:rPr lang="en-US" altLang="zh-CN" sz="3200" dirty="0" smtClean="0"/>
              <a:t> the Affine cipher</a:t>
            </a:r>
            <a:endParaRPr lang="zh-CN" altLang="en-US" sz="32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3262330"/>
            <a:ext cx="4104456" cy="3551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988840"/>
            <a:ext cx="6768752" cy="593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67544" y="1412776"/>
            <a:ext cx="6552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solidFill>
                  <a:srgbClr val="3333FF"/>
                </a:solidFill>
              </a:rPr>
              <a:t>Ciphertext</a:t>
            </a:r>
            <a:r>
              <a:rPr lang="en-US" altLang="zh-CN" sz="2800" b="1" dirty="0" smtClean="0">
                <a:solidFill>
                  <a:srgbClr val="3333FF"/>
                </a:solidFill>
              </a:rPr>
              <a:t> from an Affine cipher:</a:t>
            </a:r>
            <a:endParaRPr lang="zh-CN" altLang="en-US" sz="2800" b="1" dirty="0">
              <a:solidFill>
                <a:srgbClr val="3333FF"/>
              </a:solidFill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3286262"/>
            <a:ext cx="3816424" cy="3455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椭圆 9"/>
          <p:cNvSpPr/>
          <p:nvPr/>
        </p:nvSpPr>
        <p:spPr>
          <a:xfrm>
            <a:off x="4788024" y="4437112"/>
            <a:ext cx="1656184" cy="360040"/>
          </a:xfrm>
          <a:prstGeom prst="ellipse">
            <a:avLst/>
          </a:prstGeom>
          <a:noFill/>
          <a:ln w="285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804248" y="4941168"/>
            <a:ext cx="1656184" cy="360040"/>
          </a:xfrm>
          <a:prstGeom prst="ellipse">
            <a:avLst/>
          </a:prstGeom>
          <a:noFill/>
          <a:ln w="2857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683568" y="4221088"/>
            <a:ext cx="1656184" cy="360040"/>
          </a:xfrm>
          <a:prstGeom prst="ellipse">
            <a:avLst/>
          </a:prstGeom>
          <a:noFill/>
          <a:ln w="2857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2555776" y="4437112"/>
            <a:ext cx="1656184" cy="360040"/>
          </a:xfrm>
          <a:prstGeom prst="ellipse">
            <a:avLst/>
          </a:prstGeom>
          <a:noFill/>
          <a:ln w="285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683568" y="4437112"/>
            <a:ext cx="1656184" cy="36004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683568" y="5157192"/>
            <a:ext cx="1656184" cy="36004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683568" y="5877272"/>
            <a:ext cx="1656184" cy="36004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>
            <a:off x="2483768" y="2582807"/>
            <a:ext cx="144016" cy="7741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499992" y="2780928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solidFill>
                  <a:srgbClr val="00B050"/>
                </a:solidFill>
              </a:rPr>
              <a:t>Beker</a:t>
            </a:r>
            <a:r>
              <a:rPr lang="en-US" altLang="zh-CN" sz="2400" b="1" dirty="0" smtClean="0">
                <a:solidFill>
                  <a:srgbClr val="00B050"/>
                </a:solidFill>
              </a:rPr>
              <a:t> and Piper’s statistical table</a:t>
            </a:r>
            <a:endParaRPr lang="zh-CN" altLang="en-US" sz="2400" b="1" dirty="0">
              <a:solidFill>
                <a:srgbClr val="00B050"/>
              </a:solidFill>
            </a:endParaRPr>
          </a:p>
        </p:txBody>
      </p:sp>
      <p:sp>
        <p:nvSpPr>
          <p:cNvPr id="18" name="内容占位符 1"/>
          <p:cNvSpPr txBox="1">
            <a:spLocks/>
          </p:cNvSpPr>
          <p:nvPr/>
        </p:nvSpPr>
        <p:spPr>
          <a:xfrm>
            <a:off x="-57200" y="836711"/>
            <a:ext cx="8229600" cy="72008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3"/>
              <a:buChar char=""/>
              <a:defRPr kumimoji="0" sz="32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621792" indent="-228600" algn="l" rtl="0" eaLnBrk="1" latinLnBrk="0" hangingPunct="1">
              <a:lnSpc>
                <a:spcPct val="130000"/>
              </a:lnSpc>
              <a:spcBef>
                <a:spcPts val="324"/>
              </a:spcBef>
              <a:buClr>
                <a:srgbClr val="5680F8"/>
              </a:buClr>
              <a:buSzPct val="80000"/>
              <a:buFont typeface="Wingdings" pitchFamily="2" charset="2"/>
              <a:buChar char="l"/>
              <a:defRPr kumimoji="0" sz="28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859536" indent="-228600" algn="l" rtl="0" eaLnBrk="1" latinLnBrk="0" hangingPunct="1">
              <a:lnSpc>
                <a:spcPct val="130000"/>
              </a:lnSpc>
              <a:spcBef>
                <a:spcPts val="350"/>
              </a:spcBef>
              <a:buClr>
                <a:srgbClr val="00FFFF"/>
              </a:buClr>
              <a:buSzPct val="100000"/>
              <a:buFont typeface="Wingdings" pitchFamily="2" charset="2"/>
              <a:buChar char="Ø"/>
              <a:defRPr kumimoji="0"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143000" indent="-228600" algn="l" rtl="0" eaLnBrk="1" latinLnBrk="0" hangingPunct="1">
              <a:lnSpc>
                <a:spcPct val="130000"/>
              </a:lnSpc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371600" indent="-228600" algn="l" rtl="0" eaLnBrk="1" latinLnBrk="0" hangingPunct="1">
              <a:lnSpc>
                <a:spcPct val="130000"/>
              </a:lnSpc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/>
            <a:r>
              <a:rPr lang="en-US" altLang="zh-CN" sz="2800" dirty="0" smtClean="0"/>
              <a:t> </a:t>
            </a:r>
            <a:r>
              <a:rPr lang="en-US" altLang="zh-CN" sz="2800" dirty="0" smtClean="0">
                <a:solidFill>
                  <a:srgbClr val="3333FF"/>
                </a:solidFill>
              </a:rPr>
              <a:t>See Example 2.10 on Pages 41-42.</a:t>
            </a:r>
            <a:endParaRPr lang="zh-CN" altLang="en-US" sz="2800" dirty="0">
              <a:solidFill>
                <a:srgbClr val="3333FF"/>
              </a:solidFill>
            </a:endParaRPr>
          </a:p>
        </p:txBody>
      </p:sp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55070" y="2366783"/>
            <a:ext cx="1970674" cy="211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1227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  <p:bldP spid="19" grpId="0" animBg="1"/>
      <p:bldP spid="21" grpId="0" animBg="1"/>
      <p:bldP spid="22" grpId="0" animBg="1"/>
      <p:bldP spid="23" grpId="0" animBg="1"/>
      <p:bldP spid="24" grpId="0" animBg="1"/>
      <p:bldP spid="15" grpId="0" animBg="1"/>
      <p:bldP spid="1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7568</TotalTime>
  <Words>791</Words>
  <Application>Microsoft Office PowerPoint</Application>
  <PresentationFormat>全屏显示(4:3)</PresentationFormat>
  <Paragraphs>160</Paragraphs>
  <Slides>26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8" baseType="lpstr">
      <vt:lpstr>聚合</vt:lpstr>
      <vt:lpstr>Equation</vt:lpstr>
      <vt:lpstr>Lecture 2 – Supplement -Cryptographic Algorithms and Protocols</vt:lpstr>
      <vt:lpstr>Intuition on Cryptography</vt:lpstr>
      <vt:lpstr>Symmetric-Key Cryptosystem (SKC)</vt:lpstr>
      <vt:lpstr>Cryptographic Communication System</vt:lpstr>
      <vt:lpstr>Statistical Properties of the English Language</vt:lpstr>
      <vt:lpstr>Ciphertext-only attack on the Substitution Cipher</vt:lpstr>
      <vt:lpstr>Ciphertext-only attack on the Substitution Cipher</vt:lpstr>
      <vt:lpstr>Attack on Shift Cipher</vt:lpstr>
      <vt:lpstr>Ciphertext-only attack on the Affine cipher</vt:lpstr>
      <vt:lpstr>Ciphertext-only attack on the Affine cipher</vt:lpstr>
      <vt:lpstr>Permutation Cipher - Example 2.7</vt:lpstr>
      <vt:lpstr>General LFSR of Binary Steam Ciphers</vt:lpstr>
      <vt:lpstr>Stream Ciphers - Example 2.8</vt:lpstr>
      <vt:lpstr>Known-plaintext attack on the LFSR Stream cipher</vt:lpstr>
      <vt:lpstr>Known-plaintext attack on the LFSR Stream cipher</vt:lpstr>
      <vt:lpstr>Autokey Cipher - Example 2.9</vt:lpstr>
      <vt:lpstr>Stream Ciphers</vt:lpstr>
      <vt:lpstr>Practical Stream Ciphers </vt:lpstr>
      <vt:lpstr>Combination generator</vt:lpstr>
      <vt:lpstr>Filter generator</vt:lpstr>
      <vt:lpstr>Shrinking generator</vt:lpstr>
      <vt:lpstr>Applications of Stream Ciphers</vt:lpstr>
      <vt:lpstr>Applications of Stream Ciphers</vt:lpstr>
      <vt:lpstr>Applications of Stream Ciphers</vt:lpstr>
      <vt:lpstr>PowerPoint 演示文稿</vt:lpstr>
      <vt:lpstr>Group Work on Stream Cipher</vt:lpstr>
    </vt:vector>
  </TitlesOfParts>
  <Company>MC SYSTEM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MC SYSTEM</dc:creator>
  <cp:lastModifiedBy>Huang XJ</cp:lastModifiedBy>
  <cp:revision>321</cp:revision>
  <cp:lastPrinted>2020-03-16T17:04:22Z</cp:lastPrinted>
  <dcterms:created xsi:type="dcterms:W3CDTF">2006-05-05T07:30:56Z</dcterms:created>
  <dcterms:modified xsi:type="dcterms:W3CDTF">2024-03-20T01:47:25Z</dcterms:modified>
</cp:coreProperties>
</file>