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391" r:id="rId2"/>
    <p:sldId id="445" r:id="rId3"/>
    <p:sldId id="431" r:id="rId4"/>
    <p:sldId id="436" r:id="rId5"/>
    <p:sldId id="446" r:id="rId6"/>
    <p:sldId id="438" r:id="rId7"/>
    <p:sldId id="439" r:id="rId8"/>
    <p:sldId id="437" r:id="rId9"/>
    <p:sldId id="447" r:id="rId10"/>
    <p:sldId id="448" r:id="rId11"/>
    <p:sldId id="444" r:id="rId12"/>
    <p:sldId id="432" r:id="rId13"/>
    <p:sldId id="421" r:id="rId1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FF"/>
    <a:srgbClr val="FF00FF"/>
    <a:srgbClr val="CCFFCC"/>
    <a:srgbClr val="00FF00"/>
    <a:srgbClr val="000000"/>
    <a:srgbClr val="CC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84540" autoAdjust="0"/>
  </p:normalViewPr>
  <p:slideViewPr>
    <p:cSldViewPr>
      <p:cViewPr>
        <p:scale>
          <a:sx n="70" d="100"/>
          <a:sy n="70" d="100"/>
        </p:scale>
        <p:origin x="-176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4577EA9-424B-4379-8135-1C4B09787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776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umpet" TargetMode="External"/><Relationship Id="rId13" Type="http://schemas.openxmlformats.org/officeDocument/2006/relationships/hyperlink" Target="https://en.wikipedia.org/wiki/Claude_Shannon#cite_note-MIT_obituary-6" TargetMode="External"/><Relationship Id="rId18" Type="http://schemas.openxmlformats.org/officeDocument/2006/relationships/hyperlink" Target="https://en.wikipedia.org/wiki/Edward_O._Thorp" TargetMode="External"/><Relationship Id="rId3" Type="http://schemas.openxmlformats.org/officeDocument/2006/relationships/hyperlink" Target="https://en.wikipedia.org/wiki/Juggling" TargetMode="External"/><Relationship Id="rId7" Type="http://schemas.openxmlformats.org/officeDocument/2006/relationships/hyperlink" Target="https://en.wikipedia.org/wiki/Robot_juggling" TargetMode="External"/><Relationship Id="rId12" Type="http://schemas.openxmlformats.org/officeDocument/2006/relationships/hyperlink" Target="https://en.wikipedia.org/wiki/Rubik's_Cube" TargetMode="External"/><Relationship Id="rId17" Type="http://schemas.openxmlformats.org/officeDocument/2006/relationships/hyperlink" Target="https://en.wikipedia.org/wiki/Wearable_computer" TargetMode="External"/><Relationship Id="rId2" Type="http://schemas.openxmlformats.org/officeDocument/2006/relationships/slide" Target="../slides/slide7.xml"/><Relationship Id="rId16" Type="http://schemas.openxmlformats.org/officeDocument/2006/relationships/hyperlink" Target="https://en.wikipedia.org/w/index.php?title=Scientific_Development_Corp&amp;action=edit&amp;redlink=1" TargetMode="External"/><Relationship Id="rId20" Type="http://schemas.openxmlformats.org/officeDocument/2006/relationships/hyperlink" Target="https://en.wikipedia.org/wiki/Roulett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oman_numeral" TargetMode="External"/><Relationship Id="rId11" Type="http://schemas.openxmlformats.org/officeDocument/2006/relationships/hyperlink" Target="https://en.wikipedia.org/wiki/Marvin_Minsky" TargetMode="External"/><Relationship Id="rId5" Type="http://schemas.openxmlformats.org/officeDocument/2006/relationships/hyperlink" Target="https://en.wikipedia.org/wiki/Chess" TargetMode="External"/><Relationship Id="rId15" Type="http://schemas.openxmlformats.org/officeDocument/2006/relationships/hyperlink" Target="https://en.wikipedia.org/wiki/Digital_computer" TargetMode="External"/><Relationship Id="rId10" Type="http://schemas.openxmlformats.org/officeDocument/2006/relationships/hyperlink" Target="https://en.wikipedia.org/wiki/Useless_machine" TargetMode="External"/><Relationship Id="rId19" Type="http://schemas.openxmlformats.org/officeDocument/2006/relationships/hyperlink" Target="https://en.wikipedia.org/wiki/Claude_Shannon#cite_note-Wearable_computer-29" TargetMode="External"/><Relationship Id="rId4" Type="http://schemas.openxmlformats.org/officeDocument/2006/relationships/hyperlink" Target="https://en.wikipedia.org/wiki/Unicycling" TargetMode="External"/><Relationship Id="rId9" Type="http://schemas.openxmlformats.org/officeDocument/2006/relationships/hyperlink" Target="https://en.wikipedia.org/wiki/Claude_Shannon#cite_note-28" TargetMode="External"/><Relationship Id="rId14" Type="http://schemas.openxmlformats.org/officeDocument/2006/relationships/hyperlink" Target="https://en.wikipedia.org/wiki/Minivac_601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umpet" TargetMode="External"/><Relationship Id="rId13" Type="http://schemas.openxmlformats.org/officeDocument/2006/relationships/hyperlink" Target="https://en.wikipedia.org/wiki/Claude_Shannon#cite_note-MIT_obituary-6" TargetMode="External"/><Relationship Id="rId18" Type="http://schemas.openxmlformats.org/officeDocument/2006/relationships/hyperlink" Target="https://en.wikipedia.org/wiki/Edward_O._Thorp" TargetMode="External"/><Relationship Id="rId3" Type="http://schemas.openxmlformats.org/officeDocument/2006/relationships/hyperlink" Target="https://en.wikipedia.org/wiki/Juggling" TargetMode="External"/><Relationship Id="rId7" Type="http://schemas.openxmlformats.org/officeDocument/2006/relationships/hyperlink" Target="https://en.wikipedia.org/wiki/Robot_juggling" TargetMode="External"/><Relationship Id="rId12" Type="http://schemas.openxmlformats.org/officeDocument/2006/relationships/hyperlink" Target="https://en.wikipedia.org/wiki/Rubik's_Cube" TargetMode="External"/><Relationship Id="rId17" Type="http://schemas.openxmlformats.org/officeDocument/2006/relationships/hyperlink" Target="https://en.wikipedia.org/wiki/Wearable_computer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s://en.wikipedia.org/w/index.php?title=Scientific_Development_Corp&amp;action=edit&amp;redlink=1" TargetMode="External"/><Relationship Id="rId20" Type="http://schemas.openxmlformats.org/officeDocument/2006/relationships/hyperlink" Target="https://en.wikipedia.org/wiki/Roulett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oman_numeral" TargetMode="External"/><Relationship Id="rId11" Type="http://schemas.openxmlformats.org/officeDocument/2006/relationships/hyperlink" Target="https://en.wikipedia.org/wiki/Marvin_Minsky" TargetMode="External"/><Relationship Id="rId5" Type="http://schemas.openxmlformats.org/officeDocument/2006/relationships/hyperlink" Target="https://en.wikipedia.org/wiki/Chess" TargetMode="External"/><Relationship Id="rId15" Type="http://schemas.openxmlformats.org/officeDocument/2006/relationships/hyperlink" Target="https://en.wikipedia.org/wiki/Digital_computer" TargetMode="External"/><Relationship Id="rId10" Type="http://schemas.openxmlformats.org/officeDocument/2006/relationships/hyperlink" Target="https://en.wikipedia.org/wiki/Useless_machine" TargetMode="External"/><Relationship Id="rId19" Type="http://schemas.openxmlformats.org/officeDocument/2006/relationships/hyperlink" Target="https://en.wikipedia.org/wiki/Claude_Shannon#cite_note-Wearable_computer-29" TargetMode="External"/><Relationship Id="rId4" Type="http://schemas.openxmlformats.org/officeDocument/2006/relationships/hyperlink" Target="https://en.wikipedia.org/wiki/Unicycling" TargetMode="External"/><Relationship Id="rId9" Type="http://schemas.openxmlformats.org/officeDocument/2006/relationships/hyperlink" Target="https://en.wikipedia.org/wiki/Claude_Shannon#cite_note-28" TargetMode="External"/><Relationship Id="rId14" Type="http://schemas.openxmlformats.org/officeDocument/2006/relationships/hyperlink" Target="https://en.wikipedia.org/wiki/Minivac_601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bate" TargetMode="External"/><Relationship Id="rId13" Type="http://schemas.openxmlformats.org/officeDocument/2006/relationships/hyperlink" Target="https://en.wikipedia.org/wiki/Western_Union" TargetMode="External"/><Relationship Id="rId3" Type="http://schemas.openxmlformats.org/officeDocument/2006/relationships/hyperlink" Target="https://baike.baidu.com/item/%E7%88%B1%E8%BF%AA%E7%94%9F" TargetMode="External"/><Relationship Id="rId7" Type="http://schemas.openxmlformats.org/officeDocument/2006/relationships/hyperlink" Target="https://en.wikipedia.org/wiki/New_Jersey" TargetMode="External"/><Relationship Id="rId12" Type="http://schemas.openxmlformats.org/officeDocument/2006/relationships/hyperlink" Target="https://en.wikipedia.org/wiki/Claude_Shannon#cite_note-5" TargetMode="External"/><Relationship Id="rId17" Type="http://schemas.openxmlformats.org/officeDocument/2006/relationships/hyperlink" Target="https://en.wikipedia.org/wiki/Claude_Shannon#cite_note-sloane-wyner93-7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s://en.wikipedia.org/wiki/Claude_Shannon#cite_note-MIT_obituary-6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laude_Shannon#cite_note-4" TargetMode="External"/><Relationship Id="rId11" Type="http://schemas.openxmlformats.org/officeDocument/2006/relationships/hyperlink" Target="https://en.wikipedia.org/wiki/Telegraph" TargetMode="External"/><Relationship Id="rId5" Type="http://schemas.openxmlformats.org/officeDocument/2006/relationships/hyperlink" Target="https://en.wikipedia.org/wiki/Gaylord,_Michigan" TargetMode="External"/><Relationship Id="rId15" Type="http://schemas.openxmlformats.org/officeDocument/2006/relationships/hyperlink" Target="https://en.wikipedia.org/wiki/John_Ogden_(colonist)" TargetMode="External"/><Relationship Id="rId10" Type="http://schemas.openxmlformats.org/officeDocument/2006/relationships/hyperlink" Target="https://en.wikipedia.org/wiki/Gaylord_High_School" TargetMode="External"/><Relationship Id="rId4" Type="http://schemas.openxmlformats.org/officeDocument/2006/relationships/hyperlink" Target="https://en.wikipedia.org/wiki/Petoskey,_Michigan" TargetMode="External"/><Relationship Id="rId9" Type="http://schemas.openxmlformats.org/officeDocument/2006/relationships/hyperlink" Target="https://en.wikipedia.org/w/index.php?title=Mabel_Wolf_Shannon&amp;action=edit&amp;redlink=1" TargetMode="External"/><Relationship Id="rId14" Type="http://schemas.openxmlformats.org/officeDocument/2006/relationships/hyperlink" Target="https://en.wikipedia.org/wiki/Thomas_Edison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4022630" y="9723560"/>
            <a:ext cx="3076671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40" tIns="47622" rIns="95240" bIns="47622" anchor="b"/>
          <a:lstStyle/>
          <a:p>
            <a:pPr algn="r" defTabSz="94828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</a:pPr>
            <a:fld id="{9E38415A-DD1D-4392-91D9-F3EE4165CF74}" type="slidenum">
              <a:rPr lang="en-US" altLang="zh-TW" sz="1300"/>
              <a:pPr algn="r" defTabSz="948280" eaLnBrk="1" hangingPunct="1"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" pitchFamily="2" charset="2"/>
                <a:buChar char="n"/>
              </a:pPr>
              <a:t>2</a:t>
            </a:fld>
            <a:endParaRPr lang="en-US" altLang="zh-TW" sz="1300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3338" cy="38369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0088"/>
            <a:ext cx="5207386" cy="4604561"/>
          </a:xfrm>
          <a:noFill/>
          <a:ln w="9525"/>
        </p:spPr>
        <p:txBody>
          <a:bodyPr/>
          <a:lstStyle/>
          <a:p>
            <a:endParaRPr lang="en-US" altLang="zh-CN" b="1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4022630" y="9723560"/>
            <a:ext cx="3076671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40" tIns="47622" rIns="95240" bIns="47622" anchor="b"/>
          <a:lstStyle/>
          <a:p>
            <a:pPr algn="r" defTabSz="94828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</a:pPr>
            <a:fld id="{9E38415A-DD1D-4392-91D9-F3EE4165CF74}" type="slidenum">
              <a:rPr lang="en-US" altLang="zh-TW" sz="1300"/>
              <a:pPr algn="r" defTabSz="948280" eaLnBrk="1" hangingPunct="1"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" pitchFamily="2" charset="2"/>
                <a:buChar char="n"/>
              </a:pPr>
              <a:t>3</a:t>
            </a:fld>
            <a:endParaRPr lang="en-US" altLang="zh-TW" sz="1300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3338" cy="38369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0088"/>
            <a:ext cx="5207386" cy="4604561"/>
          </a:xfrm>
          <a:noFill/>
          <a:ln w="9525"/>
        </p:spPr>
        <p:txBody>
          <a:bodyPr/>
          <a:lstStyle/>
          <a:p>
            <a:endParaRPr lang="en-US" altLang="zh-CN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8B5E4B-EDF6-4C5E-9FA3-D70D31AF6285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/>
            <a:r>
              <a:rPr lang="en-US" altLang="zh-CN" dirty="0" smtClean="0">
                <a:effectLst/>
              </a:rPr>
              <a:t>Outside of Shannon's academic pursuits, he was interested in </a:t>
            </a:r>
            <a:r>
              <a:rPr lang="en-US" altLang="zh-CN" dirty="0" smtClean="0">
                <a:effectLst/>
                <a:hlinkClick r:id="rId3" tooltip="Juggling"/>
              </a:rPr>
              <a:t>juggling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  <a:hlinkClick r:id="rId4" tooltip="Unicycling"/>
              </a:rPr>
              <a:t>unicycling</a:t>
            </a:r>
            <a:r>
              <a:rPr lang="en-US" altLang="zh-CN" dirty="0" smtClean="0">
                <a:effectLst/>
              </a:rPr>
              <a:t>, and </a:t>
            </a:r>
            <a:r>
              <a:rPr lang="en-US" altLang="zh-CN" dirty="0" smtClean="0">
                <a:effectLst/>
                <a:hlinkClick r:id="rId5" tooltip="Chess"/>
              </a:rPr>
              <a:t>chess</a:t>
            </a:r>
            <a:r>
              <a:rPr lang="en-US" altLang="zh-CN" dirty="0" smtClean="0">
                <a:effectLst/>
              </a:rPr>
              <a:t>. He also invented many devices, including a </a:t>
            </a:r>
            <a:r>
              <a:rPr lang="en-US" altLang="zh-CN" dirty="0" smtClean="0">
                <a:effectLst/>
                <a:hlinkClick r:id="rId6" tooltip="Roman numeral"/>
              </a:rPr>
              <a:t>Roman numeral</a:t>
            </a:r>
            <a:r>
              <a:rPr lang="en-US" altLang="zh-CN" dirty="0" smtClean="0">
                <a:effectLst/>
              </a:rPr>
              <a:t> computer called THROBAC, </a:t>
            </a:r>
            <a:r>
              <a:rPr lang="en-US" altLang="zh-CN" dirty="0" smtClean="0">
                <a:effectLst/>
                <a:hlinkClick r:id="rId7" tooltip="Robot juggling"/>
              </a:rPr>
              <a:t>juggling machines</a:t>
            </a:r>
            <a:r>
              <a:rPr lang="en-US" altLang="zh-CN" dirty="0" smtClean="0">
                <a:effectLst/>
              </a:rPr>
              <a:t>, and a flame-throwing </a:t>
            </a:r>
            <a:r>
              <a:rPr lang="en-US" altLang="zh-CN" dirty="0" smtClean="0">
                <a:effectLst/>
                <a:hlinkClick r:id="rId8" tooltip="Trumpet"/>
              </a:rPr>
              <a:t>trumpet</a:t>
            </a:r>
            <a:r>
              <a:rPr lang="en-US" altLang="zh-CN" dirty="0" smtClean="0">
                <a:effectLst/>
              </a:rPr>
              <a:t>.</a:t>
            </a:r>
            <a:r>
              <a:rPr lang="en-US" altLang="zh-CN" baseline="30000" dirty="0" smtClean="0">
                <a:effectLst/>
                <a:hlinkClick r:id="rId9"/>
              </a:rPr>
              <a:t>[28]</a:t>
            </a:r>
            <a:r>
              <a:rPr lang="en-US" altLang="zh-CN" dirty="0" smtClean="0">
                <a:effectLst/>
              </a:rPr>
              <a:t> One of his more humorous devices was a box kept on his desk called the "</a:t>
            </a:r>
            <a:r>
              <a:rPr lang="en-US" altLang="zh-CN" dirty="0" smtClean="0">
                <a:effectLst/>
                <a:hlinkClick r:id="rId10" tooltip="Useless machine"/>
              </a:rPr>
              <a:t>Ultimate Machine</a:t>
            </a:r>
            <a:r>
              <a:rPr lang="en-US" altLang="zh-CN" dirty="0" smtClean="0">
                <a:effectLst/>
              </a:rPr>
              <a:t>", based on an idea by </a:t>
            </a:r>
            <a:r>
              <a:rPr lang="en-US" altLang="zh-CN" dirty="0" smtClean="0">
                <a:effectLst/>
                <a:hlinkClick r:id="rId11" tooltip="Marvin Minsky"/>
              </a:rPr>
              <a:t>Marvin Minsky</a:t>
            </a:r>
            <a:r>
              <a:rPr lang="en-US" altLang="zh-CN" dirty="0" smtClean="0">
                <a:effectLst/>
              </a:rPr>
              <a:t>. Otherwise featureless, the box possessed a single switch on its side. When the switch was flipped, the lid of the box opened and a mechanical hand reached out, flipped off the switch, then retracted back inside the box. In addition, he built a device that could solve the </a:t>
            </a:r>
            <a:r>
              <a:rPr lang="en-US" altLang="zh-CN" dirty="0" smtClean="0">
                <a:effectLst/>
                <a:hlinkClick r:id="rId12" tooltip="Rubik's Cube"/>
              </a:rPr>
              <a:t>Rubik's Cube</a:t>
            </a:r>
            <a:r>
              <a:rPr lang="en-US" altLang="zh-CN" dirty="0" smtClean="0">
                <a:effectLst/>
              </a:rPr>
              <a:t> puzzle.</a:t>
            </a:r>
            <a:r>
              <a:rPr lang="en-US" altLang="zh-CN" baseline="30000" dirty="0" smtClean="0">
                <a:effectLst/>
                <a:hlinkClick r:id="rId13"/>
              </a:rPr>
              <a:t>[6]</a:t>
            </a:r>
            <a:r>
              <a:rPr lang="en-US" altLang="zh-CN" dirty="0" smtClean="0">
                <a:effectLst/>
              </a:rPr>
              <a:t> </a:t>
            </a:r>
          </a:p>
          <a:p>
            <a:pPr rtl="0"/>
            <a:r>
              <a:rPr lang="en-US" altLang="zh-CN" dirty="0" smtClean="0">
                <a:effectLst/>
              </a:rPr>
              <a:t>Shannon designed the </a:t>
            </a:r>
            <a:r>
              <a:rPr lang="en-US" altLang="zh-CN" dirty="0" smtClean="0">
                <a:effectLst/>
                <a:hlinkClick r:id="rId14" tooltip="Minivac 601"/>
              </a:rPr>
              <a:t>Minivac 601</a:t>
            </a:r>
            <a:r>
              <a:rPr lang="en-US" altLang="zh-CN" dirty="0" smtClean="0">
                <a:effectLst/>
              </a:rPr>
              <a:t>, a </a:t>
            </a:r>
            <a:r>
              <a:rPr lang="en-US" altLang="zh-CN" dirty="0" smtClean="0">
                <a:effectLst/>
                <a:hlinkClick r:id="rId15" tooltip="Digital computer"/>
              </a:rPr>
              <a:t>digital computer</a:t>
            </a:r>
            <a:r>
              <a:rPr lang="en-US" altLang="zh-CN" dirty="0" smtClean="0">
                <a:effectLst/>
              </a:rPr>
              <a:t> trainer to teach business people about how computers functioned. It was sold by the </a:t>
            </a:r>
            <a:r>
              <a:rPr lang="en-US" altLang="zh-CN" dirty="0" smtClean="0">
                <a:effectLst/>
                <a:hlinkClick r:id="rId16" tooltip="Scientific Development Corp (page does not exist)"/>
              </a:rPr>
              <a:t>Scientific Development Corp</a:t>
            </a:r>
            <a:r>
              <a:rPr lang="en-US" altLang="zh-CN" dirty="0" smtClean="0">
                <a:effectLst/>
              </a:rPr>
              <a:t> starting in 1961. </a:t>
            </a:r>
          </a:p>
          <a:p>
            <a:pPr rtl="0"/>
            <a:r>
              <a:rPr lang="en-US" altLang="zh-CN" dirty="0" smtClean="0">
                <a:effectLst/>
              </a:rPr>
              <a:t>He is also considered the co-inventor of the first </a:t>
            </a:r>
            <a:r>
              <a:rPr lang="en-US" altLang="zh-CN" dirty="0" smtClean="0">
                <a:effectLst/>
                <a:hlinkClick r:id="rId17" tooltip="Wearable computer"/>
              </a:rPr>
              <a:t>wearable computer</a:t>
            </a:r>
            <a:r>
              <a:rPr lang="en-US" altLang="zh-CN" dirty="0" smtClean="0">
                <a:effectLst/>
              </a:rPr>
              <a:t> along with </a:t>
            </a:r>
            <a:r>
              <a:rPr lang="en-US" altLang="zh-CN" dirty="0" smtClean="0">
                <a:effectLst/>
                <a:hlinkClick r:id="rId18" tooltip="Edward O. Thorp"/>
              </a:rPr>
              <a:t>Edward O. Thorp</a:t>
            </a:r>
            <a:r>
              <a:rPr lang="en-US" altLang="zh-CN" dirty="0" smtClean="0">
                <a:effectLst/>
              </a:rPr>
              <a:t>.</a:t>
            </a:r>
            <a:r>
              <a:rPr lang="en-US" altLang="zh-CN" baseline="30000" dirty="0" smtClean="0">
                <a:effectLst/>
                <a:hlinkClick r:id="rId19"/>
              </a:rPr>
              <a:t>[29]</a:t>
            </a:r>
            <a:r>
              <a:rPr lang="en-US" altLang="zh-CN" dirty="0" smtClean="0">
                <a:effectLst/>
              </a:rPr>
              <a:t> The device was used to improve the odds when playing </a:t>
            </a:r>
            <a:r>
              <a:rPr lang="en-US" altLang="zh-CN" dirty="0" smtClean="0">
                <a:effectLst/>
                <a:hlinkClick r:id="rId20" tooltip="Roulette"/>
              </a:rPr>
              <a:t>roulette</a:t>
            </a:r>
            <a:r>
              <a:rPr lang="en-US" altLang="zh-CN" dirty="0" smtClean="0">
                <a:effectLst/>
              </a:rPr>
              <a:t>. </a:t>
            </a:r>
          </a:p>
          <a:p>
            <a:pPr rtl="0"/>
            <a:endParaRPr lang="en-US" altLang="zh-CN" dirty="0" smtClean="0">
              <a:effectLst/>
            </a:endParaRPr>
          </a:p>
          <a:p>
            <a:pPr rtl="0"/>
            <a:r>
              <a:rPr lang="en-US" altLang="zh-CN" dirty="0" smtClean="0">
                <a:effectLst/>
              </a:rPr>
              <a:t>The </a:t>
            </a:r>
            <a:r>
              <a:rPr lang="en-US" altLang="zh-CN" dirty="0" smtClean="0">
                <a:effectLst/>
                <a:hlinkClick r:id="rId14" tooltip="Minivac 601"/>
              </a:rPr>
              <a:t>Minivac 601</a:t>
            </a:r>
            <a:r>
              <a:rPr lang="en-US" altLang="zh-CN" dirty="0" smtClean="0">
                <a:effectLst/>
              </a:rPr>
              <a:t>, a digital computer trainer designed by Shannon.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8B5E4B-EDF6-4C5E-9FA3-D70D31AF6285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/>
            <a:r>
              <a:rPr lang="en-US" altLang="zh-CN" dirty="0" smtClean="0">
                <a:effectLst/>
              </a:rPr>
              <a:t>Outside of Shannon's academic pursuits, he was interested in </a:t>
            </a:r>
            <a:r>
              <a:rPr lang="en-US" altLang="zh-CN" dirty="0" smtClean="0">
                <a:effectLst/>
                <a:hlinkClick r:id="rId3" tooltip="Juggling"/>
              </a:rPr>
              <a:t>juggling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  <a:hlinkClick r:id="rId4" tooltip="Unicycling"/>
              </a:rPr>
              <a:t>unicycling</a:t>
            </a:r>
            <a:r>
              <a:rPr lang="en-US" altLang="zh-CN" dirty="0" smtClean="0">
                <a:effectLst/>
              </a:rPr>
              <a:t>, and </a:t>
            </a:r>
            <a:r>
              <a:rPr lang="en-US" altLang="zh-CN" dirty="0" smtClean="0">
                <a:effectLst/>
                <a:hlinkClick r:id="rId5" tooltip="Chess"/>
              </a:rPr>
              <a:t>chess</a:t>
            </a:r>
            <a:r>
              <a:rPr lang="en-US" altLang="zh-CN" dirty="0" smtClean="0">
                <a:effectLst/>
              </a:rPr>
              <a:t>. He also invented many devices, including a </a:t>
            </a:r>
            <a:r>
              <a:rPr lang="en-US" altLang="zh-CN" dirty="0" smtClean="0">
                <a:effectLst/>
                <a:hlinkClick r:id="rId6" tooltip="Roman numeral"/>
              </a:rPr>
              <a:t>Roman numeral</a:t>
            </a:r>
            <a:r>
              <a:rPr lang="en-US" altLang="zh-CN" dirty="0" smtClean="0">
                <a:effectLst/>
              </a:rPr>
              <a:t> computer called THROBAC, </a:t>
            </a:r>
            <a:r>
              <a:rPr lang="en-US" altLang="zh-CN" dirty="0" smtClean="0">
                <a:effectLst/>
                <a:hlinkClick r:id="rId7" tooltip="Robot juggling"/>
              </a:rPr>
              <a:t>juggling machines</a:t>
            </a:r>
            <a:r>
              <a:rPr lang="en-US" altLang="zh-CN" dirty="0" smtClean="0">
                <a:effectLst/>
              </a:rPr>
              <a:t>, and a flame-throwing </a:t>
            </a:r>
            <a:r>
              <a:rPr lang="en-US" altLang="zh-CN" dirty="0" smtClean="0">
                <a:effectLst/>
                <a:hlinkClick r:id="rId8" tooltip="Trumpet"/>
              </a:rPr>
              <a:t>trumpet</a:t>
            </a:r>
            <a:r>
              <a:rPr lang="en-US" altLang="zh-CN" dirty="0" smtClean="0">
                <a:effectLst/>
              </a:rPr>
              <a:t>.</a:t>
            </a:r>
            <a:r>
              <a:rPr lang="en-US" altLang="zh-CN" baseline="30000" dirty="0" smtClean="0">
                <a:effectLst/>
                <a:hlinkClick r:id="rId9"/>
              </a:rPr>
              <a:t>[28]</a:t>
            </a:r>
            <a:r>
              <a:rPr lang="en-US" altLang="zh-CN" dirty="0" smtClean="0">
                <a:effectLst/>
              </a:rPr>
              <a:t> One of his more humorous devices was a box kept on his desk called the "</a:t>
            </a:r>
            <a:r>
              <a:rPr lang="en-US" altLang="zh-CN" dirty="0" smtClean="0">
                <a:effectLst/>
                <a:hlinkClick r:id="rId10" tooltip="Useless machine"/>
              </a:rPr>
              <a:t>Ultimate Machine</a:t>
            </a:r>
            <a:r>
              <a:rPr lang="en-US" altLang="zh-CN" dirty="0" smtClean="0">
                <a:effectLst/>
              </a:rPr>
              <a:t>", based on an idea by </a:t>
            </a:r>
            <a:r>
              <a:rPr lang="en-US" altLang="zh-CN" dirty="0" smtClean="0">
                <a:effectLst/>
                <a:hlinkClick r:id="rId11" tooltip="Marvin Minsky"/>
              </a:rPr>
              <a:t>Marvin Minsky</a:t>
            </a:r>
            <a:r>
              <a:rPr lang="en-US" altLang="zh-CN" dirty="0" smtClean="0">
                <a:effectLst/>
              </a:rPr>
              <a:t>. Otherwise featureless, the box possessed a single switch on its side. When the switch was flipped, the lid of the box opened and a mechanical hand reached out, flipped off the switch, then retracted back inside the box. In addition, he built a device that could solve the </a:t>
            </a:r>
            <a:r>
              <a:rPr lang="en-US" altLang="zh-CN" dirty="0" smtClean="0">
                <a:effectLst/>
                <a:hlinkClick r:id="rId12" tooltip="Rubik's Cube"/>
              </a:rPr>
              <a:t>Rubik's Cube</a:t>
            </a:r>
            <a:r>
              <a:rPr lang="en-US" altLang="zh-CN" dirty="0" smtClean="0">
                <a:effectLst/>
              </a:rPr>
              <a:t> puzzle.</a:t>
            </a:r>
            <a:r>
              <a:rPr lang="en-US" altLang="zh-CN" baseline="30000" dirty="0" smtClean="0">
                <a:effectLst/>
                <a:hlinkClick r:id="rId13"/>
              </a:rPr>
              <a:t>[6]</a:t>
            </a:r>
            <a:r>
              <a:rPr lang="en-US" altLang="zh-CN" dirty="0" smtClean="0">
                <a:effectLst/>
              </a:rPr>
              <a:t> </a:t>
            </a:r>
          </a:p>
          <a:p>
            <a:pPr rtl="0"/>
            <a:r>
              <a:rPr lang="en-US" altLang="zh-CN" dirty="0" smtClean="0">
                <a:effectLst/>
              </a:rPr>
              <a:t>Shannon designed the </a:t>
            </a:r>
            <a:r>
              <a:rPr lang="en-US" altLang="zh-CN" dirty="0" smtClean="0">
                <a:effectLst/>
                <a:hlinkClick r:id="rId14" tooltip="Minivac 601"/>
              </a:rPr>
              <a:t>Minivac 601</a:t>
            </a:r>
            <a:r>
              <a:rPr lang="en-US" altLang="zh-CN" dirty="0" smtClean="0">
                <a:effectLst/>
              </a:rPr>
              <a:t>, a </a:t>
            </a:r>
            <a:r>
              <a:rPr lang="en-US" altLang="zh-CN" dirty="0" smtClean="0">
                <a:effectLst/>
                <a:hlinkClick r:id="rId15" tooltip="Digital computer"/>
              </a:rPr>
              <a:t>digital computer</a:t>
            </a:r>
            <a:r>
              <a:rPr lang="en-US" altLang="zh-CN" dirty="0" smtClean="0">
                <a:effectLst/>
              </a:rPr>
              <a:t> trainer to teach business people about how computers functioned. It was sold by the </a:t>
            </a:r>
            <a:r>
              <a:rPr lang="en-US" altLang="zh-CN" dirty="0" smtClean="0">
                <a:effectLst/>
                <a:hlinkClick r:id="rId16" tooltip="Scientific Development Corp (page does not exist)"/>
              </a:rPr>
              <a:t>Scientific Development Corp</a:t>
            </a:r>
            <a:r>
              <a:rPr lang="en-US" altLang="zh-CN" dirty="0" smtClean="0">
                <a:effectLst/>
              </a:rPr>
              <a:t> starting in 1961. </a:t>
            </a:r>
          </a:p>
          <a:p>
            <a:pPr rtl="0"/>
            <a:r>
              <a:rPr lang="en-US" altLang="zh-CN" dirty="0" smtClean="0">
                <a:effectLst/>
              </a:rPr>
              <a:t>He is also considered the co-inventor of the first </a:t>
            </a:r>
            <a:r>
              <a:rPr lang="en-US" altLang="zh-CN" dirty="0" smtClean="0">
                <a:effectLst/>
                <a:hlinkClick r:id="rId17" tooltip="Wearable computer"/>
              </a:rPr>
              <a:t>wearable computer</a:t>
            </a:r>
            <a:r>
              <a:rPr lang="en-US" altLang="zh-CN" dirty="0" smtClean="0">
                <a:effectLst/>
              </a:rPr>
              <a:t> along with </a:t>
            </a:r>
            <a:r>
              <a:rPr lang="en-US" altLang="zh-CN" dirty="0" smtClean="0">
                <a:effectLst/>
                <a:hlinkClick r:id="rId18" tooltip="Edward O. Thorp"/>
              </a:rPr>
              <a:t>Edward O. Thorp</a:t>
            </a:r>
            <a:r>
              <a:rPr lang="en-US" altLang="zh-CN" dirty="0" smtClean="0">
                <a:effectLst/>
              </a:rPr>
              <a:t>.</a:t>
            </a:r>
            <a:r>
              <a:rPr lang="en-US" altLang="zh-CN" baseline="30000" dirty="0" smtClean="0">
                <a:effectLst/>
                <a:hlinkClick r:id="rId19"/>
              </a:rPr>
              <a:t>[29]</a:t>
            </a:r>
            <a:r>
              <a:rPr lang="en-US" altLang="zh-CN" dirty="0" smtClean="0">
                <a:effectLst/>
              </a:rPr>
              <a:t> The device was used to improve the odds when playing </a:t>
            </a:r>
            <a:r>
              <a:rPr lang="en-US" altLang="zh-CN" dirty="0" smtClean="0">
                <a:effectLst/>
                <a:hlinkClick r:id="rId20" tooltip="Roulette"/>
              </a:rPr>
              <a:t>roulette</a:t>
            </a:r>
            <a:r>
              <a:rPr lang="en-US" altLang="zh-CN" dirty="0" smtClean="0">
                <a:effectLst/>
              </a:rPr>
              <a:t>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8B5E4B-EDF6-4C5E-9FA3-D70D31AF6285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4022630" y="9723560"/>
            <a:ext cx="3076671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240" tIns="47622" rIns="95240" bIns="47622" anchor="b"/>
          <a:lstStyle/>
          <a:p>
            <a:pPr algn="r" defTabSz="94828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</a:pPr>
            <a:fld id="{9E38415A-DD1D-4392-91D9-F3EE4165CF74}" type="slidenum">
              <a:rPr lang="en-US" altLang="zh-TW" sz="1300"/>
              <a:pPr algn="r" defTabSz="948280" eaLnBrk="1" hangingPunct="1"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" pitchFamily="2" charset="2"/>
                <a:buChar char="n"/>
              </a:pPr>
              <a:t>11</a:t>
            </a:fld>
            <a:endParaRPr lang="en-US" altLang="zh-TW" sz="1300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9938"/>
            <a:ext cx="5113338" cy="38369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0088"/>
            <a:ext cx="5207386" cy="4604561"/>
          </a:xfrm>
          <a:noFill/>
          <a:ln w="9525"/>
        </p:spPr>
        <p:txBody>
          <a:bodyPr/>
          <a:lstStyle/>
          <a:p>
            <a:r>
              <a:rPr lang="zh-CN" altLang="en-US" b="1" dirty="0" smtClean="0"/>
              <a:t>克劳德</a:t>
            </a:r>
            <a:r>
              <a:rPr lang="en-US" altLang="zh-CN" b="1" dirty="0" smtClean="0"/>
              <a:t>·</a:t>
            </a:r>
            <a:r>
              <a:rPr lang="zh-CN" altLang="en-US" b="1" dirty="0" smtClean="0"/>
              <a:t>艾尔伍德</a:t>
            </a:r>
            <a:r>
              <a:rPr lang="en-US" altLang="zh-CN" b="1" dirty="0" smtClean="0"/>
              <a:t>·</a:t>
            </a:r>
            <a:r>
              <a:rPr lang="zh-CN" altLang="en-US" b="1" dirty="0" smtClean="0"/>
              <a:t>香农</a:t>
            </a:r>
            <a:r>
              <a:rPr lang="en-US" altLang="zh-CN" dirty="0" smtClean="0"/>
              <a:t>(Claude Elwood Shannon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1916-2001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1916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日诞生于美国密西根州的</a:t>
            </a:r>
            <a:r>
              <a:rPr lang="en-US" altLang="zh-CN" dirty="0" smtClean="0"/>
              <a:t>Petoskey</a:t>
            </a:r>
            <a:r>
              <a:rPr lang="zh-CN" altLang="en-US" dirty="0" smtClean="0"/>
              <a:t>。在</a:t>
            </a:r>
            <a:r>
              <a:rPr lang="en-US" altLang="zh-CN" dirty="0" smtClean="0"/>
              <a:t>Gaylord</a:t>
            </a:r>
            <a:r>
              <a:rPr lang="zh-CN" altLang="en-US" dirty="0" smtClean="0"/>
              <a:t>小镇长大，当时镇里只有三千居民。父亲是该镇的法官，他们父子的姓名完全相同，都是</a:t>
            </a:r>
            <a:r>
              <a:rPr lang="en-US" altLang="zh-CN" dirty="0" smtClean="0"/>
              <a:t>Claude Elwood Shannon</a:t>
            </a:r>
            <a:r>
              <a:rPr lang="zh-CN" altLang="en-US" dirty="0" smtClean="0"/>
              <a:t>。母亲是镇里的中学校长，姓名是</a:t>
            </a:r>
            <a:r>
              <a:rPr lang="en-US" altLang="zh-CN" dirty="0" smtClean="0"/>
              <a:t>Mabel Wolf Shannon</a:t>
            </a:r>
            <a:r>
              <a:rPr lang="zh-CN" altLang="en-US" dirty="0" smtClean="0"/>
              <a:t>。他生长在一个有良好教育的环境，不过父母给他的科学影响好像还不如祖父的影响大。香农的祖父是一位农场主兼发明家，发明过洗衣机和许多农业机械，这对香农的影响比较直接。此外，香农的家庭与大发明家</a:t>
            </a:r>
            <a:r>
              <a:rPr lang="zh-CN" altLang="en-US" dirty="0" smtClean="0">
                <a:hlinkClick r:id="rId3"/>
              </a:rPr>
              <a:t>爱迪生</a:t>
            </a:r>
            <a:r>
              <a:rPr lang="en-US" altLang="zh-CN" dirty="0" smtClean="0"/>
              <a:t>(Thomas Alva Edison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1847-1931</a:t>
            </a:r>
            <a:r>
              <a:rPr lang="zh-CN" altLang="en-US" dirty="0" smtClean="0"/>
              <a:t>）还有远亲关系。</a:t>
            </a:r>
            <a:endParaRPr lang="en-US" altLang="zh-CN" dirty="0" smtClean="0"/>
          </a:p>
          <a:p>
            <a:endParaRPr lang="en-US" altLang="zh-CN" dirty="0" smtClean="0">
              <a:cs typeface="Times New Roman" pitchFamily="18" charset="0"/>
            </a:endParaRPr>
          </a:p>
          <a:p>
            <a:pPr rtl="0"/>
            <a:r>
              <a:rPr lang="en-US" altLang="zh-CN" dirty="0" smtClean="0">
                <a:effectLst/>
              </a:rPr>
              <a:t>Shannon was born in </a:t>
            </a:r>
            <a:r>
              <a:rPr lang="en-US" altLang="zh-CN" dirty="0" smtClean="0">
                <a:effectLst/>
                <a:hlinkClick r:id="rId4" tooltip="Petoskey, Michigan"/>
              </a:rPr>
              <a:t>Petoskey, Michigan</a:t>
            </a:r>
            <a:r>
              <a:rPr lang="en-US" altLang="zh-CN" dirty="0" smtClean="0">
                <a:effectLst/>
              </a:rPr>
              <a:t> and grew up in </a:t>
            </a:r>
            <a:r>
              <a:rPr lang="en-US" altLang="zh-CN" dirty="0" smtClean="0">
                <a:effectLst/>
                <a:hlinkClick r:id="rId5" tooltip="Gaylord, Michigan"/>
              </a:rPr>
              <a:t>Gaylord, Michigan</a:t>
            </a:r>
            <a:r>
              <a:rPr lang="en-US" altLang="zh-CN" dirty="0" smtClean="0">
                <a:effectLst/>
              </a:rPr>
              <a:t>.</a:t>
            </a:r>
            <a:r>
              <a:rPr lang="en-US" altLang="zh-CN" baseline="30000" dirty="0" smtClean="0">
                <a:effectLst/>
                <a:hlinkClick r:id="rId6"/>
              </a:rPr>
              <a:t>[4]</a:t>
            </a:r>
            <a:r>
              <a:rPr lang="en-US" altLang="zh-CN" dirty="0" smtClean="0">
                <a:effectLst/>
              </a:rPr>
              <a:t> His father, Claude, Sr. (1862–1934), a descendant of early settlers of </a:t>
            </a:r>
            <a:r>
              <a:rPr lang="en-US" altLang="zh-CN" dirty="0" smtClean="0">
                <a:effectLst/>
                <a:hlinkClick r:id="rId7" tooltip="New Jersey"/>
              </a:rPr>
              <a:t>New Jersey</a:t>
            </a:r>
            <a:r>
              <a:rPr lang="en-US" altLang="zh-CN" dirty="0" smtClean="0">
                <a:effectLst/>
              </a:rPr>
              <a:t>, was a self-made businessman, and for a while, a Judge of </a:t>
            </a:r>
            <a:r>
              <a:rPr lang="en-US" altLang="zh-CN" dirty="0" smtClean="0">
                <a:effectLst/>
                <a:hlinkClick r:id="rId8" tooltip="Probate"/>
              </a:rPr>
              <a:t>Probate</a:t>
            </a:r>
            <a:r>
              <a:rPr lang="en-US" altLang="zh-CN" dirty="0" smtClean="0">
                <a:effectLst/>
              </a:rPr>
              <a:t>. Shannon's mother, </a:t>
            </a:r>
            <a:r>
              <a:rPr lang="en-US" altLang="zh-CN" dirty="0" smtClean="0">
                <a:effectLst/>
                <a:hlinkClick r:id="rId9" tooltip="Mabel Wolf Shannon (page does not exist)"/>
              </a:rPr>
              <a:t>Mabel Wolf Shannon</a:t>
            </a:r>
            <a:r>
              <a:rPr lang="en-US" altLang="zh-CN" dirty="0" smtClean="0">
                <a:effectLst/>
              </a:rPr>
              <a:t> (1890–1945), was a language teacher, and also served as the principal of </a:t>
            </a:r>
            <a:r>
              <a:rPr lang="en-US" altLang="zh-CN" dirty="0" smtClean="0">
                <a:effectLst/>
                <a:hlinkClick r:id="rId10" tooltip="Gaylord High School"/>
              </a:rPr>
              <a:t>Gaylord High School</a:t>
            </a:r>
            <a:r>
              <a:rPr lang="en-US" altLang="zh-CN" dirty="0" smtClean="0">
                <a:effectLst/>
              </a:rPr>
              <a:t>. </a:t>
            </a:r>
          </a:p>
          <a:p>
            <a:pPr rtl="0"/>
            <a:r>
              <a:rPr lang="en-US" altLang="zh-CN" dirty="0" smtClean="0">
                <a:effectLst/>
              </a:rPr>
              <a:t>Most of the first 16 years of Shannon's life were spent in Gaylord, where he attended public school, graduating from </a:t>
            </a:r>
            <a:r>
              <a:rPr lang="en-US" altLang="zh-CN" dirty="0" smtClean="0">
                <a:effectLst/>
                <a:hlinkClick r:id="rId10" tooltip="Gaylord High School"/>
              </a:rPr>
              <a:t>Gaylord High School</a:t>
            </a:r>
            <a:r>
              <a:rPr lang="en-US" altLang="zh-CN" dirty="0" smtClean="0">
                <a:effectLst/>
              </a:rPr>
              <a:t> in 1932. Shannon showed an inclination towards mechanical and electrical things. His best subjects were science and mathematics. At home he constructed such devices as models of planes, a radio-controlled model boat and a barbed-wire </a:t>
            </a:r>
            <a:r>
              <a:rPr lang="en-US" altLang="zh-CN" dirty="0" smtClean="0">
                <a:effectLst/>
                <a:hlinkClick r:id="rId11" tooltip="Telegraph"/>
              </a:rPr>
              <a:t>telegraph</a:t>
            </a:r>
            <a:r>
              <a:rPr lang="en-US" altLang="zh-CN" dirty="0" smtClean="0">
                <a:effectLst/>
              </a:rPr>
              <a:t> system to a friend's house a half-mile away.</a:t>
            </a:r>
            <a:r>
              <a:rPr lang="en-US" altLang="zh-CN" baseline="30000" dirty="0" smtClean="0">
                <a:effectLst/>
                <a:hlinkClick r:id="rId12"/>
              </a:rPr>
              <a:t>[5]</a:t>
            </a:r>
            <a:r>
              <a:rPr lang="en-US" altLang="zh-CN" dirty="0" smtClean="0">
                <a:effectLst/>
              </a:rPr>
              <a:t> While growing up, he also worked as a messenger for the </a:t>
            </a:r>
            <a:r>
              <a:rPr lang="en-US" altLang="zh-CN" dirty="0" smtClean="0">
                <a:effectLst/>
                <a:hlinkClick r:id="rId13" tooltip="Western Union"/>
              </a:rPr>
              <a:t>Western Union</a:t>
            </a:r>
            <a:r>
              <a:rPr lang="en-US" altLang="zh-CN" dirty="0" smtClean="0">
                <a:effectLst/>
              </a:rPr>
              <a:t> company. </a:t>
            </a:r>
          </a:p>
          <a:p>
            <a:pPr rtl="0"/>
            <a:r>
              <a:rPr lang="en-US" altLang="zh-CN" dirty="0" smtClean="0">
                <a:effectLst/>
              </a:rPr>
              <a:t>His childhood hero was </a:t>
            </a:r>
            <a:r>
              <a:rPr lang="en-US" altLang="zh-CN" dirty="0" smtClean="0">
                <a:effectLst/>
                <a:hlinkClick r:id="rId14" tooltip="Thomas Edison"/>
              </a:rPr>
              <a:t>Thomas Edison</a:t>
            </a:r>
            <a:r>
              <a:rPr lang="en-US" altLang="zh-CN" dirty="0" smtClean="0">
                <a:effectLst/>
              </a:rPr>
              <a:t>, who he later learned was a distant cousin. Both Shannon and Edison were descendants of </a:t>
            </a:r>
            <a:r>
              <a:rPr lang="en-US" altLang="zh-CN" dirty="0" smtClean="0">
                <a:effectLst/>
                <a:hlinkClick r:id="rId15" tooltip="John Ogden (colonist)"/>
              </a:rPr>
              <a:t>John Ogden</a:t>
            </a:r>
            <a:r>
              <a:rPr lang="en-US" altLang="zh-CN" dirty="0" smtClean="0">
                <a:effectLst/>
              </a:rPr>
              <a:t> (1609–1682), a colonial leader and an ancestor of many distinguished people.</a:t>
            </a:r>
            <a:r>
              <a:rPr lang="en-US" altLang="zh-CN" baseline="30000" dirty="0" smtClean="0">
                <a:effectLst/>
                <a:hlinkClick r:id="rId16"/>
              </a:rPr>
              <a:t>[6]</a:t>
            </a:r>
            <a:r>
              <a:rPr lang="en-US" altLang="zh-CN" baseline="30000" dirty="0" smtClean="0">
                <a:effectLst/>
                <a:hlinkClick r:id="rId17"/>
              </a:rPr>
              <a:t>[7]</a:t>
            </a:r>
            <a:r>
              <a:rPr lang="en-US" altLang="zh-CN" dirty="0" smtClean="0">
                <a:effectLst/>
              </a:rPr>
              <a:t> </a:t>
            </a:r>
          </a:p>
          <a:p>
            <a:endParaRPr lang="en-US" altLang="zh-CN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1E8DBD-4F5A-445C-AC33-128380B7EE7C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397713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761609"/>
          </a:xfrm>
        </p:spPr>
        <p:txBody>
          <a:bodyPr lIns="45720" rIns="45720" anchor="ctr"/>
          <a:lstStyle>
            <a:lvl1pPr marL="0" marR="64008" indent="0" algn="ctr">
              <a:buNone/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3EFC18-6787-4123-AB45-4402CAE5819A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821C51-F9D0-4558-AE37-0A5F9436DCF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0" y="0"/>
            <a:ext cx="9138308" cy="2278484"/>
          </a:xfrm>
          <a:prstGeom prst="rect">
            <a:avLst/>
          </a:prstGeom>
          <a:solidFill>
            <a:srgbClr val="3333CC"/>
          </a:solidFill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96BF5B-8407-4C9D-A004-D446CDDE016B}" type="datetime1">
              <a:rPr lang="zh-CN" altLang="en-US" smtClean="0">
                <a:solidFill>
                  <a:prstClr val="black"/>
                </a:solidFill>
              </a:rPr>
              <a:t>2024/3/20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D90B8F-BA00-4A8B-A907-D25D2FABC7F5}" type="datetime1">
              <a:rPr lang="zh-CN" altLang="en-US" smtClean="0">
                <a:solidFill>
                  <a:prstClr val="black"/>
                </a:solidFill>
              </a:rPr>
              <a:t>2024/3/20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5680F8"/>
              </a:buClr>
              <a:buSzPct val="80000"/>
              <a:buFont typeface="Wingdings" pitchFamily="2" charset="2"/>
              <a:buChar char="l"/>
              <a:defRPr/>
            </a:lvl2pPr>
            <a:lvl3pPr>
              <a:buClr>
                <a:srgbClr val="00FFFF"/>
              </a:buClr>
              <a:buFont typeface="Wingdings" pitchFamily="2" charset="2"/>
              <a:buChar char="Ø"/>
              <a:defRPr/>
            </a:lvl3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301352" cy="365760"/>
          </a:xfrm>
        </p:spPr>
        <p:txBody>
          <a:bodyPr/>
          <a:lstStyle>
            <a:lvl1pPr>
              <a:defRPr sz="18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0E7C322-5E26-45BB-AB25-BE1578CE2ED7}" type="datetime1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8384" y="6407944"/>
            <a:ext cx="984648" cy="365125"/>
          </a:xfrm>
        </p:spPr>
        <p:txBody>
          <a:bodyPr/>
          <a:lstStyle>
            <a:lvl1pPr>
              <a:defRPr sz="1800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A4821C51-F9D0-4558-AE37-0A5F9436DCF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C868C-DFED-4354-8EF7-4413E7C1AFDA}" type="datetime1">
              <a:rPr lang="zh-CN" altLang="en-US" smtClean="0">
                <a:solidFill>
                  <a:prstClr val="white"/>
                </a:solidFill>
              </a:rPr>
              <a:t>2024/3/20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DA13C-BE05-4F84-91A0-EB8A75CFBD6D}" type="datetime1">
              <a:rPr lang="zh-CN" altLang="en-US" smtClean="0">
                <a:solidFill>
                  <a:prstClr val="white"/>
                </a:solidFill>
              </a:rPr>
              <a:t>2024/3/20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134BB5-7AAA-47FC-9576-9AEE7960733B}" type="datetime1">
              <a:rPr lang="zh-CN" altLang="en-US" smtClean="0">
                <a:solidFill>
                  <a:prstClr val="black"/>
                </a:solidFill>
              </a:rPr>
              <a:t>2024/3/20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9D66AC-6607-45CC-B324-BE1AED3A8DE2}" type="datetime1">
              <a:rPr lang="zh-CN" altLang="en-US" smtClean="0">
                <a:solidFill>
                  <a:prstClr val="white"/>
                </a:solidFill>
              </a:rPr>
              <a:t>2024/3/20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D73F38-C317-483B-8151-1EA8A36364DB}" type="datetime1">
              <a:rPr lang="zh-CN" altLang="en-US" smtClean="0">
                <a:solidFill>
                  <a:prstClr val="black"/>
                </a:solidFill>
              </a:rPr>
              <a:t>2024/3/20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BAC66B-CD46-478D-B02A-05901B55BB82}" type="datetime1">
              <a:rPr lang="zh-CN" altLang="en-US" smtClean="0">
                <a:solidFill>
                  <a:prstClr val="black"/>
                </a:solidFill>
              </a:rPr>
              <a:t>2024/3/20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821C51-F9D0-4558-AE37-0A5F9436DCF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749618-D423-4B26-81D5-4EAFFE1B333D}" type="datetime1">
              <a:rPr lang="zh-CN" altLang="en-US" smtClean="0">
                <a:solidFill>
                  <a:prstClr val="white"/>
                </a:solidFill>
              </a:rPr>
              <a:t>2024/3/20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821C51-F9D0-4558-AE37-0A5F9436DCFB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Lucida Sans Unicode"/>
              <a:ea typeface="+mn-ea"/>
            </a:endParaRPr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Lucida Sans Unicode"/>
              <a:ea typeface="+mn-ea"/>
            </a:endParaRPr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3FB419E-B49C-4C00-85DB-C57042C597F9}" type="datetime1">
              <a:rPr lang="zh-CN" altLang="en-US" smtClean="0">
                <a:solidFill>
                  <a:prstClr val="black"/>
                </a:solidFill>
                <a:latin typeface="Lucida Sans Unicode"/>
                <a:ea typeface="黑体"/>
              </a:rPr>
              <a:t>2024/3/20</a:t>
            </a:fld>
            <a:endParaRPr lang="zh-CN" altLang="en-US">
              <a:solidFill>
                <a:prstClr val="black"/>
              </a:solidFill>
              <a:latin typeface="Lucida Sans Unicode"/>
              <a:ea typeface="黑体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prstClr val="black"/>
              </a:solidFill>
              <a:latin typeface="Lucida Sans Unicode"/>
              <a:ea typeface="黑体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4821C51-F9D0-4558-AE37-0A5F9436DCFB}" type="slidenum">
              <a:rPr lang="zh-CN" altLang="en-US" smtClean="0">
                <a:solidFill>
                  <a:prstClr val="black"/>
                </a:solidFill>
                <a:latin typeface="Lucida Sans Unicode"/>
                <a:ea typeface="黑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Lucida Sans Unicode"/>
              <a:ea typeface="黑体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395536" y="980728"/>
            <a:ext cx="8352928" cy="0"/>
          </a:xfrm>
          <a:prstGeom prst="line">
            <a:avLst/>
          </a:prstGeom>
          <a:ln w="73025">
            <a:solidFill>
              <a:srgbClr val="5680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 3"/>
        <a:buChar char=""/>
        <a:defRPr kumimoji="0" sz="32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1792" indent="-228600" algn="l" rtl="0" eaLnBrk="1" latinLnBrk="0" hangingPunct="1">
        <a:lnSpc>
          <a:spcPct val="13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8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59536" indent="-228600" algn="l" rtl="0" eaLnBrk="1" latinLnBrk="0" hangingPunct="1">
        <a:lnSpc>
          <a:spcPct val="13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43000" indent="-228600" algn="l" rtl="0" eaLnBrk="1" latinLnBrk="0" hangingPunct="1">
        <a:lnSpc>
          <a:spcPct val="13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20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71600" indent="-228600" algn="l" rtl="0" eaLnBrk="1" latinLnBrk="0" hangingPunct="1">
        <a:lnSpc>
          <a:spcPct val="13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omas_Edis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John_Ogden_(colonist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en.wikipedia.org/wiki/Claude_Shannon#Shannon's_mous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umpet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s://en.wikipedia.org/wiki/Robot_juggl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man_numeral" TargetMode="External"/><Relationship Id="rId11" Type="http://schemas.openxmlformats.org/officeDocument/2006/relationships/hyperlink" Target="https://en.wikipedia.org/wiki/Wearable_computer" TargetMode="External"/><Relationship Id="rId5" Type="http://schemas.openxmlformats.org/officeDocument/2006/relationships/image" Target="../media/image13.jpeg"/><Relationship Id="rId10" Type="http://schemas.openxmlformats.org/officeDocument/2006/relationships/hyperlink" Target="https://en.wikipedia.org/wiki/Rubik's_Cube" TargetMode="External"/><Relationship Id="rId4" Type="http://schemas.openxmlformats.org/officeDocument/2006/relationships/hyperlink" Target="https://en.wikipedia.org/wiki/Claude_Shannon#Shannon's_mouse" TargetMode="External"/><Relationship Id="rId9" Type="http://schemas.openxmlformats.org/officeDocument/2006/relationships/hyperlink" Target="https://en.wikipedia.org/wiki/Useless_machin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Ogden_(colonist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20" y="2204864"/>
            <a:ext cx="8643998" cy="1584176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Lecture 3 – Supplement</a:t>
            </a:r>
            <a:br>
              <a:rPr lang="en-US" altLang="zh-CN" sz="4400" dirty="0" smtClean="0"/>
            </a:br>
            <a:r>
              <a:rPr lang="en-US" altLang="zh-CN" sz="2400" dirty="0" smtClean="0"/>
              <a:t>-Cryptographic Algorithms and Protocols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933056"/>
            <a:ext cx="7772400" cy="252027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ea typeface="楷体" pitchFamily="49" charset="-122"/>
              </a:rPr>
              <a:t>Huang, </a:t>
            </a:r>
            <a:r>
              <a:rPr lang="en-US" altLang="zh-CN" sz="2400" dirty="0" err="1" smtClean="0">
                <a:solidFill>
                  <a:srgbClr val="0000FF"/>
                </a:solidFill>
                <a:ea typeface="楷体" pitchFamily="49" charset="-122"/>
              </a:rPr>
              <a:t>Xiujie</a:t>
            </a:r>
            <a:r>
              <a:rPr lang="en-US" altLang="zh-CN" sz="2400" dirty="0" smtClean="0">
                <a:solidFill>
                  <a:srgbClr val="0000FF"/>
                </a:solidFill>
                <a:ea typeface="楷体" pitchFamily="49" charset="-122"/>
              </a:rPr>
              <a:t> (</a:t>
            </a:r>
            <a:r>
              <a:rPr lang="zh-CN" altLang="en-US" sz="2400" dirty="0" smtClean="0">
                <a:solidFill>
                  <a:srgbClr val="0000FF"/>
                </a:solidFill>
                <a:ea typeface="楷体" pitchFamily="49" charset="-122"/>
              </a:rPr>
              <a:t>黄秀姐</a:t>
            </a:r>
            <a:r>
              <a:rPr lang="en-US" altLang="zh-CN" sz="2400" dirty="0" smtClean="0">
                <a:solidFill>
                  <a:srgbClr val="0000FF"/>
                </a:solidFill>
                <a:ea typeface="楷体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Office: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Nanhai</a:t>
            </a:r>
            <a:r>
              <a:rPr lang="en-US" altLang="zh-CN" sz="2400" dirty="0" smtClean="0">
                <a:solidFill>
                  <a:srgbClr val="0000FF"/>
                </a:solidFill>
              </a:rPr>
              <a:t> Building, #411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FF"/>
                </a:solidFill>
              </a:rPr>
              <a:t>E-mail: t_xiujie@jnu.edu.cn</a:t>
            </a:r>
          </a:p>
          <a:p>
            <a:pPr algn="ctr">
              <a:lnSpc>
                <a:spcPct val="100000"/>
              </a:lnSpc>
            </a:pPr>
            <a:r>
              <a:rPr lang="en-US" altLang="zh-CN" sz="2400" dirty="0" smtClean="0">
                <a:ea typeface="楷体" pitchFamily="49" charset="-122"/>
              </a:rPr>
              <a:t>Dept.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8" descr="http://t1.baidu.com/it/u=2141491991,933153892&amp;fm=23&amp;gp=0.jpg"/>
          <p:cNvSpPr>
            <a:spLocks noChangeAspect="1" noChangeArrowheads="1"/>
          </p:cNvSpPr>
          <p:nvPr/>
        </p:nvSpPr>
        <p:spPr bwMode="auto">
          <a:xfrm>
            <a:off x="4533900" y="-212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3333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Shannon won many awards.</a:t>
            </a:r>
            <a:endParaRPr lang="zh-CN" altLang="en-US"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066666"/>
            <a:ext cx="4210372" cy="51706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Alfred Noble Prize, </a:t>
            </a:r>
            <a:r>
              <a:rPr lang="en-US" altLang="zh-CN" b="1" dirty="0" smtClean="0"/>
              <a:t>1939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Morris </a:t>
            </a:r>
            <a:r>
              <a:rPr lang="en-US" altLang="zh-CN" b="1" dirty="0" err="1"/>
              <a:t>Liebmann</a:t>
            </a:r>
            <a:r>
              <a:rPr lang="en-US" altLang="zh-CN" b="1" dirty="0"/>
              <a:t> Memorial </a:t>
            </a:r>
            <a:r>
              <a:rPr lang="en-US" altLang="zh-CN" b="1" dirty="0" smtClean="0"/>
              <a:t>Prize, </a:t>
            </a:r>
            <a:r>
              <a:rPr lang="en-US" altLang="zh-CN" b="1" dirty="0"/>
              <a:t>1949</a:t>
            </a:r>
            <a:endParaRPr lang="en-US" altLang="zh-CN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smtClean="0"/>
              <a:t>Stuart </a:t>
            </a:r>
            <a:r>
              <a:rPr lang="en-US" altLang="zh-CN" b="1" dirty="0"/>
              <a:t>Ballantine Medal (1955</a:t>
            </a:r>
            <a:r>
              <a:rPr lang="en-US" altLang="zh-CN" b="1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Research Corporation Award, </a:t>
            </a:r>
            <a:r>
              <a:rPr lang="en-US" altLang="zh-CN" b="1" dirty="0" smtClean="0"/>
              <a:t>1956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Marvin J. Kelly Award, </a:t>
            </a:r>
            <a:r>
              <a:rPr lang="en-US" altLang="zh-CN" b="1" dirty="0" smtClean="0"/>
              <a:t>1962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smtClean="0"/>
              <a:t>IEEE </a:t>
            </a:r>
            <a:r>
              <a:rPr lang="en-US" altLang="zh-CN" b="1" dirty="0"/>
              <a:t>Medal of Honor (</a:t>
            </a:r>
            <a:r>
              <a:rPr lang="en-US" altLang="zh-CN" b="1" dirty="0" smtClean="0"/>
              <a:t>1966)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smtClean="0"/>
              <a:t>National </a:t>
            </a:r>
            <a:r>
              <a:rPr lang="en-US" altLang="zh-CN" b="1" dirty="0"/>
              <a:t>Medal of Science (1966</a:t>
            </a:r>
            <a:r>
              <a:rPr lang="en-US" altLang="zh-CN" b="1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Golden Plate Award, </a:t>
            </a:r>
            <a:r>
              <a:rPr lang="en-US" altLang="zh-CN" b="1" dirty="0" smtClean="0"/>
              <a:t>1967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 smtClean="0"/>
              <a:t>Harvey </a:t>
            </a:r>
            <a:r>
              <a:rPr lang="en-US" altLang="zh-CN" b="1" dirty="0"/>
              <a:t>Prize (</a:t>
            </a:r>
            <a:r>
              <a:rPr lang="en-US" altLang="zh-CN" b="1" dirty="0" smtClean="0"/>
              <a:t>1972)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1066666"/>
            <a:ext cx="4248472" cy="5170646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zh-CN" b="1" dirty="0" smtClean="0">
                <a:solidFill>
                  <a:srgbClr val="FF0000"/>
                </a:solidFill>
              </a:rPr>
              <a:t>Claude </a:t>
            </a:r>
            <a:r>
              <a:rPr lang="en-US" altLang="zh-CN" b="1" dirty="0">
                <a:solidFill>
                  <a:srgbClr val="FF0000"/>
                </a:solidFill>
              </a:rPr>
              <a:t>E. Shannon Award (1972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zh-CN" b="1" dirty="0"/>
              <a:t>Joseph Jacquard Award, </a:t>
            </a:r>
            <a:r>
              <a:rPr lang="en-US" altLang="zh-CN" b="1" dirty="0" smtClean="0"/>
              <a:t>1978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zh-CN" b="1" dirty="0" smtClean="0"/>
              <a:t>Harold </a:t>
            </a:r>
            <a:r>
              <a:rPr lang="en-US" altLang="zh-CN" b="1" dirty="0"/>
              <a:t>Pender Award (</a:t>
            </a:r>
            <a:r>
              <a:rPr lang="en-US" altLang="zh-CN" b="1" dirty="0" smtClean="0"/>
              <a:t>1978)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zh-CN" b="1" dirty="0" smtClean="0"/>
              <a:t>John </a:t>
            </a:r>
            <a:r>
              <a:rPr lang="en-US" altLang="zh-CN" b="1" dirty="0"/>
              <a:t>Fritz Medal (1983</a:t>
            </a:r>
            <a:r>
              <a:rPr lang="en-US" altLang="zh-CN" b="1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zh-CN" b="1" dirty="0"/>
              <a:t>Audio Engineering Society Gold Medal, </a:t>
            </a:r>
            <a:r>
              <a:rPr lang="en-US" altLang="zh-CN" b="1" dirty="0" smtClean="0"/>
              <a:t>1985</a:t>
            </a:r>
            <a:endParaRPr lang="en-US" altLang="zh-CN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zh-CN" b="1" dirty="0" smtClean="0"/>
              <a:t>Kyoto </a:t>
            </a:r>
            <a:r>
              <a:rPr lang="en-US" altLang="zh-CN" b="1" dirty="0"/>
              <a:t>Prize (1985</a:t>
            </a:r>
            <a:r>
              <a:rPr lang="en-US" altLang="zh-CN" b="1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zh-CN" b="1" dirty="0" smtClean="0"/>
              <a:t>National </a:t>
            </a:r>
            <a:r>
              <a:rPr lang="en-US" altLang="zh-CN" b="1" dirty="0"/>
              <a:t>Inventors Hall of Fame (</a:t>
            </a:r>
            <a:r>
              <a:rPr lang="en-US" altLang="zh-CN" b="1" dirty="0" smtClean="0"/>
              <a:t>2004)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……</a:t>
            </a:r>
          </a:p>
        </p:txBody>
      </p:sp>
    </p:spTree>
    <p:extLst>
      <p:ext uri="{BB962C8B-B14F-4D97-AF65-F5344CB8AC3E}">
        <p14:creationId xmlns:p14="http://schemas.microsoft.com/office/powerpoint/2010/main" val="260763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 txBox="1">
            <a:spLocks noGrp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spcBef>
                <a:spcPct val="50000"/>
              </a:spcBef>
              <a:buClr>
                <a:srgbClr val="990000"/>
              </a:buClr>
              <a:buSzPct val="60000"/>
              <a:buFont typeface="Wingdings" pitchFamily="2" charset="2"/>
              <a:buNone/>
            </a:pPr>
            <a:r>
              <a:rPr lang="en-US" altLang="zh-TW" sz="1400" b="0">
                <a:solidFill>
                  <a:schemeClr val="bg2"/>
                </a:solidFill>
                <a:latin typeface="Arial" charset="0"/>
              </a:rPr>
              <a:t> </a:t>
            </a:r>
            <a:fld id="{FBAF2D00-058C-4A6B-A6AD-846CE84EAB71}" type="slidenum">
              <a:rPr lang="en-US" altLang="zh-TW" sz="1400" b="0">
                <a:solidFill>
                  <a:schemeClr val="bg2"/>
                </a:solidFill>
                <a:latin typeface="Arial" charset="0"/>
              </a:rPr>
              <a:pPr algn="r" eaLnBrk="1" hangingPunct="1">
                <a:spcBef>
                  <a:spcPct val="50000"/>
                </a:spcBef>
                <a:buClr>
                  <a:srgbClr val="990000"/>
                </a:buClr>
                <a:buSzPct val="60000"/>
                <a:buFont typeface="Wingdings" pitchFamily="2" charset="2"/>
                <a:buNone/>
              </a:pPr>
              <a:t>11</a:t>
            </a:fld>
            <a:endParaRPr lang="en-US" altLang="zh-TW" sz="14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9413" y="-7268"/>
            <a:ext cx="8256587" cy="915988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3333FF"/>
                </a:solidFill>
                <a:effectLst/>
                <a:latin typeface="Times New Roman" pitchFamily="18" charset="0"/>
                <a:cs typeface="Times New Roman" pitchFamily="18" charset="0"/>
              </a:rPr>
              <a:t>Shannon’s Family</a:t>
            </a:r>
            <a:endParaRPr lang="en-US" altLang="zh-TW" sz="3200" b="1" dirty="0" smtClean="0">
              <a:solidFill>
                <a:srgbClr val="3333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314325" y="4340225"/>
            <a:ext cx="832167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2400"/>
              </a:spcBef>
              <a:buClr>
                <a:srgbClr val="3333FF"/>
              </a:buClr>
              <a:buSzPct val="60000"/>
              <a:buFont typeface="Wingdings" pitchFamily="2" charset="2"/>
              <a:buNone/>
            </a:pPr>
            <a:endParaRPr kumimoji="1" lang="en-US" altLang="zh-CN" sz="2000" b="0">
              <a:solidFill>
                <a:srgbClr val="000066"/>
              </a:solidFill>
              <a:ea typeface="SimSun" pitchFamily="2" charset="-122"/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>
          <a:xfrm>
            <a:off x="205680" y="1120130"/>
            <a:ext cx="8830816" cy="547722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6032" algn="l" rtl="0" eaLnBrk="1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  <a:defRPr kumimoji="0" sz="3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1792" indent="-228600" algn="l" rtl="0" eaLnBrk="1" latinLnBrk="0" hangingPunct="1">
              <a:lnSpc>
                <a:spcPct val="13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59536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430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3716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000" dirty="0"/>
              <a:t>Shannon was born in Petoskey, Michigan and grew up in Gaylord, Michigan</a:t>
            </a:r>
            <a:r>
              <a:rPr lang="en-US" altLang="zh-CN" sz="2000" dirty="0" smtClean="0"/>
              <a:t>.</a:t>
            </a:r>
            <a:r>
              <a:rPr lang="en-US" altLang="zh-CN" sz="2000" baseline="30000" dirty="0" smtClean="0"/>
              <a:t> </a:t>
            </a:r>
          </a:p>
          <a:p>
            <a:r>
              <a:rPr lang="en-US" altLang="zh-CN" sz="2000" dirty="0" smtClean="0">
                <a:solidFill>
                  <a:srgbClr val="3333FF"/>
                </a:solidFill>
              </a:rPr>
              <a:t>His father, was </a:t>
            </a:r>
            <a:r>
              <a:rPr lang="en-US" altLang="zh-CN" sz="2000" dirty="0">
                <a:solidFill>
                  <a:srgbClr val="3333FF"/>
                </a:solidFill>
              </a:rPr>
              <a:t>a self-made businessman, and for a while, a Judge of Probate. Shannon's mother, </a:t>
            </a:r>
            <a:r>
              <a:rPr lang="en-US" altLang="zh-CN" sz="2000" dirty="0" smtClean="0">
                <a:solidFill>
                  <a:srgbClr val="3333FF"/>
                </a:solidFill>
              </a:rPr>
              <a:t>was </a:t>
            </a:r>
            <a:r>
              <a:rPr lang="en-US" altLang="zh-CN" sz="2000" dirty="0">
                <a:solidFill>
                  <a:srgbClr val="3333FF"/>
                </a:solidFill>
              </a:rPr>
              <a:t>a language teacher, and also served as the principal of Gaylord High School. </a:t>
            </a:r>
            <a:r>
              <a:rPr lang="en-US" altLang="zh-CN" sz="2000" u="sng" dirty="0" smtClean="0">
                <a:solidFill>
                  <a:srgbClr val="3333FF"/>
                </a:solidFill>
              </a:rPr>
              <a:t>His grandfather </a:t>
            </a:r>
            <a:r>
              <a:rPr lang="en-US" altLang="zh-CN" sz="2000" u="sng" dirty="0" smtClean="0">
                <a:solidFill>
                  <a:srgbClr val="3333FF"/>
                </a:solidFill>
              </a:rPr>
              <a:t>was an inventor.</a:t>
            </a:r>
            <a:endParaRPr lang="en-US" altLang="zh-CN" sz="2000" u="sng" dirty="0" smtClean="0">
              <a:solidFill>
                <a:srgbClr val="3333FF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His childhood hero </a:t>
            </a:r>
            <a:r>
              <a:rPr lang="en-US" altLang="zh-CN" sz="2000" dirty="0">
                <a:solidFill>
                  <a:srgbClr val="FF0000"/>
                </a:solidFill>
              </a:rPr>
              <a:t>was </a:t>
            </a:r>
            <a:r>
              <a:rPr lang="en-US" altLang="zh-CN" sz="2000" dirty="0">
                <a:solidFill>
                  <a:srgbClr val="FF0000"/>
                </a:solidFill>
                <a:hlinkClick r:id="rId3" tooltip="Thomas Edison"/>
              </a:rPr>
              <a:t>Thomas Edison</a:t>
            </a:r>
            <a:r>
              <a:rPr lang="en-US" altLang="zh-CN" sz="2000" dirty="0">
                <a:solidFill>
                  <a:srgbClr val="FF0000"/>
                </a:solidFill>
              </a:rPr>
              <a:t>, who he later learned was a distant cousin. Both </a:t>
            </a:r>
            <a:r>
              <a:rPr lang="en-US" altLang="zh-CN" sz="2000" dirty="0" smtClean="0">
                <a:solidFill>
                  <a:srgbClr val="FF0000"/>
                </a:solidFill>
              </a:rPr>
              <a:t>Shannon </a:t>
            </a:r>
            <a:r>
              <a:rPr lang="en-US" altLang="zh-CN" sz="2000" dirty="0">
                <a:solidFill>
                  <a:srgbClr val="FF0000"/>
                </a:solidFill>
              </a:rPr>
              <a:t>and Edison were descendants of </a:t>
            </a:r>
            <a:r>
              <a:rPr lang="en-US" altLang="zh-CN" sz="2000" dirty="0">
                <a:solidFill>
                  <a:srgbClr val="FF0000"/>
                </a:solidFill>
                <a:hlinkClick r:id="rId4" tooltip="John Ogden (colonist)"/>
              </a:rPr>
              <a:t>John Ogden</a:t>
            </a:r>
            <a:r>
              <a:rPr lang="en-US" altLang="zh-CN" sz="2000" dirty="0">
                <a:solidFill>
                  <a:srgbClr val="FF0000"/>
                </a:solidFill>
              </a:rPr>
              <a:t> (1609–1682), a colonial leader and an ancestor of many distinguished people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Most of the first 16 years of Shannon's life were spent in </a:t>
            </a:r>
            <a:r>
              <a:rPr lang="en-US" altLang="zh-CN" sz="2000" dirty="0" smtClean="0"/>
              <a:t>Gaylord. Shannon </a:t>
            </a:r>
            <a:r>
              <a:rPr lang="en-US" altLang="zh-CN" sz="2000" dirty="0"/>
              <a:t>showed an inclination towards mechanical and electrical things. His best subjects were science and mathematics. </a:t>
            </a:r>
            <a:r>
              <a:rPr lang="en-US" altLang="zh-CN" sz="2000" dirty="0">
                <a:solidFill>
                  <a:srgbClr val="3333FF"/>
                </a:solidFill>
              </a:rPr>
              <a:t>At home he constructed such devices as models of planes, a radio-controlled model boat and a barbed-wire telegraph system to a friend's house a half-mile </a:t>
            </a:r>
            <a:r>
              <a:rPr lang="en-US" altLang="zh-CN" sz="2000" dirty="0" smtClean="0">
                <a:solidFill>
                  <a:srgbClr val="3333FF"/>
                </a:solidFill>
              </a:rPr>
              <a:t>away.</a:t>
            </a:r>
            <a:endParaRPr lang="en-US" altLang="zh-CN" sz="2000" baseline="300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Shannon-style </a:t>
            </a:r>
            <a:r>
              <a:rPr lang="en-US" altLang="zh-CN" dirty="0">
                <a:solidFill>
                  <a:srgbClr val="3333FF"/>
                </a:solidFill>
              </a:rPr>
              <a:t>research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3650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 smtClean="0"/>
              <a:t>A more colorful expression is that </a:t>
            </a:r>
            <a:r>
              <a:rPr lang="en-US" altLang="zh-CN" sz="2400" dirty="0" smtClean="0">
                <a:solidFill>
                  <a:srgbClr val="FF0000"/>
                </a:solidFill>
              </a:rPr>
              <a:t>he followed his nose</a:t>
            </a:r>
            <a:r>
              <a:rPr lang="en-US" altLang="zh-CN" sz="2400" dirty="0" smtClean="0"/>
              <a:t>. More specifically, he followed his nose in uncharted areas where the biggest problem was to understand how to look at the problem. We call this </a:t>
            </a:r>
            <a:r>
              <a:rPr lang="en-US" altLang="zh-CN" sz="2400" dirty="0" smtClean="0">
                <a:solidFill>
                  <a:srgbClr val="0000FF"/>
                </a:solidFill>
              </a:rPr>
              <a:t>Shannon-style research.</a:t>
            </a:r>
          </a:p>
          <a:p>
            <a:r>
              <a:rPr lang="en-US" altLang="zh-CN" sz="2400" dirty="0" smtClean="0"/>
              <a:t>Shannon’s research style </a:t>
            </a:r>
            <a:r>
              <a:rPr lang="en-US" altLang="zh-CN" sz="2400" dirty="0" smtClean="0">
                <a:solidFill>
                  <a:srgbClr val="FF0000"/>
                </a:solidFill>
              </a:rPr>
              <a:t>combined the very best of engineering and mathematics. </a:t>
            </a:r>
            <a:r>
              <a:rPr lang="en-US" altLang="zh-CN" sz="2400" dirty="0" smtClean="0"/>
              <a:t>The problems that fascinated him were engineering problems (even chess  is a toy version of an important engineering problem). </a:t>
            </a:r>
            <a:r>
              <a:rPr lang="en-US" altLang="zh-CN" sz="2400" dirty="0" smtClean="0">
                <a:solidFill>
                  <a:srgbClr val="3333FF"/>
                </a:solidFill>
              </a:rPr>
              <a:t>Abstraction and generalization, </a:t>
            </a:r>
            <a:r>
              <a:rPr lang="en-US" altLang="zh-CN" sz="2400" u="sng" dirty="0" smtClean="0">
                <a:solidFill>
                  <a:srgbClr val="FF00FF"/>
                </a:solidFill>
              </a:rPr>
              <a:t>focusing on both simplicity and good approximate models</a:t>
            </a:r>
            <a:r>
              <a:rPr lang="en-US" altLang="zh-CN" sz="2400" dirty="0" smtClean="0">
                <a:solidFill>
                  <a:srgbClr val="3333FF"/>
                </a:solidFill>
              </a:rPr>
              <a:t>, are the essence of both mathematics and engineering. </a:t>
            </a:r>
            <a:r>
              <a:rPr lang="en-US" altLang="zh-CN" sz="2400" u="sng" dirty="0" smtClean="0">
                <a:solidFill>
                  <a:srgbClr val="FF00FF"/>
                </a:solidFill>
              </a:rPr>
              <a:t>Turning them into an elegant mathematical theory </a:t>
            </a:r>
            <a:r>
              <a:rPr lang="en-US" altLang="zh-CN" sz="2400" dirty="0" smtClean="0">
                <a:solidFill>
                  <a:srgbClr val="3333FF"/>
                </a:solidFill>
              </a:rPr>
              <a:t>is, of course, great mathematics</a:t>
            </a:r>
            <a:r>
              <a:rPr lang="en-US" altLang="zh-CN" sz="2400" dirty="0" smtClean="0"/>
              <a:t>.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886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33FF"/>
                </a:solidFill>
              </a:rPr>
              <a:t>Claude E. Shannon - </a:t>
            </a:r>
            <a:r>
              <a:rPr lang="zh-CN" altLang="en-US" sz="3200" dirty="0" smtClean="0">
                <a:solidFill>
                  <a:srgbClr val="3333FF"/>
                </a:solidFill>
              </a:rPr>
              <a:t>公钥密码学教父</a:t>
            </a:r>
            <a:endParaRPr lang="en-US" altLang="zh-CN" sz="3200" dirty="0" smtClean="0">
              <a:solidFill>
                <a:srgbClr val="3333FF"/>
              </a:solidFill>
            </a:endParaRPr>
          </a:p>
        </p:txBody>
      </p:sp>
      <p:sp>
        <p:nvSpPr>
          <p:cNvPr id="58371" name="内容占位符 1"/>
          <p:cNvSpPr>
            <a:spLocks noGrp="1"/>
          </p:cNvSpPr>
          <p:nvPr>
            <p:ph idx="1"/>
          </p:nvPr>
        </p:nvSpPr>
        <p:spPr>
          <a:xfrm>
            <a:off x="352424" y="4005263"/>
            <a:ext cx="8648731" cy="259238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000" b="0" dirty="0" err="1" smtClean="0">
                <a:solidFill>
                  <a:schemeClr val="tx2"/>
                </a:solidFill>
              </a:rPr>
              <a:t>Shannon信息论是现代密码</a:t>
            </a:r>
            <a:r>
              <a:rPr lang="zh-CN" altLang="en-US" sz="2000" b="0" dirty="0" smtClean="0">
                <a:solidFill>
                  <a:schemeClr val="tx2"/>
                </a:solidFill>
              </a:rPr>
              <a:t>学</a:t>
            </a:r>
            <a:r>
              <a:rPr lang="en-US" altLang="zh-CN" sz="2000" b="0" dirty="0" err="1" smtClean="0">
                <a:solidFill>
                  <a:schemeClr val="tx2"/>
                </a:solidFill>
              </a:rPr>
              <a:t>的理论基础</a:t>
            </a:r>
            <a:r>
              <a:rPr lang="zh-CN" altLang="en-US" sz="2000" b="0" dirty="0" smtClean="0">
                <a:solidFill>
                  <a:schemeClr val="tx2"/>
                </a:solidFill>
              </a:rPr>
              <a:t>。</a:t>
            </a:r>
            <a:r>
              <a:rPr lang="en-US" altLang="zh-CN" sz="2000" dirty="0" smtClean="0">
                <a:solidFill>
                  <a:srgbClr val="3333FF"/>
                </a:solidFill>
              </a:rPr>
              <a:t>1949</a:t>
            </a:r>
            <a:r>
              <a:rPr lang="zh-CN" altLang="en-US" sz="2000" dirty="0" smtClean="0">
                <a:solidFill>
                  <a:srgbClr val="3333FF"/>
                </a:solidFill>
              </a:rPr>
              <a:t>年他发表了</a:t>
            </a:r>
            <a:r>
              <a:rPr lang="en-US" altLang="zh-CN" sz="2000" dirty="0" smtClean="0">
                <a:solidFill>
                  <a:srgbClr val="3333FF"/>
                </a:solidFill>
              </a:rPr>
              <a:t>“</a:t>
            </a:r>
            <a:r>
              <a:rPr lang="zh-CN" altLang="en-US" sz="2000" dirty="0" smtClean="0">
                <a:solidFill>
                  <a:srgbClr val="3333FF"/>
                </a:solidFill>
              </a:rPr>
              <a:t>保密系统的通信理论</a:t>
            </a:r>
            <a:r>
              <a:rPr lang="en-US" altLang="zh-CN" sz="2000" dirty="0" smtClean="0">
                <a:solidFill>
                  <a:srgbClr val="3333FF"/>
                </a:solidFill>
              </a:rPr>
              <a:t>”</a:t>
            </a:r>
            <a:r>
              <a:rPr lang="zh-CN" altLang="en-US" sz="2000" dirty="0" smtClean="0">
                <a:solidFill>
                  <a:srgbClr val="3333FF"/>
                </a:solidFill>
              </a:rPr>
              <a:t>一文</a:t>
            </a:r>
            <a:r>
              <a:rPr lang="en-US" altLang="zh-CN" sz="2000" dirty="0" smtClean="0">
                <a:solidFill>
                  <a:srgbClr val="3333FF"/>
                </a:solidFill>
              </a:rPr>
              <a:t>( </a:t>
            </a:r>
            <a:r>
              <a:rPr lang="en-US" altLang="zh-CN" sz="1800" dirty="0" smtClean="0">
                <a:solidFill>
                  <a:srgbClr val="3333FF"/>
                </a:solidFill>
              </a:rPr>
              <a:t>“A Mathematical Theory of Cryptography” in 1945; this became available in the open literature in 1949 as “Communication Theory of Secrecy Systems”</a:t>
            </a:r>
            <a:r>
              <a:rPr lang="en-US" altLang="zh-CN" sz="2000" dirty="0" smtClean="0">
                <a:solidFill>
                  <a:srgbClr val="3333FF"/>
                </a:solidFill>
              </a:rPr>
              <a:t>)</a:t>
            </a:r>
            <a:r>
              <a:rPr lang="zh-CN" altLang="en-US" sz="2000" dirty="0" smtClean="0">
                <a:solidFill>
                  <a:srgbClr val="3333FF"/>
                </a:solidFill>
              </a:rPr>
              <a:t>，标志着密码学成为一门科学，也使他成为密码理论的奠基人和密码学的先驱。</a:t>
            </a:r>
            <a:r>
              <a:rPr lang="zh-CN" altLang="en-US" sz="2000" b="0" dirty="0" smtClean="0">
                <a:solidFill>
                  <a:schemeClr val="tx2"/>
                </a:solidFill>
              </a:rPr>
              <a:t>受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Shannon</a:t>
            </a:r>
            <a:r>
              <a:rPr lang="zh-CN" altLang="en-US" sz="2000" b="0" dirty="0" smtClean="0">
                <a:solidFill>
                  <a:schemeClr val="tx2"/>
                </a:solidFill>
              </a:rPr>
              <a:t>思想启发，Diffie和Hellman在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1976</a:t>
            </a:r>
            <a:r>
              <a:rPr lang="zh-CN" altLang="en-US" sz="2000" b="0" dirty="0" smtClean="0">
                <a:solidFill>
                  <a:schemeClr val="tx2"/>
                </a:solidFill>
              </a:rPr>
              <a:t>年提出公钥密码体制。人们尊称Shannon为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“</a:t>
            </a:r>
            <a:r>
              <a:rPr lang="zh-CN" altLang="en-US" sz="2000" dirty="0" smtClean="0"/>
              <a:t>公钥密码学教父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”</a:t>
            </a:r>
            <a:r>
              <a:rPr lang="zh-CN" altLang="en-US" sz="2000" b="0" dirty="0" smtClean="0">
                <a:solidFill>
                  <a:schemeClr val="tx2"/>
                </a:solidFill>
              </a:rPr>
              <a:t>。</a:t>
            </a:r>
            <a:endParaRPr lang="en-US" altLang="zh-CN" sz="2000" b="0" dirty="0" smtClean="0">
              <a:solidFill>
                <a:schemeClr val="tx2"/>
              </a:solidFill>
            </a:endParaRPr>
          </a:p>
          <a:p>
            <a:r>
              <a:rPr lang="en-US" altLang="zh-CN" sz="2000" dirty="0" smtClean="0">
                <a:solidFill>
                  <a:srgbClr val="FF3300"/>
                </a:solidFill>
              </a:rPr>
              <a:t>Shannon</a:t>
            </a:r>
            <a:r>
              <a:rPr lang="zh-CN" altLang="en-US" sz="2000" dirty="0" smtClean="0">
                <a:solidFill>
                  <a:srgbClr val="FF3300"/>
                </a:solidFill>
              </a:rPr>
              <a:t>还是一位高明的密码破译者，二战期间他在Bell实验室的破译团队通过追踪德国飞机和火箭影响了战争的进程</a:t>
            </a:r>
            <a:endParaRPr lang="zh-CN" altLang="en-US" sz="2000" b="0" dirty="0" smtClean="0">
              <a:solidFill>
                <a:srgbClr val="FF3300"/>
              </a:solidFill>
            </a:endParaRPr>
          </a:p>
        </p:txBody>
      </p:sp>
      <p:sp>
        <p:nvSpPr>
          <p:cNvPr id="58372" name="AutoShape 8" descr="http://t1.baidu.com/it/u=2141491991,933153892&amp;fm=23&amp;gp=0.jpg"/>
          <p:cNvSpPr>
            <a:spLocks noChangeAspect="1" noChangeArrowheads="1"/>
          </p:cNvSpPr>
          <p:nvPr/>
        </p:nvSpPr>
        <p:spPr bwMode="auto">
          <a:xfrm>
            <a:off x="4533900" y="-212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8374" name="内容占位符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1268413"/>
            <a:ext cx="2994025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图片 1" descr="shann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4525" y="1268413"/>
            <a:ext cx="1987550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 txBox="1">
            <a:spLocks noGrp="1"/>
          </p:cNvSpPr>
          <p:nvPr/>
        </p:nvSpPr>
        <p:spPr bwMode="auto">
          <a:xfrm>
            <a:off x="6731000" y="623731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spcBef>
                <a:spcPct val="50000"/>
              </a:spcBef>
              <a:buClr>
                <a:srgbClr val="990000"/>
              </a:buClr>
              <a:buSzPct val="60000"/>
              <a:buFont typeface="Wingdings" pitchFamily="2" charset="2"/>
              <a:buNone/>
            </a:pPr>
            <a:r>
              <a:rPr lang="en-US" altLang="zh-TW" sz="1400" b="0" dirty="0">
                <a:solidFill>
                  <a:schemeClr val="bg2"/>
                </a:solidFill>
                <a:latin typeface="Arial" charset="0"/>
              </a:rPr>
              <a:t> </a:t>
            </a:r>
            <a:fld id="{FBAF2D00-058C-4A6B-A6AD-846CE84EAB71}" type="slidenum">
              <a:rPr lang="en-US" altLang="zh-TW" sz="1400" b="0">
                <a:solidFill>
                  <a:schemeClr val="bg2"/>
                </a:solidFill>
                <a:latin typeface="Arial" charset="0"/>
              </a:rPr>
              <a:pPr algn="r" eaLnBrk="1" hangingPunct="1">
                <a:spcBef>
                  <a:spcPct val="50000"/>
                </a:spcBef>
                <a:buClr>
                  <a:srgbClr val="990000"/>
                </a:buClr>
                <a:buSzPct val="60000"/>
                <a:buFont typeface="Wingdings" pitchFamily="2" charset="2"/>
                <a:buNone/>
              </a:pPr>
              <a:t>2</a:t>
            </a:fld>
            <a:endParaRPr lang="en-US" altLang="zh-TW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9413" y="44624"/>
            <a:ext cx="8256587" cy="915988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3333FF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dirty="0" smtClean="0">
                <a:solidFill>
                  <a:srgbClr val="3333FF"/>
                </a:solidFill>
                <a:effectLst/>
                <a:latin typeface="Times New Roman" pitchFamily="18" charset="0"/>
                <a:cs typeface="Times New Roman" pitchFamily="18" charset="0"/>
              </a:rPr>
              <a:t>it (binary digital) &amp; information</a:t>
            </a:r>
            <a:endParaRPr lang="en-US" altLang="zh-TW" sz="3200" b="1" dirty="0" smtClean="0">
              <a:solidFill>
                <a:srgbClr val="3333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314325" y="4611067"/>
            <a:ext cx="832167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2400"/>
              </a:spcBef>
              <a:buClr>
                <a:srgbClr val="3333FF"/>
              </a:buClr>
              <a:buSzPct val="60000"/>
              <a:buFont typeface="Wingdings" pitchFamily="2" charset="2"/>
              <a:buNone/>
            </a:pPr>
            <a:endParaRPr kumimoji="1" lang="en-US" altLang="zh-CN" sz="2000" b="0">
              <a:solidFill>
                <a:srgbClr val="000066"/>
              </a:solidFill>
              <a:ea typeface="SimSun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45" y="2026826"/>
            <a:ext cx="4503859" cy="310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img1.baidu.com/it/u=2855516479,3658896041&amp;fm=253&amp;fmt=auto&amp;app=138&amp;f=JPEG?w=500&amp;h=3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1682"/>
            <a:ext cx="4160837" cy="312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 txBox="1">
            <a:spLocks noGrp="1"/>
          </p:cNvSpPr>
          <p:nvPr/>
        </p:nvSpPr>
        <p:spPr bwMode="auto">
          <a:xfrm>
            <a:off x="6731000" y="623731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spcBef>
                <a:spcPct val="50000"/>
              </a:spcBef>
              <a:buClr>
                <a:srgbClr val="990000"/>
              </a:buClr>
              <a:buSzPct val="60000"/>
              <a:buFont typeface="Wingdings" pitchFamily="2" charset="2"/>
              <a:buNone/>
            </a:pPr>
            <a:r>
              <a:rPr lang="en-US" altLang="zh-TW" sz="1400" b="0" dirty="0">
                <a:solidFill>
                  <a:schemeClr val="bg2"/>
                </a:solidFill>
                <a:latin typeface="Arial" charset="0"/>
              </a:rPr>
              <a:t> </a:t>
            </a:r>
            <a:fld id="{FBAF2D00-058C-4A6B-A6AD-846CE84EAB71}" type="slidenum">
              <a:rPr lang="en-US" altLang="zh-TW" sz="1400" b="0">
                <a:solidFill>
                  <a:schemeClr val="bg2"/>
                </a:solidFill>
                <a:latin typeface="Arial" charset="0"/>
              </a:rPr>
              <a:pPr algn="r" eaLnBrk="1" hangingPunct="1">
                <a:spcBef>
                  <a:spcPct val="50000"/>
                </a:spcBef>
                <a:buClr>
                  <a:srgbClr val="990000"/>
                </a:buClr>
                <a:buSzPct val="60000"/>
                <a:buFont typeface="Wingdings" pitchFamily="2" charset="2"/>
                <a:buNone/>
              </a:pPr>
              <a:t>3</a:t>
            </a:fld>
            <a:endParaRPr lang="en-US" altLang="zh-TW" sz="14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9413" y="44624"/>
            <a:ext cx="8256587" cy="915988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3333FF"/>
                </a:solidFill>
                <a:effectLst/>
                <a:latin typeface="Times New Roman" pitchFamily="18" charset="0"/>
                <a:cs typeface="Times New Roman" pitchFamily="18" charset="0"/>
              </a:rPr>
              <a:t>Claude Elwood Shannon (1916 – 2001)</a:t>
            </a:r>
            <a:endParaRPr lang="en-US" altLang="zh-TW" sz="3200" b="1" dirty="0" smtClean="0">
              <a:solidFill>
                <a:srgbClr val="3333FF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314325" y="4611067"/>
            <a:ext cx="8321675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2400"/>
              </a:spcBef>
              <a:buClr>
                <a:srgbClr val="3333FF"/>
              </a:buClr>
              <a:buSzPct val="60000"/>
              <a:buFont typeface="Wingdings" pitchFamily="2" charset="2"/>
              <a:buNone/>
            </a:pPr>
            <a:endParaRPr kumimoji="1" lang="en-US" altLang="zh-CN" sz="2000" b="0">
              <a:solidFill>
                <a:srgbClr val="000066"/>
              </a:solidFill>
              <a:ea typeface="SimSun" pitchFamily="2" charset="-122"/>
            </a:endParaRPr>
          </a:p>
        </p:txBody>
      </p:sp>
      <p:sp>
        <p:nvSpPr>
          <p:cNvPr id="9" name="内容占位符 3"/>
          <p:cNvSpPr txBox="1">
            <a:spLocks noChangeArrowheads="1"/>
          </p:cNvSpPr>
          <p:nvPr/>
        </p:nvSpPr>
        <p:spPr>
          <a:xfrm>
            <a:off x="221828" y="5428630"/>
            <a:ext cx="2693988" cy="5032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/>
              <a:buChar char=""/>
              <a:defRPr kumimoji="0" sz="32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21792" indent="-228600" algn="l" rtl="0" eaLnBrk="1" latinLnBrk="0" hangingPunct="1">
              <a:lnSpc>
                <a:spcPct val="13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859536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430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20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371600" indent="-228600" algn="l" rtl="0" eaLnBrk="1" latinLnBrk="0" hangingPunct="1">
              <a:lnSpc>
                <a:spcPct val="13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fontAlgn="auto">
              <a:buFontTx/>
              <a:buNone/>
            </a:pPr>
            <a:r>
              <a:rPr lang="en-US" altLang="zh-CN" sz="1800" dirty="0" smtClean="0"/>
              <a:t>Shannon around 1950</a:t>
            </a:r>
          </a:p>
        </p:txBody>
      </p:sp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698" y="1971650"/>
            <a:ext cx="23749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内容占位符 3"/>
          <p:cNvSpPr txBox="1">
            <a:spLocks noChangeArrowheads="1"/>
          </p:cNvSpPr>
          <p:nvPr/>
        </p:nvSpPr>
        <p:spPr bwMode="auto">
          <a:xfrm>
            <a:off x="3463669" y="5355952"/>
            <a:ext cx="27368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Shannon in his office</a:t>
            </a:r>
          </a:p>
          <a:p>
            <a:pPr algn="l">
              <a:spcBef>
                <a:spcPct val="2000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Arial" charset="0"/>
              </a:rPr>
              <a:t>at Bell Labs.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1971055"/>
            <a:ext cx="2540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图片 1" descr="shann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00519" y="1992543"/>
            <a:ext cx="2677102" cy="325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7544" y="1196752"/>
            <a:ext cx="172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3300"/>
                </a:solidFill>
              </a:rPr>
              <a:t>Bit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48965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the father of </a:t>
            </a:r>
            <a:r>
              <a:rPr lang="en-US" altLang="zh-CN" i="1" dirty="0">
                <a:solidFill>
                  <a:srgbClr val="3333FF"/>
                </a:solidFill>
              </a:rPr>
              <a:t>Information Theory</a:t>
            </a:r>
          </a:p>
          <a:p>
            <a:pPr lvl="1"/>
            <a:r>
              <a:rPr lang="en-US" altLang="zh-CN" i="1" dirty="0">
                <a:solidFill>
                  <a:srgbClr val="FF3300"/>
                </a:solidFill>
              </a:rPr>
              <a:t>A Mathematical Theory of Communication</a:t>
            </a:r>
            <a:r>
              <a:rPr lang="en-US" altLang="zh-CN" dirty="0"/>
              <a:t>, in 1948</a:t>
            </a:r>
          </a:p>
          <a:p>
            <a:r>
              <a:rPr lang="en-US" altLang="zh-CN" dirty="0"/>
              <a:t> the Godfather of </a:t>
            </a:r>
            <a:r>
              <a:rPr lang="en-US" altLang="zh-CN" i="1" dirty="0">
                <a:solidFill>
                  <a:srgbClr val="3333FF"/>
                </a:solidFill>
              </a:rPr>
              <a:t>Public-Key Cryptography</a:t>
            </a:r>
          </a:p>
          <a:p>
            <a:pPr lvl="1"/>
            <a:r>
              <a:rPr lang="en-US" altLang="zh-CN" i="1" dirty="0" smtClean="0">
                <a:solidFill>
                  <a:srgbClr val="FF3300"/>
                </a:solidFill>
              </a:rPr>
              <a:t>Communication </a:t>
            </a:r>
            <a:r>
              <a:rPr lang="en-US" altLang="zh-CN" i="1" dirty="0">
                <a:solidFill>
                  <a:srgbClr val="FF3300"/>
                </a:solidFill>
              </a:rPr>
              <a:t>Theory of Secrecy </a:t>
            </a:r>
            <a:r>
              <a:rPr lang="en-US" altLang="zh-CN" i="1" dirty="0" smtClean="0">
                <a:solidFill>
                  <a:srgbClr val="FF3300"/>
                </a:solidFill>
              </a:rPr>
              <a:t>Systems</a:t>
            </a:r>
            <a:r>
              <a:rPr lang="en-US" altLang="zh-CN" dirty="0" smtClean="0"/>
              <a:t>, </a:t>
            </a:r>
            <a:r>
              <a:rPr lang="en-US" altLang="zh-CN" dirty="0"/>
              <a:t>in </a:t>
            </a:r>
            <a:r>
              <a:rPr lang="en-US" altLang="zh-CN" dirty="0" smtClean="0"/>
              <a:t>1949</a:t>
            </a:r>
          </a:p>
          <a:p>
            <a:pPr marL="393192" lvl="1" indent="0">
              <a:buNone/>
            </a:pPr>
            <a:r>
              <a:rPr lang="en-US" altLang="zh-CN" sz="2600" dirty="0" smtClean="0"/>
              <a:t> </a:t>
            </a:r>
          </a:p>
          <a:p>
            <a:r>
              <a:rPr lang="en-US" altLang="zh-CN" sz="2600" dirty="0" smtClean="0"/>
              <a:t>mathematician</a:t>
            </a:r>
            <a:r>
              <a:rPr lang="en-US" altLang="zh-CN" sz="2600" dirty="0"/>
              <a:t>, electrical engineer, and cryptographer</a:t>
            </a:r>
          </a:p>
          <a:p>
            <a:r>
              <a:rPr lang="en-US" altLang="zh-CN" sz="2600" b="0" dirty="0"/>
              <a:t> </a:t>
            </a:r>
            <a:r>
              <a:rPr lang="en-US" altLang="zh-CN" sz="2600" b="0" dirty="0">
                <a:solidFill>
                  <a:srgbClr val="3333FF"/>
                </a:solidFill>
              </a:rPr>
              <a:t>20 years old</a:t>
            </a:r>
            <a:r>
              <a:rPr lang="en-US" altLang="zh-CN" sz="2600" b="0" dirty="0"/>
              <a:t>: two bachelor's degrees from University of Michigan: </a:t>
            </a:r>
            <a:r>
              <a:rPr lang="en-US" altLang="zh-CN" sz="2600" b="0" i="1" dirty="0">
                <a:solidFill>
                  <a:srgbClr val="FF0000"/>
                </a:solidFill>
              </a:rPr>
              <a:t>electrical engineering</a:t>
            </a:r>
            <a:r>
              <a:rPr lang="en-US" altLang="zh-CN" sz="2600" b="0" i="1" dirty="0"/>
              <a:t> </a:t>
            </a:r>
            <a:r>
              <a:rPr lang="en-US" altLang="zh-CN" sz="2600" b="0" dirty="0"/>
              <a:t>and</a:t>
            </a:r>
            <a:r>
              <a:rPr lang="en-US" altLang="zh-CN" sz="2600" b="0" i="1" dirty="0"/>
              <a:t> </a:t>
            </a:r>
            <a:r>
              <a:rPr lang="en-US" altLang="zh-CN" sz="2600" b="0" i="1" dirty="0" smtClean="0">
                <a:solidFill>
                  <a:srgbClr val="FF0000"/>
                </a:solidFill>
              </a:rPr>
              <a:t>mathematics</a:t>
            </a:r>
            <a:endParaRPr lang="en-US" altLang="zh-CN" sz="2600" b="0" dirty="0">
              <a:solidFill>
                <a:srgbClr val="FF0000"/>
              </a:solidFill>
            </a:endParaRPr>
          </a:p>
          <a:p>
            <a:r>
              <a:rPr lang="en-US" altLang="zh-CN" sz="2600" b="0" dirty="0"/>
              <a:t> </a:t>
            </a:r>
            <a:r>
              <a:rPr lang="en-US" altLang="zh-CN" sz="2600" b="0" dirty="0">
                <a:solidFill>
                  <a:srgbClr val="3333FF"/>
                </a:solidFill>
              </a:rPr>
              <a:t>22 years old</a:t>
            </a:r>
            <a:r>
              <a:rPr lang="en-US" altLang="zh-CN" sz="2600" b="0" dirty="0"/>
              <a:t>: </a:t>
            </a:r>
            <a:r>
              <a:rPr lang="en-US" altLang="zh-CN" sz="2600" b="0" dirty="0">
                <a:solidFill>
                  <a:srgbClr val="FF0000"/>
                </a:solidFill>
              </a:rPr>
              <a:t>master's degree</a:t>
            </a:r>
            <a:r>
              <a:rPr lang="en-US" altLang="zh-CN" sz="2600" b="0" dirty="0"/>
              <a:t> from MIT</a:t>
            </a:r>
          </a:p>
          <a:p>
            <a:r>
              <a:rPr lang="en-US" altLang="zh-CN" sz="2600" b="0" dirty="0"/>
              <a:t> </a:t>
            </a:r>
            <a:r>
              <a:rPr lang="en-US" altLang="zh-CN" sz="2600" b="0" dirty="0" smtClean="0">
                <a:solidFill>
                  <a:srgbClr val="3333FF"/>
                </a:solidFill>
              </a:rPr>
              <a:t>24 </a:t>
            </a:r>
            <a:r>
              <a:rPr lang="en-US" altLang="zh-CN" sz="2600" b="0" dirty="0">
                <a:solidFill>
                  <a:srgbClr val="3333FF"/>
                </a:solidFill>
              </a:rPr>
              <a:t>years old</a:t>
            </a:r>
            <a:r>
              <a:rPr lang="en-US" altLang="zh-CN" sz="2600" b="0" dirty="0"/>
              <a:t>: </a:t>
            </a:r>
            <a:r>
              <a:rPr lang="en-US" altLang="zh-CN" sz="2600" b="0" dirty="0">
                <a:solidFill>
                  <a:srgbClr val="FF0000"/>
                </a:solidFill>
              </a:rPr>
              <a:t>Ph.D. degree</a:t>
            </a:r>
            <a:r>
              <a:rPr lang="en-US" altLang="zh-CN" sz="2600" b="0" dirty="0">
                <a:solidFill>
                  <a:srgbClr val="3333FF"/>
                </a:solidFill>
              </a:rPr>
              <a:t> </a:t>
            </a:r>
            <a:r>
              <a:rPr lang="en-US" altLang="zh-CN" sz="2600" b="0" dirty="0"/>
              <a:t>from </a:t>
            </a:r>
            <a:r>
              <a:rPr lang="en-US" altLang="zh-CN" sz="2600" b="0" dirty="0" smtClean="0"/>
              <a:t>MIT</a:t>
            </a:r>
            <a:endParaRPr lang="en-US" altLang="zh-CN" sz="2600" b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3333FF"/>
                </a:solidFill>
                <a:effectLst/>
                <a:latin typeface="Times New Roman" pitchFamily="18" charset="0"/>
                <a:cs typeface="Times New Roman" pitchFamily="18" charset="0"/>
              </a:rPr>
              <a:t>Claude Elwood Shannon (1916 – 2001</a:t>
            </a:r>
            <a:r>
              <a:rPr lang="en-US" altLang="en-US" sz="3200" dirty="0" smtClean="0">
                <a:solidFill>
                  <a:srgbClr val="3333FF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774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爱迪生发明了什么，其实并不是爱迪生发明电灯？-探索趣闻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爱迪生发明了什么，其实并不是爱迪生发明电灯？-探索趣闻网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爱迪生发明了什么，其实并不是爱迪生发明电灯？-探索趣闻网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1" descr="shann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799790"/>
            <a:ext cx="2751857" cy="334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12774" y="6279703"/>
            <a:ext cx="3239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3333FF"/>
                </a:solidFill>
                <a:cs typeface="Times New Roman" pitchFamily="18" charset="0"/>
              </a:rPr>
              <a:t>Shannon (1916 – 2001)</a:t>
            </a:r>
            <a:endParaRPr lang="en-US" altLang="en-US" sz="2400" dirty="0" smtClean="0"/>
          </a:p>
        </p:txBody>
      </p:sp>
      <p:pic>
        <p:nvPicPr>
          <p:cNvPr id="10" name="Picture 2" descr="D:\2016-2017\2016秋 - 密码学 - 国际学院\Lecture 1\20071227140140423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31" y="2799790"/>
            <a:ext cx="2664296" cy="335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24331" y="6207695"/>
            <a:ext cx="344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FF"/>
                </a:solidFill>
              </a:rPr>
              <a:t>Turing (1912-1954)</a:t>
            </a:r>
          </a:p>
        </p:txBody>
      </p:sp>
      <p:sp>
        <p:nvSpPr>
          <p:cNvPr id="12" name="矩形 11"/>
          <p:cNvSpPr/>
          <p:nvPr/>
        </p:nvSpPr>
        <p:spPr>
          <a:xfrm>
            <a:off x="343200" y="1052736"/>
            <a:ext cx="85492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3333FF"/>
                </a:solidFill>
                <a:cs typeface="Times New Roman" pitchFamily="18" charset="0"/>
              </a:rPr>
              <a:t>Turing Award: </a:t>
            </a:r>
            <a:r>
              <a:rPr lang="en-US" altLang="zh-CN" sz="2400" dirty="0">
                <a:solidFill>
                  <a:srgbClr val="FF0000"/>
                </a:solidFill>
              </a:rPr>
              <a:t>“Nobel Prize” in Computer </a:t>
            </a:r>
            <a:r>
              <a:rPr lang="en-US" altLang="zh-CN" sz="2400" dirty="0" smtClean="0">
                <a:solidFill>
                  <a:srgbClr val="FF0000"/>
                </a:solidFill>
              </a:rPr>
              <a:t>Science, since 1966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3333FF"/>
                </a:solidFill>
                <a:cs typeface="Times New Roman" pitchFamily="18" charset="0"/>
              </a:rPr>
              <a:t>Shannon Award</a:t>
            </a:r>
            <a:r>
              <a:rPr lang="en-US" altLang="en-US" sz="2400" b="1" dirty="0" smtClean="0">
                <a:solidFill>
                  <a:srgbClr val="3333FF"/>
                </a:solidFill>
                <a:cs typeface="Times New Roman" pitchFamily="18" charset="0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“Nobel Prize” in </a:t>
            </a:r>
            <a:r>
              <a:rPr lang="en-US" altLang="zh-CN" sz="2400" dirty="0" smtClean="0">
                <a:solidFill>
                  <a:srgbClr val="FF0000"/>
                </a:solidFill>
              </a:rPr>
              <a:t>Information Theory, since 1972</a:t>
            </a:r>
            <a:endParaRPr lang="en-US" altLang="en-US" sz="2400" b="1" dirty="0">
              <a:solidFill>
                <a:srgbClr val="3333FF"/>
              </a:solidFill>
              <a:cs typeface="Times New Roman" pitchFamily="18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395536" y="130622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Two Talents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75856" y="3717032"/>
            <a:ext cx="31323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FF"/>
                </a:solidFill>
              </a:rPr>
              <a:t>Shannon meets Turing</a:t>
            </a:r>
          </a:p>
          <a:p>
            <a:pPr algn="ctr"/>
            <a:r>
              <a:rPr lang="en-US" altLang="zh-CN" sz="2400" b="1" dirty="0" smtClean="0">
                <a:solidFill>
                  <a:srgbClr val="FF00FF"/>
                </a:solidFill>
              </a:rPr>
              <a:t>1943 in Bell Labs</a:t>
            </a:r>
          </a:p>
          <a:p>
            <a:pPr algn="ctr"/>
            <a:endParaRPr lang="en-US" altLang="zh-CN" sz="2400" b="1" dirty="0" smtClean="0">
              <a:solidFill>
                <a:srgbClr val="FF00FF"/>
              </a:solidFill>
            </a:endParaRPr>
          </a:p>
          <a:p>
            <a:pPr algn="ctr"/>
            <a:endParaRPr lang="en-US" altLang="zh-CN" sz="2400" b="1" dirty="0">
              <a:solidFill>
                <a:srgbClr val="FF00FF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FF"/>
                </a:solidFill>
              </a:rPr>
              <a:t>AI</a:t>
            </a:r>
            <a:endParaRPr lang="zh-CN" altLang="en-US" sz="2400" b="1" dirty="0">
              <a:solidFill>
                <a:srgbClr val="FF00FF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788024" y="4689567"/>
            <a:ext cx="144016" cy="395617"/>
          </a:xfrm>
          <a:prstGeom prst="down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130622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Shannon was a game player.</a:t>
            </a:r>
            <a:endParaRPr lang="zh-CN" altLang="en-US" dirty="0">
              <a:solidFill>
                <a:srgbClr val="3333FF"/>
              </a:solidFill>
            </a:endParaRPr>
          </a:p>
        </p:txBody>
      </p:sp>
      <p:pic>
        <p:nvPicPr>
          <p:cNvPr id="1027" name="Picture 3" descr="C:\Users\hxjmc\Desktop\92138589e7bb44fb9acd026b00a0380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6984776" cy="50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8" descr="http://t1.baidu.com/it/u=2141491991,933153892&amp;fm=23&amp;gp=0.jpg"/>
          <p:cNvSpPr>
            <a:spLocks noChangeAspect="1" noChangeArrowheads="1"/>
          </p:cNvSpPr>
          <p:nvPr/>
        </p:nvSpPr>
        <p:spPr bwMode="auto">
          <a:xfrm>
            <a:off x="4533900" y="-212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295" name="Picture 5" descr="Claude Shannon Juggling Phot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4088" y="1403295"/>
            <a:ext cx="3062424" cy="389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29739" y="5475454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 was </a:t>
            </a:r>
            <a:r>
              <a:rPr lang="en-US" altLang="zh-CN" dirty="0" smtClean="0">
                <a:solidFill>
                  <a:srgbClr val="3333FF"/>
                </a:solidFill>
              </a:rPr>
              <a:t>juggling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Rectangle 3">
            <a:hlinkClick r:id="rId4"/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624" y="5484692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 was </a:t>
            </a:r>
            <a:r>
              <a:rPr lang="en-US" altLang="zh-CN" dirty="0" err="1" smtClean="0">
                <a:solidFill>
                  <a:srgbClr val="3333FF"/>
                </a:solidFill>
              </a:rPr>
              <a:t>unicycling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12" name="Picture 2" descr="C:\Users\hxjmc\Desktop\440a3ff141974eef89d85b83aa1c031f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41148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标题 3"/>
          <p:cNvSpPr>
            <a:spLocks noGrp="1"/>
          </p:cNvSpPr>
          <p:nvPr>
            <p:ph type="title"/>
          </p:nvPr>
        </p:nvSpPr>
        <p:spPr>
          <a:xfrm>
            <a:off x="323528" y="130622"/>
            <a:ext cx="8229600" cy="85010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3333FF"/>
                </a:solidFill>
              </a:rPr>
              <a:t>Shannon was a game player.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8" descr="http://t1.baidu.com/it/u=2141491991,933153892&amp;fm=23&amp;gp=0.jpg"/>
          <p:cNvSpPr>
            <a:spLocks noChangeAspect="1" noChangeArrowheads="1"/>
          </p:cNvSpPr>
          <p:nvPr/>
        </p:nvSpPr>
        <p:spPr bwMode="auto">
          <a:xfrm>
            <a:off x="4533900" y="-212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40" y="130622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3333FF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Shannon was an inventor.</a:t>
            </a:r>
            <a:endParaRPr lang="zh-CN" altLang="en-US"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7" name="内容占位符 1" descr="c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124744"/>
            <a:ext cx="2808287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3501008"/>
            <a:ext cx="3196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Shannon’s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mouse Theseus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hlinkClick r:id="rId4"/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>
            <a:hlinkClick r:id="rId4"/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9" name="Picture 5" descr="C:\Users\win8.1\Desktop\1024px-Minivac_6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82" y="1124744"/>
            <a:ext cx="3957135" cy="231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292080" y="3369186"/>
            <a:ext cx="31060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</a:rPr>
              <a:t>The Minivac 601, a digital computer trainer 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7162" y="4149080"/>
            <a:ext cx="654716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hlinkClick r:id="rId6" tooltip="Roman numeral"/>
              </a:rPr>
              <a:t>Roman numeral</a:t>
            </a:r>
            <a:r>
              <a:rPr lang="en-US" altLang="zh-CN" b="1" dirty="0"/>
              <a:t> computer called </a:t>
            </a:r>
            <a:r>
              <a:rPr lang="en-US" altLang="zh-CN" b="1" dirty="0" smtClean="0"/>
              <a:t>THROBAC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hlinkClick r:id="rId7" tooltip="Robot juggling"/>
              </a:rPr>
              <a:t>J</a:t>
            </a:r>
            <a:r>
              <a:rPr lang="en-US" altLang="zh-CN" b="1" dirty="0" smtClean="0">
                <a:hlinkClick r:id="rId7" tooltip="Robot juggling"/>
              </a:rPr>
              <a:t>uggling machines</a:t>
            </a:r>
            <a:r>
              <a:rPr lang="en-US" altLang="zh-CN" b="1" dirty="0" smtClean="0"/>
              <a:t> 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a </a:t>
            </a:r>
            <a:r>
              <a:rPr lang="en-US" altLang="zh-CN" b="1" dirty="0"/>
              <a:t>flame-throwing </a:t>
            </a:r>
            <a:r>
              <a:rPr lang="en-US" altLang="zh-CN" b="1" dirty="0" smtClean="0">
                <a:hlinkClick r:id="rId8" tooltip="Trumpet"/>
              </a:rPr>
              <a:t>trumpet</a:t>
            </a:r>
            <a:r>
              <a:rPr lang="en-US" altLang="zh-CN" b="1" dirty="0" smtClean="0"/>
              <a:t> 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the </a:t>
            </a:r>
            <a:r>
              <a:rPr lang="en-US" altLang="zh-CN" b="1" dirty="0" smtClean="0">
                <a:hlinkClick r:id="rId9" tooltip="Useless machine"/>
              </a:rPr>
              <a:t>“Ultimate Machine</a:t>
            </a:r>
            <a:r>
              <a:rPr lang="en-US" altLang="zh-CN" b="1" dirty="0" smtClean="0"/>
              <a:t>”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a </a:t>
            </a:r>
            <a:r>
              <a:rPr lang="en-US" altLang="zh-CN" b="1" dirty="0"/>
              <a:t>device that could solve the </a:t>
            </a:r>
            <a:r>
              <a:rPr lang="en-US" altLang="zh-CN" b="1" dirty="0">
                <a:hlinkClick r:id="rId10" tooltip="Rubik's Cube"/>
              </a:rPr>
              <a:t>Rubik's Cube</a:t>
            </a:r>
            <a:r>
              <a:rPr lang="en-US" altLang="zh-CN" b="1" dirty="0"/>
              <a:t> </a:t>
            </a:r>
            <a:r>
              <a:rPr lang="en-US" altLang="zh-CN" b="1" dirty="0" smtClean="0"/>
              <a:t>puzzle</a:t>
            </a:r>
            <a:endParaRPr lang="en-US" altLang="zh-CN" b="1" dirty="0"/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/>
              <a:t>the </a:t>
            </a:r>
            <a:r>
              <a:rPr lang="en-US" altLang="zh-CN" b="1" dirty="0"/>
              <a:t>first </a:t>
            </a:r>
            <a:r>
              <a:rPr lang="en-US" altLang="zh-CN" b="1" dirty="0">
                <a:hlinkClick r:id="rId11" tooltip="Wearable computer"/>
              </a:rPr>
              <a:t>wearable </a:t>
            </a:r>
            <a:r>
              <a:rPr lang="en-US" altLang="zh-CN" b="1" dirty="0" smtClean="0">
                <a:hlinkClick r:id="rId11" tooltip="Wearable computer"/>
              </a:rPr>
              <a:t>computer</a:t>
            </a:r>
            <a:endParaRPr lang="en-US" altLang="zh-CN" b="1" dirty="0" smtClean="0"/>
          </a:p>
          <a:p>
            <a:pPr>
              <a:lnSpc>
                <a:spcPct val="125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6301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爱迪生发明了什么，其实并不是爱迪生发明电灯？-探索趣闻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爱迪生发明了什么，其实并不是爱迪生发明电灯？-探索趣闻网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爱迪生发明了什么，其实并不是爱迪生发明电灯？-探索趣闻网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r="13613"/>
          <a:stretch/>
        </p:blipFill>
        <p:spPr bwMode="auto">
          <a:xfrm>
            <a:off x="5364088" y="1988840"/>
            <a:ext cx="3744416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18362" y="1732746"/>
            <a:ext cx="2670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3333FF"/>
                </a:solidFill>
                <a:cs typeface="Times New Roman" pitchFamily="18" charset="0"/>
              </a:rPr>
              <a:t>Shannon (1916 – 2001)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51052" y="1660738"/>
            <a:ext cx="2820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solidFill>
                  <a:srgbClr val="3333FF"/>
                </a:solidFill>
                <a:cs typeface="Times New Roman" pitchFamily="18" charset="0"/>
              </a:rPr>
              <a:t>Edison (</a:t>
            </a:r>
            <a:r>
              <a:rPr lang="en-US" altLang="zh-CN" b="1" dirty="0" smtClean="0">
                <a:solidFill>
                  <a:srgbClr val="3333FF"/>
                </a:solidFill>
                <a:cs typeface="Times New Roman" pitchFamily="18" charset="0"/>
              </a:rPr>
              <a:t>1847</a:t>
            </a:r>
            <a:r>
              <a:rPr lang="zh-CN" altLang="en-US" b="1" dirty="0" smtClean="0">
                <a:solidFill>
                  <a:srgbClr val="3333FF"/>
                </a:solidFill>
                <a:cs typeface="Times New Roman" pitchFamily="18" charset="0"/>
              </a:rPr>
              <a:t>－</a:t>
            </a:r>
            <a:r>
              <a:rPr lang="en-US" altLang="zh-CN" b="1" dirty="0" smtClean="0">
                <a:solidFill>
                  <a:srgbClr val="3333FF"/>
                </a:solidFill>
                <a:cs typeface="Times New Roman" pitchFamily="18" charset="0"/>
              </a:rPr>
              <a:t>1931</a:t>
            </a:r>
            <a:r>
              <a:rPr lang="en-US" altLang="en-US" b="1" dirty="0" smtClean="0">
                <a:solidFill>
                  <a:srgbClr val="3333FF"/>
                </a:solidFill>
                <a:cs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5118" y="404664"/>
            <a:ext cx="527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3333FF"/>
                </a:solidFill>
              </a:rPr>
              <a:t>descendants </a:t>
            </a:r>
            <a:r>
              <a:rPr lang="en-US" altLang="zh-CN" sz="2400" dirty="0">
                <a:solidFill>
                  <a:srgbClr val="3333FF"/>
                </a:solidFill>
              </a:rPr>
              <a:t>of </a:t>
            </a:r>
            <a:r>
              <a:rPr lang="en-US" altLang="zh-CN" sz="2400" dirty="0">
                <a:solidFill>
                  <a:srgbClr val="3333FF"/>
                </a:solidFill>
                <a:hlinkClick r:id="rId3" tooltip="John Ogden (colonist)"/>
              </a:rPr>
              <a:t>John Ogden</a:t>
            </a:r>
            <a:r>
              <a:rPr lang="en-US" altLang="zh-CN" sz="2400" dirty="0">
                <a:solidFill>
                  <a:srgbClr val="3333FF"/>
                </a:solidFill>
              </a:rPr>
              <a:t> (1609–1682</a:t>
            </a:r>
            <a:r>
              <a:rPr lang="en-US" altLang="zh-CN" sz="2400" dirty="0" smtClean="0">
                <a:solidFill>
                  <a:srgbClr val="3333FF"/>
                </a:solidFill>
              </a:rPr>
              <a:t>)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 rot="5400000">
            <a:off x="4373369" y="-692850"/>
            <a:ext cx="438138" cy="4505375"/>
          </a:xfrm>
          <a:prstGeom prst="leftBrace">
            <a:avLst>
              <a:gd name="adj1" fmla="val 17008"/>
              <a:gd name="adj2" fmla="val 49756"/>
            </a:avLst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89286" y="951111"/>
            <a:ext cx="21480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distant </a:t>
            </a:r>
            <a:r>
              <a:rPr lang="en-US" altLang="zh-CN" sz="2400" dirty="0" smtClean="0">
                <a:solidFill>
                  <a:srgbClr val="FF0000"/>
                </a:solidFill>
              </a:rPr>
              <a:t>cousins</a:t>
            </a:r>
            <a:endParaRPr lang="zh-CN" altLang="en-US" sz="2400" dirty="0"/>
          </a:p>
        </p:txBody>
      </p:sp>
      <p:pic>
        <p:nvPicPr>
          <p:cNvPr id="13" name="内容占位符 1" descr="c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9632" y="2042309"/>
            <a:ext cx="3124385" cy="261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07504" y="2492896"/>
            <a:ext cx="133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Shannon’s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3333FF"/>
                </a:solidFill>
              </a:rPr>
              <a:t>mouse Theseus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Picture 5" descr="C:\Users\win8.1\Desktop\1024px-Minivac_6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27871"/>
            <a:ext cx="3399929" cy="198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/>
        </p:nvSpPr>
        <p:spPr>
          <a:xfrm>
            <a:off x="-59951" y="4797152"/>
            <a:ext cx="13195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</a:rPr>
              <a:t>The Minivac 601, a digital computer trainer 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4445</TotalTime>
  <Words>1519</Words>
  <Application>Microsoft Office PowerPoint</Application>
  <PresentationFormat>全屏显示(4:3)</PresentationFormat>
  <Paragraphs>103</Paragraphs>
  <Slides>13</Slides>
  <Notes>7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聚合</vt:lpstr>
      <vt:lpstr>Lecture 3 – Supplement -Cryptographic Algorithms and Protocols</vt:lpstr>
      <vt:lpstr>Bit (binary digital) &amp; information</vt:lpstr>
      <vt:lpstr>Claude Elwood Shannon (1916 – 2001)</vt:lpstr>
      <vt:lpstr>Claude Elwood Shannon (1916 – 2001)</vt:lpstr>
      <vt:lpstr>Two Talents</vt:lpstr>
      <vt:lpstr>Shannon was a game player.</vt:lpstr>
      <vt:lpstr>Shannon was a game player.</vt:lpstr>
      <vt:lpstr>Shannon was an inventor.</vt:lpstr>
      <vt:lpstr>PowerPoint 演示文稿</vt:lpstr>
      <vt:lpstr>Shannon won many awards.</vt:lpstr>
      <vt:lpstr>Shannon’s Family</vt:lpstr>
      <vt:lpstr>Shannon-style research</vt:lpstr>
      <vt:lpstr>Claude E. Shannon - 公钥密码学教父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Huang XJ</cp:lastModifiedBy>
  <cp:revision>290</cp:revision>
  <cp:lastPrinted>2020-03-22T06:44:17Z</cp:lastPrinted>
  <dcterms:created xsi:type="dcterms:W3CDTF">2006-05-05T07:30:56Z</dcterms:created>
  <dcterms:modified xsi:type="dcterms:W3CDTF">2024-03-20T02:01:32Z</dcterms:modified>
</cp:coreProperties>
</file>