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5"/>
  </p:notesMasterIdLst>
  <p:sldIdLst>
    <p:sldId id="391" r:id="rId2"/>
    <p:sldId id="430" r:id="rId3"/>
    <p:sldId id="431" r:id="rId4"/>
    <p:sldId id="439" r:id="rId5"/>
    <p:sldId id="440" r:id="rId6"/>
    <p:sldId id="442" r:id="rId7"/>
    <p:sldId id="489" r:id="rId8"/>
    <p:sldId id="413" r:id="rId9"/>
    <p:sldId id="480" r:id="rId10"/>
    <p:sldId id="481" r:id="rId11"/>
    <p:sldId id="436" r:id="rId12"/>
    <p:sldId id="418" r:id="rId13"/>
    <p:sldId id="414" r:id="rId14"/>
    <p:sldId id="415" r:id="rId15"/>
    <p:sldId id="417" r:id="rId16"/>
    <p:sldId id="441" r:id="rId17"/>
    <p:sldId id="438" r:id="rId18"/>
    <p:sldId id="419" r:id="rId19"/>
    <p:sldId id="420" r:id="rId20"/>
    <p:sldId id="421" r:id="rId21"/>
    <p:sldId id="428" r:id="rId22"/>
    <p:sldId id="423" r:id="rId23"/>
    <p:sldId id="424" r:id="rId24"/>
    <p:sldId id="443" r:id="rId25"/>
    <p:sldId id="426" r:id="rId26"/>
    <p:sldId id="463" r:id="rId27"/>
    <p:sldId id="471" r:id="rId28"/>
    <p:sldId id="472" r:id="rId29"/>
    <p:sldId id="470" r:id="rId30"/>
    <p:sldId id="466" r:id="rId31"/>
    <p:sldId id="467" r:id="rId32"/>
    <p:sldId id="469" r:id="rId33"/>
    <p:sldId id="482" r:id="rId34"/>
    <p:sldId id="494" r:id="rId35"/>
    <p:sldId id="495" r:id="rId36"/>
    <p:sldId id="434" r:id="rId37"/>
    <p:sldId id="435" r:id="rId38"/>
    <p:sldId id="505" r:id="rId39"/>
    <p:sldId id="506" r:id="rId40"/>
    <p:sldId id="503" r:id="rId41"/>
    <p:sldId id="504" r:id="rId42"/>
    <p:sldId id="497" r:id="rId43"/>
    <p:sldId id="498" r:id="rId44"/>
    <p:sldId id="499" r:id="rId45"/>
    <p:sldId id="500" r:id="rId46"/>
    <p:sldId id="490" r:id="rId47"/>
    <p:sldId id="491" r:id="rId48"/>
    <p:sldId id="507" r:id="rId49"/>
    <p:sldId id="492" r:id="rId50"/>
    <p:sldId id="493" r:id="rId51"/>
    <p:sldId id="508" r:id="rId52"/>
    <p:sldId id="512" r:id="rId53"/>
    <p:sldId id="513" r:id="rId54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00FF"/>
    <a:srgbClr val="FF3300"/>
    <a:srgbClr val="00FFFF"/>
    <a:srgbClr val="000000"/>
    <a:srgbClr val="00FF00"/>
    <a:srgbClr val="CC00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1" autoAdjust="0"/>
    <p:restoredTop sz="96319" autoAdjust="0"/>
  </p:normalViewPr>
  <p:slideViewPr>
    <p:cSldViewPr>
      <p:cViewPr>
        <p:scale>
          <a:sx n="80" d="100"/>
          <a:sy n="80" d="100"/>
        </p:scale>
        <p:origin x="-1478" y="-82"/>
      </p:cViewPr>
      <p:guideLst>
        <p:guide orient="horz" pos="2144"/>
        <p:guide pos="28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0" tIns="49521" rIns="99040" bIns="49521" numCol="1" anchor="t" anchorCtr="0" compatLnSpc="1"/>
          <a:lstStyle>
            <a:lvl1pPr eaLnBrk="1" hangingPunct="1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5" y="0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0" tIns="49521" rIns="99040" bIns="49521" numCol="1" anchor="t" anchorCtr="0" compatLnSpc="1"/>
          <a:lstStyle>
            <a:lvl1pPr algn="r" eaLnBrk="1" hangingPunct="1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9938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2191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1" y="4861442"/>
            <a:ext cx="5679440" cy="46055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0" tIns="49521" rIns="99040" bIns="49521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191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107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0" tIns="49521" rIns="99040" bIns="49521" numCol="1" anchor="b" anchorCtr="0" compatLnSpc="1"/>
          <a:lstStyle>
            <a:lvl1pPr eaLnBrk="1" hangingPunct="1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91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5" y="9721107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0" tIns="49521" rIns="99040" bIns="49521" numCol="1" anchor="b" anchorCtr="0" compatLnSpc="1"/>
          <a:lstStyle>
            <a:lvl1pPr algn="r" eaLnBrk="1" hangingPunct="1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4577EA9-424B-4379-8135-1C4B09787FC7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569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Reference: </a:t>
            </a:r>
            <a:r>
              <a:rPr lang="zh-CN" altLang="en-US"/>
              <a:t>https://blog.csdn.net/qq_27570955/article/details/52442092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C455B7-DAC3-4EAB-8FE9-BA0DCD31D7DD}" type="slidenum">
              <a:rPr lang="en-US" altLang="zh-CN" smtClean="0"/>
              <a:t>16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2132856"/>
            <a:ext cx="7772400" cy="1397713"/>
          </a:xfr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761609"/>
          </a:xfrm>
        </p:spPr>
        <p:txBody>
          <a:bodyPr lIns="45720" rIns="45720" anchor="ctr"/>
          <a:lstStyle>
            <a:lvl1pPr marL="0" marR="64135" indent="0" algn="ctr">
              <a:buNone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dirty="0" smtClean="0"/>
              <a:t>单击此处编辑母版副标题样式</a:t>
            </a:r>
            <a:endParaRPr kumimoji="0" 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-3765" y="5229200"/>
            <a:ext cx="9147765" cy="1635888"/>
            <a:chOff x="-3765" y="4832896"/>
            <a:chExt cx="9147765" cy="2032192"/>
          </a:xfrm>
        </p:grpSpPr>
        <p:sp>
          <p:nvSpPr>
            <p:cNvPr id="7" name="任意多边形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00FFFF">
                <a:alpha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black"/>
                </a:solidFill>
                <a:latin typeface="Lucida Sans Unicode" panose="020B0602030504020204"/>
                <a:ea typeface="+mn-ea"/>
              </a:endParaRPr>
            </a:p>
          </p:txBody>
        </p:sp>
        <p:sp>
          <p:nvSpPr>
            <p:cNvPr id="8" name="任意多边形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5680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black"/>
                </a:solidFill>
                <a:latin typeface="Lucida Sans Unicode" panose="020B0602030504020204"/>
                <a:ea typeface="+mn-ea"/>
              </a:endParaRPr>
            </a:p>
          </p:txBody>
        </p:sp>
        <p:sp>
          <p:nvSpPr>
            <p:cNvPr id="11" name="任意多边形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2500CAE-95AC-4AAD-97CF-0F102FCD14E9}" type="datetime1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zh-CN" alt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4821C51-F9D0-4558-AE37-0A5F9436DC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9138308" cy="2278484"/>
          </a:xfrm>
          <a:prstGeom prst="rect">
            <a:avLst/>
          </a:prstGeom>
          <a:solidFill>
            <a:srgbClr val="3333CC"/>
          </a:solidFill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7E291-55A1-4EBC-8E3D-284923A1ED8F}" type="datetime1">
              <a:rPr lang="zh-CN" altLang="en-US" smtClean="0">
                <a:solidFill>
                  <a:prstClr val="black"/>
                </a:solidFill>
              </a:rPr>
              <a:t>2023/4/27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1C51-F9D0-4558-AE37-0A5F9436DCFB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DBF0-1EB3-49DE-9198-D3B2FBD8950C}" type="datetime1">
              <a:rPr lang="zh-CN" altLang="en-US" smtClean="0">
                <a:solidFill>
                  <a:prstClr val="black"/>
                </a:solidFill>
              </a:rPr>
              <a:t>2023/4/27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1C51-F9D0-4558-AE37-0A5F9436DCFB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5680F8"/>
              </a:buClr>
              <a:buSzPct val="80000"/>
              <a:buFont typeface="Wingdings" panose="05000000000000000000" pitchFamily="2" charset="2"/>
              <a:buChar char="l"/>
              <a:defRPr/>
            </a:lvl2pPr>
            <a:lvl3pPr>
              <a:buClr>
                <a:srgbClr val="00FFFF"/>
              </a:buClr>
              <a:buFont typeface="Wingdings" panose="05000000000000000000" pitchFamily="2" charset="2"/>
              <a:buChar char="Ø"/>
              <a:defRPr/>
            </a:lvl3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301352" cy="365760"/>
          </a:xfrm>
        </p:spPr>
        <p:txBody>
          <a:bodyPr/>
          <a:lstStyle>
            <a:lvl1pPr>
              <a:defRPr sz="1800" b="1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6E49D48-2491-4617-B3BC-82D7085AF6AB}" type="datetime1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1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28384" y="6407944"/>
            <a:ext cx="984648" cy="365125"/>
          </a:xfrm>
        </p:spPr>
        <p:txBody>
          <a:bodyPr/>
          <a:lstStyle>
            <a:lvl1pPr>
              <a:defRPr sz="1800" b="1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4821C51-F9D0-4558-AE37-0A5F9436DCF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850106"/>
          </a:xfrm>
        </p:spPr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3AB0-FA67-42B0-ACF3-FEB769A5F4C6}" type="datetime1">
              <a:rPr lang="zh-CN" altLang="en-US" smtClean="0">
                <a:solidFill>
                  <a:prstClr val="white"/>
                </a:solidFill>
              </a:rPr>
              <a:t>2023/4/27</a:t>
            </a:fld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1C51-F9D0-4558-AE37-0A5F9436DCFB}" type="slidenum">
              <a:rPr lang="zh-CN" altLang="en-US" smtClean="0">
                <a:solidFill>
                  <a:prstClr val="white"/>
                </a:solidFill>
              </a:rPr>
              <a:t>‹#›</a:t>
            </a:fld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F973-2EEC-4DC5-9930-D592F5CCC76D}" type="datetime1">
              <a:rPr lang="zh-CN" altLang="en-US" smtClean="0">
                <a:solidFill>
                  <a:prstClr val="white"/>
                </a:solidFill>
              </a:rPr>
              <a:t>2023/4/27</a:t>
            </a:fld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1C51-F9D0-4558-AE37-0A5F9436DCFB}" type="slidenum">
              <a:rPr lang="zh-CN" altLang="en-US" smtClean="0">
                <a:solidFill>
                  <a:prstClr val="white"/>
                </a:solidFill>
              </a:rPr>
              <a:t>‹#›</a:t>
            </a:fld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BC20-1800-4630-97B0-663B6A483F6B}" type="datetime1">
              <a:rPr lang="zh-CN" altLang="en-US" smtClean="0">
                <a:solidFill>
                  <a:prstClr val="black"/>
                </a:solidFill>
              </a:rPr>
              <a:t>2023/4/27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1C51-F9D0-4558-AE37-0A5F9436DCFB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4B5F-E2DF-470F-89C0-60EC5BB9CCC6}" type="datetime1">
              <a:rPr lang="zh-CN" altLang="en-US" smtClean="0">
                <a:solidFill>
                  <a:prstClr val="white"/>
                </a:solidFill>
              </a:rPr>
              <a:t>2023/4/27</a:t>
            </a:fld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1C51-F9D0-4558-AE37-0A5F9436DCFB}" type="slidenum">
              <a:rPr lang="zh-CN" altLang="en-US" smtClean="0">
                <a:solidFill>
                  <a:prstClr val="white"/>
                </a:solidFill>
              </a:rPr>
              <a:t>‹#›</a:t>
            </a:fld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8E00-7BB5-4739-86CF-82B8EC3240B6}" type="datetime1">
              <a:rPr lang="zh-CN" altLang="en-US" smtClean="0">
                <a:solidFill>
                  <a:prstClr val="black"/>
                </a:solidFill>
              </a:rPr>
              <a:t>2023/4/27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1C51-F9D0-4558-AE37-0A5F9436DCFB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AA225C9-0385-49F6-A963-D9A612266B94}" type="datetime1">
              <a:rPr lang="zh-CN" altLang="en-US" smtClean="0">
                <a:solidFill>
                  <a:prstClr val="black"/>
                </a:solidFill>
              </a:rPr>
              <a:t>2023/4/27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1C51-F9D0-4558-AE37-0A5F9436DCFB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4A3B471-11AE-48CA-81D8-C0DB4BC80EB2}" type="datetime1">
              <a:rPr lang="zh-CN" altLang="en-US" smtClean="0">
                <a:solidFill>
                  <a:prstClr val="white"/>
                </a:solidFill>
              </a:rPr>
              <a:t>2023/4/27</a:t>
            </a:fld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4821C51-F9D0-4558-AE37-0A5F9436DCFB}" type="slidenum">
              <a:rPr lang="zh-CN" altLang="en-US" smtClean="0">
                <a:solidFill>
                  <a:prstClr val="white"/>
                </a:solidFill>
              </a:rPr>
              <a:t>‹#›</a:t>
            </a:fld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Lucida Sans Unicode" panose="020B0602030504020204"/>
              <a:ea typeface="+mn-ea"/>
            </a:endParaRPr>
          </a:p>
        </p:txBody>
      </p:sp>
      <p:sp>
        <p:nvSpPr>
          <p:cNvPr id="9" name="任意多边形 8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Lucida Sans Unicode" panose="020B0602030504020204"/>
              <a:ea typeface="+mn-ea"/>
            </a:endParaRPr>
          </a:p>
        </p:txBody>
      </p:sp>
      <p:sp>
        <p:nvSpPr>
          <p:cNvPr id="10" name="直角三角形 9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-13394"/>
            <a:ext cx="8229600" cy="850106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8229600" cy="4536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5BE4080-C8CD-4A8D-BB1A-CFD644CDB112}" type="datetime1">
              <a:rPr lang="zh-CN" altLang="en-US" smtClean="0">
                <a:solidFill>
                  <a:prstClr val="black"/>
                </a:solidFill>
                <a:latin typeface="Lucida Sans Unicode" panose="020B0602030504020204"/>
                <a:ea typeface="黑体" panose="02010609060101010101" charset="-122"/>
              </a:rPr>
              <a:t>2023/4/27</a:t>
            </a:fld>
            <a:endParaRPr lang="zh-CN" altLang="en-US">
              <a:solidFill>
                <a:prstClr val="black"/>
              </a:solidFill>
              <a:latin typeface="Lucida Sans Unicode" panose="020B0602030504020204"/>
              <a:ea typeface="黑体" panose="02010609060101010101" charset="-122"/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dirty="0">
              <a:solidFill>
                <a:prstClr val="black"/>
              </a:solidFill>
              <a:latin typeface="Lucida Sans Unicode" panose="020B0602030504020204"/>
              <a:ea typeface="黑体" panose="02010609060101010101" charset="-122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4821C51-F9D0-4558-AE37-0A5F9436DCFB}" type="slidenum">
              <a:rPr lang="zh-CN" altLang="en-US" smtClean="0">
                <a:solidFill>
                  <a:prstClr val="black"/>
                </a:solidFill>
                <a:latin typeface="Lucida Sans Unicode" panose="020B0602030504020204"/>
                <a:ea typeface="黑体" panose="02010609060101010101" charset="-122"/>
              </a:rPr>
              <a:t>‹#›</a:t>
            </a:fld>
            <a:endParaRPr lang="zh-CN" altLang="en-US">
              <a:solidFill>
                <a:prstClr val="black"/>
              </a:solidFill>
              <a:latin typeface="Lucida Sans Unicode" panose="020B0602030504020204"/>
              <a:ea typeface="黑体" panose="02010609060101010101" charset="-122"/>
            </a:endParaRPr>
          </a:p>
        </p:txBody>
      </p:sp>
      <p:cxnSp>
        <p:nvCxnSpPr>
          <p:cNvPr id="17" name="直接连接符 16"/>
          <p:cNvCxnSpPr/>
          <p:nvPr userDrawn="1"/>
        </p:nvCxnSpPr>
        <p:spPr>
          <a:xfrm>
            <a:off x="395536" y="764704"/>
            <a:ext cx="8352928" cy="0"/>
          </a:xfrm>
          <a:prstGeom prst="line">
            <a:avLst/>
          </a:prstGeom>
          <a:ln w="73025">
            <a:solidFill>
              <a:srgbClr val="5680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lnSpc>
          <a:spcPct val="130000"/>
        </a:lnSpc>
        <a:spcBef>
          <a:spcPts val="400"/>
        </a:spcBef>
        <a:spcAft>
          <a:spcPts val="0"/>
        </a:spcAft>
        <a:buClr>
          <a:schemeClr val="accent1"/>
        </a:buClr>
        <a:buSzPct val="100000"/>
        <a:buFont typeface="Wingdings 3" panose="05040102010807070707"/>
        <a:buChar char=""/>
        <a:defRPr kumimoji="0" sz="3200" b="1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21665" indent="-228600" algn="l" rtl="0" eaLnBrk="1" latinLnBrk="0" hangingPunct="1">
        <a:lnSpc>
          <a:spcPct val="130000"/>
        </a:lnSpc>
        <a:spcBef>
          <a:spcPts val="325"/>
        </a:spcBef>
        <a:buClr>
          <a:schemeClr val="accent1"/>
        </a:buClr>
        <a:buFont typeface="Verdana" panose="020B0604030504040204"/>
        <a:buChar char="◦"/>
        <a:defRPr kumimoji="0" sz="2800" b="1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859790" indent="-228600" algn="l" rtl="0" eaLnBrk="1" latinLnBrk="0" hangingPunct="1">
        <a:lnSpc>
          <a:spcPct val="130000"/>
        </a:lnSpc>
        <a:spcBef>
          <a:spcPts val="350"/>
        </a:spcBef>
        <a:buClr>
          <a:schemeClr val="accent2"/>
        </a:buClr>
        <a:buSzPct val="100000"/>
        <a:buFont typeface="Wingdings 2" panose="05020102010507070707"/>
        <a:buChar char=""/>
        <a:defRPr kumimoji="0" sz="2400" b="1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143000" indent="-228600" algn="l" rtl="0" eaLnBrk="1" latinLnBrk="0" hangingPunct="1">
        <a:lnSpc>
          <a:spcPct val="130000"/>
        </a:lnSpc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2000" b="1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371600" indent="-228600" algn="l" rtl="0" eaLnBrk="1" latinLnBrk="0" hangingPunct="1">
        <a:lnSpc>
          <a:spcPct val="130000"/>
        </a:lnSpc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800" b="1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8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10" Type="http://schemas.openxmlformats.org/officeDocument/2006/relationships/image" Target="../media/image96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png"/><Relationship Id="rId4" Type="http://schemas.openxmlformats.org/officeDocument/2006/relationships/image" Target="../media/image9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rypt.eu.org/stream/e2-trivium.html" TargetMode="External"/><Relationship Id="rId2" Type="http://schemas.openxmlformats.org/officeDocument/2006/relationships/hyperlink" Target="https://www.ecrypt.eu.org/stream/e2-salsa20.html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image" Target="../media/image50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12.pn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3.bin"/><Relationship Id="rId4" Type="http://schemas.openxmlformats.org/officeDocument/2006/relationships/hyperlink" Target="http://en.wikipedia.org/wiki/Horst_Feiste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5720" y="2204864"/>
            <a:ext cx="8643998" cy="1584176"/>
          </a:xfrm>
        </p:spPr>
        <p:txBody>
          <a:bodyPr>
            <a:noAutofit/>
          </a:bodyPr>
          <a:lstStyle/>
          <a:p>
            <a:r>
              <a:rPr lang="en-US" altLang="zh-CN" sz="4400" dirty="0" smtClean="0"/>
              <a:t>Lecture 4 – Supplement</a:t>
            </a:r>
            <a:br>
              <a:rPr lang="en-US" altLang="zh-CN" sz="4400" dirty="0" smtClean="0"/>
            </a:br>
            <a:r>
              <a:rPr lang="en-US" altLang="zh-CN" sz="2400" dirty="0" smtClean="0"/>
              <a:t>-Cryptographic Algorithms and Protocols</a:t>
            </a:r>
            <a:endParaRPr lang="zh-CN" altLang="en-US" sz="2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3933056"/>
            <a:ext cx="7772400" cy="2520279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2400" dirty="0" smtClean="0">
                <a:solidFill>
                  <a:srgbClr val="0000FF"/>
                </a:solidFill>
                <a:ea typeface="楷体" panose="02010609060101010101" pitchFamily="49" charset="-122"/>
              </a:rPr>
              <a:t>Huang, </a:t>
            </a:r>
            <a:r>
              <a:rPr lang="en-US" altLang="zh-CN" sz="2400" dirty="0" err="1" smtClean="0">
                <a:solidFill>
                  <a:srgbClr val="0000FF"/>
                </a:solidFill>
                <a:ea typeface="楷体" panose="02010609060101010101" pitchFamily="49" charset="-122"/>
              </a:rPr>
              <a:t>Xiujie</a:t>
            </a:r>
            <a:r>
              <a:rPr lang="en-US" altLang="zh-CN" sz="2400" dirty="0" smtClean="0">
                <a:solidFill>
                  <a:srgbClr val="0000FF"/>
                </a:solidFill>
                <a:ea typeface="楷体" panose="02010609060101010101" pitchFamily="49" charset="-122"/>
              </a:rPr>
              <a:t> (</a:t>
            </a:r>
            <a:r>
              <a:rPr lang="zh-CN" altLang="en-US" sz="2400" dirty="0" smtClean="0">
                <a:solidFill>
                  <a:srgbClr val="0000FF"/>
                </a:solidFill>
                <a:ea typeface="楷体" panose="02010609060101010101" pitchFamily="49" charset="-122"/>
              </a:rPr>
              <a:t>黄秀姐</a:t>
            </a:r>
            <a:r>
              <a:rPr lang="en-US" altLang="zh-CN" sz="2400" dirty="0" smtClean="0">
                <a:solidFill>
                  <a:srgbClr val="0000FF"/>
                </a:solidFill>
                <a:ea typeface="楷体" panose="02010609060101010101" pitchFamily="49" charset="-122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solidFill>
                  <a:srgbClr val="0000FF"/>
                </a:solidFill>
              </a:rPr>
              <a:t>Office: 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Nanhai</a:t>
            </a:r>
            <a:r>
              <a:rPr lang="en-US" altLang="zh-CN" sz="2400" dirty="0" smtClean="0">
                <a:solidFill>
                  <a:srgbClr val="0000FF"/>
                </a:solidFill>
              </a:rPr>
              <a:t> Building, #411 </a:t>
            </a: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solidFill>
                  <a:srgbClr val="0000FF"/>
                </a:solidFill>
              </a:rPr>
              <a:t>E-mail: t_xiujie@jnu.edu.cn</a:t>
            </a:r>
          </a:p>
          <a:p>
            <a:pPr algn="ctr">
              <a:lnSpc>
                <a:spcPct val="100000"/>
              </a:lnSpc>
            </a:pPr>
            <a:r>
              <a:rPr lang="en-US" altLang="zh-CN" sz="2400" dirty="0" smtClean="0">
                <a:ea typeface="楷体" panose="02010609060101010101" pitchFamily="49" charset="-122"/>
              </a:rPr>
              <a:t>Dept. Computer Science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02840" y="-27384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DES: </a:t>
            </a:r>
            <a:r>
              <a:rPr lang="en-US" altLang="zh-CN" dirty="0" smtClean="0">
                <a:solidFill>
                  <a:srgbClr val="3333FF"/>
                </a:solidFill>
              </a:rPr>
              <a:t>Key Schedule Generation</a:t>
            </a:r>
            <a:endParaRPr lang="zh-CN" altLang="en-US" dirty="0">
              <a:solidFill>
                <a:srgbClr val="3333FF"/>
              </a:solidFill>
            </a:endParaRPr>
          </a:p>
        </p:txBody>
      </p:sp>
      <p:cxnSp>
        <p:nvCxnSpPr>
          <p:cNvPr id="3" name="直接箭头连接符 2"/>
          <p:cNvCxnSpPr>
            <a:stCxn id="13" idx="2"/>
            <a:endCxn id="5" idx="0"/>
          </p:cNvCxnSpPr>
          <p:nvPr/>
        </p:nvCxnSpPr>
        <p:spPr>
          <a:xfrm>
            <a:off x="1648015" y="1415127"/>
            <a:ext cx="0" cy="357689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1028286" y="1772816"/>
            <a:ext cx="1239458" cy="294064"/>
          </a:xfrm>
          <a:prstGeom prst="round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64bits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2627784" y="2394515"/>
            <a:ext cx="6510" cy="231010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15" idx="2"/>
            <a:endCxn id="17" idx="0"/>
          </p:cNvCxnSpPr>
          <p:nvPr/>
        </p:nvCxnSpPr>
        <p:spPr>
          <a:xfrm>
            <a:off x="783919" y="2904603"/>
            <a:ext cx="0" cy="507656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740254" y="2394515"/>
            <a:ext cx="7661" cy="231010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1028286" y="1096840"/>
            <a:ext cx="1239458" cy="318287"/>
          </a:xfrm>
          <a:prstGeom prst="round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56bits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036398" y="2610539"/>
            <a:ext cx="1239458" cy="294064"/>
          </a:xfrm>
          <a:prstGeom prst="round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D0 28bits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64190" y="2610539"/>
            <a:ext cx="1239458" cy="294064"/>
          </a:xfrm>
          <a:prstGeom prst="round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C0 28bits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036398" y="3402627"/>
            <a:ext cx="1239458" cy="332137"/>
          </a:xfrm>
          <a:prstGeom prst="round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D1 28bits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64190" y="3412259"/>
            <a:ext cx="1239458" cy="322506"/>
          </a:xfrm>
          <a:prstGeom prst="round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C1 28bits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4340860" y="3717925"/>
            <a:ext cx="1029970" cy="290195"/>
          </a:xfrm>
          <a:prstGeom prst="round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16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48bits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036398" y="4416383"/>
            <a:ext cx="1239458" cy="282388"/>
          </a:xfrm>
          <a:prstGeom prst="round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D2 28bits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164190" y="4414338"/>
            <a:ext cx="1239458" cy="284433"/>
          </a:xfrm>
          <a:prstGeom prst="round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C2 28bits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40385" y="1434262"/>
            <a:ext cx="176346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</a:rPr>
              <a:t>Add check bits</a:t>
            </a:r>
            <a:endParaRPr lang="zh-CN" altLang="en-US" sz="1600" dirty="0">
              <a:solidFill>
                <a:srgbClr val="3333FF"/>
              </a:solidFill>
            </a:endParaRPr>
          </a:p>
        </p:txBody>
      </p:sp>
      <p:cxnSp>
        <p:nvCxnSpPr>
          <p:cNvPr id="25" name="直接箭头连接符 24"/>
          <p:cNvCxnSpPr>
            <a:stCxn id="5" idx="2"/>
          </p:cNvCxnSpPr>
          <p:nvPr/>
        </p:nvCxnSpPr>
        <p:spPr>
          <a:xfrm>
            <a:off x="1648015" y="2066880"/>
            <a:ext cx="0" cy="319251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71801" y="377611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</a:rPr>
              <a:t>Permutation 2</a:t>
            </a:r>
            <a:endParaRPr lang="zh-CN" altLang="en-US" sz="1600" dirty="0">
              <a:solidFill>
                <a:srgbClr val="3333FF"/>
              </a:solidFill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740254" y="2394515"/>
            <a:ext cx="18875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4" idx="2"/>
            <a:endCxn id="16" idx="0"/>
          </p:cNvCxnSpPr>
          <p:nvPr/>
        </p:nvCxnSpPr>
        <p:spPr>
          <a:xfrm>
            <a:off x="2656127" y="2904603"/>
            <a:ext cx="0" cy="498024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79512" y="2996952"/>
            <a:ext cx="1403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Left shift 1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60465" y="2970579"/>
            <a:ext cx="1187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Left shift 1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cxnSp>
        <p:nvCxnSpPr>
          <p:cNvPr id="36" name="直接箭头连接符 35"/>
          <p:cNvCxnSpPr>
            <a:stCxn id="16" idx="2"/>
            <a:endCxn id="19" idx="0"/>
          </p:cNvCxnSpPr>
          <p:nvPr/>
        </p:nvCxnSpPr>
        <p:spPr>
          <a:xfrm>
            <a:off x="2656127" y="3734764"/>
            <a:ext cx="0" cy="681619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7" idx="2"/>
            <a:endCxn id="20" idx="0"/>
          </p:cNvCxnSpPr>
          <p:nvPr/>
        </p:nvCxnSpPr>
        <p:spPr>
          <a:xfrm>
            <a:off x="783919" y="3734765"/>
            <a:ext cx="0" cy="679573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5" name="直接箭头连接符 7174"/>
          <p:cNvCxnSpPr>
            <a:endCxn id="18" idx="1"/>
          </p:cNvCxnSpPr>
          <p:nvPr/>
        </p:nvCxnSpPr>
        <p:spPr>
          <a:xfrm>
            <a:off x="784225" y="3856355"/>
            <a:ext cx="3556635" cy="698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872433" y="3995808"/>
            <a:ext cx="1763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Left shift 2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5" y="4000177"/>
            <a:ext cx="1763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Left shift 2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619672" y="2060848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</a:rPr>
              <a:t>Permutation 1</a:t>
            </a:r>
            <a:endParaRPr lang="zh-CN" altLang="en-US" sz="1600" dirty="0">
              <a:solidFill>
                <a:srgbClr val="3333FF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2036398" y="5418851"/>
            <a:ext cx="1239458" cy="312360"/>
          </a:xfrm>
          <a:prstGeom prst="round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D3 28bits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164190" y="5418851"/>
            <a:ext cx="1239458" cy="314405"/>
          </a:xfrm>
          <a:prstGeom prst="round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C3 28bits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771800" y="4840782"/>
            <a:ext cx="1763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</a:rPr>
              <a:t>Permutation 2</a:t>
            </a:r>
            <a:endParaRPr lang="zh-CN" altLang="en-US" sz="1600" dirty="0">
              <a:solidFill>
                <a:srgbClr val="3333FF"/>
              </a:solidFill>
            </a:endParaRPr>
          </a:p>
        </p:txBody>
      </p:sp>
      <p:cxnSp>
        <p:nvCxnSpPr>
          <p:cNvPr id="52" name="直接箭头连接符 51"/>
          <p:cNvCxnSpPr>
            <a:stCxn id="19" idx="2"/>
            <a:endCxn id="49" idx="0"/>
          </p:cNvCxnSpPr>
          <p:nvPr/>
        </p:nvCxnSpPr>
        <p:spPr>
          <a:xfrm>
            <a:off x="2656127" y="4698771"/>
            <a:ext cx="0" cy="720080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20" idx="2"/>
            <a:endCxn id="50" idx="0"/>
          </p:cNvCxnSpPr>
          <p:nvPr/>
        </p:nvCxnSpPr>
        <p:spPr>
          <a:xfrm>
            <a:off x="783919" y="4698771"/>
            <a:ext cx="0" cy="720080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778510" y="4920615"/>
            <a:ext cx="356235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872433" y="4986803"/>
            <a:ext cx="1763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Left shift 3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25" y="4986803"/>
            <a:ext cx="1763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Left shift 3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4340860" y="6517005"/>
            <a:ext cx="1030605" cy="368300"/>
          </a:xfrm>
          <a:prstGeom prst="round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16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 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48bits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771800" y="6474822"/>
            <a:ext cx="1763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</a:rPr>
              <a:t>Permutation 2</a:t>
            </a:r>
            <a:endParaRPr lang="zh-CN" altLang="en-US" sz="1600" dirty="0">
              <a:solidFill>
                <a:srgbClr val="3333FF"/>
              </a:solidFill>
            </a:endParaRPr>
          </a:p>
        </p:txBody>
      </p:sp>
      <p:cxnSp>
        <p:nvCxnSpPr>
          <p:cNvPr id="83" name="直接箭头连接符 82"/>
          <p:cNvCxnSpPr>
            <a:stCxn id="88" idx="2"/>
          </p:cNvCxnSpPr>
          <p:nvPr/>
        </p:nvCxnSpPr>
        <p:spPr>
          <a:xfrm>
            <a:off x="2656127" y="6595307"/>
            <a:ext cx="0" cy="146061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89" idx="2"/>
          </p:cNvCxnSpPr>
          <p:nvPr/>
        </p:nvCxnSpPr>
        <p:spPr>
          <a:xfrm>
            <a:off x="783919" y="6597352"/>
            <a:ext cx="0" cy="144016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>
            <a:off x="639774" y="6741368"/>
            <a:ext cx="37007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979712" y="5898758"/>
            <a:ext cx="1599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Left shift 16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07504" y="5898758"/>
            <a:ext cx="1599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Left shift 16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2036398" y="6282947"/>
            <a:ext cx="1239458" cy="312360"/>
          </a:xfrm>
          <a:prstGeom prst="round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D16 28bits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圆角矩形 88"/>
          <p:cNvSpPr/>
          <p:nvPr/>
        </p:nvSpPr>
        <p:spPr>
          <a:xfrm>
            <a:off x="164190" y="6282947"/>
            <a:ext cx="1239458" cy="314405"/>
          </a:xfrm>
          <a:prstGeom prst="round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C16 28bits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6" name="直接箭头连接符 95"/>
          <p:cNvCxnSpPr>
            <a:stCxn id="49" idx="2"/>
            <a:endCxn id="88" idx="0"/>
          </p:cNvCxnSpPr>
          <p:nvPr/>
        </p:nvCxnSpPr>
        <p:spPr>
          <a:xfrm>
            <a:off x="2656127" y="5731211"/>
            <a:ext cx="0" cy="551736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50" idx="2"/>
            <a:endCxn id="89" idx="0"/>
          </p:cNvCxnSpPr>
          <p:nvPr/>
        </p:nvCxnSpPr>
        <p:spPr>
          <a:xfrm>
            <a:off x="783919" y="5733256"/>
            <a:ext cx="0" cy="549691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571" y="1304553"/>
            <a:ext cx="206692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8" name="TextBox 107"/>
          <p:cNvSpPr txBox="1"/>
          <p:nvPr/>
        </p:nvSpPr>
        <p:spPr>
          <a:xfrm>
            <a:off x="7164288" y="100221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</a:rPr>
              <a:t>Permutation 1</a:t>
            </a:r>
            <a:endParaRPr lang="zh-CN" altLang="en-US" sz="1600" dirty="0">
              <a:solidFill>
                <a:srgbClr val="3333FF"/>
              </a:solidFill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5987802" y="4554066"/>
            <a:ext cx="1017905" cy="179070"/>
          </a:xfrm>
          <a:prstGeom prst="round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D0 28bits</a:t>
            </a: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135" r="8741"/>
          <a:stretch>
            <a:fillRect/>
          </a:stretch>
        </p:blipFill>
        <p:spPr bwMode="auto">
          <a:xfrm>
            <a:off x="3874154" y="5566586"/>
            <a:ext cx="5184575" cy="814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4200917" y="5824815"/>
            <a:ext cx="685165" cy="245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>
                <a:solidFill>
                  <a:srgbClr val="FF0000"/>
                </a:solidFill>
              </a:rPr>
              <a:t>round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779912" y="6064210"/>
            <a:ext cx="1089660" cy="245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>
                <a:solidFill>
                  <a:srgbClr val="FF0000"/>
                </a:solidFill>
              </a:rPr>
              <a:t>#of LS positions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104681" y="786190"/>
            <a:ext cx="1763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</a:rPr>
              <a:t>Add check bits</a:t>
            </a:r>
            <a:endParaRPr lang="zh-CN" altLang="en-US" sz="1600" dirty="0">
              <a:solidFill>
                <a:srgbClr val="3333FF"/>
              </a:solidFill>
            </a:endParaRPr>
          </a:p>
        </p:txBody>
      </p:sp>
      <p:graphicFrame>
        <p:nvGraphicFramePr>
          <p:cNvPr id="68" name="表格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476544"/>
              </p:ext>
            </p:extLst>
          </p:nvPr>
        </p:nvGraphicFramePr>
        <p:xfrm>
          <a:off x="4067661" y="1052736"/>
          <a:ext cx="2088515" cy="21945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15900"/>
                <a:gridCol w="1512570"/>
                <a:gridCol w="360045"/>
              </a:tblGrid>
              <a:tr h="200660"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1,2,3,4,5,6,7,</a:t>
                      </a:r>
                      <a:endParaRPr lang="zh-CN" alt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</a:t>
                      </a:r>
                      <a:endParaRPr lang="zh-CN" alt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8,9,10,11,12,13,14,</a:t>
                      </a:r>
                      <a:endParaRPr lang="zh-CN" alt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r2</a:t>
                      </a:r>
                      <a:endParaRPr lang="zh-CN" alt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15,16,17,18,19,20,21,</a:t>
                      </a:r>
                      <a:endParaRPr lang="zh-CN" alt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r3</a:t>
                      </a:r>
                      <a:endParaRPr lang="zh-CN" alt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22,23,24,25,26,27,28,</a:t>
                      </a:r>
                      <a:endParaRPr lang="zh-CN" alt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r4</a:t>
                      </a:r>
                      <a:endParaRPr lang="zh-CN" alt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29,30,31,32,33,34,35,</a:t>
                      </a:r>
                      <a:endParaRPr lang="zh-CN" alt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r5</a:t>
                      </a:r>
                      <a:endParaRPr lang="zh-CN" alt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36,37,38,39,40,41,42,</a:t>
                      </a:r>
                      <a:endParaRPr lang="zh-CN" alt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r6</a:t>
                      </a:r>
                      <a:endParaRPr lang="zh-CN" alt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43,44,45,46,47,48,49,</a:t>
                      </a:r>
                      <a:endParaRPr lang="zh-CN" alt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r7</a:t>
                      </a:r>
                      <a:endParaRPr lang="zh-CN" alt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50,51,52,53,54,55,56</a:t>
                      </a:r>
                      <a:endParaRPr lang="zh-CN" alt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r8</a:t>
                      </a:r>
                      <a:endParaRPr lang="zh-CN" alt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2235003" y="1052989"/>
            <a:ext cx="183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3333FF"/>
                </a:solidFill>
              </a:rPr>
              <a:t>K=(k</a:t>
            </a:r>
            <a:r>
              <a:rPr lang="en-US" altLang="zh-CN" sz="1800" baseline="-25000" dirty="0" smtClean="0">
                <a:solidFill>
                  <a:srgbClr val="3333FF"/>
                </a:solidFill>
              </a:rPr>
              <a:t>1</a:t>
            </a:r>
            <a:r>
              <a:rPr lang="en-US" altLang="zh-CN" sz="1800" dirty="0" smtClean="0">
                <a:solidFill>
                  <a:srgbClr val="3333FF"/>
                </a:solidFill>
              </a:rPr>
              <a:t>k</a:t>
            </a:r>
            <a:r>
              <a:rPr lang="en-US" altLang="zh-CN" sz="1800" baseline="-25000" dirty="0">
                <a:solidFill>
                  <a:srgbClr val="3333FF"/>
                </a:solidFill>
              </a:rPr>
              <a:t>2</a:t>
            </a:r>
            <a:r>
              <a:rPr lang="en-US" altLang="zh-CN" sz="1800" dirty="0" smtClean="0">
                <a:solidFill>
                  <a:srgbClr val="3333FF"/>
                </a:solidFill>
              </a:rPr>
              <a:t>k</a:t>
            </a:r>
            <a:r>
              <a:rPr lang="en-US" altLang="zh-CN" sz="1800" baseline="-25000" dirty="0">
                <a:solidFill>
                  <a:srgbClr val="3333FF"/>
                </a:solidFill>
              </a:rPr>
              <a:t>3</a:t>
            </a:r>
            <a:r>
              <a:rPr lang="en-US" altLang="zh-CN" sz="1800" dirty="0" smtClean="0">
                <a:solidFill>
                  <a:srgbClr val="3333FF"/>
                </a:solidFill>
              </a:rPr>
              <a:t>…k</a:t>
            </a:r>
            <a:r>
              <a:rPr lang="en-US" altLang="zh-CN" sz="1800" baseline="-25000" dirty="0">
                <a:solidFill>
                  <a:srgbClr val="3333FF"/>
                </a:solidFill>
              </a:rPr>
              <a:t>56</a:t>
            </a:r>
            <a:r>
              <a:rPr lang="en-US" altLang="zh-CN" sz="1800" dirty="0" smtClean="0">
                <a:solidFill>
                  <a:srgbClr val="3333FF"/>
                </a:solidFill>
              </a:rPr>
              <a:t>)</a:t>
            </a:r>
          </a:p>
        </p:txBody>
      </p:sp>
      <p:sp>
        <p:nvSpPr>
          <p:cNvPr id="110" name="圆角矩形 109"/>
          <p:cNvSpPr/>
          <p:nvPr/>
        </p:nvSpPr>
        <p:spPr>
          <a:xfrm>
            <a:off x="5868144" y="3356992"/>
            <a:ext cx="1017905" cy="200025"/>
          </a:xfrm>
          <a:prstGeom prst="round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C0 28bits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3312" y="4003898"/>
            <a:ext cx="1619250" cy="1657350"/>
          </a:xfrm>
          <a:prstGeom prst="rect">
            <a:avLst/>
          </a:prstGeom>
        </p:spPr>
      </p:pic>
      <p:sp>
        <p:nvSpPr>
          <p:cNvPr id="6" name="TextBox 107"/>
          <p:cNvSpPr txBox="1"/>
          <p:nvPr/>
        </p:nvSpPr>
        <p:spPr>
          <a:xfrm>
            <a:off x="7587924" y="3738527"/>
            <a:ext cx="14401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</a:rPr>
              <a:t>Permutation </a:t>
            </a:r>
            <a:r>
              <a:rPr lang="en-US" sz="1600" dirty="0" smtClean="0">
                <a:solidFill>
                  <a:srgbClr val="3333FF"/>
                </a:solidFill>
              </a:rPr>
              <a:t>2</a:t>
            </a:r>
            <a:endParaRPr lang="en-US" sz="1600" dirty="0">
              <a:solidFill>
                <a:srgbClr val="3333FF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2"/>
          <a:stretch>
            <a:fillRect/>
          </a:stretch>
        </p:blipFill>
        <p:spPr bwMode="auto">
          <a:xfrm>
            <a:off x="5436096" y="3570337"/>
            <a:ext cx="181870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770090"/>
            <a:ext cx="184785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圆角矩形 47"/>
          <p:cNvSpPr/>
          <p:nvPr/>
        </p:nvSpPr>
        <p:spPr>
          <a:xfrm>
            <a:off x="4340860" y="4768215"/>
            <a:ext cx="1019175" cy="304165"/>
          </a:xfrm>
          <a:prstGeom prst="round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16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48bits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https://media.licdn.com/dms/image/C4E12AQEgIXa_kmXoLw/article-inline_image-shrink_1000_1488/0?e=2122520400&amp;v=beta&amp;t=0ZllpGHDfwXs08vSCr4TtFuIabuvvJjgee1AyPBJSx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6" r="5102" b="1239"/>
          <a:stretch>
            <a:fillRect/>
          </a:stretch>
        </p:blipFill>
        <p:spPr bwMode="auto">
          <a:xfrm rot="16200000">
            <a:off x="2105172" y="-622004"/>
            <a:ext cx="5077671" cy="8928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标题 3"/>
          <p:cNvSpPr txBox="1">
            <a:spLocks/>
          </p:cNvSpPr>
          <p:nvPr/>
        </p:nvSpPr>
        <p:spPr>
          <a:xfrm>
            <a:off x="302840" y="-27384"/>
            <a:ext cx="8229600" cy="850106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 smtClean="0"/>
              <a:t>DES: </a:t>
            </a:r>
            <a:r>
              <a:rPr lang="en-US" altLang="zh-CN" dirty="0" smtClean="0">
                <a:solidFill>
                  <a:srgbClr val="3333FF"/>
                </a:solidFill>
              </a:rPr>
              <a:t>Overview from FIPS 46-3</a:t>
            </a:r>
            <a:endParaRPr lang="zh-CN" altLang="en-US" dirty="0">
              <a:solidFill>
                <a:srgbClr val="3333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13184" y="-27384"/>
            <a:ext cx="8435280" cy="85010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DES</a:t>
            </a:r>
            <a:r>
              <a:rPr lang="zh-CN" altLang="en-US" dirty="0" smtClean="0"/>
              <a:t>：</a:t>
            </a:r>
            <a:r>
              <a:rPr lang="en-US" altLang="zh-CN" dirty="0" smtClean="0">
                <a:solidFill>
                  <a:srgbClr val="3333FF"/>
                </a:solidFill>
              </a:rPr>
              <a:t>Expansion E (32 bits</a:t>
            </a:r>
            <a:r>
              <a:rPr lang="en-US" altLang="zh-CN" dirty="0" smtClean="0">
                <a:solidFill>
                  <a:srgbClr val="3333FF"/>
                </a:solidFill>
                <a:sym typeface="Wingdings" panose="05000000000000000000" pitchFamily="2" charset="2"/>
              </a:rPr>
              <a:t>48 bits)</a:t>
            </a:r>
            <a:endParaRPr lang="zh-CN" altLang="en-US" dirty="0">
              <a:solidFill>
                <a:srgbClr val="3333FF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36" y="2714620"/>
            <a:ext cx="4214842" cy="3672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1285860"/>
            <a:ext cx="8501122" cy="1376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23528" y="-13394"/>
            <a:ext cx="8229600" cy="850106"/>
          </a:xfrm>
        </p:spPr>
        <p:txBody>
          <a:bodyPr/>
          <a:lstStyle/>
          <a:p>
            <a:r>
              <a:rPr lang="en-US" altLang="zh-CN" dirty="0" smtClean="0"/>
              <a:t>DES: </a:t>
            </a:r>
            <a:r>
              <a:rPr lang="en-US" altLang="zh-CN" dirty="0" smtClean="0">
                <a:solidFill>
                  <a:srgbClr val="3333FF"/>
                </a:solidFill>
              </a:rPr>
              <a:t>S-boxes (I)</a:t>
            </a:r>
            <a:endParaRPr lang="zh-CN" altLang="en-US" dirty="0">
              <a:solidFill>
                <a:srgbClr val="3333FF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838276"/>
            <a:ext cx="6342257" cy="129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5656" y="2184028"/>
            <a:ext cx="6252564" cy="4701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2843808" y="3634606"/>
            <a:ext cx="180020" cy="1800200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87624" y="4678096"/>
            <a:ext cx="6768752" cy="119056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771800" y="4665616"/>
            <a:ext cx="360040" cy="20354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22437"/>
              </p:ext>
            </p:extLst>
          </p:nvPr>
        </p:nvGraphicFramePr>
        <p:xfrm>
          <a:off x="3131840" y="3578026"/>
          <a:ext cx="1230313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Equation" r:id="rId5" imgW="660240" imgH="228600" progId="Equation.DSMT4">
                  <p:embed/>
                </p:oleObj>
              </mc:Choice>
              <mc:Fallback>
                <p:oleObj name="Equation" r:id="rId5" imgW="660240" imgH="2286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3578026"/>
                        <a:ext cx="1230313" cy="42703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23528" y="-13394"/>
            <a:ext cx="8229600" cy="850106"/>
          </a:xfrm>
        </p:spPr>
        <p:txBody>
          <a:bodyPr/>
          <a:lstStyle/>
          <a:p>
            <a:r>
              <a:rPr lang="en-US" altLang="zh-CN" dirty="0" smtClean="0"/>
              <a:t>DES: </a:t>
            </a:r>
            <a:r>
              <a:rPr lang="en-US" altLang="zh-CN" dirty="0" smtClean="0">
                <a:solidFill>
                  <a:srgbClr val="3333FF"/>
                </a:solidFill>
              </a:rPr>
              <a:t>S-boxes (II)</a:t>
            </a:r>
            <a:endParaRPr lang="zh-CN" altLang="en-US" dirty="0">
              <a:solidFill>
                <a:srgbClr val="3333FF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911106"/>
            <a:ext cx="6072230" cy="5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23528" y="-13394"/>
            <a:ext cx="8229600" cy="850106"/>
          </a:xfrm>
        </p:spPr>
        <p:txBody>
          <a:bodyPr/>
          <a:lstStyle/>
          <a:p>
            <a:r>
              <a:rPr lang="en-US" altLang="zh-CN" dirty="0" smtClean="0"/>
              <a:t>DES: </a:t>
            </a:r>
            <a:r>
              <a:rPr lang="en-US" altLang="zh-CN" dirty="0" smtClean="0">
                <a:solidFill>
                  <a:srgbClr val="3333FF"/>
                </a:solidFill>
              </a:rPr>
              <a:t>Permutation P</a:t>
            </a:r>
            <a:endParaRPr lang="zh-CN" altLang="en-US" dirty="0">
              <a:solidFill>
                <a:srgbClr val="3333FF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64" y="2571744"/>
            <a:ext cx="2928958" cy="4011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12" y="1428736"/>
            <a:ext cx="9001188" cy="105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539552" y="116632"/>
            <a:ext cx="6572250" cy="8255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zh-CN" sz="4000" b="1" dirty="0" smtClean="0">
                <a:ea typeface="黑体" panose="02010609060101010101" charset="-122"/>
              </a:rPr>
              <a:t>Introduction of AES</a:t>
            </a:r>
            <a:endParaRPr lang="zh-CN" altLang="en-US" sz="4000" b="1" dirty="0" smtClean="0">
              <a:ea typeface="黑体" panose="02010609060101010101" charset="-122"/>
            </a:endParaRPr>
          </a:p>
        </p:txBody>
      </p:sp>
      <p:sp>
        <p:nvSpPr>
          <p:cNvPr id="5123" name="Rectangle 5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428625" y="1076796"/>
            <a:ext cx="8501063" cy="50165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Jan. 2, 1997, NIST, beginning, replacement of DES</a:t>
            </a:r>
          </a:p>
          <a:p>
            <a:pPr lvl="1" eaLnBrk="1" hangingPunct="1"/>
            <a:r>
              <a:rPr lang="en-US" altLang="zh-CN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Called AES</a:t>
            </a:r>
          </a:p>
          <a:p>
            <a:pPr eaLnBrk="1" hangingPunct="1"/>
            <a:r>
              <a:rPr lang="en-US" altLang="zh-CN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Sept. 12, 1997, NIST, a formal call</a:t>
            </a:r>
          </a:p>
          <a:p>
            <a:pPr lvl="1" eaLnBrk="1" hangingPunct="1"/>
            <a:r>
              <a:rPr lang="en-US" altLang="zh-CN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Blocks: 128-bits; keys: 128-bits, 192-bits, 256-bits</a:t>
            </a:r>
          </a:p>
          <a:p>
            <a:pPr eaLnBrk="1" hangingPunct="1"/>
            <a:r>
              <a:rPr lang="en-US" altLang="zh-CN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June 5,1998: 21 cryptosystems from 12 countries were submitted</a:t>
            </a:r>
          </a:p>
          <a:p>
            <a:pPr lvl="1" eaLnBrk="1" hangingPunct="1"/>
            <a:r>
              <a:rPr lang="en-US" altLang="zh-CN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 met and were accepted as AES candidates</a:t>
            </a:r>
          </a:p>
          <a:p>
            <a:pPr eaLnBrk="1" hangingPunct="1"/>
            <a:r>
              <a:rPr lang="en-US" altLang="zh-CN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Aug. 20, 1998, First AES Candidate Conference</a:t>
            </a:r>
          </a:p>
          <a:p>
            <a:pPr lvl="1" eaLnBrk="1" hangingPunct="1"/>
            <a:r>
              <a:rPr lang="en-US" altLang="zh-CN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15 ciphers were announced</a:t>
            </a:r>
          </a:p>
          <a:p>
            <a:pPr eaLnBrk="1" hangingPunct="1"/>
            <a:r>
              <a:rPr lang="en-US" altLang="zh-CN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March 1999, Second AES Candidate Conference</a:t>
            </a:r>
          </a:p>
          <a:p>
            <a:pPr eaLnBrk="1" hangingPunct="1"/>
            <a:r>
              <a:rPr lang="en-US" altLang="zh-CN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Aug. 1999, Five Candidates were chosen by NIST</a:t>
            </a:r>
          </a:p>
          <a:p>
            <a:pPr lvl="1" eaLnBrk="1" hangingPunct="1"/>
            <a:r>
              <a:rPr lang="en-US" altLang="zh-CN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MARS, RC6, 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Rijndael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Serpend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Twofish</a:t>
            </a:r>
            <a:endParaRPr lang="en-US" altLang="zh-CN" sz="1600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April 2000, Third AES Candidate Conference</a:t>
            </a:r>
          </a:p>
          <a:p>
            <a:pPr eaLnBrk="1" hangingPunct="1"/>
            <a:r>
              <a:rPr lang="en-US" altLang="zh-CN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Oct. 2, 2000, 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Rijndael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was selected to be the AES</a:t>
            </a:r>
          </a:p>
          <a:p>
            <a:pPr eaLnBrk="1" hangingPunct="1"/>
            <a:r>
              <a:rPr lang="en-US" altLang="zh-CN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Nov. 26, 2001, AES was adopted as a standard</a:t>
            </a:r>
            <a:endParaRPr lang="zh-CN" altLang="en-US" sz="1600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1820D7-5080-419D-AD17-D3C39A0047D6}" type="slidenum">
              <a:rPr lang="en-US" altLang="zh-CN" smtClean="0"/>
              <a:t>16</a:t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23528" y="-13394"/>
            <a:ext cx="8229600" cy="850106"/>
          </a:xfrm>
        </p:spPr>
        <p:txBody>
          <a:bodyPr/>
          <a:lstStyle/>
          <a:p>
            <a:r>
              <a:rPr lang="en-US" altLang="zh-CN" dirty="0" smtClean="0"/>
              <a:t>AES: </a:t>
            </a:r>
            <a:r>
              <a:rPr lang="en-US" altLang="zh-CN" dirty="0" smtClean="0">
                <a:solidFill>
                  <a:srgbClr val="3333FF"/>
                </a:solidFill>
              </a:rPr>
              <a:t>Inventors</a:t>
            </a:r>
            <a:endParaRPr lang="zh-CN" altLang="en-US" dirty="0">
              <a:solidFill>
                <a:srgbClr val="3333FF"/>
              </a:solidFill>
            </a:endParaRPr>
          </a:p>
        </p:txBody>
      </p:sp>
      <p:pic>
        <p:nvPicPr>
          <p:cNvPr id="1026" name="Picture 2" descr="K:\Works\Teaching in JNU\2017-2018\2018春 - 密码学 - 国际学院\Lecture 4\AES-Joan-Vinc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943" y="1565226"/>
            <a:ext cx="5248275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67744" y="5405154"/>
            <a:ext cx="439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Joan </a:t>
            </a:r>
            <a:r>
              <a:rPr lang="en-US" altLang="zh-CN" b="1" dirty="0" err="1" smtClean="0"/>
              <a:t>Daemen</a:t>
            </a:r>
            <a:r>
              <a:rPr lang="en-US" altLang="zh-CN" b="1" dirty="0" smtClean="0"/>
              <a:t> </a:t>
            </a:r>
            <a:r>
              <a:rPr lang="en-US" altLang="zh-CN" b="1" dirty="0"/>
              <a:t>and Vincent </a:t>
            </a:r>
            <a:r>
              <a:rPr lang="en-US" altLang="zh-CN" b="1" dirty="0" err="1"/>
              <a:t>Rijmen</a:t>
            </a:r>
            <a:r>
              <a:rPr lang="en-US" altLang="zh-CN" b="1" dirty="0"/>
              <a:t>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536504"/>
          </a:xfrm>
        </p:spPr>
        <p:txBody>
          <a:bodyPr/>
          <a:lstStyle/>
          <a:p>
            <a:r>
              <a:rPr lang="en-US" altLang="zh-CN" dirty="0" smtClean="0"/>
              <a:t>plaintext 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128 bits = 16 bytes:</a:t>
            </a:r>
          </a:p>
          <a:p>
            <a:pPr lvl="1"/>
            <a:r>
              <a:rPr lang="en-US" altLang="zh-CN" dirty="0" smtClean="0"/>
              <a:t>Each byte </a:t>
            </a:r>
            <a:r>
              <a:rPr lang="en-US" altLang="zh-CN" dirty="0">
                <a:solidFill>
                  <a:srgbClr val="000000"/>
                </a:solidFill>
              </a:rPr>
              <a:t>consists of two </a:t>
            </a:r>
            <a:r>
              <a:rPr lang="en-US" altLang="zh-CN" dirty="0">
                <a:solidFill>
                  <a:srgbClr val="FF0000"/>
                </a:solidFill>
              </a:rPr>
              <a:t>hexadecimal (</a:t>
            </a:r>
            <a:r>
              <a:rPr lang="zh-CN" altLang="en-US" dirty="0">
                <a:solidFill>
                  <a:srgbClr val="FF0000"/>
                </a:solidFill>
              </a:rPr>
              <a:t>十六进制</a:t>
            </a:r>
            <a:r>
              <a:rPr lang="en-US" altLang="zh-CN" dirty="0">
                <a:solidFill>
                  <a:srgbClr val="FF0000"/>
                </a:solidFill>
              </a:rPr>
              <a:t>) </a:t>
            </a:r>
            <a:r>
              <a:rPr lang="en-US" altLang="zh-CN" dirty="0">
                <a:solidFill>
                  <a:srgbClr val="000000"/>
                </a:solidFill>
              </a:rPr>
              <a:t>digits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>
                <a:solidFill>
                  <a:srgbClr val="3333FF"/>
                </a:solidFill>
              </a:rPr>
              <a:t>State</a:t>
            </a:r>
            <a:r>
              <a:rPr lang="en-US" altLang="zh-CN" dirty="0" smtClean="0"/>
              <a:t>: a 4</a:t>
            </a:r>
            <a:r>
              <a:rPr lang="en-US" altLang="zh-CN" dirty="0" smtClean="0">
                <a:latin typeface="Shruti" panose="020B0502040204020203" pitchFamily="34" charset="0"/>
                <a:cs typeface="Shruti" panose="020B0502040204020203" pitchFamily="34" charset="0"/>
              </a:rPr>
              <a:t>x</a:t>
            </a:r>
            <a:r>
              <a:rPr lang="en-US" altLang="zh-CN" dirty="0" smtClean="0"/>
              <a:t>4 array of bytes </a:t>
            </a:r>
          </a:p>
          <a:p>
            <a:r>
              <a:rPr lang="en-US" altLang="zh-CN" dirty="0" smtClean="0"/>
              <a:t>Initial State: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23528" y="-13394"/>
            <a:ext cx="8229600" cy="850106"/>
          </a:xfrm>
        </p:spPr>
        <p:txBody>
          <a:bodyPr/>
          <a:lstStyle/>
          <a:p>
            <a:r>
              <a:rPr lang="en-US" altLang="zh-CN" dirty="0" smtClean="0"/>
              <a:t>AES: </a:t>
            </a:r>
            <a:r>
              <a:rPr lang="en-US" altLang="zh-CN" dirty="0" smtClean="0">
                <a:solidFill>
                  <a:srgbClr val="3333FF"/>
                </a:solidFill>
              </a:rPr>
              <a:t>State</a:t>
            </a:r>
            <a:endParaRPr lang="zh-CN" altLang="en-US" dirty="0">
              <a:solidFill>
                <a:srgbClr val="3333FF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4725144"/>
            <a:ext cx="5417499" cy="1447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4244" t="6720" r="50353" b="7259"/>
          <a:stretch/>
        </p:blipFill>
        <p:spPr bwMode="auto">
          <a:xfrm>
            <a:off x="5868144" y="3286126"/>
            <a:ext cx="2257425" cy="11430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1" y="1916832"/>
            <a:ext cx="1872209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286116" y="5998488"/>
            <a:ext cx="1213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position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57950" y="5998488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content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971600" y="4149080"/>
            <a:ext cx="44644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5580112" y="4725144"/>
            <a:ext cx="0" cy="120133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42844" y="1628800"/>
            <a:ext cx="8786874" cy="3744416"/>
          </a:xfrm>
        </p:spPr>
        <p:txBody>
          <a:bodyPr>
            <a:normAutofit lnSpcReduction="10000"/>
          </a:bodyPr>
          <a:lstStyle/>
          <a:p>
            <a:r>
              <a:rPr lang="en-US" altLang="zh-CN" sz="3000" dirty="0" smtClean="0">
                <a:solidFill>
                  <a:srgbClr val="000000"/>
                </a:solidFill>
              </a:rPr>
              <a:t>A </a:t>
            </a:r>
            <a:r>
              <a:rPr lang="en-US" altLang="zh-CN" sz="3000" u="sng" dirty="0" smtClean="0">
                <a:solidFill>
                  <a:srgbClr val="3333FF"/>
                </a:solidFill>
              </a:rPr>
              <a:t>substitution</a:t>
            </a:r>
            <a:r>
              <a:rPr lang="en-US" altLang="zh-CN" sz="3000" dirty="0" smtClean="0">
                <a:solidFill>
                  <a:srgbClr val="000000"/>
                </a:solidFill>
              </a:rPr>
              <a:t> on </a:t>
            </a:r>
            <a:r>
              <a:rPr lang="en-US" altLang="zh-CN" sz="3000" dirty="0" smtClean="0">
                <a:solidFill>
                  <a:srgbClr val="FF3300"/>
                </a:solidFill>
              </a:rPr>
              <a:t>each byte </a:t>
            </a:r>
            <a:r>
              <a:rPr lang="en-US" altLang="zh-CN" sz="3000" dirty="0" smtClean="0">
                <a:solidFill>
                  <a:srgbClr val="000000"/>
                </a:solidFill>
              </a:rPr>
              <a:t>of </a:t>
            </a:r>
            <a:r>
              <a:rPr lang="en-US" altLang="zh-CN" sz="3000" dirty="0" smtClean="0">
                <a:solidFill>
                  <a:srgbClr val="3333FF"/>
                </a:solidFill>
              </a:rPr>
              <a:t>State</a:t>
            </a:r>
            <a:r>
              <a:rPr lang="en-US" altLang="zh-CN" sz="3000" dirty="0" smtClean="0">
                <a:solidFill>
                  <a:srgbClr val="000000"/>
                </a:solidFill>
              </a:rPr>
              <a:t> independently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                     : {0,1}</a:t>
            </a:r>
            <a:r>
              <a:rPr lang="en-US" altLang="zh-CN" baseline="30000" dirty="0" smtClean="0">
                <a:solidFill>
                  <a:srgbClr val="000000"/>
                </a:solidFill>
              </a:rPr>
              <a:t>8</a:t>
            </a:r>
            <a:r>
              <a:rPr lang="en-US" altLang="zh-CN" dirty="0" smtClean="0">
                <a:solidFill>
                  <a:srgbClr val="000000"/>
                </a:solidFill>
                <a:sym typeface="Wingdings" panose="05000000000000000000" pitchFamily="2" charset="2"/>
              </a:rPr>
              <a:t> </a:t>
            </a:r>
            <a:r>
              <a:rPr lang="en-US" altLang="zh-CN" dirty="0" smtClean="0">
                <a:solidFill>
                  <a:srgbClr val="000000"/>
                </a:solidFill>
              </a:rPr>
              <a:t> {0,1}</a:t>
            </a:r>
            <a:r>
              <a:rPr lang="en-US" altLang="zh-CN" baseline="30000" dirty="0" smtClean="0">
                <a:solidFill>
                  <a:srgbClr val="000000"/>
                </a:solidFill>
              </a:rPr>
              <a:t>8</a:t>
            </a:r>
          </a:p>
          <a:p>
            <a:pPr>
              <a:buNone/>
            </a:pPr>
            <a:endParaRPr lang="en-US" altLang="zh-CN" baseline="30000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altLang="zh-CN" baseline="30000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altLang="zh-CN" baseline="30000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                                  </a:t>
            </a:r>
            <a:r>
              <a:rPr lang="en-US" altLang="zh-CN" i="1" dirty="0" smtClean="0"/>
              <a:t>= ZW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                  </a:t>
            </a:r>
            <a:r>
              <a:rPr lang="en-US" altLang="zh-CN" sz="2400" dirty="0" smtClean="0">
                <a:solidFill>
                  <a:srgbClr val="FF0000"/>
                </a:solidFill>
              </a:rPr>
              <a:t>in hexadecimal notation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23528" y="-13394"/>
            <a:ext cx="8229600" cy="850106"/>
          </a:xfrm>
        </p:spPr>
        <p:txBody>
          <a:bodyPr/>
          <a:lstStyle/>
          <a:p>
            <a:r>
              <a:rPr lang="en-US" altLang="zh-CN" dirty="0" smtClean="0"/>
              <a:t>AES: </a:t>
            </a:r>
            <a:r>
              <a:rPr lang="en-US" altLang="zh-CN" dirty="0" smtClean="0">
                <a:solidFill>
                  <a:srgbClr val="3333FF"/>
                </a:solidFill>
              </a:rPr>
              <a:t>SUBBYTES (1/3)</a:t>
            </a:r>
            <a:endParaRPr lang="zh-CN" altLang="en-US" dirty="0">
              <a:solidFill>
                <a:srgbClr val="3333FF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5918" y="2289412"/>
            <a:ext cx="642942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5984" y="4293096"/>
            <a:ext cx="1428760" cy="506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5" cstate="print"/>
          <a:srcRect l="4244" t="6720" r="50353" b="7259"/>
          <a:stretch/>
        </p:blipFill>
        <p:spPr bwMode="auto">
          <a:xfrm>
            <a:off x="6185820" y="2947754"/>
            <a:ext cx="2257425" cy="11430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/>
            <a:tailEnd/>
          </a:ln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2373461"/>
              </p:ext>
            </p:extLst>
          </p:nvPr>
        </p:nvGraphicFramePr>
        <p:xfrm>
          <a:off x="2277945" y="3212659"/>
          <a:ext cx="2654095" cy="720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name="Equation" r:id="rId6" imgW="888840" imgH="241200" progId="Equation.DSMT4">
                  <p:embed/>
                </p:oleObj>
              </mc:Choice>
              <mc:Fallback>
                <p:oleObj name="Equation" r:id="rId6" imgW="8888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77945" y="3212659"/>
                        <a:ext cx="2654095" cy="7203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57398" y="2214554"/>
            <a:ext cx="4400552" cy="3662718"/>
          </a:xfrm>
        </p:spPr>
        <p:txBody>
          <a:bodyPr/>
          <a:lstStyle/>
          <a:p>
            <a:r>
              <a:rPr lang="en-US" altLang="zh-CN" dirty="0" smtClean="0">
                <a:solidFill>
                  <a:srgbClr val="3333FF"/>
                </a:solidFill>
              </a:rPr>
              <a:t>Stream Ciphers</a:t>
            </a:r>
          </a:p>
          <a:p>
            <a:endParaRPr lang="en-US" altLang="zh-CN" dirty="0" smtClean="0">
              <a:solidFill>
                <a:srgbClr val="3333FF"/>
              </a:solidFill>
            </a:endParaRPr>
          </a:p>
          <a:p>
            <a:r>
              <a:rPr lang="en-US" altLang="zh-CN" dirty="0" smtClean="0">
                <a:solidFill>
                  <a:srgbClr val="3333FF"/>
                </a:solidFill>
              </a:rPr>
              <a:t>Block Ciphers</a:t>
            </a:r>
            <a:endParaRPr lang="zh-CN" altLang="en-US" dirty="0">
              <a:solidFill>
                <a:srgbClr val="3333FF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42844" y="130622"/>
            <a:ext cx="8829708" cy="85010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Modern Symmetric-Key Cryptography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7158" y="2928934"/>
            <a:ext cx="1428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FF0000"/>
                </a:solidFill>
              </a:rPr>
              <a:t>SKC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  <p:sp>
        <p:nvSpPr>
          <p:cNvPr id="7" name="左大括号 6"/>
          <p:cNvSpPr/>
          <p:nvPr/>
        </p:nvSpPr>
        <p:spPr>
          <a:xfrm>
            <a:off x="1571604" y="2500306"/>
            <a:ext cx="500066" cy="1571636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23528" y="-13394"/>
            <a:ext cx="8229600" cy="850106"/>
          </a:xfrm>
        </p:spPr>
        <p:txBody>
          <a:bodyPr/>
          <a:lstStyle/>
          <a:p>
            <a:r>
              <a:rPr lang="en-US" altLang="zh-CN" dirty="0" smtClean="0"/>
              <a:t>AES: </a:t>
            </a:r>
            <a:r>
              <a:rPr lang="en-US" altLang="zh-CN" dirty="0" smtClean="0">
                <a:solidFill>
                  <a:srgbClr val="3333FF"/>
                </a:solidFill>
              </a:rPr>
              <a:t>SUBBYTES (2/3)</a:t>
            </a:r>
            <a:endParaRPr lang="zh-CN" altLang="en-US" dirty="0"/>
          </a:p>
        </p:txBody>
      </p:sp>
      <p:sp>
        <p:nvSpPr>
          <p:cNvPr id="5" name="内容占位符 1"/>
          <p:cNvSpPr txBox="1"/>
          <p:nvPr/>
        </p:nvSpPr>
        <p:spPr>
          <a:xfrm>
            <a:off x="-252536" y="764704"/>
            <a:ext cx="9252520" cy="1052288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822960" lvl="1" indent="-255905" eaLnBrk="1" fontAlgn="auto" hangingPunct="1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 sz="2400" b="1" dirty="0" smtClean="0">
                <a:solidFill>
                  <a:srgbClr val="FF00FF"/>
                </a:solidFill>
                <a:ea typeface="+mn-ea"/>
                <a:cs typeface="Times New Roman" panose="02020603050405020304" pitchFamily="18" charset="0"/>
              </a:rPr>
              <a:t>The array representation of the substitution </a:t>
            </a:r>
            <a:r>
              <a:rPr lang="en-US" altLang="zh-CN" sz="2200" b="1" dirty="0" smtClean="0">
                <a:solidFill>
                  <a:srgbClr val="3333FF"/>
                </a:solidFill>
                <a:ea typeface="+mn-ea"/>
                <a:cs typeface="Times New Roman" panose="02020603050405020304" pitchFamily="18" charset="0"/>
              </a:rPr>
              <a:t>(Figure 3.8 on Page 106)</a:t>
            </a:r>
          </a:p>
          <a:p>
            <a:pPr marL="567055" lvl="1" eaLnBrk="1" fontAlgn="auto" hangingPunct="1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ct val="100000"/>
            </a:pPr>
            <a:r>
              <a:rPr lang="en-US" altLang="zh-CN" sz="2200" b="1" dirty="0">
                <a:solidFill>
                  <a:srgbClr val="3333FF"/>
                </a:solidFill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200" b="1" dirty="0" smtClean="0">
                <a:solidFill>
                  <a:srgbClr val="3333FF"/>
                </a:solidFill>
                <a:ea typeface="+mn-ea"/>
                <a:cs typeface="Times New Roman" panose="02020603050405020304" pitchFamily="18" charset="0"/>
              </a:rPr>
              <a:t>                                                           </a:t>
            </a:r>
            <a:r>
              <a:rPr lang="en-US" altLang="zh-CN" sz="2200" b="1" i="1" dirty="0" smtClean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= ZW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 t="1423" r="1028"/>
          <a:stretch>
            <a:fillRect/>
          </a:stretch>
        </p:blipFill>
        <p:spPr bwMode="auto">
          <a:xfrm>
            <a:off x="827584" y="1865139"/>
            <a:ext cx="7786742" cy="494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59832" y="1292763"/>
            <a:ext cx="1152128" cy="408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2495760"/>
              </p:ext>
            </p:extLst>
          </p:nvPr>
        </p:nvGraphicFramePr>
        <p:xfrm>
          <a:off x="5385593" y="1345778"/>
          <a:ext cx="1490663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Equation" r:id="rId5" imgW="799920" imgH="228600" progId="Equation.DSMT4">
                  <p:embed/>
                </p:oleObj>
              </mc:Choice>
              <mc:Fallback>
                <p:oleObj name="Equation" r:id="rId5" imgW="799920" imgH="2286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5593" y="1345778"/>
                        <a:ext cx="1490663" cy="42703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33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6048164" y="1772816"/>
            <a:ext cx="180020" cy="5184576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83568" y="4077072"/>
            <a:ext cx="8316416" cy="238112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868144" y="4077072"/>
            <a:ext cx="504056" cy="28803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23528" y="-13394"/>
            <a:ext cx="8229600" cy="850106"/>
          </a:xfrm>
        </p:spPr>
        <p:txBody>
          <a:bodyPr/>
          <a:lstStyle/>
          <a:p>
            <a:r>
              <a:rPr lang="en-US" altLang="zh-CN" dirty="0" smtClean="0"/>
              <a:t>AES: </a:t>
            </a:r>
            <a:r>
              <a:rPr lang="en-US" altLang="zh-CN" dirty="0" smtClean="0">
                <a:solidFill>
                  <a:srgbClr val="3333FF"/>
                </a:solidFill>
              </a:rPr>
              <a:t>SUBBYTES (3/3)</a:t>
            </a:r>
            <a:endParaRPr lang="zh-CN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2708920"/>
            <a:ext cx="7990851" cy="3714776"/>
          </a:xfrm>
          <a:prstGeom prst="rect">
            <a:avLst/>
          </a:prstGeom>
          <a:noFill/>
          <a:ln w="19050">
            <a:solidFill>
              <a:srgbClr val="3333FF"/>
            </a:solidFill>
            <a:miter lim="800000"/>
            <a:headEnd/>
            <a:tailEnd/>
          </a:ln>
        </p:spPr>
      </p:pic>
      <p:sp>
        <p:nvSpPr>
          <p:cNvPr id="6" name="内容占位符 1"/>
          <p:cNvSpPr txBox="1"/>
          <p:nvPr/>
        </p:nvSpPr>
        <p:spPr>
          <a:xfrm>
            <a:off x="142844" y="780094"/>
            <a:ext cx="8786874" cy="192882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5905" algn="l" defTabSz="914400" rtl="0" eaLnBrk="1" fontAlgn="auto" latinLnBrk="0" hangingPunct="1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3" panose="05040102010807070707"/>
              <a:buChar char=""/>
              <a:defRPr/>
            </a:pP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Two representations</a:t>
            </a:r>
            <a:r>
              <a:rPr kumimoji="0" lang="en-US" altLang="zh-CN" sz="30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of </a:t>
            </a:r>
            <a:r>
              <a:rPr kumimoji="0" lang="en-US" altLang="zh-CN" sz="3000" b="1" i="0" u="none" strike="noStrike" kern="120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</a:t>
            </a:r>
            <a:r>
              <a:rPr lang="en-US" altLang="zh-CN" sz="3000" b="1" dirty="0" smtClean="0">
                <a:ea typeface="+mn-ea"/>
                <a:cs typeface="Times New Roman" panose="02020603050405020304" pitchFamily="18" charset="0"/>
              </a:rPr>
              <a:t>e </a:t>
            </a: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substitution</a:t>
            </a:r>
            <a:r>
              <a:rPr lang="en-US" altLang="zh-CN" sz="3000" b="1" dirty="0"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3000" b="1" dirty="0" smtClean="0">
                <a:ea typeface="+mn-ea"/>
                <a:cs typeface="Times New Roman" panose="02020603050405020304" pitchFamily="18" charset="0"/>
              </a:rPr>
              <a:t>      </a:t>
            </a: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822960" lvl="1" indent="-255905" eaLnBrk="1" fontAlgn="auto" hangingPunct="1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 sz="2400" b="1" dirty="0" smtClean="0">
                <a:solidFill>
                  <a:srgbClr val="FF00FF"/>
                </a:solidFill>
                <a:ea typeface="+mn-ea"/>
                <a:cs typeface="Times New Roman" panose="02020603050405020304" pitchFamily="18" charset="0"/>
              </a:rPr>
              <a:t>The array representation (</a:t>
            </a:r>
            <a:r>
              <a:rPr lang="en-US" altLang="zh-CN" sz="2400" b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S-box</a:t>
            </a:r>
            <a:r>
              <a:rPr lang="en-US" altLang="zh-CN" sz="2400" b="1" dirty="0" smtClean="0">
                <a:solidFill>
                  <a:srgbClr val="FF00FF"/>
                </a:solidFill>
                <a:cs typeface="Times New Roman" panose="02020603050405020304" pitchFamily="18" charset="0"/>
              </a:rPr>
              <a:t>)</a:t>
            </a:r>
            <a:endParaRPr lang="en-US" altLang="zh-CN" sz="2400" b="1" dirty="0" smtClean="0">
              <a:solidFill>
                <a:srgbClr val="FF00FF"/>
              </a:solidFill>
              <a:ea typeface="+mn-ea"/>
              <a:cs typeface="Times New Roman" panose="02020603050405020304" pitchFamily="18" charset="0"/>
            </a:endParaRPr>
          </a:p>
          <a:p>
            <a:pPr marL="822960" lvl="1" indent="-255905" eaLnBrk="1" fontAlgn="auto" hangingPunct="1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 sz="2400" b="1" dirty="0" smtClean="0">
                <a:solidFill>
                  <a:srgbClr val="FF00FF"/>
                </a:solidFill>
                <a:ea typeface="+mn-ea"/>
                <a:cs typeface="Times New Roman" panose="02020603050405020304" pitchFamily="18" charset="0"/>
              </a:rPr>
              <a:t>The algebraic formulation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53394" y="836712"/>
            <a:ext cx="642942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23528" y="-13394"/>
            <a:ext cx="8229600" cy="850106"/>
          </a:xfrm>
        </p:spPr>
        <p:txBody>
          <a:bodyPr/>
          <a:lstStyle/>
          <a:p>
            <a:r>
              <a:rPr lang="en-US" altLang="zh-CN" dirty="0" smtClean="0"/>
              <a:t>AES: </a:t>
            </a:r>
            <a:r>
              <a:rPr lang="en-US" altLang="zh-CN" dirty="0" smtClean="0">
                <a:solidFill>
                  <a:srgbClr val="3333FF"/>
                </a:solidFill>
              </a:rPr>
              <a:t>SHIFTROWS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747850"/>
            <a:ext cx="6484454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047160" y="2204864"/>
            <a:ext cx="142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position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18994" y="2204864"/>
            <a:ext cx="142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content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-36512" y="1124744"/>
            <a:ext cx="8858312" cy="4536504"/>
          </a:xfrm>
        </p:spPr>
        <p:txBody>
          <a:bodyPr>
            <a:normAutofit/>
          </a:bodyPr>
          <a:lstStyle/>
          <a:p>
            <a:r>
              <a:rPr lang="en-US" altLang="zh-CN" sz="3000" dirty="0" smtClean="0">
                <a:solidFill>
                  <a:srgbClr val="000000"/>
                </a:solidFill>
              </a:rPr>
              <a:t>An operation on </a:t>
            </a:r>
            <a:r>
              <a:rPr lang="en-US" altLang="zh-CN" sz="3000" dirty="0" smtClean="0">
                <a:solidFill>
                  <a:srgbClr val="FF0000"/>
                </a:solidFill>
              </a:rPr>
              <a:t>each of the four columns </a:t>
            </a:r>
            <a:r>
              <a:rPr lang="en-US" altLang="zh-CN" sz="3000" dirty="0" smtClean="0">
                <a:solidFill>
                  <a:srgbClr val="000000"/>
                </a:solidFill>
              </a:rPr>
              <a:t>of State</a:t>
            </a:r>
            <a:endParaRPr lang="zh-CN" altLang="en-US" sz="30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23528" y="-13394"/>
            <a:ext cx="8229600" cy="850106"/>
          </a:xfrm>
        </p:spPr>
        <p:txBody>
          <a:bodyPr/>
          <a:lstStyle/>
          <a:p>
            <a:r>
              <a:rPr lang="en-US" altLang="zh-CN" dirty="0" smtClean="0"/>
              <a:t>AES: </a:t>
            </a:r>
            <a:r>
              <a:rPr lang="en-US" altLang="zh-CN" dirty="0" smtClean="0">
                <a:solidFill>
                  <a:srgbClr val="3333FF"/>
                </a:solidFill>
              </a:rPr>
              <a:t>MIXCOLUMNS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232220"/>
            <a:ext cx="6500858" cy="3140996"/>
          </a:xfrm>
          <a:prstGeom prst="rect">
            <a:avLst/>
          </a:prstGeom>
          <a:noFill/>
          <a:ln w="19050">
            <a:solidFill>
              <a:srgbClr val="3333FF"/>
            </a:solidFill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l="2270" r="48925"/>
          <a:stretch>
            <a:fillRect/>
          </a:stretch>
        </p:blipFill>
        <p:spPr bwMode="auto">
          <a:xfrm>
            <a:off x="6681892" y="3828455"/>
            <a:ext cx="2426612" cy="132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圆角矩形 4"/>
          <p:cNvSpPr/>
          <p:nvPr/>
        </p:nvSpPr>
        <p:spPr>
          <a:xfrm>
            <a:off x="6732240" y="3828455"/>
            <a:ext cx="576064" cy="1328737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7380312" y="3828455"/>
            <a:ext cx="504056" cy="1328737"/>
          </a:xfrm>
          <a:prstGeom prst="roundRect">
            <a:avLst/>
          </a:prstGeom>
          <a:noFill/>
          <a:ln>
            <a:solidFill>
              <a:srgbClr val="00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7956376" y="3828455"/>
            <a:ext cx="504056" cy="1328737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8532440" y="3828455"/>
            <a:ext cx="504056" cy="1328737"/>
          </a:xfrm>
          <a:prstGeom prst="roundRect">
            <a:avLst/>
          </a:prstGeom>
          <a:noFill/>
          <a:ln>
            <a:solidFill>
              <a:srgbClr val="00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2240" y="3450486"/>
            <a:ext cx="525716" cy="338554"/>
          </a:xfrm>
          <a:prstGeom prst="rect">
            <a:avLst/>
          </a:prstGeom>
          <a:solidFill>
            <a:srgbClr val="FF00FF"/>
          </a:solidFill>
        </p:spPr>
        <p:txBody>
          <a:bodyPr wrap="square" rtlCol="0">
            <a:spAutoFit/>
          </a:bodyPr>
          <a:lstStyle/>
          <a:p>
            <a:r>
              <a:rPr lang="en-US" altLang="zh-CN" sz="1600" b="1" i="1" dirty="0" smtClean="0">
                <a:solidFill>
                  <a:schemeClr val="bg1"/>
                </a:solidFill>
              </a:rPr>
              <a:t>c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=0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10780" y="3450486"/>
            <a:ext cx="525716" cy="338554"/>
          </a:xfrm>
          <a:prstGeom prst="rect">
            <a:avLst/>
          </a:prstGeom>
          <a:solidFill>
            <a:srgbClr val="FF00FF"/>
          </a:solidFill>
        </p:spPr>
        <p:txBody>
          <a:bodyPr wrap="square" rtlCol="0">
            <a:spAutoFit/>
          </a:bodyPr>
          <a:lstStyle/>
          <a:p>
            <a:r>
              <a:rPr lang="en-US" altLang="zh-CN" sz="1600" b="1" i="1" dirty="0" smtClean="0">
                <a:solidFill>
                  <a:schemeClr val="bg1"/>
                </a:solidFill>
              </a:rPr>
              <a:t>c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=3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339438" y="5373216"/>
            <a:ext cx="4960754" cy="864096"/>
          </a:xfrm>
          <a:ln w="19050">
            <a:solidFill>
              <a:srgbClr val="FF00FF"/>
            </a:solidFill>
          </a:ln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 smtClean="0">
                <a:solidFill>
                  <a:srgbClr val="000000"/>
                </a:solidFill>
              </a:rPr>
              <a:t>See Example 4.4 on Pages 112-113</a:t>
            </a:r>
          </a:p>
          <a:p>
            <a:pPr>
              <a:lnSpc>
                <a:spcPct val="120000"/>
              </a:lnSpc>
            </a:pPr>
            <a:r>
              <a:rPr lang="en-US" altLang="zh-CN" sz="2800" dirty="0" smtClean="0">
                <a:solidFill>
                  <a:srgbClr val="000000"/>
                </a:solidFill>
              </a:rPr>
              <a:t>See Example 7.7 on Pages 274-275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02840" y="-13394"/>
            <a:ext cx="8229600" cy="850106"/>
          </a:xfrm>
        </p:spPr>
        <p:txBody>
          <a:bodyPr/>
          <a:lstStyle/>
          <a:p>
            <a:r>
              <a:rPr lang="en-US" altLang="zh-CN" dirty="0" smtClean="0"/>
              <a:t>Introduction to the</a:t>
            </a:r>
            <a:r>
              <a:rPr lang="en-US" altLang="zh-CN" dirty="0" smtClean="0">
                <a:solidFill>
                  <a:srgbClr val="3333FF"/>
                </a:solidFill>
              </a:rPr>
              <a:t> Finite Field</a:t>
            </a:r>
            <a:endParaRPr lang="zh-CN" altLang="en-US" dirty="0">
              <a:solidFill>
                <a:srgbClr val="3333FF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298" y="1700808"/>
            <a:ext cx="40481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0" y="2663779"/>
            <a:ext cx="17716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0" y="2564904"/>
            <a:ext cx="9715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5" cstate="print"/>
          <a:srcRect r="51175" b="48702"/>
          <a:stretch>
            <a:fillRect/>
          </a:stretch>
        </p:blipFill>
        <p:spPr bwMode="auto">
          <a:xfrm>
            <a:off x="857224" y="3700837"/>
            <a:ext cx="2571768" cy="376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内容占位符 1"/>
          <p:cNvSpPr txBox="1"/>
          <p:nvPr/>
        </p:nvSpPr>
        <p:spPr>
          <a:xfrm>
            <a:off x="-36512" y="1052736"/>
            <a:ext cx="8786874" cy="6480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822960" lvl="1" indent="-255905" eaLnBrk="1" fontAlgn="auto" hangingPunct="1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 sz="2400" b="1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The Finite Field of 256 elements</a:t>
            </a:r>
            <a:r>
              <a:rPr lang="en-US" altLang="zh-CN" sz="2400" b="1" dirty="0" smtClean="0">
                <a:solidFill>
                  <a:srgbClr val="3333FF"/>
                </a:solidFill>
                <a:ea typeface="+mn-ea"/>
                <a:cs typeface="Times New Roman" panose="02020603050405020304" pitchFamily="18" charset="0"/>
              </a:rPr>
              <a:t> is denoted by        :</a:t>
            </a:r>
          </a:p>
        </p:txBody>
      </p:sp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5" cstate="print"/>
          <a:srcRect l="55425" t="30519"/>
          <a:stretch>
            <a:fillRect/>
          </a:stretch>
        </p:blipFill>
        <p:spPr bwMode="auto">
          <a:xfrm>
            <a:off x="3500430" y="3639490"/>
            <a:ext cx="2347891" cy="509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r="87337"/>
          <a:stretch>
            <a:fillRect/>
          </a:stretch>
        </p:blipFill>
        <p:spPr bwMode="auto">
          <a:xfrm>
            <a:off x="6867706" y="1166267"/>
            <a:ext cx="512606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圆角矩形 4"/>
          <p:cNvSpPr/>
          <p:nvPr/>
        </p:nvSpPr>
        <p:spPr>
          <a:xfrm>
            <a:off x="2195736" y="1556792"/>
            <a:ext cx="4608512" cy="864096"/>
          </a:xfrm>
          <a:prstGeom prst="roundRect">
            <a:avLst/>
          </a:prstGeom>
          <a:noFill/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635338" y="3465257"/>
            <a:ext cx="2376822" cy="856184"/>
          </a:xfrm>
          <a:prstGeom prst="ellipse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977655" y="2792366"/>
            <a:ext cx="234305" cy="348602"/>
          </a:xfrm>
          <a:prstGeom prst="ellipse">
            <a:avLst/>
          </a:prstGeom>
          <a:noFill/>
          <a:ln w="1905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3347864" y="2564903"/>
            <a:ext cx="1160161" cy="771525"/>
          </a:xfrm>
          <a:prstGeom prst="roundRect">
            <a:avLst/>
          </a:prstGeom>
          <a:noFill/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4094807" y="2091333"/>
            <a:ext cx="262118" cy="0"/>
          </a:xfrm>
          <a:prstGeom prst="line">
            <a:avLst/>
          </a:prstGeom>
          <a:ln w="28575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07725" y="2740858"/>
            <a:ext cx="1620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3333FF"/>
                </a:solidFill>
                <a:sym typeface="Wingdings" panose="05000000000000000000" pitchFamily="2" charset="2"/>
              </a:rPr>
              <a:t></a:t>
            </a:r>
            <a:r>
              <a:rPr lang="en-US" altLang="zh-CN" dirty="0" smtClean="0"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A(</a:t>
            </a:r>
            <a:r>
              <a:rPr lang="en-US" altLang="zh-CN" i="1" dirty="0" smtClean="0">
                <a:solidFill>
                  <a:schemeClr val="tx1"/>
                </a:solidFill>
              </a:rPr>
              <a:t>x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4096" y="4397042"/>
            <a:ext cx="8316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Multiplicative inverse: </a:t>
            </a:r>
            <a:r>
              <a:rPr lang="en-US" altLang="zh-CN" dirty="0"/>
              <a:t>B(</a:t>
            </a:r>
            <a:r>
              <a:rPr lang="en-US" altLang="zh-CN" i="1" dirty="0"/>
              <a:t>x</a:t>
            </a:r>
            <a:r>
              <a:rPr lang="en-US" altLang="zh-CN" dirty="0" smtClean="0"/>
              <a:t>) such that </a:t>
            </a:r>
            <a:r>
              <a:rPr lang="en-US" altLang="zh-CN" i="1" dirty="0" smtClean="0"/>
              <a:t>A(x</a:t>
            </a:r>
            <a:r>
              <a:rPr lang="en-US" altLang="zh-CN" dirty="0" smtClean="0"/>
              <a:t>)∙B(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 = 1 mod (                              )</a:t>
            </a:r>
            <a:endParaRPr lang="zh-CN" altLang="en-US" dirty="0"/>
          </a:p>
        </p:txBody>
      </p:sp>
      <p:pic>
        <p:nvPicPr>
          <p:cNvPr id="23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40380" r="3305"/>
          <a:stretch/>
        </p:blipFill>
        <p:spPr bwMode="auto">
          <a:xfrm>
            <a:off x="7006497" y="4437112"/>
            <a:ext cx="1813975" cy="31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42844" y="836712"/>
            <a:ext cx="8858312" cy="120530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>
                <a:solidFill>
                  <a:srgbClr val="000000"/>
                </a:solidFill>
              </a:rPr>
              <a:t>Keylength:128 bits; Rounds: Nr=10; 11 round Keys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>
                <a:solidFill>
                  <a:srgbClr val="FF0000"/>
                </a:solidFill>
              </a:rPr>
              <a:t>word-oriented operations: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23528" y="-13394"/>
            <a:ext cx="8229600" cy="850106"/>
          </a:xfrm>
        </p:spPr>
        <p:txBody>
          <a:bodyPr/>
          <a:lstStyle/>
          <a:p>
            <a:r>
              <a:rPr lang="en-US" altLang="zh-CN" dirty="0" smtClean="0"/>
              <a:t>AES: </a:t>
            </a:r>
            <a:r>
              <a:rPr lang="en-US" altLang="zh-CN" dirty="0" smtClean="0">
                <a:solidFill>
                  <a:srgbClr val="3333FF"/>
                </a:solidFill>
              </a:rPr>
              <a:t>KEYEXPANSION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 r="44749" b="39606"/>
          <a:stretch>
            <a:fillRect/>
          </a:stretch>
        </p:blipFill>
        <p:spPr bwMode="auto">
          <a:xfrm>
            <a:off x="35496" y="2008138"/>
            <a:ext cx="3678108" cy="3365078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 t="60394"/>
          <a:stretch>
            <a:fillRect/>
          </a:stretch>
        </p:blipFill>
        <p:spPr bwMode="auto">
          <a:xfrm>
            <a:off x="2736304" y="2763010"/>
            <a:ext cx="6372200" cy="2322174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5414739"/>
            <a:ext cx="5019675" cy="3905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63753" y="5964510"/>
            <a:ext cx="50387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78133" y="6288360"/>
            <a:ext cx="39719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矩形 11"/>
          <p:cNvSpPr/>
          <p:nvPr/>
        </p:nvSpPr>
        <p:spPr>
          <a:xfrm>
            <a:off x="3275856" y="5883542"/>
            <a:ext cx="5143536" cy="785818"/>
          </a:xfrm>
          <a:prstGeom prst="rect">
            <a:avLst/>
          </a:prstGeom>
          <a:noFill/>
          <a:ln w="190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788024" y="1628800"/>
            <a:ext cx="3565400" cy="400110"/>
          </a:xfrm>
          <a:prstGeom prst="rect">
            <a:avLst/>
          </a:prstGeom>
          <a:ln>
            <a:solidFill>
              <a:srgbClr val="FF3300"/>
            </a:solidFill>
          </a:ln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3333FF"/>
                </a:solidFill>
              </a:rPr>
              <a:t>128 bits (= 16 bytes = 4 words )</a:t>
            </a:r>
            <a:endParaRPr lang="zh-CN" altLang="en-US" dirty="0">
              <a:solidFill>
                <a:srgbClr val="3333FF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3563888" y="4725144"/>
            <a:ext cx="1638436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980728"/>
            <a:ext cx="4283968" cy="1008112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3300"/>
                </a:solidFill>
              </a:rPr>
              <a:t>for a plaintext block</a:t>
            </a:r>
            <a:endParaRPr lang="zh-CN" altLang="en-US" dirty="0">
              <a:solidFill>
                <a:srgbClr val="FF3300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13184" y="-13394"/>
            <a:ext cx="8579296" cy="85010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3333FF"/>
                </a:solidFill>
              </a:rPr>
              <a:t>Introduction to Modes of Operation</a:t>
            </a:r>
            <a:endParaRPr lang="en-US" dirty="0">
              <a:solidFill>
                <a:srgbClr val="3333FF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5508104" y="4797152"/>
            <a:ext cx="2664296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Modes of operation</a:t>
            </a:r>
            <a:endParaRPr lang="zh-CN" altLang="en-US" sz="24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691680" y="2852936"/>
            <a:ext cx="2016224" cy="864096"/>
          </a:xfrm>
          <a:prstGeom prst="round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block cipher </a:t>
            </a:r>
            <a:r>
              <a:rPr lang="en-US" altLang="zh-CN" dirty="0" err="1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encryptor</a:t>
            </a:r>
            <a:endParaRPr lang="zh-CN" altLang="en-US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/>
          <p:cNvCxnSpPr>
            <a:endCxn id="7" idx="0"/>
          </p:cNvCxnSpPr>
          <p:nvPr/>
        </p:nvCxnSpPr>
        <p:spPr>
          <a:xfrm>
            <a:off x="2699792" y="2348880"/>
            <a:ext cx="0" cy="504056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699792" y="3717032"/>
            <a:ext cx="0" cy="504056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7" idx="1"/>
          </p:cNvCxnSpPr>
          <p:nvPr/>
        </p:nvCxnSpPr>
        <p:spPr>
          <a:xfrm>
            <a:off x="971600" y="3284984"/>
            <a:ext cx="720080" cy="0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99592" y="285293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 </a:t>
            </a:r>
            <a:r>
              <a:rPr lang="en-US" altLang="zh-CN" i="1" dirty="0"/>
              <a:t>K</a:t>
            </a:r>
            <a:endParaRPr lang="zh-CN" altLang="en-US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1799692" y="1916832"/>
            <a:ext cx="162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 plaintext </a:t>
            </a:r>
            <a:r>
              <a:rPr lang="en-US" altLang="zh-CN" b="1" dirty="0" smtClean="0"/>
              <a:t>x</a:t>
            </a:r>
            <a:endParaRPr lang="zh-CN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943708" y="4183905"/>
            <a:ext cx="162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 </a:t>
            </a:r>
            <a:r>
              <a:rPr lang="en-US" altLang="zh-CN" dirty="0" err="1" smtClean="0"/>
              <a:t>ciphertext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y</a:t>
            </a:r>
            <a:endParaRPr lang="zh-CN" altLang="en-US" b="1" dirty="0"/>
          </a:p>
        </p:txBody>
      </p:sp>
      <p:sp>
        <p:nvSpPr>
          <p:cNvPr id="24" name="内容占位符 1"/>
          <p:cNvSpPr txBox="1"/>
          <p:nvPr/>
        </p:nvSpPr>
        <p:spPr>
          <a:xfrm>
            <a:off x="4572000" y="908720"/>
            <a:ext cx="4248472" cy="149213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5905" algn="l" rtl="0" eaLnBrk="1" latinLnBrk="0" hangingPunct="1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3" panose="05040102010807070707"/>
              <a:buChar char=""/>
              <a:defRPr kumimoji="0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21665" indent="-228600" algn="l" rtl="0" eaLnBrk="1" latinLnBrk="0" hangingPunct="1">
              <a:lnSpc>
                <a:spcPct val="130000"/>
              </a:lnSpc>
              <a:spcBef>
                <a:spcPts val="325"/>
              </a:spcBef>
              <a:buClr>
                <a:srgbClr val="5680F8"/>
              </a:buClr>
              <a:buSzPct val="80000"/>
              <a:buFont typeface="Wingdings" panose="05000000000000000000" pitchFamily="2" charset="2"/>
              <a:buChar char="l"/>
              <a:defRPr kumimoji="0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859790" indent="-228600" algn="l" rtl="0" eaLnBrk="1" latinLnBrk="0" hangingPunct="1">
              <a:lnSpc>
                <a:spcPct val="130000"/>
              </a:lnSpc>
              <a:spcBef>
                <a:spcPts val="350"/>
              </a:spcBef>
              <a:buClr>
                <a:srgbClr val="00FFFF"/>
              </a:buClr>
              <a:buSzPct val="100000"/>
              <a:buFont typeface="Wingdings" panose="05000000000000000000" pitchFamily="2" charset="2"/>
              <a:buChar char="Ø"/>
              <a:defRPr kumimoji="0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143000" indent="-228600" algn="l" rtl="0" eaLnBrk="1" latinLnBrk="0" hangingPunct="1">
              <a:lnSpc>
                <a:spcPct val="130000"/>
              </a:lnSpc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20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371600" indent="-228600" algn="l" rtl="0" eaLnBrk="1" latinLnBrk="0" hangingPunct="1">
              <a:lnSpc>
                <a:spcPct val="130000"/>
              </a:lnSpc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8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FF"/>
                </a:solidFill>
              </a:rPr>
              <a:t>for a long sequence of plaintext blocks</a:t>
            </a:r>
            <a:endParaRPr lang="zh-CN" altLang="en-US" dirty="0">
              <a:solidFill>
                <a:srgbClr val="FF00FF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004048" y="2758182"/>
            <a:ext cx="3816424" cy="1246882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use </a:t>
            </a:r>
            <a:r>
              <a:rPr lang="en-US" altLang="zh-CN" sz="24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block cipher </a:t>
            </a:r>
            <a:r>
              <a:rPr lang="en-US" altLang="zh-CN" sz="2400" dirty="0" err="1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encryptor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encrypt a long sequence of plaintexts?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763688" y="5661248"/>
            <a:ext cx="2016224" cy="720080"/>
          </a:xfrm>
          <a:prstGeom prst="round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 or AES</a:t>
            </a:r>
            <a:endParaRPr lang="zh-CN" altLang="en-US" sz="24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572000" y="980728"/>
            <a:ext cx="0" cy="5472608"/>
          </a:xfrm>
          <a:prstGeom prst="line">
            <a:avLst/>
          </a:prstGeom>
          <a:ln w="28575">
            <a:solidFill>
              <a:srgbClr val="00FF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1835696" y="4823574"/>
            <a:ext cx="1800200" cy="6216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123728" y="4849996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y</a:t>
            </a:r>
            <a:r>
              <a:rPr lang="en-US" altLang="zh-CN" sz="2800" dirty="0" smtClean="0"/>
              <a:t>=</a:t>
            </a:r>
            <a:r>
              <a:rPr lang="en-US" altLang="zh-CN" sz="2800" i="1" dirty="0" err="1" smtClean="0"/>
              <a:t>e</a:t>
            </a:r>
            <a:r>
              <a:rPr lang="en-US" altLang="zh-CN" sz="2800" i="1" baseline="-25000" dirty="0" err="1" smtClean="0"/>
              <a:t>K</a:t>
            </a:r>
            <a:r>
              <a:rPr lang="en-US" altLang="zh-CN" sz="2800" dirty="0" smtClean="0"/>
              <a:t>(</a:t>
            </a:r>
            <a:r>
              <a:rPr lang="en-US" altLang="zh-CN" sz="2800" b="1" dirty="0" smtClean="0"/>
              <a:t>x</a:t>
            </a:r>
            <a:r>
              <a:rPr lang="en-US" altLang="zh-CN" sz="2800" dirty="0" smtClean="0"/>
              <a:t>)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23528" y="-13394"/>
            <a:ext cx="8229600" cy="850106"/>
          </a:xfrm>
        </p:spPr>
        <p:txBody>
          <a:bodyPr/>
          <a:lstStyle/>
          <a:p>
            <a:r>
              <a:rPr lang="en-US" altLang="zh-CN" dirty="0" smtClean="0">
                <a:solidFill>
                  <a:srgbClr val="3333FF"/>
                </a:solidFill>
              </a:rPr>
              <a:t>ECB: </a:t>
            </a:r>
            <a:r>
              <a:rPr lang="en-US" altLang="zh-CN" dirty="0" smtClean="0">
                <a:solidFill>
                  <a:srgbClr val="FF0000"/>
                </a:solidFill>
              </a:rPr>
              <a:t>DES &amp; AES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AutoShape 4" descr="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301" y="1124744"/>
            <a:ext cx="5172075" cy="2038350"/>
          </a:xfrm>
          <a:prstGeom prst="rect">
            <a:avLst/>
          </a:prstGeom>
          <a:noFill/>
          <a:ln w="19050">
            <a:solidFill>
              <a:srgbClr val="3333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121621"/>
            <a:ext cx="5200650" cy="1971675"/>
          </a:xfrm>
          <a:prstGeom prst="rect">
            <a:avLst/>
          </a:prstGeom>
          <a:noFill/>
          <a:ln w="1905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11560" y="2092786"/>
                <a:ext cx="15011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𝐾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092786"/>
                <a:ext cx="1501117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39552" y="4541058"/>
                <a:ext cx="15310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FF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𝐾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FF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FF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541058"/>
                <a:ext cx="1531060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23528" y="-13394"/>
            <a:ext cx="8229600" cy="850106"/>
          </a:xfrm>
        </p:spPr>
        <p:txBody>
          <a:bodyPr/>
          <a:lstStyle/>
          <a:p>
            <a:r>
              <a:rPr lang="en-US" altLang="zh-CN" dirty="0" smtClean="0">
                <a:solidFill>
                  <a:srgbClr val="3333FF"/>
                </a:solidFill>
              </a:rPr>
              <a:t>CFB: </a:t>
            </a:r>
            <a:r>
              <a:rPr lang="en-US" altLang="zh-CN" dirty="0" smtClean="0">
                <a:solidFill>
                  <a:srgbClr val="FF0000"/>
                </a:solidFill>
              </a:rPr>
              <a:t>DES &amp; AES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557" y="1196752"/>
            <a:ext cx="5476875" cy="2209800"/>
          </a:xfrm>
          <a:prstGeom prst="rect">
            <a:avLst/>
          </a:prstGeom>
          <a:noFill/>
          <a:ln w="19050">
            <a:solidFill>
              <a:srgbClr val="3333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222" y="3861048"/>
            <a:ext cx="5810250" cy="2085975"/>
          </a:xfrm>
          <a:prstGeom prst="rect">
            <a:avLst/>
          </a:prstGeom>
          <a:noFill/>
          <a:ln w="1905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62471" y="1632282"/>
                <a:ext cx="1849289" cy="12926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3333FF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solidFill>
                            <a:srgbClr val="3333FF"/>
                          </a:solidFill>
                          <a:latin typeface="Cambria Math"/>
                        </a:rPr>
                        <m:t>IV</m:t>
                      </m:r>
                    </m:oMath>
                  </m:oMathPara>
                </a14:m>
                <a:endParaRPr lang="en-US" altLang="zh-CN" dirty="0">
                  <a:solidFill>
                    <a:srgbClr val="3333FF"/>
                  </a:solidFill>
                </a:endParaRPr>
              </a:p>
              <a:p>
                <a:endParaRPr lang="en-US" altLang="zh-CN" sz="800" i="1" dirty="0" smtClean="0">
                  <a:solidFill>
                    <a:srgbClr val="3333FF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𝐾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dirty="0" smtClean="0">
                  <a:solidFill>
                    <a:srgbClr val="3333FF"/>
                  </a:solidFill>
                </a:endParaRPr>
              </a:p>
              <a:p>
                <a:endParaRPr lang="en-US" altLang="zh-CN" sz="1000" i="1" dirty="0" smtClean="0">
                  <a:solidFill>
                    <a:srgbClr val="3333FF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3333FF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rgbClr val="3333FF"/>
                          </a:solidFill>
                          <a:latin typeface="Cambria Math"/>
                          <a:ea typeface="Cambria Math"/>
                        </a:rPr>
                        <m:t>⨁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71" y="1632282"/>
                <a:ext cx="1849289" cy="1292662"/>
              </a:xfrm>
              <a:prstGeom prst="rect">
                <a:avLst/>
              </a:prstGeom>
              <a:blipFill rotWithShape="1">
                <a:blip r:embed="rId4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70855" y="4257704"/>
                <a:ext cx="1849289" cy="12926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3333FF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solidFill>
                            <a:srgbClr val="3333FF"/>
                          </a:solidFill>
                          <a:latin typeface="Cambria Math"/>
                        </a:rPr>
                        <m:t>IV</m:t>
                      </m:r>
                    </m:oMath>
                  </m:oMathPara>
                </a14:m>
                <a:endParaRPr lang="en-US" altLang="zh-CN" dirty="0">
                  <a:solidFill>
                    <a:srgbClr val="3333FF"/>
                  </a:solidFill>
                </a:endParaRPr>
              </a:p>
              <a:p>
                <a:endParaRPr lang="en-US" altLang="zh-CN" sz="800" i="1" dirty="0" smtClean="0">
                  <a:solidFill>
                    <a:srgbClr val="3333FF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𝐾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dirty="0" smtClean="0">
                  <a:solidFill>
                    <a:srgbClr val="3333FF"/>
                  </a:solidFill>
                </a:endParaRPr>
              </a:p>
              <a:p>
                <a:endParaRPr lang="en-US" altLang="zh-CN" sz="1000" i="1" dirty="0" smtClean="0">
                  <a:solidFill>
                    <a:srgbClr val="FF00FF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FF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FF00FF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FF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rgbClr val="FF00FF"/>
                          </a:solidFill>
                          <a:latin typeface="Cambria Math"/>
                          <a:ea typeface="Cambria Math"/>
                        </a:rPr>
                        <m:t>⨁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FF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55" y="4257704"/>
                <a:ext cx="1849289" cy="1292662"/>
              </a:xfrm>
              <a:prstGeom prst="rect">
                <a:avLst/>
              </a:prstGeom>
              <a:blipFill rotWithShape="1">
                <a:blip r:embed="rId5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23528" y="-13394"/>
            <a:ext cx="8229600" cy="850106"/>
          </a:xfrm>
        </p:spPr>
        <p:txBody>
          <a:bodyPr/>
          <a:lstStyle/>
          <a:p>
            <a:r>
              <a:rPr lang="en-US" altLang="zh-CN" dirty="0" smtClean="0">
                <a:solidFill>
                  <a:srgbClr val="3333FF"/>
                </a:solidFill>
              </a:rPr>
              <a:t>CBC: </a:t>
            </a:r>
            <a:r>
              <a:rPr lang="en-US" altLang="zh-CN" dirty="0" smtClean="0">
                <a:solidFill>
                  <a:srgbClr val="FF0000"/>
                </a:solidFill>
              </a:rPr>
              <a:t>DES &amp; AES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690" y="1196752"/>
            <a:ext cx="5619750" cy="2124075"/>
          </a:xfrm>
          <a:prstGeom prst="rect">
            <a:avLst/>
          </a:prstGeom>
          <a:noFill/>
          <a:ln w="19050">
            <a:solidFill>
              <a:srgbClr val="3333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258" y="4050754"/>
            <a:ext cx="5581650" cy="2114550"/>
          </a:xfrm>
          <a:prstGeom prst="rect">
            <a:avLst/>
          </a:prstGeom>
          <a:noFill/>
          <a:ln w="1905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67544" y="1661899"/>
                <a:ext cx="228133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3333FF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solidFill>
                            <a:srgbClr val="3333FF"/>
                          </a:solidFill>
                          <a:latin typeface="Cambria Math"/>
                        </a:rPr>
                        <m:t>IV</m:t>
                      </m:r>
                    </m:oMath>
                  </m:oMathPara>
                </a14:m>
                <a:endParaRPr lang="en-US" altLang="zh-CN" dirty="0">
                  <a:solidFill>
                    <a:srgbClr val="3333FF"/>
                  </a:solidFill>
                </a:endParaRPr>
              </a:p>
              <a:p>
                <a:endParaRPr lang="en-US" altLang="zh-CN" sz="800" i="1" dirty="0" smtClean="0">
                  <a:solidFill>
                    <a:srgbClr val="3333FF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𝐾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3333FF"/>
                          </a:solidFill>
                          <a:latin typeface="Cambria Math"/>
                          <a:ea typeface="Cambria Math"/>
                        </a:rPr>
                        <m:t>⨁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dirty="0" smtClean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661899"/>
                <a:ext cx="2281337" cy="830997"/>
              </a:xfrm>
              <a:prstGeom prst="rect">
                <a:avLst/>
              </a:prstGeom>
              <a:blipFill rotWithShape="1">
                <a:blip r:embed="rId4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46447" y="4365104"/>
                <a:ext cx="228133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3333FF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solidFill>
                            <a:srgbClr val="3333FF"/>
                          </a:solidFill>
                          <a:latin typeface="Cambria Math"/>
                        </a:rPr>
                        <m:t>IV</m:t>
                      </m:r>
                    </m:oMath>
                  </m:oMathPara>
                </a14:m>
                <a:endParaRPr lang="en-US" altLang="zh-CN" dirty="0">
                  <a:solidFill>
                    <a:srgbClr val="3333FF"/>
                  </a:solidFill>
                </a:endParaRPr>
              </a:p>
              <a:p>
                <a:endParaRPr lang="en-US" altLang="zh-CN" sz="800" i="1" dirty="0" smtClean="0">
                  <a:solidFill>
                    <a:srgbClr val="3333FF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FF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FF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FF00FF"/>
                          </a:solidFill>
                          <a:latin typeface="Cambria Math"/>
                          <a:ea typeface="Cambria Math"/>
                        </a:rPr>
                        <m:t>⨁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𝐾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FF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FF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FF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dirty="0" smtClean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47" y="4365104"/>
                <a:ext cx="2281337" cy="830997"/>
              </a:xfrm>
              <a:prstGeom prst="rect">
                <a:avLst/>
              </a:prstGeom>
              <a:blipFill rotWithShape="1">
                <a:blip r:embed="rId5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Stream Ciphers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200481" y="4627097"/>
          <a:ext cx="2238357" cy="746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" name="Equation" r:id="rId3" imgW="723900" imgH="241300" progId="Equation.DSMT4">
                  <p:embed/>
                </p:oleObj>
              </mc:Choice>
              <mc:Fallback>
                <p:oleObj name="Equation" r:id="rId3" imgW="723900" imgH="241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0481" y="4627097"/>
                        <a:ext cx="2238357" cy="7461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195736" y="5373216"/>
          <a:ext cx="2433637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" name="Equation" r:id="rId5" imgW="787400" imgH="228600" progId="Equation.DSMT4">
                  <p:embed/>
                </p:oleObj>
              </mc:Choice>
              <mc:Fallback>
                <p:oleObj name="Equation" r:id="rId5" imgW="78740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5373216"/>
                        <a:ext cx="2433637" cy="706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85852" y="1643050"/>
            <a:ext cx="5214974" cy="259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4788024" y="4902259"/>
            <a:ext cx="3707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 err="1" smtClean="0"/>
              <a:t>z</a:t>
            </a:r>
            <a:r>
              <a:rPr lang="en-US" altLang="zh-CN" sz="2400" i="1" baseline="-25000" dirty="0" err="1" smtClean="0"/>
              <a:t>i</a:t>
            </a:r>
            <a:r>
              <a:rPr lang="en-US" altLang="zh-CN" sz="2400" dirty="0" smtClean="0"/>
              <a:t> is from a keystream generated by the function </a:t>
            </a:r>
            <a:r>
              <a:rPr lang="en-US" altLang="zh-CN" sz="2400" i="1" dirty="0" smtClean="0"/>
              <a:t>g</a:t>
            </a:r>
            <a:endParaRPr lang="zh-CN" altLang="en-US" sz="2400" i="1" dirty="0"/>
          </a:p>
        </p:txBody>
      </p:sp>
      <p:sp>
        <p:nvSpPr>
          <p:cNvPr id="3" name="圆角矩形 2"/>
          <p:cNvSpPr/>
          <p:nvPr/>
        </p:nvSpPr>
        <p:spPr>
          <a:xfrm>
            <a:off x="1763688" y="4437112"/>
            <a:ext cx="6768752" cy="1800200"/>
          </a:xfrm>
          <a:prstGeom prst="round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23528" y="-13394"/>
            <a:ext cx="8229600" cy="850106"/>
          </a:xfrm>
        </p:spPr>
        <p:txBody>
          <a:bodyPr/>
          <a:lstStyle/>
          <a:p>
            <a:r>
              <a:rPr lang="en-US" altLang="zh-CN" dirty="0" smtClean="0">
                <a:solidFill>
                  <a:srgbClr val="3333FF"/>
                </a:solidFill>
              </a:rPr>
              <a:t>OFB: </a:t>
            </a:r>
            <a:r>
              <a:rPr lang="en-US" altLang="zh-CN" dirty="0" smtClean="0">
                <a:solidFill>
                  <a:srgbClr val="FF0000"/>
                </a:solidFill>
              </a:rPr>
              <a:t>DES &amp; AES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633" y="1115541"/>
            <a:ext cx="5438775" cy="2143125"/>
          </a:xfrm>
          <a:prstGeom prst="rect">
            <a:avLst/>
          </a:prstGeom>
          <a:noFill/>
          <a:ln w="19050">
            <a:solidFill>
              <a:srgbClr val="3333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491" y="3834730"/>
            <a:ext cx="5495925" cy="2114550"/>
          </a:xfrm>
          <a:prstGeom prst="rect">
            <a:avLst/>
          </a:prstGeom>
          <a:solidFill>
            <a:schemeClr val="accent2"/>
          </a:solidFill>
          <a:ln w="19050">
            <a:solidFill>
              <a:srgbClr val="FF00FF"/>
            </a:solidFill>
            <a:miter lim="800000"/>
            <a:headEnd/>
            <a:tailEnd/>
          </a:ln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62471" y="1484784"/>
                <a:ext cx="1879617" cy="12926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3333FF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solidFill>
                            <a:srgbClr val="3333FF"/>
                          </a:solidFill>
                          <a:latin typeface="Cambria Math"/>
                        </a:rPr>
                        <m:t>IV</m:t>
                      </m:r>
                    </m:oMath>
                  </m:oMathPara>
                </a14:m>
                <a:endParaRPr lang="en-US" altLang="zh-CN" dirty="0">
                  <a:solidFill>
                    <a:srgbClr val="3333FF"/>
                  </a:solidFill>
                </a:endParaRPr>
              </a:p>
              <a:p>
                <a:endParaRPr lang="en-US" altLang="zh-CN" sz="800" i="1" dirty="0" smtClean="0">
                  <a:solidFill>
                    <a:srgbClr val="3333FF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𝐾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dirty="0" smtClean="0">
                  <a:solidFill>
                    <a:srgbClr val="3333FF"/>
                  </a:solidFill>
                </a:endParaRPr>
              </a:p>
              <a:p>
                <a:endParaRPr lang="en-US" altLang="zh-CN" sz="1000" i="1" dirty="0" smtClean="0">
                  <a:solidFill>
                    <a:srgbClr val="3333FF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3333FF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rgbClr val="3333FF"/>
                          </a:solidFill>
                          <a:latin typeface="Cambria Math"/>
                          <a:ea typeface="Cambria Math"/>
                        </a:rPr>
                        <m:t>⨁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71" y="1484784"/>
                <a:ext cx="1879617" cy="1292662"/>
              </a:xfrm>
              <a:prstGeom prst="rect">
                <a:avLst/>
              </a:prstGeom>
              <a:blipFill rotWithShape="1">
                <a:blip r:embed="rId4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4152562"/>
                <a:ext cx="1879617" cy="12926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3333FF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solidFill>
                            <a:srgbClr val="3333FF"/>
                          </a:solidFill>
                          <a:latin typeface="Cambria Math"/>
                        </a:rPr>
                        <m:t>IV</m:t>
                      </m:r>
                    </m:oMath>
                  </m:oMathPara>
                </a14:m>
                <a:endParaRPr lang="en-US" altLang="zh-CN" dirty="0">
                  <a:solidFill>
                    <a:srgbClr val="3333FF"/>
                  </a:solidFill>
                </a:endParaRPr>
              </a:p>
              <a:p>
                <a:endParaRPr lang="en-US" altLang="zh-CN" sz="800" i="1" dirty="0" smtClean="0">
                  <a:solidFill>
                    <a:srgbClr val="3333FF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𝐾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dirty="0" smtClean="0">
                  <a:solidFill>
                    <a:srgbClr val="3333FF"/>
                  </a:solidFill>
                </a:endParaRPr>
              </a:p>
              <a:p>
                <a:endParaRPr lang="en-US" altLang="zh-CN" sz="1000" i="1" dirty="0" smtClean="0">
                  <a:solidFill>
                    <a:srgbClr val="3333FF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FF00FF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FF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rgbClr val="FF00FF"/>
                          </a:solidFill>
                          <a:latin typeface="Cambria Math"/>
                          <a:ea typeface="Cambria Math"/>
                        </a:rPr>
                        <m:t>⨁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FF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152562"/>
                <a:ext cx="1879617" cy="1292662"/>
              </a:xfrm>
              <a:prstGeom prst="rect">
                <a:avLst/>
              </a:prstGeom>
              <a:blipFill rotWithShape="1">
                <a:blip r:embed="rId5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23528" y="-13394"/>
            <a:ext cx="8229600" cy="850106"/>
          </a:xfrm>
        </p:spPr>
        <p:txBody>
          <a:bodyPr/>
          <a:lstStyle/>
          <a:p>
            <a:r>
              <a:rPr lang="en-US" altLang="zh-CN" dirty="0" smtClean="0">
                <a:solidFill>
                  <a:srgbClr val="3333FF"/>
                </a:solidFill>
              </a:rPr>
              <a:t>CTR (Counter) Mode: </a:t>
            </a:r>
            <a:r>
              <a:rPr lang="en-US" altLang="zh-CN" dirty="0" smtClean="0">
                <a:solidFill>
                  <a:srgbClr val="FF0000"/>
                </a:solidFill>
              </a:rPr>
              <a:t>AES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389" y="1124744"/>
            <a:ext cx="5553075" cy="2143125"/>
          </a:xfrm>
          <a:prstGeom prst="rect">
            <a:avLst/>
          </a:prstGeom>
          <a:noFill/>
          <a:ln w="19050">
            <a:solidFill>
              <a:srgbClr val="3333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825205"/>
            <a:ext cx="5457825" cy="2124075"/>
          </a:xfrm>
          <a:prstGeom prst="rect">
            <a:avLst/>
          </a:prstGeom>
          <a:noFill/>
          <a:ln w="19050">
            <a:solidFill>
              <a:srgbClr val="3333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5496" y="1484784"/>
                <a:ext cx="3101811" cy="984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altLang="zh-CN" sz="800" i="1" dirty="0" smtClean="0">
                  <a:solidFill>
                    <a:srgbClr val="3333FF"/>
                  </a:solidFill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3333FF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3333FF"/>
                        </a:solidFill>
                        <a:latin typeface="Cambria Math"/>
                      </a:rPr>
                      <m:t>=(</m:t>
                    </m:r>
                    <m:r>
                      <a:rPr lang="en-US" altLang="zh-CN" i="1">
                        <a:solidFill>
                          <a:srgbClr val="3333FF"/>
                        </a:solidFill>
                        <a:latin typeface="Cambria Math"/>
                      </a:rPr>
                      <m:t>𝑐𝑡𝑟</m:t>
                    </m:r>
                    <m:r>
                      <a:rPr lang="en-US" altLang="zh-CN" i="0">
                        <a:solidFill>
                          <a:srgbClr val="3333FF"/>
                        </a:solidFill>
                        <a:latin typeface="Cambria Math"/>
                      </a:rPr>
                      <m:t>+</m:t>
                    </m:r>
                    <m:r>
                      <a:rPr lang="en-US" altLang="zh-CN" i="1">
                        <a:solidFill>
                          <a:srgbClr val="3333FF"/>
                        </a:solidFill>
                        <a:latin typeface="Cambria Math"/>
                      </a:rPr>
                      <m:t>𝑖</m:t>
                    </m:r>
                    <m:r>
                      <a:rPr lang="en-US" altLang="zh-CN" i="0">
                        <a:solidFill>
                          <a:srgbClr val="3333FF"/>
                        </a:solidFill>
                        <a:latin typeface="Cambria Math"/>
                      </a:rPr>
                      <m:t>−1</m:t>
                    </m:r>
                    <m:r>
                      <a:rPr lang="en-US" altLang="zh-CN" b="0" i="0" smtClean="0">
                        <a:solidFill>
                          <a:srgbClr val="3333FF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>
                    <a:solidFill>
                      <a:srgbClr val="3333FF"/>
                    </a:solidFill>
                  </a:rPr>
                  <a:t> mod </a:t>
                </a:r>
                <a14:m>
                  <m:oMath xmlns:m="http://schemas.openxmlformats.org/officeDocument/2006/math">
                    <m:r>
                      <a:rPr lang="en-US" altLang="zh-CN" i="0" dirty="0" smtClean="0">
                        <a:solidFill>
                          <a:srgbClr val="3333FF"/>
                        </a:solidFill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altLang="zh-CN" i="1" dirty="0" smtClean="0">
                            <a:solidFill>
                              <a:srgbClr val="3333FF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b="0" i="1" dirty="0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endParaRPr lang="en-US" altLang="zh-CN" i="1" dirty="0" smtClean="0">
                  <a:solidFill>
                    <a:srgbClr val="3333FF"/>
                  </a:solidFill>
                </a:endParaRPr>
              </a:p>
              <a:p>
                <a:endParaRPr lang="en-US" altLang="zh-CN" sz="1000" i="1" dirty="0" smtClean="0">
                  <a:solidFill>
                    <a:srgbClr val="3333FF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3333FF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rgbClr val="3333FF"/>
                          </a:solidFill>
                          <a:latin typeface="Cambria Math"/>
                          <a:ea typeface="Cambria Math"/>
                        </a:rPr>
                        <m:t>⨁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𝐾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3333FF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3333FF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1484784"/>
                <a:ext cx="3101811" cy="984885"/>
              </a:xfrm>
              <a:prstGeom prst="rect">
                <a:avLst/>
              </a:prstGeom>
              <a:blipFill rotWithShape="1">
                <a:blip r:embed="rId4"/>
                <a:stretch>
                  <a:fillRect b="-6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-36512" y="4244315"/>
                <a:ext cx="3101811" cy="984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altLang="zh-CN" sz="800" i="1" dirty="0" smtClean="0">
                  <a:solidFill>
                    <a:srgbClr val="3333FF"/>
                  </a:solidFill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3333FF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3333FF"/>
                        </a:solidFill>
                        <a:latin typeface="Cambria Math"/>
                      </a:rPr>
                      <m:t>=(</m:t>
                    </m:r>
                    <m:r>
                      <a:rPr lang="en-US" altLang="zh-CN" i="1">
                        <a:solidFill>
                          <a:srgbClr val="3333FF"/>
                        </a:solidFill>
                        <a:latin typeface="Cambria Math"/>
                      </a:rPr>
                      <m:t>𝑐𝑡𝑟</m:t>
                    </m:r>
                    <m:r>
                      <a:rPr lang="en-US" altLang="zh-CN" i="0">
                        <a:solidFill>
                          <a:srgbClr val="3333FF"/>
                        </a:solidFill>
                        <a:latin typeface="Cambria Math"/>
                      </a:rPr>
                      <m:t>+</m:t>
                    </m:r>
                    <m:r>
                      <a:rPr lang="en-US" altLang="zh-CN" i="1">
                        <a:solidFill>
                          <a:srgbClr val="3333FF"/>
                        </a:solidFill>
                        <a:latin typeface="Cambria Math"/>
                      </a:rPr>
                      <m:t>𝑖</m:t>
                    </m:r>
                    <m:r>
                      <a:rPr lang="en-US" altLang="zh-CN" i="0">
                        <a:solidFill>
                          <a:srgbClr val="3333FF"/>
                        </a:solidFill>
                        <a:latin typeface="Cambria Math"/>
                      </a:rPr>
                      <m:t>−1</m:t>
                    </m:r>
                    <m:r>
                      <a:rPr lang="en-US" altLang="zh-CN" b="0" i="0" smtClean="0">
                        <a:solidFill>
                          <a:srgbClr val="3333FF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>
                    <a:solidFill>
                      <a:srgbClr val="3333FF"/>
                    </a:solidFill>
                  </a:rPr>
                  <a:t> mod </a:t>
                </a:r>
                <a14:m>
                  <m:oMath xmlns:m="http://schemas.openxmlformats.org/officeDocument/2006/math">
                    <m:r>
                      <a:rPr lang="en-US" altLang="zh-CN" i="0" dirty="0" smtClean="0">
                        <a:solidFill>
                          <a:srgbClr val="3333FF"/>
                        </a:solidFill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altLang="zh-CN" i="1" dirty="0" smtClean="0">
                            <a:solidFill>
                              <a:srgbClr val="3333FF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b="0" i="1" dirty="0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endParaRPr lang="en-US" altLang="zh-CN" i="1" dirty="0" smtClean="0">
                  <a:solidFill>
                    <a:srgbClr val="3333FF"/>
                  </a:solidFill>
                </a:endParaRPr>
              </a:p>
              <a:p>
                <a:endParaRPr lang="en-US" altLang="zh-CN" sz="1000" i="1" dirty="0" smtClean="0">
                  <a:solidFill>
                    <a:srgbClr val="3333FF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FF00FF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FF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rgbClr val="FF00FF"/>
                          </a:solidFill>
                          <a:latin typeface="Cambria Math"/>
                          <a:ea typeface="Cambria Math"/>
                        </a:rPr>
                        <m:t>⨁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FF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𝐾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FF00FF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FF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FF00FF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2" y="4244315"/>
                <a:ext cx="3101811" cy="984885"/>
              </a:xfrm>
              <a:prstGeom prst="rect">
                <a:avLst/>
              </a:prstGeom>
              <a:blipFill rotWithShape="1">
                <a:blip r:embed="rId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30832" y="908720"/>
            <a:ext cx="8229600" cy="4536504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3300"/>
                </a:solidFill>
              </a:rPr>
              <a:t>CCM mode </a:t>
            </a:r>
            <a:r>
              <a:rPr lang="en-US" altLang="zh-CN" dirty="0" smtClean="0"/>
              <a:t>combines the use of counter mode (for encryption) with CBC-mode (for authentication)</a:t>
            </a:r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FF"/>
                </a:solidFill>
              </a:rPr>
              <a:t>CBC mode: </a:t>
            </a:r>
          </a:p>
          <a:p>
            <a:pPr marL="631190" lvl="2" indent="0">
              <a:buNone/>
            </a:pPr>
            <a:r>
              <a:rPr lang="en-US" altLang="zh-CN" dirty="0" smtClean="0"/>
              <a:t>	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FF00FF"/>
                </a:solidFill>
              </a:rPr>
              <a:t>CTR mode: </a:t>
            </a:r>
            <a:endParaRPr lang="zh-CN" altLang="en-US" dirty="0">
              <a:solidFill>
                <a:srgbClr val="FF00FF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23528" y="-13394"/>
            <a:ext cx="8229600" cy="850106"/>
          </a:xfrm>
        </p:spPr>
        <p:txBody>
          <a:bodyPr/>
          <a:lstStyle/>
          <a:p>
            <a:r>
              <a:rPr lang="en-US" altLang="zh-CN" dirty="0" smtClean="0">
                <a:solidFill>
                  <a:srgbClr val="3333FF"/>
                </a:solidFill>
              </a:rPr>
              <a:t>CCM: </a:t>
            </a:r>
            <a:r>
              <a:rPr lang="en-US" altLang="zh-CN" dirty="0" smtClean="0">
                <a:solidFill>
                  <a:srgbClr val="FF0000"/>
                </a:solidFill>
              </a:rPr>
              <a:t>AES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131840" y="2937138"/>
                <a:ext cx="2281337" cy="707886"/>
              </a:xfrm>
              <a:prstGeom prst="rect">
                <a:avLst/>
              </a:prstGeom>
              <a:noFill/>
              <a:ln>
                <a:solidFill>
                  <a:srgbClr val="FF00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3333FF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solidFill>
                            <a:srgbClr val="3333FF"/>
                          </a:solidFill>
                          <a:latin typeface="Cambria Math"/>
                        </a:rPr>
                        <m:t>IV</m:t>
                      </m:r>
                    </m:oMath>
                  </m:oMathPara>
                </a14:m>
                <a:endParaRPr lang="en-US" altLang="zh-CN" sz="800" i="1" dirty="0" smtClean="0">
                  <a:solidFill>
                    <a:srgbClr val="3333FF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𝐾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3333FF"/>
                          </a:solidFill>
                          <a:latin typeface="Cambria Math"/>
                          <a:ea typeface="Cambria Math"/>
                        </a:rPr>
                        <m:t>⨁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dirty="0" smtClean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2937138"/>
                <a:ext cx="2281337" cy="707886"/>
              </a:xfrm>
              <a:prstGeom prst="rect">
                <a:avLst/>
              </a:prstGeom>
              <a:blipFill rotWithShape="1">
                <a:blip r:embed="rId2"/>
                <a:stretch>
                  <a:fillRect b="-7627"/>
                </a:stretch>
              </a:blipFill>
              <a:ln>
                <a:solidFill>
                  <a:srgbClr val="FF00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31840" y="4017258"/>
                <a:ext cx="2652777" cy="707886"/>
              </a:xfrm>
              <a:prstGeom prst="rect">
                <a:avLst/>
              </a:prstGeom>
              <a:noFill/>
              <a:ln>
                <a:solidFill>
                  <a:srgbClr val="FF00FF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3333FF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3333FF"/>
                        </a:solidFill>
                        <a:latin typeface="Cambria Math"/>
                      </a:rPr>
                      <m:t>=(</m:t>
                    </m:r>
                    <m:r>
                      <a:rPr lang="en-US" altLang="zh-CN" i="1">
                        <a:solidFill>
                          <a:srgbClr val="3333FF"/>
                        </a:solidFill>
                        <a:latin typeface="Cambria Math"/>
                      </a:rPr>
                      <m:t>𝑐𝑡𝑟</m:t>
                    </m:r>
                    <m:r>
                      <a:rPr lang="en-US" altLang="zh-CN" i="0">
                        <a:solidFill>
                          <a:srgbClr val="3333FF"/>
                        </a:solidFill>
                        <a:latin typeface="Cambria Math"/>
                      </a:rPr>
                      <m:t>+</m:t>
                    </m:r>
                    <m:r>
                      <a:rPr lang="en-US" altLang="zh-CN" i="1">
                        <a:solidFill>
                          <a:srgbClr val="3333FF"/>
                        </a:solidFill>
                        <a:latin typeface="Cambria Math"/>
                      </a:rPr>
                      <m:t>𝑖</m:t>
                    </m:r>
                    <m:r>
                      <a:rPr lang="en-US" altLang="zh-CN" b="0" i="0" smtClean="0">
                        <a:solidFill>
                          <a:srgbClr val="3333FF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>
                    <a:solidFill>
                      <a:srgbClr val="3333FF"/>
                    </a:solidFill>
                  </a:rPr>
                  <a:t> mod </a:t>
                </a:r>
                <a14:m>
                  <m:oMath xmlns:m="http://schemas.openxmlformats.org/officeDocument/2006/math">
                    <m:r>
                      <a:rPr lang="en-US" altLang="zh-CN" i="0" dirty="0" smtClean="0">
                        <a:solidFill>
                          <a:srgbClr val="3333FF"/>
                        </a:solidFill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altLang="zh-CN" i="1" dirty="0" smtClean="0">
                            <a:solidFill>
                              <a:srgbClr val="3333FF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b="0" i="1" dirty="0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endParaRPr lang="en-US" altLang="zh-CN" i="1" dirty="0" smtClean="0">
                  <a:solidFill>
                    <a:srgbClr val="3333FF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3333FF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rgbClr val="3333FF"/>
                          </a:solidFill>
                          <a:latin typeface="Cambria Math"/>
                          <a:ea typeface="Cambria Math"/>
                        </a:rPr>
                        <m:t>⨁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𝐾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3333FF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3333FF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017258"/>
                <a:ext cx="2652777" cy="707886"/>
              </a:xfrm>
              <a:prstGeom prst="rect">
                <a:avLst/>
              </a:prstGeom>
              <a:blipFill rotWithShape="1">
                <a:blip r:embed="rId3"/>
                <a:stretch>
                  <a:fillRect t="-3390" b="-7627"/>
                </a:stretch>
              </a:blipFill>
              <a:ln>
                <a:solidFill>
                  <a:srgbClr val="FF00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67115" y="5906889"/>
                <a:ext cx="35170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altLang="zh-CN" sz="2400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3333FF"/>
                          </a:solidFill>
                          <a:latin typeface="Cambria Math"/>
                          <a:ea typeface="Cambria Math"/>
                        </a:rPr>
                        <m:t>∥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3333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3333FF"/>
                          </a:solidFill>
                          <a:latin typeface="Cambria Math"/>
                          <a:ea typeface="Cambria Math"/>
                        </a:rPr>
                        <m:t>∥</m:t>
                      </m:r>
                      <m:r>
                        <a:rPr lang="en-US" altLang="zh-CN" sz="2400" i="1" smtClean="0">
                          <a:solidFill>
                            <a:srgbClr val="3333FF"/>
                          </a:solidFill>
                          <a:latin typeface="Cambria Math"/>
                          <a:ea typeface="Cambria Math"/>
                        </a:rPr>
                        <m:t>⋯</m:t>
                      </m:r>
                      <m:r>
                        <a:rPr lang="en-US" altLang="zh-CN" sz="2400" i="1">
                          <a:solidFill>
                            <a:srgbClr val="3333FF"/>
                          </a:solidFill>
                          <a:latin typeface="Cambria Math"/>
                          <a:ea typeface="Cambria Math"/>
                        </a:rPr>
                        <m:t>∥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3333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3333FF"/>
                          </a:solidFill>
                          <a:latin typeface="Cambria Math"/>
                          <a:ea typeface="Cambria Math"/>
                        </a:rPr>
                        <m:t>∥</m:t>
                      </m:r>
                      <m:r>
                        <a:rPr lang="en-US" altLang="zh-CN" sz="2400" b="0" i="1" smtClean="0">
                          <a:solidFill>
                            <a:srgbClr val="3333FF"/>
                          </a:solidFill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en-US" altLang="zh-CN" sz="2400" b="0" i="1" smtClean="0">
                          <a:solidFill>
                            <a:srgbClr val="3333FF"/>
                          </a:solidFill>
                          <a:latin typeface="Cambria Math"/>
                          <a:ea typeface="Cambria Math"/>
                        </a:rPr>
                        <m:t>′</m:t>
                      </m:r>
                    </m:oMath>
                  </m:oMathPara>
                </a14:m>
                <a:endParaRPr lang="zh-CN" altLang="en-US" sz="2400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115" y="5906889"/>
                <a:ext cx="3517053" cy="461665"/>
              </a:xfrm>
              <a:prstGeom prst="rect">
                <a:avLst/>
              </a:prstGeom>
              <a:blipFill rotWithShape="1">
                <a:blip r:embed="rId4"/>
                <a:stretch>
                  <a:fillRect r="-347"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23022" y="5229200"/>
                <a:ext cx="18052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3333FF"/>
                          </a:solidFill>
                          <a:latin typeface="Cambria Math"/>
                          <a:ea typeface="Cambria Math"/>
                        </a:rPr>
                        <m:t>⨁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3333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3333FF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3333FF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022" y="5229200"/>
                <a:ext cx="1805238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圆角矩形 8"/>
          <p:cNvSpPr/>
          <p:nvPr/>
        </p:nvSpPr>
        <p:spPr>
          <a:xfrm>
            <a:off x="1835696" y="5085184"/>
            <a:ext cx="4896544" cy="144016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458228" y="2348880"/>
            <a:ext cx="2160240" cy="400110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See Section 5.5.3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30832" y="692696"/>
            <a:ext cx="8229600" cy="4536504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3300"/>
                </a:solidFill>
              </a:rPr>
              <a:t>CCM mode, </a:t>
            </a:r>
            <a:r>
              <a:rPr lang="en-US" altLang="zh-CN" sz="2400" dirty="0" smtClean="0"/>
              <a:t>be used </a:t>
            </a:r>
            <a:r>
              <a:rPr lang="en-US" altLang="zh-CN" sz="2400" dirty="0"/>
              <a:t>for </a:t>
            </a:r>
            <a:r>
              <a:rPr lang="en-US" altLang="zh-CN" sz="2400" dirty="0" smtClean="0"/>
              <a:t>authentication encryption</a:t>
            </a:r>
            <a:endParaRPr lang="zh-CN" altLang="en-US" dirty="0">
              <a:solidFill>
                <a:srgbClr val="FF00FF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23528" y="-13394"/>
            <a:ext cx="8229600" cy="850106"/>
          </a:xfrm>
        </p:spPr>
        <p:txBody>
          <a:bodyPr/>
          <a:lstStyle/>
          <a:p>
            <a:r>
              <a:rPr lang="en-US" altLang="zh-CN" dirty="0" smtClean="0">
                <a:solidFill>
                  <a:srgbClr val="3333FF"/>
                </a:solidFill>
              </a:rPr>
              <a:t>GCM: </a:t>
            </a:r>
            <a:r>
              <a:rPr lang="en-US" altLang="zh-CN" dirty="0" smtClean="0">
                <a:solidFill>
                  <a:srgbClr val="FF0000"/>
                </a:solidFill>
              </a:rPr>
              <a:t>AES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571625"/>
            <a:ext cx="6264696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0088" y="3356992"/>
            <a:ext cx="2160240" cy="400110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See Section 5.5.3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801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3C663D-B518-43F6-A9FE-1EB4C88848FC}" type="slidenum">
              <a:rPr lang="en-US" altLang="zh-CN" smtClean="0"/>
              <a:pPr/>
              <a:t>34</a:t>
            </a:fld>
            <a:endParaRPr lang="en-US" altLang="zh-CN" smtClean="0"/>
          </a:p>
        </p:txBody>
      </p:sp>
      <p:sp>
        <p:nvSpPr>
          <p:cNvPr id="16" name="Rectangle 5"/>
          <p:cNvSpPr txBox="1">
            <a:spLocks noRot="1" noChangeArrowheads="1"/>
          </p:cNvSpPr>
          <p:nvPr/>
        </p:nvSpPr>
        <p:spPr bwMode="auto">
          <a:xfrm>
            <a:off x="539552" y="1340768"/>
            <a:ext cx="835292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1" hangingPunct="1">
              <a:lnSpc>
                <a:spcPct val="135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</a:pPr>
            <a:r>
              <a:rPr lang="en-US" altLang="zh-CN" sz="2400" b="1" kern="0" dirty="0" smtClean="0">
                <a:solidFill>
                  <a:srgbClr val="3333FF"/>
                </a:solidFill>
                <a:cs typeface="Times New Roman" pitchFamily="18" charset="0"/>
              </a:rPr>
              <a:t>Quotient Ring:</a:t>
            </a:r>
            <a:r>
              <a:rPr lang="en-US" altLang="zh-CN" sz="2400" b="1" kern="0" dirty="0" smtClean="0">
                <a:cs typeface="Times New Roman" pitchFamily="18" charset="0"/>
              </a:rPr>
              <a:t>                      = </a:t>
            </a:r>
            <a:r>
              <a:rPr lang="en-US" altLang="zh-CN" sz="2400" kern="0" dirty="0" smtClean="0">
                <a:cs typeface="Times New Roman" pitchFamily="18" charset="0"/>
              </a:rPr>
              <a:t>{</a:t>
            </a:r>
            <a:r>
              <a:rPr lang="en-US" altLang="zh-CN" sz="2400" i="1" kern="0" dirty="0" smtClean="0">
                <a:cs typeface="Times New Roman" pitchFamily="18" charset="0"/>
              </a:rPr>
              <a:t>g</a:t>
            </a:r>
            <a:r>
              <a:rPr lang="en-US" altLang="zh-CN" sz="2400" kern="0" dirty="0" smtClean="0">
                <a:cs typeface="Times New Roman" pitchFamily="18" charset="0"/>
              </a:rPr>
              <a:t>(</a:t>
            </a:r>
            <a:r>
              <a:rPr lang="en-US" altLang="zh-CN" sz="2400" i="1" kern="0" dirty="0" smtClean="0">
                <a:cs typeface="Times New Roman" pitchFamily="18" charset="0"/>
              </a:rPr>
              <a:t>x</a:t>
            </a:r>
            <a:r>
              <a:rPr lang="en-US" altLang="zh-CN" sz="2400" kern="0" dirty="0" smtClean="0">
                <a:cs typeface="Times New Roman" pitchFamily="18" charset="0"/>
              </a:rPr>
              <a:t>) mod </a:t>
            </a:r>
            <a:r>
              <a:rPr lang="en-US" altLang="zh-CN" sz="2400" i="1" kern="0" dirty="0" smtClean="0">
                <a:cs typeface="Times New Roman" pitchFamily="18" charset="0"/>
              </a:rPr>
              <a:t>f</a:t>
            </a:r>
            <a:r>
              <a:rPr lang="en-US" altLang="zh-CN" sz="2400" kern="0" dirty="0" smtClean="0">
                <a:cs typeface="Times New Roman" pitchFamily="18" charset="0"/>
              </a:rPr>
              <a:t>(</a:t>
            </a:r>
            <a:r>
              <a:rPr lang="en-US" altLang="zh-CN" sz="2400" i="1" kern="0" dirty="0" smtClean="0">
                <a:cs typeface="Times New Roman" pitchFamily="18" charset="0"/>
              </a:rPr>
              <a:t>x</a:t>
            </a:r>
            <a:r>
              <a:rPr lang="en-US" altLang="zh-CN" sz="2400" kern="0" dirty="0" smtClean="0">
                <a:cs typeface="Times New Roman" pitchFamily="18" charset="0"/>
              </a:rPr>
              <a:t>): </a:t>
            </a:r>
            <a:r>
              <a:rPr lang="en-US" altLang="zh-CN" sz="2400" i="1" kern="0" dirty="0" smtClean="0">
                <a:cs typeface="Times New Roman" pitchFamily="18" charset="0"/>
              </a:rPr>
              <a:t>g</a:t>
            </a:r>
            <a:r>
              <a:rPr lang="en-US" altLang="zh-CN" sz="2400" kern="0" dirty="0" smtClean="0">
                <a:cs typeface="Times New Roman" pitchFamily="18" charset="0"/>
              </a:rPr>
              <a:t>(</a:t>
            </a:r>
            <a:r>
              <a:rPr lang="en-US" altLang="zh-CN" sz="2400" i="1" kern="0" dirty="0" smtClean="0">
                <a:cs typeface="Times New Roman" pitchFamily="18" charset="0"/>
              </a:rPr>
              <a:t>x</a:t>
            </a:r>
            <a:r>
              <a:rPr lang="en-US" altLang="zh-CN" sz="2400" kern="0" dirty="0" smtClean="0">
                <a:cs typeface="Times New Roman" pitchFamily="18" charset="0"/>
              </a:rPr>
              <a:t>) is in         }</a:t>
            </a:r>
            <a:r>
              <a:rPr lang="en-US" altLang="zh-CN" sz="2400" b="1" kern="0" dirty="0" smtClean="0">
                <a:cs typeface="Times New Roman" pitchFamily="18" charset="0"/>
              </a:rPr>
              <a:t>  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1484784"/>
            <a:ext cx="1584176" cy="386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225860"/>
            <a:ext cx="2436093" cy="339044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</p:spPr>
      </p:pic>
      <p:pic>
        <p:nvPicPr>
          <p:cNvPr id="7680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5" y="2924945"/>
            <a:ext cx="7920880" cy="1142870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</p:spPr>
      </p:pic>
      <p:pic>
        <p:nvPicPr>
          <p:cNvPr id="7680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84368" y="1520788"/>
            <a:ext cx="648072" cy="324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5"/>
          <p:cNvSpPr txBox="1">
            <a:spLocks noRot="1" noChangeArrowheads="1"/>
          </p:cNvSpPr>
          <p:nvPr/>
        </p:nvSpPr>
        <p:spPr bwMode="auto">
          <a:xfrm>
            <a:off x="1763688" y="4509120"/>
            <a:ext cx="6984776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1" hangingPunct="1">
              <a:lnSpc>
                <a:spcPct val="135000"/>
              </a:lnSpc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altLang="zh-CN" sz="2400" b="1" kern="0" dirty="0" smtClean="0">
                <a:cs typeface="Times New Roman" pitchFamily="18" charset="0"/>
              </a:rPr>
              <a:t>             = </a:t>
            </a:r>
            <a:r>
              <a:rPr lang="en-US" altLang="zh-CN" sz="2400" kern="0" dirty="0" smtClean="0">
                <a:cs typeface="Times New Roman" pitchFamily="18" charset="0"/>
              </a:rPr>
              <a:t>{</a:t>
            </a:r>
            <a:r>
              <a:rPr lang="en-US" altLang="zh-CN" sz="2400" i="1" dirty="0" smtClean="0">
                <a:cs typeface="Times New Roman" pitchFamily="18" charset="0"/>
              </a:rPr>
              <a:t>a</a:t>
            </a:r>
            <a:r>
              <a:rPr lang="en-US" altLang="zh-CN" sz="2400" i="1" baseline="-25000" dirty="0" smtClean="0">
                <a:cs typeface="Times New Roman" pitchFamily="18" charset="0"/>
              </a:rPr>
              <a:t>n-1</a:t>
            </a:r>
            <a:r>
              <a:rPr lang="en-US" altLang="zh-CN" sz="2400" i="1" dirty="0" smtClean="0">
                <a:cs typeface="Times New Roman" pitchFamily="18" charset="0"/>
              </a:rPr>
              <a:t> x</a:t>
            </a:r>
            <a:r>
              <a:rPr lang="en-US" altLang="zh-CN" sz="2400" i="1" baseline="30000" dirty="0" smtClean="0">
                <a:cs typeface="Times New Roman" pitchFamily="18" charset="0"/>
              </a:rPr>
              <a:t>n-1</a:t>
            </a:r>
            <a:r>
              <a:rPr lang="en-US" altLang="zh-CN" sz="2400" i="1" dirty="0" smtClean="0">
                <a:cs typeface="Times New Roman" pitchFamily="18" charset="0"/>
              </a:rPr>
              <a:t> + … + a</a:t>
            </a:r>
            <a:r>
              <a:rPr lang="en-US" altLang="zh-CN" sz="2400" i="1" baseline="-25000" dirty="0" smtClean="0">
                <a:cs typeface="Times New Roman" pitchFamily="18" charset="0"/>
              </a:rPr>
              <a:t>2</a:t>
            </a:r>
            <a:r>
              <a:rPr lang="en-US" altLang="zh-CN" sz="2400" i="1" dirty="0" smtClean="0">
                <a:cs typeface="Times New Roman" pitchFamily="18" charset="0"/>
              </a:rPr>
              <a:t> x</a:t>
            </a:r>
            <a:r>
              <a:rPr lang="en-US" altLang="zh-CN" sz="2400" i="1" baseline="30000" dirty="0" smtClean="0">
                <a:cs typeface="Times New Roman" pitchFamily="18" charset="0"/>
              </a:rPr>
              <a:t>2</a:t>
            </a:r>
            <a:r>
              <a:rPr lang="en-US" altLang="zh-CN" sz="2400" i="1" dirty="0" smtClean="0">
                <a:cs typeface="Times New Roman" pitchFamily="18" charset="0"/>
              </a:rPr>
              <a:t> +</a:t>
            </a:r>
            <a:r>
              <a:rPr lang="en-US" altLang="zh-CN" sz="2400" i="1" baseline="30000" dirty="0" smtClean="0">
                <a:cs typeface="Times New Roman" pitchFamily="18" charset="0"/>
              </a:rPr>
              <a:t> </a:t>
            </a:r>
            <a:r>
              <a:rPr lang="en-US" altLang="zh-CN" sz="2400" i="1" dirty="0" smtClean="0">
                <a:cs typeface="Times New Roman" pitchFamily="18" charset="0"/>
              </a:rPr>
              <a:t>a</a:t>
            </a:r>
            <a:r>
              <a:rPr lang="en-US" altLang="zh-CN" sz="2400" i="1" baseline="-25000" dirty="0" smtClean="0">
                <a:cs typeface="Times New Roman" pitchFamily="18" charset="0"/>
              </a:rPr>
              <a:t>1</a:t>
            </a:r>
            <a:r>
              <a:rPr lang="en-US" altLang="zh-CN" sz="2400" i="1" dirty="0" smtClean="0">
                <a:cs typeface="Times New Roman" pitchFamily="18" charset="0"/>
              </a:rPr>
              <a:t>x + a</a:t>
            </a:r>
            <a:r>
              <a:rPr lang="en-US" altLang="zh-CN" sz="2400" i="1" baseline="-25000" dirty="0" smtClean="0">
                <a:cs typeface="Times New Roman" pitchFamily="18" charset="0"/>
              </a:rPr>
              <a:t>0</a:t>
            </a:r>
            <a:r>
              <a:rPr lang="en-US" altLang="zh-CN" sz="2400" dirty="0" smtClean="0">
                <a:cs typeface="Times New Roman" pitchFamily="18" charset="0"/>
              </a:rPr>
              <a:t>: </a:t>
            </a:r>
            <a:r>
              <a:rPr lang="en-US" altLang="zh-CN" sz="2400" i="1" dirty="0" err="1" smtClean="0">
                <a:cs typeface="Times New Roman" pitchFamily="18" charset="0"/>
              </a:rPr>
              <a:t>a</a:t>
            </a:r>
            <a:r>
              <a:rPr lang="en-US" altLang="zh-CN" sz="2400" i="1" baseline="-25000" dirty="0" err="1" smtClean="0">
                <a:cs typeface="Times New Roman" pitchFamily="18" charset="0"/>
              </a:rPr>
              <a:t>i</a:t>
            </a:r>
            <a:r>
              <a:rPr lang="en-US" altLang="zh-CN" sz="2400" i="1" baseline="-25000" dirty="0" smtClean="0">
                <a:cs typeface="Times New Roman" pitchFamily="18" charset="0"/>
              </a:rPr>
              <a:t> </a:t>
            </a:r>
            <a:r>
              <a:rPr lang="en-US" altLang="zh-CN" sz="2400" dirty="0" smtClean="0">
                <a:cs typeface="Times New Roman" pitchFamily="18" charset="0"/>
              </a:rPr>
              <a:t>in </a:t>
            </a:r>
            <a:r>
              <a:rPr lang="en-US" altLang="zh-CN" sz="2400" kern="0" dirty="0" smtClean="0">
                <a:cs typeface="Times New Roman" pitchFamily="18" charset="0"/>
              </a:rPr>
              <a:t>     }</a:t>
            </a:r>
            <a:r>
              <a:rPr lang="en-US" altLang="zh-CN" sz="2400" b="1" kern="0" dirty="0" smtClean="0">
                <a:cs typeface="Times New Roman" pitchFamily="18" charset="0"/>
              </a:rPr>
              <a:t>  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4653136"/>
            <a:ext cx="1584176" cy="386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807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40352" y="4725144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3"/>
          <p:cNvSpPr/>
          <p:nvPr/>
        </p:nvSpPr>
        <p:spPr bwMode="auto">
          <a:xfrm>
            <a:off x="1043608" y="4437112"/>
            <a:ext cx="7344816" cy="792088"/>
          </a:xfrm>
          <a:prstGeom prst="rect">
            <a:avLst/>
          </a:prstGeom>
          <a:noFill/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标题 3"/>
          <p:cNvSpPr>
            <a:spLocks noGrp="1"/>
          </p:cNvSpPr>
          <p:nvPr>
            <p:ph type="title"/>
          </p:nvPr>
        </p:nvSpPr>
        <p:spPr>
          <a:xfrm>
            <a:off x="457200" y="-13394"/>
            <a:ext cx="8229600" cy="850106"/>
          </a:xfrm>
        </p:spPr>
        <p:txBody>
          <a:bodyPr/>
          <a:lstStyle/>
          <a:p>
            <a:r>
              <a:rPr lang="en-US" altLang="zh-CN" dirty="0" smtClean="0"/>
              <a:t>Introduction to the</a:t>
            </a:r>
            <a:r>
              <a:rPr lang="en-US" altLang="zh-CN" dirty="0" smtClean="0">
                <a:solidFill>
                  <a:srgbClr val="3333FF"/>
                </a:solidFill>
              </a:rPr>
              <a:t> Finite Field</a:t>
            </a:r>
            <a:endParaRPr lang="zh-CN" altLang="en-US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69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453650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rgbClr val="000000"/>
                </a:solidFill>
              </a:rPr>
              <a:t>Order: 2</a:t>
            </a:r>
            <a:r>
              <a:rPr lang="en-US" altLang="zh-CN" sz="3600" baseline="30000" dirty="0" smtClean="0">
                <a:solidFill>
                  <a:srgbClr val="000000"/>
                </a:solidFill>
              </a:rPr>
              <a:t>n</a:t>
            </a:r>
            <a:endParaRPr lang="en-US" altLang="zh-CN" sz="3600" dirty="0" smtClean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rgbClr val="000000"/>
                </a:solidFill>
              </a:rPr>
              <a:t>F</a:t>
            </a:r>
            <a:r>
              <a:rPr lang="en-US" altLang="zh-CN" baseline="-25000" dirty="0" smtClean="0">
                <a:solidFill>
                  <a:srgbClr val="000000"/>
                </a:solidFill>
              </a:rPr>
              <a:t>2</a:t>
            </a:r>
            <a:r>
              <a:rPr lang="en-US" altLang="zh-CN" dirty="0" smtClean="0">
                <a:solidFill>
                  <a:srgbClr val="000000"/>
                </a:solidFill>
              </a:rPr>
              <a:t>[</a:t>
            </a:r>
            <a:r>
              <a:rPr lang="en-US" altLang="zh-CN" i="1" dirty="0" smtClean="0">
                <a:solidFill>
                  <a:srgbClr val="000000"/>
                </a:solidFill>
              </a:rPr>
              <a:t>x</a:t>
            </a:r>
            <a:r>
              <a:rPr lang="en-US" altLang="zh-CN" dirty="0" smtClean="0">
                <a:solidFill>
                  <a:srgbClr val="000000"/>
                </a:solidFill>
              </a:rPr>
              <a:t>]/(f(</a:t>
            </a:r>
            <a:r>
              <a:rPr lang="en-US" altLang="zh-CN" i="1" dirty="0" smtClean="0">
                <a:solidFill>
                  <a:srgbClr val="000000"/>
                </a:solidFill>
              </a:rPr>
              <a:t>x</a:t>
            </a:r>
            <a:r>
              <a:rPr lang="en-US" altLang="zh-CN" dirty="0" smtClean="0">
                <a:solidFill>
                  <a:srgbClr val="000000"/>
                </a:solidFill>
              </a:rPr>
              <a:t>)): f(</a:t>
            </a:r>
            <a:r>
              <a:rPr lang="en-US" altLang="zh-CN" i="1" dirty="0" smtClean="0">
                <a:solidFill>
                  <a:srgbClr val="000000"/>
                </a:solidFill>
              </a:rPr>
              <a:t>x</a:t>
            </a:r>
            <a:r>
              <a:rPr lang="en-US" altLang="zh-CN" dirty="0" smtClean="0">
                <a:solidFill>
                  <a:srgbClr val="000000"/>
                </a:solidFill>
              </a:rPr>
              <a:t>) is irreducible and deg(f) = n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rgbClr val="000000"/>
                </a:solidFill>
              </a:rPr>
              <a:t>a</a:t>
            </a:r>
            <a:r>
              <a:rPr lang="en-US" altLang="zh-CN" baseline="-25000" dirty="0" smtClean="0">
                <a:solidFill>
                  <a:srgbClr val="000000"/>
                </a:solidFill>
              </a:rPr>
              <a:t>n-1</a:t>
            </a:r>
            <a:r>
              <a:rPr lang="en-US" altLang="zh-CN" dirty="0" smtClean="0">
                <a:solidFill>
                  <a:srgbClr val="000000"/>
                </a:solidFill>
              </a:rPr>
              <a:t> x</a:t>
            </a:r>
            <a:r>
              <a:rPr lang="en-US" altLang="zh-CN" baseline="30000" dirty="0" smtClean="0">
                <a:solidFill>
                  <a:srgbClr val="000000"/>
                </a:solidFill>
              </a:rPr>
              <a:t>n-1</a:t>
            </a:r>
            <a:r>
              <a:rPr lang="en-US" altLang="zh-CN" dirty="0" smtClean="0">
                <a:solidFill>
                  <a:srgbClr val="000000"/>
                </a:solidFill>
              </a:rPr>
              <a:t> + … + a</a:t>
            </a:r>
            <a:r>
              <a:rPr lang="en-US" altLang="zh-CN" baseline="-25000" dirty="0" smtClean="0">
                <a:solidFill>
                  <a:srgbClr val="000000"/>
                </a:solidFill>
              </a:rPr>
              <a:t>2</a:t>
            </a:r>
            <a:r>
              <a:rPr lang="en-US" altLang="zh-CN" dirty="0" smtClean="0">
                <a:solidFill>
                  <a:srgbClr val="000000"/>
                </a:solidFill>
              </a:rPr>
              <a:t> x</a:t>
            </a:r>
            <a:r>
              <a:rPr lang="en-US" altLang="zh-CN" baseline="30000" dirty="0" smtClean="0">
                <a:solidFill>
                  <a:srgbClr val="000000"/>
                </a:solidFill>
              </a:rPr>
              <a:t>2</a:t>
            </a:r>
            <a:r>
              <a:rPr lang="en-US" altLang="zh-CN" dirty="0" smtClean="0">
                <a:solidFill>
                  <a:srgbClr val="000000"/>
                </a:solidFill>
              </a:rPr>
              <a:t> +</a:t>
            </a:r>
            <a:r>
              <a:rPr lang="en-US" altLang="zh-CN" baseline="30000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a</a:t>
            </a:r>
            <a:r>
              <a:rPr lang="en-US" altLang="zh-CN" baseline="-25000" dirty="0" smtClean="0">
                <a:solidFill>
                  <a:srgbClr val="000000"/>
                </a:solidFill>
              </a:rPr>
              <a:t>1</a:t>
            </a:r>
            <a:r>
              <a:rPr lang="en-US" altLang="zh-CN" dirty="0" smtClean="0">
                <a:solidFill>
                  <a:srgbClr val="000000"/>
                </a:solidFill>
              </a:rPr>
              <a:t>x + a</a:t>
            </a:r>
            <a:r>
              <a:rPr lang="en-US" altLang="zh-CN" baseline="-25000" dirty="0" smtClean="0">
                <a:solidFill>
                  <a:srgbClr val="000000"/>
                </a:solidFill>
              </a:rPr>
              <a:t>0</a:t>
            </a:r>
            <a:r>
              <a:rPr lang="en-US" altLang="zh-CN" dirty="0" smtClean="0">
                <a:solidFill>
                  <a:srgbClr val="000000"/>
                </a:solidFill>
              </a:rPr>
              <a:t>  </a:t>
            </a:r>
          </a:p>
          <a:p>
            <a:pPr marL="109855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sym typeface="Wingdings" panose="05000000000000000000" pitchFamily="2" charset="2"/>
              </a:rPr>
              <a:t>  </a:t>
            </a:r>
            <a:r>
              <a:rPr lang="en-US" altLang="zh-CN" dirty="0" smtClean="0">
                <a:solidFill>
                  <a:srgbClr val="000000"/>
                </a:solidFill>
              </a:rPr>
              <a:t> (a</a:t>
            </a:r>
            <a:r>
              <a:rPr lang="en-US" altLang="zh-CN" baseline="-25000" dirty="0" smtClean="0">
                <a:solidFill>
                  <a:srgbClr val="000000"/>
                </a:solidFill>
              </a:rPr>
              <a:t>n-1</a:t>
            </a:r>
            <a:r>
              <a:rPr lang="en-US" altLang="zh-CN" dirty="0" smtClean="0">
                <a:solidFill>
                  <a:srgbClr val="000000"/>
                </a:solidFill>
              </a:rPr>
              <a:t> … a</a:t>
            </a:r>
            <a:r>
              <a:rPr lang="en-US" altLang="zh-CN" baseline="-25000" dirty="0" smtClean="0">
                <a:solidFill>
                  <a:srgbClr val="000000"/>
                </a:solidFill>
              </a:rPr>
              <a:t>2</a:t>
            </a:r>
            <a:r>
              <a:rPr lang="en-US" altLang="zh-CN" baseline="30000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a</a:t>
            </a:r>
            <a:r>
              <a:rPr lang="en-US" altLang="zh-CN" baseline="-25000" dirty="0" smtClean="0">
                <a:solidFill>
                  <a:srgbClr val="000000"/>
                </a:solidFill>
              </a:rPr>
              <a:t>1</a:t>
            </a:r>
            <a:r>
              <a:rPr lang="en-US" altLang="zh-CN" dirty="0" smtClean="0">
                <a:solidFill>
                  <a:srgbClr val="000000"/>
                </a:solidFill>
              </a:rPr>
              <a:t>a</a:t>
            </a:r>
            <a:r>
              <a:rPr lang="en-US" altLang="zh-CN" baseline="-25000" dirty="0" smtClean="0">
                <a:solidFill>
                  <a:srgbClr val="000000"/>
                </a:solidFill>
              </a:rPr>
              <a:t>0</a:t>
            </a:r>
            <a:r>
              <a:rPr lang="en-US" altLang="zh-CN" dirty="0" smtClean="0">
                <a:solidFill>
                  <a:srgbClr val="000000"/>
                </a:solidFill>
              </a:rPr>
              <a:t>) 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rgbClr val="000000"/>
                </a:solidFill>
              </a:rPr>
              <a:t>See Examples on Pages 273-274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-13394"/>
            <a:ext cx="8229600" cy="850106"/>
          </a:xfrm>
        </p:spPr>
        <p:txBody>
          <a:bodyPr/>
          <a:lstStyle/>
          <a:p>
            <a:r>
              <a:rPr lang="en-US" altLang="zh-CN" dirty="0" smtClean="0"/>
              <a:t>Introduction to the</a:t>
            </a:r>
            <a:r>
              <a:rPr lang="en-US" altLang="zh-CN" dirty="0" smtClean="0">
                <a:solidFill>
                  <a:srgbClr val="3333FF"/>
                </a:solidFill>
              </a:rPr>
              <a:t> Finite Field</a:t>
            </a:r>
            <a:endParaRPr lang="zh-CN" altLang="en-US" dirty="0">
              <a:solidFill>
                <a:srgbClr val="3333FF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337463"/>
            <a:ext cx="7704856" cy="2259889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69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 txBox="1"/>
          <p:nvPr/>
        </p:nvSpPr>
        <p:spPr>
          <a:xfrm>
            <a:off x="35496" y="548680"/>
            <a:ext cx="3600400" cy="634082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 smtClean="0">
                <a:solidFill>
                  <a:srgbClr val="FF0000"/>
                </a:solidFill>
              </a:rPr>
              <a:t>Example 3.1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7038975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54" y="3278113"/>
            <a:ext cx="70294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365104"/>
            <a:ext cx="695325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31" y="5789297"/>
            <a:ext cx="473392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6249389"/>
            <a:ext cx="263842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496" y="-85402"/>
            <a:ext cx="3600400" cy="634082"/>
          </a:xfrm>
        </p:spPr>
        <p:txBody>
          <a:bodyPr>
            <a:norm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Example 3.1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530" y="440097"/>
            <a:ext cx="2572957" cy="6085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89415"/>
            <a:ext cx="3456384" cy="620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975" y="2550408"/>
            <a:ext cx="2636751" cy="1734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3333FF"/>
                </a:solidFill>
              </a:rPr>
              <a:t>Stream Ciphers</a:t>
            </a:r>
            <a:endParaRPr lang="zh-CN" altLang="en-US" dirty="0">
              <a:solidFill>
                <a:srgbClr val="3333FF"/>
              </a:solidFill>
            </a:endParaRP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1196752"/>
            <a:ext cx="7560840" cy="4095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899592" y="3645024"/>
            <a:ext cx="7200800" cy="576064"/>
          </a:xfrm>
          <a:prstGeom prst="round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1259632" y="3501008"/>
            <a:ext cx="4392488" cy="0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3" y="5517232"/>
            <a:ext cx="4104457" cy="614361"/>
          </a:xfrm>
          <a:prstGeom prst="rect">
            <a:avLst/>
          </a:prstGeom>
          <a:noFill/>
          <a:ln w="19050">
            <a:solidFill>
              <a:srgbClr val="33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37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0832" y="-13394"/>
            <a:ext cx="8517632" cy="850106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rgbClr val="3333FF"/>
                </a:solidFill>
              </a:rPr>
              <a:t>Binary Steam Ciphers</a:t>
            </a:r>
            <a:endParaRPr lang="zh-CN" altLang="en-US" sz="3600" dirty="0">
              <a:solidFill>
                <a:srgbClr val="3333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15616" y="2348880"/>
            <a:ext cx="792088" cy="432048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FF"/>
                </a:solidFill>
              </a:rPr>
              <a:t>k</a:t>
            </a:r>
            <a:r>
              <a:rPr lang="en-US" altLang="zh-CN" baseline="-25000" dirty="0" smtClean="0">
                <a:solidFill>
                  <a:srgbClr val="3333FF"/>
                </a:solidFill>
              </a:rPr>
              <a:t>1</a:t>
            </a:r>
            <a:endParaRPr lang="zh-CN" altLang="en-US" baseline="-25000" dirty="0">
              <a:solidFill>
                <a:srgbClr val="3333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55776" y="2348880"/>
            <a:ext cx="792088" cy="432048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FF"/>
                </a:solidFill>
              </a:rPr>
              <a:t>k</a:t>
            </a:r>
            <a:r>
              <a:rPr lang="en-US" altLang="zh-CN" baseline="-25000" dirty="0" smtClean="0">
                <a:solidFill>
                  <a:srgbClr val="3333FF"/>
                </a:solidFill>
              </a:rPr>
              <a:t>2</a:t>
            </a:r>
            <a:endParaRPr lang="zh-CN" altLang="en-US" baseline="-25000" dirty="0">
              <a:solidFill>
                <a:srgbClr val="3333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95936" y="2348880"/>
            <a:ext cx="792088" cy="432048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3333FF"/>
                </a:solidFill>
              </a:rPr>
              <a:t>k</a:t>
            </a:r>
            <a:r>
              <a:rPr lang="en-US" altLang="zh-CN" baseline="-25000" dirty="0" smtClean="0">
                <a:solidFill>
                  <a:srgbClr val="3333FF"/>
                </a:solidFill>
              </a:rPr>
              <a:t>3</a:t>
            </a:r>
            <a:endParaRPr lang="zh-CN" altLang="en-US" baseline="-25000" dirty="0">
              <a:solidFill>
                <a:srgbClr val="3333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36096" y="2348880"/>
            <a:ext cx="792088" cy="432048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rgbClr val="3333FF"/>
                </a:solidFill>
              </a:rPr>
              <a:t>k</a:t>
            </a:r>
            <a:r>
              <a:rPr lang="en-US" altLang="zh-CN" baseline="-25000" dirty="0" err="1" smtClean="0">
                <a:solidFill>
                  <a:srgbClr val="3333FF"/>
                </a:solidFill>
              </a:rPr>
              <a:t>j</a:t>
            </a:r>
            <a:endParaRPr lang="zh-CN" altLang="en-US" baseline="-25000" dirty="0">
              <a:solidFill>
                <a:srgbClr val="3333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452320" y="2348880"/>
            <a:ext cx="792088" cy="432048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FF"/>
                </a:solidFill>
              </a:rPr>
              <a:t>k</a:t>
            </a:r>
            <a:r>
              <a:rPr lang="en-US" altLang="zh-CN" baseline="-25000" dirty="0" smtClean="0">
                <a:solidFill>
                  <a:srgbClr val="3333FF"/>
                </a:solidFill>
              </a:rPr>
              <a:t>m</a:t>
            </a:r>
            <a:endParaRPr lang="zh-CN" altLang="en-US" baseline="-25000" dirty="0">
              <a:solidFill>
                <a:srgbClr val="3333FF"/>
              </a:solidFill>
            </a:endParaRPr>
          </a:p>
        </p:txBody>
      </p:sp>
      <p:cxnSp>
        <p:nvCxnSpPr>
          <p:cNvPr id="12" name="直接箭头连接符 11"/>
          <p:cNvCxnSpPr>
            <a:stCxn id="5" idx="0"/>
          </p:cNvCxnSpPr>
          <p:nvPr/>
        </p:nvCxnSpPr>
        <p:spPr>
          <a:xfrm flipV="1">
            <a:off x="1511660" y="1729815"/>
            <a:ext cx="0" cy="619065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1"/>
          </p:cNvCxnSpPr>
          <p:nvPr/>
        </p:nvCxnSpPr>
        <p:spPr>
          <a:xfrm flipH="1">
            <a:off x="539552" y="2564904"/>
            <a:ext cx="576064" cy="0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0"/>
          </p:cNvCxnSpPr>
          <p:nvPr/>
        </p:nvCxnSpPr>
        <p:spPr>
          <a:xfrm flipV="1">
            <a:off x="2951820" y="1729815"/>
            <a:ext cx="0" cy="619065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8" idx="0"/>
          </p:cNvCxnSpPr>
          <p:nvPr/>
        </p:nvCxnSpPr>
        <p:spPr>
          <a:xfrm flipV="1">
            <a:off x="4391980" y="1729815"/>
            <a:ext cx="0" cy="619065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0"/>
          </p:cNvCxnSpPr>
          <p:nvPr/>
        </p:nvCxnSpPr>
        <p:spPr>
          <a:xfrm flipV="1">
            <a:off x="5832140" y="1729815"/>
            <a:ext cx="0" cy="619065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0" idx="0"/>
          </p:cNvCxnSpPr>
          <p:nvPr/>
        </p:nvCxnSpPr>
        <p:spPr>
          <a:xfrm flipV="1">
            <a:off x="7848364" y="1729815"/>
            <a:ext cx="0" cy="619065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75656" y="1873831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r>
              <a:rPr lang="en-US" altLang="zh-CN" baseline="-25000" dirty="0" smtClean="0"/>
              <a:t>0</a:t>
            </a:r>
            <a:endParaRPr lang="zh-CN" altLang="en-US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2951820" y="1873831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baseline="-25000" dirty="0" smtClean="0"/>
              <a:t>1</a:t>
            </a:r>
            <a:endParaRPr lang="zh-CN" altLang="en-US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7847686" y="1886542"/>
            <a:ext cx="864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baseline="-25000" dirty="0" smtClean="0"/>
              <a:t>m-1</a:t>
            </a:r>
            <a:endParaRPr lang="zh-CN" altLang="en-US" baseline="-25000" dirty="0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1511660" y="1729815"/>
            <a:ext cx="7236804" cy="0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/>
          <p:cNvGrpSpPr/>
          <p:nvPr/>
        </p:nvGrpSpPr>
        <p:grpSpPr>
          <a:xfrm>
            <a:off x="8712460" y="1549795"/>
            <a:ext cx="396044" cy="360040"/>
            <a:chOff x="2843808" y="3429000"/>
            <a:chExt cx="1296144" cy="1296144"/>
          </a:xfrm>
        </p:grpSpPr>
        <p:sp>
          <p:nvSpPr>
            <p:cNvPr id="30" name="椭圆 29"/>
            <p:cNvSpPr/>
            <p:nvPr/>
          </p:nvSpPr>
          <p:spPr>
            <a:xfrm>
              <a:off x="2843808" y="3429000"/>
              <a:ext cx="1296144" cy="1296144"/>
            </a:xfrm>
            <a:prstGeom prst="ellipse">
              <a:avLst/>
            </a:prstGeom>
            <a:noFill/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/>
            <p:cNvCxnSpPr>
              <a:stCxn id="30" idx="2"/>
              <a:endCxn id="30" idx="6"/>
            </p:cNvCxnSpPr>
            <p:nvPr/>
          </p:nvCxnSpPr>
          <p:spPr>
            <a:xfrm>
              <a:off x="2843808" y="4077072"/>
              <a:ext cx="1296144" cy="0"/>
            </a:xfrm>
            <a:prstGeom prst="line">
              <a:avLst/>
            </a:prstGeom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30" idx="0"/>
              <a:endCxn id="30" idx="4"/>
            </p:cNvCxnSpPr>
            <p:nvPr/>
          </p:nvCxnSpPr>
          <p:spPr>
            <a:xfrm>
              <a:off x="3491880" y="3429000"/>
              <a:ext cx="0" cy="1296144"/>
            </a:xfrm>
            <a:prstGeom prst="line">
              <a:avLst/>
            </a:prstGeom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5796136" y="1916832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baseline="-25000" dirty="0" smtClean="0"/>
              <a:t>j-1</a:t>
            </a:r>
            <a:endParaRPr lang="zh-CN" alt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4417809" y="1888501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r>
              <a:rPr lang="en-US" altLang="zh-CN" baseline="-25000" dirty="0" smtClean="0"/>
              <a:t>2</a:t>
            </a:r>
            <a:endParaRPr lang="zh-CN" altLang="en-US" baseline="-25000" dirty="0"/>
          </a:p>
        </p:txBody>
      </p:sp>
      <p:cxnSp>
        <p:nvCxnSpPr>
          <p:cNvPr id="41" name="肘形连接符 40"/>
          <p:cNvCxnSpPr>
            <a:stCxn id="30" idx="4"/>
            <a:endCxn id="10" idx="3"/>
          </p:cNvCxnSpPr>
          <p:nvPr/>
        </p:nvCxnSpPr>
        <p:spPr>
          <a:xfrm rot="5400000">
            <a:off x="8249911" y="1904332"/>
            <a:ext cx="655069" cy="666074"/>
          </a:xfrm>
          <a:prstGeom prst="bentConnector2">
            <a:avLst/>
          </a:prstGeom>
          <a:ln w="19050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7" idx="1"/>
            <a:endCxn id="5" idx="3"/>
          </p:cNvCxnSpPr>
          <p:nvPr/>
        </p:nvCxnSpPr>
        <p:spPr>
          <a:xfrm flipH="1">
            <a:off x="1907704" y="2564904"/>
            <a:ext cx="648072" cy="0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8" idx="1"/>
            <a:endCxn id="7" idx="3"/>
          </p:cNvCxnSpPr>
          <p:nvPr/>
        </p:nvCxnSpPr>
        <p:spPr>
          <a:xfrm flipH="1">
            <a:off x="3347864" y="2564904"/>
            <a:ext cx="648072" cy="0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10" idx="1"/>
            <a:endCxn id="9" idx="3"/>
          </p:cNvCxnSpPr>
          <p:nvPr/>
        </p:nvCxnSpPr>
        <p:spPr>
          <a:xfrm flipH="1">
            <a:off x="6228184" y="2564904"/>
            <a:ext cx="1224136" cy="0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9" idx="1"/>
            <a:endCxn id="8" idx="3"/>
          </p:cNvCxnSpPr>
          <p:nvPr/>
        </p:nvCxnSpPr>
        <p:spPr>
          <a:xfrm flipH="1">
            <a:off x="4788024" y="2564904"/>
            <a:ext cx="648072" cy="0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545" y="2618522"/>
            <a:ext cx="2700300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solidFill>
                  <a:srgbClr val="3333FF"/>
                </a:solidFill>
              </a:rPr>
              <a:t>z</a:t>
            </a:r>
            <a:r>
              <a:rPr lang="en-US" altLang="zh-CN" sz="2800" b="1" baseline="-25000" dirty="0" smtClean="0">
                <a:solidFill>
                  <a:srgbClr val="3333FF"/>
                </a:solidFill>
              </a:rPr>
              <a:t>1</a:t>
            </a:r>
            <a:r>
              <a:rPr lang="en-US" altLang="zh-CN" sz="2800" b="1" i="1" dirty="0" smtClean="0">
                <a:solidFill>
                  <a:srgbClr val="3333FF"/>
                </a:solidFill>
              </a:rPr>
              <a:t>z</a:t>
            </a:r>
            <a:r>
              <a:rPr lang="en-US" altLang="zh-CN" sz="2800" b="1" baseline="-25000" dirty="0" smtClean="0">
                <a:solidFill>
                  <a:srgbClr val="3333FF"/>
                </a:solidFill>
              </a:rPr>
              <a:t>2</a:t>
            </a:r>
            <a:r>
              <a:rPr lang="en-US" altLang="zh-CN" sz="2800" b="1" i="1" dirty="0" smtClean="0">
                <a:solidFill>
                  <a:srgbClr val="3333FF"/>
                </a:solidFill>
              </a:rPr>
              <a:t>z</a:t>
            </a:r>
            <a:r>
              <a:rPr lang="en-US" altLang="zh-CN" sz="2800" b="1" baseline="-25000" dirty="0" smtClean="0">
                <a:solidFill>
                  <a:srgbClr val="3333FF"/>
                </a:solidFill>
              </a:rPr>
              <a:t>3</a:t>
            </a:r>
            <a:r>
              <a:rPr lang="en-US" altLang="zh-CN" sz="2800" b="1" i="1" dirty="0" smtClean="0">
                <a:solidFill>
                  <a:srgbClr val="3333FF"/>
                </a:solidFill>
              </a:rPr>
              <a:t>……</a:t>
            </a:r>
            <a:endParaRPr lang="zh-CN" altLang="en-US" sz="2800" b="1" baseline="-25000" dirty="0">
              <a:solidFill>
                <a:srgbClr val="3333FF"/>
              </a:solidFill>
            </a:endParaRPr>
          </a:p>
          <a:p>
            <a:endParaRPr lang="zh-CN" altLang="en-US" sz="2800" b="1" baseline="-25000" dirty="0">
              <a:solidFill>
                <a:srgbClr val="3333FF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912" y="3645024"/>
            <a:ext cx="36861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51783" y="3924345"/>
            <a:ext cx="1196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1" dirty="0" smtClean="0">
                <a:solidFill>
                  <a:srgbClr val="3333FF"/>
                </a:solidFill>
              </a:rPr>
              <a:t>g</a:t>
            </a:r>
            <a:r>
              <a:rPr lang="en-US" altLang="zh-CN" sz="3200" b="1" dirty="0" smtClean="0">
                <a:solidFill>
                  <a:srgbClr val="3333FF"/>
                </a:solidFill>
              </a:rPr>
              <a:t>:</a:t>
            </a:r>
            <a:endParaRPr lang="zh-CN" altLang="en-US" sz="3200" b="1" dirty="0">
              <a:solidFill>
                <a:srgbClr val="3333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9543" y="900009"/>
            <a:ext cx="2110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LFSR: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2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Block Ciphers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1366558"/>
            <a:ext cx="6353205" cy="3502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19922" y="4118982"/>
            <a:ext cx="3936454" cy="37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-36512" y="58614"/>
            <a:ext cx="9540552" cy="850106"/>
          </a:xfrm>
        </p:spPr>
        <p:txBody>
          <a:bodyPr>
            <a:noAutofit/>
          </a:bodyPr>
          <a:lstStyle/>
          <a:p>
            <a:r>
              <a:rPr lang="en-US" altLang="zh-CN" sz="2900" dirty="0" smtClean="0">
                <a:solidFill>
                  <a:srgbClr val="FF3300"/>
                </a:solidFill>
              </a:rPr>
              <a:t>Known-plaintext attack</a:t>
            </a:r>
            <a:r>
              <a:rPr lang="en-US" altLang="zh-CN" sz="2900" dirty="0" smtClean="0"/>
              <a:t> on the LFSR Stream cipher</a:t>
            </a:r>
            <a:endParaRPr lang="zh-CN" altLang="en-US" sz="29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 t="17826"/>
          <a:stretch>
            <a:fillRect/>
          </a:stretch>
        </p:blipFill>
        <p:spPr bwMode="auto">
          <a:xfrm>
            <a:off x="323528" y="1052736"/>
            <a:ext cx="6099009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7441" y="1659657"/>
            <a:ext cx="3417548" cy="420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41498" y="1659657"/>
            <a:ext cx="4258791" cy="473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497" y="5439125"/>
            <a:ext cx="7416824" cy="419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31174" y="5509304"/>
            <a:ext cx="1505322" cy="367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995936" y="4737338"/>
            <a:ext cx="4283968" cy="3925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331640" y="4593322"/>
            <a:ext cx="2232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</a:rPr>
              <a:t>KEY?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43608" y="2505090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3333FF"/>
                </a:solidFill>
              </a:rPr>
              <a:t>Encryption rule:</a:t>
            </a:r>
            <a:endParaRPr lang="zh-CN" altLang="en-US" sz="3200" dirty="0">
              <a:solidFill>
                <a:srgbClr val="3333FF"/>
              </a:solidFill>
            </a:endParaRPr>
          </a:p>
        </p:txBody>
      </p:sp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923928" y="3009146"/>
            <a:ext cx="3672408" cy="1135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395536" y="3216459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solidFill>
                  <a:srgbClr val="3333FF"/>
                </a:solidFill>
              </a:rPr>
              <a:t>Keystream</a:t>
            </a:r>
            <a:r>
              <a:rPr lang="en-US" altLang="zh-CN" sz="3200" dirty="0" smtClean="0">
                <a:solidFill>
                  <a:srgbClr val="3333FF"/>
                </a:solidFill>
              </a:rPr>
              <a:t> generator:</a:t>
            </a:r>
            <a:endParaRPr lang="zh-CN" altLang="en-US" sz="3200" dirty="0">
              <a:solidFill>
                <a:srgbClr val="3333FF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067944" y="2649106"/>
            <a:ext cx="3428949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右箭头 1"/>
          <p:cNvSpPr/>
          <p:nvPr/>
        </p:nvSpPr>
        <p:spPr>
          <a:xfrm>
            <a:off x="2123728" y="6093296"/>
            <a:ext cx="1249304" cy="288032"/>
          </a:xfrm>
          <a:prstGeom prst="rightArrow">
            <a:avLst/>
          </a:prstGeom>
          <a:solidFill>
            <a:srgbClr val="FF3300"/>
          </a:solidFill>
          <a:ln w="127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743908" y="5922950"/>
            <a:ext cx="5148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3333FF"/>
                </a:solidFill>
              </a:rPr>
              <a:t>(</a:t>
            </a:r>
            <a:r>
              <a:rPr lang="en-US" altLang="zh-CN" sz="3200" i="1" dirty="0" smtClean="0">
                <a:solidFill>
                  <a:srgbClr val="3333FF"/>
                </a:solidFill>
              </a:rPr>
              <a:t>k</a:t>
            </a:r>
            <a:r>
              <a:rPr lang="en-US" altLang="zh-CN" sz="3200" baseline="-25000" dirty="0" smtClean="0">
                <a:solidFill>
                  <a:srgbClr val="3333FF"/>
                </a:solidFill>
              </a:rPr>
              <a:t>1</a:t>
            </a:r>
            <a:r>
              <a:rPr lang="en-US" altLang="zh-CN" sz="3200" dirty="0" smtClean="0">
                <a:solidFill>
                  <a:srgbClr val="3333FF"/>
                </a:solidFill>
              </a:rPr>
              <a:t>,</a:t>
            </a:r>
            <a:r>
              <a:rPr lang="en-US" altLang="zh-CN" sz="3200" i="1" dirty="0">
                <a:solidFill>
                  <a:srgbClr val="3333FF"/>
                </a:solidFill>
              </a:rPr>
              <a:t> </a:t>
            </a:r>
            <a:r>
              <a:rPr lang="en-US" altLang="zh-CN" sz="3200" i="1" dirty="0" smtClean="0">
                <a:solidFill>
                  <a:srgbClr val="3333FF"/>
                </a:solidFill>
              </a:rPr>
              <a:t>k</a:t>
            </a:r>
            <a:r>
              <a:rPr lang="en-US" altLang="zh-CN" sz="3200" baseline="-25000" dirty="0" smtClean="0">
                <a:solidFill>
                  <a:srgbClr val="3333FF"/>
                </a:solidFill>
              </a:rPr>
              <a:t>2</a:t>
            </a:r>
            <a:r>
              <a:rPr lang="en-US" altLang="zh-CN" sz="3200" dirty="0" smtClean="0">
                <a:solidFill>
                  <a:srgbClr val="3333FF"/>
                </a:solidFill>
              </a:rPr>
              <a:t>,</a:t>
            </a:r>
            <a:r>
              <a:rPr lang="en-US" altLang="zh-CN" sz="3200" i="1" dirty="0" smtClean="0">
                <a:solidFill>
                  <a:srgbClr val="3333FF"/>
                </a:solidFill>
              </a:rPr>
              <a:t> …</a:t>
            </a:r>
            <a:r>
              <a:rPr lang="en-US" altLang="zh-CN" sz="3200" dirty="0" smtClean="0">
                <a:solidFill>
                  <a:srgbClr val="3333FF"/>
                </a:solidFill>
              </a:rPr>
              <a:t>,</a:t>
            </a:r>
            <a:r>
              <a:rPr lang="en-US" altLang="zh-CN" sz="3200" i="1" dirty="0" smtClean="0">
                <a:solidFill>
                  <a:srgbClr val="3333FF"/>
                </a:solidFill>
              </a:rPr>
              <a:t> k</a:t>
            </a:r>
            <a:r>
              <a:rPr lang="en-US" altLang="zh-CN" sz="3200" i="1" baseline="-25000" dirty="0" smtClean="0">
                <a:solidFill>
                  <a:srgbClr val="3333FF"/>
                </a:solidFill>
              </a:rPr>
              <a:t>m</a:t>
            </a:r>
            <a:r>
              <a:rPr lang="en-US" altLang="zh-CN" sz="3200" dirty="0" smtClean="0">
                <a:solidFill>
                  <a:srgbClr val="3333FF"/>
                </a:solidFill>
              </a:rPr>
              <a:t>) =</a:t>
            </a:r>
            <a:r>
              <a:rPr lang="en-US" altLang="zh-CN" sz="3200" dirty="0">
                <a:solidFill>
                  <a:srgbClr val="3333FF"/>
                </a:solidFill>
              </a:rPr>
              <a:t> </a:t>
            </a:r>
            <a:r>
              <a:rPr lang="en-US" altLang="zh-CN" sz="3200" dirty="0" smtClean="0">
                <a:solidFill>
                  <a:srgbClr val="3333FF"/>
                </a:solidFill>
              </a:rPr>
              <a:t>(</a:t>
            </a:r>
            <a:r>
              <a:rPr lang="en-US" altLang="zh-CN" sz="3200" i="1" dirty="0" smtClean="0">
                <a:solidFill>
                  <a:srgbClr val="3333FF"/>
                </a:solidFill>
              </a:rPr>
              <a:t>z</a:t>
            </a:r>
            <a:r>
              <a:rPr lang="en-US" altLang="zh-CN" sz="3200" baseline="-25000" dirty="0" smtClean="0">
                <a:solidFill>
                  <a:srgbClr val="3333FF"/>
                </a:solidFill>
              </a:rPr>
              <a:t>1</a:t>
            </a:r>
            <a:r>
              <a:rPr lang="en-US" altLang="zh-CN" sz="3200" dirty="0">
                <a:solidFill>
                  <a:srgbClr val="3333FF"/>
                </a:solidFill>
              </a:rPr>
              <a:t>,</a:t>
            </a:r>
            <a:r>
              <a:rPr lang="en-US" altLang="zh-CN" sz="3200" i="1" dirty="0">
                <a:solidFill>
                  <a:srgbClr val="3333FF"/>
                </a:solidFill>
              </a:rPr>
              <a:t> </a:t>
            </a:r>
            <a:r>
              <a:rPr lang="en-US" altLang="zh-CN" sz="3200" i="1" dirty="0" smtClean="0">
                <a:solidFill>
                  <a:srgbClr val="3333FF"/>
                </a:solidFill>
              </a:rPr>
              <a:t>z</a:t>
            </a:r>
            <a:r>
              <a:rPr lang="en-US" altLang="zh-CN" sz="3200" baseline="-25000" dirty="0" smtClean="0">
                <a:solidFill>
                  <a:srgbClr val="3333FF"/>
                </a:solidFill>
              </a:rPr>
              <a:t>2</a:t>
            </a:r>
            <a:r>
              <a:rPr lang="en-US" altLang="zh-CN" sz="3200" dirty="0">
                <a:solidFill>
                  <a:srgbClr val="3333FF"/>
                </a:solidFill>
              </a:rPr>
              <a:t>,</a:t>
            </a:r>
            <a:r>
              <a:rPr lang="en-US" altLang="zh-CN" sz="3200" i="1" dirty="0">
                <a:solidFill>
                  <a:srgbClr val="3333FF"/>
                </a:solidFill>
              </a:rPr>
              <a:t> …</a:t>
            </a:r>
            <a:r>
              <a:rPr lang="en-US" altLang="zh-CN" sz="3200" dirty="0">
                <a:solidFill>
                  <a:srgbClr val="3333FF"/>
                </a:solidFill>
              </a:rPr>
              <a:t>,</a:t>
            </a:r>
            <a:r>
              <a:rPr lang="en-US" altLang="zh-CN" sz="3200" i="1" dirty="0">
                <a:solidFill>
                  <a:srgbClr val="3333FF"/>
                </a:solidFill>
              </a:rPr>
              <a:t> </a:t>
            </a:r>
            <a:r>
              <a:rPr lang="en-US" altLang="zh-CN" sz="3200" i="1" dirty="0" err="1" smtClean="0">
                <a:solidFill>
                  <a:srgbClr val="3333FF"/>
                </a:solidFill>
              </a:rPr>
              <a:t>z</a:t>
            </a:r>
            <a:r>
              <a:rPr lang="en-US" altLang="zh-CN" sz="3200" i="1" baseline="-25000" dirty="0" err="1" smtClean="0">
                <a:solidFill>
                  <a:srgbClr val="3333FF"/>
                </a:solidFill>
              </a:rPr>
              <a:t>m</a:t>
            </a:r>
            <a:r>
              <a:rPr lang="en-US" altLang="zh-CN" sz="3200" dirty="0">
                <a:solidFill>
                  <a:srgbClr val="3333FF"/>
                </a:solidFill>
              </a:rPr>
              <a:t>)</a:t>
            </a:r>
            <a:endParaRPr lang="zh-CN" altLang="en-US" sz="3200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49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-36512" y="44624"/>
            <a:ext cx="9540552" cy="850106"/>
          </a:xfrm>
        </p:spPr>
        <p:txBody>
          <a:bodyPr>
            <a:noAutofit/>
          </a:bodyPr>
          <a:lstStyle/>
          <a:p>
            <a:r>
              <a:rPr lang="en-US" altLang="zh-CN" sz="2900" dirty="0" smtClean="0">
                <a:solidFill>
                  <a:srgbClr val="FF3300"/>
                </a:solidFill>
              </a:rPr>
              <a:t>Known-plaintext attack</a:t>
            </a:r>
            <a:r>
              <a:rPr lang="en-US" altLang="zh-CN" sz="2900" dirty="0" smtClean="0"/>
              <a:t> on the LFSR Stream cipher</a:t>
            </a:r>
            <a:endParaRPr lang="zh-CN" altLang="en-US" sz="2900" dirty="0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 rotWithShape="1">
          <a:blip r:embed="rId2" cstate="print"/>
          <a:srcRect l="50000"/>
          <a:stretch/>
        </p:blipFill>
        <p:spPr bwMode="auto">
          <a:xfrm>
            <a:off x="3275856" y="1282409"/>
            <a:ext cx="2141984" cy="3925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5580112" y="1117374"/>
            <a:ext cx="792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</a:rPr>
              <a:t>?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5358" y="2621910"/>
            <a:ext cx="8475114" cy="1815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4675690"/>
            <a:ext cx="8712968" cy="1777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22553" y="1942051"/>
            <a:ext cx="2945591" cy="910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下箭头 1"/>
          <p:cNvSpPr/>
          <p:nvPr/>
        </p:nvSpPr>
        <p:spPr>
          <a:xfrm>
            <a:off x="3347864" y="4365104"/>
            <a:ext cx="504056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48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2780928"/>
            <a:ext cx="8445624" cy="3456384"/>
          </a:xfrm>
        </p:spPr>
        <p:txBody>
          <a:bodyPr>
            <a:no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Three of the most common methods of generating keystream</a:t>
            </a:r>
          </a:p>
          <a:p>
            <a:pPr lvl="1"/>
            <a:r>
              <a:rPr lang="en-US" altLang="zh-CN" sz="2000" dirty="0" smtClean="0">
                <a:solidFill>
                  <a:srgbClr val="3333FF"/>
                </a:solidFill>
              </a:rPr>
              <a:t>Combination generator</a:t>
            </a:r>
          </a:p>
          <a:p>
            <a:pPr lvl="1"/>
            <a:r>
              <a:rPr lang="en-US" altLang="zh-CN" sz="2000" dirty="0" smtClean="0">
                <a:solidFill>
                  <a:srgbClr val="3333FF"/>
                </a:solidFill>
              </a:rPr>
              <a:t>Filter generator </a:t>
            </a:r>
          </a:p>
          <a:p>
            <a:pPr lvl="1"/>
            <a:r>
              <a:rPr lang="en-US" altLang="zh-CN" sz="2000" dirty="0" smtClean="0">
                <a:solidFill>
                  <a:srgbClr val="3333FF"/>
                </a:solidFill>
              </a:rPr>
              <a:t>Shrinking generator</a:t>
            </a:r>
          </a:p>
          <a:p>
            <a:r>
              <a:rPr lang="en-US" altLang="zh-CN" sz="2400" dirty="0" smtClean="0"/>
              <a:t>Cryptanalysis:</a:t>
            </a:r>
          </a:p>
          <a:p>
            <a:pPr lvl="1"/>
            <a:r>
              <a:rPr lang="en-US" altLang="zh-CN" sz="2000" dirty="0" smtClean="0">
                <a:solidFill>
                  <a:srgbClr val="3333FF"/>
                </a:solidFill>
              </a:rPr>
              <a:t>Correlation attack on a combination generator</a:t>
            </a:r>
          </a:p>
          <a:p>
            <a:pPr lvl="1"/>
            <a:r>
              <a:rPr lang="en-US" altLang="zh-CN" sz="2000" dirty="0" smtClean="0">
                <a:solidFill>
                  <a:srgbClr val="3333FF"/>
                </a:solidFill>
              </a:rPr>
              <a:t>Algebraic attack on a filter generator</a:t>
            </a:r>
            <a:endParaRPr lang="zh-CN" altLang="en-US" sz="2000" dirty="0">
              <a:solidFill>
                <a:srgbClr val="3333FF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23528" y="44624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rgbClr val="3333FF"/>
                </a:solidFill>
              </a:rPr>
              <a:t>Practical Stream Ciphers</a:t>
            </a:r>
            <a:endParaRPr lang="zh-CN" altLang="en-US" sz="4000" dirty="0">
              <a:solidFill>
                <a:srgbClr val="3333FF"/>
              </a:solidFill>
            </a:endParaRPr>
          </a:p>
        </p:txBody>
      </p:sp>
      <p:sp>
        <p:nvSpPr>
          <p:cNvPr id="5" name="内容占位符 1"/>
          <p:cNvSpPr txBox="1">
            <a:spLocks/>
          </p:cNvSpPr>
          <p:nvPr/>
        </p:nvSpPr>
        <p:spPr>
          <a:xfrm>
            <a:off x="374848" y="836712"/>
            <a:ext cx="8229600" cy="187220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5905" algn="l" rtl="0" eaLnBrk="1" latinLnBrk="0" hangingPunct="1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3" panose="05040102010807070707"/>
              <a:buChar char=""/>
              <a:defRPr kumimoji="0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21665" indent="-228600" algn="l" rtl="0" eaLnBrk="1" latinLnBrk="0" hangingPunct="1">
              <a:lnSpc>
                <a:spcPct val="130000"/>
              </a:lnSpc>
              <a:spcBef>
                <a:spcPts val="325"/>
              </a:spcBef>
              <a:buClr>
                <a:srgbClr val="5680F8"/>
              </a:buClr>
              <a:buSzPct val="80000"/>
              <a:buFont typeface="Wingdings" panose="05000000000000000000" pitchFamily="2" charset="2"/>
              <a:buChar char="l"/>
              <a:defRPr kumimoji="0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859790" indent="-228600" algn="l" rtl="0" eaLnBrk="1" latinLnBrk="0" hangingPunct="1">
              <a:lnSpc>
                <a:spcPct val="130000"/>
              </a:lnSpc>
              <a:spcBef>
                <a:spcPts val="350"/>
              </a:spcBef>
              <a:buClr>
                <a:srgbClr val="00FFFF"/>
              </a:buClr>
              <a:buSzPct val="100000"/>
              <a:buFont typeface="Wingdings" panose="05000000000000000000" pitchFamily="2" charset="2"/>
              <a:buChar char="Ø"/>
              <a:defRPr kumimoji="0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143000" indent="-228600" algn="l" rtl="0" eaLnBrk="1" latinLnBrk="0" hangingPunct="1">
              <a:lnSpc>
                <a:spcPct val="130000"/>
              </a:lnSpc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20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371600" indent="-228600" algn="l" rtl="0" eaLnBrk="1" latinLnBrk="0" hangingPunct="1">
              <a:lnSpc>
                <a:spcPct val="130000"/>
              </a:lnSpc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8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altLang="zh-CN" sz="2800" dirty="0" smtClean="0"/>
              <a:t>the idea of LFSR is still used:</a:t>
            </a:r>
          </a:p>
          <a:p>
            <a:pPr lvl="1" fontAlgn="auto">
              <a:spcAft>
                <a:spcPts val="0"/>
              </a:spcAft>
            </a:pPr>
            <a:r>
              <a:rPr lang="en-US" altLang="zh-CN" sz="2400" dirty="0" smtClean="0">
                <a:solidFill>
                  <a:srgbClr val="3333FF"/>
                </a:solidFill>
              </a:rPr>
              <a:t>Efficiency (in software and hardware)</a:t>
            </a:r>
          </a:p>
          <a:p>
            <a:pPr lvl="1" fontAlgn="auto">
              <a:spcAft>
                <a:spcPts val="0"/>
              </a:spcAft>
            </a:pPr>
            <a:r>
              <a:rPr lang="en-US" altLang="zh-CN" sz="2400" dirty="0" smtClean="0">
                <a:solidFill>
                  <a:srgbClr val="3333FF"/>
                </a:solidFill>
              </a:rPr>
              <a:t>Large period</a:t>
            </a:r>
          </a:p>
        </p:txBody>
      </p:sp>
    </p:spTree>
    <p:extLst>
      <p:ext uri="{BB962C8B-B14F-4D97-AF65-F5344CB8AC3E}">
        <p14:creationId xmlns:p14="http://schemas.microsoft.com/office/powerpoint/2010/main" val="128147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58614"/>
            <a:ext cx="8229600" cy="850106"/>
          </a:xfrm>
        </p:spPr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2800" b="1" dirty="0" smtClean="0">
                <a:solidFill>
                  <a:srgbClr val="3333FF"/>
                </a:solidFill>
              </a:rPr>
              <a:t>Combination generator</a:t>
            </a:r>
            <a:endParaRPr lang="zh-CN" altLang="en-US" sz="4800" b="1" dirty="0">
              <a:solidFill>
                <a:srgbClr val="3333FF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65" y="1268760"/>
            <a:ext cx="868481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6444208" y="1556792"/>
            <a:ext cx="1224136" cy="0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39552" y="2276872"/>
            <a:ext cx="3816424" cy="0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347864" y="3212976"/>
            <a:ext cx="2232248" cy="0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51520" y="5436513"/>
            <a:ext cx="8496944" cy="584775"/>
          </a:xfrm>
          <a:prstGeom prst="rect">
            <a:avLst/>
          </a:prstGeom>
          <a:noFill/>
          <a:ln w="28575">
            <a:solidFill>
              <a:srgbClr val="3333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rgbClr val="FF0000"/>
                </a:solidFill>
              </a:rPr>
              <a:t>Correlation Attack on a Combination Generator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85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412776"/>
            <a:ext cx="874395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58614"/>
            <a:ext cx="8229600" cy="850106"/>
          </a:xfrm>
        </p:spPr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2800" b="1" dirty="0" smtClean="0">
                <a:solidFill>
                  <a:srgbClr val="3333FF"/>
                </a:solidFill>
              </a:rPr>
              <a:t>Filter generator</a:t>
            </a:r>
            <a:endParaRPr lang="zh-CN" altLang="en-US" sz="4800" b="1" dirty="0">
              <a:solidFill>
                <a:srgbClr val="3333FF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532609" y="1700808"/>
            <a:ext cx="3703687" cy="0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104578" y="2348880"/>
            <a:ext cx="3816424" cy="0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187624" y="2636912"/>
            <a:ext cx="4196828" cy="0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1520" y="5436513"/>
            <a:ext cx="8496944" cy="584775"/>
          </a:xfrm>
          <a:prstGeom prst="rect">
            <a:avLst/>
          </a:prstGeom>
          <a:noFill/>
          <a:ln w="28575">
            <a:solidFill>
              <a:srgbClr val="3333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rgbClr val="FF0000"/>
                </a:solidFill>
              </a:rPr>
              <a:t>Algebraic Attack on a Filter Generator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03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48" y="1268760"/>
            <a:ext cx="877252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58614"/>
            <a:ext cx="8229600" cy="850106"/>
          </a:xfrm>
        </p:spPr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2800" b="1" dirty="0" smtClean="0">
                <a:solidFill>
                  <a:srgbClr val="3333FF"/>
                </a:solidFill>
              </a:rPr>
              <a:t>Shrinking generator</a:t>
            </a:r>
            <a:endParaRPr lang="zh-CN" altLang="en-US" sz="4800" b="1" dirty="0">
              <a:solidFill>
                <a:srgbClr val="3333FF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971342" y="1556792"/>
            <a:ext cx="1224136" cy="0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463988" y="2204864"/>
            <a:ext cx="3816424" cy="0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004048" y="2492896"/>
            <a:ext cx="3816424" cy="0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65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980728"/>
            <a:ext cx="8229600" cy="4536504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altLang="zh-CN" sz="2800" dirty="0">
                <a:solidFill>
                  <a:srgbClr val="FF00FF"/>
                </a:solidFill>
              </a:rPr>
              <a:t>Some </a:t>
            </a:r>
            <a:r>
              <a:rPr lang="en-US" altLang="zh-CN" sz="2800" dirty="0" smtClean="0">
                <a:solidFill>
                  <a:srgbClr val="FF00FF"/>
                </a:solidFill>
              </a:rPr>
              <a:t>already broken </a:t>
            </a:r>
            <a:r>
              <a:rPr lang="en-US" altLang="zh-CN" sz="2800" dirty="0">
                <a:solidFill>
                  <a:srgbClr val="FF00FF"/>
                </a:solidFill>
              </a:rPr>
              <a:t>but still used stream </a:t>
            </a:r>
            <a:r>
              <a:rPr lang="en-US" altLang="zh-CN" sz="2800" dirty="0" smtClean="0">
                <a:solidFill>
                  <a:srgbClr val="FF00FF"/>
                </a:solidFill>
              </a:rPr>
              <a:t>ciphers</a:t>
            </a:r>
            <a:r>
              <a:rPr lang="zh-CN" altLang="en-US" sz="2800" dirty="0" smtClean="0">
                <a:solidFill>
                  <a:srgbClr val="FF00FF"/>
                </a:solidFill>
              </a:rPr>
              <a:t>：</a:t>
            </a:r>
            <a:endParaRPr lang="en-US" altLang="zh-CN" sz="2800" dirty="0" smtClean="0">
              <a:solidFill>
                <a:srgbClr val="FF00FF"/>
              </a:solidFill>
            </a:endParaRPr>
          </a:p>
          <a:p>
            <a:r>
              <a:rPr lang="en-US" altLang="zh-CN" sz="2400" dirty="0" smtClean="0">
                <a:solidFill>
                  <a:srgbClr val="3333FF"/>
                </a:solidFill>
              </a:rPr>
              <a:t>1. CSS (</a:t>
            </a:r>
            <a:r>
              <a:rPr lang="en-US" altLang="zh-CN" sz="2400" dirty="0">
                <a:solidFill>
                  <a:srgbClr val="3333FF"/>
                </a:solidFill>
              </a:rPr>
              <a:t>Content Scramble System</a:t>
            </a:r>
            <a:r>
              <a:rPr lang="en-US" altLang="zh-CN" sz="2400" dirty="0" smtClean="0">
                <a:solidFill>
                  <a:srgbClr val="3333FF"/>
                </a:solidFill>
              </a:rPr>
              <a:t>)</a:t>
            </a:r>
            <a:r>
              <a:rPr lang="en-US" altLang="zh-CN" sz="2400" dirty="0" smtClean="0">
                <a:solidFill>
                  <a:srgbClr val="FF0000"/>
                </a:solidFill>
              </a:rPr>
              <a:t>(2 LFSRs)</a:t>
            </a:r>
            <a:r>
              <a:rPr lang="en-US" altLang="zh-CN" sz="2400" dirty="0" smtClean="0"/>
              <a:t>: DVD encryption </a:t>
            </a:r>
            <a:r>
              <a:rPr lang="zh-CN" altLang="en-US" sz="2000" b="0" dirty="0" smtClean="0">
                <a:ea typeface="华文行楷" pitchFamily="2" charset="-122"/>
              </a:rPr>
              <a:t>用于加密</a:t>
            </a:r>
            <a:r>
              <a:rPr lang="en-US" altLang="zh-CN" sz="2000" b="0" dirty="0" smtClean="0">
                <a:ea typeface="华文行楷" pitchFamily="2" charset="-122"/>
              </a:rPr>
              <a:t>DVD</a:t>
            </a:r>
            <a:r>
              <a:rPr lang="zh-CN" altLang="en-US" sz="2000" b="0" dirty="0" smtClean="0">
                <a:ea typeface="华文行楷" pitchFamily="2" charset="-122"/>
              </a:rPr>
              <a:t>的内容扰乱系统</a:t>
            </a:r>
            <a:endParaRPr lang="en-US" altLang="zh-CN" sz="2400" dirty="0" smtClean="0">
              <a:ea typeface="华文行楷" pitchFamily="2" charset="-122"/>
            </a:endParaRPr>
          </a:p>
          <a:p>
            <a:r>
              <a:rPr lang="en-US" altLang="zh-CN" sz="2400" dirty="0" smtClean="0">
                <a:solidFill>
                  <a:srgbClr val="3333FF"/>
                </a:solidFill>
              </a:rPr>
              <a:t>2. A5 </a:t>
            </a: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en-US" altLang="zh-CN" sz="2400" dirty="0">
                <a:solidFill>
                  <a:srgbClr val="FF0000"/>
                </a:solidFill>
              </a:rPr>
              <a:t>3 LFSRs</a:t>
            </a:r>
            <a:r>
              <a:rPr lang="en-US" altLang="zh-CN" sz="2400" dirty="0" smtClean="0">
                <a:solidFill>
                  <a:srgbClr val="FF0000"/>
                </a:solidFill>
              </a:rPr>
              <a:t>)</a:t>
            </a:r>
            <a:r>
              <a:rPr lang="en-US" altLang="zh-CN" sz="2400" dirty="0" smtClean="0"/>
              <a:t>: GSM encryption</a:t>
            </a:r>
            <a:endParaRPr lang="zh-CN" altLang="zh-CN" sz="2400" dirty="0"/>
          </a:p>
          <a:p>
            <a:r>
              <a:rPr lang="en-US" altLang="zh-CN" sz="2400" dirty="0" smtClean="0">
                <a:solidFill>
                  <a:srgbClr val="3333FF"/>
                </a:solidFill>
              </a:rPr>
              <a:t>3. E0 </a:t>
            </a: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en-US" altLang="zh-CN" sz="2400" dirty="0">
                <a:solidFill>
                  <a:srgbClr val="FF0000"/>
                </a:solidFill>
              </a:rPr>
              <a:t>4 LFSRs</a:t>
            </a:r>
            <a:r>
              <a:rPr lang="en-US" altLang="zh-CN" sz="2400" dirty="0" smtClean="0">
                <a:solidFill>
                  <a:srgbClr val="FF0000"/>
                </a:solidFill>
              </a:rPr>
              <a:t>)</a:t>
            </a:r>
            <a:r>
              <a:rPr lang="en-US" altLang="zh-CN" sz="2400" dirty="0" smtClean="0"/>
              <a:t>: Bluetooth  encryption</a:t>
            </a:r>
            <a:endParaRPr lang="zh-CN" altLang="zh-CN" sz="2400" dirty="0"/>
          </a:p>
          <a:p>
            <a:r>
              <a:rPr lang="en-US" altLang="zh-CN" sz="2400" dirty="0" smtClean="0">
                <a:solidFill>
                  <a:srgbClr val="3333FF"/>
                </a:solidFill>
              </a:rPr>
              <a:t>4. RC4</a:t>
            </a:r>
            <a:r>
              <a:rPr lang="en-US" altLang="zh-CN" sz="2400" dirty="0" smtClean="0"/>
              <a:t>:  </a:t>
            </a:r>
          </a:p>
          <a:p>
            <a:pPr lvl="1"/>
            <a:r>
              <a:rPr lang="en-US" altLang="zh-CN" sz="2000" dirty="0" smtClean="0"/>
              <a:t>designed by Ron </a:t>
            </a:r>
            <a:r>
              <a:rPr lang="en-US" altLang="zh-CN" sz="2000" dirty="0" err="1" smtClean="0"/>
              <a:t>Rivest</a:t>
            </a:r>
            <a:r>
              <a:rPr lang="en-US" altLang="zh-CN" sz="2000" dirty="0" smtClean="0"/>
              <a:t> in 1987,  revealed anonymously in 1994</a:t>
            </a:r>
          </a:p>
          <a:p>
            <a:pPr lvl="1"/>
            <a:r>
              <a:rPr lang="en-US" altLang="zh-CN" sz="2000" dirty="0"/>
              <a:t>Used in HTTPS, WEP (IEEE 801.11), WAP, </a:t>
            </a:r>
            <a:r>
              <a:rPr lang="en-US" altLang="zh-CN" sz="2000" dirty="0" smtClean="0"/>
              <a:t>SQL Database</a:t>
            </a:r>
            <a:endParaRPr lang="zh-CN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0832" y="-13394"/>
            <a:ext cx="8517632" cy="850106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rgbClr val="3333FF"/>
                </a:solidFill>
              </a:rPr>
              <a:t>Applications of Stream Ciphers</a:t>
            </a:r>
            <a:endParaRPr lang="zh-CN" altLang="en-US" sz="3600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96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02840" y="908720"/>
            <a:ext cx="8229600" cy="5256584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altLang="zh-CN" sz="2800" dirty="0">
                <a:solidFill>
                  <a:srgbClr val="FF00FF"/>
                </a:solidFill>
              </a:rPr>
              <a:t>Some </a:t>
            </a:r>
            <a:r>
              <a:rPr lang="en-US" altLang="zh-CN" sz="2800" dirty="0" smtClean="0">
                <a:solidFill>
                  <a:srgbClr val="FF00FF"/>
                </a:solidFill>
              </a:rPr>
              <a:t>modern </a:t>
            </a:r>
            <a:r>
              <a:rPr lang="en-US" altLang="zh-CN" sz="2800" dirty="0">
                <a:solidFill>
                  <a:srgbClr val="FF00FF"/>
                </a:solidFill>
              </a:rPr>
              <a:t>stream </a:t>
            </a:r>
            <a:r>
              <a:rPr lang="en-US" altLang="zh-CN" sz="2800" dirty="0" smtClean="0">
                <a:solidFill>
                  <a:srgbClr val="FF00FF"/>
                </a:solidFill>
              </a:rPr>
              <a:t>ciphers</a:t>
            </a:r>
            <a:r>
              <a:rPr lang="zh-CN" altLang="en-US" sz="2800" dirty="0" smtClean="0">
                <a:solidFill>
                  <a:srgbClr val="FF00FF"/>
                </a:solidFill>
              </a:rPr>
              <a:t>：</a:t>
            </a:r>
            <a:endParaRPr lang="en-US" altLang="zh-CN" sz="2800" dirty="0" smtClean="0">
              <a:solidFill>
                <a:srgbClr val="FF00FF"/>
              </a:solidFill>
            </a:endParaRPr>
          </a:p>
          <a:p>
            <a:pPr marL="365760" lvl="1" indent="-256032">
              <a:spcBef>
                <a:spcPts val="400"/>
              </a:spcBef>
              <a:buClr>
                <a:schemeClr val="accent1"/>
              </a:buClr>
              <a:buSzPct val="100000"/>
              <a:buFont typeface="Wingdings 3"/>
              <a:buChar char=""/>
            </a:pPr>
            <a:r>
              <a:rPr lang="en-US" altLang="zh-CN" sz="2400" dirty="0" smtClean="0">
                <a:solidFill>
                  <a:srgbClr val="3333FF"/>
                </a:solidFill>
              </a:rPr>
              <a:t>1. SEAL </a:t>
            </a:r>
            <a:r>
              <a:rPr lang="en-US" altLang="zh-CN" sz="2400" dirty="0" smtClean="0">
                <a:solidFill>
                  <a:srgbClr val="FF0000"/>
                </a:solidFill>
              </a:rPr>
              <a:t>(8 LFSRs)</a:t>
            </a:r>
            <a:r>
              <a:rPr lang="en-US" altLang="zh-CN" sz="2400" dirty="0" smtClean="0"/>
              <a:t>:</a:t>
            </a:r>
            <a:endParaRPr lang="en-US" altLang="zh-CN" sz="2000" dirty="0"/>
          </a:p>
          <a:p>
            <a:pPr lvl="1"/>
            <a:r>
              <a:rPr lang="en-US" altLang="zh-CN" sz="2000" dirty="0" smtClean="0"/>
              <a:t>designed by </a:t>
            </a:r>
            <a:r>
              <a:rPr lang="en-US" altLang="zh-CN" sz="2000" dirty="0" err="1" smtClean="0"/>
              <a:t>Rogaway</a:t>
            </a:r>
            <a:r>
              <a:rPr lang="en-US" altLang="zh-CN" sz="2000" dirty="0" smtClean="0"/>
              <a:t> &amp; </a:t>
            </a:r>
            <a:r>
              <a:rPr lang="en-US" altLang="zh-CN" sz="2000" dirty="0" err="1" smtClean="0"/>
              <a:t>Coppermfith</a:t>
            </a:r>
            <a:r>
              <a:rPr lang="en-US" altLang="zh-CN" sz="2000" dirty="0" smtClean="0"/>
              <a:t> in IBM in 1994</a:t>
            </a:r>
          </a:p>
          <a:p>
            <a:pPr lvl="1"/>
            <a:r>
              <a:rPr lang="en-US" altLang="zh-CN" sz="2000" dirty="0"/>
              <a:t>Suitable in software</a:t>
            </a:r>
            <a:endParaRPr lang="en-US" altLang="zh-CN" sz="2000" dirty="0" smtClean="0"/>
          </a:p>
          <a:p>
            <a:pPr marL="365760" lvl="1" indent="-256032">
              <a:spcBef>
                <a:spcPts val="400"/>
              </a:spcBef>
              <a:buClr>
                <a:schemeClr val="accent1"/>
              </a:buClr>
              <a:buSzPct val="100000"/>
              <a:buFont typeface="Wingdings 3"/>
              <a:buChar char=""/>
            </a:pPr>
            <a:r>
              <a:rPr lang="en-US" altLang="zh-CN" sz="2400" dirty="0" smtClean="0">
                <a:solidFill>
                  <a:srgbClr val="3333FF"/>
                </a:solidFill>
              </a:rPr>
              <a:t>2</a:t>
            </a:r>
            <a:r>
              <a:rPr lang="en-US" altLang="zh-CN" sz="2400" dirty="0">
                <a:solidFill>
                  <a:srgbClr val="3333FF"/>
                </a:solidFill>
              </a:rPr>
              <a:t>. </a:t>
            </a:r>
            <a:r>
              <a:rPr lang="en-US" altLang="zh-CN" sz="2400" dirty="0" smtClean="0">
                <a:solidFill>
                  <a:srgbClr val="3333FF"/>
                </a:solidFill>
              </a:rPr>
              <a:t>Salsa20</a:t>
            </a:r>
            <a:r>
              <a:rPr lang="en-US" altLang="zh-CN" sz="2400" dirty="0" smtClean="0"/>
              <a:t>:</a:t>
            </a:r>
          </a:p>
          <a:p>
            <a:pPr lvl="1"/>
            <a:r>
              <a:rPr lang="en-US" altLang="zh-CN" sz="2000" dirty="0" smtClean="0"/>
              <a:t>From </a:t>
            </a:r>
            <a:r>
              <a:rPr lang="en-US" altLang="zh-CN" sz="2000" dirty="0" err="1" smtClean="0"/>
              <a:t>eStream</a:t>
            </a:r>
            <a:r>
              <a:rPr lang="en-US" altLang="zh-CN" sz="2000" dirty="0" smtClean="0"/>
              <a:t> Project (2005-2008)</a:t>
            </a:r>
          </a:p>
          <a:p>
            <a:pPr lvl="1"/>
            <a:r>
              <a:rPr lang="en-US" altLang="zh-CN" sz="2000" dirty="0" smtClean="0"/>
              <a:t>Suitable both in software and hardware</a:t>
            </a:r>
          </a:p>
          <a:p>
            <a:pPr lvl="1"/>
            <a:r>
              <a:rPr lang="en-US" altLang="zh-CN" sz="2000" dirty="0">
                <a:hlinkClick r:id="rId2"/>
              </a:rPr>
              <a:t>https://www.ecrypt.eu.org/stream/e2-salsa20.html</a:t>
            </a:r>
            <a:endParaRPr lang="en-US" altLang="zh-CN" sz="2000" dirty="0" smtClean="0"/>
          </a:p>
          <a:p>
            <a:r>
              <a:rPr lang="en-US" altLang="zh-CN" sz="2400" dirty="0" smtClean="0">
                <a:solidFill>
                  <a:srgbClr val="FF3300"/>
                </a:solidFill>
              </a:rPr>
              <a:t>3. Trivium</a:t>
            </a:r>
            <a:r>
              <a:rPr lang="en-US" altLang="zh-CN" sz="2400" dirty="0">
                <a:solidFill>
                  <a:srgbClr val="FF3300"/>
                </a:solidFill>
              </a:rPr>
              <a:t>: </a:t>
            </a:r>
            <a:endParaRPr lang="en-US" altLang="zh-CN" sz="2400" dirty="0" smtClean="0">
              <a:solidFill>
                <a:srgbClr val="FF3300"/>
              </a:solidFill>
            </a:endParaRPr>
          </a:p>
          <a:p>
            <a:pPr lvl="1"/>
            <a:r>
              <a:rPr lang="en-US" altLang="zh-CN" sz="2000" dirty="0"/>
              <a:t>Designed by De </a:t>
            </a:r>
            <a:r>
              <a:rPr lang="en-US" altLang="zh-CN" sz="2000" dirty="0" err="1"/>
              <a:t>Canniere</a:t>
            </a:r>
            <a:r>
              <a:rPr lang="en-US" altLang="zh-CN" sz="2000" dirty="0"/>
              <a:t> and </a:t>
            </a:r>
            <a:r>
              <a:rPr lang="en-US" altLang="zh-CN" sz="2000" dirty="0" err="1"/>
              <a:t>Preneel</a:t>
            </a:r>
            <a:r>
              <a:rPr lang="en-US" altLang="zh-CN" sz="2000" dirty="0"/>
              <a:t> in 2005</a:t>
            </a:r>
          </a:p>
          <a:p>
            <a:pPr lvl="1"/>
            <a:r>
              <a:rPr lang="en-US" altLang="zh-CN" sz="2000" dirty="0"/>
              <a:t>From </a:t>
            </a:r>
            <a:r>
              <a:rPr lang="en-US" altLang="zh-CN" sz="2000" dirty="0" err="1"/>
              <a:t>eStream</a:t>
            </a:r>
            <a:r>
              <a:rPr lang="en-US" altLang="zh-CN" sz="2000" dirty="0"/>
              <a:t> Project (</a:t>
            </a:r>
            <a:r>
              <a:rPr lang="en-US" altLang="zh-CN" sz="2000" dirty="0" smtClean="0"/>
              <a:t>2005-2008)</a:t>
            </a:r>
          </a:p>
          <a:p>
            <a:pPr lvl="1"/>
            <a:r>
              <a:rPr lang="en-US" altLang="zh-CN" sz="2200" dirty="0" smtClean="0">
                <a:solidFill>
                  <a:srgbClr val="FF3300"/>
                </a:solidFill>
                <a:hlinkClick r:id="rId3"/>
              </a:rPr>
              <a:t>https</a:t>
            </a:r>
            <a:r>
              <a:rPr lang="en-US" altLang="zh-CN" sz="2200" dirty="0">
                <a:solidFill>
                  <a:srgbClr val="FF3300"/>
                </a:solidFill>
                <a:hlinkClick r:id="rId3"/>
              </a:rPr>
              <a:t>://</a:t>
            </a:r>
            <a:r>
              <a:rPr lang="en-US" altLang="zh-CN" sz="2200" dirty="0" smtClean="0">
                <a:solidFill>
                  <a:srgbClr val="FF3300"/>
                </a:solidFill>
                <a:hlinkClick r:id="rId3"/>
              </a:rPr>
              <a:t>www.ecrypt.eu.org/stream/e2-trivium.html</a:t>
            </a:r>
            <a:endParaRPr lang="en-US" altLang="zh-CN" sz="2200" dirty="0" smtClean="0">
              <a:solidFill>
                <a:srgbClr val="FF33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0832" y="-13394"/>
            <a:ext cx="8517632" cy="850106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rgbClr val="3333FF"/>
                </a:solidFill>
              </a:rPr>
              <a:t>Applications of Stream Ciphers</a:t>
            </a:r>
            <a:endParaRPr lang="zh-CN" altLang="en-US" sz="3600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63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02840" y="764704"/>
            <a:ext cx="9021688" cy="5256584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rgbClr val="FF3300"/>
                </a:solidFill>
              </a:rPr>
              <a:t>3. Trivium:</a:t>
            </a:r>
            <a:endParaRPr lang="en-US" altLang="zh-CN" sz="2000" dirty="0" smtClean="0"/>
          </a:p>
          <a:p>
            <a:pPr lvl="1"/>
            <a:r>
              <a:rPr lang="en-US" altLang="zh-CN" sz="2000" dirty="0" smtClean="0">
                <a:solidFill>
                  <a:srgbClr val="3333FF"/>
                </a:solidFill>
              </a:rPr>
              <a:t>Efficient and secure against known attacks</a:t>
            </a:r>
          </a:p>
          <a:p>
            <a:pPr lvl="1"/>
            <a:r>
              <a:rPr lang="en-US" altLang="zh-CN" sz="2000" dirty="0" smtClean="0">
                <a:solidFill>
                  <a:srgbClr val="3333FF"/>
                </a:solidFill>
              </a:rPr>
              <a:t>Key size: 80 bits; IV size: 80 bits; Internal state: 288 bits (93+84+111)</a:t>
            </a:r>
          </a:p>
          <a:p>
            <a:pPr lvl="1"/>
            <a:r>
              <a:rPr lang="en-US" altLang="zh-CN" sz="2000" dirty="0" smtClean="0">
                <a:solidFill>
                  <a:srgbClr val="3333FF"/>
                </a:solidFill>
              </a:rPr>
              <a:t>Three registers A , B, C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0832" y="-13394"/>
            <a:ext cx="8517632" cy="850106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rgbClr val="3333FF"/>
                </a:solidFill>
              </a:rPr>
              <a:t>Applications of Stream Ciphers</a:t>
            </a:r>
            <a:endParaRPr lang="zh-CN" altLang="en-US" sz="3600" dirty="0">
              <a:solidFill>
                <a:srgbClr val="3333FF"/>
              </a:solidFill>
            </a:endParaRPr>
          </a:p>
        </p:txBody>
      </p:sp>
      <p:pic>
        <p:nvPicPr>
          <p:cNvPr id="11266" name="Picture 2" descr="JYxhKqVV9p.jpg!la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99" y="2780928"/>
            <a:ext cx="5256584" cy="251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5861595" y="4078672"/>
            <a:ext cx="1584176" cy="289632"/>
          </a:xfrm>
          <a:prstGeom prst="rect">
            <a:avLst/>
          </a:prstGeom>
          <a:solidFill>
            <a:schemeClr val="bg1"/>
          </a:solidFill>
          <a:ln w="127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stream </a:t>
            </a:r>
            <a:endParaRPr lang="zh-CN" altLang="en-US" i="1" baseline="-25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28184" y="3789040"/>
            <a:ext cx="540568" cy="289632"/>
          </a:xfrm>
          <a:prstGeom prst="rect">
            <a:avLst/>
          </a:prstGeom>
          <a:solidFill>
            <a:schemeClr val="bg1"/>
          </a:solidFill>
          <a:ln w="127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="1" i="1" baseline="-25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b="1" i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382385"/>
            <a:ext cx="5256584" cy="1070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6410029"/>
            <a:ext cx="5821685" cy="403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233811"/>
            <a:ext cx="33147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48064" y="2206605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rgbClr val="3333FF"/>
                </a:solidFill>
              </a:rPr>
              <a:t>A</a:t>
            </a:r>
          </a:p>
          <a:p>
            <a:r>
              <a:rPr lang="en-US" altLang="zh-CN" sz="1200" b="1" dirty="0" smtClean="0">
                <a:solidFill>
                  <a:srgbClr val="3333FF"/>
                </a:solidFill>
              </a:rPr>
              <a:t>B</a:t>
            </a:r>
          </a:p>
          <a:p>
            <a:r>
              <a:rPr lang="en-US" altLang="zh-CN" sz="1200" b="1" dirty="0">
                <a:solidFill>
                  <a:srgbClr val="3333FF"/>
                </a:solidFill>
              </a:rPr>
              <a:t>C</a:t>
            </a:r>
            <a:endParaRPr lang="zh-CN" altLang="en-US" sz="1200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3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52735"/>
            <a:ext cx="8229600" cy="4104457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Design </a:t>
            </a:r>
            <a:r>
              <a:rPr lang="en-US" altLang="zh-CN" dirty="0" err="1" smtClean="0"/>
              <a:t>keystream</a:t>
            </a:r>
            <a:r>
              <a:rPr lang="en-US" altLang="zh-CN" dirty="0" smtClean="0"/>
              <a:t> generator </a:t>
            </a:r>
            <a:r>
              <a:rPr lang="en-US" altLang="zh-CN" dirty="0" smtClean="0">
                <a:solidFill>
                  <a:srgbClr val="FF0000"/>
                </a:solidFill>
              </a:rPr>
              <a:t>g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err="1" smtClean="0">
                <a:solidFill>
                  <a:srgbClr val="3333FF"/>
                </a:solidFill>
              </a:rPr>
              <a:t>Randomicity</a:t>
            </a:r>
            <a:r>
              <a:rPr lang="en-US" altLang="zh-CN" dirty="0" smtClean="0"/>
              <a:t> of the keystream: </a:t>
            </a:r>
            <a:r>
              <a:rPr lang="en-US" altLang="zh-CN" dirty="0" smtClean="0">
                <a:solidFill>
                  <a:srgbClr val="FF0000"/>
                </a:solidFill>
              </a:rPr>
              <a:t>sequence design</a:t>
            </a:r>
          </a:p>
          <a:p>
            <a:pPr lvl="1"/>
            <a:r>
              <a:rPr lang="en-US" altLang="zh-CN" dirty="0" smtClean="0">
                <a:solidFill>
                  <a:srgbClr val="3333FF"/>
                </a:solidFill>
              </a:rPr>
              <a:t>Efficiency;</a:t>
            </a:r>
          </a:p>
          <a:p>
            <a:pPr lvl="1"/>
            <a:r>
              <a:rPr lang="en-US" altLang="zh-CN" dirty="0" smtClean="0">
                <a:solidFill>
                  <a:srgbClr val="3333FF"/>
                </a:solidFill>
              </a:rPr>
              <a:t>Large period (&gt; 10</a:t>
            </a:r>
            <a:r>
              <a:rPr lang="en-US" altLang="zh-CN" baseline="30000" dirty="0" smtClean="0">
                <a:solidFill>
                  <a:srgbClr val="3333FF"/>
                </a:solidFill>
              </a:rPr>
              <a:t>16</a:t>
            </a:r>
            <a:r>
              <a:rPr lang="en-US" altLang="zh-CN" dirty="0" smtClean="0">
                <a:solidFill>
                  <a:srgbClr val="3333FF"/>
                </a:solidFill>
              </a:rPr>
              <a:t>bit);</a:t>
            </a:r>
          </a:p>
          <a:p>
            <a:pPr lvl="1"/>
            <a:r>
              <a:rPr lang="en-US" altLang="zh-CN" dirty="0" smtClean="0">
                <a:solidFill>
                  <a:srgbClr val="3333FF"/>
                </a:solidFill>
              </a:rPr>
              <a:t>……</a:t>
            </a:r>
          </a:p>
          <a:p>
            <a:r>
              <a:rPr lang="en-US" altLang="zh-CN" dirty="0" smtClean="0"/>
              <a:t>Cryptanalysis:</a:t>
            </a:r>
          </a:p>
          <a:p>
            <a:pPr lvl="1"/>
            <a:r>
              <a:rPr lang="en-US" altLang="zh-CN" dirty="0" smtClean="0">
                <a:solidFill>
                  <a:srgbClr val="3333FF"/>
                </a:solidFill>
              </a:rPr>
              <a:t>Evaluation criteria for security;</a:t>
            </a:r>
          </a:p>
          <a:p>
            <a:pPr lvl="1"/>
            <a:r>
              <a:rPr lang="en-US" altLang="zh-CN" dirty="0" smtClean="0">
                <a:solidFill>
                  <a:srgbClr val="3333FF"/>
                </a:solidFill>
              </a:rPr>
              <a:t>Attack methods;</a:t>
            </a:r>
          </a:p>
          <a:p>
            <a:pPr lvl="1"/>
            <a:r>
              <a:rPr lang="en-US" altLang="zh-CN" dirty="0" smtClean="0">
                <a:solidFill>
                  <a:srgbClr val="3333FF"/>
                </a:solidFill>
              </a:rPr>
              <a:t>……</a:t>
            </a:r>
            <a:endParaRPr lang="zh-CN" altLang="en-US" dirty="0">
              <a:solidFill>
                <a:srgbClr val="3333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5373216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800" dirty="0" smtClean="0"/>
              <a:t>P. Yadav, I. Gupta, S.K</a:t>
            </a:r>
            <a:r>
              <a:rPr lang="en-US" altLang="zh-CN" sz="1800" dirty="0"/>
              <a:t>. </a:t>
            </a:r>
            <a:r>
              <a:rPr lang="en-US" altLang="zh-CN" sz="1800" dirty="0" smtClean="0"/>
              <a:t>Murthy, “Study </a:t>
            </a:r>
            <a:r>
              <a:rPr lang="en-US" altLang="zh-CN" sz="1800" dirty="0"/>
              <a:t>and analysis of </a:t>
            </a:r>
            <a:r>
              <a:rPr lang="en-US" altLang="zh-CN" sz="1800" dirty="0" err="1"/>
              <a:t>eSTREAM</a:t>
            </a:r>
            <a:r>
              <a:rPr lang="en-US" altLang="zh-CN" sz="1800" dirty="0"/>
              <a:t> cipher Salsa and </a:t>
            </a:r>
            <a:r>
              <a:rPr lang="en-US" altLang="zh-CN" sz="1800" dirty="0" err="1" smtClean="0"/>
              <a:t>ChaCha</a:t>
            </a:r>
            <a:r>
              <a:rPr lang="en-US" altLang="zh-CN" sz="1800" dirty="0" smtClean="0"/>
              <a:t>”, IEEE ICETECH 2016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dirty="0" smtClean="0"/>
              <a:t>Lin Ding, “Improved </a:t>
            </a:r>
            <a:r>
              <a:rPr lang="en-US" altLang="zh-CN" sz="1800" dirty="0"/>
              <a:t>Related-Cipher Attack on Salsa20 Stream </a:t>
            </a:r>
            <a:r>
              <a:rPr lang="en-US" altLang="zh-CN" sz="1800" dirty="0" smtClean="0"/>
              <a:t>Cipher”, IEEE ACCESS, 2019</a:t>
            </a:r>
            <a:endParaRPr lang="zh-CN" altLang="en-US" sz="1800" dirty="0"/>
          </a:p>
        </p:txBody>
      </p:sp>
      <p:sp>
        <p:nvSpPr>
          <p:cNvPr id="6" name="圆角矩形 5"/>
          <p:cNvSpPr/>
          <p:nvPr/>
        </p:nvSpPr>
        <p:spPr>
          <a:xfrm>
            <a:off x="107504" y="116632"/>
            <a:ext cx="8892480" cy="720080"/>
          </a:xfrm>
          <a:prstGeom prst="roundRect">
            <a:avLst>
              <a:gd name="adj" fmla="val 6589"/>
            </a:avLst>
          </a:prstGeom>
          <a:noFill/>
          <a:ln w="762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The Stream Cipher is </a:t>
            </a:r>
            <a:r>
              <a:rPr lang="en-US" altLang="zh-CN" sz="3600" b="1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an </a:t>
            </a:r>
            <a:r>
              <a:rPr lang="en-US" altLang="zh-CN" sz="36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Interesting Topic!</a:t>
            </a:r>
            <a:endParaRPr lang="zh-CN" altLang="en-US" sz="3600" b="1" dirty="0">
              <a:solidFill>
                <a:srgbClr val="FF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51520" y="4941168"/>
            <a:ext cx="4896544" cy="43204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FF0000"/>
                </a:solidFill>
              </a:rPr>
              <a:t>Some examples of research on stream ciphers: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9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436096" y="1340768"/>
            <a:ext cx="2746648" cy="864096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smtClean="0">
                <a:solidFill>
                  <a:srgbClr val="3333FF"/>
                </a:solidFill>
              </a:rPr>
              <a:t>for each block</a:t>
            </a:r>
            <a:endParaRPr lang="zh-CN" altLang="en-US" dirty="0">
              <a:solidFill>
                <a:srgbClr val="3333FF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850106"/>
          </a:xfrm>
        </p:spPr>
        <p:txBody>
          <a:bodyPr/>
          <a:lstStyle/>
          <a:p>
            <a:r>
              <a:rPr lang="en-US" altLang="zh-CN" dirty="0" smtClean="0">
                <a:solidFill>
                  <a:srgbClr val="3333FF"/>
                </a:solidFill>
              </a:rPr>
              <a:t>Intuition of Block Ciphers</a:t>
            </a:r>
            <a:endParaRPr lang="zh-CN" altLang="en-US" dirty="0">
              <a:solidFill>
                <a:srgbClr val="3333FF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6348123" y="4463534"/>
            <a:ext cx="1800200" cy="6216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636155" y="4463534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y</a:t>
            </a:r>
            <a:r>
              <a:rPr lang="en-US" altLang="zh-CN" sz="2800" dirty="0" smtClean="0"/>
              <a:t>=</a:t>
            </a:r>
            <a:r>
              <a:rPr lang="en-US" altLang="zh-CN" sz="2800" i="1" dirty="0" err="1" smtClean="0"/>
              <a:t>e</a:t>
            </a:r>
            <a:r>
              <a:rPr lang="en-US" altLang="zh-CN" sz="2800" i="1" baseline="-25000" dirty="0" err="1" smtClean="0"/>
              <a:t>K</a:t>
            </a:r>
            <a:r>
              <a:rPr lang="en-US" altLang="zh-CN" sz="2800" dirty="0" smtClean="0"/>
              <a:t>(</a:t>
            </a:r>
            <a:r>
              <a:rPr lang="en-US" altLang="zh-CN" sz="2800" b="1" dirty="0" smtClean="0"/>
              <a:t>x</a:t>
            </a:r>
            <a:r>
              <a:rPr lang="en-US" altLang="zh-CN" sz="2800" dirty="0" smtClean="0"/>
              <a:t>)</a:t>
            </a:r>
            <a:endParaRPr lang="zh-CN" altLang="en-US" sz="2800" dirty="0"/>
          </a:p>
        </p:txBody>
      </p:sp>
      <p:pic>
        <p:nvPicPr>
          <p:cNvPr id="4146" name="Picture 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00808"/>
            <a:ext cx="4991100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47" name="Picture 5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124" y="2204864"/>
            <a:ext cx="3466214" cy="171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连接符 6"/>
          <p:cNvCxnSpPr/>
          <p:nvPr/>
        </p:nvCxnSpPr>
        <p:spPr>
          <a:xfrm>
            <a:off x="5364088" y="1196752"/>
            <a:ext cx="0" cy="4392488"/>
          </a:xfrm>
          <a:prstGeom prst="line">
            <a:avLst/>
          </a:prstGeom>
          <a:ln w="28575">
            <a:solidFill>
              <a:srgbClr val="00FF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Group Work on Stream Cipher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560" y="961564"/>
            <a:ext cx="8064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FF00FF"/>
                </a:solidFill>
                <a:ea typeface="黑体"/>
                <a:cs typeface="Times New Roman" pitchFamily="18" charset="0"/>
              </a:rPr>
              <a:t>Some already broken but still used stream ciphers.</a:t>
            </a:r>
            <a:endParaRPr lang="zh-CN" altLang="en-US" dirty="0"/>
          </a:p>
        </p:txBody>
      </p:sp>
      <p:sp>
        <p:nvSpPr>
          <p:cNvPr id="6" name="内容占位符 1"/>
          <p:cNvSpPr txBox="1">
            <a:spLocks/>
          </p:cNvSpPr>
          <p:nvPr/>
        </p:nvSpPr>
        <p:spPr>
          <a:xfrm>
            <a:off x="467544" y="1556792"/>
            <a:ext cx="8229600" cy="468052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3"/>
              <a:buChar char="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1. </a:t>
            </a:r>
            <a:r>
              <a:rPr lang="en-US" altLang="zh-CN" sz="2400" b="1" dirty="0" smtClean="0">
                <a:solidFill>
                  <a:srgbClr val="3333FF"/>
                </a:solidFill>
                <a:ea typeface="+mn-ea"/>
                <a:cs typeface="Times New Roman" pitchFamily="18" charset="0"/>
              </a:rPr>
              <a:t>What is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CSS? Cryptanalysis</a:t>
            </a:r>
            <a:r>
              <a:rPr kumimoji="0" lang="en-US" altLang="zh-CN" sz="2400" b="1" i="0" u="none" strike="noStrike" kern="1200" cap="none" spc="0" normalizeH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on CSS.</a:t>
            </a:r>
          </a:p>
          <a:p>
            <a:pPr marL="365760" lvl="0" indent="-256032" eaLnBrk="1" fontAlgn="auto" hangingPunct="1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3"/>
              <a:buChar char=""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2. What is A5? </a:t>
            </a:r>
            <a:r>
              <a:rPr lang="en-US" altLang="zh-CN" sz="2400" b="1" dirty="0" smtClean="0">
                <a:solidFill>
                  <a:srgbClr val="3333FF"/>
                </a:solidFill>
                <a:cs typeface="Times New Roman" pitchFamily="18" charset="0"/>
              </a:rPr>
              <a:t>Cryptanalysis on A5.</a:t>
            </a:r>
            <a:endParaRPr kumimoji="0" lang="zh-CN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65760" lvl="0" indent="-256032" eaLnBrk="1" fontAlgn="auto" hangingPunct="1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3"/>
              <a:buChar char=""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3. What is E0?</a:t>
            </a:r>
            <a:r>
              <a:rPr lang="en-US" altLang="zh-CN" sz="2400" b="1" dirty="0" smtClean="0">
                <a:solidFill>
                  <a:srgbClr val="3333FF"/>
                </a:solidFill>
                <a:cs typeface="Times New Roman" pitchFamily="18" charset="0"/>
              </a:rPr>
              <a:t> Cryptanalysis on E0.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65760" lvl="0" indent="-256032" eaLnBrk="1" fontAlgn="auto" hangingPunct="1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3"/>
              <a:buChar char=""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4. What is RC4</a:t>
            </a:r>
            <a:r>
              <a:rPr lang="en-US" altLang="zh-CN" sz="2400" b="1" dirty="0" smtClean="0">
                <a:solidFill>
                  <a:srgbClr val="3333FF"/>
                </a:solidFill>
                <a:cs typeface="Times New Roman" pitchFamily="18" charset="0"/>
              </a:rPr>
              <a:t>? Cryptanalysis on RC4.</a:t>
            </a:r>
          </a:p>
          <a:p>
            <a:pPr marL="365760" lvl="0" indent="-256032" eaLnBrk="1" fontAlgn="auto" hangingPunct="1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3"/>
              <a:buChar char=""/>
            </a:pP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65760" lvl="0" indent="-256032" eaLnBrk="1" fontAlgn="auto" hangingPunct="1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</a:pPr>
            <a:r>
              <a:rPr lang="en-US" altLang="zh-CN" b="1" noProof="0" dirty="0" smtClean="0">
                <a:solidFill>
                  <a:schemeClr val="tx1"/>
                </a:solidFill>
                <a:ea typeface="+mn-ea"/>
                <a:cs typeface="Times New Roman" pitchFamily="18" charset="0"/>
              </a:rPr>
              <a:t>Group work: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822960" lvl="1" indent="-256032" eaLnBrk="1" fontAlgn="auto" hangingPunct="1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l"/>
            </a:pPr>
            <a:r>
              <a:rPr lang="en-US" altLang="zh-CN" b="1" dirty="0" smtClean="0">
                <a:solidFill>
                  <a:srgbClr val="FF0000"/>
                </a:solidFill>
                <a:ea typeface="+mn-ea"/>
                <a:cs typeface="Times New Roman" pitchFamily="18" charset="0"/>
              </a:rPr>
              <a:t>8</a:t>
            </a:r>
            <a:r>
              <a:rPr lang="en-US" altLang="zh-CN" b="1" noProof="0" dirty="0" smtClean="0">
                <a:solidFill>
                  <a:srgbClr val="FF0000"/>
                </a:solidFill>
                <a:ea typeface="+mn-ea"/>
                <a:cs typeface="Times New Roman" pitchFamily="18" charset="0"/>
              </a:rPr>
              <a:t> groups;</a:t>
            </a:r>
          </a:p>
          <a:p>
            <a:pPr marL="822960" lvl="1" indent="-256032" eaLnBrk="1" fontAlgn="auto" hangingPunct="1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l"/>
            </a:pPr>
            <a:r>
              <a:rPr lang="en-US" altLang="zh-CN" b="1" noProof="0" dirty="0" smtClean="0">
                <a:solidFill>
                  <a:srgbClr val="FF0000"/>
                </a:solidFill>
                <a:ea typeface="+mn-ea"/>
                <a:cs typeface="Times New Roman" pitchFamily="18" charset="0"/>
              </a:rPr>
              <a:t>each group 3-4 persons;</a:t>
            </a:r>
          </a:p>
          <a:p>
            <a:pPr marL="822960" lvl="1" indent="-256032" eaLnBrk="1" fontAlgn="auto" hangingPunct="1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l"/>
            </a:pPr>
            <a:r>
              <a:rPr lang="en-US" altLang="zh-CN" b="1" noProof="0" dirty="0" smtClean="0">
                <a:solidFill>
                  <a:srgbClr val="FF0000"/>
                </a:solidFill>
                <a:ea typeface="+mn-ea"/>
                <a:cs typeface="Times New Roman" pitchFamily="18" charset="0"/>
              </a:rPr>
              <a:t>personal contribution</a:t>
            </a:r>
            <a:r>
              <a:rPr lang="en-US" altLang="zh-CN" b="1" dirty="0">
                <a:solidFill>
                  <a:srgbClr val="FF0000"/>
                </a:solidFill>
                <a:ea typeface="+mn-ea"/>
                <a:cs typeface="Times New Roman" pitchFamily="18" charset="0"/>
              </a:rPr>
              <a:t>;</a:t>
            </a:r>
            <a:endParaRPr lang="en-US" altLang="zh-CN" b="1" noProof="0" dirty="0" smtClean="0">
              <a:solidFill>
                <a:srgbClr val="FF0000"/>
              </a:solidFill>
              <a:ea typeface="+mn-ea"/>
              <a:cs typeface="Times New Roman" pitchFamily="18" charset="0"/>
            </a:endParaRPr>
          </a:p>
          <a:p>
            <a:pPr marL="822960" lvl="1" indent="-256032" eaLnBrk="1" fontAlgn="auto" hangingPunct="1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l"/>
            </a:pP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Due to 03/31/2022.</a:t>
            </a:r>
            <a:endParaRPr kumimoji="0" lang="zh-CN" altLang="zh-CN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58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02840" y="-27384"/>
            <a:ext cx="8229600" cy="850106"/>
          </a:xfrm>
        </p:spPr>
        <p:txBody>
          <a:bodyPr/>
          <a:lstStyle/>
          <a:p>
            <a:r>
              <a:rPr lang="en-US" altLang="zh-CN" dirty="0" smtClean="0"/>
              <a:t>4.3 DES</a:t>
            </a:r>
            <a:r>
              <a:rPr lang="en-US" altLang="zh-CN" dirty="0" smtClean="0"/>
              <a:t>: </a:t>
            </a:r>
            <a:r>
              <a:rPr lang="en-US" altLang="zh-CN" dirty="0" smtClean="0">
                <a:solidFill>
                  <a:srgbClr val="3333FF"/>
                </a:solidFill>
              </a:rPr>
              <a:t>core </a:t>
            </a:r>
            <a:r>
              <a:rPr lang="en-US" altLang="zh-CN" dirty="0" smtClean="0">
                <a:solidFill>
                  <a:srgbClr val="3333FF"/>
                </a:solidFill>
              </a:rPr>
              <a:t>idea</a:t>
            </a:r>
            <a:endParaRPr lang="zh-CN" altLang="en-US" dirty="0">
              <a:solidFill>
                <a:srgbClr val="3333FF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24669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96008"/>
            <a:ext cx="2362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2675815"/>
            <a:ext cx="4680520" cy="319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箭头连接符 11"/>
          <p:cNvCxnSpPr>
            <a:stCxn id="17" idx="2"/>
            <a:endCxn id="13" idx="0"/>
          </p:cNvCxnSpPr>
          <p:nvPr/>
        </p:nvCxnSpPr>
        <p:spPr>
          <a:xfrm>
            <a:off x="6363806" y="1199103"/>
            <a:ext cx="0" cy="357689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5744077" y="1556792"/>
            <a:ext cx="1239458" cy="294064"/>
          </a:xfrm>
          <a:prstGeom prst="round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64bits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7343575" y="2178491"/>
            <a:ext cx="6510" cy="231010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9" idx="2"/>
            <a:endCxn id="21" idx="0"/>
          </p:cNvCxnSpPr>
          <p:nvPr/>
        </p:nvCxnSpPr>
        <p:spPr>
          <a:xfrm>
            <a:off x="5499710" y="2688579"/>
            <a:ext cx="0" cy="507656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456045" y="2178491"/>
            <a:ext cx="7661" cy="231010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5744077" y="880816"/>
            <a:ext cx="1239458" cy="318287"/>
          </a:xfrm>
          <a:prstGeom prst="round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56bits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752189" y="2394515"/>
            <a:ext cx="1239458" cy="294064"/>
          </a:xfrm>
          <a:prstGeom prst="round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D0 28bits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879981" y="2394515"/>
            <a:ext cx="1239458" cy="294064"/>
          </a:xfrm>
          <a:prstGeom prst="round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C0 28bits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752189" y="3186603"/>
            <a:ext cx="1239458" cy="332137"/>
          </a:xfrm>
          <a:prstGeom prst="round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D1 28bits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879981" y="3196235"/>
            <a:ext cx="1239458" cy="322506"/>
          </a:xfrm>
          <a:prstGeom prst="round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C1 28bits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8797979" y="3717925"/>
            <a:ext cx="1029970" cy="290195"/>
          </a:xfrm>
          <a:prstGeom prst="round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16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48bits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752189" y="4200359"/>
            <a:ext cx="1239458" cy="282388"/>
          </a:xfrm>
          <a:prstGeom prst="round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D2 28bits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879981" y="4198314"/>
            <a:ext cx="1239458" cy="284433"/>
          </a:xfrm>
          <a:prstGeom prst="round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C2 28bits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56176" y="1218238"/>
            <a:ext cx="176346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</a:rPr>
              <a:t>Add check bits</a:t>
            </a:r>
            <a:endParaRPr lang="zh-CN" altLang="en-US" sz="1600" dirty="0">
              <a:solidFill>
                <a:srgbClr val="3333FF"/>
              </a:solidFill>
            </a:endParaRPr>
          </a:p>
        </p:txBody>
      </p:sp>
      <p:cxnSp>
        <p:nvCxnSpPr>
          <p:cNvPr id="26" name="直接箭头连接符 25"/>
          <p:cNvCxnSpPr>
            <a:stCxn id="13" idx="2"/>
          </p:cNvCxnSpPr>
          <p:nvPr/>
        </p:nvCxnSpPr>
        <p:spPr>
          <a:xfrm>
            <a:off x="6363806" y="1850856"/>
            <a:ext cx="0" cy="319251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487592" y="3560092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</a:rPr>
              <a:t>Permutation 2</a:t>
            </a:r>
            <a:endParaRPr lang="zh-CN" altLang="en-US" sz="1600" dirty="0">
              <a:solidFill>
                <a:srgbClr val="3333FF"/>
              </a:solidFill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5456045" y="2178491"/>
            <a:ext cx="18875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8" idx="2"/>
            <a:endCxn id="20" idx="0"/>
          </p:cNvCxnSpPr>
          <p:nvPr/>
        </p:nvCxnSpPr>
        <p:spPr>
          <a:xfrm>
            <a:off x="7371918" y="2688579"/>
            <a:ext cx="0" cy="498024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895303" y="2780928"/>
            <a:ext cx="1403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Left shift 1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76256" y="2754555"/>
            <a:ext cx="1187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Left shift 1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cxnSp>
        <p:nvCxnSpPr>
          <p:cNvPr id="32" name="直接箭头连接符 31"/>
          <p:cNvCxnSpPr>
            <a:stCxn id="20" idx="2"/>
            <a:endCxn id="23" idx="0"/>
          </p:cNvCxnSpPr>
          <p:nvPr/>
        </p:nvCxnSpPr>
        <p:spPr>
          <a:xfrm>
            <a:off x="7371918" y="3518740"/>
            <a:ext cx="0" cy="681619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1" idx="2"/>
            <a:endCxn id="24" idx="0"/>
          </p:cNvCxnSpPr>
          <p:nvPr/>
        </p:nvCxnSpPr>
        <p:spPr>
          <a:xfrm>
            <a:off x="5499710" y="3518741"/>
            <a:ext cx="0" cy="679573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5500016" y="3640331"/>
            <a:ext cx="3556635" cy="698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588224" y="3779784"/>
            <a:ext cx="1763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Left shift 2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16016" y="3784153"/>
            <a:ext cx="1763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Left shift 2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335463" y="184482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</a:rPr>
              <a:t>Permutation 1</a:t>
            </a:r>
            <a:endParaRPr lang="zh-CN" altLang="en-US" sz="1600" dirty="0">
              <a:solidFill>
                <a:srgbClr val="3333FF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52189" y="5202827"/>
            <a:ext cx="1239458" cy="312360"/>
          </a:xfrm>
          <a:prstGeom prst="round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D3 28bits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4879981" y="5202827"/>
            <a:ext cx="1239458" cy="314405"/>
          </a:xfrm>
          <a:prstGeom prst="round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C3 28bits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487591" y="4624758"/>
            <a:ext cx="1763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</a:rPr>
              <a:t>Permutation 2</a:t>
            </a:r>
            <a:endParaRPr lang="zh-CN" altLang="en-US" sz="1600" dirty="0">
              <a:solidFill>
                <a:srgbClr val="3333FF"/>
              </a:solidFill>
            </a:endParaRPr>
          </a:p>
        </p:txBody>
      </p:sp>
      <p:cxnSp>
        <p:nvCxnSpPr>
          <p:cNvPr id="41" name="直接箭头连接符 40"/>
          <p:cNvCxnSpPr>
            <a:stCxn id="23" idx="2"/>
            <a:endCxn id="38" idx="0"/>
          </p:cNvCxnSpPr>
          <p:nvPr/>
        </p:nvCxnSpPr>
        <p:spPr>
          <a:xfrm>
            <a:off x="7371918" y="4482747"/>
            <a:ext cx="0" cy="720080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4" idx="2"/>
            <a:endCxn id="39" idx="0"/>
          </p:cNvCxnSpPr>
          <p:nvPr/>
        </p:nvCxnSpPr>
        <p:spPr>
          <a:xfrm>
            <a:off x="5499710" y="4482747"/>
            <a:ext cx="0" cy="720080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5494301" y="4704591"/>
            <a:ext cx="356235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588224" y="4770779"/>
            <a:ext cx="1763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Left shift 3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716016" y="4770779"/>
            <a:ext cx="1763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Left shift 3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8797979" y="6517005"/>
            <a:ext cx="1030605" cy="368300"/>
          </a:xfrm>
          <a:prstGeom prst="round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16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 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48bits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487591" y="6258798"/>
            <a:ext cx="1763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</a:rPr>
              <a:t>Permutation 2</a:t>
            </a:r>
            <a:endParaRPr lang="zh-CN" altLang="en-US" sz="1600" dirty="0">
              <a:solidFill>
                <a:srgbClr val="3333FF"/>
              </a:solidFill>
            </a:endParaRPr>
          </a:p>
        </p:txBody>
      </p:sp>
      <p:cxnSp>
        <p:nvCxnSpPr>
          <p:cNvPr id="48" name="直接箭头连接符 47"/>
          <p:cNvCxnSpPr>
            <a:stCxn id="53" idx="2"/>
          </p:cNvCxnSpPr>
          <p:nvPr/>
        </p:nvCxnSpPr>
        <p:spPr>
          <a:xfrm>
            <a:off x="7371918" y="6379283"/>
            <a:ext cx="0" cy="146061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54" idx="2"/>
          </p:cNvCxnSpPr>
          <p:nvPr/>
        </p:nvCxnSpPr>
        <p:spPr>
          <a:xfrm>
            <a:off x="5499710" y="6381328"/>
            <a:ext cx="0" cy="144016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5355565" y="6525344"/>
            <a:ext cx="37007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695503" y="5682734"/>
            <a:ext cx="1599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Left shift 16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823295" y="5682734"/>
            <a:ext cx="1599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Left shift 16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6752189" y="6066923"/>
            <a:ext cx="1239458" cy="312360"/>
          </a:xfrm>
          <a:prstGeom prst="round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D16 28bits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4879981" y="6066923"/>
            <a:ext cx="1239458" cy="314405"/>
          </a:xfrm>
          <a:prstGeom prst="round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C16 28bits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箭头连接符 54"/>
          <p:cNvCxnSpPr>
            <a:stCxn id="38" idx="2"/>
            <a:endCxn id="53" idx="0"/>
          </p:cNvCxnSpPr>
          <p:nvPr/>
        </p:nvCxnSpPr>
        <p:spPr>
          <a:xfrm>
            <a:off x="7371918" y="5515187"/>
            <a:ext cx="0" cy="551736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39" idx="2"/>
            <a:endCxn id="54" idx="0"/>
          </p:cNvCxnSpPr>
          <p:nvPr/>
        </p:nvCxnSpPr>
        <p:spPr>
          <a:xfrm>
            <a:off x="5499710" y="5517232"/>
            <a:ext cx="0" cy="549691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950794" y="836965"/>
            <a:ext cx="183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3333FF"/>
                </a:solidFill>
              </a:rPr>
              <a:t>K=(k</a:t>
            </a:r>
            <a:r>
              <a:rPr lang="en-US" altLang="zh-CN" sz="1800" baseline="-25000" dirty="0" smtClean="0">
                <a:solidFill>
                  <a:srgbClr val="3333FF"/>
                </a:solidFill>
              </a:rPr>
              <a:t>1</a:t>
            </a:r>
            <a:r>
              <a:rPr lang="en-US" altLang="zh-CN" sz="1800" dirty="0" smtClean="0">
                <a:solidFill>
                  <a:srgbClr val="3333FF"/>
                </a:solidFill>
              </a:rPr>
              <a:t>k</a:t>
            </a:r>
            <a:r>
              <a:rPr lang="en-US" altLang="zh-CN" sz="1800" baseline="-25000" dirty="0">
                <a:solidFill>
                  <a:srgbClr val="3333FF"/>
                </a:solidFill>
              </a:rPr>
              <a:t>2</a:t>
            </a:r>
            <a:r>
              <a:rPr lang="en-US" altLang="zh-CN" sz="1800" dirty="0" smtClean="0">
                <a:solidFill>
                  <a:srgbClr val="3333FF"/>
                </a:solidFill>
              </a:rPr>
              <a:t>k</a:t>
            </a:r>
            <a:r>
              <a:rPr lang="en-US" altLang="zh-CN" sz="1800" baseline="-25000" dirty="0">
                <a:solidFill>
                  <a:srgbClr val="3333FF"/>
                </a:solidFill>
              </a:rPr>
              <a:t>3</a:t>
            </a:r>
            <a:r>
              <a:rPr lang="en-US" altLang="zh-CN" sz="1800" dirty="0" smtClean="0">
                <a:solidFill>
                  <a:srgbClr val="3333FF"/>
                </a:solidFill>
              </a:rPr>
              <a:t>…k</a:t>
            </a:r>
            <a:r>
              <a:rPr lang="en-US" altLang="zh-CN" sz="1800" baseline="-25000" dirty="0">
                <a:solidFill>
                  <a:srgbClr val="3333FF"/>
                </a:solidFill>
              </a:rPr>
              <a:t>56</a:t>
            </a:r>
            <a:r>
              <a:rPr lang="en-US" altLang="zh-CN" sz="1800" dirty="0" smtClean="0">
                <a:solidFill>
                  <a:srgbClr val="3333FF"/>
                </a:solidFill>
              </a:rPr>
              <a:t>)</a:t>
            </a:r>
          </a:p>
        </p:txBody>
      </p:sp>
      <p:sp>
        <p:nvSpPr>
          <p:cNvPr id="60" name="圆角矩形 59"/>
          <p:cNvSpPr/>
          <p:nvPr/>
        </p:nvSpPr>
        <p:spPr>
          <a:xfrm>
            <a:off x="8797979" y="4768215"/>
            <a:ext cx="1019175" cy="304165"/>
          </a:xfrm>
          <a:prstGeom prst="round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16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48bits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168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23528" y="706686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rgbClr val="3333FF"/>
                </a:solidFill>
              </a:rPr>
              <a:t>4.6 CBC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258" y="1052736"/>
            <a:ext cx="5581650" cy="2114550"/>
          </a:xfrm>
          <a:prstGeom prst="rect">
            <a:avLst/>
          </a:prstGeom>
          <a:noFill/>
          <a:ln w="1905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46447" y="1367086"/>
                <a:ext cx="228133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3333FF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solidFill>
                            <a:srgbClr val="3333FF"/>
                          </a:solidFill>
                          <a:latin typeface="Cambria Math"/>
                        </a:rPr>
                        <m:t>IV</m:t>
                      </m:r>
                    </m:oMath>
                  </m:oMathPara>
                </a14:m>
                <a:endParaRPr lang="en-US" altLang="zh-CN" dirty="0">
                  <a:solidFill>
                    <a:srgbClr val="3333FF"/>
                  </a:solidFill>
                </a:endParaRPr>
              </a:p>
              <a:p>
                <a:endParaRPr lang="en-US" altLang="zh-CN" sz="800" i="1" dirty="0" smtClean="0">
                  <a:solidFill>
                    <a:srgbClr val="3333FF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FF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FF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FF00FF"/>
                          </a:solidFill>
                          <a:latin typeface="Cambria Math"/>
                          <a:ea typeface="Cambria Math"/>
                        </a:rPr>
                        <m:t>⨁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𝐾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FF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FF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FF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dirty="0" smtClean="0">
                  <a:solidFill>
                    <a:srgbClr val="FF00FF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47" y="1367086"/>
                <a:ext cx="2281337" cy="830997"/>
              </a:xfrm>
              <a:prstGeom prst="rect">
                <a:avLst/>
              </a:prstGeom>
              <a:blipFill rotWithShape="1">
                <a:blip r:embed="rId3"/>
                <a:stretch>
                  <a:fillRect b="-6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557" y="4171528"/>
            <a:ext cx="5476875" cy="2209800"/>
          </a:xfrm>
          <a:prstGeom prst="rect">
            <a:avLst/>
          </a:prstGeom>
          <a:noFill/>
          <a:ln w="19050">
            <a:solidFill>
              <a:srgbClr val="3333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562471" y="4607058"/>
                <a:ext cx="1849289" cy="12926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3333FF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solidFill>
                            <a:srgbClr val="3333FF"/>
                          </a:solidFill>
                          <a:latin typeface="Cambria Math"/>
                        </a:rPr>
                        <m:t>IV</m:t>
                      </m:r>
                    </m:oMath>
                  </m:oMathPara>
                </a14:m>
                <a:endParaRPr lang="en-US" altLang="zh-CN" dirty="0">
                  <a:solidFill>
                    <a:srgbClr val="3333FF"/>
                  </a:solidFill>
                </a:endParaRPr>
              </a:p>
              <a:p>
                <a:endParaRPr lang="en-US" altLang="zh-CN" sz="800" i="1" dirty="0" smtClean="0">
                  <a:solidFill>
                    <a:srgbClr val="3333FF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𝐾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dirty="0" smtClean="0">
                  <a:solidFill>
                    <a:srgbClr val="3333FF"/>
                  </a:solidFill>
                </a:endParaRPr>
              </a:p>
              <a:p>
                <a:endParaRPr lang="en-US" altLang="zh-CN" sz="1000" i="1" dirty="0" smtClean="0">
                  <a:solidFill>
                    <a:srgbClr val="3333FF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3333FF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rgbClr val="3333FF"/>
                          </a:solidFill>
                          <a:latin typeface="Cambria Math"/>
                          <a:ea typeface="Cambria Math"/>
                        </a:rPr>
                        <m:t>⨁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rgbClr val="3333FF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71" y="4607058"/>
                <a:ext cx="1849289" cy="1292662"/>
              </a:xfrm>
              <a:prstGeom prst="rect">
                <a:avLst/>
              </a:prstGeom>
              <a:blipFill rotWithShape="1">
                <a:blip r:embed="rId5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标题 2"/>
          <p:cNvSpPr txBox="1">
            <a:spLocks/>
          </p:cNvSpPr>
          <p:nvPr/>
        </p:nvSpPr>
        <p:spPr>
          <a:xfrm>
            <a:off x="395536" y="3731022"/>
            <a:ext cx="8229600" cy="850106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800" dirty="0" smtClean="0">
                <a:solidFill>
                  <a:srgbClr val="3333FF"/>
                </a:solidFill>
              </a:rPr>
              <a:t>4.8 CFB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689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23528" y="706686"/>
            <a:ext cx="8229600" cy="850106"/>
          </a:xfrm>
        </p:spPr>
        <p:txBody>
          <a:bodyPr/>
          <a:lstStyle/>
          <a:p>
            <a:r>
              <a:rPr lang="en-US" altLang="zh-CN" dirty="0" smtClean="0">
                <a:solidFill>
                  <a:srgbClr val="3333FF"/>
                </a:solidFill>
              </a:rPr>
              <a:t>4.9 OFB: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633" y="1115541"/>
            <a:ext cx="5438775" cy="2143125"/>
          </a:xfrm>
          <a:prstGeom prst="rect">
            <a:avLst/>
          </a:prstGeom>
          <a:noFill/>
          <a:ln w="19050">
            <a:solidFill>
              <a:srgbClr val="3333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62471" y="1484784"/>
                <a:ext cx="1879617" cy="12926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3333FF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solidFill>
                            <a:srgbClr val="3333FF"/>
                          </a:solidFill>
                          <a:latin typeface="Cambria Math"/>
                        </a:rPr>
                        <m:t>IV</m:t>
                      </m:r>
                    </m:oMath>
                  </m:oMathPara>
                </a14:m>
                <a:endParaRPr lang="en-US" altLang="zh-CN" dirty="0">
                  <a:solidFill>
                    <a:srgbClr val="3333FF"/>
                  </a:solidFill>
                </a:endParaRPr>
              </a:p>
              <a:p>
                <a:endParaRPr lang="en-US" altLang="zh-CN" sz="800" i="1" dirty="0" smtClean="0">
                  <a:solidFill>
                    <a:srgbClr val="3333FF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𝐾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dirty="0" smtClean="0">
                  <a:solidFill>
                    <a:srgbClr val="3333FF"/>
                  </a:solidFill>
                </a:endParaRPr>
              </a:p>
              <a:p>
                <a:endParaRPr lang="en-US" altLang="zh-CN" sz="1000" i="1" dirty="0" smtClean="0">
                  <a:solidFill>
                    <a:srgbClr val="3333FF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3333FF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rgbClr val="3333FF"/>
                          </a:solidFill>
                          <a:latin typeface="Cambria Math"/>
                          <a:ea typeface="Cambria Math"/>
                        </a:rPr>
                        <m:t>⨁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71" y="1484784"/>
                <a:ext cx="1879617" cy="1292662"/>
              </a:xfrm>
              <a:prstGeom prst="rect">
                <a:avLst/>
              </a:prstGeom>
              <a:blipFill rotWithShape="1">
                <a:blip r:embed="rId4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3084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04664"/>
            <a:ext cx="3240359" cy="6437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SPN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36408" y="1628800"/>
            <a:ext cx="1420582" cy="400110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3333FF"/>
                </a:solidFill>
              </a:rPr>
              <a:t>permutation</a:t>
            </a:r>
            <a:endParaRPr lang="zh-CN" altLang="en-US" dirty="0">
              <a:solidFill>
                <a:srgbClr val="3333FF"/>
              </a:solidFill>
            </a:endParaRPr>
          </a:p>
        </p:txBody>
      </p:sp>
      <p:sp>
        <p:nvSpPr>
          <p:cNvPr id="6" name="内容占位符 1"/>
          <p:cNvSpPr txBox="1"/>
          <p:nvPr/>
        </p:nvSpPr>
        <p:spPr>
          <a:xfrm>
            <a:off x="457200" y="1340768"/>
            <a:ext cx="2818656" cy="453650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5905" algn="l" rtl="0" eaLnBrk="1" latinLnBrk="0" hangingPunct="1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3" panose="05040102010807070707"/>
              <a:buChar char=""/>
              <a:defRPr kumimoji="0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21665" indent="-228600" algn="l" rtl="0" eaLnBrk="1" latinLnBrk="0" hangingPunct="1">
              <a:lnSpc>
                <a:spcPct val="130000"/>
              </a:lnSpc>
              <a:spcBef>
                <a:spcPts val="325"/>
              </a:spcBef>
              <a:buClr>
                <a:srgbClr val="5680F8"/>
              </a:buClr>
              <a:buSzPct val="80000"/>
              <a:buFont typeface="Wingdings" panose="05000000000000000000" pitchFamily="2" charset="2"/>
              <a:buChar char="l"/>
              <a:defRPr kumimoji="0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859790" indent="-228600" algn="l" rtl="0" eaLnBrk="1" latinLnBrk="0" hangingPunct="1">
              <a:lnSpc>
                <a:spcPct val="130000"/>
              </a:lnSpc>
              <a:spcBef>
                <a:spcPts val="350"/>
              </a:spcBef>
              <a:buClr>
                <a:srgbClr val="00FFFF"/>
              </a:buClr>
              <a:buSzPct val="100000"/>
              <a:buFont typeface="Wingdings" panose="05000000000000000000" pitchFamily="2" charset="2"/>
              <a:buChar char="Ø"/>
              <a:defRPr kumimoji="0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143000" indent="-228600" algn="l" rtl="0" eaLnBrk="1" latinLnBrk="0" hangingPunct="1">
              <a:lnSpc>
                <a:spcPct val="130000"/>
              </a:lnSpc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20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371600" indent="-228600" algn="l" rtl="0" eaLnBrk="1" latinLnBrk="0" hangingPunct="1">
              <a:lnSpc>
                <a:spcPct val="130000"/>
              </a:lnSpc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8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855" indent="0" fontAlgn="auto">
              <a:buNone/>
            </a:pPr>
            <a:r>
              <a:rPr lang="en-US" altLang="zh-CN" sz="2800" dirty="0" smtClean="0">
                <a:solidFill>
                  <a:srgbClr val="3333FF"/>
                </a:solidFill>
              </a:rPr>
              <a:t>An example of Substitution-Permutation Network (SPN):</a:t>
            </a:r>
            <a:endParaRPr lang="zh-CN" altLang="en-US" sz="2800" dirty="0">
              <a:solidFill>
                <a:srgbClr val="3333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36408" y="1124744"/>
            <a:ext cx="1519968" cy="400110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3333FF"/>
                </a:solidFill>
              </a:rPr>
              <a:t>Substitutions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16830" y="2636912"/>
            <a:ext cx="1519968" cy="400110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3333FF"/>
                </a:solidFill>
              </a:rPr>
              <a:t>Substitutions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09030" y="4149080"/>
            <a:ext cx="1519968" cy="400110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3333FF"/>
                </a:solidFill>
              </a:rPr>
              <a:t>Substitutions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16830" y="5661248"/>
            <a:ext cx="1519968" cy="400110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3333FF"/>
                </a:solidFill>
              </a:rPr>
              <a:t>Substitutions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36408" y="3140968"/>
            <a:ext cx="1420582" cy="400110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3333FF"/>
                </a:solidFill>
              </a:rPr>
              <a:t>permutation</a:t>
            </a:r>
            <a:endParaRPr lang="zh-CN" altLang="en-US" dirty="0">
              <a:solidFill>
                <a:srgbClr val="3333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36408" y="4725144"/>
            <a:ext cx="1420582" cy="400110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3333FF"/>
                </a:solidFill>
              </a:rPr>
              <a:t>permutation</a:t>
            </a:r>
            <a:endParaRPr lang="zh-CN" altLang="en-US" dirty="0">
              <a:solidFill>
                <a:srgbClr val="3333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41176" y="908720"/>
            <a:ext cx="8507288" cy="504056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Linear Cryptanalysis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See 4.3</a:t>
            </a:r>
          </a:p>
          <a:p>
            <a:pPr lvl="1"/>
            <a:r>
              <a:rPr lang="en-US" altLang="zh-CN" dirty="0" smtClean="0">
                <a:solidFill>
                  <a:srgbClr val="3333FF"/>
                </a:solidFill>
              </a:rPr>
              <a:t>A known plaintext attack: </a:t>
            </a:r>
            <a:r>
              <a:rPr lang="en-US" altLang="zh-CN" dirty="0" smtClean="0"/>
              <a:t>(</a:t>
            </a:r>
            <a:r>
              <a:rPr lang="en-US" altLang="zh-CN" dirty="0"/>
              <a:t>x1,y2),(x2, y2), …. </a:t>
            </a:r>
          </a:p>
          <a:p>
            <a:pPr lvl="1"/>
            <a:r>
              <a:rPr lang="en-US" altLang="zh-CN" dirty="0" smtClean="0">
                <a:solidFill>
                  <a:srgbClr val="3333FF"/>
                </a:solidFill>
              </a:rPr>
              <a:t>To find a linear relationship </a:t>
            </a:r>
            <a:r>
              <a:rPr lang="en-US" altLang="zh-CN" dirty="0" smtClean="0"/>
              <a:t>between a subset of plaintext bits and a subset of state bits immediately preceding the substitutions performed in the last round</a:t>
            </a:r>
          </a:p>
          <a:p>
            <a:pPr lvl="1"/>
            <a:r>
              <a:rPr lang="en-US" altLang="zh-CN" dirty="0" smtClean="0">
                <a:solidFill>
                  <a:srgbClr val="3333FF"/>
                </a:solidFill>
              </a:rPr>
              <a:t>To decrypt a given </a:t>
            </a:r>
            <a:r>
              <a:rPr lang="en-US" altLang="zh-CN" dirty="0" err="1" smtClean="0">
                <a:solidFill>
                  <a:srgbClr val="3333FF"/>
                </a:solidFill>
              </a:rPr>
              <a:t>ciphertext</a:t>
            </a:r>
            <a:r>
              <a:rPr lang="en-US" altLang="zh-CN" dirty="0" smtClean="0">
                <a:solidFill>
                  <a:srgbClr val="3333FF"/>
                </a:solidFill>
              </a:rPr>
              <a:t> </a:t>
            </a:r>
            <a:r>
              <a:rPr lang="en-US" altLang="zh-CN" dirty="0" smtClean="0"/>
              <a:t>using all possible candidate keys for the last round</a:t>
            </a:r>
            <a:endParaRPr lang="en-US" altLang="zh-CN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Differential Cryptanalysis: See 4.4</a:t>
            </a:r>
          </a:p>
          <a:p>
            <a:pPr lvl="1"/>
            <a:r>
              <a:rPr lang="en-US" altLang="zh-CN" dirty="0" smtClean="0">
                <a:solidFill>
                  <a:srgbClr val="3333FF"/>
                </a:solidFill>
              </a:rPr>
              <a:t>A chosen-plaintext attack: </a:t>
            </a:r>
          </a:p>
          <a:p>
            <a:pPr marL="631190" lvl="2" indent="0">
              <a:buNone/>
            </a:pPr>
            <a:r>
              <a:rPr lang="en-US" altLang="zh-CN" dirty="0">
                <a:solidFill>
                  <a:srgbClr val="3333FF"/>
                </a:solidFill>
              </a:rPr>
              <a:t> </a:t>
            </a:r>
            <a:r>
              <a:rPr lang="en-US" altLang="zh-CN" dirty="0" smtClean="0">
                <a:solidFill>
                  <a:srgbClr val="3333FF"/>
                </a:solidFill>
              </a:rPr>
              <a:t> </a:t>
            </a:r>
            <a:r>
              <a:rPr lang="en-US" altLang="zh-CN" dirty="0" smtClean="0"/>
              <a:t>(x1,y2),(x2, y2), …. with </a:t>
            </a:r>
            <a:r>
              <a:rPr lang="en-US" altLang="zh-CN" dirty="0" smtClean="0">
                <a:solidFill>
                  <a:srgbClr val="FF0000"/>
                </a:solidFill>
              </a:rPr>
              <a:t>a fixed x’ =x1+x2 </a:t>
            </a:r>
          </a:p>
          <a:p>
            <a:pPr lvl="1"/>
            <a:r>
              <a:rPr lang="en-US" altLang="zh-CN" dirty="0" smtClean="0">
                <a:solidFill>
                  <a:srgbClr val="3333FF"/>
                </a:solidFill>
              </a:rPr>
              <a:t>To compare the x-or of two inputs to the x-or of two outputs</a:t>
            </a:r>
          </a:p>
          <a:p>
            <a:pPr lvl="1"/>
            <a:r>
              <a:rPr lang="en-US" altLang="zh-CN" dirty="0" smtClean="0">
                <a:solidFill>
                  <a:srgbClr val="3333FF"/>
                </a:solidFill>
              </a:rPr>
              <a:t>To decrypt y1 and y2 from the </a:t>
            </a:r>
            <a:r>
              <a:rPr lang="en-US" altLang="zh-CN" smtClean="0">
                <a:solidFill>
                  <a:srgbClr val="3333FF"/>
                </a:solidFill>
              </a:rPr>
              <a:t>last round</a:t>
            </a:r>
            <a:endParaRPr lang="en-US" altLang="zh-CN" dirty="0" smtClean="0">
              <a:solidFill>
                <a:srgbClr val="3333FF"/>
              </a:solidFill>
            </a:endParaRP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Cryptanalysis on SPN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63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02840" y="-27384"/>
            <a:ext cx="8229600" cy="850106"/>
          </a:xfrm>
        </p:spPr>
        <p:txBody>
          <a:bodyPr/>
          <a:lstStyle/>
          <a:p>
            <a:r>
              <a:rPr lang="en-US" altLang="zh-CN" dirty="0" smtClean="0"/>
              <a:t>DES: </a:t>
            </a:r>
            <a:r>
              <a:rPr lang="en-US" altLang="zh-CN" dirty="0" smtClean="0">
                <a:solidFill>
                  <a:srgbClr val="3333FF"/>
                </a:solidFill>
              </a:rPr>
              <a:t>core idea - </a:t>
            </a:r>
            <a:r>
              <a:rPr lang="en-US" altLang="zh-CN" dirty="0" err="1" smtClean="0">
                <a:solidFill>
                  <a:srgbClr val="3333FF"/>
                </a:solidFill>
              </a:rPr>
              <a:t>Feistel</a:t>
            </a:r>
            <a:r>
              <a:rPr lang="en-US" altLang="zh-CN" dirty="0" smtClean="0">
                <a:solidFill>
                  <a:srgbClr val="3333FF"/>
                </a:solidFill>
              </a:rPr>
              <a:t> Cipher</a:t>
            </a:r>
            <a:endParaRPr lang="zh-CN" altLang="en-US" dirty="0">
              <a:solidFill>
                <a:srgbClr val="3333FF"/>
              </a:solidFill>
            </a:endParaRPr>
          </a:p>
        </p:txBody>
      </p:sp>
      <p:pic>
        <p:nvPicPr>
          <p:cNvPr id="1026" name="Picture 2" descr="C:\Users\Xiujie\Desktop\511px-Feistel_cipher_diagram_en.svg.png"/>
          <p:cNvPicPr>
            <a:picLocks noChangeAspect="1" noChangeArrowheads="1"/>
          </p:cNvPicPr>
          <p:nvPr/>
        </p:nvPicPr>
        <p:blipFill rotWithShape="1">
          <a:blip r:embed="rId3" cstate="print"/>
          <a:srcRect t="4154" b="2698"/>
          <a:stretch/>
        </p:blipFill>
        <p:spPr bwMode="auto">
          <a:xfrm>
            <a:off x="4215381" y="934963"/>
            <a:ext cx="4317059" cy="5878413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352028" y="1052736"/>
            <a:ext cx="3571900" cy="4211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smtClean="0">
                <a:hlinkClick r:id="rId4" tooltip="Horst Feistel"/>
              </a:rPr>
              <a:t>Horst </a:t>
            </a:r>
            <a:r>
              <a:rPr lang="en-US" b="1" dirty="0" err="1" smtClean="0">
                <a:hlinkClick r:id="rId4" tooltip="Horst Feistel"/>
              </a:rPr>
              <a:t>Feistel</a:t>
            </a:r>
            <a:r>
              <a:rPr lang="en-US" b="1" dirty="0"/>
              <a:t> </a:t>
            </a:r>
            <a:r>
              <a:rPr lang="en-US" b="1" dirty="0" smtClean="0"/>
              <a:t>(1915-1990): </a:t>
            </a:r>
            <a:r>
              <a:rPr lang="en-US" dirty="0" smtClean="0"/>
              <a:t>German-born physicist and cryptographer, who did pioneering research while working for IBM (USA)</a:t>
            </a: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 smtClean="0"/>
              <a:t>Early 1970s</a:t>
            </a: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3333FF"/>
                </a:solidFill>
              </a:rPr>
              <a:t>Each state is divided into two halves of equal length;</a:t>
            </a: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3333FF"/>
                </a:solidFill>
              </a:rPr>
              <a:t>Round function:</a:t>
            </a:r>
          </a:p>
          <a:p>
            <a:pPr>
              <a:lnSpc>
                <a:spcPct val="125000"/>
              </a:lnSpc>
              <a:spcAft>
                <a:spcPts val="600"/>
              </a:spcAft>
            </a:pPr>
            <a:endParaRPr lang="zh-CN" altLang="en-US" b="1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0831579"/>
              </p:ext>
            </p:extLst>
          </p:nvPr>
        </p:nvGraphicFramePr>
        <p:xfrm>
          <a:off x="856754" y="4725144"/>
          <a:ext cx="285115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1" name="Equation" r:id="rId5" imgW="1549080" imgH="228600" progId="Equation.DSMT4">
                  <p:embed/>
                </p:oleObj>
              </mc:Choice>
              <mc:Fallback>
                <p:oleObj name="Equation" r:id="rId5" imgW="1549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56754" y="4725144"/>
                        <a:ext cx="2851150" cy="420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285877"/>
              </p:ext>
            </p:extLst>
          </p:nvPr>
        </p:nvGraphicFramePr>
        <p:xfrm>
          <a:off x="1207592" y="5179913"/>
          <a:ext cx="2500312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2" name="Equation" r:id="rId7" imgW="1358640" imgH="457200" progId="Equation.DSMT4">
                  <p:embed/>
                </p:oleObj>
              </mc:Choice>
              <mc:Fallback>
                <p:oleObj name="Equation" r:id="rId7" imgW="1358640" imgH="4572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7592" y="5179913"/>
                        <a:ext cx="2500312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99992" y="2924944"/>
            <a:ext cx="500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</a:t>
            </a:r>
            <a:r>
              <a:rPr lang="en-US" altLang="zh-CN" baseline="-25000" dirty="0" smtClean="0"/>
              <a:t>1</a:t>
            </a:r>
            <a:endParaRPr lang="zh-CN" altLang="en-US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5799557" y="2884874"/>
            <a:ext cx="500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</a:t>
            </a:r>
            <a:r>
              <a:rPr lang="en-US" altLang="zh-CN" baseline="-25000" dirty="0" smtClean="0"/>
              <a:t>1</a:t>
            </a:r>
            <a:endParaRPr lang="zh-CN" altLang="en-US" baseline="-25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02840" y="-27384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DES: </a:t>
            </a:r>
            <a:r>
              <a:rPr lang="en-US" altLang="zh-CN" dirty="0" smtClean="0">
                <a:solidFill>
                  <a:srgbClr val="3333FF"/>
                </a:solidFill>
              </a:rPr>
              <a:t>Key Schedule Generation</a:t>
            </a:r>
            <a:endParaRPr lang="zh-CN" altLang="en-US" dirty="0">
              <a:solidFill>
                <a:srgbClr val="3333FF"/>
              </a:solidFill>
            </a:endParaRPr>
          </a:p>
        </p:txBody>
      </p:sp>
      <p:cxnSp>
        <p:nvCxnSpPr>
          <p:cNvPr id="3" name="直接箭头连接符 2"/>
          <p:cNvCxnSpPr>
            <a:stCxn id="13" idx="2"/>
            <a:endCxn id="5" idx="0"/>
          </p:cNvCxnSpPr>
          <p:nvPr/>
        </p:nvCxnSpPr>
        <p:spPr>
          <a:xfrm>
            <a:off x="1648015" y="1415127"/>
            <a:ext cx="0" cy="357689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1028286" y="1772816"/>
            <a:ext cx="1239458" cy="294064"/>
          </a:xfrm>
          <a:prstGeom prst="round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64bits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2627784" y="2394515"/>
            <a:ext cx="6510" cy="231010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15" idx="2"/>
            <a:endCxn id="17" idx="0"/>
          </p:cNvCxnSpPr>
          <p:nvPr/>
        </p:nvCxnSpPr>
        <p:spPr>
          <a:xfrm>
            <a:off x="783919" y="2904603"/>
            <a:ext cx="0" cy="507656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740254" y="2394515"/>
            <a:ext cx="7661" cy="231010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1028286" y="1096840"/>
            <a:ext cx="1239458" cy="318287"/>
          </a:xfrm>
          <a:prstGeom prst="round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56bits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036398" y="2610539"/>
            <a:ext cx="1239458" cy="294064"/>
          </a:xfrm>
          <a:prstGeom prst="round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D0 28bits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64190" y="2610539"/>
            <a:ext cx="1239458" cy="294064"/>
          </a:xfrm>
          <a:prstGeom prst="round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C0 28bits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036398" y="3402627"/>
            <a:ext cx="1239458" cy="332137"/>
          </a:xfrm>
          <a:prstGeom prst="round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D1 28bits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64190" y="3412259"/>
            <a:ext cx="1239458" cy="322506"/>
          </a:xfrm>
          <a:prstGeom prst="round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C1 28bits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4355976" y="3717925"/>
            <a:ext cx="1040130" cy="290195"/>
          </a:xfrm>
          <a:prstGeom prst="round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16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48bits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036398" y="4416383"/>
            <a:ext cx="1239458" cy="282388"/>
          </a:xfrm>
          <a:prstGeom prst="round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D2 28bits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164190" y="4414338"/>
            <a:ext cx="1239458" cy="284433"/>
          </a:xfrm>
          <a:prstGeom prst="round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C2 28bits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40385" y="1434262"/>
            <a:ext cx="1763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</a:rPr>
              <a:t>Add check bits</a:t>
            </a:r>
            <a:endParaRPr lang="zh-CN" altLang="en-US" sz="1600" dirty="0">
              <a:solidFill>
                <a:srgbClr val="3333FF"/>
              </a:solidFill>
            </a:endParaRPr>
          </a:p>
        </p:txBody>
      </p:sp>
      <p:cxnSp>
        <p:nvCxnSpPr>
          <p:cNvPr id="25" name="直接箭头连接符 24"/>
          <p:cNvCxnSpPr>
            <a:stCxn id="5" idx="2"/>
          </p:cNvCxnSpPr>
          <p:nvPr/>
        </p:nvCxnSpPr>
        <p:spPr>
          <a:xfrm>
            <a:off x="1648015" y="2066880"/>
            <a:ext cx="0" cy="319251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71801" y="377611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</a:rPr>
              <a:t>Permutation 2</a:t>
            </a:r>
            <a:endParaRPr lang="zh-CN" altLang="en-US" sz="1600" dirty="0">
              <a:solidFill>
                <a:srgbClr val="3333FF"/>
              </a:solidFill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740254" y="2394515"/>
            <a:ext cx="18875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4" idx="2"/>
            <a:endCxn id="16" idx="0"/>
          </p:cNvCxnSpPr>
          <p:nvPr/>
        </p:nvCxnSpPr>
        <p:spPr>
          <a:xfrm>
            <a:off x="2656127" y="2904603"/>
            <a:ext cx="0" cy="498024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79512" y="2996952"/>
            <a:ext cx="1403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Left shift 1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60465" y="2970579"/>
            <a:ext cx="1187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Left shift 1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cxnSp>
        <p:nvCxnSpPr>
          <p:cNvPr id="36" name="直接箭头连接符 35"/>
          <p:cNvCxnSpPr>
            <a:stCxn id="16" idx="2"/>
            <a:endCxn id="19" idx="0"/>
          </p:cNvCxnSpPr>
          <p:nvPr/>
        </p:nvCxnSpPr>
        <p:spPr>
          <a:xfrm>
            <a:off x="2656127" y="3734764"/>
            <a:ext cx="0" cy="681619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7" idx="2"/>
            <a:endCxn id="20" idx="0"/>
          </p:cNvCxnSpPr>
          <p:nvPr/>
        </p:nvCxnSpPr>
        <p:spPr>
          <a:xfrm>
            <a:off x="783919" y="3734765"/>
            <a:ext cx="0" cy="679573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5" name="直接箭头连接符 7174"/>
          <p:cNvCxnSpPr>
            <a:endCxn id="18" idx="1"/>
          </p:cNvCxnSpPr>
          <p:nvPr/>
        </p:nvCxnSpPr>
        <p:spPr>
          <a:xfrm>
            <a:off x="783919" y="3856161"/>
            <a:ext cx="3572057" cy="686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872433" y="3995808"/>
            <a:ext cx="1763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Left shift 2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5" y="4000177"/>
            <a:ext cx="1763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Left shift 2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619672" y="2060848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</a:rPr>
              <a:t>Permutation 1</a:t>
            </a:r>
            <a:endParaRPr lang="zh-CN" altLang="en-US" sz="1600" dirty="0">
              <a:solidFill>
                <a:srgbClr val="3333FF"/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4355976" y="4754245"/>
            <a:ext cx="1029970" cy="304165"/>
          </a:xfrm>
          <a:prstGeom prst="round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16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48bits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2036398" y="5418851"/>
            <a:ext cx="1239458" cy="312360"/>
          </a:xfrm>
          <a:prstGeom prst="round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D3 28bits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164190" y="5418851"/>
            <a:ext cx="1239458" cy="314405"/>
          </a:xfrm>
          <a:prstGeom prst="round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C3 28bits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771800" y="4840782"/>
            <a:ext cx="1763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</a:rPr>
              <a:t>Permutation 2</a:t>
            </a:r>
            <a:endParaRPr lang="zh-CN" altLang="en-US" sz="1600" dirty="0">
              <a:solidFill>
                <a:srgbClr val="3333FF"/>
              </a:solidFill>
            </a:endParaRPr>
          </a:p>
        </p:txBody>
      </p:sp>
      <p:cxnSp>
        <p:nvCxnSpPr>
          <p:cNvPr id="52" name="直接箭头连接符 51"/>
          <p:cNvCxnSpPr>
            <a:stCxn id="19" idx="2"/>
            <a:endCxn id="49" idx="0"/>
          </p:cNvCxnSpPr>
          <p:nvPr/>
        </p:nvCxnSpPr>
        <p:spPr>
          <a:xfrm>
            <a:off x="2656127" y="4698771"/>
            <a:ext cx="0" cy="720080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20" idx="2"/>
            <a:endCxn id="50" idx="0"/>
          </p:cNvCxnSpPr>
          <p:nvPr/>
        </p:nvCxnSpPr>
        <p:spPr>
          <a:xfrm>
            <a:off x="783919" y="4698771"/>
            <a:ext cx="0" cy="720080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783919" y="4920827"/>
            <a:ext cx="357205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872433" y="4986803"/>
            <a:ext cx="1763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Left shift 3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25" y="4986803"/>
            <a:ext cx="1763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Left shift 3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4355976" y="6517005"/>
            <a:ext cx="1061720" cy="368300"/>
          </a:xfrm>
          <a:prstGeom prst="round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16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 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48bits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771800" y="6474822"/>
            <a:ext cx="1763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</a:rPr>
              <a:t>Permutation 2</a:t>
            </a:r>
            <a:endParaRPr lang="zh-CN" altLang="en-US" sz="1600" dirty="0">
              <a:solidFill>
                <a:srgbClr val="3333FF"/>
              </a:solidFill>
            </a:endParaRPr>
          </a:p>
        </p:txBody>
      </p:sp>
      <p:cxnSp>
        <p:nvCxnSpPr>
          <p:cNvPr id="83" name="直接箭头连接符 82"/>
          <p:cNvCxnSpPr>
            <a:stCxn id="88" idx="2"/>
          </p:cNvCxnSpPr>
          <p:nvPr/>
        </p:nvCxnSpPr>
        <p:spPr>
          <a:xfrm>
            <a:off x="2656127" y="6595307"/>
            <a:ext cx="0" cy="146061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89" idx="2"/>
          </p:cNvCxnSpPr>
          <p:nvPr/>
        </p:nvCxnSpPr>
        <p:spPr>
          <a:xfrm>
            <a:off x="783919" y="6597352"/>
            <a:ext cx="0" cy="144016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>
            <a:off x="783919" y="6741368"/>
            <a:ext cx="357205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979712" y="5898758"/>
            <a:ext cx="1599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Left shift 16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07504" y="5898758"/>
            <a:ext cx="1599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Left shift 16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2036398" y="6282947"/>
            <a:ext cx="1239458" cy="312360"/>
          </a:xfrm>
          <a:prstGeom prst="round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D16 28bits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圆角矩形 88"/>
          <p:cNvSpPr/>
          <p:nvPr/>
        </p:nvSpPr>
        <p:spPr>
          <a:xfrm>
            <a:off x="164190" y="6282947"/>
            <a:ext cx="1239458" cy="314405"/>
          </a:xfrm>
          <a:prstGeom prst="round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C16 28bits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6" name="直接箭头连接符 95"/>
          <p:cNvCxnSpPr>
            <a:stCxn id="49" idx="2"/>
            <a:endCxn id="88" idx="0"/>
          </p:cNvCxnSpPr>
          <p:nvPr/>
        </p:nvCxnSpPr>
        <p:spPr>
          <a:xfrm>
            <a:off x="2656127" y="5731211"/>
            <a:ext cx="0" cy="551736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50" idx="2"/>
            <a:endCxn id="89" idx="0"/>
          </p:cNvCxnSpPr>
          <p:nvPr/>
        </p:nvCxnSpPr>
        <p:spPr>
          <a:xfrm>
            <a:off x="783919" y="5733256"/>
            <a:ext cx="0" cy="549691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232473" y="1052736"/>
            <a:ext cx="183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3333FF"/>
                </a:solidFill>
              </a:rPr>
              <a:t>K=(k</a:t>
            </a:r>
            <a:r>
              <a:rPr lang="en-US" altLang="zh-CN" sz="1800" baseline="-25000" dirty="0" smtClean="0">
                <a:solidFill>
                  <a:srgbClr val="3333FF"/>
                </a:solidFill>
              </a:rPr>
              <a:t>1</a:t>
            </a:r>
            <a:r>
              <a:rPr lang="en-US" altLang="zh-CN" sz="1800" dirty="0" smtClean="0">
                <a:solidFill>
                  <a:srgbClr val="3333FF"/>
                </a:solidFill>
              </a:rPr>
              <a:t>k</a:t>
            </a:r>
            <a:r>
              <a:rPr lang="en-US" altLang="zh-CN" sz="1800" baseline="-25000" dirty="0">
                <a:solidFill>
                  <a:srgbClr val="3333FF"/>
                </a:solidFill>
              </a:rPr>
              <a:t>2</a:t>
            </a:r>
            <a:r>
              <a:rPr lang="en-US" altLang="zh-CN" sz="1800" dirty="0" smtClean="0">
                <a:solidFill>
                  <a:srgbClr val="3333FF"/>
                </a:solidFill>
              </a:rPr>
              <a:t>k</a:t>
            </a:r>
            <a:r>
              <a:rPr lang="en-US" altLang="zh-CN" sz="1800" baseline="-25000" dirty="0">
                <a:solidFill>
                  <a:srgbClr val="3333FF"/>
                </a:solidFill>
              </a:rPr>
              <a:t>3</a:t>
            </a:r>
            <a:r>
              <a:rPr lang="en-US" altLang="zh-CN" sz="1800" dirty="0" smtClean="0">
                <a:solidFill>
                  <a:srgbClr val="3333FF"/>
                </a:solidFill>
              </a:rPr>
              <a:t>…k</a:t>
            </a:r>
            <a:r>
              <a:rPr lang="en-US" altLang="zh-CN" sz="1800" baseline="-25000" dirty="0">
                <a:solidFill>
                  <a:srgbClr val="3333FF"/>
                </a:solidFill>
              </a:rPr>
              <a:t>56</a:t>
            </a:r>
            <a:r>
              <a:rPr lang="en-US" altLang="zh-CN" sz="1800" dirty="0" smtClean="0">
                <a:solidFill>
                  <a:srgbClr val="3333FF"/>
                </a:solidFill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2061</Words>
  <Application>Microsoft Office PowerPoint</Application>
  <PresentationFormat>全屏显示(4:3)</PresentationFormat>
  <Paragraphs>417</Paragraphs>
  <Slides>53</Slides>
  <Notes>2</Notes>
  <HiddenSlides>34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55" baseType="lpstr">
      <vt:lpstr>聚合</vt:lpstr>
      <vt:lpstr>Equation</vt:lpstr>
      <vt:lpstr>Lecture 4 – Supplement -Cryptographic Algorithms and Protocols</vt:lpstr>
      <vt:lpstr>Modern Symmetric-Key Cryptography</vt:lpstr>
      <vt:lpstr>Stream Ciphers</vt:lpstr>
      <vt:lpstr>Block Ciphers</vt:lpstr>
      <vt:lpstr>Intuition of Block Ciphers</vt:lpstr>
      <vt:lpstr>SPN</vt:lpstr>
      <vt:lpstr>Cryptanalysis on SPN</vt:lpstr>
      <vt:lpstr>DES: core idea - Feistel Cipher</vt:lpstr>
      <vt:lpstr>DES: Key Schedule Generation</vt:lpstr>
      <vt:lpstr>DES: Key Schedule Generation</vt:lpstr>
      <vt:lpstr>PowerPoint 演示文稿</vt:lpstr>
      <vt:lpstr>DES：Expansion E (32 bits48 bits)</vt:lpstr>
      <vt:lpstr>DES: S-boxes (I)</vt:lpstr>
      <vt:lpstr>DES: S-boxes (II)</vt:lpstr>
      <vt:lpstr>DES: Permutation P</vt:lpstr>
      <vt:lpstr>Introduction of AES</vt:lpstr>
      <vt:lpstr>AES: Inventors</vt:lpstr>
      <vt:lpstr>AES: State</vt:lpstr>
      <vt:lpstr>AES: SUBBYTES (1/3)</vt:lpstr>
      <vt:lpstr>AES: SUBBYTES (2/3)</vt:lpstr>
      <vt:lpstr>AES: SUBBYTES (3/3)</vt:lpstr>
      <vt:lpstr>AES: SHIFTROWS </vt:lpstr>
      <vt:lpstr>AES: MIXCOLUMNS </vt:lpstr>
      <vt:lpstr>Introduction to the Finite Field</vt:lpstr>
      <vt:lpstr>AES: KEYEXPANSION </vt:lpstr>
      <vt:lpstr>Introduction to Modes of Operation</vt:lpstr>
      <vt:lpstr>ECB: DES &amp; AES</vt:lpstr>
      <vt:lpstr>CFB: DES &amp; AES</vt:lpstr>
      <vt:lpstr>CBC: DES &amp; AES</vt:lpstr>
      <vt:lpstr>OFB: DES &amp; AES</vt:lpstr>
      <vt:lpstr>CTR (Counter) Mode: AES</vt:lpstr>
      <vt:lpstr>CCM: AES</vt:lpstr>
      <vt:lpstr>GCM: AES</vt:lpstr>
      <vt:lpstr>Introduction to the Finite Field</vt:lpstr>
      <vt:lpstr>Introduction to the Finite Field</vt:lpstr>
      <vt:lpstr>PowerPoint 演示文稿</vt:lpstr>
      <vt:lpstr>Example 3.1</vt:lpstr>
      <vt:lpstr>Stream Ciphers</vt:lpstr>
      <vt:lpstr>Binary Steam Ciphers</vt:lpstr>
      <vt:lpstr>Known-plaintext attack on the LFSR Stream cipher</vt:lpstr>
      <vt:lpstr>Known-plaintext attack on the LFSR Stream cipher</vt:lpstr>
      <vt:lpstr>Practical Stream Ciphers</vt:lpstr>
      <vt:lpstr>Combination generator</vt:lpstr>
      <vt:lpstr>Filter generator</vt:lpstr>
      <vt:lpstr>Shrinking generator</vt:lpstr>
      <vt:lpstr>Applications of Stream Ciphers</vt:lpstr>
      <vt:lpstr>Applications of Stream Ciphers</vt:lpstr>
      <vt:lpstr>Applications of Stream Ciphers</vt:lpstr>
      <vt:lpstr>PowerPoint 演示文稿</vt:lpstr>
      <vt:lpstr>Group Work on Stream Cipher</vt:lpstr>
      <vt:lpstr>4.3 DES: core idea</vt:lpstr>
      <vt:lpstr>4.6 CBC</vt:lpstr>
      <vt:lpstr>4.9 OFB:</vt:lpstr>
    </vt:vector>
  </TitlesOfParts>
  <Company>MC SYSTEM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MC SYSTEM</dc:creator>
  <cp:lastModifiedBy>Huang XJ</cp:lastModifiedBy>
  <cp:revision>375</cp:revision>
  <cp:lastPrinted>2022-03-31T01:44:07Z</cp:lastPrinted>
  <dcterms:created xsi:type="dcterms:W3CDTF">2006-05-05T07:30:00Z</dcterms:created>
  <dcterms:modified xsi:type="dcterms:W3CDTF">2023-04-27T02:01:34Z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