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88" r:id="rId3"/>
    <p:sldId id="524" r:id="rId4"/>
    <p:sldId id="546" r:id="rId5"/>
    <p:sldId id="519" r:id="rId6"/>
    <p:sldId id="525" r:id="rId8"/>
    <p:sldId id="554" r:id="rId9"/>
    <p:sldId id="570" r:id="rId10"/>
    <p:sldId id="474" r:id="rId11"/>
    <p:sldId id="475" r:id="rId12"/>
    <p:sldId id="526" r:id="rId13"/>
    <p:sldId id="529" r:id="rId14"/>
    <p:sldId id="530" r:id="rId15"/>
    <p:sldId id="547" r:id="rId16"/>
    <p:sldId id="532" r:id="rId17"/>
    <p:sldId id="553" r:id="rId18"/>
    <p:sldId id="533" r:id="rId19"/>
    <p:sldId id="480" r:id="rId20"/>
    <p:sldId id="549" r:id="rId21"/>
    <p:sldId id="481" r:id="rId22"/>
    <p:sldId id="508" r:id="rId23"/>
    <p:sldId id="509" r:id="rId24"/>
    <p:sldId id="483" r:id="rId25"/>
    <p:sldId id="534" r:id="rId26"/>
    <p:sldId id="484" r:id="rId27"/>
    <p:sldId id="485" r:id="rId28"/>
    <p:sldId id="486" r:id="rId29"/>
    <p:sldId id="487" r:id="rId30"/>
    <p:sldId id="569" r:id="rId31"/>
    <p:sldId id="489" r:id="rId32"/>
    <p:sldId id="490" r:id="rId33"/>
    <p:sldId id="491" r:id="rId34"/>
    <p:sldId id="492" r:id="rId35"/>
    <p:sldId id="563" r:id="rId36"/>
    <p:sldId id="616" r:id="rId37"/>
    <p:sldId id="617" r:id="rId38"/>
    <p:sldId id="568" r:id="rId39"/>
    <p:sldId id="564" r:id="rId40"/>
    <p:sldId id="566" r:id="rId41"/>
    <p:sldId id="541" r:id="rId42"/>
    <p:sldId id="552" r:id="rId43"/>
    <p:sldId id="544" r:id="rId44"/>
    <p:sldId id="542" r:id="rId45"/>
    <p:sldId id="560" r:id="rId46"/>
    <p:sldId id="498" r:id="rId47"/>
    <p:sldId id="545" r:id="rId48"/>
    <p:sldId id="499" r:id="rId49"/>
    <p:sldId id="500" r:id="rId50"/>
    <p:sldId id="501" r:id="rId51"/>
    <p:sldId id="502" r:id="rId52"/>
    <p:sldId id="555" r:id="rId53"/>
    <p:sldId id="551" r:id="rId54"/>
    <p:sldId id="504" r:id="rId55"/>
    <p:sldId id="419" r:id="rId56"/>
  </p:sldIdLst>
  <p:sldSz cx="9144000" cy="6858000" type="screen4x3"/>
  <p:notesSz cx="6858000" cy="9144000"/>
  <p:custDataLst>
    <p:tags r:id="rId6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2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FF00FF"/>
    <a:srgbClr val="008000"/>
    <a:srgbClr val="00FFFF"/>
    <a:srgbClr val="000000"/>
    <a:srgbClr val="CC0000"/>
    <a:srgbClr val="00FF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4465" autoAdjust="0"/>
  </p:normalViewPr>
  <p:slideViewPr>
    <p:cSldViewPr>
      <p:cViewPr>
        <p:scale>
          <a:sx n="80" d="100"/>
          <a:sy n="80" d="100"/>
        </p:scale>
        <p:origin x="-874" y="-34"/>
      </p:cViewPr>
      <p:guideLst>
        <p:guide orient="horz" pos="2140"/>
        <p:guide pos="28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0" Type="http://schemas.openxmlformats.org/officeDocument/2006/relationships/tags" Target="tags/tag1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19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05C85F-A9A9-4F45-8419-85E18D74F1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10515-B561-448D-9FAF-A9799C08FF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0309-C881-46E7-8284-C86982C5A6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0309-C881-46E7-8284-C86982C5A6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0309-C881-46E7-8284-C86982C5A6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0309-C881-46E7-8284-C86982C5A6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0309-C881-46E7-8284-C86982C5A6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0309-C881-46E7-8284-C86982C5A6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0309-C881-46E7-8284-C86982C5A6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/>
              <a:t>A List of Potential adversarial goals: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05C85F-A9A9-4F45-8419-85E18D74F1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baseline="0" dirty="0" smtClean="0"/>
              <a:t> is masked by multiplying it by \</a:t>
            </a:r>
            <a:r>
              <a:rPr lang="en-US" altLang="zh-CN" baseline="0" dirty="0" err="1" smtClean="0"/>
              <a:t>beta_k</a:t>
            </a:r>
            <a:r>
              <a:rPr lang="en-US" altLang="zh-CN" baseline="0" dirty="0" smtClean="0"/>
              <a:t>, yielding y_2.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10515-B561-448D-9FAF-A9799C08FF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1C432-0D83-4674-BD30-E4CEE583250E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FB7D7-A035-4E96-8DF7-E2EE459D55EE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baseline="0" dirty="0" smtClean="0"/>
              <a:t> is masked by multiplying it by \</a:t>
            </a:r>
            <a:r>
              <a:rPr lang="en-US" altLang="zh-CN" baseline="0" dirty="0" err="1" smtClean="0"/>
              <a:t>beta_k</a:t>
            </a:r>
            <a:r>
              <a:rPr lang="en-US" altLang="zh-CN" baseline="0" dirty="0" smtClean="0"/>
              <a:t>, yielding y_2.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10515-B561-448D-9FAF-A9799C08FF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baseline="0" dirty="0" smtClean="0"/>
              <a:t> is masked by multiplying it by \</a:t>
            </a:r>
            <a:r>
              <a:rPr lang="en-US" altLang="zh-CN" baseline="0" dirty="0" err="1" smtClean="0"/>
              <a:t>beta_k</a:t>
            </a:r>
            <a:r>
              <a:rPr lang="en-US" altLang="zh-CN" baseline="0" dirty="0" smtClean="0"/>
              <a:t>, yielding y_2.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10515-B561-448D-9FAF-A9799C08FF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FB7D7-A035-4E96-8DF7-E2EE459D55EE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0309-C881-46E7-8284-C86982C5A6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0309-C881-46E7-8284-C86982C5A6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0309-C881-46E7-8284-C86982C5A6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4.xml"/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grpSp>
        <p:nvGrpSpPr>
          <p:cNvPr id="5" name="组合 18"/>
          <p:cNvGrpSpPr/>
          <p:nvPr/>
        </p:nvGrpSpPr>
        <p:grpSpPr bwMode="auto">
          <a:xfrm>
            <a:off x="-3175" y="5229225"/>
            <a:ext cx="9147175" cy="1635125"/>
            <a:chOff x="-3765" y="4832896"/>
            <a:chExt cx="9147765" cy="2032192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1687032" y="4832896"/>
              <a:ext cx="7456968" cy="5189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00FFFF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Lucida Sans Unicode" panose="020B0602030504020204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35926" y="5134766"/>
              <a:ext cx="9108074" cy="83852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5680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Lucida Sans Unicode" panose="020B0602030504020204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38308" cy="2278484"/>
          </a:xfrm>
          <a:prstGeom prst="rect">
            <a:avLst/>
          </a:prstGeom>
          <a:solidFill>
            <a:srgbClr val="3333CC"/>
          </a:solidFill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397713"/>
          </a:xfrm>
        </p:spPr>
        <p:txBody>
          <a:bodyPr/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761609"/>
          </a:xfrm>
        </p:spPr>
        <p:txBody>
          <a:bodyPr lIns="45720" rIns="45720" anchor="ctr"/>
          <a:lstStyle>
            <a:lvl1pPr marL="0" marR="64135" indent="0" algn="ctr">
              <a:buNone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51E083-901F-4BC2-8C38-FB5A6761785D}" type="datetime1">
              <a:rPr lang="zh-CN" altLang="en-US"/>
            </a:fld>
            <a:endParaRPr lang="zh-CN" altLang="en-US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DA2BF">
                    <a:tint val="2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671791-7718-421F-9604-96040524D9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35C2F0-B516-4797-87AC-FB41C060B4C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4FB1B26-A1F9-49E7-A758-C94F7EA9DF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368940-16D0-4448-BC70-0EC43D9DFF9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B216140-AE8D-4A87-97CE-2897770B84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5680F8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>
              <a:buClr>
                <a:srgbClr val="00FFFF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300163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2902059-00DC-41D9-82E4-FC76C08D8D70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7988" y="6408738"/>
            <a:ext cx="98583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EC8E27E-8D50-4935-97BA-5FA782506CC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2B1DF7-6329-4CCD-978F-007D72B61B41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01F6DF-8F41-4FE5-8D2F-F653C2A8B09E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3E22E9A-FB44-4797-861D-B72691FB479D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1347C09-C49E-4F07-B432-F0D59B09219F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243EA83-6EF2-47B9-A310-FF516838A4D4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BB04F2-A488-4077-9867-48D926231EF8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7B5BB8-D6C0-4126-AFB9-C65F33BD1F24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CC4AA0-8F8D-4A2A-8D24-6CFA2ED8FDF8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02A486-1407-44C6-896A-594FAC24A4A8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54E5F3-C1A3-4A98-921D-783713C6BA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61FD46-1D91-4D73-A896-64123BD1B841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82E0E0-1BE7-436A-986D-2EB75FF7E26D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  <a:latin typeface="Lucida Sans Unicode" panose="020B0602030504020204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  <a:latin typeface="Lucida Sans Unicode" panose="020B0602030504020204"/>
            </a:endParaRPr>
          </a:p>
        </p:txBody>
      </p:sp>
      <p:sp>
        <p:nvSpPr>
          <p:cNvPr id="7" name="直角三角形 6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41E49F0-BB78-4502-A0E2-57E9D468638C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8A05002-3D41-40EC-82EE-F4C7E0BE6E4E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-14188"/>
            <a:ext cx="8229600" cy="8509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08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980728"/>
            <a:ext cx="8229600" cy="4535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Lucida Sans Unicode" panose="020B0602030504020204"/>
                <a:ea typeface="黑体" panose="02010609060101010101" charset="-122"/>
              </a:defRPr>
            </a:lvl1pPr>
          </a:lstStyle>
          <a:p>
            <a:pPr>
              <a:defRPr/>
            </a:pPr>
            <a:fld id="{E240CA50-5A1A-48DC-B86D-4FEE8BE65499}" type="datetime1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Lucida Sans Unicode" panose="020B0602030504020204"/>
                <a:ea typeface="黑体" panose="02010609060101010101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prstClr val="black"/>
                </a:solidFill>
                <a:latin typeface="Lucida Sans Unicode" panose="020B0602030504020204"/>
                <a:ea typeface="黑体" panose="02010609060101010101" charset="-122"/>
              </a:defRPr>
            </a:lvl1pPr>
          </a:lstStyle>
          <a:p>
            <a:pPr>
              <a:defRPr/>
            </a:pPr>
            <a:fld id="{5AF2F3C9-4E26-4D03-86E3-49CAD35C574F}" type="slidenum">
              <a:rPr lang="zh-CN" altLang="en-US"/>
            </a:fld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95288" y="836712"/>
            <a:ext cx="8353425" cy="0"/>
          </a:xfrm>
          <a:prstGeom prst="line">
            <a:avLst/>
          </a:prstGeom>
          <a:ln w="73025">
            <a:solidFill>
              <a:srgbClr val="5680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anose="020B0602030504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anose="020B0602030504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anose="020B0602030504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anose="020B0602030504020204" pitchFamily="34" charset="0"/>
          <a:ea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anose="020B0602030504020204" pitchFamily="34" charset="0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anose="020B0602030504020204" pitchFamily="34" charset="0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anose="020B0602030504020204" pitchFamily="34" charset="0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anose="020B0602030504020204" pitchFamily="34" charset="0"/>
          <a:ea typeface="黑体" panose="02010609060101010101" charset="-122"/>
        </a:defRPr>
      </a:lvl9pPr>
    </p:titleStyle>
    <p:bodyStyle>
      <a:lvl1pPr marL="365125" indent="-255905" algn="l" rtl="0" eaLnBrk="0" fontAlgn="base" hangingPunct="0">
        <a:lnSpc>
          <a:spcPct val="13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Char char=""/>
        <a:defRPr sz="32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21030" indent="-228600" algn="l" rtl="0" eaLnBrk="0" fontAlgn="base" hangingPunct="0">
        <a:lnSpc>
          <a:spcPct val="130000"/>
        </a:lnSpc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9155" indent="-228600" algn="l" rtl="0" eaLnBrk="0" fontAlgn="base" hangingPunct="0">
        <a:lnSpc>
          <a:spcPct val="13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4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43000" indent="-228600" algn="l" rtl="0" eaLnBrk="0" fontAlgn="base" hangingPunct="0">
        <a:lnSpc>
          <a:spcPct val="130000"/>
        </a:lnSpc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228600" algn="l" rtl="0" eaLnBrk="0" fontAlgn="base" hangingPunct="0">
        <a:lnSpc>
          <a:spcPct val="130000"/>
        </a:lnSpc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5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47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2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04864"/>
            <a:ext cx="9144000" cy="172819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Lecture 7: The </a:t>
            </a:r>
            <a:r>
              <a:rPr lang="en-US" altLang="zh-CN" sz="4000" dirty="0" err="1" smtClean="0"/>
              <a:t>ElGamal</a:t>
            </a:r>
            <a:r>
              <a:rPr lang="en-US" altLang="zh-CN" sz="4000" dirty="0" smtClean="0"/>
              <a:t> Cryptosystem and Discrete Logarithms</a:t>
            </a:r>
            <a:br>
              <a:rPr lang="en-US" altLang="zh-CN" sz="4400" dirty="0" smtClean="0"/>
            </a:br>
            <a:r>
              <a:rPr lang="en-US" altLang="zh-CN" sz="2400" dirty="0" smtClean="0"/>
              <a:t>-Cryptographic Algorithms and Protocols</a:t>
            </a:r>
            <a:endParaRPr lang="zh-CN" altLang="en-US" sz="2400" dirty="0"/>
          </a:p>
        </p:txBody>
      </p:sp>
      <p:sp>
        <p:nvSpPr>
          <p:cNvPr id="15363" name="副标题 2"/>
          <p:cNvSpPr>
            <a:spLocks noGrp="1"/>
          </p:cNvSpPr>
          <p:nvPr>
            <p:ph type="subTitle" idx="1"/>
          </p:nvPr>
        </p:nvSpPr>
        <p:spPr>
          <a:xfrm>
            <a:off x="685800" y="3933825"/>
            <a:ext cx="7772400" cy="2519363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ea typeface="楷体" panose="02010609060101010101" pitchFamily="49" charset="-122"/>
              </a:rPr>
              <a:t>Huang, </a:t>
            </a:r>
            <a:r>
              <a:rPr lang="en-US" altLang="zh-CN" sz="2400" dirty="0" err="1" smtClean="0">
                <a:solidFill>
                  <a:srgbClr val="0000FF"/>
                </a:solidFill>
                <a:ea typeface="楷体" panose="02010609060101010101" pitchFamily="49" charset="-122"/>
              </a:rPr>
              <a:t>Xiujie</a:t>
            </a:r>
            <a:r>
              <a:rPr lang="en-US" altLang="zh-CN" sz="2400" dirty="0" smtClean="0">
                <a:solidFill>
                  <a:srgbClr val="0000FF"/>
                </a:solidFill>
                <a:ea typeface="楷体" panose="02010609060101010101" pitchFamily="49" charset="-122"/>
              </a:rPr>
              <a:t> (</a:t>
            </a:r>
            <a:r>
              <a:rPr lang="zh-CN" altLang="en-US" sz="2400" dirty="0" smtClean="0">
                <a:solidFill>
                  <a:srgbClr val="0000FF"/>
                </a:solidFill>
                <a:ea typeface="楷体" panose="02010609060101010101" pitchFamily="49" charset="-122"/>
              </a:rPr>
              <a:t>黄秀姐</a:t>
            </a:r>
            <a:r>
              <a:rPr lang="en-US" altLang="zh-CN" sz="2400" dirty="0" smtClean="0">
                <a:solidFill>
                  <a:srgbClr val="0000FF"/>
                </a:solidFill>
                <a:ea typeface="楷体" panose="02010609060101010101" pitchFamily="49" charset="-122"/>
              </a:rPr>
              <a:t>)</a:t>
            </a:r>
            <a:endParaRPr lang="en-US" altLang="zh-CN" sz="2400" dirty="0" smtClean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marR="0"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FF"/>
                </a:solidFill>
              </a:rPr>
              <a:t>Office: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Nanhai</a:t>
            </a:r>
            <a:r>
              <a:rPr lang="en-US" altLang="zh-CN" sz="2400" dirty="0" smtClean="0">
                <a:solidFill>
                  <a:srgbClr val="0000FF"/>
                </a:solidFill>
              </a:rPr>
              <a:t> Building, #411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R="0"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FF"/>
                </a:solidFill>
              </a:rPr>
              <a:t>E-mail: t_xiujie@jnu.edu.cn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R="0" eaLnBrk="1" hangingPunct="1">
              <a:lnSpc>
                <a:spcPct val="100000"/>
              </a:lnSpc>
            </a:pPr>
            <a:r>
              <a:rPr lang="en-US" altLang="zh-CN" sz="2400" dirty="0" smtClean="0">
                <a:ea typeface="楷体" panose="02010609060101010101" pitchFamily="49" charset="-122"/>
              </a:rPr>
              <a:t>Dept. Computer Science</a:t>
            </a:r>
            <a:endParaRPr lang="en-US" altLang="zh-CN" sz="2400" dirty="0" smtClean="0"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3333FF"/>
                </a:solidFill>
              </a:rPr>
              <a:t>The </a:t>
            </a:r>
            <a:r>
              <a:rPr lang="en-US" altLang="zh-CN" sz="4000" dirty="0" err="1" smtClean="0">
                <a:solidFill>
                  <a:srgbClr val="3333FF"/>
                </a:solidFill>
              </a:rPr>
              <a:t>ElGamal</a:t>
            </a:r>
            <a:r>
              <a:rPr lang="en-US" altLang="zh-CN" sz="4000" dirty="0" smtClean="0">
                <a:solidFill>
                  <a:srgbClr val="3333FF"/>
                </a:solidFill>
              </a:rPr>
              <a:t> Cryptosystem, </a:t>
            </a:r>
            <a:r>
              <a:rPr lang="en-US" altLang="zh-CN" sz="4000" dirty="0" smtClean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1985</a:t>
            </a:r>
            <a:endParaRPr lang="zh-CN" altLang="en-US" sz="4000" dirty="0">
              <a:solidFill>
                <a:srgbClr val="3333FF"/>
              </a:solidFill>
            </a:endParaRPr>
          </a:p>
        </p:txBody>
      </p:sp>
      <p:sp>
        <p:nvSpPr>
          <p:cNvPr id="18" name="Rectangle 5"/>
          <p:cNvSpPr txBox="1">
            <a:spLocks noRot="1" noChangeArrowheads="1"/>
          </p:cNvSpPr>
          <p:nvPr/>
        </p:nvSpPr>
        <p:spPr bwMode="auto">
          <a:xfrm>
            <a:off x="395536" y="908720"/>
            <a:ext cx="8748464" cy="29540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/>
          <a:lstStyle/>
          <a:p>
            <a:pPr marL="266700" lvl="1" indent="-2667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u"/>
              <a:tabLst>
                <a:tab pos="266700" algn="l"/>
                <a:tab pos="533400" algn="l"/>
              </a:tabLst>
              <a:defRPr/>
            </a:pPr>
            <a:r>
              <a:rPr lang="en-US" altLang="zh-CN" sz="2400" b="1" kern="0" dirty="0" smtClean="0">
                <a:ea typeface="MingLiU_HKSCS" pitchFamily="18" charset="-120"/>
                <a:cs typeface="Times New Roman" panose="02020603050405020304" pitchFamily="18" charset="0"/>
              </a:rPr>
              <a:t>Set-up of Key Generation:</a:t>
            </a:r>
            <a:endParaRPr lang="en-US" altLang="zh-CN" sz="2400" b="1" kern="0" dirty="0" smtClean="0">
              <a:ea typeface="MingLiU_HKSCS" pitchFamily="18" charset="-120"/>
              <a:cs typeface="Times New Roman" panose="02020603050405020304" pitchFamily="18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kern="0" dirty="0" smtClean="0">
                <a:ea typeface="MingLiU_HKSCS" pitchFamily="18" charset="-120"/>
                <a:cs typeface="Times New Roman" panose="02020603050405020304" pitchFamily="18" charset="0"/>
              </a:rPr>
              <a:t>Generate 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a large prime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 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such that the DLP in </a:t>
            </a:r>
            <a:r>
              <a:rPr lang="en-US" altLang="zh-CN" sz="2200" b="1" kern="0" dirty="0" err="1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Z</a:t>
            </a:r>
            <a:r>
              <a:rPr lang="en-US" altLang="zh-CN" sz="2200" b="1" i="1" kern="0" baseline="-25000" dirty="0" err="1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p</a:t>
            </a:r>
            <a:r>
              <a:rPr lang="en-US" altLang="zh-CN" sz="2200" b="1" kern="0" baseline="3000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*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 is infeasible</a:t>
            </a:r>
            <a:endParaRPr lang="en-US" altLang="zh-CN" sz="2200" b="1" dirty="0" smtClean="0">
              <a:solidFill>
                <a:srgbClr val="3333FF"/>
              </a:solidFill>
              <a:latin typeface="Lucida Handwriting" panose="03010101010101010101" pitchFamily="66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Tx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Choose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a primitive element </a:t>
            </a:r>
            <a:r>
              <a:rPr lang="el-GR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α</a:t>
            </a:r>
            <a:r>
              <a:rPr lang="el-GR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2200" b="1" kern="0" dirty="0" err="1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Z</a:t>
            </a:r>
            <a:r>
              <a:rPr lang="en-US" altLang="zh-CN" sz="2200" b="1" i="1" kern="0" baseline="-25000" dirty="0" err="1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p</a:t>
            </a:r>
            <a:r>
              <a:rPr lang="en-US" altLang="zh-CN" sz="2200" b="1" kern="0" baseline="3000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* </a:t>
            </a:r>
            <a:endParaRPr lang="en-US" altLang="zh-CN" sz="2200" b="1" dirty="0" smtClean="0">
              <a:solidFill>
                <a:srgbClr val="3333FF"/>
              </a:solidFill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Tx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Choose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a random number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a 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and C</a:t>
            </a:r>
            <a:r>
              <a:rPr lang="en-US" altLang="zh-CN" sz="2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ompute </a:t>
            </a:r>
            <a:r>
              <a:rPr lang="el-GR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≡ </a:t>
            </a:r>
            <a:r>
              <a:rPr lang="el-GR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200" b="1" i="1" baseline="30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a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(mod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 b="1" dirty="0" smtClean="0">
                <a:solidFill>
                  <a:srgbClr val="3333FF"/>
                </a:solidFill>
                <a:latin typeface="Lucida Handwriting" panose="03010101010101010101" pitchFamily="66" charset="0"/>
              </a:rPr>
              <a:t> </a:t>
            </a:r>
            <a:endParaRPr lang="en-US" altLang="zh-CN" sz="2200" b="1" dirty="0" smtClean="0">
              <a:solidFill>
                <a:srgbClr val="3333FF"/>
              </a:solidFill>
              <a:latin typeface="Lucida Handwriting" panose="03010101010101010101" pitchFamily="66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Tx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Output:</a:t>
            </a:r>
            <a:r>
              <a:rPr lang="en-US" altLang="zh-CN" sz="22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pk</a:t>
            </a:r>
            <a:r>
              <a:rPr lang="en-US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= (</a:t>
            </a:r>
            <a:r>
              <a:rPr lang="en-US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2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, </a:t>
            </a:r>
            <a:r>
              <a:rPr lang="el-GR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2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l-GR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2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), </a:t>
            </a:r>
            <a:r>
              <a:rPr lang="en-US" altLang="zh-CN" sz="2200" b="1" dirty="0" err="1" smtClean="0">
                <a:solidFill>
                  <a:srgbClr val="FF00FF"/>
                </a:solidFill>
                <a:cs typeface="Times New Roman" panose="02020603050405020304" pitchFamily="18" charset="0"/>
              </a:rPr>
              <a:t>sk</a:t>
            </a:r>
            <a:r>
              <a:rPr lang="en-US" altLang="zh-CN" sz="22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 = (</a:t>
            </a:r>
            <a:r>
              <a:rPr lang="en-US" altLang="zh-CN" sz="2200" b="1" i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2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)</a:t>
            </a:r>
            <a:endParaRPr lang="en-US" altLang="zh-CN" sz="2200" b="1" dirty="0" smtClean="0">
              <a:solidFill>
                <a:srgbClr val="FF00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27644" y="3284984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467544" y="6021288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395536" y="4869160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5"/>
          <p:cNvSpPr txBox="1">
            <a:spLocks noRot="1" noChangeArrowheads="1"/>
          </p:cNvSpPr>
          <p:nvPr/>
        </p:nvSpPr>
        <p:spPr bwMode="auto">
          <a:xfrm>
            <a:off x="395536" y="3501008"/>
            <a:ext cx="9001000" cy="144016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/>
          <a:lstStyle/>
          <a:p>
            <a:pPr marL="266700" lvl="1" indent="-2667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u"/>
              <a:tabLst>
                <a:tab pos="266700" algn="l"/>
                <a:tab pos="533400" algn="l"/>
              </a:tabLst>
              <a:defRPr/>
            </a:pPr>
            <a:r>
              <a:rPr lang="en-US" altLang="zh-CN" sz="2400" b="1" kern="0" dirty="0" smtClean="0">
                <a:ea typeface="MingLiU_HKSCS" pitchFamily="18" charset="-120"/>
                <a:cs typeface="Times New Roman" panose="02020603050405020304" pitchFamily="18" charset="0"/>
              </a:rPr>
              <a:t>Encryption:</a:t>
            </a:r>
            <a:endParaRPr lang="en-US" altLang="zh-CN" sz="2400" b="1" kern="0" dirty="0" smtClean="0">
              <a:ea typeface="MingLiU_HKSCS" pitchFamily="18" charset="-120"/>
              <a:cs typeface="Times New Roman" panose="02020603050405020304" pitchFamily="18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kern="0" dirty="0" smtClean="0">
                <a:ea typeface="MingLiU_HKSCS" pitchFamily="18" charset="-120"/>
                <a:cs typeface="Times New Roman" panose="02020603050405020304" pitchFamily="18" charset="0"/>
              </a:rPr>
              <a:t>Choose 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CN" sz="2200" b="1" kern="0" dirty="0" smtClean="0">
                <a:solidFill>
                  <a:srgbClr val="FF0000"/>
                </a:solidFill>
                <a:ea typeface="MingLiU_HKSCS" pitchFamily="18" charset="-120"/>
                <a:cs typeface="Times New Roman" panose="02020603050405020304" pitchFamily="18" charset="0"/>
              </a:rPr>
              <a:t>secret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 random number </a:t>
            </a:r>
            <a:r>
              <a:rPr lang="en-US" altLang="zh-CN" sz="2200" b="1" i="1" dirty="0" smtClean="0">
                <a:solidFill>
                  <a:srgbClr val="FF0000"/>
                </a:solidFill>
              </a:rPr>
              <a:t>k 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in Z</a:t>
            </a:r>
            <a:r>
              <a:rPr lang="en-US" altLang="zh-CN" sz="2200" b="1" i="1" kern="0" baseline="-2500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p</a:t>
            </a:r>
            <a:r>
              <a:rPr lang="en-US" altLang="zh-CN" sz="2200" b="1" kern="0" baseline="-2500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-1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 </a:t>
            </a:r>
            <a:endParaRPr lang="en-US" altLang="zh-CN" sz="2200" b="1" kern="0" dirty="0" smtClean="0">
              <a:solidFill>
                <a:srgbClr val="3333FF"/>
              </a:solidFill>
              <a:ea typeface="MingLiU_HKSCS" pitchFamily="18" charset="-120"/>
              <a:cs typeface="Times New Roman" panose="02020603050405020304" pitchFamily="18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Compute </a:t>
            </a:r>
            <a:r>
              <a:rPr lang="en-US" altLang="zh-CN" sz="2200" b="1" i="1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200" b="1" baseline="-2500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pk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 = 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where</a:t>
            </a:r>
            <a:r>
              <a:rPr lang="en-US" altLang="zh-CN" sz="22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= </a:t>
            </a:r>
            <a:r>
              <a:rPr lang="el-GR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mod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= x</a:t>
            </a:r>
            <a:r>
              <a:rPr lang="el-GR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mod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</a:t>
            </a:r>
            <a:endParaRPr lang="en-US" altLang="zh-CN" sz="2200" b="1" dirty="0" smtClean="0">
              <a:solidFill>
                <a:srgbClr val="3333FF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4" name="Rectangle 5"/>
          <p:cNvSpPr txBox="1">
            <a:spLocks noRot="1" noChangeArrowheads="1"/>
          </p:cNvSpPr>
          <p:nvPr/>
        </p:nvSpPr>
        <p:spPr bwMode="auto">
          <a:xfrm>
            <a:off x="467544" y="5013176"/>
            <a:ext cx="9001000" cy="108012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/>
          <a:lstStyle/>
          <a:p>
            <a:pPr marL="266700" lvl="1" indent="-2667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u"/>
              <a:tabLst>
                <a:tab pos="266700" algn="l"/>
                <a:tab pos="533400" algn="l"/>
              </a:tabLst>
              <a:defRPr/>
            </a:pPr>
            <a:r>
              <a:rPr lang="en-US" altLang="zh-CN" sz="2400" b="1" kern="0" dirty="0" smtClean="0">
                <a:ea typeface="MingLiU_HKSCS" pitchFamily="18" charset="-120"/>
                <a:cs typeface="Times New Roman" panose="02020603050405020304" pitchFamily="18" charset="0"/>
              </a:rPr>
              <a:t>Decryption:</a:t>
            </a:r>
            <a:endParaRPr lang="en-US" altLang="zh-CN" sz="2400" b="1" kern="0" dirty="0" smtClean="0">
              <a:ea typeface="MingLiU_HKSCS" pitchFamily="18" charset="-120"/>
              <a:cs typeface="Times New Roman" panose="02020603050405020304" pitchFamily="18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kern="0" dirty="0" smtClean="0">
                <a:ea typeface="MingLiU_HKSCS" pitchFamily="18" charset="-120"/>
                <a:cs typeface="Times New Roman" panose="02020603050405020304" pitchFamily="18" charset="0"/>
              </a:rPr>
              <a:t>C</a:t>
            </a:r>
            <a:r>
              <a:rPr lang="en-US" altLang="zh-CN" sz="2200" b="1" dirty="0" smtClean="0">
                <a:cs typeface="Times New Roman" panose="02020603050405020304" pitchFamily="18" charset="0"/>
              </a:rPr>
              <a:t>ompute </a:t>
            </a:r>
            <a:r>
              <a:rPr lang="en-US" altLang="zh-CN" sz="2200" b="1" i="1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200" b="1" baseline="-25000" dirty="0" err="1" smtClean="0">
                <a:solidFill>
                  <a:srgbClr val="FF00FF"/>
                </a:solidFill>
                <a:cs typeface="Times New Roman" panose="02020603050405020304" pitchFamily="18" charset="0"/>
              </a:rPr>
              <a:t>sk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 =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i="1" baseline="3000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 b="1" baseline="30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-1</a:t>
            </a:r>
            <a:r>
              <a:rPr lang="en-US" altLang="zh-CN" sz="22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mod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</a:t>
            </a:r>
            <a:endParaRPr lang="en-US" altLang="zh-CN" sz="2200" b="1" dirty="0" smtClean="0">
              <a:solidFill>
                <a:srgbClr val="3333FF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1632" y="3429000"/>
            <a:ext cx="3312368" cy="707886"/>
          </a:xfrm>
          <a:prstGeom prst="rect">
            <a:avLst/>
          </a:prstGeom>
          <a:solidFill>
            <a:srgbClr val="FFFF00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333FF"/>
                </a:solidFill>
              </a:rPr>
              <a:t>Randomized: </a:t>
            </a:r>
            <a:endParaRPr lang="en-US" altLang="zh-CN" b="1" dirty="0" smtClean="0">
              <a:solidFill>
                <a:srgbClr val="3333FF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3300"/>
                </a:solidFill>
              </a:rPr>
              <a:t>one plaintext, </a:t>
            </a:r>
            <a:r>
              <a:rPr lang="en-US" altLang="zh-CN" b="1" i="1" dirty="0" smtClean="0">
                <a:solidFill>
                  <a:srgbClr val="FF3300"/>
                </a:solidFill>
              </a:rPr>
              <a:t>p</a:t>
            </a:r>
            <a:r>
              <a:rPr lang="en-US" altLang="zh-CN" b="1" dirty="0" smtClean="0">
                <a:solidFill>
                  <a:srgbClr val="FF3300"/>
                </a:solidFill>
              </a:rPr>
              <a:t>-1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ciphertexts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6125234"/>
            <a:ext cx="3456384" cy="400110"/>
          </a:xfrm>
          <a:prstGeom prst="rect">
            <a:avLst/>
          </a:prstGeom>
          <a:noFill/>
          <a:ln>
            <a:solidFill>
              <a:srgbClr val="3333FF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Cryptosystem 7.1, P257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436096" y="5085184"/>
            <a:ext cx="3240360" cy="468052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/>
                <a:ea typeface="宋体" panose="02010600030101010101" pitchFamily="2" charset="-122"/>
              </a:rPr>
              <a:t>Correctness: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rgbClr val="FF3300"/>
                </a:solidFill>
                <a:effectLst/>
                <a:ea typeface="宋体" panose="02010600030101010101" pitchFamily="2" charset="-122"/>
              </a:rPr>
              <a:t> </a:t>
            </a:r>
            <a:r>
              <a:rPr lang="en-US" altLang="zh-CN" b="1" i="1" dirty="0" err="1" smtClean="0">
                <a:solidFill>
                  <a:srgbClr val="3333FF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 err="1" smtClean="0">
                <a:solidFill>
                  <a:srgbClr val="3333FF"/>
                </a:solidFill>
                <a:ea typeface="宋体" panose="02010600030101010101" pitchFamily="2" charset="-122"/>
              </a:rPr>
              <a:t>sk</a:t>
            </a:r>
            <a:r>
              <a:rPr lang="en-US" altLang="zh-CN" b="1" baseline="0" dirty="0" smtClean="0">
                <a:solidFill>
                  <a:srgbClr val="3333FF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baseline="0" dirty="0" smtClean="0">
                <a:solidFill>
                  <a:srgbClr val="3333FF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-25000" dirty="0" smtClean="0">
                <a:solidFill>
                  <a:srgbClr val="3333FF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baseline="0" dirty="0" smtClean="0">
                <a:solidFill>
                  <a:srgbClr val="3333FF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dirty="0" smtClean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 smtClean="0">
                <a:solidFill>
                  <a:srgbClr val="3333FF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-25000" dirty="0" smtClean="0">
                <a:solidFill>
                  <a:srgbClr val="3333FF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 smtClean="0">
                <a:solidFill>
                  <a:srgbClr val="3333FF"/>
                </a:solidFill>
                <a:ea typeface="宋体" panose="02010600030101010101" pitchFamily="2" charset="-122"/>
              </a:rPr>
              <a:t>) =</a:t>
            </a:r>
            <a:r>
              <a:rPr lang="en-US" altLang="zh-CN" b="1" i="1" dirty="0" smtClean="0">
                <a:solidFill>
                  <a:srgbClr val="3333FF"/>
                </a:solidFill>
                <a:ea typeface="宋体" panose="02010600030101010101" pitchFamily="2" charset="-122"/>
              </a:rPr>
              <a:t> x</a:t>
            </a:r>
            <a:r>
              <a:rPr lang="en-US" altLang="zh-CN" b="1" dirty="0" smtClean="0">
                <a:solidFill>
                  <a:srgbClr val="3333FF"/>
                </a:solidFill>
                <a:ea typeface="宋体" panose="02010600030101010101" pitchFamily="2" charset="-122"/>
              </a:rPr>
              <a:t>?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rgbClr val="3333FF"/>
              </a:solidFill>
              <a:effectLst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220072" y="1844824"/>
            <a:ext cx="3240360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123728" y="4401108"/>
            <a:ext cx="1800200" cy="468052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60032" y="5589240"/>
            <a:ext cx="4284476" cy="1116124"/>
          </a:xfrm>
          <a:prstGeom prst="roundRect">
            <a:avLst>
              <a:gd name="adj" fmla="val 898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200" b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i="1" baseline="300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 b="1" baseline="30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i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= 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l-GR" altLang="zh-CN" sz="2200" b="1" i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2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l-GR" altLang="zh-CN" sz="2200" b="1" i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2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300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x</a:t>
            </a:r>
            <a:r>
              <a:rPr lang="el-GR" altLang="zh-CN" sz="22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l-GR" altLang="zh-CN" sz="22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200" b="1" i="1" baseline="300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i="1" dirty="0" smtClean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= x</a:t>
            </a:r>
            <a:r>
              <a:rPr lang="el-GR" altLang="zh-CN" sz="22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 sz="22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4" grpId="0"/>
      <p:bldP spid="10" grpId="0" animBg="1"/>
      <p:bldP spid="12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4967882"/>
          </a:xfrm>
        </p:spPr>
        <p:txBody>
          <a:bodyPr/>
          <a:lstStyle/>
          <a:p>
            <a:pPr marL="365125" lvl="1" indent="-255905">
              <a:spcBef>
                <a:spcPts val="400"/>
              </a:spcBef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</a:pPr>
            <a:r>
              <a:rPr lang="en-US" altLang="zh-CN" sz="2400" i="1" kern="0" dirty="0">
                <a:solidFill>
                  <a:srgbClr val="3333FF"/>
                </a:solidFill>
              </a:rPr>
              <a:t>p =</a:t>
            </a:r>
            <a:r>
              <a:rPr lang="en-US" altLang="zh-CN" sz="2400" kern="0" dirty="0">
                <a:solidFill>
                  <a:srgbClr val="3333FF"/>
                </a:solidFill>
              </a:rPr>
              <a:t> 13, </a:t>
            </a:r>
            <a:r>
              <a:rPr lang="el-GR" altLang="zh-CN" sz="2400" i="1" kern="0" dirty="0">
                <a:solidFill>
                  <a:srgbClr val="3333FF"/>
                </a:solidFill>
              </a:rPr>
              <a:t>α</a:t>
            </a:r>
            <a:r>
              <a:rPr lang="en-US" altLang="zh-CN" sz="2400" kern="0" dirty="0">
                <a:solidFill>
                  <a:srgbClr val="3333FF"/>
                </a:solidFill>
              </a:rPr>
              <a:t> = </a:t>
            </a:r>
            <a:r>
              <a:rPr lang="en-US" altLang="zh-CN" sz="2400" kern="0" dirty="0" smtClean="0">
                <a:solidFill>
                  <a:srgbClr val="3333FF"/>
                </a:solidFill>
              </a:rPr>
              <a:t>2, </a:t>
            </a:r>
            <a:r>
              <a:rPr lang="en-US" altLang="zh-CN" sz="2400" i="1" kern="0" dirty="0" smtClean="0">
                <a:solidFill>
                  <a:srgbClr val="FF00FF"/>
                </a:solidFill>
              </a:rPr>
              <a:t>a </a:t>
            </a:r>
            <a:r>
              <a:rPr lang="en-US" altLang="zh-CN" sz="2400" kern="0" dirty="0" smtClean="0">
                <a:solidFill>
                  <a:srgbClr val="FF00FF"/>
                </a:solidFill>
              </a:rPr>
              <a:t>= 5, </a:t>
            </a:r>
            <a:r>
              <a:rPr lang="el-GR" altLang="zh-CN" sz="2400" i="1" kern="0" dirty="0" smtClean="0">
                <a:solidFill>
                  <a:srgbClr val="3333FF"/>
                </a:solidFill>
              </a:rPr>
              <a:t>β</a:t>
            </a:r>
            <a:r>
              <a:rPr lang="en-US" altLang="zh-CN" sz="2400" i="1" kern="0" dirty="0" smtClean="0">
                <a:solidFill>
                  <a:srgbClr val="3333FF"/>
                </a:solidFill>
              </a:rPr>
              <a:t> </a:t>
            </a:r>
            <a:r>
              <a:rPr lang="en-US" altLang="zh-CN" sz="2400" kern="0" dirty="0" smtClean="0">
                <a:solidFill>
                  <a:srgbClr val="3333FF"/>
                </a:solidFill>
              </a:rPr>
              <a:t>= 2</a:t>
            </a:r>
            <a:r>
              <a:rPr lang="en-US" altLang="zh-CN" sz="2400" kern="0" baseline="30000" dirty="0" smtClean="0">
                <a:solidFill>
                  <a:srgbClr val="3333FF"/>
                </a:solidFill>
              </a:rPr>
              <a:t>5</a:t>
            </a:r>
            <a:r>
              <a:rPr lang="en-US" altLang="zh-CN" sz="2400" kern="0" dirty="0" smtClean="0">
                <a:solidFill>
                  <a:srgbClr val="3333FF"/>
                </a:solidFill>
              </a:rPr>
              <a:t> mod 13 = 6</a:t>
            </a:r>
            <a:endParaRPr lang="en-US" altLang="zh-CN" sz="2400" kern="0" dirty="0" smtClean="0">
              <a:solidFill>
                <a:srgbClr val="3333FF"/>
              </a:solidFill>
            </a:endParaRPr>
          </a:p>
          <a:p>
            <a:pPr marL="690245" lvl="2" indent="-342900">
              <a:spcBef>
                <a:spcPts val="400"/>
              </a:spcBef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kern="0" dirty="0" err="1" smtClean="0">
                <a:solidFill>
                  <a:srgbClr val="00B050"/>
                </a:solidFill>
              </a:rPr>
              <a:t>pk</a:t>
            </a:r>
            <a:r>
              <a:rPr lang="en-US" altLang="zh-CN" kern="0" dirty="0" smtClean="0">
                <a:solidFill>
                  <a:srgbClr val="00B050"/>
                </a:solidFill>
              </a:rPr>
              <a:t> = (13, 2, 6), </a:t>
            </a:r>
            <a:r>
              <a:rPr lang="en-US" altLang="zh-CN" kern="0" dirty="0" err="1" smtClean="0">
                <a:solidFill>
                  <a:srgbClr val="FF00FF"/>
                </a:solidFill>
              </a:rPr>
              <a:t>sk</a:t>
            </a:r>
            <a:r>
              <a:rPr lang="en-US" altLang="zh-CN" kern="0" dirty="0" smtClean="0">
                <a:solidFill>
                  <a:srgbClr val="FF00FF"/>
                </a:solidFill>
              </a:rPr>
              <a:t> = (5)</a:t>
            </a:r>
            <a:endParaRPr lang="en-US" altLang="zh-CN" kern="0" dirty="0" smtClean="0">
              <a:solidFill>
                <a:srgbClr val="FF00FF"/>
              </a:solidFill>
            </a:endParaRPr>
          </a:p>
          <a:p>
            <a:pPr marL="1344295" lvl="5" indent="-255905">
              <a:spcBef>
                <a:spcPts val="400"/>
              </a:spcBef>
              <a:buClr>
                <a:schemeClr val="accent1"/>
              </a:buClr>
              <a:buFont typeface="Wingdings 3" panose="05040102010807070707" pitchFamily="18" charset="2"/>
              <a:buChar char=""/>
            </a:pPr>
            <a:endParaRPr lang="en-US" altLang="zh-CN" sz="1400" kern="0" dirty="0" smtClean="0">
              <a:solidFill>
                <a:srgbClr val="FF0000"/>
              </a:solidFill>
            </a:endParaRPr>
          </a:p>
          <a:p>
            <a:pPr marL="365125" lvl="1" indent="-255905">
              <a:spcBef>
                <a:spcPts val="400"/>
              </a:spcBef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</a:pPr>
            <a:r>
              <a:rPr lang="en-US" altLang="zh-CN" sz="2400" kern="0" dirty="0" smtClean="0"/>
              <a:t>Encryption of </a:t>
            </a:r>
            <a:r>
              <a:rPr lang="en-US" altLang="zh-CN" sz="2400" i="1" kern="0" dirty="0" smtClean="0">
                <a:solidFill>
                  <a:srgbClr val="3333FF"/>
                </a:solidFill>
              </a:rPr>
              <a:t>x </a:t>
            </a:r>
            <a:r>
              <a:rPr lang="en-US" altLang="zh-CN" sz="2400" kern="0" dirty="0" smtClean="0">
                <a:solidFill>
                  <a:srgbClr val="3333FF"/>
                </a:solidFill>
              </a:rPr>
              <a:t>= 10</a:t>
            </a:r>
            <a:endParaRPr lang="en-US" altLang="zh-CN" sz="2400" kern="0" dirty="0" smtClean="0">
              <a:solidFill>
                <a:srgbClr val="3333FF"/>
              </a:solidFill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kern="0" dirty="0">
                <a:ea typeface="MingLiU_HKSCS" pitchFamily="18" charset="-120"/>
              </a:rPr>
              <a:t>Choose </a:t>
            </a:r>
            <a:r>
              <a:rPr lang="en-US" altLang="zh-CN" sz="2200" kern="0" dirty="0">
                <a:solidFill>
                  <a:srgbClr val="3333FF"/>
                </a:solidFill>
                <a:ea typeface="MingLiU_HKSCS" pitchFamily="18" charset="-120"/>
              </a:rPr>
              <a:t>a </a:t>
            </a:r>
            <a:r>
              <a:rPr lang="en-US" altLang="zh-CN" sz="2200" kern="0" dirty="0">
                <a:solidFill>
                  <a:srgbClr val="FF0000"/>
                </a:solidFill>
                <a:ea typeface="MingLiU_HKSCS" pitchFamily="18" charset="-120"/>
              </a:rPr>
              <a:t>secret</a:t>
            </a:r>
            <a:r>
              <a:rPr lang="en-US" altLang="zh-CN" sz="2200" kern="0" dirty="0">
                <a:solidFill>
                  <a:srgbClr val="3333FF"/>
                </a:solidFill>
                <a:ea typeface="MingLiU_HKSCS" pitchFamily="18" charset="-120"/>
              </a:rPr>
              <a:t> random number 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k </a:t>
            </a:r>
            <a:r>
              <a:rPr lang="en-US" altLang="zh-CN" sz="2200" dirty="0" smtClean="0">
                <a:solidFill>
                  <a:srgbClr val="FF0000"/>
                </a:solidFill>
              </a:rPr>
              <a:t>= 7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kern="0" dirty="0">
                <a:solidFill>
                  <a:srgbClr val="3333FF"/>
                </a:solidFill>
                <a:ea typeface="MingLiU_HKSCS" pitchFamily="18" charset="-120"/>
              </a:rPr>
              <a:t>in Z</a:t>
            </a:r>
            <a:r>
              <a:rPr lang="en-US" altLang="zh-CN" sz="2200" i="1" kern="0" baseline="-25000" dirty="0">
                <a:solidFill>
                  <a:srgbClr val="3333FF"/>
                </a:solidFill>
                <a:ea typeface="MingLiU_HKSCS" pitchFamily="18" charset="-120"/>
              </a:rPr>
              <a:t>p</a:t>
            </a:r>
            <a:r>
              <a:rPr lang="en-US" altLang="zh-CN" sz="2200" kern="0" baseline="-25000" dirty="0">
                <a:solidFill>
                  <a:srgbClr val="3333FF"/>
                </a:solidFill>
                <a:ea typeface="MingLiU_HKSCS" pitchFamily="18" charset="-120"/>
              </a:rPr>
              <a:t>-1</a:t>
            </a:r>
            <a:r>
              <a:rPr lang="en-US" altLang="zh-CN" sz="2200" kern="0" dirty="0">
                <a:solidFill>
                  <a:srgbClr val="3333FF"/>
                </a:solidFill>
                <a:ea typeface="MingLiU_HKSCS" pitchFamily="18" charset="-120"/>
              </a:rPr>
              <a:t> </a:t>
            </a:r>
            <a:endParaRPr lang="en-US" altLang="zh-CN" sz="2200" kern="0" dirty="0">
              <a:solidFill>
                <a:srgbClr val="3333FF"/>
              </a:solidFill>
              <a:ea typeface="MingLiU_HKSCS" pitchFamily="18" charset="-12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dirty="0"/>
              <a:t>Compute </a:t>
            </a:r>
            <a:r>
              <a:rPr lang="en-US" altLang="zh-CN" sz="2200" i="1" dirty="0" err="1">
                <a:solidFill>
                  <a:srgbClr val="3333FF"/>
                </a:solidFill>
              </a:rPr>
              <a:t>e</a:t>
            </a:r>
            <a:r>
              <a:rPr lang="en-US" altLang="zh-CN" sz="2200" baseline="-25000" dirty="0" err="1">
                <a:solidFill>
                  <a:srgbClr val="00B050"/>
                </a:solidFill>
              </a:rPr>
              <a:t>pk</a:t>
            </a:r>
            <a:r>
              <a:rPr lang="en-US" altLang="zh-CN" sz="2200" dirty="0">
                <a:solidFill>
                  <a:srgbClr val="3333FF"/>
                </a:solidFill>
              </a:rPr>
              <a:t>(</a:t>
            </a:r>
            <a:r>
              <a:rPr lang="en-US" altLang="zh-CN" sz="2200" i="1" dirty="0">
                <a:solidFill>
                  <a:srgbClr val="3333FF"/>
                </a:solidFill>
              </a:rPr>
              <a:t>x</a:t>
            </a:r>
            <a:r>
              <a:rPr lang="en-US" altLang="zh-CN" sz="2200" dirty="0">
                <a:solidFill>
                  <a:srgbClr val="3333FF"/>
                </a:solidFill>
              </a:rPr>
              <a:t>) = (</a:t>
            </a:r>
            <a:r>
              <a:rPr lang="en-US" altLang="zh-CN" sz="2200" i="1" dirty="0">
                <a:solidFill>
                  <a:srgbClr val="3333FF"/>
                </a:solidFill>
              </a:rPr>
              <a:t>y</a:t>
            </a:r>
            <a:r>
              <a:rPr lang="en-US" altLang="zh-CN" sz="2200" baseline="-25000" dirty="0">
                <a:solidFill>
                  <a:srgbClr val="3333FF"/>
                </a:solidFill>
              </a:rPr>
              <a:t>1</a:t>
            </a:r>
            <a:r>
              <a:rPr lang="en-US" altLang="zh-CN" sz="2200" dirty="0">
                <a:solidFill>
                  <a:srgbClr val="3333FF"/>
                </a:solidFill>
              </a:rPr>
              <a:t>, </a:t>
            </a:r>
            <a:r>
              <a:rPr lang="en-US" altLang="zh-CN" sz="2200" i="1" dirty="0">
                <a:solidFill>
                  <a:srgbClr val="3333FF"/>
                </a:solidFill>
              </a:rPr>
              <a:t>y</a:t>
            </a:r>
            <a:r>
              <a:rPr lang="en-US" altLang="zh-CN" sz="2200" baseline="-25000" dirty="0">
                <a:solidFill>
                  <a:srgbClr val="3333FF"/>
                </a:solidFill>
              </a:rPr>
              <a:t>2</a:t>
            </a:r>
            <a:r>
              <a:rPr lang="en-US" altLang="zh-CN" sz="2200" dirty="0">
                <a:solidFill>
                  <a:srgbClr val="3333FF"/>
                </a:solidFill>
              </a:rPr>
              <a:t>)</a:t>
            </a:r>
            <a:r>
              <a:rPr lang="en-US" altLang="zh-CN" sz="2200" i="1" dirty="0"/>
              <a:t> </a:t>
            </a:r>
            <a:r>
              <a:rPr lang="en-US" altLang="zh-CN" sz="2200" dirty="0">
                <a:solidFill>
                  <a:srgbClr val="3333FF"/>
                </a:solidFill>
              </a:rPr>
              <a:t>where</a:t>
            </a:r>
            <a:r>
              <a:rPr lang="en-US" altLang="zh-CN" sz="2200" i="1" dirty="0"/>
              <a:t> </a:t>
            </a:r>
            <a:r>
              <a:rPr lang="en-US" altLang="zh-CN" sz="2200" i="1" dirty="0">
                <a:solidFill>
                  <a:srgbClr val="3333FF"/>
                </a:solidFill>
              </a:rPr>
              <a:t>y</a:t>
            </a:r>
            <a:r>
              <a:rPr lang="en-US" altLang="zh-CN" sz="2200" baseline="-25000" dirty="0">
                <a:solidFill>
                  <a:srgbClr val="3333FF"/>
                </a:solidFill>
              </a:rPr>
              <a:t>1</a:t>
            </a:r>
            <a:r>
              <a:rPr lang="en-US" altLang="zh-CN" sz="2200" i="1" dirty="0">
                <a:solidFill>
                  <a:srgbClr val="3333FF"/>
                </a:solidFill>
              </a:rPr>
              <a:t> = </a:t>
            </a:r>
            <a:r>
              <a:rPr lang="el-GR" altLang="zh-CN" sz="2200" i="1" dirty="0">
                <a:solidFill>
                  <a:srgbClr val="00B050"/>
                </a:solidFill>
              </a:rPr>
              <a:t>α</a:t>
            </a:r>
            <a:r>
              <a:rPr lang="en-US" altLang="zh-CN" sz="2200" i="1" baseline="30000" dirty="0">
                <a:solidFill>
                  <a:srgbClr val="FF0000"/>
                </a:solidFill>
              </a:rPr>
              <a:t>k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olidFill>
                  <a:srgbClr val="3333FF"/>
                </a:solidFill>
              </a:rPr>
              <a:t>mod </a:t>
            </a:r>
            <a:r>
              <a:rPr lang="en-US" altLang="zh-CN" sz="2200" i="1" dirty="0">
                <a:solidFill>
                  <a:srgbClr val="3333FF"/>
                </a:solidFill>
              </a:rPr>
              <a:t>p</a:t>
            </a:r>
            <a:r>
              <a:rPr lang="en-US" altLang="zh-CN" sz="2200" dirty="0">
                <a:solidFill>
                  <a:srgbClr val="3333FF"/>
                </a:solidFill>
              </a:rPr>
              <a:t> </a:t>
            </a:r>
            <a:r>
              <a:rPr lang="en-US" altLang="zh-CN" sz="2200" i="1" dirty="0">
                <a:solidFill>
                  <a:srgbClr val="3333FF"/>
                </a:solidFill>
              </a:rPr>
              <a:t> = </a:t>
            </a:r>
            <a:r>
              <a:rPr lang="en-US" altLang="zh-CN" sz="2200" dirty="0" smtClean="0">
                <a:solidFill>
                  <a:srgbClr val="00B050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FF0000"/>
                </a:solidFill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3333FF"/>
                </a:solidFill>
              </a:rPr>
              <a:t>mod 13 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=</a:t>
            </a:r>
            <a:r>
              <a:rPr lang="en-US" altLang="zh-CN" sz="2200" dirty="0" smtClean="0">
                <a:solidFill>
                  <a:srgbClr val="3333FF"/>
                </a:solidFill>
              </a:rPr>
              <a:t> 11,</a:t>
            </a:r>
            <a:endParaRPr lang="en-US" altLang="zh-CN" sz="2200" dirty="0" smtClean="0">
              <a:solidFill>
                <a:srgbClr val="3333FF"/>
              </a:solidFill>
            </a:endParaRPr>
          </a:p>
          <a:p>
            <a:pPr marL="177800" lvl="1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None/>
              <a:tabLst>
                <a:tab pos="533400" algn="l"/>
              </a:tabLst>
              <a:defRPr/>
            </a:pPr>
            <a:r>
              <a:rPr lang="en-US" altLang="zh-CN" sz="2200" dirty="0">
                <a:solidFill>
                  <a:srgbClr val="3333FF"/>
                </a:solidFill>
              </a:rPr>
              <a:t>	</a:t>
            </a:r>
            <a:r>
              <a:rPr lang="en-US" altLang="zh-CN" sz="2200" dirty="0" smtClean="0">
                <a:solidFill>
                  <a:srgbClr val="3333FF"/>
                </a:solidFill>
              </a:rPr>
              <a:t>and </a:t>
            </a:r>
            <a:r>
              <a:rPr lang="en-US" altLang="zh-CN" sz="2200" i="1" dirty="0">
                <a:solidFill>
                  <a:srgbClr val="3333FF"/>
                </a:solidFill>
              </a:rPr>
              <a:t>y</a:t>
            </a:r>
            <a:r>
              <a:rPr lang="en-US" altLang="zh-CN" sz="2200" baseline="-25000" dirty="0">
                <a:solidFill>
                  <a:srgbClr val="3333FF"/>
                </a:solidFill>
              </a:rPr>
              <a:t>2</a:t>
            </a:r>
            <a:r>
              <a:rPr lang="en-US" altLang="zh-CN" sz="2200" i="1" dirty="0">
                <a:solidFill>
                  <a:srgbClr val="3333FF"/>
                </a:solidFill>
              </a:rPr>
              <a:t> = x</a:t>
            </a:r>
            <a:r>
              <a:rPr lang="el-GR" altLang="zh-CN" sz="2200" i="1" dirty="0">
                <a:solidFill>
                  <a:srgbClr val="00B050"/>
                </a:solidFill>
              </a:rPr>
              <a:t>β</a:t>
            </a:r>
            <a:r>
              <a:rPr lang="en-US" altLang="zh-CN" sz="2200" i="1" baseline="30000" dirty="0">
                <a:solidFill>
                  <a:srgbClr val="FF0000"/>
                </a:solidFill>
              </a:rPr>
              <a:t>k</a:t>
            </a:r>
            <a:r>
              <a:rPr lang="en-US" altLang="zh-CN" sz="2200" dirty="0">
                <a:solidFill>
                  <a:srgbClr val="3333FF"/>
                </a:solidFill>
              </a:rPr>
              <a:t> mod 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p </a:t>
            </a:r>
            <a:r>
              <a:rPr lang="en-US" altLang="zh-CN" sz="2200" dirty="0" smtClean="0">
                <a:solidFill>
                  <a:srgbClr val="3333FF"/>
                </a:solidFill>
              </a:rPr>
              <a:t>= 10∙</a:t>
            </a:r>
            <a:r>
              <a:rPr lang="en-US" altLang="zh-CN" sz="2200" dirty="0" smtClean="0">
                <a:solidFill>
                  <a:srgbClr val="00B050"/>
                </a:solidFill>
              </a:rPr>
              <a:t>6</a:t>
            </a:r>
            <a:r>
              <a:rPr lang="en-US" altLang="zh-CN" sz="2200" baseline="30000" dirty="0" smtClean="0">
                <a:solidFill>
                  <a:srgbClr val="FF0000"/>
                </a:solidFill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olidFill>
                  <a:srgbClr val="3333FF"/>
                </a:solidFill>
              </a:rPr>
              <a:t>mod 13 </a:t>
            </a:r>
            <a:r>
              <a:rPr lang="en-US" altLang="zh-CN" sz="2200" dirty="0" smtClean="0">
                <a:solidFill>
                  <a:srgbClr val="3333FF"/>
                </a:solidFill>
              </a:rPr>
              <a:t>= 5.</a:t>
            </a:r>
            <a:endParaRPr lang="en-US" altLang="zh-CN" sz="2200" dirty="0">
              <a:solidFill>
                <a:srgbClr val="3333FF"/>
              </a:solidFill>
              <a:latin typeface="Lucida Handwriting" panose="03010101010101010101" pitchFamily="66" charset="0"/>
            </a:endParaRPr>
          </a:p>
          <a:p>
            <a:pPr marL="365125" lvl="1" indent="-255905">
              <a:spcBef>
                <a:spcPts val="400"/>
              </a:spcBef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</a:pPr>
            <a:r>
              <a:rPr lang="en-US" altLang="zh-CN" sz="2400" kern="0" dirty="0" smtClean="0"/>
              <a:t>Decryption</a:t>
            </a:r>
            <a:endParaRPr lang="en-US" altLang="zh-CN" sz="2400" kern="0" dirty="0" smtClean="0"/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Tx/>
              <a:buAutoNum type="arabicParenR"/>
              <a:tabLst>
                <a:tab pos="533400" algn="l"/>
              </a:tabLst>
              <a:defRPr/>
            </a:pPr>
            <a:r>
              <a:rPr lang="en-US" altLang="zh-CN" sz="2200" kern="0" dirty="0">
                <a:solidFill>
                  <a:srgbClr val="000000"/>
                </a:solidFill>
                <a:ea typeface="MingLiU_HKSCS" pitchFamily="18" charset="-120"/>
              </a:rPr>
              <a:t>C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ompute </a:t>
            </a:r>
            <a:r>
              <a:rPr lang="en-US" altLang="zh-CN" sz="2200" i="1" dirty="0" err="1">
                <a:solidFill>
                  <a:srgbClr val="3333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200" baseline="-25000" dirty="0" err="1">
                <a:solidFill>
                  <a:srgbClr val="FF00FF"/>
                </a:solidFill>
                <a:ea typeface="宋体" panose="02010600030101010101" pitchFamily="2" charset="-122"/>
              </a:rPr>
              <a:t>sk</a:t>
            </a: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200" i="1" dirty="0">
                <a:solidFill>
                  <a:srgbClr val="3333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200" baseline="-25000" dirty="0">
                <a:solidFill>
                  <a:srgbClr val="3333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200" i="1" dirty="0">
                <a:solidFill>
                  <a:srgbClr val="3333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200" baseline="-25000" dirty="0">
                <a:solidFill>
                  <a:srgbClr val="3333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) = </a:t>
            </a:r>
            <a:r>
              <a:rPr lang="en-US" altLang="zh-CN" sz="2200" i="1" dirty="0">
                <a:solidFill>
                  <a:srgbClr val="3333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200" baseline="-25000" dirty="0">
                <a:solidFill>
                  <a:srgbClr val="3333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200" i="1" dirty="0">
                <a:solidFill>
                  <a:srgbClr val="3333FF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200" baseline="-25000" dirty="0">
                <a:solidFill>
                  <a:srgbClr val="3333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200" i="1" baseline="30000" dirty="0">
                <a:solidFill>
                  <a:srgbClr val="FF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200" baseline="30000" dirty="0">
                <a:solidFill>
                  <a:srgbClr val="3333FF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22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mod </a:t>
            </a:r>
            <a:r>
              <a:rPr lang="en-US" altLang="zh-CN" sz="2200" i="1" dirty="0" smtClean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p </a:t>
            </a:r>
            <a:r>
              <a:rPr lang="en-US" altLang="zh-CN" sz="2200" dirty="0" smtClean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= 5</a:t>
            </a:r>
            <a:r>
              <a:rPr lang="en-US" altLang="zh-CN" sz="2200" dirty="0">
                <a:solidFill>
                  <a:srgbClr val="3333FF"/>
                </a:solidFill>
              </a:rPr>
              <a:t> </a:t>
            </a:r>
            <a:r>
              <a:rPr lang="en-US" altLang="zh-CN" sz="2200" dirty="0" smtClean="0">
                <a:solidFill>
                  <a:srgbClr val="3333FF"/>
                </a:solidFill>
              </a:rPr>
              <a:t>∙ (11</a:t>
            </a:r>
            <a:r>
              <a:rPr lang="en-US" altLang="zh-CN" sz="2200" baseline="30000" dirty="0" smtClean="0">
                <a:solidFill>
                  <a:srgbClr val="FF00FF"/>
                </a:solidFill>
              </a:rPr>
              <a:t>5</a:t>
            </a:r>
            <a:r>
              <a:rPr lang="en-US" altLang="zh-CN" sz="2200" dirty="0" smtClean="0">
                <a:solidFill>
                  <a:srgbClr val="3333FF"/>
                </a:solidFill>
              </a:rPr>
              <a:t>)</a:t>
            </a:r>
            <a:r>
              <a:rPr lang="en-US" altLang="zh-CN" sz="2200" baseline="30000" dirty="0" smtClean="0">
                <a:solidFill>
                  <a:srgbClr val="3333FF"/>
                </a:solidFill>
              </a:rPr>
              <a:t>-1 </a:t>
            </a: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mod </a:t>
            </a:r>
            <a:r>
              <a:rPr lang="en-US" altLang="zh-CN" sz="2200" dirty="0" smtClean="0">
                <a:solidFill>
                  <a:srgbClr val="3333FF"/>
                </a:solidFill>
                <a:ea typeface="宋体" panose="02010600030101010101" pitchFamily="2" charset="-122"/>
              </a:rPr>
              <a:t>13</a:t>
            </a:r>
            <a:endParaRPr lang="en-US" altLang="zh-CN" sz="2200" dirty="0" smtClean="0">
              <a:solidFill>
                <a:srgbClr val="3333FF"/>
              </a:solidFill>
              <a:ea typeface="宋体" panose="02010600030101010101" pitchFamily="2" charset="-122"/>
            </a:endParaRPr>
          </a:p>
          <a:p>
            <a:pPr marL="177800" lvl="1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None/>
              <a:tabLst>
                <a:tab pos="533400" algn="l"/>
              </a:tabLst>
              <a:defRPr/>
            </a:pP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dirty="0" smtClean="0">
                <a:solidFill>
                  <a:srgbClr val="3333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dirty="0" smtClean="0">
                <a:solidFill>
                  <a:srgbClr val="3333FF"/>
                </a:solidFill>
                <a:ea typeface="宋体" panose="02010600030101010101" pitchFamily="2" charset="-122"/>
              </a:rPr>
              <a:t>= 5</a:t>
            </a:r>
            <a:r>
              <a:rPr lang="en-US" altLang="zh-CN" sz="2200" dirty="0">
                <a:solidFill>
                  <a:srgbClr val="3333FF"/>
                </a:solidFill>
              </a:rPr>
              <a:t> ∙</a:t>
            </a:r>
            <a:r>
              <a:rPr lang="en-US" altLang="zh-CN" sz="2200" dirty="0" smtClean="0">
                <a:solidFill>
                  <a:srgbClr val="3333FF"/>
                </a:solidFill>
              </a:rPr>
              <a:t> (7)</a:t>
            </a:r>
            <a:r>
              <a:rPr lang="en-US" altLang="zh-CN" sz="2200" baseline="30000" dirty="0" smtClean="0">
                <a:solidFill>
                  <a:srgbClr val="3333FF"/>
                </a:solidFill>
              </a:rPr>
              <a:t>-</a:t>
            </a:r>
            <a:r>
              <a:rPr lang="en-US" altLang="zh-CN" sz="2200" baseline="30000" dirty="0">
                <a:solidFill>
                  <a:srgbClr val="3333FF"/>
                </a:solidFill>
              </a:rPr>
              <a:t>1 </a:t>
            </a: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mod </a:t>
            </a:r>
            <a:r>
              <a:rPr lang="en-US" altLang="zh-CN" sz="2200" dirty="0" smtClean="0">
                <a:solidFill>
                  <a:srgbClr val="3333FF"/>
                </a:solidFill>
                <a:ea typeface="宋体" panose="02010600030101010101" pitchFamily="2" charset="-122"/>
              </a:rPr>
              <a:t>13 = </a:t>
            </a: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200" dirty="0">
                <a:solidFill>
                  <a:srgbClr val="3333FF"/>
                </a:solidFill>
              </a:rPr>
              <a:t> ∙ </a:t>
            </a:r>
            <a:r>
              <a:rPr lang="en-US" altLang="zh-CN" sz="2200" dirty="0" smtClean="0">
                <a:solidFill>
                  <a:srgbClr val="3333FF"/>
                </a:solidFill>
              </a:rPr>
              <a:t>2 </a:t>
            </a:r>
            <a:r>
              <a:rPr lang="en-US" altLang="zh-CN" sz="2200" dirty="0" smtClean="0">
                <a:solidFill>
                  <a:srgbClr val="3333FF"/>
                </a:solidFill>
                <a:ea typeface="宋体" panose="02010600030101010101" pitchFamily="2" charset="-122"/>
              </a:rPr>
              <a:t>mod </a:t>
            </a:r>
            <a:r>
              <a:rPr lang="en-US" altLang="zh-CN" sz="2200" dirty="0">
                <a:solidFill>
                  <a:srgbClr val="3333FF"/>
                </a:solidFill>
                <a:ea typeface="宋体" panose="02010600030101010101" pitchFamily="2" charset="-122"/>
              </a:rPr>
              <a:t>13 </a:t>
            </a:r>
            <a:r>
              <a:rPr lang="en-US" altLang="zh-CN" sz="2200" dirty="0" smtClean="0">
                <a:solidFill>
                  <a:srgbClr val="3333FF"/>
                </a:solidFill>
                <a:ea typeface="宋体" panose="02010600030101010101" pitchFamily="2" charset="-122"/>
              </a:rPr>
              <a:t>= 10. </a:t>
            </a:r>
            <a:endParaRPr lang="en-US" altLang="zh-CN" sz="2200" baseline="30000" dirty="0">
              <a:solidFill>
                <a:srgbClr val="3333FF"/>
              </a:solidFill>
              <a:latin typeface="Lucida Handwriting" panose="03010101010101010101" pitchFamily="66" charset="0"/>
              <a:ea typeface="宋体" panose="02010600030101010101" pitchFamily="2" charset="-122"/>
              <a:cs typeface="+mn-cs"/>
            </a:endParaRPr>
          </a:p>
          <a:p>
            <a:pPr marL="365125" lvl="1" indent="-255905">
              <a:spcBef>
                <a:spcPts val="400"/>
              </a:spcBef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</a:pPr>
            <a:endParaRPr lang="en-US" altLang="zh-CN" sz="2400" b="0" kern="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1" cstate="print"/>
          <a:srcRect l="10196"/>
          <a:stretch>
            <a:fillRect/>
          </a:stretch>
        </p:blipFill>
        <p:spPr bwMode="auto">
          <a:xfrm>
            <a:off x="5654795" y="3645024"/>
            <a:ext cx="338170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776864" cy="819783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</p:spPr>
      </p:pic>
      <p:sp>
        <p:nvSpPr>
          <p:cNvPr id="8" name="Rectangle 5"/>
          <p:cNvSpPr txBox="1">
            <a:spLocks noRot="1" noChangeArrowheads="1"/>
          </p:cNvSpPr>
          <p:nvPr/>
        </p:nvSpPr>
        <p:spPr bwMode="auto">
          <a:xfrm>
            <a:off x="539552" y="2204864"/>
            <a:ext cx="8352928" cy="424847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Case 1: </a:t>
            </a:r>
            <a:r>
              <a:rPr lang="en-US" altLang="zh-CN" sz="2400" b="1" i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 = 1299, </a:t>
            </a:r>
            <a:r>
              <a:rPr lang="en-US" altLang="zh-CN" sz="2400" b="1" i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 = 853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 smtClean="0">
                <a:cs typeface="Times New Roman" panose="02020603050405020304" pitchFamily="18" charset="0"/>
              </a:rPr>
              <a:t>                           :                             </a:t>
            </a:r>
            <a:endParaRPr lang="en-US" altLang="zh-CN" sz="2400" kern="0" dirty="0" smtClean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en-US" altLang="zh-CN" sz="1800" kern="0" dirty="0" smtClean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en-US" altLang="zh-CN" sz="1800" kern="0" dirty="0" smtClean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en-US" altLang="zh-CN" sz="1800" kern="0" dirty="0" smtClean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 smtClean="0">
                <a:cs typeface="Times New Roman" panose="02020603050405020304" pitchFamily="18" charset="0"/>
              </a:rPr>
              <a:t>    </a:t>
            </a:r>
            <a:endParaRPr lang="en-US" altLang="zh-CN" sz="2400" kern="0" dirty="0" smtClean="0">
              <a:cs typeface="Times New Roman" panose="02020603050405020304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852936"/>
            <a:ext cx="21726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2661" y="2780928"/>
            <a:ext cx="204945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3561495"/>
            <a:ext cx="2016225" cy="44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6" cstate="print"/>
          <a:srcRect r="2791"/>
          <a:stretch>
            <a:fillRect/>
          </a:stretch>
        </p:blipFill>
        <p:spPr bwMode="auto">
          <a:xfrm>
            <a:off x="1259632" y="4437112"/>
            <a:ext cx="3639914" cy="45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7" cstate="print"/>
          <a:srcRect l="15845"/>
          <a:stretch>
            <a:fillRect/>
          </a:stretch>
        </p:blipFill>
        <p:spPr bwMode="auto">
          <a:xfrm>
            <a:off x="5652120" y="2768355"/>
            <a:ext cx="1939142" cy="80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 rotWithShape="1">
          <a:blip r:embed="rId8" cstate="print"/>
          <a:srcRect l="6800"/>
          <a:stretch>
            <a:fillRect/>
          </a:stretch>
        </p:blipFill>
        <p:spPr bwMode="auto">
          <a:xfrm>
            <a:off x="2627784" y="4941168"/>
            <a:ext cx="3691129" cy="83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5"/>
          <p:cNvSpPr txBox="1">
            <a:spLocks noRot="1" noChangeArrowheads="1"/>
          </p:cNvSpPr>
          <p:nvPr/>
        </p:nvSpPr>
        <p:spPr bwMode="auto">
          <a:xfrm>
            <a:off x="539552" y="5949280"/>
            <a:ext cx="8033519" cy="50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Case 2: </a:t>
            </a:r>
            <a:r>
              <a:rPr lang="en-US" altLang="zh-CN" sz="2400" b="1" i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 = 1299, </a:t>
            </a:r>
            <a:r>
              <a:rPr lang="en-US" altLang="zh-CN" sz="2400" b="1" i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 = 1000</a:t>
            </a:r>
            <a:r>
              <a:rPr lang="zh-CN" altLang="en-US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？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1680" y="1032991"/>
            <a:ext cx="5040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7.1:</a:t>
            </a:r>
            <a:endParaRPr lang="zh-CN" altLang="en-US" sz="1400" b="1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5580113" y="3140968"/>
            <a:ext cx="2011149" cy="1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765707" y="4005064"/>
            <a:ext cx="2126773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818360" y="5360060"/>
            <a:ext cx="2337816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3333FF"/>
                </a:solidFill>
              </a:rPr>
              <a:t>The </a:t>
            </a:r>
            <a:r>
              <a:rPr lang="en-US" altLang="zh-CN" sz="4000" dirty="0" err="1" smtClean="0">
                <a:solidFill>
                  <a:srgbClr val="3333FF"/>
                </a:solidFill>
              </a:rPr>
              <a:t>ElGamal</a:t>
            </a:r>
            <a:r>
              <a:rPr lang="en-US" altLang="zh-CN" sz="4000" dirty="0" smtClean="0">
                <a:solidFill>
                  <a:srgbClr val="3333FF"/>
                </a:solidFill>
              </a:rPr>
              <a:t> Cryptosystem, </a:t>
            </a:r>
            <a:r>
              <a:rPr lang="en-US" altLang="zh-CN" sz="4000" dirty="0" smtClean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1985</a:t>
            </a:r>
            <a:endParaRPr lang="zh-CN" altLang="en-US" sz="4000" dirty="0">
              <a:solidFill>
                <a:srgbClr val="3333FF"/>
              </a:solidFill>
            </a:endParaRPr>
          </a:p>
        </p:txBody>
      </p:sp>
      <p:sp>
        <p:nvSpPr>
          <p:cNvPr id="18" name="Rectangle 5"/>
          <p:cNvSpPr txBox="1">
            <a:spLocks noRot="1" noChangeArrowheads="1"/>
          </p:cNvSpPr>
          <p:nvPr/>
        </p:nvSpPr>
        <p:spPr bwMode="auto">
          <a:xfrm>
            <a:off x="395536" y="908720"/>
            <a:ext cx="8748464" cy="29540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/>
          <a:lstStyle/>
          <a:p>
            <a:pPr marL="266700" lvl="1" indent="-2667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u"/>
              <a:tabLst>
                <a:tab pos="266700" algn="l"/>
                <a:tab pos="533400" algn="l"/>
              </a:tabLst>
              <a:defRPr/>
            </a:pPr>
            <a:r>
              <a:rPr lang="en-US" altLang="zh-CN" sz="2400" b="1" kern="0" dirty="0" smtClean="0">
                <a:ea typeface="MingLiU_HKSCS" pitchFamily="18" charset="-120"/>
                <a:cs typeface="Times New Roman" panose="02020603050405020304" pitchFamily="18" charset="0"/>
              </a:rPr>
              <a:t>Set-up of Key Generation:</a:t>
            </a:r>
            <a:endParaRPr lang="en-US" altLang="zh-CN" sz="2400" b="1" kern="0" dirty="0" smtClean="0">
              <a:ea typeface="MingLiU_HKSCS" pitchFamily="18" charset="-120"/>
              <a:cs typeface="Times New Roman" panose="02020603050405020304" pitchFamily="18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kern="0" dirty="0" smtClean="0">
                <a:ea typeface="MingLiU_HKSCS" pitchFamily="18" charset="-120"/>
                <a:cs typeface="Times New Roman" panose="02020603050405020304" pitchFamily="18" charset="0"/>
              </a:rPr>
              <a:t>Generate 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a large prime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 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such that the DLP in </a:t>
            </a:r>
            <a:r>
              <a:rPr lang="en-US" altLang="zh-CN" sz="2200" b="1" kern="0" dirty="0" err="1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Z</a:t>
            </a:r>
            <a:r>
              <a:rPr lang="en-US" altLang="zh-CN" sz="2200" b="1" i="1" kern="0" baseline="-25000" dirty="0" err="1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p</a:t>
            </a:r>
            <a:r>
              <a:rPr lang="en-US" altLang="zh-CN" sz="2200" b="1" kern="0" baseline="3000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*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 is infeasible</a:t>
            </a:r>
            <a:endParaRPr lang="en-US" altLang="zh-CN" sz="2200" b="1" dirty="0" smtClean="0">
              <a:solidFill>
                <a:srgbClr val="3333FF"/>
              </a:solidFill>
              <a:latin typeface="Lucida Handwriting" panose="03010101010101010101" pitchFamily="66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Tx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Choose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a primitive element </a:t>
            </a:r>
            <a:r>
              <a:rPr lang="el-GR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α</a:t>
            </a:r>
            <a:r>
              <a:rPr lang="el-GR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∈</a:t>
            </a:r>
            <a:r>
              <a:rPr lang="en-US" altLang="zh-CN" sz="2200" b="1" kern="0" dirty="0" err="1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Z</a:t>
            </a:r>
            <a:r>
              <a:rPr lang="en-US" altLang="zh-CN" sz="2200" b="1" i="1" kern="0" baseline="-25000" dirty="0" err="1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p</a:t>
            </a:r>
            <a:r>
              <a:rPr lang="en-US" altLang="zh-CN" sz="2200" b="1" kern="0" baseline="3000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* </a:t>
            </a:r>
            <a:endParaRPr lang="en-US" altLang="zh-CN" sz="2200" b="1" dirty="0" smtClean="0">
              <a:solidFill>
                <a:srgbClr val="3333FF"/>
              </a:solidFill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Tx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Choose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a random number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a 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and C</a:t>
            </a:r>
            <a:r>
              <a:rPr lang="en-US" altLang="zh-CN" sz="2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ompute </a:t>
            </a:r>
            <a:r>
              <a:rPr lang="el-GR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≡ </a:t>
            </a:r>
            <a:r>
              <a:rPr lang="el-GR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200" b="1" i="1" baseline="30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a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(mod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 b="1" dirty="0" smtClean="0">
                <a:solidFill>
                  <a:srgbClr val="3333FF"/>
                </a:solidFill>
                <a:latin typeface="Lucida Handwriting" panose="03010101010101010101" pitchFamily="66" charset="0"/>
              </a:rPr>
              <a:t> </a:t>
            </a:r>
            <a:endParaRPr lang="en-US" altLang="zh-CN" sz="2200" b="1" dirty="0" smtClean="0">
              <a:solidFill>
                <a:srgbClr val="3333FF"/>
              </a:solidFill>
              <a:latin typeface="Lucida Handwriting" panose="03010101010101010101" pitchFamily="66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Tx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Output:</a:t>
            </a:r>
            <a:r>
              <a:rPr lang="en-US" altLang="zh-CN" sz="22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pk</a:t>
            </a:r>
            <a:r>
              <a:rPr lang="en-US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= (</a:t>
            </a:r>
            <a:r>
              <a:rPr lang="en-US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2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, </a:t>
            </a:r>
            <a:r>
              <a:rPr lang="el-GR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2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l-GR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2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), </a:t>
            </a:r>
            <a:r>
              <a:rPr lang="en-US" altLang="zh-CN" sz="2200" b="1" dirty="0" err="1" smtClean="0">
                <a:solidFill>
                  <a:srgbClr val="FF00FF"/>
                </a:solidFill>
                <a:cs typeface="Times New Roman" panose="02020603050405020304" pitchFamily="18" charset="0"/>
              </a:rPr>
              <a:t>sk</a:t>
            </a:r>
            <a:r>
              <a:rPr lang="en-US" altLang="zh-CN" sz="22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 = (</a:t>
            </a:r>
            <a:r>
              <a:rPr lang="en-US" altLang="zh-CN" sz="2200" b="1" i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2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)</a:t>
            </a:r>
            <a:endParaRPr lang="en-US" altLang="zh-CN" sz="2200" b="1" dirty="0" smtClean="0">
              <a:solidFill>
                <a:srgbClr val="FF00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27644" y="3212976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395536" y="5949280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395536" y="4869160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5"/>
          <p:cNvSpPr txBox="1">
            <a:spLocks noRot="1" noChangeArrowheads="1"/>
          </p:cNvSpPr>
          <p:nvPr/>
        </p:nvSpPr>
        <p:spPr bwMode="auto">
          <a:xfrm>
            <a:off x="395536" y="3356992"/>
            <a:ext cx="9001000" cy="144016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/>
          <a:lstStyle/>
          <a:p>
            <a:pPr marL="266700" lvl="1" indent="-2667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u"/>
              <a:tabLst>
                <a:tab pos="266700" algn="l"/>
                <a:tab pos="533400" algn="l"/>
              </a:tabLst>
              <a:defRPr/>
            </a:pPr>
            <a:r>
              <a:rPr lang="en-US" altLang="zh-CN" sz="2400" b="1" kern="0" dirty="0" smtClean="0">
                <a:ea typeface="MingLiU_HKSCS" pitchFamily="18" charset="-120"/>
                <a:cs typeface="Times New Roman" panose="02020603050405020304" pitchFamily="18" charset="0"/>
              </a:rPr>
              <a:t>Encryption:</a:t>
            </a:r>
            <a:endParaRPr lang="en-US" altLang="zh-CN" sz="2400" b="1" kern="0" dirty="0" smtClean="0">
              <a:ea typeface="MingLiU_HKSCS" pitchFamily="18" charset="-120"/>
              <a:cs typeface="Times New Roman" panose="02020603050405020304" pitchFamily="18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kern="0" dirty="0" smtClean="0">
                <a:ea typeface="MingLiU_HKSCS" pitchFamily="18" charset="-120"/>
                <a:cs typeface="Times New Roman" panose="02020603050405020304" pitchFamily="18" charset="0"/>
              </a:rPr>
              <a:t>Choose 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CN" sz="2200" b="1" kern="0" dirty="0" smtClean="0">
                <a:solidFill>
                  <a:srgbClr val="FF0000"/>
                </a:solidFill>
                <a:ea typeface="MingLiU_HKSCS" pitchFamily="18" charset="-120"/>
                <a:cs typeface="Times New Roman" panose="02020603050405020304" pitchFamily="18" charset="0"/>
              </a:rPr>
              <a:t>secret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 random number </a:t>
            </a:r>
            <a:r>
              <a:rPr lang="en-US" altLang="zh-CN" sz="2200" b="1" i="1" dirty="0" smtClean="0">
                <a:solidFill>
                  <a:srgbClr val="FF0000"/>
                </a:solidFill>
              </a:rPr>
              <a:t>k 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in Z</a:t>
            </a:r>
            <a:r>
              <a:rPr lang="en-US" altLang="zh-CN" sz="2200" b="1" i="1" kern="0" baseline="-2500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p</a:t>
            </a:r>
            <a:r>
              <a:rPr lang="en-US" altLang="zh-CN" sz="2200" b="1" kern="0" baseline="-2500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-1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 </a:t>
            </a:r>
            <a:endParaRPr lang="en-US" altLang="zh-CN" sz="2200" b="1" kern="0" dirty="0" smtClean="0">
              <a:solidFill>
                <a:srgbClr val="3333FF"/>
              </a:solidFill>
              <a:ea typeface="MingLiU_HKSCS" pitchFamily="18" charset="-120"/>
              <a:cs typeface="Times New Roman" panose="02020603050405020304" pitchFamily="18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Compute </a:t>
            </a:r>
            <a:r>
              <a:rPr lang="en-US" altLang="zh-CN" sz="2200" b="1" i="1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200" b="1" baseline="-2500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pk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 = 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where</a:t>
            </a:r>
            <a:r>
              <a:rPr lang="en-US" altLang="zh-CN" sz="22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= </a:t>
            </a:r>
            <a:r>
              <a:rPr lang="el-GR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mod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= x</a:t>
            </a:r>
            <a:r>
              <a:rPr lang="el-GR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mod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</a:t>
            </a:r>
            <a:endParaRPr lang="en-US" altLang="zh-CN" sz="2200" b="1" dirty="0" smtClean="0">
              <a:solidFill>
                <a:srgbClr val="3333FF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4" name="Rectangle 5"/>
          <p:cNvSpPr txBox="1">
            <a:spLocks noRot="1" noChangeArrowheads="1"/>
          </p:cNvSpPr>
          <p:nvPr/>
        </p:nvSpPr>
        <p:spPr bwMode="auto">
          <a:xfrm>
            <a:off x="467544" y="5013176"/>
            <a:ext cx="7632848" cy="108012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/>
          <a:lstStyle/>
          <a:p>
            <a:pPr marL="266700" lvl="1" indent="-2667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u"/>
              <a:tabLst>
                <a:tab pos="266700" algn="l"/>
                <a:tab pos="533400" algn="l"/>
              </a:tabLst>
              <a:defRPr/>
            </a:pPr>
            <a:r>
              <a:rPr lang="en-US" altLang="zh-CN" sz="2400" b="1" kern="0" dirty="0" smtClean="0">
                <a:ea typeface="MingLiU_HKSCS" pitchFamily="18" charset="-120"/>
                <a:cs typeface="Times New Roman" panose="02020603050405020304" pitchFamily="18" charset="0"/>
              </a:rPr>
              <a:t>Decryption:</a:t>
            </a:r>
            <a:endParaRPr lang="en-US" altLang="zh-CN" sz="2400" b="1" kern="0" dirty="0" smtClean="0">
              <a:ea typeface="MingLiU_HKSCS" pitchFamily="18" charset="-120"/>
              <a:cs typeface="Times New Roman" panose="02020603050405020304" pitchFamily="18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kern="0" dirty="0" smtClean="0">
                <a:ea typeface="MingLiU_HKSCS" pitchFamily="18" charset="-120"/>
                <a:cs typeface="Times New Roman" panose="02020603050405020304" pitchFamily="18" charset="0"/>
              </a:rPr>
              <a:t>C</a:t>
            </a:r>
            <a:r>
              <a:rPr lang="en-US" altLang="zh-CN" sz="2200" b="1" dirty="0" smtClean="0">
                <a:cs typeface="Times New Roman" panose="02020603050405020304" pitchFamily="18" charset="0"/>
              </a:rPr>
              <a:t>ompute </a:t>
            </a:r>
            <a:r>
              <a:rPr lang="en-US" altLang="zh-CN" sz="2200" b="1" i="1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200" b="1" baseline="-25000" dirty="0" err="1" smtClean="0">
                <a:solidFill>
                  <a:srgbClr val="FF00FF"/>
                </a:solidFill>
                <a:cs typeface="Times New Roman" panose="02020603050405020304" pitchFamily="18" charset="0"/>
              </a:rPr>
              <a:t>sk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 =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i="1" baseline="3000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 b="1" baseline="30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-1</a:t>
            </a:r>
            <a:r>
              <a:rPr lang="en-US" altLang="zh-CN" sz="22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mod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</a:t>
            </a:r>
            <a:endParaRPr lang="en-US" altLang="zh-CN" sz="2200" b="1" dirty="0" smtClean="0">
              <a:solidFill>
                <a:srgbClr val="3333FF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7924" y="6197242"/>
            <a:ext cx="3456384" cy="400110"/>
          </a:xfrm>
          <a:prstGeom prst="rect">
            <a:avLst/>
          </a:prstGeom>
          <a:noFill/>
          <a:ln>
            <a:solidFill>
              <a:srgbClr val="3333FF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Cryptosystem 7.1, P257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79712" y="2708920"/>
            <a:ext cx="1584176" cy="50405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678662" y="2708920"/>
            <a:ext cx="1037354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187624" y="1844824"/>
            <a:ext cx="7344816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Choices of Large Prime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5"/>
          <p:cNvSpPr txBox="1">
            <a:spLocks noRot="1" noChangeArrowheads="1"/>
          </p:cNvSpPr>
          <p:nvPr/>
        </p:nvSpPr>
        <p:spPr bwMode="auto">
          <a:xfrm>
            <a:off x="251520" y="908720"/>
            <a:ext cx="8712968" cy="410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32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A necessary condition to be secure: </a:t>
            </a:r>
            <a:endParaRPr lang="en-US" altLang="zh-CN" sz="3200" b="1" kern="0" dirty="0" smtClean="0">
              <a:solidFill>
                <a:srgbClr val="3333FF"/>
              </a:solidFill>
              <a:ea typeface="+mn-ea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800" b="1" kern="0" dirty="0" smtClean="0">
                <a:ea typeface="+mn-ea"/>
                <a:cs typeface="Times New Roman" panose="02020603050405020304" pitchFamily="18" charset="0"/>
              </a:rPr>
              <a:t>the Discrete Logarithm problem in        is infeasible, </a:t>
            </a:r>
            <a:r>
              <a:rPr lang="en-US" altLang="zh-CN" sz="28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i.e., there is no known polynomial-time algorithm to solve DLP</a:t>
            </a:r>
            <a:endParaRPr lang="en-US" altLang="zh-CN" sz="2800" b="1" kern="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400" b="1" i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should have at least 2048 bits</a:t>
            </a:r>
            <a:endParaRPr lang="en-US" altLang="zh-CN" sz="2400" b="1" kern="0" baseline="3000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400" b="1" i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-1 should have at least one “large” prime factor    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16216" y="1700808"/>
            <a:ext cx="576063" cy="41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467544" y="908720"/>
            <a:ext cx="7704856" cy="5733256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Cryptosystem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Discrete Logarithm Problem (DLP)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Cryptosystem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Algorithms for the </a:t>
            </a:r>
            <a:r>
              <a:rPr lang="en-US" altLang="zh-CN" sz="2800" dirty="0" smtClean="0">
                <a:solidFill>
                  <a:srgbClr val="000000"/>
                </a:solidFill>
              </a:rPr>
              <a:t>DLP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3333FF"/>
                </a:solidFill>
              </a:rPr>
              <a:t> Shanks’ Algorithm</a:t>
            </a: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dirty="0" smtClean="0"/>
              <a:t>Suitable Groups for the DLP</a:t>
            </a:r>
            <a:endParaRPr lang="en-US" altLang="zh-CN" sz="2800" b="1" dirty="0" smtClean="0"/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Fields &amp; Elliptic Curves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dirty="0">
                <a:solidFill>
                  <a:srgbClr val="3333FF"/>
                </a:solidFill>
              </a:rPr>
              <a:t>Suitable Groups for the DLP</a:t>
            </a: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Security of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Security and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Semantic Security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 Problems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ea typeface="黑体" panose="02010609060101010101" charset="-122"/>
              </a:rPr>
              <a:t>Outline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5259B-5740-4832-86A2-BB8F543A410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4000" b="1" dirty="0" smtClean="0">
                <a:ea typeface="黑体" panose="02010609060101010101" charset="-122"/>
              </a:rPr>
              <a:t>DLP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A3B716-15B7-484A-AA93-2CC216001E76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2276872"/>
            <a:ext cx="8064896" cy="2860915"/>
          </a:xfrm>
          <a:prstGeom prst="rect">
            <a:avLst/>
          </a:prstGeom>
          <a:noFill/>
          <a:ln w="12700">
            <a:solidFill>
              <a:srgbClr val="3333FF"/>
            </a:solidFill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2267744" y="3717032"/>
            <a:ext cx="2736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67281" y="4869160"/>
            <a:ext cx="62777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932040" y="3933056"/>
            <a:ext cx="10081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267744" y="5137787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786100" y="4977172"/>
            <a:ext cx="144016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l-GR" altLang="zh-CN" sz="2400" b="1" i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276872"/>
            <a:ext cx="6480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7.1: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4000" b="1" dirty="0" smtClean="0">
                <a:ea typeface="黑体" panose="02010609060101010101" charset="-122"/>
              </a:rPr>
              <a:t>Algorithms for DLP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02F57-2446-4E53-A96C-4CA7F7FD0DE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285750" y="2708920"/>
            <a:ext cx="885825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Some </a:t>
            </a:r>
            <a:r>
              <a:rPr lang="en-US" altLang="zh-CN" sz="2800" b="1" kern="0" noProof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trivial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algorithms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: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1)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Exhaustive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 search: </a:t>
            </a:r>
            <a:r>
              <a:rPr kumimoji="0" lang="en-US" altLang="zh-CN" sz="2400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O(</a:t>
            </a:r>
            <a:r>
              <a:rPr kumimoji="0" lang="en-US" altLang="zh-CN" sz="2400" i="1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400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) time, O(1) memory</a:t>
            </a:r>
            <a:endParaRPr kumimoji="0" lang="en-US" altLang="zh-CN" sz="2400" i="0" u="none" strike="noStrike" kern="0" cap="none" spc="0" normalizeH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2) Precomputing    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sorting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searching: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sz="2400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        O(</a:t>
            </a:r>
            <a:r>
              <a:rPr lang="en-US" altLang="zh-CN" sz="2400" i="1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) time; O(</a:t>
            </a:r>
            <a:r>
              <a:rPr lang="en-US" altLang="zh-CN" sz="2400" i="1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 log </a:t>
            </a:r>
            <a:r>
              <a:rPr lang="en-US" altLang="zh-CN" sz="2400" i="1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2400" kern="0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time</a:t>
            </a:r>
            <a:r>
              <a:rPr lang="en-US" altLang="zh-CN" sz="2400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; O(log </a:t>
            </a:r>
            <a:r>
              <a:rPr lang="en-US" altLang="zh-CN" sz="2400" i="1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2400" kern="0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time</a:t>
            </a:r>
            <a:r>
              <a:rPr lang="en-US" altLang="zh-CN" sz="2400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; O(</a:t>
            </a:r>
            <a:r>
              <a:rPr lang="en-US" altLang="zh-CN" sz="2400" i="1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kern="0" dirty="0" smtClean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) memory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1880" y="3883395"/>
            <a:ext cx="792088" cy="40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圆角矩形 1"/>
          <p:cNvSpPr/>
          <p:nvPr/>
        </p:nvSpPr>
        <p:spPr>
          <a:xfrm>
            <a:off x="467544" y="1124744"/>
            <a:ext cx="7776864" cy="1224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vl="0" indent="-361950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800" b="1" kern="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assumption: 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of two elements 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(i.e., O(1))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4000" b="1" dirty="0" smtClean="0">
                <a:ea typeface="黑体" panose="02010609060101010101" charset="-122"/>
              </a:rPr>
              <a:t>Algorithms for DLP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02F57-2446-4E53-A96C-4CA7F7FD0DE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467544" y="1196752"/>
            <a:ext cx="8174682" cy="3384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Some non-</a:t>
            </a:r>
            <a:r>
              <a:rPr lang="en-US" altLang="zh-CN" sz="2800" b="1" kern="0" noProof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trivial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algorithms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: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kumimoji="0" lang="en-US" altLang="zh-C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1. Shanks’ </a:t>
            </a:r>
            <a:r>
              <a:rPr kumimoji="0" lang="en-US" altLang="zh-CN" sz="2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Alogrithm</a:t>
            </a:r>
            <a:endParaRPr kumimoji="0" lang="en-US" altLang="zh-CN" sz="2400" i="0" u="sng" strike="noStrike" kern="0" cap="none" spc="0" normalizeH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endParaRPr lang="en-US" altLang="zh-CN" sz="800" b="1" kern="0" dirty="0" smtClean="0">
              <a:ea typeface="+mn-ea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en-US" altLang="zh-CN" sz="2400" b="1" kern="0" dirty="0" smtClean="0">
                <a:ea typeface="+mn-ea"/>
                <a:cs typeface="Times New Roman" panose="02020603050405020304" pitchFamily="18" charset="0"/>
              </a:rPr>
              <a:t>2. The </a:t>
            </a:r>
            <a:r>
              <a:rPr lang="en-US" altLang="zh-CN" sz="2400" b="1" kern="0" dirty="0">
                <a:ea typeface="+mn-ea"/>
                <a:cs typeface="Times New Roman" panose="02020603050405020304" pitchFamily="18" charset="0"/>
              </a:rPr>
              <a:t>Pollard Rho Discrete Logarithm </a:t>
            </a:r>
            <a:r>
              <a:rPr lang="en-US" altLang="zh-CN" sz="2400" b="1" kern="0" dirty="0" smtClean="0">
                <a:ea typeface="+mn-ea"/>
                <a:cs typeface="Times New Roman" panose="02020603050405020304" pitchFamily="18" charset="0"/>
              </a:rPr>
              <a:t>Algorithm</a:t>
            </a:r>
            <a:endParaRPr lang="en-US" altLang="zh-CN" sz="2400" b="1" kern="0" dirty="0" smtClean="0">
              <a:ea typeface="+mn-ea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endParaRPr lang="en-US" altLang="zh-CN" sz="800" b="1" kern="0" dirty="0">
              <a:ea typeface="+mn-ea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en-US" altLang="zh-CN" sz="2400" b="1" kern="0" dirty="0" smtClean="0">
                <a:ea typeface="+mn-ea"/>
                <a:cs typeface="Times New Roman" panose="02020603050405020304" pitchFamily="18" charset="0"/>
              </a:rPr>
              <a:t>3. The </a:t>
            </a:r>
            <a:r>
              <a:rPr lang="en-US" altLang="zh-CN" sz="2400" b="1" kern="0" dirty="0" err="1">
                <a:ea typeface="+mn-ea"/>
                <a:cs typeface="Times New Roman" panose="02020603050405020304" pitchFamily="18" charset="0"/>
              </a:rPr>
              <a:t>Pohig</a:t>
            </a:r>
            <a:r>
              <a:rPr lang="en-US" altLang="zh-CN" sz="2400" b="1" kern="0" dirty="0">
                <a:ea typeface="+mn-ea"/>
                <a:cs typeface="Times New Roman" panose="02020603050405020304" pitchFamily="18" charset="0"/>
              </a:rPr>
              <a:t>-Hellman </a:t>
            </a:r>
            <a:r>
              <a:rPr lang="en-US" altLang="zh-CN" sz="2400" b="1" kern="0" dirty="0" smtClean="0">
                <a:ea typeface="+mn-ea"/>
                <a:cs typeface="Times New Roman" panose="02020603050405020304" pitchFamily="18" charset="0"/>
              </a:rPr>
              <a:t>Algorithm</a:t>
            </a:r>
            <a:endParaRPr lang="en-US" altLang="zh-CN" sz="2400" b="1" kern="0" dirty="0" smtClean="0">
              <a:ea typeface="+mn-ea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endParaRPr lang="en-US" altLang="zh-CN" sz="800" b="1" kern="0" dirty="0">
              <a:ea typeface="+mn-ea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en-US" altLang="zh-CN" sz="2400" b="1" kern="0" dirty="0" smtClean="0">
                <a:ea typeface="+mn-ea"/>
                <a:cs typeface="Times New Roman" panose="02020603050405020304" pitchFamily="18" charset="0"/>
              </a:rPr>
              <a:t>4. The </a:t>
            </a:r>
            <a:r>
              <a:rPr lang="en-US" altLang="zh-CN" sz="2400" b="1" kern="0" dirty="0">
                <a:ea typeface="+mn-ea"/>
                <a:cs typeface="Times New Roman" panose="02020603050405020304" pitchFamily="18" charset="0"/>
              </a:rPr>
              <a:t>Index Calculus </a:t>
            </a:r>
            <a:r>
              <a:rPr lang="en-US" altLang="zh-CN" sz="2400" b="1" kern="0" dirty="0" smtClean="0">
                <a:ea typeface="+mn-ea"/>
                <a:cs typeface="Times New Roman" panose="02020603050405020304" pitchFamily="18" charset="0"/>
              </a:rPr>
              <a:t>Method (for         only)</a:t>
            </a:r>
            <a:endParaRPr lang="en-US" altLang="zh-CN" sz="2400" b="1" kern="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9552" y="4653136"/>
            <a:ext cx="8280920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algorithm: </a:t>
            </a:r>
            <a:endParaRPr lang="en-US" altLang="zh-CN" sz="2400" b="1" dirty="0" smtClean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the algorithm for the DLP can be applied in any group.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 2, and 3 are generic algorithms, while 4 is not.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68144" y="3933056"/>
            <a:ext cx="576063" cy="41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11560" y="11212"/>
            <a:ext cx="8321550" cy="8255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4000" b="1" dirty="0" smtClean="0">
                <a:solidFill>
                  <a:srgbClr val="3333FF"/>
                </a:solidFill>
                <a:ea typeface="黑体" panose="02010609060101010101" charset="-122"/>
              </a:rPr>
              <a:t>Shanks’ Algorithm for DLP</a:t>
            </a:r>
            <a:endParaRPr lang="zh-CN" altLang="en-US" sz="4000" b="1" dirty="0" smtClean="0">
              <a:solidFill>
                <a:srgbClr val="3333FF"/>
              </a:solidFill>
              <a:ea typeface="黑体" panose="02010609060101010101" charset="-12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02F57-2446-4E53-A96C-4CA7F7FD0DE7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0667" y="1926124"/>
            <a:ext cx="8025789" cy="460851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 bwMode="auto">
          <a:xfrm>
            <a:off x="1115616" y="6174596"/>
            <a:ext cx="2088232" cy="36004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1880" y="2934236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--O(</a:t>
            </a:r>
            <a:r>
              <a:rPr lang="en-US" b="1" i="1" dirty="0" smtClean="0">
                <a:solidFill>
                  <a:srgbClr val="FF3300"/>
                </a:solidFill>
              </a:rPr>
              <a:t>m</a:t>
            </a:r>
            <a:r>
              <a:rPr lang="en-US" b="1" dirty="0" smtClean="0">
                <a:solidFill>
                  <a:srgbClr val="FF3300"/>
                </a:solidFill>
              </a:rPr>
              <a:t>)</a:t>
            </a:r>
            <a:r>
              <a:rPr lang="en-US" altLang="zh-CN" b="1" dirty="0" smtClean="0">
                <a:solidFill>
                  <a:srgbClr val="FF3300"/>
                </a:solidFill>
              </a:rPr>
              <a:t> time, O(</a:t>
            </a:r>
            <a:r>
              <a:rPr lang="en-US" altLang="zh-CN" b="1" i="1" dirty="0" smtClean="0">
                <a:solidFill>
                  <a:srgbClr val="FF3300"/>
                </a:solidFill>
              </a:rPr>
              <a:t>m</a:t>
            </a:r>
            <a:r>
              <a:rPr lang="en-US" altLang="zh-CN" b="1" dirty="0" smtClean="0">
                <a:solidFill>
                  <a:srgbClr val="FF3300"/>
                </a:solidFill>
              </a:rPr>
              <a:t>) memory</a:t>
            </a:r>
            <a:endParaRPr lang="en-US" altLang="zh-CN" b="1" dirty="0" smtClean="0">
              <a:solidFill>
                <a:srgbClr val="FF33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1880" y="372632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--O(</a:t>
            </a:r>
            <a:r>
              <a:rPr lang="en-US" altLang="zh-CN" b="1" i="1" dirty="0" smtClean="0">
                <a:solidFill>
                  <a:srgbClr val="FF3300"/>
                </a:solidFill>
              </a:rPr>
              <a:t>m </a:t>
            </a:r>
            <a:r>
              <a:rPr lang="en-US" b="1" dirty="0" smtClean="0">
                <a:solidFill>
                  <a:srgbClr val="FF3300"/>
                </a:solidFill>
              </a:rPr>
              <a:t>log(</a:t>
            </a:r>
            <a:r>
              <a:rPr lang="en-US" b="1" i="1" dirty="0" smtClean="0">
                <a:solidFill>
                  <a:srgbClr val="FF3300"/>
                </a:solidFill>
              </a:rPr>
              <a:t>m</a:t>
            </a:r>
            <a:r>
              <a:rPr lang="en-US" b="1" dirty="0" smtClean="0">
                <a:solidFill>
                  <a:srgbClr val="FF3300"/>
                </a:solidFill>
              </a:rPr>
              <a:t>))</a:t>
            </a:r>
            <a:r>
              <a:rPr lang="en-US" altLang="zh-CN" b="1" dirty="0" smtClean="0">
                <a:solidFill>
                  <a:srgbClr val="FF3300"/>
                </a:solidFill>
              </a:rPr>
              <a:t> time, O(</a:t>
            </a:r>
            <a:r>
              <a:rPr lang="en-US" altLang="zh-CN" b="1" i="1" dirty="0" smtClean="0">
                <a:solidFill>
                  <a:srgbClr val="FF3300"/>
                </a:solidFill>
              </a:rPr>
              <a:t>m</a:t>
            </a:r>
            <a:r>
              <a:rPr lang="en-US" altLang="zh-CN" b="1" dirty="0" smtClean="0">
                <a:solidFill>
                  <a:srgbClr val="FF3300"/>
                </a:solidFill>
              </a:rPr>
              <a:t>)  memory</a:t>
            </a:r>
            <a:endParaRPr lang="en-US" altLang="zh-CN" b="1" dirty="0" smtClean="0">
              <a:solidFill>
                <a:srgbClr val="FF33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505440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--O(</a:t>
            </a:r>
            <a:r>
              <a:rPr lang="en-US" altLang="zh-CN" b="1" i="1" dirty="0" smtClean="0">
                <a:solidFill>
                  <a:srgbClr val="FF3300"/>
                </a:solidFill>
              </a:rPr>
              <a:t>m </a:t>
            </a:r>
            <a:r>
              <a:rPr lang="en-US" b="1" dirty="0" smtClean="0">
                <a:solidFill>
                  <a:srgbClr val="FF3300"/>
                </a:solidFill>
              </a:rPr>
              <a:t>log(</a:t>
            </a:r>
            <a:r>
              <a:rPr lang="en-US" b="1" i="1" dirty="0" smtClean="0">
                <a:solidFill>
                  <a:srgbClr val="FF3300"/>
                </a:solidFill>
              </a:rPr>
              <a:t>m</a:t>
            </a:r>
            <a:r>
              <a:rPr lang="en-US" b="1" dirty="0" smtClean="0">
                <a:solidFill>
                  <a:srgbClr val="FF3300"/>
                </a:solidFill>
              </a:rPr>
              <a:t>)) </a:t>
            </a:r>
            <a:r>
              <a:rPr lang="en-US" altLang="zh-CN" b="1" dirty="0" smtClean="0">
                <a:solidFill>
                  <a:srgbClr val="FF3300"/>
                </a:solidFill>
              </a:rPr>
              <a:t>time, O (</a:t>
            </a:r>
            <a:r>
              <a:rPr lang="en-US" altLang="zh-CN" b="1" i="1" dirty="0" smtClean="0">
                <a:solidFill>
                  <a:srgbClr val="FF3300"/>
                </a:solidFill>
              </a:rPr>
              <a:t>m</a:t>
            </a:r>
            <a:r>
              <a:rPr lang="en-US" altLang="zh-CN" b="1" dirty="0" smtClean="0">
                <a:solidFill>
                  <a:srgbClr val="FF3300"/>
                </a:solidFill>
              </a:rPr>
              <a:t>)  memory</a:t>
            </a:r>
            <a:endParaRPr lang="en-US" altLang="zh-CN" b="1" dirty="0" smtClean="0">
              <a:solidFill>
                <a:srgbClr val="FF33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419031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--O(</a:t>
            </a:r>
            <a:r>
              <a:rPr lang="en-US" b="1" i="1" dirty="0" smtClean="0">
                <a:solidFill>
                  <a:srgbClr val="FF3300"/>
                </a:solidFill>
              </a:rPr>
              <a:t>m</a:t>
            </a:r>
            <a:r>
              <a:rPr lang="en-US" b="1" dirty="0" smtClean="0">
                <a:solidFill>
                  <a:srgbClr val="FF3300"/>
                </a:solidFill>
              </a:rPr>
              <a:t>) time, </a:t>
            </a:r>
            <a:r>
              <a:rPr lang="en-US" altLang="zh-CN" b="1" dirty="0" smtClean="0">
                <a:solidFill>
                  <a:srgbClr val="FF3300"/>
                </a:solidFill>
              </a:rPr>
              <a:t>O(</a:t>
            </a:r>
            <a:r>
              <a:rPr lang="en-US" altLang="zh-CN" b="1" i="1" dirty="0" smtClean="0">
                <a:solidFill>
                  <a:srgbClr val="FF3300"/>
                </a:solidFill>
              </a:rPr>
              <a:t>m</a:t>
            </a:r>
            <a:r>
              <a:rPr lang="en-US" altLang="zh-CN" b="1" dirty="0" smtClean="0">
                <a:solidFill>
                  <a:srgbClr val="FF3300"/>
                </a:solidFill>
              </a:rPr>
              <a:t>)  memory</a:t>
            </a:r>
            <a:endParaRPr lang="en-US" b="1" dirty="0" smtClean="0">
              <a:solidFill>
                <a:srgbClr val="FF33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9952" y="577448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--O (</a:t>
            </a:r>
            <a:r>
              <a:rPr lang="en-US" b="1" i="1" dirty="0" smtClean="0">
                <a:solidFill>
                  <a:srgbClr val="FF3300"/>
                </a:solidFill>
              </a:rPr>
              <a:t>m</a:t>
            </a:r>
            <a:r>
              <a:rPr lang="en-US" b="1" dirty="0" smtClean="0">
                <a:solidFill>
                  <a:srgbClr val="FF3300"/>
                </a:solidFill>
              </a:rPr>
              <a:t>) </a:t>
            </a:r>
            <a:r>
              <a:rPr lang="en-US" altLang="zh-CN" b="1" dirty="0" smtClean="0">
                <a:solidFill>
                  <a:srgbClr val="FF3300"/>
                </a:solidFill>
              </a:rPr>
              <a:t>time, O (</a:t>
            </a:r>
            <a:r>
              <a:rPr lang="en-US" altLang="zh-CN" b="1" i="1" dirty="0" smtClean="0">
                <a:solidFill>
                  <a:srgbClr val="FF3300"/>
                </a:solidFill>
              </a:rPr>
              <a:t>m</a:t>
            </a:r>
            <a:r>
              <a:rPr lang="en-US" altLang="zh-CN" b="1" dirty="0" smtClean="0">
                <a:solidFill>
                  <a:srgbClr val="FF3300"/>
                </a:solidFill>
              </a:rPr>
              <a:t>)  memory</a:t>
            </a:r>
            <a:endParaRPr lang="en-US" altLang="zh-CN" b="1" dirty="0" smtClean="0">
              <a:solidFill>
                <a:srgbClr val="FF33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411760" y="2214156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635896" y="3366284"/>
            <a:ext cx="936104" cy="432048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779912" y="4734436"/>
            <a:ext cx="1080120" cy="432048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259632" y="5804177"/>
            <a:ext cx="4608512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5696" y="1854116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7.1:</a:t>
            </a:r>
            <a:endParaRPr lang="zh-CN" altLang="en-US" sz="1800" b="1" dirty="0"/>
          </a:p>
        </p:txBody>
      </p:sp>
      <p:sp>
        <p:nvSpPr>
          <p:cNvPr id="22" name="圆角矩形 21"/>
          <p:cNvSpPr/>
          <p:nvPr/>
        </p:nvSpPr>
        <p:spPr>
          <a:xfrm>
            <a:off x="650666" y="980728"/>
            <a:ext cx="8097797" cy="720080"/>
          </a:xfrm>
          <a:prstGeom prst="roundRect">
            <a:avLst>
              <a:gd name="adj" fmla="val 2248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lvl="0" indent="-85725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tabLst>
                <a:tab pos="85725" algn="l"/>
              </a:tabLst>
              <a:defRPr/>
            </a:pPr>
            <a:r>
              <a:rPr lang="en-US" altLang="zh-CN" b="1" kern="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assumption: 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of two elements 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(i.e., O(1)) 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4E5F3-C1A3-4A98-921D-783713C6BA2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 txBox="1">
            <a:spLocks noRot="1" noChangeArrowheads="1"/>
          </p:cNvSpPr>
          <p:nvPr/>
        </p:nvSpPr>
        <p:spPr bwMode="auto">
          <a:xfrm>
            <a:off x="428625" y="908720"/>
            <a:ext cx="8501063" cy="7041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800" b="1" kern="0" dirty="0" smtClean="0">
                <a:ea typeface="+mn-ea"/>
                <a:cs typeface="Times New Roman" panose="02020603050405020304" pitchFamily="18" charset="0"/>
              </a:rPr>
              <a:t>Public-key Cryptography (PKC)</a:t>
            </a:r>
            <a:endParaRPr lang="en-US" altLang="zh-CN" sz="2800" b="1" kern="0" dirty="0" smtClean="0"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41488"/>
                <a:ext cx="8363272" cy="4319810"/>
              </a:xfrm>
            </p:spPr>
            <p:txBody>
              <a:bodyPr/>
              <a:lstStyle/>
              <a:p>
                <a:pPr marL="533400" lvl="1" indent="-355600">
                  <a:spcBef>
                    <a:spcPct val="20000"/>
                  </a:spcBef>
                  <a:buClr>
                    <a:srgbClr val="3399FF"/>
                  </a:buClr>
                  <a:buSzPct val="85000"/>
                  <a:buFont typeface="Wingdings" panose="05000000000000000000" pitchFamily="2" charset="2"/>
                  <a:buAutoNum type="arabicParenR"/>
                  <a:tabLst>
                    <a:tab pos="533400" algn="l"/>
                  </a:tabLst>
                  <a:defRPr/>
                </a:pPr>
                <a:r>
                  <a:rPr lang="en-US" altLang="zh-CN" sz="3200" kern="0" dirty="0" smtClean="0">
                    <a:solidFill>
                      <a:srgbClr val="3333FF"/>
                    </a:solidFill>
                    <a:ea typeface="MingLiU_HKSCS" pitchFamily="18" charset="-120"/>
                  </a:rPr>
                  <a:t>Parameter </a:t>
                </a:r>
                <a:r>
                  <a:rPr lang="en-US" altLang="zh-CN" sz="3200" kern="0" dirty="0">
                    <a:solidFill>
                      <a:srgbClr val="3333FF"/>
                    </a:solidFill>
                    <a:ea typeface="MingLiU_HKSCS" pitchFamily="18" charset="-120"/>
                  </a:rPr>
                  <a:t>and </a:t>
                </a:r>
                <a:r>
                  <a:rPr lang="en-US" altLang="zh-CN" sz="3200" kern="0" dirty="0" smtClean="0">
                    <a:solidFill>
                      <a:srgbClr val="3333FF"/>
                    </a:solidFill>
                    <a:ea typeface="MingLiU_HKSCS" pitchFamily="18" charset="-120"/>
                  </a:rPr>
                  <a:t>Key Generation </a:t>
                </a:r>
                <a:r>
                  <a:rPr lang="en-US" altLang="zh-CN" sz="3200" kern="0" dirty="0">
                    <a:solidFill>
                      <a:srgbClr val="3333FF"/>
                    </a:solidFill>
                    <a:ea typeface="MingLiU_HKSCS" pitchFamily="18" charset="-120"/>
                  </a:rPr>
                  <a:t>Alg.:</a:t>
                </a:r>
                <a:endParaRPr lang="en-US" altLang="zh-CN" sz="3200" kern="0" dirty="0">
                  <a:solidFill>
                    <a:srgbClr val="3333FF"/>
                  </a:solidFill>
                  <a:ea typeface="MingLiU_HKSCS" pitchFamily="18" charset="-120"/>
                </a:endParaRPr>
              </a:p>
              <a:p>
                <a:pPr marL="770890" lvl="2" indent="-355600">
                  <a:spcBef>
                    <a:spcPct val="20000"/>
                  </a:spcBef>
                  <a:buClr>
                    <a:srgbClr val="3399FF"/>
                  </a:buClr>
                  <a:buSzPct val="85000"/>
                  <a:buFont typeface="Wingdings" panose="05000000000000000000" pitchFamily="2" charset="2"/>
                  <a:buChar char="l"/>
                  <a:tabLst>
                    <a:tab pos="533400" algn="l"/>
                  </a:tabLst>
                  <a:defRPr/>
                </a:pPr>
                <a:r>
                  <a:rPr lang="en-US" altLang="zh-CN" sz="2800" dirty="0" smtClean="0">
                    <a:solidFill>
                      <a:schemeClr val="tx1"/>
                    </a:solidFill>
                  </a:rPr>
                  <a:t>KeyGen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𝜽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)= (</a:t>
                </a:r>
                <a:r>
                  <a:rPr lang="en-US" altLang="zh-CN" sz="2800" dirty="0" err="1">
                    <a:solidFill>
                      <a:srgbClr val="00B050"/>
                    </a:solidFill>
                  </a:rPr>
                  <a:t>pk</a:t>
                </a:r>
                <a:r>
                  <a:rPr lang="en-US" altLang="zh-CN" sz="2800" dirty="0" smtClean="0"/>
                  <a:t>, </a:t>
                </a:r>
                <a:r>
                  <a:rPr lang="en-US" altLang="zh-CN" sz="2800" dirty="0" err="1" smtClean="0">
                    <a:solidFill>
                      <a:srgbClr val="FF00FF"/>
                    </a:solidFill>
                  </a:rPr>
                  <a:t>sk</a:t>
                </a:r>
                <a:r>
                  <a:rPr lang="en-US" altLang="zh-CN" sz="2800" dirty="0"/>
                  <a:t>)</a:t>
                </a:r>
                <a:endParaRPr lang="en-US" altLang="zh-CN" sz="2800" dirty="0"/>
              </a:p>
              <a:p>
                <a:pPr marL="635000" lvl="1" indent="-457200">
                  <a:spcBef>
                    <a:spcPct val="20000"/>
                  </a:spcBef>
                  <a:buClr>
                    <a:srgbClr val="3399FF"/>
                  </a:buClr>
                  <a:buSzPct val="85000"/>
                  <a:buFont typeface="Wingdings" panose="05000000000000000000" pitchFamily="2" charset="2"/>
                  <a:buAutoNum type="arabicParenR" startAt="2"/>
                  <a:tabLst>
                    <a:tab pos="533400" algn="l"/>
                  </a:tabLst>
                  <a:defRPr/>
                </a:pPr>
                <a:r>
                  <a:rPr lang="en-US" altLang="zh-CN" sz="3200" dirty="0">
                    <a:solidFill>
                      <a:srgbClr val="3333FF"/>
                    </a:solidFill>
                  </a:rPr>
                  <a:t>Encryption Alg.:</a:t>
                </a:r>
                <a:endParaRPr lang="en-US" altLang="zh-CN" sz="3200" dirty="0">
                  <a:solidFill>
                    <a:srgbClr val="3333FF"/>
                  </a:solidFill>
                </a:endParaRPr>
              </a:p>
              <a:p>
                <a:pPr marL="725805" lvl="2" indent="-311150">
                  <a:spcBef>
                    <a:spcPct val="20000"/>
                  </a:spcBef>
                  <a:buClr>
                    <a:srgbClr val="3399FF"/>
                  </a:buClr>
                  <a:buSzPct val="85000"/>
                  <a:buFont typeface="Wingdings" panose="05000000000000000000" pitchFamily="2" charset="2"/>
                  <a:buChar char="l"/>
                  <a:tabLst>
                    <a:tab pos="533400" algn="l"/>
                  </a:tabLst>
                  <a:defRPr/>
                </a:pPr>
                <a:r>
                  <a:rPr lang="en-US" altLang="zh-CN" sz="2800" dirty="0" err="1" smtClean="0"/>
                  <a:t>Enc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i="1" dirty="0" smtClean="0"/>
                  <a:t>x</a:t>
                </a:r>
                <a:r>
                  <a:rPr lang="en-US" altLang="zh-CN" sz="2800" dirty="0" smtClean="0"/>
                  <a:t>, </a:t>
                </a:r>
                <a:r>
                  <a:rPr lang="en-US" altLang="zh-CN" sz="2800" dirty="0" err="1">
                    <a:solidFill>
                      <a:srgbClr val="00B050"/>
                    </a:solidFill>
                  </a:rPr>
                  <a:t>pk</a:t>
                </a:r>
                <a:r>
                  <a:rPr lang="en-US" altLang="zh-CN" sz="2800" dirty="0"/>
                  <a:t>) = 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y</a:t>
                </a:r>
                <a:endParaRPr lang="en-US" altLang="zh-CN" sz="2800" i="1" dirty="0">
                  <a:solidFill>
                    <a:srgbClr val="FF0000"/>
                  </a:solidFill>
                </a:endParaRPr>
              </a:p>
              <a:p>
                <a:pPr marL="635000" lvl="1" indent="-457200">
                  <a:spcBef>
                    <a:spcPct val="20000"/>
                  </a:spcBef>
                  <a:buClr>
                    <a:srgbClr val="3399FF"/>
                  </a:buClr>
                  <a:buSzPct val="85000"/>
                  <a:buFont typeface="Wingdings" panose="05000000000000000000" pitchFamily="2" charset="2"/>
                  <a:buAutoNum type="arabicParenR" startAt="2"/>
                  <a:tabLst>
                    <a:tab pos="533400" algn="l"/>
                  </a:tabLst>
                  <a:defRPr/>
                </a:pPr>
                <a:r>
                  <a:rPr lang="en-US" altLang="zh-CN" sz="3200" dirty="0">
                    <a:solidFill>
                      <a:srgbClr val="3333FF"/>
                    </a:solidFill>
                  </a:rPr>
                  <a:t>Decryption Alg.:</a:t>
                </a:r>
                <a:endParaRPr lang="en-US" altLang="zh-CN" sz="3200" dirty="0"/>
              </a:p>
              <a:p>
                <a:pPr marL="725805" lvl="2" indent="-311150">
                  <a:spcBef>
                    <a:spcPct val="20000"/>
                  </a:spcBef>
                  <a:buClr>
                    <a:srgbClr val="3399FF"/>
                  </a:buClr>
                  <a:buSzPct val="85000"/>
                  <a:buFont typeface="Wingdings" panose="05000000000000000000" pitchFamily="2" charset="2"/>
                  <a:buChar char="l"/>
                  <a:tabLst>
                    <a:tab pos="533400" algn="l"/>
                  </a:tabLst>
                  <a:defRPr/>
                </a:pPr>
                <a:r>
                  <a:rPr lang="en-US" altLang="zh-CN" sz="2800" dirty="0" smtClean="0"/>
                  <a:t>Dec(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800" dirty="0" smtClean="0"/>
                  <a:t>, </a:t>
                </a:r>
                <a:r>
                  <a:rPr lang="en-US" altLang="zh-CN" sz="2800" dirty="0" err="1" smtClean="0">
                    <a:solidFill>
                      <a:srgbClr val="FF00FF"/>
                    </a:solidFill>
                  </a:rPr>
                  <a:t>sk</a:t>
                </a:r>
                <a:r>
                  <a:rPr lang="en-US" altLang="zh-CN" sz="2800" dirty="0"/>
                  <a:t>) = </a:t>
                </a:r>
                <a:r>
                  <a:rPr lang="en-US" altLang="zh-CN" sz="2800" i="1" dirty="0" smtClean="0"/>
                  <a:t>x</a:t>
                </a:r>
                <a:r>
                  <a:rPr lang="en-US" altLang="zh-CN" sz="2800" dirty="0" smtClean="0"/>
                  <a:t>'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41488"/>
                <a:ext cx="8363272" cy="4319810"/>
              </a:xfrm>
              <a:blipFill rotWithShape="1">
                <a:blip r:embed="rId1"/>
                <a:stretch>
                  <a:fillRect t="-8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91555" y="5403304"/>
            <a:ext cx="195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Bob’s </a:t>
            </a:r>
            <a:r>
              <a:rPr lang="en-US" altLang="zh-CN" sz="2800" b="1" dirty="0" err="1" smtClean="0">
                <a:solidFill>
                  <a:srgbClr val="FF00FF"/>
                </a:solidFill>
                <a:cs typeface="Times New Roman" panose="02020603050405020304" pitchFamily="18" charset="0"/>
              </a:rPr>
              <a:t>sk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9307" y="535046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Bob’s</a:t>
            </a:r>
            <a:r>
              <a:rPr lang="en-US" altLang="zh-CN" sz="28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pk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2448" y="3573016"/>
            <a:ext cx="767299" cy="9760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379" y="3579177"/>
            <a:ext cx="792088" cy="9699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277780" y="4621088"/>
            <a:ext cx="793695" cy="369332"/>
          </a:xfrm>
          <a:prstGeom prst="rect">
            <a:avLst/>
          </a:prstGeom>
          <a:solidFill>
            <a:srgbClr val="0033CC">
              <a:lumMod val="60000"/>
              <a:lumOff val="4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Alice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61445" y="4612486"/>
            <a:ext cx="658302" cy="369332"/>
          </a:xfrm>
          <a:prstGeom prst="rect">
            <a:avLst/>
          </a:prstGeom>
          <a:solidFill>
            <a:srgbClr val="0033CC">
              <a:lumMod val="60000"/>
              <a:lumOff val="4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Bob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281418" y="4011386"/>
            <a:ext cx="1352452" cy="321670"/>
          </a:xfrm>
          <a:prstGeom prst="rightArrow">
            <a:avLst/>
          </a:prstGeom>
          <a:solidFill>
            <a:srgbClr val="568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999467" y="4981818"/>
            <a:ext cx="1878289" cy="630252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7861445" y="4990420"/>
            <a:ext cx="274653" cy="62165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rgbClr val="3333FF"/>
                </a:solidFill>
                <a:ea typeface="黑体" panose="02010609060101010101" charset="-122"/>
              </a:rPr>
              <a:t>An Example of Shanks’ Algorithm</a:t>
            </a:r>
            <a:endParaRPr lang="zh-CN" altLang="en-US" sz="3200" b="1" dirty="0" smtClean="0">
              <a:solidFill>
                <a:srgbClr val="3333FF"/>
              </a:solidFill>
              <a:ea typeface="黑体" panose="02010609060101010101" charset="-12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02F57-2446-4E53-A96C-4CA7F7FD0DE7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99"/>
          <a:stretch>
            <a:fillRect/>
          </a:stretch>
        </p:blipFill>
        <p:spPr bwMode="auto">
          <a:xfrm>
            <a:off x="539552" y="1700808"/>
            <a:ext cx="7776864" cy="89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7776864" cy="239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29" y="5610572"/>
            <a:ext cx="3701595" cy="33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23928" y="3356992"/>
            <a:ext cx="194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333FF"/>
                </a:solidFill>
              </a:rPr>
              <a:t>(</a:t>
            </a:r>
            <a:r>
              <a:rPr lang="en-US" altLang="zh-CN" sz="2400" i="1" dirty="0" smtClean="0">
                <a:solidFill>
                  <a:srgbClr val="3333FF"/>
                </a:solidFill>
              </a:rPr>
              <a:t>j</a:t>
            </a:r>
            <a:r>
              <a:rPr lang="en-US" altLang="zh-CN" sz="2400" dirty="0" smtClean="0">
                <a:solidFill>
                  <a:srgbClr val="3333FF"/>
                </a:solidFill>
              </a:rPr>
              <a:t>, </a:t>
            </a:r>
            <a:r>
              <a:rPr lang="el-GR" altLang="zh-CN" sz="2400" i="1" dirty="0" smtClean="0">
                <a:solidFill>
                  <a:srgbClr val="3333FF"/>
                </a:solidFill>
              </a:rPr>
              <a:t>α</a:t>
            </a:r>
            <a:r>
              <a:rPr lang="en-US" altLang="zh-CN" sz="2400" i="1" baseline="30000" dirty="0" err="1" smtClean="0">
                <a:solidFill>
                  <a:srgbClr val="3333FF"/>
                </a:solidFill>
              </a:rPr>
              <a:t>mj</a:t>
            </a:r>
            <a:r>
              <a:rPr lang="en-US" altLang="zh-CN" sz="2400" dirty="0" smtClean="0">
                <a:solidFill>
                  <a:srgbClr val="3333FF"/>
                </a:solidFill>
              </a:rPr>
              <a:t> mod </a:t>
            </a:r>
            <a:r>
              <a:rPr lang="en-US" altLang="zh-CN" sz="2400" i="1" dirty="0">
                <a:solidFill>
                  <a:srgbClr val="3333FF"/>
                </a:solidFill>
              </a:rPr>
              <a:t>p</a:t>
            </a:r>
            <a:r>
              <a:rPr lang="en-US" altLang="zh-CN" sz="2400" dirty="0" smtClean="0">
                <a:solidFill>
                  <a:srgbClr val="3333FF"/>
                </a:solidFill>
              </a:rPr>
              <a:t>)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560" y="5949280"/>
            <a:ext cx="36312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5" t="75032" r="36566"/>
          <a:stretch>
            <a:fillRect/>
          </a:stretch>
        </p:blipFill>
        <p:spPr bwMode="auto">
          <a:xfrm>
            <a:off x="4167372" y="2636912"/>
            <a:ext cx="2060812" cy="33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56764" y="2564904"/>
            <a:ext cx="298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3333FF"/>
                </a:solidFill>
              </a:rPr>
              <a:t>p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recompute</a:t>
            </a:r>
            <a:r>
              <a:rPr lang="en-US" altLang="zh-CN" sz="2400" dirty="0" smtClean="0">
                <a:solidFill>
                  <a:srgbClr val="3333FF"/>
                </a:solidFill>
              </a:rPr>
              <a:t> </a:t>
            </a:r>
            <a:r>
              <a:rPr lang="el-GR" altLang="zh-CN" sz="2400" i="1" dirty="0" smtClean="0">
                <a:solidFill>
                  <a:srgbClr val="3333FF"/>
                </a:solidFill>
              </a:rPr>
              <a:t>α</a:t>
            </a:r>
            <a:r>
              <a:rPr lang="en-US" altLang="zh-CN" sz="2400" i="1" baseline="30000" dirty="0" smtClean="0">
                <a:solidFill>
                  <a:srgbClr val="3333FF"/>
                </a:solidFill>
              </a:rPr>
              <a:t>m</a:t>
            </a:r>
            <a:r>
              <a:rPr lang="en-US" altLang="zh-CN" sz="2400" dirty="0" smtClean="0">
                <a:solidFill>
                  <a:srgbClr val="3333FF"/>
                </a:solidFill>
              </a:rPr>
              <a:t> mod </a:t>
            </a:r>
            <a:r>
              <a:rPr lang="en-US" altLang="zh-CN" sz="2400" i="1" dirty="0">
                <a:solidFill>
                  <a:srgbClr val="3333FF"/>
                </a:solidFill>
              </a:rPr>
              <a:t>p</a:t>
            </a:r>
            <a:r>
              <a:rPr lang="en-US" altLang="zh-CN" sz="2400" dirty="0" smtClean="0">
                <a:solidFill>
                  <a:srgbClr val="3333FF"/>
                </a:solidFill>
              </a:rPr>
              <a:t>: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27684" y="4365104"/>
            <a:ext cx="1008112" cy="36004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47664" y="1691516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7.2:</a:t>
            </a:r>
            <a:endParaRPr lang="zh-CN" altLang="en-US" sz="1800" b="1" dirty="0"/>
          </a:p>
        </p:txBody>
      </p:sp>
      <p:sp>
        <p:nvSpPr>
          <p:cNvPr id="2" name="圆角矩形 1"/>
          <p:cNvSpPr/>
          <p:nvPr/>
        </p:nvSpPr>
        <p:spPr>
          <a:xfrm>
            <a:off x="1835696" y="3818657"/>
            <a:ext cx="720080" cy="330423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220072" y="4941168"/>
            <a:ext cx="720080" cy="330423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067944" y="4393853"/>
            <a:ext cx="720080" cy="330423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 animBg="1"/>
      <p:bldP spid="2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rgbClr val="3333FF"/>
                </a:solidFill>
                <a:ea typeface="黑体" panose="02010609060101010101" charset="-122"/>
              </a:rPr>
              <a:t>An </a:t>
            </a:r>
            <a:r>
              <a:rPr lang="en-US" altLang="zh-CN" sz="3200" dirty="0" smtClean="0">
                <a:solidFill>
                  <a:srgbClr val="3333FF"/>
                </a:solidFill>
                <a:ea typeface="黑体" panose="02010609060101010101" charset="-122"/>
              </a:rPr>
              <a:t>Example of </a:t>
            </a:r>
            <a:r>
              <a:rPr lang="en-US" altLang="zh-CN" sz="3200" b="1" dirty="0" smtClean="0">
                <a:solidFill>
                  <a:srgbClr val="3333FF"/>
                </a:solidFill>
                <a:ea typeface="黑体" panose="02010609060101010101" charset="-122"/>
              </a:rPr>
              <a:t>Shanks’ Algorithm</a:t>
            </a:r>
            <a:endParaRPr lang="zh-CN" altLang="en-US" sz="3200" b="1" dirty="0" smtClean="0">
              <a:solidFill>
                <a:srgbClr val="3333FF"/>
              </a:solidFill>
              <a:ea typeface="黑体" panose="02010609060101010101" charset="-12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02F57-2446-4E53-A96C-4CA7F7FD0DE7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2"/>
          <a:stretch>
            <a:fillRect/>
          </a:stretch>
        </p:blipFill>
        <p:spPr bwMode="auto">
          <a:xfrm>
            <a:off x="702146" y="1586408"/>
            <a:ext cx="7758286" cy="493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052736"/>
            <a:ext cx="4536504" cy="461665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Example </a:t>
            </a:r>
            <a:r>
              <a:rPr lang="en-US" sz="2400" b="1" dirty="0" smtClean="0">
                <a:solidFill>
                  <a:srgbClr val="008000"/>
                </a:solidFill>
              </a:rPr>
              <a:t>7.2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91580" y="4538737"/>
            <a:ext cx="29883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1054" y="1802433"/>
            <a:ext cx="194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333FF"/>
                </a:solidFill>
              </a:rPr>
              <a:t>(</a:t>
            </a:r>
            <a:r>
              <a:rPr lang="en-US" altLang="zh-CN" sz="2400" i="1" dirty="0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, </a:t>
            </a:r>
            <a:r>
              <a:rPr lang="el-GR" altLang="zh-CN" sz="2400" i="1" dirty="0" smtClean="0">
                <a:solidFill>
                  <a:srgbClr val="3333FF"/>
                </a:solidFill>
              </a:rPr>
              <a:t>βα</a:t>
            </a:r>
            <a:r>
              <a:rPr lang="en-US" altLang="zh-CN" sz="2400" i="1" baseline="30000" dirty="0" smtClean="0">
                <a:solidFill>
                  <a:srgbClr val="3333FF"/>
                </a:solidFill>
              </a:rPr>
              <a:t>-i</a:t>
            </a:r>
            <a:r>
              <a:rPr lang="en-US" altLang="zh-CN" sz="2400" dirty="0" smtClean="0">
                <a:solidFill>
                  <a:srgbClr val="3333FF"/>
                </a:solidFill>
              </a:rPr>
              <a:t> mod </a:t>
            </a:r>
            <a:r>
              <a:rPr lang="en-US" altLang="zh-CN" sz="2400" i="1" dirty="0">
                <a:solidFill>
                  <a:srgbClr val="3333FF"/>
                </a:solidFill>
              </a:rPr>
              <a:t>p</a:t>
            </a:r>
            <a:r>
              <a:rPr lang="en-US" altLang="zh-CN" sz="2400" dirty="0" smtClean="0">
                <a:solidFill>
                  <a:srgbClr val="3333FF"/>
                </a:solidFill>
              </a:rPr>
              <a:t>)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91580" y="5114801"/>
            <a:ext cx="36364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372200" y="3098577"/>
            <a:ext cx="1008112" cy="36004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004048" y="5661248"/>
            <a:ext cx="36004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l-GR" altLang="zh-CN" sz="2400" b="1" i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b="1" i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mj</a:t>
            </a:r>
            <a:r>
              <a:rPr lang="en-US" altLang="zh-CN" sz="24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sz="2400" b="1" i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</a:t>
            </a:r>
            <a:r>
              <a:rPr lang="en-US" altLang="zh-CN" sz="24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31840" y="2564904"/>
            <a:ext cx="720080" cy="330423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925706" y="2564904"/>
            <a:ext cx="720080" cy="330423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467544" y="908720"/>
            <a:ext cx="7704856" cy="5733256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Cryptosystem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Discrete Logarithm Problem (DLP)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Cryptosystem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Algorithms for the </a:t>
            </a:r>
            <a:r>
              <a:rPr lang="en-US" altLang="zh-CN" sz="2800" dirty="0" smtClean="0">
                <a:solidFill>
                  <a:srgbClr val="000000"/>
                </a:solidFill>
              </a:rPr>
              <a:t>DLP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3333FF"/>
                </a:solidFill>
              </a:rPr>
              <a:t> Shanks’ Algorithm</a:t>
            </a: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dirty="0" smtClean="0"/>
              <a:t>Suitable Groups for the DLP</a:t>
            </a:r>
            <a:endParaRPr lang="en-US" altLang="zh-CN" sz="2800" b="1" dirty="0" smtClean="0"/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Fields &amp; Elliptic Curves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dirty="0">
                <a:solidFill>
                  <a:srgbClr val="3333FF"/>
                </a:solidFill>
              </a:rPr>
              <a:t>Suitable Groups for the DLP</a:t>
            </a: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Security of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Security and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Semantic Security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 Problems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ea typeface="黑体" panose="02010609060101010101" charset="-122"/>
              </a:rPr>
              <a:t>Outline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5259B-5740-4832-86A2-BB8F543A410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-14188"/>
            <a:ext cx="843528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3333FF"/>
                </a:solidFill>
                <a:ea typeface="黑体" panose="02010609060101010101" charset="-122"/>
              </a:rPr>
              <a:t>Suitable Groups for </a:t>
            </a:r>
            <a:r>
              <a:rPr lang="en-US" altLang="zh-CN" sz="3600" dirty="0" err="1" smtClean="0">
                <a:solidFill>
                  <a:srgbClr val="3333FF"/>
                </a:solidFill>
                <a:ea typeface="黑体" panose="02010609060101010101" charset="-122"/>
              </a:rPr>
              <a:t>ElGamal</a:t>
            </a:r>
            <a:r>
              <a:rPr lang="en-US" altLang="zh-CN" sz="3600" dirty="0" smtClean="0">
                <a:solidFill>
                  <a:srgbClr val="3333FF"/>
                </a:solidFill>
                <a:ea typeface="黑体" panose="02010609060101010101" charset="-122"/>
              </a:rPr>
              <a:t> Crypt</a:t>
            </a:r>
            <a:endParaRPr lang="zh-CN" altLang="en-US" sz="3600" b="1" dirty="0" smtClean="0">
              <a:solidFill>
                <a:srgbClr val="3333FF"/>
              </a:solidFill>
              <a:ea typeface="黑体" panose="02010609060101010101" charset="-12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C663D-B518-43F6-A9FE-1EB4C88848F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6" name="Rectangle 5"/>
          <p:cNvSpPr txBox="1">
            <a:spLocks noRot="1" noChangeArrowheads="1"/>
          </p:cNvSpPr>
          <p:nvPr/>
        </p:nvSpPr>
        <p:spPr bwMode="auto">
          <a:xfrm>
            <a:off x="539552" y="1268760"/>
            <a:ext cx="8352928" cy="3672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800" b="1" kern="0" dirty="0" smtClean="0">
                <a:cs typeface="Times New Roman" panose="02020603050405020304" pitchFamily="18" charset="0"/>
              </a:rPr>
              <a:t>The </a:t>
            </a:r>
            <a:r>
              <a:rPr lang="en-US" altLang="zh-CN" sz="2800" b="1" kern="0" dirty="0" err="1" smtClean="0">
                <a:cs typeface="Times New Roman" panose="02020603050405020304" pitchFamily="18" charset="0"/>
              </a:rPr>
              <a:t>ElGamal</a:t>
            </a:r>
            <a:r>
              <a:rPr lang="en-US" altLang="zh-CN" sz="2800" b="1" kern="0" dirty="0" smtClean="0">
                <a:cs typeface="Times New Roman" panose="02020603050405020304" pitchFamily="18" charset="0"/>
              </a:rPr>
              <a:t> Cryptosystem can be implemented in any group </a:t>
            </a:r>
            <a:r>
              <a:rPr lang="en-US" altLang="zh-CN" sz="2800" b="1" kern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where the DLP is infeasible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             ,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 is a large prime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1. the multiplicative group of the Finite </a:t>
            </a:r>
            <a:r>
              <a:rPr lang="en-US" altLang="zh-CN" sz="2400" b="1" kern="0" dirty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ield         </a:t>
            </a: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b="1" i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is prime</a:t>
            </a:r>
            <a:endParaRPr lang="en-US" altLang="zh-CN" sz="2400" b="1" kern="0" dirty="0" smtClean="0">
              <a:solidFill>
                <a:srgbClr val="3333FF"/>
              </a:solidFill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2. the group of an Elliptic Curve defined over a finite field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78140" y="2631228"/>
            <a:ext cx="573580" cy="43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3168215"/>
            <a:ext cx="576064" cy="4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2"/>
          <p:cNvSpPr/>
          <p:nvPr/>
        </p:nvSpPr>
        <p:spPr>
          <a:xfrm>
            <a:off x="5652120" y="3104964"/>
            <a:ext cx="2304256" cy="468052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707904" y="4221088"/>
            <a:ext cx="1944216" cy="468052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4000" b="1" dirty="0" smtClean="0">
                <a:ea typeface="黑体" panose="02010609060101010101" charset="-122"/>
              </a:rPr>
              <a:t>Finite Field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C663D-B518-43F6-A9FE-1EB4C88848F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6" name="Rectangle 5"/>
          <p:cNvSpPr txBox="1">
            <a:spLocks noRot="1" noChangeArrowheads="1"/>
          </p:cNvSpPr>
          <p:nvPr/>
        </p:nvSpPr>
        <p:spPr bwMode="auto">
          <a:xfrm>
            <a:off x="539552" y="1268760"/>
            <a:ext cx="8352928" cy="3672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85750" indent="-285750" eaLnBrk="1" hangingPunct="1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en-US" altLang="zh-CN" sz="28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(       , +, ·), </a:t>
            </a:r>
            <a:r>
              <a:rPr lang="en-US" altLang="zh-CN" sz="2800" b="1" i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8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is prime</a:t>
            </a:r>
            <a:endParaRPr lang="en-US" altLang="zh-CN" sz="28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en-US" altLang="zh-CN" sz="28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solidFill>
                  <a:srgbClr val="3333FF"/>
                </a:solidFill>
                <a:cs typeface="Times New Roman" panose="02020603050405020304" pitchFamily="18" charset="0"/>
              </a:rPr>
              <a:t>(       , +, </a:t>
            </a:r>
            <a:r>
              <a:rPr lang="en-US" altLang="zh-CN" sz="28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·), </a:t>
            </a:r>
            <a:r>
              <a:rPr lang="en-US" altLang="zh-CN" sz="2800" b="1" i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8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is prime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624" y="1484784"/>
            <a:ext cx="576064" cy="4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576064" cy="4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000" b="1" dirty="0" smtClean="0">
                <a:ea typeface="黑体" panose="02010609060101010101" charset="-122"/>
              </a:rPr>
              <a:t>Construction of Finite Field       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C663D-B518-43F6-A9FE-1EB4C88848F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6" name="Rectangle 5"/>
          <p:cNvSpPr txBox="1">
            <a:spLocks noRot="1" noChangeArrowheads="1"/>
          </p:cNvSpPr>
          <p:nvPr/>
        </p:nvSpPr>
        <p:spPr bwMode="auto">
          <a:xfrm>
            <a:off x="539552" y="908720"/>
            <a:ext cx="8352928" cy="50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Congruence of polynomials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466674"/>
            <a:ext cx="8064896" cy="5058670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88640"/>
            <a:ext cx="576064" cy="4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3347864" y="5265204"/>
            <a:ext cx="2880320" cy="468052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07704" y="1475492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7.1:</a:t>
            </a:r>
            <a:endParaRPr lang="zh-CN" altLang="en-US" sz="1800" b="1" dirty="0"/>
          </a:p>
        </p:txBody>
      </p:sp>
      <p:sp>
        <p:nvSpPr>
          <p:cNvPr id="10" name="圆角矩形 9"/>
          <p:cNvSpPr/>
          <p:nvPr/>
        </p:nvSpPr>
        <p:spPr>
          <a:xfrm>
            <a:off x="5580112" y="1475493"/>
            <a:ext cx="648072" cy="3693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C663D-B518-43F6-A9FE-1EB4C88848F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6" name="Rectangle 5"/>
          <p:cNvSpPr txBox="1">
            <a:spLocks noRot="1" noChangeArrowheads="1"/>
          </p:cNvSpPr>
          <p:nvPr/>
        </p:nvSpPr>
        <p:spPr bwMode="auto">
          <a:xfrm>
            <a:off x="539552" y="1340768"/>
            <a:ext cx="8352928" cy="50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Quotient Ring:</a:t>
            </a:r>
            <a:r>
              <a:rPr lang="en-US" altLang="zh-CN" sz="2400" b="1" kern="0" dirty="0" smtClean="0">
                <a:cs typeface="Times New Roman" panose="02020603050405020304" pitchFamily="18" charset="0"/>
              </a:rPr>
              <a:t>                      = </a:t>
            </a:r>
            <a:r>
              <a:rPr lang="en-US" altLang="zh-CN" sz="2400" kern="0" dirty="0" smtClean="0">
                <a:cs typeface="Times New Roman" panose="02020603050405020304" pitchFamily="18" charset="0"/>
              </a:rPr>
              <a:t>{</a:t>
            </a:r>
            <a:r>
              <a:rPr lang="en-US" altLang="zh-CN" sz="2400" i="1" kern="0" dirty="0" smtClean="0">
                <a:cs typeface="Times New Roman" panose="02020603050405020304" pitchFamily="18" charset="0"/>
              </a:rPr>
              <a:t>g</a:t>
            </a:r>
            <a:r>
              <a:rPr lang="en-US" altLang="zh-CN" sz="2400" kern="0" dirty="0" smtClean="0"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cs typeface="Times New Roman" panose="02020603050405020304" pitchFamily="18" charset="0"/>
              </a:rPr>
              <a:t>x</a:t>
            </a:r>
            <a:r>
              <a:rPr lang="en-US" altLang="zh-CN" sz="2400" kern="0" dirty="0" smtClean="0">
                <a:cs typeface="Times New Roman" panose="02020603050405020304" pitchFamily="18" charset="0"/>
              </a:rPr>
              <a:t>) mod </a:t>
            </a:r>
            <a:r>
              <a:rPr lang="en-US" altLang="zh-CN" sz="2400" i="1" kern="0" dirty="0" smtClean="0">
                <a:cs typeface="Times New Roman" panose="02020603050405020304" pitchFamily="18" charset="0"/>
              </a:rPr>
              <a:t>f</a:t>
            </a:r>
            <a:r>
              <a:rPr lang="en-US" altLang="zh-CN" sz="2400" kern="0" dirty="0" smtClean="0"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cs typeface="Times New Roman" panose="02020603050405020304" pitchFamily="18" charset="0"/>
              </a:rPr>
              <a:t>x</a:t>
            </a:r>
            <a:r>
              <a:rPr lang="en-US" altLang="zh-CN" sz="2400" kern="0" dirty="0" smtClean="0">
                <a:cs typeface="Times New Roman" panose="02020603050405020304" pitchFamily="18" charset="0"/>
              </a:rPr>
              <a:t>): </a:t>
            </a:r>
            <a:r>
              <a:rPr lang="en-US" altLang="zh-CN" sz="2400" i="1" kern="0" dirty="0" smtClean="0">
                <a:cs typeface="Times New Roman" panose="02020603050405020304" pitchFamily="18" charset="0"/>
              </a:rPr>
              <a:t>g</a:t>
            </a:r>
            <a:r>
              <a:rPr lang="en-US" altLang="zh-CN" sz="2400" kern="0" dirty="0" smtClean="0"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cs typeface="Times New Roman" panose="02020603050405020304" pitchFamily="18" charset="0"/>
              </a:rPr>
              <a:t>x</a:t>
            </a:r>
            <a:r>
              <a:rPr lang="en-US" altLang="zh-CN" sz="2400" kern="0" dirty="0" smtClean="0">
                <a:cs typeface="Times New Roman" panose="02020603050405020304" pitchFamily="18" charset="0"/>
              </a:rPr>
              <a:t>) is in         }</a:t>
            </a:r>
            <a:r>
              <a:rPr lang="en-US" altLang="zh-CN" sz="2400" b="1" kern="0" dirty="0" smtClean="0">
                <a:cs typeface="Times New Roman" panose="02020603050405020304" pitchFamily="18" charset="0"/>
              </a:rPr>
              <a:t>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87824" y="1484784"/>
            <a:ext cx="1584176" cy="38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25860"/>
            <a:ext cx="2436093" cy="33904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5" y="2924945"/>
            <a:ext cx="7920880" cy="114287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1520788"/>
            <a:ext cx="648072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 txBox="1">
            <a:spLocks noRot="1" noChangeArrowheads="1"/>
          </p:cNvSpPr>
          <p:nvPr/>
        </p:nvSpPr>
        <p:spPr bwMode="auto">
          <a:xfrm>
            <a:off x="1763688" y="4509120"/>
            <a:ext cx="6984776" cy="50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2400" b="1" kern="0" dirty="0" smtClean="0">
                <a:cs typeface="Times New Roman" panose="02020603050405020304" pitchFamily="18" charset="0"/>
              </a:rPr>
              <a:t>             = </a:t>
            </a:r>
            <a:r>
              <a:rPr lang="en-US" altLang="zh-CN" sz="2400" kern="0" dirty="0" smtClean="0"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smtClean="0">
                <a:cs typeface="Times New Roman" panose="02020603050405020304" pitchFamily="18" charset="0"/>
              </a:rPr>
              <a:t>n-1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 x</a:t>
            </a:r>
            <a:r>
              <a:rPr lang="en-US" altLang="zh-CN" sz="2400" i="1" baseline="30000" dirty="0" smtClean="0">
                <a:cs typeface="Times New Roman" panose="02020603050405020304" pitchFamily="18" charset="0"/>
              </a:rPr>
              <a:t>n-1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 + … + a</a:t>
            </a:r>
            <a:r>
              <a:rPr lang="en-US" altLang="zh-CN" sz="2400" i="1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 x</a:t>
            </a:r>
            <a:r>
              <a:rPr lang="en-US" altLang="zh-CN" sz="2400" i="1" baseline="30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 +</a:t>
            </a:r>
            <a:r>
              <a:rPr lang="en-US" altLang="zh-CN" sz="2400" i="1" baseline="30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x + a</a:t>
            </a:r>
            <a:r>
              <a:rPr lang="en-US" altLang="zh-CN" sz="2400" i="1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: </a:t>
            </a:r>
            <a:r>
              <a:rPr lang="en-US" altLang="zh-CN" sz="2400" i="1" dirty="0" err="1" smtClean="0"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in </a:t>
            </a:r>
            <a:r>
              <a:rPr lang="en-US" altLang="zh-CN" sz="2400" kern="0" dirty="0" smtClean="0">
                <a:cs typeface="Times New Roman" panose="02020603050405020304" pitchFamily="18" charset="0"/>
              </a:rPr>
              <a:t>     }</a:t>
            </a:r>
            <a:r>
              <a:rPr lang="en-US" altLang="zh-CN" sz="2400" b="1" kern="0" dirty="0" smtClean="0">
                <a:cs typeface="Times New Roman" panose="02020603050405020304" pitchFamily="18" charset="0"/>
              </a:rPr>
              <a:t>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4653136"/>
            <a:ext cx="1584176" cy="38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472514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 bwMode="auto">
          <a:xfrm>
            <a:off x="1043608" y="4437112"/>
            <a:ext cx="7344816" cy="792088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-1418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zh-CN" sz="3000" b="1" dirty="0" smtClean="0">
                <a:ea typeface="黑体" panose="02010609060101010101" charset="-122"/>
              </a:rPr>
              <a:t>Construction of Finite </a:t>
            </a:r>
            <a:r>
              <a:rPr lang="en-US" altLang="zh-CN" sz="3000" dirty="0" smtClean="0">
                <a:ea typeface="黑体" panose="02010609060101010101" charset="-122"/>
              </a:rPr>
              <a:t>Field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215093"/>
            <a:ext cx="576064" cy="4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圆角矩形 14"/>
          <p:cNvSpPr/>
          <p:nvPr/>
        </p:nvSpPr>
        <p:spPr>
          <a:xfrm>
            <a:off x="4977408" y="1514401"/>
            <a:ext cx="1682824" cy="330423"/>
          </a:xfrm>
          <a:prstGeom prst="round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C663D-B518-43F6-A9FE-1EB4C88848F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6" name="Rectangle 5"/>
          <p:cNvSpPr txBox="1">
            <a:spLocks noRot="1" noChangeArrowheads="1"/>
          </p:cNvSpPr>
          <p:nvPr/>
        </p:nvSpPr>
        <p:spPr bwMode="auto">
          <a:xfrm>
            <a:off x="395536" y="980728"/>
            <a:ext cx="8352928" cy="50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Irreducible polynomial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6757" y="1766308"/>
            <a:ext cx="8064896" cy="1758731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17032"/>
            <a:ext cx="8064896" cy="89713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</p:pic>
      <p:sp>
        <p:nvSpPr>
          <p:cNvPr id="15" name="Rectangle 5"/>
          <p:cNvSpPr txBox="1">
            <a:spLocks noRot="1" noChangeArrowheads="1"/>
          </p:cNvSpPr>
          <p:nvPr/>
        </p:nvSpPr>
        <p:spPr bwMode="auto">
          <a:xfrm>
            <a:off x="468331" y="4797152"/>
            <a:ext cx="8136117" cy="18002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cs typeface="Times New Roman" panose="02020603050405020304" pitchFamily="18" charset="0"/>
              </a:rPr>
              <a:t>Existence and Uniqueness: </a:t>
            </a:r>
            <a:endParaRPr lang="en-US" altLang="zh-CN" sz="2400" b="1" kern="0" dirty="0" smtClean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b="1" kern="0" dirty="0" smtClean="0">
                <a:ea typeface="+mn-ea"/>
                <a:cs typeface="Times New Roman" panose="02020603050405020304" pitchFamily="18" charset="0"/>
              </a:rPr>
              <a:t>Existence for the irreducible poly. of any </a:t>
            </a:r>
            <a:r>
              <a:rPr lang="en-US" altLang="zh-CN" sz="2400" b="1" i="1" kern="0" dirty="0" smtClean="0">
                <a:ea typeface="+mn-ea"/>
                <a:cs typeface="Times New Roman" panose="02020603050405020304" pitchFamily="18" charset="0"/>
              </a:rPr>
              <a:t>n</a:t>
            </a:r>
            <a:endParaRPr lang="en-US" altLang="zh-CN" sz="2400" b="1" i="1" kern="0" dirty="0" smtClean="0">
              <a:ea typeface="+mn-ea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b="1" kern="0" dirty="0" smtClean="0">
                <a:cs typeface="Times New Roman" panose="02020603050405020304" pitchFamily="18" charset="0"/>
              </a:rPr>
              <a:t>Isomorphism of a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ny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two finite fields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with same </a:t>
            </a:r>
            <a:r>
              <a:rPr kumimoji="0" lang="en-US" altLang="zh-CN" sz="2400" b="1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altLang="zh-CN" sz="2400" b="1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-1418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zh-CN" sz="3000" b="1" dirty="0" smtClean="0">
                <a:ea typeface="黑体" panose="02010609060101010101" charset="-122"/>
              </a:rPr>
              <a:t>Construction of Finite </a:t>
            </a:r>
            <a:r>
              <a:rPr lang="en-US" altLang="zh-CN" sz="3000" dirty="0">
                <a:ea typeface="黑体" panose="02010609060101010101" charset="-122"/>
              </a:rPr>
              <a:t>Field       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15093"/>
            <a:ext cx="576064" cy="4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>
          <a:xfrm>
            <a:off x="6260015" y="1700808"/>
            <a:ext cx="1480337" cy="359626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19672" y="1763524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7.2:</a:t>
            </a:r>
            <a:endParaRPr lang="zh-CN" altLang="en-US" sz="1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Order: 2</a:t>
            </a:r>
            <a:r>
              <a:rPr lang="en-US" altLang="zh-CN" sz="3600" baseline="30000" dirty="0" smtClean="0">
                <a:solidFill>
                  <a:srgbClr val="000000"/>
                </a:solidFill>
              </a:rPr>
              <a:t>n</a:t>
            </a:r>
            <a:endParaRPr lang="en-US" altLang="zh-CN" sz="36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Z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]/(f(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)): </a:t>
            </a:r>
            <a:r>
              <a:rPr lang="en-US" altLang="zh-CN" i="1" dirty="0" smtClean="0">
                <a:solidFill>
                  <a:srgbClr val="000000"/>
                </a:solidFill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) is irreducible and deg(</a:t>
            </a:r>
            <a:r>
              <a:rPr lang="en-US" altLang="zh-CN" i="1" dirty="0" smtClean="0">
                <a:solidFill>
                  <a:srgbClr val="000000"/>
                </a:solidFill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</a:rPr>
              <a:t>) = </a:t>
            </a:r>
            <a:r>
              <a:rPr lang="en-US" altLang="zh-CN" i="1" dirty="0" smtClean="0">
                <a:solidFill>
                  <a:srgbClr val="000000"/>
                </a:solidFill>
              </a:rPr>
              <a:t>n</a:t>
            </a:r>
            <a:endParaRPr lang="en-US" altLang="zh-CN" i="1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3333FF"/>
                </a:solidFill>
              </a:rPr>
              <a:t>a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n-1</a:t>
            </a:r>
            <a:r>
              <a:rPr lang="en-US" altLang="zh-CN" dirty="0" smtClean="0">
                <a:solidFill>
                  <a:srgbClr val="3333FF"/>
                </a:solidFill>
              </a:rPr>
              <a:t> x</a:t>
            </a:r>
            <a:r>
              <a:rPr lang="en-US" altLang="zh-CN" baseline="30000" dirty="0" smtClean="0">
                <a:solidFill>
                  <a:srgbClr val="3333FF"/>
                </a:solidFill>
              </a:rPr>
              <a:t>n-1</a:t>
            </a:r>
            <a:r>
              <a:rPr lang="en-US" altLang="zh-CN" dirty="0" smtClean="0">
                <a:solidFill>
                  <a:srgbClr val="3333FF"/>
                </a:solidFill>
              </a:rPr>
              <a:t> + … + a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2</a:t>
            </a:r>
            <a:r>
              <a:rPr lang="en-US" altLang="zh-CN" dirty="0" smtClean="0">
                <a:solidFill>
                  <a:srgbClr val="3333FF"/>
                </a:solidFill>
              </a:rPr>
              <a:t> x</a:t>
            </a:r>
            <a:r>
              <a:rPr lang="en-US" altLang="zh-CN" baseline="30000" dirty="0" smtClean="0">
                <a:solidFill>
                  <a:srgbClr val="3333FF"/>
                </a:solidFill>
              </a:rPr>
              <a:t>2</a:t>
            </a:r>
            <a:r>
              <a:rPr lang="en-US" altLang="zh-CN" dirty="0" smtClean="0">
                <a:solidFill>
                  <a:srgbClr val="3333FF"/>
                </a:solidFill>
              </a:rPr>
              <a:t> +</a:t>
            </a:r>
            <a:r>
              <a:rPr lang="en-US" altLang="zh-CN" baseline="30000" dirty="0" smtClean="0">
                <a:solidFill>
                  <a:srgbClr val="3333FF"/>
                </a:solidFill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a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dirty="0" smtClean="0">
                <a:solidFill>
                  <a:srgbClr val="3333FF"/>
                </a:solidFill>
              </a:rPr>
              <a:t>x + a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0</a:t>
            </a:r>
            <a:r>
              <a:rPr lang="en-US" altLang="zh-CN" dirty="0" smtClean="0">
                <a:solidFill>
                  <a:srgbClr val="3333FF"/>
                </a:solidFill>
              </a:rPr>
              <a:t>  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3333FF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  <a:sym typeface="Wingdings" panose="05000000000000000000" pitchFamily="2" charset="2"/>
              </a:rPr>
              <a:t>  </a:t>
            </a:r>
            <a:r>
              <a:rPr lang="en-US" altLang="zh-CN" dirty="0" smtClean="0">
                <a:solidFill>
                  <a:srgbClr val="3333FF"/>
                </a:solidFill>
              </a:rPr>
              <a:t> (a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n-1</a:t>
            </a:r>
            <a:r>
              <a:rPr lang="en-US" altLang="zh-CN" dirty="0" smtClean="0">
                <a:solidFill>
                  <a:srgbClr val="3333FF"/>
                </a:solidFill>
              </a:rPr>
              <a:t> … a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2</a:t>
            </a:r>
            <a:r>
              <a:rPr lang="en-US" altLang="zh-CN" baseline="30000" dirty="0" smtClean="0">
                <a:solidFill>
                  <a:srgbClr val="3333FF"/>
                </a:solidFill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a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dirty="0" smtClean="0">
                <a:solidFill>
                  <a:srgbClr val="3333FF"/>
                </a:solidFill>
              </a:rPr>
              <a:t>a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0</a:t>
            </a:r>
            <a:r>
              <a:rPr lang="en-US" altLang="zh-CN" dirty="0" smtClean="0">
                <a:solidFill>
                  <a:srgbClr val="3333FF"/>
                </a:solidFill>
              </a:rPr>
              <a:t>) 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See Example on Pages 273-274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Example of the</a:t>
            </a:r>
            <a:r>
              <a:rPr lang="en-US" altLang="zh-CN" dirty="0" smtClean="0">
                <a:solidFill>
                  <a:srgbClr val="3333FF"/>
                </a:solidFill>
              </a:rPr>
              <a:t> Finite Field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7463"/>
            <a:ext cx="7704856" cy="2259889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95936" y="4924008"/>
            <a:ext cx="4608512" cy="4001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Extended Euclidean Alg. for Polynomials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000" b="1" dirty="0" smtClean="0">
                <a:ea typeface="黑体" panose="02010609060101010101" charset="-122"/>
              </a:rPr>
              <a:t>Elliptic Curves (</a:t>
            </a:r>
            <a:r>
              <a:rPr lang="zh-CN" altLang="en-US" sz="3000" b="1" dirty="0" smtClean="0">
                <a:ea typeface="黑体" panose="02010609060101010101" charset="-122"/>
              </a:rPr>
              <a:t>椭圆曲线</a:t>
            </a:r>
            <a:r>
              <a:rPr lang="en-US" altLang="zh-CN" sz="3000" b="1" dirty="0" smtClean="0">
                <a:ea typeface="黑体" panose="02010609060101010101" charset="-122"/>
              </a:rPr>
              <a:t>) 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73BCC-3A5E-4E3B-8D63-F5CA54D6394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467544" y="836712"/>
            <a:ext cx="8352928" cy="50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Elliptic Curves over the </a:t>
            </a:r>
            <a:r>
              <a:rPr lang="en-US" altLang="zh-CN" sz="2400" b="1" kern="0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Reals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566084"/>
            <a:ext cx="7867650" cy="16859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645024"/>
            <a:ext cx="18002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645024"/>
            <a:ext cx="41719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左右箭头 16"/>
          <p:cNvSpPr/>
          <p:nvPr/>
        </p:nvSpPr>
        <p:spPr bwMode="auto">
          <a:xfrm>
            <a:off x="3131840" y="3717032"/>
            <a:ext cx="648072" cy="21602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87624" y="3501008"/>
            <a:ext cx="6984776" cy="576064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55876" y="2409046"/>
            <a:ext cx="2304256" cy="468052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07704" y="1556792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7.3:</a:t>
            </a:r>
            <a:endParaRPr lang="zh-CN" altLang="en-US" sz="1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854116"/>
            <a:ext cx="216024" cy="31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437112"/>
            <a:ext cx="216024" cy="31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835696" y="436510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is an </a:t>
            </a:r>
            <a:r>
              <a:rPr lang="en-US" altLang="zh-CN" sz="2400" b="1" dirty="0" err="1" smtClean="0"/>
              <a:t>abelian</a:t>
            </a:r>
            <a:r>
              <a:rPr lang="en-US" altLang="zh-CN" sz="2400" b="1" dirty="0" smtClean="0"/>
              <a:t> addition group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443711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P+Q=R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4941168"/>
            <a:ext cx="5256584" cy="149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8028384" y="2502188"/>
            <a:ext cx="5760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1259632" y="4365104"/>
            <a:ext cx="5760640" cy="2420888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638132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5. addition is associative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1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4E5F3-C1A3-4A98-921D-783713C6BA2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 txBox="1">
            <a:spLocks noRot="1" noChangeArrowheads="1"/>
          </p:cNvSpPr>
          <p:nvPr/>
        </p:nvSpPr>
        <p:spPr bwMode="auto">
          <a:xfrm>
            <a:off x="428625" y="908720"/>
            <a:ext cx="8501063" cy="485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800" b="1" kern="0" dirty="0" smtClean="0">
                <a:ea typeface="+mn-ea"/>
                <a:cs typeface="Times New Roman" panose="02020603050405020304" pitchFamily="18" charset="0"/>
              </a:rPr>
              <a:t>Public-key Cryptography (PKC)</a:t>
            </a:r>
            <a:endParaRPr lang="en-US" altLang="zh-CN" sz="2800" b="1" kern="0" dirty="0" smtClean="0">
              <a:ea typeface="+mn-ea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en-US" altLang="zh-CN" sz="2800" kern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 RSA</a:t>
            </a:r>
            <a:endParaRPr lang="en-US" altLang="zh-CN" sz="2800" b="1" kern="0" dirty="0">
              <a:solidFill>
                <a:srgbClr val="3333FF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000" b="1" dirty="0" smtClean="0">
                <a:ea typeface="黑体" panose="02010609060101010101" charset="-122"/>
              </a:rPr>
              <a:t>Elliptic Curves 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73BCC-3A5E-4E3B-8D63-F5CA54D6394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467544" y="1052736"/>
            <a:ext cx="8352928" cy="50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Elliptic Curves over the </a:t>
            </a:r>
            <a:r>
              <a:rPr lang="en-US" altLang="zh-CN" sz="2400" b="1" kern="0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Reals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Example: 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83768" y="1736998"/>
            <a:ext cx="32670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2181195"/>
            <a:ext cx="5976664" cy="43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 flipV="1">
            <a:off x="2411760" y="3068960"/>
            <a:ext cx="4752528" cy="1656184"/>
          </a:xfrm>
          <a:prstGeom prst="line">
            <a:avLst/>
          </a:prstGeom>
          <a:ln w="127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6156176" y="2852936"/>
            <a:ext cx="0" cy="2808312"/>
          </a:xfrm>
          <a:prstGeom prst="line">
            <a:avLst/>
          </a:prstGeom>
          <a:ln w="127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31840" y="450912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364502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6136" y="508518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211960" y="4077072"/>
            <a:ext cx="72008" cy="45719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03848" y="4437112"/>
            <a:ext cx="72008" cy="45719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84168" y="5183481"/>
            <a:ext cx="72008" cy="45719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76056" y="558924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P+Q=R</a:t>
            </a:r>
            <a:endParaRPr lang="zh-CN" altLang="en-US" dirty="0">
              <a:solidFill>
                <a:srgbClr val="FF00F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3491880" y="2780928"/>
            <a:ext cx="0" cy="3384376"/>
          </a:xfrm>
          <a:prstGeom prst="line">
            <a:avLst/>
          </a:prstGeom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555776" y="3933056"/>
            <a:ext cx="39604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419872" y="4653136"/>
            <a:ext cx="144016" cy="7200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419872" y="3887337"/>
            <a:ext cx="144016" cy="11772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3707904" y="3861048"/>
            <a:ext cx="144016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flipV="1">
            <a:off x="5724128" y="4725144"/>
            <a:ext cx="144016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915816" y="587727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P+Q=O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439704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2P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5796136" y="3005336"/>
            <a:ext cx="0" cy="2808312"/>
          </a:xfrm>
          <a:prstGeom prst="line">
            <a:avLst/>
          </a:prstGeom>
          <a:ln w="127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34" grpId="0" animBg="1"/>
      <p:bldP spid="35" grpId="0" animBg="1"/>
      <p:bldP spid="36" grpId="0" animBg="1"/>
      <p:bldP spid="37" grpId="0" animBg="1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3131840" y="4077072"/>
            <a:ext cx="468052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635896" y="5013176"/>
            <a:ext cx="237626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000" b="1" dirty="0" smtClean="0">
                <a:ea typeface="黑体" panose="02010609060101010101" charset="-122"/>
              </a:rPr>
              <a:t>Elliptic Curves 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73BCC-3A5E-4E3B-8D63-F5CA54D6394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251520" y="980728"/>
            <a:ext cx="8352928" cy="108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2276872"/>
            <a:ext cx="8286750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 cstate="print"/>
          <a:srcRect t="60294" r="38122"/>
          <a:stretch>
            <a:fillRect/>
          </a:stretch>
        </p:blipFill>
        <p:spPr bwMode="auto">
          <a:xfrm>
            <a:off x="5796136" y="4149080"/>
            <a:ext cx="1656184" cy="61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5085184"/>
            <a:ext cx="1952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93096"/>
            <a:ext cx="1285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5068416"/>
            <a:ext cx="2705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951562"/>
            <a:ext cx="2524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645024"/>
            <a:ext cx="6048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 bwMode="auto">
          <a:xfrm>
            <a:off x="3347864" y="5589240"/>
            <a:ext cx="4464496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/>
          <a:srcRect t="5359" b="46411"/>
          <a:stretch>
            <a:fillRect/>
          </a:stretch>
        </p:blipFill>
        <p:spPr bwMode="auto">
          <a:xfrm>
            <a:off x="3335635" y="4149080"/>
            <a:ext cx="231648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 cstate="print"/>
          <a:srcRect t="4766" b="42805"/>
          <a:stretch>
            <a:fillRect/>
          </a:stretch>
        </p:blipFill>
        <p:spPr bwMode="auto">
          <a:xfrm>
            <a:off x="3407643" y="5661248"/>
            <a:ext cx="260451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2120" y="5085184"/>
            <a:ext cx="266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40152" y="5733256"/>
            <a:ext cx="1456184" cy="61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圆角矩形 24"/>
          <p:cNvSpPr/>
          <p:nvPr/>
        </p:nvSpPr>
        <p:spPr bwMode="auto">
          <a:xfrm>
            <a:off x="467544" y="3573016"/>
            <a:ext cx="8136904" cy="2952328"/>
          </a:xfrm>
          <a:prstGeom prst="roundRect">
            <a:avLst>
              <a:gd name="adj" fmla="val 7849"/>
            </a:avLst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2051720" y="3140968"/>
            <a:ext cx="52565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911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88224" y="3645024"/>
            <a:ext cx="1951087" cy="35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5"/>
          <p:cNvSpPr txBox="1">
            <a:spLocks noRot="1" noChangeArrowheads="1"/>
          </p:cNvSpPr>
          <p:nvPr/>
        </p:nvSpPr>
        <p:spPr bwMode="auto">
          <a:xfrm>
            <a:off x="467544" y="1052736"/>
            <a:ext cx="8352928" cy="108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Elliptic Curves over the </a:t>
            </a:r>
            <a:r>
              <a:rPr lang="en-US" altLang="zh-CN" sz="2400" b="1" kern="0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Reals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b="1" kern="0" dirty="0" err="1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Abelian</a:t>
            </a:r>
            <a:r>
              <a:rPr lang="en-US" altLang="zh-CN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 group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539552" y="4895825"/>
            <a:ext cx="7488832" cy="11521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39552" y="4247753"/>
            <a:ext cx="561662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000" b="1" dirty="0" smtClean="0">
                <a:ea typeface="黑体" panose="02010609060101010101" charset="-122"/>
              </a:rPr>
              <a:t>Elliptic Curves Modulo a Prime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73BCC-3A5E-4E3B-8D63-F5CA54D6394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179512" y="836712"/>
            <a:ext cx="8352928" cy="720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Elliptic Curves over      , where </a:t>
            </a:r>
            <a:r>
              <a:rPr lang="en-US" altLang="zh-CN" sz="2400" b="1" i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p </a:t>
            </a: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&gt; 3 is prime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3861048"/>
            <a:ext cx="6048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 bwMode="auto">
          <a:xfrm>
            <a:off x="539552" y="6191968"/>
            <a:ext cx="7488832" cy="4053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/>
          <a:srcRect t="5359" b="46411"/>
          <a:stretch>
            <a:fillRect/>
          </a:stretch>
        </p:blipFill>
        <p:spPr bwMode="auto">
          <a:xfrm>
            <a:off x="1115616" y="5399881"/>
            <a:ext cx="231648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圆角矩形 24"/>
          <p:cNvSpPr/>
          <p:nvPr/>
        </p:nvSpPr>
        <p:spPr bwMode="auto">
          <a:xfrm>
            <a:off x="467544" y="3789040"/>
            <a:ext cx="8136904" cy="2880320"/>
          </a:xfrm>
          <a:prstGeom prst="roundRect">
            <a:avLst>
              <a:gd name="adj" fmla="val 7849"/>
            </a:avLst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020732"/>
            <a:ext cx="360040" cy="32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700808"/>
            <a:ext cx="792480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967833"/>
            <a:ext cx="1872208" cy="34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6" cstate="print"/>
          <a:srcRect b="16282"/>
          <a:stretch>
            <a:fillRect/>
          </a:stretch>
        </p:blipFill>
        <p:spPr bwMode="auto">
          <a:xfrm>
            <a:off x="3563888" y="5307434"/>
            <a:ext cx="4176464" cy="74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6237312"/>
            <a:ext cx="2400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0344" y="4319761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539552" y="4895825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else: 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843808" y="2471669"/>
            <a:ext cx="3240360" cy="468052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91680" y="1628800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7.4:</a:t>
            </a:r>
            <a:endParaRPr lang="zh-CN" altLang="en-US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2492896"/>
            <a:ext cx="720080" cy="51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 smtClean="0">
                <a:ea typeface="黑体" panose="02010609060101010101" charset="-122"/>
              </a:rPr>
              <a:t>Elliptic </a:t>
            </a:r>
            <a:r>
              <a:rPr lang="en-US" altLang="zh-CN" sz="3000" dirty="0" smtClean="0">
                <a:ea typeface="黑体" panose="02010609060101010101" charset="-122"/>
              </a:rPr>
              <a:t>Curves (</a:t>
            </a:r>
            <a:r>
              <a:rPr lang="zh-CN" altLang="en-US" sz="3000" dirty="0" smtClean="0">
                <a:ea typeface="黑体" panose="02010609060101010101" charset="-122"/>
              </a:rPr>
              <a:t>椭圆曲线</a:t>
            </a:r>
            <a:r>
              <a:rPr lang="en-US" altLang="zh-CN" sz="3000" dirty="0" smtClean="0">
                <a:ea typeface="黑体" panose="02010609060101010101" charset="-122"/>
              </a:rPr>
              <a:t>)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73BCC-3A5E-4E3B-8D63-F5CA54D6394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323528" y="908720"/>
            <a:ext cx="8352928" cy="4752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1. Elliptic Curves over the </a:t>
            </a:r>
            <a:r>
              <a:rPr lang="en-US" altLang="zh-CN" sz="2400" b="1" kern="0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Reals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2. Elliptic Curves over      , where </a:t>
            </a:r>
            <a:r>
              <a:rPr lang="en-US" altLang="zh-CN" sz="2400" b="1" i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p </a:t>
            </a: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&gt; 3 is prime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400" b="1" kern="0" dirty="0" smtClean="0">
                <a:cs typeface="Times New Roman" panose="02020603050405020304" pitchFamily="18" charset="0"/>
              </a:rPr>
              <a:t>Example7.9</a:t>
            </a:r>
            <a:endParaRPr lang="en-US" altLang="zh-CN" sz="2400" b="1" kern="0" dirty="0" smtClean="0">
              <a:cs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35000"/>
              </a:lnSpc>
              <a:spcBef>
                <a:spcPct val="20000"/>
              </a:spcBef>
              <a:buClr>
                <a:srgbClr val="FF8119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u="sng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3. Elliptic Curves over Finite Fields</a:t>
            </a:r>
            <a:endParaRPr lang="en-US" altLang="zh-CN" sz="2400" b="1" u="sng" kern="0" dirty="0" smtClean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400" b="1" kern="0" dirty="0" smtClean="0">
                <a:cs typeface="Times New Roman" panose="02020603050405020304" pitchFamily="18" charset="0"/>
              </a:rPr>
              <a:t>Example 7.10</a:t>
            </a:r>
            <a:endParaRPr lang="en-US" altLang="zh-CN" sz="2400" b="1" kern="0" dirty="0" smtClean="0">
              <a:cs typeface="Times New Roman" panose="02020603050405020304" pitchFamily="18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7904" y="1668804"/>
            <a:ext cx="360040" cy="32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765768"/>
            <a:ext cx="432048" cy="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 smtClean="0">
                <a:ea typeface="黑体" panose="02010609060101010101" charset="-122"/>
              </a:rPr>
              <a:t>Elliptic </a:t>
            </a:r>
            <a:r>
              <a:rPr lang="en-US" altLang="zh-CN" sz="3000" dirty="0" smtClean="0">
                <a:ea typeface="黑体" panose="02010609060101010101" charset="-122"/>
              </a:rPr>
              <a:t>Curves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73BCC-3A5E-4E3B-8D63-F5CA54D63949}" type="slidenum">
              <a:rPr lang="en-US" altLang="zh-CN" smtClean="0"/>
            </a:fld>
            <a:endParaRPr lang="en-US" altLang="zh-CN" dirty="0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323215" y="764540"/>
            <a:ext cx="8352790" cy="265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1" hangingPunct="1">
              <a:lnSpc>
                <a:spcPct val="135000"/>
              </a:lnSpc>
              <a:spcBef>
                <a:spcPct val="20000"/>
              </a:spcBef>
              <a:buClr>
                <a:srgbClr val="FF8119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4. Properties of Elliptic Curves over 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1639" y="1657091"/>
            <a:ext cx="6552729" cy="3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4336" y="1947758"/>
            <a:ext cx="2971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161" y="2851924"/>
            <a:ext cx="8100303" cy="83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 12"/>
          <p:cNvSpPr/>
          <p:nvPr/>
        </p:nvSpPr>
        <p:spPr bwMode="auto">
          <a:xfrm>
            <a:off x="611560" y="1627788"/>
            <a:ext cx="8136904" cy="2232248"/>
          </a:xfrm>
          <a:prstGeom prst="roundRect">
            <a:avLst>
              <a:gd name="adj" fmla="val 7849"/>
            </a:avLst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94775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Hasse</a:t>
            </a:r>
            <a:r>
              <a:rPr lang="en-US" altLang="zh-CN" dirty="0" smtClean="0"/>
              <a:t> asserts: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2307798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Schoof’s</a:t>
            </a:r>
            <a:r>
              <a:rPr lang="en-US" altLang="zh-CN" dirty="0" smtClean="0"/>
              <a:t> algorithm: to compute       efficiently</a:t>
            </a:r>
            <a:endParaRPr lang="zh-CN" alt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l="46095" r="44931"/>
          <a:stretch>
            <a:fillRect/>
          </a:stretch>
        </p:blipFill>
        <p:spPr bwMode="auto">
          <a:xfrm>
            <a:off x="4288346" y="2374533"/>
            <a:ext cx="266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7851" y="971893"/>
            <a:ext cx="432048" cy="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 smtClean="0">
                <a:ea typeface="黑体" panose="02010609060101010101" charset="-122"/>
              </a:rPr>
              <a:t>Elliptic </a:t>
            </a:r>
            <a:r>
              <a:rPr lang="en-US" altLang="zh-CN" sz="3000" dirty="0" smtClean="0">
                <a:ea typeface="黑体" panose="02010609060101010101" charset="-122"/>
              </a:rPr>
              <a:t>Curves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73BCC-3A5E-4E3B-8D63-F5CA54D63949}" type="slidenum">
              <a:rPr lang="en-US" altLang="zh-CN" smtClean="0"/>
            </a:fld>
            <a:endParaRPr lang="en-US" altLang="zh-CN" dirty="0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323528" y="764704"/>
            <a:ext cx="8352928" cy="5949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1" hangingPunct="1">
              <a:lnSpc>
                <a:spcPct val="135000"/>
              </a:lnSpc>
              <a:spcBef>
                <a:spcPct val="20000"/>
              </a:spcBef>
              <a:buClr>
                <a:srgbClr val="FF8119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5. Elliptic Curve Discrete Logarithm Problem (ECDLP)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999988"/>
            <a:ext cx="7488832" cy="193899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marL="273050" indent="-2730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 smtClean="0"/>
              <a:t>An elliptic curve having </a:t>
            </a:r>
            <a:r>
              <a:rPr lang="en-US" altLang="zh-CN" b="1" dirty="0" smtClean="0">
                <a:solidFill>
                  <a:srgbClr val="3333FF"/>
                </a:solidFill>
              </a:rPr>
              <a:t>a cyclic subgroup </a:t>
            </a:r>
            <a:r>
              <a:rPr lang="en-US" altLang="zh-CN" b="1" i="1" dirty="0" smtClean="0">
                <a:solidFill>
                  <a:srgbClr val="3333FF"/>
                </a:solidFill>
              </a:rPr>
              <a:t>G</a:t>
            </a:r>
            <a:r>
              <a:rPr lang="en-US" altLang="zh-CN" b="1" dirty="0" smtClean="0">
                <a:solidFill>
                  <a:srgbClr val="3333FF"/>
                </a:solidFill>
              </a:rPr>
              <a:t> of size about 2</a:t>
            </a:r>
            <a:r>
              <a:rPr lang="en-US" altLang="zh-CN" b="1" baseline="30000" dirty="0" smtClean="0">
                <a:solidFill>
                  <a:srgbClr val="3333FF"/>
                </a:solidFill>
              </a:rPr>
              <a:t>224</a:t>
            </a:r>
            <a:r>
              <a:rPr lang="en-US" altLang="zh-CN" b="1" dirty="0" smtClean="0">
                <a:solidFill>
                  <a:srgbClr val="3333FF"/>
                </a:solidFill>
              </a:rPr>
              <a:t> will provide a secure setting for a cryptosystem</a:t>
            </a:r>
            <a:r>
              <a:rPr lang="en-US" altLang="zh-CN" b="1" dirty="0" smtClean="0"/>
              <a:t>, provided that #</a:t>
            </a:r>
            <a:r>
              <a:rPr lang="en-US" altLang="zh-CN" b="1" i="1" dirty="0" smtClean="0"/>
              <a:t>G</a:t>
            </a:r>
            <a:r>
              <a:rPr lang="en-US" altLang="zh-CN" b="1" dirty="0" smtClean="0"/>
              <a:t> is divisible by at least one large prime factor.</a:t>
            </a:r>
            <a:endParaRPr lang="en-US" altLang="zh-CN" b="1" dirty="0" smtClean="0"/>
          </a:p>
          <a:p>
            <a:pPr marL="730250" lvl="1" indent="-2730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FF00FF"/>
                </a:solidFill>
              </a:rPr>
              <a:t>The ECDLP is hard to be solved</a:t>
            </a:r>
            <a:endParaRPr lang="zh-CN" altLang="en-US" b="1" dirty="0">
              <a:solidFill>
                <a:srgbClr val="FF00FF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164288" y="3071996"/>
            <a:ext cx="720080" cy="50405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20090" y="1684655"/>
            <a:ext cx="7653020" cy="980440"/>
          </a:xfrm>
          <a:prstGeom prst="roundRect">
            <a:avLst>
              <a:gd name="adj" fmla="val 10613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ECDLP: 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Given P, Q ∈ G (where Q = </a:t>
            </a:r>
            <a:r>
              <a:rPr lang="en-US" altLang="zh-CN" b="1" i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Find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4" grpId="0" bldLvl="0" animBg="1"/>
      <p:bldP spid="1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 smtClean="0">
                <a:ea typeface="黑体" panose="02010609060101010101" charset="-122"/>
              </a:rPr>
              <a:t>Elliptic </a:t>
            </a:r>
            <a:r>
              <a:rPr lang="en-US" altLang="zh-CN" sz="3000" dirty="0" smtClean="0">
                <a:ea typeface="黑体" panose="02010609060101010101" charset="-122"/>
              </a:rPr>
              <a:t>Curves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73BCC-3A5E-4E3B-8D63-F5CA54D6394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323528" y="792088"/>
            <a:ext cx="8352928" cy="5949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1" hangingPunct="1">
              <a:lnSpc>
                <a:spcPct val="135000"/>
              </a:lnSpc>
              <a:spcBef>
                <a:spcPct val="20000"/>
              </a:spcBef>
              <a:buClr>
                <a:srgbClr val="FF8119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6.ElGamal Cryptosystems on Elliptic Curves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8419" y="1340768"/>
            <a:ext cx="7019925" cy="536257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2338234" y="1629053"/>
            <a:ext cx="2160240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259885" y="3429506"/>
            <a:ext cx="5976664" cy="2664296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EC-</a:t>
            </a:r>
            <a:r>
              <a:rPr lang="en-US" altLang="zh-CN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Crypt: 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KeyGen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l-GR" altLang="zh-CN" sz="32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zh-CN" b="1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first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</a:pP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then compute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b="1" i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i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kQ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altLang="zh-CN" b="1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altLang="zh-CN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Correctness: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kQ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644554" y="3213378"/>
            <a:ext cx="1007745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 smtClean="0">
                <a:ea typeface="黑体" panose="02010609060101010101" charset="-122"/>
              </a:rPr>
              <a:t>Elliptic </a:t>
            </a:r>
            <a:r>
              <a:rPr lang="en-US" altLang="zh-CN" sz="3000" dirty="0" smtClean="0">
                <a:ea typeface="黑体" panose="02010609060101010101" charset="-122"/>
              </a:rPr>
              <a:t>Curves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73BCC-3A5E-4E3B-8D63-F5CA54D6394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323528" y="908720"/>
            <a:ext cx="8820472" cy="5949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1" hangingPunct="1">
              <a:spcBef>
                <a:spcPct val="20000"/>
              </a:spcBef>
              <a:buClr>
                <a:srgbClr val="FF8119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7. Pairings on Elliptic Curves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b="1" kern="0" dirty="0" smtClean="0">
                <a:cs typeface="Times New Roman" panose="02020603050405020304" pitchFamily="18" charset="0"/>
              </a:rPr>
              <a:t>First used in Cryptography by Menezes, Okamoto and Vanstone for solving ECDLP</a:t>
            </a:r>
            <a:endParaRPr lang="en-US" altLang="zh-CN" b="1" kern="0" dirty="0" smtClean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b="1" kern="0" dirty="0">
                <a:cs typeface="Times New Roman" panose="02020603050405020304" pitchFamily="18" charset="0"/>
              </a:rPr>
              <a:t>w</a:t>
            </a:r>
            <a:r>
              <a:rPr lang="en-US" altLang="zh-CN" b="1" kern="0" dirty="0" smtClean="0">
                <a:cs typeface="Times New Roman" panose="02020603050405020304" pitchFamily="18" charset="0"/>
              </a:rPr>
              <a:t>idely used in </a:t>
            </a:r>
            <a:r>
              <a:rPr lang="en-US" altLang="zh-CN" b="1" kern="0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identity-based </a:t>
            </a:r>
            <a:r>
              <a:rPr lang="en-US" altLang="zh-CN" b="1" kern="0" dirty="0" smtClean="0">
                <a:cs typeface="Times New Roman" panose="02020603050405020304" pitchFamily="18" charset="0"/>
              </a:rPr>
              <a:t>cryptosystems</a:t>
            </a:r>
            <a:endParaRPr lang="en-US" altLang="zh-CN" b="1" kern="0" dirty="0" smtClean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en-US" altLang="zh-CN" sz="2400" b="1" kern="0" dirty="0" smtClean="0"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 b="24042"/>
          <a:stretch>
            <a:fillRect/>
          </a:stretch>
        </p:blipFill>
        <p:spPr bwMode="auto">
          <a:xfrm>
            <a:off x="347052" y="2492896"/>
            <a:ext cx="7322534" cy="424847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6704" y="5517232"/>
            <a:ext cx="2076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2688" y="6021288"/>
            <a:ext cx="2505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6084168" y="5517232"/>
            <a:ext cx="2772816" cy="864096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051720" y="2780928"/>
            <a:ext cx="2160240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91880" y="5229200"/>
            <a:ext cx="1224136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 smtClean="0">
                <a:ea typeface="黑体" panose="02010609060101010101" charset="-122"/>
              </a:rPr>
              <a:t>Elliptic </a:t>
            </a:r>
            <a:r>
              <a:rPr lang="en-US" altLang="zh-CN" sz="3000" dirty="0" smtClean="0">
                <a:ea typeface="黑体" panose="02010609060101010101" charset="-122"/>
              </a:rPr>
              <a:t>Curves</a:t>
            </a:r>
            <a:endParaRPr lang="zh-CN" altLang="en-US" sz="3000" b="1" dirty="0" smtClean="0">
              <a:ea typeface="黑体" panose="02010609060101010101" charset="-122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73BCC-3A5E-4E3B-8D63-F5CA54D6394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" name="Rectangle 5"/>
          <p:cNvSpPr txBox="1">
            <a:spLocks noRot="1" noChangeArrowheads="1"/>
          </p:cNvSpPr>
          <p:nvPr/>
        </p:nvSpPr>
        <p:spPr bwMode="auto">
          <a:xfrm>
            <a:off x="323528" y="908720"/>
            <a:ext cx="8352928" cy="5949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1" hangingPunct="1">
              <a:lnSpc>
                <a:spcPct val="135000"/>
              </a:lnSpc>
              <a:spcBef>
                <a:spcPct val="20000"/>
              </a:spcBef>
              <a:buClr>
                <a:srgbClr val="FF8119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7. Pairings on Elliptic Curves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3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400" b="1" kern="0" dirty="0" smtClean="0">
                <a:cs typeface="Times New Roman" panose="02020603050405020304" pitchFamily="18" charset="0"/>
              </a:rPr>
              <a:t>Paring-based DLP (Skipped)</a:t>
            </a:r>
            <a:endParaRPr lang="en-US" altLang="zh-CN" sz="2400" b="1" kern="0" dirty="0" smtClean="0"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2204864"/>
            <a:ext cx="7383638" cy="2304256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>
          <a:xfrm>
            <a:off x="1187624" y="4509120"/>
            <a:ext cx="6120680" cy="0"/>
          </a:xfrm>
          <a:prstGeom prst="line">
            <a:avLst/>
          </a:prstGeom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869160"/>
            <a:ext cx="581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24" y="4920977"/>
            <a:ext cx="2857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0" y="5649813"/>
            <a:ext cx="29908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35" y="5229200"/>
            <a:ext cx="5838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6641" y="4829090"/>
            <a:ext cx="28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5621178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proper choices of m and q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-14188"/>
            <a:ext cx="8686800" cy="8509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4000" dirty="0" smtClean="0">
                <a:solidFill>
                  <a:srgbClr val="3333FF"/>
                </a:solidFill>
                <a:ea typeface="黑体" panose="02010609060101010101" charset="-122"/>
              </a:rPr>
              <a:t>Suitable Groups of the “Difficult” DLP</a:t>
            </a:r>
            <a:endParaRPr lang="zh-CN" altLang="en-US" sz="4000" b="1" dirty="0" smtClean="0">
              <a:solidFill>
                <a:srgbClr val="3333FF"/>
              </a:solidFill>
              <a:ea typeface="黑体" panose="02010609060101010101" charset="-12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C663D-B518-43F6-A9FE-1EB4C88848FC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1412776"/>
            <a:ext cx="8731389" cy="432048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>
            <a:off x="2555776" y="2924944"/>
            <a:ext cx="62646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4437112"/>
            <a:ext cx="532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492896"/>
            <a:ext cx="41764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555776" y="3717032"/>
            <a:ext cx="49685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555776" y="3284984"/>
            <a:ext cx="30243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83968" y="1700808"/>
            <a:ext cx="4536504" cy="0"/>
          </a:xfrm>
          <a:prstGeom prst="lin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59532" y="2060848"/>
            <a:ext cx="2268252" cy="0"/>
          </a:xfrm>
          <a:prstGeom prst="lin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537156" y="3356992"/>
            <a:ext cx="1152128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2</a:t>
            </a:r>
            <a:r>
              <a:rPr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</a:t>
            </a:r>
            <a:endParaRPr lang="zh-CN" altLang="en-US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537156" y="4135593"/>
            <a:ext cx="1152128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224</a:t>
            </a:r>
            <a:endParaRPr lang="zh-CN" altLang="en-US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76305" y="2103328"/>
            <a:ext cx="1152128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zh-CN" altLang="en-US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76305" y="2636912"/>
            <a:ext cx="1152128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zh-CN" altLang="en-US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588224" y="2564904"/>
            <a:ext cx="1152128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2</a:t>
            </a:r>
            <a:r>
              <a:rPr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</a:t>
            </a:r>
            <a:endParaRPr lang="zh-CN" altLang="en-US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4" grpId="0" animBg="1"/>
      <p:bldP spid="2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RSA Cryptosystem, 1977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7" name="Rectangle 5"/>
          <p:cNvSpPr txBox="1">
            <a:spLocks noRot="1" noChangeArrowheads="1"/>
          </p:cNvSpPr>
          <p:nvPr/>
        </p:nvSpPr>
        <p:spPr bwMode="auto">
          <a:xfrm>
            <a:off x="360040" y="3934766"/>
            <a:ext cx="6876256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33400" lvl="1" indent="-355600" eaLnBrk="1" hangingPunct="1">
              <a:lnSpc>
                <a:spcPct val="13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u"/>
              <a:tabLst>
                <a:tab pos="533400" algn="l"/>
              </a:tabLst>
              <a:defRPr/>
            </a:pPr>
            <a:r>
              <a:rPr lang="en-US" altLang="zh-CN" sz="2800" b="1" dirty="0" smtClean="0">
                <a:cs typeface="Times New Roman" panose="02020603050405020304" pitchFamily="18" charset="0"/>
              </a:rPr>
              <a:t>Encryption:</a:t>
            </a:r>
            <a:r>
              <a:rPr lang="en-US" altLang="zh-CN" sz="28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pk</a:t>
            </a:r>
            <a:r>
              <a:rPr lang="en-US" altLang="zh-CN" sz="28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 = </a:t>
            </a:r>
            <a:r>
              <a:rPr lang="en-US" altLang="zh-CN" sz="2800" b="1" i="1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mod </a:t>
            </a:r>
            <a:r>
              <a:rPr lang="en-US" altLang="zh-CN" sz="28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n</a:t>
            </a:r>
            <a:endParaRPr lang="en-US" altLang="zh-CN" sz="2800" b="1" kern="0" dirty="0" smtClean="0">
              <a:solidFill>
                <a:srgbClr val="3333FF"/>
              </a:solidFill>
              <a:ea typeface="MingLiU_HKSCS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Rectangle 5"/>
          <p:cNvSpPr txBox="1">
            <a:spLocks noRot="1" noChangeArrowheads="1"/>
          </p:cNvSpPr>
          <p:nvPr/>
        </p:nvSpPr>
        <p:spPr bwMode="auto">
          <a:xfrm>
            <a:off x="395536" y="908720"/>
            <a:ext cx="8712968" cy="29540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/>
          <a:lstStyle/>
          <a:p>
            <a:pPr marL="266700" lvl="1" indent="-2667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u"/>
              <a:tabLst>
                <a:tab pos="266700" algn="l"/>
                <a:tab pos="533400" algn="l"/>
              </a:tabLst>
              <a:defRPr/>
            </a:pPr>
            <a:r>
              <a:rPr lang="en-US" altLang="zh-CN" sz="2800" b="1" kern="0" dirty="0" smtClean="0">
                <a:ea typeface="MingLiU_HKSCS" pitchFamily="18" charset="-120"/>
                <a:cs typeface="Times New Roman" panose="02020603050405020304" pitchFamily="18" charset="0"/>
              </a:rPr>
              <a:t>Key Generation:</a:t>
            </a:r>
            <a:endParaRPr lang="en-US" altLang="zh-CN" sz="2800" b="1" kern="0" dirty="0" smtClean="0">
              <a:ea typeface="MingLiU_HKSCS" pitchFamily="18" charset="-120"/>
              <a:cs typeface="Times New Roman" panose="02020603050405020304" pitchFamily="18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kern="0" dirty="0" smtClean="0">
                <a:ea typeface="MingLiU_HKSCS" pitchFamily="18" charset="-120"/>
                <a:cs typeface="Times New Roman" panose="02020603050405020304" pitchFamily="18" charset="0"/>
              </a:rPr>
              <a:t>Generate </a:t>
            </a:r>
            <a:r>
              <a:rPr lang="en-US" altLang="zh-CN" sz="2200" b="1" u="sng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two large odd primes </a:t>
            </a:r>
            <a:r>
              <a:rPr lang="en-US" altLang="zh-CN" sz="2200" b="1" i="1" u="sng" dirty="0" smtClean="0">
                <a:solidFill>
                  <a:srgbClr val="3333FF"/>
                </a:solidFill>
              </a:rPr>
              <a:t>p </a:t>
            </a:r>
            <a:r>
              <a:rPr lang="en-US" altLang="zh-CN" sz="2200" b="1" u="sng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CN" sz="2200" b="1" i="1" u="sng" dirty="0" smtClean="0">
                <a:solidFill>
                  <a:srgbClr val="3333FF"/>
                </a:solidFill>
              </a:rPr>
              <a:t>q </a:t>
            </a:r>
            <a:r>
              <a:rPr lang="en-US" altLang="zh-CN" sz="2200" b="1" u="sng" dirty="0" smtClean="0">
                <a:solidFill>
                  <a:srgbClr val="3333FF"/>
                </a:solidFill>
              </a:rPr>
              <a:t>such that </a:t>
            </a:r>
            <a:r>
              <a:rPr lang="en-US" altLang="zh-CN" sz="2200" b="1" i="1" u="sng" dirty="0" smtClean="0">
                <a:solidFill>
                  <a:srgbClr val="3333FF"/>
                </a:solidFill>
              </a:rPr>
              <a:t>p</a:t>
            </a:r>
            <a:r>
              <a:rPr lang="en-US" altLang="zh-CN" sz="2200" b="1" u="sng" dirty="0" smtClean="0">
                <a:solidFill>
                  <a:srgbClr val="3333FF"/>
                </a:solidFill>
              </a:rPr>
              <a:t> ≠ </a:t>
            </a:r>
            <a:r>
              <a:rPr lang="en-US" altLang="zh-CN" sz="2200" b="1" i="1" u="sng" dirty="0" smtClean="0">
                <a:solidFill>
                  <a:srgbClr val="3333FF"/>
                </a:solidFill>
              </a:rPr>
              <a:t>q </a:t>
            </a:r>
            <a:endParaRPr lang="en-US" altLang="zh-CN" sz="2200" b="1" u="sng" dirty="0" smtClean="0">
              <a:solidFill>
                <a:srgbClr val="3333FF"/>
              </a:solidFill>
              <a:latin typeface="Lucida Handwriting" panose="03010101010101010101" pitchFamily="66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Tx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Compute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n = </a:t>
            </a:r>
            <a:r>
              <a:rPr lang="en-US" altLang="zh-CN" sz="2200" b="1" i="1" dirty="0" err="1" smtClean="0">
                <a:solidFill>
                  <a:srgbClr val="3333FF"/>
                </a:solidFill>
              </a:rPr>
              <a:t>pq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 and </a:t>
            </a:r>
            <a:r>
              <a:rPr lang="el-GR" altLang="zh-CN" sz="2200" b="1" i="1" dirty="0" smtClean="0">
                <a:solidFill>
                  <a:srgbClr val="3333FF"/>
                </a:solidFill>
              </a:rPr>
              <a:t>ϕ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n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)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 = 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p-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1)(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q-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1)</a:t>
            </a:r>
            <a:endParaRPr lang="en-US" altLang="zh-CN" sz="2200" b="1" dirty="0" smtClean="0">
              <a:solidFill>
                <a:srgbClr val="3333FF"/>
              </a:solidFill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Tx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Choose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a random number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b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 (1 &lt;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b &lt; </a:t>
            </a:r>
            <a:r>
              <a:rPr lang="el-GR" altLang="zh-CN" sz="2200" b="1" i="1" dirty="0" smtClean="0">
                <a:solidFill>
                  <a:srgbClr val="3333FF"/>
                </a:solidFill>
              </a:rPr>
              <a:t>ϕ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n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)) such that </a:t>
            </a:r>
            <a:r>
              <a:rPr lang="en-US" altLang="zh-CN" sz="2200" b="1" dirty="0" err="1" smtClean="0">
                <a:solidFill>
                  <a:srgbClr val="3333FF"/>
                </a:solidFill>
              </a:rPr>
              <a:t>gcd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b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, </a:t>
            </a:r>
            <a:r>
              <a:rPr lang="el-GR" altLang="zh-CN" sz="2200" b="1" i="1" dirty="0" smtClean="0">
                <a:solidFill>
                  <a:srgbClr val="3333FF"/>
                </a:solidFill>
              </a:rPr>
              <a:t>ϕ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n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))=1</a:t>
            </a:r>
            <a:endParaRPr lang="en-US" altLang="zh-CN" sz="2200" b="1" dirty="0" smtClean="0">
              <a:solidFill>
                <a:srgbClr val="3333FF"/>
              </a:solidFill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Compute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a ≡ b</a:t>
            </a:r>
            <a:r>
              <a:rPr lang="en-US" altLang="zh-CN" sz="2200" b="1" i="1" baseline="30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-</a:t>
            </a:r>
            <a:r>
              <a:rPr lang="en-US" altLang="zh-CN" sz="2200" b="1" baseline="30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(mod </a:t>
            </a:r>
            <a:r>
              <a:rPr lang="el-GR" altLang="zh-CN" sz="2200" b="1" i="1" dirty="0" smtClean="0">
                <a:solidFill>
                  <a:srgbClr val="3333FF"/>
                </a:solidFill>
              </a:rPr>
              <a:t>ϕ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n</a:t>
            </a:r>
            <a:r>
              <a:rPr lang="en-US" altLang="zh-CN" sz="2200" b="1" dirty="0" smtClean="0">
                <a:solidFill>
                  <a:srgbClr val="3333FF"/>
                </a:solidFill>
              </a:rPr>
              <a:t>)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 b="1" dirty="0" smtClean="0">
                <a:solidFill>
                  <a:srgbClr val="3333FF"/>
                </a:solidFill>
                <a:latin typeface="Lucida Handwriting" panose="03010101010101010101" pitchFamily="66" charset="0"/>
              </a:rPr>
              <a:t> </a:t>
            </a:r>
            <a:endParaRPr lang="en-US" altLang="zh-CN" sz="2200" b="1" dirty="0" smtClean="0">
              <a:solidFill>
                <a:srgbClr val="3333FF"/>
              </a:solidFill>
              <a:latin typeface="Lucida Handwriting" panose="03010101010101010101" pitchFamily="66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Tx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Output:</a:t>
            </a:r>
            <a:r>
              <a:rPr lang="en-US" altLang="zh-CN" sz="22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 smtClean="0">
                <a:solidFill>
                  <a:srgbClr val="008000"/>
                </a:solidFill>
                <a:cs typeface="Times New Roman" panose="02020603050405020304" pitchFamily="18" charset="0"/>
              </a:rPr>
              <a:t>pk</a:t>
            </a:r>
            <a:r>
              <a:rPr lang="en-US" altLang="zh-CN" sz="2200" b="1" i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= (</a:t>
            </a:r>
            <a:r>
              <a:rPr lang="en-US" altLang="zh-CN" sz="2200" b="1" i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200" b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200" b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dirty="0" err="1" smtClean="0">
                <a:solidFill>
                  <a:srgbClr val="FF00FF"/>
                </a:solidFill>
                <a:cs typeface="Times New Roman" panose="02020603050405020304" pitchFamily="18" charset="0"/>
              </a:rPr>
              <a:t>sk</a:t>
            </a:r>
            <a:r>
              <a:rPr lang="en-US" altLang="zh-CN" sz="22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 = (</a:t>
            </a:r>
            <a:r>
              <a:rPr lang="en-US" altLang="zh-CN" sz="2200" b="1" i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p, q, a</a:t>
            </a:r>
            <a:r>
              <a:rPr lang="en-US" altLang="zh-CN" sz="22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)</a:t>
            </a:r>
            <a:endParaRPr lang="en-US" altLang="zh-CN" sz="2200" b="1" dirty="0" smtClean="0">
              <a:solidFill>
                <a:srgbClr val="FF00F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27644" y="3862758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395536" y="5734966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5"/>
          <p:cNvSpPr txBox="1">
            <a:spLocks noRot="1" noChangeArrowheads="1"/>
          </p:cNvSpPr>
          <p:nvPr/>
        </p:nvSpPr>
        <p:spPr bwMode="auto">
          <a:xfrm>
            <a:off x="360040" y="4934494"/>
            <a:ext cx="7380312" cy="656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33400" lvl="1" indent="-355600" eaLnBrk="1" hangingPunct="1">
              <a:lnSpc>
                <a:spcPct val="13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u"/>
              <a:tabLst>
                <a:tab pos="533400" algn="l"/>
              </a:tabLst>
              <a:defRPr/>
            </a:pPr>
            <a:r>
              <a:rPr lang="en-US" altLang="zh-CN" sz="2800" b="1" dirty="0" smtClean="0">
                <a:cs typeface="Times New Roman" panose="02020603050405020304" pitchFamily="18" charset="0"/>
              </a:rPr>
              <a:t>Decryption: </a:t>
            </a:r>
            <a:r>
              <a:rPr lang="en-US" altLang="zh-CN" sz="2800" b="1" i="1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 err="1" smtClean="0">
                <a:solidFill>
                  <a:srgbClr val="FF00FF"/>
                </a:solidFill>
                <a:cs typeface="Times New Roman" panose="02020603050405020304" pitchFamily="18" charset="0"/>
              </a:rPr>
              <a:t>sk</a:t>
            </a:r>
            <a:r>
              <a:rPr lang="en-US" altLang="zh-CN" sz="28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 = </a:t>
            </a:r>
            <a:r>
              <a:rPr lang="en-US" altLang="zh-CN" sz="2800" b="1" i="1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800" b="1" i="1" baseline="30000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mod </a:t>
            </a:r>
            <a:r>
              <a:rPr lang="en-US" altLang="zh-CN" sz="28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n</a:t>
            </a:r>
            <a:endParaRPr lang="en-US" altLang="zh-CN" sz="2800" b="1" kern="0" dirty="0" smtClean="0">
              <a:solidFill>
                <a:srgbClr val="3333FF"/>
              </a:solidFill>
              <a:ea typeface="MingLiU_HKSCS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395536" y="4726854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467544" y="908720"/>
            <a:ext cx="7704856" cy="551723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Cryptosystem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Discrete Logarithm Problem (DLP)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Cryptosystem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Algorithms for the </a:t>
            </a:r>
            <a:r>
              <a:rPr lang="en-US" altLang="zh-CN" sz="2800" dirty="0" smtClean="0">
                <a:solidFill>
                  <a:srgbClr val="000000"/>
                </a:solidFill>
              </a:rPr>
              <a:t>DLP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3333FF"/>
                </a:solidFill>
              </a:rPr>
              <a:t> Shanks’ Algorithm</a:t>
            </a: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dirty="0" smtClean="0"/>
              <a:t>Suitable Groups for the DLP</a:t>
            </a:r>
            <a:endParaRPr lang="en-US" altLang="zh-CN" sz="2800" b="1" dirty="0" smtClean="0"/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Fields &amp;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Curves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dirty="0">
                <a:solidFill>
                  <a:srgbClr val="3333FF"/>
                </a:solidFill>
              </a:rPr>
              <a:t>Suitable Groups for the DLP</a:t>
            </a: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Security of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Security and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Semantic Security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 Problems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ea typeface="黑体" panose="02010609060101010101" charset="-122"/>
              </a:rPr>
              <a:t>Outline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5259B-5740-4832-86A2-BB8F543A410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328592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Total Break:</a:t>
            </a:r>
            <a:r>
              <a:rPr lang="en-US" altLang="zh-CN" sz="2800" dirty="0" smtClean="0">
                <a:solidFill>
                  <a:srgbClr val="3333FF"/>
                </a:solidFill>
              </a:rPr>
              <a:t> </a:t>
            </a:r>
            <a:r>
              <a:rPr lang="en-US" altLang="zh-CN" sz="2400" b="0" dirty="0" smtClean="0">
                <a:solidFill>
                  <a:srgbClr val="3333FF"/>
                </a:solidFill>
              </a:rPr>
              <a:t>to know the private key or the secret key</a:t>
            </a:r>
            <a:endParaRPr lang="en-US" altLang="zh-CN" sz="2800" b="0" dirty="0" smtClean="0">
              <a:solidFill>
                <a:srgbClr val="3333FF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Partial Break: </a:t>
            </a:r>
            <a:r>
              <a:rPr lang="en-US" altLang="zh-CN" sz="2400" b="0" dirty="0" smtClean="0">
                <a:solidFill>
                  <a:srgbClr val="3333FF"/>
                </a:solidFill>
              </a:rPr>
              <a:t>be able to decrypt a previously </a:t>
            </a:r>
            <a:r>
              <a:rPr lang="en-US" altLang="zh-CN" sz="2400" u="sng" dirty="0" smtClean="0">
                <a:solidFill>
                  <a:srgbClr val="3333FF"/>
                </a:solidFill>
              </a:rPr>
              <a:t>unseen </a:t>
            </a:r>
            <a:r>
              <a:rPr lang="en-US" altLang="zh-CN" sz="2400" u="sng" dirty="0" err="1" smtClean="0">
                <a:solidFill>
                  <a:srgbClr val="3333FF"/>
                </a:solidFill>
              </a:rPr>
              <a:t>ciphertext</a:t>
            </a:r>
            <a:r>
              <a:rPr lang="en-US" altLang="zh-CN" sz="2400" u="sng" dirty="0" smtClean="0">
                <a:solidFill>
                  <a:srgbClr val="3333FF"/>
                </a:solidFill>
              </a:rPr>
              <a:t> </a:t>
            </a:r>
            <a:r>
              <a:rPr lang="en-US" altLang="zh-CN" sz="2400" b="0" dirty="0" smtClean="0">
                <a:solidFill>
                  <a:srgbClr val="3333FF"/>
                </a:solidFill>
              </a:rPr>
              <a:t>without the key, or to determine </a:t>
            </a:r>
            <a:r>
              <a:rPr lang="en-US" altLang="zh-CN" sz="2400" u="sng" dirty="0" smtClean="0">
                <a:solidFill>
                  <a:srgbClr val="3333FF"/>
                </a:solidFill>
              </a:rPr>
              <a:t>some specific information about the plaintext</a:t>
            </a:r>
            <a:r>
              <a:rPr lang="en-US" altLang="zh-CN" sz="2400" b="0" dirty="0" smtClean="0">
                <a:solidFill>
                  <a:srgbClr val="3333FF"/>
                </a:solidFill>
              </a:rPr>
              <a:t> given the </a:t>
            </a:r>
            <a:r>
              <a:rPr lang="en-US" altLang="zh-CN" sz="2400" b="0" dirty="0" err="1" smtClean="0">
                <a:solidFill>
                  <a:srgbClr val="3333FF"/>
                </a:solidFill>
              </a:rPr>
              <a:t>ciphertext</a:t>
            </a:r>
            <a:r>
              <a:rPr lang="en-US" altLang="zh-CN" sz="2400" b="0" dirty="0" smtClean="0">
                <a:solidFill>
                  <a:srgbClr val="3333FF"/>
                </a:solidFill>
              </a:rPr>
              <a:t>, </a:t>
            </a:r>
            <a:r>
              <a:rPr lang="en-US" altLang="zh-CN" sz="2400" dirty="0" smtClean="0"/>
              <a:t>with non-negligible probability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Distinguishability of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Ciphertexts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r>
              <a:rPr lang="en-US" altLang="zh-CN" sz="2400" b="0" dirty="0" smtClean="0">
                <a:solidFill>
                  <a:srgbClr val="3333FF"/>
                </a:solidFill>
              </a:rPr>
              <a:t>be able to </a:t>
            </a:r>
            <a:r>
              <a:rPr lang="en-US" altLang="zh-CN" sz="2400" u="sng" dirty="0" smtClean="0">
                <a:solidFill>
                  <a:srgbClr val="3333FF"/>
                </a:solidFill>
              </a:rPr>
              <a:t>distinguish between encryptions of two given plaintexts</a:t>
            </a:r>
            <a:r>
              <a:rPr lang="en-US" altLang="zh-CN" sz="2400" b="0" dirty="0" smtClean="0">
                <a:solidFill>
                  <a:srgbClr val="3333FF"/>
                </a:solidFill>
              </a:rPr>
              <a:t>, or between an encryption of a given plaintext and a random string, </a:t>
            </a:r>
            <a:r>
              <a:rPr lang="en-US" altLang="zh-CN" sz="2400" dirty="0" smtClean="0"/>
              <a:t>with probability exceeding 1/2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 Attack Goals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</a:t>
            </a:r>
            <a:r>
              <a:rPr lang="en-US" altLang="zh-CN" dirty="0" smtClean="0"/>
              <a:t>(</a:t>
            </a:r>
            <a:r>
              <a:rPr lang="en-US" altLang="zh-CN" dirty="0"/>
              <a:t>against</a:t>
            </a:r>
            <a:r>
              <a:rPr lang="en-US" altLang="zh-CN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otal Break</a:t>
            </a:r>
            <a:r>
              <a:rPr lang="en-US" altLang="zh-CN" dirty="0"/>
              <a:t>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5"/>
          <p:cNvSpPr txBox="1">
            <a:spLocks noRot="1" noChangeArrowheads="1"/>
          </p:cNvSpPr>
          <p:nvPr/>
        </p:nvSpPr>
        <p:spPr bwMode="auto">
          <a:xfrm>
            <a:off x="251520" y="908720"/>
            <a:ext cx="8712968" cy="540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32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Security (Choice of proper </a:t>
            </a:r>
            <a:r>
              <a:rPr lang="en-US" altLang="zh-CN" sz="3200" b="1" i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32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3200" b="1" kern="0" dirty="0" smtClean="0">
              <a:solidFill>
                <a:srgbClr val="3333FF"/>
              </a:solidFill>
              <a:ea typeface="+mn-ea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800" b="1" kern="0" dirty="0" smtClean="0">
                <a:ea typeface="+mn-ea"/>
                <a:cs typeface="Times New Roman" panose="02020603050405020304" pitchFamily="18" charset="0"/>
              </a:rPr>
              <a:t>based on that the Discrete Logarithm problem in        is infeasible, </a:t>
            </a:r>
            <a:r>
              <a:rPr lang="en-US" altLang="zh-CN" sz="28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i.e., there is no polynomial-time algorithm to solve DLP</a:t>
            </a:r>
            <a:endParaRPr lang="en-US" altLang="zh-CN" sz="2800" b="1" kern="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400" b="1" i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should have at least 2048 bits</a:t>
            </a:r>
            <a:endParaRPr lang="en-US" altLang="zh-CN" sz="2400" b="1" kern="0" baseline="3000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400" b="1" i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400" b="1" kern="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-1 should have at least one large prime factor  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800" b="1" u="sng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The secret </a:t>
            </a:r>
            <a:r>
              <a:rPr lang="en-US" altLang="zh-CN" sz="2800" b="1" u="sng" kern="0" dirty="0">
                <a:solidFill>
                  <a:schemeClr val="tx1"/>
                </a:solidFill>
                <a:cs typeface="Times New Roman" panose="02020603050405020304" pitchFamily="18" charset="0"/>
              </a:rPr>
              <a:t>key </a:t>
            </a:r>
            <a:r>
              <a:rPr lang="en-US" altLang="zh-CN" sz="2800" b="1" i="1" u="sng" kern="0" dirty="0">
                <a:solidFill>
                  <a:srgbClr val="FF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="1" u="sng" kern="0" dirty="0">
                <a:solidFill>
                  <a:schemeClr val="tx1"/>
                </a:solidFill>
                <a:cs typeface="Times New Roman" panose="02020603050405020304" pitchFamily="18" charset="0"/>
              </a:rPr>
              <a:t> and the random number </a:t>
            </a:r>
            <a:r>
              <a:rPr lang="en-US" altLang="zh-CN" sz="2800" b="1" i="1" u="sng" kern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800" b="1" u="sng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used in </a:t>
            </a:r>
            <a:r>
              <a:rPr lang="en-US" altLang="zh-CN" sz="2800" b="1" u="sng" kern="0" dirty="0">
                <a:solidFill>
                  <a:schemeClr val="tx1"/>
                </a:solidFill>
                <a:cs typeface="Times New Roman" panose="02020603050405020304" pitchFamily="18" charset="0"/>
              </a:rPr>
              <a:t>encryption </a:t>
            </a:r>
            <a:r>
              <a:rPr lang="en-US" altLang="zh-CN" sz="2800" b="1" u="sng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can </a:t>
            </a:r>
            <a:r>
              <a:rPr lang="en-US" altLang="zh-CN" sz="2800" b="1" u="sng" kern="0" dirty="0">
                <a:solidFill>
                  <a:schemeClr val="tx1"/>
                </a:solidFill>
                <a:cs typeface="Times New Roman" panose="02020603050405020304" pitchFamily="18" charset="0"/>
              </a:rPr>
              <a:t>not be </a:t>
            </a:r>
            <a:r>
              <a:rPr lang="en-US" altLang="zh-CN" sz="2800" b="1" u="sng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small</a:t>
            </a:r>
            <a:endParaRPr lang="en-US" altLang="zh-CN" sz="2800" b="1" u="sng" kern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800" b="1" u="sng" kern="0" dirty="0">
                <a:solidFill>
                  <a:srgbClr val="FF330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800" b="1" u="sng" kern="0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he </a:t>
            </a:r>
            <a:r>
              <a:rPr lang="en-US" altLang="zh-CN" sz="2800" b="1" u="sng" kern="0" dirty="0">
                <a:solidFill>
                  <a:srgbClr val="FF3300"/>
                </a:solidFill>
                <a:cs typeface="Times New Roman" panose="02020603050405020304" pitchFamily="18" charset="0"/>
              </a:rPr>
              <a:t>random number </a:t>
            </a:r>
            <a:r>
              <a:rPr lang="en-US" altLang="zh-CN" sz="2800" b="1" i="1" u="sng" kern="0" dirty="0">
                <a:solidFill>
                  <a:srgbClr val="FF33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800" b="1" u="sng" kern="0" dirty="0">
                <a:solidFill>
                  <a:srgbClr val="FF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u="sng" kern="0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is used once and changed for a new encryption</a:t>
            </a:r>
            <a:endParaRPr lang="en-US" altLang="zh-CN" sz="2800" b="1" kern="0" dirty="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67937" y="1700808"/>
            <a:ext cx="576063" cy="41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1C51-F9D0-4558-AE37-0A5F9436DCF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3333FF"/>
                </a:solidFill>
              </a:rPr>
              <a:t>Misuse of the secret </a:t>
            </a:r>
            <a:r>
              <a:rPr lang="en-US" altLang="zh-CN" sz="4000" i="1" dirty="0" smtClean="0">
                <a:solidFill>
                  <a:srgbClr val="3333FF"/>
                </a:solidFill>
              </a:rPr>
              <a:t>k</a:t>
            </a:r>
            <a:endParaRPr lang="zh-CN" altLang="en-US" sz="4000" i="1" dirty="0">
              <a:solidFill>
                <a:srgbClr val="3333FF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27644" y="2924944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5"/>
          <p:cNvSpPr txBox="1">
            <a:spLocks noRot="1" noChangeArrowheads="1"/>
          </p:cNvSpPr>
          <p:nvPr/>
        </p:nvSpPr>
        <p:spPr bwMode="auto">
          <a:xfrm>
            <a:off x="323528" y="980728"/>
            <a:ext cx="9001000" cy="208823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/>
          <a:lstStyle/>
          <a:p>
            <a:pPr marL="266700" lvl="1" indent="-2667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u"/>
              <a:tabLst>
                <a:tab pos="266700" algn="l"/>
                <a:tab pos="533400" algn="l"/>
              </a:tabLst>
              <a:defRPr/>
            </a:pPr>
            <a:r>
              <a:rPr lang="en-US" altLang="zh-CN" sz="2400" b="1" kern="0" dirty="0" smtClean="0">
                <a:ea typeface="MingLiU_HKSCS" pitchFamily="18" charset="-120"/>
                <a:cs typeface="Times New Roman" panose="02020603050405020304" pitchFamily="18" charset="0"/>
              </a:rPr>
              <a:t>If the same </a:t>
            </a:r>
            <a:r>
              <a:rPr lang="en-US" altLang="zh-CN" sz="2400" b="1" i="1" kern="0" dirty="0" smtClean="0">
                <a:ea typeface="MingLiU_HKSCS" pitchFamily="18" charset="-120"/>
                <a:cs typeface="Times New Roman" panose="02020603050405020304" pitchFamily="18" charset="0"/>
              </a:rPr>
              <a:t>k</a:t>
            </a:r>
            <a:r>
              <a:rPr lang="en-US" altLang="zh-CN" sz="2400" b="1" kern="0" dirty="0" smtClean="0">
                <a:ea typeface="MingLiU_HKSCS" pitchFamily="18" charset="-120"/>
                <a:cs typeface="Times New Roman" panose="02020603050405020304" pitchFamily="18" charset="0"/>
              </a:rPr>
              <a:t> is used for two encryptions:</a:t>
            </a:r>
            <a:endParaRPr lang="en-US" altLang="zh-CN" sz="2400" b="1" kern="0" dirty="0" smtClean="0">
              <a:ea typeface="MingLiU_HKSCS" pitchFamily="18" charset="-120"/>
              <a:cs typeface="Times New Roman" panose="02020603050405020304" pitchFamily="18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kern="0" dirty="0" smtClean="0">
                <a:ea typeface="MingLiU_HKSCS" pitchFamily="18" charset="-120"/>
                <a:cs typeface="Times New Roman" panose="02020603050405020304" pitchFamily="18" charset="0"/>
              </a:rPr>
              <a:t>Choose 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CN" sz="2200" b="1" kern="0" dirty="0" smtClean="0">
                <a:solidFill>
                  <a:srgbClr val="FF0000"/>
                </a:solidFill>
                <a:ea typeface="MingLiU_HKSCS" pitchFamily="18" charset="-120"/>
                <a:cs typeface="Times New Roman" panose="02020603050405020304" pitchFamily="18" charset="0"/>
              </a:rPr>
              <a:t>secret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 random number </a:t>
            </a:r>
            <a:r>
              <a:rPr lang="en-US" altLang="zh-CN" sz="2200" b="1" i="1" dirty="0" smtClean="0">
                <a:solidFill>
                  <a:srgbClr val="FF0000"/>
                </a:solidFill>
              </a:rPr>
              <a:t>k 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in Z</a:t>
            </a:r>
            <a:r>
              <a:rPr lang="en-US" altLang="zh-CN" sz="2200" b="1" i="1" kern="0" baseline="-2500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p</a:t>
            </a:r>
            <a:r>
              <a:rPr lang="en-US" altLang="zh-CN" sz="2200" b="1" kern="0" baseline="-2500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-1</a:t>
            </a:r>
            <a:r>
              <a:rPr lang="en-US" altLang="zh-CN" sz="2200" b="1" kern="0" dirty="0" smtClean="0">
                <a:solidFill>
                  <a:srgbClr val="3333FF"/>
                </a:solidFill>
                <a:ea typeface="MingLiU_HKSCS" pitchFamily="18" charset="-120"/>
                <a:cs typeface="Times New Roman" panose="02020603050405020304" pitchFamily="18" charset="0"/>
              </a:rPr>
              <a:t> </a:t>
            </a:r>
            <a:endParaRPr lang="en-US" altLang="zh-CN" sz="2200" b="1" kern="0" dirty="0" smtClean="0">
              <a:solidFill>
                <a:srgbClr val="3333FF"/>
              </a:solidFill>
              <a:ea typeface="MingLiU_HKSCS" pitchFamily="18" charset="-120"/>
              <a:cs typeface="Times New Roman" panose="02020603050405020304" pitchFamily="18" charset="0"/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Encrypt 1: </a:t>
            </a:r>
            <a:r>
              <a:rPr lang="en-US" altLang="zh-CN" sz="2200" b="1" i="1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200" b="1" baseline="-2500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pk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 = 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where</a:t>
            </a:r>
            <a:r>
              <a:rPr lang="en-US" altLang="zh-CN" sz="2200" b="1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= </a:t>
            </a:r>
            <a:r>
              <a:rPr lang="el-GR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mod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= x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l-GR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mod </a:t>
            </a:r>
            <a:r>
              <a:rPr lang="en-US" altLang="zh-CN" sz="2200" b="1" i="1" dirty="0" smtClean="0">
                <a:solidFill>
                  <a:srgbClr val="3333FF"/>
                </a:solidFill>
              </a:rPr>
              <a:t>p</a:t>
            </a:r>
            <a:endParaRPr lang="en-US" altLang="zh-CN" sz="2200" b="1" i="1" dirty="0" smtClean="0">
              <a:solidFill>
                <a:srgbClr val="3333FF"/>
              </a:solidFill>
            </a:endParaRPr>
          </a:p>
          <a:p>
            <a:pPr marL="533400" lvl="1" indent="-355600" eaLnBrk="1" hangingPunct="1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SzPct val="85000"/>
              <a:buAutoNum type="arabicParenR"/>
              <a:tabLst>
                <a:tab pos="533400" algn="l"/>
              </a:tabLst>
              <a:defRPr/>
            </a:pPr>
            <a:r>
              <a:rPr lang="en-US" altLang="zh-CN" sz="2200" b="1" dirty="0" smtClean="0">
                <a:cs typeface="Times New Roman" panose="02020603050405020304" pitchFamily="18" charset="0"/>
              </a:rPr>
              <a:t>Encrypt 2: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 smtClean="0">
                <a:solidFill>
                  <a:srgbClr val="3333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200" b="1" baseline="-2500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pk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200" b="1" dirty="0">
                <a:solidFill>
                  <a:srgbClr val="3333FF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z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solidFill>
                  <a:srgbClr val="3333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z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solidFill>
                  <a:srgbClr val="3333FF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3333FF"/>
                </a:solidFill>
                <a:cs typeface="Times New Roman" panose="02020603050405020304" pitchFamily="18" charset="0"/>
              </a:rPr>
              <a:t>where</a:t>
            </a:r>
            <a:r>
              <a:rPr lang="en-US" altLang="zh-CN" sz="2200" b="1" i="1" dirty="0"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z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rgbClr val="3333FF"/>
                </a:solidFill>
                <a:cs typeface="Times New Roman" panose="02020603050405020304" pitchFamily="18" charset="0"/>
              </a:rPr>
              <a:t>= </a:t>
            </a:r>
            <a:r>
              <a:rPr lang="el-GR" altLang="zh-CN" sz="2200" b="1" i="1" dirty="0">
                <a:solidFill>
                  <a:srgbClr val="00B050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200" b="1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2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3333FF"/>
                </a:solidFill>
                <a:cs typeface="Times New Roman" panose="02020603050405020304" pitchFamily="18" charset="0"/>
              </a:rPr>
              <a:t>mod </a:t>
            </a:r>
            <a:r>
              <a:rPr lang="en-US" altLang="zh-CN" sz="2200" b="1" i="1" dirty="0">
                <a:solidFill>
                  <a:srgbClr val="3333FF"/>
                </a:solidFill>
              </a:rPr>
              <a:t>p</a:t>
            </a:r>
            <a:r>
              <a:rPr lang="en-US" altLang="zh-CN" sz="2200" b="1" dirty="0">
                <a:solidFill>
                  <a:srgbClr val="3333FF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z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rgbClr val="3333FF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200" b="1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r>
              <a:rPr lang="el-GR" altLang="zh-CN" sz="22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200" b="1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200" b="1" dirty="0">
                <a:solidFill>
                  <a:srgbClr val="3333FF"/>
                </a:solidFill>
                <a:cs typeface="Times New Roman" panose="02020603050405020304" pitchFamily="18" charset="0"/>
              </a:rPr>
              <a:t> mod </a:t>
            </a:r>
            <a:r>
              <a:rPr lang="en-US" altLang="zh-CN" sz="2200" b="1" i="1" dirty="0">
                <a:solidFill>
                  <a:srgbClr val="3333FF"/>
                </a:solidFill>
              </a:rPr>
              <a:t>p</a:t>
            </a:r>
            <a:endParaRPr lang="en-US" altLang="zh-CN" sz="2200" b="1" dirty="0"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32040" y="1916832"/>
            <a:ext cx="4032448" cy="900100"/>
          </a:xfrm>
          <a:prstGeom prst="roundRect">
            <a:avLst>
              <a:gd name="adj" fmla="val 3968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98873" y="3068960"/>
            <a:ext cx="7416824" cy="1116124"/>
          </a:xfrm>
          <a:prstGeom prst="roundRect">
            <a:avLst>
              <a:gd name="adj" fmla="val 8986"/>
            </a:avLst>
          </a:prstGeom>
          <a:solidFill>
            <a:schemeClr val="bg2"/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200" b="1" dirty="0" smtClean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the plaintext 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known (for example, under the known plaintext attack), then it is easy to obtain 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左弧形箭头 1"/>
          <p:cNvSpPr/>
          <p:nvPr/>
        </p:nvSpPr>
        <p:spPr>
          <a:xfrm>
            <a:off x="107504" y="2276872"/>
            <a:ext cx="432048" cy="1080120"/>
          </a:xfrm>
          <a:prstGeom prst="curved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63513" y="-14188"/>
            <a:ext cx="9011344" cy="850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ea typeface="黑体" panose="02010609060101010101" charset="-122"/>
              </a:rPr>
              <a:t>Bit Security (against Partial Break)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5259B-5740-4832-86A2-BB8F543A4107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201" y="1052736"/>
            <a:ext cx="7915275" cy="196215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sp>
        <p:nvSpPr>
          <p:cNvPr id="6" name="Rectangle 5"/>
          <p:cNvSpPr txBox="1">
            <a:spLocks noRot="1" noChangeArrowheads="1"/>
          </p:cNvSpPr>
          <p:nvPr/>
        </p:nvSpPr>
        <p:spPr bwMode="auto">
          <a:xfrm>
            <a:off x="215008" y="3573016"/>
            <a:ext cx="8749480" cy="17281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44500" marR="0" lvl="1" indent="-44450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Computing the least significant bit          of a DL is easy.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Computing           (where          ,                   and </a:t>
            </a:r>
            <a:r>
              <a:rPr lang="en-US" altLang="zh-CN" sz="2400" b="1" i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 is odd) is easy.</a:t>
            </a:r>
            <a:endParaRPr lang="en-US" altLang="zh-CN" sz="2400" b="1" kern="0" dirty="0" smtClean="0">
              <a:solidFill>
                <a:srgbClr val="3333FF"/>
              </a:solidFill>
              <a:ea typeface="+mn-ea"/>
              <a:cs typeface="Times New Roman" panose="02020603050405020304" pitchFamily="18" charset="0"/>
            </a:endParaRPr>
          </a:p>
          <a:p>
            <a:pPr marL="444500" marR="0" lvl="1" indent="-44450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Computing               is (probably) difficult.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762747"/>
            <a:ext cx="6191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905350"/>
            <a:ext cx="933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8791" y="4365104"/>
            <a:ext cx="6572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6216" y="4365104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7451" y="4365104"/>
            <a:ext cx="12287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/>
        </p:nvCxnSpPr>
        <p:spPr>
          <a:xfrm>
            <a:off x="2128317" y="1358702"/>
            <a:ext cx="30197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23528" y="5625244"/>
            <a:ext cx="8533456" cy="1044116"/>
          </a:xfrm>
          <a:prstGeom prst="roundRect">
            <a:avLst>
              <a:gd name="adj" fmla="val 8986"/>
            </a:avLst>
          </a:prstGeom>
          <a:solidFill>
            <a:schemeClr val="bg2"/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 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should have at least one large prime 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factor. </a:t>
            </a:r>
            <a:endParaRPr lang="en-US" altLang="zh-CN" sz="2200" b="1" dirty="0" smtClean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 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is difficult to obtain, while </a:t>
            </a:r>
            <a:r>
              <a:rPr lang="en-US" altLang="zh-CN" sz="2200" b="1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 sz="2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sz="2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easy to compute.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5656" y="1052736"/>
            <a:ext cx="372041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64" y="3068960"/>
            <a:ext cx="3510136" cy="66859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2088231"/>
          </a:xfrm>
        </p:spPr>
        <p:txBody>
          <a:bodyPr/>
          <a:lstStyle/>
          <a:p>
            <a:r>
              <a:rPr lang="en-US" altLang="zh-CN" sz="2800" u="sng" dirty="0" smtClean="0">
                <a:solidFill>
                  <a:srgbClr val="FF0000"/>
                </a:solidFill>
              </a:rPr>
              <a:t>A cryptosystem is said to achieve </a:t>
            </a:r>
            <a:r>
              <a:rPr lang="en-US" altLang="zh-CN" sz="2800" i="1" u="sng" dirty="0" smtClean="0">
                <a:solidFill>
                  <a:srgbClr val="FF0000"/>
                </a:solidFill>
              </a:rPr>
              <a:t>semantic security </a:t>
            </a:r>
            <a:r>
              <a:rPr lang="en-US" altLang="zh-CN" sz="2800" dirty="0" smtClean="0">
                <a:solidFill>
                  <a:srgbClr val="3333FF"/>
                </a:solidFill>
              </a:rPr>
              <a:t>if the cryptosystem satisfies that the adversary cannot (in polynomial time) distinguish </a:t>
            </a:r>
            <a:r>
              <a:rPr lang="en-US" altLang="zh-CN" sz="2800" dirty="0" err="1" smtClean="0">
                <a:solidFill>
                  <a:srgbClr val="3333FF"/>
                </a:solidFill>
              </a:rPr>
              <a:t>ciphertexts</a:t>
            </a:r>
            <a:r>
              <a:rPr lang="en-US" altLang="zh-CN" sz="2800" dirty="0" smtClean="0">
                <a:solidFill>
                  <a:srgbClr val="3333FF"/>
                </a:solidFill>
              </a:rPr>
              <a:t>.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14188"/>
            <a:ext cx="8229600" cy="850900"/>
          </a:xfrm>
        </p:spPr>
        <p:txBody>
          <a:bodyPr/>
          <a:lstStyle/>
          <a:p>
            <a:r>
              <a:rPr lang="en-US" altLang="zh-CN" dirty="0" smtClean="0"/>
              <a:t>Semantic Security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7337066" cy="1224136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3625279"/>
            <a:ext cx="5040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6.3:</a:t>
            </a:r>
            <a:endParaRPr lang="zh-CN" altLang="en-US" sz="1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179512" y="836712"/>
            <a:ext cx="8964488" cy="3888432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Cryptosystem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described in Cryptosystem 7.1,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semantically secure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5000"/>
              </a:lnSpc>
            </a:pPr>
            <a:r>
              <a:rPr lang="en-US" altLang="zh-CN" sz="2200" dirty="0" smtClean="0">
                <a:solidFill>
                  <a:srgbClr val="FF00FF"/>
                </a:solidFill>
              </a:rPr>
              <a:t>By the properties of the quadratic </a:t>
            </a:r>
            <a:r>
              <a:rPr lang="en-US" altLang="zh-CN" sz="2200" dirty="0" err="1" smtClean="0">
                <a:solidFill>
                  <a:srgbClr val="FF00FF"/>
                </a:solidFill>
              </a:rPr>
              <a:t>residuosity</a:t>
            </a:r>
            <a:r>
              <a:rPr lang="en-US" altLang="zh-CN" sz="2200" dirty="0" smtClean="0">
                <a:solidFill>
                  <a:srgbClr val="FF00FF"/>
                </a:solidFill>
              </a:rPr>
              <a:t> and Euler’s criterion</a:t>
            </a:r>
            <a:endParaRPr lang="en-US" altLang="zh-CN" sz="2200" dirty="0" smtClean="0">
              <a:solidFill>
                <a:srgbClr val="FF00FF"/>
              </a:solidFill>
            </a:endParaRPr>
          </a:p>
          <a:p>
            <a:pPr lvl="2" eaLnBrk="1" hangingPunct="1">
              <a:lnSpc>
                <a:spcPct val="135000"/>
              </a:lnSpc>
            </a:pPr>
            <a:r>
              <a:rPr lang="en-US" altLang="zh-CN" sz="2000" b="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b="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 is a quadratic residue modulo</a:t>
            </a:r>
            <a:r>
              <a:rPr lang="en-US" altLang="zh-CN" sz="2000" b="0" i="1" dirty="0" smtClean="0">
                <a:solidFill>
                  <a:srgbClr val="FF0000"/>
                </a:solidFill>
              </a:rPr>
              <a:t> p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, i.e., </a:t>
            </a:r>
            <a:r>
              <a:rPr lang="en-US" altLang="zh-CN" sz="2000" b="0" i="1" dirty="0">
                <a:solidFill>
                  <a:srgbClr val="3333FF"/>
                </a:solidFill>
              </a:rPr>
              <a:t>x</a:t>
            </a:r>
            <a:r>
              <a:rPr lang="en-US" altLang="zh-CN" sz="2000" b="0" baseline="-25000" dirty="0">
                <a:solidFill>
                  <a:srgbClr val="3333FF"/>
                </a:solidFill>
              </a:rPr>
              <a:t>1 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 is in</a:t>
            </a:r>
            <a:endParaRPr lang="en-US" altLang="zh-CN" sz="2000" b="0" dirty="0" smtClean="0">
              <a:solidFill>
                <a:srgbClr val="3333FF"/>
              </a:solidFill>
            </a:endParaRPr>
          </a:p>
          <a:p>
            <a:pPr lvl="2" eaLnBrk="1" hangingPunct="1">
              <a:lnSpc>
                <a:spcPct val="135000"/>
              </a:lnSpc>
            </a:pPr>
            <a:r>
              <a:rPr lang="en-US" altLang="zh-CN" sz="2000" b="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b="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 is a quadratic non-residue modulo </a:t>
            </a:r>
            <a:r>
              <a:rPr lang="en-US" altLang="zh-CN" sz="2000" b="0" i="1" dirty="0" smtClean="0">
                <a:solidFill>
                  <a:srgbClr val="FF0000"/>
                </a:solidFill>
              </a:rPr>
              <a:t>p</a:t>
            </a:r>
            <a:endParaRPr lang="en-US" altLang="zh-CN" sz="2000" b="0" i="1" dirty="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35000"/>
              </a:lnSpc>
            </a:pPr>
            <a:r>
              <a:rPr lang="en-US" altLang="zh-CN" sz="2000" b="0" dirty="0" smtClean="0">
                <a:solidFill>
                  <a:srgbClr val="3333FF"/>
                </a:solidFill>
              </a:rPr>
              <a:t>(</a:t>
            </a:r>
            <a:r>
              <a:rPr lang="en-US" altLang="zh-CN" sz="2000" b="0" i="1" dirty="0" smtClean="0">
                <a:solidFill>
                  <a:srgbClr val="3333FF"/>
                </a:solidFill>
              </a:rPr>
              <a:t>y</a:t>
            </a:r>
            <a:r>
              <a:rPr lang="en-US" altLang="zh-CN" sz="2000" b="0" baseline="-25000" dirty="0" smtClean="0">
                <a:solidFill>
                  <a:srgbClr val="3333FF"/>
                </a:solidFill>
              </a:rPr>
              <a:t>1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, </a:t>
            </a:r>
            <a:r>
              <a:rPr lang="en-US" altLang="zh-CN" sz="2000" b="0" i="1" dirty="0" smtClean="0">
                <a:solidFill>
                  <a:srgbClr val="3333FF"/>
                </a:solidFill>
              </a:rPr>
              <a:t>y</a:t>
            </a:r>
            <a:r>
              <a:rPr lang="en-US" altLang="zh-CN" sz="2000" b="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) is an encryption of </a:t>
            </a:r>
            <a:r>
              <a:rPr lang="en-US" altLang="zh-CN" sz="2000" b="0" i="1" dirty="0">
                <a:solidFill>
                  <a:srgbClr val="3333FF"/>
                </a:solidFill>
              </a:rPr>
              <a:t>x</a:t>
            </a:r>
            <a:r>
              <a:rPr lang="en-US" altLang="zh-CN" sz="2000" b="0" baseline="-25000" dirty="0">
                <a:solidFill>
                  <a:srgbClr val="3333FF"/>
                </a:solidFill>
              </a:rPr>
              <a:t>1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 smtClean="0">
                <a:solidFill>
                  <a:srgbClr val="3333FF"/>
                </a:solidFill>
              </a:rPr>
              <a:t>iff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 </a:t>
            </a:r>
            <a:r>
              <a:rPr lang="el-GR" altLang="zh-CN" sz="2000" b="0" i="1" dirty="0" smtClean="0">
                <a:solidFill>
                  <a:srgbClr val="3333FF"/>
                </a:solidFill>
              </a:rPr>
              <a:t>β</a:t>
            </a:r>
            <a:r>
              <a:rPr lang="en-US" altLang="zh-CN" sz="2000" b="0" i="1" baseline="30000" dirty="0" smtClean="0">
                <a:solidFill>
                  <a:srgbClr val="3333FF"/>
                </a:solidFill>
              </a:rPr>
              <a:t>k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 and </a:t>
            </a:r>
            <a:r>
              <a:rPr lang="en-US" altLang="zh-CN" sz="2000" b="0" i="1" dirty="0">
                <a:solidFill>
                  <a:srgbClr val="3333FF"/>
                </a:solidFill>
              </a:rPr>
              <a:t>y</a:t>
            </a:r>
            <a:r>
              <a:rPr lang="en-US" altLang="zh-CN" sz="2000" b="0" baseline="-25000" dirty="0">
                <a:solidFill>
                  <a:srgbClr val="3333FF"/>
                </a:solidFill>
              </a:rPr>
              <a:t>2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 are both quadratic residues or both quadratic non-residues (i.e., </a:t>
            </a:r>
            <a:r>
              <a:rPr lang="en-US" altLang="zh-CN" sz="2000" i="1" dirty="0" smtClean="0">
                <a:solidFill>
                  <a:srgbClr val="0080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aseline="-25000" dirty="0" smtClean="0">
                <a:solidFill>
                  <a:srgbClr val="008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dirty="0" smtClean="0">
                <a:solidFill>
                  <a:srgbClr val="008000"/>
                </a:solidFill>
                <a:ea typeface="宋体" panose="02010600030101010101" pitchFamily="2" charset="-122"/>
              </a:rPr>
              <a:t>(</a:t>
            </a:r>
            <a:r>
              <a:rPr lang="el-GR" altLang="zh-CN" sz="2000" i="1" dirty="0" smtClean="0">
                <a:solidFill>
                  <a:srgbClr val="008000"/>
                </a:solidFill>
                <a:ea typeface="宋体" panose="02010600030101010101" pitchFamily="2" charset="-122"/>
              </a:rPr>
              <a:t>β</a:t>
            </a:r>
            <a:r>
              <a:rPr lang="en-US" altLang="zh-CN" sz="2000" i="1" baseline="30000" dirty="0" smtClean="0">
                <a:solidFill>
                  <a:srgbClr val="008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dirty="0" smtClean="0">
                <a:solidFill>
                  <a:srgbClr val="008000"/>
                </a:solidFill>
                <a:ea typeface="宋体" panose="02010600030101010101" pitchFamily="2" charset="-122"/>
              </a:rPr>
              <a:t>) = 0 and </a:t>
            </a:r>
            <a:r>
              <a:rPr lang="en-US" altLang="zh-CN" sz="2000" i="1" dirty="0" smtClean="0">
                <a:solidFill>
                  <a:srgbClr val="0080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aseline="-25000" dirty="0" smtClean="0">
                <a:solidFill>
                  <a:srgbClr val="008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dirty="0" smtClean="0">
                <a:solidFill>
                  <a:srgbClr val="008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0" i="1" dirty="0">
                <a:solidFill>
                  <a:srgbClr val="3333FF"/>
                </a:solidFill>
              </a:rPr>
              <a:t>y</a:t>
            </a:r>
            <a:r>
              <a:rPr lang="en-US" altLang="zh-CN" sz="2000" b="0" baseline="-25000" dirty="0">
                <a:solidFill>
                  <a:srgbClr val="3333FF"/>
                </a:solidFill>
              </a:rPr>
              <a:t>2</a:t>
            </a:r>
            <a:r>
              <a:rPr lang="en-US" altLang="zh-CN" sz="2000" dirty="0" smtClean="0">
                <a:solidFill>
                  <a:srgbClr val="008000"/>
                </a:solidFill>
                <a:ea typeface="宋体" panose="02010600030101010101" pitchFamily="2" charset="-122"/>
              </a:rPr>
              <a:t>) = 0,  or </a:t>
            </a:r>
            <a:r>
              <a:rPr lang="en-US" altLang="zh-CN" sz="2000" i="1" dirty="0">
                <a:solidFill>
                  <a:srgbClr val="0080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8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8000"/>
                </a:solidFill>
                <a:ea typeface="宋体" panose="02010600030101010101" pitchFamily="2" charset="-122"/>
              </a:rPr>
              <a:t>(</a:t>
            </a:r>
            <a:r>
              <a:rPr lang="el-GR" altLang="zh-CN" sz="2000" i="1" dirty="0">
                <a:solidFill>
                  <a:srgbClr val="008000"/>
                </a:solidFill>
                <a:ea typeface="宋体" panose="02010600030101010101" pitchFamily="2" charset="-122"/>
              </a:rPr>
              <a:t>β</a:t>
            </a:r>
            <a:r>
              <a:rPr lang="en-US" altLang="zh-CN" sz="2000" i="1" baseline="30000" dirty="0">
                <a:solidFill>
                  <a:srgbClr val="008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solidFill>
                  <a:srgbClr val="008000"/>
                </a:solidFill>
                <a:ea typeface="宋体" panose="02010600030101010101" pitchFamily="2" charset="-122"/>
              </a:rPr>
              <a:t>) = </a:t>
            </a:r>
            <a:r>
              <a:rPr lang="en-US" altLang="zh-CN" sz="2000" dirty="0" smtClean="0">
                <a:solidFill>
                  <a:srgbClr val="008000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2000" dirty="0">
                <a:solidFill>
                  <a:srgbClr val="008000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2000" i="1" dirty="0" smtClean="0">
                <a:solidFill>
                  <a:srgbClr val="0080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aseline="-25000" dirty="0" smtClean="0">
                <a:solidFill>
                  <a:srgbClr val="008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dirty="0" smtClean="0">
                <a:solidFill>
                  <a:srgbClr val="008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0" i="1" dirty="0">
                <a:solidFill>
                  <a:srgbClr val="3333FF"/>
                </a:solidFill>
              </a:rPr>
              <a:t>y</a:t>
            </a:r>
            <a:r>
              <a:rPr lang="en-US" altLang="zh-CN" sz="2000" b="0" baseline="-25000" dirty="0">
                <a:solidFill>
                  <a:srgbClr val="3333FF"/>
                </a:solidFill>
              </a:rPr>
              <a:t>2</a:t>
            </a:r>
            <a:r>
              <a:rPr lang="en-US" altLang="zh-CN" sz="2000" dirty="0" smtClean="0">
                <a:solidFill>
                  <a:srgbClr val="00800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dirty="0">
                <a:solidFill>
                  <a:srgbClr val="008000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000" dirty="0" smtClean="0">
                <a:solidFill>
                  <a:srgbClr val="008000"/>
                </a:solidFill>
                <a:ea typeface="宋体" panose="02010600030101010101" pitchFamily="2" charset="-122"/>
              </a:rPr>
              <a:t>1, which are </a:t>
            </a:r>
            <a:r>
              <a:rPr lang="en-US" altLang="zh-CN" sz="2000" dirty="0">
                <a:solidFill>
                  <a:srgbClr val="008000"/>
                </a:solidFill>
                <a:ea typeface="宋体" panose="02010600030101010101" pitchFamily="2" charset="-122"/>
              </a:rPr>
              <a:t>easy to </a:t>
            </a:r>
            <a:r>
              <a:rPr lang="en-US" altLang="zh-CN" sz="2000" dirty="0" smtClean="0">
                <a:solidFill>
                  <a:srgbClr val="008000"/>
                </a:solidFill>
                <a:ea typeface="宋体" panose="02010600030101010101" pitchFamily="2" charset="-122"/>
              </a:rPr>
              <a:t>compute).</a:t>
            </a:r>
            <a:endParaRPr lang="en-US" altLang="zh-CN" sz="2000" b="0" dirty="0">
              <a:solidFill>
                <a:srgbClr val="008000"/>
              </a:solidFill>
            </a:endParaRPr>
          </a:p>
        </p:txBody>
      </p:sp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rgbClr val="3333FF"/>
                </a:solidFill>
                <a:ea typeface="黑体" panose="02010609060101010101" charset="-122"/>
              </a:rPr>
              <a:t>Semantic Security of </a:t>
            </a:r>
            <a:r>
              <a:rPr lang="en-US" altLang="zh-CN" sz="4000" b="1" dirty="0" err="1" smtClean="0">
                <a:solidFill>
                  <a:srgbClr val="3333FF"/>
                </a:solidFill>
                <a:ea typeface="黑体" panose="02010609060101010101" charset="-122"/>
              </a:rPr>
              <a:t>ElGamals</a:t>
            </a:r>
            <a:endParaRPr lang="zh-CN" altLang="en-US" sz="4000" b="1" dirty="0" smtClean="0">
              <a:solidFill>
                <a:srgbClr val="3333FF"/>
              </a:solidFill>
              <a:ea typeface="黑体" panose="02010609060101010101" charset="-122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5259B-5740-4832-86A2-BB8F543A4107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2695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 txBox="1">
            <a:spLocks noRot="1" noChangeArrowheads="1"/>
          </p:cNvSpPr>
          <p:nvPr/>
        </p:nvSpPr>
        <p:spPr bwMode="auto">
          <a:xfrm>
            <a:off x="179512" y="4725144"/>
            <a:ext cx="8964488" cy="25912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lnSpc>
                <a:spcPct val="13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21030" indent="-228600" algn="l" rtl="0" eaLnBrk="0" fontAlgn="base" hangingPunct="0">
              <a:lnSpc>
                <a:spcPct val="130000"/>
              </a:lnSpc>
              <a:spcBef>
                <a:spcPts val="325"/>
              </a:spcBef>
              <a:spcAft>
                <a:spcPct val="0"/>
              </a:spcAft>
              <a:buClr>
                <a:srgbClr val="5680F8"/>
              </a:buClr>
              <a:buSzPct val="80000"/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9155" indent="-228600" algn="l" rtl="0" eaLnBrk="0" fontAlgn="base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>
                <a:srgbClr val="00FFFF"/>
              </a:buClr>
              <a:buSzPct val="100000"/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43000" indent="-228600" algn="l" rtl="0" eaLnBrk="0" fontAlgn="base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228600" algn="l" rtl="0" eaLnBrk="0" fontAlgn="base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A </a:t>
            </a:r>
            <a:r>
              <a:rPr lang="en-US" altLang="zh-CN" sz="2400" dirty="0" smtClean="0">
                <a:solidFill>
                  <a:srgbClr val="3333FF"/>
                </a:solidFill>
              </a:rPr>
              <a:t>variant </a:t>
            </a:r>
            <a:r>
              <a:rPr lang="en-US" altLang="zh-CN" sz="2400" dirty="0" smtClean="0">
                <a:solidFill>
                  <a:srgbClr val="000000"/>
                </a:solidFill>
              </a:rPr>
              <a:t>of the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ElGamal</a:t>
            </a:r>
            <a:r>
              <a:rPr lang="en-US" altLang="zh-CN" sz="2400" dirty="0" smtClean="0">
                <a:solidFill>
                  <a:srgbClr val="000000"/>
                </a:solidFill>
              </a:rPr>
              <a:t> Cryptosystem </a:t>
            </a:r>
            <a:r>
              <a:rPr lang="en-US" altLang="zh-CN" sz="2400" dirty="0" smtClean="0">
                <a:solidFill>
                  <a:srgbClr val="FF0000"/>
                </a:solidFill>
              </a:rPr>
              <a:t>is conjectured to </a:t>
            </a:r>
            <a:r>
              <a:rPr lang="en-US" altLang="zh-CN" sz="2400" dirty="0" smtClean="0">
                <a:solidFill>
                  <a:srgbClr val="000000"/>
                </a:solidFill>
              </a:rPr>
              <a:t>be </a:t>
            </a:r>
            <a:r>
              <a:rPr lang="en-US" altLang="zh-CN" sz="2400" dirty="0" smtClean="0">
                <a:solidFill>
                  <a:srgbClr val="FF0000"/>
                </a:solidFill>
              </a:rPr>
              <a:t>semantically secure </a:t>
            </a:r>
            <a:r>
              <a:rPr lang="en-US" altLang="zh-CN" sz="2400" dirty="0" smtClean="0">
                <a:solidFill>
                  <a:srgbClr val="3333FF"/>
                </a:solidFill>
              </a:rPr>
              <a:t>if the DLP in QR(</a:t>
            </a:r>
            <a:r>
              <a:rPr lang="en-US" altLang="zh-CN" sz="2400" i="1" dirty="0" smtClean="0">
                <a:solidFill>
                  <a:srgbClr val="3333FF"/>
                </a:solidFill>
              </a:rPr>
              <a:t>p</a:t>
            </a:r>
            <a:r>
              <a:rPr lang="en-US" altLang="zh-CN" sz="2400" dirty="0" smtClean="0">
                <a:solidFill>
                  <a:srgbClr val="3333FF"/>
                </a:solidFill>
              </a:rPr>
              <a:t>) ⸦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Z</a:t>
            </a:r>
            <a:r>
              <a:rPr lang="en-US" altLang="zh-CN" sz="2400" i="1" baseline="-25000" dirty="0" err="1" smtClean="0">
                <a:solidFill>
                  <a:srgbClr val="3333FF"/>
                </a:solidFill>
              </a:rPr>
              <a:t>p</a:t>
            </a:r>
            <a:r>
              <a:rPr lang="en-US" altLang="zh-CN" sz="2400" baseline="30000" dirty="0" smtClean="0">
                <a:solidFill>
                  <a:srgbClr val="3333FF"/>
                </a:solidFill>
              </a:rPr>
              <a:t>*</a:t>
            </a:r>
            <a:r>
              <a:rPr lang="en-US" altLang="zh-CN" sz="2400" dirty="0" smtClean="0">
                <a:solidFill>
                  <a:srgbClr val="3333FF"/>
                </a:solidFill>
              </a:rPr>
              <a:t> is infeasible</a:t>
            </a:r>
            <a:endParaRPr lang="en-US" altLang="zh-CN" sz="2400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135000"/>
              </a:lnSpc>
            </a:pPr>
            <a:r>
              <a:rPr lang="en-US" altLang="zh-CN" sz="2200" dirty="0" smtClean="0">
                <a:solidFill>
                  <a:srgbClr val="FF00FF"/>
                </a:solidFill>
              </a:rPr>
              <a:t>Over the subgroup (cyclic, of order 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q</a:t>
            </a:r>
            <a:r>
              <a:rPr lang="en-US" altLang="zh-CN" sz="2200" dirty="0" smtClean="0">
                <a:solidFill>
                  <a:srgbClr val="FF00FF"/>
                </a:solidFill>
              </a:rPr>
              <a:t>) of quadratic residues modulo 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p</a:t>
            </a:r>
            <a:r>
              <a:rPr lang="en-US" altLang="zh-CN" sz="2200" dirty="0" smtClean="0">
                <a:solidFill>
                  <a:srgbClr val="FF00FF"/>
                </a:solidFill>
              </a:rPr>
              <a:t> and 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p</a:t>
            </a:r>
            <a:r>
              <a:rPr lang="en-US" altLang="zh-CN" sz="2200" dirty="0" smtClean="0">
                <a:solidFill>
                  <a:srgbClr val="FF00FF"/>
                </a:solidFill>
              </a:rPr>
              <a:t>=2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q</a:t>
            </a:r>
            <a:r>
              <a:rPr lang="en-US" altLang="zh-CN" sz="2200" dirty="0" smtClean="0">
                <a:solidFill>
                  <a:srgbClr val="FF00FF"/>
                </a:solidFill>
              </a:rPr>
              <a:t>+1 where 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p</a:t>
            </a:r>
            <a:r>
              <a:rPr lang="en-US" altLang="zh-CN" sz="2200" dirty="0" smtClean="0">
                <a:solidFill>
                  <a:srgbClr val="FF00FF"/>
                </a:solidFill>
              </a:rPr>
              <a:t> and 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q</a:t>
            </a:r>
            <a:r>
              <a:rPr lang="en-US" altLang="zh-CN" sz="2200" dirty="0" smtClean="0">
                <a:solidFill>
                  <a:srgbClr val="FF00FF"/>
                </a:solidFill>
              </a:rPr>
              <a:t> are prime </a:t>
            </a:r>
            <a:endParaRPr lang="en-US" altLang="zh-CN" sz="2200" dirty="0" smtClean="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ea typeface="黑体" panose="02010609060101010101" charset="-122"/>
              </a:rPr>
              <a:t>The </a:t>
            </a:r>
            <a:r>
              <a:rPr lang="en-US" altLang="zh-CN" sz="4000" b="1" dirty="0" err="1" smtClean="0">
                <a:ea typeface="黑体" panose="02010609060101010101" charset="-122"/>
              </a:rPr>
              <a:t>Diffie</a:t>
            </a:r>
            <a:r>
              <a:rPr lang="en-US" altLang="zh-CN" sz="4000" b="1" dirty="0" smtClean="0">
                <a:ea typeface="黑体" panose="02010609060101010101" charset="-122"/>
              </a:rPr>
              <a:t>-Hellman Problems 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5259B-5740-4832-86A2-BB8F543A4107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1576386"/>
            <a:ext cx="7781925" cy="16383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24315"/>
            <a:ext cx="7800975" cy="16478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>
          <a:xfrm>
            <a:off x="5868144" y="1576386"/>
            <a:ext cx="1152128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CDH</a:t>
            </a:r>
            <a:endParaRPr lang="zh-CN" altLang="en-US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39752" y="1864418"/>
            <a:ext cx="34451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44082" y="4203988"/>
            <a:ext cx="2659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076056" y="3843948"/>
            <a:ext cx="1152128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DDH</a:t>
            </a:r>
            <a:endParaRPr lang="zh-CN" altLang="en-US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583321"/>
            <a:ext cx="432048" cy="26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933056"/>
            <a:ext cx="48441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3528" y="908720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3333FF"/>
                </a:solidFill>
              </a:rPr>
              <a:t>Connection with </a:t>
            </a:r>
            <a:r>
              <a:rPr lang="en-US" altLang="zh-CN" b="1" dirty="0" err="1" smtClean="0">
                <a:solidFill>
                  <a:srgbClr val="3333FF"/>
                </a:solidFill>
              </a:rPr>
              <a:t>Diffie</a:t>
            </a:r>
            <a:r>
              <a:rPr lang="en-US" altLang="zh-CN" b="1" dirty="0" smtClean="0">
                <a:solidFill>
                  <a:srgbClr val="3333FF"/>
                </a:solidFill>
              </a:rPr>
              <a:t>-Hellman key agreement protocols in Section 12.2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5259B-5740-4832-86A2-BB8F543A4107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02775" y="1052736"/>
            <a:ext cx="1762125" cy="3810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429000"/>
            <a:ext cx="3240360" cy="281349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05744"/>
            <a:ext cx="7560840" cy="1584766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968" y="3861048"/>
            <a:ext cx="7560840" cy="786677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860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5085184"/>
            <a:ext cx="7560840" cy="770978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</p:pic>
      <p:sp>
        <p:nvSpPr>
          <p:cNvPr id="11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-14188"/>
            <a:ext cx="8229600" cy="850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rgbClr val="3333FF"/>
                </a:solidFill>
                <a:ea typeface="黑体" panose="02010609060101010101" charset="-122"/>
              </a:rPr>
              <a:t>Reductions of DHPs</a:t>
            </a:r>
            <a:endParaRPr lang="zh-CN" altLang="en-US" sz="4000" b="1" dirty="0" smtClean="0">
              <a:solidFill>
                <a:srgbClr val="3333FF"/>
              </a:solidFill>
              <a:ea typeface="黑体" panose="020106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83568" y="2060848"/>
            <a:ext cx="2019207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1043608" y="2060848"/>
            <a:ext cx="1152128" cy="432048"/>
          </a:xfrm>
          <a:prstGeom prst="roundRect">
            <a:avLst/>
          </a:prstGeom>
          <a:solidFill>
            <a:schemeClr val="tx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orcale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896609" y="4365104"/>
            <a:ext cx="3567379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788024" y="4509120"/>
            <a:ext cx="1152128" cy="432048"/>
          </a:xfrm>
          <a:prstGeom prst="roundRect">
            <a:avLst/>
          </a:prstGeom>
          <a:solidFill>
            <a:schemeClr val="tx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orcale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156462" y="4365104"/>
            <a:ext cx="631562" cy="144016"/>
          </a:xfrm>
          <a:prstGeom prst="line">
            <a:avLst/>
          </a:prstGeom>
          <a:ln w="28575"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024" y="6093296"/>
            <a:ext cx="874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3300"/>
                </a:solidFill>
              </a:rPr>
              <a:t>difficulty of solving DDH ≤ difficulty of solving CDH </a:t>
            </a:r>
            <a:r>
              <a:rPr lang="en-US" altLang="zh-CN" b="1" dirty="0">
                <a:solidFill>
                  <a:srgbClr val="FF3300"/>
                </a:solidFill>
              </a:rPr>
              <a:t>≤ </a:t>
            </a:r>
            <a:r>
              <a:rPr lang="en-US" altLang="zh-CN" b="1" dirty="0" smtClean="0">
                <a:solidFill>
                  <a:srgbClr val="FF3300"/>
                </a:solidFill>
              </a:rPr>
              <a:t>difficulty of solving DL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5259B-5740-4832-86A2-BB8F543A4107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86025" name="Picture 9"/>
          <p:cNvPicPr>
            <a:picLocks noChangeAspect="1" noChangeArrowheads="1"/>
          </p:cNvPicPr>
          <p:nvPr/>
        </p:nvPicPr>
        <p:blipFill rotWithShape="1">
          <a:blip r:embed="rId1" cstate="print"/>
          <a:srcRect t="54111"/>
          <a:stretch>
            <a:fillRect/>
          </a:stretch>
        </p:blipFill>
        <p:spPr bwMode="auto">
          <a:xfrm>
            <a:off x="736501" y="3986856"/>
            <a:ext cx="8064896" cy="121227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</p:pic>
      <p:sp>
        <p:nvSpPr>
          <p:cNvPr id="9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-14188"/>
            <a:ext cx="8229600" cy="850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3333FF"/>
                </a:solidFill>
                <a:ea typeface="黑体" panose="02010609060101010101" charset="-122"/>
              </a:rPr>
              <a:t>Security of DHPs</a:t>
            </a:r>
            <a:endParaRPr lang="zh-CN" altLang="en-US" sz="4000" b="1" dirty="0" smtClean="0">
              <a:solidFill>
                <a:srgbClr val="3333FF"/>
              </a:solidFill>
              <a:ea typeface="黑体" panose="02010609060101010101" charset="-122"/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-129208" y="980728"/>
            <a:ext cx="9525744" cy="295232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The security of DDH, CDH, DL may not be equivalent.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3333FF"/>
                </a:solidFill>
              </a:rPr>
              <a:t>semantic security of the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ElGamal</a:t>
            </a:r>
            <a:r>
              <a:rPr lang="en-US" altLang="zh-CN" sz="2400" dirty="0" smtClean="0">
                <a:solidFill>
                  <a:srgbClr val="3333FF"/>
                </a:solidFill>
              </a:rPr>
              <a:t> Crypt </a:t>
            </a:r>
            <a:r>
              <a:rPr lang="en-US" altLang="zh-CN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</a:t>
            </a:r>
            <a:r>
              <a:rPr lang="en-US" altLang="zh-CN" sz="2400" dirty="0" smtClean="0">
                <a:solidFill>
                  <a:srgbClr val="3333FF"/>
                </a:solidFill>
              </a:rPr>
              <a:t> infeasibility of DDH</a:t>
            </a:r>
            <a:endParaRPr lang="en-US" altLang="zh-CN" sz="2400" dirty="0" smtClean="0">
              <a:solidFill>
                <a:srgbClr val="3333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3333FF"/>
                </a:solidFill>
              </a:rPr>
              <a:t>ElGamal</a:t>
            </a:r>
            <a:r>
              <a:rPr lang="en-US" altLang="zh-CN" sz="2400" dirty="0" smtClean="0">
                <a:solidFill>
                  <a:srgbClr val="3333FF"/>
                </a:solidFill>
              </a:rPr>
              <a:t> decryption</a:t>
            </a:r>
            <a:r>
              <a:rPr lang="en-US" altLang="zh-CN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solving </a:t>
            </a:r>
            <a:r>
              <a:rPr lang="en-US" altLang="zh-CN" sz="2400" dirty="0" smtClean="0">
                <a:solidFill>
                  <a:srgbClr val="3333FF"/>
                </a:solidFill>
              </a:rPr>
              <a:t>CDH</a:t>
            </a:r>
            <a:r>
              <a:rPr lang="en-US" altLang="zh-CN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 </a:t>
            </a:r>
            <a:endParaRPr lang="en-US" altLang="zh-CN" sz="2400" dirty="0" smtClean="0">
              <a:solidFill>
                <a:srgbClr val="3333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3333FF"/>
                </a:solidFill>
              </a:rPr>
              <a:t>necessary assumption to prove the security of the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ElGamal</a:t>
            </a:r>
            <a:r>
              <a:rPr lang="en-US" altLang="zh-CN" sz="2400" dirty="0" smtClean="0">
                <a:solidFill>
                  <a:srgbClr val="3333FF"/>
                </a:solidFill>
              </a:rPr>
              <a:t> Crypt is stronger than the infeasibility of DL                        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02848" y="1988270"/>
            <a:ext cx="1571636" cy="360610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Ex7.23</a:t>
            </a:r>
            <a:endParaRPr lang="zh-CN" altLang="en-US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95678" y="2564334"/>
            <a:ext cx="1643074" cy="360610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next slide</a:t>
            </a:r>
            <a:endParaRPr lang="zh-CN" altLang="en-US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4005064"/>
            <a:ext cx="18722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2436" y="4911096"/>
            <a:ext cx="3273499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55975" y="4623064"/>
            <a:ext cx="4445421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5"/>
          <p:cNvSpPr txBox="1">
            <a:spLocks noRot="1" noChangeArrowheads="1"/>
          </p:cNvSpPr>
          <p:nvPr/>
        </p:nvSpPr>
        <p:spPr bwMode="auto">
          <a:xfrm>
            <a:off x="428625" y="908720"/>
            <a:ext cx="8501063" cy="485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800" b="1" kern="0" dirty="0" smtClean="0">
                <a:ea typeface="+mn-ea"/>
                <a:cs typeface="Times New Roman" panose="02020603050405020304" pitchFamily="18" charset="0"/>
              </a:rPr>
              <a:t>Public-key Cryptography (PKC)</a:t>
            </a:r>
            <a:endParaRPr lang="en-US" altLang="zh-CN" sz="2800" b="1" kern="0" dirty="0" smtClean="0">
              <a:ea typeface="+mn-ea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en-US" altLang="zh-CN" sz="2800" kern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 RSA </a:t>
            </a:r>
            <a:r>
              <a:rPr lang="en-US" altLang="zh-CN" sz="2800" b="1" kern="0" dirty="0" smtClean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 Factoring Integers</a:t>
            </a:r>
            <a:endParaRPr lang="en-US" altLang="zh-CN" sz="2800" b="1" kern="0" dirty="0" smtClean="0">
              <a:solidFill>
                <a:srgbClr val="3333FF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"/>
              <a:defRPr/>
            </a:pPr>
            <a:endParaRPr lang="en-US" altLang="zh-CN" sz="2800" kern="0" dirty="0"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"/>
              <a:defRPr/>
            </a:pPr>
            <a:endParaRPr lang="en-US" altLang="zh-CN" sz="2800" kern="0" dirty="0" smtClean="0"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"/>
              <a:defRPr/>
            </a:pPr>
            <a:endParaRPr lang="en-US" altLang="zh-CN" sz="2800" kern="0" dirty="0"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en-US" altLang="zh-CN" sz="2800" kern="0" dirty="0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b="1" kern="0" dirty="0" smtClean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en-US" altLang="zh-CN" sz="2800" b="1" kern="0" dirty="0" err="1" smtClean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ElGamal</a:t>
            </a:r>
            <a:r>
              <a:rPr lang="en-US" altLang="zh-CN" sz="2800" b="1" kern="0" dirty="0" smtClean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b="1" kern="0" dirty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 </a:t>
            </a:r>
            <a:r>
              <a:rPr lang="en-US" altLang="zh-CN" sz="2800" b="1" kern="0" dirty="0" smtClean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Discrete Logarithm</a:t>
            </a:r>
            <a:endParaRPr lang="en-US" altLang="zh-CN" sz="2800" b="1" kern="0" dirty="0">
              <a:solidFill>
                <a:srgbClr val="3333FF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6" y="2276872"/>
            <a:ext cx="4572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72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33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Others ???</a:t>
            </a:r>
            <a:endParaRPr lang="zh-CN" altLang="en-US" sz="72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33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5259B-5740-4832-86A2-BB8F543A4107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7560840" cy="2673956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2688"/>
            <a:ext cx="7560840" cy="2880688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89305" y="-27384"/>
            <a:ext cx="8229600" cy="936104"/>
          </a:xfrm>
        </p:spPr>
        <p:txBody>
          <a:bodyPr/>
          <a:lstStyle/>
          <a:p>
            <a:pPr marL="109220" indent="0">
              <a:buNone/>
            </a:pPr>
            <a:r>
              <a:rPr lang="en-US" altLang="zh-CN" sz="3600" dirty="0" err="1" smtClean="0">
                <a:solidFill>
                  <a:srgbClr val="3333FF"/>
                </a:solidFill>
              </a:rPr>
              <a:t>ElGamal</a:t>
            </a:r>
            <a:r>
              <a:rPr lang="en-US" altLang="zh-CN" sz="3600" dirty="0" smtClean="0">
                <a:solidFill>
                  <a:srgbClr val="3333FF"/>
                </a:solidFill>
              </a:rPr>
              <a:t> decryption       CDH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  <p:sp>
        <p:nvSpPr>
          <p:cNvPr id="10" name="左右箭头 9"/>
          <p:cNvSpPr/>
          <p:nvPr/>
        </p:nvSpPr>
        <p:spPr>
          <a:xfrm>
            <a:off x="4572000" y="332656"/>
            <a:ext cx="623821" cy="216024"/>
          </a:xfrm>
          <a:prstGeom prst="leftRightArrow">
            <a:avLst/>
          </a:prstGeom>
          <a:solidFill>
            <a:srgbClr val="3333FF"/>
          </a:solidFill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36512" y="940658"/>
            <a:ext cx="2160240" cy="400110"/>
          </a:xfrm>
          <a:prstGeom prst="rect">
            <a:avLst/>
          </a:prstGeom>
          <a:solidFill>
            <a:srgbClr val="3333FF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ElG</a:t>
            </a:r>
            <a:r>
              <a:rPr lang="en-US" altLang="zh-CN" b="1" dirty="0" smtClean="0">
                <a:solidFill>
                  <a:schemeClr val="bg1"/>
                </a:solidFill>
              </a:rPr>
              <a:t> Dec ∝</a:t>
            </a:r>
            <a:r>
              <a:rPr lang="en-US" altLang="zh-CN" b="1" baseline="-25000" dirty="0" smtClean="0">
                <a:solidFill>
                  <a:schemeClr val="bg1"/>
                </a:solidFill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</a:rPr>
              <a:t> CDH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512" y="3820978"/>
            <a:ext cx="2736304" cy="400110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CDH ∝</a:t>
            </a:r>
            <a:r>
              <a:rPr lang="en-US" altLang="zh-CN" b="1" baseline="-25000" dirty="0" smtClean="0">
                <a:solidFill>
                  <a:schemeClr val="bg1"/>
                </a:solidFill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</a:rPr>
              <a:t>  </a:t>
            </a:r>
            <a:r>
              <a:rPr lang="en-US" altLang="zh-CN" b="1" dirty="0" err="1" smtClean="0">
                <a:solidFill>
                  <a:schemeClr val="bg1"/>
                </a:solidFill>
              </a:rPr>
              <a:t>ElG</a:t>
            </a:r>
            <a:r>
              <a:rPr lang="en-US" altLang="zh-CN" b="1" dirty="0" smtClean="0">
                <a:solidFill>
                  <a:schemeClr val="bg1"/>
                </a:solidFill>
              </a:rPr>
              <a:t> Dec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467544" y="908720"/>
            <a:ext cx="7704856" cy="5733256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Cryptosystem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Discrete Logarithm Problem (DLP)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Cryptosystem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Algorithms for the </a:t>
            </a:r>
            <a:r>
              <a:rPr lang="en-US" altLang="zh-CN" sz="2800" dirty="0" smtClean="0">
                <a:solidFill>
                  <a:srgbClr val="000000"/>
                </a:solidFill>
              </a:rPr>
              <a:t>DLP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3333FF"/>
                </a:solidFill>
              </a:rPr>
              <a:t> Shanks’ Algorithm</a:t>
            </a: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dirty="0" smtClean="0"/>
              <a:t>Suitable Groups for the DLP</a:t>
            </a:r>
            <a:endParaRPr lang="en-US" altLang="zh-CN" sz="2800" b="1" dirty="0" smtClean="0"/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Fields &amp;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Curves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dirty="0">
                <a:solidFill>
                  <a:srgbClr val="3333FF"/>
                </a:solidFill>
              </a:rPr>
              <a:t>Suitable Groups for the DLP</a:t>
            </a: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Security of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Security and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Semantic Security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 Problems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rgbClr val="3333FF"/>
                </a:solidFill>
                <a:ea typeface="黑体" panose="02010609060101010101" charset="-122"/>
              </a:rPr>
              <a:t>Summary</a:t>
            </a:r>
            <a:endParaRPr lang="zh-CN" altLang="en-US" sz="4000" b="1" dirty="0" smtClean="0">
              <a:solidFill>
                <a:srgbClr val="3333FF"/>
              </a:solidFill>
              <a:ea typeface="黑体" panose="02010609060101010101" charset="-122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5259B-5740-4832-86A2-BB8F543A410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1F2A99-89FA-4081-A759-BA15B4F58B2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" name="Rectangle 4"/>
          <p:cNvSpPr txBox="1">
            <a:spLocks noRot="1" noChangeArrowheads="1"/>
          </p:cNvSpPr>
          <p:nvPr/>
        </p:nvSpPr>
        <p:spPr bwMode="auto">
          <a:xfrm>
            <a:off x="642938" y="11212"/>
            <a:ext cx="4433118" cy="825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b="1" kern="0" dirty="0" smtClean="0">
                <a:solidFill>
                  <a:schemeClr val="tx2"/>
                </a:solidFill>
                <a:latin typeface="+mj-lt"/>
                <a:ea typeface="黑体" panose="02010609060101010101" charset="-122"/>
                <a:cs typeface="+mj-cs"/>
              </a:rPr>
              <a:t>Homework 6:</a:t>
            </a:r>
            <a:endParaRPr lang="zh-CN" altLang="en-US" sz="4000" b="1" kern="0" dirty="0">
              <a:solidFill>
                <a:schemeClr val="tx2"/>
              </a:solidFill>
              <a:latin typeface="+mj-lt"/>
              <a:ea typeface="黑体" panose="02010609060101010101" charset="-122"/>
              <a:cs typeface="+mj-cs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0927" y="1556792"/>
            <a:ext cx="839355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</a:rPr>
              <a:t>Exercises: 7.1, 7.9(show the basic idea), 7.17, 7.23.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3212976"/>
            <a:ext cx="3600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63540"/>
            <a:ext cx="8282161" cy="86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6156176" y="3068960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8164" y="320799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6.13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6" descr="2008114134834969_2"/>
          <p:cNvPicPr>
            <a:picLocks noChangeAspect="1" noChangeArrowheads="1"/>
          </p:cNvPicPr>
          <p:nvPr/>
        </p:nvPicPr>
        <p:blipFill>
          <a:blip r:embed="rId1" cstate="print"/>
          <a:srcRect l="4355" t="7060" r="4527"/>
          <a:stretch>
            <a:fillRect/>
          </a:stretch>
        </p:blipFill>
        <p:spPr bwMode="auto">
          <a:xfrm>
            <a:off x="0" y="1571625"/>
            <a:ext cx="5246688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932363" y="2781300"/>
            <a:ext cx="367347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kern="0" dirty="0">
                <a:solidFill>
                  <a:srgbClr val="1F497D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Questions?</a:t>
            </a:r>
            <a:endParaRPr lang="en-US" altLang="zh-CN" sz="6000" kern="0" dirty="0">
              <a:solidFill>
                <a:srgbClr val="1F497D">
                  <a:lumMod val="60000"/>
                  <a:lumOff val="40000"/>
                </a:srgb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467544" y="908720"/>
            <a:ext cx="7704856" cy="5733256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Cryptosystem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Discrete Logarithm Problem (DLP)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Cryptosystem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Algorithms for the </a:t>
            </a:r>
            <a:r>
              <a:rPr lang="en-US" altLang="zh-CN" sz="2800" dirty="0" smtClean="0">
                <a:solidFill>
                  <a:srgbClr val="000000"/>
                </a:solidFill>
              </a:rPr>
              <a:t>DLP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4000"/>
              </a:lnSpc>
              <a:buClr>
                <a:srgbClr val="3333FF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3333FF"/>
                </a:solidFill>
              </a:rPr>
              <a:t> Shanks’ Algorithm</a:t>
            </a: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dirty="0" smtClean="0"/>
              <a:t>Suitable Groups for the DLP</a:t>
            </a:r>
            <a:endParaRPr lang="en-US" altLang="zh-CN" sz="2800" b="1" dirty="0" smtClean="0"/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Fields &amp;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Curves</a:t>
            </a:r>
            <a:endParaRPr lang="en-US" altLang="zh-CN" sz="2400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dirty="0">
                <a:solidFill>
                  <a:srgbClr val="3333FF"/>
                </a:solidFill>
              </a:rPr>
              <a:t>Suitable Groups for the DLP</a:t>
            </a:r>
            <a:endParaRPr lang="en-US" altLang="zh-CN" sz="2400" dirty="0">
              <a:solidFill>
                <a:srgbClr val="3333FF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Security of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Security and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Semantic Security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lvl="1" eaLnBrk="1" hangingPunct="1">
              <a:lnSpc>
                <a:spcPct val="114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 Problems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ea typeface="黑体" panose="02010609060101010101" charset="-122"/>
              </a:rPr>
              <a:t>Outline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5259B-5740-4832-86A2-BB8F543A410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28596" y="116632"/>
            <a:ext cx="8358187" cy="825500"/>
          </a:xfrm>
        </p:spPr>
        <p:txBody>
          <a:bodyPr/>
          <a:lstStyle/>
          <a:p>
            <a:pPr algn="l" eaLnBrk="1" hangingPunct="1"/>
            <a:r>
              <a:rPr lang="en-US" altLang="zh-CN" sz="3000" dirty="0" smtClean="0">
                <a:ea typeface="黑体" panose="02010609060101010101" charset="-122"/>
              </a:rPr>
              <a:t>The </a:t>
            </a:r>
            <a:r>
              <a:rPr lang="en-US" altLang="zh-CN" sz="3000" dirty="0" smtClean="0">
                <a:ea typeface="黑体" panose="02010609060101010101" charset="-122"/>
              </a:rPr>
              <a:t>Finite </a:t>
            </a:r>
            <a:r>
              <a:rPr lang="en-US" altLang="zh-CN" sz="3000" dirty="0" smtClean="0">
                <a:ea typeface="黑体" panose="02010609060101010101" charset="-122"/>
              </a:rPr>
              <a:t>Group</a:t>
            </a:r>
            <a:endParaRPr lang="zh-CN" altLang="en-US" sz="3000" dirty="0" smtClean="0">
              <a:ea typeface="黑体" panose="02010609060101010101" charset="-122"/>
            </a:endParaRPr>
          </a:p>
        </p:txBody>
      </p:sp>
      <p:sp>
        <p:nvSpPr>
          <p:cNvPr id="17411" name="Rectangle 5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57188" y="887151"/>
            <a:ext cx="8786812" cy="171394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2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3333FF"/>
                </a:solidFill>
              </a:rPr>
              <a:t>be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finite multiplicative group (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乘法群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200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of the group </a:t>
            </a:r>
            <a:r>
              <a:rPr lang="en-US" altLang="zh-CN" sz="22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</a:rPr>
              <a:t>, denoted by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2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|: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in </a:t>
            </a:r>
            <a:r>
              <a:rPr lang="en-US" altLang="zh-CN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2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of an element </a:t>
            </a:r>
            <a:r>
              <a:rPr lang="en-US" altLang="zh-CN" sz="22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22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positive integer </a:t>
            </a:r>
            <a:r>
              <a:rPr lang="en-US" altLang="zh-CN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zh-CN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zh-CN" alt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0FD08-2794-418F-9D68-194277672B9B}" type="slidenum">
              <a:rPr lang="en-US" altLang="zh-CN" smtClean="0"/>
            </a:fld>
            <a:endParaRPr lang="en-US" altLang="zh-CN" smtClean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928662" y="1730159"/>
            <a:ext cx="249554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857224" y="2230225"/>
            <a:ext cx="307183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5"/>
          <p:cNvSpPr txBox="1">
            <a:spLocks noRot="1" noChangeArrowheads="1"/>
          </p:cNvSpPr>
          <p:nvPr/>
        </p:nvSpPr>
        <p:spPr bwMode="auto">
          <a:xfrm>
            <a:off x="319410" y="2564904"/>
            <a:ext cx="8501062" cy="18722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lnSpc>
                <a:spcPct val="13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21030" indent="-228600" algn="l" rtl="0" eaLnBrk="0" fontAlgn="base" hangingPunct="0">
              <a:lnSpc>
                <a:spcPct val="13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9155" indent="-228600" algn="l" rtl="0" eaLnBrk="0" fontAlgn="base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43000" indent="-228600" algn="l" rtl="0" eaLnBrk="0" fontAlgn="base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228600" algn="l" rtl="0" eaLnBrk="0" fontAlgn="base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200" dirty="0" smtClean="0">
                <a:solidFill>
                  <a:srgbClr val="3333FF"/>
                </a:solidFill>
              </a:rPr>
              <a:t> Cyclic Group 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</a:rPr>
              <a:t>: if there exists an element 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</a:rPr>
              <a:t> in 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</a:rPr>
              <a:t> such that the order of 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</a:rPr>
              <a:t> is |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</a:rPr>
              <a:t>|. Such 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</a:rPr>
              <a:t> is called a primitive element, and G can be represented as </a:t>
            </a:r>
            <a:endParaRPr lang="en-US" altLang="zh-CN" sz="2200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en-US" altLang="zh-CN" sz="2200" dirty="0" smtClean="0">
                <a:solidFill>
                  <a:srgbClr val="3333FF"/>
                </a:solidFill>
              </a:rPr>
              <a:t>			      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G</a:t>
            </a:r>
            <a:r>
              <a:rPr lang="en-US" altLang="zh-CN" sz="2200" dirty="0" smtClean="0">
                <a:solidFill>
                  <a:srgbClr val="3333FF"/>
                </a:solidFill>
              </a:rPr>
              <a:t> = {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g</a:t>
            </a:r>
            <a:r>
              <a:rPr lang="en-US" altLang="zh-CN" sz="2200" baseline="30000" dirty="0" smtClean="0">
                <a:solidFill>
                  <a:srgbClr val="3333FF"/>
                </a:solidFill>
              </a:rPr>
              <a:t>1</a:t>
            </a:r>
            <a:r>
              <a:rPr lang="en-US" altLang="zh-CN" sz="2200" dirty="0" smtClean="0">
                <a:solidFill>
                  <a:srgbClr val="3333FF"/>
                </a:solidFill>
              </a:rPr>
              <a:t>, 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g</a:t>
            </a:r>
            <a:r>
              <a:rPr lang="en-US" altLang="zh-CN" sz="2200" baseline="30000" dirty="0" smtClean="0">
                <a:solidFill>
                  <a:srgbClr val="3333FF"/>
                </a:solidFill>
              </a:rPr>
              <a:t>2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,…, </a:t>
            </a:r>
            <a:r>
              <a:rPr lang="en-US" altLang="zh-CN" sz="2200" i="1" dirty="0" err="1" smtClean="0">
                <a:solidFill>
                  <a:srgbClr val="3333FF"/>
                </a:solidFill>
              </a:rPr>
              <a:t>g</a:t>
            </a:r>
            <a:r>
              <a:rPr lang="en-US" altLang="zh-CN" sz="2200" baseline="30000" dirty="0" err="1" smtClean="0">
                <a:solidFill>
                  <a:srgbClr val="3333FF"/>
                </a:solidFill>
              </a:rPr>
              <a:t>|</a:t>
            </a:r>
            <a:r>
              <a:rPr lang="en-US" altLang="zh-CN" sz="2200" i="1" baseline="30000" dirty="0" err="1" smtClean="0">
                <a:solidFill>
                  <a:srgbClr val="3333FF"/>
                </a:solidFill>
              </a:rPr>
              <a:t>G</a:t>
            </a:r>
            <a:r>
              <a:rPr lang="en-US" altLang="zh-CN" sz="2200" baseline="30000" dirty="0" smtClean="0">
                <a:solidFill>
                  <a:srgbClr val="3333FF"/>
                </a:solidFill>
              </a:rPr>
              <a:t>|-1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 , </a:t>
            </a:r>
            <a:r>
              <a:rPr lang="en-US" altLang="zh-CN" sz="2200" i="1" dirty="0" err="1" smtClean="0">
                <a:solidFill>
                  <a:srgbClr val="3333FF"/>
                </a:solidFill>
              </a:rPr>
              <a:t>g</a:t>
            </a:r>
            <a:r>
              <a:rPr lang="en-US" altLang="zh-CN" sz="2200" baseline="30000" dirty="0" err="1" smtClean="0">
                <a:solidFill>
                  <a:srgbClr val="3333FF"/>
                </a:solidFill>
              </a:rPr>
              <a:t>|</a:t>
            </a:r>
            <a:r>
              <a:rPr lang="en-US" altLang="zh-CN" sz="2200" i="1" baseline="30000" dirty="0" err="1" smtClean="0">
                <a:solidFill>
                  <a:srgbClr val="3333FF"/>
                </a:solidFill>
              </a:rPr>
              <a:t>G</a:t>
            </a:r>
            <a:r>
              <a:rPr lang="en-US" altLang="zh-CN" sz="2200" baseline="30000" dirty="0" smtClean="0">
                <a:solidFill>
                  <a:srgbClr val="3333FF"/>
                </a:solidFill>
              </a:rPr>
              <a:t>|</a:t>
            </a:r>
            <a:r>
              <a:rPr lang="en-US" altLang="zh-CN" sz="2200" i="1" dirty="0" smtClean="0">
                <a:solidFill>
                  <a:srgbClr val="3333FF"/>
                </a:solidFill>
              </a:rPr>
              <a:t>=</a:t>
            </a:r>
            <a:r>
              <a:rPr lang="en-US" altLang="zh-CN" sz="2200" dirty="0" smtClean="0">
                <a:solidFill>
                  <a:srgbClr val="3333FF"/>
                </a:solidFill>
              </a:rPr>
              <a:t>1}=</a:t>
            </a:r>
            <a:r>
              <a:rPr lang="en-US" altLang="zh-CN" sz="220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g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endParaRPr lang="en-US" altLang="zh-CN" sz="2200" dirty="0" smtClean="0">
              <a:solidFill>
                <a:srgbClr val="FF0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857224" y="2996952"/>
            <a:ext cx="19145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2915816" y="3429000"/>
            <a:ext cx="30384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26" y="4509120"/>
            <a:ext cx="5695950" cy="323850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323528" y="5013176"/>
            <a:ext cx="8496944" cy="1800200"/>
          </a:xfrm>
          <a:prstGeom prst="round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={0, 1, 2, 3}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multiplicative group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={1,3},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(1)=1,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(3)=2; 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={1,2,3,4},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(1)=1,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(2)=4,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)=4,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(4)=2;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=&lt;2&gt; = &lt;3&gt;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(mod5) =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(mod5)=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mod5)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(mod5)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4000" dirty="0" smtClean="0">
                <a:ea typeface="黑体" panose="02010609060101010101" charset="-122"/>
              </a:rPr>
              <a:t>The Finite Group</a:t>
            </a:r>
            <a:endParaRPr lang="zh-CN" altLang="en-US" sz="4000" b="1" dirty="0" smtClean="0">
              <a:ea typeface="黑体" panose="02010609060101010101" charset="-122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26701F-6059-403C-BA4B-03D9FFF02819}" type="slidenum">
              <a:rPr lang="en-US" altLang="zh-CN" smtClean="0"/>
            </a:fld>
            <a:endParaRPr lang="en-US" altLang="zh-CN" dirty="0" smtClean="0"/>
          </a:p>
        </p:txBody>
      </p:sp>
      <p:sp>
        <p:nvSpPr>
          <p:cNvPr id="6" name="Rectangle 5"/>
          <p:cNvSpPr txBox="1">
            <a:spLocks noRot="1" noChangeArrowheads="1"/>
          </p:cNvSpPr>
          <p:nvPr/>
        </p:nvSpPr>
        <p:spPr bwMode="auto">
          <a:xfrm>
            <a:off x="407690" y="908720"/>
            <a:ext cx="8501063" cy="1135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Finite multiplicative group (</a:t>
            </a:r>
            <a:r>
              <a:rPr lang="en-US" altLang="zh-CN" sz="2400" b="1" i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, ·)</a:t>
            </a:r>
            <a:endParaRPr lang="en-US" altLang="zh-CN" sz="2400" b="1" kern="0" dirty="0" smtClean="0">
              <a:solidFill>
                <a:srgbClr val="3333FF"/>
              </a:solidFill>
              <a:ea typeface="+mn-ea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400" b="1" u="sng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Cyclic subgroup</a:t>
            </a:r>
            <a:r>
              <a:rPr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</a:t>
            </a:r>
            <a:endParaRPr lang="en-US" altLang="zh-CN" sz="2400" b="1" i="1" u="sng" kern="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52031" y="1509192"/>
            <a:ext cx="3324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Rot="1" noChangeArrowheads="1"/>
          </p:cNvSpPr>
          <p:nvPr/>
        </p:nvSpPr>
        <p:spPr bwMode="auto">
          <a:xfrm>
            <a:off x="467544" y="1988840"/>
            <a:ext cx="8501063" cy="2043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400" b="1" i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G =       , p</a:t>
            </a:r>
            <a:r>
              <a:rPr lang="en-US" altLang="zh-CN" sz="2400" b="1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 is prime</a:t>
            </a:r>
            <a:endParaRPr lang="en-US" altLang="zh-CN" sz="2400" b="1" kern="0" dirty="0" smtClean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       = </a:t>
            </a:r>
            <a:r>
              <a:rPr lang="en-US" altLang="zh-CN" sz="2400" b="1" i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since </a:t>
            </a:r>
            <a:r>
              <a:rPr lang="en-US" altLang="zh-CN" sz="2400" b="1" i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 </a:t>
            </a:r>
            <a:r>
              <a:rPr lang="en-US" altLang="zh-CN" sz="2400" b="1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=        is a cyclic group.</a:t>
            </a:r>
            <a:endParaRPr lang="en-US" altLang="zh-CN" sz="2400" b="1" kern="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400" kern="0" dirty="0" smtClean="0">
                <a:cs typeface="Times New Roman" panose="02020603050405020304" pitchFamily="18" charset="0"/>
              </a:rPr>
              <a:t>      </a:t>
            </a:r>
            <a:r>
              <a:rPr lang="en-US" altLang="zh-CN" sz="2400" b="1" kern="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400" b="1" i="1" kern="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400" b="1" kern="0" baseline="3000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 i="1" kern="0" baseline="3000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400" b="1" kern="0" baseline="3000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-1)/</a:t>
            </a:r>
            <a:r>
              <a:rPr lang="en-US" altLang="zh-CN" sz="2400" b="1" i="1" kern="0" baseline="3000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="1" kern="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 , where </a:t>
            </a:r>
            <a:r>
              <a:rPr lang="en-US" altLang="zh-CN" sz="2400" b="1" i="1" kern="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 is the primitive of element in </a:t>
            </a:r>
            <a:r>
              <a:rPr lang="en-US" altLang="zh-CN" sz="2400" b="1" i="1" kern="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400" b="1" kern="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, i.e., </a:t>
            </a:r>
            <a:endParaRPr lang="en-US" altLang="zh-CN" sz="2400" b="1" i="1" kern="0" dirty="0">
              <a:solidFill>
                <a:srgbClr val="FF00FF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19797"/>
            <a:ext cx="390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115741"/>
            <a:ext cx="5048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5563" y="3164235"/>
            <a:ext cx="238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11871" y="3597424"/>
            <a:ext cx="3324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572000" y="3526284"/>
            <a:ext cx="2880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kern="0" dirty="0" smtClean="0">
                <a:cs typeface="Times New Roman" panose="02020603050405020304" pitchFamily="18" charset="0"/>
              </a:rPr>
              <a:t>q</a:t>
            </a:r>
            <a:endParaRPr lang="en-US" altLang="zh-CN" sz="2400" i="1" kern="0" dirty="0" smtClean="0"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07690" y="4221088"/>
            <a:ext cx="8376270" cy="2636912"/>
          </a:xfrm>
          <a:prstGeom prst="roundRect">
            <a:avLst>
              <a:gd name="adj" fmla="val 4867"/>
            </a:avLst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endParaRPr lang="en-US" altLang="zh-CN" b="1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25000"/>
              </a:lnSpc>
              <a:buFont typeface="+mj-ea"/>
              <a:buAutoNum type="circleNumDbPlain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={1,2,3,4}.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(1)=1,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(2)=4,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)=4,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(4)=2.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8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{1, 4}</a:t>
            </a:r>
            <a:endParaRPr lang="en-US" altLang="zh-CN" dirty="0" smtClean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25000"/>
              </a:lnSpc>
              <a:buFont typeface="+mj-ea"/>
              <a:buAutoNum type="circleNumDbPlain" startAt="2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={1,2,3,……, 11, 12}.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baseline="30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(mod 13), 2</a:t>
            </a:r>
            <a:r>
              <a:rPr lang="en-US" altLang="zh-CN" baseline="30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≡7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13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≡1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13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={1,5, 8,12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aseline="30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≡12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13), 5</a:t>
            </a:r>
            <a:r>
              <a:rPr lang="en-US" altLang="zh-CN" baseline="30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≡8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13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aseline="30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≡1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13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547664" y="295239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95736" y="4032510"/>
            <a:ext cx="324036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143" y="2619797"/>
            <a:ext cx="5048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23528" y="-14188"/>
            <a:ext cx="8686800" cy="8509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3333FF"/>
                </a:solidFill>
                <a:ea typeface="黑体" panose="02010609060101010101" charset="-122"/>
              </a:rPr>
              <a:t>The</a:t>
            </a:r>
            <a:r>
              <a:rPr lang="en-US" altLang="zh-CN" sz="3600" b="1" dirty="0" smtClean="0">
                <a:solidFill>
                  <a:srgbClr val="3333FF"/>
                </a:solidFill>
                <a:ea typeface="黑体" panose="02010609060101010101" charset="-122"/>
              </a:rPr>
              <a:t> Discrete Logarithm Problem (DLP)</a:t>
            </a:r>
            <a:endParaRPr lang="zh-CN" altLang="en-US" sz="3600" b="1" dirty="0" smtClean="0">
              <a:solidFill>
                <a:srgbClr val="3333FF"/>
              </a:solidFill>
              <a:ea typeface="黑体" panose="02010609060101010101" charset="-122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A3B716-15B7-484A-AA93-2CC216001E76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052736"/>
            <a:ext cx="8064896" cy="2860915"/>
          </a:xfrm>
          <a:prstGeom prst="rect">
            <a:avLst/>
          </a:prstGeom>
          <a:noFill/>
          <a:ln w="12700">
            <a:solidFill>
              <a:srgbClr val="3333FF"/>
            </a:solidFill>
            <a:miter lim="800000"/>
            <a:headEnd/>
            <a:tailEnd/>
          </a:ln>
        </p:spPr>
      </p:pic>
      <p:sp>
        <p:nvSpPr>
          <p:cNvPr id="7" name="Rectangle 5"/>
          <p:cNvSpPr txBox="1">
            <a:spLocks noRot="1" noChangeArrowheads="1"/>
          </p:cNvSpPr>
          <p:nvPr/>
        </p:nvSpPr>
        <p:spPr bwMode="auto">
          <a:xfrm>
            <a:off x="539552" y="4581128"/>
            <a:ext cx="8136904" cy="1656184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400" b="1" kern="0" dirty="0" smtClean="0">
                <a:cs typeface="Times New Roman" panose="02020603050405020304" pitchFamily="18" charset="0"/>
              </a:rPr>
              <a:t>Exponentiation</a:t>
            </a:r>
            <a:r>
              <a:rPr lang="en-US" altLang="zh-CN" sz="2400" kern="0" dirty="0" smtClean="0">
                <a:cs typeface="Times New Roman" panose="02020603050405020304" pitchFamily="18" charset="0"/>
              </a:rPr>
              <a:t> is a </a:t>
            </a:r>
            <a:r>
              <a:rPr lang="en-US" altLang="zh-CN" sz="2400" b="1" i="1" u="sng" kern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 sz="2400" b="1" i="1" u="sng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ne-way</a:t>
            </a:r>
            <a:r>
              <a:rPr lang="en-US" altLang="zh-CN" sz="2400" kern="0" dirty="0" smtClean="0">
                <a:ea typeface="+mn-ea"/>
                <a:cs typeface="Times New Roman" panose="02020603050405020304" pitchFamily="18" charset="0"/>
              </a:rPr>
              <a:t> function in </a:t>
            </a:r>
            <a:r>
              <a:rPr lang="en-US" altLang="zh-CN" sz="2400" b="1" u="sng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suitable groups </a:t>
            </a:r>
            <a:r>
              <a:rPr lang="en-US" altLang="zh-CN" sz="2400" b="1" i="1" u="sng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kern="0" dirty="0" smtClean="0">
                <a:ea typeface="+mn-ea"/>
                <a:cs typeface="Times New Roman" panose="02020603050405020304" pitchFamily="18" charset="0"/>
              </a:rPr>
              <a:t>.</a:t>
            </a:r>
            <a:endParaRPr lang="en-US" altLang="zh-CN" sz="2400" kern="0" dirty="0" smtClean="0">
              <a:ea typeface="+mn-ea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400" kern="0" dirty="0" smtClean="0">
                <a:solidFill>
                  <a:srgbClr val="3333FF"/>
                </a:solidFill>
                <a:ea typeface="+mn-ea"/>
                <a:cs typeface="Times New Roman" panose="02020603050405020304" pitchFamily="18" charset="0"/>
              </a:rPr>
              <a:t>Operation of exponentiation is computable: </a:t>
            </a:r>
            <a:r>
              <a:rPr lang="en-US" altLang="zh-CN" sz="2400" kern="0" dirty="0" smtClean="0">
                <a:solidFill>
                  <a:srgbClr val="00B050"/>
                </a:solidFill>
                <a:ea typeface="+mn-ea"/>
                <a:cs typeface="Times New Roman" panose="02020603050405020304" pitchFamily="18" charset="0"/>
              </a:rPr>
              <a:t>Algorithm 6.5</a:t>
            </a:r>
            <a:endParaRPr lang="en-US" altLang="zh-CN" sz="2400" i="1" u="sng" kern="0" dirty="0">
              <a:solidFill>
                <a:srgbClr val="00B050"/>
              </a:solidFill>
              <a:ea typeface="+mn-ea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400" u="sng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Finding </a:t>
            </a:r>
            <a:r>
              <a:rPr lang="en-US" altLang="zh-CN" sz="2400" i="1" u="sng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u="sng" kern="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is (probably) difficult</a:t>
            </a:r>
            <a:endParaRPr lang="en-US" altLang="zh-CN" sz="2400" u="sng" kern="0" dirty="0" smtClean="0"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67744" y="2492896"/>
            <a:ext cx="2736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67281" y="3645024"/>
            <a:ext cx="6277798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39752" y="3933056"/>
            <a:ext cx="1512168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4860032" y="2636912"/>
            <a:ext cx="10801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267744" y="2132856"/>
            <a:ext cx="30243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786100" y="3679625"/>
            <a:ext cx="144016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l-GR" altLang="zh-CN" sz="2400" b="1" i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1052736"/>
            <a:ext cx="6480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7.1: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tags/tag1.xml><?xml version="1.0" encoding="utf-8"?>
<p:tagLst xmlns:p="http://schemas.openxmlformats.org/presentationml/2006/main">
  <p:tag name="commondata" val="eyJoZGlkIjoiZWExN2YzNmEwMTdiZmE2YzM2YmVhMmZiZTA2NWQ5M2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12202</Words>
  <Application>WPS 演示</Application>
  <PresentationFormat>全屏显示(4:3)</PresentationFormat>
  <Paragraphs>653</Paragraphs>
  <Slides>53</Slides>
  <Notes>17</Notes>
  <HiddenSlides>7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3" baseType="lpstr">
      <vt:lpstr>Arial</vt:lpstr>
      <vt:lpstr>宋体</vt:lpstr>
      <vt:lpstr>Wingdings</vt:lpstr>
      <vt:lpstr>Times New Roman</vt:lpstr>
      <vt:lpstr>Lucida Sans Unicode</vt:lpstr>
      <vt:lpstr>黑体</vt:lpstr>
      <vt:lpstr>Lucida Sans Unicode</vt:lpstr>
      <vt:lpstr>Wingdings 3</vt:lpstr>
      <vt:lpstr>Verdana</vt:lpstr>
      <vt:lpstr>Wingdings 2</vt:lpstr>
      <vt:lpstr>Wingdings 2</vt:lpstr>
      <vt:lpstr>楷体</vt:lpstr>
      <vt:lpstr>MingLiU_HKSCS</vt:lpstr>
      <vt:lpstr>MingLiU-ExtB</vt:lpstr>
      <vt:lpstr>Cambria Math</vt:lpstr>
      <vt:lpstr>Lucida Handwriting</vt:lpstr>
      <vt:lpstr>微软雅黑</vt:lpstr>
      <vt:lpstr>Arial Unicode MS</vt:lpstr>
      <vt:lpstr>Cambria Math</vt:lpstr>
      <vt:lpstr>聚合</vt:lpstr>
      <vt:lpstr>Lecture 7: The ElGamal Cryptosystem and Discrete Logarithms -Cryptographic Algorithms and Protocols</vt:lpstr>
      <vt:lpstr>Review</vt:lpstr>
      <vt:lpstr>Review</vt:lpstr>
      <vt:lpstr>RSA Cryptosystem, 1977</vt:lpstr>
      <vt:lpstr>Review</vt:lpstr>
      <vt:lpstr>Outline</vt:lpstr>
      <vt:lpstr>The Finite Group</vt:lpstr>
      <vt:lpstr>The Finite Group</vt:lpstr>
      <vt:lpstr>The Discrete Logarithm Problem (DLP)</vt:lpstr>
      <vt:lpstr>The ElGamal Cryptosystem, 1985</vt:lpstr>
      <vt:lpstr>Example 1</vt:lpstr>
      <vt:lpstr>Example 2</vt:lpstr>
      <vt:lpstr>The ElGamal Cryptosystem, 1985</vt:lpstr>
      <vt:lpstr>Choices of Large Prime p</vt:lpstr>
      <vt:lpstr>Outline</vt:lpstr>
      <vt:lpstr>DLP</vt:lpstr>
      <vt:lpstr>Algorithms for DLP</vt:lpstr>
      <vt:lpstr>Algorithms for DLP</vt:lpstr>
      <vt:lpstr>Shanks’ Algorithm for DLP</vt:lpstr>
      <vt:lpstr>An Example of Shanks’ Algorithm</vt:lpstr>
      <vt:lpstr>An Example of Shanks’ Algorithm</vt:lpstr>
      <vt:lpstr>Outline</vt:lpstr>
      <vt:lpstr>Suitable Groups for ElGamal Crypt</vt:lpstr>
      <vt:lpstr>Finite Field</vt:lpstr>
      <vt:lpstr>Construction of Finite Field       </vt:lpstr>
      <vt:lpstr>Construction of Finite Field</vt:lpstr>
      <vt:lpstr>Construction of Finite Field       </vt:lpstr>
      <vt:lpstr>Example of the Finite Field</vt:lpstr>
      <vt:lpstr>Elliptic Curves (椭圆曲线) </vt:lpstr>
      <vt:lpstr>Elliptic Curves </vt:lpstr>
      <vt:lpstr>Elliptic Curves </vt:lpstr>
      <vt:lpstr>Elliptic Curves Modulo a Prime</vt:lpstr>
      <vt:lpstr>Elliptic Curves (椭圆曲线)</vt:lpstr>
      <vt:lpstr>Elliptic Curves</vt:lpstr>
      <vt:lpstr>Elliptic Curves</vt:lpstr>
      <vt:lpstr>Elliptic Curves</vt:lpstr>
      <vt:lpstr>Elliptic Curves</vt:lpstr>
      <vt:lpstr>Elliptic Curves</vt:lpstr>
      <vt:lpstr>Suitable Groups of the “Difficult” DLP</vt:lpstr>
      <vt:lpstr>Outline</vt:lpstr>
      <vt:lpstr>Different Attack Goals</vt:lpstr>
      <vt:lpstr>Security (against Total Break)</vt:lpstr>
      <vt:lpstr>Misuse of the secret k</vt:lpstr>
      <vt:lpstr>Bit Security (against Partial Break)</vt:lpstr>
      <vt:lpstr>Semantic Security</vt:lpstr>
      <vt:lpstr>Semantic Security of ElGamals</vt:lpstr>
      <vt:lpstr>The Diffie-Hellman Problems </vt:lpstr>
      <vt:lpstr>Reductions of DHPs</vt:lpstr>
      <vt:lpstr>Security of DHPs</vt:lpstr>
      <vt:lpstr>PowerPoint 演示文稿</vt:lpstr>
      <vt:lpstr>Summary</vt:lpstr>
      <vt:lpstr>PowerPoint 演示文稿</vt:lpstr>
      <vt:lpstr>Thank you!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hxjmc</cp:lastModifiedBy>
  <cp:revision>430</cp:revision>
  <dcterms:created xsi:type="dcterms:W3CDTF">2006-05-05T07:30:00Z</dcterms:created>
  <dcterms:modified xsi:type="dcterms:W3CDTF">2024-06-05T02:14:30Z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398ACE0A718C424E84FE9DE3D0BAC4A4_12</vt:lpwstr>
  </property>
  <property fmtid="{D5CDD505-2E9C-101B-9397-08002B2CF9AE}" pid="3" name="KSOProductBuildVer">
    <vt:lpwstr>2052-12.1.0.16929</vt:lpwstr>
  </property>
</Properties>
</file>