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1" r:id="rId36"/>
    <p:sldId id="290" r:id="rId37"/>
    <p:sldId id="310" r:id="rId38"/>
    <p:sldId id="31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2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FE317-8B38-4D4A-9D32-2DF31D93744D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76A-D03D-43D9-B81C-B5A3EDE25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48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아스키 코드의 경우 </a:t>
            </a:r>
            <a:r>
              <a:rPr lang="en-US" altLang="ko-KR" dirty="0"/>
              <a:t>127</a:t>
            </a:r>
            <a:r>
              <a:rPr lang="ko-KR" altLang="en-US" dirty="0"/>
              <a:t>개와 확장된 </a:t>
            </a:r>
            <a:r>
              <a:rPr lang="en-US" altLang="ko-KR" dirty="0"/>
              <a:t>256</a:t>
            </a:r>
            <a:r>
              <a:rPr lang="ko-KR" altLang="en-US" dirty="0"/>
              <a:t>개의 문자의 표현이 가능하다</a:t>
            </a:r>
            <a:r>
              <a:rPr lang="en-US" altLang="ko-KR" dirty="0"/>
              <a:t>. </a:t>
            </a:r>
            <a:r>
              <a:rPr lang="ko-KR" altLang="en-US" dirty="0"/>
              <a:t>미국 표준문자집합이라서 영어에 대한 표현만 </a:t>
            </a:r>
            <a:r>
              <a:rPr lang="ko-KR" altLang="en-US" dirty="0" err="1"/>
              <a:t>해둔</a:t>
            </a:r>
            <a:r>
              <a:rPr lang="ko-KR" altLang="en-US" dirty="0"/>
              <a:t> 것으로 </a:t>
            </a:r>
            <a:r>
              <a:rPr lang="en-US" altLang="ko-KR" dirty="0"/>
              <a:t>1byte </a:t>
            </a:r>
            <a:r>
              <a:rPr lang="ko-KR" altLang="en-US" dirty="0"/>
              <a:t>단위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MultiByte</a:t>
            </a:r>
            <a:r>
              <a:rPr lang="ko-KR" altLang="en-US" dirty="0"/>
              <a:t>의 경우 아스키와 유니코드를 혼용한다고 보면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유니코드의 경우 전세계 공통의 규칙을 위해 </a:t>
            </a:r>
            <a:r>
              <a:rPr lang="ko-KR" altLang="en-US" dirty="0" err="1"/>
              <a:t>만든것으로</a:t>
            </a:r>
            <a:r>
              <a:rPr lang="ko-KR" altLang="en-US" dirty="0"/>
              <a:t> 모든 문자를 </a:t>
            </a:r>
            <a:r>
              <a:rPr lang="en-US" altLang="ko-KR" dirty="0"/>
              <a:t>2Byte </a:t>
            </a:r>
            <a:r>
              <a:rPr lang="ko-KR" altLang="en-US" dirty="0"/>
              <a:t>크기로 표현하여 한계점을 없앴다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4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MBCS</a:t>
            </a:r>
            <a:r>
              <a:rPr lang="ko-KR" altLang="en-US" dirty="0"/>
              <a:t>에는 </a:t>
            </a:r>
            <a:r>
              <a:rPr lang="en-US" altLang="ko-KR" dirty="0"/>
              <a:t>SBCS </a:t>
            </a:r>
            <a:r>
              <a:rPr lang="ko-KR" altLang="en-US" dirty="0"/>
              <a:t>가 포함되어서 프로그래밍한다고 생각하면 된다</a:t>
            </a:r>
            <a:r>
              <a:rPr lang="en-US" altLang="ko-KR" dirty="0"/>
              <a:t>. </a:t>
            </a:r>
            <a:r>
              <a:rPr lang="ko-KR" altLang="en-US" dirty="0"/>
              <a:t>문자열의 길이를 보면 알 수 있다</a:t>
            </a:r>
            <a:r>
              <a:rPr lang="en-US" altLang="ko-KR" dirty="0"/>
              <a:t>. ASCII</a:t>
            </a:r>
            <a:r>
              <a:rPr lang="ko-KR" altLang="en-US" dirty="0"/>
              <a:t> 코드에 포함되는 문자는 </a:t>
            </a:r>
            <a:r>
              <a:rPr lang="en-US" altLang="ko-KR" dirty="0"/>
              <a:t>1Byte, </a:t>
            </a:r>
            <a:r>
              <a:rPr lang="ko-KR" altLang="en-US" dirty="0"/>
              <a:t>이외의 문자는 </a:t>
            </a:r>
            <a:r>
              <a:rPr lang="en-US" altLang="ko-KR" dirty="0"/>
              <a:t>2Byte</a:t>
            </a:r>
            <a:r>
              <a:rPr lang="ko-KR" altLang="en-US" dirty="0"/>
              <a:t>로 저장된다</a:t>
            </a:r>
            <a:r>
              <a:rPr lang="en-US" altLang="ko-KR" dirty="0"/>
              <a:t>. </a:t>
            </a:r>
            <a:r>
              <a:rPr lang="ko-KR" altLang="en-US" dirty="0"/>
              <a:t>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 주의할 점이 있다</a:t>
            </a:r>
            <a:r>
              <a:rPr lang="en-US" altLang="ko-KR" dirty="0"/>
              <a:t>. </a:t>
            </a:r>
            <a:r>
              <a:rPr lang="ko-KR" altLang="en-US" dirty="0"/>
              <a:t>문자열을 다룰 때 단순한 </a:t>
            </a:r>
            <a:r>
              <a:rPr lang="en-US" altLang="ko-KR" dirty="0" err="1"/>
              <a:t>int</a:t>
            </a:r>
            <a:r>
              <a:rPr lang="ko-KR" altLang="en-US" dirty="0"/>
              <a:t>형 변수가 아닌  해당 문자열의 크기를 가져오는 </a:t>
            </a:r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함수를 사용해 전체 크기를 확실히 명시해 주어야한다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77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UNICODE</a:t>
            </a:r>
            <a:r>
              <a:rPr lang="ko-KR" altLang="en-US" dirty="0"/>
              <a:t>를 사용할 때는 자료형도 </a:t>
            </a:r>
            <a:r>
              <a:rPr lang="en-US" altLang="ko-KR" dirty="0" err="1"/>
              <a:t>wchat_t</a:t>
            </a:r>
            <a:r>
              <a:rPr lang="ko-KR" altLang="en-US" dirty="0"/>
              <a:t>로 사용해야 하고 뒤의 문자열의 맨 앞에 </a:t>
            </a:r>
            <a:r>
              <a:rPr lang="en-US" altLang="ko-KR" dirty="0"/>
              <a:t>L </a:t>
            </a:r>
            <a:r>
              <a:rPr lang="ko-KR" altLang="en-US" dirty="0"/>
              <a:t>을 붙여 유니코드임을 명시해야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6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번거로움을 피하기 위해서 매크로를 이용</a:t>
            </a:r>
            <a:r>
              <a:rPr lang="en-US" altLang="ko-KR" dirty="0"/>
              <a:t>. MBCS</a:t>
            </a:r>
            <a:r>
              <a:rPr lang="ko-KR" altLang="en-US" dirty="0"/>
              <a:t>와 </a:t>
            </a:r>
            <a:r>
              <a:rPr lang="en-US" altLang="ko-KR" dirty="0"/>
              <a:t>WBCS</a:t>
            </a:r>
            <a:r>
              <a:rPr lang="ko-KR" altLang="en-US" dirty="0"/>
              <a:t>를 선택해 사용하게 할 수 있다</a:t>
            </a:r>
            <a:r>
              <a:rPr lang="en-US" altLang="ko-KR" dirty="0"/>
              <a:t>. </a:t>
            </a:r>
            <a:r>
              <a:rPr lang="ko-KR" altLang="en-US" dirty="0"/>
              <a:t>위가 유니코드를 사용하기로 설정했을 때</a:t>
            </a:r>
            <a:r>
              <a:rPr lang="en-US" altLang="ko-KR" dirty="0"/>
              <a:t>, </a:t>
            </a:r>
            <a:r>
              <a:rPr lang="ko-KR" altLang="en-US" dirty="0"/>
              <a:t>아래가 </a:t>
            </a:r>
            <a:r>
              <a:rPr lang="en-US" altLang="ko-KR" dirty="0"/>
              <a:t>MBCS</a:t>
            </a:r>
            <a:r>
              <a:rPr lang="ko-KR" altLang="en-US" dirty="0"/>
              <a:t>를 사용하기로 </a:t>
            </a:r>
            <a:r>
              <a:rPr lang="ko-KR" altLang="en-US" dirty="0" err="1"/>
              <a:t>할때이다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동일한 </a:t>
            </a:r>
            <a:r>
              <a:rPr lang="en-US" altLang="ko-KR" dirty="0"/>
              <a:t>TCHAR</a:t>
            </a:r>
            <a:r>
              <a:rPr lang="ko-KR" altLang="en-US" dirty="0"/>
              <a:t>형으로 선언해 두어도 설정에 따라 유니코드와 </a:t>
            </a:r>
            <a:r>
              <a:rPr lang="ko-KR" altLang="en-US" dirty="0" err="1"/>
              <a:t>멀티바이트를</a:t>
            </a:r>
            <a:r>
              <a:rPr lang="ko-KR" altLang="en-US" dirty="0"/>
              <a:t> </a:t>
            </a:r>
            <a:r>
              <a:rPr lang="ko-KR" altLang="en-US" dirty="0" err="1"/>
              <a:t>번갈아가며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6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큰따옴표 문자열은 문자열 </a:t>
            </a:r>
            <a:r>
              <a:rPr lang="ko-KR" altLang="en-US" dirty="0" err="1"/>
              <a:t>상수라고도</a:t>
            </a:r>
            <a:r>
              <a:rPr lang="ko-KR" altLang="en-US" dirty="0"/>
              <a:t> 부르며 값의 변경이 불가능하다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8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문자열의 초기화 </a:t>
            </a:r>
            <a:r>
              <a:rPr lang="en-US" altLang="ko-KR" dirty="0"/>
              <a:t>: 1. </a:t>
            </a:r>
            <a:r>
              <a:rPr lang="ko-KR" altLang="en-US" dirty="0"/>
              <a:t>개별 문자로 추가함</a:t>
            </a:r>
            <a:r>
              <a:rPr lang="en-US" altLang="ko-KR" dirty="0"/>
              <a:t>. NULL</a:t>
            </a:r>
            <a:r>
              <a:rPr lang="ko-KR" altLang="en-US" dirty="0"/>
              <a:t>문자까지 </a:t>
            </a:r>
            <a:r>
              <a:rPr lang="ko-KR" altLang="en-US" dirty="0" err="1"/>
              <a:t>넣어야함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크기를 지정해 문자열 상수를 넣는 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크기를 정하지 않고 문자열 상수를 넣는 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9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076BBE-0FF1-49D2-9FBD-FE9EC6CA44D3}" type="slidenum">
              <a:rPr lang="en-US" altLang="ko-K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gethostbyname 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함수를 사용하는 방법을 살펴볼까요 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  <a:endParaRPr lang="en-US" altLang="ko-KR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gethostbyname 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함수로 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www.hanb.co.kr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에 대한 인터넷 주소 정보를 요청했습니다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이 함수가 인터넷 주소 목록을 가져왔다면 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h_addr_list 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값을 읽어올 수 있구요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이걸 순환하면서 인터넷 주소 값을 가져올 수 있습니다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3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4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3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9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9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8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6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bbb@ccc.ddd" TargetMode="External"/><Relationship Id="rId2" Type="http://schemas.openxmlformats.org/officeDocument/2006/relationships/hyperlink" Target="mailto:aaa@bbb.cc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A678894-5440-46B5-97B8-1E6409590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변수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4233AA1-A094-4DA5-AC67-30D24085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홍익대학교</a:t>
            </a:r>
            <a:endParaRPr lang="en-US" altLang="ko-KR" dirty="0" smtClean="0"/>
          </a:p>
          <a:p>
            <a:r>
              <a:rPr lang="ko-KR" altLang="en-US" dirty="0" smtClean="0"/>
              <a:t>김혜영</a:t>
            </a:r>
            <a:r>
              <a:rPr lang="en-US" altLang="ko-KR" dirty="0" smtClean="0"/>
              <a:t>.</a:t>
            </a:r>
            <a:r>
              <a:rPr lang="ko-KR" altLang="en-US" dirty="0" smtClean="0"/>
              <a:t>박정민편집</a:t>
            </a:r>
            <a:endParaRPr lang="en-US" altLang="ko-KR" dirty="0" smtClean="0"/>
          </a:p>
          <a:p>
            <a:r>
              <a:rPr lang="en-US" altLang="ko-KR" dirty="0" smtClean="0"/>
              <a:t>2017.9.20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36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</a:p>
        </p:txBody>
      </p:sp>
      <p:pic>
        <p:nvPicPr>
          <p:cNvPr id="5" name="image208.png" descr="C:\Users\JW\Desktop\문자열 초기화.PNG">
            <a:extLst>
              <a:ext uri="{FF2B5EF4-FFF2-40B4-BE49-F238E27FC236}">
                <a16:creationId xmlns="" xmlns:a16="http://schemas.microsoft.com/office/drawing/2014/main" id="{3E2F8379-C766-4465-8051-809F9B96611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" y="2332653"/>
            <a:ext cx="10020891" cy="32995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745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strcpy_s</a:t>
            </a:r>
            <a:r>
              <a:rPr lang="en-US" altLang="ko-KR" dirty="0"/>
              <a:t> : </a:t>
            </a:r>
            <a:r>
              <a:rPr lang="ko-KR" altLang="ko-KR" dirty="0"/>
              <a:t>문자열을 복사합니다</a:t>
            </a:r>
            <a:endParaRPr lang="ko-KR" altLang="en-US" dirty="0"/>
          </a:p>
        </p:txBody>
      </p:sp>
      <p:pic>
        <p:nvPicPr>
          <p:cNvPr id="4" name="image189.png" descr="C:\Users\JW\Desktop\strcpy_s.PNG">
            <a:extLst>
              <a:ext uri="{FF2B5EF4-FFF2-40B4-BE49-F238E27FC236}">
                <a16:creationId xmlns="" xmlns:a16="http://schemas.microsoft.com/office/drawing/2014/main" id="{33CA2B7C-7458-417A-8F26-A27997A663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57134"/>
            <a:ext cx="8214671" cy="4059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0104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C4D9-9ABD-46B4-9369-D9CA5CD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strncpy_s</a:t>
            </a:r>
            <a:r>
              <a:rPr lang="en-US" altLang="ko-KR" dirty="0"/>
              <a:t> : </a:t>
            </a:r>
            <a:r>
              <a:rPr lang="ko-KR" altLang="ko-KR" dirty="0"/>
              <a:t>문자열을 지정한 길이 만큼 복사합니다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66.png" descr="C:\Users\JW\Desktop\strncpy_s.PNG">
            <a:extLst>
              <a:ext uri="{FF2B5EF4-FFF2-40B4-BE49-F238E27FC236}">
                <a16:creationId xmlns="" xmlns:a16="http://schemas.microsoft.com/office/drawing/2014/main" id="{91EF187D-A1BF-4010-9DF0-AF72FBB453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77330"/>
            <a:ext cx="8410614" cy="4064602"/>
          </a:xfrm>
          <a:prstGeom prst="rect">
            <a:avLst/>
          </a:prstGeom>
          <a:ln/>
        </p:spPr>
      </p:pic>
      <p:sp>
        <p:nvSpPr>
          <p:cNvPr id="7" name="제목 6">
            <a:extLst>
              <a:ext uri="{FF2B5EF4-FFF2-40B4-BE49-F238E27FC236}">
                <a16:creationId xmlns="" xmlns:a16="http://schemas.microsoft.com/office/drawing/2014/main" id="{DDBE9C64-F943-44F2-9BBF-AE3097F1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385318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strcat</a:t>
            </a:r>
            <a:r>
              <a:rPr lang="en-US" altLang="ko-KR" dirty="0"/>
              <a:t> : 2</a:t>
            </a:r>
            <a:r>
              <a:rPr lang="ko-KR" altLang="ko-KR" dirty="0"/>
              <a:t>개의 문자열 인수를 받아서</a:t>
            </a:r>
            <a:r>
              <a:rPr lang="en-US" altLang="ko-KR" dirty="0"/>
              <a:t> 1</a:t>
            </a:r>
            <a:r>
              <a:rPr lang="ko-KR" altLang="ko-KR" dirty="0"/>
              <a:t>개의 문자열로 합칩니다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60.png" descr="C:\Users\JW\Desktop\strcat_s.PNG">
            <a:extLst>
              <a:ext uri="{FF2B5EF4-FFF2-40B4-BE49-F238E27FC236}">
                <a16:creationId xmlns="" xmlns:a16="http://schemas.microsoft.com/office/drawing/2014/main" id="{9DD216CA-15E6-42BF-844F-B5F66149FFC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82307"/>
            <a:ext cx="8742276" cy="4043848"/>
          </a:xfrm>
          <a:prstGeom prst="rect">
            <a:avLst/>
          </a:prstGeom>
          <a:ln/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790ACF97-DAAA-4736-B808-A6C2207D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365387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strncat</a:t>
            </a:r>
            <a:r>
              <a:rPr lang="en-US" altLang="ko-KR" dirty="0"/>
              <a:t> : 2</a:t>
            </a:r>
            <a:r>
              <a:rPr lang="ko-KR" altLang="ko-KR" dirty="0"/>
              <a:t>개의 문자열 인수를 받아서</a:t>
            </a:r>
            <a:r>
              <a:rPr lang="en-US" altLang="ko-KR" dirty="0"/>
              <a:t> 1</a:t>
            </a:r>
            <a:r>
              <a:rPr lang="ko-KR" altLang="ko-KR" dirty="0"/>
              <a:t>개의 문자열로 합칩니다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00.png" descr="C:\Users\JW\Desktop\strncat.PNG">
            <a:extLst>
              <a:ext uri="{FF2B5EF4-FFF2-40B4-BE49-F238E27FC236}">
                <a16:creationId xmlns="" xmlns:a16="http://schemas.microsoft.com/office/drawing/2014/main" id="{2615F94D-C12D-41E9-BB29-1D369600853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21632"/>
            <a:ext cx="8958605" cy="40951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0820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strcmp</a:t>
            </a:r>
            <a:r>
              <a:rPr lang="en-US" altLang="ko-KR" dirty="0"/>
              <a:t> : 2</a:t>
            </a:r>
            <a:r>
              <a:rPr lang="ko-KR" altLang="ko-KR" dirty="0"/>
              <a:t>개의 문자열을 비교하는 함수</a:t>
            </a:r>
          </a:p>
          <a:p>
            <a:endParaRPr lang="ko-KR" altLang="en-US" dirty="0"/>
          </a:p>
        </p:txBody>
      </p:sp>
      <p:pic>
        <p:nvPicPr>
          <p:cNvPr id="4" name="image24.png" descr="C:\Users\JW\Desktop\strcmp.PNG">
            <a:extLst>
              <a:ext uri="{FF2B5EF4-FFF2-40B4-BE49-F238E27FC236}">
                <a16:creationId xmlns="" xmlns:a16="http://schemas.microsoft.com/office/drawing/2014/main" id="{714E9CC2-C409-4523-B81C-611291C5291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149222"/>
            <a:ext cx="8401827" cy="41897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4879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strncmp</a:t>
            </a:r>
            <a:r>
              <a:rPr lang="en-US" altLang="ko-KR" dirty="0"/>
              <a:t> : 2</a:t>
            </a:r>
            <a:r>
              <a:rPr lang="ko-KR" altLang="ko-KR" dirty="0"/>
              <a:t>개의 문자열을 지정한 문자 </a:t>
            </a:r>
            <a:r>
              <a:rPr lang="ko-KR" altLang="ko-KR" dirty="0" err="1"/>
              <a:t>개수까지만</a:t>
            </a:r>
            <a:r>
              <a:rPr lang="ko-KR" altLang="ko-KR" dirty="0"/>
              <a:t> 비교</a:t>
            </a:r>
          </a:p>
          <a:p>
            <a:endParaRPr lang="ko-KR" altLang="en-US" dirty="0"/>
          </a:p>
        </p:txBody>
      </p:sp>
      <p:pic>
        <p:nvPicPr>
          <p:cNvPr id="4" name="image212.png" descr="C:\Users\JW\Desktop\strncmp.PNG">
            <a:extLst>
              <a:ext uri="{FF2B5EF4-FFF2-40B4-BE49-F238E27FC236}">
                <a16:creationId xmlns="" xmlns:a16="http://schemas.microsoft.com/office/drawing/2014/main" id="{FCC4B017-DF2D-4ECC-8ABF-CC51859E03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21917"/>
            <a:ext cx="9523098" cy="41042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284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strpbrk</a:t>
            </a:r>
            <a:r>
              <a:rPr lang="en-US" altLang="ko-KR" dirty="0"/>
              <a:t> : </a:t>
            </a:r>
            <a:r>
              <a:rPr lang="ko-KR" altLang="ko-KR" dirty="0"/>
              <a:t>문자열에서 지정된 문자들이 있는 위치의 문자열 포인터를 반환합니다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86.png" descr="C:\Users\JW\Desktop\strpbrk.PNG">
            <a:extLst>
              <a:ext uri="{FF2B5EF4-FFF2-40B4-BE49-F238E27FC236}">
                <a16:creationId xmlns="" xmlns:a16="http://schemas.microsoft.com/office/drawing/2014/main" id="{9486BC80-CEF6-4D83-BE2C-CF4A16DFDCD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89694"/>
            <a:ext cx="9989863" cy="17597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2267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strchr</a:t>
            </a:r>
            <a:r>
              <a:rPr lang="en-US" altLang="ko-KR" dirty="0"/>
              <a:t> : </a:t>
            </a:r>
            <a:r>
              <a:rPr lang="ko-KR" altLang="ko-KR" dirty="0"/>
              <a:t>문자열에서 임의의 문자가 처음으로 발견된 위치를 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image50.png" descr="C:\Users\JW\Desktop\strchr.PNG">
            <a:extLst>
              <a:ext uri="{FF2B5EF4-FFF2-40B4-BE49-F238E27FC236}">
                <a16:creationId xmlns="" xmlns:a16="http://schemas.microsoft.com/office/drawing/2014/main" id="{0BE22EC7-1CAC-4E97-B21B-F68DD5C0926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07475"/>
            <a:ext cx="9981445" cy="24671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1825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strrchr</a:t>
            </a:r>
            <a:r>
              <a:rPr lang="en-US" altLang="ko-KR" dirty="0"/>
              <a:t> : </a:t>
            </a:r>
            <a:r>
              <a:rPr lang="ko-KR" altLang="ko-KR" dirty="0"/>
              <a:t>문자열에서 임의의 문자열이 시작하는 위치를 구합니다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62.png" descr="C:\Users\JW\Desktop\strrchr.PNG">
            <a:extLst>
              <a:ext uri="{FF2B5EF4-FFF2-40B4-BE49-F238E27FC236}">
                <a16:creationId xmlns="" xmlns:a16="http://schemas.microsoft.com/office/drawing/2014/main" id="{55DB96CC-2AF4-4672-8CE4-9620531D7E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10403"/>
            <a:ext cx="10049406" cy="240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0068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374CFD-4E1F-492B-A3B8-1404AAC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4BAD1F8-6294-406A-A46E-B7865B53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  <a:p>
            <a:r>
              <a:rPr lang="ko-KR" altLang="en-US" dirty="0"/>
              <a:t>문자열</a:t>
            </a:r>
            <a:endParaRPr lang="en-US" altLang="ko-KR" dirty="0"/>
          </a:p>
          <a:p>
            <a:r>
              <a:rPr lang="ko-KR" altLang="en-US" dirty="0"/>
              <a:t>시간함수</a:t>
            </a:r>
            <a:endParaRPr lang="en-US" altLang="ko-KR" dirty="0"/>
          </a:p>
          <a:p>
            <a:r>
              <a:rPr lang="ko-KR" altLang="en-US" dirty="0" smtClean="0"/>
              <a:t>파일관리</a:t>
            </a:r>
            <a:endParaRPr lang="en-US" altLang="ko-KR" dirty="0" smtClean="0"/>
          </a:p>
          <a:p>
            <a:r>
              <a:rPr lang="ko-KR" altLang="en-US" dirty="0" smtClean="0"/>
              <a:t>시스템변수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0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strstr</a:t>
            </a:r>
            <a:r>
              <a:rPr lang="en-US" altLang="ko-KR" dirty="0"/>
              <a:t> : </a:t>
            </a:r>
            <a:r>
              <a:rPr lang="ko-KR" altLang="ko-KR" dirty="0"/>
              <a:t>문자열에서 임의의 문자열이 시작하는 위치를 구합니다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05.png" descr="C:\Users\JW\Desktop\strstr.PNG">
            <a:extLst>
              <a:ext uri="{FF2B5EF4-FFF2-40B4-BE49-F238E27FC236}">
                <a16:creationId xmlns="" xmlns:a16="http://schemas.microsoft.com/office/drawing/2014/main" id="{AA67BECC-1645-4A0A-9EDC-822EDFA0C27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09385"/>
            <a:ext cx="10041175" cy="18867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9710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strlen</a:t>
            </a:r>
            <a:r>
              <a:rPr lang="en-US" altLang="ko-KR" dirty="0"/>
              <a:t> : </a:t>
            </a:r>
            <a:r>
              <a:rPr lang="ko-KR" altLang="ko-KR" dirty="0"/>
              <a:t>문자열의 길이를 구합니다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Sizeof</a:t>
            </a:r>
            <a:r>
              <a:rPr lang="en-US" altLang="ko-KR" dirty="0"/>
              <a:t> : </a:t>
            </a:r>
            <a:r>
              <a:rPr lang="ko-KR" altLang="en-US" dirty="0"/>
              <a:t>대상의 크기를 구합니다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5504531-31F6-4D3D-A6D8-A14430A6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63388"/>
            <a:ext cx="9901153" cy="15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1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: 1970</a:t>
            </a:r>
            <a:r>
              <a:rPr lang="ko-KR" altLang="ko-KR" dirty="0"/>
              <a:t>년</a:t>
            </a:r>
            <a:r>
              <a:rPr lang="en-US" altLang="ko-KR" dirty="0"/>
              <a:t> 1</a:t>
            </a:r>
            <a:r>
              <a:rPr lang="ko-KR" altLang="ko-KR" dirty="0"/>
              <a:t>월</a:t>
            </a:r>
            <a:r>
              <a:rPr lang="en-US" altLang="ko-KR" dirty="0"/>
              <a:t> 1</a:t>
            </a:r>
            <a:r>
              <a:rPr lang="ko-KR" altLang="ko-KR" dirty="0"/>
              <a:t>일 자정부터 경과된 현재 시간을 초 단위로 계산합니다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ctime_s</a:t>
            </a:r>
            <a:r>
              <a:rPr lang="en-US" altLang="ko-KR" dirty="0"/>
              <a:t> : time() </a:t>
            </a:r>
            <a:r>
              <a:rPr lang="ko-KR" altLang="ko-KR" dirty="0"/>
              <a:t>함수로 계산된 현재시간을 문자열로 변환합니다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image196.png" descr="C:\Users\JW\Desktop\ctime_s.PNG">
            <a:extLst>
              <a:ext uri="{FF2B5EF4-FFF2-40B4-BE49-F238E27FC236}">
                <a16:creationId xmlns="" xmlns:a16="http://schemas.microsoft.com/office/drawing/2014/main" id="{ABE3C7F8-41E3-49F0-8D09-DDB74D8DC9D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771501"/>
            <a:ext cx="9595602" cy="28576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1854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localtime_s</a:t>
            </a:r>
            <a:r>
              <a:rPr lang="en-US" altLang="ko-KR" dirty="0"/>
              <a:t> : </a:t>
            </a:r>
            <a:r>
              <a:rPr lang="ko-KR" altLang="ko-KR" dirty="0"/>
              <a:t>지역시간을 구조체</a:t>
            </a:r>
            <a:r>
              <a:rPr lang="en-US" altLang="ko-KR" dirty="0"/>
              <a:t> tm</a:t>
            </a:r>
            <a:r>
              <a:rPr lang="ko-KR" altLang="ko-KR" dirty="0"/>
              <a:t>의 형식으로 가져오는 함수</a:t>
            </a:r>
          </a:p>
          <a:p>
            <a:endParaRPr lang="ko-KR" altLang="en-US" dirty="0"/>
          </a:p>
        </p:txBody>
      </p:sp>
      <p:pic>
        <p:nvPicPr>
          <p:cNvPr id="4" name="image43.png" descr="C:\Users\JW\Desktop\loacaltime_s.PNG">
            <a:extLst>
              <a:ext uri="{FF2B5EF4-FFF2-40B4-BE49-F238E27FC236}">
                <a16:creationId xmlns="" xmlns:a16="http://schemas.microsoft.com/office/drawing/2014/main" id="{5A0BBBEC-8C1C-4787-96F2-DDE0AD5AF75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59711"/>
            <a:ext cx="9990276" cy="36093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04540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difftime</a:t>
            </a:r>
            <a:r>
              <a:rPr lang="en-US" altLang="ko-KR" dirty="0"/>
              <a:t> : </a:t>
            </a:r>
            <a:r>
              <a:rPr lang="ko-KR" altLang="ko-KR" dirty="0"/>
              <a:t>두 시간의 차이를 초단위로 계산하는 함수</a:t>
            </a:r>
          </a:p>
          <a:p>
            <a:endParaRPr lang="ko-KR" altLang="en-US" dirty="0"/>
          </a:p>
        </p:txBody>
      </p:sp>
      <p:pic>
        <p:nvPicPr>
          <p:cNvPr id="4" name="image190.png" descr="C:\Users\JW\Desktop\diff.PNG">
            <a:extLst>
              <a:ext uri="{FF2B5EF4-FFF2-40B4-BE49-F238E27FC236}">
                <a16:creationId xmlns="" xmlns:a16="http://schemas.microsoft.com/office/drawing/2014/main" id="{2B0680A6-788F-4919-BFA9-F1B6A1537D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40669"/>
            <a:ext cx="8643879" cy="35280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669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Sleep : </a:t>
            </a:r>
            <a:r>
              <a:rPr lang="ko-KR" altLang="ko-KR" dirty="0"/>
              <a:t>지정한 시간 동안 대기 상태를 만드는 함수</a:t>
            </a:r>
            <a:r>
              <a:rPr lang="en-US" altLang="ko-KR" dirty="0"/>
              <a:t>. </a:t>
            </a:r>
            <a:r>
              <a:rPr lang="en-US" altLang="ko-KR" dirty="0" err="1"/>
              <a:t>ms</a:t>
            </a:r>
            <a:r>
              <a:rPr lang="ko-KR" altLang="en-US" dirty="0"/>
              <a:t> 단위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205.png" descr="C:\Users\JW\Desktop\Sleep.PNG">
            <a:extLst>
              <a:ext uri="{FF2B5EF4-FFF2-40B4-BE49-F238E27FC236}">
                <a16:creationId xmlns="" xmlns:a16="http://schemas.microsoft.com/office/drawing/2014/main" id="{EBE12E68-412E-4E12-963A-FBCFBA1E218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87538"/>
            <a:ext cx="9843158" cy="26203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152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메모리에 저장되는 변수들은 프로그램이 구동되는 당시에만 저장된다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재사용을 위해서는 파일에 저장할 필요가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디스크에 파일을 생성해 저장하는 방법을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18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파일을 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파일을 읽고 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파일을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0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fopen_s</a:t>
            </a:r>
            <a:r>
              <a:rPr lang="en-US" altLang="ko-KR" dirty="0"/>
              <a:t> : </a:t>
            </a:r>
            <a:r>
              <a:rPr lang="ko-KR" altLang="en-US" dirty="0"/>
              <a:t>해당하는 파일명의 파일을 해당 모드로 연다</a:t>
            </a:r>
            <a:r>
              <a:rPr lang="en-US" altLang="ko-KR" dirty="0"/>
              <a:t>. </a:t>
            </a:r>
            <a:r>
              <a:rPr lang="ko-KR" altLang="en-US" dirty="0"/>
              <a:t>항상 </a:t>
            </a:r>
            <a:r>
              <a:rPr lang="en-US" altLang="ko-KR" dirty="0" err="1"/>
              <a:t>fclose</a:t>
            </a:r>
            <a:r>
              <a:rPr lang="ko-KR" altLang="en-US" dirty="0"/>
              <a:t>와 쌍으로 쓰인다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185.png" descr="C:\Users\JW\Desktop\fopen_s.PNG">
            <a:extLst>
              <a:ext uri="{FF2B5EF4-FFF2-40B4-BE49-F238E27FC236}">
                <a16:creationId xmlns="" xmlns:a16="http://schemas.microsoft.com/office/drawing/2014/main" id="{AC227D31-1DE7-40A8-8B43-7BC41BEF772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524513"/>
            <a:ext cx="9438399" cy="29805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19793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모드</a:t>
            </a:r>
          </a:p>
        </p:txBody>
      </p:sp>
      <p:pic>
        <p:nvPicPr>
          <p:cNvPr id="1026" name="Picture 2" descr="파일 입출력 모드에 대한 이미지 검색결과">
            <a:extLst>
              <a:ext uri="{FF2B5EF4-FFF2-40B4-BE49-F238E27FC236}">
                <a16:creationId xmlns="" xmlns:a16="http://schemas.microsoft.com/office/drawing/2014/main" id="{0F767BCB-A002-48E4-B8B7-A98B754B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40" y="1940769"/>
            <a:ext cx="4247680" cy="42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BF6305-EFF5-4B03-866D-100E43DC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FBEE61-6B83-42F0-8A25-F3E83CE7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SBCS(Single Byte Character Set) : 1Byte </a:t>
            </a:r>
            <a:r>
              <a:rPr lang="ko-KR" altLang="en-US" dirty="0"/>
              <a:t>단위로 문자를 표현</a:t>
            </a:r>
            <a:r>
              <a:rPr lang="en-US" altLang="ko-KR" dirty="0"/>
              <a:t>. ASCII code</a:t>
            </a:r>
            <a:r>
              <a:rPr lang="ko-KR" altLang="en-US" dirty="0"/>
              <a:t>가 대표적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MBCS(Multi Byte Character Set) : 1,2Byte</a:t>
            </a:r>
            <a:r>
              <a:rPr lang="ko-KR" altLang="en-US" dirty="0"/>
              <a:t> 단위를 혼용해 문자를 표현</a:t>
            </a:r>
            <a:r>
              <a:rPr lang="en-US" altLang="ko-KR" dirty="0"/>
              <a:t>. </a:t>
            </a:r>
            <a:r>
              <a:rPr lang="ko-KR" altLang="en-US" dirty="0"/>
              <a:t>영어를 제외한 문자들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WBCS(Wide Byte Character Set) : 2Byte</a:t>
            </a:r>
            <a:r>
              <a:rPr lang="ko-KR" altLang="en-US" dirty="0"/>
              <a:t>단위로 모든 문자를 표현</a:t>
            </a:r>
            <a:r>
              <a:rPr lang="en-US" altLang="ko-KR" dirty="0"/>
              <a:t>. </a:t>
            </a:r>
            <a:r>
              <a:rPr lang="ko-KR" altLang="en-US" dirty="0"/>
              <a:t>유니코드가 대표적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343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="" xmlns:a16="http://schemas.microsoft.com/office/drawing/2014/main" id="{9D9D948D-26C9-4601-B169-BFD03BD0E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09966"/>
              </p:ext>
            </p:extLst>
          </p:nvPr>
        </p:nvGraphicFramePr>
        <p:xfrm>
          <a:off x="1097280" y="2292724"/>
          <a:ext cx="10256882" cy="22967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0967">
                  <a:extLst>
                    <a:ext uri="{9D8B030D-6E8A-4147-A177-3AD203B41FA5}">
                      <a16:colId xmlns="" xmlns:a16="http://schemas.microsoft.com/office/drawing/2014/main" val="3703615197"/>
                    </a:ext>
                  </a:extLst>
                </a:gridCol>
                <a:gridCol w="2418603">
                  <a:extLst>
                    <a:ext uri="{9D8B030D-6E8A-4147-A177-3AD203B41FA5}">
                      <a16:colId xmlns="" xmlns:a16="http://schemas.microsoft.com/office/drawing/2014/main" val="953866011"/>
                    </a:ext>
                  </a:extLst>
                </a:gridCol>
                <a:gridCol w="3183092">
                  <a:extLst>
                    <a:ext uri="{9D8B030D-6E8A-4147-A177-3AD203B41FA5}">
                      <a16:colId xmlns="" xmlns:a16="http://schemas.microsoft.com/office/drawing/2014/main" val="2282971465"/>
                    </a:ext>
                  </a:extLst>
                </a:gridCol>
                <a:gridCol w="2564220">
                  <a:extLst>
                    <a:ext uri="{9D8B030D-6E8A-4147-A177-3AD203B41FA5}">
                      <a16:colId xmlns="" xmlns:a16="http://schemas.microsoft.com/office/drawing/2014/main" val="2927916942"/>
                    </a:ext>
                  </a:extLst>
                </a:gridCol>
              </a:tblGrid>
              <a:tr h="3225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종류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입력함수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출력함수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설명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extLst>
                  <a:ext uri="{0D108BD9-81ED-4DB2-BD59-A6C34878D82A}">
                    <a16:rowId xmlns="" xmlns:a16="http://schemas.microsoft.com/office/drawing/2014/main" val="3670740088"/>
                  </a:ext>
                </a:extLst>
              </a:tr>
              <a:tr h="568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문자 단위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fgetc(FILE* fp)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fputc(int c, FILE* fp)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문자단위로 입출력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extLst>
                  <a:ext uri="{0D108BD9-81ED-4DB2-BD59-A6C34878D82A}">
                    <a16:rowId xmlns="" xmlns:a16="http://schemas.microsoft.com/office/drawing/2014/main" val="3859299546"/>
                  </a:ext>
                </a:extLst>
              </a:tr>
              <a:tr h="6831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문자열 단위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char* fgets(FILE* fp)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fputs(const char* s,FILE* fp)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문자열 단위로 입출력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extLst>
                  <a:ext uri="{0D108BD9-81ED-4DB2-BD59-A6C34878D82A}">
                    <a16:rowId xmlns="" xmlns:a16="http://schemas.microsoft.com/office/drawing/2014/main" val="3732740121"/>
                  </a:ext>
                </a:extLst>
              </a:tr>
              <a:tr h="6831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형식화된 입출력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fscanf(FILE* fp,…) 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fprintf(FILE* fp,…) 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 dirty="0">
                          <a:effectLst/>
                        </a:rPr>
                        <a:t>형식 지정 입출력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extLst>
                  <a:ext uri="{0D108BD9-81ED-4DB2-BD59-A6C34878D82A}">
                    <a16:rowId xmlns="" xmlns:a16="http://schemas.microsoft.com/office/drawing/2014/main" val="33221745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0A7AB6E-D19C-434C-8CA3-BCB1E4EE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66621" y="-244290"/>
            <a:ext cx="21844933" cy="81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20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fgetc</a:t>
            </a:r>
            <a:r>
              <a:rPr lang="en-US" altLang="ko-KR" b="1" dirty="0"/>
              <a:t> : </a:t>
            </a:r>
            <a:r>
              <a:rPr lang="ko-KR" altLang="en-US" b="1" dirty="0"/>
              <a:t>파일에서 첫 문자 하나를 가져온다</a:t>
            </a:r>
            <a:r>
              <a:rPr lang="en-US" altLang="ko-KR" b="1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0.png" descr="C:\Users\JW\Desktop\fgetc.PNG">
            <a:extLst>
              <a:ext uri="{FF2B5EF4-FFF2-40B4-BE49-F238E27FC236}">
                <a16:creationId xmlns="" xmlns:a16="http://schemas.microsoft.com/office/drawing/2014/main" id="{0CA14794-FBA2-4E48-BA03-D87A4DB49B3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26611"/>
            <a:ext cx="8224273" cy="41385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5483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fputc</a:t>
            </a:r>
            <a:r>
              <a:rPr lang="en-US" altLang="ko-KR" dirty="0"/>
              <a:t> : </a:t>
            </a:r>
            <a:r>
              <a:rPr lang="ko-KR" altLang="en-US" dirty="0"/>
              <a:t>파일에</a:t>
            </a:r>
            <a:r>
              <a:rPr lang="en-US" altLang="ko-KR" dirty="0"/>
              <a:t> </a:t>
            </a:r>
            <a:r>
              <a:rPr lang="ko-KR" altLang="en-US" dirty="0"/>
              <a:t>하나의 문자를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image29.png" descr="C:\Users\JW\Desktop\futc.PNG">
            <a:extLst>
              <a:ext uri="{FF2B5EF4-FFF2-40B4-BE49-F238E27FC236}">
                <a16:creationId xmlns="" xmlns:a16="http://schemas.microsoft.com/office/drawing/2014/main" id="{941BCB28-8DF4-4A49-BA21-09754D74D68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199813"/>
            <a:ext cx="9394627" cy="36692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89631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fgets</a:t>
            </a:r>
            <a:r>
              <a:rPr lang="en-US" altLang="ko-KR" dirty="0"/>
              <a:t>  : </a:t>
            </a:r>
            <a:r>
              <a:rPr lang="ko-KR" altLang="en-US" dirty="0"/>
              <a:t>파일에서 문자열을 받아온다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12.png" descr="C:\Users\JW\Desktop\fgets.PNG">
            <a:extLst>
              <a:ext uri="{FF2B5EF4-FFF2-40B4-BE49-F238E27FC236}">
                <a16:creationId xmlns="" xmlns:a16="http://schemas.microsoft.com/office/drawing/2014/main" id="{B532F799-FD92-4B97-B532-7ABF972F428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14620"/>
            <a:ext cx="7476263" cy="36544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42018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fputs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파일에 문자열을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207.png" descr="C:\Users\JW\Desktop\fputs.PNG">
            <a:extLst>
              <a:ext uri="{FF2B5EF4-FFF2-40B4-BE49-F238E27FC236}">
                <a16:creationId xmlns="" xmlns:a16="http://schemas.microsoft.com/office/drawing/2014/main" id="{48ABDDC7-FFB4-44F0-B127-6EED868C199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184000"/>
            <a:ext cx="9506238" cy="368509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85925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fscanf_s</a:t>
            </a:r>
            <a:r>
              <a:rPr lang="en-US" altLang="ko-KR" dirty="0"/>
              <a:t> : </a:t>
            </a:r>
            <a:r>
              <a:rPr lang="ko-KR" altLang="en-US" dirty="0"/>
              <a:t>파일에서 정해진 형식의 데이터를 읽어온다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209.png" descr="C:\Users\JW\Desktop\fscanf_s.PNG">
            <a:extLst>
              <a:ext uri="{FF2B5EF4-FFF2-40B4-BE49-F238E27FC236}">
                <a16:creationId xmlns="" xmlns:a16="http://schemas.microsoft.com/office/drawing/2014/main" id="{662041BE-D96B-4838-8805-C40D99F9506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93468"/>
            <a:ext cx="6954767" cy="35744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21066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fprintf</a:t>
            </a:r>
            <a:r>
              <a:rPr lang="en-US" altLang="ko-KR" dirty="0"/>
              <a:t> : </a:t>
            </a:r>
            <a:r>
              <a:rPr lang="ko-KR" altLang="en-US" dirty="0"/>
              <a:t>정해진 형식의 변수를 파일에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223.png" descr="C:\Users\JW\Desktop\fprintf.PNG">
            <a:extLst>
              <a:ext uri="{FF2B5EF4-FFF2-40B4-BE49-F238E27FC236}">
                <a16:creationId xmlns="" xmlns:a16="http://schemas.microsoft.com/office/drawing/2014/main" id="{910B1375-E79A-4513-8C9B-7A09BFEA988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50489"/>
            <a:ext cx="8890099" cy="36224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01675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58" y="-48677"/>
            <a:ext cx="10058400" cy="1450757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4967" y="1858296"/>
            <a:ext cx="11724967" cy="4999703"/>
          </a:xfrm>
        </p:spPr>
        <p:txBody>
          <a:bodyPr/>
          <a:lstStyle/>
          <a:p>
            <a:pPr algn="just"/>
            <a:r>
              <a:rPr lang="ko-KR" altLang="en-US" dirty="0" smtClean="0"/>
              <a:t>사용자로부터 다음과 같은 형식으로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이메일주소를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“address.dat”</a:t>
            </a:r>
            <a:r>
              <a:rPr lang="ko-KR" altLang="en-US" dirty="0" smtClean="0"/>
              <a:t>파일에 저장하고 또한 저장하는 일시와 시간도 자동으로 저장될 수 있게 한다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r>
              <a:rPr lang="ko-KR" altLang="en-US" dirty="0" smtClean="0"/>
              <a:t>      입력이 끝나면 사용자로부터 번호를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그 번호에 해당하는 전화번호 및 저</a:t>
            </a:r>
            <a:r>
              <a:rPr lang="en-US" altLang="ko-KR" dirty="0" smtClean="0"/>
              <a:t>	</a:t>
            </a:r>
            <a:r>
              <a:rPr lang="ko-KR" altLang="en-US" dirty="0" smtClean="0"/>
              <a:t>장한 일시와 </a:t>
            </a:r>
            <a:r>
              <a:rPr lang="ko-KR" altLang="en-US" dirty="0" err="1" smtClean="0"/>
              <a:t>시간를</a:t>
            </a:r>
            <a:r>
              <a:rPr lang="ko-KR" altLang="en-US" dirty="0" smtClean="0"/>
              <a:t> 출력하시오</a:t>
            </a:r>
            <a:r>
              <a:rPr lang="en-US" altLang="ko-KR" dirty="0" smtClean="0"/>
              <a:t>. .</a:t>
            </a:r>
          </a:p>
          <a:p>
            <a:pPr marL="0" indent="0" algn="just"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시간함수</a:t>
            </a:r>
            <a:r>
              <a:rPr lang="en-US" altLang="ko-KR" dirty="0" smtClean="0"/>
              <a:t>)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 smtClean="0"/>
              <a:t>번호     이름        전화번호               </a:t>
            </a:r>
            <a:r>
              <a:rPr lang="ko-KR" altLang="en-US" dirty="0" err="1" smtClean="0"/>
              <a:t>이메일주소</a:t>
            </a:r>
            <a:r>
              <a:rPr lang="ko-KR" altLang="en-US" dirty="0" smtClean="0"/>
              <a:t>             저장된 일시</a:t>
            </a:r>
            <a:endParaRPr lang="en-US" altLang="ko-KR" dirty="0" smtClean="0"/>
          </a:p>
          <a:p>
            <a:pPr algn="just">
              <a:buAutoNum type="arabicPlain"/>
            </a:pPr>
            <a:r>
              <a:rPr lang="ko-KR" altLang="en-US" dirty="0" smtClean="0"/>
              <a:t>김수미    </a:t>
            </a:r>
            <a:r>
              <a:rPr lang="en-US" altLang="ko-KR" dirty="0" smtClean="0"/>
              <a:t>111-2222-3333     </a:t>
            </a:r>
            <a:r>
              <a:rPr lang="en-US" altLang="ko-KR" dirty="0" err="1" smtClean="0">
                <a:hlinkClick r:id="rId2"/>
              </a:rPr>
              <a:t>aaa@bbb.ccc</a:t>
            </a:r>
            <a:r>
              <a:rPr lang="en-US" altLang="ko-KR" dirty="0" smtClean="0"/>
              <a:t>      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10:40</a:t>
            </a:r>
          </a:p>
          <a:p>
            <a:pPr algn="just">
              <a:buAutoNum type="arabicPlain"/>
            </a:pPr>
            <a:r>
              <a:rPr lang="en-US" altLang="ko-KR" dirty="0"/>
              <a:t> </a:t>
            </a:r>
            <a:r>
              <a:rPr lang="ko-KR" altLang="en-US" dirty="0" smtClean="0"/>
              <a:t>이수미    </a:t>
            </a:r>
            <a:r>
              <a:rPr lang="en-US" altLang="ko-KR" dirty="0" smtClean="0"/>
              <a:t>222-3333-4444    </a:t>
            </a:r>
            <a:r>
              <a:rPr lang="en-US" altLang="ko-KR" dirty="0" err="1" smtClean="0">
                <a:hlinkClick r:id="rId3"/>
              </a:rPr>
              <a:t>bbb@ccc.ddd</a:t>
            </a:r>
            <a:r>
              <a:rPr lang="en-US" altLang="ko-KR" dirty="0" smtClean="0"/>
              <a:t>     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11:10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9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106" y="0"/>
            <a:ext cx="10058400" cy="1450757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105" y="1845734"/>
            <a:ext cx="11615829" cy="4023360"/>
          </a:xfrm>
        </p:spPr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오픈시의</a:t>
            </a:r>
            <a:r>
              <a:rPr lang="ko-KR" altLang="en-US" dirty="0"/>
              <a:t> 예외</a:t>
            </a:r>
            <a:r>
              <a:rPr lang="en-US" altLang="ko-KR" dirty="0"/>
              <a:t>,</a:t>
            </a:r>
            <a:r>
              <a:rPr lang="ko-KR" altLang="en-US" dirty="0"/>
              <a:t> 전화번호 </a:t>
            </a:r>
            <a:r>
              <a:rPr lang="ko-KR" altLang="en-US" dirty="0" err="1"/>
              <a:t>입력시</a:t>
            </a:r>
            <a:r>
              <a:rPr lang="ko-KR" altLang="en-US" dirty="0"/>
              <a:t> 음수 입력에 대한 예외</a:t>
            </a:r>
            <a:r>
              <a:rPr lang="en-US" altLang="ko-KR" dirty="0"/>
              <a:t>, </a:t>
            </a:r>
            <a:r>
              <a:rPr lang="ko-KR" altLang="en-US" dirty="0" err="1"/>
              <a:t>이름입력시</a:t>
            </a:r>
            <a:r>
              <a:rPr lang="ko-KR" altLang="en-US" dirty="0"/>
              <a:t> 숫자</a:t>
            </a:r>
            <a:r>
              <a:rPr lang="en-US" altLang="ko-KR" dirty="0"/>
              <a:t>	</a:t>
            </a:r>
            <a:r>
              <a:rPr lang="ko-KR" altLang="en-US" dirty="0"/>
              <a:t>가 입력되는 것에 대한 예외를 </a:t>
            </a:r>
            <a:r>
              <a:rPr lang="en-US" altLang="ko-KR" dirty="0" err="1"/>
              <a:t>try~catch</a:t>
            </a:r>
            <a:r>
              <a:rPr lang="ko-KR" altLang="en-US" dirty="0"/>
              <a:t>문을 사용하여 예외처리를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시간함수</a:t>
            </a:r>
            <a:r>
              <a:rPr lang="en-US" altLang="ko-KR" dirty="0"/>
              <a:t>, </a:t>
            </a:r>
            <a:r>
              <a:rPr lang="ko-KR" altLang="en-US" dirty="0"/>
              <a:t>예외처리 연습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파일의 </a:t>
            </a:r>
            <a:r>
              <a:rPr lang="ko-KR" altLang="en-US" dirty="0" err="1"/>
              <a:t>오픈시의</a:t>
            </a:r>
            <a:r>
              <a:rPr lang="ko-KR" altLang="en-US" dirty="0"/>
              <a:t> 예외</a:t>
            </a:r>
            <a:r>
              <a:rPr lang="en-US" altLang="ko-KR" dirty="0"/>
              <a:t>,</a:t>
            </a:r>
            <a:r>
              <a:rPr lang="ko-KR" altLang="en-US" dirty="0"/>
              <a:t> 전화번호 </a:t>
            </a:r>
            <a:r>
              <a:rPr lang="ko-KR" altLang="en-US" dirty="0" err="1"/>
              <a:t>입력시</a:t>
            </a:r>
            <a:r>
              <a:rPr lang="ko-KR" altLang="en-US" dirty="0"/>
              <a:t> 음수 입력에 대한 예외</a:t>
            </a:r>
            <a:r>
              <a:rPr lang="en-US" altLang="ko-KR" dirty="0"/>
              <a:t>, </a:t>
            </a:r>
            <a:r>
              <a:rPr lang="ko-KR" altLang="en-US" dirty="0" err="1"/>
              <a:t>이름입력시</a:t>
            </a:r>
            <a:r>
              <a:rPr lang="ko-KR" altLang="en-US" dirty="0"/>
              <a:t> 숫자</a:t>
            </a:r>
            <a:r>
              <a:rPr lang="en-US" altLang="ko-KR" dirty="0"/>
              <a:t>	</a:t>
            </a:r>
            <a:r>
              <a:rPr lang="ko-KR" altLang="en-US" dirty="0"/>
              <a:t>가 입력되는 것에 대한 예외를 </a:t>
            </a:r>
            <a:r>
              <a:rPr lang="en-US" altLang="ko-KR" dirty="0" err="1"/>
              <a:t>try~catch</a:t>
            </a:r>
            <a:r>
              <a:rPr lang="ko-KR" altLang="en-US" dirty="0"/>
              <a:t>문을 사용하여 예외처리를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511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840" y="91757"/>
            <a:ext cx="10515600" cy="68548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시스템함수사용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4840" y="1295400"/>
            <a:ext cx="10515600" cy="5293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>
                <a:effectLst/>
              </a:rPr>
              <a:t>char *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b="1" dirty="0" err="1" smtClean="0">
                <a:effectLst/>
              </a:rPr>
              <a:t>const</a:t>
            </a:r>
            <a:r>
              <a:rPr lang="en-US" altLang="ko-KR" b="1" dirty="0" smtClean="0">
                <a:effectLst/>
              </a:rPr>
              <a:t> char </a:t>
            </a:r>
            <a:r>
              <a:rPr lang="en-US" altLang="ko-KR" dirty="0" smtClean="0">
                <a:effectLst/>
              </a:rPr>
              <a:t>*name); </a:t>
            </a:r>
            <a:r>
              <a:rPr lang="ko-KR" altLang="en-US" dirty="0" smtClean="0">
                <a:effectLst/>
              </a:rPr>
              <a:t>시스템 </a:t>
            </a:r>
            <a:r>
              <a:rPr lang="ko-KR" altLang="en-US" dirty="0" err="1" smtClean="0">
                <a:effectLst/>
              </a:rPr>
              <a:t>정보읽어오기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stdio.h</a:t>
            </a:r>
            <a:r>
              <a:rPr lang="en-US" altLang="ko-KR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stdlib.h</a:t>
            </a:r>
            <a:r>
              <a:rPr lang="en-US" altLang="ko-KR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main()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{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"HOSTNAME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"HOSTNAME")); 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"TERM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"TERM"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"SHELL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"SHELL"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"QTDIR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"QTDIR"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"HOME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"HOME" ));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>
                <a:effectLst/>
              </a:rPr>
              <a:t>return</a:t>
            </a:r>
            <a:r>
              <a:rPr lang="en-US" altLang="ko-KR" dirty="0" smtClean="0">
                <a:effectLst/>
              </a:rPr>
              <a:t> 0;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9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18DC8A-AA8B-49DA-9F3A-D5022C9D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244903D-91ED-45F0-8D89-ADA3B357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MBCS </a:t>
            </a:r>
            <a:endParaRPr lang="ko-KR" altLang="en-US" dirty="0"/>
          </a:p>
        </p:txBody>
      </p:sp>
      <p:pic>
        <p:nvPicPr>
          <p:cNvPr id="4" name="image222.png" descr="EMB000017f05f51">
            <a:extLst>
              <a:ext uri="{FF2B5EF4-FFF2-40B4-BE49-F238E27FC236}">
                <a16:creationId xmlns="" xmlns:a16="http://schemas.microsoft.com/office/drawing/2014/main" id="{EA83E7C9-E4EE-46B5-B201-0FDD629AA06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93757" y="1743393"/>
            <a:ext cx="5404485" cy="33712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27664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3360" y="365760"/>
            <a:ext cx="11140440" cy="58112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effectLst/>
              </a:rPr>
              <a:t>환경 변수 목록 중에 원하는 </a:t>
            </a:r>
            <a:r>
              <a:rPr lang="ko-KR" altLang="en-US" dirty="0" err="1" smtClean="0">
                <a:effectLst/>
              </a:rPr>
              <a:t>변수값</a:t>
            </a:r>
            <a:r>
              <a:rPr lang="ko-KR" altLang="en-US" dirty="0" smtClean="0">
                <a:effectLst/>
              </a:rPr>
              <a:t> 알아보기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>
                <a:effectLst/>
              </a:rPr>
              <a:t>char *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b="1" dirty="0" err="1" smtClean="0">
                <a:effectLst/>
              </a:rPr>
              <a:t>const</a:t>
            </a:r>
            <a:r>
              <a:rPr lang="en-US" altLang="ko-KR" b="1" dirty="0" smtClean="0">
                <a:effectLst/>
              </a:rPr>
              <a:t> char </a:t>
            </a:r>
            <a:r>
              <a:rPr lang="en-US" altLang="ko-KR" dirty="0" smtClean="0">
                <a:effectLst/>
              </a:rPr>
              <a:t>*name);</a:t>
            </a:r>
          </a:p>
          <a:p>
            <a:pPr marL="0" indent="0">
              <a:buNone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stdio.h</a:t>
            </a:r>
            <a:r>
              <a:rPr lang="en-US" altLang="ko-KR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stdlib.h</a:t>
            </a:r>
            <a:r>
              <a:rPr lang="en-US" altLang="ko-KR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main()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{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"HOSTNAME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"HOSTNAME")); 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"TERM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"TERM"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"SHELL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"SHELL"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"QTDIR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"QTDIR"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"HOME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"HOME" ));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>
                <a:effectLst/>
              </a:rPr>
              <a:t>return</a:t>
            </a:r>
            <a:r>
              <a:rPr lang="en-US" altLang="ko-KR" dirty="0" smtClean="0">
                <a:effectLst/>
              </a:rPr>
              <a:t> 0;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41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520" y="899160"/>
            <a:ext cx="11430000" cy="5638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환경변수 수정 및 추가</a:t>
            </a:r>
            <a:endParaRPr lang="en-US" altLang="ko-KR" b="1" dirty="0" smtClean="0">
              <a:effectLst/>
            </a:endParaRP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dirty="0" err="1" smtClean="0">
                <a:effectLst/>
              </a:rPr>
              <a:t>putenv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b="1" dirty="0" smtClean="0">
                <a:effectLst/>
              </a:rPr>
              <a:t>char</a:t>
            </a:r>
            <a:r>
              <a:rPr lang="en-US" altLang="ko-KR" dirty="0" smtClean="0">
                <a:effectLst/>
              </a:rPr>
              <a:t> *string); </a:t>
            </a: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dirty="0" err="1" smtClean="0">
                <a:effectLst/>
              </a:rPr>
              <a:t>setenv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b="1" dirty="0" err="1" smtClean="0">
                <a:effectLst/>
              </a:rPr>
              <a:t>const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b="1" dirty="0" smtClean="0">
                <a:effectLst/>
              </a:rPr>
              <a:t>char</a:t>
            </a:r>
            <a:r>
              <a:rPr lang="en-US" altLang="ko-KR" dirty="0" smtClean="0">
                <a:effectLst/>
              </a:rPr>
              <a:t> *</a:t>
            </a:r>
            <a:r>
              <a:rPr lang="en-US" altLang="ko-KR" dirty="0" err="1" smtClean="0">
                <a:effectLst/>
              </a:rPr>
              <a:t>envname</a:t>
            </a:r>
            <a:r>
              <a:rPr lang="en-US" altLang="ko-KR" dirty="0" smtClean="0">
                <a:effectLst/>
              </a:rPr>
              <a:t>, </a:t>
            </a:r>
            <a:r>
              <a:rPr lang="en-US" altLang="ko-KR" b="1" dirty="0" err="1" smtClean="0">
                <a:effectLst/>
              </a:rPr>
              <a:t>const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b="1" dirty="0" smtClean="0">
                <a:effectLst/>
              </a:rPr>
              <a:t>char</a:t>
            </a:r>
            <a:r>
              <a:rPr lang="en-US" altLang="ko-KR" dirty="0" smtClean="0">
                <a:effectLst/>
              </a:rPr>
              <a:t> *</a:t>
            </a:r>
            <a:r>
              <a:rPr lang="en-US" altLang="ko-KR" dirty="0" err="1" smtClean="0">
                <a:effectLst/>
              </a:rPr>
              <a:t>envval</a:t>
            </a:r>
            <a:r>
              <a:rPr lang="en-US" altLang="ko-KR" dirty="0" smtClean="0">
                <a:effectLst/>
              </a:rPr>
              <a:t>, </a:t>
            </a: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overwrite)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24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728960" cy="685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(1/6)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44880"/>
            <a:ext cx="10515600" cy="523208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도메인 이름</a:t>
            </a:r>
            <a:r>
              <a:rPr lang="en-US" altLang="ko-KR" dirty="0" smtClean="0"/>
              <a:t>(domain name)</a:t>
            </a:r>
          </a:p>
          <a:p>
            <a:pPr lvl="1" eaLnBrk="1" hangingPunct="1"/>
            <a:r>
              <a:rPr lang="en-US" altLang="ko-KR" dirty="0" smtClean="0"/>
              <a:t>IP </a:t>
            </a:r>
            <a:r>
              <a:rPr lang="ko-KR" altLang="en-US" dirty="0" smtClean="0"/>
              <a:t>주소와 대응되는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기억하기 쉬운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이름</a:t>
            </a:r>
          </a:p>
          <a:p>
            <a:pPr eaLnBrk="1" hangingPunct="1"/>
            <a:r>
              <a:rPr lang="ko-KR" altLang="en-US" dirty="0" smtClean="0"/>
              <a:t>도메인 이름 </a:t>
            </a:r>
            <a:r>
              <a:rPr lang="ko-KR" altLang="en-US" dirty="0" smtClean="0">
                <a:sym typeface="Wingdings" panose="05000000000000000000" pitchFamily="2" charset="2"/>
              </a:rPr>
              <a:t>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변환 예</a:t>
            </a:r>
          </a:p>
        </p:txBody>
      </p:sp>
      <p:pic>
        <p:nvPicPr>
          <p:cNvPr id="101380" name="Picture 4" descr="C:\[네트워크 프로그래밍]\Chapter03\Chapter03(Rev0)\Fig3-11-p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2676526"/>
            <a:ext cx="63595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653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(2/6)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29640"/>
            <a:ext cx="10515600" cy="5247323"/>
          </a:xfrm>
        </p:spPr>
        <p:txBody>
          <a:bodyPr/>
          <a:lstStyle/>
          <a:p>
            <a:pPr eaLnBrk="1" hangingPunct="1"/>
            <a:r>
              <a:rPr lang="ko-KR" altLang="en-US" smtClean="0"/>
              <a:t>도메인 이름 </a:t>
            </a:r>
            <a:r>
              <a:rPr lang="ko-KR" altLang="en-US" smtClean="0">
                <a:sym typeface="Wingdings" panose="05000000000000000000" pitchFamily="2" charset="2"/>
              </a:rPr>
              <a:t></a:t>
            </a:r>
            <a:r>
              <a:rPr lang="ko-KR" altLang="en-US" smtClean="0"/>
              <a:t> </a:t>
            </a:r>
            <a:r>
              <a:rPr lang="en-US" altLang="ko-KR" smtClean="0"/>
              <a:t>IP </a:t>
            </a:r>
            <a:r>
              <a:rPr lang="ko-KR" altLang="en-US" smtClean="0"/>
              <a:t>주소 변환 함수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209800" y="1752600"/>
            <a:ext cx="7772400" cy="3810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0005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/*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도메인 이름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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IP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네트워크 바이트 정렬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)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struct hostent* gethostbyname (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const char* name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도메인 이름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/* IP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네트워크 바이트 정렬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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도메인 이름 *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struct hostent* gethostbyaddr (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const char* addr,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네트워크 바이트 정렬된 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IP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</a:rPr>
              <a:t>int len,      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IP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주소의 길이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예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: 4)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int type      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 체계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예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: AF_INET)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81267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(3/6)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53440"/>
            <a:ext cx="10515600" cy="5323523"/>
          </a:xfrm>
        </p:spPr>
        <p:txBody>
          <a:bodyPr/>
          <a:lstStyle/>
          <a:p>
            <a:pPr eaLnBrk="1" hangingPunct="1"/>
            <a:r>
              <a:rPr lang="en-US" altLang="ko-KR" smtClean="0"/>
              <a:t>hostent </a:t>
            </a:r>
            <a:r>
              <a:rPr lang="ko-KR" altLang="en-US" smtClean="0"/>
              <a:t>구조체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310640" y="1722120"/>
            <a:ext cx="8900160" cy="345948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0005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struct  hostent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char    	* 	h_name;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official name of host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char   	** 	h_aliases;  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alias list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short    		h_addrtype;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host address type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short    		h_length;   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length of address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char   	** 	h_addr_list;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list of addresses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#define h_addr  h_addr_list[0]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address, for backward compatibility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typedef struct hostent HOSTENT;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770" y="5425440"/>
            <a:ext cx="1160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ffectLst/>
              </a:rPr>
              <a:t>const</a:t>
            </a:r>
            <a:r>
              <a:rPr lang="en-US" altLang="ko-KR" dirty="0" smtClean="0">
                <a:effectLst/>
              </a:rPr>
              <a:t> char *name</a:t>
            </a:r>
            <a:r>
              <a:rPr lang="ko-KR" altLang="en-US" dirty="0" smtClean="0">
                <a:effectLst/>
              </a:rPr>
              <a:t>호스트 이름이거나 표준 점 표기법의 </a:t>
            </a:r>
            <a:r>
              <a:rPr lang="en-US" altLang="ko-KR" dirty="0" smtClean="0">
                <a:effectLst/>
              </a:rPr>
              <a:t>IPv4 </a:t>
            </a:r>
            <a:r>
              <a:rPr lang="ko-KR" altLang="en-US" dirty="0" smtClean="0">
                <a:effectLst/>
              </a:rPr>
              <a:t>주소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콜론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그리고 점 표기법도 가능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표기법의 </a:t>
            </a:r>
            <a:r>
              <a:rPr lang="en-US" altLang="ko-KR" dirty="0" smtClean="0">
                <a:effectLst/>
              </a:rPr>
              <a:t>IPv6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23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668000" cy="685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(4/6)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" y="685800"/>
            <a:ext cx="10927080" cy="5491163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hostent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(cont</a:t>
            </a:r>
            <a:r>
              <a:rPr lang="en-US" altLang="ko-KR" dirty="0" smtClean="0">
                <a:latin typeface="Times New Roman" panose="02020603050405020304" pitchFamily="18" charset="0"/>
              </a:rPr>
              <a:t>’</a:t>
            </a:r>
            <a:r>
              <a:rPr lang="en-US" altLang="ko-KR" dirty="0" smtClean="0"/>
              <a:t>d)</a:t>
            </a:r>
          </a:p>
        </p:txBody>
      </p:sp>
      <p:grpSp>
        <p:nvGrpSpPr>
          <p:cNvPr id="104452" name="Group 4"/>
          <p:cNvGrpSpPr>
            <a:grpSpLocks/>
          </p:cNvGrpSpPr>
          <p:nvPr/>
        </p:nvGrpSpPr>
        <p:grpSpPr bwMode="auto">
          <a:xfrm>
            <a:off x="2286000" y="1752600"/>
            <a:ext cx="7696200" cy="4495800"/>
            <a:chOff x="720" y="1104"/>
            <a:chExt cx="4848" cy="2832"/>
          </a:xfrm>
        </p:grpSpPr>
        <p:sp>
          <p:nvSpPr>
            <p:cNvPr id="104453" name="Rectangle 5"/>
            <p:cNvSpPr>
              <a:spLocks noChangeArrowheads="1"/>
            </p:cNvSpPr>
            <p:nvPr/>
          </p:nvSpPr>
          <p:spPr bwMode="auto">
            <a:xfrm>
              <a:off x="1776" y="1824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AF_INET</a:t>
              </a:r>
            </a:p>
          </p:txBody>
        </p:sp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1776" y="2064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4</a:t>
              </a: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2544" y="1344"/>
              <a:ext cx="13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/>
                <a:t> </a:t>
              </a:r>
              <a:r>
                <a:rPr lang="ko-KR" altLang="en-US" sz="1800" dirty="0"/>
                <a:t>공식 도메인 이름</a:t>
              </a:r>
              <a:r>
                <a:rPr lang="en-US" altLang="ko-KR" sz="1800" dirty="0">
                  <a:latin typeface="Times New Roman" panose="02020603050405020304" pitchFamily="18" charset="0"/>
                </a:rPr>
                <a:t>\</a:t>
              </a:r>
              <a:r>
                <a:rPr lang="en-US" altLang="ko-KR" sz="1800" dirty="0"/>
                <a:t>0</a:t>
              </a:r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>
              <a:off x="1776" y="1461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2544" y="1680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800"/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2544" y="1920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</a:t>
              </a: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4176" y="1695"/>
              <a:ext cx="13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/>
                <a:t>별명 </a:t>
              </a:r>
              <a:r>
                <a:rPr lang="en-US" altLang="ko-KR" sz="1800"/>
                <a:t>#1</a:t>
              </a:r>
              <a:r>
                <a:rPr lang="en-US" altLang="ko-KR" sz="1800">
                  <a:latin typeface="Times New Roman" panose="02020603050405020304" pitchFamily="18" charset="0"/>
                </a:rPr>
                <a:t>\</a:t>
              </a:r>
              <a:r>
                <a:rPr lang="en-US" altLang="ko-KR" sz="1800"/>
                <a:t>0</a:t>
              </a:r>
            </a:p>
          </p:txBody>
        </p:sp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4176" y="1946"/>
              <a:ext cx="13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/>
                <a:t>별명 </a:t>
              </a:r>
              <a:r>
                <a:rPr lang="en-US" altLang="ko-KR" sz="1800"/>
                <a:t>#2</a:t>
              </a:r>
              <a:r>
                <a:rPr lang="en-US" altLang="ko-KR" sz="1800">
                  <a:latin typeface="Times New Roman" panose="02020603050405020304" pitchFamily="18" charset="0"/>
                </a:rPr>
                <a:t>\</a:t>
              </a:r>
              <a:r>
                <a:rPr lang="en-US" altLang="ko-KR" sz="1800"/>
                <a:t>0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V="1">
              <a:off x="3072" y="18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3072" y="204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2544" y="2160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NULL</a:t>
              </a:r>
            </a:p>
          </p:txBody>
        </p:sp>
        <p:sp>
          <p:nvSpPr>
            <p:cNvPr id="104464" name="Rectangle 16"/>
            <p:cNvSpPr>
              <a:spLocks noChangeArrowheads="1"/>
            </p:cNvSpPr>
            <p:nvPr/>
          </p:nvSpPr>
          <p:spPr bwMode="auto">
            <a:xfrm>
              <a:off x="720" y="134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h_name</a:t>
              </a:r>
            </a:p>
          </p:txBody>
        </p:sp>
        <p:sp>
          <p:nvSpPr>
            <p:cNvPr id="104465" name="Rectangle 17"/>
            <p:cNvSpPr>
              <a:spLocks noChangeArrowheads="1"/>
            </p:cNvSpPr>
            <p:nvPr/>
          </p:nvSpPr>
          <p:spPr bwMode="auto">
            <a:xfrm>
              <a:off x="720" y="158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h_aliases</a:t>
              </a:r>
            </a:p>
          </p:txBody>
        </p:sp>
        <p:sp>
          <p:nvSpPr>
            <p:cNvPr id="104466" name="Rectangle 18"/>
            <p:cNvSpPr>
              <a:spLocks noChangeArrowheads="1"/>
            </p:cNvSpPr>
            <p:nvPr/>
          </p:nvSpPr>
          <p:spPr bwMode="auto">
            <a:xfrm>
              <a:off x="720" y="182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h_addrtype</a:t>
              </a:r>
            </a:p>
          </p:txBody>
        </p:sp>
        <p:sp>
          <p:nvSpPr>
            <p:cNvPr id="104467" name="Rectangle 19"/>
            <p:cNvSpPr>
              <a:spLocks noChangeArrowheads="1"/>
            </p:cNvSpPr>
            <p:nvPr/>
          </p:nvSpPr>
          <p:spPr bwMode="auto">
            <a:xfrm>
              <a:off x="720" y="206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h_length</a:t>
              </a:r>
            </a:p>
          </p:txBody>
        </p:sp>
        <p:sp>
          <p:nvSpPr>
            <p:cNvPr id="104468" name="Rectangle 20"/>
            <p:cNvSpPr>
              <a:spLocks noChangeArrowheads="1"/>
            </p:cNvSpPr>
            <p:nvPr/>
          </p:nvSpPr>
          <p:spPr bwMode="auto">
            <a:xfrm>
              <a:off x="720" y="230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h_addr_list</a:t>
              </a:r>
            </a:p>
          </p:txBody>
        </p:sp>
        <p:sp>
          <p:nvSpPr>
            <p:cNvPr id="104469" name="Rectangle 21"/>
            <p:cNvSpPr>
              <a:spLocks noChangeArrowheads="1"/>
            </p:cNvSpPr>
            <p:nvPr/>
          </p:nvSpPr>
          <p:spPr bwMode="auto">
            <a:xfrm>
              <a:off x="720" y="1104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HOSTENT{}</a:t>
              </a:r>
            </a:p>
          </p:txBody>
        </p:sp>
        <p:sp>
          <p:nvSpPr>
            <p:cNvPr id="104470" name="Rectangle 22"/>
            <p:cNvSpPr>
              <a:spLocks noChangeArrowheads="1"/>
            </p:cNvSpPr>
            <p:nvPr/>
          </p:nvSpPr>
          <p:spPr bwMode="auto">
            <a:xfrm>
              <a:off x="2304" y="3024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800"/>
            </a:p>
          </p:txBody>
        </p:sp>
        <p:sp>
          <p:nvSpPr>
            <p:cNvPr id="104471" name="Rectangle 23"/>
            <p:cNvSpPr>
              <a:spLocks noChangeArrowheads="1"/>
            </p:cNvSpPr>
            <p:nvPr/>
          </p:nvSpPr>
          <p:spPr bwMode="auto">
            <a:xfrm>
              <a:off x="2304" y="3264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</a:t>
              </a:r>
            </a:p>
          </p:txBody>
        </p:sp>
        <p:sp>
          <p:nvSpPr>
            <p:cNvPr id="104472" name="Rectangle 24"/>
            <p:cNvSpPr>
              <a:spLocks noChangeArrowheads="1"/>
            </p:cNvSpPr>
            <p:nvPr/>
          </p:nvSpPr>
          <p:spPr bwMode="auto">
            <a:xfrm>
              <a:off x="3936" y="3049"/>
              <a:ext cx="120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IP </a:t>
              </a:r>
              <a:r>
                <a:rPr lang="ko-KR" altLang="en-US" sz="1800"/>
                <a:t>주소 </a:t>
              </a:r>
              <a:r>
                <a:rPr lang="en-US" altLang="ko-KR" sz="1800"/>
                <a:t>#1</a:t>
              </a:r>
            </a:p>
          </p:txBody>
        </p:sp>
        <p:sp>
          <p:nvSpPr>
            <p:cNvPr id="104473" name="Rectangle 25"/>
            <p:cNvSpPr>
              <a:spLocks noChangeArrowheads="1"/>
            </p:cNvSpPr>
            <p:nvPr/>
          </p:nvSpPr>
          <p:spPr bwMode="auto">
            <a:xfrm>
              <a:off x="3936" y="3312"/>
              <a:ext cx="120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IP </a:t>
              </a:r>
              <a:r>
                <a:rPr lang="ko-KR" altLang="en-US" sz="1800"/>
                <a:t>주소 </a:t>
              </a:r>
              <a:r>
                <a:rPr lang="en-US" altLang="ko-KR" sz="1800"/>
                <a:t>#2</a:t>
              </a:r>
            </a:p>
          </p:txBody>
        </p:sp>
        <p:sp>
          <p:nvSpPr>
            <p:cNvPr id="104474" name="Line 26"/>
            <p:cNvSpPr>
              <a:spLocks noChangeShapeType="1"/>
            </p:cNvSpPr>
            <p:nvPr/>
          </p:nvSpPr>
          <p:spPr bwMode="auto">
            <a:xfrm flipV="1">
              <a:off x="2817" y="3146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75" name="Line 27"/>
            <p:cNvSpPr>
              <a:spLocks noChangeShapeType="1"/>
            </p:cNvSpPr>
            <p:nvPr/>
          </p:nvSpPr>
          <p:spPr bwMode="auto">
            <a:xfrm>
              <a:off x="2825" y="3393"/>
              <a:ext cx="1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76" name="Rectangle 28"/>
            <p:cNvSpPr>
              <a:spLocks noChangeArrowheads="1"/>
            </p:cNvSpPr>
            <p:nvPr/>
          </p:nvSpPr>
          <p:spPr bwMode="auto">
            <a:xfrm>
              <a:off x="2304" y="3504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NULL</a:t>
              </a:r>
            </a:p>
          </p:txBody>
        </p:sp>
        <p:sp>
          <p:nvSpPr>
            <p:cNvPr id="104477" name="Rectangle 29"/>
            <p:cNvSpPr>
              <a:spLocks noChangeArrowheads="1"/>
            </p:cNvSpPr>
            <p:nvPr/>
          </p:nvSpPr>
          <p:spPr bwMode="auto">
            <a:xfrm>
              <a:off x="3936" y="2808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IN_ADDR{}</a:t>
              </a:r>
            </a:p>
          </p:txBody>
        </p:sp>
        <p:sp>
          <p:nvSpPr>
            <p:cNvPr id="104478" name="Line 30"/>
            <p:cNvSpPr>
              <a:spLocks noChangeShapeType="1"/>
            </p:cNvSpPr>
            <p:nvPr/>
          </p:nvSpPr>
          <p:spPr bwMode="auto">
            <a:xfrm>
              <a:off x="3936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79" name="Line 31"/>
            <p:cNvSpPr>
              <a:spLocks noChangeShapeType="1"/>
            </p:cNvSpPr>
            <p:nvPr/>
          </p:nvSpPr>
          <p:spPr bwMode="auto">
            <a:xfrm>
              <a:off x="5136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80" name="Line 32"/>
            <p:cNvSpPr>
              <a:spLocks noChangeShapeType="1"/>
            </p:cNvSpPr>
            <p:nvPr/>
          </p:nvSpPr>
          <p:spPr bwMode="auto">
            <a:xfrm>
              <a:off x="3936" y="369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3936" y="3792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h_length = 4</a:t>
              </a:r>
            </a:p>
          </p:txBody>
        </p:sp>
        <p:sp>
          <p:nvSpPr>
            <p:cNvPr id="104482" name="Line 34"/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83" name="Freeform 35"/>
            <p:cNvSpPr>
              <a:spLocks/>
            </p:cNvSpPr>
            <p:nvPr/>
          </p:nvSpPr>
          <p:spPr bwMode="auto">
            <a:xfrm>
              <a:off x="1776" y="2423"/>
              <a:ext cx="528" cy="601"/>
            </a:xfrm>
            <a:custGeom>
              <a:avLst/>
              <a:gdLst>
                <a:gd name="T0" fmla="*/ 0 w 528"/>
                <a:gd name="T1" fmla="*/ 0 h 576"/>
                <a:gd name="T2" fmla="*/ 288 w 528"/>
                <a:gd name="T3" fmla="*/ 129 h 576"/>
                <a:gd name="T4" fmla="*/ 336 w 528"/>
                <a:gd name="T5" fmla="*/ 648 h 576"/>
                <a:gd name="T6" fmla="*/ 528 w 528"/>
                <a:gd name="T7" fmla="*/ 775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576"/>
                <a:gd name="T14" fmla="*/ 528 w 5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576">
                  <a:moveTo>
                    <a:pt x="0" y="0"/>
                  </a:moveTo>
                  <a:cubicBezTo>
                    <a:pt x="116" y="8"/>
                    <a:pt x="232" y="16"/>
                    <a:pt x="288" y="96"/>
                  </a:cubicBezTo>
                  <a:cubicBezTo>
                    <a:pt x="344" y="176"/>
                    <a:pt x="296" y="400"/>
                    <a:pt x="336" y="480"/>
                  </a:cubicBezTo>
                  <a:cubicBezTo>
                    <a:pt x="376" y="560"/>
                    <a:pt x="452" y="568"/>
                    <a:pt x="528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314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665163"/>
            <a:ext cx="9421812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Text Box 8"/>
          <p:cNvSpPr txBox="1">
            <a:spLocks noChangeArrowheads="1"/>
          </p:cNvSpPr>
          <p:nvPr/>
        </p:nvSpPr>
        <p:spPr bwMode="auto">
          <a:xfrm>
            <a:off x="1433513" y="195263"/>
            <a:ext cx="7281862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2900" b="0">
                <a:solidFill>
                  <a:srgbClr val="660033"/>
                </a:solidFill>
                <a:latin typeface="Arial" panose="020B0604020202020204" pitchFamily="34" charset="0"/>
              </a:rPr>
              <a:t>도메인 주소 변환 함수</a:t>
            </a:r>
          </a:p>
        </p:txBody>
      </p:sp>
      <p:pic>
        <p:nvPicPr>
          <p:cNvPr id="1054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686647"/>
            <a:ext cx="9786620" cy="553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4" name="Text Box 14"/>
          <p:cNvSpPr txBox="1">
            <a:spLocks noChangeArrowheads="1"/>
          </p:cNvSpPr>
          <p:nvPr/>
        </p:nvSpPr>
        <p:spPr bwMode="auto">
          <a:xfrm>
            <a:off x="2135188" y="1770064"/>
            <a:ext cx="6838950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struct hostent *myent; 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myent = gethostbyname("www.hanb.co.kr");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if (myent == NULL) return;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while(*myent-&gt;h_addr_list != NULL) 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    add = (long int *)*myent-&gt;h_addr_list;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    myen.s_addr = *add;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    printf("%s\n", inet_ntoa(myen));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    myent-&gt;h_addr_list++;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5485" name="Text Box 14"/>
          <p:cNvSpPr txBox="1">
            <a:spLocks noChangeArrowheads="1"/>
          </p:cNvSpPr>
          <p:nvPr/>
        </p:nvSpPr>
        <p:spPr bwMode="auto">
          <a:xfrm>
            <a:off x="1703388" y="1260476"/>
            <a:ext cx="8528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34290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2500" b="0">
                <a:solidFill>
                  <a:srgbClr val="000000"/>
                </a:solidFill>
                <a:latin typeface="Arial" panose="020B0604020202020204" pitchFamily="34" charset="0"/>
              </a:rPr>
              <a:t>도메인 주소 변환 사용 예</a:t>
            </a:r>
            <a:endParaRPr lang="en-US" altLang="ko-KR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43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69848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도메인 이름 시스템과 이름 변환 함수 </a:t>
            </a:r>
            <a:r>
              <a:rPr lang="en-US" altLang="ko-KR" smtClean="0"/>
              <a:t>(5/6)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10972800" cy="5186363"/>
          </a:xfrm>
        </p:spPr>
        <p:txBody>
          <a:bodyPr/>
          <a:lstStyle/>
          <a:p>
            <a:pPr eaLnBrk="1" hangingPunct="1"/>
            <a:r>
              <a:rPr lang="ko-KR" altLang="en-US" smtClean="0"/>
              <a:t>사용자 정의 함수 ①</a:t>
            </a:r>
          </a:p>
        </p:txBody>
      </p:sp>
      <p:sp>
        <p:nvSpPr>
          <p:cNvPr id="107524" name="Rectangle 1028"/>
          <p:cNvSpPr>
            <a:spLocks noChangeArrowheads="1"/>
          </p:cNvSpPr>
          <p:nvPr/>
        </p:nvSpPr>
        <p:spPr bwMode="auto">
          <a:xfrm>
            <a:off x="381000" y="1691639"/>
            <a:ext cx="10271760" cy="4485323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0005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// </a:t>
            </a:r>
            <a:r>
              <a:rPr lang="ko-KR" altLang="en-US" sz="2000" dirty="0"/>
              <a:t>도메인 이름 </a:t>
            </a:r>
            <a:r>
              <a:rPr lang="en-US" altLang="ko-KR" sz="2000" dirty="0"/>
              <a:t>-&gt; IP </a:t>
            </a:r>
            <a:r>
              <a:rPr lang="ko-KR" altLang="en-US" sz="2000" dirty="0"/>
              <a:t>주소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BOOL </a:t>
            </a:r>
            <a:r>
              <a:rPr lang="en-US" altLang="ko-KR" sz="2000" dirty="0" err="1"/>
              <a:t>GetIPAddr</a:t>
            </a:r>
            <a:r>
              <a:rPr lang="en-US" altLang="ko-KR" sz="2000" dirty="0"/>
              <a:t>(char *name, IN_ADDR *</a:t>
            </a:r>
            <a:r>
              <a:rPr lang="en-US" altLang="ko-KR" sz="2000" dirty="0" err="1"/>
              <a:t>addr</a:t>
            </a:r>
            <a:r>
              <a:rPr lang="en-US" altLang="ko-KR" sz="2000" dirty="0"/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HOSTENT *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 </a:t>
            </a:r>
            <a:r>
              <a:rPr lang="en-US" altLang="ko-KR" sz="2000" dirty="0" err="1">
                <a:solidFill>
                  <a:srgbClr val="CC3300"/>
                </a:solidFill>
              </a:rPr>
              <a:t>gethostbyname</a:t>
            </a:r>
            <a:r>
              <a:rPr lang="en-US" altLang="ko-KR" sz="2000" dirty="0"/>
              <a:t>(name);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if(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== NULL){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err_display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gethostbyname</a:t>
            </a:r>
            <a:r>
              <a:rPr lang="en-US" altLang="ko-KR" sz="2000" dirty="0"/>
              <a:t>()");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    return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memcpy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addr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h_addr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h_length</a:t>
            </a:r>
            <a:r>
              <a:rPr lang="en-US" altLang="ko-KR" sz="2000" dirty="0"/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return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15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" y="0"/>
            <a:ext cx="1088136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(6/6)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22960"/>
            <a:ext cx="10820400" cy="5354003"/>
          </a:xfrm>
        </p:spPr>
        <p:txBody>
          <a:bodyPr/>
          <a:lstStyle/>
          <a:p>
            <a:pPr eaLnBrk="1" hangingPunct="1"/>
            <a:r>
              <a:rPr lang="ko-KR" altLang="en-US" smtClean="0"/>
              <a:t>사용자 정의 함수 ②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50520" y="1569719"/>
            <a:ext cx="10180320" cy="4820603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0005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// IP </a:t>
            </a:r>
            <a:r>
              <a:rPr lang="ko-KR" altLang="en-US" sz="2000"/>
              <a:t>주소 </a:t>
            </a:r>
            <a:r>
              <a:rPr lang="en-US" altLang="ko-KR" sz="2000"/>
              <a:t>-&gt; </a:t>
            </a:r>
            <a:r>
              <a:rPr lang="ko-KR" altLang="en-US" sz="2000"/>
              <a:t>도메인 이름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BOOL GetDomainName(IN_ADDR addr, char *name)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HOSTENT *ptr = </a:t>
            </a:r>
            <a:r>
              <a:rPr lang="en-US" altLang="ko-KR" sz="2000">
                <a:solidFill>
                  <a:srgbClr val="CC3300"/>
                </a:solidFill>
              </a:rPr>
              <a:t>gethostbyaddr</a:t>
            </a:r>
            <a:r>
              <a:rPr lang="en-US" altLang="ko-KR" sz="2000"/>
              <a:t>((char *)&amp;addr,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    sizeof(addr), AF_INET);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if(ptr == NULL){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    err_display("gethostbyaddr()");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    return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strcpy(name, ptr-&gt;h_name);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return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0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40691" y="1234438"/>
          <a:ext cx="11461748" cy="429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0874"/>
                <a:gridCol w="5730874"/>
              </a:tblGrid>
              <a:tr h="1074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time_t</a:t>
                      </a:r>
                      <a:r>
                        <a:rPr lang="en-US" sz="2400" kern="0" dirty="0">
                          <a:effectLst/>
                        </a:rPr>
                        <a:t> time(</a:t>
                      </a:r>
                      <a:r>
                        <a:rPr lang="en-US" sz="2400" kern="0" dirty="0" err="1">
                          <a:effectLst/>
                        </a:rPr>
                        <a:t>time_t</a:t>
                      </a:r>
                      <a:r>
                        <a:rPr lang="en-US" sz="2400" kern="0" dirty="0">
                          <a:effectLst/>
                        </a:rPr>
                        <a:t> *timer)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0">
                          <a:effectLst/>
                        </a:rPr>
                        <a:t>시스템의 현재시각을 얻어옴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</a:tr>
              <a:tr h="1074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struct</a:t>
                      </a:r>
                      <a:r>
                        <a:rPr lang="en-US" sz="2400" kern="0" dirty="0">
                          <a:effectLst/>
                        </a:rPr>
                        <a:t> tm *</a:t>
                      </a:r>
                      <a:r>
                        <a:rPr lang="en-US" sz="2400" kern="0" dirty="0" err="1">
                          <a:effectLst/>
                        </a:rPr>
                        <a:t>gmtime</a:t>
                      </a:r>
                      <a:r>
                        <a:rPr lang="en-US" sz="2400" kern="0" dirty="0">
                          <a:effectLst/>
                        </a:rPr>
                        <a:t>(</a:t>
                      </a:r>
                      <a:r>
                        <a:rPr lang="en-US" sz="2400" kern="0" dirty="0" err="1">
                          <a:effectLst/>
                        </a:rPr>
                        <a:t>const</a:t>
                      </a:r>
                      <a:r>
                        <a:rPr lang="en-US" sz="2400" kern="0" dirty="0">
                          <a:effectLst/>
                        </a:rPr>
                        <a:t> </a:t>
                      </a:r>
                      <a:r>
                        <a:rPr lang="en-US" sz="2400" kern="0" dirty="0" err="1">
                          <a:effectLst/>
                        </a:rPr>
                        <a:t>time_t</a:t>
                      </a:r>
                      <a:r>
                        <a:rPr lang="en-US" sz="2400" kern="0" dirty="0">
                          <a:effectLst/>
                        </a:rPr>
                        <a:t> *timer)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time_t</a:t>
                      </a:r>
                      <a:r>
                        <a:rPr lang="ko-KR" sz="2400" kern="0">
                          <a:effectLst/>
                        </a:rPr>
                        <a:t>를</a:t>
                      </a:r>
                      <a:r>
                        <a:rPr lang="en-US" sz="2400" kern="0">
                          <a:effectLst/>
                        </a:rPr>
                        <a:t> tm </a:t>
                      </a:r>
                      <a:r>
                        <a:rPr lang="ko-KR" sz="2400" kern="0">
                          <a:effectLst/>
                        </a:rPr>
                        <a:t>구조체로 변환</a:t>
                      </a:r>
                      <a:r>
                        <a:rPr lang="en-US" sz="2400" kern="0">
                          <a:effectLst/>
                        </a:rPr>
                        <a:t>(</a:t>
                      </a:r>
                      <a:r>
                        <a:rPr lang="ko-KR" sz="2400" kern="0">
                          <a:effectLst/>
                        </a:rPr>
                        <a:t>세계 표준시 기준</a:t>
                      </a:r>
                      <a:r>
                        <a:rPr lang="en-US" sz="2400" kern="0">
                          <a:effectLst/>
                        </a:rPr>
                        <a:t>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</a:tr>
              <a:tr h="1074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struct</a:t>
                      </a:r>
                      <a:r>
                        <a:rPr lang="en-US" sz="2400" kern="0" dirty="0">
                          <a:effectLst/>
                        </a:rPr>
                        <a:t> tm *</a:t>
                      </a:r>
                      <a:r>
                        <a:rPr lang="en-US" sz="2400" kern="0" dirty="0" err="1">
                          <a:effectLst/>
                        </a:rPr>
                        <a:t>localtime</a:t>
                      </a:r>
                      <a:r>
                        <a:rPr lang="en-US" sz="2400" kern="0" dirty="0">
                          <a:effectLst/>
                        </a:rPr>
                        <a:t>(</a:t>
                      </a:r>
                      <a:r>
                        <a:rPr lang="en-US" sz="2400" kern="0" dirty="0" err="1">
                          <a:effectLst/>
                        </a:rPr>
                        <a:t>const</a:t>
                      </a:r>
                      <a:r>
                        <a:rPr lang="en-US" sz="2400" kern="0" dirty="0">
                          <a:effectLst/>
                        </a:rPr>
                        <a:t> </a:t>
                      </a:r>
                      <a:r>
                        <a:rPr lang="en-US" sz="2400" kern="0" dirty="0" err="1">
                          <a:effectLst/>
                        </a:rPr>
                        <a:t>time_t</a:t>
                      </a:r>
                      <a:r>
                        <a:rPr lang="en-US" sz="2400" kern="0" dirty="0">
                          <a:effectLst/>
                        </a:rPr>
                        <a:t> *timer)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time_t</a:t>
                      </a:r>
                      <a:r>
                        <a:rPr lang="ko-KR" sz="2400" kern="0">
                          <a:effectLst/>
                        </a:rPr>
                        <a:t>를</a:t>
                      </a:r>
                      <a:r>
                        <a:rPr lang="en-US" sz="2400" kern="0">
                          <a:effectLst/>
                        </a:rPr>
                        <a:t> tm </a:t>
                      </a:r>
                      <a:r>
                        <a:rPr lang="ko-KR" sz="2400" kern="0">
                          <a:effectLst/>
                        </a:rPr>
                        <a:t>구조체로 변환</a:t>
                      </a:r>
                      <a:r>
                        <a:rPr lang="en-US" sz="2400" kern="0">
                          <a:effectLst/>
                        </a:rPr>
                        <a:t>(</a:t>
                      </a:r>
                      <a:r>
                        <a:rPr lang="ko-KR" sz="2400" kern="0">
                          <a:effectLst/>
                        </a:rPr>
                        <a:t>지역시간 기준</a:t>
                      </a:r>
                      <a:r>
                        <a:rPr lang="en-US" sz="2400" kern="0">
                          <a:effectLst/>
                        </a:rPr>
                        <a:t>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</a:tr>
              <a:tr h="1074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clock_t</a:t>
                      </a:r>
                      <a:r>
                        <a:rPr lang="en-US" sz="2400" kern="0" dirty="0">
                          <a:effectLst/>
                        </a:rPr>
                        <a:t> clock(void)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0" dirty="0">
                          <a:effectLst/>
                        </a:rPr>
                        <a:t>프로그램이 시작된 후 경과된</a:t>
                      </a:r>
                      <a:r>
                        <a:rPr lang="en-US" sz="2400" kern="0" dirty="0">
                          <a:effectLst/>
                        </a:rPr>
                        <a:t> clock </a:t>
                      </a:r>
                      <a:r>
                        <a:rPr lang="ko-KR" sz="2400" kern="0" dirty="0">
                          <a:effectLst/>
                        </a:rPr>
                        <a:t>수를 얻어 옴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</a:tr>
            </a:tbl>
          </a:graphicData>
        </a:graphic>
      </p:graphicFrame>
      <p:sp>
        <p:nvSpPr>
          <p:cNvPr id="12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40691" y="402936"/>
            <a:ext cx="9512300" cy="129727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 latinLnBrk="0">
              <a:buFontTx/>
              <a:buNone/>
            </a:pP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시스템에</a:t>
            </a:r>
            <a:r>
              <a:rPr lang="ko-KR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저장된</a:t>
            </a:r>
            <a:r>
              <a:rPr lang="ko-KR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현재</a:t>
            </a:r>
            <a:r>
              <a:rPr lang="ko-KR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시각을</a:t>
            </a:r>
            <a:r>
              <a:rPr lang="ko-KR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알려면</a:t>
            </a:r>
            <a:r>
              <a:rPr lang="ko-KR" altLang="en-US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 </a:t>
            </a:r>
            <a:r>
              <a:rPr lang="ko-KR" altLang="en-US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함수를</a:t>
            </a:r>
            <a:r>
              <a:rPr lang="ko-KR" altLang="en-US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호출하면</a:t>
            </a:r>
            <a:r>
              <a:rPr lang="ko-KR" altLang="en-US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됩니다</a:t>
            </a:r>
            <a: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b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9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60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60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</a:br>
            <a:endParaRPr lang="en-US" altLang="ko-KR" sz="240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B0BA74-E58D-4AD1-9966-C1189D9B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pic>
        <p:nvPicPr>
          <p:cNvPr id="4" name="image63.png" descr="EMB000017f05f54">
            <a:extLst>
              <a:ext uri="{FF2B5EF4-FFF2-40B4-BE49-F238E27FC236}">
                <a16:creationId xmlns="" xmlns:a16="http://schemas.microsoft.com/office/drawing/2014/main" id="{6F11DA72-F848-4BE0-B42B-0A30F6D119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714649" y="1846263"/>
            <a:ext cx="6823027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5278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err="1"/>
              <a:t>time.h</a:t>
            </a:r>
            <a:r>
              <a:rPr lang="en-US" altLang="ko-KR" b="1" dirty="0"/>
              <a:t> </a:t>
            </a:r>
            <a:r>
              <a:rPr lang="ko-KR" altLang="en-US" b="1" dirty="0" smtClean="0"/>
              <a:t> </a:t>
            </a:r>
            <a:r>
              <a:rPr lang="ko-KR" altLang="en-US" b="1" dirty="0"/>
              <a:t>시간 </a:t>
            </a:r>
            <a:r>
              <a:rPr lang="ko-KR" altLang="en-US" b="1" dirty="0" smtClean="0"/>
              <a:t>구조체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err="1"/>
              <a:t>struct</a:t>
            </a:r>
            <a:r>
              <a:rPr lang="en-US" altLang="ko-KR" b="1" dirty="0"/>
              <a:t> tm {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tm_sec</a:t>
            </a:r>
            <a:r>
              <a:rPr lang="en-US" altLang="ko-KR" b="1" dirty="0"/>
              <a:t>;   /* Seconds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tm_min</a:t>
            </a:r>
            <a:r>
              <a:rPr lang="en-US" altLang="ko-KR" b="1" dirty="0"/>
              <a:t>;   /* Minutes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tm_hour</a:t>
            </a:r>
            <a:r>
              <a:rPr lang="en-US" altLang="ko-KR" b="1" dirty="0"/>
              <a:t>;  /* Hour (0--23)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tm_mday</a:t>
            </a:r>
            <a:r>
              <a:rPr lang="en-US" altLang="ko-KR" b="1" dirty="0"/>
              <a:t>;  /* Day of month (1--31)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tm_mon</a:t>
            </a:r>
            <a:r>
              <a:rPr lang="en-US" altLang="ko-KR" b="1" dirty="0"/>
              <a:t>;   /* Month (0--11)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tm_year</a:t>
            </a:r>
            <a:r>
              <a:rPr lang="en-US" altLang="ko-KR" b="1" dirty="0"/>
              <a:t>;  /* Year (calendar year minus 1900)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tm_wday</a:t>
            </a:r>
            <a:r>
              <a:rPr lang="en-US" altLang="ko-KR" b="1" dirty="0"/>
              <a:t>;  /* Weekday (0--6; Sunday = 0)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tm_yday</a:t>
            </a:r>
            <a:r>
              <a:rPr lang="en-US" altLang="ko-KR" b="1" dirty="0"/>
              <a:t>;  /* Day of year (0--365)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tm_isdst</a:t>
            </a:r>
            <a:r>
              <a:rPr lang="en-US" altLang="ko-KR" b="1" dirty="0"/>
              <a:t>; /* 0 if daylight savings time is not in effect) */</a:t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};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986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9080"/>
            <a:ext cx="10515600" cy="59178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포인터를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함수의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인자로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넣어서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값을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받는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경우</a:t>
            </a:r>
            <a:endParaRPr lang="en-US" altLang="ko-KR" sz="3800" dirty="0" smtClean="0">
              <a:solidFill>
                <a:srgbClr val="343333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fontAlgn="t" latinLnBrk="0"/>
            <a:r>
              <a:rPr lang="en-US" altLang="ko-KR" sz="3800" b="1" dirty="0" err="1"/>
              <a:t>time_t</a:t>
            </a:r>
            <a:r>
              <a:rPr lang="en-US" altLang="ko-KR" sz="3800" b="1" dirty="0"/>
              <a:t> now;</a:t>
            </a:r>
            <a:endParaRPr lang="ko-KR" altLang="ko-KR" sz="3800" dirty="0"/>
          </a:p>
          <a:p>
            <a:pPr fontAlgn="t" latinLnBrk="0"/>
            <a:r>
              <a:rPr lang="en-US" altLang="ko-KR" sz="3800" b="1" dirty="0"/>
              <a:t>time(&amp;now);</a:t>
            </a:r>
            <a:endParaRPr lang="ko-KR" altLang="ko-KR" sz="3800" dirty="0"/>
          </a:p>
          <a:p>
            <a:endParaRPr lang="en-US" altLang="ko-KR" sz="3800" dirty="0">
              <a:solidFill>
                <a:srgbClr val="343333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3800" dirty="0" smtClean="0">
              <a:solidFill>
                <a:srgbClr val="343333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리턴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값을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통해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값을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받는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방법</a:t>
            </a:r>
            <a:endParaRPr lang="en-US" altLang="ko-KR" sz="3800" dirty="0" smtClean="0">
              <a:solidFill>
                <a:srgbClr val="343333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fontAlgn="t" latinLnBrk="0"/>
            <a:r>
              <a:rPr lang="en-US" altLang="ko-KR" sz="38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time_t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타입의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시각을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tm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구조체로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바꾸려면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38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gmtime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8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localtime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r>
              <a:rPr lang="en-US" altLang="ko-KR" sz="3800" u="sng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800" u="sng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800" b="1" dirty="0" err="1"/>
              <a:t>time_t</a:t>
            </a:r>
            <a:r>
              <a:rPr lang="en-US" altLang="ko-KR" sz="3800" b="1" dirty="0"/>
              <a:t> now;</a:t>
            </a:r>
            <a:endParaRPr lang="ko-KR" altLang="ko-KR" sz="3800" dirty="0"/>
          </a:p>
          <a:p>
            <a:pPr fontAlgn="t" latinLnBrk="0"/>
            <a:r>
              <a:rPr lang="en-US" altLang="ko-KR" sz="3800" b="1" dirty="0"/>
              <a:t>time(&amp;now);</a:t>
            </a:r>
            <a:endParaRPr lang="ko-KR" altLang="ko-KR" sz="3800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</a:br>
            <a:r>
              <a:rPr lang="en-US" altLang="ko-KR" sz="33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gmtime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err="1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그리니치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표준시인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UTC(Coordinated Universal Time)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</a:t>
            </a:r>
            <a: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3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localtime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컴퓨터에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설정된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err="1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타임존</a:t>
            </a:r>
            <a:r>
              <a:rPr lang="en-US" altLang="ko-KR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(Time Zone)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</a:t>
            </a:r>
            <a: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우리가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사용하는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err="1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타임존은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대한민국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표준시로</a:t>
            </a:r>
            <a:r>
              <a:rPr lang="en-US" altLang="ko-KR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3300" dirty="0" err="1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그리니치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표준시보다 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9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빠름</a:t>
            </a:r>
            <a: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3300" dirty="0" smtClean="0">
                <a:solidFill>
                  <a:srgbClr val="343333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825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"/>
            <a:ext cx="10515600" cy="64617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#include</a:t>
            </a:r>
            <a:r>
              <a:rPr lang="en-US" altLang="ko-KR" sz="2000" dirty="0" smtClean="0">
                <a:effectLst/>
              </a:rPr>
              <a:t> &lt;</a:t>
            </a:r>
            <a:r>
              <a:rPr lang="en-US" altLang="ko-KR" sz="2000" dirty="0" err="1" smtClean="0">
                <a:effectLst/>
              </a:rPr>
              <a:t>stdio.h</a:t>
            </a:r>
            <a:r>
              <a:rPr lang="en-US" altLang="ko-KR" sz="2000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#include</a:t>
            </a:r>
            <a:r>
              <a:rPr lang="en-US" altLang="ko-KR" sz="2000" dirty="0" smtClean="0">
                <a:effectLst/>
              </a:rPr>
              <a:t> &lt;</a:t>
            </a:r>
            <a:r>
              <a:rPr lang="en-US" altLang="ko-KR" sz="2000" dirty="0" err="1" smtClean="0">
                <a:effectLst/>
              </a:rPr>
              <a:t>time.h</a:t>
            </a:r>
            <a:r>
              <a:rPr lang="en-US" altLang="ko-KR" sz="2000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sz="2000" b="1" dirty="0" err="1" smtClean="0">
                <a:effectLst/>
              </a:rPr>
              <a:t>int</a:t>
            </a:r>
            <a:r>
              <a:rPr lang="en-US" altLang="ko-KR" sz="2000" dirty="0" smtClean="0">
                <a:effectLst/>
              </a:rPr>
              <a:t> main( </a:t>
            </a:r>
            <a:r>
              <a:rPr lang="en-US" altLang="ko-KR" sz="2000" b="1" dirty="0" smtClean="0">
                <a:effectLst/>
              </a:rPr>
              <a:t>void</a:t>
            </a:r>
            <a:r>
              <a:rPr lang="en-US" altLang="ko-KR" sz="2000" dirty="0" smtClean="0">
                <a:effectLst/>
              </a:rPr>
              <a:t>) </a:t>
            </a:r>
          </a:p>
          <a:p>
            <a:pPr marL="0" indent="0">
              <a:buNone/>
            </a:pPr>
            <a:r>
              <a:rPr lang="en-US" altLang="ko-KR" sz="2000" dirty="0" smtClean="0">
                <a:effectLst/>
              </a:rPr>
              <a:t>{ </a:t>
            </a:r>
            <a:r>
              <a:rPr lang="en-US" altLang="ko-KR" sz="2000" b="1" dirty="0" smtClean="0">
                <a:effectLst/>
              </a:rPr>
              <a:t>char</a:t>
            </a:r>
            <a:r>
              <a:rPr lang="en-US" altLang="ko-KR" sz="2000" dirty="0" smtClean="0">
                <a:effectLst/>
              </a:rPr>
              <a:t> *week[] = { "</a:t>
            </a:r>
            <a:r>
              <a:rPr lang="ko-KR" altLang="en-US" sz="2000" dirty="0" smtClean="0">
                <a:effectLst/>
              </a:rPr>
              <a:t>일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월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화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수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목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금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토</a:t>
            </a:r>
            <a:r>
              <a:rPr lang="en-US" altLang="ko-KR" sz="2000" dirty="0" smtClean="0">
                <a:effectLst/>
              </a:rPr>
              <a:t>"};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time_t</a:t>
            </a:r>
            <a:r>
              <a:rPr lang="en-US" altLang="ko-KR" sz="2000" dirty="0" smtClean="0">
                <a:effectLst/>
              </a:rPr>
              <a:t> </a:t>
            </a:r>
            <a:r>
              <a:rPr lang="en-US" altLang="ko-KR" sz="2000" dirty="0" err="1" smtClean="0">
                <a:effectLst/>
              </a:rPr>
              <a:t>current_time</a:t>
            </a:r>
            <a:r>
              <a:rPr lang="en-US" altLang="ko-KR" sz="2000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altLang="ko-KR" sz="2000" b="1" dirty="0" err="1" smtClean="0">
                <a:effectLst/>
              </a:rPr>
              <a:t>struct</a:t>
            </a:r>
            <a:r>
              <a:rPr lang="en-US" altLang="ko-KR" sz="2000" dirty="0" smtClean="0">
                <a:effectLst/>
              </a:rPr>
              <a:t> tm *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altLang="ko-KR" sz="2000" dirty="0" smtClean="0">
                <a:effectLst/>
              </a:rPr>
              <a:t>time( &amp;</a:t>
            </a:r>
            <a:r>
              <a:rPr lang="en-US" altLang="ko-KR" sz="2000" dirty="0" err="1" smtClean="0">
                <a:effectLst/>
              </a:rPr>
              <a:t>current_time</a:t>
            </a:r>
            <a:r>
              <a:rPr lang="en-US" altLang="ko-KR" sz="2000" dirty="0" smtClean="0">
                <a:effectLst/>
              </a:rPr>
              <a:t>);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 = </a:t>
            </a:r>
            <a:r>
              <a:rPr lang="en-US" altLang="ko-KR" sz="2000" dirty="0" err="1" smtClean="0">
                <a:effectLst/>
              </a:rPr>
              <a:t>localtime</a:t>
            </a:r>
            <a:r>
              <a:rPr lang="en-US" altLang="ko-KR" sz="2000" dirty="0" smtClean="0">
                <a:effectLst/>
              </a:rPr>
              <a:t>( &amp;</a:t>
            </a:r>
            <a:r>
              <a:rPr lang="en-US" altLang="ko-KR" sz="2000" dirty="0" err="1" smtClean="0">
                <a:effectLst/>
              </a:rPr>
              <a:t>current_time</a:t>
            </a:r>
            <a:r>
              <a:rPr lang="en-US" altLang="ko-KR" sz="2000" dirty="0" smtClean="0">
                <a:effectLst/>
              </a:rPr>
              <a:t>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"%4d </a:t>
            </a:r>
            <a:r>
              <a:rPr lang="ko-KR" altLang="en-US" sz="2000" dirty="0" smtClean="0">
                <a:effectLst/>
              </a:rPr>
              <a:t>년</a:t>
            </a:r>
            <a:r>
              <a:rPr lang="en-US" altLang="ko-KR" sz="2000" dirty="0" smtClean="0">
                <a:effectLst/>
              </a:rPr>
              <a:t>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tm_year</a:t>
            </a:r>
            <a:r>
              <a:rPr lang="en-US" altLang="ko-KR" sz="2000" dirty="0" smtClean="0">
                <a:effectLst/>
              </a:rPr>
              <a:t> +1900);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월</a:t>
            </a:r>
            <a:r>
              <a:rPr lang="en-US" altLang="ko-KR" sz="2000" dirty="0" smtClean="0">
                <a:effectLst/>
              </a:rPr>
              <a:t>(0-11)n",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tm_mon</a:t>
            </a:r>
            <a:r>
              <a:rPr lang="en-US" altLang="ko-KR" sz="2000" dirty="0" smtClean="0">
                <a:effectLst/>
              </a:rPr>
              <a:t> +1 );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일</a:t>
            </a:r>
            <a:r>
              <a:rPr lang="en-US" altLang="ko-KR" sz="2000" dirty="0" smtClean="0">
                <a:effectLst/>
              </a:rPr>
              <a:t>(1-31)n",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tm_mday</a:t>
            </a:r>
            <a:r>
              <a:rPr lang="en-US" altLang="ko-KR" sz="2000" dirty="0" smtClean="0">
                <a:effectLst/>
              </a:rPr>
              <a:t> 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"%s</a:t>
            </a:r>
            <a:r>
              <a:rPr lang="ko-KR" altLang="en-US" sz="2000" dirty="0" smtClean="0">
                <a:effectLst/>
              </a:rPr>
              <a:t>요일</a:t>
            </a:r>
            <a:r>
              <a:rPr lang="en-US" altLang="ko-KR" sz="2000" dirty="0" smtClean="0">
                <a:effectLst/>
              </a:rPr>
              <a:t>n" , week[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tm_wday</a:t>
            </a:r>
            <a:r>
              <a:rPr lang="en-US" altLang="ko-KR" sz="2000" dirty="0" smtClean="0">
                <a:effectLst/>
              </a:rPr>
              <a:t>]);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시</a:t>
            </a:r>
            <a:r>
              <a:rPr lang="en-US" altLang="ko-KR" sz="2000" dirty="0" smtClean="0">
                <a:effectLst/>
              </a:rPr>
              <a:t>(0-23)n",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tm_hour</a:t>
            </a:r>
            <a:r>
              <a:rPr lang="en-US" altLang="ko-KR" sz="2000" dirty="0" smtClean="0">
                <a:effectLst/>
              </a:rPr>
              <a:t> 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분</a:t>
            </a:r>
            <a:r>
              <a:rPr lang="en-US" altLang="ko-KR" sz="2000" dirty="0" smtClean="0">
                <a:effectLst/>
              </a:rPr>
              <a:t>(0-59)n",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tm_min</a:t>
            </a:r>
            <a:r>
              <a:rPr lang="en-US" altLang="ko-KR" sz="2000" dirty="0" smtClean="0">
                <a:effectLst/>
              </a:rPr>
              <a:t> 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초</a:t>
            </a:r>
            <a:r>
              <a:rPr lang="en-US" altLang="ko-KR" sz="2000" dirty="0" smtClean="0">
                <a:effectLst/>
              </a:rPr>
              <a:t>(0-59)n",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tm_sec</a:t>
            </a:r>
            <a:r>
              <a:rPr lang="en-US" altLang="ko-KR" sz="2000" dirty="0" smtClean="0">
                <a:effectLst/>
              </a:rPr>
              <a:t> 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"1</a:t>
            </a:r>
            <a:r>
              <a:rPr lang="ko-KR" altLang="en-US" sz="2000" dirty="0" smtClean="0">
                <a:effectLst/>
              </a:rPr>
              <a:t>월 </a:t>
            </a:r>
            <a:r>
              <a:rPr lang="en-US" altLang="ko-KR" sz="2000" dirty="0" smtClean="0">
                <a:effectLst/>
              </a:rPr>
              <a:t>1</a:t>
            </a:r>
            <a:r>
              <a:rPr lang="ko-KR" altLang="en-US" sz="2000" dirty="0" smtClean="0">
                <a:effectLst/>
              </a:rPr>
              <a:t>일 이후의 날짜 수</a:t>
            </a:r>
            <a:r>
              <a:rPr lang="en-US" altLang="ko-KR" sz="2000" dirty="0" smtClean="0">
                <a:effectLst/>
              </a:rPr>
              <a:t>: %3d 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tm_yday</a:t>
            </a:r>
            <a:r>
              <a:rPr lang="en-US" altLang="ko-KR" sz="2000" dirty="0" smtClean="0">
                <a:effectLst/>
              </a:rPr>
              <a:t>); </a:t>
            </a:r>
          </a:p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if</a:t>
            </a:r>
            <a:r>
              <a:rPr lang="en-US" altLang="ko-KR" sz="2000" dirty="0" smtClean="0">
                <a:effectLst/>
              </a:rPr>
              <a:t> ( 0 &lt;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tm_isdst</a:t>
            </a:r>
            <a:r>
              <a:rPr lang="en-US" altLang="ko-KR" sz="2000" dirty="0" smtClean="0">
                <a:effectLst/>
              </a:rPr>
              <a:t>) </a:t>
            </a:r>
          </a:p>
          <a:p>
            <a:pPr marL="0" indent="0">
              <a:buNone/>
            </a:pPr>
            <a:r>
              <a:rPr lang="en-US" altLang="ko-KR" sz="2000" dirty="0" smtClean="0">
                <a:effectLst/>
              </a:rPr>
              <a:t>	</a:t>
            </a: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</a:t>
            </a:r>
            <a:r>
              <a:rPr lang="ko-KR" altLang="en-US" sz="2000" dirty="0" err="1" smtClean="0">
                <a:effectLst/>
              </a:rPr>
              <a:t>썸머</a:t>
            </a:r>
            <a:r>
              <a:rPr lang="ko-KR" altLang="en-US" sz="2000" dirty="0" smtClean="0">
                <a:effectLst/>
              </a:rPr>
              <a:t> 타임 사용</a:t>
            </a:r>
            <a:r>
              <a:rPr lang="en-US" altLang="ko-KR" sz="2000" dirty="0" smtClean="0">
                <a:effectLst/>
              </a:rPr>
              <a:t>n" ); </a:t>
            </a:r>
          </a:p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else</a:t>
            </a:r>
            <a:r>
              <a:rPr lang="en-US" altLang="ko-KR" sz="2000" dirty="0" smtClean="0">
                <a:effectLst/>
              </a:rPr>
              <a:t> </a:t>
            </a:r>
            <a:r>
              <a:rPr lang="en-US" altLang="ko-KR" sz="2000" b="1" dirty="0" smtClean="0">
                <a:effectLst/>
              </a:rPr>
              <a:t>if</a:t>
            </a:r>
            <a:r>
              <a:rPr lang="en-US" altLang="ko-KR" sz="2000" dirty="0" smtClean="0">
                <a:effectLst/>
              </a:rPr>
              <a:t> ( 0 ==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tm_isdst</a:t>
            </a:r>
            <a:r>
              <a:rPr lang="en-US" altLang="ko-KR" sz="2000" dirty="0" smtClean="0">
                <a:effectLst/>
              </a:rPr>
              <a:t>) </a:t>
            </a: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</a:t>
            </a:r>
            <a:r>
              <a:rPr lang="ko-KR" altLang="en-US" sz="2000" dirty="0" err="1" smtClean="0">
                <a:effectLst/>
              </a:rPr>
              <a:t>썸머</a:t>
            </a:r>
            <a:r>
              <a:rPr lang="ko-KR" altLang="en-US" sz="2000" dirty="0" smtClean="0">
                <a:effectLst/>
              </a:rPr>
              <a:t> 타임 사용 </a:t>
            </a:r>
            <a:r>
              <a:rPr lang="ko-KR" altLang="en-US" sz="2000" dirty="0" err="1" smtClean="0">
                <a:effectLst/>
              </a:rPr>
              <a:t>안함</a:t>
            </a:r>
            <a:r>
              <a:rPr lang="en-US" altLang="ko-KR" sz="2000" dirty="0" smtClean="0">
                <a:effectLst/>
              </a:rPr>
              <a:t>n"); </a:t>
            </a:r>
          </a:p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else</a:t>
            </a:r>
            <a:r>
              <a:rPr lang="en-US" altLang="ko-KR" sz="2000" dirty="0" smtClean="0">
                <a:effectLst/>
              </a:rPr>
              <a:t> </a:t>
            </a: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</a:t>
            </a:r>
            <a:r>
              <a:rPr lang="ko-KR" altLang="en-US" sz="2000" dirty="0" err="1" smtClean="0">
                <a:effectLst/>
              </a:rPr>
              <a:t>썸머</a:t>
            </a:r>
            <a:r>
              <a:rPr lang="ko-KR" altLang="en-US" sz="2000" dirty="0" smtClean="0">
                <a:effectLst/>
              </a:rPr>
              <a:t> 타임 사용 불가</a:t>
            </a:r>
            <a:r>
              <a:rPr lang="en-US" altLang="ko-KR" sz="2000" dirty="0" smtClean="0">
                <a:effectLst/>
              </a:rPr>
              <a:t>n");</a:t>
            </a:r>
          </a:p>
          <a:p>
            <a:pPr marL="0" indent="0">
              <a:buNone/>
            </a:pPr>
            <a:r>
              <a:rPr lang="en-US" altLang="ko-KR" sz="2000" dirty="0" smtClean="0">
                <a:effectLst/>
              </a:rPr>
              <a:t> </a:t>
            </a:r>
            <a:r>
              <a:rPr lang="en-US" altLang="ko-KR" sz="2000" b="1" dirty="0" smtClean="0">
                <a:effectLst/>
              </a:rPr>
              <a:t>return</a:t>
            </a:r>
            <a:r>
              <a:rPr lang="en-US" altLang="ko-KR" sz="2000" dirty="0" smtClean="0">
                <a:effectLst/>
              </a:rPr>
              <a:t> 0; }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8569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9080"/>
            <a:ext cx="11932920" cy="59178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ffectLst/>
              </a:rPr>
              <a:t>time()</a:t>
            </a:r>
            <a:r>
              <a:rPr lang="ko-KR" altLang="en-US" dirty="0" smtClean="0">
                <a:effectLst/>
              </a:rPr>
              <a:t>에서 구한 시간 정보를 알기 쉽게 문자열을 만들기 위해서는 </a:t>
            </a:r>
            <a:r>
              <a:rPr lang="en-US" altLang="ko-KR" dirty="0" err="1" smtClean="0">
                <a:effectLst/>
              </a:rPr>
              <a:t>ctime</a:t>
            </a:r>
            <a:r>
              <a:rPr lang="en-US" altLang="ko-KR" dirty="0" smtClean="0">
                <a:effectLst/>
              </a:rPr>
              <a:t>()</a:t>
            </a:r>
            <a:r>
              <a:rPr lang="ko-KR" altLang="en-US" dirty="0" smtClean="0">
                <a:effectLst/>
              </a:rPr>
              <a:t>함수 이용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stdio.h</a:t>
            </a:r>
            <a:r>
              <a:rPr lang="en-US" altLang="ko-KR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time.h</a:t>
            </a:r>
            <a:r>
              <a:rPr lang="en-US" altLang="ko-KR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main( </a:t>
            </a:r>
            <a:r>
              <a:rPr lang="en-US" altLang="ko-KR" b="1" dirty="0" smtClean="0">
                <a:effectLst/>
              </a:rPr>
              <a:t>void</a:t>
            </a:r>
            <a:r>
              <a:rPr lang="en-US" altLang="ko-KR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 { </a:t>
            </a:r>
            <a:r>
              <a:rPr lang="en-US" altLang="ko-KR" dirty="0" err="1" smtClean="0">
                <a:effectLst/>
              </a:rPr>
              <a:t>time_t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dirty="0" err="1" smtClean="0">
                <a:effectLst/>
              </a:rPr>
              <a:t>current_time</a:t>
            </a:r>
            <a:r>
              <a:rPr lang="en-US" altLang="ko-KR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time( &amp;</a:t>
            </a:r>
            <a:r>
              <a:rPr lang="en-US" altLang="ko-KR" dirty="0" err="1" smtClean="0">
                <a:effectLst/>
              </a:rPr>
              <a:t>current_time</a:t>
            </a:r>
            <a:r>
              <a:rPr lang="en-US" altLang="ko-KR" dirty="0" smtClean="0">
                <a:effectLst/>
              </a:rPr>
              <a:t>); </a:t>
            </a:r>
          </a:p>
          <a:p>
            <a:pPr marL="0" indent="0">
              <a:buNone/>
            </a:pP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"%</a:t>
            </a:r>
            <a:r>
              <a:rPr lang="en-US" altLang="ko-KR" dirty="0" err="1" smtClean="0">
                <a:effectLst/>
              </a:rPr>
              <a:t>ldn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current_time</a:t>
            </a:r>
            <a:r>
              <a:rPr lang="en-US" altLang="ko-KR" dirty="0" smtClean="0">
                <a:effectLst/>
              </a:rPr>
              <a:t>); </a:t>
            </a:r>
          </a:p>
          <a:p>
            <a:pPr marL="0" indent="0">
              <a:buNone/>
            </a:pP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</a:t>
            </a:r>
            <a:r>
              <a:rPr lang="en-US" altLang="ko-KR" b="1" dirty="0" err="1" smtClean="0">
                <a:effectLst/>
              </a:rPr>
              <a:t>ctime</a:t>
            </a:r>
            <a:r>
              <a:rPr lang="en-US" altLang="ko-KR" dirty="0" smtClean="0">
                <a:effectLst/>
              </a:rPr>
              <a:t>( &amp;</a:t>
            </a:r>
            <a:r>
              <a:rPr lang="en-US" altLang="ko-KR" dirty="0" err="1" smtClean="0">
                <a:effectLst/>
              </a:rPr>
              <a:t>current_time</a:t>
            </a:r>
            <a:r>
              <a:rPr lang="en-US" altLang="ko-KR" dirty="0" smtClean="0">
                <a:effectLst/>
              </a:rPr>
              <a:t>)); 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return</a:t>
            </a:r>
            <a:r>
              <a:rPr lang="en-US" altLang="ko-KR" dirty="0" smtClean="0">
                <a:effectLst/>
              </a:rPr>
              <a:t> 0; }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030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제목 1"/>
          <p:cNvSpPr>
            <a:spLocks noGrp="1"/>
          </p:cNvSpPr>
          <p:nvPr>
            <p:ph type="ctrTitle"/>
          </p:nvPr>
        </p:nvSpPr>
        <p:spPr>
          <a:xfrm>
            <a:off x="1885950" y="2130426"/>
            <a:ext cx="8420100" cy="1470025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130051" name="부제목 2"/>
          <p:cNvSpPr>
            <a:spLocks noGrp="1"/>
          </p:cNvSpPr>
          <p:nvPr>
            <p:ph type="subTitle" idx="1"/>
          </p:nvPr>
        </p:nvSpPr>
        <p:spPr>
          <a:xfrm>
            <a:off x="2628900" y="3886200"/>
            <a:ext cx="6934200" cy="1752600"/>
          </a:xfrm>
        </p:spPr>
        <p:txBody>
          <a:bodyPr/>
          <a:lstStyle/>
          <a:p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59510" y="166053"/>
          <a:ext cx="8807450" cy="6387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7450"/>
              </a:tblGrid>
              <a:tr h="6386512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#include &lt;</a:t>
                      </a:r>
                      <a:r>
                        <a:rPr lang="en-US" sz="2000" kern="0" dirty="0" err="1">
                          <a:effectLst/>
                        </a:rPr>
                        <a:t>stdio.h</a:t>
                      </a:r>
                      <a:r>
                        <a:rPr lang="en-US" sz="2000" kern="0" dirty="0">
                          <a:effectLst/>
                        </a:rPr>
                        <a:t>&gt;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#include &lt;</a:t>
                      </a:r>
                      <a:r>
                        <a:rPr lang="en-US" sz="2000" kern="0" dirty="0" err="1">
                          <a:effectLst/>
                        </a:rPr>
                        <a:t>time.h</a:t>
                      </a:r>
                      <a:r>
                        <a:rPr lang="en-US" sz="2000" kern="0" dirty="0">
                          <a:effectLst/>
                        </a:rPr>
                        <a:t>&gt;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/>
                      </a:r>
                      <a:br>
                        <a:rPr lang="en-US" sz="2000" kern="0" dirty="0">
                          <a:effectLst/>
                        </a:rPr>
                      </a:b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int</a:t>
                      </a:r>
                      <a:r>
                        <a:rPr lang="en-US" sz="2000" kern="0" dirty="0">
                          <a:effectLst/>
                        </a:rPr>
                        <a:t> main(void)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{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effectLst/>
                        </a:rPr>
                        <a:t>time_t</a:t>
                      </a:r>
                      <a:r>
                        <a:rPr lang="en-US" sz="2000" kern="0" dirty="0">
                          <a:effectLst/>
                        </a:rPr>
                        <a:t> now = time(NULL); //</a:t>
                      </a:r>
                      <a:r>
                        <a:rPr lang="ko-KR" sz="2000" kern="0" dirty="0">
                          <a:effectLst/>
                        </a:rPr>
                        <a:t>시스템 시각을 얻어옴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effectLst/>
                        </a:rPr>
                        <a:t>struct</a:t>
                      </a:r>
                      <a:r>
                        <a:rPr lang="en-US" sz="2000" kern="0" dirty="0">
                          <a:effectLst/>
                        </a:rPr>
                        <a:t> tm *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 = </a:t>
                      </a:r>
                      <a:r>
                        <a:rPr lang="en-US" sz="2000" kern="0" dirty="0" err="1">
                          <a:effectLst/>
                        </a:rPr>
                        <a:t>localtime</a:t>
                      </a:r>
                      <a:r>
                        <a:rPr lang="en-US" sz="2000" kern="0" dirty="0">
                          <a:effectLst/>
                        </a:rPr>
                        <a:t>(&amp;now); //tm </a:t>
                      </a:r>
                      <a:r>
                        <a:rPr lang="ko-KR" sz="2000" kern="0" dirty="0">
                          <a:effectLst/>
                        </a:rPr>
                        <a:t>구조체로 변환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/>
                      </a:r>
                      <a:br>
                        <a:rPr lang="en-US" sz="2000" kern="0" dirty="0">
                          <a:effectLst/>
                        </a:rPr>
                      </a:b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effectLst/>
                        </a:rPr>
                        <a:t>printf</a:t>
                      </a:r>
                      <a:r>
                        <a:rPr lang="en-US" sz="2000" kern="0" dirty="0">
                          <a:effectLst/>
                        </a:rPr>
                        <a:t>("</a:t>
                      </a:r>
                      <a:r>
                        <a:rPr lang="ko-KR" sz="2000" kern="0" dirty="0">
                          <a:effectLst/>
                        </a:rPr>
                        <a:t>오늘은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년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월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일입니다</a:t>
                      </a:r>
                      <a:r>
                        <a:rPr lang="en-US" sz="2000" kern="0" dirty="0">
                          <a:effectLst/>
                        </a:rPr>
                        <a:t>. \n",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-&gt;tm_year+1900,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-&gt;tm_mon+1,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</a:t>
                      </a:r>
                      <a:r>
                        <a:rPr lang="en-US" sz="2000" kern="0" dirty="0" err="1">
                          <a:effectLst/>
                        </a:rPr>
                        <a:t>tm_mday</a:t>
                      </a:r>
                      <a:r>
                        <a:rPr lang="en-US" sz="2000" kern="0" dirty="0">
                          <a:effectLst/>
                        </a:rPr>
                        <a:t>);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effectLst/>
                        </a:rPr>
                        <a:t>printf</a:t>
                      </a:r>
                      <a:r>
                        <a:rPr lang="en-US" sz="2000" kern="0" dirty="0">
                          <a:effectLst/>
                        </a:rPr>
                        <a:t>("</a:t>
                      </a:r>
                      <a:r>
                        <a:rPr lang="ko-KR" sz="2000" kern="0" dirty="0">
                          <a:effectLst/>
                        </a:rPr>
                        <a:t>현재시각은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시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분입니다</a:t>
                      </a:r>
                      <a:r>
                        <a:rPr lang="en-US" sz="2000" kern="0" dirty="0">
                          <a:effectLst/>
                        </a:rPr>
                        <a:t>.\n",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-&gt;tm_hour+1,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-&gt;tm_min+1);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/>
                      </a:r>
                      <a:br>
                        <a:rPr lang="en-US" sz="2000" kern="0" dirty="0">
                          <a:effectLst/>
                        </a:rPr>
                      </a:b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return 0;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}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45" marR="95245" marT="95241" marB="952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628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제목 1"/>
          <p:cNvSpPr>
            <a:spLocks noGrp="1"/>
          </p:cNvSpPr>
          <p:nvPr>
            <p:ph type="title"/>
          </p:nvPr>
        </p:nvSpPr>
        <p:spPr>
          <a:xfrm>
            <a:off x="1143000" y="-242888"/>
            <a:ext cx="8915400" cy="1143001"/>
          </a:xfrm>
        </p:spPr>
        <p:txBody>
          <a:bodyPr/>
          <a:lstStyle/>
          <a:p>
            <a:pPr fontAlgn="base"/>
            <a:r>
              <a:rPr lang="ko-KR" altLang="en-US" dirty="0" smtClean="0"/>
              <a:t>실습</a:t>
            </a:r>
          </a:p>
        </p:txBody>
      </p:sp>
      <p:sp>
        <p:nvSpPr>
          <p:cNvPr id="132099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140643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ko-KR" altLang="en-US" dirty="0" smtClean="0"/>
              <a:t>자신의 컴퓨터의 이름과 도메인</a:t>
            </a:r>
            <a:r>
              <a:rPr lang="en-US" altLang="ko-KR" dirty="0" smtClean="0"/>
              <a:t>(Domain name) 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시간을 출력하시오</a:t>
            </a:r>
            <a:r>
              <a:rPr lang="en-US" altLang="ko-KR" dirty="0" smtClean="0"/>
              <a:t>.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ko-KR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ko-KR" altLang="en-US" dirty="0" smtClean="0"/>
              <a:t>시간은 </a:t>
            </a:r>
            <a:r>
              <a:rPr lang="en-US" altLang="ko-KR" dirty="0" smtClean="0"/>
              <a:t>xxx 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xx 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xx 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xx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초의 형식으로 출력하시오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30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WBCS</a:t>
            </a:r>
            <a:endParaRPr lang="ko-KR" altLang="en-US" dirty="0"/>
          </a:p>
        </p:txBody>
      </p:sp>
      <p:pic>
        <p:nvPicPr>
          <p:cNvPr id="4" name="image230.png" descr="EMB000017f05f57">
            <a:extLst>
              <a:ext uri="{FF2B5EF4-FFF2-40B4-BE49-F238E27FC236}">
                <a16:creationId xmlns="" xmlns:a16="http://schemas.microsoft.com/office/drawing/2014/main" id="{780D6686-8135-45E7-8FD5-25CD6609DD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4403" y="1845734"/>
            <a:ext cx="8344153" cy="26343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378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="" xmlns:a16="http://schemas.microsoft.com/office/drawing/2014/main" id="{A87237A8-2D9E-4F8D-A23E-58B2D767B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1860" y="2007948"/>
            <a:ext cx="3269239" cy="2651871"/>
          </a:xfrm>
        </p:spPr>
      </p:pic>
    </p:spTree>
    <p:extLst>
      <p:ext uri="{BB962C8B-B14F-4D97-AF65-F5344CB8AC3E}">
        <p14:creationId xmlns:p14="http://schemas.microsoft.com/office/powerpoint/2010/main" val="87346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Wchar.h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기본적으로 유니코드를 사용하기 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Tchar.h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매크로를 이용해 유니코드와 </a:t>
            </a:r>
            <a:r>
              <a:rPr lang="ko-KR" altLang="en-US" dirty="0" err="1"/>
              <a:t>멀티바이트를</a:t>
            </a:r>
            <a:r>
              <a:rPr lang="ko-KR" altLang="en-US" dirty="0"/>
              <a:t> 혼용하기 위함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19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‘’ : </a:t>
            </a:r>
            <a:r>
              <a:rPr lang="ko-KR" altLang="en-US" dirty="0"/>
              <a:t>단일 문자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“” : </a:t>
            </a:r>
            <a:r>
              <a:rPr lang="ko-KR" altLang="en-US" dirty="0"/>
              <a:t>문자열</a:t>
            </a:r>
            <a:r>
              <a:rPr lang="en-US" altLang="ko-KR" dirty="0"/>
              <a:t>. </a:t>
            </a:r>
            <a:r>
              <a:rPr lang="ko-KR" altLang="en-US" dirty="0"/>
              <a:t>끝에 </a:t>
            </a:r>
            <a:r>
              <a:rPr lang="en-US" altLang="ko-KR" dirty="0"/>
              <a:t>NULL </a:t>
            </a:r>
            <a:r>
              <a:rPr lang="ko-KR" altLang="en-US" dirty="0"/>
              <a:t>문자 추가됨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문자열 변수 </a:t>
            </a:r>
            <a:r>
              <a:rPr lang="en-US" altLang="ko-KR" dirty="0"/>
              <a:t>: </a:t>
            </a:r>
            <a:r>
              <a:rPr lang="ko-KR" altLang="en-US" dirty="0"/>
              <a:t>문자열을 배열에 저장한 것</a:t>
            </a:r>
            <a:r>
              <a:rPr lang="en-US" altLang="ko-KR" dirty="0"/>
              <a:t>.</a:t>
            </a:r>
          </a:p>
        </p:txBody>
      </p:sp>
      <p:pic>
        <p:nvPicPr>
          <p:cNvPr id="4" name="image31.png" descr="C:\Users\JW\Desktop\문자열 변수.PNG">
            <a:extLst>
              <a:ext uri="{FF2B5EF4-FFF2-40B4-BE49-F238E27FC236}">
                <a16:creationId xmlns="" xmlns:a16="http://schemas.microsoft.com/office/drawing/2014/main" id="{BE10632A-29DD-4147-9A39-9A88CBB3DC3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7279" y="4057977"/>
            <a:ext cx="8709193" cy="18111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866108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1580</Words>
  <Application>Microsoft Office PowerPoint</Application>
  <PresentationFormat>와이드스크린</PresentationFormat>
  <Paragraphs>344</Paragraphs>
  <Slides>55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굴림</vt:lpstr>
      <vt:lpstr>맑은 고딕</vt:lpstr>
      <vt:lpstr>Arial</vt:lpstr>
      <vt:lpstr>Calibri</vt:lpstr>
      <vt:lpstr>Calibri Light</vt:lpstr>
      <vt:lpstr>Times New Roman</vt:lpstr>
      <vt:lpstr>Wingdings</vt:lpstr>
      <vt:lpstr>Wingdings 3</vt:lpstr>
      <vt:lpstr>추억</vt:lpstr>
      <vt:lpstr>시스템 변수 </vt:lpstr>
      <vt:lpstr>시스템 변수</vt:lpstr>
      <vt:lpstr>Windows Code : Character Set</vt:lpstr>
      <vt:lpstr>Windows Code : Character Set</vt:lpstr>
      <vt:lpstr>Windows Code : Character Set</vt:lpstr>
      <vt:lpstr>Windows Code : Character Set</vt:lpstr>
      <vt:lpstr>Windows Code : Character Set</vt:lpstr>
      <vt:lpstr>Windows Code : Character Set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시간함수</vt:lpstr>
      <vt:lpstr>시간함수</vt:lpstr>
      <vt:lpstr>시간함수</vt:lpstr>
      <vt:lpstr>시간함수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실습 1</vt:lpstr>
      <vt:lpstr>실습 2</vt:lpstr>
      <vt:lpstr>시스템함수사용</vt:lpstr>
      <vt:lpstr>PowerPoint 프레젠테이션</vt:lpstr>
      <vt:lpstr>PowerPoint 프레젠테이션</vt:lpstr>
      <vt:lpstr> 도메인 이름 시스템과 이름 변환 함수 (1/6)</vt:lpstr>
      <vt:lpstr> 도메인 이름 시스템과 이름 변환 함수 (2/6)</vt:lpstr>
      <vt:lpstr> 도메인 이름 시스템과 이름 변환 함수 (3/6)</vt:lpstr>
      <vt:lpstr> 도메인 이름 시스템과 이름 변환 함수 (4/6)</vt:lpstr>
      <vt:lpstr>PowerPoint 프레젠테이션</vt:lpstr>
      <vt:lpstr> 도메인 이름 시스템과 이름 변환 함수 (5/6)</vt:lpstr>
      <vt:lpstr> 도메인 이름 시스템과 이름 변환 함수 (6/6)</vt:lpstr>
      <vt:lpstr>시스템에 저장된 현재 시각을 알려면 time 함수를 호출하면 됩니다.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박정민</dc:creator>
  <cp:lastModifiedBy>B211</cp:lastModifiedBy>
  <cp:revision>17</cp:revision>
  <dcterms:created xsi:type="dcterms:W3CDTF">2017-07-24T06:29:05Z</dcterms:created>
  <dcterms:modified xsi:type="dcterms:W3CDTF">2017-09-25T00:54:18Z</dcterms:modified>
</cp:coreProperties>
</file>