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85" r:id="rId4"/>
  </p:sldMasterIdLst>
  <p:notesMasterIdLst>
    <p:notesMasterId r:id="rId15"/>
  </p:notesMasterIdLst>
  <p:handoutMasterIdLst>
    <p:handoutMasterId r:id="rId16"/>
  </p:handoutMasterIdLst>
  <p:sldIdLst>
    <p:sldId id="256" r:id="rId5"/>
    <p:sldId id="415" r:id="rId6"/>
    <p:sldId id="417" r:id="rId7"/>
    <p:sldId id="418" r:id="rId8"/>
    <p:sldId id="429" r:id="rId9"/>
    <p:sldId id="430" r:id="rId10"/>
    <p:sldId id="431" r:id="rId11"/>
    <p:sldId id="432" r:id="rId12"/>
    <p:sldId id="433" r:id="rId13"/>
    <p:sldId id="435" r:id="rId14"/>
  </p:sldIdLst>
  <p:sldSz cx="9144000" cy="6858000" type="letter"/>
  <p:notesSz cx="6985000" cy="9283700"/>
  <p:defaultTextStyle>
    <a:defPPr>
      <a:defRPr lang="en-US"/>
    </a:defPPr>
    <a:lvl1pPr marL="0" algn="l" defTabSz="40785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07856" algn="l" defTabSz="40785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15711" algn="l" defTabSz="40785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23569" algn="l" defTabSz="40785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31423" algn="l" defTabSz="40785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039280" algn="l" defTabSz="40785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447134" algn="l" defTabSz="40785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854989" algn="l" defTabSz="40785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262847" algn="l" defTabSz="40785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701" userDrawn="1">
          <p15:clr>
            <a:srgbClr val="A4A3A4"/>
          </p15:clr>
        </p15:guide>
        <p15:guide id="2" orient="horz" pos="4474" userDrawn="1">
          <p15:clr>
            <a:srgbClr val="A4A3A4"/>
          </p15:clr>
        </p15:guide>
        <p15:guide id="3" orient="horz" pos="1128" userDrawn="1">
          <p15:clr>
            <a:srgbClr val="A4A3A4"/>
          </p15:clr>
        </p15:guide>
        <p15:guide id="4" pos="336" userDrawn="1">
          <p15:clr>
            <a:srgbClr val="A4A3A4"/>
          </p15:clr>
        </p15:guide>
        <p15:guide id="5" pos="5640" userDrawn="1">
          <p15:clr>
            <a:srgbClr val="A4A3A4"/>
          </p15:clr>
        </p15:guide>
        <p15:guide id="6" orient="horz" pos="1248" userDrawn="1">
          <p15:clr>
            <a:srgbClr val="A4A3A4"/>
          </p15:clr>
        </p15:guide>
        <p15:guide id="7" orient="horz" pos="3960" userDrawn="1">
          <p15:clr>
            <a:srgbClr val="A4A3A4"/>
          </p15:clr>
        </p15:guide>
        <p15:guide id="8" orient="horz" pos="552" userDrawn="1">
          <p15:clr>
            <a:srgbClr val="A4A3A4"/>
          </p15:clr>
        </p15:guide>
        <p15:guide id="9" pos="288" userDrawn="1">
          <p15:clr>
            <a:srgbClr val="A4A3A4"/>
          </p15:clr>
        </p15:guide>
        <p15:guide id="10" pos="5476" userDrawn="1">
          <p15:clr>
            <a:srgbClr val="A4A3A4"/>
          </p15:clr>
        </p15:guide>
        <p15:guide id="11" orient="horz" pos="744" userDrawn="1">
          <p15:clr>
            <a:srgbClr val="A4A3A4"/>
          </p15:clr>
        </p15:guide>
        <p15:guide id="12" orient="horz" pos="1118">
          <p15:clr>
            <a:srgbClr val="A4A3A4"/>
          </p15:clr>
        </p15:guide>
        <p15:guide id="13" orient="horz" pos="1418">
          <p15:clr>
            <a:srgbClr val="A4A3A4"/>
          </p15:clr>
        </p15:guide>
        <p15:guide id="14" orient="horz" pos="3374">
          <p15:clr>
            <a:srgbClr val="A4A3A4"/>
          </p15:clr>
        </p15:guide>
        <p15:guide id="15" orient="horz" pos="542">
          <p15:clr>
            <a:srgbClr val="A4A3A4"/>
          </p15:clr>
        </p15:guide>
        <p15:guide id="16" orient="horz" pos="2208">
          <p15:clr>
            <a:srgbClr val="A4A3A4"/>
          </p15:clr>
        </p15:guide>
        <p15:guide id="17" orient="horz" pos="3068">
          <p15:clr>
            <a:srgbClr val="A4A3A4"/>
          </p15:clr>
        </p15:guide>
        <p15:guide id="18" orient="horz" pos="4134">
          <p15:clr>
            <a:srgbClr val="A4A3A4"/>
          </p15:clr>
        </p15:guide>
        <p15:guide id="19" orient="horz" pos="3246">
          <p15:clr>
            <a:srgbClr val="A4A3A4"/>
          </p15:clr>
        </p15:guide>
        <p15:guide id="20" orient="horz" pos="3030">
          <p15:clr>
            <a:srgbClr val="A4A3A4"/>
          </p15:clr>
        </p15:guide>
        <p15:guide id="21" orient="horz" pos="3826">
          <p15:clr>
            <a:srgbClr val="A4A3A4"/>
          </p15:clr>
        </p15:guide>
        <p15:guide id="22" pos="2924">
          <p15:clr>
            <a:srgbClr val="A4A3A4"/>
          </p15:clr>
        </p15:guide>
        <p15:guide id="23">
          <p15:clr>
            <a:srgbClr val="A4A3A4"/>
          </p15:clr>
        </p15:guide>
        <p15:guide id="24" pos="5546">
          <p15:clr>
            <a:srgbClr val="A4A3A4"/>
          </p15:clr>
        </p15:guide>
        <p15:guide id="25" pos="2820">
          <p15:clr>
            <a:srgbClr val="A4A3A4"/>
          </p15:clr>
        </p15:guide>
        <p15:guide id="26" pos="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9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00385F"/>
    <a:srgbClr val="E37222"/>
    <a:srgbClr val="E5E5E5"/>
    <a:srgbClr val="262626"/>
    <a:srgbClr val="595959"/>
    <a:srgbClr val="8C8C8C"/>
    <a:srgbClr val="6BCBDB"/>
    <a:srgbClr val="00336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5" autoAdjust="0"/>
    <p:restoredTop sz="85219" autoAdjust="0"/>
  </p:normalViewPr>
  <p:slideViewPr>
    <p:cSldViewPr snapToObjects="1">
      <p:cViewPr varScale="1">
        <p:scale>
          <a:sx n="118" d="100"/>
          <a:sy n="118" d="100"/>
        </p:scale>
        <p:origin x="-968" y="-104"/>
      </p:cViewPr>
      <p:guideLst>
        <p:guide orient="horz" pos="4701"/>
        <p:guide orient="horz" pos="4474"/>
        <p:guide orient="horz"/>
        <p:guide orient="horz" pos="4319"/>
        <p:guide orient="horz" pos="480"/>
        <p:guide pos="5664"/>
        <p:guide pos="5759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2472"/>
    </p:cViewPr>
  </p:sorterViewPr>
  <p:notesViewPr>
    <p:cSldViewPr snapToObjects="1">
      <p:cViewPr varScale="1">
        <p:scale>
          <a:sx n="101" d="100"/>
          <a:sy n="101" d="100"/>
        </p:scale>
        <p:origin x="-3032" y="-112"/>
      </p:cViewPr>
      <p:guideLst>
        <p:guide orient="horz" pos="2925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e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26833" cy="46418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>
              <a:latin typeface="Avenir Next for Best Buy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1" y="1"/>
            <a:ext cx="3026833" cy="46418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4A12C033-38F8-4626-8E67-E3A9B51399E2}" type="datetime1">
              <a:rPr lang="en-US" smtClean="0">
                <a:latin typeface="Avenir Next for Best Buy" pitchFamily="34" charset="0"/>
              </a:rPr>
              <a:t>21Jan 16</a:t>
            </a:fld>
            <a:endParaRPr lang="en-US" dirty="0">
              <a:latin typeface="Avenir Next for Best Buy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1" y="8817905"/>
            <a:ext cx="3026833" cy="4641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85ED1AD-CCA0-8940-AC9E-8DB3ACD2B11A}" type="slidenum">
              <a:rPr lang="en-US" smtClean="0">
                <a:latin typeface="Avenir Next for Best Buy" pitchFamily="34" charset="0"/>
              </a:rPr>
              <a:pPr/>
              <a:t>‹#›</a:t>
            </a:fld>
            <a:endParaRPr lang="en-US" dirty="0">
              <a:latin typeface="Avenir Next for Best Buy" pitchFamily="34" charset="0"/>
            </a:endParaRPr>
          </a:p>
        </p:txBody>
      </p:sp>
      <p:pic>
        <p:nvPicPr>
          <p:cNvPr id="6" name="Picture 5" descr="BBY_Logo_4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0" y="8654212"/>
            <a:ext cx="478531" cy="3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895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19625" y="5349325"/>
            <a:ext cx="6145749" cy="3238097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5"/>
            <a:ext cx="3026833" cy="4641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>
                <a:latin typeface="Avenir Next for Best Buy" pitchFamily="34" charset="0"/>
              </a:defRPr>
            </a:lvl1pPr>
          </a:lstStyle>
          <a:p>
            <a:fld id="{7039874E-2BBD-184A-8F8E-63200F0EAE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BBY_Logo_4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7" y="8762226"/>
            <a:ext cx="478531" cy="32738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>
          <a:xfrm>
            <a:off x="3955750" y="1"/>
            <a:ext cx="3027638" cy="4660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Next for Best Buy" panose="020B0503020202020204" pitchFamily="34" charset="0"/>
              </a:defRPr>
            </a:lvl1pPr>
          </a:lstStyle>
          <a:p>
            <a:fld id="{9B8B3EA3-084C-498E-955A-E9EF13698A13}" type="datetime1">
              <a:rPr lang="en-US" smtClean="0"/>
              <a:t>21Jan 16</a:t>
            </a:fld>
            <a:endParaRPr lang="en-US" dirty="0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458788"/>
            <a:ext cx="6048375" cy="4535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35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114300" indent="-114300" algn="l" defTabSz="407856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Avenir Next for Best Buy" pitchFamily="34" charset="0"/>
        <a:ea typeface="+mn-ea"/>
        <a:cs typeface="+mn-cs"/>
      </a:defRPr>
    </a:lvl1pPr>
    <a:lvl2pPr marL="227013" indent="-112713" algn="l" defTabSz="407856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Avenir Next for Best Buy" pitchFamily="34" charset="0"/>
        <a:ea typeface="+mn-ea"/>
        <a:cs typeface="+mn-cs"/>
      </a:defRPr>
    </a:lvl2pPr>
    <a:lvl3pPr marL="341313" indent="-114300" algn="l" defTabSz="407856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Avenir Next for Best Buy" pitchFamily="34" charset="0"/>
        <a:ea typeface="+mn-ea"/>
        <a:cs typeface="+mn-cs"/>
      </a:defRPr>
    </a:lvl3pPr>
    <a:lvl4pPr marL="460375" indent="-119063" algn="l" defTabSz="407856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Avenir Next for Best Buy" pitchFamily="34" charset="0"/>
        <a:ea typeface="+mn-ea"/>
        <a:cs typeface="+mn-cs"/>
      </a:defRPr>
    </a:lvl4pPr>
    <a:lvl5pPr marL="573088" indent="-112713" algn="l" defTabSz="407856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Avenir Next for Best Buy" pitchFamily="34" charset="0"/>
        <a:ea typeface="+mn-ea"/>
        <a:cs typeface="+mn-cs"/>
      </a:defRPr>
    </a:lvl5pPr>
    <a:lvl6pPr marL="2039280" algn="l" defTabSz="4078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7134" algn="l" defTabSz="4078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4989" algn="l" defTabSz="4078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2847" algn="l" defTabSz="4078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68313" y="458788"/>
            <a:ext cx="6048375" cy="4535487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6E1DEC-CFD4-4AE3-9150-FBDD5870CB18}" type="datetime1">
              <a:rPr lang="en-US" smtClean="0"/>
              <a:t>21Jan 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39874E-2BBD-184A-8F8E-63200F0EAE9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67128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48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– Kathryn,</a:t>
            </a:r>
            <a:r>
              <a:rPr lang="en-US" baseline="0" dirty="0" smtClean="0"/>
              <a:t> Scott, Chris P, everyone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STDC Purpose</a:t>
            </a:r>
          </a:p>
          <a:p>
            <a:r>
              <a:rPr lang="en-US" dirty="0" smtClean="0"/>
              <a:t>GS – Old GS -&gt; GS L&amp;F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7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team</a:t>
            </a:r>
          </a:p>
          <a:p>
            <a:r>
              <a:rPr lang="en-US" baseline="0" dirty="0" smtClean="0"/>
              <a:t>Existing APIs</a:t>
            </a:r>
          </a:p>
          <a:p>
            <a:r>
              <a:rPr lang="en-US" baseline="0" dirty="0" smtClean="0"/>
              <a:t>Simple, (mostly) read-only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9874E-2BBD-184A-8F8E-63200F0EAE9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B8B3EA3-084C-498E-955A-E9EF13698A13}" type="datetime1">
              <a:rPr lang="en-US" smtClean="0"/>
              <a:t>21Jan 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9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marR="0" indent="-114300" algn="l" defTabSz="4078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minSDK</a:t>
            </a:r>
            <a:endParaRPr lang="en-US" baseline="0" dirty="0" smtClean="0"/>
          </a:p>
          <a:p>
            <a:r>
              <a:rPr lang="en-US" dirty="0" smtClean="0"/>
              <a:t>Junk in AS generated</a:t>
            </a:r>
            <a:r>
              <a:rPr lang="en-US" baseline="0" dirty="0" smtClean="0"/>
              <a:t> project</a:t>
            </a:r>
          </a:p>
          <a:p>
            <a:r>
              <a:rPr lang="en-US" baseline="0" dirty="0" smtClean="0"/>
              <a:t>Cleanup</a:t>
            </a:r>
          </a:p>
          <a:p>
            <a:r>
              <a:rPr lang="en-US" dirty="0" smtClean="0"/>
              <a:t>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9874E-2BBD-184A-8F8E-63200F0EAE9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B8B3EA3-084C-498E-955A-E9EF13698A13}" type="datetime1">
              <a:rPr lang="en-US" smtClean="0"/>
              <a:t>21Jan 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0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AsyncTask</a:t>
            </a:r>
            <a:r>
              <a:rPr lang="en-US" baseline="0" dirty="0" smtClean="0"/>
              <a:t> implementation</a:t>
            </a:r>
          </a:p>
          <a:p>
            <a:pPr marL="114300" marR="0" indent="-114300" algn="l" defTabSz="4078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“Best code is code</a:t>
            </a:r>
            <a:r>
              <a:rPr lang="en-US" baseline="0" dirty="0" smtClean="0"/>
              <a:t> I don’t have to write”</a:t>
            </a:r>
            <a:endParaRPr lang="en-US" dirty="0" smtClean="0"/>
          </a:p>
          <a:p>
            <a:r>
              <a:rPr lang="en-US" baseline="0" dirty="0" smtClean="0"/>
              <a:t>Wanted more than just a network layer</a:t>
            </a:r>
          </a:p>
          <a:p>
            <a:r>
              <a:rPr lang="en-US" baseline="0" dirty="0" smtClean="0"/>
              <a:t>Performance</a:t>
            </a:r>
          </a:p>
          <a:p>
            <a:r>
              <a:rPr lang="en-US" baseline="0" dirty="0" smtClean="0"/>
              <a:t>Winner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1143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exposure</a:t>
            </a:r>
            <a:r>
              <a:rPr lang="en-US" baseline="0" dirty="0" smtClean="0"/>
              <a:t> to Realm on </a:t>
            </a:r>
            <a:r>
              <a:rPr lang="en-US" baseline="0" dirty="0" err="1" smtClean="0"/>
              <a:t>iOS</a:t>
            </a:r>
            <a:endParaRPr lang="en-US" baseline="0" dirty="0" smtClean="0"/>
          </a:p>
          <a:p>
            <a:r>
              <a:rPr lang="en-US" baseline="0" dirty="0" smtClean="0"/>
              <a:t>Android SDK not as mature but still in production</a:t>
            </a:r>
          </a:p>
          <a:p>
            <a:r>
              <a:rPr lang="en-US" baseline="0" dirty="0" smtClean="0"/>
              <a:t>----</a:t>
            </a:r>
          </a:p>
          <a:p>
            <a:r>
              <a:rPr lang="en-US" baseline="0" dirty="0" smtClean="0"/>
              <a:t>Model requirements for our verbose API response</a:t>
            </a:r>
          </a:p>
          <a:p>
            <a:r>
              <a:rPr lang="en-US" baseline="0" dirty="0" smtClean="0"/>
              <a:t>No back-linking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7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Cleaner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Pleasure</a:t>
            </a:r>
          </a:p>
          <a:p>
            <a:r>
              <a:rPr lang="en-US" dirty="0" smtClean="0"/>
              <a:t>Build servers</a:t>
            </a:r>
          </a:p>
          <a:p>
            <a:r>
              <a:rPr lang="en-US" dirty="0" smtClean="0"/>
              <a:t>On-commit</a:t>
            </a:r>
            <a:r>
              <a:rPr lang="en-US" baseline="0" dirty="0" smtClean="0"/>
              <a:t> builds</a:t>
            </a:r>
          </a:p>
          <a:p>
            <a:r>
              <a:rPr lang="en-US" baseline="0" dirty="0" smtClean="0"/>
              <a:t>Out to AS:</a:t>
            </a:r>
          </a:p>
          <a:p>
            <a:r>
              <a:rPr lang="en-US" baseline="0" dirty="0" smtClean="0"/>
              <a:t>- Version code generation (make sure the count will last)</a:t>
            </a:r>
          </a:p>
          <a:p>
            <a:r>
              <a:rPr lang="en-US" baseline="0" dirty="0" smtClean="0"/>
              <a:t>- File naming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7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testing skeleton for unit and integration tests</a:t>
            </a:r>
          </a:p>
          <a:p>
            <a:r>
              <a:rPr lang="en-US" dirty="0" smtClean="0"/>
              <a:t>Making sure to have the right people in the </a:t>
            </a:r>
            <a:r>
              <a:rPr lang="en-US" dirty="0" err="1" smtClean="0"/>
              <a:t>comms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Dealing with existing APIs and working for changes to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65317" y="3421599"/>
            <a:ext cx="8412480" cy="1143000"/>
          </a:xfrm>
        </p:spPr>
        <p:txBody>
          <a:bodyPr lIns="91440" tIns="45720" rIns="91440" bIns="45720" anchor="t" anchorCtr="0"/>
          <a:lstStyle>
            <a:lvl1pPr>
              <a:lnSpc>
                <a:spcPct val="80000"/>
              </a:lnSpc>
              <a:defRPr sz="3200" cap="all" baseline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317" y="2955688"/>
            <a:ext cx="8412480" cy="3388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1" cap="all" baseline="0" dirty="0">
                <a:solidFill>
                  <a:schemeClr val="accent2"/>
                </a:solidFill>
              </a:defRPr>
            </a:lvl1pPr>
            <a:lvl2pPr marL="366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2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8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4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30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6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3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9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40785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12" name="Picture 11" descr="BBY_Logo_4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19" y="1753035"/>
            <a:ext cx="1401267" cy="962391"/>
          </a:xfrm>
          <a:prstGeom prst="rect">
            <a:avLst/>
          </a:prstGeom>
        </p:spPr>
      </p:pic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65317" y="5206009"/>
            <a:ext cx="8412480" cy="3759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 smtClean="0"/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98783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65760" y="1680"/>
            <a:ext cx="8412480" cy="7507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6"/>
          <p:cNvSpPr txBox="1">
            <a:spLocks/>
          </p:cNvSpPr>
          <p:nvPr userDrawn="1"/>
        </p:nvSpPr>
        <p:spPr>
          <a:xfrm>
            <a:off x="8642850" y="6696776"/>
            <a:ext cx="501151" cy="137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856" rtl="0" eaLnBrk="1" latinLnBrk="0" hangingPunct="1">
              <a:defRPr sz="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7856" algn="l" defTabSz="407856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711" algn="l" defTabSz="407856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569" algn="l" defTabSz="407856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423" algn="l" defTabSz="407856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280" algn="l" defTabSz="407856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134" algn="l" defTabSz="407856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4989" algn="l" defTabSz="407856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2847" algn="l" defTabSz="407856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CBD263-9D8D-4B7A-ABD4-51BA7D81E394}" type="slidenum">
              <a:rPr lang="en-US" sz="600" smtClean="0"/>
              <a:pPr/>
              <a:t>‹#›</a:t>
            </a:fld>
            <a:endParaRPr lang="en-US" sz="600" dirty="0"/>
          </a:p>
        </p:txBody>
      </p:sp>
      <p:pic>
        <p:nvPicPr>
          <p:cNvPr id="6" name="Picture 5" descr="BBY_Logo_4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" y="6584456"/>
            <a:ext cx="363253" cy="2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354" y="6466663"/>
            <a:ext cx="427120" cy="284525"/>
          </a:xfrm>
          <a:prstGeom prst="rect">
            <a:avLst/>
          </a:prstGeom>
          <a:ln w="12700"/>
        </p:spPr>
      </p:pic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8818598" y="6583100"/>
            <a:ext cx="221674" cy="224119"/>
          </a:xfrm>
          <a:prstGeom prst="rect">
            <a:avLst/>
          </a:prstGeom>
        </p:spPr>
        <p:txBody>
          <a:bodyPr lIns="82058" tIns="41029" rIns="82058" bIns="41029"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39116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680"/>
            <a:ext cx="8412480" cy="750797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889348"/>
            <a:ext cx="8412480" cy="5287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6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4031" r:id="rId2"/>
    <p:sldLayoutId id="2147484047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732306" rtl="0" eaLnBrk="1" latinLnBrk="0" hangingPunct="1">
        <a:lnSpc>
          <a:spcPct val="80000"/>
        </a:lnSpc>
        <a:spcBef>
          <a:spcPct val="0"/>
        </a:spcBef>
        <a:buNone/>
        <a:defRPr lang="en-US" sz="2600" b="1" i="0" kern="1200" cap="all" baseline="0" dirty="0">
          <a:solidFill>
            <a:schemeClr val="accent1"/>
          </a:solidFill>
          <a:latin typeface="Avenir Next for Best Buy"/>
          <a:ea typeface="+mj-ea"/>
          <a:cs typeface="+mj-cs"/>
        </a:defRPr>
      </a:lvl1pPr>
    </p:titleStyle>
    <p:bodyStyle>
      <a:lvl1pPr marL="182880" indent="-182880" algn="l" defTabSz="73230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lang="en-US" sz="1200" b="0" i="0" kern="1200" baseline="0" dirty="0" smtClean="0">
          <a:solidFill>
            <a:schemeClr val="tx1"/>
          </a:solidFill>
          <a:latin typeface="Avenir Next for Best Buy" panose="020B0503020202020204" pitchFamily="34" charset="0"/>
          <a:ea typeface="+mn-ea"/>
          <a:cs typeface="+mn-cs"/>
        </a:defRPr>
      </a:lvl1pPr>
      <a:lvl2pPr marL="365760" indent="-182880" algn="l" defTabSz="73230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lang="en-US" sz="1200" b="0" i="0" kern="1200" baseline="0" dirty="0" smtClean="0">
          <a:solidFill>
            <a:schemeClr val="tx1"/>
          </a:solidFill>
          <a:latin typeface="Avenir Next for Best Buy" pitchFamily="34" charset="0"/>
          <a:ea typeface="+mn-ea"/>
          <a:cs typeface="+mn-cs"/>
        </a:defRPr>
      </a:lvl2pPr>
      <a:lvl3pPr marL="548640" indent="-182880" algn="l" defTabSz="73230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US" sz="1200" b="0" i="0" kern="1200" baseline="0" dirty="0" smtClean="0">
          <a:solidFill>
            <a:schemeClr val="tx1"/>
          </a:solidFill>
          <a:latin typeface="Avenir Next for Best Buy" pitchFamily="34" charset="0"/>
          <a:ea typeface="+mn-ea"/>
          <a:cs typeface="+mn-cs"/>
        </a:defRPr>
      </a:lvl3pPr>
      <a:lvl4pPr marL="731520" indent="-182880" algn="l" defTabSz="73230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lang="en-US" sz="1200" b="0" i="0" kern="1200" baseline="0" dirty="0" smtClean="0">
          <a:solidFill>
            <a:schemeClr val="tx1"/>
          </a:solidFill>
          <a:latin typeface="Avenir Next for Best Buy" pitchFamily="34" charset="0"/>
          <a:ea typeface="+mn-ea"/>
          <a:cs typeface="+mn-cs"/>
        </a:defRPr>
      </a:lvl4pPr>
      <a:lvl5pPr marL="914400" indent="-182880" algn="l" defTabSz="73230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US" sz="1200" b="0" i="0" kern="1200" baseline="0" dirty="0">
          <a:solidFill>
            <a:schemeClr val="tx1"/>
          </a:solidFill>
          <a:latin typeface="Avenir Next for Best Buy" pitchFamily="34" charset="0"/>
          <a:ea typeface="+mn-ea"/>
          <a:cs typeface="+mn-cs"/>
        </a:defRPr>
      </a:lvl5pPr>
      <a:lvl6pPr marL="957438" indent="-176738" algn="l" defTabSz="73230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chemeClr val="tx1"/>
          </a:solidFill>
          <a:latin typeface="Avenir Next for Best Buy" pitchFamily="34" charset="0"/>
          <a:ea typeface="+mn-ea"/>
          <a:cs typeface="+mn-cs"/>
        </a:defRPr>
      </a:lvl6pPr>
      <a:lvl7pPr marL="2379997" indent="-183077" algn="l" defTabSz="73230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6151" indent="-183077" algn="l" defTabSz="73230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2303" indent="-183077" algn="l" defTabSz="73230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6155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2306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460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4613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30767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6919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3073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9226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UP</a:t>
            </a:r>
            <a:br>
              <a:rPr lang="en-US" dirty="0" smtClean="0"/>
            </a:br>
            <a:r>
              <a:rPr lang="en-US" b="0" dirty="0" smtClean="0"/>
              <a:t>A RETAIL APP FROM SCRATCH</a:t>
            </a:r>
            <a:endParaRPr lang="en-US" b="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SEATTLE TECHNOLOGY DEVELOPMENT CENTER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381000" y="424029"/>
            <a:ext cx="8589422" cy="871371"/>
          </a:xfrm>
          <a:prstGeom prst="rect">
            <a:avLst/>
          </a:prstGeom>
          <a:ln>
            <a:round/>
          </a:ln>
        </p:spPr>
        <p:txBody>
          <a:bodyPr anchor="t"/>
          <a:lstStyle>
            <a:lvl1pPr algn="l" defTabSz="914010">
              <a:lnSpc>
                <a:spcPts val="3000"/>
              </a:lnSpc>
              <a:defRPr sz="2600" b="1" cap="all">
                <a:solidFill>
                  <a:srgbClr val="004972"/>
                </a:solidFill>
                <a:uFill>
                  <a:solidFill>
                    <a:srgbClr val="00497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sz="2400" cap="none" dirty="0" smtClean="0">
                <a:solidFill>
                  <a:srgbClr val="002060"/>
                </a:solidFill>
                <a:latin typeface="Avenir Next for Best Buy" pitchFamily="34" charset="0"/>
              </a:rPr>
              <a:t>END GAME</a:t>
            </a:r>
            <a:endParaRPr sz="2400" cap="none" dirty="0">
              <a:solidFill>
                <a:srgbClr val="002060"/>
              </a:solidFill>
              <a:latin typeface="Avenir Next for Best Buy" pitchFamily="34" charset="0"/>
            </a:endParaRPr>
          </a:p>
        </p:txBody>
      </p:sp>
      <p:pic>
        <p:nvPicPr>
          <p:cNvPr id="34" name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354" y="6466663"/>
            <a:ext cx="427120" cy="284525"/>
          </a:xfrm>
          <a:prstGeom prst="rect">
            <a:avLst/>
          </a:prstGeom>
          <a:ln w="12700"/>
        </p:spPr>
      </p:pic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8853812" y="6583100"/>
            <a:ext cx="151246" cy="2241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800"/>
              <a:t>10</a:t>
            </a:fld>
            <a:endParaRPr sz="800" dirty="0"/>
          </a:p>
        </p:txBody>
      </p:sp>
      <p:pic>
        <p:nvPicPr>
          <p:cNvPr id="2" name="Picture 1" descr="crus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88" y="1348068"/>
            <a:ext cx="6329225" cy="41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5233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shot_20160119-1936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59692"/>
            <a:ext cx="3429000" cy="6096000"/>
          </a:xfrm>
          <a:prstGeom prst="rect">
            <a:avLst/>
          </a:prstGeom>
        </p:spPr>
      </p:pic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381000" y="424029"/>
            <a:ext cx="8589422" cy="871371"/>
          </a:xfrm>
          <a:prstGeom prst="rect">
            <a:avLst/>
          </a:prstGeom>
          <a:ln>
            <a:round/>
          </a:ln>
        </p:spPr>
        <p:txBody>
          <a:bodyPr anchor="t"/>
          <a:lstStyle>
            <a:lvl1pPr algn="l" defTabSz="914010">
              <a:lnSpc>
                <a:spcPts val="3000"/>
              </a:lnSpc>
              <a:defRPr sz="2600" b="1" cap="all">
                <a:solidFill>
                  <a:srgbClr val="004972"/>
                </a:solidFill>
                <a:uFill>
                  <a:solidFill>
                    <a:srgbClr val="00497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sz="2400" cap="none" dirty="0" smtClean="0">
                <a:solidFill>
                  <a:srgbClr val="002060"/>
                </a:solidFill>
                <a:latin typeface="Avenir Next for Best Buy" pitchFamily="34" charset="0"/>
              </a:rPr>
              <a:t>WELCOME!</a:t>
            </a:r>
            <a:endParaRPr sz="2400" cap="none" dirty="0">
              <a:solidFill>
                <a:srgbClr val="002060"/>
              </a:solidFill>
              <a:latin typeface="Avenir Next for Best Buy" pitchFamily="34" charset="0"/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381000" y="1219200"/>
            <a:ext cx="8231910" cy="2765611"/>
          </a:xfrm>
          <a:prstGeom prst="rect">
            <a:avLst/>
          </a:prstGeom>
          <a:ln>
            <a:round/>
          </a:ln>
        </p:spPr>
        <p:txBody>
          <a:bodyPr lIns="0" tIns="0" rIns="0" bIns="0">
            <a:normAutofit/>
          </a:bodyPr>
          <a:lstStyle/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 smtClean="0">
                <a:solidFill>
                  <a:srgbClr val="002060"/>
                </a:solidFill>
              </a:rPr>
              <a:t>STDC</a:t>
            </a:r>
          </a:p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 smtClean="0">
                <a:solidFill>
                  <a:srgbClr val="002060"/>
                </a:solidFill>
              </a:rPr>
              <a:t>Geek Squad – Before and After</a:t>
            </a:r>
          </a:p>
        </p:txBody>
      </p:sp>
      <p:pic>
        <p:nvPicPr>
          <p:cNvPr id="34" name="image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354" y="6466663"/>
            <a:ext cx="427120" cy="284525"/>
          </a:xfrm>
          <a:prstGeom prst="rect">
            <a:avLst/>
          </a:prstGeom>
          <a:ln w="12700"/>
        </p:spPr>
      </p:pic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8853812" y="6583100"/>
            <a:ext cx="151246" cy="2241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800"/>
              <a:t>2</a:t>
            </a:fld>
            <a:endParaRPr sz="800" dirty="0"/>
          </a:p>
        </p:txBody>
      </p:sp>
      <p:pic>
        <p:nvPicPr>
          <p:cNvPr id="12" name="Picture 11" descr="Screenshot_20160119-19364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83308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0714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 architecture pattern</a:t>
            </a:r>
            <a:endParaRPr lang="en-US" dirty="0"/>
          </a:p>
        </p:txBody>
      </p:sp>
      <p:sp>
        <p:nvSpPr>
          <p:cNvPr id="3" name="Multidocument 2"/>
          <p:cNvSpPr/>
          <p:nvPr/>
        </p:nvSpPr>
        <p:spPr>
          <a:xfrm>
            <a:off x="914400" y="1219200"/>
            <a:ext cx="1447800" cy="1828800"/>
          </a:xfrm>
          <a:prstGeom prst="flowChartMultidocument">
            <a:avLst/>
          </a:prstGeom>
          <a:gradFill>
            <a:gsLst>
              <a:gs pos="0">
                <a:srgbClr val="E37222"/>
              </a:gs>
              <a:gs pos="80000">
                <a:srgbClr val="E37222"/>
              </a:gs>
              <a:gs pos="100000">
                <a:srgbClr val="E37222"/>
              </a:gs>
            </a:gsLst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5978241" y="2628900"/>
            <a:ext cx="2971800" cy="1981200"/>
          </a:xfrm>
          <a:prstGeom prst="cloud">
            <a:avLst/>
          </a:prstGeom>
          <a:solidFill>
            <a:srgbClr val="E3722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Cloud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Magnetic Disk 4"/>
          <p:cNvSpPr/>
          <p:nvPr/>
        </p:nvSpPr>
        <p:spPr>
          <a:xfrm>
            <a:off x="813724" y="4210730"/>
            <a:ext cx="1447800" cy="1752600"/>
          </a:xfrm>
          <a:prstGeom prst="flowChartMagneticDisk">
            <a:avLst/>
          </a:prstGeom>
          <a:solidFill>
            <a:srgbClr val="E3722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Local Store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1752600"/>
            <a:ext cx="1295400" cy="3733800"/>
          </a:xfrm>
          <a:prstGeom prst="rect">
            <a:avLst/>
          </a:prstGeom>
          <a:solidFill>
            <a:srgbClr val="E3722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2362200" y="2133600"/>
            <a:ext cx="1447800" cy="0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4" idx="2"/>
          </p:cNvCxnSpPr>
          <p:nvPr/>
        </p:nvCxnSpPr>
        <p:spPr>
          <a:xfrm>
            <a:off x="5105400" y="3619500"/>
            <a:ext cx="882059" cy="0"/>
          </a:xfrm>
          <a:prstGeom prst="straightConnector1">
            <a:avLst/>
          </a:prstGeom>
          <a:ln w="31750">
            <a:solidFill>
              <a:srgbClr val="00000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4"/>
          </p:cNvCxnSpPr>
          <p:nvPr/>
        </p:nvCxnSpPr>
        <p:spPr>
          <a:xfrm flipH="1">
            <a:off x="2261524" y="5087030"/>
            <a:ext cx="1548476" cy="0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  <a:endCxn id="3" idx="2"/>
          </p:cNvCxnSpPr>
          <p:nvPr/>
        </p:nvCxnSpPr>
        <p:spPr>
          <a:xfrm flipV="1">
            <a:off x="1537624" y="2978743"/>
            <a:ext cx="0" cy="1231987"/>
          </a:xfrm>
          <a:prstGeom prst="straightConnector1">
            <a:avLst/>
          </a:prstGeom>
          <a:ln w="317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2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Project setup</a:t>
            </a:r>
            <a:endParaRPr lang="en-US" dirty="0"/>
          </a:p>
        </p:txBody>
      </p:sp>
      <p:pic>
        <p:nvPicPr>
          <p:cNvPr id="4" name="Picture 3" descr="ar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7658100" cy="5105400"/>
          </a:xfrm>
          <a:prstGeom prst="rect">
            <a:avLst/>
          </a:prstGeom>
        </p:spPr>
      </p:pic>
      <p:pic>
        <p:nvPicPr>
          <p:cNvPr id="5" name="Picture 4" descr="Samos_Agios_Isidoros_0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934339"/>
            <a:ext cx="7629658" cy="50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350495" y="2743200"/>
            <a:ext cx="8231910" cy="380999"/>
          </a:xfrm>
          <a:prstGeom prst="rect">
            <a:avLst/>
          </a:prstGeom>
          <a:ln>
            <a:round/>
          </a:ln>
        </p:spPr>
        <p:txBody>
          <a:bodyPr lIns="0" tIns="0" rIns="0" bIns="0">
            <a:normAutofit/>
          </a:bodyPr>
          <a:lstStyle/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 smtClean="0">
                <a:solidFill>
                  <a:srgbClr val="002060"/>
                </a:solidFill>
              </a:rPr>
              <a:t>Volley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381000" y="424029"/>
            <a:ext cx="8589422" cy="871371"/>
          </a:xfrm>
          <a:prstGeom prst="rect">
            <a:avLst/>
          </a:prstGeom>
          <a:ln>
            <a:round/>
          </a:ln>
        </p:spPr>
        <p:txBody>
          <a:bodyPr anchor="t"/>
          <a:lstStyle>
            <a:lvl1pPr algn="l" defTabSz="914010">
              <a:lnSpc>
                <a:spcPts val="3000"/>
              </a:lnSpc>
              <a:defRPr sz="2600" b="1" cap="all">
                <a:solidFill>
                  <a:srgbClr val="004972"/>
                </a:solidFill>
                <a:uFill>
                  <a:solidFill>
                    <a:srgbClr val="00497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sz="2400" cap="none" dirty="0" smtClean="0">
                <a:solidFill>
                  <a:srgbClr val="002060"/>
                </a:solidFill>
                <a:latin typeface="Avenir Next for Best Buy" pitchFamily="34" charset="0"/>
              </a:rPr>
              <a:t>NETWORKING</a:t>
            </a:r>
            <a:endParaRPr sz="2400" cap="none" dirty="0">
              <a:solidFill>
                <a:srgbClr val="002060"/>
              </a:solidFill>
              <a:latin typeface="Avenir Next for Best Buy" pitchFamily="34" charset="0"/>
            </a:endParaRPr>
          </a:p>
        </p:txBody>
      </p:sp>
      <p:pic>
        <p:nvPicPr>
          <p:cNvPr id="34" name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354" y="6466663"/>
            <a:ext cx="427120" cy="284525"/>
          </a:xfrm>
          <a:prstGeom prst="rect">
            <a:avLst/>
          </a:prstGeom>
          <a:ln w="12700"/>
        </p:spPr>
      </p:pic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8853812" y="6583100"/>
            <a:ext cx="151246" cy="2241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800"/>
              <a:t>5</a:t>
            </a:fld>
            <a:endParaRPr sz="800" dirty="0"/>
          </a:p>
        </p:txBody>
      </p:sp>
      <p:sp>
        <p:nvSpPr>
          <p:cNvPr id="11" name="Shape 38"/>
          <p:cNvSpPr txBox="1">
            <a:spLocks/>
          </p:cNvSpPr>
          <p:nvPr/>
        </p:nvSpPr>
        <p:spPr>
          <a:xfrm>
            <a:off x="350495" y="2438400"/>
            <a:ext cx="8231910" cy="2765611"/>
          </a:xfrm>
          <a:prstGeom prst="rect">
            <a:avLst/>
          </a:prstGeom>
          <a:ln>
            <a:round/>
          </a:ln>
        </p:spPr>
        <p:txBody>
          <a:bodyPr vert="horz" lIns="0" tIns="0" rIns="0" bIns="0" rtlCol="0">
            <a:normAutofit/>
          </a:bodyPr>
          <a:lstStyle>
            <a:lvl1pPr marL="18288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anose="020B0503020202020204" pitchFamily="34" charset="0"/>
                <a:ea typeface="+mn-ea"/>
                <a:cs typeface="+mn-cs"/>
              </a:defRPr>
            </a:lvl1pPr>
            <a:lvl2pPr marL="36576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2pPr>
            <a:lvl3pPr marL="54864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3pPr>
            <a:lvl4pPr marL="73152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4pPr>
            <a:lvl5pPr marL="91440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200" b="0" i="0" kern="1200" baseline="0" dirty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5pPr>
            <a:lvl6pPr marL="957438" indent="-176738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6pPr>
            <a:lvl7pPr marL="2379997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6151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2303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1800" dirty="0" smtClean="0">
                <a:solidFill>
                  <a:srgbClr val="002060"/>
                </a:solidFill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Retrofit pattern code drove us to use distinct request classes.</a:t>
            </a:r>
          </a:p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1800" dirty="0" smtClean="0">
                <a:solidFill>
                  <a:srgbClr val="002060"/>
                </a:solidFill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Retrofit issues prior to 2.0: empty post bodies and multiple domains instead of multiple paths</a:t>
            </a:r>
          </a:p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1800" dirty="0" smtClean="0">
                <a:solidFill>
                  <a:srgbClr val="002060"/>
                </a:solidFill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Overall architecture led to difficulties in determining current state of request and requires additional code to solve</a:t>
            </a:r>
          </a:p>
        </p:txBody>
      </p:sp>
      <p:sp>
        <p:nvSpPr>
          <p:cNvPr id="15" name="Shape 38"/>
          <p:cNvSpPr txBox="1">
            <a:spLocks/>
          </p:cNvSpPr>
          <p:nvPr/>
        </p:nvSpPr>
        <p:spPr>
          <a:xfrm>
            <a:off x="350495" y="1219201"/>
            <a:ext cx="8231910" cy="380999"/>
          </a:xfrm>
          <a:prstGeom prst="rect">
            <a:avLst/>
          </a:prstGeom>
          <a:ln>
            <a:round/>
          </a:ln>
        </p:spPr>
        <p:txBody>
          <a:bodyPr vert="horz" lIns="0" tIns="0" rIns="0" bIns="0" rtlCol="0">
            <a:normAutofit/>
          </a:bodyPr>
          <a:lstStyle>
            <a:lvl1pPr marL="18288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anose="020B0503020202020204" pitchFamily="34" charset="0"/>
                <a:ea typeface="+mn-ea"/>
                <a:cs typeface="+mn-cs"/>
              </a:defRPr>
            </a:lvl1pPr>
            <a:lvl2pPr marL="36576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2pPr>
            <a:lvl3pPr marL="54864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3pPr>
            <a:lvl4pPr marL="73152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4pPr>
            <a:lvl5pPr marL="91440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200" b="0" i="0" kern="1200" baseline="0" dirty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5pPr>
            <a:lvl6pPr marL="957438" indent="-176738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6pPr>
            <a:lvl7pPr marL="2379997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6151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2303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1800" dirty="0" err="1" smtClean="0">
                <a:solidFill>
                  <a:srgbClr val="002060"/>
                </a:solidFill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HttpUrlConnection</a:t>
            </a:r>
            <a:r>
              <a:rPr lang="en-US" sz="1800" dirty="0" smtClean="0">
                <a:solidFill>
                  <a:srgbClr val="002060"/>
                </a:solidFill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 + </a:t>
            </a:r>
            <a:r>
              <a:rPr lang="en-US" sz="1800" dirty="0" err="1" smtClean="0">
                <a:solidFill>
                  <a:srgbClr val="002060"/>
                </a:solidFill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AsyncTask</a:t>
            </a:r>
            <a:endParaRPr lang="en-US" sz="1800" dirty="0">
              <a:solidFill>
                <a:srgbClr val="002060"/>
              </a:solidFill>
              <a:uFill>
                <a:solidFill>
                  <a:srgbClr val="004972"/>
                </a:solidFill>
              </a:u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6" name="Shape 38"/>
          <p:cNvSpPr txBox="1">
            <a:spLocks/>
          </p:cNvSpPr>
          <p:nvPr/>
        </p:nvSpPr>
        <p:spPr>
          <a:xfrm>
            <a:off x="350495" y="1727201"/>
            <a:ext cx="8231910" cy="380999"/>
          </a:xfrm>
          <a:prstGeom prst="rect">
            <a:avLst/>
          </a:prstGeom>
          <a:ln>
            <a:round/>
          </a:ln>
        </p:spPr>
        <p:txBody>
          <a:bodyPr vert="horz" lIns="0" tIns="0" rIns="0" bIns="0" rtlCol="0">
            <a:normAutofit/>
          </a:bodyPr>
          <a:lstStyle>
            <a:lvl1pPr marL="18288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anose="020B0503020202020204" pitchFamily="34" charset="0"/>
                <a:ea typeface="+mn-ea"/>
                <a:cs typeface="+mn-cs"/>
              </a:defRPr>
            </a:lvl1pPr>
            <a:lvl2pPr marL="36576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2pPr>
            <a:lvl3pPr marL="54864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3pPr>
            <a:lvl4pPr marL="73152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4pPr>
            <a:lvl5pPr marL="91440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200" b="0" i="0" kern="1200" baseline="0" dirty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5pPr>
            <a:lvl6pPr marL="957438" indent="-176738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6pPr>
            <a:lvl7pPr marL="2379997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6151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2303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1800" dirty="0" err="1" smtClean="0">
                <a:solidFill>
                  <a:srgbClr val="002060"/>
                </a:solidFill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OkHttp</a:t>
            </a:r>
            <a:endParaRPr lang="en-US" sz="1800" dirty="0">
              <a:solidFill>
                <a:srgbClr val="002060"/>
              </a:solidFill>
              <a:uFill>
                <a:solidFill>
                  <a:srgbClr val="004972"/>
                </a:solidFill>
              </a:u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7" name="Shape 38"/>
          <p:cNvSpPr txBox="1">
            <a:spLocks/>
          </p:cNvSpPr>
          <p:nvPr/>
        </p:nvSpPr>
        <p:spPr>
          <a:xfrm>
            <a:off x="350495" y="2235201"/>
            <a:ext cx="8231910" cy="380999"/>
          </a:xfrm>
          <a:prstGeom prst="rect">
            <a:avLst/>
          </a:prstGeom>
          <a:ln>
            <a:round/>
          </a:ln>
        </p:spPr>
        <p:txBody>
          <a:bodyPr vert="horz" lIns="0" tIns="0" rIns="0" bIns="0" rtlCol="0">
            <a:normAutofit/>
          </a:bodyPr>
          <a:lstStyle>
            <a:lvl1pPr marL="18288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anose="020B0503020202020204" pitchFamily="34" charset="0"/>
                <a:ea typeface="+mn-ea"/>
                <a:cs typeface="+mn-cs"/>
              </a:defRPr>
            </a:lvl1pPr>
            <a:lvl2pPr marL="36576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2pPr>
            <a:lvl3pPr marL="54864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3pPr>
            <a:lvl4pPr marL="73152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4pPr>
            <a:lvl5pPr marL="91440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200" b="0" i="0" kern="1200" baseline="0" dirty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5pPr>
            <a:lvl6pPr marL="957438" indent="-176738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6pPr>
            <a:lvl7pPr marL="2379997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6151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2303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1800" dirty="0" smtClean="0">
                <a:solidFill>
                  <a:srgbClr val="002060"/>
                </a:solidFill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Retrofit</a:t>
            </a:r>
            <a:endParaRPr lang="en-US" sz="1800" dirty="0">
              <a:solidFill>
                <a:srgbClr val="002060"/>
              </a:solidFill>
              <a:uFill>
                <a:solidFill>
                  <a:srgbClr val="004972"/>
                </a:solidFill>
              </a:u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946222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4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296E-6 2.46874E-6 L -3.8296E-6 -0.16489 " pathEditMode="relative" rAng="0" ptsTypes="AA">
                                      <p:cBhvr>
                                        <p:cTn id="22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2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" accel="10000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 animBg="1"/>
      <p:bldP spid="11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381000" y="424029"/>
            <a:ext cx="8589422" cy="871371"/>
          </a:xfrm>
          <a:prstGeom prst="rect">
            <a:avLst/>
          </a:prstGeom>
          <a:ln>
            <a:round/>
          </a:ln>
        </p:spPr>
        <p:txBody>
          <a:bodyPr anchor="t"/>
          <a:lstStyle>
            <a:lvl1pPr algn="l" defTabSz="914010">
              <a:lnSpc>
                <a:spcPts val="3000"/>
              </a:lnSpc>
              <a:defRPr sz="2600" b="1" cap="all">
                <a:solidFill>
                  <a:srgbClr val="004972"/>
                </a:solidFill>
                <a:uFill>
                  <a:solidFill>
                    <a:srgbClr val="00497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sz="2400" cap="none" dirty="0" smtClean="0">
                <a:solidFill>
                  <a:srgbClr val="002060"/>
                </a:solidFill>
                <a:latin typeface="Avenir Next for Best Buy" pitchFamily="34" charset="0"/>
              </a:rPr>
              <a:t>LOCAL DATA</a:t>
            </a:r>
            <a:endParaRPr sz="2400" cap="none" dirty="0">
              <a:solidFill>
                <a:srgbClr val="002060"/>
              </a:solidFill>
              <a:latin typeface="Avenir Next for Best Buy" pitchFamily="34" charset="0"/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381000" y="1219201"/>
            <a:ext cx="8231910" cy="304800"/>
          </a:xfrm>
          <a:prstGeom prst="rect">
            <a:avLst/>
          </a:prstGeom>
          <a:ln>
            <a:round/>
          </a:ln>
        </p:spPr>
        <p:txBody>
          <a:bodyPr lIns="0" tIns="0" rIns="0" bIns="0">
            <a:normAutofit/>
          </a:bodyPr>
          <a:lstStyle/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 smtClean="0">
                <a:solidFill>
                  <a:srgbClr val="002060"/>
                </a:solidFill>
              </a:rPr>
              <a:t>SQLite</a:t>
            </a:r>
          </a:p>
        </p:txBody>
      </p:sp>
      <p:pic>
        <p:nvPicPr>
          <p:cNvPr id="34" name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354" y="6466663"/>
            <a:ext cx="427120" cy="284525"/>
          </a:xfrm>
          <a:prstGeom prst="rect">
            <a:avLst/>
          </a:prstGeom>
          <a:ln w="12700"/>
        </p:spPr>
      </p:pic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8853812" y="6583100"/>
            <a:ext cx="151246" cy="2241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800"/>
              <a:t>6</a:t>
            </a:fld>
            <a:endParaRPr sz="800" dirty="0"/>
          </a:p>
        </p:txBody>
      </p:sp>
      <p:sp>
        <p:nvSpPr>
          <p:cNvPr id="6" name="Shape 38"/>
          <p:cNvSpPr txBox="1">
            <a:spLocks/>
          </p:cNvSpPr>
          <p:nvPr/>
        </p:nvSpPr>
        <p:spPr>
          <a:xfrm>
            <a:off x="381000" y="1676401"/>
            <a:ext cx="8231910" cy="304800"/>
          </a:xfrm>
          <a:prstGeom prst="rect">
            <a:avLst/>
          </a:prstGeom>
          <a:ln>
            <a:round/>
          </a:ln>
        </p:spPr>
        <p:txBody>
          <a:bodyPr vert="horz" lIns="0" tIns="0" rIns="0" bIns="0" rtlCol="0">
            <a:normAutofit/>
          </a:bodyPr>
          <a:lstStyle>
            <a:lvl1pPr marL="18288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anose="020B0503020202020204" pitchFamily="34" charset="0"/>
                <a:ea typeface="+mn-ea"/>
                <a:cs typeface="+mn-cs"/>
              </a:defRPr>
            </a:lvl1pPr>
            <a:lvl2pPr marL="36576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2pPr>
            <a:lvl3pPr marL="54864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3pPr>
            <a:lvl4pPr marL="73152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4pPr>
            <a:lvl5pPr marL="91440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200" b="0" i="0" kern="1200" baseline="0" dirty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5pPr>
            <a:lvl6pPr marL="957438" indent="-176738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6pPr>
            <a:lvl7pPr marL="2379997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6151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2303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1800" dirty="0" smtClean="0">
                <a:solidFill>
                  <a:srgbClr val="002060"/>
                </a:solidFill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Realm</a:t>
            </a:r>
            <a:endParaRPr lang="en-US" sz="1800" dirty="0">
              <a:solidFill>
                <a:srgbClr val="002060"/>
              </a:solidFill>
              <a:uFill>
                <a:solidFill>
                  <a:srgbClr val="004972"/>
                </a:solidFill>
              </a:u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7" name="Shape 38"/>
          <p:cNvSpPr txBox="1">
            <a:spLocks/>
          </p:cNvSpPr>
          <p:nvPr/>
        </p:nvSpPr>
        <p:spPr>
          <a:xfrm>
            <a:off x="350495" y="2438400"/>
            <a:ext cx="8231910" cy="2765611"/>
          </a:xfrm>
          <a:prstGeom prst="rect">
            <a:avLst/>
          </a:prstGeom>
          <a:ln>
            <a:round/>
          </a:ln>
        </p:spPr>
        <p:txBody>
          <a:bodyPr vert="horz" lIns="0" tIns="0" rIns="0" bIns="0" rtlCol="0">
            <a:normAutofit/>
          </a:bodyPr>
          <a:lstStyle>
            <a:lvl1pPr marL="18288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anose="020B0503020202020204" pitchFamily="34" charset="0"/>
                <a:ea typeface="+mn-ea"/>
                <a:cs typeface="+mn-cs"/>
              </a:defRPr>
            </a:lvl1pPr>
            <a:lvl2pPr marL="36576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2pPr>
            <a:lvl3pPr marL="54864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3pPr>
            <a:lvl4pPr marL="73152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4pPr>
            <a:lvl5pPr marL="914400" indent="-182880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200" b="0" i="0" kern="1200" baseline="0" dirty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5pPr>
            <a:lvl6pPr marL="957438" indent="-176738" algn="l" defTabSz="73230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6pPr>
            <a:lvl7pPr marL="2379997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6151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2303" indent="-183077" algn="l" defTabSz="7323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1800" dirty="0" smtClean="0">
                <a:solidFill>
                  <a:srgbClr val="002060"/>
                </a:solidFill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Additional model requirements for our fat API responses</a:t>
            </a:r>
          </a:p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1800" dirty="0" smtClean="0">
                <a:solidFill>
                  <a:srgbClr val="002060"/>
                </a:solidFill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No back-linking support</a:t>
            </a:r>
          </a:p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1800" dirty="0" smtClean="0">
                <a:solidFill>
                  <a:srgbClr val="002060"/>
                </a:solidFill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Migration</a:t>
            </a:r>
          </a:p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1800" dirty="0" smtClean="0">
                <a:solidFill>
                  <a:srgbClr val="002060"/>
                </a:solidFill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Breaking updates</a:t>
            </a:r>
          </a:p>
        </p:txBody>
      </p:sp>
    </p:spTree>
    <p:extLst>
      <p:ext uri="{BB962C8B-B14F-4D97-AF65-F5344CB8AC3E}">
        <p14:creationId xmlns:p14="http://schemas.microsoft.com/office/powerpoint/2010/main" val="31134105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4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3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3158E-6 -1.98054E-6 L 4.53158E-6 -0.07783 " pathEditMode="relative" rAng="0" ptsTypes="AA">
                                      <p:cBhvr>
                                        <p:cTn id="14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2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" accel="10000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381000" y="424029"/>
            <a:ext cx="8589422" cy="871371"/>
          </a:xfrm>
          <a:prstGeom prst="rect">
            <a:avLst/>
          </a:prstGeom>
          <a:ln>
            <a:round/>
          </a:ln>
        </p:spPr>
        <p:txBody>
          <a:bodyPr anchor="t"/>
          <a:lstStyle>
            <a:lvl1pPr algn="l" defTabSz="914010">
              <a:lnSpc>
                <a:spcPts val="3000"/>
              </a:lnSpc>
              <a:defRPr sz="2600" b="1" cap="all">
                <a:solidFill>
                  <a:srgbClr val="004972"/>
                </a:solidFill>
                <a:uFill>
                  <a:solidFill>
                    <a:srgbClr val="00497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sz="2400" cap="none" dirty="0" smtClean="0">
                <a:solidFill>
                  <a:srgbClr val="002060"/>
                </a:solidFill>
                <a:latin typeface="Avenir Next for Best Buy" pitchFamily="34" charset="0"/>
              </a:rPr>
              <a:t>LATECOMERS</a:t>
            </a:r>
            <a:endParaRPr sz="2400" cap="none" dirty="0">
              <a:solidFill>
                <a:srgbClr val="002060"/>
              </a:solidFill>
              <a:latin typeface="Avenir Next for Best Buy" pitchFamily="34" charset="0"/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381000" y="1219200"/>
            <a:ext cx="8231910" cy="2765611"/>
          </a:xfrm>
          <a:prstGeom prst="rect">
            <a:avLst/>
          </a:prstGeom>
          <a:ln>
            <a:round/>
          </a:ln>
        </p:spPr>
        <p:txBody>
          <a:bodyPr lIns="0" tIns="0" rIns="0" bIns="0">
            <a:normAutofit/>
          </a:bodyPr>
          <a:lstStyle/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 err="1" smtClean="0">
                <a:solidFill>
                  <a:srgbClr val="002060"/>
                </a:solidFill>
              </a:rPr>
              <a:t>Butterknife</a:t>
            </a:r>
            <a:endParaRPr lang="en-US" dirty="0" smtClean="0">
              <a:solidFill>
                <a:srgbClr val="002060"/>
              </a:solidFill>
            </a:endParaRPr>
          </a:p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 smtClean="0">
                <a:solidFill>
                  <a:srgbClr val="002060"/>
                </a:solidFill>
              </a:rPr>
              <a:t>Otto</a:t>
            </a:r>
          </a:p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 smtClean="0">
                <a:solidFill>
                  <a:srgbClr val="002060"/>
                </a:solidFill>
              </a:rPr>
              <a:t>Picasso</a:t>
            </a:r>
          </a:p>
        </p:txBody>
      </p:sp>
      <p:pic>
        <p:nvPicPr>
          <p:cNvPr id="34" name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354" y="6466663"/>
            <a:ext cx="427120" cy="284525"/>
          </a:xfrm>
          <a:prstGeom prst="rect">
            <a:avLst/>
          </a:prstGeom>
          <a:ln w="12700"/>
        </p:spPr>
      </p:pic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8853812" y="6583100"/>
            <a:ext cx="151246" cy="2241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800"/>
              <a:t>7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49971260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381000" y="424029"/>
            <a:ext cx="8589422" cy="871371"/>
          </a:xfrm>
          <a:prstGeom prst="rect">
            <a:avLst/>
          </a:prstGeom>
          <a:ln>
            <a:round/>
          </a:ln>
        </p:spPr>
        <p:txBody>
          <a:bodyPr anchor="t"/>
          <a:lstStyle>
            <a:lvl1pPr algn="l" defTabSz="914010">
              <a:lnSpc>
                <a:spcPts val="3000"/>
              </a:lnSpc>
              <a:defRPr sz="2600" b="1" cap="all">
                <a:solidFill>
                  <a:srgbClr val="004972"/>
                </a:solidFill>
                <a:uFill>
                  <a:solidFill>
                    <a:srgbClr val="00497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sz="2400" cap="none" dirty="0" smtClean="0">
                <a:solidFill>
                  <a:srgbClr val="002060"/>
                </a:solidFill>
                <a:latin typeface="Avenir Next for Best Buy" pitchFamily="34" charset="0"/>
              </a:rPr>
              <a:t>BUILDING</a:t>
            </a:r>
            <a:endParaRPr sz="2400" cap="none" dirty="0">
              <a:solidFill>
                <a:srgbClr val="002060"/>
              </a:solidFill>
              <a:latin typeface="Avenir Next for Best Buy" pitchFamily="34" charset="0"/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381000" y="1219200"/>
            <a:ext cx="8231910" cy="2765611"/>
          </a:xfrm>
          <a:prstGeom prst="rect">
            <a:avLst/>
          </a:prstGeom>
          <a:ln>
            <a:round/>
          </a:ln>
        </p:spPr>
        <p:txBody>
          <a:bodyPr lIns="0" tIns="0" rIns="0" bIns="0">
            <a:normAutofit/>
          </a:bodyPr>
          <a:lstStyle/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 smtClean="0">
                <a:solidFill>
                  <a:srgbClr val="002060"/>
                </a:solidFill>
              </a:rPr>
              <a:t>Flavorful</a:t>
            </a:r>
          </a:p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 smtClean="0">
                <a:solidFill>
                  <a:srgbClr val="002060"/>
                </a:solidFill>
              </a:rPr>
              <a:t>Automated</a:t>
            </a:r>
          </a:p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 smtClean="0">
                <a:solidFill>
                  <a:srgbClr val="002060"/>
                </a:solidFill>
              </a:rPr>
              <a:t>Frequent</a:t>
            </a:r>
          </a:p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 smtClean="0">
                <a:solidFill>
                  <a:srgbClr val="002060"/>
                </a:solidFill>
              </a:rPr>
              <a:t>Identifiable</a:t>
            </a:r>
          </a:p>
        </p:txBody>
      </p:sp>
      <p:pic>
        <p:nvPicPr>
          <p:cNvPr id="34" name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354" y="6466663"/>
            <a:ext cx="427120" cy="284525"/>
          </a:xfrm>
          <a:prstGeom prst="rect">
            <a:avLst/>
          </a:prstGeom>
          <a:ln w="12700"/>
        </p:spPr>
      </p:pic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8853812" y="6583100"/>
            <a:ext cx="151246" cy="2241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800"/>
              <a:t>8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41702715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381000" y="424029"/>
            <a:ext cx="8589422" cy="871371"/>
          </a:xfrm>
          <a:prstGeom prst="rect">
            <a:avLst/>
          </a:prstGeom>
          <a:ln>
            <a:round/>
          </a:ln>
        </p:spPr>
        <p:txBody>
          <a:bodyPr anchor="t"/>
          <a:lstStyle>
            <a:lvl1pPr algn="l" defTabSz="914010">
              <a:lnSpc>
                <a:spcPts val="3000"/>
              </a:lnSpc>
              <a:defRPr sz="2600" b="1" cap="all">
                <a:solidFill>
                  <a:srgbClr val="004972"/>
                </a:solidFill>
                <a:uFill>
                  <a:solidFill>
                    <a:srgbClr val="004972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sz="2400" cap="none" dirty="0" smtClean="0">
                <a:solidFill>
                  <a:srgbClr val="002060"/>
                </a:solidFill>
                <a:latin typeface="Avenir Next for Best Buy" pitchFamily="34" charset="0"/>
              </a:rPr>
              <a:t>OTHER CONSIDERATIONS</a:t>
            </a:r>
            <a:endParaRPr sz="2400" cap="none" dirty="0">
              <a:solidFill>
                <a:srgbClr val="002060"/>
              </a:solidFill>
              <a:latin typeface="Avenir Next for Best Buy" pitchFamily="34" charset="0"/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381000" y="1219200"/>
            <a:ext cx="8231910" cy="2765611"/>
          </a:xfrm>
          <a:prstGeom prst="rect">
            <a:avLst/>
          </a:prstGeom>
          <a:ln>
            <a:round/>
          </a:ln>
        </p:spPr>
        <p:txBody>
          <a:bodyPr lIns="0" tIns="0" rIns="0" bIns="0">
            <a:normAutofit/>
          </a:bodyPr>
          <a:lstStyle/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 smtClean="0">
                <a:solidFill>
                  <a:srgbClr val="002060"/>
                </a:solidFill>
              </a:rPr>
              <a:t>Testing</a:t>
            </a:r>
          </a:p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 smtClean="0">
                <a:solidFill>
                  <a:srgbClr val="002060"/>
                </a:solidFill>
              </a:rPr>
              <a:t>Enterprise SMEs</a:t>
            </a:r>
          </a:p>
          <a:p>
            <a:pPr defTabSz="820233">
              <a:spcBef>
                <a:spcPts val="1615"/>
              </a:spcBef>
              <a:buClr>
                <a:srgbClr val="000000"/>
              </a:buClr>
              <a:defRPr sz="1800">
                <a:uFill>
                  <a:solidFill>
                    <a:srgbClr val="004972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 smtClean="0">
                <a:solidFill>
                  <a:srgbClr val="002060"/>
                </a:solidFill>
              </a:rPr>
              <a:t>Existing service APIs</a:t>
            </a:r>
          </a:p>
        </p:txBody>
      </p:sp>
      <p:pic>
        <p:nvPicPr>
          <p:cNvPr id="34" name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354" y="6466663"/>
            <a:ext cx="427120" cy="284525"/>
          </a:xfrm>
          <a:prstGeom prst="rect">
            <a:avLst/>
          </a:prstGeom>
          <a:ln w="12700"/>
        </p:spPr>
      </p:pic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8853812" y="6583100"/>
            <a:ext cx="151246" cy="2241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800"/>
              <a:t>9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6909363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HTTF Insights Consolidation">
  <a:themeElements>
    <a:clrScheme name="Best Buy">
      <a:dk1>
        <a:srgbClr val="000000"/>
      </a:dk1>
      <a:lt1>
        <a:sysClr val="window" lastClr="FFFFFF"/>
      </a:lt1>
      <a:dk2>
        <a:srgbClr val="82B800"/>
      </a:dk2>
      <a:lt2>
        <a:srgbClr val="BB0628"/>
      </a:lt2>
      <a:accent1>
        <a:srgbClr val="00385F"/>
      </a:accent1>
      <a:accent2>
        <a:srgbClr val="A9E0EA"/>
      </a:accent2>
      <a:accent3>
        <a:srgbClr val="FFF200"/>
      </a:accent3>
      <a:accent4>
        <a:srgbClr val="4D4D4F"/>
      </a:accent4>
      <a:accent5>
        <a:srgbClr val="77787B"/>
      </a:accent5>
      <a:accent6>
        <a:srgbClr val="9D9FA3"/>
      </a:accent6>
      <a:hlink>
        <a:srgbClr val="1646A8"/>
      </a:hlink>
      <a:folHlink>
        <a:srgbClr val="C7C8CA"/>
      </a:folHlink>
    </a:clrScheme>
    <a:fontScheme name="BBY 1">
      <a:majorFont>
        <a:latin typeface="Avenir Next for Best Buy"/>
        <a:ea typeface=""/>
        <a:cs typeface=""/>
      </a:majorFont>
      <a:minorFont>
        <a:latin typeface="Avenir Next for Best Bu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000000"/>
          </a:solidFill>
          <a:tailEnd type="triangle" w="lg" len="lg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82880" indent="-182880" defTabSz="182880">
          <a:spcAft>
            <a:spcPts val="200"/>
          </a:spcAft>
          <a:buFont typeface="Arial" panose="020B0604020202020204" pitchFamily="34" charset="0"/>
          <a:buChar char="•"/>
          <a:defRPr sz="1000" dirty="0" err="1" smtClean="0">
            <a:latin typeface="Avenir Next for Best Buy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BY_4x3_Template_2015_1104" id="{AC6C3FC6-3020-4ADC-BAF2-287C15C1BBD5}" vid="{B50E3337-ACCE-4BD7-B002-D1CA6010AB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FFDA1400F2A344ADAB6A05C83C72D9" ma:contentTypeVersion="0" ma:contentTypeDescription="Create a new document." ma:contentTypeScope="" ma:versionID="e753a47da00058950f27777fa1178b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F977B-6E20-469B-8405-183995E9EBED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25620F6-2D6F-432D-8471-2E57E411F0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4CD400A-D5E9-43EE-8371-6AF75468E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HTTF Insights Consolidation</Template>
  <TotalTime>9396</TotalTime>
  <Words>286</Words>
  <Application>Microsoft Macintosh PowerPoint</Application>
  <PresentationFormat>Letter Paper (8.5x11 in)</PresentationFormat>
  <Paragraphs>85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HTTF Insights Consolidation</vt:lpstr>
      <vt:lpstr>GROUND UP A RETAIL APP FROM SCRATCH</vt:lpstr>
      <vt:lpstr>WELCOME!</vt:lpstr>
      <vt:lpstr>General app architecture pattern</vt:lpstr>
      <vt:lpstr>Basic Project setup</vt:lpstr>
      <vt:lpstr>NETWORKING</vt:lpstr>
      <vt:lpstr>LOCAL DATA</vt:lpstr>
      <vt:lpstr>LATECOMERS</vt:lpstr>
      <vt:lpstr>BUILDING</vt:lpstr>
      <vt:lpstr>OTHER CONSIDERATIONS</vt:lpstr>
      <vt:lpstr>END GAME</vt:lpstr>
    </vt:vector>
  </TitlesOfParts>
  <Company>Best Buy Co.,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HTTF Insights Rollup</dc:title>
  <dc:creator>Macumber, Ryan</dc:creator>
  <cp:lastModifiedBy>Armour Walt</cp:lastModifiedBy>
  <cp:revision>172</cp:revision>
  <cp:lastPrinted>2015-12-09T19:07:08Z</cp:lastPrinted>
  <dcterms:created xsi:type="dcterms:W3CDTF">2015-12-02T19:08:11Z</dcterms:created>
  <dcterms:modified xsi:type="dcterms:W3CDTF">2016-01-22T01:14:50Z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0x010100A3FFDA1400F2A344ADAB6A05C83C72D9</vt:lpwstr>
  </property>
</Properties>
</file>