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21"/>
  </p:handoutMasterIdLst>
  <p:sldIdLst>
    <p:sldId id="256" r:id="rId4"/>
    <p:sldId id="261" r:id="rId6"/>
    <p:sldId id="262" r:id="rId7"/>
    <p:sldId id="293" r:id="rId8"/>
    <p:sldId id="395" r:id="rId9"/>
    <p:sldId id="396" r:id="rId10"/>
    <p:sldId id="295" r:id="rId11"/>
    <p:sldId id="325" r:id="rId12"/>
    <p:sldId id="394" r:id="rId13"/>
    <p:sldId id="324" r:id="rId14"/>
    <p:sldId id="393" r:id="rId15"/>
    <p:sldId id="389" r:id="rId16"/>
    <p:sldId id="390" r:id="rId17"/>
    <p:sldId id="392" r:id="rId18"/>
    <p:sldId id="305" r:id="rId19"/>
    <p:sldId id="28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00000"/>
    <a:srgbClr val="9CEA36"/>
    <a:srgbClr val="6EA8CC"/>
    <a:srgbClr val="FFFFFF"/>
    <a:srgbClr val="FFC000"/>
    <a:srgbClr val="EDF00E"/>
    <a:srgbClr val="FFE93D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1656429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34960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042775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3735948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429121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椭圆 250"/>
          <p:cNvSpPr/>
          <p:nvPr userDrawn="1"/>
        </p:nvSpPr>
        <p:spPr>
          <a:xfrm>
            <a:off x="6743053" y="5122293"/>
            <a:ext cx="211754" cy="211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610100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400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29955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400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298900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400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3678453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400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50573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400"/>
            <a:endParaRPr lang="zh-CN" altLang="en-US" dirty="0"/>
          </a:p>
        </p:txBody>
      </p:sp>
      <p:sp>
        <p:nvSpPr>
          <p:cNvPr id="263" name="文本占位符 251"/>
          <p:cNvSpPr>
            <a:spLocks noGrp="1"/>
          </p:cNvSpPr>
          <p:nvPr>
            <p:ph type="body" sz="quarter" idx="16"/>
          </p:nvPr>
        </p:nvSpPr>
        <p:spPr>
          <a:xfrm>
            <a:off x="7280709" y="43679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400"/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flipH="1">
            <a:off x="2300385" y="2042694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flipV="1">
            <a:off x="7918560" y="4382740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12948" r="2266" b="10678"/>
          <a:stretch>
            <a:fillRect/>
          </a:stretch>
        </p:blipFill>
        <p:spPr>
          <a:xfrm>
            <a:off x="2970144" y="393700"/>
            <a:ext cx="6070600" cy="6070600"/>
          </a:xfrm>
          <a:prstGeom prst="ellipse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297458" y="2484425"/>
            <a:ext cx="7597083" cy="1919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970213" y="2776538"/>
            <a:ext cx="6003925" cy="1312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</a:lstStyle>
          <a:p>
            <a:pPr algn="ctr"/>
            <a:endParaRPr lang="en-US" altLang="zh-CN" sz="4800" b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3704299" y="4477968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3704299" y="4789519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655614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334878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4041960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58358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400"/>
            <a:endParaRPr lang="zh-CN" altLang="en-US" dirty="0"/>
          </a:p>
        </p:txBody>
      </p:sp>
      <p:sp>
        <p:nvSpPr>
          <p:cNvPr id="253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326052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400"/>
            <a:endParaRPr lang="zh-CN" altLang="en-US" dirty="0"/>
          </a:p>
        </p:txBody>
      </p:sp>
      <p:sp>
        <p:nvSpPr>
          <p:cNvPr id="254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9652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400"/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300853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994026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687199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380372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23891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400"/>
            <a:endParaRPr lang="zh-CN" altLang="en-US" dirty="0"/>
          </a:p>
        </p:txBody>
      </p:sp>
      <p:sp>
        <p:nvSpPr>
          <p:cNvPr id="266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9158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400"/>
            <a:endParaRPr lang="zh-CN" altLang="en-US" dirty="0"/>
          </a:p>
        </p:txBody>
      </p:sp>
      <p:sp>
        <p:nvSpPr>
          <p:cNvPr id="267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620539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400"/>
            <a:endParaRPr lang="zh-CN" altLang="en-US" dirty="0"/>
          </a:p>
        </p:txBody>
      </p:sp>
      <p:sp>
        <p:nvSpPr>
          <p:cNvPr id="268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292938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400"/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009661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702834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39600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089180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782353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96298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400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63992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400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344607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400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0170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400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46758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400"/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1656429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34960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042775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3735948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429121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椭圆 250"/>
          <p:cNvSpPr/>
          <p:nvPr userDrawn="1"/>
        </p:nvSpPr>
        <p:spPr>
          <a:xfrm>
            <a:off x="6743053" y="5122293"/>
            <a:ext cx="211754" cy="211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610100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400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29955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400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298900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400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3678453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400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50573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400"/>
            <a:endParaRPr lang="zh-CN" altLang="en-US" dirty="0"/>
          </a:p>
        </p:txBody>
      </p:sp>
      <p:sp>
        <p:nvSpPr>
          <p:cNvPr id="263" name="文本占位符 251"/>
          <p:cNvSpPr>
            <a:spLocks noGrp="1"/>
          </p:cNvSpPr>
          <p:nvPr>
            <p:ph type="body" sz="quarter" idx="16"/>
          </p:nvPr>
        </p:nvSpPr>
        <p:spPr>
          <a:xfrm>
            <a:off x="7280709" y="43679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400"/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b="92817"/>
          <a:stretch>
            <a:fillRect/>
          </a:stretch>
        </p:blipFill>
        <p:spPr>
          <a:xfrm>
            <a:off x="3208866" y="541868"/>
            <a:ext cx="5774268" cy="5774264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385865" y="2980266"/>
            <a:ext cx="3420269" cy="89746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None/>
              <a:defRPr sz="6000" b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2800" b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­_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29452" r="25122" b="10679"/>
          <a:stretch>
            <a:fillRect/>
          </a:stretch>
        </p:blipFill>
        <p:spPr>
          <a:xfrm>
            <a:off x="9152467" y="-1"/>
            <a:ext cx="3039533" cy="3132667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2800" b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50000" b="92817"/>
          <a:stretch>
            <a:fillRect/>
          </a:stretch>
        </p:blipFill>
        <p:spPr>
          <a:xfrm>
            <a:off x="8970432" y="207434"/>
            <a:ext cx="3221568" cy="6443132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2800" b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50000" t="12948" r="2266" b="10678"/>
          <a:stretch>
            <a:fillRect/>
          </a:stretch>
        </p:blipFill>
        <p:spPr>
          <a:xfrm>
            <a:off x="-1" y="1388533"/>
            <a:ext cx="2269067" cy="4538134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2800" b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31950" b="94516"/>
          <a:stretch>
            <a:fillRect/>
          </a:stretch>
        </p:blipFill>
        <p:spPr>
          <a:xfrm>
            <a:off x="9000067" y="3429000"/>
            <a:ext cx="3191933" cy="3429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2800" b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2800" b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image" Target="../media/image9.png"/><Relationship Id="rId2" Type="http://schemas.openxmlformats.org/officeDocument/2006/relationships/tags" Target="../tags/tag62.xml"/><Relationship Id="rId1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2.xml"/><Relationship Id="rId2" Type="http://schemas.openxmlformats.org/officeDocument/2006/relationships/image" Target="../media/image10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2.xml"/><Relationship Id="rId2" Type="http://schemas.openxmlformats.org/officeDocument/2006/relationships/image" Target="../media/image12.png"/><Relationship Id="rId1" Type="http://schemas.openxmlformats.org/officeDocument/2006/relationships/tags" Target="../tags/tag6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3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32.xml"/><Relationship Id="rId3" Type="http://schemas.openxmlformats.org/officeDocument/2006/relationships/image" Target="../media/image20.png"/><Relationship Id="rId2" Type="http://schemas.openxmlformats.org/officeDocument/2006/relationships/image" Target="../media/image17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47470" y="1155700"/>
            <a:ext cx="9497060" cy="1372870"/>
          </a:xfrm>
        </p:spPr>
        <p:txBody>
          <a:bodyPr/>
          <a:lstStyle/>
          <a:p>
            <a:r>
              <a:rPr lang="zh-CN" altLang="en-US" sz="3600" b="1">
                <a:solidFill>
                  <a:srgbClr val="C00000"/>
                </a:solidFill>
              </a:rPr>
              <a:t>基于片段抽取的</a:t>
            </a:r>
            <a:endParaRPr lang="zh-CN" altLang="en-US" sz="3600" b="1">
              <a:solidFill>
                <a:srgbClr val="C00000"/>
              </a:solidFill>
            </a:endParaRPr>
          </a:p>
          <a:p>
            <a:r>
              <a:rPr lang="zh-CN" altLang="en-US" sz="3600" b="1">
                <a:solidFill>
                  <a:srgbClr val="C00000"/>
                </a:solidFill>
              </a:rPr>
              <a:t>机器阅读理解系统设计与实现</a:t>
            </a:r>
            <a:endParaRPr lang="zh-CN" altLang="en-US" sz="3600" b="1">
              <a:solidFill>
                <a:srgbClr val="C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9" r="26293" b="-2459"/>
          <a:stretch>
            <a:fillRect/>
          </a:stretch>
        </p:blipFill>
        <p:spPr>
          <a:xfrm>
            <a:off x="0" y="0"/>
            <a:ext cx="3023870" cy="11557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3092450" y="4004310"/>
            <a:ext cx="6798310" cy="2054860"/>
            <a:chOff x="9230" y="5350"/>
            <a:chExt cx="10706" cy="3236"/>
          </a:xfrm>
          <a:solidFill>
            <a:srgbClr val="00B050"/>
          </a:solidFill>
        </p:grpSpPr>
        <p:sp>
          <p:nvSpPr>
            <p:cNvPr id="10" name="圆角矩形 9"/>
            <p:cNvSpPr/>
            <p:nvPr/>
          </p:nvSpPr>
          <p:spPr>
            <a:xfrm>
              <a:off x="9230" y="5350"/>
              <a:ext cx="10706" cy="323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9710" y="5443"/>
              <a:ext cx="9747" cy="2904"/>
              <a:chOff x="5324" y="5930"/>
              <a:chExt cx="9747" cy="2904"/>
            </a:xfrm>
            <a:grpFill/>
          </p:grpSpPr>
          <p:sp>
            <p:nvSpPr>
              <p:cNvPr id="5" name="文本框 4"/>
              <p:cNvSpPr txBox="1"/>
              <p:nvPr/>
            </p:nvSpPr>
            <p:spPr>
              <a:xfrm>
                <a:off x="7778" y="5930"/>
                <a:ext cx="3648" cy="1016"/>
              </a:xfrm>
              <a:prstGeom prst="rect">
                <a:avLst/>
              </a:prstGeom>
              <a:grpFill/>
            </p:spPr>
            <p:txBody>
              <a:bodyPr wrap="none" rtlCol="0" anchor="t">
                <a:spAutoFit/>
              </a:bodyPr>
              <a:p>
                <a:pPr algn="ctr" fontAlgn="auto">
                  <a:lnSpc>
                    <a:spcPct val="150000"/>
                  </a:lnSpc>
                  <a:buClrTx/>
                  <a:buSzTx/>
                  <a:buNone/>
                </a:pPr>
                <a:r>
                  <a:rPr lang="zh-CN" altLang="en-US" sz="24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答辩人：王德君</a:t>
                </a:r>
                <a:endParaRPr lang="zh-CN" altLang="en-US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324" y="6946"/>
                <a:ext cx="9747" cy="1888"/>
              </a:xfrm>
              <a:prstGeom prst="rect">
                <a:avLst/>
              </a:prstGeom>
              <a:grpFill/>
            </p:spPr>
            <p:txBody>
              <a:bodyPr wrap="square" rtlCol="0" anchor="t">
                <a:spAutoFit/>
              </a:bodyPr>
              <a:p>
                <a:pPr algn="ctr" fontAlgn="auto">
                  <a:lnSpc>
                    <a:spcPct val="150000"/>
                  </a:lnSpc>
                  <a:buClrTx/>
                  <a:buSzTx/>
                  <a:buNone/>
                </a:pPr>
                <a:r>
                  <a:rPr lang="zh-CN" altLang="en-US" sz="24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指导教师：王会珍讲师、</a:t>
                </a:r>
                <a:endParaRPr lang="zh-CN" altLang="en-US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algn="ctr" fontAlgn="auto">
                  <a:lnSpc>
                    <a:spcPct val="150000"/>
                  </a:lnSpc>
                  <a:buClrTx/>
                  <a:buSz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                         </a:t>
                </a:r>
                <a:r>
                  <a:rPr lang="zh-CN" altLang="en-US" sz="24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王厚峰教授（北京大学）</a:t>
                </a:r>
                <a:endParaRPr lang="zh-CN" altLang="en-US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kumimoji="1" lang="en-US" altLang="zh-CN" dirty="0"/>
              <a:t>0</a:t>
            </a:r>
            <a:r>
              <a:rPr kumimoji="1" lang="en-US" dirty="0"/>
              <a:t>4</a:t>
            </a:r>
            <a:endParaRPr kumimoji="1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+mn-lt"/>
              </a:rPr>
              <a:t>N折Albert模型设计（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+mn-ea"/>
              </a:rPr>
              <a:t>与单折模型区别</a:t>
            </a:r>
            <a:r>
              <a:rPr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+mn-lt"/>
              </a:rPr>
              <a:t>）</a:t>
            </a:r>
            <a:endParaRPr lang="en-US" altLang="zh-CN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-111125" y="876300"/>
            <a:ext cx="1145159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思路：集成模型泛化能力强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457200" indent="-457200" algn="l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2400" b="1" kern="0" dirty="0">
                <a:solidFill>
                  <a:srgbClr val="7030A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训练数据</a:t>
            </a:r>
            <a:endParaRPr lang="zh-CN" altLang="en-US" sz="2400" b="1" kern="0" dirty="0">
              <a:solidFill>
                <a:srgbClr val="7030A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lvl="1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训练数据只有单折模型(N-1)/N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lvl="1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将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原数据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均分N份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，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去除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第k份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后剩下(N-1)份数据即为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第k折模型训练数据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457200" indent="-457200" algn="l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2400" b="1" kern="0" dirty="0">
                <a:solidFill>
                  <a:srgbClr val="7030A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logits计算</a:t>
            </a:r>
            <a:endParaRPr lang="zh-CN" altLang="en-US" sz="2400" b="1" kern="0" dirty="0">
              <a:solidFill>
                <a:srgbClr val="7030A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lvl="1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logits含start_logits和end_logits，表示序列上每个token为答案起止位置的分布，形状为[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MSL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]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lvl="1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集成模型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logits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为N个模型各自logits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按位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平均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的结果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lvl="1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例如集成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MSL=3,N=2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的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start_logits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：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25170" y="5953760"/>
                <a:ext cx="5647690" cy="875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lvl="1" indent="0" algn="just" defTabSz="1219200" fontAlgn="ctr">
                  <a:lnSpc>
                    <a:spcPct val="100000"/>
                  </a:lnSpc>
                  <a:buClrTx/>
                  <a:buSz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𝑬𝑺</m:t>
                      </m:r>
                      <m:r>
                        <a:rPr lang="en-US" altLang="zh-CN" b="1" i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b="1" i="1" kern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b="1" i="1" kern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kern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altLang="zh-CN" b="1" i="1" kern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naryPr>
                        <m:sub>
                          <m:r>
                            <a:rPr lang="en-US" altLang="zh-CN" b="1" i="1" kern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𝒊</m:t>
                          </m:r>
                          <m:r>
                            <a:rPr lang="en-US" altLang="zh-CN" b="1" i="1" kern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b="1" i="1" kern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kern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kern="0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0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 kern="0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zh-CN" b="1" i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b="1" i="1" kern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b="1" i="1" kern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kern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𝟐</m:t>
                          </m:r>
                        </m:den>
                      </m:f>
                      <m:r>
                        <a:rPr lang="en-US" altLang="zh-CN" b="1" i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([</m:t>
                      </m:r>
                      <m:r>
                        <a:rPr lang="en-US" altLang="zh-CN" b="1" i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𝟏</m:t>
                      </m:r>
                      <m:r>
                        <a:rPr lang="en-US" altLang="zh-CN" b="1" i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b="1" i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𝟐</m:t>
                      </m:r>
                      <m:r>
                        <a:rPr lang="en-US" altLang="zh-CN" b="1" i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b="1" i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𝟑</m:t>
                      </m:r>
                      <m:r>
                        <a:rPr lang="en-US" altLang="zh-CN" b="1" i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]+[</m:t>
                      </m:r>
                      <m:r>
                        <a:rPr lang="en-US" altLang="zh-CN" b="1" i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𝟐</m:t>
                      </m:r>
                      <m:r>
                        <a:rPr lang="en-US" altLang="zh-CN" b="1" i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b="1" i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𝟑</m:t>
                      </m:r>
                      <m:r>
                        <a:rPr lang="en-US" altLang="zh-CN" b="1" i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b="1" i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𝟒</m:t>
                      </m:r>
                      <m:r>
                        <a:rPr lang="en-US" altLang="zh-CN" b="1" i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])=[</m:t>
                      </m:r>
                      <m:r>
                        <a:rPr lang="en-US" altLang="zh-CN" b="1" i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𝟏</m:t>
                      </m:r>
                      <m:r>
                        <a:rPr lang="en-US" altLang="zh-CN" b="1" i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b="1" i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𝟓</m:t>
                      </m:r>
                      <m:r>
                        <a:rPr lang="en-US" altLang="zh-CN" b="1" i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b="1" i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𝟐</m:t>
                      </m:r>
                      <m:r>
                        <a:rPr lang="en-US" altLang="zh-CN" b="1" i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b="1" i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𝟓</m:t>
                      </m:r>
                      <m:r>
                        <a:rPr lang="en-US" altLang="zh-CN" b="1" i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b="1" i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𝟑</m:t>
                      </m:r>
                      <m:r>
                        <a:rPr lang="en-US" altLang="zh-CN" b="1" i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b="1" i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𝟓</m:t>
                      </m:r>
                      <m:r>
                        <a:rPr lang="en-US" altLang="zh-CN" b="1" i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]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70" y="5953760"/>
                <a:ext cx="5647690" cy="87566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980" y="6985"/>
            <a:ext cx="8034020" cy="6851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kumimoji="1" lang="en-US" altLang="zh-CN" dirty="0"/>
              <a:t>0</a:t>
            </a:r>
            <a:r>
              <a:rPr kumimoji="1" lang="en-US" dirty="0"/>
              <a:t>4</a:t>
            </a:r>
            <a:endParaRPr kumimoji="1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+mn-lt"/>
              </a:rPr>
              <a:t>N折Albert模型实验结果</a:t>
            </a:r>
            <a:endParaRPr lang="zh-CN" alt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+mn-lt"/>
            </a:endParaRPr>
          </a:p>
        </p:txBody>
      </p:sp>
      <p:pic>
        <p:nvPicPr>
          <p:cNvPr id="9" name="图片 9" descr="2021-05-25_215624"/>
          <p:cNvPicPr>
            <a:picLocks noChangeAspect="1"/>
          </p:cNvPicPr>
          <p:nvPr/>
        </p:nvPicPr>
        <p:blipFill>
          <a:blip r:embed="rId1"/>
          <a:srcRect l="1824" t="449" r="2319" b="2512"/>
          <a:stretch>
            <a:fillRect/>
          </a:stretch>
        </p:blipFill>
        <p:spPr>
          <a:xfrm>
            <a:off x="7152640" y="3154045"/>
            <a:ext cx="5039360" cy="37039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-96520" y="2406650"/>
            <a:ext cx="732663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 defTabSz="1219200" fontAlgn="ctr">
              <a:lnSpc>
                <a:spcPct val="10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2400" b="1" kern="0" dirty="0">
                <a:solidFill>
                  <a:srgbClr val="7030A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实验结果</a:t>
            </a:r>
            <a:endParaRPr lang="zh-CN" altLang="en-US" sz="2400" b="1" kern="0" dirty="0">
              <a:solidFill>
                <a:srgbClr val="7030A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lvl="1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第1折效果显著低于后3折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lvl="1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选用第[2,3,4]折模型集成用于阈值测试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lvl="1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δ=-3.1时，集成模型表现最好，EM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=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88.36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%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lvl="1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是所有设计方案中最优解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250" y="0"/>
            <a:ext cx="6508750" cy="3274060"/>
          </a:xfrm>
          <a:prstGeom prst="rect">
            <a:avLst/>
          </a:prstGeom>
        </p:spPr>
      </p:pic>
      <p:sp>
        <p:nvSpPr>
          <p:cNvPr id="6" name="流程图: 可选过程 5"/>
          <p:cNvSpPr/>
          <p:nvPr/>
        </p:nvSpPr>
        <p:spPr>
          <a:xfrm>
            <a:off x="8672195" y="2893060"/>
            <a:ext cx="511175" cy="342900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可选过程 6"/>
          <p:cNvSpPr/>
          <p:nvPr/>
        </p:nvSpPr>
        <p:spPr>
          <a:xfrm>
            <a:off x="9366250" y="2893060"/>
            <a:ext cx="1992630" cy="342900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solidFill>
            <a:srgbClr val="C00000"/>
          </a:solidFill>
        </p:spPr>
        <p:txBody>
          <a:bodyPr/>
          <a:lstStyle/>
          <a:p>
            <a:pPr algn="ctr"/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094208" y="223935"/>
            <a:ext cx="6435012" cy="652366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  <a:cs typeface="+mj-ea"/>
                <a:sym typeface="+mn-lt"/>
              </a:rPr>
              <a:t>QA App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  <a:cs typeface="+mj-ea"/>
                <a:sym typeface="+mn-lt"/>
              </a:rPr>
              <a:t>系统设计</a:t>
            </a:r>
            <a:endParaRPr kumimoji="1" lang="zh-CN" altLang="en-US" dirty="0">
              <a:solidFill>
                <a:srgbClr val="C00000"/>
              </a:solidFill>
              <a:latin typeface="+mj-ea"/>
              <a:ea typeface="+mj-ea"/>
              <a:cs typeface="+mj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4310" y="2089785"/>
            <a:ext cx="118033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Python3开发。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342900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使用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C/S架构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将应用对GPU资源的需求从客户端转移到服务端，从而降低本地负载。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342900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客户端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GUI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使用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PyQt5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开发：负责数据获取和结果展示。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342900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服务端部署有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API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负责接收客户端传入的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&lt;C,Q&gt;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进行模型推理，并返回预测结果。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solidFill>
            <a:srgbClr val="C00000"/>
          </a:solidFill>
        </p:spPr>
        <p:txBody>
          <a:bodyPr/>
          <a:lstStyle/>
          <a:p>
            <a:pPr algn="ctr"/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094208" y="223935"/>
            <a:ext cx="6435012" cy="652366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  <a:cs typeface="+mj-ea"/>
                <a:sym typeface="+mn-lt"/>
              </a:rPr>
              <a:t>QA App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  <a:cs typeface="+mj-ea"/>
                <a:sym typeface="+mn-lt"/>
              </a:rPr>
              <a:t>客户端实现</a:t>
            </a:r>
            <a:endParaRPr kumimoji="1" lang="zh-CN" altLang="en-US" dirty="0">
              <a:solidFill>
                <a:srgbClr val="C00000"/>
              </a:solidFill>
              <a:latin typeface="+mj-ea"/>
              <a:ea typeface="+mj-ea"/>
              <a:cs typeface="+mj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7800" y="1721485"/>
            <a:ext cx="1183576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两种数据获取方式：（1）从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本地中随机导入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一个包含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&lt;C,Q,A&gt;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组合的数据集文件；（2）由用户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手动输入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上下文、问题及标准答案。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342900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预测流程：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客户端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获得数据后，会将上下文和问题传到API服务器上进行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模型推理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，由云端返回预测结果并显示在客户端界面上，同时后台会进行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结果比对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并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更新显示出的准确率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等指标。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342900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程序支持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错误提示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。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22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05890"/>
            <a:ext cx="7696835" cy="5452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190" y="0"/>
            <a:ext cx="8131810" cy="5539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480" y="260350"/>
            <a:ext cx="7813040" cy="63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solidFill>
            <a:srgbClr val="C00000"/>
          </a:solidFill>
        </p:spPr>
        <p:txBody>
          <a:bodyPr/>
          <a:lstStyle/>
          <a:p>
            <a:pPr algn="ctr"/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094208" y="223935"/>
            <a:ext cx="6435012" cy="652366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  <a:cs typeface="+mj-ea"/>
                <a:sym typeface="+mn-lt"/>
              </a:rPr>
              <a:t>QA App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  <a:cs typeface="+mj-ea"/>
                <a:sym typeface="+mn-lt"/>
              </a:rPr>
              <a:t>服务端实现</a:t>
            </a:r>
            <a:endParaRPr kumimoji="1" lang="zh-CN" altLang="en-US" dirty="0">
              <a:solidFill>
                <a:srgbClr val="C00000"/>
              </a:solidFill>
              <a:latin typeface="+mj-ea"/>
              <a:ea typeface="+mj-ea"/>
              <a:cs typeface="+mj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6210" y="2175510"/>
            <a:ext cx="118795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服务端API使用的MRC模型是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M5.3~M5.5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组成的Albert集成模型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。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(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实验效果最好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)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342900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通过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requests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库中的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POST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方式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和客户端进行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json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数据交互。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342900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App的预测平均响应延迟为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734ms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，准确率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89.1%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。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(500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轮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)</a:t>
            </a:r>
            <a:endParaRPr lang="en-US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29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0" y="1415415"/>
            <a:ext cx="10260965" cy="5442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solidFill>
            <a:srgbClr val="000000"/>
          </a:solidFill>
        </p:spPr>
        <p:txBody>
          <a:bodyPr/>
          <a:lstStyle/>
          <a:p>
            <a:pPr algn="ctr"/>
            <a:r>
              <a:rPr kumimoji="1" lang="en-US" altLang="zh-CN" dirty="0"/>
              <a:t>0</a:t>
            </a:r>
            <a:r>
              <a:rPr kumimoji="1" lang="en-US" dirty="0"/>
              <a:t>6</a:t>
            </a:r>
            <a:endParaRPr kumimoji="1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109980" y="224155"/>
            <a:ext cx="8214360" cy="65214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+mn-lt"/>
              </a:rPr>
              <a:t>总结与展望</a:t>
            </a:r>
            <a:endParaRPr kumimoji="1"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+mj-ea"/>
              <a:cs typeface="+mj-ea"/>
              <a:sym typeface="+mn-lt"/>
            </a:endParaRPr>
          </a:p>
        </p:txBody>
      </p: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0" y="764540"/>
            <a:ext cx="1219200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工作总结：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algn="l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（1）从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SQuAD2.0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NewsQA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上获取并处理了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25</a:t>
            </a:r>
            <a:r>
              <a:rPr lang="zh-CN" altLang="en-US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万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QA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对，用于模型训练和评估;</a:t>
            </a:r>
            <a:r>
              <a:rPr lang="en-US" altLang="zh-CN" b="1" kern="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[10%]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）设计、</a:t>
            </a:r>
            <a:r>
              <a:rPr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训练</a:t>
            </a:r>
            <a:r>
              <a:rPr 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并测试</a:t>
            </a:r>
            <a:r>
              <a:rPr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了</a:t>
            </a:r>
            <a:r>
              <a:rPr lang="en-US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3+</a:t>
            </a:r>
            <a:r>
              <a:rPr 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类、</a:t>
            </a:r>
            <a:r>
              <a:rPr lang="en-US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13+</a:t>
            </a:r>
            <a:r>
              <a:rPr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个神经MRC系统</a:t>
            </a:r>
            <a:r>
              <a:rPr 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，其中</a:t>
            </a:r>
            <a:r>
              <a:rPr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Albert+Ptr-Net</a:t>
            </a:r>
            <a:r>
              <a:rPr 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72%</a:t>
            </a:r>
            <a:r>
              <a:rPr 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和第1折Albert</a:t>
            </a:r>
            <a:r>
              <a:rPr 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</a:t>
            </a:r>
            <a:r>
              <a:rPr 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%</a:t>
            </a:r>
            <a:r>
              <a:rPr 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，与另外3个准确率在87%附近的模型差距较远，故</a:t>
            </a:r>
            <a:r>
              <a:rPr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只取后3折模型</a:t>
            </a:r>
            <a:r>
              <a:rPr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进行集成</a:t>
            </a:r>
            <a:r>
              <a:rPr 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部署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r>
              <a:rPr lang="en-US" altLang="zh-CN" b="1" kern="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[75%]</a:t>
            </a:r>
            <a:endParaRPr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）开发了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QA App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，使用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C/S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架构，支持</a:t>
            </a:r>
            <a:r>
              <a:rPr lang="zh-CN" altLang="en-US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数据手动输入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zh-CN" altLang="en-US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实时准确率显示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，满足人们对于个性化的追求。</a:t>
            </a:r>
            <a:r>
              <a:rPr lang="en-US" altLang="zh-CN" b="1" kern="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[15%]</a:t>
            </a:r>
            <a:endParaRPr lang="en-US" altLang="zh-CN" b="1" kern="0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defRPr/>
            </a:pP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l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展望：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algn="l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defRPr/>
            </a:pPr>
            <a:r>
              <a:rPr 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）尝试更多其他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SOTA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模型；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）添加其他语言支持。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11440" y="4773295"/>
            <a:ext cx="32143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sz="2400" b="1" kern="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项目代码量：</a:t>
            </a:r>
            <a:r>
              <a:rPr lang="en-US" altLang="zh-CN" sz="2400" b="1" kern="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≈</a:t>
            </a:r>
            <a:r>
              <a:rPr lang="en-US" altLang="zh-CN" sz="2400" b="1" kern="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8k</a:t>
            </a:r>
            <a:endParaRPr lang="en-US" altLang="zh-CN" sz="2400" b="1" kern="0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093720" y="2902585"/>
            <a:ext cx="6003925" cy="1052195"/>
          </a:xfrm>
        </p:spPr>
        <p:txBody>
          <a:bodyPr/>
          <a:lstStyle/>
          <a:p>
            <a:r>
              <a:rPr kumimoji="1" lang="en-US" altLang="zh-CN" sz="6600" dirty="0"/>
              <a:t>Thanks</a:t>
            </a:r>
            <a:endParaRPr kumimoji="1" lang="en-US" altLang="zh-CN" sz="66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8634095" y="5547360"/>
            <a:ext cx="3023235" cy="57531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zh-CN" altLang="en-US" dirty="0">
                <a:solidFill>
                  <a:schemeClr val="bg1"/>
                </a:solidFill>
              </a:rPr>
              <a:t>报告人：王德君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01770" y="547370"/>
            <a:ext cx="4188460" cy="1445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8800" b="1" i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The End</a:t>
            </a:r>
            <a:endParaRPr lang="en-US" altLang="zh-CN" sz="8800" b="1" i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>
              <a:buClrTx/>
              <a:buSzTx/>
            </a:pPr>
            <a:r>
              <a:rPr lang="zh-CN" altLang="en-US" dirty="0">
                <a:latin typeface="+mj-ea"/>
                <a:ea typeface="+mj-ea"/>
                <a:cs typeface="+mj-ea"/>
                <a:sym typeface="+mn-lt"/>
              </a:rPr>
              <a:t>课题介绍</a:t>
            </a:r>
            <a:endParaRPr lang="zh-CN" altLang="en-US" dirty="0">
              <a:latin typeface="+mj-ea"/>
              <a:ea typeface="+mj-ea"/>
              <a:cs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1015" y="1645285"/>
            <a:ext cx="11190605" cy="433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 defTabSz="1219200" fontAlgn="ctr">
              <a:lnSpc>
                <a:spcPct val="10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2400" b="1" kern="0" dirty="0">
                <a:solidFill>
                  <a:srgbClr val="7030A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片段抽取式</a:t>
            </a:r>
            <a:r>
              <a:rPr lang="zh-CN" altLang="en-US" sz="2400" b="1" kern="0" dirty="0">
                <a:solidFill>
                  <a:srgbClr val="7030A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机器阅读理解 (MRC)</a:t>
            </a:r>
            <a:endParaRPr lang="zh-CN" altLang="en-US" sz="2400" b="1" kern="0" dirty="0">
              <a:solidFill>
                <a:srgbClr val="7030A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lvl="1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定义：给定上下文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和问题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Q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，由机器给出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Q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在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上的答案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。其中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答案A为上下文C的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一个连续子串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。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lvl="1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特别地，当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Q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在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上无答案时，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为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“”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。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lvl="1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lvl="1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研究价值：已在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搜索引擎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等领域获得广泛应用。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lvl="1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用户输入问题后搜索引擎直接返回答案卡片，省去了用户打开和查找网页的过程，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提高了信息检索效率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。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图片 5" descr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/>
          <a:stretch>
            <a:fillRect/>
          </a:stretch>
        </p:blipFill>
        <p:spPr>
          <a:xfrm>
            <a:off x="1265555" y="895350"/>
            <a:ext cx="9660255" cy="549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094208" y="223935"/>
            <a:ext cx="6435012" cy="652366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  <a:cs typeface="+mj-ea"/>
                <a:sym typeface="+mn-lt"/>
              </a:rPr>
              <a:t>论文主要工作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93700" y="1304290"/>
            <a:ext cx="1140396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解决的问题：MRC场景下，答案在上下文中的开始/结束位置定位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457200" indent="-457200" algn="l" defTabSz="1219200" fontAlgn="ctr">
              <a:lnSpc>
                <a:spcPct val="100000"/>
              </a:lnSpc>
              <a:buClrTx/>
              <a:buSzTx/>
              <a:buFont typeface="Wingdings" panose="05000000000000000000" charset="0"/>
              <a:buChar char="Ø"/>
              <a:defRPr/>
            </a:pPr>
            <a:endParaRPr lang="zh-CN" altLang="en-US" sz="2400" b="1" kern="0" dirty="0">
              <a:solidFill>
                <a:srgbClr val="7030A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457200" indent="-457200" algn="l" defTabSz="1219200" fontAlgn="ctr">
              <a:lnSpc>
                <a:spcPct val="10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2400" b="1" kern="0" dirty="0">
                <a:solidFill>
                  <a:srgbClr val="7030A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模型设计与实验</a:t>
            </a:r>
            <a:endParaRPr lang="zh-CN" altLang="en-US" sz="2400" b="1" kern="0" dirty="0">
              <a:solidFill>
                <a:srgbClr val="7030A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lvl="1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复现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Albert模型作为基线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lvl="1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自行设计了2种基于Albert的MRC模型，分别是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基线与Pointer Network的融合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和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4折Albert集成模型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lvl="1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通过实验对3种模型进行微调、对比测试和参数调优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lvl="1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457200" indent="-457200" algn="l" defTabSz="1219200" fontAlgn="ctr">
              <a:lnSpc>
                <a:spcPct val="10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2400" b="1" kern="0" dirty="0">
                <a:solidFill>
                  <a:srgbClr val="7030A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实现</a:t>
            </a:r>
            <a:r>
              <a:rPr lang="zh-CN" altLang="en-US" sz="2400" b="1" kern="0" dirty="0">
                <a:solidFill>
                  <a:srgbClr val="7030A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MRC应用QA App</a:t>
            </a:r>
            <a:endParaRPr lang="zh-CN" altLang="en-US" sz="2400" b="1" kern="0" dirty="0">
              <a:solidFill>
                <a:srgbClr val="7030A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kumimoji="1" lang="en-US" altLang="zh-CN" dirty="0"/>
              <a:t>0</a:t>
            </a:r>
            <a:r>
              <a:rPr kumimoji="1" lang="en-US" dirty="0"/>
              <a:t>2</a:t>
            </a:r>
            <a:endParaRPr kumimoji="1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cs typeface="+mj-ea"/>
                <a:sym typeface="+mn-lt"/>
              </a:rPr>
              <a:t>Albert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cs typeface="+mj-ea"/>
                <a:sym typeface="+mn-lt"/>
              </a:rPr>
              <a:t>模型介绍</a:t>
            </a:r>
            <a:endParaRPr kumimoji="1" lang="en-US" altLang="zh-CN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-87630" y="876300"/>
            <a:ext cx="803338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lang="en-US" altLang="zh-CN" sz="2400" b="1" kern="0" dirty="0">
                <a:solidFill>
                  <a:srgbClr val="7030A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Albert模型</a:t>
            </a:r>
            <a:endParaRPr lang="en-US" altLang="zh-CN" sz="2400" b="1" kern="0" dirty="0">
              <a:solidFill>
                <a:srgbClr val="7030A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提出：Google，2019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实质：Bert的“瘦身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”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区别：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层参数共享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替换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预训练任务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嵌入矩阵分解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效果：保证模型性能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同时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，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大幅削减参数量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选择理由：参数少、性能强、开源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algn="l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lang="en-US" altLang="zh-CN" sz="2400" b="1" kern="0" dirty="0">
                <a:solidFill>
                  <a:srgbClr val="7030A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实现细节</a:t>
            </a:r>
            <a:endParaRPr lang="en-US" altLang="zh-CN" sz="2400" b="1" kern="0" dirty="0">
              <a:solidFill>
                <a:srgbClr val="7030A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编程框架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   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PyTorch</a:t>
            </a:r>
            <a:endParaRPr lang="en-US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项目基于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   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Transformers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库</a:t>
            </a:r>
            <a:endParaRPr lang="en-US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预训练权重：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Albert-xxlarge-v2</a:t>
            </a:r>
            <a:endParaRPr lang="en-US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945755" y="-1905"/>
            <a:ext cx="4246245" cy="5118100"/>
            <a:chOff x="12513" y="1380"/>
            <a:chExt cx="6687" cy="8060"/>
          </a:xfrm>
        </p:grpSpPr>
        <p:sp>
          <p:nvSpPr>
            <p:cNvPr id="10" name="矩形 9"/>
            <p:cNvSpPr/>
            <p:nvPr/>
          </p:nvSpPr>
          <p:spPr>
            <a:xfrm>
              <a:off x="12513" y="1380"/>
              <a:ext cx="6687" cy="80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5" name="图片 4" descr="Albert基线网络结构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671" y="1544"/>
              <a:ext cx="6371" cy="773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334885" y="0"/>
            <a:ext cx="4856480" cy="68573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kumimoji="1" lang="en-US" altLang="zh-CN" dirty="0"/>
              <a:t>0</a:t>
            </a:r>
            <a:r>
              <a:rPr kumimoji="1" lang="en-US" dirty="0"/>
              <a:t>2</a:t>
            </a:r>
            <a:endParaRPr kumimoji="1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cs typeface="+mj-ea"/>
                <a:sym typeface="+mn-lt"/>
              </a:rPr>
              <a:t>数据选取及预处理</a:t>
            </a:r>
            <a:endParaRPr lang="zh-CN" altLang="en-US" dirty="0">
              <a:solidFill>
                <a:schemeClr val="accent1"/>
              </a:solidFill>
              <a:latin typeface="+mj-ea"/>
              <a:ea typeface="+mj-ea"/>
              <a:cs typeface="+mj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6520" y="3785870"/>
            <a:ext cx="67938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2400" b="1" kern="0" dirty="0">
                <a:solidFill>
                  <a:srgbClr val="7030A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数据预处理</a:t>
            </a:r>
            <a:endParaRPr lang="zh-CN" altLang="en-US" sz="2400" b="1" kern="0" dirty="0">
              <a:solidFill>
                <a:srgbClr val="7030A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流程图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520" y="1216025"/>
            <a:ext cx="66014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2400" b="1" kern="0" dirty="0">
                <a:solidFill>
                  <a:srgbClr val="7030A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数据选取</a:t>
            </a:r>
            <a:endParaRPr lang="zh-CN" altLang="en-US" sz="2400" b="1" kern="0" dirty="0">
              <a:solidFill>
                <a:srgbClr val="7030A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SQuAD2.0：存在50%不可回答问题（主）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NewsQA：篇幅更长（附加）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9" name="图片 8" descr="Albert数据预处理流程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5681" t="4472" r="5793" b="4241"/>
          <a:stretch>
            <a:fillRect/>
          </a:stretch>
        </p:blipFill>
        <p:spPr>
          <a:xfrm>
            <a:off x="7496810" y="299085"/>
            <a:ext cx="4531995" cy="6260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kumimoji="1" lang="en-US" altLang="zh-CN" dirty="0"/>
              <a:t>0</a:t>
            </a:r>
            <a:r>
              <a:rPr kumimoji="1" lang="en-US" dirty="0"/>
              <a:t>2</a:t>
            </a:r>
            <a:endParaRPr kumimoji="1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cs typeface="+mj-ea"/>
                <a:sym typeface="+mn-lt"/>
              </a:rPr>
              <a:t>Albert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cs typeface="+mj-ea"/>
                <a:sym typeface="+mn-lt"/>
              </a:rPr>
              <a:t>模型介绍</a:t>
            </a:r>
            <a:endParaRPr kumimoji="1" lang="en-US" altLang="zh-CN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0" y="1430655"/>
                <a:ext cx="12191365" cy="34905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indent="0" algn="l" defTabSz="1219200" fontAlgn="ctr">
                  <a:lnSpc>
                    <a:spcPct val="150000"/>
                  </a:lnSpc>
                  <a:buClrTx/>
                  <a:buSzTx/>
                  <a:buFont typeface="Wingdings" panose="05000000000000000000" charset="0"/>
                  <a:buChar char="Ø"/>
                  <a:defRPr/>
                </a:pPr>
                <a:r>
                  <a:rPr lang="en-US" altLang="zh-CN" sz="2400" b="1" kern="0" dirty="0">
                    <a:solidFill>
                      <a:srgbClr val="7030A0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TAV</a:t>
                </a:r>
                <a:r>
                  <a:rPr lang="zh-CN" altLang="en-US" sz="2400" b="1" kern="0" dirty="0">
                    <a:solidFill>
                      <a:srgbClr val="7030A0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判别（</a:t>
                </a:r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基于阈值的可回答性判别</a:t>
                </a:r>
                <a:r>
                  <a:rPr lang="zh-CN" altLang="en-US" sz="2400" b="1" kern="0" dirty="0">
                    <a:solidFill>
                      <a:srgbClr val="7030A0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）</a:t>
                </a:r>
                <a:endParaRPr lang="zh-CN" altLang="en-US" sz="2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  <a:sym typeface="+mn-ea"/>
                </a:endParaRPr>
              </a:p>
              <a:p>
                <a:pPr marL="800100" lvl="1" indent="-342900" algn="just" defTabSz="1219200" fontAlgn="ctr">
                  <a:lnSpc>
                    <a:spcPct val="150000"/>
                  </a:lnSpc>
                  <a:buClrTx/>
                  <a:buSzTx/>
                  <a:buFont typeface="Wingdings" panose="05000000000000000000" charset="0"/>
                  <a:buChar char="u"/>
                  <a:defRPr/>
                </a:pPr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根据模型预测出的</a:t>
                </a:r>
                <a:r>
                  <a:rPr lang="zh-CN" altLang="en-US" sz="2400" b="1" kern="0" dirty="0">
                    <a:solidFill>
                      <a:srgbClr val="FF0000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答案起止logits</a:t>
                </a:r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判断</a:t>
                </a:r>
                <a:r>
                  <a:rPr lang="zh-CN" altLang="en-US" sz="2400" b="1" kern="0" dirty="0">
                    <a:solidFill>
                      <a:srgbClr val="FF0000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问题是否有解</a:t>
                </a:r>
                <a:endParaRPr lang="zh-CN" altLang="en-US" sz="2400" b="1" kern="0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  <a:sym typeface="+mn-ea"/>
                </a:endParaRPr>
              </a:p>
              <a:p>
                <a:pPr marL="800100" lvl="1" indent="-342900" algn="just" defTabSz="1219200" fontAlgn="ctr">
                  <a:lnSpc>
                    <a:spcPct val="150000"/>
                  </a:lnSpc>
                  <a:buClrTx/>
                  <a:buSzTx/>
                  <a:buFont typeface="Wingdings" panose="05000000000000000000" charset="0"/>
                  <a:buChar char="l"/>
                  <a:defRPr/>
                </a:pPr>
                <a:endParaRPr lang="zh-CN" altLang="en-US" sz="2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  <a:sym typeface="+mn-ea"/>
                </a:endParaRPr>
              </a:p>
              <a:p>
                <a:pPr marL="800100" lvl="1" indent="-342900" algn="just" defTabSz="1219200" fontAlgn="ctr">
                  <a:lnSpc>
                    <a:spcPct val="150000"/>
                  </a:lnSpc>
                  <a:buClrTx/>
                  <a:buSzTx/>
                  <a:buFont typeface="Wingdings" panose="05000000000000000000" charset="0"/>
                  <a:buChar char="l"/>
                  <a:defRPr/>
                </a:pPr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输出层得到的起止logits s</a:t>
                </a:r>
                <a:r>
                  <a:rPr lang="en-US" altLang="zh-CN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, </a:t>
                </a:r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e</a:t>
                </a:r>
                <a:r>
                  <a:rPr lang="en-US" altLang="zh-CN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b="1" i="1" kern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𝒔𝒄𝒐𝒓𝒆</m:t>
                        </m:r>
                      </m:e>
                      <m:sub>
                        <m:r>
                          <a:rPr lang="en-US" altLang="zh-CN" sz="2400" b="1" i="1" kern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𝒉𝒂𝒔</m:t>
                        </m:r>
                      </m:sub>
                    </m:sSub>
                  </m:oMath>
                </a14:m>
                <a:r>
                  <a:rPr lang="en-US" altLang="zh-CN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b="1" i="1" kern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𝒔𝒄𝒐𝒓𝒆</m:t>
                        </m:r>
                      </m:e>
                      <m:sub>
                        <m:r>
                          <a:rPr lang="en-US" altLang="zh-CN" sz="2400" b="1" i="1" kern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𝒏𝒖𝒍𝒍</m:t>
                        </m:r>
                      </m:sub>
                    </m:sSub>
                  </m:oMath>
                </a14:m>
                <a:r>
                  <a:rPr lang="en-US" altLang="zh-CN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b="1" i="1" kern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𝒔𝒄𝒐𝒓𝒆</m:t>
                        </m:r>
                      </m:e>
                      <m:sub>
                        <m:r>
                          <a:rPr lang="en-US" altLang="zh-CN" sz="2400" b="1" i="1" kern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𝒅𝒊𝒇𝒇</m:t>
                        </m:r>
                      </m:sub>
                    </m:sSub>
                  </m:oMath>
                </a14:m>
                <a:endParaRPr lang="zh-CN" altLang="en-US" sz="2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  <a:sym typeface="+mn-ea"/>
                </a:endParaRPr>
              </a:p>
              <a:p>
                <a:pPr marL="800100" lvl="1" indent="-342900" algn="just" defTabSz="1219200" fontAlgn="ctr">
                  <a:lnSpc>
                    <a:spcPct val="150000"/>
                  </a:lnSpc>
                  <a:buClrTx/>
                  <a:buSzTx/>
                  <a:buFont typeface="Wingdings" panose="05000000000000000000" charset="0"/>
                  <a:buChar char="l"/>
                  <a:defRPr/>
                </a:pPr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可回答阈值δ</a:t>
                </a:r>
                <a:r>
                  <a:rPr lang="en-US" altLang="zh-CN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∈</a:t>
                </a:r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[-6,0]，</a:t>
                </a:r>
                <a:r>
                  <a:rPr lang="zh-CN" altLang="en-US" sz="2400" b="1" kern="0" dirty="0">
                    <a:solidFill>
                      <a:srgbClr val="FF0000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启发式搜索</a:t>
                </a:r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模型</a:t>
                </a:r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测试集最高准确率所对应δ作为部署时</a:t>
                </a:r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δ</a:t>
                </a:r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值</a:t>
                </a:r>
                <a:endParaRPr lang="zh-CN" altLang="en-US" sz="2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  <a:sym typeface="+mn-ea"/>
                </a:endParaRPr>
              </a:p>
              <a:p>
                <a:pPr marL="800100" lvl="1" indent="-342900" algn="just" defTabSz="1219200" fontAlgn="ctr">
                  <a:lnSpc>
                    <a:spcPct val="150000"/>
                  </a:lnSpc>
                  <a:buClrTx/>
                  <a:buSzTx/>
                  <a:buFont typeface="Wingdings" panose="05000000000000000000" charset="0"/>
                  <a:buChar char="l"/>
                  <a:defRPr/>
                </a:pPr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将分差和δ对比：</a:t>
                </a:r>
                <a:r>
                  <a:rPr lang="en-US" altLang="zh-CN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b="1" i="1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≤</m:t>
                    </m:r>
                  </m:oMath>
                </a14:m>
                <a:r>
                  <a:rPr lang="en-US" altLang="zh-CN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)</a:t>
                </a:r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返回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0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b="1" i="1" kern="0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𝒔𝒄𝒐𝒓𝒆</m:t>
                        </m:r>
                      </m:e>
                      <m:sub>
                        <m:r>
                          <a:rPr lang="en-US" altLang="zh-CN" sz="2400" b="1" i="1" kern="0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𝒉𝒂𝒔</m:t>
                        </m:r>
                      </m:sub>
                    </m:sSub>
                  </m:oMath>
                </a14:m>
                <a:r>
                  <a:rPr lang="zh-CN" altLang="en-US" sz="2400" b="1" kern="0" dirty="0">
                    <a:solidFill>
                      <a:srgbClr val="FF0000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对应文本片段</a:t>
                </a:r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context[k:l+1]</a:t>
                </a:r>
                <a:r>
                  <a:rPr lang="en-US" altLang="zh-CN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;(</a:t>
                </a:r>
                <a14:m>
                  <m:oMath xmlns:m="http://schemas.openxmlformats.org/officeDocument/2006/math">
                    <m:r>
                      <a:rPr lang="en-US" altLang="zh-CN" sz="2400" b="1" i="1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&gt;</m:t>
                    </m:r>
                  </m:oMath>
                </a14:m>
                <a:r>
                  <a:rPr lang="en-US" altLang="zh-CN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)</a:t>
                </a:r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返回空串</a:t>
                </a:r>
                <a:r>
                  <a:rPr lang="en-US" altLang="zh-CN" sz="2400" b="1" kern="0" dirty="0">
                    <a:solidFill>
                      <a:srgbClr val="FF0000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“”</a:t>
                </a:r>
                <a:endParaRPr lang="en-US" altLang="zh-CN" sz="2400" b="1" kern="0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30655"/>
                <a:ext cx="12191365" cy="349059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7138670" y="0"/>
            <a:ext cx="5053330" cy="1835785"/>
            <a:chOff x="10553" y="2215"/>
            <a:chExt cx="7958" cy="2891"/>
          </a:xfrm>
        </p:grpSpPr>
        <p:sp>
          <p:nvSpPr>
            <p:cNvPr id="9" name="矩形 8"/>
            <p:cNvSpPr/>
            <p:nvPr/>
          </p:nvSpPr>
          <p:spPr>
            <a:xfrm>
              <a:off x="10553" y="2215"/>
              <a:ext cx="7958" cy="289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rcRect r="15204"/>
            <a:stretch>
              <a:fillRect/>
            </a:stretch>
          </p:blipFill>
          <p:spPr>
            <a:xfrm>
              <a:off x="10690" y="2380"/>
              <a:ext cx="7684" cy="2561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2927985" y="5373370"/>
            <a:ext cx="6336030" cy="1484630"/>
            <a:chOff x="4632" y="8266"/>
            <a:chExt cx="9978" cy="2338"/>
          </a:xfrm>
        </p:grpSpPr>
        <p:sp>
          <p:nvSpPr>
            <p:cNvPr id="10" name="矩形 9"/>
            <p:cNvSpPr/>
            <p:nvPr/>
          </p:nvSpPr>
          <p:spPr>
            <a:xfrm>
              <a:off x="4632" y="8266"/>
              <a:ext cx="9978" cy="233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1" y="8428"/>
              <a:ext cx="9721" cy="201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kumimoji="1" lang="en-US" altLang="zh-CN" dirty="0"/>
              <a:t>0</a:t>
            </a:r>
            <a:r>
              <a:rPr kumimoji="1" lang="en-US" dirty="0"/>
              <a:t>2</a:t>
            </a:r>
            <a:endParaRPr kumimoji="1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cs typeface="+mj-ea"/>
                <a:sym typeface="+mn-lt"/>
              </a:rPr>
              <a:t>Albert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cs typeface="+mj-ea"/>
                <a:sym typeface="+mn-lt"/>
              </a:rPr>
              <a:t>基线实验结果及分析</a:t>
            </a:r>
            <a:endParaRPr lang="zh-CN" altLang="en-US" dirty="0">
              <a:solidFill>
                <a:schemeClr val="accent1"/>
              </a:solidFill>
              <a:latin typeface="+mj-ea"/>
              <a:ea typeface="+mj-ea"/>
              <a:cs typeface="+mj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105275" y="988060"/>
            <a:ext cx="8086725" cy="3423285"/>
            <a:chOff x="5425" y="0"/>
            <a:chExt cx="13775" cy="5794"/>
          </a:xfrm>
        </p:grpSpPr>
        <p:sp>
          <p:nvSpPr>
            <p:cNvPr id="10" name="矩形 9"/>
            <p:cNvSpPr/>
            <p:nvPr/>
          </p:nvSpPr>
          <p:spPr>
            <a:xfrm>
              <a:off x="5425" y="0"/>
              <a:ext cx="13775" cy="579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70" y="0"/>
              <a:ext cx="13630" cy="5637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/>
        </p:nvSpPr>
        <p:spPr>
          <a:xfrm>
            <a:off x="0" y="4403725"/>
            <a:ext cx="9393555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 defTabSz="1219200" fontAlgn="ctr">
              <a:lnSpc>
                <a:spcPct val="10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2400" b="1" kern="0" dirty="0">
                <a:solidFill>
                  <a:srgbClr val="7030A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实验结果及分析</a:t>
            </a:r>
            <a:endParaRPr lang="zh-CN" altLang="en-US" sz="2400" b="1" kern="0" dirty="0">
              <a:solidFill>
                <a:srgbClr val="7030A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lvl="1" indent="-342900" algn="l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lr=1e-5、δ=-3.9时，基线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M3.2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效果最高，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EM值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可达86.72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lvl="1" indent="-342900" algn="l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与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原论文单模型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SM效果仍差0.7%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lvl="1" indent="-342900" algn="l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与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batch_size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和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max_seq_length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因算力限制设得较小有关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9130665" y="3861435"/>
            <a:ext cx="675640" cy="342900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流程图: 可选过程 7"/>
          <p:cNvSpPr/>
          <p:nvPr/>
        </p:nvSpPr>
        <p:spPr>
          <a:xfrm>
            <a:off x="11463655" y="3861435"/>
            <a:ext cx="675640" cy="342900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solidFill>
            <a:schemeClr val="accent4">
              <a:lumMod val="50000"/>
            </a:schemeClr>
          </a:solidFill>
        </p:spPr>
        <p:txBody>
          <a:bodyPr/>
          <a:lstStyle/>
          <a:p>
            <a:pPr algn="ctr"/>
            <a:r>
              <a:rPr kumimoji="1" lang="en-US" altLang="zh-CN" dirty="0"/>
              <a:t>0</a:t>
            </a:r>
            <a:r>
              <a:rPr kumimoji="1" lang="en-US" dirty="0"/>
              <a:t>3</a:t>
            </a:r>
            <a:endParaRPr kumimoji="1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j-ea"/>
                <a:sym typeface="+mn-lt"/>
              </a:rPr>
              <a:t>Albert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j-ea"/>
                <a:sym typeface="+mn-lt"/>
              </a:rPr>
              <a:t>+Ptr-Net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j-ea"/>
                <a:sym typeface="+mn-lt"/>
              </a:rPr>
              <a:t>模型设计</a:t>
            </a:r>
            <a:endParaRPr lang="zh-CN" altLang="en-US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j-ea"/>
              <a:sym typeface="+mn-lt"/>
            </a:endParaRPr>
          </a:p>
        </p:txBody>
      </p: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0" y="807085"/>
                <a:ext cx="6103620" cy="53155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342900" indent="-342900" algn="just" defTabSz="1219200" fontAlgn="ctr">
                  <a:lnSpc>
                    <a:spcPct val="150000"/>
                  </a:lnSpc>
                  <a:buClrTx/>
                  <a:buSzTx/>
                  <a:buFont typeface="Wingdings" panose="05000000000000000000" charset="0"/>
                  <a:buChar char="Ø"/>
                  <a:defRPr/>
                </a:pPr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思路：受</a:t>
                </a:r>
                <a:r>
                  <a:rPr lang="en-US" altLang="zh-CN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R-Net</a:t>
                </a:r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启发，输出层复杂化</a:t>
                </a:r>
                <a:endParaRPr lang="zh-CN" altLang="en-US" sz="2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  <a:sym typeface="+mn-ea"/>
                </a:endParaRPr>
              </a:p>
              <a:p>
                <a:pPr marL="342900" indent="-342900" algn="just" defTabSz="1219200" fontAlgn="ctr">
                  <a:lnSpc>
                    <a:spcPct val="150000"/>
                  </a:lnSpc>
                  <a:buClrTx/>
                  <a:buSzTx/>
                  <a:buFont typeface="Wingdings" panose="05000000000000000000" charset="0"/>
                  <a:buChar char="Ø"/>
                  <a:defRPr/>
                </a:pPr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替换输出层（</a:t>
                </a:r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Linear+TAV=&gt;Ptr-Net）</a:t>
                </a:r>
                <a:endParaRPr lang="zh-CN" altLang="en-US" sz="2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  <a:sym typeface="+mn-ea"/>
                </a:endParaRPr>
              </a:p>
              <a:p>
                <a:pPr marL="342900" indent="-342900" algn="just" defTabSz="1219200" fontAlgn="ctr">
                  <a:lnSpc>
                    <a:spcPct val="150000"/>
                  </a:lnSpc>
                  <a:buClrTx/>
                  <a:buSzTx/>
                  <a:buFont typeface="Wingdings" panose="05000000000000000000" charset="0"/>
                  <a:buChar char="Ø"/>
                  <a:defRPr/>
                </a:pPr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Attn+seq2seq生成答案起止位置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kern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charset="0"/>
                            <a:ea typeface="微软雅黑" panose="020B0503020204020204" charset="-122"/>
                            <a:cs typeface="Times New Roman" panose="02020603050405020304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 b="1" kern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charset="0"/>
                            <a:ea typeface="微软雅黑" panose="020B0503020204020204" charset="-122"/>
                            <a:cs typeface="Times New Roman" panose="02020603050405020304" charset="0"/>
                            <a:sym typeface="+mn-ea"/>
                          </a:rPr>
                          <m:t>𝒑</m:t>
                        </m:r>
                      </m:e>
                      <m:sup>
                        <m:r>
                          <a:rPr lang="zh-CN" altLang="en-US" sz="2400" b="1" kern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charset="0"/>
                            <a:ea typeface="微软雅黑" panose="020B0503020204020204" charset="-122"/>
                            <a:cs typeface="Times New Roman" panose="02020603050405020304" charset="0"/>
                            <a:sym typeface="+mn-ea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kern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charset="0"/>
                            <a:ea typeface="微软雅黑" panose="020B0503020204020204" charset="-122"/>
                            <a:cs typeface="Times New Roman" panose="02020603050405020304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 b="1" kern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charset="0"/>
                            <a:ea typeface="微软雅黑" panose="020B0503020204020204" charset="-122"/>
                            <a:cs typeface="Times New Roman" panose="02020603050405020304" charset="0"/>
                            <a:sym typeface="+mn-ea"/>
                          </a:rPr>
                          <m:t>𝒑</m:t>
                        </m:r>
                      </m:e>
                      <m:sup>
                        <m:r>
                          <a:rPr lang="zh-CN" altLang="en-US" sz="2400" b="1" kern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charset="0"/>
                            <a:ea typeface="微软雅黑" panose="020B0503020204020204" charset="-122"/>
                            <a:cs typeface="Times New Roman" panose="02020603050405020304" charset="0"/>
                            <a:sym typeface="+mn-ea"/>
                          </a:rPr>
                          <m:t>𝟐</m:t>
                        </m:r>
                      </m:sup>
                    </m:sSup>
                  </m:oMath>
                </a14:m>
                <a:endParaRPr lang="zh-CN" altLang="en-US" sz="2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  <a:sym typeface="+mn-ea"/>
                </a:endParaRPr>
              </a:p>
              <a:p>
                <a:pPr marL="342900" indent="-342900" algn="just" defTabSz="1219200" fontAlgn="ctr">
                  <a:lnSpc>
                    <a:spcPct val="150000"/>
                  </a:lnSpc>
                  <a:buClrTx/>
                  <a:buSzTx/>
                  <a:buFont typeface="Wingdings" panose="05000000000000000000" charset="0"/>
                  <a:buChar char="l"/>
                  <a:defRPr/>
                </a:pPr>
                <a:endParaRPr lang="zh-CN" altLang="en-US" sz="2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  <a:sym typeface="+mn-ea"/>
                </a:endParaRPr>
              </a:p>
              <a:p>
                <a:pPr marL="342900" indent="-342900" algn="just" defTabSz="1219200" fontAlgn="ctr">
                  <a:lnSpc>
                    <a:spcPct val="150000"/>
                  </a:lnSpc>
                  <a:buClrTx/>
                  <a:buSzTx/>
                  <a:buFont typeface="Wingdings" panose="05000000000000000000" charset="0"/>
                  <a:buChar char="l"/>
                  <a:defRPr/>
                </a:pPr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albert_output形状：[MSL, hidden_dims]</a:t>
                </a:r>
                <a:endParaRPr lang="zh-CN" altLang="en-US" sz="2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  <a:sym typeface="+mn-ea"/>
                </a:endParaRPr>
              </a:p>
              <a:p>
                <a:pPr marL="342900" indent="-342900" algn="just" defTabSz="1219200" fontAlgn="ctr">
                  <a:lnSpc>
                    <a:spcPct val="150000"/>
                  </a:lnSpc>
                  <a:buClrTx/>
                  <a:buSzTx/>
                  <a:buFont typeface="Wingdings" panose="05000000000000000000" charset="0"/>
                  <a:buChar char="l"/>
                  <a:defRPr/>
                </a:pPr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用[SEP]切割=&gt;问题表征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kern="0" dirty="0">
                            <a:solidFill>
                              <a:srgbClr val="FF0000"/>
                            </a:solidFill>
                            <a:latin typeface="Times New Roman" panose="02020603050405020304" charset="0"/>
                            <a:ea typeface="微软雅黑" panose="020B0503020204020204" charset="-122"/>
                            <a:cs typeface="Times New Roman" panose="02020603050405020304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 b="1" kern="0" dirty="0">
                            <a:solidFill>
                              <a:srgbClr val="FF0000"/>
                            </a:solidFill>
                            <a:latin typeface="Times New Roman" panose="02020603050405020304" charset="0"/>
                            <a:ea typeface="微软雅黑" panose="020B0503020204020204" charset="-122"/>
                            <a:cs typeface="Times New Roman" panose="02020603050405020304" charset="0"/>
                            <a:sym typeface="+mn-ea"/>
                          </a:rPr>
                          <m:t>𝒖</m:t>
                        </m:r>
                      </m:e>
                      <m:sup>
                        <m:r>
                          <a:rPr lang="zh-CN" altLang="en-US" sz="2400" b="1" kern="0" dirty="0">
                            <a:solidFill>
                              <a:srgbClr val="FF0000"/>
                            </a:solidFill>
                            <a:latin typeface="Times New Roman" panose="02020603050405020304" charset="0"/>
                            <a:ea typeface="微软雅黑" panose="020B0503020204020204" charset="-122"/>
                            <a:cs typeface="Times New Roman" panose="02020603050405020304" charset="0"/>
                            <a:sym typeface="+mn-ea"/>
                          </a:rPr>
                          <m:t>𝑸</m:t>
                        </m:r>
                      </m:sup>
                    </m:sSup>
                  </m:oMath>
                </a14:m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,</a:t>
                </a:r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上下文表征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kern="0" dirty="0">
                            <a:solidFill>
                              <a:srgbClr val="FF0000"/>
                            </a:solidFill>
                            <a:latin typeface="Times New Roman" panose="02020603050405020304" charset="0"/>
                            <a:ea typeface="微软雅黑" panose="020B0503020204020204" charset="-122"/>
                            <a:cs typeface="Times New Roman" panose="02020603050405020304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 b="1" kern="0" dirty="0">
                            <a:solidFill>
                              <a:srgbClr val="FF0000"/>
                            </a:solidFill>
                            <a:latin typeface="Times New Roman" panose="02020603050405020304" charset="0"/>
                            <a:ea typeface="微软雅黑" panose="020B0503020204020204" charset="-122"/>
                            <a:cs typeface="Times New Roman" panose="02020603050405020304" charset="0"/>
                            <a:sym typeface="+mn-ea"/>
                          </a:rPr>
                          <m:t>𝒉</m:t>
                        </m:r>
                      </m:e>
                      <m:sup>
                        <m:r>
                          <a:rPr lang="zh-CN" altLang="en-US" sz="2400" b="1" kern="0" dirty="0">
                            <a:solidFill>
                              <a:srgbClr val="FF0000"/>
                            </a:solidFill>
                            <a:latin typeface="Times New Roman" panose="02020603050405020304" charset="0"/>
                            <a:ea typeface="微软雅黑" panose="020B0503020204020204" charset="-122"/>
                            <a:cs typeface="Times New Roman" panose="02020603050405020304" charset="0"/>
                            <a:sym typeface="+mn-ea"/>
                          </a:rPr>
                          <m:t>𝑷</m:t>
                        </m:r>
                      </m:sup>
                    </m:sSup>
                  </m:oMath>
                </a14:m>
                <a:endParaRPr lang="zh-CN" altLang="en-US" sz="2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  <a:sym typeface="+mn-ea"/>
                </a:endParaRPr>
              </a:p>
              <a:p>
                <a:pPr marL="342900" indent="-342900" algn="just" defTabSz="1219200" fontAlgn="ctr">
                  <a:lnSpc>
                    <a:spcPct val="150000"/>
                  </a:lnSpc>
                  <a:buClrTx/>
                  <a:buSzTx/>
                  <a:buFont typeface="Wingdings" panose="05000000000000000000" charset="0"/>
                  <a:buChar char="l"/>
                  <a:defRPr/>
                </a:pPr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经过</a:t>
                </a:r>
                <a:r>
                  <a:rPr lang="en-US" altLang="zh-CN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3</a:t>
                </a:r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次Attention和</a:t>
                </a:r>
                <a:r>
                  <a:rPr lang="en-US" altLang="zh-CN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1</a:t>
                </a:r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次</a:t>
                </a:r>
                <a:r>
                  <a:rPr lang="en-US" altLang="zh-CN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GRU=&gt;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kern="0" dirty="0">
                            <a:solidFill>
                              <a:srgbClr val="FF0000"/>
                            </a:solidFill>
                            <a:latin typeface="Times New Roman" panose="02020603050405020304" charset="0"/>
                            <a:ea typeface="微软雅黑" panose="020B0503020204020204" charset="-122"/>
                            <a:cs typeface="Times New Roman" panose="02020603050405020304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 b="1" kern="0" dirty="0">
                            <a:solidFill>
                              <a:srgbClr val="FF0000"/>
                            </a:solidFill>
                            <a:latin typeface="Times New Roman" panose="02020603050405020304" charset="0"/>
                            <a:ea typeface="微软雅黑" panose="020B0503020204020204" charset="-122"/>
                            <a:cs typeface="Times New Roman" panose="02020603050405020304" charset="0"/>
                            <a:sym typeface="+mn-ea"/>
                          </a:rPr>
                          <m:t>𝒑</m:t>
                        </m:r>
                      </m:e>
                      <m:sup>
                        <m:r>
                          <a:rPr lang="zh-CN" altLang="en-US" sz="2400" b="1" kern="0" dirty="0">
                            <a:solidFill>
                              <a:srgbClr val="FF0000"/>
                            </a:solidFill>
                            <a:latin typeface="Times New Roman" panose="02020603050405020304" charset="0"/>
                            <a:ea typeface="微软雅黑" panose="020B0503020204020204" charset="-122"/>
                            <a:cs typeface="Times New Roman" panose="02020603050405020304" charset="0"/>
                            <a:sym typeface="+mn-ea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kern="0" dirty="0">
                            <a:solidFill>
                              <a:srgbClr val="FF0000"/>
                            </a:solidFill>
                            <a:latin typeface="Times New Roman" panose="02020603050405020304" charset="0"/>
                            <a:ea typeface="微软雅黑" panose="020B0503020204020204" charset="-122"/>
                            <a:cs typeface="Times New Roman" panose="02020603050405020304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 b="1" kern="0" dirty="0">
                            <a:solidFill>
                              <a:srgbClr val="FF0000"/>
                            </a:solidFill>
                            <a:latin typeface="Times New Roman" panose="02020603050405020304" charset="0"/>
                            <a:ea typeface="微软雅黑" panose="020B0503020204020204" charset="-122"/>
                            <a:cs typeface="Times New Roman" panose="02020603050405020304" charset="0"/>
                            <a:sym typeface="+mn-ea"/>
                          </a:rPr>
                          <m:t>𝒑</m:t>
                        </m:r>
                      </m:e>
                      <m:sup>
                        <m:r>
                          <a:rPr lang="en-US" altLang="zh-CN" sz="2400" b="1" kern="0" dirty="0">
                            <a:solidFill>
                              <a:srgbClr val="FF0000"/>
                            </a:solidFill>
                            <a:latin typeface="Times New Roman" panose="02020603050405020304" charset="0"/>
                            <a:ea typeface="微软雅黑" panose="020B0503020204020204" charset="-122"/>
                            <a:cs typeface="Times New Roman" panose="02020603050405020304" charset="0"/>
                            <a:sym typeface="+mn-ea"/>
                          </a:rPr>
                          <m:t>𝟐</m:t>
                        </m:r>
                      </m:sup>
                    </m:sSup>
                  </m:oMath>
                </a14:m>
                <a:endParaRPr lang="zh-CN" altLang="en-US" sz="2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  <a:sym typeface="+mn-ea"/>
                </a:endParaRPr>
              </a:p>
              <a:p>
                <a:pPr marL="342900" indent="-342900" algn="just" defTabSz="1219200" fontAlgn="ctr">
                  <a:lnSpc>
                    <a:spcPct val="150000"/>
                  </a:lnSpc>
                  <a:buClrTx/>
                  <a:buSzTx/>
                  <a:buFont typeface="Wingdings" panose="05000000000000000000" charset="0"/>
                  <a:buChar char="l"/>
                  <a:defRPr/>
                </a:pPr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指针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kern="0" dirty="0">
                            <a:solidFill>
                              <a:srgbClr val="FF0000"/>
                            </a:solidFill>
                            <a:latin typeface="Times New Roman" panose="02020603050405020304" charset="0"/>
                            <a:ea typeface="微软雅黑" panose="020B0503020204020204" charset="-122"/>
                            <a:cs typeface="Times New Roman" panose="02020603050405020304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 b="1" kern="0" dirty="0">
                            <a:solidFill>
                              <a:srgbClr val="FF0000"/>
                            </a:solidFill>
                            <a:latin typeface="Times New Roman" panose="02020603050405020304" charset="0"/>
                            <a:ea typeface="微软雅黑" panose="020B0503020204020204" charset="-122"/>
                            <a:cs typeface="Times New Roman" panose="02020603050405020304" charset="0"/>
                            <a:sym typeface="+mn-ea"/>
                          </a:rPr>
                          <m:t>𝒑</m:t>
                        </m:r>
                      </m:e>
                      <m:sup>
                        <m:r>
                          <a:rPr lang="zh-CN" altLang="en-US" sz="2400" b="1" kern="0" dirty="0">
                            <a:solidFill>
                              <a:srgbClr val="FF0000"/>
                            </a:solidFill>
                            <a:latin typeface="Times New Roman" panose="02020603050405020304" charset="0"/>
                            <a:ea typeface="微软雅黑" panose="020B0503020204020204" charset="-122"/>
                            <a:cs typeface="Times New Roman" panose="02020603050405020304" charset="0"/>
                            <a:sym typeface="+mn-ea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kern="0" dirty="0">
                            <a:solidFill>
                              <a:srgbClr val="FF0000"/>
                            </a:solidFill>
                            <a:latin typeface="Times New Roman" panose="02020603050405020304" charset="0"/>
                            <a:ea typeface="微软雅黑" panose="020B0503020204020204" charset="-122"/>
                            <a:cs typeface="Times New Roman" panose="02020603050405020304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 b="1" kern="0" dirty="0">
                            <a:solidFill>
                              <a:srgbClr val="FF0000"/>
                            </a:solidFill>
                            <a:latin typeface="Times New Roman" panose="02020603050405020304" charset="0"/>
                            <a:ea typeface="微软雅黑" panose="020B0503020204020204" charset="-122"/>
                            <a:cs typeface="Times New Roman" panose="02020603050405020304" charset="0"/>
                            <a:sym typeface="+mn-ea"/>
                          </a:rPr>
                          <m:t>𝒑</m:t>
                        </m:r>
                      </m:e>
                      <m:sup>
                        <m:r>
                          <a:rPr lang="en-US" altLang="zh-CN" sz="2400" b="1" kern="0" dirty="0">
                            <a:solidFill>
                              <a:srgbClr val="FF0000"/>
                            </a:solidFill>
                            <a:latin typeface="Times New Roman" panose="02020603050405020304" charset="0"/>
                            <a:ea typeface="微软雅黑" panose="020B0503020204020204" charset="-122"/>
                            <a:cs typeface="Times New Roman" panose="02020603050405020304" charset="0"/>
                            <a:sym typeface="+mn-ea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本质上是对</a:t>
                </a:r>
                <a:r>
                  <a:rPr lang="en-US" altLang="zh-CN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softmax</a:t>
                </a:r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输出的</a:t>
                </a:r>
                <a:r>
                  <a:rPr lang="en-US" altLang="zh-CN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Attention</a:t>
                </a:r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权重取</a:t>
                </a:r>
                <a:r>
                  <a:rPr lang="en-US" altLang="zh-CN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argmax</a:t>
                </a:r>
                <a:r>
                  <a:rPr lang="zh-CN" altLang="en-US" sz="2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的结果</a:t>
                </a:r>
                <a:endParaRPr lang="zh-CN" altLang="en-US" sz="2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07085"/>
                <a:ext cx="6103620" cy="53155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6374765" y="0"/>
            <a:ext cx="5816600" cy="6858635"/>
            <a:chOff x="10039" y="0"/>
            <a:chExt cx="9160" cy="10801"/>
          </a:xfrm>
        </p:grpSpPr>
        <p:sp>
          <p:nvSpPr>
            <p:cNvPr id="10" name="矩形 9"/>
            <p:cNvSpPr/>
            <p:nvPr/>
          </p:nvSpPr>
          <p:spPr>
            <a:xfrm>
              <a:off x="10039" y="1"/>
              <a:ext cx="9161" cy="108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4" name="图片 3" descr="Albert+Ptr-Net网络结构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45" y="0"/>
              <a:ext cx="8955" cy="108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solidFill>
            <a:schemeClr val="accent4">
              <a:lumMod val="50000"/>
            </a:schemeClr>
          </a:solidFill>
        </p:spPr>
        <p:txBody>
          <a:bodyPr/>
          <a:lstStyle/>
          <a:p>
            <a:pPr algn="ctr"/>
            <a:r>
              <a:rPr kumimoji="1" lang="en-US" altLang="zh-CN" dirty="0"/>
              <a:t>0</a:t>
            </a:r>
            <a:r>
              <a:rPr kumimoji="1" lang="en-US" dirty="0"/>
              <a:t>3</a:t>
            </a:r>
            <a:endParaRPr kumimoji="1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j-ea"/>
                <a:sym typeface="+mn-lt"/>
              </a:rPr>
              <a:t>Albert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j-ea"/>
                <a:sym typeface="+mn-lt"/>
              </a:rPr>
              <a:t>+Ptr-Net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j-ea"/>
                <a:sym typeface="+mn-lt"/>
              </a:rPr>
              <a:t>实验结果及分析</a:t>
            </a:r>
            <a:endParaRPr lang="zh-CN" altLang="en-US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j-ea"/>
              <a:sym typeface="+mn-lt"/>
            </a:endParaRPr>
          </a:p>
        </p:txBody>
      </p: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5157470" y="796925"/>
            <a:ext cx="7034530" cy="3261360"/>
            <a:chOff x="7899" y="1380"/>
            <a:chExt cx="11301" cy="5232"/>
          </a:xfrm>
        </p:grpSpPr>
        <p:sp>
          <p:nvSpPr>
            <p:cNvPr id="10" name="矩形 9"/>
            <p:cNvSpPr/>
            <p:nvPr/>
          </p:nvSpPr>
          <p:spPr>
            <a:xfrm>
              <a:off x="7899" y="1380"/>
              <a:ext cx="11301" cy="523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6" y="1551"/>
              <a:ext cx="11135" cy="4890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/>
        </p:nvSpPr>
        <p:spPr>
          <a:xfrm>
            <a:off x="0" y="1259840"/>
            <a:ext cx="5243830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 defTabSz="1219200" fontAlgn="ctr">
              <a:lnSpc>
                <a:spcPct val="10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2400" b="1" kern="0" dirty="0">
                <a:solidFill>
                  <a:srgbClr val="7030A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实验结果</a:t>
            </a:r>
            <a:endParaRPr lang="zh-CN" altLang="en-US" sz="2400" b="1" kern="0" dirty="0">
              <a:solidFill>
                <a:srgbClr val="7030A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lvl="1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3个模型中M4.2效果最好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lvl="1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验证集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EM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值71.5%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lvl="1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相比上章基线下降15%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(↓)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4488180"/>
            <a:ext cx="1219263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 defTabSz="1219200" fontAlgn="ctr">
              <a:lnSpc>
                <a:spcPct val="10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lang="en-US" altLang="zh-CN" sz="2400" b="1" kern="0" dirty="0">
                <a:solidFill>
                  <a:srgbClr val="7030A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结果分析</a:t>
            </a:r>
            <a:endParaRPr lang="en-US" altLang="zh-CN" sz="2400" b="1" kern="0" dirty="0">
              <a:solidFill>
                <a:srgbClr val="7030A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800100" lvl="1" indent="-342900" algn="just" defTabSz="1219200" fontAlgn="ctr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改进后输出层对不可回答问题判断能力较差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。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Attention+seq2seq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对不可回答问题的判断不如改进前的Linear+TAV有效。</a:t>
            </a:r>
            <a:endParaRPr lang="zh-CN" alt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8681085" y="3357880"/>
            <a:ext cx="675640" cy="342900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可选过程 6"/>
          <p:cNvSpPr/>
          <p:nvPr/>
        </p:nvSpPr>
        <p:spPr>
          <a:xfrm>
            <a:off x="10350500" y="3357880"/>
            <a:ext cx="675640" cy="342900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UNIT_PLACING_PICTURE_USER_VIEWPORT" val="{&quot;height&quot;:4687,&quot;width&quot;:8239}"/>
</p:tagLst>
</file>

<file path=ppt/tags/tag65.xml><?xml version="1.0" encoding="utf-8"?>
<p:tagLst xmlns:p="http://schemas.openxmlformats.org/presentationml/2006/main">
  <p:tag name="KSO_WM_UNIT_PLACING_PICTURE_USER_VIEWPORT" val="{&quot;height&quot;:10800,&quot;width&quot;:8062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页面">
  <a:themeElements>
    <a:clrScheme name="自定义 2">
      <a:dk1>
        <a:srgbClr val="000000"/>
      </a:dk1>
      <a:lt1>
        <a:srgbClr val="FFFFFF"/>
      </a:lt1>
      <a:dk2>
        <a:srgbClr val="010101"/>
      </a:dk2>
      <a:lt2>
        <a:srgbClr val="FFFFFF"/>
      </a:lt2>
      <a:accent1>
        <a:srgbClr val="FFC000"/>
      </a:accent1>
      <a:accent2>
        <a:srgbClr val="B2A32B"/>
      </a:accent2>
      <a:accent3>
        <a:srgbClr val="6EA8CC"/>
      </a:accent3>
      <a:accent4>
        <a:srgbClr val="BDE6FF"/>
      </a:accent4>
      <a:accent5>
        <a:srgbClr val="000000"/>
      </a:accent5>
      <a:accent6>
        <a:srgbClr val="FFE93D"/>
      </a:accent6>
      <a:hlink>
        <a:srgbClr val="0563C1"/>
      </a:hlink>
      <a:folHlink>
        <a:srgbClr val="954F72"/>
      </a:folHlink>
    </a:clrScheme>
    <a:fontScheme name="Temp">
      <a:majorFont>
        <a:latin typeface="Malgun Gothic"/>
        <a:ea typeface="微软雅黑"/>
        <a:cs typeface=""/>
      </a:majorFont>
      <a:minorFont>
        <a:latin typeface="Malgun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2486</Words>
  <Application>WPS 演示</Application>
  <PresentationFormat>宽屏</PresentationFormat>
  <Paragraphs>173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宋体</vt:lpstr>
      <vt:lpstr>Wingdings</vt:lpstr>
      <vt:lpstr>Segoe UI Light</vt:lpstr>
      <vt:lpstr>微软雅黑</vt:lpstr>
      <vt:lpstr>Malgun Gothic</vt:lpstr>
      <vt:lpstr>Segoe UI Light</vt:lpstr>
      <vt:lpstr>Wingdings</vt:lpstr>
      <vt:lpstr>Times New Roman</vt:lpstr>
      <vt:lpstr>Cambria Math</vt:lpstr>
      <vt:lpstr>Arial Unicode MS</vt:lpstr>
      <vt:lpstr>Office 主题​​</vt:lpstr>
      <vt:lpstr>模板页面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Andrew</cp:lastModifiedBy>
  <cp:revision>103</cp:revision>
  <dcterms:created xsi:type="dcterms:W3CDTF">2019-06-19T02:08:00Z</dcterms:created>
  <dcterms:modified xsi:type="dcterms:W3CDTF">2021-06-08T22:13:45Z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58F3727460CF4060BDFB45305246D3B5</vt:lpwstr>
  </property>
</Properties>
</file>