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67" r:id="rId5"/>
    <p:sldId id="261" r:id="rId6"/>
    <p:sldId id="257" r:id="rId7"/>
    <p:sldId id="263" r:id="rId8"/>
    <p:sldId id="262" r:id="rId9"/>
    <p:sldId id="258" r:id="rId10"/>
    <p:sldId id="259" r:id="rId11"/>
    <p:sldId id="264" r:id="rId12"/>
    <p:sldId id="265" r:id="rId13"/>
    <p:sldId id="266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/>
    <p:restoredTop sz="94708"/>
  </p:normalViewPr>
  <p:slideViewPr>
    <p:cSldViewPr snapToGrid="0">
      <p:cViewPr>
        <p:scale>
          <a:sx n="148" d="100"/>
          <a:sy n="148" d="100"/>
        </p:scale>
        <p:origin x="144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5333E-A42E-8F47-979B-E6EA5E751D1A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D2DFF-6C17-654A-B4B1-C865EDCD2C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17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D2DFF-6C17-654A-B4B1-C865EDCD2C6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191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77BCF-8DCD-C38A-5323-AA5BA041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679A5E-3B22-9C4C-B3D6-62762CB48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22C29-647B-0302-B248-7A933605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B4007-32BE-2EF2-C470-F57A370A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99B5B-B61E-6F1D-C8F2-48072849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91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806E-6482-A2A5-45CA-7CE79CA2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00BE5-0381-7E6C-1616-CA5A1FFAA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80265-F2B0-C02F-AC31-2A3D274F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5D0DE-498F-B01C-3EF9-BF0D68FB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61449-4E1E-A246-85B5-0526276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44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9EAE92-8594-B549-342E-756D7143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1B7FB-97C6-0B5D-72B3-B5430527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4DF36-1282-A910-0901-5DF0A006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F71DD-86E1-3325-0D30-9777826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A123A-9494-3192-C28C-2E47C0A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332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53E51-AECE-3271-1D30-F2DF866B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8825948" cy="4687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D407D-E411-8A42-D703-388AC33C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48A16-9F99-12C0-8137-BDD63DD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CA997-5A63-9E0C-CA48-3D55247B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E4453-CED1-9FC6-2A62-A15085A3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42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7A51-EAB4-A280-EA99-3E0C631E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8EA21-95F4-FD20-85FB-057CAC1F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F1FE9-3D87-DAF3-C6EB-402A3581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AACD1-33A5-E443-4B50-4951897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264A-A6DF-817C-3E2D-FF850CE0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35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A4200-9CDA-CF0C-3CBD-F5CF2DD7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E33F9-9B61-592B-5C35-46DD09434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B7F40-8015-1B25-EBDA-5A067251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EF6C3-1F33-85B4-97F3-24590719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8E267-E19D-803A-A342-7A16A6B9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DD5B1-D331-1CFC-A3AA-8786F64D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709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67C17-997D-EA73-65CC-F7D6E661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E4517-7F25-2A44-85F3-A3C44521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E262C-94EE-C086-22F4-4D14BA9B8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2F23D-4CDF-ED15-356E-7565B26F8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42BF3-35FC-45B9-3F81-AC5D617F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BA9D6F-225F-5CA5-A0A4-D29F779B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80356A-349D-CD4E-E6BE-999C8A7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C9319D-241D-916C-23A4-D53BE043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8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0A6E-2014-7181-2F3F-9E871298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E4A2DD-D4BA-A1C9-7AB8-7155EAD4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4EBA7-EC7F-2A2E-D0BE-22053B16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9E4D8-9993-A3D7-A539-CD29215F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79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E2EC03-24C4-F73E-4814-B1FF9180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408A2-CE40-9AC8-8771-A55D57BC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8087E8-C0E2-7B27-A7C4-5D9FCBFA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262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4715C-67D5-D47F-4194-C8EA617D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4A8FC-6A2A-B47F-5164-2D173CF2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40F3D-94CB-30DA-BD60-2A247F52F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37BCA-188F-12F4-1157-68BD8532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1BAF7-7E3E-904C-BD06-1B658C44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1FBE5-4CF6-4C2E-44C0-CC70A33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38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CB029-B323-8A9A-623D-A3ED371B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D2AAA3-AF41-98E9-8AFC-BD7F6992F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09497-7C64-E935-6F16-E2EAC2A2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ECE53-49C7-EF62-9EE7-8ACF4FEE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986A7-948A-C6CF-AB41-E2B806CF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D1E74-7CA7-91E3-0628-49B5EFDB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14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5E50A1-0E32-D27D-C8D9-00860DFF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70832-18EB-106A-0B42-2AC964D8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EF48C-82CD-D6FF-B394-0C654214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F6F-BB53-AA41-A4F1-9FD3CC6B003B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3EEA2-EED3-1F81-C275-B395C8BDE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C0268-18BB-E197-64A9-DAEC49EA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D105-0E3E-6342-9A14-4A584CA5CB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2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36414-7CE8-2985-A416-FA0047618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LLMOps</a:t>
            </a:r>
            <a:r>
              <a:rPr kumimoji="1" lang="en-US" altLang="ko-KR" dirty="0"/>
              <a:t> First Admin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936CB-DBA4-5917-101A-4385C0B13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최종수정일 </a:t>
            </a:r>
            <a:r>
              <a:rPr kumimoji="1" lang="en-US" altLang="ko-KR" dirty="0"/>
              <a:t>2023.07.11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9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0FC2E-FFE2-AA2E-8ABA-DE20677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Prompt </a:t>
            </a:r>
            <a:r>
              <a:rPr kumimoji="1" lang="ko-KR" altLang="en-US" dirty="0"/>
              <a:t>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17FFC-B729-C702-40B7-B290C7CA8D4A}"/>
              </a:ext>
            </a:extLst>
          </p:cNvPr>
          <p:cNvSpPr txBox="1"/>
          <p:nvPr/>
        </p:nvSpPr>
        <p:spPr>
          <a:xfrm>
            <a:off x="2632842" y="1001549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Prompt</a:t>
            </a:r>
            <a:endParaRPr kumimoji="1"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5502A-C974-8072-B767-3F8C9BC3F2DD}"/>
              </a:ext>
            </a:extLst>
          </p:cNvPr>
          <p:cNvSpPr/>
          <p:nvPr/>
        </p:nvSpPr>
        <p:spPr>
          <a:xfrm>
            <a:off x="2727435" y="1370881"/>
            <a:ext cx="5985641" cy="2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20CFB-45E5-28EC-A29D-C835DA391DB1}"/>
              </a:ext>
            </a:extLst>
          </p:cNvPr>
          <p:cNvSpPr txBox="1"/>
          <p:nvPr/>
        </p:nvSpPr>
        <p:spPr>
          <a:xfrm>
            <a:off x="8961638" y="1145627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Variables</a:t>
            </a:r>
            <a:endParaRPr kumimoji="1"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F20438-E351-D45D-A9BF-C3320534CB5B}"/>
              </a:ext>
            </a:extLst>
          </p:cNvPr>
          <p:cNvSpPr/>
          <p:nvPr/>
        </p:nvSpPr>
        <p:spPr>
          <a:xfrm>
            <a:off x="8961638" y="1521440"/>
            <a:ext cx="2118050" cy="27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A1A9-CF20-0FA5-AD51-9A9BE5D4F459}"/>
              </a:ext>
            </a:extLst>
          </p:cNvPr>
          <p:cNvSpPr txBox="1"/>
          <p:nvPr/>
        </p:nvSpPr>
        <p:spPr>
          <a:xfrm>
            <a:off x="11188988" y="1514959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BB648-B83C-5861-F241-D7A565E2CEDF}"/>
              </a:ext>
            </a:extLst>
          </p:cNvPr>
          <p:cNvSpPr txBox="1"/>
          <p:nvPr/>
        </p:nvSpPr>
        <p:spPr>
          <a:xfrm>
            <a:off x="8961638" y="1904737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+</a:t>
            </a:r>
            <a:endParaRPr kumimoji="1"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318E8-A5EA-63A2-0D7D-D00D2F4C64BA}"/>
              </a:ext>
            </a:extLst>
          </p:cNvPr>
          <p:cNvSpPr txBox="1"/>
          <p:nvPr/>
        </p:nvSpPr>
        <p:spPr>
          <a:xfrm>
            <a:off x="477073" y="1001549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History</a:t>
            </a:r>
            <a:endParaRPr kumimoji="1"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D4949A-279A-CE55-7154-D16220F84E5B}"/>
              </a:ext>
            </a:extLst>
          </p:cNvPr>
          <p:cNvSpPr/>
          <p:nvPr/>
        </p:nvSpPr>
        <p:spPr>
          <a:xfrm>
            <a:off x="489014" y="1556689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ECE085-3BDF-F5C8-32D6-8082341ABFB6}"/>
              </a:ext>
            </a:extLst>
          </p:cNvPr>
          <p:cNvSpPr/>
          <p:nvPr/>
        </p:nvSpPr>
        <p:spPr>
          <a:xfrm>
            <a:off x="496393" y="1926051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C698C-BD74-4257-FB7A-5EDBBE0AE2FD}"/>
              </a:ext>
            </a:extLst>
          </p:cNvPr>
          <p:cNvSpPr/>
          <p:nvPr/>
        </p:nvSpPr>
        <p:spPr>
          <a:xfrm>
            <a:off x="489014" y="228995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31D4DF-20A7-99E9-F3FE-E7DF6383B1D4}"/>
              </a:ext>
            </a:extLst>
          </p:cNvPr>
          <p:cNvSpPr/>
          <p:nvPr/>
        </p:nvSpPr>
        <p:spPr>
          <a:xfrm>
            <a:off x="505240" y="2653512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3FF020-A730-4C5C-E461-C4D67D89D78D}"/>
              </a:ext>
            </a:extLst>
          </p:cNvPr>
          <p:cNvSpPr/>
          <p:nvPr/>
        </p:nvSpPr>
        <p:spPr>
          <a:xfrm>
            <a:off x="521466" y="301706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90EFE-C0F3-D79A-8AC9-79402980C7D3}"/>
              </a:ext>
            </a:extLst>
          </p:cNvPr>
          <p:cNvSpPr txBox="1"/>
          <p:nvPr/>
        </p:nvSpPr>
        <p:spPr>
          <a:xfrm>
            <a:off x="9015013" y="3724929"/>
            <a:ext cx="24524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저장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7C15331-59F2-8DF6-3DDF-143E14204555}"/>
              </a:ext>
            </a:extLst>
          </p:cNvPr>
          <p:cNvSpPr/>
          <p:nvPr/>
        </p:nvSpPr>
        <p:spPr>
          <a:xfrm>
            <a:off x="820329" y="4962290"/>
            <a:ext cx="11320155" cy="553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F19B79-3AB7-FB20-94EC-5ED0E4CC1F9A}"/>
              </a:ext>
            </a:extLst>
          </p:cNvPr>
          <p:cNvSpPr txBox="1"/>
          <p:nvPr/>
        </p:nvSpPr>
        <p:spPr>
          <a:xfrm>
            <a:off x="739647" y="4484039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Test</a:t>
            </a:r>
            <a:endParaRPr kumimoji="1"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D40BEB-FB33-20FF-E131-15B14BE272B4}"/>
              </a:ext>
            </a:extLst>
          </p:cNvPr>
          <p:cNvSpPr txBox="1"/>
          <p:nvPr/>
        </p:nvSpPr>
        <p:spPr>
          <a:xfrm>
            <a:off x="7197224" y="50719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output</a:t>
            </a:r>
            <a:endParaRPr kumimoji="1"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C438E6-D383-F1D8-693B-22A6DABC305F}"/>
              </a:ext>
            </a:extLst>
          </p:cNvPr>
          <p:cNvSpPr txBox="1"/>
          <p:nvPr/>
        </p:nvSpPr>
        <p:spPr>
          <a:xfrm>
            <a:off x="9008306" y="5058483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token_used</a:t>
            </a:r>
            <a:endParaRPr kumimoji="1"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A3EE80-ABEF-4509-988F-CE5C6AC791C9}"/>
              </a:ext>
            </a:extLst>
          </p:cNvPr>
          <p:cNvSpPr txBox="1"/>
          <p:nvPr/>
        </p:nvSpPr>
        <p:spPr>
          <a:xfrm>
            <a:off x="1671550" y="4487855"/>
            <a:ext cx="11392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 Row</a:t>
            </a:r>
            <a:endParaRPr kumimoji="1"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60D03A-5C64-FE9B-8112-A8D0D77B627E}"/>
              </a:ext>
            </a:extLst>
          </p:cNvPr>
          <p:cNvSpPr txBox="1"/>
          <p:nvPr/>
        </p:nvSpPr>
        <p:spPr>
          <a:xfrm>
            <a:off x="11467512" y="4428897"/>
            <a:ext cx="5918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Run</a:t>
            </a:r>
            <a:endParaRPr kumimoji="1"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FA8D82-023C-E5A3-B441-484712AE7642}"/>
              </a:ext>
            </a:extLst>
          </p:cNvPr>
          <p:cNvSpPr txBox="1"/>
          <p:nvPr/>
        </p:nvSpPr>
        <p:spPr>
          <a:xfrm>
            <a:off x="3079401" y="4487609"/>
            <a:ext cx="1394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Import CSV</a:t>
            </a:r>
            <a:endParaRPr kumimoji="1"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C777E8-DD6D-5A4D-EFE4-35F9128B18C3}"/>
              </a:ext>
            </a:extLst>
          </p:cNvPr>
          <p:cNvSpPr txBox="1"/>
          <p:nvPr/>
        </p:nvSpPr>
        <p:spPr>
          <a:xfrm>
            <a:off x="4762725" y="4484039"/>
            <a:ext cx="1739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 CSV</a:t>
            </a:r>
            <a:endParaRPr kumimoji="1"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2C80E3-6B12-D4C4-41BE-1520864AFA1D}"/>
              </a:ext>
            </a:extLst>
          </p:cNvPr>
          <p:cNvSpPr txBox="1"/>
          <p:nvPr/>
        </p:nvSpPr>
        <p:spPr>
          <a:xfrm>
            <a:off x="10766935" y="5071966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latency</a:t>
            </a:r>
            <a:endParaRPr kumimoji="1"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9A51CB-CD5F-67CC-58BB-8752974E2309}"/>
              </a:ext>
            </a:extLst>
          </p:cNvPr>
          <p:cNvSpPr txBox="1"/>
          <p:nvPr/>
        </p:nvSpPr>
        <p:spPr>
          <a:xfrm>
            <a:off x="2568678" y="210079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Answer Model</a:t>
            </a:r>
            <a:endParaRPr kumimoji="1" lang="ko-KR" altLang="en-US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5DEE12-0B85-472E-3FCC-BC6DAB9B7C4D}"/>
              </a:ext>
            </a:extLst>
          </p:cNvPr>
          <p:cNvSpPr/>
          <p:nvPr/>
        </p:nvSpPr>
        <p:spPr>
          <a:xfrm>
            <a:off x="2632842" y="609833"/>
            <a:ext cx="2921876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CD8681-0632-0A7E-16A4-40F74CE0991A}"/>
              </a:ext>
            </a:extLst>
          </p:cNvPr>
          <p:cNvSpPr txBox="1"/>
          <p:nvPr/>
        </p:nvSpPr>
        <p:spPr>
          <a:xfrm>
            <a:off x="5242405" y="625578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🔻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2ACBCA-017C-2053-BF9E-9B67931EDB88}"/>
              </a:ext>
            </a:extLst>
          </p:cNvPr>
          <p:cNvSpPr txBox="1"/>
          <p:nvPr/>
        </p:nvSpPr>
        <p:spPr>
          <a:xfrm>
            <a:off x="2651719" y="5794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Model </a:t>
            </a:r>
            <a:r>
              <a:rPr kumimoji="1" lang="ko-KR" altLang="en-US" dirty="0"/>
              <a:t>선택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15F446-EAC5-4C68-B871-71ECE1CFA77F}"/>
              </a:ext>
            </a:extLst>
          </p:cNvPr>
          <p:cNvSpPr txBox="1"/>
          <p:nvPr/>
        </p:nvSpPr>
        <p:spPr>
          <a:xfrm>
            <a:off x="5640551" y="231052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Model Configuration</a:t>
            </a:r>
            <a:endParaRPr kumimoji="1" lang="ko-KR" altLang="en-US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08FB54-1CF2-052E-57D5-E7657DC8000D}"/>
              </a:ext>
            </a:extLst>
          </p:cNvPr>
          <p:cNvSpPr/>
          <p:nvPr/>
        </p:nvSpPr>
        <p:spPr>
          <a:xfrm>
            <a:off x="6895017" y="612980"/>
            <a:ext cx="1000595" cy="30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8620D4-DF73-1ECC-D47A-82FD5DC8DBC2}"/>
              </a:ext>
            </a:extLst>
          </p:cNvPr>
          <p:cNvSpPr txBox="1"/>
          <p:nvPr/>
        </p:nvSpPr>
        <p:spPr>
          <a:xfrm>
            <a:off x="5640551" y="563462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temperature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097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0FC2E-FFE2-AA2E-8ABA-DE20677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Prompt </a:t>
            </a:r>
            <a:r>
              <a:rPr kumimoji="1" lang="ko-KR" altLang="en-US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17FFC-B729-C702-40B7-B290C7CA8D4A}"/>
              </a:ext>
            </a:extLst>
          </p:cNvPr>
          <p:cNvSpPr txBox="1"/>
          <p:nvPr/>
        </p:nvSpPr>
        <p:spPr>
          <a:xfrm>
            <a:off x="2632842" y="1001549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Prompt</a:t>
            </a:r>
            <a:endParaRPr kumimoji="1"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5502A-C974-8072-B767-3F8C9BC3F2DD}"/>
              </a:ext>
            </a:extLst>
          </p:cNvPr>
          <p:cNvSpPr/>
          <p:nvPr/>
        </p:nvSpPr>
        <p:spPr>
          <a:xfrm>
            <a:off x="2727435" y="1370881"/>
            <a:ext cx="5985641" cy="2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당신은 대한민국 법을 학습한 유능한 </a:t>
            </a:r>
            <a:r>
              <a:rPr lang="en" altLang="ko-KR" dirty="0"/>
              <a:t>AI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아래의 </a:t>
            </a:r>
            <a:r>
              <a:rPr lang="en-US" altLang="ko-KR" dirty="0"/>
              <a:t>[</a:t>
            </a:r>
            <a:r>
              <a:rPr lang="ko-KR" altLang="en-US" dirty="0"/>
              <a:t>질문</a:t>
            </a:r>
            <a:r>
              <a:rPr lang="en-US" altLang="ko-KR" dirty="0"/>
              <a:t>]</a:t>
            </a:r>
            <a:r>
              <a:rPr lang="ko-KR" altLang="en-US" dirty="0"/>
              <a:t>을 읽고</a:t>
            </a:r>
            <a:r>
              <a:rPr lang="en-US" altLang="ko-KR" dirty="0"/>
              <a:t>,</a:t>
            </a:r>
            <a:r>
              <a:rPr lang="ko-KR" altLang="en-US" dirty="0"/>
              <a:t> 제시된 </a:t>
            </a:r>
            <a:r>
              <a:rPr lang="en-US" altLang="ko-KR" dirty="0"/>
              <a:t>[</a:t>
            </a:r>
            <a:r>
              <a:rPr lang="ko-KR" altLang="en-US" dirty="0"/>
              <a:t>참조지문</a:t>
            </a:r>
            <a:r>
              <a:rPr lang="en-US" altLang="ko-KR" dirty="0"/>
              <a:t>]</a:t>
            </a:r>
            <a:r>
              <a:rPr lang="ko-KR" altLang="en-US" dirty="0"/>
              <a:t> 을 바탕으로 </a:t>
            </a:r>
            <a:r>
              <a:rPr lang="en-US" altLang="ko-KR" dirty="0"/>
              <a:t>[</a:t>
            </a:r>
            <a:r>
              <a:rPr lang="ko-KR" altLang="en-US" dirty="0"/>
              <a:t>답변</a:t>
            </a:r>
            <a:r>
              <a:rPr lang="en-US" altLang="ko-KR" dirty="0"/>
              <a:t>]</a:t>
            </a:r>
            <a:r>
              <a:rPr lang="ko-KR" altLang="en-US" dirty="0"/>
              <a:t>을 작성해 주세요</a:t>
            </a:r>
            <a:r>
              <a:rPr lang="en-US" altLang="ko-KR" dirty="0"/>
              <a:t>.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질문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{question}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참조지문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{</a:t>
            </a:r>
            <a:r>
              <a:rPr kumimoji="1" lang="en-US" altLang="ko-KR" dirty="0" err="1"/>
              <a:t>query_result</a:t>
            </a:r>
            <a:r>
              <a:rPr kumimoji="1" lang="en-US" altLang="ko-KR" dirty="0"/>
              <a:t>}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답변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20CFB-45E5-28EC-A29D-C835DA391DB1}"/>
              </a:ext>
            </a:extLst>
          </p:cNvPr>
          <p:cNvSpPr txBox="1"/>
          <p:nvPr/>
        </p:nvSpPr>
        <p:spPr>
          <a:xfrm>
            <a:off x="8961638" y="1145627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Variables</a:t>
            </a:r>
            <a:endParaRPr kumimoji="1"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F20438-E351-D45D-A9BF-C3320534CB5B}"/>
              </a:ext>
            </a:extLst>
          </p:cNvPr>
          <p:cNvSpPr/>
          <p:nvPr/>
        </p:nvSpPr>
        <p:spPr>
          <a:xfrm>
            <a:off x="8961638" y="1521440"/>
            <a:ext cx="2118050" cy="27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question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A1A9-CF20-0FA5-AD51-9A9BE5D4F459}"/>
              </a:ext>
            </a:extLst>
          </p:cNvPr>
          <p:cNvSpPr txBox="1"/>
          <p:nvPr/>
        </p:nvSpPr>
        <p:spPr>
          <a:xfrm>
            <a:off x="11188988" y="1514959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7D0EB9-2F89-7888-04A4-72C1E467B283}"/>
              </a:ext>
            </a:extLst>
          </p:cNvPr>
          <p:cNvSpPr/>
          <p:nvPr/>
        </p:nvSpPr>
        <p:spPr>
          <a:xfrm>
            <a:off x="8961638" y="1829914"/>
            <a:ext cx="2118050" cy="27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query_result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F324F-8F08-252D-74E5-EDC28FAE6E5E}"/>
              </a:ext>
            </a:extLst>
          </p:cNvPr>
          <p:cNvSpPr txBox="1"/>
          <p:nvPr/>
        </p:nvSpPr>
        <p:spPr>
          <a:xfrm>
            <a:off x="11188988" y="1823433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BB648-B83C-5861-F241-D7A565E2CEDF}"/>
              </a:ext>
            </a:extLst>
          </p:cNvPr>
          <p:cNvSpPr txBox="1"/>
          <p:nvPr/>
        </p:nvSpPr>
        <p:spPr>
          <a:xfrm>
            <a:off x="8961638" y="2213211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+</a:t>
            </a:r>
            <a:endParaRPr kumimoji="1"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90EFE-C0F3-D79A-8AC9-79402980C7D3}"/>
              </a:ext>
            </a:extLst>
          </p:cNvPr>
          <p:cNvSpPr txBox="1"/>
          <p:nvPr/>
        </p:nvSpPr>
        <p:spPr>
          <a:xfrm>
            <a:off x="9015013" y="3724929"/>
            <a:ext cx="24524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저장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3251B3-0164-7777-1626-1D942BDFB1E4}"/>
              </a:ext>
            </a:extLst>
          </p:cNvPr>
          <p:cNvSpPr txBox="1"/>
          <p:nvPr/>
        </p:nvSpPr>
        <p:spPr>
          <a:xfrm>
            <a:off x="477073" y="1001549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History</a:t>
            </a:r>
            <a:endParaRPr kumimoji="1"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88CC7C-BC22-5883-90AF-B3BEA8A03963}"/>
              </a:ext>
            </a:extLst>
          </p:cNvPr>
          <p:cNvSpPr/>
          <p:nvPr/>
        </p:nvSpPr>
        <p:spPr>
          <a:xfrm>
            <a:off x="489014" y="1556689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33746E-C538-59B9-6DF6-FE5430849761}"/>
              </a:ext>
            </a:extLst>
          </p:cNvPr>
          <p:cNvSpPr/>
          <p:nvPr/>
        </p:nvSpPr>
        <p:spPr>
          <a:xfrm>
            <a:off x="496393" y="1926051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ABC20A-1A1F-15FE-F310-8C37C62772E7}"/>
              </a:ext>
            </a:extLst>
          </p:cNvPr>
          <p:cNvSpPr/>
          <p:nvPr/>
        </p:nvSpPr>
        <p:spPr>
          <a:xfrm>
            <a:off x="489014" y="228995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15080B-CE13-0E93-D6D3-784C84545123}"/>
              </a:ext>
            </a:extLst>
          </p:cNvPr>
          <p:cNvSpPr/>
          <p:nvPr/>
        </p:nvSpPr>
        <p:spPr>
          <a:xfrm>
            <a:off x="505240" y="2653512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66C85A-2E30-88FA-8C2D-28012FC73C87}"/>
              </a:ext>
            </a:extLst>
          </p:cNvPr>
          <p:cNvSpPr/>
          <p:nvPr/>
        </p:nvSpPr>
        <p:spPr>
          <a:xfrm>
            <a:off x="521466" y="301706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43567C2-A82C-B5E7-5F40-5450E5B2127A}"/>
              </a:ext>
            </a:extLst>
          </p:cNvPr>
          <p:cNvSpPr/>
          <p:nvPr/>
        </p:nvSpPr>
        <p:spPr>
          <a:xfrm>
            <a:off x="670075" y="4959967"/>
            <a:ext cx="11320155" cy="553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CEA77-9569-6017-8369-C0E81FF9B232}"/>
              </a:ext>
            </a:extLst>
          </p:cNvPr>
          <p:cNvSpPr txBox="1"/>
          <p:nvPr/>
        </p:nvSpPr>
        <p:spPr>
          <a:xfrm>
            <a:off x="1716025" y="507196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question</a:t>
            </a:r>
            <a:endParaRPr kumimoji="1"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693F33-99F9-351C-208A-4D50EAAA2303}"/>
              </a:ext>
            </a:extLst>
          </p:cNvPr>
          <p:cNvSpPr txBox="1"/>
          <p:nvPr/>
        </p:nvSpPr>
        <p:spPr>
          <a:xfrm>
            <a:off x="7197224" y="50719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output</a:t>
            </a:r>
            <a:endParaRPr kumimoji="1"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95BC0D-C22C-9A1D-7890-ACC429760455}"/>
              </a:ext>
            </a:extLst>
          </p:cNvPr>
          <p:cNvSpPr txBox="1"/>
          <p:nvPr/>
        </p:nvSpPr>
        <p:spPr>
          <a:xfrm>
            <a:off x="9008306" y="5058483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token_used</a:t>
            </a:r>
            <a:endParaRPr kumimoji="1"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24F151-B696-9385-C60F-AEF0B6B5B8E0}"/>
              </a:ext>
            </a:extLst>
          </p:cNvPr>
          <p:cNvSpPr txBox="1"/>
          <p:nvPr/>
        </p:nvSpPr>
        <p:spPr>
          <a:xfrm>
            <a:off x="903933" y="5625472"/>
            <a:ext cx="36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3AA43A7-F837-3EA2-C98B-B16E6A8FD676}"/>
              </a:ext>
            </a:extLst>
          </p:cNvPr>
          <p:cNvSpPr/>
          <p:nvPr/>
        </p:nvSpPr>
        <p:spPr>
          <a:xfrm>
            <a:off x="1236339" y="5625472"/>
            <a:ext cx="1836580" cy="91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849524-3A2A-8985-94BD-486D87A449ED}"/>
              </a:ext>
            </a:extLst>
          </p:cNvPr>
          <p:cNvSpPr txBox="1"/>
          <p:nvPr/>
        </p:nvSpPr>
        <p:spPr>
          <a:xfrm>
            <a:off x="670076" y="5666796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EDB2E4-1A8D-E9B7-D4E9-EC9FC0651BFA}"/>
              </a:ext>
            </a:extLst>
          </p:cNvPr>
          <p:cNvSpPr txBox="1"/>
          <p:nvPr/>
        </p:nvSpPr>
        <p:spPr>
          <a:xfrm>
            <a:off x="10766935" y="5071966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latency</a:t>
            </a:r>
            <a:endParaRPr kumimoji="1"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B9D8AD-5061-ACDF-1A16-F6B8D7C8206E}"/>
              </a:ext>
            </a:extLst>
          </p:cNvPr>
          <p:cNvSpPr txBox="1"/>
          <p:nvPr/>
        </p:nvSpPr>
        <p:spPr>
          <a:xfrm>
            <a:off x="3540213" y="5071966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query_result</a:t>
            </a:r>
            <a:endParaRPr kumimoji="1"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81BA651-8E9C-0C3B-4BB0-1C58C9BCB8D3}"/>
              </a:ext>
            </a:extLst>
          </p:cNvPr>
          <p:cNvSpPr/>
          <p:nvPr/>
        </p:nvSpPr>
        <p:spPr>
          <a:xfrm>
            <a:off x="3149224" y="5625472"/>
            <a:ext cx="2225862" cy="91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28503A-8412-F957-EDD7-0E1BE25BB247}"/>
              </a:ext>
            </a:extLst>
          </p:cNvPr>
          <p:cNvSpPr txBox="1"/>
          <p:nvPr/>
        </p:nvSpPr>
        <p:spPr>
          <a:xfrm>
            <a:off x="739647" y="4484039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Test</a:t>
            </a:r>
            <a:endParaRPr kumimoji="1" lang="ko-KR" altLang="en-US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AA6CB2-DD3B-7012-40AA-BD9A63F276EC}"/>
              </a:ext>
            </a:extLst>
          </p:cNvPr>
          <p:cNvSpPr txBox="1"/>
          <p:nvPr/>
        </p:nvSpPr>
        <p:spPr>
          <a:xfrm>
            <a:off x="1671550" y="4487855"/>
            <a:ext cx="11392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 Row</a:t>
            </a:r>
            <a:endParaRPr kumimoji="1"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C8B645-5F66-7C9F-E903-11210B7D93C9}"/>
              </a:ext>
            </a:extLst>
          </p:cNvPr>
          <p:cNvSpPr txBox="1"/>
          <p:nvPr/>
        </p:nvSpPr>
        <p:spPr>
          <a:xfrm>
            <a:off x="3079401" y="4487609"/>
            <a:ext cx="1394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Import CSV</a:t>
            </a:r>
            <a:endParaRPr kumimoji="1"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E9C0B1-432D-64A5-BC34-8B70D0983340}"/>
              </a:ext>
            </a:extLst>
          </p:cNvPr>
          <p:cNvSpPr txBox="1"/>
          <p:nvPr/>
        </p:nvSpPr>
        <p:spPr>
          <a:xfrm>
            <a:off x="4762725" y="4484039"/>
            <a:ext cx="1739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 CSV</a:t>
            </a:r>
            <a:endParaRPr kumimoji="1"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1262AD-8799-2F4C-D822-29B2A03C92C1}"/>
              </a:ext>
            </a:extLst>
          </p:cNvPr>
          <p:cNvSpPr txBox="1"/>
          <p:nvPr/>
        </p:nvSpPr>
        <p:spPr>
          <a:xfrm>
            <a:off x="11467512" y="4428897"/>
            <a:ext cx="5918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Run</a:t>
            </a:r>
            <a:endParaRPr kumimoji="1"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E3343F-3522-B93D-45BD-E4041001F6F6}"/>
              </a:ext>
            </a:extLst>
          </p:cNvPr>
          <p:cNvSpPr txBox="1"/>
          <p:nvPr/>
        </p:nvSpPr>
        <p:spPr>
          <a:xfrm>
            <a:off x="2568678" y="210079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Answer Model</a:t>
            </a:r>
            <a:endParaRPr kumimoji="1" lang="ko-KR" altLang="en-US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90C4739-4FC3-6867-74C9-695C0203E418}"/>
              </a:ext>
            </a:extLst>
          </p:cNvPr>
          <p:cNvSpPr/>
          <p:nvPr/>
        </p:nvSpPr>
        <p:spPr>
          <a:xfrm>
            <a:off x="2632842" y="609833"/>
            <a:ext cx="2921876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2DDD7-B7DB-B0ED-F6EB-51F06AF21D28}"/>
              </a:ext>
            </a:extLst>
          </p:cNvPr>
          <p:cNvSpPr txBox="1"/>
          <p:nvPr/>
        </p:nvSpPr>
        <p:spPr>
          <a:xfrm>
            <a:off x="5242405" y="625578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🔻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ECC2801-68CA-BC23-0D3F-EF15BECDB335}"/>
              </a:ext>
            </a:extLst>
          </p:cNvPr>
          <p:cNvSpPr txBox="1"/>
          <p:nvPr/>
        </p:nvSpPr>
        <p:spPr>
          <a:xfrm>
            <a:off x="2651719" y="57941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GPT-4.0</a:t>
            </a:r>
            <a:endParaRPr kumimoji="1"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C7085F-E767-0074-EDC1-7AB14F79F3D5}"/>
              </a:ext>
            </a:extLst>
          </p:cNvPr>
          <p:cNvSpPr txBox="1"/>
          <p:nvPr/>
        </p:nvSpPr>
        <p:spPr>
          <a:xfrm>
            <a:off x="5640551" y="231052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Model Configuration</a:t>
            </a:r>
            <a:endParaRPr kumimoji="1" lang="ko-KR" altLang="en-US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5A95FF5-8497-D5E8-7DA6-0E66FF97D50A}"/>
              </a:ext>
            </a:extLst>
          </p:cNvPr>
          <p:cNvSpPr/>
          <p:nvPr/>
        </p:nvSpPr>
        <p:spPr>
          <a:xfrm>
            <a:off x="6895017" y="612980"/>
            <a:ext cx="1000595" cy="30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0.2</a:t>
            </a:r>
            <a:endParaRPr kumimoji="1" lang="ko-KR" altLang="en-US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C217AF-8CC7-98C0-8611-2B31538D08A5}"/>
              </a:ext>
            </a:extLst>
          </p:cNvPr>
          <p:cNvSpPr txBox="1"/>
          <p:nvPr/>
        </p:nvSpPr>
        <p:spPr>
          <a:xfrm>
            <a:off x="5640551" y="563462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temperature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5061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0FC2E-FFE2-AA2E-8ABA-DE20677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Prompt </a:t>
            </a:r>
            <a:r>
              <a:rPr kumimoji="1" lang="ko-KR" altLang="en-US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17FFC-B729-C702-40B7-B290C7CA8D4A}"/>
              </a:ext>
            </a:extLst>
          </p:cNvPr>
          <p:cNvSpPr txBox="1"/>
          <p:nvPr/>
        </p:nvSpPr>
        <p:spPr>
          <a:xfrm>
            <a:off x="2632842" y="1001549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Prompt</a:t>
            </a:r>
            <a:endParaRPr kumimoji="1"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5502A-C974-8072-B767-3F8C9BC3F2DD}"/>
              </a:ext>
            </a:extLst>
          </p:cNvPr>
          <p:cNvSpPr/>
          <p:nvPr/>
        </p:nvSpPr>
        <p:spPr>
          <a:xfrm>
            <a:off x="2727435" y="1370881"/>
            <a:ext cx="5985641" cy="2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당신은 대한민국 법을 학습한 유능한 </a:t>
            </a:r>
            <a:r>
              <a:rPr lang="en" altLang="ko-KR" dirty="0"/>
              <a:t>AI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아래의 </a:t>
            </a:r>
            <a:r>
              <a:rPr lang="en-US" altLang="ko-KR" dirty="0"/>
              <a:t>[</a:t>
            </a:r>
            <a:r>
              <a:rPr lang="ko-KR" altLang="en-US" dirty="0"/>
              <a:t>질문</a:t>
            </a:r>
            <a:r>
              <a:rPr lang="en-US" altLang="ko-KR" dirty="0"/>
              <a:t>]</a:t>
            </a:r>
            <a:r>
              <a:rPr lang="ko-KR" altLang="en-US" dirty="0"/>
              <a:t>을 읽고</a:t>
            </a:r>
            <a:r>
              <a:rPr lang="en-US" altLang="ko-KR" dirty="0"/>
              <a:t>,</a:t>
            </a:r>
            <a:r>
              <a:rPr lang="ko-KR" altLang="en-US" dirty="0"/>
              <a:t> 제시된 </a:t>
            </a:r>
            <a:r>
              <a:rPr lang="en-US" altLang="ko-KR" dirty="0"/>
              <a:t>[</a:t>
            </a:r>
            <a:r>
              <a:rPr lang="ko-KR" altLang="en-US" dirty="0"/>
              <a:t>참조지문</a:t>
            </a:r>
            <a:r>
              <a:rPr lang="en-US" altLang="ko-KR" dirty="0"/>
              <a:t>]</a:t>
            </a:r>
            <a:r>
              <a:rPr lang="ko-KR" altLang="en-US" dirty="0"/>
              <a:t> 을 바탕으로 </a:t>
            </a:r>
            <a:r>
              <a:rPr lang="en-US" altLang="ko-KR" dirty="0"/>
              <a:t>[</a:t>
            </a:r>
            <a:r>
              <a:rPr lang="ko-KR" altLang="en-US" dirty="0"/>
              <a:t>답변</a:t>
            </a:r>
            <a:r>
              <a:rPr lang="en-US" altLang="ko-KR" dirty="0"/>
              <a:t>]</a:t>
            </a:r>
            <a:r>
              <a:rPr lang="ko-KR" altLang="en-US" dirty="0"/>
              <a:t>을 작성해 주세요</a:t>
            </a:r>
            <a:r>
              <a:rPr lang="en-US" altLang="ko-KR" dirty="0"/>
              <a:t>.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질문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{question}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참조지문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{</a:t>
            </a:r>
            <a:r>
              <a:rPr kumimoji="1" lang="en-US" altLang="ko-KR" dirty="0" err="1"/>
              <a:t>query_result</a:t>
            </a:r>
            <a:r>
              <a:rPr kumimoji="1" lang="en-US" altLang="ko-KR" dirty="0"/>
              <a:t>}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답변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20CFB-45E5-28EC-A29D-C835DA391DB1}"/>
              </a:ext>
            </a:extLst>
          </p:cNvPr>
          <p:cNvSpPr txBox="1"/>
          <p:nvPr/>
        </p:nvSpPr>
        <p:spPr>
          <a:xfrm>
            <a:off x="8961638" y="1145627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Variables</a:t>
            </a:r>
            <a:endParaRPr kumimoji="1"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F20438-E351-D45D-A9BF-C3320534CB5B}"/>
              </a:ext>
            </a:extLst>
          </p:cNvPr>
          <p:cNvSpPr/>
          <p:nvPr/>
        </p:nvSpPr>
        <p:spPr>
          <a:xfrm>
            <a:off x="8961638" y="1521440"/>
            <a:ext cx="2118050" cy="27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question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A1A9-CF20-0FA5-AD51-9A9BE5D4F459}"/>
              </a:ext>
            </a:extLst>
          </p:cNvPr>
          <p:cNvSpPr txBox="1"/>
          <p:nvPr/>
        </p:nvSpPr>
        <p:spPr>
          <a:xfrm>
            <a:off x="11188988" y="1514959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7D0EB9-2F89-7888-04A4-72C1E467B283}"/>
              </a:ext>
            </a:extLst>
          </p:cNvPr>
          <p:cNvSpPr/>
          <p:nvPr/>
        </p:nvSpPr>
        <p:spPr>
          <a:xfrm>
            <a:off x="8961638" y="1829914"/>
            <a:ext cx="2118050" cy="27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query_result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F324F-8F08-252D-74E5-EDC28FAE6E5E}"/>
              </a:ext>
            </a:extLst>
          </p:cNvPr>
          <p:cNvSpPr txBox="1"/>
          <p:nvPr/>
        </p:nvSpPr>
        <p:spPr>
          <a:xfrm>
            <a:off x="11188988" y="1823433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BB648-B83C-5861-F241-D7A565E2CEDF}"/>
              </a:ext>
            </a:extLst>
          </p:cNvPr>
          <p:cNvSpPr txBox="1"/>
          <p:nvPr/>
        </p:nvSpPr>
        <p:spPr>
          <a:xfrm>
            <a:off x="8961638" y="2213211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+</a:t>
            </a:r>
            <a:endParaRPr kumimoji="1"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90EFE-C0F3-D79A-8AC9-79402980C7D3}"/>
              </a:ext>
            </a:extLst>
          </p:cNvPr>
          <p:cNvSpPr txBox="1"/>
          <p:nvPr/>
        </p:nvSpPr>
        <p:spPr>
          <a:xfrm>
            <a:off x="9015013" y="3724929"/>
            <a:ext cx="24524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저장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3251B3-0164-7777-1626-1D942BDFB1E4}"/>
              </a:ext>
            </a:extLst>
          </p:cNvPr>
          <p:cNvSpPr txBox="1"/>
          <p:nvPr/>
        </p:nvSpPr>
        <p:spPr>
          <a:xfrm>
            <a:off x="477073" y="1001549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History</a:t>
            </a:r>
            <a:endParaRPr kumimoji="1"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88CC7C-BC22-5883-90AF-B3BEA8A03963}"/>
              </a:ext>
            </a:extLst>
          </p:cNvPr>
          <p:cNvSpPr/>
          <p:nvPr/>
        </p:nvSpPr>
        <p:spPr>
          <a:xfrm>
            <a:off x="489014" y="1556689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33746E-C538-59B9-6DF6-FE5430849761}"/>
              </a:ext>
            </a:extLst>
          </p:cNvPr>
          <p:cNvSpPr/>
          <p:nvPr/>
        </p:nvSpPr>
        <p:spPr>
          <a:xfrm>
            <a:off x="496393" y="1926051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ABC20A-1A1F-15FE-F310-8C37C62772E7}"/>
              </a:ext>
            </a:extLst>
          </p:cNvPr>
          <p:cNvSpPr/>
          <p:nvPr/>
        </p:nvSpPr>
        <p:spPr>
          <a:xfrm>
            <a:off x="489014" y="228995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15080B-CE13-0E93-D6D3-784C84545123}"/>
              </a:ext>
            </a:extLst>
          </p:cNvPr>
          <p:cNvSpPr/>
          <p:nvPr/>
        </p:nvSpPr>
        <p:spPr>
          <a:xfrm>
            <a:off x="505240" y="2653512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66C85A-2E30-88FA-8C2D-28012FC73C87}"/>
              </a:ext>
            </a:extLst>
          </p:cNvPr>
          <p:cNvSpPr/>
          <p:nvPr/>
        </p:nvSpPr>
        <p:spPr>
          <a:xfrm>
            <a:off x="521466" y="301706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43116E-A2CA-F05A-2ED6-13F74ACF7D7B}"/>
              </a:ext>
            </a:extLst>
          </p:cNvPr>
          <p:cNvSpPr/>
          <p:nvPr/>
        </p:nvSpPr>
        <p:spPr>
          <a:xfrm>
            <a:off x="670075" y="4959967"/>
            <a:ext cx="11320155" cy="553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B3B95-3C1F-B3A2-3578-2FE58427B42F}"/>
              </a:ext>
            </a:extLst>
          </p:cNvPr>
          <p:cNvSpPr txBox="1"/>
          <p:nvPr/>
        </p:nvSpPr>
        <p:spPr>
          <a:xfrm>
            <a:off x="1716025" y="507196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question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9511B-3FF1-48D8-B1C7-CC62D6563E96}"/>
              </a:ext>
            </a:extLst>
          </p:cNvPr>
          <p:cNvSpPr txBox="1"/>
          <p:nvPr/>
        </p:nvSpPr>
        <p:spPr>
          <a:xfrm>
            <a:off x="7197224" y="50719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output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0C43F-C408-BB26-4061-CD7C2EF7894D}"/>
              </a:ext>
            </a:extLst>
          </p:cNvPr>
          <p:cNvSpPr txBox="1"/>
          <p:nvPr/>
        </p:nvSpPr>
        <p:spPr>
          <a:xfrm>
            <a:off x="9008306" y="5058483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token_used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D41531-6AE0-6C14-ADC4-546EED3A7942}"/>
              </a:ext>
            </a:extLst>
          </p:cNvPr>
          <p:cNvSpPr txBox="1"/>
          <p:nvPr/>
        </p:nvSpPr>
        <p:spPr>
          <a:xfrm>
            <a:off x="903933" y="5625472"/>
            <a:ext cx="36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2DD524-935E-985D-F797-F1CA4CB4B0BA}"/>
              </a:ext>
            </a:extLst>
          </p:cNvPr>
          <p:cNvSpPr/>
          <p:nvPr/>
        </p:nvSpPr>
        <p:spPr>
          <a:xfrm>
            <a:off x="1236339" y="5625472"/>
            <a:ext cx="1836580" cy="91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전세사기를 당했는데 어떻게 해야 할까</a:t>
            </a:r>
            <a:r>
              <a:rPr kumimoji="1" lang="en-US" altLang="ko-KR" sz="1000" dirty="0"/>
              <a:t>?</a:t>
            </a:r>
            <a:endParaRPr kumimoji="1"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D776C9-33BC-548F-356E-A32244380541}"/>
              </a:ext>
            </a:extLst>
          </p:cNvPr>
          <p:cNvSpPr txBox="1"/>
          <p:nvPr/>
        </p:nvSpPr>
        <p:spPr>
          <a:xfrm>
            <a:off x="670076" y="5666796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2FB7D1-01E4-A2E0-E956-1D41B387AD63}"/>
              </a:ext>
            </a:extLst>
          </p:cNvPr>
          <p:cNvSpPr txBox="1"/>
          <p:nvPr/>
        </p:nvSpPr>
        <p:spPr>
          <a:xfrm>
            <a:off x="2794395" y="6538259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+</a:t>
            </a:r>
            <a:endParaRPr kumimoji="1"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249271-DF05-47FC-B0FE-6A4F522D3AF2}"/>
              </a:ext>
            </a:extLst>
          </p:cNvPr>
          <p:cNvSpPr txBox="1"/>
          <p:nvPr/>
        </p:nvSpPr>
        <p:spPr>
          <a:xfrm>
            <a:off x="10766935" y="5071966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latency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78B7C5-AAA5-3E3E-9DA4-5058C23EBD4F}"/>
              </a:ext>
            </a:extLst>
          </p:cNvPr>
          <p:cNvSpPr txBox="1"/>
          <p:nvPr/>
        </p:nvSpPr>
        <p:spPr>
          <a:xfrm>
            <a:off x="3540213" y="5071966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query_result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AB5CA9-79C6-2484-C999-C11F63541A5C}"/>
              </a:ext>
            </a:extLst>
          </p:cNvPr>
          <p:cNvSpPr/>
          <p:nvPr/>
        </p:nvSpPr>
        <p:spPr>
          <a:xfrm>
            <a:off x="3149224" y="5625472"/>
            <a:ext cx="2225862" cy="91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귀하께서 범죄 피해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(</a:t>
            </a:r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사기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)</a:t>
            </a:r>
            <a:r>
              <a:rPr lang="ko-KR" altLang="en-US" sz="1000" b="0" i="0" dirty="0" err="1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를</a:t>
            </a:r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입었다고 판단되신다면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관할 경찰서에 고소하시어 해당 사안에 대해 수사가 이뤄지도록 하셔야 할 것으로 생각됩니다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범죄의 성부는 객관적 증거에 기반한 수사기관의 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…</a:t>
            </a:r>
            <a:endParaRPr kumimoji="1"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A981A1-4FBB-5901-4004-914CBF0A4645}"/>
              </a:ext>
            </a:extLst>
          </p:cNvPr>
          <p:cNvSpPr txBox="1"/>
          <p:nvPr/>
        </p:nvSpPr>
        <p:spPr>
          <a:xfrm>
            <a:off x="739647" y="4484039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Test</a:t>
            </a:r>
            <a:endParaRPr kumimoji="1"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628114-1612-8298-33EF-60F33770C64B}"/>
              </a:ext>
            </a:extLst>
          </p:cNvPr>
          <p:cNvSpPr txBox="1"/>
          <p:nvPr/>
        </p:nvSpPr>
        <p:spPr>
          <a:xfrm>
            <a:off x="1671550" y="4487855"/>
            <a:ext cx="11392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 Row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E5316-3800-76D1-1B38-7D46DC058716}"/>
              </a:ext>
            </a:extLst>
          </p:cNvPr>
          <p:cNvSpPr txBox="1"/>
          <p:nvPr/>
        </p:nvSpPr>
        <p:spPr>
          <a:xfrm>
            <a:off x="11389541" y="4428897"/>
            <a:ext cx="59182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Run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6B1F95-4310-FBA5-1748-F8722338373D}"/>
              </a:ext>
            </a:extLst>
          </p:cNvPr>
          <p:cNvSpPr txBox="1"/>
          <p:nvPr/>
        </p:nvSpPr>
        <p:spPr>
          <a:xfrm>
            <a:off x="3079401" y="4487609"/>
            <a:ext cx="1394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Import CSV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4CBABD-82D5-E60E-3009-B14FAD8DD443}"/>
              </a:ext>
            </a:extLst>
          </p:cNvPr>
          <p:cNvSpPr txBox="1"/>
          <p:nvPr/>
        </p:nvSpPr>
        <p:spPr>
          <a:xfrm>
            <a:off x="4762725" y="4484039"/>
            <a:ext cx="1739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 CSV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217A27-4E30-6A04-EF3C-09E683D938C6}"/>
              </a:ext>
            </a:extLst>
          </p:cNvPr>
          <p:cNvSpPr txBox="1"/>
          <p:nvPr/>
        </p:nvSpPr>
        <p:spPr>
          <a:xfrm>
            <a:off x="2568678" y="210079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Answer Model</a:t>
            </a:r>
            <a:endParaRPr kumimoji="1" lang="ko-KR" altLang="en-US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C33143A-3C27-B505-7B6D-F05DB1D9C76E}"/>
              </a:ext>
            </a:extLst>
          </p:cNvPr>
          <p:cNvSpPr/>
          <p:nvPr/>
        </p:nvSpPr>
        <p:spPr>
          <a:xfrm>
            <a:off x="2632842" y="609833"/>
            <a:ext cx="2921876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755195-096A-F596-D4A6-6BE0B55EDEEE}"/>
              </a:ext>
            </a:extLst>
          </p:cNvPr>
          <p:cNvSpPr txBox="1"/>
          <p:nvPr/>
        </p:nvSpPr>
        <p:spPr>
          <a:xfrm>
            <a:off x="5242405" y="625578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🔻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14E8CA-CD88-9FC5-D4C6-F27803AF8871}"/>
              </a:ext>
            </a:extLst>
          </p:cNvPr>
          <p:cNvSpPr txBox="1"/>
          <p:nvPr/>
        </p:nvSpPr>
        <p:spPr>
          <a:xfrm>
            <a:off x="2651719" y="57941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GPT-4.0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4E0AF3-EEE5-F797-68F7-444CCB64A1CF}"/>
              </a:ext>
            </a:extLst>
          </p:cNvPr>
          <p:cNvSpPr txBox="1"/>
          <p:nvPr/>
        </p:nvSpPr>
        <p:spPr>
          <a:xfrm>
            <a:off x="5640551" y="231052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Model Configuration</a:t>
            </a:r>
            <a:endParaRPr kumimoji="1" lang="ko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6F038E-F53F-F305-DE82-F4568434DEBD}"/>
              </a:ext>
            </a:extLst>
          </p:cNvPr>
          <p:cNvSpPr/>
          <p:nvPr/>
        </p:nvSpPr>
        <p:spPr>
          <a:xfrm>
            <a:off x="6895017" y="612980"/>
            <a:ext cx="1000595" cy="30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0.92</a:t>
            </a:r>
            <a:endParaRPr kumimoji="1"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BA0AB2-22A6-92E6-9961-C54DBAA26E9A}"/>
              </a:ext>
            </a:extLst>
          </p:cNvPr>
          <p:cNvSpPr txBox="1"/>
          <p:nvPr/>
        </p:nvSpPr>
        <p:spPr>
          <a:xfrm>
            <a:off x="5640551" y="563462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temperature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8140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0FC2E-FFE2-AA2E-8ABA-DE20677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Prompt </a:t>
            </a:r>
            <a:r>
              <a:rPr kumimoji="1" lang="ko-KR" altLang="en-US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17FFC-B729-C702-40B7-B290C7CA8D4A}"/>
              </a:ext>
            </a:extLst>
          </p:cNvPr>
          <p:cNvSpPr txBox="1"/>
          <p:nvPr/>
        </p:nvSpPr>
        <p:spPr>
          <a:xfrm>
            <a:off x="2632842" y="1001549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Prompt</a:t>
            </a:r>
            <a:endParaRPr kumimoji="1"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5502A-C974-8072-B767-3F8C9BC3F2DD}"/>
              </a:ext>
            </a:extLst>
          </p:cNvPr>
          <p:cNvSpPr/>
          <p:nvPr/>
        </p:nvSpPr>
        <p:spPr>
          <a:xfrm>
            <a:off x="2727435" y="1370881"/>
            <a:ext cx="5985641" cy="2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당신은 대한민국 법을 학습한 유능한 </a:t>
            </a:r>
            <a:r>
              <a:rPr lang="en" altLang="ko-KR" dirty="0"/>
              <a:t>AI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아래의 </a:t>
            </a:r>
            <a:r>
              <a:rPr lang="en-US" altLang="ko-KR" dirty="0"/>
              <a:t>[</a:t>
            </a:r>
            <a:r>
              <a:rPr lang="ko-KR" altLang="en-US" dirty="0"/>
              <a:t>질문</a:t>
            </a:r>
            <a:r>
              <a:rPr lang="en-US" altLang="ko-KR" dirty="0"/>
              <a:t>]</a:t>
            </a:r>
            <a:r>
              <a:rPr lang="ko-KR" altLang="en-US" dirty="0"/>
              <a:t>을 읽고</a:t>
            </a:r>
            <a:r>
              <a:rPr lang="en-US" altLang="ko-KR" dirty="0"/>
              <a:t>,</a:t>
            </a:r>
            <a:r>
              <a:rPr lang="ko-KR" altLang="en-US" dirty="0"/>
              <a:t> 제시된 </a:t>
            </a:r>
            <a:r>
              <a:rPr lang="en-US" altLang="ko-KR" dirty="0"/>
              <a:t>[</a:t>
            </a:r>
            <a:r>
              <a:rPr lang="ko-KR" altLang="en-US" dirty="0"/>
              <a:t>참조지문</a:t>
            </a:r>
            <a:r>
              <a:rPr lang="en-US" altLang="ko-KR" dirty="0"/>
              <a:t>]</a:t>
            </a:r>
            <a:r>
              <a:rPr lang="ko-KR" altLang="en-US" dirty="0"/>
              <a:t> 을 바탕으로 </a:t>
            </a:r>
            <a:r>
              <a:rPr lang="en-US" altLang="ko-KR" dirty="0"/>
              <a:t>[</a:t>
            </a:r>
            <a:r>
              <a:rPr lang="ko-KR" altLang="en-US" dirty="0"/>
              <a:t>답변</a:t>
            </a:r>
            <a:r>
              <a:rPr lang="en-US" altLang="ko-KR" dirty="0"/>
              <a:t>]</a:t>
            </a:r>
            <a:r>
              <a:rPr lang="ko-KR" altLang="en-US" dirty="0"/>
              <a:t>을 작성해 주세요</a:t>
            </a:r>
            <a:r>
              <a:rPr lang="en-US" altLang="ko-KR" dirty="0"/>
              <a:t>.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질문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{question}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참조지문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{</a:t>
            </a:r>
            <a:r>
              <a:rPr kumimoji="1" lang="en-US" altLang="ko-KR" dirty="0" err="1"/>
              <a:t>query_result</a:t>
            </a:r>
            <a:r>
              <a:rPr kumimoji="1" lang="en-US" altLang="ko-KR" dirty="0"/>
              <a:t>}</a:t>
            </a:r>
          </a:p>
          <a:p>
            <a:r>
              <a:rPr kumimoji="1" lang="en-US" altLang="ko-KR" dirty="0"/>
              <a:t>###</a:t>
            </a:r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답변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20CFB-45E5-28EC-A29D-C835DA391DB1}"/>
              </a:ext>
            </a:extLst>
          </p:cNvPr>
          <p:cNvSpPr txBox="1"/>
          <p:nvPr/>
        </p:nvSpPr>
        <p:spPr>
          <a:xfrm>
            <a:off x="8961638" y="1145627"/>
            <a:ext cx="117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Variables</a:t>
            </a:r>
            <a:endParaRPr kumimoji="1"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F20438-E351-D45D-A9BF-C3320534CB5B}"/>
              </a:ext>
            </a:extLst>
          </p:cNvPr>
          <p:cNvSpPr/>
          <p:nvPr/>
        </p:nvSpPr>
        <p:spPr>
          <a:xfrm>
            <a:off x="8961638" y="1521440"/>
            <a:ext cx="2118050" cy="27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question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A1A9-CF20-0FA5-AD51-9A9BE5D4F459}"/>
              </a:ext>
            </a:extLst>
          </p:cNvPr>
          <p:cNvSpPr txBox="1"/>
          <p:nvPr/>
        </p:nvSpPr>
        <p:spPr>
          <a:xfrm>
            <a:off x="11188988" y="1514959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7D0EB9-2F89-7888-04A4-72C1E467B283}"/>
              </a:ext>
            </a:extLst>
          </p:cNvPr>
          <p:cNvSpPr/>
          <p:nvPr/>
        </p:nvSpPr>
        <p:spPr>
          <a:xfrm>
            <a:off x="8961638" y="1829914"/>
            <a:ext cx="2118050" cy="270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query_result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F324F-8F08-252D-74E5-EDC28FAE6E5E}"/>
              </a:ext>
            </a:extLst>
          </p:cNvPr>
          <p:cNvSpPr txBox="1"/>
          <p:nvPr/>
        </p:nvSpPr>
        <p:spPr>
          <a:xfrm>
            <a:off x="11188988" y="1823433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BB648-B83C-5861-F241-D7A565E2CEDF}"/>
              </a:ext>
            </a:extLst>
          </p:cNvPr>
          <p:cNvSpPr txBox="1"/>
          <p:nvPr/>
        </p:nvSpPr>
        <p:spPr>
          <a:xfrm>
            <a:off x="8961638" y="2213211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+</a:t>
            </a:r>
            <a:endParaRPr kumimoji="1"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190EFE-C0F3-D79A-8AC9-79402980C7D3}"/>
              </a:ext>
            </a:extLst>
          </p:cNvPr>
          <p:cNvSpPr txBox="1"/>
          <p:nvPr/>
        </p:nvSpPr>
        <p:spPr>
          <a:xfrm>
            <a:off x="9015013" y="3724929"/>
            <a:ext cx="24524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저장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B86EA0-B975-1475-006D-85DEA628EDE1}"/>
              </a:ext>
            </a:extLst>
          </p:cNvPr>
          <p:cNvSpPr/>
          <p:nvPr/>
        </p:nvSpPr>
        <p:spPr>
          <a:xfrm>
            <a:off x="670075" y="4959967"/>
            <a:ext cx="11320155" cy="553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7B5A5C-8321-7A3A-5A8C-60C8B093FAFD}"/>
              </a:ext>
            </a:extLst>
          </p:cNvPr>
          <p:cNvSpPr txBox="1"/>
          <p:nvPr/>
        </p:nvSpPr>
        <p:spPr>
          <a:xfrm>
            <a:off x="1716025" y="507196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question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863D2-F8F9-B5CB-68A8-15C881F9C7AB}"/>
              </a:ext>
            </a:extLst>
          </p:cNvPr>
          <p:cNvSpPr txBox="1"/>
          <p:nvPr/>
        </p:nvSpPr>
        <p:spPr>
          <a:xfrm>
            <a:off x="7197224" y="50719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output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E5642F-7D95-D6F9-8E8D-3839A9B079D5}"/>
              </a:ext>
            </a:extLst>
          </p:cNvPr>
          <p:cNvSpPr txBox="1"/>
          <p:nvPr/>
        </p:nvSpPr>
        <p:spPr>
          <a:xfrm>
            <a:off x="9008306" y="5058483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token_used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F4A3B-27F2-8E9E-76AA-D242114FE389}"/>
              </a:ext>
            </a:extLst>
          </p:cNvPr>
          <p:cNvSpPr txBox="1"/>
          <p:nvPr/>
        </p:nvSpPr>
        <p:spPr>
          <a:xfrm>
            <a:off x="903933" y="5625472"/>
            <a:ext cx="36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8068B4-A02B-DBBA-30CE-7784B0D50EF2}"/>
              </a:ext>
            </a:extLst>
          </p:cNvPr>
          <p:cNvSpPr/>
          <p:nvPr/>
        </p:nvSpPr>
        <p:spPr>
          <a:xfrm>
            <a:off x="1236339" y="5625472"/>
            <a:ext cx="1836580" cy="91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전세사기를 당했는데 어떻게 해야 할까</a:t>
            </a:r>
            <a:r>
              <a:rPr kumimoji="1" lang="en-US" altLang="ko-KR" sz="1000" dirty="0"/>
              <a:t>?</a:t>
            </a:r>
            <a:endParaRPr kumimoji="1"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12DB89-2079-DE5D-DF7A-9807F3E882D6}"/>
              </a:ext>
            </a:extLst>
          </p:cNvPr>
          <p:cNvSpPr txBox="1"/>
          <p:nvPr/>
        </p:nvSpPr>
        <p:spPr>
          <a:xfrm>
            <a:off x="670076" y="5666796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28076-A10D-6765-B03A-2AE29CFF228E}"/>
              </a:ext>
            </a:extLst>
          </p:cNvPr>
          <p:cNvSpPr txBox="1"/>
          <p:nvPr/>
        </p:nvSpPr>
        <p:spPr>
          <a:xfrm>
            <a:off x="2794395" y="6538259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+</a:t>
            </a:r>
            <a:endParaRPr kumimoji="1"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AD014-8316-C2D2-DA6A-4E10890E332A}"/>
              </a:ext>
            </a:extLst>
          </p:cNvPr>
          <p:cNvSpPr txBox="1"/>
          <p:nvPr/>
        </p:nvSpPr>
        <p:spPr>
          <a:xfrm>
            <a:off x="10766935" y="5071966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latency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6A769D-E5B3-03B7-F073-6DCE0EC198B5}"/>
              </a:ext>
            </a:extLst>
          </p:cNvPr>
          <p:cNvSpPr txBox="1"/>
          <p:nvPr/>
        </p:nvSpPr>
        <p:spPr>
          <a:xfrm>
            <a:off x="3540213" y="5071966"/>
            <a:ext cx="145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query_result</a:t>
            </a:r>
            <a:endParaRPr kumimoji="1"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860B91-3D98-69A6-50A4-25D8A7CDD2B9}"/>
              </a:ext>
            </a:extLst>
          </p:cNvPr>
          <p:cNvSpPr/>
          <p:nvPr/>
        </p:nvSpPr>
        <p:spPr>
          <a:xfrm>
            <a:off x="3149224" y="5625472"/>
            <a:ext cx="2225862" cy="91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귀하께서 범죄 피해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(</a:t>
            </a:r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사기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)</a:t>
            </a:r>
            <a:r>
              <a:rPr lang="ko-KR" altLang="en-US" sz="1000" b="0" i="0" dirty="0" err="1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를</a:t>
            </a:r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입었다고 판단되신다면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관할 경찰서에 고소하시어 해당 사안에 대해 수사가 이뤄지도록 하셔야 할 것으로 생각됩니다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ko-KR" alt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범죄의 성부는 객관적 증거에 기반한 수사기관의 </a:t>
            </a:r>
            <a:r>
              <a:rPr lang="en-US" altLang="ko-KR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…</a:t>
            </a:r>
            <a:endParaRPr kumimoji="1"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3251B3-0164-7777-1626-1D942BDFB1E4}"/>
              </a:ext>
            </a:extLst>
          </p:cNvPr>
          <p:cNvSpPr txBox="1"/>
          <p:nvPr/>
        </p:nvSpPr>
        <p:spPr>
          <a:xfrm>
            <a:off x="477073" y="1001549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History</a:t>
            </a:r>
            <a:endParaRPr kumimoji="1"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88CC7C-BC22-5883-90AF-B3BEA8A03963}"/>
              </a:ext>
            </a:extLst>
          </p:cNvPr>
          <p:cNvSpPr/>
          <p:nvPr/>
        </p:nvSpPr>
        <p:spPr>
          <a:xfrm>
            <a:off x="489014" y="1556689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33746E-C538-59B9-6DF6-FE5430849761}"/>
              </a:ext>
            </a:extLst>
          </p:cNvPr>
          <p:cNvSpPr/>
          <p:nvPr/>
        </p:nvSpPr>
        <p:spPr>
          <a:xfrm>
            <a:off x="496393" y="1926051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ABC20A-1A1F-15FE-F310-8C37C62772E7}"/>
              </a:ext>
            </a:extLst>
          </p:cNvPr>
          <p:cNvSpPr/>
          <p:nvPr/>
        </p:nvSpPr>
        <p:spPr>
          <a:xfrm>
            <a:off x="489014" y="228995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15080B-CE13-0E93-D6D3-784C84545123}"/>
              </a:ext>
            </a:extLst>
          </p:cNvPr>
          <p:cNvSpPr/>
          <p:nvPr/>
        </p:nvSpPr>
        <p:spPr>
          <a:xfrm>
            <a:off x="505240" y="2653512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66C85A-2E30-88FA-8C2D-28012FC73C87}"/>
              </a:ext>
            </a:extLst>
          </p:cNvPr>
          <p:cNvSpPr/>
          <p:nvPr/>
        </p:nvSpPr>
        <p:spPr>
          <a:xfrm>
            <a:off x="521466" y="301706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DD913-909C-4A55-E77A-D1847ACE761C}"/>
              </a:ext>
            </a:extLst>
          </p:cNvPr>
          <p:cNvSpPr txBox="1"/>
          <p:nvPr/>
        </p:nvSpPr>
        <p:spPr>
          <a:xfrm>
            <a:off x="5817476" y="5616253"/>
            <a:ext cx="3144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1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#1</a:t>
            </a:r>
            <a:r>
              <a:rPr lang="ko-KR" altLang="en-US" sz="1100" b="0" i="1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전세사기를 당했다면</a:t>
            </a:r>
            <a:r>
              <a:rPr lang="en-US" altLang="ko-KR" sz="1100" b="0" i="1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sz="1100" b="0" i="1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우선 관할 경찰서에 </a:t>
            </a:r>
            <a:r>
              <a:rPr lang="en-US" altLang="ko-KR" sz="1100" b="0" i="1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‘…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8C80D8-EF05-2EEE-9476-8E8936998600}"/>
              </a:ext>
            </a:extLst>
          </p:cNvPr>
          <p:cNvSpPr txBox="1"/>
          <p:nvPr/>
        </p:nvSpPr>
        <p:spPr>
          <a:xfrm>
            <a:off x="739647" y="4484039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Test</a:t>
            </a:r>
            <a:endParaRPr kumimoji="1"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371902-2AA4-5630-780D-3674459A534F}"/>
              </a:ext>
            </a:extLst>
          </p:cNvPr>
          <p:cNvSpPr txBox="1"/>
          <p:nvPr/>
        </p:nvSpPr>
        <p:spPr>
          <a:xfrm>
            <a:off x="1671550" y="4487855"/>
            <a:ext cx="11392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 Row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3EDEA6-A0B9-0656-0439-4FBDE3BEC64D}"/>
              </a:ext>
            </a:extLst>
          </p:cNvPr>
          <p:cNvSpPr txBox="1"/>
          <p:nvPr/>
        </p:nvSpPr>
        <p:spPr>
          <a:xfrm>
            <a:off x="3079401" y="4487609"/>
            <a:ext cx="1394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Import CSV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F9E599-F628-22DE-8631-D7161B171F5E}"/>
              </a:ext>
            </a:extLst>
          </p:cNvPr>
          <p:cNvSpPr txBox="1"/>
          <p:nvPr/>
        </p:nvSpPr>
        <p:spPr>
          <a:xfrm>
            <a:off x="4762725" y="4484039"/>
            <a:ext cx="1739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 CSV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BC5018-D2C8-E665-F0CB-EE1E65AF2D75}"/>
              </a:ext>
            </a:extLst>
          </p:cNvPr>
          <p:cNvSpPr txBox="1"/>
          <p:nvPr/>
        </p:nvSpPr>
        <p:spPr>
          <a:xfrm>
            <a:off x="9404028" y="5633451"/>
            <a:ext cx="663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1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482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2A7B95-A55C-76F8-8020-813377A5892B}"/>
              </a:ext>
            </a:extLst>
          </p:cNvPr>
          <p:cNvSpPr txBox="1"/>
          <p:nvPr/>
        </p:nvSpPr>
        <p:spPr>
          <a:xfrm>
            <a:off x="11043051" y="5612790"/>
            <a:ext cx="663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1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1.02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8D0EBC-1EA2-A80E-9F0A-E573F8EB1A85}"/>
              </a:ext>
            </a:extLst>
          </p:cNvPr>
          <p:cNvSpPr txBox="1"/>
          <p:nvPr/>
        </p:nvSpPr>
        <p:spPr>
          <a:xfrm>
            <a:off x="11389541" y="4428897"/>
            <a:ext cx="59182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Run</a:t>
            </a:r>
            <a:endParaRPr kumimoji="1"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C215E7-A49E-41DA-24F5-079D8D38E8DD}"/>
              </a:ext>
            </a:extLst>
          </p:cNvPr>
          <p:cNvSpPr txBox="1"/>
          <p:nvPr/>
        </p:nvSpPr>
        <p:spPr>
          <a:xfrm>
            <a:off x="2568678" y="210079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Answer Model</a:t>
            </a:r>
            <a:endParaRPr kumimoji="1" lang="ko-KR" altLang="en-US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315E69-EA8A-9FF0-E05D-7595CCAC60EB}"/>
              </a:ext>
            </a:extLst>
          </p:cNvPr>
          <p:cNvSpPr/>
          <p:nvPr/>
        </p:nvSpPr>
        <p:spPr>
          <a:xfrm>
            <a:off x="2632842" y="609833"/>
            <a:ext cx="2921876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237A47-0E50-2EF4-9B3A-03E54DF1E28C}"/>
              </a:ext>
            </a:extLst>
          </p:cNvPr>
          <p:cNvSpPr txBox="1"/>
          <p:nvPr/>
        </p:nvSpPr>
        <p:spPr>
          <a:xfrm>
            <a:off x="5242405" y="625578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🔻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381810-F6B9-D182-4D2E-47B10414CEE3}"/>
              </a:ext>
            </a:extLst>
          </p:cNvPr>
          <p:cNvSpPr txBox="1"/>
          <p:nvPr/>
        </p:nvSpPr>
        <p:spPr>
          <a:xfrm>
            <a:off x="2651719" y="57941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GPT-4.0</a:t>
            </a:r>
            <a:endParaRPr kumimoji="1"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5A48E5-0726-0EC6-BB56-DB43658FB772}"/>
              </a:ext>
            </a:extLst>
          </p:cNvPr>
          <p:cNvSpPr txBox="1"/>
          <p:nvPr/>
        </p:nvSpPr>
        <p:spPr>
          <a:xfrm>
            <a:off x="5640551" y="231052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Model Configuration</a:t>
            </a:r>
            <a:endParaRPr kumimoji="1" lang="ko-KR" altLang="en-US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A48DADD-2C47-D4D3-25BA-55CAADC089A2}"/>
              </a:ext>
            </a:extLst>
          </p:cNvPr>
          <p:cNvSpPr/>
          <p:nvPr/>
        </p:nvSpPr>
        <p:spPr>
          <a:xfrm>
            <a:off x="6895017" y="612980"/>
            <a:ext cx="1000595" cy="30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0.92</a:t>
            </a:r>
            <a:endParaRPr kumimoji="1"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291010-0694-675D-CEDD-91E618E5BFC2}"/>
              </a:ext>
            </a:extLst>
          </p:cNvPr>
          <p:cNvSpPr txBox="1"/>
          <p:nvPr/>
        </p:nvSpPr>
        <p:spPr>
          <a:xfrm>
            <a:off x="5640551" y="563462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temperature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438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617E6-DAE3-EEDC-B59E-0CF854A5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DB</a:t>
            </a:r>
            <a:r>
              <a:rPr kumimoji="1"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74E51-1D03-37CE-41D9-480C2DD4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6" y="893973"/>
            <a:ext cx="56316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ko-KR" sz="1400" dirty="0"/>
              <a:t>CREATE TABLE </a:t>
            </a:r>
            <a:r>
              <a:rPr kumimoji="1" lang="en" altLang="ko-KR" sz="1400" b="1" dirty="0"/>
              <a:t>Pipeline </a:t>
            </a:r>
            <a:r>
              <a:rPr kumimoji="1" lang="en" altLang="ko-KR" sz="1400" dirty="0"/>
              <a:t>(</a:t>
            </a:r>
          </a:p>
          <a:p>
            <a:pPr marL="0" indent="0">
              <a:buNone/>
            </a:pPr>
            <a:r>
              <a:rPr kumimoji="1" lang="en" altLang="ko-KR" sz="1400" dirty="0"/>
              <a:t>    </a:t>
            </a:r>
            <a:r>
              <a:rPr kumimoji="1" lang="en" altLang="ko-KR" sz="1400" dirty="0" err="1"/>
              <a:t>pipeline_id</a:t>
            </a:r>
            <a:r>
              <a:rPr kumimoji="1" lang="en" altLang="ko-KR" sz="1400" dirty="0"/>
              <a:t> INT AUTO_INCREMENT PRIMARY KEY,</a:t>
            </a:r>
          </a:p>
          <a:p>
            <a:pPr marL="0" indent="0">
              <a:buNone/>
            </a:pPr>
            <a:r>
              <a:rPr kumimoji="1" lang="en" altLang="ko-KR" sz="1400" dirty="0"/>
              <a:t>    description VARCHAR(255) COMMENT 'Description of pipeline',</a:t>
            </a:r>
          </a:p>
          <a:p>
            <a:pPr marL="0" indent="0">
              <a:buNone/>
            </a:pPr>
            <a:r>
              <a:rPr kumimoji="1" lang="en" altLang="ko-KR" sz="1400" dirty="0"/>
              <a:t>    </a:t>
            </a:r>
            <a:r>
              <a:rPr kumimoji="1" lang="en" altLang="ko-KR" sz="1400" dirty="0" err="1"/>
              <a:t>index_name</a:t>
            </a:r>
            <a:r>
              <a:rPr kumimoji="1" lang="en" altLang="ko-KR" sz="1400" dirty="0"/>
              <a:t> VARCHAR(100) COMMENT 'Index name from Pinecone',</a:t>
            </a:r>
          </a:p>
          <a:p>
            <a:pPr marL="0" indent="0">
              <a:buNone/>
            </a:pPr>
            <a:r>
              <a:rPr kumimoji="1" lang="en" altLang="ko-KR" sz="1400" dirty="0"/>
              <a:t>    </a:t>
            </a:r>
            <a:r>
              <a:rPr kumimoji="1" lang="en" altLang="ko-KR" sz="1400" dirty="0" err="1"/>
              <a:t>top_k</a:t>
            </a:r>
            <a:r>
              <a:rPr kumimoji="1" lang="en" altLang="ko-KR" sz="1400" dirty="0"/>
              <a:t> INT COMMENT 'Top K number of results to display',</a:t>
            </a:r>
          </a:p>
          <a:p>
            <a:pPr marL="0" indent="0">
              <a:buNone/>
            </a:pPr>
            <a:r>
              <a:rPr kumimoji="1" lang="en" altLang="ko-KR" sz="1400" dirty="0"/>
              <a:t>    </a:t>
            </a:r>
            <a:r>
              <a:rPr kumimoji="1" lang="en" altLang="ko-KR" sz="1400" dirty="0" err="1"/>
              <a:t>display_cut_off</a:t>
            </a:r>
            <a:r>
              <a:rPr kumimoji="1" lang="en" altLang="ko-KR" sz="1400" dirty="0"/>
              <a:t> FLOAT COMMENT 'Similarity cut-off score for display (range: 0-1)',</a:t>
            </a:r>
          </a:p>
          <a:p>
            <a:pPr marL="0" indent="0">
              <a:buNone/>
            </a:pPr>
            <a:r>
              <a:rPr kumimoji="1" lang="en" altLang="ko-KR" sz="1400" dirty="0"/>
              <a:t>    </a:t>
            </a:r>
            <a:r>
              <a:rPr kumimoji="1" lang="en" altLang="ko-KR" sz="1400" dirty="0" err="1"/>
              <a:t>prompt_cut_off</a:t>
            </a:r>
            <a:r>
              <a:rPr kumimoji="1" lang="en" altLang="ko-KR" sz="1400" dirty="0"/>
              <a:t> FLOAT COMMENT 'Similarity cut-off score for prompt (range: 0-1)',</a:t>
            </a:r>
          </a:p>
          <a:p>
            <a:pPr marL="0" indent="0">
              <a:buNone/>
            </a:pPr>
            <a:r>
              <a:rPr kumimoji="1" lang="en" altLang="ko-KR" sz="1400" dirty="0"/>
              <a:t>    </a:t>
            </a:r>
            <a:r>
              <a:rPr kumimoji="1" lang="en" altLang="ko-KR" sz="1400" dirty="0" err="1"/>
              <a:t>model_name</a:t>
            </a:r>
            <a:r>
              <a:rPr kumimoji="1" lang="en" altLang="ko-KR" sz="1400" dirty="0"/>
              <a:t> VARCHAR(100) COMMENT 'Model used to generate the answer',</a:t>
            </a:r>
          </a:p>
          <a:p>
            <a:pPr marL="0" indent="0">
              <a:buNone/>
            </a:pPr>
            <a:r>
              <a:rPr kumimoji="1" lang="en" altLang="ko-KR" sz="1400" dirty="0"/>
              <a:t>    timestamp TIMESTAMP DEFAULT CURRENT_TIMESTAMP) COMMENT='Table to store the history of pipeline, search index, and answer generation';</a:t>
            </a:r>
            <a:endParaRPr kumimoji="1" lang="ko-KR" altLang="en-US" sz="1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BFB917-64CC-2F20-83E4-46D802262BAD}"/>
              </a:ext>
            </a:extLst>
          </p:cNvPr>
          <p:cNvSpPr txBox="1">
            <a:spLocks/>
          </p:cNvSpPr>
          <p:nvPr/>
        </p:nvSpPr>
        <p:spPr>
          <a:xfrm>
            <a:off x="6295846" y="893973"/>
            <a:ext cx="56316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1400" dirty="0"/>
              <a:t>CREATE TABLE </a:t>
            </a:r>
            <a:r>
              <a:rPr kumimoji="1" lang="en" altLang="ko-KR" sz="1400" dirty="0" err="1"/>
              <a:t>RetrieverResult</a:t>
            </a:r>
            <a:r>
              <a:rPr kumimoji="1" lang="en" altLang="ko-KR" sz="1400" dirty="0"/>
              <a:t>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1400" dirty="0"/>
              <a:t>    </a:t>
            </a:r>
            <a:r>
              <a:rPr kumimoji="1" lang="en" altLang="ko-KR" sz="1400" dirty="0" err="1"/>
              <a:t>retrive_result_id</a:t>
            </a:r>
            <a:r>
              <a:rPr kumimoji="1" lang="en" altLang="ko-KR" sz="1400" dirty="0"/>
              <a:t> INT AUTO_INCREMENT PRIMARY KEY,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1400" dirty="0"/>
              <a:t>    </a:t>
            </a:r>
            <a:r>
              <a:rPr kumimoji="1" lang="en" altLang="ko-KR" sz="1400" dirty="0" err="1"/>
              <a:t>top_k</a:t>
            </a:r>
            <a:r>
              <a:rPr kumimoji="1" lang="en" altLang="ko-KR" sz="1400" dirty="0"/>
              <a:t> INT COMMENT 'Top K number of results to display',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1400" dirty="0"/>
              <a:t>    timestamp TIMESTAMP DEFAULT CURRENT_TIMESTAMP,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1400" dirty="0"/>
              <a:t>    indexes VARCHAR(20) COMMENT 'Name of indexes used to query',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1400" dirty="0"/>
              <a:t>    </a:t>
            </a:r>
            <a:r>
              <a:rPr kumimoji="1" lang="en" altLang="ko-KR" sz="1400" dirty="0" err="1"/>
              <a:t>search_results</a:t>
            </a:r>
            <a:r>
              <a:rPr kumimoji="1" lang="en" altLang="ko-KR" sz="1400" dirty="0"/>
              <a:t> LONGTEXT COMMENT 'Search result from each index'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" altLang="ko-KR" sz="1400" dirty="0"/>
              <a:t>) COMMENT='Table to store the history of search';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kumimoji="1" lang="en" altLang="ko-KR" sz="1400" dirty="0"/>
            </a:br>
            <a:endParaRPr kumimoji="1" lang="en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579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95A0-90A8-2E0B-952A-29C2F49C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DB</a:t>
            </a:r>
            <a:r>
              <a:rPr kumimoji="1" lang="ko-KR" altLang="en-US" dirty="0"/>
              <a:t>설계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F7C6DC-7EDB-F38D-C81B-A4712FBD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6" y="893973"/>
            <a:ext cx="56316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ko-KR" sz="1400" dirty="0"/>
              <a:t>CREATE TABLE </a:t>
            </a:r>
            <a:r>
              <a:rPr kumimoji="1" lang="en" altLang="ko-KR" sz="1400" dirty="0" err="1"/>
              <a:t>PromptOption</a:t>
            </a:r>
            <a:r>
              <a:rPr kumimoji="1" lang="en" altLang="ko-KR" sz="1400" dirty="0"/>
              <a:t> (</a:t>
            </a:r>
          </a:p>
          <a:p>
            <a:pPr marL="0" indent="0">
              <a:buNone/>
            </a:pPr>
            <a:r>
              <a:rPr kumimoji="1" lang="en" altLang="ko-KR" sz="1400" dirty="0"/>
              <a:t>    </a:t>
            </a:r>
            <a:r>
              <a:rPr kumimoji="1" lang="en" altLang="ko-KR" sz="1400" dirty="0" err="1"/>
              <a:t>prompt_id</a:t>
            </a:r>
            <a:r>
              <a:rPr kumimoji="1" lang="en" altLang="ko-KR" sz="1400" dirty="0"/>
              <a:t> INT AUTO_INCREMENT PRIMARY KEY,</a:t>
            </a:r>
          </a:p>
          <a:p>
            <a:pPr marL="0" indent="0">
              <a:buNone/>
            </a:pPr>
            <a:r>
              <a:rPr kumimoji="1" lang="en" altLang="ko-KR" sz="1400" dirty="0"/>
              <a:t>    </a:t>
            </a:r>
            <a:r>
              <a:rPr kumimoji="1" lang="en" altLang="ko-KR" sz="1400" dirty="0" err="1"/>
              <a:t>prompt_text</a:t>
            </a:r>
            <a:r>
              <a:rPr kumimoji="1" lang="en" altLang="ko-KR" sz="1400" dirty="0"/>
              <a:t> LONGTEXT COMMENT 'Prompt text',</a:t>
            </a:r>
          </a:p>
          <a:p>
            <a:pPr marL="0" indent="0">
              <a:buNone/>
            </a:pPr>
            <a:r>
              <a:rPr kumimoji="1" lang="en" altLang="ko-KR" sz="1400" dirty="0"/>
              <a:t>    </a:t>
            </a:r>
            <a:r>
              <a:rPr kumimoji="1" lang="en" altLang="ko-KR" sz="1400" dirty="0" err="1"/>
              <a:t>model_name</a:t>
            </a:r>
            <a:r>
              <a:rPr kumimoji="1" lang="en" altLang="ko-KR" sz="1400" dirty="0"/>
              <a:t> VARCHAR(100) COMMENT 'Model used to generate the answer',</a:t>
            </a:r>
          </a:p>
          <a:p>
            <a:pPr marL="0" indent="0">
              <a:buNone/>
            </a:pPr>
            <a:r>
              <a:rPr kumimoji="1" lang="en" altLang="ko-KR" sz="1400" dirty="0"/>
              <a:t>    temperature FLOAT COMMENT 'model temperature (range: 0-1)',</a:t>
            </a:r>
          </a:p>
          <a:p>
            <a:pPr marL="0" indent="0">
              <a:buNone/>
            </a:pPr>
            <a:r>
              <a:rPr kumimoji="1" lang="en" altLang="ko-KR" sz="1400" dirty="0"/>
              <a:t>    variables MEDIUMTEXT COMMENT 'Variables that mentioned in the prompt') COMMENT='Table to store the history of a prompt and answer option';</a:t>
            </a:r>
          </a:p>
          <a:p>
            <a:pPr marL="0" indent="0">
              <a:buNone/>
            </a:pPr>
            <a:br>
              <a:rPr kumimoji="1" lang="en" altLang="ko-KR" sz="1400" dirty="0"/>
            </a:br>
            <a:endParaRPr kumimoji="1" lang="en" altLang="ko-KR" sz="1400" dirty="0"/>
          </a:p>
          <a:p>
            <a:pPr marL="0" indent="0">
              <a:buNone/>
            </a:pPr>
            <a:br>
              <a:rPr kumimoji="1" lang="en" altLang="ko-KR" sz="1400" dirty="0"/>
            </a:br>
            <a:endParaRPr kumimoji="1" lang="en" altLang="ko-KR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E83684-9563-FD9A-AADE-544A89C5584A}"/>
              </a:ext>
            </a:extLst>
          </p:cNvPr>
          <p:cNvSpPr txBox="1">
            <a:spLocks/>
          </p:cNvSpPr>
          <p:nvPr/>
        </p:nvSpPr>
        <p:spPr>
          <a:xfrm>
            <a:off x="6096000" y="893973"/>
            <a:ext cx="56316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PromptResult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prompt_result_id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R" sz="105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AUTO_INCREMENT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prompt_id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R" sz="105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" altLang="ko-KR" sz="1050" dirty="0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variable_names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R" sz="105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" altLang="ko-KR" sz="1050" dirty="0">
              <a:solidFill>
                <a:srgbClr val="8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variable_texts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LONGTEXT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" altLang="ko-KR" sz="1050" dirty="0">
              <a:solidFill>
                <a:srgbClr val="8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token_count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R" sz="105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" altLang="ko-KR" sz="1050" dirty="0">
              <a:solidFill>
                <a:srgbClr val="8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" altLang="ko-KR" sz="1050" dirty="0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latency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R" sz="105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ENGINE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" altLang="ko-KR" sz="105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InnoDB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utf8mb4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</a:br>
            <a:endParaRPr lang="en" altLang="ko-KR" sz="105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1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95A0-90A8-2E0B-952A-29C2F49C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DB</a:t>
            </a:r>
            <a:r>
              <a:rPr kumimoji="1" lang="ko-KR" altLang="en-US" dirty="0"/>
              <a:t>설계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F7C6DC-7EDB-F38D-C81B-A4712FBD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6" y="893973"/>
            <a:ext cx="56316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LLMModel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model_id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AUTO_INCREMENT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" altLang="ko-KR" sz="1050" dirty="0" err="1">
                <a:solidFill>
                  <a:srgbClr val="808000"/>
                </a:solidFill>
                <a:effectLst/>
                <a:latin typeface="Courier New" panose="02070309020205020404" pitchFamily="49" charset="0"/>
              </a:rPr>
              <a:t>model_name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R" sz="105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COMMENT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'Model used to generate the answer'</a:t>
            </a:r>
          </a:p>
          <a:p>
            <a:pPr marL="0" indent="0">
              <a:buNone/>
            </a:pP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altLang="ko-KR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R" sz="10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COMMENT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" altLang="ko-KR" sz="105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'Table to store the available LLM models'</a:t>
            </a:r>
            <a: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;</a:t>
            </a:r>
            <a:endParaRPr lang="en" altLang="ko-KR" sz="105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" altLang="ko-KR" sz="105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</a:br>
            <a:endParaRPr lang="en" altLang="ko-KR" sz="105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4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167E-A430-7F6E-8270-C6D60E80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API</a:t>
            </a:r>
            <a:r>
              <a:rPr kumimoji="1" lang="ko-KR" altLang="en-US" dirty="0"/>
              <a:t>설계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42A2289-C3AB-8835-259F-DFBC719B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852"/>
            <a:ext cx="10515600" cy="5679356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sz="1800" dirty="0"/>
              <a:t>파이프라인 목록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파이프라인 추가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GET /pipelines</a:t>
            </a:r>
          </a:p>
          <a:p>
            <a:pPr lvl="1"/>
            <a:r>
              <a:rPr kumimoji="1" lang="en-US" altLang="ko-KR" sz="1600" dirty="0"/>
              <a:t>POST /pipelines</a:t>
            </a:r>
          </a:p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en-US" altLang="ko-KR" sz="1800" dirty="0"/>
              <a:t>Vector DB retrieval</a:t>
            </a:r>
          </a:p>
          <a:p>
            <a:pPr lvl="1"/>
            <a:r>
              <a:rPr kumimoji="1" lang="en-US" altLang="ko-KR" sz="1600" dirty="0"/>
              <a:t>GET /retrieve-results</a:t>
            </a:r>
          </a:p>
          <a:p>
            <a:pPr lvl="1"/>
            <a:r>
              <a:rPr kumimoji="1" lang="en-US" altLang="ko-KR" sz="1600" dirty="0"/>
              <a:t>GET /retrievers/{</a:t>
            </a:r>
            <a:r>
              <a:rPr kumimoji="1" lang="en-US" altLang="ko-KR" sz="1600" dirty="0" err="1"/>
              <a:t>retrieve_result_id</a:t>
            </a:r>
            <a:r>
              <a:rPr kumimoji="1" lang="en-US" altLang="ko-KR" sz="1600" dirty="0"/>
              <a:t>}</a:t>
            </a:r>
          </a:p>
          <a:p>
            <a:pPr lvl="1"/>
            <a:r>
              <a:rPr kumimoji="1" lang="en-US" altLang="ko-KR" sz="1600" dirty="0"/>
              <a:t>POST /retrievers</a:t>
            </a:r>
          </a:p>
          <a:p>
            <a:pPr lvl="1"/>
            <a:r>
              <a:rPr kumimoji="1" lang="en-US" altLang="ko-KR" sz="1600" dirty="0"/>
              <a:t>POST /run-retriever</a:t>
            </a:r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Prompt </a:t>
            </a:r>
            <a:r>
              <a:rPr kumimoji="1" lang="ko-KR" altLang="en-US" sz="1800" dirty="0"/>
              <a:t>관리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테스트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GET /prompts</a:t>
            </a:r>
          </a:p>
          <a:p>
            <a:pPr lvl="1"/>
            <a:r>
              <a:rPr kumimoji="1" lang="en-US" altLang="ko-KR" sz="1600" dirty="0"/>
              <a:t>GET /prompts/{</a:t>
            </a:r>
            <a:r>
              <a:rPr kumimoji="1" lang="en-US" altLang="ko-KR" sz="1600" dirty="0" err="1"/>
              <a:t>prompt_id</a:t>
            </a:r>
            <a:r>
              <a:rPr kumimoji="1" lang="en-US" altLang="ko-KR" sz="1600" dirty="0"/>
              <a:t>}</a:t>
            </a:r>
          </a:p>
          <a:p>
            <a:pPr lvl="1"/>
            <a:r>
              <a:rPr kumimoji="1" lang="en-US" altLang="ko-KR" sz="1600" dirty="0"/>
              <a:t>POST /prompts</a:t>
            </a:r>
          </a:p>
          <a:p>
            <a:pPr lvl="1"/>
            <a:r>
              <a:rPr kumimoji="1" lang="en-US" altLang="ko-KR" sz="1600" dirty="0"/>
              <a:t>POST /run-prompt</a:t>
            </a:r>
          </a:p>
          <a:p>
            <a:pPr lvl="1"/>
            <a:endParaRPr kumimoji="1" lang="en-US" altLang="ko-KR" sz="1600" dirty="0"/>
          </a:p>
          <a:p>
            <a:r>
              <a:rPr kumimoji="1" lang="ko-KR" altLang="en-US" sz="2000" dirty="0"/>
              <a:t>가용 </a:t>
            </a:r>
            <a:r>
              <a:rPr kumimoji="1" lang="en-US" altLang="ko-KR" sz="2000" dirty="0"/>
              <a:t>Model</a:t>
            </a:r>
            <a:r>
              <a:rPr kumimoji="1" lang="ko-KR" altLang="en-US" sz="2000" dirty="0"/>
              <a:t> 조회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GET /</a:t>
            </a:r>
            <a:r>
              <a:rPr kumimoji="1" lang="en-US" altLang="ko-KR" sz="1600" dirty="0" err="1"/>
              <a:t>llm</a:t>
            </a:r>
            <a:r>
              <a:rPr kumimoji="1" lang="en-US" altLang="ko-KR" sz="1600" dirty="0"/>
              <a:t>-models</a:t>
            </a:r>
          </a:p>
          <a:p>
            <a:pPr lvl="1"/>
            <a:endParaRPr kumimoji="1" lang="en-US" altLang="ko-KR" sz="1600" dirty="0"/>
          </a:p>
          <a:p>
            <a:r>
              <a:rPr kumimoji="1" lang="ko-KR" altLang="en-US" sz="2000" dirty="0"/>
              <a:t>가용 </a:t>
            </a:r>
            <a:r>
              <a:rPr kumimoji="1" lang="en-US" altLang="ko-KR" sz="2000" dirty="0"/>
              <a:t>Index </a:t>
            </a:r>
            <a:r>
              <a:rPr kumimoji="1" lang="ko-KR" altLang="en-US" sz="2000" dirty="0"/>
              <a:t>조회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GET /semantic-indexes</a:t>
            </a:r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405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89C53-0C14-DD61-0680-EA96E408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진행해야 하는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AD831-5DE1-A1C9-A468-893D7BDB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여러 옵션에 따른 답변 생성결과 평가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어떤 데이터에 대해 </a:t>
            </a:r>
            <a:r>
              <a:rPr kumimoji="1" lang="ko-KR" altLang="en-US" sz="2000" dirty="0" err="1"/>
              <a:t>시맨틱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서치를</a:t>
            </a:r>
            <a:r>
              <a:rPr kumimoji="1" lang="ko-KR" altLang="en-US" sz="2000" dirty="0"/>
              <a:t> 해야 답변하기에 가장 </a:t>
            </a:r>
            <a:r>
              <a:rPr kumimoji="1" lang="ko-KR" altLang="en-US" sz="2000" dirty="0" err="1"/>
              <a:t>쓸만한</a:t>
            </a:r>
            <a:r>
              <a:rPr kumimoji="1" lang="ko-KR" altLang="en-US" sz="2000" dirty="0"/>
              <a:t> 단락이 찾아질지 고민</a:t>
            </a:r>
            <a:br>
              <a:rPr kumimoji="1" lang="en-US" altLang="ko-KR" sz="2000" dirty="0"/>
            </a:b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상담사례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판례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용어해설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요점정리 등</a:t>
            </a:r>
            <a:r>
              <a:rPr kumimoji="1" lang="en-US" altLang="ko-KR" sz="2000" b="1" dirty="0"/>
              <a:t>)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최선의 프롬프트에 대한 고민</a:t>
            </a:r>
          </a:p>
        </p:txBody>
      </p:sp>
    </p:spTree>
    <p:extLst>
      <p:ext uri="{BB962C8B-B14F-4D97-AF65-F5344CB8AC3E}">
        <p14:creationId xmlns:p14="http://schemas.microsoft.com/office/powerpoint/2010/main" val="296880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89C53-0C14-DD61-0680-EA96E408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필요한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AD831-5DE1-A1C9-A468-893D7BDB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어떤 옵션값으로 데이터를 출력했고 답변을 생성했는지에 대한 히스토리 관리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인덱스 생성방법 정의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히스토리 관리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상담사례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판례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요약한판례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요약 </a:t>
            </a:r>
            <a:r>
              <a:rPr kumimoji="1" lang="ko-KR" altLang="en-US" sz="2000" b="1" dirty="0" err="1"/>
              <a:t>어떻게했는지</a:t>
            </a:r>
            <a:r>
              <a:rPr kumimoji="1" lang="en-US" altLang="ko-KR" sz="2000" b="1" dirty="0"/>
              <a:t>..),</a:t>
            </a:r>
            <a:r>
              <a:rPr kumimoji="1" lang="ko-KR" altLang="en-US" sz="2000" b="1" dirty="0"/>
              <a:t> 용어해설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요점정리 등</a:t>
            </a:r>
            <a:r>
              <a:rPr kumimoji="1" lang="en-US" altLang="ko-KR" sz="2000" b="1" dirty="0"/>
              <a:t>)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질문 한 개를 여러 인덱스에 동시에 쿼리하는 배치 실행 기능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프롬프트를 바꿔가며 여러 질문에 동시에 답변을 생성하는 배치 실행 기능</a:t>
            </a:r>
          </a:p>
        </p:txBody>
      </p:sp>
    </p:spTree>
    <p:extLst>
      <p:ext uri="{BB962C8B-B14F-4D97-AF65-F5344CB8AC3E}">
        <p14:creationId xmlns:p14="http://schemas.microsoft.com/office/powerpoint/2010/main" val="372738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A947-4F71-B096-F9DB-32A21BB3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MVP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052AF-3978-DEF4-0317-2D8E1758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파이프라인 목록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파이프라인 추가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쿼리 옵션과 답변생성방식 히스토리 관리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Vector DB retrieval</a:t>
            </a:r>
          </a:p>
          <a:p>
            <a:pPr lvl="1"/>
            <a:r>
              <a:rPr kumimoji="1" lang="ko-KR" altLang="en-US" dirty="0"/>
              <a:t>인덱스별 배치 실행 제공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Prompt </a:t>
            </a:r>
            <a:r>
              <a:rPr kumimoji="1" lang="ko-KR" altLang="en-US" dirty="0"/>
              <a:t>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테스트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prompt</a:t>
            </a:r>
            <a:r>
              <a:rPr kumimoji="1" lang="ko-KR" altLang="en-US" dirty="0"/>
              <a:t> 배치 실행 제공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실험 결과에 대한 히스토리 관리</a:t>
            </a:r>
          </a:p>
        </p:txBody>
      </p:sp>
    </p:spTree>
    <p:extLst>
      <p:ext uri="{BB962C8B-B14F-4D97-AF65-F5344CB8AC3E}">
        <p14:creationId xmlns:p14="http://schemas.microsoft.com/office/powerpoint/2010/main" val="185325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C01C9-B8D3-78AF-0A2A-7E7EA6CD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91216-1C68-F336-D077-CC0EFF0FF3E4}"/>
              </a:ext>
            </a:extLst>
          </p:cNvPr>
          <p:cNvSpPr/>
          <p:nvPr/>
        </p:nvSpPr>
        <p:spPr>
          <a:xfrm>
            <a:off x="710008" y="787299"/>
            <a:ext cx="11022646" cy="553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62338-08CA-E39E-4672-B07179BCF8FF}"/>
              </a:ext>
            </a:extLst>
          </p:cNvPr>
          <p:cNvSpPr txBox="1"/>
          <p:nvPr/>
        </p:nvSpPr>
        <p:spPr>
          <a:xfrm>
            <a:off x="1650940" y="87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005AC-2153-2E52-E4E2-75FFFA95C274}"/>
              </a:ext>
            </a:extLst>
          </p:cNvPr>
          <p:cNvSpPr txBox="1"/>
          <p:nvPr/>
        </p:nvSpPr>
        <p:spPr>
          <a:xfrm>
            <a:off x="5039120" y="879386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top_k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0B56E-1C3D-B145-B9EF-304491B06293}"/>
              </a:ext>
            </a:extLst>
          </p:cNvPr>
          <p:cNvSpPr txBox="1"/>
          <p:nvPr/>
        </p:nvSpPr>
        <p:spPr>
          <a:xfrm>
            <a:off x="7960655" y="879386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prompt_cut_off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F6B4A-F13D-125C-2344-9F9F56DCB938}"/>
              </a:ext>
            </a:extLst>
          </p:cNvPr>
          <p:cNvSpPr txBox="1"/>
          <p:nvPr/>
        </p:nvSpPr>
        <p:spPr>
          <a:xfrm>
            <a:off x="9851198" y="879386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answer_model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56DDD-DE48-8D46-085E-5851B3E2B769}"/>
              </a:ext>
            </a:extLst>
          </p:cNvPr>
          <p:cNvSpPr txBox="1"/>
          <p:nvPr/>
        </p:nvSpPr>
        <p:spPr>
          <a:xfrm>
            <a:off x="5718761" y="4491197"/>
            <a:ext cx="10635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AFA69-AEC2-5A97-E213-6FA0D8B166F1}"/>
              </a:ext>
            </a:extLst>
          </p:cNvPr>
          <p:cNvSpPr txBox="1"/>
          <p:nvPr/>
        </p:nvSpPr>
        <p:spPr>
          <a:xfrm>
            <a:off x="6155192" y="879386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display_cut_off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7B8ED-D67B-9AEF-1483-0DFAF2CD9D2D}"/>
              </a:ext>
            </a:extLst>
          </p:cNvPr>
          <p:cNvSpPr txBox="1"/>
          <p:nvPr/>
        </p:nvSpPr>
        <p:spPr>
          <a:xfrm>
            <a:off x="3566585" y="8793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07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2FD7-8816-704B-0AFF-DFC9F66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948" cy="468762"/>
          </a:xfrm>
        </p:spPr>
        <p:txBody>
          <a:bodyPr/>
          <a:lstStyle/>
          <a:p>
            <a:r>
              <a:rPr kumimoji="1" lang="ko-KR" altLang="en-US" dirty="0"/>
              <a:t>파이프라인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DF9BE-C0C7-50E8-441A-7FE6379F2970}"/>
              </a:ext>
            </a:extLst>
          </p:cNvPr>
          <p:cNvSpPr txBox="1"/>
          <p:nvPr/>
        </p:nvSpPr>
        <p:spPr>
          <a:xfrm>
            <a:off x="2162389" y="111409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파이프라인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CB3A4-B73A-99F6-2538-88159F799699}"/>
              </a:ext>
            </a:extLst>
          </p:cNvPr>
          <p:cNvSpPr txBox="1"/>
          <p:nvPr/>
        </p:nvSpPr>
        <p:spPr>
          <a:xfrm>
            <a:off x="2319100" y="289150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E53EA-20C9-E5A7-1D78-E60817022A4E}"/>
              </a:ext>
            </a:extLst>
          </p:cNvPr>
          <p:cNvSpPr txBox="1"/>
          <p:nvPr/>
        </p:nvSpPr>
        <p:spPr>
          <a:xfrm>
            <a:off x="2319100" y="370500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top_k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4729-6CC3-5304-C208-ACF6833C98ED}"/>
              </a:ext>
            </a:extLst>
          </p:cNvPr>
          <p:cNvSpPr txBox="1"/>
          <p:nvPr/>
        </p:nvSpPr>
        <p:spPr>
          <a:xfrm>
            <a:off x="2319100" y="4518503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display_cut_off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790C7-96D9-ABDF-0640-E545106A6C34}"/>
              </a:ext>
            </a:extLst>
          </p:cNvPr>
          <p:cNvSpPr txBox="1"/>
          <p:nvPr/>
        </p:nvSpPr>
        <p:spPr>
          <a:xfrm>
            <a:off x="2162389" y="2296929"/>
            <a:ext cx="16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DB retrieval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83B6D-58F7-9EE6-4720-A4F7E03B4D1E}"/>
              </a:ext>
            </a:extLst>
          </p:cNvPr>
          <p:cNvSpPr txBox="1"/>
          <p:nvPr/>
        </p:nvSpPr>
        <p:spPr>
          <a:xfrm>
            <a:off x="5789402" y="2296929"/>
            <a:ext cx="195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Answer Model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FAED74-A526-6750-5D34-6051EDD132C1}"/>
              </a:ext>
            </a:extLst>
          </p:cNvPr>
          <p:cNvSpPr/>
          <p:nvPr/>
        </p:nvSpPr>
        <p:spPr>
          <a:xfrm>
            <a:off x="2451852" y="3254131"/>
            <a:ext cx="1995681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13413B-AF89-1B46-824D-9AE44F22918A}"/>
              </a:ext>
            </a:extLst>
          </p:cNvPr>
          <p:cNvSpPr/>
          <p:nvPr/>
        </p:nvSpPr>
        <p:spPr>
          <a:xfrm>
            <a:off x="2451852" y="4074335"/>
            <a:ext cx="1995681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1C57A-6525-E81F-89C6-D0B50F0BC2CF}"/>
              </a:ext>
            </a:extLst>
          </p:cNvPr>
          <p:cNvSpPr/>
          <p:nvPr/>
        </p:nvSpPr>
        <p:spPr>
          <a:xfrm>
            <a:off x="2451852" y="4887835"/>
            <a:ext cx="1995681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975411-706C-8DD3-4605-3CCA1CDA3525}"/>
              </a:ext>
            </a:extLst>
          </p:cNvPr>
          <p:cNvSpPr/>
          <p:nvPr/>
        </p:nvSpPr>
        <p:spPr>
          <a:xfrm>
            <a:off x="6077123" y="3238386"/>
            <a:ext cx="2921876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E13482-F5FE-9941-9DB1-3024929CE3F0}"/>
              </a:ext>
            </a:extLst>
          </p:cNvPr>
          <p:cNvSpPr/>
          <p:nvPr/>
        </p:nvSpPr>
        <p:spPr>
          <a:xfrm>
            <a:off x="2221039" y="1483429"/>
            <a:ext cx="7366540" cy="525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B53CB-4B60-BF8D-9E9A-26B4FD02C24F}"/>
              </a:ext>
            </a:extLst>
          </p:cNvPr>
          <p:cNvSpPr txBox="1"/>
          <p:nvPr/>
        </p:nvSpPr>
        <p:spPr>
          <a:xfrm>
            <a:off x="8524010" y="4813169"/>
            <a:ext cx="10635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21BB2-CB30-3760-3C95-FBD4AAC65FF7}"/>
              </a:ext>
            </a:extLst>
          </p:cNvPr>
          <p:cNvSpPr txBox="1"/>
          <p:nvPr/>
        </p:nvSpPr>
        <p:spPr>
          <a:xfrm>
            <a:off x="4147989" y="3256053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4B0A0-7A6E-3820-00AE-E5A4AA59BABF}"/>
              </a:ext>
            </a:extLst>
          </p:cNvPr>
          <p:cNvSpPr txBox="1"/>
          <p:nvPr/>
        </p:nvSpPr>
        <p:spPr>
          <a:xfrm>
            <a:off x="8686686" y="3254131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36E2D-0CDA-CE77-B338-C93329CF7EB2}"/>
              </a:ext>
            </a:extLst>
          </p:cNvPr>
          <p:cNvSpPr txBox="1"/>
          <p:nvPr/>
        </p:nvSpPr>
        <p:spPr>
          <a:xfrm>
            <a:off x="2319100" y="5374571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prompt_cut_off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63854E-96B7-3929-7C8C-090DC5C968BA}"/>
              </a:ext>
            </a:extLst>
          </p:cNvPr>
          <p:cNvSpPr/>
          <p:nvPr/>
        </p:nvSpPr>
        <p:spPr>
          <a:xfrm>
            <a:off x="2451852" y="5743903"/>
            <a:ext cx="1995681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80A24-5058-E9C6-E3D1-F2951D2BDB88}"/>
              </a:ext>
            </a:extLst>
          </p:cNvPr>
          <p:cNvSpPr txBox="1"/>
          <p:nvPr/>
        </p:nvSpPr>
        <p:spPr>
          <a:xfrm>
            <a:off x="6096000" y="32079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Model </a:t>
            </a:r>
            <a:r>
              <a:rPr kumimoji="1"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273266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2FD7-8816-704B-0AFF-DFC9F66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948" cy="468762"/>
          </a:xfrm>
        </p:spPr>
        <p:txBody>
          <a:bodyPr/>
          <a:lstStyle/>
          <a:p>
            <a:r>
              <a:rPr kumimoji="1" lang="ko-KR" altLang="en-US" dirty="0"/>
              <a:t>파이프라인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DF9BE-C0C7-50E8-441A-7FE6379F2970}"/>
              </a:ext>
            </a:extLst>
          </p:cNvPr>
          <p:cNvSpPr txBox="1"/>
          <p:nvPr/>
        </p:nvSpPr>
        <p:spPr>
          <a:xfrm>
            <a:off x="2162389" y="111409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파이프라인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CB3A4-B73A-99F6-2538-88159F799699}"/>
              </a:ext>
            </a:extLst>
          </p:cNvPr>
          <p:cNvSpPr txBox="1"/>
          <p:nvPr/>
        </p:nvSpPr>
        <p:spPr>
          <a:xfrm>
            <a:off x="2319100" y="289150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E53EA-20C9-E5A7-1D78-E60817022A4E}"/>
              </a:ext>
            </a:extLst>
          </p:cNvPr>
          <p:cNvSpPr txBox="1"/>
          <p:nvPr/>
        </p:nvSpPr>
        <p:spPr>
          <a:xfrm>
            <a:off x="2319100" y="370500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top_k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4729-6CC3-5304-C208-ACF6833C98ED}"/>
              </a:ext>
            </a:extLst>
          </p:cNvPr>
          <p:cNvSpPr txBox="1"/>
          <p:nvPr/>
        </p:nvSpPr>
        <p:spPr>
          <a:xfrm>
            <a:off x="2319100" y="4518503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display_cut_off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790C7-96D9-ABDF-0640-E545106A6C34}"/>
              </a:ext>
            </a:extLst>
          </p:cNvPr>
          <p:cNvSpPr txBox="1"/>
          <p:nvPr/>
        </p:nvSpPr>
        <p:spPr>
          <a:xfrm>
            <a:off x="2162389" y="2296929"/>
            <a:ext cx="16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DB retrieval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83B6D-58F7-9EE6-4720-A4F7E03B4D1E}"/>
              </a:ext>
            </a:extLst>
          </p:cNvPr>
          <p:cNvSpPr txBox="1"/>
          <p:nvPr/>
        </p:nvSpPr>
        <p:spPr>
          <a:xfrm>
            <a:off x="5789402" y="2296929"/>
            <a:ext cx="195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Answer Model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80A24-5058-E9C6-E3D1-F2951D2BDB88}"/>
              </a:ext>
            </a:extLst>
          </p:cNvPr>
          <p:cNvSpPr txBox="1"/>
          <p:nvPr/>
        </p:nvSpPr>
        <p:spPr>
          <a:xfrm>
            <a:off x="5973618" y="289150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Model </a:t>
            </a:r>
            <a:r>
              <a:rPr kumimoji="1" lang="ko-KR" altLang="en-US" dirty="0"/>
              <a:t>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FAED74-A526-6750-5D34-6051EDD132C1}"/>
              </a:ext>
            </a:extLst>
          </p:cNvPr>
          <p:cNvSpPr/>
          <p:nvPr/>
        </p:nvSpPr>
        <p:spPr>
          <a:xfrm>
            <a:off x="2451852" y="3254131"/>
            <a:ext cx="1995681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1200" dirty="0" err="1"/>
              <a:t>title_and_question</a:t>
            </a:r>
            <a:endParaRPr kumimoji="1" lang="ko-KR" altLang="en-US" sz="1200" dirty="0"/>
          </a:p>
          <a:p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13413B-AF89-1B46-824D-9AE44F22918A}"/>
              </a:ext>
            </a:extLst>
          </p:cNvPr>
          <p:cNvSpPr/>
          <p:nvPr/>
        </p:nvSpPr>
        <p:spPr>
          <a:xfrm>
            <a:off x="2451852" y="4074335"/>
            <a:ext cx="1995681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1C57A-6525-E81F-89C6-D0B50F0BC2CF}"/>
              </a:ext>
            </a:extLst>
          </p:cNvPr>
          <p:cNvSpPr/>
          <p:nvPr/>
        </p:nvSpPr>
        <p:spPr>
          <a:xfrm>
            <a:off x="2451852" y="4887835"/>
            <a:ext cx="1995681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0.92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975411-706C-8DD3-4605-3CCA1CDA3525}"/>
              </a:ext>
            </a:extLst>
          </p:cNvPr>
          <p:cNvSpPr/>
          <p:nvPr/>
        </p:nvSpPr>
        <p:spPr>
          <a:xfrm>
            <a:off x="6077123" y="3238386"/>
            <a:ext cx="2921876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E13482-F5FE-9941-9DB1-3024929CE3F0}"/>
              </a:ext>
            </a:extLst>
          </p:cNvPr>
          <p:cNvSpPr/>
          <p:nvPr/>
        </p:nvSpPr>
        <p:spPr>
          <a:xfrm>
            <a:off x="2221039" y="1483429"/>
            <a:ext cx="7366540" cy="525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1800" dirty="0"/>
              <a:t>230711 demo product</a:t>
            </a:r>
            <a:endParaRPr kumimoji="1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B53CB-4B60-BF8D-9E9A-26B4FD02C24F}"/>
              </a:ext>
            </a:extLst>
          </p:cNvPr>
          <p:cNvSpPr txBox="1"/>
          <p:nvPr/>
        </p:nvSpPr>
        <p:spPr>
          <a:xfrm>
            <a:off x="8524010" y="4813169"/>
            <a:ext cx="10635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21BB2-CB30-3760-3C95-FBD4AAC65FF7}"/>
              </a:ext>
            </a:extLst>
          </p:cNvPr>
          <p:cNvSpPr txBox="1"/>
          <p:nvPr/>
        </p:nvSpPr>
        <p:spPr>
          <a:xfrm>
            <a:off x="4147989" y="3256053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4B0A0-7A6E-3820-00AE-E5A4AA59BABF}"/>
              </a:ext>
            </a:extLst>
          </p:cNvPr>
          <p:cNvSpPr txBox="1"/>
          <p:nvPr/>
        </p:nvSpPr>
        <p:spPr>
          <a:xfrm>
            <a:off x="8686686" y="3254131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36E2D-0CDA-CE77-B338-C93329CF7EB2}"/>
              </a:ext>
            </a:extLst>
          </p:cNvPr>
          <p:cNvSpPr txBox="1"/>
          <p:nvPr/>
        </p:nvSpPr>
        <p:spPr>
          <a:xfrm>
            <a:off x="2319100" y="5374571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prompt_cut_off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63854E-96B7-3929-7C8C-090DC5C968BA}"/>
              </a:ext>
            </a:extLst>
          </p:cNvPr>
          <p:cNvSpPr/>
          <p:nvPr/>
        </p:nvSpPr>
        <p:spPr>
          <a:xfrm>
            <a:off x="2451852" y="5743903"/>
            <a:ext cx="1995681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0.92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72220-D801-579B-3527-8B4431437A45}"/>
              </a:ext>
            </a:extLst>
          </p:cNvPr>
          <p:cNvSpPr txBox="1"/>
          <p:nvPr/>
        </p:nvSpPr>
        <p:spPr>
          <a:xfrm>
            <a:off x="6141764" y="3228141"/>
            <a:ext cx="1024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/>
              <a:t>gpt4.0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354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C01C9-B8D3-78AF-0A2A-7E7EA6CD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91216-1C68-F336-D077-CC0EFF0FF3E4}"/>
              </a:ext>
            </a:extLst>
          </p:cNvPr>
          <p:cNvSpPr/>
          <p:nvPr/>
        </p:nvSpPr>
        <p:spPr>
          <a:xfrm>
            <a:off x="710008" y="787299"/>
            <a:ext cx="11022646" cy="553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62338-08CA-E39E-4672-B07179BCF8FF}"/>
              </a:ext>
            </a:extLst>
          </p:cNvPr>
          <p:cNvSpPr txBox="1"/>
          <p:nvPr/>
        </p:nvSpPr>
        <p:spPr>
          <a:xfrm>
            <a:off x="1650940" y="87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005AC-2153-2E52-E4E2-75FFFA95C274}"/>
              </a:ext>
            </a:extLst>
          </p:cNvPr>
          <p:cNvSpPr txBox="1"/>
          <p:nvPr/>
        </p:nvSpPr>
        <p:spPr>
          <a:xfrm>
            <a:off x="5039120" y="879386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top_k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0B56E-1C3D-B145-B9EF-304491B06293}"/>
              </a:ext>
            </a:extLst>
          </p:cNvPr>
          <p:cNvSpPr txBox="1"/>
          <p:nvPr/>
        </p:nvSpPr>
        <p:spPr>
          <a:xfrm>
            <a:off x="7960655" y="879386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prompt_cut_off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F6B4A-F13D-125C-2344-9F9F56DCB938}"/>
              </a:ext>
            </a:extLst>
          </p:cNvPr>
          <p:cNvSpPr txBox="1"/>
          <p:nvPr/>
        </p:nvSpPr>
        <p:spPr>
          <a:xfrm>
            <a:off x="9851198" y="879386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answer_model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82957-2A36-3684-EF79-6EEBFE27EFA5}"/>
              </a:ext>
            </a:extLst>
          </p:cNvPr>
          <p:cNvSpPr txBox="1"/>
          <p:nvPr/>
        </p:nvSpPr>
        <p:spPr>
          <a:xfrm>
            <a:off x="885857" y="1456420"/>
            <a:ext cx="201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230711 demo product</a:t>
            </a:r>
            <a:endParaRPr kumimoji="1"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027F5-C8BC-E578-8F30-419E05116009}"/>
              </a:ext>
            </a:extLst>
          </p:cNvPr>
          <p:cNvSpPr txBox="1"/>
          <p:nvPr/>
        </p:nvSpPr>
        <p:spPr>
          <a:xfrm>
            <a:off x="5260173" y="14564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3</a:t>
            </a:r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C0828-7FD1-8DE9-5D46-30726AEE938B}"/>
              </a:ext>
            </a:extLst>
          </p:cNvPr>
          <p:cNvSpPr txBox="1"/>
          <p:nvPr/>
        </p:nvSpPr>
        <p:spPr>
          <a:xfrm>
            <a:off x="8553614" y="14564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0.92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1542F-B325-9C71-45F1-E76E71E15EFD}"/>
              </a:ext>
            </a:extLst>
          </p:cNvPr>
          <p:cNvSpPr txBox="1"/>
          <p:nvPr/>
        </p:nvSpPr>
        <p:spPr>
          <a:xfrm>
            <a:off x="10262559" y="1456420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gpt4.0</a:t>
            </a:r>
            <a:endParaRPr kumimoji="1"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56DDD-DE48-8D46-085E-5851B3E2B769}"/>
              </a:ext>
            </a:extLst>
          </p:cNvPr>
          <p:cNvSpPr txBox="1"/>
          <p:nvPr/>
        </p:nvSpPr>
        <p:spPr>
          <a:xfrm>
            <a:off x="5718761" y="4491197"/>
            <a:ext cx="10635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AFA69-AEC2-5A97-E213-6FA0D8B166F1}"/>
              </a:ext>
            </a:extLst>
          </p:cNvPr>
          <p:cNvSpPr txBox="1"/>
          <p:nvPr/>
        </p:nvSpPr>
        <p:spPr>
          <a:xfrm>
            <a:off x="6155192" y="879386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display_cut_off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A8144-E368-50CF-95DC-F17D32648C4E}"/>
              </a:ext>
            </a:extLst>
          </p:cNvPr>
          <p:cNvSpPr txBox="1"/>
          <p:nvPr/>
        </p:nvSpPr>
        <p:spPr>
          <a:xfrm>
            <a:off x="6678489" y="14564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0.92</a:t>
            </a:r>
            <a:endParaRPr kumimoji="1"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7B8ED-D67B-9AEF-1483-0DFAF2CD9D2D}"/>
              </a:ext>
            </a:extLst>
          </p:cNvPr>
          <p:cNvSpPr txBox="1"/>
          <p:nvPr/>
        </p:nvSpPr>
        <p:spPr>
          <a:xfrm>
            <a:off x="3566585" y="8793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FACAA-A16D-6B21-7CFF-093CBBC6989E}"/>
              </a:ext>
            </a:extLst>
          </p:cNvPr>
          <p:cNvSpPr txBox="1"/>
          <p:nvPr/>
        </p:nvSpPr>
        <p:spPr>
          <a:xfrm>
            <a:off x="3141596" y="145642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title_and_question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256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DD771D-75F4-9E9B-211A-CC47EF8C925F}"/>
              </a:ext>
            </a:extLst>
          </p:cNvPr>
          <p:cNvSpPr/>
          <p:nvPr/>
        </p:nvSpPr>
        <p:spPr>
          <a:xfrm>
            <a:off x="2577444" y="1876905"/>
            <a:ext cx="9425369" cy="5535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43034E-7632-F241-B956-DB9B2FC4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Vector DB retrieval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22745-64A4-4342-5A9F-C67F7C7D9547}"/>
              </a:ext>
            </a:extLst>
          </p:cNvPr>
          <p:cNvSpPr txBox="1"/>
          <p:nvPr/>
        </p:nvSpPr>
        <p:spPr>
          <a:xfrm>
            <a:off x="499645" y="1145628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History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BEB3-819D-EE16-F27D-7D348A46D560}"/>
              </a:ext>
            </a:extLst>
          </p:cNvPr>
          <p:cNvSpPr txBox="1"/>
          <p:nvPr/>
        </p:nvSpPr>
        <p:spPr>
          <a:xfrm>
            <a:off x="2716706" y="686573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Compare </a:t>
            </a:r>
            <a:r>
              <a:rPr kumimoji="1" lang="en-US" altLang="ko-KR" dirty="0" err="1"/>
              <a:t>VectorDBs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220BC-6CA5-8447-ADC8-DB52AB999A4B}"/>
              </a:ext>
            </a:extLst>
          </p:cNvPr>
          <p:cNvSpPr txBox="1"/>
          <p:nvPr/>
        </p:nvSpPr>
        <p:spPr>
          <a:xfrm>
            <a:off x="4283079" y="198890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question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C330E-9E99-3003-6471-041D824AF664}"/>
              </a:ext>
            </a:extLst>
          </p:cNvPr>
          <p:cNvSpPr txBox="1"/>
          <p:nvPr/>
        </p:nvSpPr>
        <p:spPr>
          <a:xfrm>
            <a:off x="6560375" y="1988904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title_and_question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FE0CD-C95F-1599-7C5A-6B164900257F}"/>
              </a:ext>
            </a:extLst>
          </p:cNvPr>
          <p:cNvSpPr txBox="1"/>
          <p:nvPr/>
        </p:nvSpPr>
        <p:spPr>
          <a:xfrm>
            <a:off x="9106243" y="198890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Index#2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F5761-0916-9C63-A45D-661C592A8E60}"/>
              </a:ext>
            </a:extLst>
          </p:cNvPr>
          <p:cNvSpPr txBox="1"/>
          <p:nvPr/>
        </p:nvSpPr>
        <p:spPr>
          <a:xfrm>
            <a:off x="10694082" y="198890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Index#3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69917-658F-435C-7FD0-458CCA632ABF}"/>
              </a:ext>
            </a:extLst>
          </p:cNvPr>
          <p:cNvSpPr txBox="1"/>
          <p:nvPr/>
        </p:nvSpPr>
        <p:spPr>
          <a:xfrm>
            <a:off x="2811301" y="2542410"/>
            <a:ext cx="36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6BF01-F05B-E5CA-874C-4C8294FBBECD}"/>
              </a:ext>
            </a:extLst>
          </p:cNvPr>
          <p:cNvSpPr txBox="1"/>
          <p:nvPr/>
        </p:nvSpPr>
        <p:spPr>
          <a:xfrm>
            <a:off x="5286704" y="1145628"/>
            <a:ext cx="11392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 Row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4650B-D9C0-5574-BD26-7DC83F8F7552}"/>
              </a:ext>
            </a:extLst>
          </p:cNvPr>
          <p:cNvSpPr txBox="1"/>
          <p:nvPr/>
        </p:nvSpPr>
        <p:spPr>
          <a:xfrm>
            <a:off x="6715087" y="1145628"/>
            <a:ext cx="5918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Run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DC7B9A-5F6D-E617-47EC-0BDDC51028C5}"/>
              </a:ext>
            </a:extLst>
          </p:cNvPr>
          <p:cNvSpPr/>
          <p:nvPr/>
        </p:nvSpPr>
        <p:spPr>
          <a:xfrm>
            <a:off x="3179164" y="2542410"/>
            <a:ext cx="3248652" cy="294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85199E-E70B-50CD-02D4-7F393D0624B8}"/>
              </a:ext>
            </a:extLst>
          </p:cNvPr>
          <p:cNvSpPr txBox="1"/>
          <p:nvPr/>
        </p:nvSpPr>
        <p:spPr>
          <a:xfrm>
            <a:off x="7596076" y="1145382"/>
            <a:ext cx="13941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Import CSV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D54E32-AD60-F5AA-E8E5-758A242100F5}"/>
              </a:ext>
            </a:extLst>
          </p:cNvPr>
          <p:cNvSpPr txBox="1"/>
          <p:nvPr/>
        </p:nvSpPr>
        <p:spPr>
          <a:xfrm>
            <a:off x="2577444" y="2583734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x</a:t>
            </a:r>
            <a:endParaRPr kumimoji="1"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A9BBBB-B517-9D24-6358-2CC8F872D701}"/>
              </a:ext>
            </a:extLst>
          </p:cNvPr>
          <p:cNvSpPr txBox="1"/>
          <p:nvPr/>
        </p:nvSpPr>
        <p:spPr>
          <a:xfrm>
            <a:off x="9279400" y="1141812"/>
            <a:ext cx="1739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 CSV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C6FF0-BBCC-0F08-2FC1-BEF94191A117}"/>
              </a:ext>
            </a:extLst>
          </p:cNvPr>
          <p:cNvSpPr txBox="1"/>
          <p:nvPr/>
        </p:nvSpPr>
        <p:spPr>
          <a:xfrm>
            <a:off x="4664228" y="2994790"/>
            <a:ext cx="278524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+</a:t>
            </a:r>
            <a:endParaRPr kumimoji="1" lang="ko-KR" altLang="en-US" sz="12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51A8F4-003B-0846-6316-35080D716CBA}"/>
              </a:ext>
            </a:extLst>
          </p:cNvPr>
          <p:cNvSpPr/>
          <p:nvPr/>
        </p:nvSpPr>
        <p:spPr>
          <a:xfrm>
            <a:off x="132797" y="1873089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08AA88-AB35-5D8D-6150-8C0C6563B61D}"/>
              </a:ext>
            </a:extLst>
          </p:cNvPr>
          <p:cNvSpPr/>
          <p:nvPr/>
        </p:nvSpPr>
        <p:spPr>
          <a:xfrm>
            <a:off x="140176" y="2242451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93ACCF-7744-3805-58BA-2D4B495BEF02}"/>
              </a:ext>
            </a:extLst>
          </p:cNvPr>
          <p:cNvSpPr/>
          <p:nvPr/>
        </p:nvSpPr>
        <p:spPr>
          <a:xfrm>
            <a:off x="132797" y="260635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FC0A2B-D78F-555D-4BF9-6C8D3559F9D6}"/>
              </a:ext>
            </a:extLst>
          </p:cNvPr>
          <p:cNvSpPr/>
          <p:nvPr/>
        </p:nvSpPr>
        <p:spPr>
          <a:xfrm>
            <a:off x="149023" y="2969912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092519-5E46-63AC-A2BD-1D1256816B88}"/>
              </a:ext>
            </a:extLst>
          </p:cNvPr>
          <p:cNvSpPr/>
          <p:nvPr/>
        </p:nvSpPr>
        <p:spPr>
          <a:xfrm>
            <a:off x="165249" y="3333467"/>
            <a:ext cx="1654812" cy="300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timestamp   x</a:t>
            </a:r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BB39B4-46E5-7E6B-D8AF-48439E462E21}"/>
              </a:ext>
            </a:extLst>
          </p:cNvPr>
          <p:cNvSpPr/>
          <p:nvPr/>
        </p:nvSpPr>
        <p:spPr>
          <a:xfrm>
            <a:off x="3351462" y="1175381"/>
            <a:ext cx="1000595" cy="30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E42-3E68-C26E-FE99-F4C10B693499}"/>
              </a:ext>
            </a:extLst>
          </p:cNvPr>
          <p:cNvSpPr txBox="1"/>
          <p:nvPr/>
        </p:nvSpPr>
        <p:spPr>
          <a:xfrm>
            <a:off x="2742483" y="1158905"/>
            <a:ext cx="65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err="1"/>
              <a:t>top_k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309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1211</Words>
  <Application>Microsoft Macintosh PowerPoint</Application>
  <PresentationFormat>와이드스크린</PresentationFormat>
  <Paragraphs>318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Courier New</vt:lpstr>
      <vt:lpstr>Source Sans Pro</vt:lpstr>
      <vt:lpstr>Office 테마</vt:lpstr>
      <vt:lpstr>LLMOps First Admin</vt:lpstr>
      <vt:lpstr>진행해야 하는 실험</vt:lpstr>
      <vt:lpstr>필요한 기능</vt:lpstr>
      <vt:lpstr>MVP</vt:lpstr>
      <vt:lpstr>파이프라인 목록</vt:lpstr>
      <vt:lpstr>파이프라인 추가</vt:lpstr>
      <vt:lpstr>파이프라인 추가</vt:lpstr>
      <vt:lpstr>파이프라인 목록</vt:lpstr>
      <vt:lpstr>Vector DB retrieval</vt:lpstr>
      <vt:lpstr>Prompt 관리</vt:lpstr>
      <vt:lpstr>Prompt 추가</vt:lpstr>
      <vt:lpstr>Prompt 추가</vt:lpstr>
      <vt:lpstr>Prompt 추가</vt:lpstr>
      <vt:lpstr>DB설계</vt:lpstr>
      <vt:lpstr>DB설계</vt:lpstr>
      <vt:lpstr>DB설계</vt:lpstr>
      <vt:lpstr>API설계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LLMOps</dc:title>
  <dc:creator>정세아</dc:creator>
  <cp:lastModifiedBy>정세아</cp:lastModifiedBy>
  <cp:revision>7</cp:revision>
  <dcterms:created xsi:type="dcterms:W3CDTF">2023-07-11T05:43:34Z</dcterms:created>
  <dcterms:modified xsi:type="dcterms:W3CDTF">2023-07-11T09:06:20Z</dcterms:modified>
</cp:coreProperties>
</file>