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9" r:id="rId9"/>
    <p:sldId id="263" r:id="rId10"/>
    <p:sldId id="264" r:id="rId11"/>
    <p:sldId id="265" r:id="rId12"/>
    <p:sldId id="266" r:id="rId13"/>
    <p:sldId id="267" r:id="rId14"/>
    <p:sldId id="268" r:id="rId15"/>
    <p:sldId id="280" r:id="rId16"/>
    <p:sldId id="269" r:id="rId17"/>
    <p:sldId id="270" r:id="rId18"/>
    <p:sldId id="271" r:id="rId19"/>
    <p:sldId id="272" r:id="rId20"/>
    <p:sldId id="273" r:id="rId21"/>
    <p:sldId id="274" r:id="rId22"/>
    <p:sldId id="276" r:id="rId23"/>
    <p:sldId id="275" r:id="rId24"/>
    <p:sldId id="277" r:id="rId25"/>
    <p:sldId id="27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5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7DEA19-0384-2285-410B-9FF0796C02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PC</a:t>
            </a:r>
            <a:r>
              <a:rPr lang="ko-KR" altLang="en-US" dirty="0"/>
              <a:t>와 </a:t>
            </a:r>
            <a:r>
              <a:rPr lang="en-US" altLang="ko-KR" dirty="0"/>
              <a:t>PC </a:t>
            </a:r>
            <a:r>
              <a:rPr lang="ko-KR" altLang="en-US" dirty="0"/>
              <a:t>기술 기획서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DD4E9F-0B47-1183-A6F0-5AC9FA61C8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우리는 </a:t>
            </a:r>
            <a:r>
              <a:rPr lang="en-US" altLang="ko-KR" dirty="0"/>
              <a:t>7</a:t>
            </a:r>
            <a:r>
              <a:rPr lang="ko-KR" altLang="en-US" dirty="0"/>
              <a:t>팀 </a:t>
            </a:r>
            <a:r>
              <a:rPr lang="en-US" altLang="ko-KR" dirty="0"/>
              <a:t>/ </a:t>
            </a:r>
            <a:r>
              <a:rPr lang="ko-KR" altLang="en-US" dirty="0" err="1"/>
              <a:t>김혜령</a:t>
            </a:r>
            <a:r>
              <a:rPr lang="ko-KR" altLang="en-US" dirty="0"/>
              <a:t> 작성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07729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B69E5-CB0F-CD9F-8DB1-480583FC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624" y="258491"/>
            <a:ext cx="9627275" cy="80148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PC </a:t>
            </a:r>
            <a:r>
              <a:rPr lang="ko-KR" altLang="en-US" sz="4000" dirty="0"/>
              <a:t>기술</a:t>
            </a:r>
            <a:r>
              <a:rPr lang="en-US" altLang="ko-KR" sz="4000" dirty="0"/>
              <a:t>_</a:t>
            </a:r>
            <a:r>
              <a:rPr lang="ko-KR" altLang="en-US" sz="4000" dirty="0"/>
              <a:t>회피의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D0CF1-99AC-6774-0424-590643B09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624" y="4684055"/>
            <a:ext cx="9627275" cy="201258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회피 애니메이션 프레임 속 무적 설명</a:t>
            </a:r>
            <a:br>
              <a:rPr lang="en-US" altLang="ko-KR" dirty="0"/>
            </a:br>
            <a:r>
              <a:rPr lang="ko-KR" altLang="en-US" dirty="0"/>
              <a:t>짧은 무적시간 설명</a:t>
            </a:r>
            <a:br>
              <a:rPr lang="en-US" altLang="ko-KR" dirty="0"/>
            </a:br>
            <a:r>
              <a:rPr lang="ko-KR" altLang="en-US" dirty="0"/>
              <a:t>쿨 타임 설명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6909DD6-B875-23E8-7424-E9069A2E6642}"/>
              </a:ext>
            </a:extLst>
          </p:cNvPr>
          <p:cNvSpPr/>
          <p:nvPr/>
        </p:nvSpPr>
        <p:spPr>
          <a:xfrm>
            <a:off x="7829983" y="1273628"/>
            <a:ext cx="3137950" cy="1524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회피 무적 시간 표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6389B38-6F41-96FF-8D06-879C7B43BF92}"/>
              </a:ext>
            </a:extLst>
          </p:cNvPr>
          <p:cNvSpPr/>
          <p:nvPr/>
        </p:nvSpPr>
        <p:spPr>
          <a:xfrm>
            <a:off x="7829983" y="2946399"/>
            <a:ext cx="3137950" cy="1524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쿨 타임 시간 표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66C9C0-638D-4B79-95B7-F6C28B2155E5}"/>
              </a:ext>
            </a:extLst>
          </p:cNvPr>
          <p:cNvSpPr/>
          <p:nvPr/>
        </p:nvSpPr>
        <p:spPr>
          <a:xfrm>
            <a:off x="1541113" y="1273629"/>
            <a:ext cx="5997819" cy="3196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회피 </a:t>
            </a:r>
            <a:r>
              <a:rPr lang="en-US" altLang="ko-KR" dirty="0">
                <a:solidFill>
                  <a:schemeClr val="tx1"/>
                </a:solidFill>
              </a:rPr>
              <a:t>+ </a:t>
            </a:r>
            <a:r>
              <a:rPr lang="ko-KR" altLang="en-US" dirty="0">
                <a:solidFill>
                  <a:schemeClr val="tx1"/>
                </a:solidFill>
              </a:rPr>
              <a:t>공격 </a:t>
            </a:r>
            <a:r>
              <a:rPr lang="en-US" altLang="ko-KR" dirty="0">
                <a:solidFill>
                  <a:schemeClr val="tx1"/>
                </a:solidFill>
              </a:rPr>
              <a:t>= </a:t>
            </a:r>
            <a:r>
              <a:rPr lang="ko-KR" altLang="en-US" dirty="0">
                <a:solidFill>
                  <a:schemeClr val="tx1"/>
                </a:solidFill>
              </a:rPr>
              <a:t>강 공격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위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애니메이션 프레임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아래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33207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B69E5-CB0F-CD9F-8DB1-480583FC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624" y="258491"/>
            <a:ext cx="9627275" cy="80148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PC </a:t>
            </a:r>
            <a:r>
              <a:rPr lang="ko-KR" altLang="en-US" sz="4000" dirty="0"/>
              <a:t>기술</a:t>
            </a:r>
            <a:r>
              <a:rPr lang="en-US" altLang="ko-KR" sz="4000" dirty="0"/>
              <a:t>_</a:t>
            </a:r>
            <a:r>
              <a:rPr lang="ko-KR" altLang="en-US" sz="4000" dirty="0"/>
              <a:t>회피와 강 공격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D0CF1-99AC-6774-0424-590643B09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624" y="4684055"/>
            <a:ext cx="9627275" cy="201258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강공격이 나가는 조건 설명</a:t>
            </a:r>
            <a:br>
              <a:rPr lang="en-US" altLang="ko-KR" dirty="0"/>
            </a:br>
            <a:r>
              <a:rPr lang="ko-KR" altLang="en-US" dirty="0"/>
              <a:t>키 입력 시점에 따른 변화 설명</a:t>
            </a:r>
            <a:r>
              <a:rPr lang="en-US" altLang="ko-KR" dirty="0"/>
              <a:t>(</a:t>
            </a:r>
            <a:r>
              <a:rPr lang="ko-KR" altLang="en-US" dirty="0"/>
              <a:t>종료하고 나가기 </a:t>
            </a:r>
            <a:r>
              <a:rPr lang="en-US" altLang="ko-KR" dirty="0"/>
              <a:t>, </a:t>
            </a:r>
            <a:r>
              <a:rPr lang="ko-KR" altLang="en-US" dirty="0"/>
              <a:t>시도 실패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E30D99C-D464-98C4-50F4-3FA9E9225D8B}"/>
              </a:ext>
            </a:extLst>
          </p:cNvPr>
          <p:cNvSpPr/>
          <p:nvPr/>
        </p:nvSpPr>
        <p:spPr>
          <a:xfrm>
            <a:off x="1873623" y="1273629"/>
            <a:ext cx="6594102" cy="3196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회피 </a:t>
            </a:r>
            <a:r>
              <a:rPr lang="en-US" altLang="ko-KR" dirty="0">
                <a:solidFill>
                  <a:schemeClr val="tx1"/>
                </a:solidFill>
              </a:rPr>
              <a:t>+ </a:t>
            </a:r>
            <a:r>
              <a:rPr lang="ko-KR" altLang="en-US" dirty="0">
                <a:solidFill>
                  <a:schemeClr val="tx1"/>
                </a:solidFill>
              </a:rPr>
              <a:t>공격 </a:t>
            </a:r>
            <a:r>
              <a:rPr lang="en-US" altLang="ko-KR" dirty="0">
                <a:solidFill>
                  <a:schemeClr val="tx1"/>
                </a:solidFill>
              </a:rPr>
              <a:t>= </a:t>
            </a:r>
            <a:r>
              <a:rPr lang="ko-KR" altLang="en-US" dirty="0">
                <a:solidFill>
                  <a:schemeClr val="tx1"/>
                </a:solidFill>
              </a:rPr>
              <a:t>강 공격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위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애니메이션 프레임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아래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06018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B69E5-CB0F-CD9F-8DB1-480583FC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624" y="258491"/>
            <a:ext cx="9627275" cy="80148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PC </a:t>
            </a:r>
            <a:r>
              <a:rPr lang="ko-KR" altLang="en-US" sz="4000" dirty="0"/>
              <a:t>기술</a:t>
            </a:r>
            <a:r>
              <a:rPr lang="en-US" altLang="ko-KR" sz="4000" dirty="0"/>
              <a:t>_</a:t>
            </a:r>
            <a:r>
              <a:rPr lang="ko-KR" altLang="en-US" sz="4000" dirty="0"/>
              <a:t>회피 방향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D0CF1-99AC-6774-0424-590643B09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624" y="5010149"/>
            <a:ext cx="9627275" cy="1686485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회피 방향에 우선순위를 둔 의도에 대한 설명</a:t>
            </a:r>
            <a:r>
              <a:rPr lang="en-US" altLang="ko-KR" dirty="0"/>
              <a:t>(</a:t>
            </a:r>
            <a:r>
              <a:rPr lang="ko-KR" altLang="en-US" dirty="0" err="1"/>
              <a:t>후딜</a:t>
            </a:r>
            <a:r>
              <a:rPr lang="ko-KR" altLang="en-US" dirty="0"/>
              <a:t> 상태 때 방향 결정 불가 이슈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285DB8-2439-19B0-0783-E35048400B6D}"/>
              </a:ext>
            </a:extLst>
          </p:cNvPr>
          <p:cNvSpPr/>
          <p:nvPr/>
        </p:nvSpPr>
        <p:spPr>
          <a:xfrm>
            <a:off x="1873624" y="1273629"/>
            <a:ext cx="9627275" cy="35841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회피방향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순위와 그에 따른 애니메이션 프레임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좌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회피방향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순위와 그에 따른 애니메이션 프레임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우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55208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B69E5-CB0F-CD9F-8DB1-480583FC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624" y="258491"/>
            <a:ext cx="9627275" cy="80148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PC </a:t>
            </a:r>
            <a:r>
              <a:rPr lang="ko-KR" altLang="en-US" sz="4000" dirty="0"/>
              <a:t>기술</a:t>
            </a:r>
            <a:r>
              <a:rPr lang="en-US" altLang="ko-KR" sz="4000" dirty="0"/>
              <a:t>_</a:t>
            </a:r>
            <a:r>
              <a:rPr lang="ko-KR" altLang="en-US" sz="4000" dirty="0"/>
              <a:t>강 공격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D0CF1-99AC-6774-0424-590643B09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624" y="4684055"/>
            <a:ext cx="9627275" cy="201258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강 공격의 감성적인 면 설명</a:t>
            </a:r>
            <a:br>
              <a:rPr lang="en-US" altLang="ko-KR" dirty="0"/>
            </a:br>
            <a:r>
              <a:rPr lang="ko-KR" altLang="en-US" dirty="0"/>
              <a:t>강 공격 조작키 설명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285DB8-2439-19B0-0783-E35048400B6D}"/>
              </a:ext>
            </a:extLst>
          </p:cNvPr>
          <p:cNvSpPr/>
          <p:nvPr/>
        </p:nvSpPr>
        <p:spPr>
          <a:xfrm>
            <a:off x="1873624" y="1273629"/>
            <a:ext cx="5644775" cy="3196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강 공격 레퍼런스</a:t>
            </a:r>
            <a:r>
              <a:rPr lang="en-US" altLang="ko-KR" dirty="0">
                <a:solidFill>
                  <a:schemeClr val="tx1"/>
                </a:solidFill>
              </a:rPr>
              <a:t>(gif)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43E65C5-DCC9-9357-2205-A439B9018382}"/>
              </a:ext>
            </a:extLst>
          </p:cNvPr>
          <p:cNvSpPr/>
          <p:nvPr/>
        </p:nvSpPr>
        <p:spPr>
          <a:xfrm>
            <a:off x="7657214" y="4174836"/>
            <a:ext cx="2752168" cy="2955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레퍼런스 출처</a:t>
            </a:r>
          </a:p>
        </p:txBody>
      </p:sp>
    </p:spTree>
    <p:extLst>
      <p:ext uri="{BB962C8B-B14F-4D97-AF65-F5344CB8AC3E}">
        <p14:creationId xmlns:p14="http://schemas.microsoft.com/office/powerpoint/2010/main" val="3608860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B69E5-CB0F-CD9F-8DB1-480583FC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624" y="258491"/>
            <a:ext cx="9627275" cy="80148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PC </a:t>
            </a:r>
            <a:r>
              <a:rPr lang="ko-KR" altLang="en-US" sz="4000" dirty="0"/>
              <a:t>기술</a:t>
            </a:r>
            <a:r>
              <a:rPr lang="en-US" altLang="ko-KR" sz="4000" dirty="0"/>
              <a:t>_</a:t>
            </a:r>
            <a:r>
              <a:rPr lang="ko-KR" altLang="en-US" sz="4000" dirty="0"/>
              <a:t>강 공격의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D0CF1-99AC-6774-0424-590643B09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624" y="4684055"/>
            <a:ext cx="9627275" cy="201258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NPC</a:t>
            </a:r>
            <a:r>
              <a:rPr lang="ko-KR" altLang="en-US" dirty="0"/>
              <a:t>에게 짧은 기절 상태이상 부여함을 설명</a:t>
            </a:r>
            <a:br>
              <a:rPr lang="en-US" altLang="ko-KR" dirty="0"/>
            </a:br>
            <a:r>
              <a:rPr lang="ko-KR" altLang="en-US" dirty="0"/>
              <a:t>오브젝트 데미지 설명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285DB8-2439-19B0-0783-E35048400B6D}"/>
              </a:ext>
            </a:extLst>
          </p:cNvPr>
          <p:cNvSpPr/>
          <p:nvPr/>
        </p:nvSpPr>
        <p:spPr>
          <a:xfrm>
            <a:off x="1873624" y="1273629"/>
            <a:ext cx="6251201" cy="3196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강 공격 </a:t>
            </a:r>
            <a:r>
              <a:rPr lang="en-US" altLang="ko-KR" dirty="0">
                <a:solidFill>
                  <a:schemeClr val="tx1"/>
                </a:solidFill>
              </a:rPr>
              <a:t>+ </a:t>
            </a:r>
            <a:r>
              <a:rPr lang="ko-KR" altLang="en-US" dirty="0">
                <a:solidFill>
                  <a:schemeClr val="tx1"/>
                </a:solidFill>
              </a:rPr>
              <a:t>오브젝트 데미지 컨셉 아트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6909DD6-B875-23E8-7424-E9069A2E6642}"/>
              </a:ext>
            </a:extLst>
          </p:cNvPr>
          <p:cNvSpPr/>
          <p:nvPr/>
        </p:nvSpPr>
        <p:spPr>
          <a:xfrm>
            <a:off x="8362951" y="1273629"/>
            <a:ext cx="3137950" cy="3196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기절 시간 표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514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B69E5-CB0F-CD9F-8DB1-480583FC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624" y="258491"/>
            <a:ext cx="9627275" cy="80148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PC </a:t>
            </a:r>
            <a:r>
              <a:rPr lang="ko-KR" altLang="en-US" sz="4000" dirty="0"/>
              <a:t>기술</a:t>
            </a:r>
            <a:r>
              <a:rPr lang="en-US" altLang="ko-KR" sz="4000" dirty="0"/>
              <a:t>_</a:t>
            </a:r>
            <a:r>
              <a:rPr lang="ko-KR" altLang="en-US" sz="4000" dirty="0"/>
              <a:t>강 공격의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D0CF1-99AC-6774-0424-590643B09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624" y="4684055"/>
            <a:ext cx="9627275" cy="201258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NPC</a:t>
            </a:r>
            <a:r>
              <a:rPr lang="ko-KR" altLang="en-US" dirty="0"/>
              <a:t>가 죽는 순간 강 공격에 맞으면 터지는 것 설명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285DB8-2439-19B0-0783-E35048400B6D}"/>
              </a:ext>
            </a:extLst>
          </p:cNvPr>
          <p:cNvSpPr/>
          <p:nvPr/>
        </p:nvSpPr>
        <p:spPr>
          <a:xfrm>
            <a:off x="1873624" y="1273629"/>
            <a:ext cx="6439103" cy="3196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날아가는 </a:t>
            </a:r>
            <a:r>
              <a:rPr lang="en-US" altLang="ko-KR" dirty="0">
                <a:solidFill>
                  <a:schemeClr val="tx1"/>
                </a:solidFill>
              </a:rPr>
              <a:t>NPC </a:t>
            </a:r>
            <a:r>
              <a:rPr lang="ko-KR" altLang="en-US" dirty="0" err="1">
                <a:solidFill>
                  <a:schemeClr val="tx1"/>
                </a:solidFill>
              </a:rPr>
              <a:t>컨셉아트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320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B69E5-CB0F-CD9F-8DB1-480583FC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624" y="258491"/>
            <a:ext cx="9627275" cy="80148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PC </a:t>
            </a:r>
            <a:r>
              <a:rPr lang="ko-KR" altLang="en-US" sz="4000" dirty="0"/>
              <a:t>기술</a:t>
            </a:r>
            <a:r>
              <a:rPr lang="en-US" altLang="ko-KR" sz="4000" dirty="0"/>
              <a:t>_</a:t>
            </a:r>
            <a:r>
              <a:rPr lang="ko-KR" altLang="en-US" sz="4000" dirty="0"/>
              <a:t>강 공격과 </a:t>
            </a:r>
            <a:r>
              <a:rPr lang="ko-KR" altLang="en-US" sz="4000" dirty="0" err="1"/>
              <a:t>패링이</a:t>
            </a:r>
            <a:r>
              <a:rPr lang="ko-KR" altLang="en-US" sz="4000" dirty="0"/>
              <a:t> 겹치면</a:t>
            </a:r>
            <a:r>
              <a:rPr lang="en-US" altLang="ko-KR" sz="4000" dirty="0"/>
              <a:t>?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D0CF1-99AC-6774-0424-590643B09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624" y="4684055"/>
            <a:ext cx="9627275" cy="201258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후술 할 패링이라는 기술과 판정이 겹치면 어떻게 될까요</a:t>
            </a:r>
            <a:r>
              <a:rPr lang="en-US" altLang="ko-KR" dirty="0"/>
              <a:t>?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285DB8-2439-19B0-0783-E35048400B6D}"/>
              </a:ext>
            </a:extLst>
          </p:cNvPr>
          <p:cNvSpPr/>
          <p:nvPr/>
        </p:nvSpPr>
        <p:spPr>
          <a:xfrm>
            <a:off x="1873624" y="1273629"/>
            <a:ext cx="6251201" cy="3196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강 공격과 </a:t>
            </a:r>
            <a:r>
              <a:rPr lang="ko-KR" altLang="en-US" dirty="0" err="1">
                <a:solidFill>
                  <a:schemeClr val="tx1"/>
                </a:solidFill>
              </a:rPr>
              <a:t>패링</a:t>
            </a:r>
            <a:r>
              <a:rPr lang="ko-KR" altLang="en-US" dirty="0">
                <a:solidFill>
                  <a:schemeClr val="tx1"/>
                </a:solidFill>
              </a:rPr>
              <a:t> 판정이 겹치면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67005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B69E5-CB0F-CD9F-8DB1-480583FC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624" y="258491"/>
            <a:ext cx="9627275" cy="80148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PC </a:t>
            </a:r>
            <a:r>
              <a:rPr lang="ko-KR" altLang="en-US" sz="4000" dirty="0"/>
              <a:t>기술</a:t>
            </a:r>
            <a:r>
              <a:rPr lang="en-US" altLang="ko-KR" sz="4000" dirty="0"/>
              <a:t>_</a:t>
            </a:r>
            <a:r>
              <a:rPr lang="ko-KR" altLang="en-US" sz="4000" dirty="0" err="1"/>
              <a:t>패링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D0CF1-99AC-6774-0424-590643B09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624" y="4684055"/>
            <a:ext cx="9627275" cy="201258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err="1"/>
              <a:t>패링을</a:t>
            </a:r>
            <a:r>
              <a:rPr lang="ko-KR" altLang="en-US" dirty="0"/>
              <a:t> 만든 의도 </a:t>
            </a:r>
            <a:r>
              <a:rPr lang="en-US" altLang="ko-KR" dirty="0"/>
              <a:t>(</a:t>
            </a:r>
            <a:r>
              <a:rPr lang="ko-KR" altLang="en-US" dirty="0"/>
              <a:t>감성적인 면</a:t>
            </a:r>
            <a:r>
              <a:rPr lang="en-US" altLang="ko-KR" dirty="0"/>
              <a:t>) </a:t>
            </a:r>
            <a:r>
              <a:rPr lang="ko-KR" altLang="en-US" dirty="0"/>
              <a:t>설명</a:t>
            </a:r>
            <a:br>
              <a:rPr lang="en-US" altLang="ko-KR" dirty="0"/>
            </a:br>
            <a:r>
              <a:rPr lang="ko-KR" altLang="en-US" dirty="0" err="1"/>
              <a:t>패링의</a:t>
            </a:r>
            <a:r>
              <a:rPr lang="ko-KR" altLang="en-US" dirty="0"/>
              <a:t> 조작키 설명</a:t>
            </a:r>
            <a:br>
              <a:rPr lang="en-US" altLang="ko-KR" dirty="0"/>
            </a:br>
            <a:r>
              <a:rPr lang="ko-KR" altLang="en-US" dirty="0" err="1"/>
              <a:t>패링의</a:t>
            </a:r>
            <a:r>
              <a:rPr lang="ko-KR" altLang="en-US" dirty="0"/>
              <a:t> 발동 조건 설명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9E74D7-7D0C-5678-476A-CAADF269DD7C}"/>
              </a:ext>
            </a:extLst>
          </p:cNvPr>
          <p:cNvSpPr/>
          <p:nvPr/>
        </p:nvSpPr>
        <p:spPr>
          <a:xfrm>
            <a:off x="1873624" y="1273629"/>
            <a:ext cx="5644775" cy="3196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패링</a:t>
            </a:r>
            <a:r>
              <a:rPr lang="ko-KR" altLang="en-US" dirty="0">
                <a:solidFill>
                  <a:schemeClr val="tx1"/>
                </a:solidFill>
              </a:rPr>
              <a:t> 레퍼런스</a:t>
            </a:r>
            <a:r>
              <a:rPr lang="en-US" altLang="ko-KR" dirty="0">
                <a:solidFill>
                  <a:schemeClr val="tx1"/>
                </a:solidFill>
              </a:rPr>
              <a:t>(gif)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CB49702-CC89-0E66-445F-9CC069BE9474}"/>
              </a:ext>
            </a:extLst>
          </p:cNvPr>
          <p:cNvSpPr/>
          <p:nvPr/>
        </p:nvSpPr>
        <p:spPr>
          <a:xfrm>
            <a:off x="7657214" y="4174836"/>
            <a:ext cx="2752168" cy="2955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레퍼런스 출처</a:t>
            </a:r>
          </a:p>
        </p:txBody>
      </p:sp>
    </p:spTree>
    <p:extLst>
      <p:ext uri="{BB962C8B-B14F-4D97-AF65-F5344CB8AC3E}">
        <p14:creationId xmlns:p14="http://schemas.microsoft.com/office/powerpoint/2010/main" val="738165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B69E5-CB0F-CD9F-8DB1-480583FC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624" y="258491"/>
            <a:ext cx="9627275" cy="80148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PC </a:t>
            </a:r>
            <a:r>
              <a:rPr lang="ko-KR" altLang="en-US" sz="4000" dirty="0"/>
              <a:t>기술</a:t>
            </a:r>
            <a:r>
              <a:rPr lang="en-US" altLang="ko-KR" sz="4000" dirty="0"/>
              <a:t>_</a:t>
            </a:r>
            <a:r>
              <a:rPr lang="ko-KR" altLang="en-US" sz="4000" dirty="0" err="1"/>
              <a:t>패링의</a:t>
            </a:r>
            <a:r>
              <a:rPr lang="ko-KR" altLang="en-US" sz="4000" dirty="0"/>
              <a:t>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D0CF1-99AC-6774-0424-590643B09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624" y="4684055"/>
            <a:ext cx="9627275" cy="201258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탄알 삭제와 그 범위에 대한 설명</a:t>
            </a:r>
            <a:br>
              <a:rPr lang="en-US" altLang="ko-KR" dirty="0"/>
            </a:br>
            <a:r>
              <a:rPr lang="ko-KR" altLang="en-US" dirty="0" err="1"/>
              <a:t>패링</a:t>
            </a:r>
            <a:r>
              <a:rPr lang="ko-KR" altLang="en-US" dirty="0"/>
              <a:t> 무적에 대한 설명</a:t>
            </a:r>
            <a:br>
              <a:rPr lang="en-US" altLang="ko-KR" dirty="0"/>
            </a:br>
            <a:r>
              <a:rPr lang="ko-KR" altLang="en-US" dirty="0"/>
              <a:t>부서지지 않는 오브젝트에 범위가 막히는 것 설명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285DB8-2439-19B0-0783-E35048400B6D}"/>
              </a:ext>
            </a:extLst>
          </p:cNvPr>
          <p:cNvSpPr/>
          <p:nvPr/>
        </p:nvSpPr>
        <p:spPr>
          <a:xfrm>
            <a:off x="1873624" y="1273629"/>
            <a:ext cx="6251201" cy="3196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탄알 삭제 범위 레퍼런스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6909DD6-B875-23E8-7424-E9069A2E6642}"/>
              </a:ext>
            </a:extLst>
          </p:cNvPr>
          <p:cNvSpPr/>
          <p:nvPr/>
        </p:nvSpPr>
        <p:spPr>
          <a:xfrm>
            <a:off x="8362951" y="1273629"/>
            <a:ext cx="3137950" cy="3196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패링</a:t>
            </a:r>
            <a:r>
              <a:rPr lang="ko-KR" altLang="en-US" dirty="0">
                <a:solidFill>
                  <a:schemeClr val="tx1"/>
                </a:solidFill>
              </a:rPr>
              <a:t> 무적 시간 표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054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B69E5-CB0F-CD9F-8DB1-480583FC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624" y="258491"/>
            <a:ext cx="9627275" cy="80148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PC </a:t>
            </a:r>
            <a:r>
              <a:rPr lang="ko-KR" altLang="en-US" sz="4000" dirty="0"/>
              <a:t>기술</a:t>
            </a:r>
            <a:r>
              <a:rPr lang="en-US" altLang="ko-KR" sz="4000" dirty="0"/>
              <a:t>_</a:t>
            </a:r>
            <a:r>
              <a:rPr lang="ko-KR" altLang="en-US" sz="4000" dirty="0" err="1"/>
              <a:t>패링의</a:t>
            </a:r>
            <a:r>
              <a:rPr lang="ko-KR" altLang="en-US" sz="4000" dirty="0"/>
              <a:t>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D0CF1-99AC-6774-0424-590643B09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624" y="4684055"/>
            <a:ext cx="9627275" cy="201258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오브젝트에 강한 데미지를 주는 것 설명</a:t>
            </a:r>
            <a:br>
              <a:rPr lang="en-US" altLang="ko-KR" dirty="0"/>
            </a:br>
            <a:r>
              <a:rPr lang="ko-KR" altLang="en-US" dirty="0"/>
              <a:t>회피 쿨 타임 초기화에 대한 설명</a:t>
            </a:r>
            <a:br>
              <a:rPr lang="en-US" altLang="ko-KR" dirty="0"/>
            </a:br>
            <a:r>
              <a:rPr lang="ko-KR" altLang="en-US" dirty="0"/>
              <a:t>기술 자원 충전에 대한 설명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285DB8-2439-19B0-0783-E35048400B6D}"/>
              </a:ext>
            </a:extLst>
          </p:cNvPr>
          <p:cNvSpPr/>
          <p:nvPr/>
        </p:nvSpPr>
        <p:spPr>
          <a:xfrm>
            <a:off x="1873624" y="1273629"/>
            <a:ext cx="6251201" cy="3196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기술 자원 충전 </a:t>
            </a:r>
            <a:r>
              <a:rPr lang="en-US" altLang="ko-KR" dirty="0">
                <a:solidFill>
                  <a:schemeClr val="tx1"/>
                </a:solidFill>
              </a:rPr>
              <a:t>UI </a:t>
            </a:r>
            <a:r>
              <a:rPr lang="ko-KR" altLang="en-US" dirty="0">
                <a:solidFill>
                  <a:schemeClr val="tx1"/>
                </a:solidFill>
              </a:rPr>
              <a:t>그림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6909DD6-B875-23E8-7424-E9069A2E6642}"/>
              </a:ext>
            </a:extLst>
          </p:cNvPr>
          <p:cNvSpPr/>
          <p:nvPr/>
        </p:nvSpPr>
        <p:spPr>
          <a:xfrm>
            <a:off x="8362951" y="1273629"/>
            <a:ext cx="3137950" cy="3196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회피 쿨 타임 초기화 표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962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B69E5-CB0F-CD9F-8DB1-480583FC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624" y="258491"/>
            <a:ext cx="9627275" cy="801483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D0CF1-99AC-6774-0424-590643B09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625" y="1273629"/>
            <a:ext cx="3612775" cy="540614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dirty="0"/>
              <a:t>PC</a:t>
            </a:r>
            <a:r>
              <a:rPr lang="ko-KR" altLang="en-US" dirty="0"/>
              <a:t>에 대하여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en-US" altLang="ko-KR" dirty="0"/>
              <a:t>PC</a:t>
            </a:r>
            <a:r>
              <a:rPr lang="ko-KR" altLang="en-US" dirty="0"/>
              <a:t>의 기술에 대하여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기술자원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en-US" altLang="ko-KR" dirty="0"/>
              <a:t>PC</a:t>
            </a:r>
            <a:r>
              <a:rPr lang="ko-KR" altLang="en-US" dirty="0"/>
              <a:t>의 공격에 대하여</a:t>
            </a:r>
            <a:endParaRPr lang="en-US" altLang="ko-KR" dirty="0"/>
          </a:p>
          <a:p>
            <a:pPr lvl="1">
              <a:buFont typeface="+mj-lt"/>
              <a:buAutoNum type="arabicPeriod"/>
            </a:pPr>
            <a:r>
              <a:rPr lang="ko-KR" altLang="en-US" dirty="0"/>
              <a:t>약공격과 강 공격 </a:t>
            </a:r>
            <a:r>
              <a:rPr lang="en-US" altLang="ko-KR" dirty="0"/>
              <a:t>/ </a:t>
            </a:r>
            <a:r>
              <a:rPr lang="ko-KR" altLang="en-US" dirty="0"/>
              <a:t>조작키</a:t>
            </a:r>
            <a:endParaRPr lang="en-US" altLang="ko-KR" dirty="0"/>
          </a:p>
          <a:p>
            <a:pPr lvl="1">
              <a:buFont typeface="+mj-lt"/>
              <a:buAutoNum type="arabicPeriod"/>
            </a:pPr>
            <a:r>
              <a:rPr lang="ko-KR" altLang="en-US" dirty="0"/>
              <a:t>약공격의 특징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회피에 대하여</a:t>
            </a:r>
            <a:endParaRPr lang="en-US" altLang="ko-KR" dirty="0"/>
          </a:p>
          <a:p>
            <a:pPr lvl="1">
              <a:buFont typeface="+mj-lt"/>
              <a:buAutoNum type="arabicPeriod"/>
            </a:pPr>
            <a:r>
              <a:rPr lang="ko-KR" altLang="en-US" dirty="0"/>
              <a:t>회피의 특징 </a:t>
            </a:r>
            <a:r>
              <a:rPr lang="en-US" altLang="ko-KR" dirty="0"/>
              <a:t>/ </a:t>
            </a:r>
            <a:r>
              <a:rPr lang="ko-KR" altLang="en-US" dirty="0"/>
              <a:t>조작키</a:t>
            </a:r>
            <a:endParaRPr lang="en-US" altLang="ko-KR" dirty="0"/>
          </a:p>
          <a:p>
            <a:pPr lvl="1">
              <a:buFont typeface="+mj-lt"/>
              <a:buAutoNum type="arabicPeriod"/>
            </a:pPr>
            <a:r>
              <a:rPr lang="ko-KR" altLang="en-US" dirty="0"/>
              <a:t>강공격으로의 연결</a:t>
            </a:r>
            <a:endParaRPr lang="en-US" altLang="ko-KR" dirty="0"/>
          </a:p>
          <a:p>
            <a:pPr lvl="1">
              <a:buFont typeface="+mj-lt"/>
              <a:buAutoNum type="arabicPeriod"/>
            </a:pPr>
            <a:r>
              <a:rPr lang="ko-KR" altLang="en-US" dirty="0"/>
              <a:t>회피 방향에 대하여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강공격에 대하여</a:t>
            </a:r>
            <a:endParaRPr lang="en-US" altLang="ko-KR" dirty="0"/>
          </a:p>
          <a:p>
            <a:pPr lvl="1">
              <a:buFont typeface="+mj-lt"/>
              <a:buAutoNum type="arabicPeriod"/>
            </a:pPr>
            <a:r>
              <a:rPr lang="ko-KR" altLang="en-US" dirty="0"/>
              <a:t>강공격의 특징 </a:t>
            </a:r>
            <a:endParaRPr lang="en-US" altLang="ko-KR" dirty="0"/>
          </a:p>
          <a:p>
            <a:pPr lvl="1">
              <a:buFont typeface="+mj-lt"/>
              <a:buAutoNum type="arabicPeriod"/>
            </a:pPr>
            <a:r>
              <a:rPr lang="ko-KR" altLang="en-US" dirty="0"/>
              <a:t>만약</a:t>
            </a:r>
            <a:r>
              <a:rPr lang="en-US" altLang="ko-KR" dirty="0"/>
              <a:t> </a:t>
            </a:r>
            <a:r>
              <a:rPr lang="ko-KR" altLang="en-US" dirty="0" err="1"/>
              <a:t>패링과</a:t>
            </a:r>
            <a:r>
              <a:rPr lang="ko-KR" altLang="en-US" dirty="0"/>
              <a:t> 효과가 겹치면</a:t>
            </a:r>
            <a:r>
              <a:rPr lang="en-US" altLang="ko-KR" dirty="0"/>
              <a:t>?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BD8BE6A-42EB-6D54-EE80-049899250962}"/>
              </a:ext>
            </a:extLst>
          </p:cNvPr>
          <p:cNvSpPr txBox="1">
            <a:spLocks/>
          </p:cNvSpPr>
          <p:nvPr/>
        </p:nvSpPr>
        <p:spPr>
          <a:xfrm>
            <a:off x="6257366" y="1273629"/>
            <a:ext cx="4061009" cy="5406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 startAt="7"/>
            </a:pPr>
            <a:r>
              <a:rPr lang="ko-KR" altLang="en-US" dirty="0" err="1"/>
              <a:t>패링에</a:t>
            </a:r>
            <a:r>
              <a:rPr lang="ko-KR" altLang="en-US" dirty="0"/>
              <a:t> 대하여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err="1"/>
              <a:t>패링의</a:t>
            </a:r>
            <a:r>
              <a:rPr lang="ko-KR" altLang="en-US" dirty="0"/>
              <a:t> 특징 </a:t>
            </a:r>
            <a:r>
              <a:rPr lang="en-US" altLang="ko-KR" dirty="0"/>
              <a:t>/ </a:t>
            </a:r>
            <a:r>
              <a:rPr lang="ko-KR" altLang="en-US" dirty="0"/>
              <a:t>조작키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기술자원 충전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의문에 대한 답</a:t>
            </a:r>
            <a:endParaRPr lang="en-US" altLang="ko-KR" dirty="0"/>
          </a:p>
          <a:p>
            <a:pPr>
              <a:buFont typeface="+mj-lt"/>
              <a:buAutoNum type="arabicPeriod" startAt="7"/>
            </a:pPr>
            <a:r>
              <a:rPr lang="ko-KR" altLang="en-US" dirty="0"/>
              <a:t>필살기에 대하여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필살기의 조건 </a:t>
            </a:r>
            <a:r>
              <a:rPr lang="en-US" altLang="ko-KR" dirty="0"/>
              <a:t>/ </a:t>
            </a:r>
            <a:r>
              <a:rPr lang="ko-KR" altLang="en-US" dirty="0"/>
              <a:t>조작키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필살기의 특징 </a:t>
            </a:r>
            <a:r>
              <a:rPr lang="en-US" altLang="ko-KR" dirty="0"/>
              <a:t>/ </a:t>
            </a:r>
            <a:r>
              <a:rPr lang="ko-KR" altLang="en-US" dirty="0"/>
              <a:t>기술자원 소모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필살기상태 에서 사용가능한 기술</a:t>
            </a:r>
            <a:endParaRPr lang="en-US" altLang="ko-KR" dirty="0"/>
          </a:p>
          <a:p>
            <a:pPr>
              <a:buFont typeface="+mj-lt"/>
              <a:buAutoNum type="arabicPeriod" startAt="7"/>
            </a:pPr>
            <a:r>
              <a:rPr lang="ko-KR" altLang="en-US" dirty="0"/>
              <a:t>변수 </a:t>
            </a:r>
            <a:r>
              <a:rPr lang="en-US" altLang="ko-KR" dirty="0"/>
              <a:t>&amp; </a:t>
            </a:r>
            <a:r>
              <a:rPr lang="ko-KR" altLang="en-US" dirty="0"/>
              <a:t>리소스 정리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021964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B69E5-CB0F-CD9F-8DB1-480583FC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624" y="258491"/>
            <a:ext cx="9627275" cy="80148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PC </a:t>
            </a:r>
            <a:r>
              <a:rPr lang="ko-KR" altLang="en-US" sz="4000" dirty="0"/>
              <a:t>기술</a:t>
            </a:r>
            <a:r>
              <a:rPr lang="en-US" altLang="ko-KR" sz="4000" dirty="0"/>
              <a:t>_</a:t>
            </a:r>
            <a:r>
              <a:rPr lang="ko-KR" altLang="en-US" sz="4000" dirty="0"/>
              <a:t>판정 겹침에 대한 해답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D0CF1-99AC-6774-0424-590643B09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624" y="4684055"/>
            <a:ext cx="9627275" cy="201258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두 개의 판정이 겹칠 경우 두 판정을 모두 발동 시킵니다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285DB8-2439-19B0-0783-E35048400B6D}"/>
              </a:ext>
            </a:extLst>
          </p:cNvPr>
          <p:cNvSpPr/>
          <p:nvPr/>
        </p:nvSpPr>
        <p:spPr>
          <a:xfrm>
            <a:off x="1873624" y="1273629"/>
            <a:ext cx="6251201" cy="3196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강 공격과 </a:t>
            </a:r>
            <a:r>
              <a:rPr lang="ko-KR" altLang="en-US" dirty="0" err="1">
                <a:solidFill>
                  <a:schemeClr val="tx1"/>
                </a:solidFill>
              </a:rPr>
              <a:t>패링</a:t>
            </a:r>
            <a:r>
              <a:rPr lang="ko-KR" altLang="en-US" dirty="0">
                <a:solidFill>
                  <a:schemeClr val="tx1"/>
                </a:solidFill>
              </a:rPr>
              <a:t> 판정이 겹치면</a:t>
            </a:r>
            <a:r>
              <a:rPr lang="en-US" altLang="ko-KR" dirty="0">
                <a:solidFill>
                  <a:schemeClr val="tx1"/>
                </a:solidFill>
              </a:rPr>
              <a:t>? (</a:t>
            </a:r>
            <a:r>
              <a:rPr lang="ko-KR" altLang="en-US" dirty="0">
                <a:solidFill>
                  <a:schemeClr val="tx1"/>
                </a:solidFill>
              </a:rPr>
              <a:t>해답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22455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B69E5-CB0F-CD9F-8DB1-480583FC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624" y="258491"/>
            <a:ext cx="9627275" cy="80148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PC </a:t>
            </a:r>
            <a:r>
              <a:rPr lang="ko-KR" altLang="en-US" sz="4000" dirty="0"/>
              <a:t>기술</a:t>
            </a:r>
            <a:r>
              <a:rPr lang="en-US" altLang="ko-KR" sz="4000" dirty="0"/>
              <a:t>_</a:t>
            </a:r>
            <a:r>
              <a:rPr lang="ko-KR" altLang="en-US" sz="4000" dirty="0" err="1"/>
              <a:t>필살기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D0CF1-99AC-6774-0424-590643B09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624" y="4684055"/>
            <a:ext cx="9627275" cy="201258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필살기를 만든 의도 설명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필살기</a:t>
            </a:r>
            <a:r>
              <a:rPr lang="ko-KR" altLang="en-US" dirty="0"/>
              <a:t> 조작 키 설명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3C3EA9D-233D-1057-B55F-398664823E4D}"/>
              </a:ext>
            </a:extLst>
          </p:cNvPr>
          <p:cNvSpPr/>
          <p:nvPr/>
        </p:nvSpPr>
        <p:spPr>
          <a:xfrm>
            <a:off x="9315142" y="1273629"/>
            <a:ext cx="2185757" cy="11822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조작키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9E74D7-7D0C-5678-476A-CAADF269DD7C}"/>
              </a:ext>
            </a:extLst>
          </p:cNvPr>
          <p:cNvSpPr/>
          <p:nvPr/>
        </p:nvSpPr>
        <p:spPr>
          <a:xfrm>
            <a:off x="1873624" y="1273629"/>
            <a:ext cx="5644775" cy="3196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필살기</a:t>
            </a:r>
            <a:r>
              <a:rPr lang="ko-KR" altLang="en-US" dirty="0">
                <a:solidFill>
                  <a:schemeClr val="tx1"/>
                </a:solidFill>
              </a:rPr>
              <a:t> 레퍼런스</a:t>
            </a:r>
            <a:r>
              <a:rPr lang="en-US" altLang="ko-KR" dirty="0">
                <a:solidFill>
                  <a:schemeClr val="tx1"/>
                </a:solidFill>
              </a:rPr>
              <a:t>(gif)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CB49702-CC89-0E66-445F-9CC069BE9474}"/>
              </a:ext>
            </a:extLst>
          </p:cNvPr>
          <p:cNvSpPr/>
          <p:nvPr/>
        </p:nvSpPr>
        <p:spPr>
          <a:xfrm>
            <a:off x="7657214" y="4174836"/>
            <a:ext cx="2752168" cy="2955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레퍼런스 출처</a:t>
            </a:r>
          </a:p>
        </p:txBody>
      </p:sp>
    </p:spTree>
    <p:extLst>
      <p:ext uri="{BB962C8B-B14F-4D97-AF65-F5344CB8AC3E}">
        <p14:creationId xmlns:p14="http://schemas.microsoft.com/office/powerpoint/2010/main" val="22499283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B69E5-CB0F-CD9F-8DB1-480583FC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624" y="258491"/>
            <a:ext cx="9627275" cy="80148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PC </a:t>
            </a:r>
            <a:r>
              <a:rPr lang="ko-KR" altLang="en-US" sz="4000" dirty="0"/>
              <a:t>기술</a:t>
            </a:r>
            <a:r>
              <a:rPr lang="en-US" altLang="ko-KR" sz="4000" dirty="0"/>
              <a:t>_</a:t>
            </a:r>
            <a:r>
              <a:rPr lang="ko-KR" altLang="en-US" sz="4000" dirty="0"/>
              <a:t>필살기의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D0CF1-99AC-6774-0424-590643B09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624" y="4684055"/>
            <a:ext cx="9627275" cy="201258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탄알 삭제와 그 범위에 대한 설명</a:t>
            </a:r>
            <a:br>
              <a:rPr lang="en-US" altLang="ko-KR" dirty="0"/>
            </a:br>
            <a:r>
              <a:rPr lang="ko-KR" altLang="en-US" dirty="0" err="1"/>
              <a:t>필살기</a:t>
            </a:r>
            <a:r>
              <a:rPr lang="ko-KR" altLang="en-US" dirty="0"/>
              <a:t> 무적에 대한 설명</a:t>
            </a:r>
            <a:br>
              <a:rPr lang="en-US" altLang="ko-KR" dirty="0"/>
            </a:br>
            <a:r>
              <a:rPr lang="ko-KR" altLang="en-US" dirty="0"/>
              <a:t>기술 자원 소모에 대한 설명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285DB8-2439-19B0-0783-E35048400B6D}"/>
              </a:ext>
            </a:extLst>
          </p:cNvPr>
          <p:cNvSpPr/>
          <p:nvPr/>
        </p:nvSpPr>
        <p:spPr>
          <a:xfrm>
            <a:off x="1873624" y="1273629"/>
            <a:ext cx="6251201" cy="3196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탄알 삭제 범위 레퍼런스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D6870D8-963C-08C5-32C6-AA4FC738EB13}"/>
              </a:ext>
            </a:extLst>
          </p:cNvPr>
          <p:cNvSpPr/>
          <p:nvPr/>
        </p:nvSpPr>
        <p:spPr>
          <a:xfrm>
            <a:off x="8362949" y="1273627"/>
            <a:ext cx="3137950" cy="3196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필살기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UI</a:t>
            </a:r>
            <a:r>
              <a:rPr lang="ko-KR" altLang="en-US" dirty="0">
                <a:solidFill>
                  <a:schemeClr val="tx1"/>
                </a:solidFill>
              </a:rPr>
              <a:t> 그림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위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과 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소모 표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아래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253930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B69E5-CB0F-CD9F-8DB1-480583FC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624" y="258491"/>
            <a:ext cx="9627275" cy="80148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PC </a:t>
            </a:r>
            <a:r>
              <a:rPr lang="ko-KR" altLang="en-US" sz="4000" dirty="0"/>
              <a:t>기술</a:t>
            </a:r>
            <a:r>
              <a:rPr lang="en-US" altLang="ko-KR" sz="4000" dirty="0"/>
              <a:t>_</a:t>
            </a:r>
            <a:r>
              <a:rPr lang="ko-KR" altLang="en-US" sz="4000" dirty="0"/>
              <a:t>필살기의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D0CF1-99AC-6774-0424-590643B09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624" y="4684055"/>
            <a:ext cx="9627275" cy="201258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err="1"/>
              <a:t>필살기</a:t>
            </a:r>
            <a:r>
              <a:rPr lang="ko-KR" altLang="en-US" dirty="0"/>
              <a:t> 기절 시간 설명</a:t>
            </a:r>
            <a:br>
              <a:rPr lang="en-US" altLang="ko-KR" dirty="0"/>
            </a:br>
            <a:r>
              <a:rPr lang="ko-KR" altLang="en-US" dirty="0" err="1"/>
              <a:t>필살기</a:t>
            </a:r>
            <a:r>
              <a:rPr lang="ko-KR" altLang="en-US" dirty="0"/>
              <a:t> 무적 시간 설명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6909DD6-B875-23E8-7424-E9069A2E6642}"/>
              </a:ext>
            </a:extLst>
          </p:cNvPr>
          <p:cNvSpPr/>
          <p:nvPr/>
        </p:nvSpPr>
        <p:spPr>
          <a:xfrm>
            <a:off x="5329077" y="1273626"/>
            <a:ext cx="3137950" cy="3196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필살기</a:t>
            </a:r>
            <a:r>
              <a:rPr lang="ko-KR" altLang="en-US" dirty="0">
                <a:solidFill>
                  <a:schemeClr val="tx1"/>
                </a:solidFill>
              </a:rPr>
              <a:t> 무적 시간 표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08DEA3A-B66C-1458-2413-1D62363472F8}"/>
              </a:ext>
            </a:extLst>
          </p:cNvPr>
          <p:cNvSpPr/>
          <p:nvPr/>
        </p:nvSpPr>
        <p:spPr>
          <a:xfrm>
            <a:off x="1873624" y="1273626"/>
            <a:ext cx="3137950" cy="3196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필살기</a:t>
            </a:r>
            <a:r>
              <a:rPr lang="ko-KR" altLang="en-US" dirty="0">
                <a:solidFill>
                  <a:schemeClr val="tx1"/>
                </a:solidFill>
              </a:rPr>
              <a:t> 기절 시간 표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0802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B69E5-CB0F-CD9F-8DB1-480583FC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624" y="258491"/>
            <a:ext cx="9627275" cy="80148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PC </a:t>
            </a:r>
            <a:r>
              <a:rPr lang="ko-KR" altLang="en-US" sz="4000" dirty="0"/>
              <a:t>기술</a:t>
            </a:r>
            <a:r>
              <a:rPr lang="en-US" altLang="ko-KR" sz="4000" dirty="0"/>
              <a:t>_</a:t>
            </a:r>
            <a:r>
              <a:rPr lang="ko-KR" altLang="en-US" sz="4000" dirty="0"/>
              <a:t>필살기상태 때 사용가능한 기술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D0CF1-99AC-6774-0424-590643B09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624" y="4684055"/>
            <a:ext cx="9627275" cy="201258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일반 공격 제외 모든 기술 사용 가능 설명</a:t>
            </a:r>
            <a:br>
              <a:rPr lang="en-US" altLang="ko-KR" dirty="0"/>
            </a:br>
            <a:r>
              <a:rPr lang="en-US" altLang="ko-KR" dirty="0"/>
              <a:t>PC </a:t>
            </a:r>
            <a:r>
              <a:rPr lang="ko-KR" altLang="en-US" dirty="0"/>
              <a:t>주변 이펙트 설명</a:t>
            </a:r>
            <a:br>
              <a:rPr lang="en-US" altLang="ko-KR" dirty="0"/>
            </a:br>
            <a:r>
              <a:rPr lang="ko-KR" altLang="en-US" dirty="0"/>
              <a:t>사용 가능 기술들 설명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285DB8-2439-19B0-0783-E35048400B6D}"/>
              </a:ext>
            </a:extLst>
          </p:cNvPr>
          <p:cNvSpPr/>
          <p:nvPr/>
        </p:nvSpPr>
        <p:spPr>
          <a:xfrm>
            <a:off x="1873625" y="1273630"/>
            <a:ext cx="1984000" cy="12695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일반 공격 </a:t>
            </a:r>
            <a:r>
              <a:rPr lang="en-US" altLang="ko-KR" dirty="0">
                <a:solidFill>
                  <a:schemeClr val="tx1"/>
                </a:solidFill>
              </a:rPr>
              <a:t>&gt; </a:t>
            </a:r>
            <a:r>
              <a:rPr lang="ko-KR" altLang="en-US" dirty="0" err="1">
                <a:solidFill>
                  <a:schemeClr val="tx1"/>
                </a:solidFill>
              </a:rPr>
              <a:t>필살기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AF53014-19B5-72B8-38F3-F9F7105F5F0E}"/>
              </a:ext>
            </a:extLst>
          </p:cNvPr>
          <p:cNvSpPr/>
          <p:nvPr/>
        </p:nvSpPr>
        <p:spPr>
          <a:xfrm>
            <a:off x="4111999" y="1273629"/>
            <a:ext cx="7388899" cy="31554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 가능한 기술들 </a:t>
            </a:r>
            <a:r>
              <a:rPr lang="en-US" altLang="ko-KR" dirty="0">
                <a:solidFill>
                  <a:schemeClr val="tx1"/>
                </a:solidFill>
              </a:rPr>
              <a:t>+ PC </a:t>
            </a:r>
            <a:r>
              <a:rPr lang="ko-KR" altLang="en-US" dirty="0">
                <a:solidFill>
                  <a:schemeClr val="tx1"/>
                </a:solidFill>
              </a:rPr>
              <a:t>주변 이펙트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7801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B69E5-CB0F-CD9F-8DB1-480583FC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624" y="258491"/>
            <a:ext cx="9627275" cy="801483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변수 </a:t>
            </a:r>
            <a:r>
              <a:rPr lang="en-US" altLang="ko-KR" sz="4000" dirty="0"/>
              <a:t>&amp; </a:t>
            </a:r>
            <a:r>
              <a:rPr lang="ko-KR" altLang="en-US" sz="4000" dirty="0"/>
              <a:t>리소스 정리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45B0ED0-D051-C285-01E5-40BB69C5E3D2}"/>
              </a:ext>
            </a:extLst>
          </p:cNvPr>
          <p:cNvSpPr/>
          <p:nvPr/>
        </p:nvSpPr>
        <p:spPr>
          <a:xfrm>
            <a:off x="1873624" y="1273629"/>
            <a:ext cx="9627275" cy="5184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변수 </a:t>
            </a:r>
            <a:r>
              <a:rPr lang="en-US" altLang="ko-KR" dirty="0">
                <a:solidFill>
                  <a:schemeClr val="tx1"/>
                </a:solidFill>
              </a:rPr>
              <a:t>&amp; </a:t>
            </a:r>
            <a:r>
              <a:rPr lang="ko-KR" altLang="en-US" dirty="0">
                <a:solidFill>
                  <a:schemeClr val="tx1"/>
                </a:solidFill>
              </a:rPr>
              <a:t>리소스 표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159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B69E5-CB0F-CD9F-8DB1-480583FC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624" y="258491"/>
            <a:ext cx="9627275" cy="80148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PC</a:t>
            </a:r>
            <a:r>
              <a:rPr lang="ko-KR" altLang="en-US" sz="4000" dirty="0"/>
              <a:t>에 대하여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D0CF1-99AC-6774-0424-590643B09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4437" y="1059974"/>
            <a:ext cx="4176462" cy="5406140"/>
          </a:xfrm>
          <a:ln w="3175">
            <a:solidFill>
              <a:schemeClr val="tx1"/>
            </a:solidFill>
          </a:ln>
        </p:spPr>
        <p:txBody>
          <a:bodyPr/>
          <a:lstStyle/>
          <a:p>
            <a:pPr>
              <a:buClr>
                <a:schemeClr val="accent4"/>
              </a:buClr>
              <a:buFont typeface="+mj-lt"/>
              <a:buAutoNum type="alphaUcPeriod"/>
            </a:pP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PC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컨셉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800100" lvl="1" indent="-342900">
              <a:buClr>
                <a:schemeClr val="accent4"/>
              </a:buClr>
              <a:buFont typeface="+mj-lt"/>
              <a:buAutoNum type="alphaL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마법을 사용하지 못하는 대신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b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살아 남기 위해 근육을 키운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b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보디빌더 같은 외형을 갖췄다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800100" lvl="1" indent="-342900">
              <a:buClr>
                <a:schemeClr val="accent4"/>
              </a:buClr>
              <a:buFont typeface="+mj-lt"/>
              <a:buAutoNum type="alphaL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상체와 하체가 균등하게 </a:t>
            </a:r>
            <a:b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발달 되어 있는 근육질의 남성</a:t>
            </a:r>
            <a:b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Clr>
                <a:schemeClr val="accent4"/>
              </a:buClr>
              <a:buFont typeface="+mj-lt"/>
              <a:buAutoNum type="alphaUcPeriod"/>
            </a:pP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PC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를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Y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봇으로 설정한 이유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800100" lvl="1" indent="-342900">
              <a:buClr>
                <a:schemeClr val="accent4"/>
              </a:buClr>
              <a:buFont typeface="+mj-lt"/>
              <a:buAutoNum type="alphaL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프로토 타입의 상태에서</a:t>
            </a:r>
            <a:b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더욱 자세한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설정을 반영한</a:t>
            </a:r>
            <a:b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모습이 필요하지 않기 때문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800100" lvl="1" indent="-342900">
              <a:buClr>
                <a:schemeClr val="accent4"/>
              </a:buClr>
              <a:buFont typeface="+mj-lt"/>
              <a:buAutoNum type="alphaL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액션이 잘 보이기만 하면 </a:t>
            </a:r>
            <a:b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되기 때문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하지만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남성의</a:t>
            </a:r>
            <a:b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체형을 갖춘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Y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봇을 사용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b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이후의 이미지를 상상하기</a:t>
            </a:r>
            <a:b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쉽게 만듦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86940A8-F054-2465-A13F-FD6A68964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318" y="1593772"/>
            <a:ext cx="3341863" cy="395762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B55D858-2FC3-D257-DAB9-D0747B6BF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816" y="1708206"/>
            <a:ext cx="1624445" cy="3845017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85D81C10-1370-8DC6-1875-E3E1C5BC5654}"/>
              </a:ext>
            </a:extLst>
          </p:cNvPr>
          <p:cNvSpPr/>
          <p:nvPr/>
        </p:nvSpPr>
        <p:spPr>
          <a:xfrm>
            <a:off x="915316" y="5798932"/>
            <a:ext cx="3341863" cy="27245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3AE0A9-BF22-A1E3-63AF-C7FE3213DBAC}"/>
              </a:ext>
            </a:extLst>
          </p:cNvPr>
          <p:cNvSpPr txBox="1"/>
          <p:nvPr/>
        </p:nvSpPr>
        <p:spPr>
          <a:xfrm>
            <a:off x="915316" y="5777449"/>
            <a:ext cx="3341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실제로 구현할 </a:t>
            </a:r>
            <a:r>
              <a:rPr lang="en-US" altLang="ko-KR" sz="1400" dirty="0"/>
              <a:t>Y</a:t>
            </a:r>
            <a:r>
              <a:rPr lang="ko-KR" altLang="en-US" sz="1400" dirty="0"/>
              <a:t>봇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BF96AF-B6C4-0E00-5626-FD247BDC5300}"/>
              </a:ext>
            </a:extLst>
          </p:cNvPr>
          <p:cNvSpPr txBox="1"/>
          <p:nvPr/>
        </p:nvSpPr>
        <p:spPr>
          <a:xfrm>
            <a:off x="4802912" y="5777449"/>
            <a:ext cx="2296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PC </a:t>
            </a:r>
            <a:r>
              <a:rPr lang="ko-KR" altLang="en-US" sz="1400" dirty="0"/>
              <a:t>외형 레퍼런스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0116F69-6690-A021-58C3-2653436B2D46}"/>
              </a:ext>
            </a:extLst>
          </p:cNvPr>
          <p:cNvSpPr/>
          <p:nvPr/>
        </p:nvSpPr>
        <p:spPr>
          <a:xfrm>
            <a:off x="4802911" y="5795108"/>
            <a:ext cx="2296152" cy="27245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983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B69E5-CB0F-CD9F-8DB1-480583FC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624" y="258491"/>
            <a:ext cx="9627275" cy="80148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PC</a:t>
            </a:r>
            <a:r>
              <a:rPr lang="ko-KR" altLang="en-US" sz="4000" dirty="0"/>
              <a:t>의 기술에 대하여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D0CF1-99AC-6774-0424-590643B09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624" y="5171137"/>
            <a:ext cx="9627275" cy="1525498"/>
          </a:xfrm>
          <a:ln w="3175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근육질에 근접 공격을 사용</a:t>
            </a:r>
            <a:r>
              <a:rPr lang="en-US" altLang="ko-KR" dirty="0"/>
              <a:t>. </a:t>
            </a:r>
            <a:r>
              <a:rPr lang="ko-KR" altLang="en-US" dirty="0"/>
              <a:t>근접 공격 중에서도 액션을 잘 살리는 것은 복싱이라고</a:t>
            </a:r>
            <a:br>
              <a:rPr lang="en-US" altLang="ko-KR" dirty="0"/>
            </a:br>
            <a:r>
              <a:rPr lang="ko-KR" altLang="en-US" dirty="0"/>
              <a:t>생각하였다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복싱 </a:t>
            </a:r>
            <a:r>
              <a:rPr lang="en-US" altLang="ko-KR" dirty="0"/>
              <a:t>= </a:t>
            </a:r>
            <a:r>
              <a:rPr lang="ko-KR" altLang="en-US" dirty="0"/>
              <a:t>주먹 공격에 비중을 크게 둔 스포츠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그러므로 우리 게임의 </a:t>
            </a:r>
            <a:r>
              <a:rPr lang="en-US" altLang="ko-KR" dirty="0"/>
              <a:t>PC</a:t>
            </a:r>
            <a:r>
              <a:rPr lang="ko-KR" altLang="en-US" dirty="0"/>
              <a:t>도 주먹 공격을 사용하도록 하겠다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5D1BE93-3F5E-2230-08CC-9CE9A779C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624" y="1273629"/>
            <a:ext cx="6568412" cy="369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575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B69E5-CB0F-CD9F-8DB1-480583FC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624" y="258491"/>
            <a:ext cx="9627275" cy="801483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기술자원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D0CF1-99AC-6774-0424-590643B09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624" y="4286891"/>
            <a:ext cx="9627275" cy="2409744"/>
          </a:xfrm>
          <a:ln w="3175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기술 자원이란</a:t>
            </a:r>
            <a:r>
              <a:rPr lang="en-US" altLang="ko-KR" dirty="0"/>
              <a:t>, </a:t>
            </a:r>
            <a:r>
              <a:rPr lang="ko-KR" altLang="en-US" dirty="0"/>
              <a:t>나중에 설명할 </a:t>
            </a:r>
            <a:r>
              <a:rPr lang="ko-KR" altLang="en-US" dirty="0" err="1"/>
              <a:t>필살기</a:t>
            </a:r>
            <a:r>
              <a:rPr lang="ko-KR" altLang="en-US" dirty="0"/>
              <a:t> 라는 기술을 사용하기 위한 게이지이다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필살기라는 강력한 기술에 조건을 부여하기 위한 의도로 제작되었다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br>
              <a:rPr lang="en-US" altLang="ko-KR" dirty="0"/>
            </a:br>
            <a:r>
              <a:rPr lang="ko-KR" altLang="en-US" dirty="0"/>
              <a:t>매초 </a:t>
            </a:r>
            <a:r>
              <a:rPr lang="en-US" altLang="ko-KR" dirty="0"/>
              <a:t>0.1% </a:t>
            </a:r>
            <a:r>
              <a:rPr lang="ko-KR" altLang="en-US" dirty="0"/>
              <a:t>라는 아주 적은 양의 게이지가 자동으로 충전되어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소심하거나 컨트롤을 잘 하지 못하는 플레이어에게 시간을 대가로 게이지를</a:t>
            </a:r>
            <a:br>
              <a:rPr lang="en-US" altLang="ko-KR" dirty="0"/>
            </a:br>
            <a:r>
              <a:rPr lang="ko-KR" altLang="en-US" dirty="0"/>
              <a:t>사용할 수 있도록 하였다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B51E75A-7093-54E4-0ADC-B0640C357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623" y="1273629"/>
            <a:ext cx="6022601" cy="279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539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B69E5-CB0F-CD9F-8DB1-480583FC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624" y="258491"/>
            <a:ext cx="9627275" cy="80148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PC </a:t>
            </a:r>
            <a:r>
              <a:rPr lang="ko-KR" altLang="en-US" sz="4000" dirty="0"/>
              <a:t>기술</a:t>
            </a:r>
            <a:r>
              <a:rPr lang="en-US" altLang="ko-KR" sz="4000" dirty="0"/>
              <a:t>_</a:t>
            </a:r>
            <a:r>
              <a:rPr lang="ko-KR" altLang="en-US" sz="4000" dirty="0"/>
              <a:t>일반 공격과 강 공격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D0CF1-99AC-6774-0424-590643B09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624" y="4684055"/>
            <a:ext cx="9627275" cy="201258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일반 공격의 감성적인 면 설명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285DB8-2439-19B0-0783-E35048400B6D}"/>
              </a:ext>
            </a:extLst>
          </p:cNvPr>
          <p:cNvSpPr/>
          <p:nvPr/>
        </p:nvSpPr>
        <p:spPr>
          <a:xfrm>
            <a:off x="1873624" y="1273629"/>
            <a:ext cx="5644775" cy="3196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일반 공격 레퍼런스</a:t>
            </a:r>
            <a:r>
              <a:rPr lang="en-US" altLang="ko-KR" dirty="0">
                <a:solidFill>
                  <a:schemeClr val="tx1"/>
                </a:solidFill>
              </a:rPr>
              <a:t>(gif)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43E65C5-DCC9-9357-2205-A439B9018382}"/>
              </a:ext>
            </a:extLst>
          </p:cNvPr>
          <p:cNvSpPr/>
          <p:nvPr/>
        </p:nvSpPr>
        <p:spPr>
          <a:xfrm>
            <a:off x="7657214" y="4174836"/>
            <a:ext cx="2752168" cy="2955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레퍼런스 출처</a:t>
            </a:r>
          </a:p>
        </p:txBody>
      </p:sp>
    </p:spTree>
    <p:extLst>
      <p:ext uri="{BB962C8B-B14F-4D97-AF65-F5344CB8AC3E}">
        <p14:creationId xmlns:p14="http://schemas.microsoft.com/office/powerpoint/2010/main" val="1145586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B69E5-CB0F-CD9F-8DB1-480583FC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624" y="258491"/>
            <a:ext cx="9627275" cy="80148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PC </a:t>
            </a:r>
            <a:r>
              <a:rPr lang="ko-KR" altLang="en-US" sz="4000" dirty="0"/>
              <a:t>기술</a:t>
            </a:r>
            <a:r>
              <a:rPr lang="en-US" altLang="ko-KR" sz="4000" dirty="0"/>
              <a:t>_</a:t>
            </a:r>
            <a:r>
              <a:rPr lang="ko-KR" altLang="en-US" sz="4000" dirty="0"/>
              <a:t>일반 공격의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D0CF1-99AC-6774-0424-590643B09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624" y="4684055"/>
            <a:ext cx="9627275" cy="201258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1~3</a:t>
            </a:r>
            <a:r>
              <a:rPr lang="ko-KR" altLang="en-US" dirty="0"/>
              <a:t>타 존재에 대한 설명 </a:t>
            </a:r>
            <a:br>
              <a:rPr lang="en-US" altLang="ko-KR" dirty="0"/>
            </a:br>
            <a:r>
              <a:rPr lang="en-US" altLang="ko-KR" dirty="0"/>
              <a:t>1</a:t>
            </a:r>
            <a:r>
              <a:rPr lang="ko-KR" altLang="en-US" dirty="0"/>
              <a:t>타 </a:t>
            </a:r>
            <a:r>
              <a:rPr lang="en-US" altLang="ko-KR" dirty="0"/>
              <a:t>2</a:t>
            </a:r>
            <a:r>
              <a:rPr lang="ko-KR" altLang="en-US" dirty="0"/>
              <a:t>타 </a:t>
            </a:r>
            <a:r>
              <a:rPr lang="en-US" altLang="ko-KR" dirty="0"/>
              <a:t>3</a:t>
            </a:r>
            <a:r>
              <a:rPr lang="ko-KR" altLang="en-US" dirty="0"/>
              <a:t>타 조건과 이동시 공격 불가 설명</a:t>
            </a:r>
            <a:br>
              <a:rPr lang="en-US" altLang="ko-KR" dirty="0"/>
            </a:br>
            <a:r>
              <a:rPr lang="en-US" altLang="ko-KR" dirty="0"/>
              <a:t>NPC</a:t>
            </a:r>
            <a:r>
              <a:rPr lang="ko-KR" altLang="en-US" dirty="0"/>
              <a:t>에게 매우 짧은 기절 상태이상 부여함을 설명</a:t>
            </a:r>
            <a:br>
              <a:rPr lang="en-US" altLang="ko-KR" dirty="0"/>
            </a:br>
            <a:r>
              <a:rPr lang="ko-KR" altLang="en-US" dirty="0"/>
              <a:t>오브젝트 데미지 설명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강 공격 후술 할 것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285DB8-2439-19B0-0783-E35048400B6D}"/>
              </a:ext>
            </a:extLst>
          </p:cNvPr>
          <p:cNvSpPr/>
          <p:nvPr/>
        </p:nvSpPr>
        <p:spPr>
          <a:xfrm>
            <a:off x="1873624" y="1273629"/>
            <a:ext cx="6251201" cy="3196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1, 2, 3</a:t>
            </a:r>
            <a:r>
              <a:rPr lang="ko-KR" altLang="en-US" dirty="0">
                <a:solidFill>
                  <a:schemeClr val="tx1"/>
                </a:solidFill>
              </a:rPr>
              <a:t>타</a:t>
            </a:r>
            <a:r>
              <a:rPr lang="en-US" altLang="ko-KR" dirty="0">
                <a:solidFill>
                  <a:schemeClr val="tx1"/>
                </a:solidFill>
              </a:rPr>
              <a:t> + </a:t>
            </a:r>
            <a:r>
              <a:rPr lang="ko-KR" altLang="en-US" dirty="0">
                <a:solidFill>
                  <a:schemeClr val="tx1"/>
                </a:solidFill>
              </a:rPr>
              <a:t>오브젝트 데미지 컨셉 아트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위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타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타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타 조건 애니메이션 프레임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아래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6909DD6-B875-23E8-7424-E9069A2E6642}"/>
              </a:ext>
            </a:extLst>
          </p:cNvPr>
          <p:cNvSpPr/>
          <p:nvPr/>
        </p:nvSpPr>
        <p:spPr>
          <a:xfrm>
            <a:off x="8362951" y="1273629"/>
            <a:ext cx="3137950" cy="3196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기절 시간 표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173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B69E5-CB0F-CD9F-8DB1-480583FC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624" y="258491"/>
            <a:ext cx="9627275" cy="80148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PC </a:t>
            </a:r>
            <a:r>
              <a:rPr lang="ko-KR" altLang="en-US" sz="4000" dirty="0"/>
              <a:t>기술</a:t>
            </a:r>
            <a:r>
              <a:rPr lang="en-US" altLang="ko-KR" sz="4000" dirty="0"/>
              <a:t>_</a:t>
            </a:r>
            <a:r>
              <a:rPr lang="ko-KR" altLang="en-US" sz="4000" dirty="0"/>
              <a:t>일반 공격의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D0CF1-99AC-6774-0424-590643B09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624" y="4684055"/>
            <a:ext cx="9627275" cy="201258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NPC</a:t>
            </a:r>
            <a:r>
              <a:rPr lang="ko-KR" altLang="en-US" dirty="0"/>
              <a:t>가 죽는 순간 기본 공격에 맞으면 날아가는 것 설명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285DB8-2439-19B0-0783-E35048400B6D}"/>
              </a:ext>
            </a:extLst>
          </p:cNvPr>
          <p:cNvSpPr/>
          <p:nvPr/>
        </p:nvSpPr>
        <p:spPr>
          <a:xfrm>
            <a:off x="1873624" y="1273629"/>
            <a:ext cx="6439103" cy="3196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날아가는 </a:t>
            </a:r>
            <a:r>
              <a:rPr lang="en-US" altLang="ko-KR" dirty="0">
                <a:solidFill>
                  <a:schemeClr val="tx1"/>
                </a:solidFill>
              </a:rPr>
              <a:t>NPC </a:t>
            </a:r>
            <a:r>
              <a:rPr lang="ko-KR" altLang="en-US" dirty="0" err="1">
                <a:solidFill>
                  <a:schemeClr val="tx1"/>
                </a:solidFill>
              </a:rPr>
              <a:t>컨셉아트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04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B69E5-CB0F-CD9F-8DB1-480583FC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624" y="258491"/>
            <a:ext cx="9627275" cy="80148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PC </a:t>
            </a:r>
            <a:r>
              <a:rPr lang="ko-KR" altLang="en-US" sz="4000" dirty="0"/>
              <a:t>기술</a:t>
            </a:r>
            <a:r>
              <a:rPr lang="en-US" altLang="ko-KR" sz="4000" dirty="0"/>
              <a:t>_</a:t>
            </a:r>
            <a:r>
              <a:rPr lang="ko-KR" altLang="en-US" sz="4000" dirty="0"/>
              <a:t>회피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D0CF1-99AC-6774-0424-590643B09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624" y="4684055"/>
            <a:ext cx="9627275" cy="201258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회피라는 기술을 만든 의도 설명</a:t>
            </a:r>
            <a:br>
              <a:rPr lang="en-US" altLang="ko-KR" dirty="0"/>
            </a:br>
            <a:r>
              <a:rPr lang="ko-KR" altLang="en-US" dirty="0"/>
              <a:t>회피의 감성적인 면 설명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285DB8-2439-19B0-0783-E35048400B6D}"/>
              </a:ext>
            </a:extLst>
          </p:cNvPr>
          <p:cNvSpPr/>
          <p:nvPr/>
        </p:nvSpPr>
        <p:spPr>
          <a:xfrm>
            <a:off x="1873624" y="1273629"/>
            <a:ext cx="5644775" cy="3196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회피 레퍼런스</a:t>
            </a:r>
            <a:r>
              <a:rPr lang="en-US" altLang="ko-KR" dirty="0">
                <a:solidFill>
                  <a:schemeClr val="tx1"/>
                </a:solidFill>
              </a:rPr>
              <a:t>(gif)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43E65C5-DCC9-9357-2205-A439B9018382}"/>
              </a:ext>
            </a:extLst>
          </p:cNvPr>
          <p:cNvSpPr/>
          <p:nvPr/>
        </p:nvSpPr>
        <p:spPr>
          <a:xfrm>
            <a:off x="7657214" y="4174836"/>
            <a:ext cx="2752168" cy="2955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레퍼런스 출처</a:t>
            </a:r>
          </a:p>
        </p:txBody>
      </p:sp>
    </p:spTree>
    <p:extLst>
      <p:ext uri="{BB962C8B-B14F-4D97-AF65-F5344CB8AC3E}">
        <p14:creationId xmlns:p14="http://schemas.microsoft.com/office/powerpoint/2010/main" val="2211152463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419</TotalTime>
  <Words>850</Words>
  <Application>Microsoft Office PowerPoint</Application>
  <PresentationFormat>와이드스크린</PresentationFormat>
  <Paragraphs>118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Arial</vt:lpstr>
      <vt:lpstr>Century Gothic</vt:lpstr>
      <vt:lpstr>Wingdings 3</vt:lpstr>
      <vt:lpstr>줄기</vt:lpstr>
      <vt:lpstr>PC와 PC 기술 기획서 </vt:lpstr>
      <vt:lpstr>목차</vt:lpstr>
      <vt:lpstr>PC에 대하여</vt:lpstr>
      <vt:lpstr>PC의 기술에 대하여</vt:lpstr>
      <vt:lpstr>기술자원</vt:lpstr>
      <vt:lpstr>PC 기술_일반 공격과 강 공격</vt:lpstr>
      <vt:lpstr>PC 기술_일반 공격의 특징</vt:lpstr>
      <vt:lpstr>PC 기술_일반 공격의 특징</vt:lpstr>
      <vt:lpstr>PC 기술_회피</vt:lpstr>
      <vt:lpstr>PC 기술_회피의 특징</vt:lpstr>
      <vt:lpstr>PC 기술_회피와 강 공격</vt:lpstr>
      <vt:lpstr>PC 기술_회피 방향</vt:lpstr>
      <vt:lpstr>PC 기술_강 공격</vt:lpstr>
      <vt:lpstr>PC 기술_강 공격의 특징</vt:lpstr>
      <vt:lpstr>PC 기술_강 공격의 특징</vt:lpstr>
      <vt:lpstr>PC 기술_강 공격과 패링이 겹치면?</vt:lpstr>
      <vt:lpstr>PC 기술_패링</vt:lpstr>
      <vt:lpstr>PC 기술_패링의 특징</vt:lpstr>
      <vt:lpstr>PC 기술_패링의 특징</vt:lpstr>
      <vt:lpstr>PC 기술_판정 겹침에 대한 해답</vt:lpstr>
      <vt:lpstr>PC 기술_필살기</vt:lpstr>
      <vt:lpstr>PC 기술_필살기의 특징</vt:lpstr>
      <vt:lpstr>PC 기술_필살기의 특징</vt:lpstr>
      <vt:lpstr>PC 기술_필살기상태 때 사용가능한 기술 </vt:lpstr>
      <vt:lpstr>변수 &amp; 리소스 정리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spring trap2</dc:creator>
  <cp:lastModifiedBy>spring trap2</cp:lastModifiedBy>
  <cp:revision>87</cp:revision>
  <dcterms:created xsi:type="dcterms:W3CDTF">2024-07-01T02:04:16Z</dcterms:created>
  <dcterms:modified xsi:type="dcterms:W3CDTF">2024-07-02T00:41:17Z</dcterms:modified>
</cp:coreProperties>
</file>