
<file path=[Content_Types].xml><?xml version="1.0" encoding="utf-8"?>
<Types xmlns="http://schemas.openxmlformats.org/package/2006/content-types">
  <Override PartName="/_rels/.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3.png" ContentType="image/png"/>
  <Override PartName="/ppt/media/image2.png" ContentType="image/pn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Shape 6" descr=""/>
          <p:cNvPicPr/>
          <p:nvPr/>
        </p:nvPicPr>
        <p:blipFill>
          <a:blip r:embed="rId2"/>
          <a:stretch/>
        </p:blipFill>
        <p:spPr>
          <a:xfrm>
            <a:off x="360" y="360"/>
            <a:ext cx="10077480" cy="567180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Shape 56" descr=""/>
          <p:cNvPicPr/>
          <p:nvPr/>
        </p:nvPicPr>
        <p:blipFill>
          <a:blip r:embed="rId2"/>
          <a:stretch/>
        </p:blipFill>
        <p:spPr>
          <a:xfrm>
            <a:off x="360" y="360"/>
            <a:ext cx="10077480" cy="567180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29560" y="-1872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79" name="CustomShape 2"/>
          <p:cNvSpPr/>
          <p:nvPr/>
        </p:nvSpPr>
        <p:spPr>
          <a:xfrm>
            <a:off x="34560" y="1233360"/>
            <a:ext cx="9358560" cy="4433400"/>
          </a:xfrm>
          <a:prstGeom prst="rect">
            <a:avLst/>
          </a:prstGeom>
          <a:noFill/>
          <a:ln>
            <a:noFill/>
          </a:ln>
        </p:spPr>
        <p:style>
          <a:lnRef idx="0"/>
          <a:fillRef idx="0"/>
          <a:effectRef idx="0"/>
          <a:fontRef idx="minor"/>
        </p:style>
        <p:txBody>
          <a:bodyPr lIns="0" rIns="0" tIns="0" bIns="0" anchor="ctr"/>
          <a:p>
            <a:pPr algn="ctr">
              <a:lnSpc>
                <a:spcPct val="100000"/>
              </a:lnSpc>
            </a:pPr>
            <a:r>
              <a:rPr b="1" lang="en-US" sz="2200" spc="-1" strike="noStrike">
                <a:solidFill>
                  <a:srgbClr val="000000"/>
                </a:solidFill>
                <a:uFill>
                  <a:solidFill>
                    <a:srgbClr val="ffffff"/>
                  </a:solidFill>
                </a:uFill>
                <a:latin typeface="Arial"/>
                <a:ea typeface="Arial"/>
              </a:rPr>
              <a:t>With success, comes challenges…</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0" lang="en-US" sz="2200" spc="-1" strike="noStrike">
                <a:solidFill>
                  <a:srgbClr val="000000"/>
                </a:solidFill>
                <a:uFill>
                  <a:solidFill>
                    <a:srgbClr val="ffffff"/>
                  </a:solidFill>
                </a:uFill>
                <a:latin typeface="Arial"/>
                <a:ea typeface="Arial"/>
              </a:rPr>
              <a:t>As The IT infrastructure grows, and becomes more complex… You need a centralized solution to manage this in every growing IT infrastructure.</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11560" y="-2484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97" name="CustomShape 2"/>
          <p:cNvSpPr/>
          <p:nvPr/>
        </p:nvSpPr>
        <p:spPr>
          <a:xfrm>
            <a:off x="621720" y="1376280"/>
            <a:ext cx="9070560" cy="3286800"/>
          </a:xfrm>
          <a:prstGeom prst="rect">
            <a:avLst/>
          </a:prstGeom>
          <a:noFill/>
          <a:ln>
            <a:noFill/>
          </a:ln>
        </p:spPr>
        <p:style>
          <a:lnRef idx="0"/>
          <a:fillRef idx="0"/>
          <a:effectRef idx="0"/>
          <a:fontRef idx="minor"/>
        </p:style>
        <p:txBody>
          <a:bodyPr lIns="0" rIns="0" tIns="0" bIns="0"/>
          <a:p>
            <a:pPr algn="ctr">
              <a:lnSpc>
                <a:spcPct val="100000"/>
              </a:lnSpc>
            </a:pPr>
            <a:r>
              <a:rPr b="0" lang="en-US" sz="2400" spc="-1" strike="noStrike">
                <a:solidFill>
                  <a:srgbClr val="000000"/>
                </a:solidFill>
                <a:uFill>
                  <a:solidFill>
                    <a:srgbClr val="ffffff"/>
                  </a:solidFill>
                </a:uFill>
                <a:latin typeface="Arial"/>
                <a:ea typeface="Arial"/>
              </a:rPr>
              <a:t>The script</a:t>
            </a:r>
            <a:endParaRPr b="0" lang="en-US" sz="24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This process requires 1 (one) parameter -- |b|d|p|h|g|s]</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[-b]     Base-Pool</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Clones the SUSE base pools and their child-channels to 'dev' channels</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[-d]</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Promote-dev    Promotes the 'dev' channel to the 'test' channel</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[-p]</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Production        Promotes 'test' to 'Prod'</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[-h]</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Help</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Prints this list and exits (default if no parameter is passed)</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[-s]</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Custom</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Does ONLY the custom repo add to all channels and exits</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[-g]</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GPL</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a:t>
            </a:r>
            <a:r>
              <a:rPr b="0" lang="en-US" sz="1400" spc="-1" strike="noStrike">
                <a:solidFill>
                  <a:srgbClr val="000000"/>
                </a:solidFill>
                <a:uFill>
                  <a:solidFill>
                    <a:srgbClr val="ffffff"/>
                  </a:solidFill>
                </a:uFill>
                <a:latin typeface="Arial"/>
                <a:ea typeface="Arial"/>
              </a:rPr>
              <a:t>        Prints the GPL info and exits</a:t>
            </a:r>
            <a:endParaRPr b="0" lang="en-US"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1872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99"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p>
            <a:pPr algn="ctr">
              <a:lnSpc>
                <a:spcPct val="100000"/>
              </a:lnSpc>
            </a:pPr>
            <a:r>
              <a:rPr b="0" lang="en-US" sz="2400" spc="-1" strike="noStrike">
                <a:solidFill>
                  <a:srgbClr val="000000"/>
                </a:solidFill>
                <a:uFill>
                  <a:solidFill>
                    <a:srgbClr val="ffffff"/>
                  </a:solidFill>
                </a:uFill>
                <a:latin typeface="Arial"/>
                <a:ea typeface="Arial"/>
              </a:rPr>
              <a:t> </a:t>
            </a:r>
            <a:r>
              <a:rPr b="1" lang="en-US" sz="2400" spc="-1" strike="noStrike">
                <a:solidFill>
                  <a:srgbClr val="000000"/>
                </a:solidFill>
                <a:uFill>
                  <a:solidFill>
                    <a:srgbClr val="ffffff"/>
                  </a:solidFill>
                </a:uFill>
                <a:latin typeface="Arial"/>
                <a:ea typeface="Arial"/>
              </a:rPr>
              <a:t>The script- Generating Global Variables</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0" lang="en-US" sz="2000" spc="-1" strike="noStrike">
                <a:solidFill>
                  <a:srgbClr val="000000"/>
                </a:solidFill>
                <a:uFill>
                  <a:solidFill>
                    <a:srgbClr val="ffffff"/>
                  </a:solidFill>
                </a:uFill>
                <a:latin typeface="Arial"/>
                <a:ea typeface="Arial"/>
              </a:rPr>
              <a:t>Generates global variables for all SUSE Product Channels, and for all Cloned Product Channels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19120" y="-3996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101"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p>
            <a:pPr algn="ctr">
              <a:lnSpc>
                <a:spcPct val="100000"/>
              </a:lnSpc>
            </a:pPr>
            <a:r>
              <a:rPr b="1" lang="en-US" sz="2400" spc="-1" strike="noStrike">
                <a:solidFill>
                  <a:srgbClr val="000000"/>
                </a:solidFill>
                <a:uFill>
                  <a:solidFill>
                    <a:srgbClr val="ffffff"/>
                  </a:solidFill>
                </a:uFill>
                <a:latin typeface="Arial"/>
                <a:ea typeface="Arial"/>
              </a:rPr>
              <a:t> </a:t>
            </a:r>
            <a:r>
              <a:rPr b="1" lang="en-US" sz="2400" spc="-1" strike="noStrike">
                <a:solidFill>
                  <a:srgbClr val="000000"/>
                </a:solidFill>
                <a:uFill>
                  <a:solidFill>
                    <a:srgbClr val="ffffff"/>
                  </a:solidFill>
                </a:uFill>
                <a:latin typeface="Arial"/>
                <a:ea typeface="Arial"/>
              </a:rPr>
              <a:t>The script- Initial Cloning SUSE product channels and their child-channels to 'dev'-</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0" lang="en-US" sz="2000" spc="-1" strike="noStrike">
                <a:solidFill>
                  <a:srgbClr val="000000"/>
                </a:solidFill>
                <a:uFill>
                  <a:solidFill>
                    <a:srgbClr val="ffffff"/>
                  </a:solidFill>
                </a:uFill>
                <a:latin typeface="Arial"/>
                <a:ea typeface="Arial"/>
              </a:rPr>
              <a:t>This is done with simple </a:t>
            </a:r>
            <a:r>
              <a:rPr b="1" i="1" lang="en-US" sz="2000" spc="-1" strike="noStrike">
                <a:solidFill>
                  <a:srgbClr val="000000"/>
                </a:solidFill>
                <a:uFill>
                  <a:solidFill>
                    <a:srgbClr val="ffffff"/>
                  </a:solidFill>
                </a:uFill>
                <a:latin typeface="Arial"/>
                <a:ea typeface="Arial"/>
              </a:rPr>
              <a:t>for-loops</a:t>
            </a:r>
            <a:r>
              <a:rPr b="0" lang="en-US" sz="2000" spc="-1" strike="noStrike">
                <a:solidFill>
                  <a:srgbClr val="000000"/>
                </a:solidFill>
                <a:uFill>
                  <a:solidFill>
                    <a:srgbClr val="ffffff"/>
                  </a:solidFill>
                </a:uFill>
                <a:latin typeface="Arial"/>
                <a:ea typeface="Arial"/>
              </a:rPr>
              <a:t> &amp; </a:t>
            </a:r>
            <a:r>
              <a:rPr b="1" i="1" lang="en-US" sz="2000" spc="-1" strike="noStrike">
                <a:solidFill>
                  <a:srgbClr val="000000"/>
                </a:solidFill>
                <a:uFill>
                  <a:solidFill>
                    <a:srgbClr val="ffffff"/>
                  </a:solidFill>
                </a:uFill>
                <a:latin typeface="Arial"/>
                <a:ea typeface="Arial"/>
              </a:rPr>
              <a:t>if</a:t>
            </a:r>
            <a:r>
              <a:rPr b="0" lang="en-US" sz="2000" spc="-1" strike="noStrike">
                <a:solidFill>
                  <a:srgbClr val="000000"/>
                </a:solidFill>
                <a:uFill>
                  <a:solidFill>
                    <a:srgbClr val="ffffff"/>
                  </a:solidFill>
                </a:uFill>
                <a:latin typeface="Arial"/>
                <a:ea typeface="Arial"/>
              </a:rPr>
              <a:t> statements, and the variables mentioned in the previous slide, using tools from the 'spacewalk-utils' package.</a:t>
            </a:r>
            <a:endParaRPr b="0" lang="en-US" sz="20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1872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103"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p>
            <a:pPr>
              <a:lnSpc>
                <a:spcPct val="100000"/>
              </a:lnSpc>
            </a:pPr>
            <a:r>
              <a:rPr b="1" lang="en-US" sz="2400" spc="-1" strike="noStrike">
                <a:solidFill>
                  <a:srgbClr val="000000"/>
                </a:solidFill>
                <a:uFill>
                  <a:solidFill>
                    <a:srgbClr val="ffffff"/>
                  </a:solidFill>
                </a:uFill>
                <a:latin typeface="Arial"/>
                <a:ea typeface="Arial"/>
              </a:rPr>
              <a:t>The script- </a:t>
            </a:r>
            <a:endParaRPr b="0" lang="en-US" sz="24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ea typeface="Arial"/>
              </a:rPr>
              <a:t>Promotes 'dev' to 'test' to patch the non-production clients </a:t>
            </a:r>
            <a:endParaRPr b="0" lang="en-US" sz="24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ea typeface="Arial"/>
              </a:rPr>
              <a:t>and once the non-production clients have been tested-</a:t>
            </a:r>
            <a:endParaRPr b="0" lang="en-US" sz="24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Arial"/>
                <a:ea typeface="Arial"/>
              </a:rPr>
              <a:t>Promotes 'test' to 'prod' to patch the production clients</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26680" y="540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105"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p>
            <a:pPr algn="ctr">
              <a:lnSpc>
                <a:spcPct val="100000"/>
              </a:lnSpc>
            </a:pPr>
            <a:r>
              <a:rPr b="1" lang="en-US" sz="2200" spc="-1" strike="noStrike">
                <a:solidFill>
                  <a:srgbClr val="000000"/>
                </a:solidFill>
                <a:uFill>
                  <a:solidFill>
                    <a:srgbClr val="ffffff"/>
                  </a:solidFill>
                </a:uFill>
                <a:latin typeface="Arial"/>
                <a:ea typeface="Arial"/>
              </a:rPr>
              <a:t>SUSE Manager Proxy</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0" lang="en-US" sz="2200" spc="-1" strike="noStrike">
                <a:solidFill>
                  <a:srgbClr val="000000"/>
                </a:solidFill>
                <a:uFill>
                  <a:solidFill>
                    <a:srgbClr val="ffffff"/>
                  </a:solidFill>
                </a:uFill>
                <a:latin typeface="Arial"/>
                <a:ea typeface="Arial"/>
              </a:rPr>
              <a:t>Provides security by confining incoming and outgoing traffic between SUSE Manager and it’s clients in protected VLANs</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0" lang="en-US" sz="2200" spc="-1" strike="noStrike">
                <a:solidFill>
                  <a:srgbClr val="000000"/>
                </a:solidFill>
                <a:uFill>
                  <a:solidFill>
                    <a:srgbClr val="ffffff"/>
                  </a:solidFill>
                </a:uFill>
                <a:latin typeface="Arial"/>
                <a:ea typeface="Arial"/>
              </a:rPr>
              <a:t>It reduces unnecessary bandwidth consumption by caching package content received from SUSE Manager. </a:t>
            </a:r>
            <a:endParaRPr b="0" lang="en-US" sz="2200" spc="-1" strike="noStrike">
              <a:solidFill>
                <a:srgbClr val="000000"/>
              </a:solidFill>
              <a:uFill>
                <a:solidFill>
                  <a:srgbClr val="ffffff"/>
                </a:solidFill>
              </a:uFill>
              <a:latin typeface="Arial"/>
            </a:endParaRPr>
          </a:p>
          <a:p>
            <a:pPr algn="ctr">
              <a:lnSpc>
                <a:spcPct val="100000"/>
              </a:lnSpc>
            </a:pPr>
            <a:r>
              <a:rPr b="0" lang="en-US" sz="2200" spc="-1" strike="noStrike">
                <a:solidFill>
                  <a:srgbClr val="000000"/>
                </a:solidFill>
                <a:uFill>
                  <a:solidFill>
                    <a:srgbClr val="ffffff"/>
                  </a:solidFill>
                </a:uFill>
                <a:latin typeface="Arial"/>
                <a:ea typeface="Arial"/>
              </a:rPr>
              <a:t>  </a:t>
            </a:r>
            <a:endParaRPr b="0" lang="en-US" sz="2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26680" y="540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107"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p>
            <a:pPr algn="ctr">
              <a:lnSpc>
                <a:spcPct val="100000"/>
              </a:lnSpc>
            </a:pPr>
            <a:r>
              <a:rPr b="1" lang="en-US" sz="2200" spc="-1" strike="noStrike">
                <a:solidFill>
                  <a:srgbClr val="000000"/>
                </a:solidFill>
                <a:uFill>
                  <a:solidFill>
                    <a:srgbClr val="ffffff"/>
                  </a:solidFill>
                </a:uFill>
                <a:latin typeface="Arial"/>
                <a:ea typeface="Arial"/>
              </a:rPr>
              <a:t>SUSE Manager Groups</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With multiple environments, you need separate groups to administer them, and SUSE Manager provides this functionality. (dev, test, prod)</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The administrator can easily create custom groups for segregated patch scheduling and deployment.</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0" lang="en-US" sz="2200" spc="-1" strike="noStrike">
                <a:solidFill>
                  <a:srgbClr val="000000"/>
                </a:solidFill>
                <a:uFill>
                  <a:solidFill>
                    <a:srgbClr val="ffffff"/>
                  </a:solidFill>
                </a:uFill>
                <a:latin typeface="Arial"/>
                <a:ea typeface="Arial"/>
              </a:rPr>
              <a:t>  </a:t>
            </a:r>
            <a:endParaRPr b="0" lang="en-US" sz="2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26680" y="540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109" name="CustomShape 2"/>
          <p:cNvSpPr/>
          <p:nvPr/>
        </p:nvSpPr>
        <p:spPr>
          <a:xfrm>
            <a:off x="504000" y="1368000"/>
            <a:ext cx="9070560" cy="3286800"/>
          </a:xfrm>
          <a:prstGeom prst="rect">
            <a:avLst/>
          </a:prstGeom>
          <a:noFill/>
          <a:ln>
            <a:noFill/>
          </a:ln>
        </p:spPr>
        <p:style>
          <a:lnRef idx="0"/>
          <a:fillRef idx="0"/>
          <a:effectRef idx="0"/>
          <a:fontRef idx="minor"/>
        </p:style>
      </p:sp>
      <p:pic>
        <p:nvPicPr>
          <p:cNvPr id="110" name="Shape 267" descr=""/>
          <p:cNvPicPr/>
          <p:nvPr/>
        </p:nvPicPr>
        <p:blipFill>
          <a:blip r:embed="rId1"/>
          <a:stretch/>
        </p:blipFill>
        <p:spPr>
          <a:xfrm>
            <a:off x="2050560" y="1095840"/>
            <a:ext cx="5978520" cy="44809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26680" y="540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112" name="CustomShape 2"/>
          <p:cNvSpPr/>
          <p:nvPr/>
        </p:nvSpPr>
        <p:spPr>
          <a:xfrm>
            <a:off x="365760" y="1376280"/>
            <a:ext cx="9070560" cy="3286800"/>
          </a:xfrm>
          <a:prstGeom prst="rect">
            <a:avLst/>
          </a:prstGeom>
          <a:noFill/>
          <a:ln>
            <a:noFill/>
          </a:ln>
        </p:spPr>
        <p:style>
          <a:lnRef idx="0"/>
          <a:fillRef idx="0"/>
          <a:effectRef idx="0"/>
          <a:fontRef idx="minor"/>
        </p:style>
        <p:txBody>
          <a:bodyPr lIns="0" rIns="0" tIns="0" bIns="0"/>
          <a:p>
            <a:pPr algn="ctr">
              <a:lnSpc>
                <a:spcPct val="100000"/>
              </a:lnSpc>
            </a:pPr>
            <a:r>
              <a:rPr b="1" lang="en-US" sz="2200" spc="-1" strike="noStrike">
                <a:solidFill>
                  <a:srgbClr val="000000"/>
                </a:solidFill>
                <a:uFill>
                  <a:solidFill>
                    <a:srgbClr val="ffffff"/>
                  </a:solidFill>
                </a:uFill>
                <a:latin typeface="Arial"/>
                <a:ea typeface="Arial"/>
              </a:rPr>
              <a:t>SUSE Manager upgrade from 2.1 – 3.0</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Migration process was mostly painless</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Only issue that I incurred was localized to Customer’s environment (no dhcp server on VLAN for registration upon installation to get the SUSE Manager add-on package)</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I followed the online documentation provided by SUSE</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0" lang="en-US" sz="2200" spc="-1" strike="noStrike">
                <a:solidFill>
                  <a:srgbClr val="000000"/>
                </a:solidFill>
                <a:uFill>
                  <a:solidFill>
                    <a:srgbClr val="ffffff"/>
                  </a:solidFill>
                </a:uFill>
                <a:latin typeface="Arial"/>
                <a:ea typeface="Arial"/>
              </a:rPr>
              <a:t>  </a:t>
            </a:r>
            <a:endParaRPr b="0" lang="en-US" sz="2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26680" y="540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114" name="CustomShape 2"/>
          <p:cNvSpPr/>
          <p:nvPr/>
        </p:nvSpPr>
        <p:spPr>
          <a:xfrm>
            <a:off x="365760" y="1376280"/>
            <a:ext cx="9070560" cy="3286800"/>
          </a:xfrm>
          <a:prstGeom prst="rect">
            <a:avLst/>
          </a:prstGeom>
          <a:noFill/>
          <a:ln>
            <a:noFill/>
          </a:ln>
        </p:spPr>
        <p:style>
          <a:lnRef idx="0"/>
          <a:fillRef idx="0"/>
          <a:effectRef idx="0"/>
          <a:fontRef idx="minor"/>
        </p:style>
        <p:txBody>
          <a:bodyPr lIns="0" rIns="0" tIns="0" bIns="0"/>
          <a:p>
            <a:pPr algn="ctr">
              <a:lnSpc>
                <a:spcPct val="100000"/>
              </a:lnSpc>
            </a:pPr>
            <a:r>
              <a:rPr b="1" lang="en-US" sz="2200" spc="-1" strike="noStrike">
                <a:solidFill>
                  <a:srgbClr val="000000"/>
                </a:solidFill>
                <a:uFill>
                  <a:solidFill>
                    <a:srgbClr val="ffffff"/>
                  </a:solidFill>
                </a:uFill>
                <a:latin typeface="Arial"/>
                <a:ea typeface="Arial"/>
              </a:rPr>
              <a:t>Future Plans for SALT</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Interest in moving workload from Puppet to SALT so that customers have a supported configuration management system.</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To consolidate all server management into one supported solution (SALT is integrated with SUSE Manager)</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0" lang="en-US" sz="2200" spc="-1" strike="noStrike">
                <a:solidFill>
                  <a:srgbClr val="000000"/>
                </a:solidFill>
                <a:uFill>
                  <a:solidFill>
                    <a:srgbClr val="ffffff"/>
                  </a:solidFill>
                </a:uFill>
                <a:latin typeface="Arial"/>
                <a:ea typeface="Arial"/>
              </a:rPr>
              <a:t>  </a:t>
            </a:r>
            <a:endParaRPr b="0" lang="en-US" sz="22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26680" y="540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116" name="CustomShape 2"/>
          <p:cNvSpPr/>
          <p:nvPr/>
        </p:nvSpPr>
        <p:spPr>
          <a:xfrm>
            <a:off x="365760" y="1376280"/>
            <a:ext cx="9070560" cy="3286800"/>
          </a:xfrm>
          <a:prstGeom prst="rect">
            <a:avLst/>
          </a:prstGeom>
          <a:noFill/>
          <a:ln>
            <a:noFill/>
          </a:ln>
        </p:spPr>
        <p:style>
          <a:lnRef idx="0"/>
          <a:fillRef idx="0"/>
          <a:effectRef idx="0"/>
          <a:fontRef idx="minor"/>
        </p:style>
        <p:txBody>
          <a:bodyPr lIns="0" rIns="0" tIns="0" bIns="0"/>
          <a:p>
            <a:pPr algn="ctr">
              <a:lnSpc>
                <a:spcPct val="100000"/>
              </a:lnSpc>
            </a:pPr>
            <a:r>
              <a:rPr b="1" lang="en-US" sz="2200" spc="-1" strike="noStrike">
                <a:solidFill>
                  <a:srgbClr val="000000"/>
                </a:solidFill>
                <a:uFill>
                  <a:solidFill>
                    <a:srgbClr val="ffffff"/>
                  </a:solidFill>
                </a:uFill>
                <a:latin typeface="Arial"/>
                <a:ea typeface="Arial"/>
              </a:rPr>
              <a:t>Future Plans for SUSE Manager 3.1</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OpenSCAP (OpenSCAP verifies the presence of patches by using content produced by the SUSE Security Team, checks system security configuration settings and examines systems for signs of compromise by using rules based on standards and specifications.)</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I may implement scripts around this for system-wide audit.</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Explore SUSE Manager capabilities in the Cloud.</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0" lang="en-US" sz="2200" spc="-1" strike="noStrike">
                <a:solidFill>
                  <a:srgbClr val="000000"/>
                </a:solidFill>
                <a:uFill>
                  <a:solidFill>
                    <a:srgbClr val="ffffff"/>
                  </a:solidFill>
                </a:uFill>
                <a:latin typeface="Arial"/>
                <a:ea typeface="Arial"/>
              </a:rPr>
              <a:t>  </a:t>
            </a:r>
            <a:endParaRPr b="0" lang="en-US" sz="22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29560" y="-1872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81" name="CustomShape 2"/>
          <p:cNvSpPr/>
          <p:nvPr/>
        </p:nvSpPr>
        <p:spPr>
          <a:xfrm>
            <a:off x="34560" y="1233360"/>
            <a:ext cx="9358560" cy="4433400"/>
          </a:xfrm>
          <a:prstGeom prst="rect">
            <a:avLst/>
          </a:prstGeom>
          <a:noFill/>
          <a:ln>
            <a:noFill/>
          </a:ln>
        </p:spPr>
        <p:style>
          <a:lnRef idx="0"/>
          <a:fillRef idx="0"/>
          <a:effectRef idx="0"/>
          <a:fontRef idx="minor"/>
        </p:style>
        <p:txBody>
          <a:bodyPr lIns="0" rIns="0" tIns="0" bIns="0" anchor="ctr"/>
          <a:p>
            <a:pPr algn="ctr">
              <a:lnSpc>
                <a:spcPct val="100000"/>
              </a:lnSpc>
            </a:pPr>
            <a:r>
              <a:rPr b="1" lang="en-US" sz="2200" spc="-1" strike="noStrike">
                <a:solidFill>
                  <a:srgbClr val="000000"/>
                </a:solidFill>
                <a:uFill>
                  <a:solidFill>
                    <a:srgbClr val="ffffff"/>
                  </a:solidFill>
                </a:uFill>
                <a:latin typeface="Arial"/>
                <a:ea typeface="Arial"/>
              </a:rPr>
              <a:t>Challenges:</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marL="216000" indent="-214920">
              <a:lnSpc>
                <a:spcPct val="100000"/>
              </a:lnSpc>
              <a:buClr>
                <a:srgbClr val="000000"/>
              </a:buClr>
              <a:buFont typeface="Noto Sans Symbols"/>
              <a:buAutoNum type="arabicParenR"/>
            </a:pPr>
            <a:r>
              <a:rPr b="0" lang="en-US" sz="2200" spc="-1" strike="noStrike">
                <a:solidFill>
                  <a:srgbClr val="000000"/>
                </a:solidFill>
                <a:uFill>
                  <a:solidFill>
                    <a:srgbClr val="ffffff"/>
                  </a:solidFill>
                </a:uFill>
                <a:latin typeface="Arial"/>
                <a:ea typeface="Arial"/>
              </a:rPr>
              <a:t> </a:t>
            </a:r>
            <a:r>
              <a:rPr b="0" lang="en-US" sz="2200" spc="-1" strike="noStrike">
                <a:solidFill>
                  <a:srgbClr val="000000"/>
                </a:solidFill>
                <a:uFill>
                  <a:solidFill>
                    <a:srgbClr val="ffffff"/>
                  </a:solidFill>
                </a:uFill>
                <a:latin typeface="Arial"/>
                <a:ea typeface="Arial"/>
              </a:rPr>
              <a:t>You need a standardized and systematic approach to patching servers to comply with regulatory audits, and maintain a secure and supported environment.</a:t>
            </a: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a:p>
            <a:pPr marL="216000" indent="-214920">
              <a:lnSpc>
                <a:spcPct val="100000"/>
              </a:lnSpc>
              <a:buClr>
                <a:srgbClr val="000000"/>
              </a:buClr>
              <a:buFont typeface="Noto Sans Symbols"/>
              <a:buAutoNum type="arabicParenR"/>
            </a:pPr>
            <a:r>
              <a:rPr b="0" lang="en-US" sz="2200" spc="-1" strike="noStrike">
                <a:solidFill>
                  <a:srgbClr val="000000"/>
                </a:solidFill>
                <a:uFill>
                  <a:solidFill>
                    <a:srgbClr val="ffffff"/>
                  </a:solidFill>
                </a:uFill>
                <a:latin typeface="Arial"/>
                <a:ea typeface="Arial"/>
              </a:rPr>
              <a:t> </a:t>
            </a:r>
            <a:r>
              <a:rPr b="0" lang="en-US" sz="2200" spc="-1" strike="noStrike">
                <a:solidFill>
                  <a:srgbClr val="000000"/>
                </a:solidFill>
                <a:uFill>
                  <a:solidFill>
                    <a:srgbClr val="ffffff"/>
                  </a:solidFill>
                </a:uFill>
                <a:latin typeface="Arial"/>
                <a:ea typeface="Arial"/>
              </a:rPr>
              <a:t>You require a solution to patch environments in a consistent and valid manner across dev, test, and production.</a:t>
            </a: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a:p>
            <a:pPr marL="216000" indent="-214920">
              <a:lnSpc>
                <a:spcPct val="100000"/>
              </a:lnSpc>
              <a:buClr>
                <a:srgbClr val="000000"/>
              </a:buClr>
              <a:buFont typeface="Noto Sans Symbols"/>
              <a:buAutoNum type="arabicParenR"/>
            </a:pPr>
            <a:r>
              <a:rPr b="0" lang="en-US" sz="2200" spc="-1" strike="noStrike">
                <a:solidFill>
                  <a:srgbClr val="000000"/>
                </a:solidFill>
                <a:uFill>
                  <a:solidFill>
                    <a:srgbClr val="ffffff"/>
                  </a:solidFill>
                </a:uFill>
                <a:latin typeface="Arial"/>
                <a:ea typeface="Arial"/>
              </a:rPr>
              <a:t> </a:t>
            </a:r>
            <a:r>
              <a:rPr b="0" lang="en-US" sz="2200" spc="-1" strike="noStrike">
                <a:solidFill>
                  <a:srgbClr val="000000"/>
                </a:solidFill>
                <a:uFill>
                  <a:solidFill>
                    <a:srgbClr val="ffffff"/>
                  </a:solidFill>
                </a:uFill>
                <a:latin typeface="Arial"/>
                <a:ea typeface="Arial"/>
              </a:rPr>
              <a:t>You require a solution that will automatically manage and deploy specific third party application packages to target hosts, thereby reducing administrative overhead.</a:t>
            </a: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26680" y="540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118"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p>
            <a:pPr algn="ctr">
              <a:lnSpc>
                <a:spcPct val="100000"/>
              </a:lnSpc>
            </a:pPr>
            <a:r>
              <a:rPr b="1" lang="en-US" sz="2200" spc="-1" strike="noStrike">
                <a:solidFill>
                  <a:srgbClr val="000000"/>
                </a:solidFill>
                <a:uFill>
                  <a:solidFill>
                    <a:srgbClr val="ffffff"/>
                  </a:solidFill>
                </a:uFill>
                <a:latin typeface="Arial"/>
                <a:ea typeface="Arial"/>
              </a:rPr>
              <a:t>References:</a:t>
            </a:r>
            <a:endParaRPr b="0" lang="en-US" sz="22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Arial"/>
              </a:rPr>
              <a:t>Based on the following SUSE Documentation;</a:t>
            </a:r>
            <a:endParaRPr b="0" lang="en-US" sz="2400" spc="-1" strike="noStrike">
              <a:solidFill>
                <a:srgbClr val="000000"/>
              </a:solidFill>
              <a:uFill>
                <a:solidFill>
                  <a:srgbClr val="ffffff"/>
                </a:solidFill>
              </a:uFill>
              <a:latin typeface="Arial"/>
            </a:endParaRPr>
          </a:p>
          <a:p>
            <a:pPr marL="457200" indent="-227520">
              <a:lnSpc>
                <a:spcPct val="100000"/>
              </a:lnSpc>
              <a:buClr>
                <a:srgbClr val="006600"/>
              </a:buClr>
              <a:buFont typeface="Noto Sans Symbols"/>
              <a:buAutoNum type="arabicParenR"/>
            </a:pPr>
            <a:r>
              <a:rPr b="0" lang="en-US" sz="2400" spc="-1" strike="noStrike">
                <a:solidFill>
                  <a:srgbClr val="000000"/>
                </a:solidFill>
                <a:uFill>
                  <a:solidFill>
                    <a:srgbClr val="ffffff"/>
                  </a:solidFill>
                </a:uFill>
                <a:latin typeface="Arial"/>
                <a:ea typeface="Arial"/>
              </a:rPr>
              <a:t>Best Practices Guide, by Joseph Cayouette</a:t>
            </a:r>
            <a:br/>
            <a:r>
              <a:rPr b="0" lang="en-US" sz="2400" spc="-1" strike="noStrike">
                <a:solidFill>
                  <a:srgbClr val="000000"/>
                </a:solidFill>
                <a:uFill>
                  <a:solidFill>
                    <a:srgbClr val="ffffff"/>
                  </a:solidFill>
                </a:uFill>
                <a:latin typeface="Arial"/>
                <a:ea typeface="Arial"/>
              </a:rPr>
              <a:t>(All cloning/promoting management commands &amp; API calls originated from spacewalk-utils &amp; the following Document)</a:t>
            </a:r>
            <a:endParaRPr b="0" lang="en-US" sz="2400" spc="-1" strike="noStrike">
              <a:solidFill>
                <a:srgbClr val="000000"/>
              </a:solidFill>
              <a:uFill>
                <a:solidFill>
                  <a:srgbClr val="ffffff"/>
                </a:solidFill>
              </a:uFill>
              <a:latin typeface="Arial"/>
            </a:endParaRPr>
          </a:p>
          <a:p>
            <a:pPr marL="457200" indent="-227520">
              <a:lnSpc>
                <a:spcPct val="100000"/>
              </a:lnSpc>
              <a:buClr>
                <a:srgbClr val="006600"/>
              </a:buClr>
              <a:buFont typeface="Noto Sans Symbols"/>
              <a:buAutoNum type="arabicParenR"/>
            </a:pPr>
            <a:r>
              <a:rPr b="0" lang="en-US" sz="2400" spc="-1" strike="noStrike">
                <a:solidFill>
                  <a:srgbClr val="000000"/>
                </a:solidFill>
                <a:uFill>
                  <a:solidFill>
                    <a:srgbClr val="ffffff"/>
                  </a:solidFill>
                </a:uFill>
                <a:latin typeface="Arial"/>
                <a:ea typeface="Arial"/>
              </a:rPr>
              <a:t>Advanced Patch Lifecycle Management with SUSE Manager, by Jeff Price</a:t>
            </a:r>
            <a:br/>
            <a:r>
              <a:rPr b="0" lang="en-US" sz="2400" spc="-1" strike="noStrike">
                <a:solidFill>
                  <a:srgbClr val="000000"/>
                </a:solidFill>
                <a:uFill>
                  <a:solidFill>
                    <a:srgbClr val="ffffff"/>
                  </a:solidFill>
                </a:uFill>
                <a:latin typeface="Arial"/>
                <a:ea typeface="Arial"/>
              </a:rPr>
              <a:t>(Principal Architect- SUSE Consulting)</a:t>
            </a:r>
            <a:endParaRPr b="0" lang="en-US" sz="2400" spc="-1" strike="noStrike">
              <a:solidFill>
                <a:srgbClr val="000000"/>
              </a:solidFill>
              <a:uFill>
                <a:solidFill>
                  <a:srgbClr val="ffffff"/>
                </a:solidFill>
              </a:uFill>
              <a:latin typeface="Arial"/>
            </a:endParaRPr>
          </a:p>
          <a:p>
            <a:pPr marL="457200" indent="-227520">
              <a:lnSpc>
                <a:spcPct val="100000"/>
              </a:lnSpc>
              <a:buClr>
                <a:srgbClr val="006600"/>
              </a:buClr>
              <a:buFont typeface="Noto Sans Symbols"/>
              <a:buAutoNum type="arabicParenR"/>
            </a:pPr>
            <a:r>
              <a:rPr b="0" lang="en-US" sz="2400" spc="-1" strike="noStrike" u="sng">
                <a:solidFill>
                  <a:srgbClr val="000000"/>
                </a:solidFill>
                <a:uFill>
                  <a:solidFill>
                    <a:srgbClr val="ffffff"/>
                  </a:solidFill>
                </a:uFill>
                <a:latin typeface="Arial"/>
                <a:ea typeface="Arial"/>
              </a:rPr>
              <a:t>https://wiki.microfocus.com/index.php?title=SUSE_Manager/Migration_23#Migration_from_SUSE_Manager_2.1_to_SUSE_Manager_3</a:t>
            </a:r>
            <a:endParaRPr b="0" lang="en-US" sz="24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29560" y="-1872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83" name="CustomShape 2"/>
          <p:cNvSpPr/>
          <p:nvPr/>
        </p:nvSpPr>
        <p:spPr>
          <a:xfrm>
            <a:off x="34560" y="1233360"/>
            <a:ext cx="9358560" cy="4433400"/>
          </a:xfrm>
          <a:prstGeom prst="rect">
            <a:avLst/>
          </a:prstGeom>
          <a:noFill/>
          <a:ln>
            <a:noFill/>
          </a:ln>
        </p:spPr>
        <p:style>
          <a:lnRef idx="0"/>
          <a:fillRef idx="0"/>
          <a:effectRef idx="0"/>
          <a:fontRef idx="minor"/>
        </p:style>
        <p:txBody>
          <a:bodyPr lIns="0" rIns="0" tIns="0" bIns="0" anchor="ctr"/>
          <a:p>
            <a:pPr algn="ctr">
              <a:lnSpc>
                <a:spcPct val="100000"/>
              </a:lnSpc>
            </a:pPr>
            <a:r>
              <a:rPr b="1" lang="en-US" sz="2200" spc="-1" strike="noStrike">
                <a:solidFill>
                  <a:srgbClr val="000000"/>
                </a:solidFill>
                <a:uFill>
                  <a:solidFill>
                    <a:srgbClr val="ffffff"/>
                  </a:solidFill>
                </a:uFill>
                <a:latin typeface="Arial"/>
                <a:ea typeface="Arial"/>
              </a:rPr>
              <a:t>What alternatives were evaluated to Suse Manager?</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Spacewalk (also open source) – </a:t>
            </a: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It did not provide an enterprise level solution, or support.</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r>
              <a:rPr b="1" lang="en-US" sz="2200" spc="-1" strike="noStrike">
                <a:solidFill>
                  <a:srgbClr val="000000"/>
                </a:solidFill>
                <a:uFill>
                  <a:solidFill>
                    <a:srgbClr val="ffffff"/>
                  </a:solidFill>
                </a:uFill>
                <a:latin typeface="Arial"/>
                <a:ea typeface="Arial"/>
              </a:rPr>
              <a:t>Spacewalk also did not provide a centralized console for administration purposes.</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29560" y="-1872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85" name="CustomShape 2"/>
          <p:cNvSpPr/>
          <p:nvPr/>
        </p:nvSpPr>
        <p:spPr>
          <a:xfrm>
            <a:off x="34560" y="1233360"/>
            <a:ext cx="9358560" cy="4433400"/>
          </a:xfrm>
          <a:prstGeom prst="rect">
            <a:avLst/>
          </a:prstGeom>
          <a:noFill/>
          <a:ln>
            <a:noFill/>
          </a:ln>
        </p:spPr>
        <p:style>
          <a:lnRef idx="0"/>
          <a:fillRef idx="0"/>
          <a:effectRef idx="0"/>
          <a:fontRef idx="minor"/>
        </p:style>
        <p:txBody>
          <a:bodyPr lIns="0" rIns="0" tIns="0" bIns="0" anchor="ctr"/>
          <a:p>
            <a:pPr algn="ctr">
              <a:lnSpc>
                <a:spcPct val="100000"/>
              </a:lnSpc>
            </a:pPr>
            <a:r>
              <a:rPr b="1" lang="en-US" sz="2200" spc="-1" strike="noStrike">
                <a:solidFill>
                  <a:srgbClr val="000000"/>
                </a:solidFill>
                <a:uFill>
                  <a:solidFill>
                    <a:srgbClr val="ffffff"/>
                  </a:solidFill>
                </a:uFill>
                <a:latin typeface="Arial"/>
                <a:ea typeface="Arial"/>
              </a:rPr>
              <a:t>Goals behind implementing SUSE Manager:</a:t>
            </a:r>
            <a:endParaRPr b="0" lang="en-US" sz="2200" spc="-1" strike="noStrike">
              <a:solidFill>
                <a:srgbClr val="000000"/>
              </a:solidFill>
              <a:uFill>
                <a:solidFill>
                  <a:srgbClr val="ffffff"/>
                </a:solidFill>
              </a:uFill>
              <a:latin typeface="Arial"/>
            </a:endParaRPr>
          </a:p>
          <a:p>
            <a:pPr algn="ctr">
              <a:lnSpc>
                <a:spcPct val="100000"/>
              </a:lnSpc>
            </a:pPr>
            <a:endParaRPr b="0" lang="en-US" sz="2200" spc="-1" strike="noStrike">
              <a:solidFill>
                <a:srgbClr val="000000"/>
              </a:solidFill>
              <a:uFill>
                <a:solidFill>
                  <a:srgbClr val="ffffff"/>
                </a:solidFill>
              </a:uFill>
              <a:latin typeface="Arial"/>
            </a:endParaRPr>
          </a:p>
          <a:p>
            <a:pPr marL="216000" indent="-214920">
              <a:lnSpc>
                <a:spcPct val="100000"/>
              </a:lnSpc>
              <a:buClr>
                <a:srgbClr val="000000"/>
              </a:buClr>
              <a:buFont typeface="Noto Sans Symbols"/>
              <a:buAutoNum type="arabicParenR"/>
            </a:pPr>
            <a:r>
              <a:rPr b="0" lang="en-US" sz="2200" spc="-1" strike="noStrike">
                <a:solidFill>
                  <a:srgbClr val="000000"/>
                </a:solidFill>
                <a:uFill>
                  <a:solidFill>
                    <a:srgbClr val="ffffff"/>
                  </a:solidFill>
                </a:uFill>
                <a:latin typeface="Arial"/>
                <a:ea typeface="Arial"/>
              </a:rPr>
              <a:t> </a:t>
            </a:r>
            <a:r>
              <a:rPr b="0" lang="en-US" sz="2200" spc="-1" strike="noStrike">
                <a:solidFill>
                  <a:srgbClr val="000000"/>
                </a:solidFill>
                <a:uFill>
                  <a:solidFill>
                    <a:srgbClr val="ffffff"/>
                  </a:solidFill>
                </a:uFill>
                <a:latin typeface="Arial"/>
                <a:ea typeface="Arial"/>
              </a:rPr>
              <a:t>To secure and stabilize the server patching process using the tools that SUSE/SUSE-Manager provides.</a:t>
            </a: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a:p>
            <a:pPr marL="216000" indent="-214920">
              <a:lnSpc>
                <a:spcPct val="100000"/>
              </a:lnSpc>
              <a:buClr>
                <a:srgbClr val="000000"/>
              </a:buClr>
              <a:buFont typeface="Noto Sans Symbols"/>
              <a:buAutoNum type="arabicParenR"/>
            </a:pPr>
            <a:r>
              <a:rPr b="0" lang="en-US" sz="2200" spc="-1" strike="noStrike">
                <a:solidFill>
                  <a:srgbClr val="000000"/>
                </a:solidFill>
                <a:uFill>
                  <a:solidFill>
                    <a:srgbClr val="ffffff"/>
                  </a:solidFill>
                </a:uFill>
                <a:latin typeface="Arial"/>
                <a:ea typeface="Arial"/>
              </a:rPr>
              <a:t> </a:t>
            </a:r>
            <a:r>
              <a:rPr b="0" lang="en-US" sz="2200" spc="-1" strike="noStrike">
                <a:solidFill>
                  <a:srgbClr val="000000"/>
                </a:solidFill>
                <a:uFill>
                  <a:solidFill>
                    <a:srgbClr val="ffffff"/>
                  </a:solidFill>
                </a:uFill>
                <a:latin typeface="Arial"/>
                <a:ea typeface="Arial"/>
              </a:rPr>
              <a:t>Provide integrity of patch testing and implementation throughout the environments, i.e. sandbox, dev, production, and PCI-Compliant clients.</a:t>
            </a: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a:p>
            <a:pPr marL="216000" indent="-214920">
              <a:lnSpc>
                <a:spcPct val="100000"/>
              </a:lnSpc>
              <a:buClr>
                <a:srgbClr val="000000"/>
              </a:buClr>
              <a:buFont typeface="Noto Sans Symbols"/>
              <a:buAutoNum type="arabicParenR"/>
            </a:pPr>
            <a:r>
              <a:rPr b="0" lang="en-US" sz="2200" spc="-1" strike="noStrike">
                <a:solidFill>
                  <a:srgbClr val="000000"/>
                </a:solidFill>
                <a:uFill>
                  <a:solidFill>
                    <a:srgbClr val="ffffff"/>
                  </a:solidFill>
                </a:uFill>
                <a:latin typeface="Arial"/>
                <a:ea typeface="Arial"/>
              </a:rPr>
              <a:t> </a:t>
            </a:r>
            <a:r>
              <a:rPr b="0" lang="en-US" sz="2200" spc="-1" strike="noStrike">
                <a:solidFill>
                  <a:srgbClr val="000000"/>
                </a:solidFill>
                <a:uFill>
                  <a:solidFill>
                    <a:srgbClr val="ffffff"/>
                  </a:solidFill>
                </a:uFill>
                <a:latin typeface="Arial"/>
                <a:ea typeface="Arial"/>
              </a:rPr>
              <a:t>Include Customer-Specific packages and repositories to eliminate administrative manual maintaining those software applications and packages.</a:t>
            </a: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a:p>
            <a:pPr>
              <a:lnSpc>
                <a:spcPct val="100000"/>
              </a:lnSpc>
            </a:pPr>
            <a:endParaRPr b="0" lang="en-US" sz="2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19120" y="-18720"/>
            <a:ext cx="9070560" cy="9320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87"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1" lang="en-US" sz="2400" spc="-1" strike="noStrike">
                <a:solidFill>
                  <a:srgbClr val="000000"/>
                </a:solidFill>
                <a:uFill>
                  <a:solidFill>
                    <a:srgbClr val="ffffff"/>
                  </a:solidFill>
                </a:uFill>
                <a:latin typeface="Arial"/>
                <a:ea typeface="Arial"/>
              </a:rPr>
              <a:t>Benefit: Visibility</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0" lang="en-US" sz="2400" spc="-1" strike="noStrike">
                <a:solidFill>
                  <a:srgbClr val="000000"/>
                </a:solidFill>
                <a:uFill>
                  <a:solidFill>
                    <a:srgbClr val="ffffff"/>
                  </a:solidFill>
                </a:uFill>
                <a:latin typeface="Arial"/>
                <a:ea typeface="Arial"/>
              </a:rPr>
              <a:t>Provides ability to have an overview of your infrastructure in a centralized console. (example: list of all Linux servers, OS versions and service pack levels, security patches needed, etc)</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2680"/>
            <a:ext cx="9070560" cy="980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89" name="CustomShape 2"/>
          <p:cNvSpPr/>
          <p:nvPr/>
        </p:nvSpPr>
        <p:spPr>
          <a:xfrm>
            <a:off x="565200" y="1097280"/>
            <a:ext cx="9028800" cy="4417560"/>
          </a:xfrm>
          <a:prstGeom prst="rect">
            <a:avLst/>
          </a:prstGeom>
          <a:noFill/>
          <a:ln>
            <a:noFill/>
          </a:ln>
        </p:spPr>
        <p:style>
          <a:lnRef idx="0"/>
          <a:fillRef idx="0"/>
          <a:effectRef idx="0"/>
          <a:fontRef idx="minor"/>
        </p:style>
        <p:txBody>
          <a:bodyPr lIns="90000" rIns="90000" tIns="45000" bIns="45000"/>
          <a:p>
            <a:pPr marL="432000" indent="-329400">
              <a:lnSpc>
                <a:spcPct val="100000"/>
              </a:lnSpc>
              <a:buClr>
                <a:srgbClr val="006600"/>
              </a:buClr>
              <a:buSzPct val="45000"/>
              <a:buFont typeface="Noto Sans Symbols"/>
              <a:buChar char="●"/>
            </a:pPr>
            <a:r>
              <a:rPr b="1" lang="en-US" sz="2400" spc="-1" strike="noStrike">
                <a:solidFill>
                  <a:srgbClr val="000000"/>
                </a:solidFill>
                <a:uFill>
                  <a:solidFill>
                    <a:srgbClr val="ffffff"/>
                  </a:solidFill>
                </a:uFill>
                <a:latin typeface="Arial"/>
                <a:ea typeface="Arial"/>
              </a:rPr>
              <a:t>Benefit: Security</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0" lang="en-US" sz="2400" spc="-1" strike="noStrike">
                <a:solidFill>
                  <a:srgbClr val="000000"/>
                </a:solidFill>
                <a:uFill>
                  <a:solidFill>
                    <a:srgbClr val="ffffff"/>
                  </a:solidFill>
                </a:uFill>
                <a:latin typeface="Arial"/>
                <a:ea typeface="Arial"/>
              </a:rPr>
              <a:t>SUSE Manager provides the ability to inventory and monitor the environment for available security patches and to automate the deployment of those patches</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0" lang="en-US" sz="2400" spc="-1" strike="noStrike">
                <a:solidFill>
                  <a:srgbClr val="000000"/>
                </a:solidFill>
                <a:uFill>
                  <a:solidFill>
                    <a:srgbClr val="ffffff"/>
                  </a:solidFill>
                </a:uFill>
                <a:latin typeface="Arial"/>
                <a:ea typeface="Arial"/>
              </a:rPr>
              <a:t>It is vital that your servers Never go outside your Corporate Network for ANY packages. The SUMA-Server has a direct line to the SCC for all the packages it provides to its clients.</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0" lang="en-US" sz="2400" spc="-1" strike="noStrike">
                <a:solidFill>
                  <a:srgbClr val="000000"/>
                </a:solidFill>
                <a:uFill>
                  <a:solidFill>
                    <a:srgbClr val="ffffff"/>
                  </a:solidFill>
                </a:uFill>
                <a:latin typeface="Arial"/>
                <a:ea typeface="Arial"/>
              </a:rPr>
              <a:t>The SUSE Manager Proxy provides the ability to patch the clients that are behind our fire-walled and locked-down PCI network through a secure connection to the SUSE Manager Server.</a:t>
            </a:r>
            <a:endParaRPr b="0" lang="en-US" sz="2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2680"/>
            <a:ext cx="9070560" cy="980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91" name="CustomShape 2"/>
          <p:cNvSpPr/>
          <p:nvPr/>
        </p:nvSpPr>
        <p:spPr>
          <a:xfrm>
            <a:off x="565200" y="1693080"/>
            <a:ext cx="9028800" cy="2855880"/>
          </a:xfrm>
          <a:prstGeom prst="rect">
            <a:avLst/>
          </a:prstGeom>
          <a:noFill/>
          <a:ln>
            <a:noFill/>
          </a:ln>
        </p:spPr>
        <p:style>
          <a:lnRef idx="0"/>
          <a:fillRef idx="0"/>
          <a:effectRef idx="0"/>
          <a:fontRef idx="minor"/>
        </p:style>
        <p:txBody>
          <a:bodyPr lIns="90000" rIns="90000" tIns="45000" bIns="45000"/>
          <a:p>
            <a:pPr marL="432000" indent="-329400">
              <a:lnSpc>
                <a:spcPct val="100000"/>
              </a:lnSpc>
              <a:buClr>
                <a:srgbClr val="006600"/>
              </a:buClr>
              <a:buSzPct val="45000"/>
              <a:buFont typeface="Noto Sans Symbols"/>
              <a:buChar char="●"/>
            </a:pPr>
            <a:r>
              <a:rPr b="1" lang="en-US" sz="2400" spc="-1" strike="noStrike">
                <a:solidFill>
                  <a:srgbClr val="000000"/>
                </a:solidFill>
                <a:uFill>
                  <a:solidFill>
                    <a:srgbClr val="ffffff"/>
                  </a:solidFill>
                </a:uFill>
                <a:latin typeface="Arial"/>
                <a:ea typeface="Arial"/>
              </a:rPr>
              <a:t>Benefit: Efficiency &amp; Automation</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0" lang="en-US" sz="2400" spc="-1" strike="noStrike">
                <a:solidFill>
                  <a:srgbClr val="000000"/>
                </a:solidFill>
                <a:uFill>
                  <a:solidFill>
                    <a:srgbClr val="ffffff"/>
                  </a:solidFill>
                </a:uFill>
                <a:latin typeface="Arial"/>
                <a:ea typeface="Arial"/>
              </a:rPr>
              <a:t>SUSE Manager allows the ability to manage groups of clients as easily as managing a single client, from a centralized console.</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0" lang="en-US" sz="2400" spc="-1" strike="noStrike">
                <a:solidFill>
                  <a:srgbClr val="000000"/>
                </a:solidFill>
                <a:uFill>
                  <a:solidFill>
                    <a:srgbClr val="ffffff"/>
                  </a:solidFill>
                </a:uFill>
                <a:latin typeface="Arial"/>
                <a:ea typeface="Arial"/>
              </a:rPr>
              <a:t>SUSE Manager provides an overview of clients that are vulnerable to the latest threats and informs the user on the next steps for remediation</a:t>
            </a:r>
            <a:endParaRPr b="0" lang="en-US" sz="2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2680"/>
            <a:ext cx="9070560" cy="980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93" name="CustomShape 2"/>
          <p:cNvSpPr/>
          <p:nvPr/>
        </p:nvSpPr>
        <p:spPr>
          <a:xfrm>
            <a:off x="565200" y="1693080"/>
            <a:ext cx="9028800" cy="2327400"/>
          </a:xfrm>
          <a:prstGeom prst="rect">
            <a:avLst/>
          </a:prstGeom>
          <a:noFill/>
          <a:ln>
            <a:noFill/>
          </a:ln>
        </p:spPr>
        <p:style>
          <a:lnRef idx="0"/>
          <a:fillRef idx="0"/>
          <a:effectRef idx="0"/>
          <a:fontRef idx="minor"/>
        </p:style>
        <p:txBody>
          <a:bodyPr lIns="90000" rIns="90000" tIns="45000" bIns="45000"/>
          <a:p>
            <a:pPr marL="432000" indent="-329400">
              <a:lnSpc>
                <a:spcPct val="100000"/>
              </a:lnSpc>
              <a:buClr>
                <a:srgbClr val="006600"/>
              </a:buClr>
              <a:buSzPct val="45000"/>
              <a:buFont typeface="Noto Sans Symbols"/>
              <a:buChar char="●"/>
            </a:pPr>
            <a:r>
              <a:rPr b="1" lang="en-US" sz="2400" spc="-1" strike="noStrike">
                <a:solidFill>
                  <a:srgbClr val="000000"/>
                </a:solidFill>
                <a:uFill>
                  <a:solidFill>
                    <a:srgbClr val="ffffff"/>
                  </a:solidFill>
                </a:uFill>
                <a:latin typeface="Arial"/>
                <a:ea typeface="Arial"/>
              </a:rPr>
              <a:t>Benefit: Maintaining Customer-Specific software, tools, &amp; packages</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0" lang="en-US" sz="2400" spc="-1" strike="noStrike">
                <a:solidFill>
                  <a:srgbClr val="000000"/>
                </a:solidFill>
                <a:uFill>
                  <a:solidFill>
                    <a:srgbClr val="ffffff"/>
                  </a:solidFill>
                </a:uFill>
                <a:latin typeface="Arial"/>
                <a:ea typeface="Arial"/>
              </a:rPr>
              <a:t>Collect and distribute custom software packages into manageable groups as defined by application specific needs. </a:t>
            </a:r>
            <a:endParaRPr b="0" lang="en-US" sz="2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2680"/>
            <a:ext cx="9070560" cy="980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uFill>
                  <a:solidFill>
                    <a:srgbClr val="ffffff"/>
                  </a:solidFill>
                </a:uFill>
                <a:latin typeface="Arial"/>
                <a:ea typeface="Arial"/>
              </a:rPr>
              <a:t>    </a:t>
            </a:r>
            <a:r>
              <a:rPr b="1" lang="en-US" sz="3300" spc="-1" strike="noStrike">
                <a:solidFill>
                  <a:srgbClr val="ffffff"/>
                </a:solidFill>
                <a:uFill>
                  <a:solidFill>
                    <a:srgbClr val="ffffff"/>
                  </a:solidFill>
                </a:uFill>
                <a:latin typeface="Arial"/>
                <a:ea typeface="Arial"/>
              </a:rPr>
              <a:t>SUSE-Manager Patch Lifecycle Management</a:t>
            </a:r>
            <a:endParaRPr b="0" lang="en-US" sz="3300" spc="-1" strike="noStrike">
              <a:solidFill>
                <a:srgbClr val="000000"/>
              </a:solidFill>
              <a:uFill>
                <a:solidFill>
                  <a:srgbClr val="ffffff"/>
                </a:solidFill>
              </a:uFill>
              <a:latin typeface="Arial"/>
            </a:endParaRPr>
          </a:p>
        </p:txBody>
      </p:sp>
      <p:sp>
        <p:nvSpPr>
          <p:cNvPr id="95" name="CustomShape 2"/>
          <p:cNvSpPr/>
          <p:nvPr/>
        </p:nvSpPr>
        <p:spPr>
          <a:xfrm>
            <a:off x="565200" y="1693080"/>
            <a:ext cx="9028800" cy="2327400"/>
          </a:xfrm>
          <a:prstGeom prst="rect">
            <a:avLst/>
          </a:prstGeom>
          <a:noFill/>
          <a:ln>
            <a:noFill/>
          </a:ln>
        </p:spPr>
        <p:style>
          <a:lnRef idx="0"/>
          <a:fillRef idx="0"/>
          <a:effectRef idx="0"/>
          <a:fontRef idx="minor"/>
        </p:style>
        <p:txBody>
          <a:bodyPr lIns="90000" rIns="90000" tIns="45000" bIns="45000"/>
          <a:p>
            <a:pPr marL="432000" indent="-329400">
              <a:lnSpc>
                <a:spcPct val="100000"/>
              </a:lnSpc>
              <a:buClr>
                <a:srgbClr val="006600"/>
              </a:buClr>
              <a:buSzPct val="45000"/>
              <a:buFont typeface="Noto Sans Symbols"/>
              <a:buChar char="●"/>
            </a:pPr>
            <a:r>
              <a:rPr b="1" lang="en-US" sz="2400" spc="-1" strike="noStrike">
                <a:solidFill>
                  <a:srgbClr val="000000"/>
                </a:solidFill>
                <a:uFill>
                  <a:solidFill>
                    <a:srgbClr val="ffffff"/>
                  </a:solidFill>
                </a:uFill>
                <a:latin typeface="Arial"/>
                <a:ea typeface="Arial"/>
              </a:rPr>
              <a:t>The issues that I needed to solve:</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1" lang="en-US" sz="2400" spc="-1" strike="noStrike">
                <a:solidFill>
                  <a:srgbClr val="000000"/>
                </a:solidFill>
                <a:uFill>
                  <a:solidFill>
                    <a:srgbClr val="ffffff"/>
                  </a:solidFill>
                </a:uFill>
                <a:latin typeface="Arial"/>
                <a:ea typeface="Arial"/>
              </a:rPr>
              <a:t>1. Consistency of packages provided by SUSE(SCC) on a daily basis.</a:t>
            </a:r>
            <a:endParaRPr b="0" lang="en-US" sz="2400" spc="-1" strike="noStrike">
              <a:solidFill>
                <a:srgbClr val="000000"/>
              </a:solidFill>
              <a:uFill>
                <a:solidFill>
                  <a:srgbClr val="ffffff"/>
                </a:solidFill>
              </a:uFill>
              <a:latin typeface="Arial"/>
            </a:endParaRPr>
          </a:p>
          <a:p>
            <a:pPr marL="432000" indent="-329400">
              <a:lnSpc>
                <a:spcPct val="100000"/>
              </a:lnSpc>
              <a:buClr>
                <a:srgbClr val="006600"/>
              </a:buClr>
              <a:buSzPct val="45000"/>
              <a:buFont typeface="Noto Sans Symbols"/>
              <a:buChar char="●"/>
            </a:pPr>
            <a:r>
              <a:rPr b="1" lang="en-US" sz="2400" spc="-1" strike="noStrike">
                <a:solidFill>
                  <a:srgbClr val="000000"/>
                </a:solidFill>
                <a:uFill>
                  <a:solidFill>
                    <a:srgbClr val="ffffff"/>
                  </a:solidFill>
                </a:uFill>
                <a:latin typeface="Arial"/>
                <a:ea typeface="Arial"/>
              </a:rPr>
              <a:t>2. Installation and maintaining of Customer specific software packages (third party vendor software)</a:t>
            </a:r>
            <a:endParaRPr b="0" lang="en-US" sz="24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TotalTime>
  <Application>LibreOffice/5.3.5.2$Linux_X86_64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2018-02-25T14:27:30Z</dcterms:modified>
  <cp:revision>34</cp:revision>
  <dc:subject/>
  <dc:title/>
</cp:coreProperties>
</file>