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3"/>
  </p:handoutMasterIdLst>
  <p:sldIdLst>
    <p:sldId id="256" r:id="rId3"/>
    <p:sldId id="317" r:id="rId5"/>
    <p:sldId id="333" r:id="rId6"/>
    <p:sldId id="334" r:id="rId7"/>
    <p:sldId id="335" r:id="rId8"/>
    <p:sldId id="336" r:id="rId9"/>
    <p:sldId id="337" r:id="rId10"/>
    <p:sldId id="338" r:id="rId11"/>
    <p:sldId id="340" r:id="rId12"/>
    <p:sldId id="339" r:id="rId13"/>
    <p:sldId id="341" r:id="rId14"/>
    <p:sldId id="342" r:id="rId15"/>
    <p:sldId id="343" r:id="rId16"/>
    <p:sldId id="344" r:id="rId17"/>
    <p:sldId id="345" r:id="rId18"/>
    <p:sldId id="346" r:id="rId19"/>
    <p:sldId id="347" r:id="rId20"/>
    <p:sldId id="348" r:id="rId21"/>
    <p:sldId id="349" r:id="rId22"/>
    <p:sldId id="350" r:id="rId23"/>
    <p:sldId id="351" r:id="rId24"/>
    <p:sldId id="352" r:id="rId25"/>
    <p:sldId id="353" r:id="rId26"/>
    <p:sldId id="354" r:id="rId27"/>
    <p:sldId id="355" r:id="rId28"/>
    <p:sldId id="356" r:id="rId29"/>
    <p:sldId id="357" r:id="rId30"/>
    <p:sldId id="358" r:id="rId31"/>
    <p:sldId id="359" r:id="rId32"/>
    <p:sldId id="360" r:id="rId33"/>
    <p:sldId id="361" r:id="rId34"/>
    <p:sldId id="362" r:id="rId35"/>
    <p:sldId id="363" r:id="rId36"/>
    <p:sldId id="364" r:id="rId37"/>
    <p:sldId id="365" r:id="rId38"/>
    <p:sldId id="366" r:id="rId39"/>
    <p:sldId id="367" r:id="rId40"/>
    <p:sldId id="368" r:id="rId41"/>
    <p:sldId id="369" r:id="rId42"/>
    <p:sldId id="370" r:id="rId43"/>
    <p:sldId id="371" r:id="rId44"/>
    <p:sldId id="372" r:id="rId45"/>
    <p:sldId id="373" r:id="rId46"/>
    <p:sldId id="374" r:id="rId47"/>
    <p:sldId id="375" r:id="rId48"/>
    <p:sldId id="376" r:id="rId49"/>
    <p:sldId id="377" r:id="rId50"/>
    <p:sldId id="378" r:id="rId51"/>
    <p:sldId id="379" r:id="rId52"/>
    <p:sldId id="380" r:id="rId53"/>
    <p:sldId id="381" r:id="rId54"/>
    <p:sldId id="384" r:id="rId55"/>
    <p:sldId id="385" r:id="rId56"/>
    <p:sldId id="386" r:id="rId57"/>
    <p:sldId id="387" r:id="rId58"/>
    <p:sldId id="388" r:id="rId59"/>
    <p:sldId id="389" r:id="rId60"/>
    <p:sldId id="390" r:id="rId61"/>
    <p:sldId id="391" r:id="rId62"/>
  </p:sldIdLst>
  <p:sldSz cx="12188825" cy="6858000"/>
  <p:notesSz cx="6858000" cy="9144000"/>
  <p:defaultTextStyle>
    <a:defPPr rtl="0">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8EC20E35-A176-4012-BC5E-935CFFF8708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06" autoAdjust="0"/>
    <p:restoredTop sz="94599" autoAdjust="0"/>
  </p:normalViewPr>
  <p:slideViewPr>
    <p:cSldViewPr>
      <p:cViewPr varScale="1">
        <p:scale>
          <a:sx n="141" d="100"/>
          <a:sy n="141" d="100"/>
        </p:scale>
        <p:origin x="224" y="176"/>
      </p:cViewPr>
      <p:guideLst>
        <p:guide pos="3966"/>
        <p:guide orient="horz" pos="2099"/>
      </p:guideLst>
    </p:cSldViewPr>
  </p:slideViewPr>
  <p:notesTextViewPr>
    <p:cViewPr>
      <p:scale>
        <a:sx n="1" d="1"/>
        <a:sy n="1" d="1"/>
      </p:scale>
      <p:origin x="0" y="0"/>
    </p:cViewPr>
  </p:notesTextViewPr>
  <p:notesViewPr>
    <p:cSldViewPr showGuides="1">
      <p:cViewPr varScale="1">
        <p:scale>
          <a:sx n="86" d="100"/>
          <a:sy n="86" d="100"/>
        </p:scale>
        <p:origin x="2424" y="84"/>
      </p:cViewPr>
      <p:guideLst>
        <p:guide orient="horz" pos="2799"/>
        <p:guide pos="2231"/>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handoutMaster" Target="handoutMasters/handoutMaster1.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5" Type="http://schemas.openxmlformats.org/officeDocument/2006/relationships/image" Target="../media/image25.wmf"/><Relationship Id="rId4" Type="http://schemas.openxmlformats.org/officeDocument/2006/relationships/image" Target="../media/image24.wmf"/><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r>
              <a:rPr lang="en-US" altLang="zh-CN" dirty="0">
                <a:latin typeface="Microsoft YaHei UI" panose="020B0503020204020204" pitchFamily="34" charset="-122"/>
                <a:ea typeface="Microsoft YaHei UI" panose="020B0503020204020204" pitchFamily="34" charset="-122"/>
              </a:rPr>
              <a:t>123123</a:t>
            </a:r>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EF20B349-F2EE-40B7-9A96-7F76E2326DFA}"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850423A-8BCE-448E-A97B-03A88B2B12C1}" type="slidenum">
              <a:rPr lang="en-US" altLang="zh-CN"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E79AF599-AE6F-4E1C-94D1-C707F302C5B5}" type="datetime1">
              <a:rPr lang="zh-CN" altLang="en-US" smtClean="0"/>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01F2A70B-78F2-4DCF-B53B-C990D2FAFB8A}" type="slidenum">
              <a:rPr lang="en-US" altLang="zh-CN"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当数据非常的多，选择任何一个算法来进行分类最终的准确度都差不多， 当你的数据量比较小，并且数据比较复杂，这时候得选择一个比较切合数据本身的算法来训练模型</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大于</a:t>
            </a:r>
            <a:r>
              <a:rPr lang="en-US" altLang="zh-CN"/>
              <a:t>0.5</a:t>
            </a:r>
            <a:r>
              <a:rPr lang="zh-CN" altLang="en-US"/>
              <a:t>为癌症，小于</a:t>
            </a:r>
            <a:r>
              <a:rPr lang="en-US" altLang="zh-CN"/>
              <a:t>0.5</a:t>
            </a:r>
            <a:r>
              <a:rPr lang="zh-CN" altLang="en-US"/>
              <a:t>非癌症</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2413" y="1905000"/>
            <a:ext cx="9144000" cy="2667000"/>
          </a:xfrm>
        </p:spPr>
        <p:txBody>
          <a:bodyPr rtlCol="0">
            <a:noAutofit/>
          </a:bodyPr>
          <a:lstStyle>
            <a:lvl1pPr>
              <a:defRPr sz="54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256" name="线条" descr="线条图形"/>
          <p:cNvGrpSpPr/>
          <p:nvPr/>
        </p:nvGrpSpPr>
        <p:grpSpPr bwMode="invGray">
          <a:xfrm>
            <a:off x="1584896" y="4724400"/>
            <a:ext cx="8631936" cy="64008"/>
            <a:chOff x="-4110038" y="2703513"/>
            <a:chExt cx="17394239" cy="160336"/>
          </a:xfrm>
          <a:solidFill>
            <a:schemeClr val="accent1"/>
          </a:solidFill>
        </p:grpSpPr>
        <p:sp>
          <p:nvSpPr>
            <p:cNvPr id="257" name="任意多边形 5"/>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8" name="任意多边形 6"/>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9" name="任意多边形 7"/>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0" name="任意多边形 8"/>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1" name="任意多边形 9"/>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2" name="任意多边形 10"/>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3" name="任意多边形 11"/>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4" name="任意多边形 12"/>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5" name="任意多边形 13"/>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6" name="任意多边形 14"/>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7" name="任意多边形 15"/>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8" name="任意多边形 16"/>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9" name="任意多边形 17"/>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0" name="任意多边形 18"/>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1" name="任意多边形 19"/>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2" name="任意多边形 20"/>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3" name="任意多边形 21"/>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4" name="任意多边形 22"/>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5" name="任意多边形 23"/>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6" name="任意多边形 24"/>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7" name="任意多边形 25"/>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8" name="任意多边形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9" name="任意多边形 27"/>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0" name="任意多边形 28"/>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1" name="任意多边形 29"/>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2" name="任意多边形 30"/>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3" name="任意多边形 31"/>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4" name="任意多边形 32"/>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5" name="任意多边形 33"/>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6" name="任意多边形 34"/>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7" name="任意多边形 35"/>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8" name="任意多边形 36"/>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9" name="任意多边形 37"/>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0" name="任意多边形 38"/>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1" name="任意多边形 39"/>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2" name="任意多边形 40"/>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3" name="任意多边形 41"/>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4" name="任意多边形 42"/>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5" name="任意多边形 43"/>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6" name="任意多边形 44"/>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7" name="任意多边形 45"/>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8" name="任意多边形 46"/>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9" name="任意多边形 47"/>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0" name="任意多边形 48"/>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1" name="任意多边形 49"/>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2" name="任意多边形 50"/>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3" name="任意多边形 51"/>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4" name="任意多边形 52"/>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5" name="任意多边形 53"/>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6" name="任意多边形 54"/>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7" name="任意多边形 55"/>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8" name="任意多边形 56"/>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9" name="任意多边形 57"/>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0" name="任意多边形 58"/>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1" name="任意多边形 59"/>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2" name="任意多边形 60"/>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3" name="任意多边形 61"/>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4" name="任意多边形 62"/>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5" name="任意多边形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6" name="任意多边形 64"/>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7" name="任意多边形 65"/>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8" name="任意多边形 66"/>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9" name="任意多边形 67"/>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0" name="任意多边形 68"/>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1" name="任意多边形 69"/>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2" name="任意多边形 70"/>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3" name="任意多边形 71"/>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4" name="任意多边形 72"/>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5" name="任意多边形 73"/>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6" name="任意多边形 74"/>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7" name="任意多边形 75"/>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8" name="任意多边形 76"/>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9" name="任意多边形 77"/>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0" name="任意多边形 78"/>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1" name="任意多边形 79"/>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2" name="任意多边形 80"/>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3" name="任意多边形 81"/>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4" name="任意多边形 82"/>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5" name="任意多边形 83"/>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6" name="任意多边形 84"/>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7" name="任意多边形 85"/>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8" name="任意多边形 86"/>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9" name="任意多边形 87"/>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0" name="任意多边形 88"/>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1" name="任意多边形 89"/>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2" name="任意多边形 90"/>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3" name="任意多边形 91"/>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4" name="任意多边形 92"/>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5" name="任意多边形 93"/>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6" name="任意多边形 94"/>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7" name="任意多边形 95"/>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8" name="任意多边形 96"/>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9" name="任意多边形 97"/>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0" name="任意多边形 98"/>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1" name="任意多边形 99"/>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2" name="任意多边形 100"/>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3" name="任意多边形 101"/>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4" name="任意多边形 102"/>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5" name="任意多边形 103"/>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6" name="任意多边形 104"/>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7" name="任意多边形 105"/>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8" name="任意多边形 106"/>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9" name="任意多边形 107"/>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0" name="任意多边形 108"/>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1" name="任意多边形 109"/>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2" name="任意多边形 110"/>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3" name="任意多边形 111"/>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4" name="任意多边形 112"/>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5" name="任意多边形 113"/>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6" name="任意多边形 114"/>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7" name="任意多边形 115"/>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8" name="任意多边形 116"/>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9" name="任意多边形 117"/>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0" name="任意多边形 118"/>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1" name="任意多边形 119"/>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2" name="任意多边形 120"/>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3" name="任意多边形 121"/>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4" name="任意多边形 122"/>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5" name="任意多边形 123"/>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6" name="任意多边形 124"/>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7" name="任意多边形 125"/>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8" name="任意多边形 126"/>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9" name="任意多边形 127"/>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3" name="副标题 2"/>
          <p:cNvSpPr>
            <a:spLocks noGrp="1"/>
          </p:cNvSpPr>
          <p:nvPr>
            <p:ph type="subTitle" idx="1"/>
          </p:nvPr>
        </p:nvSpPr>
        <p:spPr>
          <a:xfrm>
            <a:off x="1522413" y="5105400"/>
            <a:ext cx="9143999" cy="1066800"/>
          </a:xfrm>
        </p:spPr>
        <p:txBody>
          <a:bodyPr rtlCol="0"/>
          <a:lstStyle>
            <a:lvl1pPr marL="0" indent="0" algn="l">
              <a:spcBef>
                <a:spcPts val="0"/>
              </a:spcBef>
              <a:buNone/>
              <a:defRPr>
                <a:solidFill>
                  <a:schemeClr val="tx1">
                    <a:tint val="75000"/>
                  </a:schemeClr>
                </a:solidFill>
                <a:latin typeface="Microsoft YaHei UI" panose="020B0503020204020204" pitchFamily="34" charset="-122"/>
                <a:ea typeface="Microsoft YaHei UI"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单击此处编辑母版副标题样式</a:t>
            </a:r>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7" name="线条" descr="线条图形"/>
          <p:cNvGrpSpPr/>
          <p:nvPr/>
        </p:nvGrpSpPr>
        <p:grpSpPr bwMode="invGray">
          <a:xfrm>
            <a:off x="1522413" y="1514475"/>
            <a:ext cx="10569575" cy="64008"/>
            <a:chOff x="1522413" y="1514475"/>
            <a:chExt cx="10569575" cy="64008"/>
          </a:xfrm>
        </p:grpSpPr>
        <p:sp>
          <p:nvSpPr>
            <p:cNvPr id="8" name="任意多边形 7"/>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 name="任意多边形 8"/>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0" name="任意多边形 9"/>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1"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2"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3"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4"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5"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5"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6"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7"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8"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9"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0"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1"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2"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3"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4"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5"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6"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7"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8"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9"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0"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1"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2"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3"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4"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5"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6"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7"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8"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9"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0"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1"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2"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3"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4"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5"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6"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7"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8"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9"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0"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1"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竖排文字占位符 2"/>
          <p:cNvSpPr>
            <a:spLocks noGrp="1"/>
          </p:cNvSpPr>
          <p:nvPr>
            <p:ph type="body" orient="vert" idx="1" hasCustomPrompt="1"/>
          </p:nvPr>
        </p:nvSpPr>
        <p:spPr/>
        <p:txBody>
          <a:bodyPr vert="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marL="1957070">
              <a:defRPr/>
            </a:lvl6pPr>
            <a:lvl7pPr marL="1957070">
              <a:defRPr/>
            </a:lvl7pPr>
            <a:lvl8pPr marL="1957070">
              <a:defRPr/>
            </a:lvl8pPr>
            <a:lvl9pPr marL="1957070">
              <a:defRPr/>
            </a:lvl9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ACF6A5-CA30-4724-8A74-55B65EA2DB8E}" type="datetime1">
              <a:rPr lang="zh-CN" altLang="en-US" smtClean="0"/>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10361612" y="274639"/>
            <a:ext cx="1371600" cy="5901747"/>
          </a:xfrm>
        </p:spPr>
        <p:txBody>
          <a:bodyPr vert="vert"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7" name="线条" descr="线条图形"/>
          <p:cNvGrpSpPr/>
          <p:nvPr/>
        </p:nvGrpSpPr>
        <p:grpSpPr bwMode="invGray">
          <a:xfrm rot="5400000">
            <a:off x="6864412" y="3472598"/>
            <a:ext cx="6492240" cy="64008"/>
            <a:chOff x="1522413" y="1514475"/>
            <a:chExt cx="10569575" cy="64008"/>
          </a:xfrm>
        </p:grpSpPr>
        <p:sp>
          <p:nvSpPr>
            <p:cNvPr id="8" name="任意多边形 10"/>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 name="任意多边形 11"/>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0" name="任意多边形 12"/>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1"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2"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3"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4"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5"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5"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6"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7"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8"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9"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0"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1"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2"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3"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4"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5"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6"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7"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8"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9"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0"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1"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2"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3"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4"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5"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6"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7"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8"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9"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0"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1"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2"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3"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4"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5"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6"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7"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8"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9"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0"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1"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竖排文字占位符 2"/>
          <p:cNvSpPr>
            <a:spLocks noGrp="1"/>
          </p:cNvSpPr>
          <p:nvPr>
            <p:ph type="body" orient="vert" idx="1"/>
          </p:nvPr>
        </p:nvSpPr>
        <p:spPr>
          <a:xfrm>
            <a:off x="608012" y="277813"/>
            <a:ext cx="9144001" cy="5898573"/>
          </a:xfrm>
        </p:spPr>
        <p:txBody>
          <a:bodyPr vert="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marL="1261745" indent="0">
              <a:buNone/>
              <a:defRPr/>
            </a:lvl6pPr>
            <a:lvl7pPr>
              <a:defRPr/>
            </a:lvl7pPr>
            <a:lvl8pPr>
              <a:defRPr baseline="0"/>
            </a:lvl8pPr>
            <a:lvl9pPr>
              <a:defRPr baseline="0"/>
            </a:lvl9p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9B0CA52-F532-4FDA-A3F9-4BF9C8E5C82E}" type="datetime1">
              <a:rPr lang="zh-CN" altLang="en-US" smtClean="0"/>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52575" y="317883"/>
            <a:ext cx="9143998" cy="10207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167" name="线条" descr="线条图形"/>
          <p:cNvGrpSpPr/>
          <p:nvPr/>
        </p:nvGrpSpPr>
        <p:grpSpPr bwMode="invGray">
          <a:xfrm>
            <a:off x="1522413" y="1514475"/>
            <a:ext cx="10569575" cy="64008"/>
            <a:chOff x="1522413" y="1514475"/>
            <a:chExt cx="10569575" cy="64008"/>
          </a:xfrm>
        </p:grpSpPr>
        <p:sp>
          <p:nvSpPr>
            <p:cNvPr id="168" name="任意多边形 10"/>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9" name="任意多边形 11"/>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0" name="任意多边形 12"/>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1"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2"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3"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4"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5"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6"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7"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8"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9"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0"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1"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2"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3"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4"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5"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6"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7"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8"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9"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0"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1"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2"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3"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4"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5"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6"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7"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8"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9"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0"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1"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2"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3"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4"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5"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6"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7"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8"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9"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0"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1"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2"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3"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4"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5"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6"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7"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8"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9"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0"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1"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2"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3"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4"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5"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6"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7"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8"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9"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0"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1"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2"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3"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4"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5"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6"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7"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8"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9"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0"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1"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内容占位符 2"/>
          <p:cNvSpPr>
            <a:spLocks noGrp="1"/>
          </p:cNvSpPr>
          <p:nvPr>
            <p:ph idx="1" hasCustomPrompt="1"/>
          </p:nvPr>
        </p:nvSpPr>
        <p:spPr/>
        <p:txBody>
          <a:bodyPr rtlCol="0"/>
          <a:lstStyle>
            <a:lvl1pPr>
              <a:defRPr>
                <a:latin typeface="Microsoft YaHei UI" panose="020B0503020204020204" pitchFamily="34" charset="-122"/>
                <a:ea typeface="Microsoft YaHei UI" panose="020B0503020204020204" pitchFamily="34" charset="-122"/>
              </a:defRPr>
            </a:lvl1pPr>
            <a:lvl2pPr marL="548640">
              <a:defRPr>
                <a:latin typeface="Microsoft YaHei UI" panose="020B0503020204020204" pitchFamily="34" charset="-122"/>
                <a:ea typeface="Microsoft YaHei UI" panose="020B0503020204020204" pitchFamily="34" charset="-122"/>
              </a:defRPr>
            </a:lvl2pPr>
            <a:lvl3pPr marL="777240">
              <a:defRPr>
                <a:latin typeface="Microsoft YaHei UI" panose="020B0503020204020204" pitchFamily="34" charset="-122"/>
                <a:ea typeface="Microsoft YaHei UI" panose="020B0503020204020204" pitchFamily="34" charset="-122"/>
              </a:defRPr>
            </a:lvl3pPr>
            <a:lvl4pPr marL="1005840">
              <a:defRPr>
                <a:latin typeface="Microsoft YaHei UI" panose="020B0503020204020204" pitchFamily="34" charset="-122"/>
                <a:ea typeface="Microsoft YaHei UI" panose="020B0503020204020204" pitchFamily="34" charset="-122"/>
              </a:defRPr>
            </a:lvl4pPr>
            <a:lvl5pPr marL="1234440">
              <a:defRPr>
                <a:latin typeface="Microsoft YaHei UI" panose="020B0503020204020204" pitchFamily="34" charset="-122"/>
                <a:ea typeface="Microsoft YaHei UI" panose="020B0503020204020204" pitchFamily="34" charset="-122"/>
              </a:defRPr>
            </a:lvl5pPr>
            <a:lvl6pPr marL="1463040">
              <a:defRPr baseline="0"/>
            </a:lvl6pPr>
            <a:lvl7pPr marL="1691640">
              <a:defRPr baseline="0"/>
            </a:lvl7pPr>
            <a:lvl8pPr marL="1920240">
              <a:defRPr baseline="0"/>
            </a:lvl8pPr>
            <a:lvl9pPr marL="2148840">
              <a:defRPr baseline="0"/>
            </a:lvl9pPr>
          </a:lstStyle>
          <a:p>
            <a:pPr lvl="0" rtl="0"/>
            <a:r>
              <a:rPr lang="zh-CN" altLang="en-US" noProof="0" dirty="0"/>
              <a:t>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522413" y="1905000"/>
            <a:ext cx="9144000" cy="2667000"/>
          </a:xfrm>
        </p:spPr>
        <p:txBody>
          <a:bodyPr rtlCol="0" anchor="b">
            <a:noAutofit/>
          </a:bodyPr>
          <a:lstStyle>
            <a:lvl1pPr algn="l">
              <a:defRPr sz="4400" b="0" cap="none"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255" name="线条" descr="线条图形"/>
          <p:cNvGrpSpPr/>
          <p:nvPr/>
        </p:nvGrpSpPr>
        <p:grpSpPr bwMode="invGray">
          <a:xfrm>
            <a:off x="1584896" y="4724400"/>
            <a:ext cx="8631936" cy="64008"/>
            <a:chOff x="-4110038" y="2703513"/>
            <a:chExt cx="17394239" cy="160336"/>
          </a:xfrm>
          <a:solidFill>
            <a:schemeClr val="accent1"/>
          </a:solidFill>
        </p:grpSpPr>
        <p:sp>
          <p:nvSpPr>
            <p:cNvPr id="256" name="任意多边形 5"/>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7" name="任意多边形 6"/>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8" name="任意多边形 7"/>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9" name="任意多边形 8"/>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0" name="任意多边形 9"/>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1" name="任意多边形 10"/>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2" name="任意多边形 11"/>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3" name="任意多边形 12"/>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4" name="任意多边形 13"/>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5" name="任意多边形 14"/>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6" name="任意多边形 15"/>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7" name="任意多边形 16"/>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8" name="任意多边形 17"/>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9" name="任意多边形 18"/>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0" name="任意多边形 19"/>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1" name="任意多边形 20"/>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2" name="任意多边形 21"/>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3" name="任意多边形 22"/>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4" name="任意多边形 23"/>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5" name="任意多边形 24"/>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6" name="任意多边形 25"/>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7" name="任意多边形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8" name="任意多边形 27"/>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9" name="任意多边形 28"/>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0" name="任意多边形 29"/>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1" name="任意多边形 30"/>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2" name="任意多边形 31"/>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3" name="任意多边形 32"/>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4" name="任意多边形 33"/>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5" name="任意多边形 34"/>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6" name="任意多边形 35"/>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7" name="任意多边形 36"/>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8" name="任意多边形 37"/>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9" name="任意多边形 38"/>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0" name="任意多边形 39"/>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1" name="任意多边形 40"/>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2" name="任意多边形 41"/>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3" name="任意多边形 42"/>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4" name="任意多边形 43"/>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5" name="任意多边形 44"/>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6" name="任意多边形 45"/>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7" name="任意多边形 46"/>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8" name="任意多边形 47"/>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9" name="任意多边形 48"/>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0" name="任意多边形 49"/>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1" name="任意多边形 50"/>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2" name="任意多边形 51"/>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3" name="任意多边形 52"/>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4" name="任意多边形 53"/>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5" name="任意多边形 54"/>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6" name="任意多边形 55"/>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7" name="任意多边形 56"/>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8" name="任意多边形 57"/>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9" name="任意多边形 58"/>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0" name="任意多边形 59"/>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1" name="任意多边形 60"/>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2" name="任意多边形 61"/>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3" name="任意多边形 62"/>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4" name="任意多边形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5" name="任意多边形 64"/>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6" name="任意多边形 65"/>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7" name="任意多边形 66"/>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8" name="任意多边形 67"/>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9" name="任意多边形 68"/>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0" name="任意多边形 69"/>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1" name="任意多边形 70"/>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2" name="任意多边形 71"/>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3" name="任意多边形 72"/>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4" name="任意多边形 73"/>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5" name="任意多边形 74"/>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6" name="任意多边形 75"/>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7" name="任意多边形 76"/>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8" name="任意多边形 77"/>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9" name="任意多边形 78"/>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0" name="任意多边形 79"/>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1" name="任意多边形 80"/>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2" name="任意多边形 81"/>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3" name="任意多边形 82"/>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4" name="任意多边形 83"/>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5" name="任意多边形 84"/>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6" name="任意多边形 85"/>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7" name="任意多边形 86"/>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8" name="任意多边形 87"/>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9" name="任意多边形 88"/>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0" name="任意多边形 89"/>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1" name="任意多边形 90"/>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2" name="任意多边形 91"/>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3" name="任意多边形 92"/>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4" name="任意多边形 93"/>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5" name="任意多边形 94"/>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6" name="任意多边形 95"/>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7" name="任意多边形 96"/>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8" name="任意多边形 97"/>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9" name="任意多边形 98"/>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0" name="任意多边形 99"/>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1" name="任意多边形 100"/>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2" name="任意多边形 101"/>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3" name="任意多边形 102"/>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4" name="任意多边形 103"/>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5" name="任意多边形 104"/>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6" name="任意多边形 105"/>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7" name="任意多边形 106"/>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8" name="任意多边形 107"/>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9" name="任意多边形 108"/>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0" name="任意多边形 109"/>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1" name="任意多边形 110"/>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2" name="任意多边形 111"/>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3" name="任意多边形 112"/>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4" name="任意多边形 113"/>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5" name="任意多边形 114"/>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6" name="任意多边形 115"/>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7" name="任意多边形 116"/>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8" name="任意多边形 117"/>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9" name="任意多边形 118"/>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0" name="任意多边形 119"/>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1" name="任意多边形 120"/>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2" name="任意多边形 121"/>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3" name="任意多边形 122"/>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4" name="任意多边形 123"/>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5" name="任意多边形 124"/>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6" name="任意多边形 125"/>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7" name="任意多边形 126"/>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8" name="任意多边形 127"/>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3" name="文本占位符 2"/>
          <p:cNvSpPr>
            <a:spLocks noGrp="1"/>
          </p:cNvSpPr>
          <p:nvPr>
            <p:ph type="body" idx="1" hasCustomPrompt="1"/>
          </p:nvPr>
        </p:nvSpPr>
        <p:spPr>
          <a:xfrm>
            <a:off x="1522413" y="5102525"/>
            <a:ext cx="9143999" cy="1069675"/>
          </a:xfrm>
        </p:spPr>
        <p:txBody>
          <a:bodyPr rtlCol="0" anchor="t">
            <a:normAutofit/>
          </a:bodyPr>
          <a:lstStyle>
            <a:lvl1pPr marL="0" indent="0">
              <a:spcBef>
                <a:spcPts val="0"/>
              </a:spcBef>
              <a:buNone/>
              <a:defRPr sz="2400">
                <a:solidFill>
                  <a:schemeClr val="tx1">
                    <a:tint val="75000"/>
                  </a:schemeClr>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E642744-2BC1-482F-8D65-D67812FCF761}" type="datetime1">
              <a:rPr lang="zh-CN" altLang="en-US" smtClean="0"/>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158" name="线条" descr="线条图形"/>
          <p:cNvGrpSpPr/>
          <p:nvPr/>
        </p:nvGrpSpPr>
        <p:grpSpPr bwMode="invGray">
          <a:xfrm>
            <a:off x="1522413" y="1514475"/>
            <a:ext cx="10569575" cy="64008"/>
            <a:chOff x="1522413" y="1514475"/>
            <a:chExt cx="10569575" cy="64008"/>
          </a:xfrm>
        </p:grpSpPr>
        <p:sp>
          <p:nvSpPr>
            <p:cNvPr id="159" name="任意多边形 10"/>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0" name="任意多边形 11"/>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1" name="任意多边形 12"/>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2"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3"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4"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5"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6"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7"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8"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9"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0"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1"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2"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3"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4"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5"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6"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7"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8"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9"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0"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1"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2"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3"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4"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5"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6"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7"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8"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9"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0"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1"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2"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3"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4"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5"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6"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7"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8"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9"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0"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1"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2"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3"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4"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5"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6"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7"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8"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9"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0"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1"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2"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3"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4"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5"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6"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7"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8"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9"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0"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1"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2"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3"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4"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5"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6"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7"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8"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9"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0"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1"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2"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内容占位符 2"/>
          <p:cNvSpPr>
            <a:spLocks noGrp="1"/>
          </p:cNvSpPr>
          <p:nvPr>
            <p:ph sz="half" idx="1" hasCustomPrompt="1"/>
          </p:nvPr>
        </p:nvSpPr>
        <p:spPr>
          <a:xfrm>
            <a:off x="1522413" y="1905000"/>
            <a:ext cx="4419599" cy="42672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marL="1957070">
              <a:defRPr sz="1600"/>
            </a:lvl6pPr>
            <a:lvl7pPr marL="1957070">
              <a:defRPr sz="1600" baseline="0"/>
            </a:lvl7pPr>
            <a:lvl8pPr marL="1957070">
              <a:defRPr sz="1600" baseline="0"/>
            </a:lvl8pPr>
            <a:lvl9pPr marL="1957070">
              <a:defRPr sz="1600" baseline="0"/>
            </a:lvl9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内容占位符 3"/>
          <p:cNvSpPr>
            <a:spLocks noGrp="1"/>
          </p:cNvSpPr>
          <p:nvPr>
            <p:ph sz="half" idx="2" hasCustomPrompt="1"/>
          </p:nvPr>
        </p:nvSpPr>
        <p:spPr>
          <a:xfrm>
            <a:off x="6246815" y="1905000"/>
            <a:ext cx="4419598" cy="42672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marL="1957070">
              <a:defRPr sz="1600"/>
            </a:lvl6pPr>
            <a:lvl7pPr marL="1957070">
              <a:defRPr sz="1600"/>
            </a:lvl7pPr>
            <a:lvl8pPr marL="1957070">
              <a:defRPr sz="1600" baseline="0"/>
            </a:lvl8pPr>
            <a:lvl9pPr marL="1957070">
              <a:defRPr sz="1600" baseline="0"/>
            </a:lvl9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957C6E4D-621D-4515-8831-14D98E9F728C}" type="datetime1">
              <a:rPr lang="zh-CN" altLang="en-US" smtClean="0"/>
            </a:fld>
            <a:endParaRPr lang="zh-CN" altLang="en-US" dirty="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160" name="线条" descr="线条图形"/>
          <p:cNvGrpSpPr/>
          <p:nvPr/>
        </p:nvGrpSpPr>
        <p:grpSpPr bwMode="invGray">
          <a:xfrm>
            <a:off x="1522413" y="1514475"/>
            <a:ext cx="10569575" cy="64008"/>
            <a:chOff x="1522413" y="1514475"/>
            <a:chExt cx="10569575" cy="64008"/>
          </a:xfrm>
        </p:grpSpPr>
        <p:sp>
          <p:nvSpPr>
            <p:cNvPr id="161" name="任意多边形 160"/>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2" name="任意多边形 161"/>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3" name="任意多边形 162"/>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4"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5"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6"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7"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8"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9"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0"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1"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2"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3"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4"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5"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6"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7"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8"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9"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0"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1"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2"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3"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4"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5"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6"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7"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8"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9"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0"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1"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2"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3"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4"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5"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6"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7"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8"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9"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0"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1"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2"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3"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4"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5"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6"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7"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8"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9"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0"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1"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2"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3"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4"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5"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6"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7"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8"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9"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0"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1"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2"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3"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4"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5"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6"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7"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8"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9"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0"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1"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2"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3"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4"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文本占位符 2"/>
          <p:cNvSpPr>
            <a:spLocks noGrp="1"/>
          </p:cNvSpPr>
          <p:nvPr>
            <p:ph type="body" idx="1" hasCustomPrompt="1"/>
          </p:nvPr>
        </p:nvSpPr>
        <p:spPr>
          <a:xfrm>
            <a:off x="1522413" y="1905000"/>
            <a:ext cx="4416552" cy="762000"/>
          </a:xfrm>
        </p:spPr>
        <p:txBody>
          <a:bodyPr rtlCol="0" anchor="ctr"/>
          <a:lstStyle>
            <a:lvl1pPr marL="0" indent="0">
              <a:spcBef>
                <a:spcPts val="0"/>
              </a:spcBef>
              <a:buNone/>
              <a:defRPr sz="2400" b="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endParaRPr lang="zh-CN" altLang="en-US" noProof="0"/>
          </a:p>
        </p:txBody>
      </p:sp>
      <p:sp>
        <p:nvSpPr>
          <p:cNvPr id="4" name="内容占位符 3"/>
          <p:cNvSpPr>
            <a:spLocks noGrp="1"/>
          </p:cNvSpPr>
          <p:nvPr>
            <p:ph sz="half" idx="2" hasCustomPrompt="1"/>
          </p:nvPr>
        </p:nvSpPr>
        <p:spPr>
          <a:xfrm>
            <a:off x="1522413" y="2819399"/>
            <a:ext cx="4416552" cy="3352801"/>
          </a:xfrm>
        </p:spPr>
        <p:txBody>
          <a:bodyPr rtlCol="0"/>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marL="1957070">
              <a:defRPr sz="1600"/>
            </a:lvl6pPr>
            <a:lvl7pPr marL="1957070">
              <a:defRPr sz="1600" baseline="0"/>
            </a:lvl7pPr>
            <a:lvl8pPr marL="1957070">
              <a:defRPr sz="1600" baseline="0"/>
            </a:lvl8pPr>
            <a:lvl9pPr marL="1957070">
              <a:defRPr sz="1600" baseline="0"/>
            </a:lvl9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5" name="文本占位符 4"/>
          <p:cNvSpPr>
            <a:spLocks noGrp="1"/>
          </p:cNvSpPr>
          <p:nvPr>
            <p:ph type="body" sz="quarter" idx="3" hasCustomPrompt="1"/>
          </p:nvPr>
        </p:nvSpPr>
        <p:spPr>
          <a:xfrm>
            <a:off x="6249860" y="1905000"/>
            <a:ext cx="4416552" cy="762000"/>
          </a:xfrm>
        </p:spPr>
        <p:txBody>
          <a:bodyPr rtlCol="0" anchor="ctr"/>
          <a:lstStyle>
            <a:lvl1pPr marL="0" indent="0">
              <a:spcBef>
                <a:spcPts val="0"/>
              </a:spcBef>
              <a:buNone/>
              <a:defRPr sz="2400" b="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endParaRPr lang="zh-CN" altLang="en-US" noProof="0"/>
          </a:p>
        </p:txBody>
      </p:sp>
      <p:sp>
        <p:nvSpPr>
          <p:cNvPr id="6" name="内容占位符 5"/>
          <p:cNvSpPr>
            <a:spLocks noGrp="1"/>
          </p:cNvSpPr>
          <p:nvPr>
            <p:ph sz="quarter" idx="4" hasCustomPrompt="1"/>
          </p:nvPr>
        </p:nvSpPr>
        <p:spPr>
          <a:xfrm>
            <a:off x="6249860" y="2819399"/>
            <a:ext cx="4416552" cy="3352801"/>
          </a:xfrm>
        </p:spPr>
        <p:txBody>
          <a:bodyPr rtlCol="0"/>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marL="1263650">
              <a:defRPr sz="1600">
                <a:latin typeface="Microsoft YaHei UI" panose="020B0503020204020204" pitchFamily="34" charset="-122"/>
                <a:ea typeface="Microsoft YaHei UI" panose="020B0503020204020204" pitchFamily="34" charset="-122"/>
              </a:defRPr>
            </a:lvl5pPr>
            <a:lvl6pPr marL="1957070">
              <a:defRPr sz="1600"/>
            </a:lvl6pPr>
            <a:lvl7pPr marL="1957070">
              <a:defRPr sz="1600"/>
            </a:lvl7pPr>
            <a:lvl8pPr marL="1957070">
              <a:defRPr sz="1600"/>
            </a:lvl8pPr>
            <a:lvl9pPr marL="1957070">
              <a:defRPr sz="1600"/>
            </a:lvl9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8" name="页脚占位符 7"/>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日期占位符 6"/>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F0157F41-EA24-4D6C-B76B-51104A4FF3D3}" type="datetime1">
              <a:rPr lang="zh-CN" altLang="en-US" smtClean="0"/>
            </a:fld>
            <a:endParaRPr lang="zh-CN" altLang="en-US" dirty="0"/>
          </a:p>
        </p:txBody>
      </p:sp>
      <p:sp>
        <p:nvSpPr>
          <p:cNvPr id="9" name="幻灯片编号占位符 8"/>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156" name="线条" descr="线条图形"/>
          <p:cNvGrpSpPr/>
          <p:nvPr/>
        </p:nvGrpSpPr>
        <p:grpSpPr bwMode="invGray">
          <a:xfrm>
            <a:off x="1522413" y="1514475"/>
            <a:ext cx="10569575" cy="64008"/>
            <a:chOff x="1522413" y="1514475"/>
            <a:chExt cx="10569575" cy="64008"/>
          </a:xfrm>
        </p:grpSpPr>
        <p:sp>
          <p:nvSpPr>
            <p:cNvPr id="157" name="任意多边形 10"/>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58" name="任意多边形 11"/>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59" name="任意多边形 12"/>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0"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1"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2"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3"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4"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5"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6"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7"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8"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9"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0"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1"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2"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3"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4"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5"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6"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7"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8"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9"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0"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1"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2"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3"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4"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5"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6"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7"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8"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9"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0"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1"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2"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3"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4"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5"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6"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7"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8"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9"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0"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1"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2"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3"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4"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5"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6"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7"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8"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9"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0"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1"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2"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3"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4"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5"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6"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7"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8"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9"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0"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1"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2"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3"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4"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5"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6"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7"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8"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9"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30"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sp>
        <p:nvSpPr>
          <p:cNvPr id="4" name="页脚占位符 3"/>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3" name="日期占位符 2"/>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641E27CD-26C5-4927-9077-9E87DDF8ECF7}" type="datetime1">
              <a:rPr lang="zh-CN" altLang="en-US" smtClean="0"/>
            </a:fld>
            <a:endParaRPr lang="zh-CN" altLang="en-US" dirty="0"/>
          </a:p>
        </p:txBody>
      </p:sp>
      <p:sp>
        <p:nvSpPr>
          <p:cNvPr id="5" name="幻灯片编号占位符 4"/>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rtlCol="0"/>
          <a:lstStyle/>
          <a:p>
            <a:pPr rtl="0"/>
            <a:endParaRPr lang="zh-CN" altLang="en-US" noProof="0" dirty="0"/>
          </a:p>
        </p:txBody>
      </p:sp>
      <p:sp>
        <p:nvSpPr>
          <p:cNvPr id="2" name="日期占位符 1"/>
          <p:cNvSpPr>
            <a:spLocks noGrp="1"/>
          </p:cNvSpPr>
          <p:nvPr>
            <p:ph type="dt" sz="half" idx="10"/>
          </p:nvPr>
        </p:nvSpPr>
        <p:spPr/>
        <p:txBody>
          <a:bodyPr rtlCol="0"/>
          <a:lstStyle/>
          <a:p>
            <a:pPr rtl="0"/>
            <a:fld id="{6DE0B1C2-D5D7-4DF1-B631-6247EDFA3201}" type="datetime1">
              <a:rPr lang="zh-CN" altLang="en-US" noProof="0" smtClean="0"/>
            </a:fld>
            <a:endParaRPr lang="zh-CN" altLang="en-US" noProof="0" dirty="0"/>
          </a:p>
        </p:txBody>
      </p:sp>
      <p:sp>
        <p:nvSpPr>
          <p:cNvPr id="4" name="幻灯片编号占位符 3"/>
          <p:cNvSpPr>
            <a:spLocks noGrp="1"/>
          </p:cNvSpPr>
          <p:nvPr>
            <p:ph type="sldNum" sz="quarter" idx="12"/>
          </p:nvPr>
        </p:nvSpPr>
        <p:spPr/>
        <p:txBody>
          <a:bodyPr rtlCol="0"/>
          <a:lstStyle/>
          <a:p>
            <a:pPr rtl="0"/>
            <a:fld id="{25BA54BD-C84D-46CE-8B72-31BFB26ABA43}"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nchor="b">
            <a:noAutofit/>
          </a:bodyPr>
          <a:lstStyle>
            <a:lvl1pPr algn="l">
              <a:defRPr sz="3200" b="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4" name="文本占位符 3"/>
          <p:cNvSpPr>
            <a:spLocks noGrp="1"/>
          </p:cNvSpPr>
          <p:nvPr>
            <p:ph type="body" sz="half" idx="2" hasCustomPrompt="1"/>
          </p:nvPr>
        </p:nvSpPr>
        <p:spPr>
          <a:xfrm>
            <a:off x="1522413" y="3429000"/>
            <a:ext cx="2743200" cy="2743200"/>
          </a:xfrm>
        </p:spPr>
        <p:txBody>
          <a:bodyPr rtlCol="0" anchor="b">
            <a:normAutofit/>
          </a:bodyPr>
          <a:lstStyle>
            <a:lvl1pPr marL="0" indent="0">
              <a:spcBef>
                <a:spcPts val="1200"/>
              </a:spcBef>
              <a:buNone/>
              <a:defRPr sz="16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endParaRPr lang="zh-CN" altLang="en-US" noProof="0"/>
          </a:p>
        </p:txBody>
      </p:sp>
      <p:sp>
        <p:nvSpPr>
          <p:cNvPr id="3" name="内容占位符 2"/>
          <p:cNvSpPr>
            <a:spLocks noGrp="1"/>
          </p:cNvSpPr>
          <p:nvPr>
            <p:ph idx="1" hasCustomPrompt="1"/>
          </p:nvPr>
        </p:nvSpPr>
        <p:spPr>
          <a:xfrm>
            <a:off x="4710022" y="1905000"/>
            <a:ext cx="5669280" cy="40386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a:defRPr sz="1600"/>
            </a:lvl6pPr>
            <a:lvl7pPr>
              <a:defRPr sz="1600" baseline="0"/>
            </a:lvl7pPr>
            <a:lvl8pPr>
              <a:defRPr sz="1600" baseline="0"/>
            </a:lvl8pPr>
            <a:lvl9pPr>
              <a:defRPr sz="1600" baseline="0"/>
            </a:lvl9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grpSp>
        <p:nvGrpSpPr>
          <p:cNvPr id="615" name="框架" descr="方框图形"/>
          <p:cNvGrpSpPr/>
          <p:nvPr/>
        </p:nvGrpSpPr>
        <p:grpSpPr bwMode="invGray">
          <a:xfrm>
            <a:off x="4417839" y="1630821"/>
            <a:ext cx="6291028" cy="4575885"/>
            <a:chOff x="4417839" y="1630821"/>
            <a:chExt cx="6291028" cy="4575885"/>
          </a:xfrm>
        </p:grpSpPr>
        <p:grpSp>
          <p:nvGrpSpPr>
            <p:cNvPr id="616" name="组 615"/>
            <p:cNvGrpSpPr/>
            <p:nvPr/>
          </p:nvGrpSpPr>
          <p:grpSpPr bwMode="invGray">
            <a:xfrm>
              <a:off x="5414491" y="1630821"/>
              <a:ext cx="5294376" cy="4114800"/>
              <a:chOff x="3310555" y="716546"/>
              <a:chExt cx="5294376" cy="4114800"/>
            </a:xfrm>
          </p:grpSpPr>
          <p:grpSp>
            <p:nvGrpSpPr>
              <p:cNvPr id="768" name="组 767"/>
              <p:cNvGrpSpPr/>
              <p:nvPr/>
            </p:nvGrpSpPr>
            <p:grpSpPr bwMode="invGray">
              <a:xfrm flipH="1">
                <a:off x="3310555" y="737968"/>
                <a:ext cx="5294376" cy="54864"/>
                <a:chOff x="1522413" y="1514475"/>
                <a:chExt cx="10569575" cy="64008"/>
              </a:xfrm>
              <a:solidFill>
                <a:schemeClr val="accent1"/>
              </a:solidFill>
            </p:grpSpPr>
            <p:sp>
              <p:nvSpPr>
                <p:cNvPr id="844" name="任意多边形 843"/>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5" name="任意多边形 844"/>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6" name="任意多边形 845"/>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7"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8"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9"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0"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1"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2"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3"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4"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5"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6"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7"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8"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9"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0"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1"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2"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3"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4"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5"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6"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7"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8"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9"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0"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1"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2"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3"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4"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5"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6"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7"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8"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9"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0"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1"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2"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3"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4"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5"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6"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7"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8"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9"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0"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1"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2"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3"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4"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5"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6"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7"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8"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9"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0"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1"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2"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3"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4"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5"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6"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7"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8"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9"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0"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1"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2"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3"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4"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5"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6"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7"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nvGrpSpPr>
              <p:cNvPr id="769" name="组 768"/>
              <p:cNvGrpSpPr/>
              <p:nvPr/>
            </p:nvGrpSpPr>
            <p:grpSpPr bwMode="invGray">
              <a:xfrm rot="16200000" flipH="1">
                <a:off x="6492229" y="2755658"/>
                <a:ext cx="4114800" cy="36576"/>
                <a:chOff x="1522413" y="1514475"/>
                <a:chExt cx="10569575" cy="64008"/>
              </a:xfrm>
              <a:solidFill>
                <a:schemeClr val="accent1"/>
              </a:solidFill>
            </p:grpSpPr>
            <p:sp>
              <p:nvSpPr>
                <p:cNvPr id="770" name="任意多边形 769"/>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1" name="任意多边形 770"/>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2" name="任意多边形 771"/>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3"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4"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5"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6"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7"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8"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9"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0"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1"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2"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3"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4"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5"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6"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7"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8"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9"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0"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1"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2"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3"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4"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5"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6"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7"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8"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9"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0"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1"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2"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3"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4"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5"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6"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7"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8"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9"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0"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1"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2"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3"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4"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5"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6"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7"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8"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9"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0"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1"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2"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3"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4"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5"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6"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7"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8"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9"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0"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1"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2"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3"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4"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5"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6"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7"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8"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9"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0"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1"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2"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3"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grpSp>
          <p:nvGrpSpPr>
            <p:cNvPr id="617" name="组 616"/>
            <p:cNvGrpSpPr/>
            <p:nvPr/>
          </p:nvGrpSpPr>
          <p:grpSpPr bwMode="invGray">
            <a:xfrm rot="10800000">
              <a:off x="4417839" y="2091906"/>
              <a:ext cx="5294376" cy="4114800"/>
              <a:chOff x="3310555" y="716546"/>
              <a:chExt cx="5294376" cy="4114800"/>
            </a:xfrm>
          </p:grpSpPr>
          <p:grpSp>
            <p:nvGrpSpPr>
              <p:cNvPr id="618" name="组 617"/>
              <p:cNvGrpSpPr/>
              <p:nvPr/>
            </p:nvGrpSpPr>
            <p:grpSpPr bwMode="invGray">
              <a:xfrm flipH="1">
                <a:off x="3310555" y="737968"/>
                <a:ext cx="5294376" cy="54864"/>
                <a:chOff x="1522413" y="1514475"/>
                <a:chExt cx="10569575" cy="64008"/>
              </a:xfrm>
              <a:solidFill>
                <a:schemeClr val="accent1"/>
              </a:solidFill>
            </p:grpSpPr>
            <p:sp>
              <p:nvSpPr>
                <p:cNvPr id="694" name="任意多边形 693"/>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5" name="任意多边形 694"/>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6" name="任意多边形 695"/>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7"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8"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9"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0"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1"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2"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3"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4"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5"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6"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7"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8"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9"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0"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1"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2"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3"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4"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5"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6"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7"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8"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9"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0"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1"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2"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3"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4"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5"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6"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7"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8"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9"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0"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1"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2"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3"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4"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5"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6"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7"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8"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9"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0"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1"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2"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3"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4"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5"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6"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7"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8"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9"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0"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1"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2"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3"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4"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5"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6"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7"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8"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9"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0"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1"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2"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3"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4"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5"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6"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7"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nvGrpSpPr>
              <p:cNvPr id="619" name="组 618"/>
              <p:cNvGrpSpPr/>
              <p:nvPr/>
            </p:nvGrpSpPr>
            <p:grpSpPr bwMode="invGray">
              <a:xfrm rot="16200000" flipH="1">
                <a:off x="6492229" y="2755658"/>
                <a:ext cx="4114800" cy="36576"/>
                <a:chOff x="1522413" y="1514475"/>
                <a:chExt cx="10569575" cy="64008"/>
              </a:xfrm>
              <a:solidFill>
                <a:schemeClr val="accent1"/>
              </a:solidFill>
            </p:grpSpPr>
            <p:sp>
              <p:nvSpPr>
                <p:cNvPr id="620" name="任意多边形 619"/>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1" name="任意多边形 620"/>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2" name="任意多边形 621"/>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3"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4"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5"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6"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7"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8"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9"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0"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1"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2"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3"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4"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5"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6"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7"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8"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9"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0"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1"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2"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3"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4"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5"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6"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7"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8"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9"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0"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1"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2"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3"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4"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5"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6"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7"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8"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9"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0"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1"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2"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3"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4"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5"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6"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7"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8"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9"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0"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1"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2"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3"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4"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5"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6"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7"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8"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9"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0"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1"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2"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3"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4"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5"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6"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7"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8"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9"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0"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1"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2"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3"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gr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6D0992-68C0-47A5-BA2C-3DDCADB492E0}" type="datetime1">
              <a:rPr lang="zh-CN" altLang="en-US" smtClean="0"/>
            </a:fld>
            <a:endParaRPr lang="zh-CN" altLang="en-US" dirty="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nchor="b">
            <a:noAutofit/>
          </a:bodyPr>
          <a:lstStyle>
            <a:lvl1pPr algn="l">
              <a:defRPr sz="3200" b="0">
                <a:latin typeface="Microsoft YaHei UI" panose="020B0503020204020204" pitchFamily="34" charset="-122"/>
                <a:ea typeface="Microsoft YaHei UI" panose="020B0503020204020204" pitchFamily="34" charset="-122"/>
              </a:defRPr>
            </a:lvl1pPr>
          </a:lstStyle>
          <a:p>
            <a:pPr rtl="0"/>
            <a:r>
              <a:rPr lang="zh-CN" altLang="en-US" noProof="1"/>
              <a:t>单击此处编辑母版标题样式</a:t>
            </a:r>
            <a:endParaRPr lang="zh-CN" altLang="en-US" noProof="1"/>
          </a:p>
        </p:txBody>
      </p:sp>
      <p:sp>
        <p:nvSpPr>
          <p:cNvPr id="3" name="图片占位符 2" descr="为添加图像预留的空占位符。单击占位符，选择要添加的图像。"/>
          <p:cNvSpPr>
            <a:spLocks noGrp="1"/>
          </p:cNvSpPr>
          <p:nvPr>
            <p:ph type="pic" idx="1"/>
          </p:nvPr>
        </p:nvSpPr>
        <p:spPr>
          <a:xfrm>
            <a:off x="1745838" y="1884311"/>
            <a:ext cx="5669280" cy="4041648"/>
          </a:xfrm>
          <a:solidFill>
            <a:schemeClr val="bg1"/>
          </a:solidFill>
        </p:spPr>
        <p:txBody>
          <a:bodyPr tIns="914400" rtlCol="0">
            <a:normAutofit/>
          </a:bodyPr>
          <a:lstStyle>
            <a:lvl1pPr marL="0" indent="0" algn="ctr">
              <a:buNone/>
              <a:defRPr sz="24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grpSp>
        <p:nvGrpSpPr>
          <p:cNvPr id="614" name="框架" descr="方框图形"/>
          <p:cNvGrpSpPr/>
          <p:nvPr/>
        </p:nvGrpSpPr>
        <p:grpSpPr bwMode="invGray">
          <a:xfrm flipH="1">
            <a:off x="1447500" y="1630821"/>
            <a:ext cx="6291028" cy="4575885"/>
            <a:chOff x="4417839" y="1630821"/>
            <a:chExt cx="6291028" cy="4575885"/>
          </a:xfrm>
        </p:grpSpPr>
        <p:grpSp>
          <p:nvGrpSpPr>
            <p:cNvPr id="615" name="组 614"/>
            <p:cNvGrpSpPr/>
            <p:nvPr/>
          </p:nvGrpSpPr>
          <p:grpSpPr bwMode="invGray">
            <a:xfrm>
              <a:off x="5414491" y="1630821"/>
              <a:ext cx="5294376" cy="4114800"/>
              <a:chOff x="3310555" y="716546"/>
              <a:chExt cx="5294376" cy="4114800"/>
            </a:xfrm>
          </p:grpSpPr>
          <p:grpSp>
            <p:nvGrpSpPr>
              <p:cNvPr id="767" name="组 766"/>
              <p:cNvGrpSpPr/>
              <p:nvPr/>
            </p:nvGrpSpPr>
            <p:grpSpPr bwMode="invGray">
              <a:xfrm flipH="1">
                <a:off x="3310555" y="737968"/>
                <a:ext cx="5294376" cy="54864"/>
                <a:chOff x="1522413" y="1514475"/>
                <a:chExt cx="10569575" cy="64008"/>
              </a:xfrm>
              <a:solidFill>
                <a:schemeClr val="accent1"/>
              </a:solidFill>
            </p:grpSpPr>
            <p:sp>
              <p:nvSpPr>
                <p:cNvPr id="843" name="任意多边形 842"/>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4" name="任意多边形 843"/>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5" name="任意多边形 844"/>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6"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7"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8"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9"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0"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1"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2"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3"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4"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5"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6"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7"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8"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9"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0"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1"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2"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3"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4"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5"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6"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7"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8"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9"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0"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1"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2"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3"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4"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5"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6"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7"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8"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9"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0"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1"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2"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3"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4"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5"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6"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7"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8"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9"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0"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1"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2"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3"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4"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5"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6"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7"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8"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9"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0"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1"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2"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3"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4"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5"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6"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7"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8"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9"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0"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1"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2"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3"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4"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5"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6"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nvGrpSpPr>
              <p:cNvPr id="768" name="组 767"/>
              <p:cNvGrpSpPr/>
              <p:nvPr/>
            </p:nvGrpSpPr>
            <p:grpSpPr bwMode="invGray">
              <a:xfrm rot="16200000" flipH="1">
                <a:off x="6492229" y="2755658"/>
                <a:ext cx="4114800" cy="36576"/>
                <a:chOff x="1522413" y="1514475"/>
                <a:chExt cx="10569575" cy="64008"/>
              </a:xfrm>
              <a:solidFill>
                <a:schemeClr val="accent1"/>
              </a:solidFill>
            </p:grpSpPr>
            <p:sp>
              <p:nvSpPr>
                <p:cNvPr id="769" name="任意多边形 768"/>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0" name="任意多边形 769"/>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1" name="任意多边形 770"/>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2"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3"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4"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5"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6"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7"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8"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9"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0"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1"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2"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3"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4"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5"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6"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7"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8"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9"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0"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1"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2"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3"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4"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5"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6"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7"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8"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9"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0"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1"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2"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3"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4"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5"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6"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7"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8"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9"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0"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1"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2"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3"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4"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5"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6"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7"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8"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9"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0"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1"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2"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3"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4"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5"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6"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7"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8"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9"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0"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1"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2"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3"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4"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5"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6"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7"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8"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9"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0"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1"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2"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grpSp>
          <p:nvGrpSpPr>
            <p:cNvPr id="616" name="组 615"/>
            <p:cNvGrpSpPr/>
            <p:nvPr/>
          </p:nvGrpSpPr>
          <p:grpSpPr bwMode="invGray">
            <a:xfrm rot="10800000">
              <a:off x="4417839" y="2091906"/>
              <a:ext cx="5294376" cy="4114800"/>
              <a:chOff x="3310555" y="716546"/>
              <a:chExt cx="5294376" cy="4114800"/>
            </a:xfrm>
          </p:grpSpPr>
          <p:grpSp>
            <p:nvGrpSpPr>
              <p:cNvPr id="617" name="组 616"/>
              <p:cNvGrpSpPr/>
              <p:nvPr/>
            </p:nvGrpSpPr>
            <p:grpSpPr bwMode="invGray">
              <a:xfrm flipH="1">
                <a:off x="3310555" y="737968"/>
                <a:ext cx="5294376" cy="54864"/>
                <a:chOff x="1522413" y="1514475"/>
                <a:chExt cx="10569575" cy="64008"/>
              </a:xfrm>
              <a:solidFill>
                <a:schemeClr val="accent1"/>
              </a:solidFill>
            </p:grpSpPr>
            <p:sp>
              <p:nvSpPr>
                <p:cNvPr id="693" name="任意多边形 692"/>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4" name="任意多边形 693"/>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5" name="任意多边形 694"/>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6"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7"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8"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9"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0"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1"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2"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3"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4"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5"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6"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7"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8"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9"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0"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1"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2"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3"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4"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5"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6"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7"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8"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9"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0"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1"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2"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3"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4"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5"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6"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7"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8"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9"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0"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1"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2"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3"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4"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5"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6"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7"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8"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9"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0"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1"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2"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3"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4"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5"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6"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7"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8"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9"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0"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1"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2"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3"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4"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5"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6"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7"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8"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9"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0"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1"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2"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3"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4"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5"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6"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nvGrpSpPr>
              <p:cNvPr id="618" name="组 617"/>
              <p:cNvGrpSpPr/>
              <p:nvPr/>
            </p:nvGrpSpPr>
            <p:grpSpPr bwMode="invGray">
              <a:xfrm rot="16200000" flipH="1">
                <a:off x="6492229" y="2755658"/>
                <a:ext cx="4114800" cy="36576"/>
                <a:chOff x="1522413" y="1514475"/>
                <a:chExt cx="10569575" cy="64008"/>
              </a:xfrm>
              <a:solidFill>
                <a:schemeClr val="accent1"/>
              </a:solidFill>
            </p:grpSpPr>
            <p:sp>
              <p:nvSpPr>
                <p:cNvPr id="619" name="任意多边形 618"/>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0" name="任意多边形 619"/>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1" name="任意多边形 620"/>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2" name="任意多边形 621"/>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3" name="任意多边形 622"/>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4" name="任意多边形 623"/>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5" name="任意多边形 624"/>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6" name="任意多边形 625"/>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7" name="任意多边形 626"/>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8" name="任意多边形 627"/>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9" name="任意多边形 628"/>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0" name="任意多边形 629"/>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1" name="任意多边形 630"/>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2" name="任意多边形 631"/>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3" name="任意多边形 632"/>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4" name="任意多边形 633"/>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5" name="任意多边形 634"/>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6" name="任意多边形 635"/>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7" name="任意多边形 636"/>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8" name="任意多边形 637"/>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9" name="任意多边形 638"/>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0" name="任意多边形 639"/>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1" name="任意多边形 640"/>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2" name="任意多边形 641"/>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3" name="任意多边形 642"/>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4" name="任意多边形 643"/>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5" name="任意多边形 644"/>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6" name="任意多边形 645"/>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7" name="任意多边形 646"/>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8" name="任意多边形 647"/>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9" name="任意多边形 648"/>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0" name="任意多边形 649"/>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1" name="任意多边形 650"/>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2" name="任意多边形 651"/>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3" name="任意多边形 652"/>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4" name="任意多边形 653"/>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5" name="任意多边形 654"/>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6" name="任意多边形 655"/>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7" name="任意多边形 656"/>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8" name="任意多边形 657"/>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9" name="任意多边形 658"/>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0" name="任意多边形 659"/>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1" name="任意多边形 660"/>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2" name="任意多边形 661"/>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3" name="任意多边形 662"/>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4" name="任意多边形 663"/>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5" name="任意多边形 664"/>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6" name="任意多边形 665"/>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7" name="任意多边形 666"/>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8" name="任意多边形 667"/>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9" name="任意多边形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0" name="任意多边形 669"/>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1" name="任意多边形 670"/>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2" name="任意多边形 671"/>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3" name="任意多边形 672"/>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4" name="任意多边形 673"/>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5" name="任意多边形 674"/>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6" name="任意多边形 675"/>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7" name="任意多边形 676"/>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8" name="任意多边形 677"/>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9" name="任意多边形 678"/>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0" name="任意多边形 679"/>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1" name="任意多边形 680"/>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2" name="任意多边形 681"/>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3" name="任意多边形 682"/>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4" name="任意多边形 683"/>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5" name="任意多边形 684"/>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6" name="任意多边形 685"/>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7" name="任意多边形 686"/>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8" name="任意多边形 687"/>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9" name="任意多边形 688"/>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0" name="任意多边形 689"/>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1" name="任意多边形 690"/>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2" name="任意多边形 691"/>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grpSp>
      <p:sp>
        <p:nvSpPr>
          <p:cNvPr id="4" name="文本占位符 3"/>
          <p:cNvSpPr>
            <a:spLocks noGrp="1"/>
          </p:cNvSpPr>
          <p:nvPr>
            <p:ph type="body" sz="half" idx="2" hasCustomPrompt="1"/>
          </p:nvPr>
        </p:nvSpPr>
        <p:spPr>
          <a:xfrm>
            <a:off x="7905959" y="3411748"/>
            <a:ext cx="2743200" cy="2743200"/>
          </a:xfrm>
        </p:spPr>
        <p:txBody>
          <a:bodyPr rtlCol="0" anchor="b">
            <a:normAutofit/>
          </a:bodyPr>
          <a:lstStyle>
            <a:lvl1pPr marL="0" indent="0">
              <a:spcBef>
                <a:spcPts val="1200"/>
              </a:spcBef>
              <a:buNone/>
              <a:defRPr sz="16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1"/>
              <a:t>编辑母版文本样式</a:t>
            </a:r>
            <a:endParaRPr lang="zh-CN" altLang="en-US" noProof="1"/>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59FDE26-7774-42D9-B09F-897A3804FF77}" type="datetime1">
              <a:rPr lang="zh-CN" altLang="en-US" smtClean="0"/>
            </a:fld>
            <a:endParaRPr lang="zh-CN" altLang="en-US" dirty="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1522413" y="1844824"/>
            <a:ext cx="9144000" cy="4267200"/>
          </a:xfrm>
          <a:prstGeom prst="rect">
            <a:avLst/>
          </a:prstGeom>
        </p:spPr>
        <p:txBody>
          <a:bodyPr vert="horz" lIns="91440" tIns="45720" rIns="9144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5" name="页脚占位符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4" name="日期占位符 3"/>
          <p:cNvSpPr>
            <a:spLocks noGrp="1"/>
          </p:cNvSpPr>
          <p:nvPr>
            <p:ph type="dt" sz="half" idx="2"/>
          </p:nvPr>
        </p:nvSpPr>
        <p:spPr>
          <a:xfrm>
            <a:off x="7923212" y="6400801"/>
            <a:ext cx="1396259" cy="276226"/>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2F03606D-7858-4AA2-9E18-693315C12F6C}" type="datetime1">
              <a:rPr lang="zh-CN" altLang="en-US" noProof="0" smtClean="0"/>
            </a:fld>
            <a:endParaRPr lang="zh-CN" altLang="en-US" noProof="0" dirty="0"/>
          </a:p>
        </p:txBody>
      </p:sp>
      <p:sp>
        <p:nvSpPr>
          <p:cNvPr id="6" name="幻灯片编号占位符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25BA54BD-C84D-46CE-8B72-31BFB26ABA43}" type="slidenum">
              <a:rPr lang="en-US" altLang="zh-CN" noProof="0" smtClean="0"/>
            </a:fld>
            <a:endParaRPr lang="zh-CN" altLang="en-US" noProof="0" dirty="0"/>
          </a:p>
        </p:txBody>
      </p:sp>
      <p:sp>
        <p:nvSpPr>
          <p:cNvPr id="7" name="矩形 6"/>
          <p:cNvSpPr/>
          <p:nvPr userDrawn="1"/>
        </p:nvSpPr>
        <p:spPr>
          <a:xfrm>
            <a:off x="0" y="6563198"/>
            <a:ext cx="12162557" cy="276226"/>
          </a:xfrm>
          <a:prstGeom prst="rect">
            <a:avLst/>
          </a:prstGeom>
          <a:solidFill>
            <a:schemeClr val="bg1">
              <a:lumMod val="85000"/>
              <a:lumOff val="15000"/>
            </a:schemeClr>
          </a:solidFill>
          <a:ln>
            <a:solidFill>
              <a:schemeClr val="bg1">
                <a:lumMod val="95000"/>
                <a:lumOff val="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chemeClr val="tx1">
                    <a:lumMod val="85000"/>
                  </a:schemeClr>
                </a:solidFill>
              </a:rPr>
              <a:t>http://mashibing.com</a:t>
            </a:r>
            <a:endParaRPr lang="zh-CN" altLang="en-US" dirty="0">
              <a:solidFill>
                <a:schemeClr val="tx1">
                  <a:lumMod val="85000"/>
                </a:schemeClr>
              </a:solidFill>
              <a:latin typeface="微软雅黑 Light" panose="020B0502040204020203" pitchFamily="34" charset="-122"/>
              <a:ea typeface="微软雅黑 Light" panose="020B0502040204020203" pitchFamily="34" charset="-122"/>
            </a:endParaRPr>
          </a:p>
        </p:txBody>
      </p:sp>
      <p:pic>
        <p:nvPicPr>
          <p:cNvPr id="9" name="图片 8"/>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0874849" y="5544024"/>
            <a:ext cx="1313976" cy="1313976"/>
          </a:xfrm>
          <a:prstGeom prst="rect">
            <a:avLst/>
          </a:prstGeom>
        </p:spPr>
      </p:pic>
      <p:sp>
        <p:nvSpPr>
          <p:cNvPr id="10" name="矩形 9"/>
          <p:cNvSpPr/>
          <p:nvPr userDrawn="1"/>
        </p:nvSpPr>
        <p:spPr>
          <a:xfrm>
            <a:off x="9523411" y="0"/>
            <a:ext cx="2665413" cy="276226"/>
          </a:xfrm>
          <a:prstGeom prst="rect">
            <a:avLst/>
          </a:prstGeom>
          <a:solidFill>
            <a:schemeClr val="bg1">
              <a:lumMod val="85000"/>
              <a:lumOff val="15000"/>
            </a:schemeClr>
          </a:solidFill>
          <a:ln>
            <a:noFill/>
            <a:miter lim="800000"/>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lumMod val="85000"/>
                  </a:schemeClr>
                </a:solidFill>
                <a:latin typeface="微软雅黑 Light" panose="020B0502040204020203" pitchFamily="34" charset="-122"/>
                <a:ea typeface="微软雅黑 Light" panose="020B0502040204020203" pitchFamily="34" charset="-122"/>
              </a:rPr>
              <a:t>北京马士兵教育</a:t>
            </a:r>
            <a:endParaRPr lang="zh-CN" altLang="en-US" sz="1600" dirty="0">
              <a:solidFill>
                <a:schemeClr val="tx1">
                  <a:lumMod val="85000"/>
                </a:schemeClr>
              </a:solidFill>
              <a:latin typeface="微软雅黑 Light" panose="020B0502040204020203" pitchFamily="34" charset="-122"/>
              <a:ea typeface="微软雅黑 Light" panose="020B0502040204020203" pitchFamily="34" charset="-122"/>
            </a:endParaRPr>
          </a:p>
        </p:txBody>
      </p:sp>
      <p:sp>
        <p:nvSpPr>
          <p:cNvPr id="11" name="幻灯片编号占位符 5"/>
          <p:cNvSpPr txBox="1"/>
          <p:nvPr userDrawn="1"/>
        </p:nvSpPr>
        <p:spPr>
          <a:xfrm>
            <a:off x="9502715" y="6560165"/>
            <a:ext cx="1314964" cy="276226"/>
          </a:xfrm>
          <a:prstGeom prst="rect">
            <a:avLst/>
          </a:prstGeom>
        </p:spPr>
        <p:txBody>
          <a:bodyPr rtlCol="0"/>
          <a:lstStyle>
            <a:defPPr rtl="0">
              <a:defRPr lang="x-none"/>
            </a:defPPr>
            <a:lvl1pPr marL="0" algn="l" defTabSz="914400" rtl="0" eaLnBrk="1" latinLnBrk="0" hangingPunct="1">
              <a:defRPr sz="1800" kern="1200">
                <a:solidFill>
                  <a:schemeClr val="tx1">
                    <a:lumMod val="85000"/>
                  </a:schemeClr>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t>公众号：马士兵</a:t>
            </a:r>
            <a:endParaRPr lang="zh-CN" altLang="en-US" sz="1200" dirty="0"/>
          </a:p>
        </p:txBody>
      </p:sp>
      <p:sp>
        <p:nvSpPr>
          <p:cNvPr id="12" name="幻灯片编号占位符 5"/>
          <p:cNvSpPr txBox="1"/>
          <p:nvPr userDrawn="1"/>
        </p:nvSpPr>
        <p:spPr>
          <a:xfrm>
            <a:off x="4717471" y="6538914"/>
            <a:ext cx="2551425" cy="276226"/>
          </a:xfrm>
          <a:prstGeom prst="rect">
            <a:avLst/>
          </a:prstGeom>
        </p:spPr>
        <p:txBody>
          <a:bodyPr rtlCol="0"/>
          <a:lstStyle>
            <a:defPPr rtl="0">
              <a:defRPr lang="x-none"/>
            </a:defPPr>
            <a:lvl1pPr marL="0" algn="l" defTabSz="914400" rtl="0" eaLnBrk="1" latinLnBrk="0" hangingPunct="1">
              <a:defRPr sz="1800" kern="1200">
                <a:solidFill>
                  <a:schemeClr val="tx1">
                    <a:lumMod val="85000"/>
                  </a:schemeClr>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solidFill>
                  <a:schemeClr val="tx1">
                    <a:lumMod val="85000"/>
                  </a:schemeClr>
                </a:solidFill>
                <a:latin typeface="微软雅黑 Light" panose="020B0502040204020203" pitchFamily="34" charset="-122"/>
                <a:ea typeface="微软雅黑 Light" panose="020B0502040204020203" pitchFamily="34" charset="-122"/>
              </a:rPr>
              <a:t>《</a:t>
            </a:r>
            <a:r>
              <a:rPr lang="zh-CN" altLang="en-US" sz="1600" dirty="0">
                <a:solidFill>
                  <a:schemeClr val="tx1">
                    <a:lumMod val="85000"/>
                  </a:schemeClr>
                </a:solidFill>
                <a:latin typeface="微软雅黑 Light" panose="020B0502040204020203" pitchFamily="34" charset="-122"/>
                <a:ea typeface="微软雅黑 Light" panose="020B0502040204020203" pitchFamily="34" charset="-122"/>
              </a:rPr>
              <a:t> </a:t>
            </a:r>
            <a:r>
              <a:rPr lang="zh-CN" altLang="en-US" sz="1600" dirty="0" smtClean="0">
                <a:solidFill>
                  <a:schemeClr val="tx1">
                    <a:lumMod val="85000"/>
                  </a:schemeClr>
                </a:solidFill>
                <a:latin typeface="微软雅黑 Light" panose="020B0502040204020203" pitchFamily="34" charset="-122"/>
                <a:ea typeface="微软雅黑 Light" panose="020B0502040204020203" pitchFamily="34" charset="-122"/>
              </a:rPr>
              <a:t>大数据系列课程</a:t>
            </a:r>
            <a:r>
              <a:rPr lang="en-US" altLang="zh-CN" sz="1600" dirty="0" smtClean="0">
                <a:solidFill>
                  <a:schemeClr val="tx1">
                    <a:lumMod val="85000"/>
                  </a:schemeClr>
                </a:solidFill>
                <a:latin typeface="微软雅黑 Light" panose="020B0502040204020203" pitchFamily="34" charset="-122"/>
                <a:ea typeface="微软雅黑 Light" panose="020B0502040204020203" pitchFamily="34" charset="-122"/>
              </a:rPr>
              <a:t>》</a:t>
            </a:r>
            <a:endParaRPr lang="zh-CN" altLang="en-US" sz="1600"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32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74320" indent="-274320" algn="l" defTabSz="914400" rtl="0" eaLnBrk="1" latinLnBrk="0" hangingPunct="1">
        <a:lnSpc>
          <a:spcPct val="90000"/>
        </a:lnSpc>
        <a:spcBef>
          <a:spcPts val="1800"/>
        </a:spcBef>
        <a:buSzPct val="100000"/>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575945" indent="-274320" algn="l" defTabSz="914400" rtl="0" eaLnBrk="1" latinLnBrk="0" hangingPunct="1">
        <a:lnSpc>
          <a:spcPct val="90000"/>
        </a:lnSpc>
        <a:spcBef>
          <a:spcPts val="600"/>
        </a:spcBef>
        <a:buSzPct val="100000"/>
        <a:buFont typeface="Consolas" panose="020B0609020204030204" pitchFamily="49"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804545" indent="-228600" algn="l" defTabSz="914400" rtl="0" eaLnBrk="1" latinLnBrk="0" hangingPunct="1">
        <a:lnSpc>
          <a:spcPct val="90000"/>
        </a:lnSpc>
        <a:spcBef>
          <a:spcPts val="600"/>
        </a:spcBef>
        <a:buSzPct val="100000"/>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033145" indent="-228600" algn="l" defTabSz="914400" rtl="0" eaLnBrk="1" latinLnBrk="0" hangingPunct="1">
        <a:lnSpc>
          <a:spcPct val="90000"/>
        </a:lnSpc>
        <a:spcBef>
          <a:spcPts val="600"/>
        </a:spcBef>
        <a:buSzPct val="100000"/>
        <a:buFont typeface="Consolas" panose="020B0609020204030204" pitchFamily="49"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1261745" indent="-228600" algn="l" defTabSz="914400" rtl="0" eaLnBrk="1" latinLnBrk="0" hangingPunct="1">
        <a:lnSpc>
          <a:spcPct val="90000"/>
        </a:lnSpc>
        <a:spcBef>
          <a:spcPts val="600"/>
        </a:spcBef>
        <a:buSzPct val="100000"/>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1490345" indent="-228600" algn="l" defTabSz="914400" rtl="0" eaLnBrk="1" latinLnBrk="0" hangingPunct="1">
        <a:lnSpc>
          <a:spcPct val="90000"/>
        </a:lnSpc>
        <a:spcBef>
          <a:spcPts val="600"/>
        </a:spcBef>
        <a:buSzPct val="100000"/>
        <a:buFont typeface="Consolas" panose="020B0609020204030204" pitchFamily="49" charset="0"/>
        <a:buChar char="–"/>
        <a:defRPr sz="1600" kern="1200">
          <a:solidFill>
            <a:schemeClr val="tx1"/>
          </a:solidFill>
          <a:latin typeface="+mn-lt"/>
          <a:ea typeface="+mn-ea"/>
          <a:cs typeface="+mn-cs"/>
        </a:defRPr>
      </a:lvl6pPr>
      <a:lvl7pPr marL="1718945" indent="-228600" algn="l" defTabSz="914400" rtl="0" eaLnBrk="1" latinLnBrk="0" hangingPunct="1">
        <a:lnSpc>
          <a:spcPct val="90000"/>
        </a:lnSpc>
        <a:spcBef>
          <a:spcPts val="600"/>
        </a:spcBef>
        <a:buSzPct val="100000"/>
        <a:buFont typeface="Arial" panose="020B0604020202020204" pitchFamily="34" charset="0"/>
        <a:buChar char="▪"/>
        <a:defRPr sz="1600" kern="1200">
          <a:solidFill>
            <a:schemeClr val="tx1"/>
          </a:solidFill>
          <a:latin typeface="+mn-lt"/>
          <a:ea typeface="+mn-ea"/>
          <a:cs typeface="+mn-cs"/>
        </a:defRPr>
      </a:lvl7pPr>
      <a:lvl8pPr marL="1947545" indent="-228600" algn="l" defTabSz="914400" rtl="0" eaLnBrk="1" latinLnBrk="0" hangingPunct="1">
        <a:lnSpc>
          <a:spcPct val="90000"/>
        </a:lnSpc>
        <a:spcBef>
          <a:spcPts val="600"/>
        </a:spcBef>
        <a:buSzPct val="100000"/>
        <a:buFont typeface="Consolas" panose="020B0609020204030204" pitchFamily="49" charset="0"/>
        <a:buChar char="–"/>
        <a:defRPr sz="1600" kern="1200">
          <a:solidFill>
            <a:schemeClr val="tx1"/>
          </a:solidFill>
          <a:latin typeface="+mn-lt"/>
          <a:ea typeface="+mn-ea"/>
          <a:cs typeface="+mn-cs"/>
        </a:defRPr>
      </a:lvl8pPr>
      <a:lvl9pPr marL="2176145" indent="-228600" algn="l" defTabSz="914400" rtl="0" eaLnBrk="1" latinLnBrk="0" hangingPunct="1">
        <a:lnSpc>
          <a:spcPct val="90000"/>
        </a:lnSpc>
        <a:spcBef>
          <a:spcPts val="600"/>
        </a:spcBef>
        <a:buSzPct val="100000"/>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6.xml"/><Relationship Id="rId3" Type="http://schemas.openxmlformats.org/officeDocument/2006/relationships/image" Target="../media/image12.wmf"/><Relationship Id="rId2" Type="http://schemas.openxmlformats.org/officeDocument/2006/relationships/oleObject" Target="../embeddings/oleObject7.bin"/><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4.jpeg"/><Relationship Id="rId1" Type="http://schemas.openxmlformats.org/officeDocument/2006/relationships/image" Target="../media/image13.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6.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6.xml"/><Relationship Id="rId4" Type="http://schemas.openxmlformats.org/officeDocument/2006/relationships/image" Target="../media/image18.wmf"/><Relationship Id="rId3" Type="http://schemas.openxmlformats.org/officeDocument/2006/relationships/oleObject" Target="../embeddings/oleObject9.bin"/><Relationship Id="rId2" Type="http://schemas.openxmlformats.org/officeDocument/2006/relationships/image" Target="../media/image17.wmf"/><Relationship Id="rId1" Type="http://schemas.openxmlformats.org/officeDocument/2006/relationships/oleObject" Target="../embeddings/oleObject8.bin"/></Relationships>
</file>

<file path=ppt/slides/_rels/slide19.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6.xml"/><Relationship Id="rId4" Type="http://schemas.openxmlformats.org/officeDocument/2006/relationships/image" Target="../media/image20.wmf"/><Relationship Id="rId3" Type="http://schemas.openxmlformats.org/officeDocument/2006/relationships/oleObject" Target="../embeddings/oleObject11.bin"/><Relationship Id="rId2" Type="http://schemas.openxmlformats.org/officeDocument/2006/relationships/image" Target="../media/image19.wmf"/><Relationship Id="rId1" Type="http://schemas.openxmlformats.org/officeDocument/2006/relationships/oleObject" Target="../embeddings/oleObject10.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16.bin"/><Relationship Id="rId8" Type="http://schemas.openxmlformats.org/officeDocument/2006/relationships/image" Target="../media/image24.wmf"/><Relationship Id="rId7" Type="http://schemas.openxmlformats.org/officeDocument/2006/relationships/oleObject" Target="../embeddings/oleObject15.bin"/><Relationship Id="rId6" Type="http://schemas.openxmlformats.org/officeDocument/2006/relationships/image" Target="../media/image23.wmf"/><Relationship Id="rId5" Type="http://schemas.openxmlformats.org/officeDocument/2006/relationships/oleObject" Target="../embeddings/oleObject14.bin"/><Relationship Id="rId4" Type="http://schemas.openxmlformats.org/officeDocument/2006/relationships/image" Target="../media/image22.wmf"/><Relationship Id="rId3" Type="http://schemas.openxmlformats.org/officeDocument/2006/relationships/oleObject" Target="../embeddings/oleObject13.bin"/><Relationship Id="rId2" Type="http://schemas.openxmlformats.org/officeDocument/2006/relationships/image" Target="../media/image21.wmf"/><Relationship Id="rId16" Type="http://schemas.openxmlformats.org/officeDocument/2006/relationships/vmlDrawing" Target="../drawings/vmlDrawing8.vml"/><Relationship Id="rId15" Type="http://schemas.openxmlformats.org/officeDocument/2006/relationships/slideLayout" Target="../slideLayouts/slideLayout6.xml"/><Relationship Id="rId14" Type="http://schemas.openxmlformats.org/officeDocument/2006/relationships/oleObject" Target="../embeddings/oleObject20.bin"/><Relationship Id="rId13" Type="http://schemas.openxmlformats.org/officeDocument/2006/relationships/oleObject" Target="../embeddings/oleObject19.bin"/><Relationship Id="rId12" Type="http://schemas.openxmlformats.org/officeDocument/2006/relationships/oleObject" Target="../embeddings/oleObject18.bin"/><Relationship Id="rId11" Type="http://schemas.openxmlformats.org/officeDocument/2006/relationships/oleObject" Target="../embeddings/oleObject17.bin"/><Relationship Id="rId10" Type="http://schemas.openxmlformats.org/officeDocument/2006/relationships/image" Target="../media/image25.wmf"/><Relationship Id="rId1" Type="http://schemas.openxmlformats.org/officeDocument/2006/relationships/oleObject" Target="../embeddings/oleObject12.bin"/></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6.xml"/><Relationship Id="rId2" Type="http://schemas.openxmlformats.org/officeDocument/2006/relationships/image" Target="../media/image26.wmf"/><Relationship Id="rId1" Type="http://schemas.openxmlformats.org/officeDocument/2006/relationships/oleObject" Target="../embeddings/oleObject21.bin"/></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wmf"/><Relationship Id="rId3" Type="http://schemas.openxmlformats.org/officeDocument/2006/relationships/oleObject" Target="../embeddings/oleObject2.bin"/><Relationship Id="rId2" Type="http://schemas.openxmlformats.org/officeDocument/2006/relationships/image" Target="../media/image3.w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6.xml"/><Relationship Id="rId2" Type="http://schemas.openxmlformats.org/officeDocument/2006/relationships/image" Target="../media/image7.wmf"/><Relationship Id="rId1" Type="http://schemas.openxmlformats.org/officeDocument/2006/relationships/oleObject" Target="../embeddings/oleObject22.bin"/></Relationships>
</file>

<file path=ppt/slides/_rels/slide33.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6.xml"/><Relationship Id="rId4" Type="http://schemas.openxmlformats.org/officeDocument/2006/relationships/image" Target="../media/image29.wmf"/><Relationship Id="rId3" Type="http://schemas.openxmlformats.org/officeDocument/2006/relationships/oleObject" Target="../embeddings/oleObject24.bin"/><Relationship Id="rId2" Type="http://schemas.openxmlformats.org/officeDocument/2006/relationships/image" Target="../media/image28.wmf"/><Relationship Id="rId1" Type="http://schemas.openxmlformats.org/officeDocument/2006/relationships/oleObject" Target="../embeddings/oleObject23.bin"/></Relationships>
</file>

<file path=ppt/slides/_rels/slide34.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6.xml"/><Relationship Id="rId4" Type="http://schemas.openxmlformats.org/officeDocument/2006/relationships/image" Target="../media/image31.wmf"/><Relationship Id="rId3" Type="http://schemas.openxmlformats.org/officeDocument/2006/relationships/oleObject" Target="../embeddings/oleObject26.bin"/><Relationship Id="rId2" Type="http://schemas.openxmlformats.org/officeDocument/2006/relationships/image" Target="../media/image30.wmf"/><Relationship Id="rId1" Type="http://schemas.openxmlformats.org/officeDocument/2006/relationships/oleObject" Target="../embeddings/oleObject25.bin"/></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6.xml"/><Relationship Id="rId2" Type="http://schemas.openxmlformats.org/officeDocument/2006/relationships/image" Target="../media/image32.wmf"/><Relationship Id="rId1" Type="http://schemas.openxmlformats.org/officeDocument/2006/relationships/oleObject" Target="../embeddings/oleObject27.bin"/></Relationships>
</file>

<file path=ppt/slides/_rels/slide36.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6.xml"/><Relationship Id="rId4" Type="http://schemas.openxmlformats.org/officeDocument/2006/relationships/image" Target="../media/image34.wmf"/><Relationship Id="rId3" Type="http://schemas.openxmlformats.org/officeDocument/2006/relationships/oleObject" Target="../embeddings/oleObject29.bin"/><Relationship Id="rId2" Type="http://schemas.openxmlformats.org/officeDocument/2006/relationships/image" Target="../media/image33.wmf"/><Relationship Id="rId1" Type="http://schemas.openxmlformats.org/officeDocument/2006/relationships/oleObject" Target="../embeddings/oleObject28.bin"/></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5.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xml"/><Relationship Id="rId1" Type="http://schemas.openxmlformats.org/officeDocument/2006/relationships/tags" Target="../tags/tag2.xml"/></Relationships>
</file>

<file path=ppt/slides/_rels/slide45.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6.xml"/><Relationship Id="rId2" Type="http://schemas.openxmlformats.org/officeDocument/2006/relationships/image" Target="../media/image26.wmf"/><Relationship Id="rId1" Type="http://schemas.openxmlformats.org/officeDocument/2006/relationships/oleObject" Target="../embeddings/oleObject30.bin"/></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6.xml"/><Relationship Id="rId2" Type="http://schemas.openxmlformats.org/officeDocument/2006/relationships/image" Target="../media/image37.wmf"/><Relationship Id="rId1" Type="http://schemas.openxmlformats.org/officeDocument/2006/relationships/oleObject" Target="../embeddings/oleObject31.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6.xml"/><Relationship Id="rId2" Type="http://schemas.openxmlformats.org/officeDocument/2006/relationships/image" Target="../media/image6.wmf"/><Relationship Id="rId1" Type="http://schemas.openxmlformats.org/officeDocument/2006/relationships/oleObject" Target="../embeddings/oleObject3.bin"/></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9.png"/><Relationship Id="rId1" Type="http://schemas.openxmlformats.org/officeDocument/2006/relationships/image" Target="../media/image38.png"/></Relationships>
</file>

<file path=ppt/slides/_rels/slide53.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image" Target="../media/image43.png"/><Relationship Id="rId4" Type="http://schemas.openxmlformats.org/officeDocument/2006/relationships/image" Target="../media/image42.png"/><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8.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4.png"/></Relationships>
</file>

<file path=ppt/slides/_rels/slide55.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image" Target="../media/image49.png"/><Relationship Id="rId4" Type="http://schemas.openxmlformats.org/officeDocument/2006/relationships/image" Target="../media/image48.png"/><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45.png"/></Relationships>
</file>

<file path=ppt/slides/_rels/slide56.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53.png"/><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50.pn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5.png"/><Relationship Id="rId1" Type="http://schemas.openxmlformats.org/officeDocument/2006/relationships/image" Target="../media/image54.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6.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8.png"/><Relationship Id="rId1" Type="http://schemas.openxmlformats.org/officeDocument/2006/relationships/image" Target="../media/image57.png"/></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6.xml"/><Relationship Id="rId4" Type="http://schemas.openxmlformats.org/officeDocument/2006/relationships/image" Target="../media/image8.wmf"/><Relationship Id="rId3" Type="http://schemas.openxmlformats.org/officeDocument/2006/relationships/oleObject" Target="../embeddings/oleObject5.bin"/><Relationship Id="rId2" Type="http://schemas.openxmlformats.org/officeDocument/2006/relationships/image" Target="../media/image7.wmf"/><Relationship Id="rId1"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6.xml"/><Relationship Id="rId2" Type="http://schemas.openxmlformats.org/officeDocument/2006/relationships/image" Target="../media/image7.wmf"/><Relationship Id="rId1"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duotone>
              <a:schemeClr val="bg1">
                <a:shade val="12000"/>
                <a:satMod val="240000"/>
              </a:schemeClr>
              <a:schemeClr val="bg1">
                <a:tint val="65000"/>
              </a:schemeClr>
            </a:duotone>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spc="300" dirty="0" smtClean="0">
                <a:latin typeface="+mj-ea"/>
                <a:sym typeface="+mn-ea"/>
              </a:rPr>
              <a:t>逻辑回归</a:t>
            </a:r>
            <a:r>
              <a:rPr lang="zh-CN" spc="300" dirty="0" smtClean="0">
                <a:latin typeface="+mj-ea"/>
                <a:sym typeface="+mn-ea"/>
              </a:rPr>
              <a:t>分类</a:t>
            </a:r>
            <a:r>
              <a:rPr spc="300" dirty="0" smtClean="0">
                <a:latin typeface="+mj-ea"/>
                <a:sym typeface="+mn-ea"/>
              </a:rPr>
              <a:t>算法</a:t>
            </a:r>
            <a:endParaRPr lang="zh-CN" altLang="en-US" dirty="0">
              <a:latin typeface="Microsoft YaHei UI" panose="020B0503020204020204" pitchFamily="34" charset="-122"/>
              <a:ea typeface="Microsoft YaHei UI" panose="020B0503020204020204" pitchFamily="34" charset="-122"/>
            </a:endParaRPr>
          </a:p>
        </p:txBody>
      </p:sp>
      <p:sp>
        <p:nvSpPr>
          <p:cNvPr id="4" name="副标题 3"/>
          <p:cNvSpPr/>
          <p:nvPr>
            <p:ph type="subTitle" idx="1"/>
          </p:nvPr>
        </p:nvSpPr>
        <p:spPr/>
        <p:txBody>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逻辑回归的优缺点</a:t>
            </a:r>
            <a:endParaRPr lang="zh-CN" altLang="en-US"/>
          </a:p>
        </p:txBody>
      </p:sp>
      <p:sp>
        <p:nvSpPr>
          <p:cNvPr id="4" name="内容占位符 3"/>
          <p:cNvSpPr/>
          <p:nvPr>
            <p:ph idx="1"/>
          </p:nvPr>
        </p:nvSpPr>
        <p:spPr/>
        <p:txBody>
          <a:bodyPr/>
          <a:p>
            <a:r>
              <a:rPr lang="zh-CN" altLang="en-US"/>
              <a:t>逻辑回归的优点：</a:t>
            </a:r>
            <a:endParaRPr lang="zh-CN" altLang="en-US"/>
          </a:p>
          <a:p>
            <a:pPr lvl="1"/>
            <a:r>
              <a:rPr lang="zh-CN" altLang="en-US"/>
              <a:t>计算代价低</a:t>
            </a:r>
            <a:endParaRPr lang="zh-CN" altLang="en-US"/>
          </a:p>
          <a:p>
            <a:pPr lvl="1"/>
            <a:r>
              <a:rPr lang="zh-CN" altLang="en-US"/>
              <a:t>易于理解和实现</a:t>
            </a:r>
            <a:endParaRPr lang="zh-CN" altLang="en-US"/>
          </a:p>
          <a:p>
            <a:pPr lvl="0"/>
            <a:r>
              <a:rPr lang="zh-CN" altLang="en-US">
                <a:sym typeface="+mn-ea"/>
              </a:rPr>
              <a:t>逻辑回归的缺点：</a:t>
            </a:r>
            <a:endParaRPr lang="zh-CN" altLang="en-US">
              <a:sym typeface="+mn-ea"/>
            </a:endParaRPr>
          </a:p>
          <a:p>
            <a:pPr lvl="1"/>
            <a:r>
              <a:rPr lang="zh-CN" altLang="en-US"/>
              <a:t>容易欠拟合</a:t>
            </a:r>
            <a:endParaRPr lang="zh-CN" altLang="en-US"/>
          </a:p>
          <a:p>
            <a:pPr lvl="1"/>
            <a:r>
              <a:rPr lang="zh-CN" altLang="en-US"/>
              <a:t>分类精度可能不高</a:t>
            </a:r>
            <a:endParaRPr lang="zh-CN" altLang="en-US"/>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dirty="0">
                <a:sym typeface="+mn-ea"/>
              </a:rPr>
              <a:t>逻辑回归</a:t>
            </a:r>
            <a:r>
              <a:rPr lang="en-US" altLang="zh-CN" dirty="0">
                <a:sym typeface="+mn-ea"/>
              </a:rPr>
              <a:t>-</a:t>
            </a:r>
            <a:r>
              <a:rPr lang="zh-CN" altLang="en-US" dirty="0" smtClean="0">
                <a:sym typeface="+mn-ea"/>
              </a:rPr>
              <a:t>梯度下降法</a:t>
            </a:r>
            <a:endParaRPr lang="zh-CN" altLang="en-US"/>
          </a:p>
        </p:txBody>
      </p:sp>
      <p:sp>
        <p:nvSpPr>
          <p:cNvPr id="3" name="内容占位符 2"/>
          <p:cNvSpPr>
            <a:spLocks noGrp="1"/>
          </p:cNvSpPr>
          <p:nvPr>
            <p:ph idx="1"/>
          </p:nvPr>
        </p:nvSpPr>
        <p:spPr/>
        <p:txBody>
          <a:bodyPr/>
          <a:p>
            <a:r>
              <a:rPr lang="zh-CN" altLang="en-US"/>
              <a:t>什么是梯度下降？</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58770" y="2303145"/>
            <a:ext cx="6470650" cy="4124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dirty="0">
                <a:sym typeface="+mn-ea"/>
              </a:rPr>
              <a:t>逻辑回归为啥要使用</a:t>
            </a:r>
            <a:r>
              <a:rPr lang="zh-CN" altLang="en-US" dirty="0" smtClean="0">
                <a:sym typeface="+mn-ea"/>
              </a:rPr>
              <a:t>梯度下降？</a:t>
            </a:r>
            <a:endParaRPr lang="zh-CN" altLang="en-US"/>
          </a:p>
        </p:txBody>
      </p:sp>
      <p:sp>
        <p:nvSpPr>
          <p:cNvPr id="3" name="内容占位符 2"/>
          <p:cNvSpPr>
            <a:spLocks noGrp="1"/>
          </p:cNvSpPr>
          <p:nvPr>
            <p:ph idx="1"/>
          </p:nvPr>
        </p:nvSpPr>
        <p:spPr/>
        <p:txBody>
          <a:bodyPr/>
          <a:p>
            <a:r>
              <a:rPr lang="zh-CN" altLang="en-US" dirty="0" smtClean="0">
                <a:sym typeface="+mn-ea"/>
              </a:rPr>
              <a:t>逻辑回归单条样本损失函数</a:t>
            </a:r>
            <a:endParaRPr lang="zh-CN" altLang="en-US" dirty="0" smtClean="0">
              <a:sym typeface="+mn-ea"/>
            </a:endParaRPr>
          </a:p>
          <a:p>
            <a:pPr lvl="1"/>
            <a:endParaRPr lang="zh-CN" altLang="en-US" dirty="0">
              <a:ea typeface="微软雅黑" panose="020B0503020204020204" charset="-122"/>
            </a:endParaRPr>
          </a:p>
          <a:p>
            <a:endParaRPr lang="zh-CN" altLang="en-US"/>
          </a:p>
        </p:txBody>
      </p:sp>
      <p:pic>
        <p:nvPicPr>
          <p:cNvPr id="9403" name="Picture 187" descr="http://img2.tuicool.com/IjyQ3i.png!web"/>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21080" y="2588409"/>
            <a:ext cx="5238750" cy="638175"/>
          </a:xfrm>
          <a:prstGeom prst="rect">
            <a:avLst/>
          </a:prstGeom>
          <a:solidFill>
            <a:schemeClr val="tx1"/>
          </a:solidFill>
        </p:spPr>
      </p:pic>
      <p:graphicFrame>
        <p:nvGraphicFramePr>
          <p:cNvPr id="5" name="对象 4"/>
          <p:cNvGraphicFramePr>
            <a:graphicFrameLocks noChangeAspect="1"/>
          </p:cNvGraphicFramePr>
          <p:nvPr/>
        </p:nvGraphicFramePr>
        <p:xfrm>
          <a:off x="2720658" y="3745230"/>
          <a:ext cx="4170680" cy="2286635"/>
        </p:xfrm>
        <a:graphic>
          <a:graphicData uri="http://schemas.openxmlformats.org/presentationml/2006/ole">
            <mc:AlternateContent xmlns:mc="http://schemas.openxmlformats.org/markup-compatibility/2006">
              <mc:Choice xmlns:v="urn:schemas-microsoft-com:vml" Requires="v">
                <p:oleObj spid="_x0000_s10057" name="Equation" r:id="rId2" imgW="5117465" imgH="2806700" progId="Equation.DSMT4">
                  <p:embed/>
                </p:oleObj>
              </mc:Choice>
              <mc:Fallback>
                <p:oleObj name="Equation" r:id="rId2" imgW="5117465" imgH="2806700" progId="Equation.DSMT4">
                  <p:embed/>
                  <p:pic>
                    <p:nvPicPr>
                      <p:cNvPr id="0" name="图片 10056"/>
                      <p:cNvPicPr/>
                      <p:nvPr/>
                    </p:nvPicPr>
                    <p:blipFill>
                      <a:blip r:embed="rId3"/>
                      <a:stretch>
                        <a:fillRect/>
                      </a:stretch>
                    </p:blipFill>
                    <p:spPr>
                      <a:xfrm>
                        <a:off x="2720658" y="3745230"/>
                        <a:ext cx="4170680" cy="2286635"/>
                      </a:xfrm>
                      <a:prstGeom prst="rect">
                        <a:avLst/>
                      </a:prstGeom>
                      <a:solidFill>
                        <a:schemeClr val="tx1"/>
                      </a:solidFill>
                    </p:spPr>
                  </p:pic>
                </p:oleObj>
              </mc:Fallback>
            </mc:AlternateContent>
          </a:graphicData>
        </a:graphic>
      </p:graphicFrame>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dirty="0">
                <a:sym typeface="+mn-ea"/>
              </a:rPr>
              <a:t>逻辑回归为啥要使用</a:t>
            </a:r>
            <a:r>
              <a:rPr lang="zh-CN" altLang="en-US" dirty="0" smtClean="0">
                <a:sym typeface="+mn-ea"/>
              </a:rPr>
              <a:t>梯度下降？</a:t>
            </a:r>
            <a:endParaRPr lang="zh-CN" altLang="en-US"/>
          </a:p>
        </p:txBody>
      </p:sp>
      <p:sp>
        <p:nvSpPr>
          <p:cNvPr id="3" name="内容占位符 2"/>
          <p:cNvSpPr>
            <a:spLocks noGrp="1"/>
          </p:cNvSpPr>
          <p:nvPr>
            <p:ph idx="1"/>
          </p:nvPr>
        </p:nvSpPr>
        <p:spPr/>
        <p:txBody>
          <a:bodyPr/>
          <a:p>
            <a:pPr>
              <a:lnSpc>
                <a:spcPct val="150000"/>
              </a:lnSpc>
            </a:pPr>
            <a:r>
              <a:rPr lang="zh-CN" altLang="en-US"/>
              <a:t>假设现在已有一组参数值（</a:t>
            </a:r>
            <a:r>
              <a:rPr lang="en-US" altLang="zh-CN"/>
              <a:t>W0,W1,W2,W3......</a:t>
            </a:r>
            <a:r>
              <a:rPr lang="zh-CN" altLang="en-US"/>
              <a:t>），将训练集中的一条样本数据和这组参数带入到损失函数中能得到一个误差值</a:t>
            </a:r>
            <a:endParaRPr lang="en-US" altLang="zh-CN"/>
          </a:p>
        </p:txBody>
      </p:sp>
      <p:sp>
        <p:nvSpPr>
          <p:cNvPr id="15" name="矩形 14"/>
          <p:cNvSpPr/>
          <p:nvPr/>
        </p:nvSpPr>
        <p:spPr>
          <a:xfrm>
            <a:off x="2663974" y="3383414"/>
            <a:ext cx="2880320"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2400" dirty="0" smtClean="0">
                <a:solidFill>
                  <a:schemeClr val="tx1"/>
                </a:solidFill>
                <a:ea typeface="微软雅黑" panose="020B0503020204020204" charset="-122"/>
              </a:rPr>
              <a:t>一个样本的误差</a:t>
            </a:r>
            <a:endParaRPr lang="zh-CN" altLang="en-US" sz="2400" dirty="0" smtClean="0">
              <a:solidFill>
                <a:schemeClr val="tx1"/>
              </a:solidFill>
              <a:ea typeface="微软雅黑" panose="020B0503020204020204" charset="-122"/>
            </a:endParaRPr>
          </a:p>
        </p:txBody>
      </p:sp>
      <p:pic>
        <p:nvPicPr>
          <p:cNvPr id="1026" name="Picture 2" descr="C:\Users\lu-jing\Desktop\u=716403023,433146871&amp;fm=21&amp;gp=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923068" y="3147084"/>
            <a:ext cx="1872208" cy="1386821"/>
          </a:xfrm>
          <a:prstGeom prst="rect">
            <a:avLst/>
          </a:prstGeom>
          <a:noFill/>
          <a:extLst>
            <a:ext uri="{909E8E84-426E-40DD-AFC4-6F175D3DCCD1}">
              <a14:hiddenFill xmlns:a14="http://schemas.microsoft.com/office/drawing/2010/main">
                <a:solidFill>
                  <a:srgbClr val="FFFFFF"/>
                </a:solidFill>
              </a14:hiddenFill>
            </a:ext>
          </a:extLst>
        </p:spPr>
      </p:pic>
      <p:sp>
        <p:nvSpPr>
          <p:cNvPr id="4" name="右箭头 3"/>
          <p:cNvSpPr/>
          <p:nvPr/>
        </p:nvSpPr>
        <p:spPr>
          <a:xfrm>
            <a:off x="6144712" y="3525150"/>
            <a:ext cx="978408" cy="48463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sz="2400" dirty="0" smtClean="0">
              <a:solidFill>
                <a:schemeClr val="tx1"/>
              </a:solidFill>
              <a:ea typeface="微软雅黑" panose="020B0503020204020204" charset="-122"/>
            </a:endParaRPr>
          </a:p>
        </p:txBody>
      </p:sp>
      <p:sp>
        <p:nvSpPr>
          <p:cNvPr id="18" name="矩形 17"/>
          <p:cNvSpPr/>
          <p:nvPr/>
        </p:nvSpPr>
        <p:spPr>
          <a:xfrm>
            <a:off x="2663974" y="5399638"/>
            <a:ext cx="2880320"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2400" dirty="0" smtClean="0">
                <a:solidFill>
                  <a:schemeClr val="tx1"/>
                </a:solidFill>
                <a:ea typeface="微软雅黑" panose="020B0503020204020204" charset="-122"/>
              </a:rPr>
              <a:t>所有样本的误差累加</a:t>
            </a:r>
            <a:endParaRPr lang="zh-CN" altLang="en-US" sz="2400" dirty="0" smtClean="0">
              <a:solidFill>
                <a:schemeClr val="tx1"/>
              </a:solidFill>
              <a:ea typeface="微软雅黑" panose="020B0503020204020204" charset="-122"/>
            </a:endParaRPr>
          </a:p>
        </p:txBody>
      </p:sp>
      <p:pic>
        <p:nvPicPr>
          <p:cNvPr id="1027" name="Picture 3" descr="C:\Users\lu-jing\Desktop\u=2990317119,403133790&amp;fm=21&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5060" y="4898390"/>
            <a:ext cx="248285" cy="1477645"/>
          </a:xfrm>
          <a:prstGeom prst="rect">
            <a:avLst/>
          </a:prstGeom>
          <a:noFill/>
          <a:extLst>
            <a:ext uri="{909E8E84-426E-40DD-AFC4-6F175D3DCCD1}">
              <a14:hiddenFill xmlns:a14="http://schemas.microsoft.com/office/drawing/2010/main">
                <a:solidFill>
                  <a:srgbClr val="FFFFFF"/>
                </a:solidFill>
              </a14:hiddenFill>
            </a:ext>
          </a:extLst>
        </p:spPr>
      </p:pic>
      <p:sp>
        <p:nvSpPr>
          <p:cNvPr id="21" name="右箭头 20"/>
          <p:cNvSpPr/>
          <p:nvPr/>
        </p:nvSpPr>
        <p:spPr>
          <a:xfrm>
            <a:off x="6273923" y="5614522"/>
            <a:ext cx="978408" cy="48463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sz="2400" dirty="0" smtClean="0">
              <a:solidFill>
                <a:schemeClr val="tx1"/>
              </a:solidFill>
              <a:ea typeface="微软雅黑" panose="020B0503020204020204" charset="-122"/>
            </a:endParaRPr>
          </a:p>
        </p:txBody>
      </p:sp>
      <p:sp>
        <p:nvSpPr>
          <p:cNvPr id="6" name="矩形 5"/>
          <p:cNvSpPr/>
          <p:nvPr/>
        </p:nvSpPr>
        <p:spPr>
          <a:xfrm>
            <a:off x="2664609" y="3383414"/>
            <a:ext cx="2880320"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2400" dirty="0" smtClean="0">
                <a:solidFill>
                  <a:schemeClr val="tx1"/>
                </a:solidFill>
                <a:ea typeface="微软雅黑" panose="020B0503020204020204" charset="-122"/>
              </a:rPr>
              <a:t>一个样本的误差</a:t>
            </a:r>
            <a:endParaRPr lang="zh-CN" altLang="en-US" sz="2400" dirty="0" smtClean="0">
              <a:solidFill>
                <a:schemeClr val="tx1"/>
              </a:solidFill>
              <a:ea typeface="微软雅黑" panose="020B0503020204020204" charset="-122"/>
            </a:endParaRPr>
          </a:p>
        </p:txBody>
      </p:sp>
      <p:sp>
        <p:nvSpPr>
          <p:cNvPr id="7" name="右箭头 6"/>
          <p:cNvSpPr/>
          <p:nvPr/>
        </p:nvSpPr>
        <p:spPr>
          <a:xfrm>
            <a:off x="6145347" y="3525150"/>
            <a:ext cx="978408" cy="48463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sz="2400" dirty="0" smtClean="0">
              <a:solidFill>
                <a:schemeClr val="tx1"/>
              </a:solidFill>
              <a:ea typeface="微软雅黑" panose="020B0503020204020204" charset="-122"/>
            </a:endParaRPr>
          </a:p>
        </p:txBody>
      </p:sp>
      <p:sp>
        <p:nvSpPr>
          <p:cNvPr id="8" name="矩形 7"/>
          <p:cNvSpPr/>
          <p:nvPr/>
        </p:nvSpPr>
        <p:spPr>
          <a:xfrm>
            <a:off x="2664609" y="5399638"/>
            <a:ext cx="2880320"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2400" dirty="0" smtClean="0">
                <a:solidFill>
                  <a:schemeClr val="tx1"/>
                </a:solidFill>
                <a:ea typeface="微软雅黑" panose="020B0503020204020204" charset="-122"/>
              </a:rPr>
              <a:t>所有样本的误差累加</a:t>
            </a:r>
            <a:endParaRPr lang="zh-CN" altLang="en-US" sz="2400" dirty="0" smtClean="0">
              <a:solidFill>
                <a:schemeClr val="tx1"/>
              </a:solidFill>
              <a:ea typeface="微软雅黑" panose="020B0503020204020204" charset="-122"/>
            </a:endParaRPr>
          </a:p>
        </p:txBody>
      </p:sp>
      <p:sp>
        <p:nvSpPr>
          <p:cNvPr id="9" name="右箭头 8"/>
          <p:cNvSpPr/>
          <p:nvPr/>
        </p:nvSpPr>
        <p:spPr>
          <a:xfrm>
            <a:off x="6274558" y="5614522"/>
            <a:ext cx="978408" cy="48463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sz="2400" dirty="0" smtClean="0">
              <a:solidFill>
                <a:schemeClr val="tx1"/>
              </a:solidFill>
              <a:ea typeface="微软雅黑" panose="020B0503020204020204" charset="-122"/>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dirty="0">
                <a:sym typeface="+mn-ea"/>
              </a:rPr>
              <a:t>逻辑回归为啥要使用</a:t>
            </a:r>
            <a:r>
              <a:rPr lang="zh-CN" altLang="en-US" dirty="0" smtClean="0">
                <a:sym typeface="+mn-ea"/>
              </a:rPr>
              <a:t>梯度下降？</a:t>
            </a:r>
            <a:endParaRPr lang="zh-CN" altLang="en-US"/>
          </a:p>
        </p:txBody>
      </p:sp>
      <p:sp>
        <p:nvSpPr>
          <p:cNvPr id="3" name="内容占位符 2"/>
          <p:cNvSpPr>
            <a:spLocks noGrp="1"/>
          </p:cNvSpPr>
          <p:nvPr>
            <p:ph idx="1"/>
          </p:nvPr>
        </p:nvSpPr>
        <p:spPr/>
        <p:txBody>
          <a:bodyPr/>
          <a:p>
            <a:r>
              <a:rPr lang="zh-CN" altLang="en-US"/>
              <a:t>现在有</a:t>
            </a:r>
            <a:r>
              <a:rPr lang="en-US" altLang="zh-CN"/>
              <a:t>N</a:t>
            </a:r>
            <a:r>
              <a:rPr lang="zh-CN" altLang="en-US"/>
              <a:t>组</a:t>
            </a:r>
            <a:r>
              <a:rPr lang="en-US" altLang="zh-CN"/>
              <a:t>W</a:t>
            </a:r>
            <a:r>
              <a:rPr lang="zh-CN" altLang="en-US"/>
              <a:t>参数</a:t>
            </a:r>
            <a:endParaRPr lang="zh-CN" altLang="en-US"/>
          </a:p>
          <a:p>
            <a:endParaRPr lang="zh-CN" altLang="en-US"/>
          </a:p>
        </p:txBody>
      </p:sp>
      <p:grpSp>
        <p:nvGrpSpPr>
          <p:cNvPr id="5" name="组合 4"/>
          <p:cNvGrpSpPr/>
          <p:nvPr/>
        </p:nvGrpSpPr>
        <p:grpSpPr>
          <a:xfrm>
            <a:off x="4295566" y="2044720"/>
            <a:ext cx="3360633" cy="4029576"/>
            <a:chOff x="1331640" y="2060848"/>
            <a:chExt cx="3360633" cy="4029576"/>
          </a:xfrm>
        </p:grpSpPr>
        <p:grpSp>
          <p:nvGrpSpPr>
            <p:cNvPr id="4" name="组合 3"/>
            <p:cNvGrpSpPr/>
            <p:nvPr/>
          </p:nvGrpSpPr>
          <p:grpSpPr>
            <a:xfrm>
              <a:off x="1331640" y="2060848"/>
              <a:ext cx="408305" cy="4029075"/>
              <a:chOff x="1375749" y="2060848"/>
              <a:chExt cx="408305" cy="4029075"/>
            </a:xfrm>
          </p:grpSpPr>
          <p:sp>
            <p:nvSpPr>
              <p:cNvPr id="18" name="矩形 17"/>
              <p:cNvSpPr/>
              <p:nvPr/>
            </p:nvSpPr>
            <p:spPr>
              <a:xfrm>
                <a:off x="1375749" y="4292873"/>
                <a:ext cx="408305" cy="17970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2400" dirty="0" smtClean="0">
                    <a:solidFill>
                      <a:schemeClr val="tx1"/>
                    </a:solidFill>
                    <a:ea typeface="微软雅黑" panose="020B0503020204020204" charset="-122"/>
                  </a:rPr>
                  <a:t>第一组参数</a:t>
                </a:r>
                <a:endParaRPr lang="zh-CN" altLang="en-US" sz="2400" dirty="0" smtClean="0">
                  <a:solidFill>
                    <a:schemeClr val="tx1"/>
                  </a:solidFill>
                  <a:ea typeface="微软雅黑" panose="020B0503020204020204" charset="-122"/>
                </a:endParaRPr>
              </a:p>
            </p:txBody>
          </p:sp>
          <p:pic>
            <p:nvPicPr>
              <p:cNvPr id="1027" name="Picture 3" descr="C:\Users\lu-jing\Desktop\u=2990317119,403133790&amp;fm=21&amp;gp=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03648" y="2060848"/>
                <a:ext cx="352425" cy="20955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组合 13"/>
            <p:cNvGrpSpPr/>
            <p:nvPr/>
          </p:nvGrpSpPr>
          <p:grpSpPr>
            <a:xfrm>
              <a:off x="1783971" y="2420888"/>
              <a:ext cx="408305" cy="3669030"/>
              <a:chOff x="1375749" y="2420888"/>
              <a:chExt cx="408305" cy="3669030"/>
            </a:xfrm>
          </p:grpSpPr>
          <p:sp>
            <p:nvSpPr>
              <p:cNvPr id="16" name="矩形 15"/>
              <p:cNvSpPr/>
              <p:nvPr/>
            </p:nvSpPr>
            <p:spPr>
              <a:xfrm>
                <a:off x="1375749" y="4292868"/>
                <a:ext cx="408305" cy="17970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2400" dirty="0" smtClean="0">
                    <a:solidFill>
                      <a:schemeClr val="tx1"/>
                    </a:solidFill>
                    <a:ea typeface="微软雅黑" panose="020B0503020204020204" charset="-122"/>
                    <a:sym typeface="+mn-ea"/>
                  </a:rPr>
                  <a:t>第二组</a:t>
                </a:r>
                <a:endParaRPr lang="zh-CN" altLang="en-US" sz="2400" dirty="0" smtClean="0">
                  <a:solidFill>
                    <a:schemeClr val="tx1"/>
                  </a:solidFill>
                  <a:ea typeface="微软雅黑" panose="020B0503020204020204" charset="-122"/>
                </a:endParaRPr>
              </a:p>
              <a:p>
                <a:pPr algn="ctr"/>
                <a:r>
                  <a:rPr lang="zh-CN" altLang="en-US" sz="2400" dirty="0" smtClean="0">
                    <a:solidFill>
                      <a:schemeClr val="tx1"/>
                    </a:solidFill>
                    <a:ea typeface="微软雅黑" panose="020B0503020204020204" charset="-122"/>
                  </a:rPr>
                  <a:t>参数</a:t>
                </a:r>
                <a:endParaRPr lang="zh-CN" altLang="en-US" sz="2400" dirty="0" smtClean="0">
                  <a:solidFill>
                    <a:schemeClr val="tx1"/>
                  </a:solidFill>
                  <a:ea typeface="微软雅黑" panose="020B0503020204020204" charset="-122"/>
                </a:endParaRPr>
              </a:p>
            </p:txBody>
          </p:sp>
          <p:pic>
            <p:nvPicPr>
              <p:cNvPr id="17" name="Picture 3" descr="C:\Users\lu-jing\Desktop\u=2990317119,403133790&amp;fm=21&amp;gp=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03648" y="2420888"/>
                <a:ext cx="352425" cy="17354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组合 18"/>
            <p:cNvGrpSpPr/>
            <p:nvPr/>
          </p:nvGrpSpPr>
          <p:grpSpPr>
            <a:xfrm>
              <a:off x="2219562" y="2564904"/>
              <a:ext cx="408305" cy="3525520"/>
              <a:chOff x="1375749" y="2564904"/>
              <a:chExt cx="408305" cy="3525520"/>
            </a:xfrm>
          </p:grpSpPr>
          <p:sp>
            <p:nvSpPr>
              <p:cNvPr id="20" name="矩形 19"/>
              <p:cNvSpPr/>
              <p:nvPr/>
            </p:nvSpPr>
            <p:spPr>
              <a:xfrm>
                <a:off x="1375749" y="4293374"/>
                <a:ext cx="408305" cy="17970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sz="2400" dirty="0" smtClean="0">
                    <a:solidFill>
                      <a:schemeClr val="tx1"/>
                    </a:solidFill>
                    <a:ea typeface="微软雅黑" panose="020B0503020204020204" charset="-122"/>
                  </a:rPr>
                  <a:t>第三组参数</a:t>
                </a:r>
                <a:endParaRPr lang="zh-CN" sz="2400" dirty="0" smtClean="0">
                  <a:solidFill>
                    <a:schemeClr val="tx1"/>
                  </a:solidFill>
                  <a:ea typeface="微软雅黑" panose="020B0503020204020204" charset="-122"/>
                </a:endParaRPr>
              </a:p>
            </p:txBody>
          </p:sp>
          <p:pic>
            <p:nvPicPr>
              <p:cNvPr id="22" name="Picture 3" descr="C:\Users\lu-jing\Desktop\u=2990317119,403133790&amp;fm=21&amp;gp=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03648" y="2564904"/>
                <a:ext cx="352425" cy="15914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组合 22"/>
            <p:cNvGrpSpPr/>
            <p:nvPr/>
          </p:nvGrpSpPr>
          <p:grpSpPr>
            <a:xfrm>
              <a:off x="2699792" y="2708920"/>
              <a:ext cx="408305" cy="3381375"/>
              <a:chOff x="1375749" y="2708920"/>
              <a:chExt cx="408305" cy="3381375"/>
            </a:xfrm>
          </p:grpSpPr>
          <p:sp>
            <p:nvSpPr>
              <p:cNvPr id="24" name="矩形 23"/>
              <p:cNvSpPr/>
              <p:nvPr/>
            </p:nvSpPr>
            <p:spPr>
              <a:xfrm>
                <a:off x="1375749" y="4293245"/>
                <a:ext cx="408305" cy="17970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2400" dirty="0" smtClean="0">
                    <a:solidFill>
                      <a:schemeClr val="tx1"/>
                    </a:solidFill>
                    <a:ea typeface="微软雅黑" panose="020B0503020204020204" charset="-122"/>
                  </a:rPr>
                  <a:t>第四组</a:t>
                </a:r>
                <a:endParaRPr lang="zh-CN" altLang="en-US" sz="2400" dirty="0" smtClean="0">
                  <a:solidFill>
                    <a:schemeClr val="tx1"/>
                  </a:solidFill>
                  <a:ea typeface="微软雅黑" panose="020B0503020204020204" charset="-122"/>
                </a:endParaRPr>
              </a:p>
              <a:p>
                <a:pPr algn="ctr"/>
                <a:r>
                  <a:rPr lang="zh-CN" altLang="en-US" sz="2400" dirty="0" smtClean="0">
                    <a:solidFill>
                      <a:schemeClr val="tx1"/>
                    </a:solidFill>
                    <a:ea typeface="微软雅黑" panose="020B0503020204020204" charset="-122"/>
                  </a:rPr>
                  <a:t>参数</a:t>
                </a:r>
                <a:endParaRPr lang="zh-CN" altLang="en-US" sz="2400" dirty="0" smtClean="0">
                  <a:solidFill>
                    <a:schemeClr val="tx1"/>
                  </a:solidFill>
                  <a:ea typeface="微软雅黑" panose="020B0503020204020204" charset="-122"/>
                </a:endParaRPr>
              </a:p>
            </p:txBody>
          </p:sp>
          <p:pic>
            <p:nvPicPr>
              <p:cNvPr id="25" name="Picture 3" descr="C:\Users\lu-jing\Desktop\u=2990317119,403133790&amp;fm=21&amp;gp=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03648" y="2708920"/>
                <a:ext cx="352425" cy="144742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组合 26"/>
            <p:cNvGrpSpPr/>
            <p:nvPr/>
          </p:nvGrpSpPr>
          <p:grpSpPr>
            <a:xfrm>
              <a:off x="3203848" y="2564903"/>
              <a:ext cx="408305" cy="3505200"/>
              <a:chOff x="1375749" y="2587024"/>
              <a:chExt cx="408305" cy="3505200"/>
            </a:xfrm>
          </p:grpSpPr>
          <p:sp>
            <p:nvSpPr>
              <p:cNvPr id="28" name="矩形 27"/>
              <p:cNvSpPr/>
              <p:nvPr/>
            </p:nvSpPr>
            <p:spPr>
              <a:xfrm>
                <a:off x="1375749" y="4293269"/>
                <a:ext cx="408305" cy="17989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2400" dirty="0" smtClean="0">
                    <a:solidFill>
                      <a:schemeClr val="tx1"/>
                    </a:solidFill>
                    <a:ea typeface="微软雅黑" panose="020B0503020204020204" charset="-122"/>
                    <a:sym typeface="+mn-ea"/>
                  </a:rPr>
                  <a:t>第五组</a:t>
                </a:r>
                <a:endParaRPr lang="zh-CN" altLang="en-US" sz="2400" dirty="0" smtClean="0">
                  <a:solidFill>
                    <a:schemeClr val="tx1"/>
                  </a:solidFill>
                  <a:ea typeface="微软雅黑" panose="020B0503020204020204" charset="-122"/>
                </a:endParaRPr>
              </a:p>
              <a:p>
                <a:pPr algn="ctr"/>
                <a:r>
                  <a:rPr lang="zh-CN" altLang="en-US" sz="2400" dirty="0" smtClean="0">
                    <a:solidFill>
                      <a:schemeClr val="tx1"/>
                    </a:solidFill>
                    <a:ea typeface="微软雅黑" panose="020B0503020204020204" charset="-122"/>
                  </a:rPr>
                  <a:t>参数</a:t>
                </a:r>
                <a:endParaRPr lang="zh-CN" altLang="en-US" sz="2400" dirty="0" smtClean="0">
                  <a:solidFill>
                    <a:schemeClr val="tx1"/>
                  </a:solidFill>
                  <a:ea typeface="微软雅黑" panose="020B0503020204020204" charset="-122"/>
                </a:endParaRPr>
              </a:p>
            </p:txBody>
          </p:sp>
          <p:pic>
            <p:nvPicPr>
              <p:cNvPr id="29" name="Picture 3" descr="C:\Users\lu-jing\Desktop\u=2990317119,403133790&amp;fm=21&amp;gp=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03648" y="2587024"/>
                <a:ext cx="352425" cy="156932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组合 29"/>
            <p:cNvGrpSpPr/>
            <p:nvPr/>
          </p:nvGrpSpPr>
          <p:grpSpPr>
            <a:xfrm>
              <a:off x="3707904" y="2276872"/>
              <a:ext cx="408305" cy="3789680"/>
              <a:chOff x="1375749" y="2280774"/>
              <a:chExt cx="408305" cy="3789680"/>
            </a:xfrm>
          </p:grpSpPr>
          <p:sp>
            <p:nvSpPr>
              <p:cNvPr id="31" name="矩形 30"/>
              <p:cNvSpPr/>
              <p:nvPr/>
            </p:nvSpPr>
            <p:spPr>
              <a:xfrm>
                <a:off x="1375749" y="4293089"/>
                <a:ext cx="408305" cy="17773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2400" dirty="0" smtClean="0">
                    <a:solidFill>
                      <a:schemeClr val="tx1"/>
                    </a:solidFill>
                    <a:ea typeface="微软雅黑" panose="020B0503020204020204" charset="-122"/>
                    <a:sym typeface="+mn-ea"/>
                  </a:rPr>
                  <a:t>第六组</a:t>
                </a:r>
                <a:endParaRPr lang="zh-CN" altLang="en-US" sz="2400" dirty="0" smtClean="0">
                  <a:solidFill>
                    <a:schemeClr val="tx1"/>
                  </a:solidFill>
                  <a:ea typeface="微软雅黑" panose="020B0503020204020204" charset="-122"/>
                </a:endParaRPr>
              </a:p>
              <a:p>
                <a:pPr algn="ctr"/>
                <a:r>
                  <a:rPr lang="zh-CN" altLang="en-US" sz="2400" dirty="0" smtClean="0">
                    <a:solidFill>
                      <a:schemeClr val="tx1"/>
                    </a:solidFill>
                    <a:ea typeface="微软雅黑" panose="020B0503020204020204" charset="-122"/>
                  </a:rPr>
                  <a:t>参数</a:t>
                </a:r>
                <a:endParaRPr lang="zh-CN" altLang="en-US" sz="2400" dirty="0" smtClean="0">
                  <a:solidFill>
                    <a:schemeClr val="tx1"/>
                  </a:solidFill>
                  <a:ea typeface="微软雅黑" panose="020B0503020204020204" charset="-122"/>
                </a:endParaRPr>
              </a:p>
            </p:txBody>
          </p:sp>
          <p:pic>
            <p:nvPicPr>
              <p:cNvPr id="32" name="Picture 3" descr="C:\Users\lu-jing\Desktop\u=2990317119,403133790&amp;fm=21&amp;gp=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03648" y="2280774"/>
                <a:ext cx="352425" cy="187557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组合 32"/>
            <p:cNvGrpSpPr/>
            <p:nvPr/>
          </p:nvGrpSpPr>
          <p:grpSpPr>
            <a:xfrm>
              <a:off x="4283968" y="2564902"/>
              <a:ext cx="408305" cy="3502025"/>
              <a:chOff x="1375749" y="2590054"/>
              <a:chExt cx="408305" cy="3502025"/>
            </a:xfrm>
          </p:grpSpPr>
          <p:sp>
            <p:nvSpPr>
              <p:cNvPr id="34" name="矩形 33"/>
              <p:cNvSpPr/>
              <p:nvPr/>
            </p:nvSpPr>
            <p:spPr>
              <a:xfrm>
                <a:off x="1375749" y="4293124"/>
                <a:ext cx="408305" cy="17989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2400" dirty="0" smtClean="0">
                    <a:solidFill>
                      <a:schemeClr val="tx1"/>
                    </a:solidFill>
                    <a:ea typeface="微软雅黑" panose="020B0503020204020204" charset="-122"/>
                  </a:rPr>
                  <a:t>第</a:t>
                </a:r>
                <a:r>
                  <a:rPr lang="en-US" altLang="zh-CN" sz="2400" dirty="0" smtClean="0">
                    <a:solidFill>
                      <a:schemeClr val="tx1"/>
                    </a:solidFill>
                    <a:ea typeface="微软雅黑" panose="020B0503020204020204" charset="-122"/>
                  </a:rPr>
                  <a:t>N</a:t>
                </a:r>
                <a:r>
                  <a:rPr lang="zh-CN" altLang="en-US" sz="2400" dirty="0" smtClean="0">
                    <a:solidFill>
                      <a:schemeClr val="tx1"/>
                    </a:solidFill>
                    <a:ea typeface="微软雅黑" panose="020B0503020204020204" charset="-122"/>
                  </a:rPr>
                  <a:t>组参数</a:t>
                </a:r>
                <a:endParaRPr lang="zh-CN" altLang="en-US" sz="2400" dirty="0" smtClean="0">
                  <a:solidFill>
                    <a:schemeClr val="tx1"/>
                  </a:solidFill>
                  <a:ea typeface="微软雅黑" panose="020B0503020204020204" charset="-122"/>
                </a:endParaRPr>
              </a:p>
            </p:txBody>
          </p:sp>
          <p:pic>
            <p:nvPicPr>
              <p:cNvPr id="35" name="Picture 3" descr="C:\Users\lu-jing\Desktop\u=2990317119,403133790&amp;fm=21&amp;gp=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03648" y="2590054"/>
                <a:ext cx="352425" cy="1566293"/>
              </a:xfrm>
              <a:prstGeom prst="rect">
                <a:avLst/>
              </a:prstGeom>
              <a:noFill/>
              <a:extLst>
                <a:ext uri="{909E8E84-426E-40DD-AFC4-6F175D3DCCD1}">
                  <a14:hiddenFill xmlns:a14="http://schemas.microsoft.com/office/drawing/2010/main">
                    <a:solidFill>
                      <a:srgbClr val="FFFFFF"/>
                    </a:solidFill>
                  </a14:hiddenFill>
                </a:ext>
              </a:extLst>
            </p:spPr>
          </p:pic>
        </p:grpSp>
      </p:gr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dirty="0">
                <a:sym typeface="+mn-ea"/>
              </a:rPr>
              <a:t>逻辑回归为啥要使用</a:t>
            </a:r>
            <a:r>
              <a:rPr lang="zh-CN" altLang="en-US" dirty="0" smtClean="0">
                <a:sym typeface="+mn-ea"/>
              </a:rPr>
              <a:t>梯度下降？</a:t>
            </a:r>
            <a:endParaRPr lang="zh-CN" altLang="en-US"/>
          </a:p>
        </p:txBody>
      </p:sp>
      <p:sp>
        <p:nvSpPr>
          <p:cNvPr id="3" name="内容占位符 2"/>
          <p:cNvSpPr>
            <a:spLocks noGrp="1"/>
          </p:cNvSpPr>
          <p:nvPr>
            <p:ph idx="1"/>
          </p:nvPr>
        </p:nvSpPr>
        <p:spPr/>
        <p:txBody>
          <a:bodyPr>
            <a:normAutofit fontScale="60000"/>
          </a:bodyPr>
          <a:p>
            <a:r>
              <a:rPr lang="zh-CN" altLang="en-US"/>
              <a:t>逻辑回归损失函数</a:t>
            </a:r>
            <a:endParaRPr lang="zh-CN" altLang="en-US"/>
          </a:p>
          <a:p>
            <a:endParaRPr lang="zh-CN" altLang="en-US"/>
          </a:p>
          <a:p>
            <a:endParaRPr lang="zh-CN" altLang="en-US"/>
          </a:p>
          <a:p>
            <a:endParaRPr lang="zh-CN" altLang="en-US" dirty="0" smtClean="0">
              <a:sym typeface="+mn-ea"/>
            </a:endParaRPr>
          </a:p>
          <a:p>
            <a:endParaRPr lang="zh-CN" altLang="en-US" dirty="0" smtClean="0">
              <a:sym typeface="+mn-ea"/>
            </a:endParaRPr>
          </a:p>
          <a:p>
            <a:pPr>
              <a:lnSpc>
                <a:spcPct val="150000"/>
              </a:lnSpc>
            </a:pPr>
            <a:r>
              <a:rPr lang="zh-CN" altLang="en-US" dirty="0" smtClean="0">
                <a:sym typeface="+mn-ea"/>
              </a:rPr>
              <a:t>训练的目的就是找到合适的</a:t>
            </a:r>
            <a:r>
              <a:rPr lang="en-US" altLang="zh-CN" dirty="0" smtClean="0">
                <a:sym typeface="+mn-ea"/>
              </a:rPr>
              <a:t>  </a:t>
            </a:r>
            <a:r>
              <a:rPr lang="zh-CN" altLang="en-US" dirty="0" smtClean="0">
                <a:sym typeface="+mn-ea"/>
              </a:rPr>
              <a:t>，使得整体误差最小，即达到山底，</a:t>
            </a:r>
            <a:r>
              <a:rPr lang="zh-CN" altLang="en-US" dirty="0">
                <a:sym typeface="+mn-ea"/>
              </a:rPr>
              <a:t>站</a:t>
            </a:r>
            <a:r>
              <a:rPr lang="zh-CN" altLang="en-US" dirty="0" smtClean="0">
                <a:sym typeface="+mn-ea"/>
              </a:rPr>
              <a:t>在数学的角度上来说，即最</a:t>
            </a:r>
            <a:r>
              <a:rPr lang="zh-CN" altLang="en-US" dirty="0">
                <a:sym typeface="+mn-ea"/>
              </a:rPr>
              <a:t>小</a:t>
            </a:r>
            <a:r>
              <a:rPr lang="zh-CN" altLang="en-US" dirty="0" smtClean="0">
                <a:sym typeface="+mn-ea"/>
              </a:rPr>
              <a:t>化上面的损失函数</a:t>
            </a:r>
            <a:endParaRPr lang="en-US" altLang="zh-CN" dirty="0" smtClean="0">
              <a:ea typeface="微软雅黑" panose="020B0503020204020204" charset="-122"/>
            </a:endParaRPr>
          </a:p>
          <a:p>
            <a:pPr>
              <a:lnSpc>
                <a:spcPct val="150000"/>
              </a:lnSpc>
            </a:pPr>
            <a:r>
              <a:rPr lang="zh-CN" altLang="en-US" dirty="0" smtClean="0">
                <a:sym typeface="+mn-ea"/>
              </a:rPr>
              <a:t>以上误差函数已经证明上述误差函数为凹函数，</a:t>
            </a:r>
            <a:r>
              <a:rPr lang="en-US" altLang="zh-CN" dirty="0">
                <a:sym typeface="+mn-ea"/>
              </a:rPr>
              <a:t> </a:t>
            </a:r>
            <a:r>
              <a:rPr lang="zh-CN" altLang="en-US" dirty="0" smtClean="0">
                <a:sym typeface="+mn-ea"/>
              </a:rPr>
              <a:t>即有极小值，无极大值</a:t>
            </a:r>
            <a:endParaRPr lang="en-US" altLang="zh-CN" dirty="0" smtClean="0">
              <a:ea typeface="微软雅黑" panose="020B0503020204020204" charset="-122"/>
            </a:endParaRPr>
          </a:p>
          <a:p>
            <a:pPr>
              <a:lnSpc>
                <a:spcPct val="150000"/>
              </a:lnSpc>
            </a:pPr>
            <a:r>
              <a:rPr lang="zh-CN" altLang="en-US" dirty="0" smtClean="0">
                <a:sym typeface="+mn-ea"/>
              </a:rPr>
              <a:t>因此求解最小值的过程就为求解极值的过程</a:t>
            </a:r>
            <a:endParaRPr lang="zh-CN" altLang="en-US"/>
          </a:p>
          <a:p>
            <a:endParaRPr lang="zh-CN" altLang="en-US"/>
          </a:p>
        </p:txBody>
      </p:sp>
      <p:pic>
        <p:nvPicPr>
          <p:cNvPr id="12353" name="Picture 65" descr="http://img2.tuicool.com/6niqua.png!web"/>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61908" y="2314575"/>
            <a:ext cx="6771640" cy="1292860"/>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dirty="0">
                <a:sym typeface="+mn-ea"/>
              </a:rPr>
              <a:t>逻辑回归为啥要使用</a:t>
            </a:r>
            <a:r>
              <a:rPr lang="zh-CN" altLang="en-US" dirty="0" smtClean="0">
                <a:sym typeface="+mn-ea"/>
              </a:rPr>
              <a:t>梯度下降？</a:t>
            </a:r>
            <a:endParaRPr lang="zh-CN" altLang="en-US"/>
          </a:p>
        </p:txBody>
      </p:sp>
      <p:sp>
        <p:nvSpPr>
          <p:cNvPr id="4" name="内容占位符 3"/>
          <p:cNvSpPr/>
          <p:nvPr>
            <p:ph idx="1"/>
          </p:nvPr>
        </p:nvSpPr>
        <p:spPr/>
        <p:txBody>
          <a:bodyPr/>
          <a:p>
            <a:r>
              <a:rPr lang="zh-CN" altLang="en-US">
                <a:sym typeface="+mn-ea"/>
              </a:rPr>
              <a:t>逻辑回归损失函数求导过程</a:t>
            </a:r>
            <a:endParaRPr lang="zh-CN" altLang="en-US"/>
          </a:p>
          <a:p>
            <a:endParaRPr lang="zh-CN" altLang="en-US"/>
          </a:p>
        </p:txBody>
      </p:sp>
      <p:pic>
        <p:nvPicPr>
          <p:cNvPr id="5" name="图片 4" descr="微信图片_20180127225939"/>
          <p:cNvPicPr>
            <a:picLocks noChangeAspect="1"/>
          </p:cNvPicPr>
          <p:nvPr/>
        </p:nvPicPr>
        <p:blipFill>
          <a:blip r:embed="rId1"/>
          <a:stretch>
            <a:fillRect/>
          </a:stretch>
        </p:blipFill>
        <p:spPr>
          <a:xfrm>
            <a:off x="2134235" y="1462405"/>
            <a:ext cx="7462520" cy="9951720"/>
          </a:xfrm>
          <a:prstGeom prst="rect">
            <a:avLst/>
          </a:prstGeom>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dirty="0">
                <a:sym typeface="+mn-ea"/>
              </a:rPr>
              <a:t>逻辑回归为啥要使用</a:t>
            </a:r>
            <a:r>
              <a:rPr lang="zh-CN" altLang="en-US" dirty="0" smtClean="0">
                <a:sym typeface="+mn-ea"/>
              </a:rPr>
              <a:t>梯度下降？</a:t>
            </a:r>
            <a:endParaRPr lang="zh-CN" altLang="en-US"/>
          </a:p>
        </p:txBody>
      </p:sp>
      <p:sp>
        <p:nvSpPr>
          <p:cNvPr id="3" name="内容占位符 2"/>
          <p:cNvSpPr>
            <a:spLocks noGrp="1"/>
          </p:cNvSpPr>
          <p:nvPr>
            <p:ph idx="1"/>
          </p:nvPr>
        </p:nvSpPr>
        <p:spPr/>
        <p:txBody>
          <a:bodyPr/>
          <a:p>
            <a:pPr>
              <a:lnSpc>
                <a:spcPct val="150000"/>
              </a:lnSpc>
            </a:pPr>
            <a:r>
              <a:rPr lang="zh-CN" dirty="0">
                <a:sym typeface="+mn-ea"/>
              </a:rPr>
              <a:t>逻辑回归为啥要使用</a:t>
            </a:r>
            <a:r>
              <a:rPr lang="zh-CN" altLang="en-US" dirty="0" smtClean="0">
                <a:sym typeface="+mn-ea"/>
              </a:rPr>
              <a:t>梯度下降？</a:t>
            </a:r>
            <a:endParaRPr lang="zh-CN" altLang="en-US"/>
          </a:p>
          <a:p>
            <a:pPr lvl="1">
              <a:lnSpc>
                <a:spcPct val="150000"/>
              </a:lnSpc>
            </a:pPr>
            <a:r>
              <a:rPr lang="zh-CN" altLang="en-US"/>
              <a:t>因为在实际机器学习中，每一条样本数据的维度很多（对应的</a:t>
            </a:r>
            <a:r>
              <a:rPr lang="en-US" altLang="zh-CN"/>
              <a:t>W</a:t>
            </a:r>
            <a:r>
              <a:rPr lang="zh-CN" altLang="en-US"/>
              <a:t>参数也会很多），通过对导数求导几乎不可能</a:t>
            </a:r>
            <a:endParaRPr lang="zh-CN" altLang="en-US"/>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dirty="0">
                <a:sym typeface="+mn-ea"/>
              </a:rPr>
              <a:t>逻辑回归为啥要使用</a:t>
            </a:r>
            <a:r>
              <a:rPr lang="zh-CN" altLang="en-US" dirty="0" smtClean="0">
                <a:sym typeface="+mn-ea"/>
              </a:rPr>
              <a:t>梯度下降？</a:t>
            </a:r>
            <a:endParaRPr lang="zh-CN" altLang="en-US"/>
          </a:p>
        </p:txBody>
      </p:sp>
      <p:sp>
        <p:nvSpPr>
          <p:cNvPr id="3" name="内容占位符 2"/>
          <p:cNvSpPr>
            <a:spLocks noGrp="1"/>
          </p:cNvSpPr>
          <p:nvPr>
            <p:ph idx="1"/>
          </p:nvPr>
        </p:nvSpPr>
        <p:spPr/>
        <p:txBody>
          <a:bodyPr>
            <a:normAutofit fontScale="70000"/>
          </a:bodyPr>
          <a:p>
            <a:r>
              <a:rPr lang="zh-CN" altLang="en-US" dirty="0" smtClean="0">
                <a:sym typeface="+mn-ea"/>
              </a:rPr>
              <a:t>通过对误差函数求导，然后让导数</a:t>
            </a:r>
            <a:r>
              <a:rPr lang="en-US" altLang="zh-CN" dirty="0" smtClean="0">
                <a:sym typeface="+mn-ea"/>
              </a:rPr>
              <a:t>=0</a:t>
            </a:r>
            <a:r>
              <a:rPr lang="zh-CN" altLang="en-US" dirty="0" smtClean="0">
                <a:sym typeface="+mn-ea"/>
              </a:rPr>
              <a:t>的方式来求参数很困难，甚至不可能</a:t>
            </a:r>
            <a:endParaRPr lang="zh-CN" altLang="en-US" dirty="0" smtClean="0">
              <a:sym typeface="+mn-ea"/>
            </a:endParaRPr>
          </a:p>
          <a:p>
            <a:endParaRPr lang="zh-CN" altLang="en-US" dirty="0" smtClean="0">
              <a:sym typeface="+mn-ea"/>
            </a:endParaRPr>
          </a:p>
          <a:p>
            <a:endParaRPr lang="zh-CN" altLang="en-US" dirty="0" smtClean="0">
              <a:sym typeface="+mn-ea"/>
            </a:endParaRPr>
          </a:p>
          <a:p>
            <a:endParaRPr lang="zh-CN" altLang="en-US" dirty="0" smtClean="0">
              <a:sym typeface="+mn-ea"/>
            </a:endParaRPr>
          </a:p>
          <a:p>
            <a:r>
              <a:rPr lang="zh-CN" altLang="en-US" dirty="0" smtClean="0">
                <a:sym typeface="+mn-ea"/>
              </a:rPr>
              <a:t>反向着求不出，正向来试</a:t>
            </a:r>
            <a:endParaRPr lang="zh-CN" altLang="en-US" dirty="0" smtClean="0">
              <a:sym typeface="+mn-ea"/>
            </a:endParaRPr>
          </a:p>
          <a:p>
            <a:endParaRPr lang="zh-CN" altLang="en-US" dirty="0" smtClean="0">
              <a:sym typeface="+mn-ea"/>
            </a:endParaRPr>
          </a:p>
          <a:p>
            <a:endParaRPr lang="zh-CN" altLang="en-US" dirty="0" smtClean="0">
              <a:sym typeface="+mn-ea"/>
            </a:endParaRPr>
          </a:p>
          <a:p>
            <a:endParaRPr lang="zh-CN" altLang="en-US" dirty="0" smtClean="0">
              <a:sym typeface="+mn-ea"/>
            </a:endParaRPr>
          </a:p>
          <a:p>
            <a:r>
              <a:rPr lang="zh-CN" altLang="en-US" dirty="0" smtClean="0">
                <a:sym typeface="+mn-ea"/>
              </a:rPr>
              <a:t>这就是为什么要使用梯度下降法的原因</a:t>
            </a:r>
            <a:endParaRPr lang="zh-CN" altLang="en-US"/>
          </a:p>
        </p:txBody>
      </p:sp>
      <p:graphicFrame>
        <p:nvGraphicFramePr>
          <p:cNvPr id="5" name="对象 4"/>
          <p:cNvGraphicFramePr>
            <a:graphicFrameLocks noChangeAspect="1"/>
          </p:cNvGraphicFramePr>
          <p:nvPr/>
        </p:nvGraphicFramePr>
        <p:xfrm>
          <a:off x="2231708" y="2272030"/>
          <a:ext cx="4870450" cy="1072515"/>
        </p:xfrm>
        <a:graphic>
          <a:graphicData uri="http://schemas.openxmlformats.org/presentationml/2006/ole">
            <mc:AlternateContent xmlns:mc="http://schemas.openxmlformats.org/markup-compatibility/2006">
              <mc:Choice xmlns:v="urn:schemas-microsoft-com:vml" Requires="v">
                <p:oleObj spid="_x0000_s35455" name="Equation" r:id="rId1" imgW="1384300" imgH="368300" progId="Equation.DSMT4">
                  <p:embed/>
                </p:oleObj>
              </mc:Choice>
              <mc:Fallback>
                <p:oleObj name="Equation" r:id="rId1" imgW="1384300" imgH="368300" progId="Equation.DSMT4">
                  <p:embed/>
                  <p:pic>
                    <p:nvPicPr>
                      <p:cNvPr id="0" name="对象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1708" y="2272030"/>
                        <a:ext cx="4870450" cy="1072515"/>
                      </a:xfrm>
                      <a:prstGeom prst="rect">
                        <a:avLst/>
                      </a:prstGeom>
                      <a:solidFill>
                        <a:schemeClr val="tx1"/>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nvGraphicFramePr>
        <p:xfrm>
          <a:off x="2231708" y="4180840"/>
          <a:ext cx="4562475" cy="909320"/>
        </p:xfrm>
        <a:graphic>
          <a:graphicData uri="http://schemas.openxmlformats.org/presentationml/2006/ole">
            <mc:AlternateContent xmlns:mc="http://schemas.openxmlformats.org/markup-compatibility/2006">
              <mc:Choice xmlns:v="urn:schemas-microsoft-com:vml" Requires="v">
                <p:oleObj spid="_x0000_s35456" name="Equation" r:id="rId3" imgW="32918400" imgH="8839200" progId="Equation.DSMT4">
                  <p:embed/>
                </p:oleObj>
              </mc:Choice>
              <mc:Fallback>
                <p:oleObj name="Equation" r:id="rId3" imgW="32918400" imgH="8839200" progId="Equation.DSMT4">
                  <p:embed/>
                  <p:pic>
                    <p:nvPicPr>
                      <p:cNvPr id="0" name="对象 4"/>
                      <p:cNvPicPr>
                        <a:picLocks noChangeAspect="1" noChangeArrowheads="1"/>
                      </p:cNvPicPr>
                      <p:nvPr/>
                    </p:nvPicPr>
                    <p:blipFill>
                      <a:blip r:embed="rId4"/>
                      <a:srcRect/>
                      <a:stretch>
                        <a:fillRect/>
                      </a:stretch>
                    </p:blipFill>
                    <p:spPr bwMode="auto">
                      <a:xfrm>
                        <a:off x="2231708" y="4180840"/>
                        <a:ext cx="4562475" cy="909320"/>
                      </a:xfrm>
                      <a:prstGeom prst="rect">
                        <a:avLst/>
                      </a:prstGeom>
                      <a:solidFill>
                        <a:schemeClr val="tx1"/>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sym typeface="+mn-ea"/>
              </a:rPr>
              <a:t>梯度下降法</a:t>
            </a:r>
            <a:endParaRPr lang="en-US" altLang="zh-CN" sz="3600" dirty="0"/>
          </a:p>
        </p:txBody>
      </p:sp>
      <p:sp>
        <p:nvSpPr>
          <p:cNvPr id="3" name="内容占位符 2"/>
          <p:cNvSpPr>
            <a:spLocks noGrp="1"/>
          </p:cNvSpPr>
          <p:nvPr>
            <p:ph idx="1"/>
          </p:nvPr>
        </p:nvSpPr>
        <p:spPr/>
        <p:txBody>
          <a:bodyPr/>
          <a:p>
            <a:endParaRPr lang="zh-CN" altLang="en-US"/>
          </a:p>
        </p:txBody>
      </p:sp>
      <p:cxnSp>
        <p:nvCxnSpPr>
          <p:cNvPr id="5" name="直接箭头连接符 4"/>
          <p:cNvCxnSpPr/>
          <p:nvPr/>
        </p:nvCxnSpPr>
        <p:spPr>
          <a:xfrm flipV="1">
            <a:off x="3133195" y="1945541"/>
            <a:ext cx="0" cy="396044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3133195" y="5905981"/>
            <a:ext cx="5544616"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3" name="对象 12"/>
          <p:cNvGraphicFramePr>
            <a:graphicFrameLocks noChangeAspect="1"/>
          </p:cNvGraphicFramePr>
          <p:nvPr/>
        </p:nvGraphicFramePr>
        <p:xfrm>
          <a:off x="2663428" y="2069495"/>
          <a:ext cx="367027" cy="440432"/>
        </p:xfrm>
        <a:graphic>
          <a:graphicData uri="http://schemas.openxmlformats.org/presentationml/2006/ole">
            <mc:AlternateContent xmlns:mc="http://schemas.openxmlformats.org/markup-compatibility/2006">
              <mc:Choice xmlns:v="urn:schemas-microsoft-com:vml" Requires="v">
                <p:oleObj spid="_x0000_s34444" name="Equation" r:id="rId1" imgW="3048000" imgH="3657600" progId="Equation.DSMT4">
                  <p:embed/>
                </p:oleObj>
              </mc:Choice>
              <mc:Fallback>
                <p:oleObj name="Equation" r:id="rId1" imgW="3048000" imgH="3657600" progId="Equation.DSMT4">
                  <p:embed/>
                  <p:pic>
                    <p:nvPicPr>
                      <p:cNvPr id="0" name="图片 34443"/>
                      <p:cNvPicPr/>
                      <p:nvPr/>
                    </p:nvPicPr>
                    <p:blipFill>
                      <a:blip r:embed="rId2"/>
                      <a:stretch>
                        <a:fillRect/>
                      </a:stretch>
                    </p:blipFill>
                    <p:spPr>
                      <a:xfrm>
                        <a:off x="2663428" y="2069495"/>
                        <a:ext cx="367027" cy="440432"/>
                      </a:xfrm>
                      <a:prstGeom prst="rect">
                        <a:avLst/>
                      </a:prstGeom>
                      <a:solidFill>
                        <a:schemeClr val="tx1"/>
                      </a:solidFill>
                    </p:spPr>
                  </p:pic>
                </p:oleObj>
              </mc:Fallback>
            </mc:AlternateContent>
          </a:graphicData>
        </a:graphic>
      </p:graphicFrame>
      <p:graphicFrame>
        <p:nvGraphicFramePr>
          <p:cNvPr id="14" name="对象 13"/>
          <p:cNvGraphicFramePr>
            <a:graphicFrameLocks noChangeAspect="1"/>
          </p:cNvGraphicFramePr>
          <p:nvPr/>
        </p:nvGraphicFramePr>
        <p:xfrm>
          <a:off x="8470583" y="5995035"/>
          <a:ext cx="330200" cy="441325"/>
        </p:xfrm>
        <a:graphic>
          <a:graphicData uri="http://schemas.openxmlformats.org/presentationml/2006/ole">
            <mc:AlternateContent xmlns:mc="http://schemas.openxmlformats.org/markup-compatibility/2006">
              <mc:Choice xmlns:v="urn:schemas-microsoft-com:vml" Requires="v">
                <p:oleObj spid="_x0000_s34445" name="Equation" r:id="rId3" imgW="2743200" imgH="3657600" progId="Equation.DSMT4">
                  <p:embed/>
                </p:oleObj>
              </mc:Choice>
              <mc:Fallback>
                <p:oleObj name="Equation" r:id="rId3" imgW="2743200" imgH="3657600" progId="Equation.DSMT4">
                  <p:embed/>
                  <p:pic>
                    <p:nvPicPr>
                      <p:cNvPr id="0" name="对象 12"/>
                      <p:cNvPicPr>
                        <a:picLocks noChangeAspect="1" noChangeArrowheads="1"/>
                      </p:cNvPicPr>
                      <p:nvPr/>
                    </p:nvPicPr>
                    <p:blipFill>
                      <a:blip r:embed="rId4"/>
                      <a:srcRect/>
                      <a:stretch>
                        <a:fillRect/>
                      </a:stretch>
                    </p:blipFill>
                    <p:spPr bwMode="auto">
                      <a:xfrm>
                        <a:off x="8470583" y="5995035"/>
                        <a:ext cx="330200" cy="441325"/>
                      </a:xfrm>
                      <a:prstGeom prst="rect">
                        <a:avLst/>
                      </a:prstGeom>
                      <a:solidFill>
                        <a:schemeClr val="tx1"/>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任意多边形 15"/>
          <p:cNvSpPr/>
          <p:nvPr/>
        </p:nvSpPr>
        <p:spPr>
          <a:xfrm>
            <a:off x="3604990" y="1993796"/>
            <a:ext cx="5196115" cy="2641850"/>
          </a:xfrm>
          <a:custGeom>
            <a:avLst/>
            <a:gdLst>
              <a:gd name="connsiteX0" fmla="*/ 0 w 5196115"/>
              <a:gd name="connsiteY0" fmla="*/ 449942 h 2641850"/>
              <a:gd name="connsiteX1" fmla="*/ 1567543 w 5196115"/>
              <a:gd name="connsiteY1" fmla="*/ 2641600 h 2641850"/>
              <a:gd name="connsiteX2" fmla="*/ 4731658 w 5196115"/>
              <a:gd name="connsiteY2" fmla="*/ 333828 h 2641850"/>
              <a:gd name="connsiteX3" fmla="*/ 4876800 w 5196115"/>
              <a:gd name="connsiteY3" fmla="*/ 217714 h 2641850"/>
              <a:gd name="connsiteX4" fmla="*/ 5196115 w 5196115"/>
              <a:gd name="connsiteY4" fmla="*/ 0 h 2641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6115" h="2641850">
                <a:moveTo>
                  <a:pt x="0" y="449942"/>
                </a:moveTo>
                <a:cubicBezTo>
                  <a:pt x="389466" y="1555447"/>
                  <a:pt x="778933" y="2660952"/>
                  <a:pt x="1567543" y="2641600"/>
                </a:cubicBezTo>
                <a:cubicBezTo>
                  <a:pt x="2356153" y="2622248"/>
                  <a:pt x="4180115" y="737809"/>
                  <a:pt x="4731658" y="333828"/>
                </a:cubicBezTo>
                <a:cubicBezTo>
                  <a:pt x="5283201" y="-70153"/>
                  <a:pt x="4799391" y="273352"/>
                  <a:pt x="4876800" y="217714"/>
                </a:cubicBezTo>
                <a:cubicBezTo>
                  <a:pt x="4954209" y="162076"/>
                  <a:pt x="5075162" y="81038"/>
                  <a:pt x="5196115" y="0"/>
                </a:cubicBezTo>
              </a:path>
            </a:pathLst>
          </a:custGeom>
          <a:noFill/>
          <a:ln w="28575">
            <a:solidFill>
              <a:srgbClr val="FFC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ea typeface="微软雅黑" panose="020B0503020204020204" charset="-122"/>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逻辑回归的基本概念</a:t>
            </a:r>
            <a:endParaRPr lang="zh-CN" altLang="en-US" dirty="0"/>
          </a:p>
        </p:txBody>
      </p:sp>
      <p:sp>
        <p:nvSpPr>
          <p:cNvPr id="3" name="内容占位符 2"/>
          <p:cNvSpPr>
            <a:spLocks noGrp="1"/>
          </p:cNvSpPr>
          <p:nvPr>
            <p:ph idx="1"/>
          </p:nvPr>
        </p:nvSpPr>
        <p:spPr/>
        <p:txBody>
          <a:bodyPr/>
          <a:lstStyle/>
          <a:p>
            <a:pPr>
              <a:lnSpc>
                <a:spcPct val="150000"/>
              </a:lnSpc>
            </a:pPr>
            <a:r>
              <a:rPr lang="zh-CN" altLang="en-US">
                <a:sym typeface="+mn-ea"/>
              </a:rPr>
              <a:t>逻辑回归又称logistic回归，是一种广义的线性回归分析模型</a:t>
            </a:r>
            <a:r>
              <a:rPr lang="zh-CN" altLang="en-US" dirty="0" smtClean="0">
                <a:sym typeface="+mn-ea"/>
              </a:rPr>
              <a:t>逻辑回归</a:t>
            </a:r>
            <a:r>
              <a:rPr lang="zh-CN" altLang="en-US" dirty="0">
                <a:sym typeface="+mn-ea"/>
              </a:rPr>
              <a:t>是一</a:t>
            </a:r>
            <a:r>
              <a:rPr lang="zh-CN" altLang="en-US" dirty="0" smtClean="0">
                <a:sym typeface="+mn-ea"/>
              </a:rPr>
              <a:t>种用于分类的</a:t>
            </a:r>
            <a:r>
              <a:rPr lang="zh-CN" altLang="en-US" dirty="0">
                <a:sym typeface="+mn-ea"/>
              </a:rPr>
              <a:t>算法</a:t>
            </a:r>
            <a:endParaRPr lang="zh-CN" altLang="en-US" dirty="0">
              <a:sym typeface="+mn-ea"/>
            </a:endParaRPr>
          </a:p>
          <a:p>
            <a:pPr>
              <a:lnSpc>
                <a:spcPct val="150000"/>
              </a:lnSpc>
            </a:pPr>
            <a:r>
              <a:rPr lang="zh-CN" altLang="en-US">
                <a:sym typeface="+mn-ea"/>
              </a:rPr>
              <a:t>最常见分类问题</a:t>
            </a:r>
            <a:r>
              <a:rPr lang="en-US" altLang="zh-CN">
                <a:sym typeface="+mn-ea"/>
              </a:rPr>
              <a:t>:</a:t>
            </a:r>
            <a:endParaRPr lang="en-US" altLang="zh-CN">
              <a:sym typeface="+mn-ea"/>
            </a:endParaRPr>
          </a:p>
          <a:p>
            <a:pPr lvl="1">
              <a:lnSpc>
                <a:spcPct val="150000"/>
              </a:lnSpc>
            </a:pPr>
            <a:r>
              <a:rPr lang="zh-CN" altLang="en-US">
                <a:sym typeface="+mn-ea"/>
              </a:rPr>
              <a:t>医生治病时的望、闻、问、切，之后判定病人是否生病或生了什么病，其中的望闻问切就是输入，即特征数据，判断是否生</a:t>
            </a:r>
            <a:r>
              <a:rPr lang="zh-CN" altLang="en-US" dirty="0">
                <a:sym typeface="+mn-ea"/>
              </a:rPr>
              <a:t>病就相当于获取因变量</a:t>
            </a:r>
            <a:r>
              <a:rPr lang="en-US" altLang="zh-CN" dirty="0">
                <a:sym typeface="+mn-ea"/>
              </a:rPr>
              <a:t>y</a:t>
            </a:r>
            <a:r>
              <a:rPr lang="zh-CN" altLang="en-US" dirty="0">
                <a:sym typeface="+mn-ea"/>
              </a:rPr>
              <a:t>，</a:t>
            </a:r>
            <a:r>
              <a:rPr lang="zh-CN" altLang="en-US" dirty="0" smtClean="0">
                <a:sym typeface="+mn-ea"/>
              </a:rPr>
              <a:t>即分类结果</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sym typeface="+mn-ea"/>
              </a:rPr>
              <a:t>梯度下降法</a:t>
            </a:r>
            <a:endParaRPr lang="en-US" altLang="zh-CN" sz="3600" dirty="0"/>
          </a:p>
        </p:txBody>
      </p:sp>
      <p:grpSp>
        <p:nvGrpSpPr>
          <p:cNvPr id="8" name="组合 7"/>
          <p:cNvGrpSpPr/>
          <p:nvPr/>
        </p:nvGrpSpPr>
        <p:grpSpPr>
          <a:xfrm>
            <a:off x="2066281" y="1673942"/>
            <a:ext cx="6476366" cy="999140"/>
            <a:chOff x="831938" y="1958628"/>
            <a:chExt cx="6476366" cy="999140"/>
          </a:xfrm>
          <a:noFill/>
        </p:grpSpPr>
        <p:graphicFrame>
          <p:nvGraphicFramePr>
            <p:cNvPr id="5" name="对象 4"/>
            <p:cNvGraphicFramePr>
              <a:graphicFrameLocks noChangeAspect="1"/>
            </p:cNvGraphicFramePr>
            <p:nvPr/>
          </p:nvGraphicFramePr>
          <p:xfrm>
            <a:off x="831938" y="1958628"/>
            <a:ext cx="606621" cy="999140"/>
          </p:xfrm>
          <a:graphic>
            <a:graphicData uri="http://schemas.openxmlformats.org/presentationml/2006/ole">
              <mc:AlternateContent xmlns:mc="http://schemas.openxmlformats.org/markup-compatibility/2006">
                <mc:Choice xmlns:v="urn:schemas-microsoft-com:vml" Requires="v">
                  <p:oleObj spid="_x0000_s44144" name="Equation" r:id="rId1" imgW="5181600" imgH="8534400" progId="Equation.DSMT4">
                    <p:embed/>
                  </p:oleObj>
                </mc:Choice>
                <mc:Fallback>
                  <p:oleObj name="Equation" r:id="rId1" imgW="5181600" imgH="8534400" progId="Equation.DSMT4">
                    <p:embed/>
                    <p:pic>
                      <p:nvPicPr>
                        <p:cNvPr id="0" name="图片 44143"/>
                        <p:cNvPicPr/>
                        <p:nvPr/>
                      </p:nvPicPr>
                      <p:blipFill>
                        <a:blip r:embed="rId2"/>
                        <a:stretch>
                          <a:fillRect/>
                        </a:stretch>
                      </p:blipFill>
                      <p:spPr>
                        <a:xfrm>
                          <a:off x="831938" y="1958628"/>
                          <a:ext cx="606621" cy="999140"/>
                        </a:xfrm>
                        <a:prstGeom prst="rect">
                          <a:avLst/>
                        </a:prstGeom>
                        <a:solidFill>
                          <a:schemeClr val="tx1"/>
                        </a:solidFill>
                      </p:spPr>
                    </p:pic>
                  </p:oleObj>
                </mc:Fallback>
              </mc:AlternateContent>
            </a:graphicData>
          </a:graphic>
        </p:graphicFrame>
        <p:sp>
          <p:nvSpPr>
            <p:cNvPr id="7" name="TextBox 6"/>
            <p:cNvSpPr txBox="1"/>
            <p:nvPr/>
          </p:nvSpPr>
          <p:spPr>
            <a:xfrm>
              <a:off x="1691680" y="2357438"/>
              <a:ext cx="5616624" cy="398780"/>
            </a:xfrm>
            <a:prstGeom prst="rect">
              <a:avLst/>
            </a:prstGeom>
            <a:grpFill/>
          </p:spPr>
          <p:txBody>
            <a:bodyPr wrap="square" rtlCol="0">
              <a:spAutoFit/>
            </a:bodyPr>
            <a:lstStyle/>
            <a:p>
              <a:r>
                <a:rPr lang="zh-CN" altLang="en-US" sz="2000" dirty="0" smtClean="0">
                  <a:ea typeface="微软雅黑" panose="020B0503020204020204" charset="-122"/>
                </a:rPr>
                <a:t>表示当前    情况下，</a:t>
              </a:r>
              <a:r>
                <a:rPr lang="en-US" altLang="zh-CN" sz="2000" dirty="0">
                  <a:ea typeface="微软雅黑" panose="020B0503020204020204" charset="-122"/>
                </a:rPr>
                <a:t>J</a:t>
              </a:r>
              <a:r>
                <a:rPr lang="zh-CN" altLang="en-US" sz="2000" dirty="0" smtClean="0">
                  <a:ea typeface="微软雅黑" panose="020B0503020204020204" charset="-122"/>
                </a:rPr>
                <a:t>随着</a:t>
              </a:r>
              <a:r>
                <a:rPr lang="en-US" altLang="zh-CN" sz="2000" dirty="0" smtClean="0">
                  <a:ea typeface="微软雅黑" panose="020B0503020204020204" charset="-122"/>
                </a:rPr>
                <a:t>     </a:t>
              </a:r>
              <a:r>
                <a:rPr lang="zh-CN" altLang="en-US" sz="2000" dirty="0" smtClean="0">
                  <a:ea typeface="微软雅黑" panose="020B0503020204020204" charset="-122"/>
                </a:rPr>
                <a:t>变化而变化的趋势</a:t>
              </a:r>
              <a:endParaRPr lang="zh-CN" altLang="en-US" sz="2000" dirty="0">
                <a:ea typeface="微软雅黑" panose="020B0503020204020204" charset="-122"/>
              </a:endParaRPr>
            </a:p>
          </p:txBody>
        </p:sp>
      </p:grpSp>
      <p:grpSp>
        <p:nvGrpSpPr>
          <p:cNvPr id="9" name="组合 8"/>
          <p:cNvGrpSpPr/>
          <p:nvPr/>
        </p:nvGrpSpPr>
        <p:grpSpPr>
          <a:xfrm>
            <a:off x="1966913" y="2984183"/>
            <a:ext cx="6897933" cy="889000"/>
            <a:chOff x="410371" y="1700422"/>
            <a:chExt cx="6897933" cy="889000"/>
          </a:xfrm>
        </p:grpSpPr>
        <p:graphicFrame>
          <p:nvGraphicFramePr>
            <p:cNvPr id="10" name="对象 9"/>
            <p:cNvGraphicFramePr>
              <a:graphicFrameLocks noChangeAspect="1"/>
            </p:cNvGraphicFramePr>
            <p:nvPr/>
          </p:nvGraphicFramePr>
          <p:xfrm>
            <a:off x="410371" y="1700422"/>
            <a:ext cx="1079500" cy="889000"/>
          </p:xfrm>
          <a:graphic>
            <a:graphicData uri="http://schemas.openxmlformats.org/presentationml/2006/ole">
              <mc:AlternateContent xmlns:mc="http://schemas.openxmlformats.org/markup-compatibility/2006">
                <mc:Choice xmlns:v="urn:schemas-microsoft-com:vml" Requires="v">
                  <p:oleObj spid="_x0000_s44145" name="Equation" r:id="rId3" imgW="25908000" imgH="21336000" progId="Equation.DSMT4">
                    <p:embed/>
                  </p:oleObj>
                </mc:Choice>
                <mc:Fallback>
                  <p:oleObj name="Equation" r:id="rId3" imgW="25908000" imgH="21336000" progId="Equation.DSMT4">
                    <p:embed/>
                    <p:pic>
                      <p:nvPicPr>
                        <p:cNvPr id="0" name="图片 44144"/>
                        <p:cNvPicPr/>
                        <p:nvPr/>
                      </p:nvPicPr>
                      <p:blipFill>
                        <a:blip r:embed="rId4"/>
                        <a:stretch>
                          <a:fillRect/>
                        </a:stretch>
                      </p:blipFill>
                      <p:spPr>
                        <a:xfrm>
                          <a:off x="410371" y="1700422"/>
                          <a:ext cx="1079500" cy="889000"/>
                        </a:xfrm>
                        <a:prstGeom prst="rect">
                          <a:avLst/>
                        </a:prstGeom>
                        <a:solidFill>
                          <a:schemeClr val="tx1"/>
                        </a:solidFill>
                      </p:spPr>
                    </p:pic>
                  </p:oleObj>
                </mc:Fallback>
              </mc:AlternateContent>
            </a:graphicData>
          </a:graphic>
        </p:graphicFrame>
        <p:sp>
          <p:nvSpPr>
            <p:cNvPr id="11" name="TextBox 10"/>
            <p:cNvSpPr txBox="1"/>
            <p:nvPr/>
          </p:nvSpPr>
          <p:spPr>
            <a:xfrm>
              <a:off x="1691680" y="1969095"/>
              <a:ext cx="5616624" cy="398780"/>
            </a:xfrm>
            <a:prstGeom prst="rect">
              <a:avLst/>
            </a:prstGeom>
            <a:noFill/>
          </p:spPr>
          <p:txBody>
            <a:bodyPr wrap="square" rtlCol="0">
              <a:spAutoFit/>
            </a:bodyPr>
            <a:lstStyle/>
            <a:p>
              <a:r>
                <a:rPr lang="en-US" altLang="zh-CN" sz="2000" dirty="0">
                  <a:ea typeface="微软雅黑" panose="020B0503020204020204" charset="-122"/>
                </a:rPr>
                <a:t>J</a:t>
              </a:r>
              <a:r>
                <a:rPr lang="zh-CN" altLang="en-US" sz="2000" dirty="0" smtClean="0">
                  <a:ea typeface="微软雅黑" panose="020B0503020204020204" charset="-122"/>
                </a:rPr>
                <a:t>随着  </a:t>
              </a:r>
              <a:r>
                <a:rPr lang="en-US" altLang="zh-CN" sz="2000" dirty="0" smtClean="0">
                  <a:ea typeface="微软雅黑" panose="020B0503020204020204" charset="-122"/>
                </a:rPr>
                <a:t>  </a:t>
              </a:r>
              <a:r>
                <a:rPr lang="zh-CN" altLang="en-US" sz="2000" dirty="0" smtClean="0">
                  <a:ea typeface="微软雅黑" panose="020B0503020204020204" charset="-122"/>
                </a:rPr>
                <a:t>变大而大</a:t>
              </a:r>
              <a:endParaRPr lang="zh-CN" altLang="en-US" sz="2000" dirty="0">
                <a:ea typeface="微软雅黑" panose="020B0503020204020204" charset="-122"/>
              </a:endParaRPr>
            </a:p>
          </p:txBody>
        </p:sp>
      </p:grpSp>
      <p:grpSp>
        <p:nvGrpSpPr>
          <p:cNvPr id="12" name="组合 11"/>
          <p:cNvGrpSpPr/>
          <p:nvPr/>
        </p:nvGrpSpPr>
        <p:grpSpPr>
          <a:xfrm>
            <a:off x="1941384" y="4056607"/>
            <a:ext cx="6897971" cy="889000"/>
            <a:chOff x="410333" y="1700899"/>
            <a:chExt cx="6897971" cy="889000"/>
          </a:xfrm>
        </p:grpSpPr>
        <p:graphicFrame>
          <p:nvGraphicFramePr>
            <p:cNvPr id="13" name="对象 12"/>
            <p:cNvGraphicFramePr>
              <a:graphicFrameLocks noChangeAspect="1"/>
            </p:cNvGraphicFramePr>
            <p:nvPr/>
          </p:nvGraphicFramePr>
          <p:xfrm>
            <a:off x="410333" y="1700899"/>
            <a:ext cx="1079500" cy="889000"/>
          </p:xfrm>
          <a:graphic>
            <a:graphicData uri="http://schemas.openxmlformats.org/presentationml/2006/ole">
              <mc:AlternateContent xmlns:mc="http://schemas.openxmlformats.org/markup-compatibility/2006">
                <mc:Choice xmlns:v="urn:schemas-microsoft-com:vml" Requires="v">
                  <p:oleObj spid="_x0000_s44146" name="Equation" r:id="rId5" imgW="25908000" imgH="21336000" progId="Equation.DSMT4">
                    <p:embed/>
                  </p:oleObj>
                </mc:Choice>
                <mc:Fallback>
                  <p:oleObj name="Equation" r:id="rId5" imgW="25908000" imgH="21336000" progId="Equation.DSMT4">
                    <p:embed/>
                    <p:pic>
                      <p:nvPicPr>
                        <p:cNvPr id="0" name="图片 44145"/>
                        <p:cNvPicPr/>
                        <p:nvPr/>
                      </p:nvPicPr>
                      <p:blipFill>
                        <a:blip r:embed="rId6"/>
                        <a:stretch>
                          <a:fillRect/>
                        </a:stretch>
                      </p:blipFill>
                      <p:spPr>
                        <a:xfrm>
                          <a:off x="410333" y="1700899"/>
                          <a:ext cx="1079500" cy="889000"/>
                        </a:xfrm>
                        <a:prstGeom prst="rect">
                          <a:avLst/>
                        </a:prstGeom>
                        <a:solidFill>
                          <a:schemeClr val="tx1"/>
                        </a:solidFill>
                      </p:spPr>
                    </p:pic>
                  </p:oleObj>
                </mc:Fallback>
              </mc:AlternateContent>
            </a:graphicData>
          </a:graphic>
        </p:graphicFrame>
        <p:sp>
          <p:nvSpPr>
            <p:cNvPr id="14" name="TextBox 13"/>
            <p:cNvSpPr txBox="1"/>
            <p:nvPr/>
          </p:nvSpPr>
          <p:spPr>
            <a:xfrm>
              <a:off x="1691680" y="1969095"/>
              <a:ext cx="5616624" cy="398780"/>
            </a:xfrm>
            <a:prstGeom prst="rect">
              <a:avLst/>
            </a:prstGeom>
            <a:noFill/>
          </p:spPr>
          <p:txBody>
            <a:bodyPr wrap="square" rtlCol="0">
              <a:spAutoFit/>
            </a:bodyPr>
            <a:lstStyle/>
            <a:p>
              <a:r>
                <a:rPr lang="en-US" altLang="zh-CN" sz="2000" dirty="0">
                  <a:ea typeface="微软雅黑" panose="020B0503020204020204" charset="-122"/>
                </a:rPr>
                <a:t>J</a:t>
              </a:r>
              <a:r>
                <a:rPr lang="zh-CN" altLang="en-US" sz="2000" dirty="0" smtClean="0">
                  <a:ea typeface="微软雅黑" panose="020B0503020204020204" charset="-122"/>
                </a:rPr>
                <a:t>随着</a:t>
              </a:r>
              <a:r>
                <a:rPr lang="en-US" altLang="zh-CN" sz="2000" dirty="0" smtClean="0">
                  <a:ea typeface="微软雅黑" panose="020B0503020204020204" charset="-122"/>
                </a:rPr>
                <a:t>    </a:t>
              </a:r>
              <a:r>
                <a:rPr lang="zh-CN" altLang="en-US" sz="2000" dirty="0" smtClean="0">
                  <a:ea typeface="微软雅黑" panose="020B0503020204020204" charset="-122"/>
                </a:rPr>
                <a:t>变大而小</a:t>
              </a:r>
              <a:endParaRPr lang="zh-CN" altLang="en-US" sz="2000" dirty="0">
                <a:ea typeface="微软雅黑" panose="020B0503020204020204" charset="-122"/>
              </a:endParaRPr>
            </a:p>
          </p:txBody>
        </p:sp>
      </p:grpSp>
      <p:grpSp>
        <p:nvGrpSpPr>
          <p:cNvPr id="15" name="组合 14"/>
          <p:cNvGrpSpPr/>
          <p:nvPr/>
        </p:nvGrpSpPr>
        <p:grpSpPr>
          <a:xfrm>
            <a:off x="1967230" y="5248593"/>
            <a:ext cx="6846341" cy="889000"/>
            <a:chOff x="461963" y="1701542"/>
            <a:chExt cx="6846341" cy="889000"/>
          </a:xfrm>
        </p:grpSpPr>
        <p:graphicFrame>
          <p:nvGraphicFramePr>
            <p:cNvPr id="16" name="对象 15"/>
            <p:cNvGraphicFramePr>
              <a:graphicFrameLocks noChangeAspect="1"/>
            </p:cNvGraphicFramePr>
            <p:nvPr/>
          </p:nvGraphicFramePr>
          <p:xfrm>
            <a:off x="461963" y="1701542"/>
            <a:ext cx="977900" cy="889000"/>
          </p:xfrm>
          <a:graphic>
            <a:graphicData uri="http://schemas.openxmlformats.org/presentationml/2006/ole">
              <mc:AlternateContent xmlns:mc="http://schemas.openxmlformats.org/markup-compatibility/2006">
                <mc:Choice xmlns:v="urn:schemas-microsoft-com:vml" Requires="v">
                  <p:oleObj spid="_x0000_s44147" name="Equation" r:id="rId7" imgW="23469600" imgH="21336000" progId="Equation.DSMT4">
                    <p:embed/>
                  </p:oleObj>
                </mc:Choice>
                <mc:Fallback>
                  <p:oleObj name="Equation" r:id="rId7" imgW="23469600" imgH="21336000" progId="Equation.DSMT4">
                    <p:embed/>
                    <p:pic>
                      <p:nvPicPr>
                        <p:cNvPr id="0" name="图片 44146"/>
                        <p:cNvPicPr/>
                        <p:nvPr/>
                      </p:nvPicPr>
                      <p:blipFill>
                        <a:blip r:embed="rId8"/>
                        <a:stretch>
                          <a:fillRect/>
                        </a:stretch>
                      </p:blipFill>
                      <p:spPr>
                        <a:xfrm>
                          <a:off x="461963" y="1701542"/>
                          <a:ext cx="977900" cy="889000"/>
                        </a:xfrm>
                        <a:prstGeom prst="rect">
                          <a:avLst/>
                        </a:prstGeom>
                        <a:solidFill>
                          <a:schemeClr val="tx1"/>
                        </a:solidFill>
                      </p:spPr>
                    </p:pic>
                  </p:oleObj>
                </mc:Fallback>
              </mc:AlternateContent>
            </a:graphicData>
          </a:graphic>
        </p:graphicFrame>
        <p:sp>
          <p:nvSpPr>
            <p:cNvPr id="17" name="TextBox 16"/>
            <p:cNvSpPr txBox="1"/>
            <p:nvPr/>
          </p:nvSpPr>
          <p:spPr>
            <a:xfrm>
              <a:off x="1691680" y="1969095"/>
              <a:ext cx="5616624" cy="398780"/>
            </a:xfrm>
            <a:prstGeom prst="rect">
              <a:avLst/>
            </a:prstGeom>
            <a:noFill/>
          </p:spPr>
          <p:txBody>
            <a:bodyPr wrap="square" rtlCol="0">
              <a:spAutoFit/>
            </a:bodyPr>
            <a:lstStyle/>
            <a:p>
              <a:r>
                <a:rPr lang="en-US" altLang="zh-CN" sz="2000" dirty="0" smtClean="0">
                  <a:ea typeface="微软雅黑" panose="020B0503020204020204" charset="-122"/>
                </a:rPr>
                <a:t>J</a:t>
              </a:r>
              <a:r>
                <a:rPr lang="zh-CN" altLang="en-US" sz="2000" dirty="0" smtClean="0">
                  <a:ea typeface="微软雅黑" panose="020B0503020204020204" charset="-122"/>
                </a:rPr>
                <a:t>的变化不在随     变化</a:t>
              </a:r>
              <a:endParaRPr lang="zh-CN" altLang="en-US" sz="2000" dirty="0">
                <a:ea typeface="微软雅黑" panose="020B0503020204020204" charset="-122"/>
              </a:endParaRPr>
            </a:p>
          </p:txBody>
        </p:sp>
      </p:grpSp>
      <p:graphicFrame>
        <p:nvGraphicFramePr>
          <p:cNvPr id="4" name="对象 3"/>
          <p:cNvGraphicFramePr>
            <a:graphicFrameLocks noChangeAspect="1"/>
          </p:cNvGraphicFramePr>
          <p:nvPr/>
        </p:nvGraphicFramePr>
        <p:xfrm>
          <a:off x="3989542" y="2037827"/>
          <a:ext cx="288032" cy="469273"/>
        </p:xfrm>
        <a:graphic>
          <a:graphicData uri="http://schemas.openxmlformats.org/presentationml/2006/ole">
            <mc:AlternateContent xmlns:mc="http://schemas.openxmlformats.org/markup-compatibility/2006">
              <mc:Choice xmlns:v="urn:schemas-microsoft-com:vml" Requires="v">
                <p:oleObj spid="_x0000_s44148" name="Equation" r:id="rId9" imgW="114300" imgH="152400" progId="Equation.DSMT4">
                  <p:embed/>
                </p:oleObj>
              </mc:Choice>
              <mc:Fallback>
                <p:oleObj name="Equation" r:id="rId9" imgW="114300" imgH="152400" progId="Equation.DSMT4">
                  <p:embed/>
                  <p:pic>
                    <p:nvPicPr>
                      <p:cNvPr id="0" name="图片 44147"/>
                      <p:cNvPicPr/>
                      <p:nvPr/>
                    </p:nvPicPr>
                    <p:blipFill>
                      <a:blip r:embed="rId10"/>
                      <a:stretch>
                        <a:fillRect/>
                      </a:stretch>
                    </p:blipFill>
                    <p:spPr>
                      <a:xfrm>
                        <a:off x="3989542" y="2037827"/>
                        <a:ext cx="288032" cy="469273"/>
                      </a:xfrm>
                      <a:prstGeom prst="rect">
                        <a:avLst/>
                      </a:prstGeom>
                      <a:solidFill>
                        <a:schemeClr val="tx1"/>
                      </a:solidFill>
                    </p:spPr>
                  </p:pic>
                </p:oleObj>
              </mc:Fallback>
            </mc:AlternateContent>
          </a:graphicData>
        </a:graphic>
      </p:graphicFrame>
      <p:graphicFrame>
        <p:nvGraphicFramePr>
          <p:cNvPr id="6" name="对象 5"/>
          <p:cNvGraphicFramePr>
            <a:graphicFrameLocks noChangeAspect="1"/>
          </p:cNvGraphicFramePr>
          <p:nvPr/>
        </p:nvGraphicFramePr>
        <p:xfrm>
          <a:off x="5954934" y="2072782"/>
          <a:ext cx="288925" cy="469900"/>
        </p:xfrm>
        <a:graphic>
          <a:graphicData uri="http://schemas.openxmlformats.org/presentationml/2006/ole">
            <mc:AlternateContent xmlns:mc="http://schemas.openxmlformats.org/markup-compatibility/2006">
              <mc:Choice xmlns:v="urn:schemas-microsoft-com:vml" Requires="v">
                <p:oleObj spid="_x0000_s44149" name="Equation" r:id="rId11" imgW="114300" imgH="152400" progId="Equation.DSMT4">
                  <p:embed/>
                </p:oleObj>
              </mc:Choice>
              <mc:Fallback>
                <p:oleObj name="Equation" r:id="rId11" imgW="114300" imgH="152400" progId="Equation.DSMT4">
                  <p:embed/>
                  <p:pic>
                    <p:nvPicPr>
                      <p:cNvPr id="0" name="对象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54934" y="2072782"/>
                        <a:ext cx="288925" cy="469900"/>
                      </a:xfrm>
                      <a:prstGeom prst="rect">
                        <a:avLst/>
                      </a:prstGeom>
                      <a:solidFill>
                        <a:schemeClr val="tx1"/>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对象 18"/>
          <p:cNvGraphicFramePr>
            <a:graphicFrameLocks noChangeAspect="1"/>
          </p:cNvGraphicFramePr>
          <p:nvPr/>
        </p:nvGraphicFramePr>
        <p:xfrm>
          <a:off x="3917280" y="3278758"/>
          <a:ext cx="288925" cy="469900"/>
        </p:xfrm>
        <a:graphic>
          <a:graphicData uri="http://schemas.openxmlformats.org/presentationml/2006/ole">
            <mc:AlternateContent xmlns:mc="http://schemas.openxmlformats.org/markup-compatibility/2006">
              <mc:Choice xmlns:v="urn:schemas-microsoft-com:vml" Requires="v">
                <p:oleObj spid="_x0000_s44150" name="Equation" r:id="rId12" imgW="114300" imgH="152400" progId="Equation.DSMT4">
                  <p:embed/>
                </p:oleObj>
              </mc:Choice>
              <mc:Fallback>
                <p:oleObj name="Equation" r:id="rId12" imgW="114300" imgH="152400" progId="Equation.DSMT4">
                  <p:embed/>
                  <p:pic>
                    <p:nvPicPr>
                      <p:cNvPr id="0" name="对象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17280" y="3278758"/>
                        <a:ext cx="288925" cy="469900"/>
                      </a:xfrm>
                      <a:prstGeom prst="rect">
                        <a:avLst/>
                      </a:prstGeom>
                      <a:solidFill>
                        <a:schemeClr val="tx1"/>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对象 19"/>
          <p:cNvGraphicFramePr>
            <a:graphicFrameLocks noChangeAspect="1"/>
          </p:cNvGraphicFramePr>
          <p:nvPr/>
        </p:nvGraphicFramePr>
        <p:xfrm>
          <a:off x="3917028" y="4299823"/>
          <a:ext cx="288925" cy="469900"/>
        </p:xfrm>
        <a:graphic>
          <a:graphicData uri="http://schemas.openxmlformats.org/presentationml/2006/ole">
            <mc:AlternateContent xmlns:mc="http://schemas.openxmlformats.org/markup-compatibility/2006">
              <mc:Choice xmlns:v="urn:schemas-microsoft-com:vml" Requires="v">
                <p:oleObj spid="_x0000_s44151" name="Equation" r:id="rId13" imgW="114300" imgH="152400" progId="Equation.DSMT4">
                  <p:embed/>
                </p:oleObj>
              </mc:Choice>
              <mc:Fallback>
                <p:oleObj name="Equation" r:id="rId13" imgW="114300" imgH="152400" progId="Equation.DSMT4">
                  <p:embed/>
                  <p:pic>
                    <p:nvPicPr>
                      <p:cNvPr id="0" name="对象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17028" y="4299823"/>
                        <a:ext cx="288925" cy="469900"/>
                      </a:xfrm>
                      <a:prstGeom prst="rect">
                        <a:avLst/>
                      </a:prstGeom>
                      <a:solidFill>
                        <a:schemeClr val="tx1"/>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对象 20"/>
          <p:cNvGraphicFramePr>
            <a:graphicFrameLocks noChangeAspect="1"/>
          </p:cNvGraphicFramePr>
          <p:nvPr/>
        </p:nvGraphicFramePr>
        <p:xfrm>
          <a:off x="4945713" y="5516176"/>
          <a:ext cx="288925" cy="469900"/>
        </p:xfrm>
        <a:graphic>
          <a:graphicData uri="http://schemas.openxmlformats.org/presentationml/2006/ole">
            <mc:AlternateContent xmlns:mc="http://schemas.openxmlformats.org/markup-compatibility/2006">
              <mc:Choice xmlns:v="urn:schemas-microsoft-com:vml" Requires="v">
                <p:oleObj spid="_x0000_s44152" name="Equation" r:id="rId14" imgW="114300" imgH="152400" progId="Equation.DSMT4">
                  <p:embed/>
                </p:oleObj>
              </mc:Choice>
              <mc:Fallback>
                <p:oleObj name="Equation" r:id="rId14" imgW="114300" imgH="152400" progId="Equation.DSMT4">
                  <p:embed/>
                  <p:pic>
                    <p:nvPicPr>
                      <p:cNvPr id="0" name="对象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45713" y="5516176"/>
                        <a:ext cx="288925" cy="469900"/>
                      </a:xfrm>
                      <a:prstGeom prst="rect">
                        <a:avLst/>
                      </a:prstGeom>
                      <a:solidFill>
                        <a:schemeClr val="tx1"/>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梯度下降法原理</a:t>
            </a:r>
            <a:endParaRPr lang="zh-CN" altLang="en-US"/>
          </a:p>
        </p:txBody>
      </p:sp>
      <p:sp>
        <p:nvSpPr>
          <p:cNvPr id="3" name="内容占位符 2"/>
          <p:cNvSpPr>
            <a:spLocks noGrp="1"/>
          </p:cNvSpPr>
          <p:nvPr>
            <p:ph idx="1"/>
          </p:nvPr>
        </p:nvSpPr>
        <p:spPr/>
        <p:txBody>
          <a:bodyPr/>
          <a:p>
            <a:r>
              <a:rPr lang="zh-CN" altLang="en-US" dirty="0" smtClean="0">
                <a:sym typeface="+mn-ea"/>
              </a:rPr>
              <a:t>把误差函数当成一座山，梯度下降法就是一个找寻</a:t>
            </a:r>
            <a:r>
              <a:rPr lang="zh-CN" altLang="en-US" dirty="0">
                <a:sym typeface="+mn-ea"/>
              </a:rPr>
              <a:t>一</a:t>
            </a:r>
            <a:r>
              <a:rPr lang="zh-CN" altLang="en-US" dirty="0" smtClean="0">
                <a:sym typeface="+mn-ea"/>
              </a:rPr>
              <a:t>座山最低谷的过程</a:t>
            </a:r>
            <a:endParaRPr lang="zh-CN" altLang="en-US"/>
          </a:p>
        </p:txBody>
      </p:sp>
      <p:graphicFrame>
        <p:nvGraphicFramePr>
          <p:cNvPr id="4" name="对象 3"/>
          <p:cNvGraphicFramePr>
            <a:graphicFrameLocks noChangeAspect="1"/>
          </p:cNvGraphicFramePr>
          <p:nvPr/>
        </p:nvGraphicFramePr>
        <p:xfrm>
          <a:off x="2240270" y="2725827"/>
          <a:ext cx="7708900" cy="3540125"/>
        </p:xfrm>
        <a:graphic>
          <a:graphicData uri="http://schemas.openxmlformats.org/presentationml/2006/ole">
            <mc:AlternateContent xmlns:mc="http://schemas.openxmlformats.org/markup-compatibility/2006">
              <mc:Choice xmlns:v="urn:schemas-microsoft-com:vml" Requires="v">
                <p:oleObj spid="_x0000_s13697" name="Equation" r:id="rId1" imgW="37795200" imgH="17373600" progId="Equation.DSMT4">
                  <p:embed/>
                </p:oleObj>
              </mc:Choice>
              <mc:Fallback>
                <p:oleObj name="Equation" r:id="rId1" imgW="37795200" imgH="17373600" progId="Equation.DSMT4">
                  <p:embed/>
                  <p:pic>
                    <p:nvPicPr>
                      <p:cNvPr id="0" name="对象 5"/>
                      <p:cNvPicPr>
                        <a:picLocks noChangeAspect="1" noChangeArrowheads="1"/>
                      </p:cNvPicPr>
                      <p:nvPr/>
                    </p:nvPicPr>
                    <p:blipFill>
                      <a:blip r:embed="rId2"/>
                      <a:srcRect/>
                      <a:stretch>
                        <a:fillRect/>
                      </a:stretch>
                    </p:blipFill>
                    <p:spPr bwMode="auto">
                      <a:xfrm>
                        <a:off x="2240270" y="2725827"/>
                        <a:ext cx="7708900" cy="3540125"/>
                      </a:xfrm>
                      <a:prstGeom prst="rect">
                        <a:avLst/>
                      </a:prstGeom>
                      <a:solidFill>
                        <a:schemeClr val="tx1"/>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sym typeface="+mn-ea"/>
              </a:rPr>
              <a:t>梯度下降法原理</a:t>
            </a:r>
            <a:endParaRPr lang="en-US" altLang="zh-CN" sz="3600" dirty="0"/>
          </a:p>
        </p:txBody>
      </p:sp>
      <p:sp>
        <p:nvSpPr>
          <p:cNvPr id="3" name="内容占位符 2"/>
          <p:cNvSpPr>
            <a:spLocks noGrp="1"/>
          </p:cNvSpPr>
          <p:nvPr>
            <p:ph idx="1"/>
          </p:nvPr>
        </p:nvSpPr>
        <p:spPr/>
        <p:txBody>
          <a:bodyPr/>
          <a:p>
            <a:endParaRPr lang="zh-CN" altLang="en-US"/>
          </a:p>
        </p:txBody>
      </p:sp>
      <p:pic>
        <p:nvPicPr>
          <p:cNvPr id="5123" name="Picture 3" descr="F:\机器学习课程\SPARK机器学习网络班\机器学习第一天\3\QQ图片20160409172820.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66999" y="2356665"/>
            <a:ext cx="5832648" cy="39811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sz="3600" dirty="0">
                <a:sym typeface="+mn-ea"/>
              </a:rPr>
              <a:t>逻辑回归优化</a:t>
            </a:r>
            <a:r>
              <a:rPr lang="en-US" altLang="zh-CN" sz="3600" dirty="0">
                <a:sym typeface="+mn-ea"/>
              </a:rPr>
              <a:t>-1</a:t>
            </a:r>
            <a:r>
              <a:rPr lang="zh-CN" sz="3600" dirty="0">
                <a:sym typeface="+mn-ea"/>
              </a:rPr>
              <a:t>有无截距</a:t>
            </a:r>
            <a:endParaRPr lang="en-US" altLang="zh-CN" sz="3600" dirty="0"/>
          </a:p>
        </p:txBody>
      </p:sp>
      <p:sp>
        <p:nvSpPr>
          <p:cNvPr id="4" name="内容占位符 3"/>
          <p:cNvSpPr>
            <a:spLocks noGrp="1"/>
          </p:cNvSpPr>
          <p:nvPr>
            <p:ph idx="1"/>
          </p:nvPr>
        </p:nvSpPr>
        <p:spPr/>
        <p:txBody>
          <a:bodyPr/>
          <a:p>
            <a:endParaRPr lang="zh-CN" altLang="en-US"/>
          </a:p>
        </p:txBody>
      </p:sp>
      <p:grpSp>
        <p:nvGrpSpPr>
          <p:cNvPr id="44" name="组合 43"/>
          <p:cNvGrpSpPr/>
          <p:nvPr/>
        </p:nvGrpSpPr>
        <p:grpSpPr>
          <a:xfrm>
            <a:off x="1604790" y="2635604"/>
            <a:ext cx="4535790" cy="2505495"/>
            <a:chOff x="82377" y="2266669"/>
            <a:chExt cx="4535790" cy="2505495"/>
          </a:xfrm>
        </p:grpSpPr>
        <p:grpSp>
          <p:nvGrpSpPr>
            <p:cNvPr id="7" name="组合 6"/>
            <p:cNvGrpSpPr/>
            <p:nvPr/>
          </p:nvGrpSpPr>
          <p:grpSpPr>
            <a:xfrm>
              <a:off x="82377" y="2313082"/>
              <a:ext cx="4535790" cy="2459082"/>
              <a:chOff x="905601" y="2348880"/>
              <a:chExt cx="7473759" cy="3968933"/>
            </a:xfrm>
          </p:grpSpPr>
          <p:sp>
            <p:nvSpPr>
              <p:cNvPr id="17" name="TextBox 16"/>
              <p:cNvSpPr txBox="1"/>
              <p:nvPr/>
            </p:nvSpPr>
            <p:spPr>
              <a:xfrm>
                <a:off x="905601" y="2536340"/>
                <a:ext cx="698934" cy="594432"/>
              </a:xfrm>
              <a:prstGeom prst="rect">
                <a:avLst/>
              </a:prstGeom>
              <a:noFill/>
              <a:ln w="28575">
                <a:solidFill>
                  <a:schemeClr val="tx1"/>
                </a:solidFill>
              </a:ln>
            </p:spPr>
            <p:txBody>
              <a:bodyPr wrap="none" rtlCol="0">
                <a:spAutoFit/>
              </a:bodyPr>
              <a:lstStyle/>
              <a:p>
                <a:r>
                  <a:rPr lang="en-US" altLang="zh-CN" dirty="0" smtClean="0">
                    <a:ea typeface="微软雅黑" panose="020B0503020204020204" charset="-122"/>
                  </a:rPr>
                  <a:t>x1</a:t>
                </a:r>
                <a:endParaRPr lang="zh-CN" altLang="en-US" dirty="0">
                  <a:ea typeface="微软雅黑" panose="020B0503020204020204" charset="-122"/>
                </a:endParaRPr>
              </a:p>
            </p:txBody>
          </p:sp>
          <p:sp>
            <p:nvSpPr>
              <p:cNvPr id="18" name="TextBox 17"/>
              <p:cNvSpPr txBox="1"/>
              <p:nvPr/>
            </p:nvSpPr>
            <p:spPr>
              <a:xfrm>
                <a:off x="7680426" y="5723381"/>
                <a:ext cx="698934" cy="594432"/>
              </a:xfrm>
              <a:prstGeom prst="rect">
                <a:avLst/>
              </a:prstGeom>
              <a:noFill/>
              <a:ln w="28575">
                <a:solidFill>
                  <a:schemeClr val="tx1"/>
                </a:solidFill>
              </a:ln>
            </p:spPr>
            <p:txBody>
              <a:bodyPr wrap="none" rtlCol="0">
                <a:spAutoFit/>
              </a:bodyPr>
              <a:lstStyle/>
              <a:p>
                <a:r>
                  <a:rPr lang="en-US" altLang="zh-CN" dirty="0" smtClean="0">
                    <a:ea typeface="微软雅黑" panose="020B0503020204020204" charset="-122"/>
                  </a:rPr>
                  <a:t>x2</a:t>
                </a:r>
                <a:endParaRPr lang="zh-CN" altLang="en-US" dirty="0">
                  <a:ea typeface="微软雅黑" panose="020B0503020204020204" charset="-122"/>
                </a:endParaRPr>
              </a:p>
            </p:txBody>
          </p:sp>
          <p:grpSp>
            <p:nvGrpSpPr>
              <p:cNvPr id="5" name="组合 4"/>
              <p:cNvGrpSpPr/>
              <p:nvPr/>
            </p:nvGrpSpPr>
            <p:grpSpPr>
              <a:xfrm>
                <a:off x="1387949" y="2348880"/>
                <a:ext cx="6208387" cy="3798127"/>
                <a:chOff x="1387949" y="2348880"/>
                <a:chExt cx="6208387" cy="3798127"/>
              </a:xfrm>
            </p:grpSpPr>
            <p:grpSp>
              <p:nvGrpSpPr>
                <p:cNvPr id="16" name="组合 15"/>
                <p:cNvGrpSpPr/>
                <p:nvPr/>
              </p:nvGrpSpPr>
              <p:grpSpPr>
                <a:xfrm>
                  <a:off x="1835696" y="2348880"/>
                  <a:ext cx="5760640" cy="3528392"/>
                  <a:chOff x="1475656" y="2204864"/>
                  <a:chExt cx="5760640" cy="3528392"/>
                </a:xfrm>
              </p:grpSpPr>
              <p:cxnSp>
                <p:nvCxnSpPr>
                  <p:cNvPr id="8" name="直接箭头连接符 7"/>
                  <p:cNvCxnSpPr/>
                  <p:nvPr/>
                </p:nvCxnSpPr>
                <p:spPr>
                  <a:xfrm flipV="1">
                    <a:off x="1475656" y="2204864"/>
                    <a:ext cx="0" cy="3528392"/>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12" name="直接箭头连接符 11"/>
                  <p:cNvCxnSpPr/>
                  <p:nvPr/>
                </p:nvCxnSpPr>
                <p:spPr>
                  <a:xfrm>
                    <a:off x="1475656" y="5733256"/>
                    <a:ext cx="5760640" cy="0"/>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grpSp>
            <p:cxnSp>
              <p:nvCxnSpPr>
                <p:cNvPr id="20" name="直接连接符 19"/>
                <p:cNvCxnSpPr/>
                <p:nvPr/>
              </p:nvCxnSpPr>
              <p:spPr>
                <a:xfrm>
                  <a:off x="1387949" y="3698735"/>
                  <a:ext cx="4392488" cy="24482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36" name="直接连接符 35"/>
            <p:cNvCxnSpPr>
              <a:stCxn id="3" idx="1"/>
            </p:cNvCxnSpPr>
            <p:nvPr/>
          </p:nvCxnSpPr>
          <p:spPr>
            <a:xfrm flipV="1">
              <a:off x="251520" y="3406147"/>
              <a:ext cx="2941772" cy="292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708002" y="2266669"/>
              <a:ext cx="1485290" cy="18824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5882238" y="2302530"/>
            <a:ext cx="4495150" cy="3240360"/>
            <a:chOff x="4410625" y="1988840"/>
            <a:chExt cx="4495150" cy="3240360"/>
          </a:xfrm>
        </p:grpSpPr>
        <p:grpSp>
          <p:nvGrpSpPr>
            <p:cNvPr id="28" name="组合 27"/>
            <p:cNvGrpSpPr/>
            <p:nvPr/>
          </p:nvGrpSpPr>
          <p:grpSpPr>
            <a:xfrm>
              <a:off x="4410625" y="2321926"/>
              <a:ext cx="4495150" cy="2459083"/>
              <a:chOff x="972565" y="2348880"/>
              <a:chExt cx="7406795" cy="3968934"/>
            </a:xfrm>
          </p:grpSpPr>
          <p:sp>
            <p:nvSpPr>
              <p:cNvPr id="29" name="TextBox 28"/>
              <p:cNvSpPr txBox="1"/>
              <p:nvPr/>
            </p:nvSpPr>
            <p:spPr>
              <a:xfrm>
                <a:off x="972565" y="2516867"/>
                <a:ext cx="698934" cy="594432"/>
              </a:xfrm>
              <a:prstGeom prst="rect">
                <a:avLst/>
              </a:prstGeom>
              <a:noFill/>
              <a:ln w="38100">
                <a:solidFill>
                  <a:schemeClr val="tx1"/>
                </a:solidFill>
              </a:ln>
            </p:spPr>
            <p:txBody>
              <a:bodyPr wrap="none" rtlCol="0">
                <a:spAutoFit/>
              </a:bodyPr>
              <a:lstStyle/>
              <a:p>
                <a:r>
                  <a:rPr lang="en-US" altLang="zh-CN" dirty="0" smtClean="0">
                    <a:ea typeface="微软雅黑" panose="020B0503020204020204" charset="-122"/>
                  </a:rPr>
                  <a:t>x1</a:t>
                </a:r>
                <a:endParaRPr lang="zh-CN" altLang="en-US" dirty="0">
                  <a:ea typeface="微软雅黑" panose="020B0503020204020204" charset="-122"/>
                </a:endParaRPr>
              </a:p>
            </p:txBody>
          </p:sp>
          <p:sp>
            <p:nvSpPr>
              <p:cNvPr id="30" name="TextBox 29"/>
              <p:cNvSpPr txBox="1"/>
              <p:nvPr/>
            </p:nvSpPr>
            <p:spPr>
              <a:xfrm>
                <a:off x="7680426" y="5723382"/>
                <a:ext cx="698934" cy="594432"/>
              </a:xfrm>
              <a:prstGeom prst="rect">
                <a:avLst/>
              </a:prstGeom>
              <a:noFill/>
              <a:ln w="38100">
                <a:solidFill>
                  <a:schemeClr val="tx1"/>
                </a:solidFill>
              </a:ln>
            </p:spPr>
            <p:txBody>
              <a:bodyPr wrap="none" rtlCol="0">
                <a:spAutoFit/>
              </a:bodyPr>
              <a:lstStyle/>
              <a:p>
                <a:r>
                  <a:rPr lang="en-US" altLang="zh-CN" dirty="0" smtClean="0">
                    <a:ea typeface="微软雅黑" panose="020B0503020204020204" charset="-122"/>
                  </a:rPr>
                  <a:t>x2</a:t>
                </a:r>
                <a:endParaRPr lang="zh-CN" altLang="en-US" dirty="0">
                  <a:ea typeface="微软雅黑" panose="020B0503020204020204" charset="-122"/>
                </a:endParaRPr>
              </a:p>
            </p:txBody>
          </p:sp>
          <p:grpSp>
            <p:nvGrpSpPr>
              <p:cNvPr id="31" name="组合 30"/>
              <p:cNvGrpSpPr/>
              <p:nvPr/>
            </p:nvGrpSpPr>
            <p:grpSpPr>
              <a:xfrm>
                <a:off x="1835696" y="2348880"/>
                <a:ext cx="5760640" cy="3528392"/>
                <a:chOff x="1835696" y="2348880"/>
                <a:chExt cx="5760640" cy="3528392"/>
              </a:xfrm>
            </p:grpSpPr>
            <p:grpSp>
              <p:nvGrpSpPr>
                <p:cNvPr id="32" name="组合 31"/>
                <p:cNvGrpSpPr/>
                <p:nvPr/>
              </p:nvGrpSpPr>
              <p:grpSpPr>
                <a:xfrm>
                  <a:off x="1835696" y="2348880"/>
                  <a:ext cx="5760640" cy="3528392"/>
                  <a:chOff x="1475656" y="2204864"/>
                  <a:chExt cx="5760640" cy="3528392"/>
                </a:xfrm>
              </p:grpSpPr>
              <p:cxnSp>
                <p:nvCxnSpPr>
                  <p:cNvPr id="34" name="直接箭头连接符 33"/>
                  <p:cNvCxnSpPr/>
                  <p:nvPr/>
                </p:nvCxnSpPr>
                <p:spPr>
                  <a:xfrm flipV="1">
                    <a:off x="1475656" y="2204864"/>
                    <a:ext cx="0" cy="3528392"/>
                  </a:xfrm>
                  <a:prstGeom prst="straightConnector1">
                    <a:avLst/>
                  </a:prstGeom>
                  <a:ln w="38100">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35" name="直接箭头连接符 34"/>
                  <p:cNvCxnSpPr/>
                  <p:nvPr/>
                </p:nvCxnSpPr>
                <p:spPr>
                  <a:xfrm>
                    <a:off x="1475656" y="5733256"/>
                    <a:ext cx="5760640" cy="0"/>
                  </a:xfrm>
                  <a:prstGeom prst="straightConnector1">
                    <a:avLst/>
                  </a:prstGeom>
                  <a:ln w="38100">
                    <a:solidFill>
                      <a:schemeClr val="tx1"/>
                    </a:solidFill>
                    <a:tailEnd type="arrow"/>
                  </a:ln>
                </p:spPr>
                <p:style>
                  <a:lnRef idx="1">
                    <a:schemeClr val="dk1"/>
                  </a:lnRef>
                  <a:fillRef idx="0">
                    <a:schemeClr val="dk1"/>
                  </a:fillRef>
                  <a:effectRef idx="0">
                    <a:schemeClr val="dk1"/>
                  </a:effectRef>
                  <a:fontRef idx="minor">
                    <a:schemeClr val="tx1"/>
                  </a:fontRef>
                </p:style>
              </p:cxnSp>
            </p:grpSp>
            <p:cxnSp>
              <p:nvCxnSpPr>
                <p:cNvPr id="33" name="直接连接符 32"/>
                <p:cNvCxnSpPr/>
                <p:nvPr/>
              </p:nvCxnSpPr>
              <p:spPr>
                <a:xfrm flipV="1">
                  <a:off x="1835698" y="3205925"/>
                  <a:ext cx="3944740" cy="26713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5" name="组合 44"/>
            <p:cNvGrpSpPr/>
            <p:nvPr/>
          </p:nvGrpSpPr>
          <p:grpSpPr>
            <a:xfrm>
              <a:off x="4886672" y="1988840"/>
              <a:ext cx="2441829" cy="3240360"/>
              <a:chOff x="4886672" y="1988840"/>
              <a:chExt cx="2441829" cy="3240360"/>
            </a:xfrm>
          </p:grpSpPr>
          <p:cxnSp>
            <p:nvCxnSpPr>
              <p:cNvPr id="38" name="直接连接符 37"/>
              <p:cNvCxnSpPr/>
              <p:nvPr/>
            </p:nvCxnSpPr>
            <p:spPr>
              <a:xfrm>
                <a:off x="4886672" y="4508056"/>
                <a:ext cx="2441829" cy="7211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4934457" y="1988840"/>
                <a:ext cx="1748051" cy="25192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sz="3600" dirty="0">
                <a:sym typeface="+mn-ea"/>
              </a:rPr>
              <a:t>逻辑回归优化</a:t>
            </a:r>
            <a:r>
              <a:rPr lang="en-US" altLang="zh-CN" sz="3600" dirty="0">
                <a:sym typeface="+mn-ea"/>
              </a:rPr>
              <a:t>-1</a:t>
            </a:r>
            <a:r>
              <a:rPr lang="zh-CN" sz="3600" dirty="0">
                <a:sym typeface="+mn-ea"/>
              </a:rPr>
              <a:t>有无截距</a:t>
            </a:r>
            <a:endParaRPr lang="en-US" altLang="zh-CN" sz="3600" dirty="0"/>
          </a:p>
        </p:txBody>
      </p:sp>
      <p:sp>
        <p:nvSpPr>
          <p:cNvPr id="18" name="TextBox 17"/>
          <p:cNvSpPr txBox="1"/>
          <p:nvPr/>
        </p:nvSpPr>
        <p:spPr>
          <a:xfrm>
            <a:off x="9118385" y="5534152"/>
            <a:ext cx="424180" cy="368300"/>
          </a:xfrm>
          <a:prstGeom prst="rect">
            <a:avLst/>
          </a:prstGeom>
          <a:noFill/>
          <a:ln w="38100">
            <a:solidFill>
              <a:schemeClr val="tx1"/>
            </a:solidFill>
          </a:ln>
        </p:spPr>
        <p:txBody>
          <a:bodyPr wrap="none" rtlCol="0">
            <a:spAutoFit/>
          </a:bodyPr>
          <a:lstStyle/>
          <a:p>
            <a:r>
              <a:rPr lang="en-US" altLang="zh-CN" dirty="0" smtClean="0">
                <a:ea typeface="微软雅黑" panose="020B0503020204020204" charset="-122"/>
              </a:rPr>
              <a:t>x2</a:t>
            </a:r>
            <a:endParaRPr lang="zh-CN" altLang="en-US" dirty="0">
              <a:ea typeface="微软雅黑" panose="020B0503020204020204" charset="-122"/>
            </a:endParaRPr>
          </a:p>
        </p:txBody>
      </p:sp>
      <p:grpSp>
        <p:nvGrpSpPr>
          <p:cNvPr id="5" name="组合 4"/>
          <p:cNvGrpSpPr/>
          <p:nvPr/>
        </p:nvGrpSpPr>
        <p:grpSpPr>
          <a:xfrm>
            <a:off x="2910362" y="1793284"/>
            <a:ext cx="6208387" cy="3603302"/>
            <a:chOff x="1387949" y="2273970"/>
            <a:chExt cx="6208387" cy="3603302"/>
          </a:xfrm>
        </p:grpSpPr>
        <p:grpSp>
          <p:nvGrpSpPr>
            <p:cNvPr id="16" name="组合 15"/>
            <p:cNvGrpSpPr/>
            <p:nvPr/>
          </p:nvGrpSpPr>
          <p:grpSpPr>
            <a:xfrm>
              <a:off x="1835696" y="2348880"/>
              <a:ext cx="5760640" cy="3528392"/>
              <a:chOff x="1475656" y="2204864"/>
              <a:chExt cx="5760640" cy="3528392"/>
            </a:xfrm>
          </p:grpSpPr>
          <p:cxnSp>
            <p:nvCxnSpPr>
              <p:cNvPr id="8" name="直接箭头连接符 7"/>
              <p:cNvCxnSpPr/>
              <p:nvPr/>
            </p:nvCxnSpPr>
            <p:spPr>
              <a:xfrm flipV="1">
                <a:off x="1475656" y="2204864"/>
                <a:ext cx="0" cy="3528392"/>
              </a:xfrm>
              <a:prstGeom prst="straightConnector1">
                <a:avLst/>
              </a:prstGeom>
              <a:ln w="38100">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12" name="直接箭头连接符 11"/>
              <p:cNvCxnSpPr/>
              <p:nvPr/>
            </p:nvCxnSpPr>
            <p:spPr>
              <a:xfrm>
                <a:off x="1475656" y="5733256"/>
                <a:ext cx="5760640" cy="0"/>
              </a:xfrm>
              <a:prstGeom prst="straightConnector1">
                <a:avLst/>
              </a:prstGeom>
              <a:ln w="38100">
                <a:solidFill>
                  <a:schemeClr val="tx1"/>
                </a:solidFill>
                <a:tailEnd type="arrow"/>
              </a:ln>
            </p:spPr>
            <p:style>
              <a:lnRef idx="1">
                <a:schemeClr val="dk1"/>
              </a:lnRef>
              <a:fillRef idx="0">
                <a:schemeClr val="dk1"/>
              </a:fillRef>
              <a:effectRef idx="0">
                <a:schemeClr val="dk1"/>
              </a:effectRef>
              <a:fontRef idx="minor">
                <a:schemeClr val="tx1"/>
              </a:fontRef>
            </p:style>
          </p:cxnSp>
        </p:grpSp>
        <p:sp>
          <p:nvSpPr>
            <p:cNvPr id="17" name="TextBox 16"/>
            <p:cNvSpPr txBox="1"/>
            <p:nvPr/>
          </p:nvSpPr>
          <p:spPr>
            <a:xfrm>
              <a:off x="1387949" y="2273970"/>
              <a:ext cx="424180" cy="368300"/>
            </a:xfrm>
            <a:prstGeom prst="rect">
              <a:avLst/>
            </a:prstGeom>
            <a:noFill/>
            <a:ln w="38100">
              <a:solidFill>
                <a:schemeClr val="tx1"/>
              </a:solidFill>
            </a:ln>
          </p:spPr>
          <p:txBody>
            <a:bodyPr wrap="none" rtlCol="0">
              <a:spAutoFit/>
            </a:bodyPr>
            <a:lstStyle/>
            <a:p>
              <a:r>
                <a:rPr lang="en-US" altLang="zh-CN" dirty="0" smtClean="0">
                  <a:ea typeface="微软雅黑" panose="020B0503020204020204" charset="-122"/>
                </a:rPr>
                <a:t>x1</a:t>
              </a:r>
              <a:endParaRPr lang="zh-CN" altLang="en-US" dirty="0">
                <a:ea typeface="微软雅黑" panose="020B0503020204020204" charset="-122"/>
              </a:endParaRPr>
            </a:p>
          </p:txBody>
        </p:sp>
      </p:grpSp>
      <p:sp>
        <p:nvSpPr>
          <p:cNvPr id="29" name="等腰三角形 28"/>
          <p:cNvSpPr/>
          <p:nvPr/>
        </p:nvSpPr>
        <p:spPr>
          <a:xfrm>
            <a:off x="7894613" y="2089708"/>
            <a:ext cx="530352" cy="33855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2400" dirty="0" smtClean="0">
              <a:solidFill>
                <a:schemeClr val="tx1"/>
              </a:solidFill>
              <a:ea typeface="微软雅黑" panose="020B0503020204020204" charset="-122"/>
            </a:endParaRPr>
          </a:p>
        </p:txBody>
      </p:sp>
      <p:sp>
        <p:nvSpPr>
          <p:cNvPr id="9" name="椭圆 8"/>
          <p:cNvSpPr/>
          <p:nvPr/>
        </p:nvSpPr>
        <p:spPr>
          <a:xfrm>
            <a:off x="4654253" y="3187441"/>
            <a:ext cx="530352" cy="490184"/>
          </a:xfrm>
          <a:prstGeom prst="ellipse">
            <a:avLst/>
          </a:prstGeom>
          <a:solidFill>
            <a:srgbClr val="FF0000"/>
          </a:solid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2400" dirty="0" smtClean="0">
              <a:solidFill>
                <a:schemeClr val="tx1"/>
              </a:solidFill>
              <a:ea typeface="微软雅黑" panose="020B0503020204020204" charset="-122"/>
            </a:endParaRPr>
          </a:p>
        </p:txBody>
      </p:sp>
      <p:sp>
        <p:nvSpPr>
          <p:cNvPr id="32" name="等腰三角形 31"/>
          <p:cNvSpPr/>
          <p:nvPr/>
        </p:nvSpPr>
        <p:spPr>
          <a:xfrm>
            <a:off x="7329416" y="1836020"/>
            <a:ext cx="530352" cy="33855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2400" dirty="0" smtClean="0">
              <a:solidFill>
                <a:schemeClr val="tx1"/>
              </a:solidFill>
              <a:ea typeface="微软雅黑" panose="020B0503020204020204" charset="-122"/>
            </a:endParaRPr>
          </a:p>
        </p:txBody>
      </p:sp>
      <p:sp>
        <p:nvSpPr>
          <p:cNvPr id="37" name="椭圆 36"/>
          <p:cNvSpPr/>
          <p:nvPr/>
        </p:nvSpPr>
        <p:spPr>
          <a:xfrm>
            <a:off x="3917928" y="3142206"/>
            <a:ext cx="530352" cy="490184"/>
          </a:xfrm>
          <a:prstGeom prst="ellipse">
            <a:avLst/>
          </a:prstGeom>
          <a:solidFill>
            <a:srgbClr val="FF0000"/>
          </a:solid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2400" dirty="0" smtClean="0">
              <a:solidFill>
                <a:schemeClr val="tx1"/>
              </a:solidFill>
              <a:ea typeface="微软雅黑" panose="020B0503020204020204" charset="-122"/>
            </a:endParaRPr>
          </a:p>
        </p:txBody>
      </p:sp>
      <p:sp>
        <p:nvSpPr>
          <p:cNvPr id="15" name="椭圆 14"/>
          <p:cNvSpPr/>
          <p:nvPr/>
        </p:nvSpPr>
        <p:spPr>
          <a:xfrm>
            <a:off x="4970740" y="3809946"/>
            <a:ext cx="530352" cy="490184"/>
          </a:xfrm>
          <a:prstGeom prst="ellipse">
            <a:avLst/>
          </a:prstGeom>
          <a:solidFill>
            <a:srgbClr val="FF0000"/>
          </a:solid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2400" dirty="0" smtClean="0">
              <a:solidFill>
                <a:schemeClr val="tx1"/>
              </a:solidFill>
              <a:ea typeface="微软雅黑" panose="020B0503020204020204" charset="-122"/>
            </a:endParaRPr>
          </a:p>
        </p:txBody>
      </p:sp>
      <p:sp>
        <p:nvSpPr>
          <p:cNvPr id="19" name="椭圆 18"/>
          <p:cNvSpPr/>
          <p:nvPr/>
        </p:nvSpPr>
        <p:spPr>
          <a:xfrm>
            <a:off x="5708077" y="4363931"/>
            <a:ext cx="530352" cy="490184"/>
          </a:xfrm>
          <a:prstGeom prst="ellipse">
            <a:avLst/>
          </a:prstGeom>
          <a:solidFill>
            <a:srgbClr val="FF0000"/>
          </a:solid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2400" dirty="0" smtClean="0">
              <a:solidFill>
                <a:schemeClr val="tx1"/>
              </a:solidFill>
              <a:ea typeface="微软雅黑" panose="020B0503020204020204" charset="-122"/>
            </a:endParaRPr>
          </a:p>
        </p:txBody>
      </p:sp>
      <p:sp>
        <p:nvSpPr>
          <p:cNvPr id="20" name="椭圆 19"/>
          <p:cNvSpPr/>
          <p:nvPr/>
        </p:nvSpPr>
        <p:spPr>
          <a:xfrm>
            <a:off x="4541477" y="4480045"/>
            <a:ext cx="530352" cy="490184"/>
          </a:xfrm>
          <a:prstGeom prst="ellipse">
            <a:avLst/>
          </a:prstGeom>
          <a:solidFill>
            <a:srgbClr val="FF0000"/>
          </a:solid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2400" dirty="0" smtClean="0">
              <a:solidFill>
                <a:schemeClr val="tx1"/>
              </a:solidFill>
              <a:ea typeface="微软雅黑" panose="020B0503020204020204" charset="-122"/>
            </a:endParaRPr>
          </a:p>
        </p:txBody>
      </p:sp>
      <p:sp>
        <p:nvSpPr>
          <p:cNvPr id="21" name="椭圆 20"/>
          <p:cNvSpPr/>
          <p:nvPr/>
        </p:nvSpPr>
        <p:spPr>
          <a:xfrm>
            <a:off x="3904087" y="3789921"/>
            <a:ext cx="530352" cy="490184"/>
          </a:xfrm>
          <a:prstGeom prst="ellipse">
            <a:avLst/>
          </a:prstGeom>
          <a:solidFill>
            <a:srgbClr val="FF0000"/>
          </a:solid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2400" dirty="0" smtClean="0">
              <a:solidFill>
                <a:schemeClr val="tx1"/>
              </a:solidFill>
              <a:ea typeface="微软雅黑" panose="020B0503020204020204" charset="-122"/>
            </a:endParaRPr>
          </a:p>
        </p:txBody>
      </p:sp>
      <p:sp>
        <p:nvSpPr>
          <p:cNvPr id="22" name="等腰三角形 21"/>
          <p:cNvSpPr/>
          <p:nvPr/>
        </p:nvSpPr>
        <p:spPr>
          <a:xfrm>
            <a:off x="7269309" y="2258985"/>
            <a:ext cx="530352" cy="33855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2400" dirty="0" smtClean="0">
              <a:solidFill>
                <a:schemeClr val="tx1"/>
              </a:solidFill>
              <a:ea typeface="微软雅黑" panose="020B0503020204020204" charset="-122"/>
            </a:endParaRPr>
          </a:p>
        </p:txBody>
      </p:sp>
      <p:sp>
        <p:nvSpPr>
          <p:cNvPr id="23" name="等腰三角形 22"/>
          <p:cNvSpPr/>
          <p:nvPr/>
        </p:nvSpPr>
        <p:spPr>
          <a:xfrm>
            <a:off x="7799661" y="1608618"/>
            <a:ext cx="530352" cy="33855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2400" dirty="0" smtClean="0">
              <a:solidFill>
                <a:schemeClr val="tx1"/>
              </a:solidFill>
              <a:ea typeface="微软雅黑" panose="020B0503020204020204" charset="-122"/>
            </a:endParaRPr>
          </a:p>
        </p:txBody>
      </p:sp>
      <p:sp>
        <p:nvSpPr>
          <p:cNvPr id="24" name="等腰三角形 23"/>
          <p:cNvSpPr/>
          <p:nvPr/>
        </p:nvSpPr>
        <p:spPr>
          <a:xfrm>
            <a:off x="7269309" y="2762069"/>
            <a:ext cx="530352" cy="33855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2400" dirty="0" smtClean="0">
              <a:solidFill>
                <a:schemeClr val="tx1"/>
              </a:solidFill>
              <a:ea typeface="微软雅黑" panose="020B0503020204020204" charset="-122"/>
            </a:endParaRPr>
          </a:p>
        </p:txBody>
      </p:sp>
      <p:sp>
        <p:nvSpPr>
          <p:cNvPr id="25" name="等腰三角形 24"/>
          <p:cNvSpPr/>
          <p:nvPr/>
        </p:nvSpPr>
        <p:spPr>
          <a:xfrm>
            <a:off x="7859768" y="2493439"/>
            <a:ext cx="530352" cy="33855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2400" dirty="0" smtClean="0">
              <a:solidFill>
                <a:schemeClr val="tx1"/>
              </a:solidFill>
              <a:ea typeface="微软雅黑" panose="020B0503020204020204" charset="-122"/>
            </a:endParaRPr>
          </a:p>
        </p:txBody>
      </p:sp>
      <p:sp>
        <p:nvSpPr>
          <p:cNvPr id="26" name="等腰三角形 25"/>
          <p:cNvSpPr/>
          <p:nvPr/>
        </p:nvSpPr>
        <p:spPr>
          <a:xfrm>
            <a:off x="6526461" y="1624007"/>
            <a:ext cx="530352" cy="33855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2400" dirty="0" smtClean="0">
              <a:solidFill>
                <a:schemeClr val="tx1"/>
              </a:solidFill>
              <a:ea typeface="微软雅黑" panose="020B0503020204020204" charset="-122"/>
            </a:endParaRP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sz="3600" dirty="0">
                <a:sym typeface="+mn-ea"/>
              </a:rPr>
              <a:t>逻辑回归优化</a:t>
            </a:r>
            <a:r>
              <a:rPr lang="en-US" altLang="zh-CN" sz="3600" dirty="0">
                <a:sym typeface="+mn-ea"/>
              </a:rPr>
              <a:t>-1</a:t>
            </a:r>
            <a:r>
              <a:rPr lang="zh-CN" sz="3600" dirty="0">
                <a:sym typeface="+mn-ea"/>
              </a:rPr>
              <a:t>有无截距</a:t>
            </a:r>
            <a:endParaRPr lang="en-US" altLang="zh-CN" sz="3600" dirty="0">
              <a:sym typeface="+mn-ea"/>
            </a:endParaRPr>
          </a:p>
        </p:txBody>
      </p:sp>
      <p:sp>
        <p:nvSpPr>
          <p:cNvPr id="4" name="内容占位符 3"/>
          <p:cNvSpPr>
            <a:spLocks noGrp="1"/>
          </p:cNvSpPr>
          <p:nvPr>
            <p:ph idx="1"/>
          </p:nvPr>
        </p:nvSpPr>
        <p:spPr/>
        <p:txBody>
          <a:bodyPr/>
          <a:p>
            <a:r>
              <a:rPr lang="zh-CN" altLang="en-US" dirty="0" smtClean="0">
                <a:ea typeface="微软雅黑" panose="020B0503020204020204" charset="-122"/>
                <a:sym typeface="+mn-ea"/>
              </a:rPr>
              <a:t>代码演示</a:t>
            </a:r>
            <a:endParaRPr lang="zh-CN" altLang="en-US"/>
          </a:p>
        </p:txBody>
      </p:sp>
      <p:sp>
        <p:nvSpPr>
          <p:cNvPr id="6" name="矩形 5"/>
          <p:cNvSpPr/>
          <p:nvPr/>
        </p:nvSpPr>
        <p:spPr>
          <a:xfrm>
            <a:off x="1522413" y="1052736"/>
            <a:ext cx="4355976" cy="3138170"/>
          </a:xfrm>
          <a:prstGeom prst="rect">
            <a:avLst/>
          </a:prstGeom>
        </p:spPr>
        <p:txBody>
          <a:bodyPr wrap="square">
            <a:spAutoFit/>
          </a:bodyPr>
          <a:lstStyle/>
          <a:p>
            <a:pPr indent="457200" algn="ctr">
              <a:lnSpc>
                <a:spcPct val="150000"/>
              </a:lnSpc>
            </a:pPr>
            <a:endParaRPr lang="en-US" altLang="zh-CN" sz="4400" dirty="0" smtClean="0">
              <a:ea typeface="微软雅黑" panose="020B0503020204020204" charset="-122"/>
            </a:endParaRPr>
          </a:p>
          <a:p>
            <a:pPr indent="457200" algn="ctr">
              <a:lnSpc>
                <a:spcPct val="150000"/>
              </a:lnSpc>
            </a:pPr>
            <a:endParaRPr lang="en-US" altLang="zh-CN" sz="4400" dirty="0">
              <a:ea typeface="微软雅黑" panose="020B0503020204020204" charset="-122"/>
            </a:endParaRPr>
          </a:p>
          <a:p>
            <a:pPr indent="457200" algn="ctr">
              <a:lnSpc>
                <a:spcPct val="150000"/>
              </a:lnSpc>
            </a:pPr>
            <a:endParaRPr lang="en-US" altLang="zh-CN" sz="4400" dirty="0" smtClean="0">
              <a:ea typeface="微软雅黑" panose="020B0503020204020204" charset="-122"/>
            </a:endParaRP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sz="3600" dirty="0">
                <a:sym typeface="+mn-ea"/>
              </a:rPr>
              <a:t>逻辑回归优化</a:t>
            </a:r>
            <a:r>
              <a:rPr lang="en-US" altLang="zh-CN" sz="3600" dirty="0">
                <a:sym typeface="+mn-ea"/>
              </a:rPr>
              <a:t>-2</a:t>
            </a:r>
            <a:r>
              <a:rPr lang="zh-CN" altLang="en-US" sz="3600" dirty="0" smtClean="0">
                <a:sym typeface="+mn-ea"/>
              </a:rPr>
              <a:t>线性不可分问题</a:t>
            </a:r>
            <a:endParaRPr lang="en-US" altLang="zh-CN" sz="3600" dirty="0"/>
          </a:p>
        </p:txBody>
      </p:sp>
      <p:sp>
        <p:nvSpPr>
          <p:cNvPr id="6" name="矩形 5"/>
          <p:cNvSpPr/>
          <p:nvPr/>
        </p:nvSpPr>
        <p:spPr>
          <a:xfrm>
            <a:off x="1494940" y="955313"/>
            <a:ext cx="9073008" cy="2030095"/>
          </a:xfrm>
          <a:prstGeom prst="rect">
            <a:avLst/>
          </a:prstGeom>
        </p:spPr>
        <p:txBody>
          <a:bodyPr wrap="square">
            <a:spAutoFit/>
          </a:bodyPr>
          <a:lstStyle/>
          <a:p>
            <a:pPr indent="457200" algn="just">
              <a:lnSpc>
                <a:spcPct val="150000"/>
              </a:lnSpc>
            </a:pPr>
            <a:r>
              <a:rPr lang="zh-CN" altLang="en-US" sz="2800" dirty="0" smtClean="0">
                <a:ea typeface="微软雅黑" panose="020B0503020204020204" charset="-122"/>
              </a:rPr>
              <a:t>      </a:t>
            </a:r>
            <a:endParaRPr lang="zh-CN" altLang="en-US" sz="2800" dirty="0" smtClean="0">
              <a:ea typeface="微软雅黑" panose="020B0503020204020204" charset="-122"/>
            </a:endParaRPr>
          </a:p>
          <a:p>
            <a:pPr indent="457200" algn="just">
              <a:lnSpc>
                <a:spcPct val="150000"/>
              </a:lnSpc>
            </a:pPr>
            <a:r>
              <a:rPr lang="zh-CN" altLang="en-US" sz="2800" dirty="0" smtClean="0">
                <a:ea typeface="微软雅黑" panose="020B0503020204020204" charset="-122"/>
              </a:rPr>
              <a:t>解决办法：（</a:t>
            </a:r>
            <a:r>
              <a:rPr lang="en-US" altLang="zh-CN" sz="2800" dirty="0" smtClean="0">
                <a:ea typeface="微软雅黑" panose="020B0503020204020204" charset="-122"/>
              </a:rPr>
              <a:t>1</a:t>
            </a:r>
            <a:r>
              <a:rPr lang="zh-CN" altLang="en-US" sz="2800" dirty="0" smtClean="0">
                <a:ea typeface="微软雅黑" panose="020B0503020204020204" charset="-122"/>
              </a:rPr>
              <a:t>）重新选择算法 </a:t>
            </a:r>
            <a:endParaRPr lang="zh-CN" altLang="en-US" sz="2800" dirty="0" smtClean="0">
              <a:ea typeface="微软雅黑" panose="020B0503020204020204" charset="-122"/>
            </a:endParaRPr>
          </a:p>
          <a:p>
            <a:pPr indent="457200" algn="just">
              <a:lnSpc>
                <a:spcPct val="150000"/>
              </a:lnSpc>
            </a:pPr>
            <a:r>
              <a:rPr lang="en-US" altLang="zh-CN" sz="2800" dirty="0" smtClean="0">
                <a:ea typeface="微软雅黑" panose="020B0503020204020204" charset="-122"/>
              </a:rPr>
              <a:t>		    </a:t>
            </a:r>
            <a:r>
              <a:rPr lang="zh-CN" altLang="en-US" sz="2800" dirty="0" smtClean="0">
                <a:ea typeface="微软雅黑" panose="020B0503020204020204" charset="-122"/>
              </a:rPr>
              <a:t>（</a:t>
            </a:r>
            <a:r>
              <a:rPr lang="en-US" altLang="zh-CN" sz="2800" dirty="0" smtClean="0">
                <a:ea typeface="微软雅黑" panose="020B0503020204020204" charset="-122"/>
              </a:rPr>
              <a:t>2</a:t>
            </a:r>
            <a:r>
              <a:rPr lang="zh-CN" altLang="en-US" sz="2800" dirty="0" smtClean="0">
                <a:ea typeface="微软雅黑" panose="020B0503020204020204" charset="-122"/>
              </a:rPr>
              <a:t>）增加维度</a:t>
            </a:r>
            <a:endParaRPr lang="zh-CN" sz="2800" dirty="0" smtClean="0">
              <a:ea typeface="微软雅黑" panose="020B0503020204020204" charset="-122"/>
            </a:endParaRPr>
          </a:p>
        </p:txBody>
      </p:sp>
      <p:sp>
        <p:nvSpPr>
          <p:cNvPr id="18" name="TextBox 17"/>
          <p:cNvSpPr txBox="1"/>
          <p:nvPr/>
        </p:nvSpPr>
        <p:spPr>
          <a:xfrm>
            <a:off x="8346225" y="6042787"/>
            <a:ext cx="424180" cy="368300"/>
          </a:xfrm>
          <a:prstGeom prst="rect">
            <a:avLst/>
          </a:prstGeom>
          <a:noFill/>
        </p:spPr>
        <p:txBody>
          <a:bodyPr wrap="none" rtlCol="0">
            <a:spAutoFit/>
          </a:bodyPr>
          <a:lstStyle/>
          <a:p>
            <a:r>
              <a:rPr lang="en-US" altLang="zh-CN" dirty="0" smtClean="0">
                <a:ea typeface="微软雅黑" panose="020B0503020204020204" charset="-122"/>
              </a:rPr>
              <a:t>x2</a:t>
            </a:r>
            <a:endParaRPr lang="zh-CN" altLang="en-US" dirty="0">
              <a:ea typeface="微软雅黑" panose="020B0503020204020204" charset="-122"/>
            </a:endParaRPr>
          </a:p>
        </p:txBody>
      </p:sp>
      <p:grpSp>
        <p:nvGrpSpPr>
          <p:cNvPr id="5" name="组合 4"/>
          <p:cNvGrpSpPr/>
          <p:nvPr/>
        </p:nvGrpSpPr>
        <p:grpSpPr>
          <a:xfrm>
            <a:off x="2266950" y="2896235"/>
            <a:ext cx="6232525" cy="2936875"/>
            <a:chOff x="1389854" y="3129906"/>
            <a:chExt cx="6206482" cy="2747645"/>
          </a:xfrm>
        </p:grpSpPr>
        <p:grpSp>
          <p:nvGrpSpPr>
            <p:cNvPr id="16" name="组合 15"/>
            <p:cNvGrpSpPr/>
            <p:nvPr/>
          </p:nvGrpSpPr>
          <p:grpSpPr>
            <a:xfrm>
              <a:off x="1835696" y="3129906"/>
              <a:ext cx="5760640" cy="2747645"/>
              <a:chOff x="1475656" y="2985890"/>
              <a:chExt cx="5760640" cy="2747645"/>
            </a:xfrm>
          </p:grpSpPr>
          <p:cxnSp>
            <p:nvCxnSpPr>
              <p:cNvPr id="8" name="直接箭头连接符 7"/>
              <p:cNvCxnSpPr/>
              <p:nvPr/>
            </p:nvCxnSpPr>
            <p:spPr>
              <a:xfrm flipV="1">
                <a:off x="1475745" y="2985890"/>
                <a:ext cx="9525" cy="2747645"/>
              </a:xfrm>
              <a:prstGeom prst="straightConnector1">
                <a:avLst/>
              </a:prstGeom>
              <a:ln w="38100">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12" name="直接箭头连接符 11"/>
              <p:cNvCxnSpPr/>
              <p:nvPr/>
            </p:nvCxnSpPr>
            <p:spPr>
              <a:xfrm>
                <a:off x="1475656" y="5733256"/>
                <a:ext cx="5760640" cy="0"/>
              </a:xfrm>
              <a:prstGeom prst="straightConnector1">
                <a:avLst/>
              </a:prstGeom>
              <a:ln w="38100">
                <a:solidFill>
                  <a:schemeClr val="tx1"/>
                </a:solidFill>
                <a:tailEnd type="arrow"/>
              </a:ln>
            </p:spPr>
            <p:style>
              <a:lnRef idx="1">
                <a:schemeClr val="dk1"/>
              </a:lnRef>
              <a:fillRef idx="0">
                <a:schemeClr val="dk1"/>
              </a:fillRef>
              <a:effectRef idx="0">
                <a:schemeClr val="dk1"/>
              </a:effectRef>
              <a:fontRef idx="minor">
                <a:schemeClr val="tx1"/>
              </a:fontRef>
            </p:style>
          </p:cxnSp>
        </p:grpSp>
        <p:sp>
          <p:nvSpPr>
            <p:cNvPr id="17" name="TextBox 16"/>
            <p:cNvSpPr txBox="1"/>
            <p:nvPr/>
          </p:nvSpPr>
          <p:spPr>
            <a:xfrm>
              <a:off x="1389854" y="3129950"/>
              <a:ext cx="424180" cy="344570"/>
            </a:xfrm>
            <a:prstGeom prst="rect">
              <a:avLst/>
            </a:prstGeom>
            <a:noFill/>
            <a:ln w="3175">
              <a:solidFill>
                <a:schemeClr val="tx1"/>
              </a:solidFill>
            </a:ln>
          </p:spPr>
          <p:txBody>
            <a:bodyPr wrap="square" rtlCol="0">
              <a:spAutoFit/>
            </a:bodyPr>
            <a:lstStyle/>
            <a:p>
              <a:r>
                <a:rPr lang="en-US" altLang="zh-CN" dirty="0" smtClean="0">
                  <a:ea typeface="微软雅黑" panose="020B0503020204020204" charset="-122"/>
                </a:rPr>
                <a:t>x1</a:t>
              </a:r>
              <a:endParaRPr lang="zh-CN" altLang="en-US" dirty="0">
                <a:ea typeface="微软雅黑" panose="020B0503020204020204" charset="-122"/>
              </a:endParaRPr>
            </a:p>
          </p:txBody>
        </p:sp>
      </p:grpSp>
      <p:sp>
        <p:nvSpPr>
          <p:cNvPr id="29" name="等腰三角形 28"/>
          <p:cNvSpPr/>
          <p:nvPr/>
        </p:nvSpPr>
        <p:spPr>
          <a:xfrm>
            <a:off x="3710952" y="4983212"/>
            <a:ext cx="530352" cy="33855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2400" dirty="0" smtClean="0">
              <a:solidFill>
                <a:schemeClr val="tx1"/>
              </a:solidFill>
              <a:ea typeface="微软雅黑" panose="020B0503020204020204" charset="-122"/>
            </a:endParaRPr>
          </a:p>
        </p:txBody>
      </p:sp>
      <p:sp>
        <p:nvSpPr>
          <p:cNvPr id="37" name="椭圆 36"/>
          <p:cNvSpPr/>
          <p:nvPr/>
        </p:nvSpPr>
        <p:spPr>
          <a:xfrm>
            <a:off x="5767001" y="4831705"/>
            <a:ext cx="530352" cy="490184"/>
          </a:xfrm>
          <a:prstGeom prst="ellipse">
            <a:avLst/>
          </a:prstGeom>
          <a:solidFill>
            <a:srgbClr val="FF0000"/>
          </a:solid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2400" dirty="0" smtClean="0">
              <a:solidFill>
                <a:schemeClr val="tx1"/>
              </a:solidFill>
              <a:ea typeface="微软雅黑" panose="020B0503020204020204" charset="-122"/>
            </a:endParaRPr>
          </a:p>
        </p:txBody>
      </p:sp>
      <p:sp>
        <p:nvSpPr>
          <p:cNvPr id="4" name="椭圆 3"/>
          <p:cNvSpPr/>
          <p:nvPr/>
        </p:nvSpPr>
        <p:spPr>
          <a:xfrm>
            <a:off x="3710952" y="3453651"/>
            <a:ext cx="530352" cy="490184"/>
          </a:xfrm>
          <a:prstGeom prst="ellipse">
            <a:avLst/>
          </a:prstGeom>
          <a:solidFill>
            <a:srgbClr val="FF0000"/>
          </a:solid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sz="2400" dirty="0" smtClean="0">
              <a:solidFill>
                <a:schemeClr val="tx1"/>
              </a:solidFill>
              <a:ea typeface="微软雅黑" panose="020B0503020204020204" charset="-122"/>
            </a:endParaRPr>
          </a:p>
        </p:txBody>
      </p:sp>
      <p:sp>
        <p:nvSpPr>
          <p:cNvPr id="7" name="等腰三角形 6"/>
          <p:cNvSpPr/>
          <p:nvPr/>
        </p:nvSpPr>
        <p:spPr>
          <a:xfrm>
            <a:off x="5766180" y="3454077"/>
            <a:ext cx="530352" cy="33855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sz="2400" dirty="0" smtClean="0">
              <a:solidFill>
                <a:schemeClr val="tx1"/>
              </a:solidFill>
              <a:ea typeface="微软雅黑" panose="020B0503020204020204" charset="-122"/>
            </a:endParaRP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sz="3600" dirty="0">
                <a:sym typeface="+mn-ea"/>
              </a:rPr>
              <a:t>逻辑回归优化</a:t>
            </a:r>
            <a:r>
              <a:rPr lang="en-US" altLang="zh-CN" sz="3600" dirty="0">
                <a:sym typeface="+mn-ea"/>
              </a:rPr>
              <a:t>-2</a:t>
            </a:r>
            <a:r>
              <a:rPr lang="zh-CN" altLang="en-US" sz="3600" dirty="0" smtClean="0">
                <a:sym typeface="+mn-ea"/>
              </a:rPr>
              <a:t>线性不可分问题</a:t>
            </a:r>
            <a:endParaRPr lang="en-US" altLang="zh-CN" sz="3600" dirty="0"/>
          </a:p>
        </p:txBody>
      </p:sp>
      <p:sp>
        <p:nvSpPr>
          <p:cNvPr id="6" name="矩形 5"/>
          <p:cNvSpPr/>
          <p:nvPr/>
        </p:nvSpPr>
        <p:spPr>
          <a:xfrm>
            <a:off x="1494940" y="955313"/>
            <a:ext cx="9073008" cy="1383665"/>
          </a:xfrm>
          <a:prstGeom prst="rect">
            <a:avLst/>
          </a:prstGeom>
        </p:spPr>
        <p:txBody>
          <a:bodyPr wrap="square">
            <a:spAutoFit/>
          </a:bodyPr>
          <a:lstStyle/>
          <a:p>
            <a:pPr indent="457200" algn="just">
              <a:lnSpc>
                <a:spcPct val="150000"/>
              </a:lnSpc>
            </a:pPr>
            <a:r>
              <a:rPr lang="zh-CN" altLang="en-US" sz="2800" dirty="0" smtClean="0">
                <a:ea typeface="微软雅黑" panose="020B0503020204020204" charset="-122"/>
              </a:rPr>
              <a:t>）</a:t>
            </a:r>
            <a:endParaRPr lang="zh-CN" altLang="en-US" sz="2800" dirty="0" smtClean="0">
              <a:ea typeface="微软雅黑" panose="020B0503020204020204" charset="-122"/>
            </a:endParaRPr>
          </a:p>
          <a:p>
            <a:pPr indent="457200" algn="just">
              <a:lnSpc>
                <a:spcPct val="150000"/>
              </a:lnSpc>
            </a:pPr>
            <a:endParaRPr lang="zh-CN" altLang="en-US" sz="2800" dirty="0" smtClean="0">
              <a:ea typeface="微软雅黑" panose="020B0503020204020204" charset="-122"/>
            </a:endParaRPr>
          </a:p>
        </p:txBody>
      </p:sp>
      <p:grpSp>
        <p:nvGrpSpPr>
          <p:cNvPr id="4" name="组合 3"/>
          <p:cNvGrpSpPr/>
          <p:nvPr/>
        </p:nvGrpSpPr>
        <p:grpSpPr>
          <a:xfrm>
            <a:off x="1933450" y="2701845"/>
            <a:ext cx="3000042" cy="2350167"/>
            <a:chOff x="1387949" y="1793284"/>
            <a:chExt cx="5254679" cy="4318323"/>
          </a:xfrm>
        </p:grpSpPr>
        <p:sp>
          <p:nvSpPr>
            <p:cNvPr id="18" name="TextBox 17"/>
            <p:cNvSpPr txBox="1"/>
            <p:nvPr/>
          </p:nvSpPr>
          <p:spPr>
            <a:xfrm>
              <a:off x="5899662" y="5434873"/>
              <a:ext cx="742966" cy="676734"/>
            </a:xfrm>
            <a:prstGeom prst="rect">
              <a:avLst/>
            </a:prstGeom>
            <a:noFill/>
            <a:ln w="38100">
              <a:solidFill>
                <a:schemeClr val="tx1"/>
              </a:solidFill>
            </a:ln>
          </p:spPr>
          <p:txBody>
            <a:bodyPr wrap="none" rtlCol="0">
              <a:spAutoFit/>
            </a:bodyPr>
            <a:lstStyle/>
            <a:p>
              <a:r>
                <a:rPr lang="en-US" altLang="zh-CN" dirty="0" smtClean="0">
                  <a:ea typeface="微软雅黑" panose="020B0503020204020204" charset="-122"/>
                </a:rPr>
                <a:t>x2</a:t>
              </a:r>
              <a:endParaRPr lang="zh-CN" altLang="en-US" dirty="0">
                <a:ea typeface="微软雅黑" panose="020B0503020204020204" charset="-122"/>
              </a:endParaRPr>
            </a:p>
          </p:txBody>
        </p:sp>
        <p:grpSp>
          <p:nvGrpSpPr>
            <p:cNvPr id="5" name="组合 4"/>
            <p:cNvGrpSpPr/>
            <p:nvPr/>
          </p:nvGrpSpPr>
          <p:grpSpPr>
            <a:xfrm>
              <a:off x="1387949" y="1793284"/>
              <a:ext cx="4696219" cy="3603302"/>
              <a:chOff x="1387949" y="2273970"/>
              <a:chExt cx="4696219" cy="3603302"/>
            </a:xfrm>
          </p:grpSpPr>
          <p:grpSp>
            <p:nvGrpSpPr>
              <p:cNvPr id="16" name="组合 15"/>
              <p:cNvGrpSpPr/>
              <p:nvPr/>
            </p:nvGrpSpPr>
            <p:grpSpPr>
              <a:xfrm>
                <a:off x="1835696" y="2348880"/>
                <a:ext cx="4248472" cy="3528392"/>
                <a:chOff x="1475656" y="2204864"/>
                <a:chExt cx="4248472" cy="3528392"/>
              </a:xfrm>
            </p:grpSpPr>
            <p:cxnSp>
              <p:nvCxnSpPr>
                <p:cNvPr id="8" name="直接箭头连接符 7"/>
                <p:cNvCxnSpPr/>
                <p:nvPr/>
              </p:nvCxnSpPr>
              <p:spPr>
                <a:xfrm flipV="1">
                  <a:off x="1475656" y="2204864"/>
                  <a:ext cx="0" cy="3528392"/>
                </a:xfrm>
                <a:prstGeom prst="straightConnector1">
                  <a:avLst/>
                </a:prstGeom>
                <a:ln w="38100">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12" name="直接箭头连接符 11"/>
                <p:cNvCxnSpPr/>
                <p:nvPr/>
              </p:nvCxnSpPr>
              <p:spPr>
                <a:xfrm>
                  <a:off x="1475656" y="5733256"/>
                  <a:ext cx="4248472" cy="0"/>
                </a:xfrm>
                <a:prstGeom prst="straightConnector1">
                  <a:avLst/>
                </a:prstGeom>
                <a:ln w="38100">
                  <a:solidFill>
                    <a:schemeClr val="tx1"/>
                  </a:solidFill>
                  <a:tailEnd type="arrow"/>
                </a:ln>
              </p:spPr>
              <p:style>
                <a:lnRef idx="1">
                  <a:schemeClr val="dk1"/>
                </a:lnRef>
                <a:fillRef idx="0">
                  <a:schemeClr val="dk1"/>
                </a:fillRef>
                <a:effectRef idx="0">
                  <a:schemeClr val="dk1"/>
                </a:effectRef>
                <a:fontRef idx="minor">
                  <a:schemeClr val="tx1"/>
                </a:fontRef>
              </p:style>
            </p:cxnSp>
          </p:grpSp>
          <p:sp>
            <p:nvSpPr>
              <p:cNvPr id="17" name="TextBox 16"/>
              <p:cNvSpPr txBox="1"/>
              <p:nvPr/>
            </p:nvSpPr>
            <p:spPr>
              <a:xfrm>
                <a:off x="1387949" y="2273970"/>
                <a:ext cx="742966" cy="676734"/>
              </a:xfrm>
              <a:prstGeom prst="rect">
                <a:avLst/>
              </a:prstGeom>
              <a:noFill/>
              <a:ln w="38100">
                <a:solidFill>
                  <a:schemeClr val="tx1"/>
                </a:solidFill>
              </a:ln>
            </p:spPr>
            <p:txBody>
              <a:bodyPr wrap="none" rtlCol="0">
                <a:spAutoFit/>
              </a:bodyPr>
              <a:lstStyle/>
              <a:p>
                <a:r>
                  <a:rPr lang="en-US" altLang="zh-CN" dirty="0" smtClean="0">
                    <a:ea typeface="微软雅黑" panose="020B0503020204020204" charset="-122"/>
                  </a:rPr>
                  <a:t>x1</a:t>
                </a:r>
                <a:endParaRPr lang="zh-CN" altLang="en-US" dirty="0">
                  <a:ea typeface="微软雅黑" panose="020B0503020204020204" charset="-122"/>
                </a:endParaRPr>
              </a:p>
            </p:txBody>
          </p:sp>
        </p:grpSp>
        <p:sp>
          <p:nvSpPr>
            <p:cNvPr id="29" name="等腰三角形 28"/>
            <p:cNvSpPr/>
            <p:nvPr/>
          </p:nvSpPr>
          <p:spPr>
            <a:xfrm>
              <a:off x="2743529" y="4576812"/>
              <a:ext cx="530352" cy="338554"/>
            </a:xfrm>
            <a:prstGeom prst="triangle">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2400" dirty="0" smtClean="0">
                <a:solidFill>
                  <a:schemeClr val="tx1"/>
                </a:solidFill>
                <a:ea typeface="微软雅黑" panose="020B0503020204020204" charset="-122"/>
              </a:endParaRPr>
            </a:p>
          </p:txBody>
        </p:sp>
        <p:sp>
          <p:nvSpPr>
            <p:cNvPr id="9" name="椭圆 8"/>
            <p:cNvSpPr/>
            <p:nvPr/>
          </p:nvSpPr>
          <p:spPr>
            <a:xfrm>
              <a:off x="2743529" y="2492896"/>
              <a:ext cx="530352" cy="490184"/>
            </a:xfrm>
            <a:prstGeom prst="ellipse">
              <a:avLst/>
            </a:prstGeom>
            <a:solidFill>
              <a:srgbClr val="FF0000"/>
            </a:solid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2400" dirty="0" smtClean="0">
                <a:solidFill>
                  <a:schemeClr val="tx1"/>
                </a:solidFill>
                <a:ea typeface="微软雅黑" panose="020B0503020204020204" charset="-122"/>
              </a:endParaRPr>
            </a:p>
          </p:txBody>
        </p:sp>
        <p:sp>
          <p:nvSpPr>
            <p:cNvPr id="32" name="等腰三角形 31"/>
            <p:cNvSpPr/>
            <p:nvPr/>
          </p:nvSpPr>
          <p:spPr>
            <a:xfrm>
              <a:off x="4823522" y="2591112"/>
              <a:ext cx="530352" cy="338554"/>
            </a:xfrm>
            <a:prstGeom prst="triangle">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2400" dirty="0" smtClean="0">
                <a:solidFill>
                  <a:schemeClr val="tx1"/>
                </a:solidFill>
                <a:ea typeface="微软雅黑" panose="020B0503020204020204" charset="-122"/>
              </a:endParaRPr>
            </a:p>
          </p:txBody>
        </p:sp>
        <p:sp>
          <p:nvSpPr>
            <p:cNvPr id="37" name="椭圆 36"/>
            <p:cNvSpPr/>
            <p:nvPr/>
          </p:nvSpPr>
          <p:spPr>
            <a:xfrm>
              <a:off x="5004048" y="4431020"/>
              <a:ext cx="530352" cy="490184"/>
            </a:xfrm>
            <a:prstGeom prst="ellipse">
              <a:avLst/>
            </a:prstGeom>
            <a:solidFill>
              <a:srgbClr val="FF0000"/>
            </a:solid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2400" dirty="0" smtClean="0">
                <a:solidFill>
                  <a:schemeClr val="tx1"/>
                </a:solidFill>
                <a:ea typeface="微软雅黑" panose="020B0503020204020204" charset="-122"/>
              </a:endParaRPr>
            </a:p>
          </p:txBody>
        </p:sp>
      </p:grpSp>
      <p:sp>
        <p:nvSpPr>
          <p:cNvPr id="38" name="TextBox 37"/>
          <p:cNvSpPr txBox="1"/>
          <p:nvPr/>
        </p:nvSpPr>
        <p:spPr>
          <a:xfrm>
            <a:off x="5926104" y="4918796"/>
            <a:ext cx="424180" cy="368300"/>
          </a:xfrm>
          <a:prstGeom prst="rect">
            <a:avLst/>
          </a:prstGeom>
          <a:noFill/>
        </p:spPr>
        <p:txBody>
          <a:bodyPr wrap="none" rtlCol="0">
            <a:spAutoFit/>
          </a:bodyPr>
          <a:lstStyle/>
          <a:p>
            <a:r>
              <a:rPr lang="en-US" altLang="zh-CN" dirty="0" smtClean="0">
                <a:ea typeface="微软雅黑" panose="020B0503020204020204" charset="-122"/>
              </a:rPr>
              <a:t>x1</a:t>
            </a:r>
            <a:endParaRPr lang="zh-CN" altLang="en-US" dirty="0">
              <a:ea typeface="微软雅黑" panose="020B0503020204020204" charset="-122"/>
            </a:endParaRPr>
          </a:p>
        </p:txBody>
      </p:sp>
      <p:grpSp>
        <p:nvGrpSpPr>
          <p:cNvPr id="30" name="组合 29"/>
          <p:cNvGrpSpPr/>
          <p:nvPr/>
        </p:nvGrpSpPr>
        <p:grpSpPr>
          <a:xfrm>
            <a:off x="6144739" y="1990782"/>
            <a:ext cx="4059693" cy="3934602"/>
            <a:chOff x="4644008" y="1201332"/>
            <a:chExt cx="4059693" cy="3934602"/>
          </a:xfrm>
        </p:grpSpPr>
        <p:grpSp>
          <p:nvGrpSpPr>
            <p:cNvPr id="27" name="组合 26"/>
            <p:cNvGrpSpPr/>
            <p:nvPr/>
          </p:nvGrpSpPr>
          <p:grpSpPr>
            <a:xfrm>
              <a:off x="4644008" y="1484667"/>
              <a:ext cx="3600400" cy="3384493"/>
              <a:chOff x="4644008" y="1484667"/>
              <a:chExt cx="3600400" cy="3384493"/>
            </a:xfrm>
          </p:grpSpPr>
          <p:cxnSp>
            <p:nvCxnSpPr>
              <p:cNvPr id="19" name="直接箭头连接符 18"/>
              <p:cNvCxnSpPr/>
              <p:nvPr/>
            </p:nvCxnSpPr>
            <p:spPr>
              <a:xfrm flipH="1">
                <a:off x="4644008" y="3615390"/>
                <a:ext cx="1224136" cy="1253770"/>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0" name="直接箭头连接符 19"/>
              <p:cNvCxnSpPr/>
              <p:nvPr/>
            </p:nvCxnSpPr>
            <p:spPr>
              <a:xfrm flipV="1">
                <a:off x="5868144" y="3615389"/>
                <a:ext cx="2376264" cy="1"/>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p:nvPr/>
            </p:nvCxnSpPr>
            <p:spPr>
              <a:xfrm flipV="1">
                <a:off x="5868144" y="1484667"/>
                <a:ext cx="0" cy="2130722"/>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grpSp>
        <p:sp>
          <p:nvSpPr>
            <p:cNvPr id="33" name="等腰三角形 32"/>
            <p:cNvSpPr/>
            <p:nvPr/>
          </p:nvSpPr>
          <p:spPr>
            <a:xfrm>
              <a:off x="5941706" y="3918913"/>
              <a:ext cx="302793" cy="184252"/>
            </a:xfrm>
            <a:prstGeom prst="triangle">
              <a:avLst/>
            </a:prstGeom>
            <a:ln w="285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2400" dirty="0" smtClean="0">
                <a:solidFill>
                  <a:schemeClr val="tx1"/>
                </a:solidFill>
                <a:ea typeface="微软雅黑" panose="020B0503020204020204" charset="-122"/>
              </a:endParaRPr>
            </a:p>
          </p:txBody>
        </p:sp>
        <p:sp>
          <p:nvSpPr>
            <p:cNvPr id="34" name="椭圆 33"/>
            <p:cNvSpPr/>
            <p:nvPr/>
          </p:nvSpPr>
          <p:spPr>
            <a:xfrm>
              <a:off x="7683105" y="4108888"/>
              <a:ext cx="302793" cy="266774"/>
            </a:xfrm>
            <a:prstGeom prst="ellipse">
              <a:avLst/>
            </a:prstGeom>
            <a:solidFill>
              <a:srgbClr val="FF0000"/>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2400" dirty="0" smtClean="0">
                <a:solidFill>
                  <a:schemeClr val="tx1"/>
                </a:solidFill>
                <a:ea typeface="微软雅黑" panose="020B0503020204020204" charset="-122"/>
              </a:endParaRPr>
            </a:p>
          </p:txBody>
        </p:sp>
        <p:sp>
          <p:nvSpPr>
            <p:cNvPr id="35" name="椭圆 34"/>
            <p:cNvSpPr/>
            <p:nvPr/>
          </p:nvSpPr>
          <p:spPr>
            <a:xfrm>
              <a:off x="5790309" y="4869160"/>
              <a:ext cx="302793" cy="266774"/>
            </a:xfrm>
            <a:prstGeom prst="ellipse">
              <a:avLst/>
            </a:prstGeom>
            <a:solidFill>
              <a:srgbClr val="FF0000"/>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2400" dirty="0" smtClean="0">
                <a:solidFill>
                  <a:schemeClr val="tx1"/>
                </a:solidFill>
                <a:ea typeface="微软雅黑" panose="020B0503020204020204" charset="-122"/>
              </a:endParaRPr>
            </a:p>
          </p:txBody>
        </p:sp>
        <p:sp>
          <p:nvSpPr>
            <p:cNvPr id="36" name="等腰三角形 35"/>
            <p:cNvSpPr/>
            <p:nvPr/>
          </p:nvSpPr>
          <p:spPr>
            <a:xfrm>
              <a:off x="6753483" y="2643152"/>
              <a:ext cx="302793" cy="184252"/>
            </a:xfrm>
            <a:prstGeom prst="triangle">
              <a:avLst/>
            </a:prstGeom>
            <a:ln w="285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2400" dirty="0" smtClean="0">
                <a:solidFill>
                  <a:schemeClr val="tx1"/>
                </a:solidFill>
                <a:ea typeface="微软雅黑" panose="020B0503020204020204" charset="-122"/>
              </a:endParaRPr>
            </a:p>
          </p:txBody>
        </p:sp>
        <p:sp>
          <p:nvSpPr>
            <p:cNvPr id="40" name="TextBox 39"/>
            <p:cNvSpPr txBox="1"/>
            <p:nvPr/>
          </p:nvSpPr>
          <p:spPr>
            <a:xfrm>
              <a:off x="8279521" y="3531834"/>
              <a:ext cx="424180" cy="368300"/>
            </a:xfrm>
            <a:prstGeom prst="rect">
              <a:avLst/>
            </a:prstGeom>
            <a:noFill/>
            <a:ln w="28575">
              <a:solidFill>
                <a:schemeClr val="tx1"/>
              </a:solidFill>
            </a:ln>
          </p:spPr>
          <p:txBody>
            <a:bodyPr wrap="none" rtlCol="0">
              <a:spAutoFit/>
            </a:bodyPr>
            <a:lstStyle/>
            <a:p>
              <a:r>
                <a:rPr lang="en-US" altLang="zh-CN" dirty="0" smtClean="0">
                  <a:ea typeface="微软雅黑" panose="020B0503020204020204" charset="-122"/>
                </a:rPr>
                <a:t>x2</a:t>
              </a:r>
              <a:endParaRPr lang="zh-CN" altLang="en-US" dirty="0">
                <a:ea typeface="微软雅黑" panose="020B0503020204020204" charset="-122"/>
              </a:endParaRPr>
            </a:p>
          </p:txBody>
        </p:sp>
        <p:sp>
          <p:nvSpPr>
            <p:cNvPr id="41" name="TextBox 40"/>
            <p:cNvSpPr txBox="1"/>
            <p:nvPr/>
          </p:nvSpPr>
          <p:spPr>
            <a:xfrm>
              <a:off x="5790309" y="1201332"/>
              <a:ext cx="665480" cy="368300"/>
            </a:xfrm>
            <a:prstGeom prst="rect">
              <a:avLst/>
            </a:prstGeom>
            <a:noFill/>
            <a:ln w="28575">
              <a:solidFill>
                <a:schemeClr val="tx1"/>
              </a:solidFill>
            </a:ln>
          </p:spPr>
          <p:txBody>
            <a:bodyPr wrap="none" rtlCol="0">
              <a:spAutoFit/>
            </a:bodyPr>
            <a:lstStyle/>
            <a:p>
              <a:r>
                <a:rPr lang="en-US" altLang="zh-CN" dirty="0">
                  <a:ea typeface="微软雅黑" panose="020B0503020204020204" charset="-122"/>
                </a:rPr>
                <a:t>x</a:t>
              </a:r>
              <a:r>
                <a:rPr lang="en-US" altLang="zh-CN" dirty="0" smtClean="0">
                  <a:ea typeface="微软雅黑" panose="020B0503020204020204" charset="-122"/>
                </a:rPr>
                <a:t>1x2</a:t>
              </a:r>
              <a:endParaRPr lang="zh-CN" altLang="en-US" dirty="0">
                <a:ea typeface="微软雅黑" panose="020B0503020204020204" charset="-122"/>
              </a:endParaRPr>
            </a:p>
          </p:txBody>
        </p:sp>
      </p:gr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sz="3600" dirty="0">
                <a:sym typeface="+mn-ea"/>
              </a:rPr>
              <a:t>逻辑回归优化</a:t>
            </a:r>
            <a:r>
              <a:rPr lang="en-US" altLang="zh-CN" sz="3600" dirty="0">
                <a:sym typeface="+mn-ea"/>
              </a:rPr>
              <a:t>-2</a:t>
            </a:r>
            <a:r>
              <a:rPr lang="zh-CN" altLang="en-US" sz="3600" dirty="0" smtClean="0">
                <a:sym typeface="+mn-ea"/>
              </a:rPr>
              <a:t>线性不可分问题</a:t>
            </a:r>
            <a:endParaRPr lang="en-US" altLang="zh-CN" sz="3600" dirty="0"/>
          </a:p>
        </p:txBody>
      </p:sp>
      <p:sp>
        <p:nvSpPr>
          <p:cNvPr id="4" name="内容占位符 3"/>
          <p:cNvSpPr>
            <a:spLocks noGrp="1"/>
          </p:cNvSpPr>
          <p:nvPr>
            <p:ph idx="1"/>
          </p:nvPr>
        </p:nvSpPr>
        <p:spPr/>
        <p:txBody>
          <a:bodyPr/>
          <a:p>
            <a:r>
              <a:rPr lang="zh-CN" altLang="en-US" dirty="0" smtClean="0">
                <a:ea typeface="微软雅黑" panose="020B0503020204020204" charset="-122"/>
                <a:sym typeface="+mn-ea"/>
              </a:rPr>
              <a:t>代码演示</a:t>
            </a:r>
            <a:endParaRPr lang="en-US" altLang="zh-CN" dirty="0" smtClean="0">
              <a:ea typeface="微软雅黑" panose="020B0503020204020204" charset="-122"/>
            </a:endParaRPr>
          </a:p>
          <a:p>
            <a:endParaRPr lang="zh-CN" altLang="en-US"/>
          </a:p>
        </p:txBody>
      </p:sp>
      <p:sp>
        <p:nvSpPr>
          <p:cNvPr id="6" name="矩形 5"/>
          <p:cNvSpPr/>
          <p:nvPr/>
        </p:nvSpPr>
        <p:spPr>
          <a:xfrm>
            <a:off x="1499573" y="764704"/>
            <a:ext cx="5170904" cy="2122805"/>
          </a:xfrm>
          <a:prstGeom prst="rect">
            <a:avLst/>
          </a:prstGeom>
        </p:spPr>
        <p:txBody>
          <a:bodyPr wrap="square">
            <a:spAutoFit/>
          </a:bodyPr>
          <a:lstStyle/>
          <a:p>
            <a:pPr indent="457200" algn="ctr">
              <a:lnSpc>
                <a:spcPct val="150000"/>
              </a:lnSpc>
            </a:pPr>
            <a:endParaRPr lang="en-US" altLang="zh-CN" sz="4400" dirty="0">
              <a:ea typeface="微软雅黑" panose="020B0503020204020204" charset="-122"/>
            </a:endParaRPr>
          </a:p>
          <a:p>
            <a:pPr indent="457200" algn="ctr">
              <a:lnSpc>
                <a:spcPct val="150000"/>
              </a:lnSpc>
            </a:pPr>
            <a:endParaRPr lang="zh-CN" altLang="en-US" sz="4400" dirty="0">
              <a:ea typeface="微软雅黑" panose="020B0503020204020204" charset="-122"/>
            </a:endParaRP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sz="3600" dirty="0">
                <a:sym typeface="+mn-ea"/>
              </a:rPr>
              <a:t>逻辑回归优化</a:t>
            </a:r>
            <a:r>
              <a:rPr lang="en-US" altLang="zh-CN" sz="3600" dirty="0">
                <a:sym typeface="+mn-ea"/>
              </a:rPr>
              <a:t>-3</a:t>
            </a:r>
            <a:r>
              <a:rPr lang="zh-CN" altLang="en-US" sz="3600" dirty="0">
                <a:sym typeface="+mn-ea"/>
              </a:rPr>
              <a:t>调整分类阈值</a:t>
            </a:r>
            <a:endParaRPr lang="zh-CN" altLang="en-US" sz="3600" dirty="0">
              <a:sym typeface="+mn-ea"/>
            </a:endParaRPr>
          </a:p>
        </p:txBody>
      </p:sp>
      <p:sp>
        <p:nvSpPr>
          <p:cNvPr id="3" name="内容占位符 2"/>
          <p:cNvSpPr>
            <a:spLocks noGrp="1"/>
          </p:cNvSpPr>
          <p:nvPr>
            <p:ph idx="1"/>
          </p:nvPr>
        </p:nvSpPr>
        <p:spPr/>
        <p:txBody>
          <a:bodyPr/>
          <a:lstStyle/>
          <a:p>
            <a:r>
              <a:rPr lang="zh-CN" altLang="en-US" dirty="0" smtClean="0"/>
              <a:t>在一些特定的场合下，如果按照逻辑回归默认的分类阈值（</a:t>
            </a:r>
            <a:r>
              <a:rPr lang="en-US" altLang="zh-CN" dirty="0" smtClean="0"/>
              <a:t>0.5</a:t>
            </a:r>
            <a:r>
              <a:rPr lang="zh-CN" altLang="en-US" dirty="0" smtClean="0"/>
              <a:t>）来进行分类的话，可能会存在一些潜在的风险，比如：</a:t>
            </a:r>
            <a:endParaRPr lang="zh-CN" altLang="en-US" dirty="0" smtClean="0"/>
          </a:p>
          <a:p>
            <a:pPr lvl="1"/>
            <a:r>
              <a:rPr lang="zh-CN" altLang="en-US" dirty="0" smtClean="0"/>
              <a:t>癌症病人的判断</a:t>
            </a:r>
            <a:endParaRPr lang="en-US" altLang="zh-CN" dirty="0" smtClean="0"/>
          </a:p>
          <a:p>
            <a:pPr lvl="2"/>
            <a:r>
              <a:rPr lang="zh-CN" altLang="en-US" dirty="0" smtClean="0"/>
              <a:t>假如病人是癌症      </a:t>
            </a:r>
            <a:r>
              <a:rPr lang="zh-CN" altLang="en-US" smtClean="0"/>
              <a:t>判断成不是癌症</a:t>
            </a:r>
            <a:endParaRPr lang="en-US" altLang="zh-CN" dirty="0" smtClean="0"/>
          </a:p>
          <a:p>
            <a:pPr lvl="2"/>
            <a:r>
              <a:rPr lang="zh-CN" altLang="en-US" dirty="0" smtClean="0"/>
              <a:t>假如病人是非癌症   判断是癌症</a:t>
            </a:r>
            <a:endParaRPr lang="zh-CN" altLang="en-US" dirty="0" smtClean="0"/>
          </a:p>
          <a:p>
            <a:pPr lvl="1"/>
            <a:r>
              <a:rPr lang="zh-CN" altLang="en-US" sz="2000" dirty="0" smtClean="0"/>
              <a:t>股票预测软件</a:t>
            </a:r>
            <a:endParaRPr lang="zh-CN" altLang="en-US" sz="2000" dirty="0" smtClean="0"/>
          </a:p>
          <a:p>
            <a:pPr lvl="2"/>
            <a:endParaRPr lang="zh-CN" altLang="en-US" sz="1800" dirty="0" smtClean="0"/>
          </a:p>
          <a:p>
            <a:pPr marL="457200" lvl="1" indent="0">
              <a:buNone/>
            </a:pPr>
            <a:endParaRPr lang="en-US" altLang="zh-CN" dirty="0" smtClean="0"/>
          </a:p>
          <a:p>
            <a:r>
              <a:rPr lang="zh-CN" altLang="en-US" dirty="0" smtClean="0"/>
              <a:t>虽然整体的错误率变大了，但是规避了一些不能接受的风险</a:t>
            </a:r>
            <a:endParaRPr lang="en-US" altLang="zh-CN" dirty="0" smtClean="0"/>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sz="3600" dirty="0"/>
              <a:t>逻辑回归原理</a:t>
            </a:r>
            <a:endParaRPr lang="zh-CN" sz="3600" dirty="0"/>
          </a:p>
        </p:txBody>
      </p:sp>
      <p:sp>
        <p:nvSpPr>
          <p:cNvPr id="4" name="内容占位符 3"/>
          <p:cNvSpPr>
            <a:spLocks noGrp="1"/>
          </p:cNvSpPr>
          <p:nvPr>
            <p:ph idx="1"/>
          </p:nvPr>
        </p:nvSpPr>
        <p:spPr/>
        <p:txBody>
          <a:bodyPr/>
          <a:p>
            <a:endParaRPr lang="zh-CN" altLang="en-US"/>
          </a:p>
        </p:txBody>
      </p:sp>
      <p:graphicFrame>
        <p:nvGraphicFramePr>
          <p:cNvPr id="7" name="对象 6"/>
          <p:cNvGraphicFramePr>
            <a:graphicFrameLocks noChangeAspect="1"/>
          </p:cNvGraphicFramePr>
          <p:nvPr/>
        </p:nvGraphicFramePr>
        <p:xfrm>
          <a:off x="1773873" y="1726565"/>
          <a:ext cx="8158163" cy="741363"/>
        </p:xfrm>
        <a:graphic>
          <a:graphicData uri="http://schemas.openxmlformats.org/presentationml/2006/ole">
            <mc:AlternateContent xmlns:mc="http://schemas.openxmlformats.org/markup-compatibility/2006">
              <mc:Choice xmlns:v="urn:schemas-microsoft-com:vml" Requires="v">
                <p:oleObj spid="_x0000_s5928" name="Equation" r:id="rId1" imgW="1955165" imgH="177800" progId="Equation.DSMT4">
                  <p:embed/>
                </p:oleObj>
              </mc:Choice>
              <mc:Fallback>
                <p:oleObj name="Equation" r:id="rId1" imgW="1955165" imgH="177800" progId="Equation.DSMT4">
                  <p:embed/>
                  <p:pic>
                    <p:nvPicPr>
                      <p:cNvPr id="0" name="图片 5927"/>
                      <p:cNvPicPr>
                        <a:picLocks noChangeAspect="1" noChangeArrowheads="1"/>
                      </p:cNvPicPr>
                      <p:nvPr/>
                    </p:nvPicPr>
                    <p:blipFill>
                      <a:blip r:embed="rId2"/>
                      <a:srcRect/>
                      <a:stretch>
                        <a:fillRect/>
                      </a:stretch>
                    </p:blipFill>
                    <p:spPr bwMode="auto">
                      <a:xfrm>
                        <a:off x="1773873" y="1726565"/>
                        <a:ext cx="8158163" cy="741363"/>
                      </a:xfrm>
                      <a:prstGeom prst="rect">
                        <a:avLst/>
                      </a:prstGeom>
                      <a:solidFill>
                        <a:schemeClr val="tx1"/>
                      </a:solidFill>
                      <a:ln>
                        <a:noFill/>
                      </a:ln>
                    </p:spPr>
                  </p:pic>
                </p:oleObj>
              </mc:Fallback>
            </mc:AlternateContent>
          </a:graphicData>
        </a:graphic>
      </p:graphicFrame>
      <p:graphicFrame>
        <p:nvGraphicFramePr>
          <p:cNvPr id="6" name="对象 5"/>
          <p:cNvGraphicFramePr>
            <a:graphicFrameLocks noChangeAspect="1"/>
          </p:cNvGraphicFramePr>
          <p:nvPr/>
        </p:nvGraphicFramePr>
        <p:xfrm>
          <a:off x="1774180" y="2640190"/>
          <a:ext cx="2120900" cy="889000"/>
        </p:xfrm>
        <a:graphic>
          <a:graphicData uri="http://schemas.openxmlformats.org/presentationml/2006/ole">
            <mc:AlternateContent xmlns:mc="http://schemas.openxmlformats.org/markup-compatibility/2006">
              <mc:Choice xmlns:v="urn:schemas-microsoft-com:vml" Requires="v">
                <p:oleObj spid="_x0000_s5929" name="Equation" r:id="rId3" imgW="50901600" imgH="21336000" progId="Equation.DSMT4">
                  <p:embed/>
                </p:oleObj>
              </mc:Choice>
              <mc:Fallback>
                <p:oleObj name="Equation" r:id="rId3" imgW="50901600" imgH="2133600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180" y="2640190"/>
                        <a:ext cx="2120900" cy="889000"/>
                      </a:xfrm>
                      <a:prstGeom prst="rect">
                        <a:avLst/>
                      </a:prstGeom>
                      <a:solidFill>
                        <a:schemeClr val="tx1"/>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9" name="Picture 2" descr="C:\Users\lu-jing\Desktop\f3d3572c11dfa9ec71464f3e60d0f703918fc1ab.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4346" y="2640216"/>
            <a:ext cx="4968552" cy="36280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sz="3600" dirty="0">
                <a:sym typeface="+mn-ea"/>
              </a:rPr>
              <a:t>逻辑回归优化</a:t>
            </a:r>
            <a:r>
              <a:rPr lang="en-US" altLang="zh-CN" sz="3600" dirty="0">
                <a:sym typeface="+mn-ea"/>
              </a:rPr>
              <a:t>-3</a:t>
            </a:r>
            <a:r>
              <a:rPr lang="zh-CN" altLang="en-US" sz="3600" dirty="0">
                <a:sym typeface="+mn-ea"/>
              </a:rPr>
              <a:t>调整分类阈值</a:t>
            </a:r>
            <a:endParaRPr lang="en-US" altLang="zh-CN" sz="3600" dirty="0"/>
          </a:p>
        </p:txBody>
      </p:sp>
      <p:sp>
        <p:nvSpPr>
          <p:cNvPr id="4" name="内容占位符 3"/>
          <p:cNvSpPr>
            <a:spLocks noGrp="1"/>
          </p:cNvSpPr>
          <p:nvPr>
            <p:ph idx="1"/>
          </p:nvPr>
        </p:nvSpPr>
        <p:spPr/>
        <p:txBody>
          <a:bodyPr/>
          <a:p>
            <a:r>
              <a:rPr lang="zh-CN" altLang="en-US" dirty="0" smtClean="0">
                <a:ea typeface="微软雅黑" panose="020B0503020204020204" charset="-122"/>
                <a:sym typeface="+mn-ea"/>
              </a:rPr>
              <a:t>代码演示</a:t>
            </a:r>
            <a:endParaRPr lang="en-US" altLang="zh-CN" dirty="0" smtClean="0">
              <a:ea typeface="微软雅黑" panose="020B0503020204020204" charset="-122"/>
            </a:endParaRPr>
          </a:p>
          <a:p>
            <a:endParaRPr lang="zh-CN" altLang="en-US"/>
          </a:p>
        </p:txBody>
      </p:sp>
      <p:sp>
        <p:nvSpPr>
          <p:cNvPr id="6" name="矩形 5"/>
          <p:cNvSpPr/>
          <p:nvPr/>
        </p:nvSpPr>
        <p:spPr>
          <a:xfrm>
            <a:off x="1499573" y="764704"/>
            <a:ext cx="5170904" cy="2122805"/>
          </a:xfrm>
          <a:prstGeom prst="rect">
            <a:avLst/>
          </a:prstGeom>
        </p:spPr>
        <p:txBody>
          <a:bodyPr wrap="square">
            <a:spAutoFit/>
          </a:bodyPr>
          <a:lstStyle/>
          <a:p>
            <a:pPr indent="457200" algn="ctr">
              <a:lnSpc>
                <a:spcPct val="150000"/>
              </a:lnSpc>
            </a:pPr>
            <a:endParaRPr lang="en-US" altLang="zh-CN" sz="4400" dirty="0">
              <a:ea typeface="微软雅黑" panose="020B0503020204020204" charset="-122"/>
            </a:endParaRPr>
          </a:p>
          <a:p>
            <a:pPr indent="457200" algn="ctr">
              <a:lnSpc>
                <a:spcPct val="150000"/>
              </a:lnSpc>
            </a:pPr>
            <a:endParaRPr lang="zh-CN" altLang="en-US" sz="4400" dirty="0">
              <a:ea typeface="微软雅黑" panose="020B0503020204020204" charset="-122"/>
            </a:endParaRP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dirty="0">
                <a:sym typeface="+mn-ea"/>
              </a:rPr>
              <a:t>逻辑回归优化</a:t>
            </a:r>
            <a:r>
              <a:rPr lang="en-US" altLang="zh-CN" dirty="0">
                <a:sym typeface="+mn-ea"/>
              </a:rPr>
              <a:t>-4</a:t>
            </a:r>
            <a:r>
              <a:rPr lang="zh-CN" altLang="en-US" dirty="0" smtClean="0">
                <a:sym typeface="+mn-ea"/>
              </a:rPr>
              <a:t>鲁棒性调优</a:t>
            </a:r>
            <a:endParaRPr lang="zh-CN" altLang="en-US"/>
          </a:p>
        </p:txBody>
      </p:sp>
      <p:sp>
        <p:nvSpPr>
          <p:cNvPr id="3" name="内容占位符 2"/>
          <p:cNvSpPr>
            <a:spLocks noGrp="1"/>
          </p:cNvSpPr>
          <p:nvPr>
            <p:ph idx="1"/>
          </p:nvPr>
        </p:nvSpPr>
        <p:spPr/>
        <p:txBody>
          <a:bodyPr/>
          <a:p>
            <a:pPr>
              <a:lnSpc>
                <a:spcPct val="150000"/>
              </a:lnSpc>
            </a:pPr>
            <a:r>
              <a:rPr lang="zh-CN" altLang="en-US"/>
              <a:t>鲁棒是Robust的音译，也就是健壮和强壮的意思</a:t>
            </a:r>
            <a:r>
              <a:rPr lang="en-US" altLang="zh-CN"/>
              <a:t>,比如说，计算机软件在输入错误、磁盘故障、网络过载或有意攻击情况下，能不死机、不崩溃，就是该软件的鲁棒性</a:t>
            </a:r>
            <a:r>
              <a:rPr lang="zh-CN" altLang="en-US"/>
              <a:t>，那么算法的鲁棒性就是指这个算法的抗干扰能力强</a:t>
            </a:r>
            <a:endParaRPr lang="zh-CN" altLang="en-US"/>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sz="3600" dirty="0">
                <a:sym typeface="+mn-ea"/>
              </a:rPr>
              <a:t>逻辑回归优化</a:t>
            </a:r>
            <a:r>
              <a:rPr lang="en-US" altLang="zh-CN" sz="3600" dirty="0">
                <a:sym typeface="+mn-ea"/>
              </a:rPr>
              <a:t>-4</a:t>
            </a:r>
            <a:r>
              <a:rPr lang="zh-CN" altLang="en-US" sz="3600" dirty="0" smtClean="0">
                <a:sym typeface="+mn-ea"/>
              </a:rPr>
              <a:t>鲁棒性调优</a:t>
            </a:r>
            <a:endParaRPr lang="en-US" altLang="zh-CN" sz="3600" dirty="0"/>
          </a:p>
        </p:txBody>
      </p:sp>
      <p:sp>
        <p:nvSpPr>
          <p:cNvPr id="5" name="内容占位符 4"/>
          <p:cNvSpPr>
            <a:spLocks noGrp="1"/>
          </p:cNvSpPr>
          <p:nvPr>
            <p:ph idx="1"/>
          </p:nvPr>
        </p:nvSpPr>
        <p:spPr/>
        <p:txBody>
          <a:bodyPr/>
          <a:p>
            <a:endParaRPr lang="zh-CN" altLang="en-US"/>
          </a:p>
        </p:txBody>
      </p:sp>
      <p:sp>
        <p:nvSpPr>
          <p:cNvPr id="3" name="Rectangle 1"/>
          <p:cNvSpPr>
            <a:spLocks noChangeArrowheads="1"/>
          </p:cNvSpPr>
          <p:nvPr/>
        </p:nvSpPr>
        <p:spPr bwMode="auto">
          <a:xfrm>
            <a:off x="1773933" y="3530143"/>
            <a:ext cx="309880" cy="3371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indent="0" defTabSz="914400" eaLnBrk="1" latinLnBrk="0" hangingPunct="1">
              <a:lnSpc>
                <a:spcPct val="100000"/>
              </a:lnSpc>
              <a:buClrTx/>
              <a:buSzTx/>
              <a:buFontTx/>
              <a:buNone/>
            </a:pPr>
            <a:r>
              <a:rPr lang="en-US" altLang="zh-CN" sz="1600" dirty="0" smtClean="0">
                <a:ea typeface="微软雅黑" panose="020B0503020204020204" charset="-122"/>
              </a:rPr>
              <a:t> </a:t>
            </a:r>
            <a:endParaRPr lang="zh-CN" altLang="zh-CN" sz="1600" dirty="0">
              <a:ea typeface="微软雅黑" panose="020B0503020204020204" charset="-122"/>
            </a:endParaRPr>
          </a:p>
        </p:txBody>
      </p:sp>
      <p:sp>
        <p:nvSpPr>
          <p:cNvPr id="6" name="矩形 5"/>
          <p:cNvSpPr/>
          <p:nvPr/>
        </p:nvSpPr>
        <p:spPr>
          <a:xfrm>
            <a:off x="6166421" y="1196752"/>
            <a:ext cx="4355976" cy="1383665"/>
          </a:xfrm>
          <a:prstGeom prst="rect">
            <a:avLst/>
          </a:prstGeom>
        </p:spPr>
        <p:txBody>
          <a:bodyPr wrap="square">
            <a:spAutoFit/>
          </a:bodyPr>
          <a:lstStyle/>
          <a:p>
            <a:pPr indent="457200" algn="just">
              <a:lnSpc>
                <a:spcPct val="150000"/>
              </a:lnSpc>
            </a:pPr>
            <a:r>
              <a:rPr lang="zh-CN" altLang="en-US" sz="2800" dirty="0">
                <a:ea typeface="微软雅黑" panose="020B0503020204020204" charset="-122"/>
              </a:rPr>
              <a:t>对应</a:t>
            </a:r>
            <a:r>
              <a:rPr lang="zh-CN" altLang="en-US" sz="2800" dirty="0" smtClean="0">
                <a:ea typeface="微软雅黑" panose="020B0503020204020204" charset="-122"/>
              </a:rPr>
              <a:t>于平面的一根直线</a:t>
            </a:r>
            <a:endParaRPr lang="en-US" altLang="zh-CN" sz="2800" dirty="0" smtClean="0">
              <a:ea typeface="微软雅黑" panose="020B0503020204020204" charset="-122"/>
            </a:endParaRPr>
          </a:p>
          <a:p>
            <a:pPr indent="457200" algn="just">
              <a:lnSpc>
                <a:spcPct val="150000"/>
              </a:lnSpc>
            </a:pPr>
            <a:endParaRPr lang="zh-CN" altLang="en-US" sz="2800" dirty="0">
              <a:ea typeface="微软雅黑" panose="020B0503020204020204" charset="-122"/>
            </a:endParaRPr>
          </a:p>
        </p:txBody>
      </p:sp>
      <p:graphicFrame>
        <p:nvGraphicFramePr>
          <p:cNvPr id="4" name="对象 3"/>
          <p:cNvGraphicFramePr>
            <a:graphicFrameLocks noChangeAspect="1"/>
          </p:cNvGraphicFramePr>
          <p:nvPr/>
        </p:nvGraphicFramePr>
        <p:xfrm>
          <a:off x="2012227" y="1191166"/>
          <a:ext cx="4543425" cy="1082675"/>
        </p:xfrm>
        <a:graphic>
          <a:graphicData uri="http://schemas.openxmlformats.org/presentationml/2006/ole">
            <mc:AlternateContent xmlns:mc="http://schemas.openxmlformats.org/markup-compatibility/2006">
              <mc:Choice xmlns:v="urn:schemas-microsoft-com:vml" Requires="v">
                <p:oleObj spid="_x0000_s15738" name="Equation" r:id="rId1" imgW="33223200" imgH="7924800" progId="Equation.DSMT4">
                  <p:embed/>
                </p:oleObj>
              </mc:Choice>
              <mc:Fallback>
                <p:oleObj name="Equation" r:id="rId1" imgW="33223200" imgH="7924800" progId="Equation.DSMT4">
                  <p:embed/>
                  <p:pic>
                    <p:nvPicPr>
                      <p:cNvPr id="0" name="图片 15737"/>
                      <p:cNvPicPr/>
                      <p:nvPr/>
                    </p:nvPicPr>
                    <p:blipFill>
                      <a:blip r:embed="rId2"/>
                      <a:stretch>
                        <a:fillRect/>
                      </a:stretch>
                    </p:blipFill>
                    <p:spPr>
                      <a:xfrm>
                        <a:off x="2012227" y="1191166"/>
                        <a:ext cx="4543425" cy="1082675"/>
                      </a:xfrm>
                      <a:prstGeom prst="rect">
                        <a:avLst/>
                      </a:prstGeom>
                      <a:solidFill>
                        <a:schemeClr val="tx1"/>
                      </a:solidFill>
                    </p:spPr>
                  </p:pic>
                </p:oleObj>
              </mc:Fallback>
            </mc:AlternateContent>
          </a:graphicData>
        </a:graphic>
      </p:graphicFrame>
      <p:grpSp>
        <p:nvGrpSpPr>
          <p:cNvPr id="16" name="组合 15"/>
          <p:cNvGrpSpPr/>
          <p:nvPr/>
        </p:nvGrpSpPr>
        <p:grpSpPr>
          <a:xfrm>
            <a:off x="3358109" y="2348880"/>
            <a:ext cx="5760640" cy="3528392"/>
            <a:chOff x="1475656" y="2204864"/>
            <a:chExt cx="5760640" cy="3528392"/>
          </a:xfrm>
        </p:grpSpPr>
        <p:cxnSp>
          <p:nvCxnSpPr>
            <p:cNvPr id="8" name="直接箭头连接符 7"/>
            <p:cNvCxnSpPr/>
            <p:nvPr/>
          </p:nvCxnSpPr>
          <p:spPr>
            <a:xfrm flipV="1">
              <a:off x="1475656" y="2204864"/>
              <a:ext cx="0" cy="3528392"/>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12" name="直接箭头连接符 11"/>
            <p:cNvCxnSpPr/>
            <p:nvPr/>
          </p:nvCxnSpPr>
          <p:spPr>
            <a:xfrm>
              <a:off x="1475656" y="5733256"/>
              <a:ext cx="5760640" cy="0"/>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grpSp>
      <p:sp>
        <p:nvSpPr>
          <p:cNvPr id="17" name="TextBox 16"/>
          <p:cNvSpPr txBox="1"/>
          <p:nvPr/>
        </p:nvSpPr>
        <p:spPr>
          <a:xfrm>
            <a:off x="2910361" y="2273970"/>
            <a:ext cx="424180" cy="368300"/>
          </a:xfrm>
          <a:prstGeom prst="rect">
            <a:avLst/>
          </a:prstGeom>
          <a:noFill/>
        </p:spPr>
        <p:txBody>
          <a:bodyPr wrap="none" rtlCol="0">
            <a:spAutoFit/>
          </a:bodyPr>
          <a:lstStyle/>
          <a:p>
            <a:r>
              <a:rPr lang="en-US" altLang="zh-CN" dirty="0" smtClean="0">
                <a:ea typeface="微软雅黑" panose="020B0503020204020204" charset="-122"/>
              </a:rPr>
              <a:t>x1</a:t>
            </a:r>
            <a:endParaRPr lang="zh-CN" altLang="en-US" dirty="0">
              <a:ea typeface="微软雅黑" panose="020B0503020204020204" charset="-122"/>
            </a:endParaRPr>
          </a:p>
        </p:txBody>
      </p:sp>
      <p:sp>
        <p:nvSpPr>
          <p:cNvPr id="18" name="TextBox 17"/>
          <p:cNvSpPr txBox="1"/>
          <p:nvPr/>
        </p:nvSpPr>
        <p:spPr>
          <a:xfrm>
            <a:off x="9202840" y="5723382"/>
            <a:ext cx="424180" cy="368300"/>
          </a:xfrm>
          <a:prstGeom prst="rect">
            <a:avLst/>
          </a:prstGeom>
          <a:noFill/>
        </p:spPr>
        <p:txBody>
          <a:bodyPr wrap="none" rtlCol="0">
            <a:spAutoFit/>
          </a:bodyPr>
          <a:lstStyle/>
          <a:p>
            <a:r>
              <a:rPr lang="en-US" altLang="zh-CN" dirty="0" smtClean="0">
                <a:ea typeface="微软雅黑" panose="020B0503020204020204" charset="-122"/>
              </a:rPr>
              <a:t>x2</a:t>
            </a:r>
            <a:endParaRPr lang="zh-CN" altLang="en-US" dirty="0">
              <a:ea typeface="微软雅黑" panose="020B0503020204020204" charset="-122"/>
            </a:endParaRPr>
          </a:p>
        </p:txBody>
      </p:sp>
      <p:cxnSp>
        <p:nvCxnSpPr>
          <p:cNvPr id="20" name="直接连接符 19"/>
          <p:cNvCxnSpPr/>
          <p:nvPr/>
        </p:nvCxnSpPr>
        <p:spPr>
          <a:xfrm>
            <a:off x="2910362" y="3698735"/>
            <a:ext cx="4392488" cy="244827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dirty="0">
                <a:sym typeface="+mn-ea"/>
              </a:rPr>
              <a:t>逻辑回归优化</a:t>
            </a:r>
            <a:r>
              <a:rPr lang="en-US" altLang="zh-CN" dirty="0">
                <a:sym typeface="+mn-ea"/>
              </a:rPr>
              <a:t>-4</a:t>
            </a:r>
            <a:r>
              <a:rPr lang="zh-CN" altLang="en-US" dirty="0" smtClean="0">
                <a:sym typeface="+mn-ea"/>
              </a:rPr>
              <a:t>鲁棒性调优</a:t>
            </a:r>
            <a:endParaRPr lang="zh-CN" altLang="en-US"/>
          </a:p>
        </p:txBody>
      </p:sp>
      <p:sp>
        <p:nvSpPr>
          <p:cNvPr id="3" name="内容占位符 2"/>
          <p:cNvSpPr>
            <a:spLocks noGrp="1"/>
          </p:cNvSpPr>
          <p:nvPr>
            <p:ph idx="1"/>
          </p:nvPr>
        </p:nvSpPr>
        <p:spPr/>
        <p:txBody>
          <a:bodyPr/>
          <a:p>
            <a:r>
              <a:rPr lang="zh-CN" altLang="en-US" dirty="0" smtClean="0">
                <a:sym typeface="+mn-ea"/>
              </a:rPr>
              <a:t>下述两个公式描述的是同一条直线，哪一个公式更好一些？</a:t>
            </a:r>
            <a:endParaRPr lang="zh-CN" altLang="en-US"/>
          </a:p>
        </p:txBody>
      </p:sp>
      <p:graphicFrame>
        <p:nvGraphicFramePr>
          <p:cNvPr id="4" name="对象 3"/>
          <p:cNvGraphicFramePr>
            <a:graphicFrameLocks noChangeAspect="1"/>
          </p:cNvGraphicFramePr>
          <p:nvPr/>
        </p:nvGraphicFramePr>
        <p:xfrm>
          <a:off x="2168208" y="2389505"/>
          <a:ext cx="5782310" cy="1278890"/>
        </p:xfrm>
        <a:graphic>
          <a:graphicData uri="http://schemas.openxmlformats.org/presentationml/2006/ole">
            <mc:AlternateContent xmlns:mc="http://schemas.openxmlformats.org/markup-compatibility/2006">
              <mc:Choice xmlns:v="urn:schemas-microsoft-com:vml" Requires="v">
                <p:oleObj spid="_x0000_s15094" name="Equation" r:id="rId1" imgW="1447800" imgH="316865" progId="Equation.DSMT4">
                  <p:embed/>
                </p:oleObj>
              </mc:Choice>
              <mc:Fallback>
                <p:oleObj name="Equation" r:id="rId1" imgW="1447800" imgH="316865" progId="Equation.DSMT4">
                  <p:embed/>
                  <p:pic>
                    <p:nvPicPr>
                      <p:cNvPr id="0" name="图片 15093"/>
                      <p:cNvPicPr/>
                      <p:nvPr/>
                    </p:nvPicPr>
                    <p:blipFill>
                      <a:blip r:embed="rId2"/>
                      <a:stretch>
                        <a:fillRect/>
                      </a:stretch>
                    </p:blipFill>
                    <p:spPr>
                      <a:xfrm>
                        <a:off x="2168208" y="2389505"/>
                        <a:ext cx="5782310" cy="1278890"/>
                      </a:xfrm>
                      <a:prstGeom prst="rect">
                        <a:avLst/>
                      </a:prstGeom>
                      <a:solidFill>
                        <a:schemeClr val="tx1"/>
                      </a:solidFill>
                    </p:spPr>
                  </p:pic>
                </p:oleObj>
              </mc:Fallback>
            </mc:AlternateContent>
          </a:graphicData>
        </a:graphic>
      </p:graphicFrame>
      <p:graphicFrame>
        <p:nvGraphicFramePr>
          <p:cNvPr id="5" name="对象 4"/>
          <p:cNvGraphicFramePr>
            <a:graphicFrameLocks noChangeAspect="1"/>
          </p:cNvGraphicFramePr>
          <p:nvPr/>
        </p:nvGraphicFramePr>
        <p:xfrm>
          <a:off x="2168525" y="3668395"/>
          <a:ext cx="5782310" cy="1638935"/>
        </p:xfrm>
        <a:graphic>
          <a:graphicData uri="http://schemas.openxmlformats.org/presentationml/2006/ole">
            <mc:AlternateContent xmlns:mc="http://schemas.openxmlformats.org/markup-compatibility/2006">
              <mc:Choice xmlns:v="urn:schemas-microsoft-com:vml" Requires="v">
                <p:oleObj spid="_x0000_s15095" name="Equation" r:id="rId3" imgW="26822400" imgH="7620000" progId="Equation.DSMT4">
                  <p:embed/>
                </p:oleObj>
              </mc:Choice>
              <mc:Fallback>
                <p:oleObj name="Equation" r:id="rId3" imgW="26822400" imgH="7620000" progId="Equation.DSMT4">
                  <p:embed/>
                  <p:pic>
                    <p:nvPicPr>
                      <p:cNvPr id="0" name="对象 3"/>
                      <p:cNvPicPr>
                        <a:picLocks noChangeAspect="1" noChangeArrowheads="1"/>
                      </p:cNvPicPr>
                      <p:nvPr/>
                    </p:nvPicPr>
                    <p:blipFill>
                      <a:blip r:embed="rId4"/>
                      <a:srcRect/>
                      <a:stretch>
                        <a:fillRect/>
                      </a:stretch>
                    </p:blipFill>
                    <p:spPr bwMode="auto">
                      <a:xfrm>
                        <a:off x="2168525" y="3668395"/>
                        <a:ext cx="5782310" cy="1638935"/>
                      </a:xfrm>
                      <a:prstGeom prst="rect">
                        <a:avLst/>
                      </a:prstGeom>
                      <a:solidFill>
                        <a:schemeClr val="tx1"/>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dirty="0">
                <a:sym typeface="+mn-ea"/>
              </a:rPr>
              <a:t>逻辑回归优化</a:t>
            </a:r>
            <a:r>
              <a:rPr lang="en-US" altLang="zh-CN" dirty="0">
                <a:sym typeface="+mn-ea"/>
              </a:rPr>
              <a:t>-4</a:t>
            </a:r>
            <a:r>
              <a:rPr lang="zh-CN" altLang="en-US" dirty="0" smtClean="0">
                <a:sym typeface="+mn-ea"/>
              </a:rPr>
              <a:t>鲁棒性调优</a:t>
            </a:r>
            <a:endParaRPr lang="zh-CN" altLang="en-US"/>
          </a:p>
        </p:txBody>
      </p:sp>
      <p:sp>
        <p:nvSpPr>
          <p:cNvPr id="3" name="内容占位符 2"/>
          <p:cNvSpPr>
            <a:spLocks noGrp="1"/>
          </p:cNvSpPr>
          <p:nvPr>
            <p:ph idx="1"/>
          </p:nvPr>
        </p:nvSpPr>
        <p:spPr/>
        <p:txBody>
          <a:bodyPr/>
          <a:p>
            <a:pPr>
              <a:lnSpc>
                <a:spcPct val="150000"/>
              </a:lnSpc>
            </a:pPr>
            <a:r>
              <a:rPr lang="en-US" altLang="zh-CN" dirty="0" smtClean="0">
                <a:sym typeface="+mn-ea"/>
              </a:rPr>
              <a:t>W</a:t>
            </a:r>
            <a:r>
              <a:rPr lang="zh-CN" altLang="en-US" dirty="0" smtClean="0">
                <a:sym typeface="+mn-ea"/>
              </a:rPr>
              <a:t>在数值上越小越好，这样越能抵抗数据的扰动，如何才能让</a:t>
            </a:r>
            <a:r>
              <a:rPr lang="en-US" altLang="zh-CN" dirty="0" smtClean="0">
                <a:sym typeface="+mn-ea"/>
              </a:rPr>
              <a:t>W</a:t>
            </a:r>
            <a:r>
              <a:rPr lang="zh-CN" altLang="en-US" dirty="0" smtClean="0">
                <a:sym typeface="+mn-ea"/>
              </a:rPr>
              <a:t>参数值比较小呢？需要使用正则化来实现</a:t>
            </a:r>
            <a:endParaRPr lang="zh-CN" altLang="en-US" dirty="0" smtClean="0">
              <a:sym typeface="+mn-ea"/>
            </a:endParaRPr>
          </a:p>
          <a:p>
            <a:endParaRPr lang="zh-CN" altLang="en-US" dirty="0" smtClean="0">
              <a:sym typeface="+mn-ea"/>
            </a:endParaRPr>
          </a:p>
        </p:txBody>
      </p:sp>
      <p:graphicFrame>
        <p:nvGraphicFramePr>
          <p:cNvPr id="6" name="对象 5"/>
          <p:cNvGraphicFramePr>
            <a:graphicFrameLocks noChangeAspect="1"/>
          </p:cNvGraphicFramePr>
          <p:nvPr/>
        </p:nvGraphicFramePr>
        <p:xfrm>
          <a:off x="2163763" y="3174365"/>
          <a:ext cx="1821815" cy="1021080"/>
        </p:xfrm>
        <a:graphic>
          <a:graphicData uri="http://schemas.openxmlformats.org/presentationml/2006/ole">
            <mc:AlternateContent xmlns:mc="http://schemas.openxmlformats.org/markup-compatibility/2006">
              <mc:Choice xmlns:v="urn:schemas-microsoft-com:vml" Requires="v">
                <p:oleObj spid="_x0000_s17136" name="Equation" r:id="rId1" imgW="1765300" imgH="977900" progId="Equation.DSMT4">
                  <p:embed/>
                </p:oleObj>
              </mc:Choice>
              <mc:Fallback>
                <p:oleObj name="Equation" r:id="rId1" imgW="1765300" imgH="977900" progId="Equation.DSMT4">
                  <p:embed/>
                  <p:pic>
                    <p:nvPicPr>
                      <p:cNvPr id="0" name="图片 17135"/>
                      <p:cNvPicPr/>
                      <p:nvPr/>
                    </p:nvPicPr>
                    <p:blipFill>
                      <a:blip r:embed="rId2"/>
                      <a:stretch>
                        <a:fillRect/>
                      </a:stretch>
                    </p:blipFill>
                    <p:spPr>
                      <a:xfrm>
                        <a:off x="2163763" y="3174365"/>
                        <a:ext cx="1821815" cy="1021080"/>
                      </a:xfrm>
                      <a:prstGeom prst="rect">
                        <a:avLst/>
                      </a:prstGeom>
                      <a:solidFill>
                        <a:schemeClr val="tx1"/>
                      </a:solidFill>
                    </p:spPr>
                  </p:pic>
                </p:oleObj>
              </mc:Fallback>
            </mc:AlternateContent>
          </a:graphicData>
        </a:graphic>
      </p:graphicFrame>
      <p:graphicFrame>
        <p:nvGraphicFramePr>
          <p:cNvPr id="7" name="对象 6"/>
          <p:cNvGraphicFramePr>
            <a:graphicFrameLocks noChangeAspect="1"/>
          </p:cNvGraphicFramePr>
          <p:nvPr/>
        </p:nvGraphicFramePr>
        <p:xfrm>
          <a:off x="2296796" y="4528185"/>
          <a:ext cx="1689100" cy="977900"/>
        </p:xfrm>
        <a:graphic>
          <a:graphicData uri="http://schemas.openxmlformats.org/presentationml/2006/ole">
            <mc:AlternateContent xmlns:mc="http://schemas.openxmlformats.org/markup-compatibility/2006">
              <mc:Choice xmlns:v="urn:schemas-microsoft-com:vml" Requires="v">
                <p:oleObj spid="_x0000_s17137" name="Equation" r:id="rId3" imgW="40538400" imgH="23469600" progId="Equation.DSMT4">
                  <p:embed/>
                </p:oleObj>
              </mc:Choice>
              <mc:Fallback>
                <p:oleObj name="Equation" r:id="rId3" imgW="40538400" imgH="23469600" progId="Equation.DSMT4">
                  <p:embed/>
                  <p:pic>
                    <p:nvPicPr>
                      <p:cNvPr id="0" name="对象 5"/>
                      <p:cNvPicPr>
                        <a:picLocks noChangeAspect="1" noChangeArrowheads="1"/>
                      </p:cNvPicPr>
                      <p:nvPr/>
                    </p:nvPicPr>
                    <p:blipFill>
                      <a:blip r:embed="rId4"/>
                      <a:srcRect/>
                      <a:stretch>
                        <a:fillRect/>
                      </a:stretch>
                    </p:blipFill>
                    <p:spPr bwMode="auto">
                      <a:xfrm>
                        <a:off x="2296796" y="4528185"/>
                        <a:ext cx="1689100" cy="977900"/>
                      </a:xfrm>
                      <a:prstGeom prst="rect">
                        <a:avLst/>
                      </a:prstGeom>
                      <a:solidFill>
                        <a:schemeClr val="tx1"/>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dirty="0">
                <a:sym typeface="+mn-ea"/>
              </a:rPr>
              <a:t>逻辑回归优化</a:t>
            </a:r>
            <a:r>
              <a:rPr lang="en-US" altLang="zh-CN" dirty="0">
                <a:sym typeface="+mn-ea"/>
              </a:rPr>
              <a:t>-4</a:t>
            </a:r>
            <a:r>
              <a:rPr lang="zh-CN" altLang="en-US" dirty="0" smtClean="0">
                <a:sym typeface="+mn-ea"/>
              </a:rPr>
              <a:t>鲁棒性调优</a:t>
            </a:r>
            <a:endParaRPr lang="zh-CN" altLang="en-US"/>
          </a:p>
        </p:txBody>
      </p:sp>
      <p:sp>
        <p:nvSpPr>
          <p:cNvPr id="3" name="内容占位符 2"/>
          <p:cNvSpPr>
            <a:spLocks noGrp="1"/>
          </p:cNvSpPr>
          <p:nvPr>
            <p:ph idx="1"/>
          </p:nvPr>
        </p:nvSpPr>
        <p:spPr/>
        <p:txBody>
          <a:bodyPr>
            <a:normAutofit lnSpcReduction="20000"/>
          </a:bodyPr>
          <a:p>
            <a:r>
              <a:rPr lang="zh-CN" altLang="en-US" dirty="0" smtClean="0">
                <a:sym typeface="+mn-ea"/>
              </a:rPr>
              <a:t>重写误差函数 </a:t>
            </a:r>
            <a:r>
              <a:rPr lang="en-US" altLang="zh-CN" dirty="0" smtClean="0">
                <a:sym typeface="+mn-ea"/>
              </a:rPr>
              <a:t>lambda</a:t>
            </a:r>
            <a:r>
              <a:rPr lang="zh-CN" altLang="en-US" dirty="0" smtClean="0">
                <a:sym typeface="+mn-ea"/>
              </a:rPr>
              <a:t>是正则</a:t>
            </a:r>
            <a:r>
              <a:rPr lang="en-US" altLang="zh-CN" dirty="0" smtClean="0">
                <a:sym typeface="+mn-ea"/>
              </a:rPr>
              <a:t>L</a:t>
            </a:r>
            <a:r>
              <a:rPr lang="zh-CN" altLang="en-US" dirty="0" smtClean="0">
                <a:sym typeface="+mn-ea"/>
              </a:rPr>
              <a:t>的权重</a:t>
            </a:r>
            <a:endParaRPr lang="zh-CN" altLang="en-US" dirty="0" smtClean="0">
              <a:sym typeface="+mn-ea"/>
            </a:endParaRPr>
          </a:p>
          <a:p>
            <a:endParaRPr lang="zh-CN" altLang="en-US" dirty="0" smtClean="0">
              <a:sym typeface="+mn-ea"/>
            </a:endParaRPr>
          </a:p>
          <a:p>
            <a:endParaRPr lang="zh-CN" altLang="en-US" dirty="0" smtClean="0">
              <a:sym typeface="+mn-ea"/>
            </a:endParaRPr>
          </a:p>
          <a:p>
            <a:endParaRPr lang="zh-CN" altLang="en-US" i="1" dirty="0" smtClean="0">
              <a:sym typeface="+mn-ea"/>
            </a:endParaRPr>
          </a:p>
          <a:p>
            <a:endParaRPr lang="zh-CN" altLang="en-US" i="1" dirty="0" smtClean="0">
              <a:sym typeface="+mn-ea"/>
            </a:endParaRPr>
          </a:p>
          <a:p>
            <a:endParaRPr lang="zh-CN" altLang="en-US" i="1" dirty="0" smtClean="0">
              <a:sym typeface="+mn-ea"/>
            </a:endParaRPr>
          </a:p>
          <a:p>
            <a:endParaRPr lang="zh-CN" altLang="en-US" dirty="0" smtClean="0">
              <a:sym typeface="+mn-ea"/>
            </a:endParaRPr>
          </a:p>
          <a:p>
            <a:r>
              <a:rPr lang="zh-CN" altLang="en-US" dirty="0" smtClean="0">
                <a:sym typeface="+mn-ea"/>
              </a:rPr>
              <a:t>结论：</a:t>
            </a:r>
            <a:endParaRPr lang="zh-CN" altLang="en-US" dirty="0" smtClean="0">
              <a:sym typeface="+mn-ea"/>
            </a:endParaRPr>
          </a:p>
          <a:p>
            <a:pPr lvl="1"/>
            <a:r>
              <a:rPr lang="zh-CN" altLang="en-US" dirty="0" smtClean="0">
                <a:sym typeface="+mn-ea"/>
              </a:rPr>
              <a:t>通过牺牲正确率来提高推广能力</a:t>
            </a:r>
            <a:endParaRPr lang="zh-CN" altLang="en-US" dirty="0">
              <a:ea typeface="微软雅黑" panose="020B0503020204020204" charset="-122"/>
            </a:endParaRPr>
          </a:p>
          <a:p>
            <a:pPr lvl="1"/>
            <a:endParaRPr lang="zh-CN" altLang="en-US" dirty="0" smtClean="0">
              <a:sym typeface="+mn-ea"/>
            </a:endParaRPr>
          </a:p>
          <a:p>
            <a:endParaRPr lang="zh-CN" altLang="en-US"/>
          </a:p>
        </p:txBody>
      </p:sp>
      <p:graphicFrame>
        <p:nvGraphicFramePr>
          <p:cNvPr id="4" name="对象 3"/>
          <p:cNvGraphicFramePr>
            <a:graphicFrameLocks noChangeAspect="1"/>
          </p:cNvGraphicFramePr>
          <p:nvPr/>
        </p:nvGraphicFramePr>
        <p:xfrm>
          <a:off x="3040609" y="2381378"/>
          <a:ext cx="5486400" cy="2095500"/>
        </p:xfrm>
        <a:graphic>
          <a:graphicData uri="http://schemas.openxmlformats.org/presentationml/2006/ole">
            <mc:AlternateContent xmlns:mc="http://schemas.openxmlformats.org/markup-compatibility/2006">
              <mc:Choice xmlns:v="urn:schemas-microsoft-com:vml" Requires="v">
                <p:oleObj spid="_x0000_s17784" name="Equation" r:id="rId1" imgW="131673600" imgH="50292000" progId="Equation.DSMT4">
                  <p:embed/>
                </p:oleObj>
              </mc:Choice>
              <mc:Fallback>
                <p:oleObj name="Equation" r:id="rId1" imgW="131673600" imgH="50292000" progId="Equation.DSMT4">
                  <p:embed/>
                  <p:pic>
                    <p:nvPicPr>
                      <p:cNvPr id="0" name="对象 3"/>
                      <p:cNvPicPr>
                        <a:picLocks noChangeAspect="1" noChangeArrowheads="1"/>
                      </p:cNvPicPr>
                      <p:nvPr/>
                    </p:nvPicPr>
                    <p:blipFill>
                      <a:blip r:embed="rId2"/>
                      <a:srcRect/>
                      <a:stretch>
                        <a:fillRect/>
                      </a:stretch>
                    </p:blipFill>
                    <p:spPr bwMode="auto">
                      <a:xfrm>
                        <a:off x="3040609" y="2381378"/>
                        <a:ext cx="5486400" cy="2095500"/>
                      </a:xfrm>
                      <a:prstGeom prst="rect">
                        <a:avLst/>
                      </a:prstGeom>
                      <a:solidFill>
                        <a:schemeClr val="tx1"/>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dirty="0">
                <a:sym typeface="+mn-ea"/>
              </a:rPr>
              <a:t>逻辑回归优化</a:t>
            </a:r>
            <a:r>
              <a:rPr lang="en-US" altLang="zh-CN" dirty="0">
                <a:sym typeface="+mn-ea"/>
              </a:rPr>
              <a:t>-4</a:t>
            </a:r>
            <a:r>
              <a:rPr lang="zh-CN" altLang="en-US" dirty="0" smtClean="0">
                <a:sym typeface="+mn-ea"/>
              </a:rPr>
              <a:t>鲁棒性调优</a:t>
            </a:r>
            <a:endParaRPr lang="zh-CN" altLang="en-US"/>
          </a:p>
        </p:txBody>
      </p:sp>
      <p:sp>
        <p:nvSpPr>
          <p:cNvPr id="3" name="内容占位符 2"/>
          <p:cNvSpPr>
            <a:spLocks noGrp="1"/>
          </p:cNvSpPr>
          <p:nvPr>
            <p:ph idx="1"/>
          </p:nvPr>
        </p:nvSpPr>
        <p:spPr/>
        <p:txBody>
          <a:bodyPr>
            <a:normAutofit lnSpcReduction="20000"/>
          </a:bodyPr>
          <a:p>
            <a:r>
              <a:rPr lang="zh-CN" altLang="en-US" dirty="0">
                <a:sym typeface="+mn-ea"/>
              </a:rPr>
              <a:t>一</a:t>
            </a:r>
            <a:r>
              <a:rPr lang="zh-CN" altLang="en-US" dirty="0" smtClean="0">
                <a:sym typeface="+mn-ea"/>
              </a:rPr>
              <a:t>个有趣的结论</a:t>
            </a:r>
            <a:endParaRPr lang="zh-CN" altLang="en-US" dirty="0" smtClean="0">
              <a:sym typeface="+mn-ea"/>
            </a:endParaRPr>
          </a:p>
          <a:p>
            <a:pPr indent="457200" algn="just">
              <a:lnSpc>
                <a:spcPct val="150000"/>
              </a:lnSpc>
            </a:pPr>
            <a:r>
              <a:rPr lang="zh-CN" altLang="en-US" sz="2000" dirty="0" smtClean="0">
                <a:sym typeface="+mn-ea"/>
              </a:rPr>
              <a:t> </a:t>
            </a:r>
            <a:r>
              <a:rPr lang="zh-CN" altLang="en-US" sz="2000" dirty="0" smtClean="0">
                <a:solidFill>
                  <a:srgbClr val="FF0000"/>
                </a:solidFill>
                <a:sym typeface="+mn-ea"/>
              </a:rPr>
              <a:t>倾向于</a:t>
            </a:r>
            <a:r>
              <a:rPr lang="zh-CN" altLang="en-US" sz="2000" dirty="0" smtClean="0">
                <a:sym typeface="+mn-ea"/>
              </a:rPr>
              <a:t>使得</a:t>
            </a:r>
            <a:r>
              <a:rPr lang="en-US" altLang="zh-CN" sz="2000" dirty="0" smtClean="0">
                <a:sym typeface="+mn-ea"/>
              </a:rPr>
              <a:t>w</a:t>
            </a:r>
            <a:r>
              <a:rPr lang="zh-CN" altLang="en-US" sz="2000" dirty="0" smtClean="0">
                <a:sym typeface="+mn-ea"/>
              </a:rPr>
              <a:t>要么取</a:t>
            </a:r>
            <a:r>
              <a:rPr lang="en-US" altLang="zh-CN" sz="2000" dirty="0" smtClean="0">
                <a:sym typeface="+mn-ea"/>
              </a:rPr>
              <a:t>1</a:t>
            </a:r>
            <a:r>
              <a:rPr lang="zh-CN" altLang="en-US" sz="2000" dirty="0" smtClean="0">
                <a:sym typeface="+mn-ea"/>
              </a:rPr>
              <a:t>，要么取</a:t>
            </a:r>
            <a:r>
              <a:rPr lang="en-US" altLang="zh-CN" sz="2000" dirty="0" smtClean="0">
                <a:sym typeface="+mn-ea"/>
              </a:rPr>
              <a:t>0  W</a:t>
            </a:r>
            <a:r>
              <a:rPr lang="zh-CN" altLang="en-US" sz="2000" dirty="0" smtClean="0">
                <a:sym typeface="+mn-ea"/>
              </a:rPr>
              <a:t>参数是一个稀疏编码</a:t>
            </a:r>
            <a:endParaRPr lang="zh-CN" altLang="en-US" sz="2000" dirty="0" smtClean="0">
              <a:sym typeface="+mn-ea"/>
            </a:endParaRPr>
          </a:p>
          <a:p>
            <a:pPr indent="457200" algn="just">
              <a:lnSpc>
                <a:spcPct val="150000"/>
              </a:lnSpc>
            </a:pPr>
            <a:r>
              <a:rPr lang="zh-CN" altLang="en-US" sz="2000" dirty="0" smtClean="0">
                <a:sym typeface="+mn-ea"/>
              </a:rPr>
              <a:t> </a:t>
            </a:r>
            <a:r>
              <a:rPr lang="zh-CN" altLang="en-US" sz="2000" dirty="0" smtClean="0">
                <a:solidFill>
                  <a:srgbClr val="FF0000"/>
                </a:solidFill>
                <a:sym typeface="+mn-ea"/>
              </a:rPr>
              <a:t>倾向于</a:t>
            </a:r>
            <a:r>
              <a:rPr lang="zh-CN" altLang="en-US" sz="2000" dirty="0" smtClean="0">
                <a:sym typeface="+mn-ea"/>
              </a:rPr>
              <a:t>使得</a:t>
            </a:r>
            <a:r>
              <a:rPr lang="en-US" altLang="zh-CN" sz="2000" dirty="0" smtClean="0">
                <a:sym typeface="+mn-ea"/>
              </a:rPr>
              <a:t>w</a:t>
            </a:r>
            <a:r>
              <a:rPr lang="zh-CN" altLang="en-US" sz="2000" dirty="0" smtClean="0">
                <a:sym typeface="+mn-ea"/>
              </a:rPr>
              <a:t>整体偏小  </a:t>
            </a:r>
            <a:endParaRPr lang="zh-CN" altLang="en-US" sz="2000" dirty="0" smtClean="0">
              <a:sym typeface="+mn-ea"/>
            </a:endParaRPr>
          </a:p>
          <a:p>
            <a:pPr indent="457200" algn="just">
              <a:lnSpc>
                <a:spcPct val="150000"/>
              </a:lnSpc>
            </a:pPr>
            <a:endParaRPr lang="zh-CN" altLang="en-US" sz="2000" dirty="0" smtClean="0">
              <a:ea typeface="微软雅黑" panose="020B0503020204020204" charset="-122"/>
              <a:sym typeface="+mn-ea"/>
            </a:endParaRPr>
          </a:p>
          <a:p>
            <a:pPr indent="457200" algn="just">
              <a:lnSpc>
                <a:spcPct val="150000"/>
              </a:lnSpc>
            </a:pPr>
            <a:endParaRPr lang="zh-CN" altLang="en-US" sz="2000" dirty="0" smtClean="0">
              <a:ea typeface="微软雅黑" panose="020B0503020204020204" charset="-122"/>
              <a:sym typeface="+mn-ea"/>
            </a:endParaRPr>
          </a:p>
          <a:p>
            <a:pPr indent="457200" algn="just">
              <a:lnSpc>
                <a:spcPct val="150000"/>
              </a:lnSpc>
            </a:pPr>
            <a:endParaRPr lang="zh-CN" altLang="en-US" sz="2000" dirty="0" smtClean="0">
              <a:ea typeface="微软雅黑" panose="020B0503020204020204" charset="-122"/>
              <a:sym typeface="+mn-ea"/>
            </a:endParaRPr>
          </a:p>
          <a:p>
            <a:pPr indent="457200" algn="just">
              <a:lnSpc>
                <a:spcPct val="150000"/>
              </a:lnSpc>
            </a:pPr>
            <a:r>
              <a:rPr lang="zh-CN" altLang="en-US" sz="2000" dirty="0" smtClean="0">
                <a:sym typeface="+mn-ea"/>
              </a:rPr>
              <a:t>结论：使用</a:t>
            </a:r>
            <a:r>
              <a:rPr lang="en-US" altLang="zh-CN" sz="2000" dirty="0" smtClean="0">
                <a:sym typeface="+mn-ea"/>
              </a:rPr>
              <a:t>L1</a:t>
            </a:r>
            <a:r>
              <a:rPr lang="zh-CN" altLang="en-US" sz="2000" dirty="0" smtClean="0">
                <a:sym typeface="+mn-ea"/>
              </a:rPr>
              <a:t>正则化重写误差函数，可以启动降维的作用</a:t>
            </a:r>
            <a:endParaRPr lang="zh-CN" altLang="en-US" sz="2000" dirty="0" smtClean="0">
              <a:ea typeface="微软雅黑" panose="020B0503020204020204" charset="-122"/>
              <a:sym typeface="+mn-ea"/>
            </a:endParaRPr>
          </a:p>
          <a:p>
            <a:pPr lvl="1"/>
            <a:endParaRPr lang="zh-CN" altLang="en-US"/>
          </a:p>
        </p:txBody>
      </p:sp>
      <p:graphicFrame>
        <p:nvGraphicFramePr>
          <p:cNvPr id="6" name="对象 5"/>
          <p:cNvGraphicFramePr>
            <a:graphicFrameLocks noChangeAspect="1"/>
          </p:cNvGraphicFramePr>
          <p:nvPr/>
        </p:nvGraphicFramePr>
        <p:xfrm>
          <a:off x="2488298" y="3653299"/>
          <a:ext cx="317500" cy="444500"/>
        </p:xfrm>
        <a:graphic>
          <a:graphicData uri="http://schemas.openxmlformats.org/presentationml/2006/ole">
            <mc:AlternateContent xmlns:mc="http://schemas.openxmlformats.org/markup-compatibility/2006">
              <mc:Choice xmlns:v="urn:schemas-microsoft-com:vml" Requires="v">
                <p:oleObj spid="_x0000_s19178" name="Equation" r:id="rId1" imgW="7620000" imgH="10668000" progId="Equation.DSMT4">
                  <p:embed/>
                </p:oleObj>
              </mc:Choice>
              <mc:Fallback>
                <p:oleObj name="Equation" r:id="rId1" imgW="7620000" imgH="10668000" progId="Equation.DSMT4">
                  <p:embed/>
                  <p:pic>
                    <p:nvPicPr>
                      <p:cNvPr id="0" name="图片 19177"/>
                      <p:cNvPicPr/>
                      <p:nvPr/>
                    </p:nvPicPr>
                    <p:blipFill>
                      <a:blip r:embed="rId2"/>
                      <a:stretch>
                        <a:fillRect/>
                      </a:stretch>
                    </p:blipFill>
                    <p:spPr>
                      <a:xfrm>
                        <a:off x="2488298" y="3653299"/>
                        <a:ext cx="317500" cy="444500"/>
                      </a:xfrm>
                      <a:prstGeom prst="rect">
                        <a:avLst/>
                      </a:prstGeom>
                      <a:solidFill>
                        <a:schemeClr val="tx1"/>
                      </a:solidFill>
                    </p:spPr>
                  </p:pic>
                </p:oleObj>
              </mc:Fallback>
            </mc:AlternateContent>
          </a:graphicData>
        </a:graphic>
      </p:graphicFrame>
      <p:graphicFrame>
        <p:nvGraphicFramePr>
          <p:cNvPr id="7" name="对象 6"/>
          <p:cNvGraphicFramePr>
            <a:graphicFrameLocks noChangeAspect="1"/>
          </p:cNvGraphicFramePr>
          <p:nvPr/>
        </p:nvGraphicFramePr>
        <p:xfrm>
          <a:off x="2468948" y="4180233"/>
          <a:ext cx="355600" cy="444500"/>
        </p:xfrm>
        <a:graphic>
          <a:graphicData uri="http://schemas.openxmlformats.org/presentationml/2006/ole">
            <mc:AlternateContent xmlns:mc="http://schemas.openxmlformats.org/markup-compatibility/2006">
              <mc:Choice xmlns:v="urn:schemas-microsoft-com:vml" Requires="v">
                <p:oleObj spid="_x0000_s19179" name="Equation" r:id="rId3" imgW="8534400" imgH="10668000" progId="Equation.DSMT4">
                  <p:embed/>
                </p:oleObj>
              </mc:Choice>
              <mc:Fallback>
                <p:oleObj name="Equation" r:id="rId3" imgW="8534400" imgH="10668000" progId="Equation.DSMT4">
                  <p:embed/>
                  <p:pic>
                    <p:nvPicPr>
                      <p:cNvPr id="0" name="图片 19178"/>
                      <p:cNvPicPr>
                        <a:picLocks noChangeAspect="1" noChangeArrowheads="1"/>
                      </p:cNvPicPr>
                      <p:nvPr/>
                    </p:nvPicPr>
                    <p:blipFill>
                      <a:blip r:embed="rId4"/>
                      <a:srcRect/>
                      <a:stretch>
                        <a:fillRect/>
                      </a:stretch>
                    </p:blipFill>
                    <p:spPr bwMode="auto">
                      <a:xfrm>
                        <a:off x="2468948" y="4180233"/>
                        <a:ext cx="355600" cy="444500"/>
                      </a:xfrm>
                      <a:prstGeom prst="rect">
                        <a:avLst/>
                      </a:prstGeom>
                      <a:solidFill>
                        <a:schemeClr val="tx1"/>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sz="3600" dirty="0">
                <a:sym typeface="+mn-ea"/>
              </a:rPr>
              <a:t>逻辑回归优化</a:t>
            </a:r>
            <a:r>
              <a:rPr lang="en-US" altLang="zh-CN" sz="3600" dirty="0">
                <a:sym typeface="+mn-ea"/>
              </a:rPr>
              <a:t>-4</a:t>
            </a:r>
            <a:r>
              <a:rPr lang="zh-CN" altLang="en-US" sz="3600" dirty="0" smtClean="0">
                <a:sym typeface="+mn-ea"/>
              </a:rPr>
              <a:t>鲁棒性调优</a:t>
            </a:r>
            <a:endParaRPr lang="en-US" altLang="zh-CN" sz="3600" dirty="0"/>
          </a:p>
        </p:txBody>
      </p:sp>
      <p:sp>
        <p:nvSpPr>
          <p:cNvPr id="4" name="内容占位符 3"/>
          <p:cNvSpPr>
            <a:spLocks noGrp="1"/>
          </p:cNvSpPr>
          <p:nvPr>
            <p:ph idx="1"/>
          </p:nvPr>
        </p:nvSpPr>
        <p:spPr/>
        <p:txBody>
          <a:bodyPr/>
          <a:p>
            <a:endParaRPr lang="zh-CN" altLang="en-US"/>
          </a:p>
        </p:txBody>
      </p:sp>
      <p:pic>
        <p:nvPicPr>
          <p:cNvPr id="23554" name="Picture 2" descr="F:\机器学习课程\线上班\20140504123020546.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24480" y="2259330"/>
            <a:ext cx="6539230" cy="38525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dirty="0">
                <a:sym typeface="+mn-ea"/>
              </a:rPr>
              <a:t>逻辑回归优化</a:t>
            </a:r>
            <a:r>
              <a:rPr lang="en-US" altLang="zh-CN" dirty="0">
                <a:sym typeface="+mn-ea"/>
              </a:rPr>
              <a:t>-5</a:t>
            </a:r>
            <a:r>
              <a:rPr lang="zh-CN" altLang="en-US" dirty="0" smtClean="0">
                <a:sym typeface="+mn-ea"/>
              </a:rPr>
              <a:t>归一化数据</a:t>
            </a:r>
            <a:endParaRPr lang="zh-CN" altLang="en-US" dirty="0" smtClean="0">
              <a:sym typeface="+mn-ea"/>
            </a:endParaRPr>
          </a:p>
        </p:txBody>
      </p:sp>
      <p:sp>
        <p:nvSpPr>
          <p:cNvPr id="3" name="内容占位符 2"/>
          <p:cNvSpPr>
            <a:spLocks noGrp="1"/>
          </p:cNvSpPr>
          <p:nvPr>
            <p:ph idx="1"/>
          </p:nvPr>
        </p:nvSpPr>
        <p:spPr/>
        <p:txBody>
          <a:bodyPr/>
          <a:p>
            <a:r>
              <a:rPr lang="zh-CN" altLang="en-US" dirty="0" smtClean="0">
                <a:sym typeface="+mn-ea"/>
              </a:rPr>
              <a:t>某个地区的生态环境和动物数量的关系</a:t>
            </a:r>
            <a:endParaRPr lang="zh-CN" altLang="en-US"/>
          </a:p>
        </p:txBody>
      </p:sp>
      <p:graphicFrame>
        <p:nvGraphicFramePr>
          <p:cNvPr id="5" name="表格 4"/>
          <p:cNvGraphicFramePr>
            <a:graphicFrameLocks noGrp="1"/>
          </p:cNvGraphicFramePr>
          <p:nvPr>
            <p:custDataLst>
              <p:tags r:id="rId1"/>
            </p:custDataLst>
          </p:nvPr>
        </p:nvGraphicFramePr>
        <p:xfrm>
          <a:off x="2168253" y="2577609"/>
          <a:ext cx="6096000" cy="239776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p>
                      <a:pPr algn="ctr"/>
                      <a:r>
                        <a:rPr lang="zh-CN" altLang="en-US" dirty="0" smtClean="0">
                          <a:ea typeface="微软雅黑" panose="020B0503020204020204" charset="-122"/>
                        </a:rPr>
                        <a:t>老虎数量</a:t>
                      </a:r>
                      <a:endParaRPr lang="zh-CN" altLang="en-US" dirty="0">
                        <a:ea typeface="微软雅黑" panose="020B0503020204020204" charset="-122"/>
                      </a:endParaRPr>
                    </a:p>
                  </a:txBody>
                  <a:tcPr/>
                </a:tc>
                <a:tc>
                  <a:txBody>
                    <a:bodyPr/>
                    <a:p>
                      <a:pPr algn="ctr"/>
                      <a:r>
                        <a:rPr lang="zh-CN" altLang="en-US" dirty="0" smtClean="0">
                          <a:ea typeface="微软雅黑" panose="020B0503020204020204" charset="-122"/>
                        </a:rPr>
                        <a:t>麻雀数量</a:t>
                      </a:r>
                      <a:endParaRPr lang="zh-CN" altLang="en-US" dirty="0">
                        <a:ea typeface="微软雅黑" panose="020B0503020204020204" charset="-122"/>
                      </a:endParaRPr>
                    </a:p>
                  </a:txBody>
                  <a:tcPr/>
                </a:tc>
                <a:tc>
                  <a:txBody>
                    <a:bodyPr/>
                    <a:p>
                      <a:pPr algn="ctr"/>
                      <a:r>
                        <a:rPr lang="zh-CN" altLang="en-US" dirty="0" smtClean="0">
                          <a:ea typeface="微软雅黑" panose="020B0503020204020204" charset="-122"/>
                        </a:rPr>
                        <a:t>是否污染</a:t>
                      </a:r>
                      <a:endParaRPr lang="zh-CN" altLang="en-US" dirty="0">
                        <a:ea typeface="微软雅黑" panose="020B0503020204020204" charset="-122"/>
                      </a:endParaRPr>
                    </a:p>
                  </a:txBody>
                  <a:tcPr/>
                </a:tc>
              </a:tr>
              <a:tr h="370840">
                <a:tc>
                  <a:txBody>
                    <a:bodyPr/>
                    <a:p>
                      <a:pPr algn="ctr"/>
                      <a:r>
                        <a:rPr lang="en-US" altLang="zh-CN" dirty="0" smtClean="0">
                          <a:ea typeface="微软雅黑" panose="020B0503020204020204" charset="-122"/>
                        </a:rPr>
                        <a:t>2</a:t>
                      </a:r>
                      <a:endParaRPr lang="zh-CN" altLang="en-US" dirty="0">
                        <a:ea typeface="微软雅黑" panose="020B0503020204020204" charset="-122"/>
                      </a:endParaRPr>
                    </a:p>
                  </a:txBody>
                  <a:tcPr/>
                </a:tc>
                <a:tc>
                  <a:txBody>
                    <a:bodyPr/>
                    <a:p>
                      <a:pPr algn="ctr"/>
                      <a:r>
                        <a:rPr lang="en-US" altLang="zh-CN" dirty="0" smtClean="0">
                          <a:ea typeface="微软雅黑" panose="020B0503020204020204" charset="-122"/>
                        </a:rPr>
                        <a:t>50640</a:t>
                      </a:r>
                      <a:endParaRPr lang="zh-CN" altLang="en-US" dirty="0">
                        <a:ea typeface="微软雅黑" panose="020B0503020204020204" charset="-122"/>
                      </a:endParaRPr>
                    </a:p>
                  </a:txBody>
                  <a:tcPr/>
                </a:tc>
                <a:tc>
                  <a:txBody>
                    <a:bodyPr/>
                    <a:p>
                      <a:pPr algn="ctr"/>
                      <a:r>
                        <a:rPr lang="en-US" altLang="zh-CN" dirty="0" smtClean="0">
                          <a:ea typeface="微软雅黑" panose="020B0503020204020204" charset="-122"/>
                        </a:rPr>
                        <a:t>1</a:t>
                      </a:r>
                      <a:endParaRPr lang="zh-CN" altLang="en-US" dirty="0">
                        <a:ea typeface="微软雅黑" panose="020B0503020204020204" charset="-122"/>
                      </a:endParaRPr>
                    </a:p>
                  </a:txBody>
                  <a:tcPr/>
                </a:tc>
              </a:tr>
              <a:tr h="370840">
                <a:tc>
                  <a:txBody>
                    <a:bodyPr/>
                    <a:p>
                      <a:pPr algn="ctr"/>
                      <a:r>
                        <a:rPr lang="en-US" altLang="zh-CN" dirty="0" smtClean="0">
                          <a:ea typeface="微软雅黑" panose="020B0503020204020204" charset="-122"/>
                        </a:rPr>
                        <a:t>3</a:t>
                      </a:r>
                      <a:endParaRPr lang="zh-CN" altLang="en-US" dirty="0">
                        <a:ea typeface="微软雅黑" panose="020B0503020204020204" charset="-122"/>
                      </a:endParaRPr>
                    </a:p>
                  </a:txBody>
                  <a:tcPr/>
                </a:tc>
                <a:tc>
                  <a:txBody>
                    <a:bodyPr/>
                    <a:p>
                      <a:pPr algn="ctr"/>
                      <a:r>
                        <a:rPr lang="en-US" altLang="zh-CN" dirty="0" smtClean="0">
                          <a:ea typeface="微软雅黑" panose="020B0503020204020204" charset="-122"/>
                        </a:rPr>
                        <a:t>55640</a:t>
                      </a:r>
                      <a:endParaRPr lang="zh-CN" altLang="en-US" dirty="0">
                        <a:ea typeface="微软雅黑" panose="020B0503020204020204" charset="-122"/>
                      </a:endParaRPr>
                    </a:p>
                  </a:txBody>
                  <a:tcPr/>
                </a:tc>
                <a:tc>
                  <a:txBody>
                    <a:bodyPr/>
                    <a:p>
                      <a:pPr algn="ctr"/>
                      <a:r>
                        <a:rPr lang="en-US" altLang="zh-CN" dirty="0" smtClean="0">
                          <a:ea typeface="微软雅黑" panose="020B0503020204020204" charset="-122"/>
                        </a:rPr>
                        <a:t>0</a:t>
                      </a:r>
                      <a:endParaRPr lang="zh-CN" altLang="en-US" dirty="0">
                        <a:ea typeface="微软雅黑" panose="020B0503020204020204" charset="-122"/>
                      </a:endParaRPr>
                    </a:p>
                  </a:txBody>
                  <a:tcPr/>
                </a:tc>
              </a:tr>
              <a:tr h="914400">
                <a:tc>
                  <a:txBody>
                    <a:bodyPr/>
                    <a:p>
                      <a:pPr algn="ctr"/>
                      <a:r>
                        <a:rPr lang="en-US" altLang="zh-CN" dirty="0" smtClean="0">
                          <a:ea typeface="微软雅黑" panose="020B0503020204020204" charset="-122"/>
                        </a:rPr>
                        <a:t>1</a:t>
                      </a:r>
                      <a:endParaRPr lang="en-US" altLang="zh-CN" dirty="0" smtClean="0">
                        <a:ea typeface="微软雅黑" panose="020B0503020204020204" charset="-122"/>
                      </a:endParaRPr>
                    </a:p>
                  </a:txBody>
                  <a:tcPr/>
                </a:tc>
                <a:tc>
                  <a:txBody>
                    <a:bodyPr/>
                    <a:p>
                      <a:pPr marL="0" marR="0" indent="0" algn="ctr" defTabSz="914400" rtl="0" eaLnBrk="1" fontAlgn="auto" latinLnBrk="0" hangingPunct="1">
                        <a:lnSpc>
                          <a:spcPct val="100000"/>
                        </a:lnSpc>
                        <a:spcBef>
                          <a:spcPts val="0"/>
                        </a:spcBef>
                        <a:spcAft>
                          <a:spcPts val="0"/>
                        </a:spcAft>
                        <a:buClrTx/>
                        <a:buSzTx/>
                        <a:buFontTx/>
                        <a:buNone/>
                        <a:defRPr/>
                      </a:pPr>
                      <a:r>
                        <a:rPr lang="en-US" altLang="zh-CN" dirty="0" smtClean="0">
                          <a:ea typeface="微软雅黑" panose="020B0503020204020204" charset="-122"/>
                        </a:rPr>
                        <a:t>62020</a:t>
                      </a:r>
                      <a:endParaRPr lang="zh-CN" altLang="en-US" dirty="0" smtClean="0">
                        <a:ea typeface="微软雅黑" panose="020B0503020204020204" charset="-122"/>
                      </a:endParaRPr>
                    </a:p>
                    <a:p>
                      <a:pPr marL="0" marR="0" indent="0" algn="ctr" defTabSz="914400" rtl="0" eaLnBrk="1" fontAlgn="auto" latinLnBrk="0" hangingPunct="1">
                        <a:lnSpc>
                          <a:spcPct val="100000"/>
                        </a:lnSpc>
                        <a:spcBef>
                          <a:spcPts val="0"/>
                        </a:spcBef>
                        <a:spcAft>
                          <a:spcPts val="0"/>
                        </a:spcAft>
                        <a:buClrTx/>
                        <a:buSzTx/>
                        <a:buFontTx/>
                        <a:buNone/>
                        <a:defRPr/>
                      </a:pPr>
                      <a:endParaRPr lang="zh-CN" altLang="en-US" dirty="0" smtClean="0">
                        <a:ea typeface="微软雅黑" panose="020B0503020204020204" charset="-122"/>
                      </a:endParaRPr>
                    </a:p>
                    <a:p>
                      <a:pPr algn="ctr"/>
                      <a:endParaRPr lang="zh-CN" altLang="en-US" dirty="0">
                        <a:ea typeface="微软雅黑" panose="020B0503020204020204" charset="-122"/>
                      </a:endParaRPr>
                    </a:p>
                  </a:txBody>
                  <a:tcPr/>
                </a:tc>
                <a:tc>
                  <a:txBody>
                    <a:bodyPr/>
                    <a:p>
                      <a:pPr algn="ctr"/>
                      <a:r>
                        <a:rPr lang="en-US" altLang="zh-CN" dirty="0" smtClean="0">
                          <a:ea typeface="微软雅黑" panose="020B0503020204020204" charset="-122"/>
                        </a:rPr>
                        <a:t>0</a:t>
                      </a:r>
                      <a:endParaRPr lang="zh-CN" altLang="en-US" dirty="0">
                        <a:ea typeface="微软雅黑" panose="020B0503020204020204" charset="-122"/>
                      </a:endParaRPr>
                    </a:p>
                  </a:txBody>
                  <a:tcPr/>
                </a:tc>
              </a:tr>
              <a:tr h="370840">
                <a:tc>
                  <a:txBody>
                    <a:bodyPr/>
                    <a:p>
                      <a:pPr algn="ctr"/>
                      <a:r>
                        <a:rPr lang="en-US" altLang="zh-CN" dirty="0" smtClean="0">
                          <a:ea typeface="微软雅黑" panose="020B0503020204020204" charset="-122"/>
                        </a:rPr>
                        <a:t>0</a:t>
                      </a:r>
                      <a:endParaRPr lang="zh-CN" altLang="en-US" dirty="0">
                        <a:ea typeface="微软雅黑" panose="020B0503020204020204" charset="-122"/>
                      </a:endParaRPr>
                    </a:p>
                  </a:txBody>
                  <a:tcPr/>
                </a:tc>
                <a:tc>
                  <a:txBody>
                    <a:bodyPr/>
                    <a:p>
                      <a:pPr marL="0" marR="0" indent="0" algn="ctr" defTabSz="914400" rtl="0" eaLnBrk="1" fontAlgn="auto" latinLnBrk="0" hangingPunct="1">
                        <a:lnSpc>
                          <a:spcPct val="100000"/>
                        </a:lnSpc>
                        <a:spcBef>
                          <a:spcPts val="0"/>
                        </a:spcBef>
                        <a:spcAft>
                          <a:spcPts val="0"/>
                        </a:spcAft>
                        <a:buClrTx/>
                        <a:buSzTx/>
                        <a:buFontTx/>
                        <a:buNone/>
                        <a:defRPr/>
                      </a:pPr>
                      <a:r>
                        <a:rPr lang="en-US" altLang="zh-CN" dirty="0" smtClean="0">
                          <a:ea typeface="微软雅黑" panose="020B0503020204020204" charset="-122"/>
                        </a:rPr>
                        <a:t>54642</a:t>
                      </a:r>
                      <a:endParaRPr lang="zh-CN" altLang="en-US" dirty="0" smtClean="0">
                        <a:ea typeface="微软雅黑" panose="020B0503020204020204" charset="-122"/>
                      </a:endParaRPr>
                    </a:p>
                  </a:txBody>
                  <a:tcPr/>
                </a:tc>
                <a:tc>
                  <a:txBody>
                    <a:bodyPr/>
                    <a:p>
                      <a:pPr algn="ctr"/>
                      <a:r>
                        <a:rPr lang="en-US" altLang="zh-CN" dirty="0" smtClean="0">
                          <a:ea typeface="微软雅黑" panose="020B0503020204020204" charset="-122"/>
                        </a:rPr>
                        <a:t>1</a:t>
                      </a:r>
                      <a:endParaRPr lang="zh-CN" altLang="en-US" dirty="0">
                        <a:ea typeface="微软雅黑" panose="020B0503020204020204" charset="-122"/>
                      </a:endParaRPr>
                    </a:p>
                  </a:txBody>
                  <a:tcPr/>
                </a:tc>
              </a:tr>
            </a:tbl>
          </a:graphicData>
        </a:graphic>
      </p:graphicFrame>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dirty="0">
                <a:sym typeface="+mn-ea"/>
              </a:rPr>
              <a:t>逻辑回归优化</a:t>
            </a:r>
            <a:r>
              <a:rPr lang="en-US" altLang="zh-CN" dirty="0">
                <a:sym typeface="+mn-ea"/>
              </a:rPr>
              <a:t>-5</a:t>
            </a:r>
            <a:r>
              <a:rPr lang="zh-CN" altLang="en-US" dirty="0" smtClean="0">
                <a:sym typeface="+mn-ea"/>
              </a:rPr>
              <a:t>归一化数据</a:t>
            </a:r>
            <a:endParaRPr lang="zh-CN" altLang="en-US"/>
          </a:p>
        </p:txBody>
      </p:sp>
      <p:sp>
        <p:nvSpPr>
          <p:cNvPr id="3" name="内容占位符 2"/>
          <p:cNvSpPr>
            <a:spLocks noGrp="1"/>
          </p:cNvSpPr>
          <p:nvPr>
            <p:ph idx="1"/>
          </p:nvPr>
        </p:nvSpPr>
        <p:spPr/>
        <p:txBody>
          <a:bodyPr>
            <a:normAutofit fontScale="70000"/>
          </a:bodyPr>
          <a:p>
            <a:pPr>
              <a:lnSpc>
                <a:spcPct val="150000"/>
              </a:lnSpc>
            </a:pPr>
            <a:r>
              <a:rPr lang="zh-CN" altLang="en-US" dirty="0" smtClean="0">
                <a:sym typeface="+mn-ea"/>
              </a:rPr>
              <a:t>各个维度的输入如果在数值上差异很大，那么会引起正确的</a:t>
            </a:r>
            <a:r>
              <a:rPr lang="en-US" altLang="zh-CN" dirty="0" smtClean="0">
                <a:sym typeface="+mn-ea"/>
              </a:rPr>
              <a:t>w</a:t>
            </a:r>
            <a:r>
              <a:rPr lang="zh-CN" altLang="en-US" dirty="0" smtClean="0">
                <a:sym typeface="+mn-ea"/>
              </a:rPr>
              <a:t>在各个维度上数值差异很大</a:t>
            </a:r>
            <a:endParaRPr lang="zh-CN" altLang="en-US" dirty="0" smtClean="0">
              <a:sym typeface="+mn-ea"/>
            </a:endParaRPr>
          </a:p>
          <a:p>
            <a:pPr>
              <a:lnSpc>
                <a:spcPct val="150000"/>
              </a:lnSpc>
            </a:pPr>
            <a:r>
              <a:rPr lang="zh-CN" altLang="en-US" dirty="0" smtClean="0">
                <a:sym typeface="+mn-ea"/>
              </a:rPr>
              <a:t>找寻</a:t>
            </a:r>
            <a:r>
              <a:rPr lang="en-US" altLang="zh-CN" dirty="0" smtClean="0">
                <a:sym typeface="+mn-ea"/>
              </a:rPr>
              <a:t>w</a:t>
            </a:r>
            <a:r>
              <a:rPr lang="zh-CN" altLang="en-US" dirty="0" smtClean="0">
                <a:sym typeface="+mn-ea"/>
              </a:rPr>
              <a:t>的时候，对各个维度的调整基本上是按照同一个数量级来进行调整的</a:t>
            </a:r>
            <a:endParaRPr lang="zh-CN" altLang="en-US" dirty="0" smtClean="0">
              <a:sym typeface="+mn-ea"/>
            </a:endParaRPr>
          </a:p>
          <a:p>
            <a:endParaRPr lang="zh-CN" altLang="en-US" dirty="0" smtClean="0">
              <a:sym typeface="+mn-ea"/>
            </a:endParaRPr>
          </a:p>
          <a:p>
            <a:endParaRPr lang="zh-CN" altLang="en-US" dirty="0" smtClean="0">
              <a:sym typeface="+mn-ea"/>
            </a:endParaRPr>
          </a:p>
          <a:p>
            <a:endParaRPr lang="zh-CN" altLang="en-US" dirty="0" smtClean="0">
              <a:sym typeface="+mn-ea"/>
            </a:endParaRPr>
          </a:p>
          <a:p>
            <a:endParaRPr lang="zh-CN" altLang="en-US" dirty="0" smtClean="0">
              <a:sym typeface="+mn-ea"/>
            </a:endParaRPr>
          </a:p>
          <a:p>
            <a:endParaRPr lang="zh-CN" altLang="en-US" dirty="0" smtClean="0">
              <a:sym typeface="+mn-ea"/>
            </a:endParaRPr>
          </a:p>
          <a:p>
            <a:r>
              <a:rPr lang="zh-CN" altLang="en-US" dirty="0" smtClean="0">
                <a:sym typeface="+mn-ea"/>
              </a:rPr>
              <a:t>矛盾来了！！！如何解决这个矛盾？</a:t>
            </a:r>
            <a:endParaRPr lang="zh-CN" altLang="en-US" dirty="0" smtClean="0">
              <a:sym typeface="+mn-ea"/>
            </a:endParaRPr>
          </a:p>
          <a:p>
            <a:endParaRPr lang="zh-CN" altLang="en-US"/>
          </a:p>
        </p:txBody>
      </p:sp>
      <p:pic>
        <p:nvPicPr>
          <p:cNvPr id="5" name="图片 4"/>
          <p:cNvPicPr>
            <a:picLocks noChangeAspect="1"/>
          </p:cNvPicPr>
          <p:nvPr/>
        </p:nvPicPr>
        <p:blipFill>
          <a:blip r:embed="rId1"/>
          <a:stretch>
            <a:fillRect/>
          </a:stretch>
        </p:blipFill>
        <p:spPr>
          <a:xfrm>
            <a:off x="3607118" y="3386455"/>
            <a:ext cx="4838065" cy="1571625"/>
          </a:xfrm>
          <a:prstGeom prst="rect">
            <a:avLst/>
          </a:prstGeom>
        </p:spPr>
      </p:pic>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dirty="0">
                <a:sym typeface="+mn-ea"/>
              </a:rPr>
              <a:t>逻辑回归原理</a:t>
            </a:r>
            <a:endParaRPr lang="zh-CN" altLang="en-US"/>
          </a:p>
        </p:txBody>
      </p:sp>
      <p:pic>
        <p:nvPicPr>
          <p:cNvPr id="9" name="Picture 2" descr="C:\Users\lu-jing\Desktop\f3d3572c11dfa9ec71464f3e60d0f703918fc1ab.jpg"/>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6563360" y="2040890"/>
            <a:ext cx="4625975" cy="33782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808163" y="1080135"/>
            <a:ext cx="4307840" cy="4984750"/>
          </a:xfrm>
          <a:prstGeom prst="rect">
            <a:avLst/>
          </a:prstGeom>
          <a:noFill/>
        </p:spPr>
        <p:txBody>
          <a:bodyPr wrap="square" rtlCol="0">
            <a:spAutoFit/>
          </a:bodyPr>
          <a:p>
            <a:endParaRPr lang="zh-CN" altLang="en-US" sz="2400"/>
          </a:p>
          <a:p>
            <a:endParaRPr lang="zh-CN" altLang="en-US" sz="2400"/>
          </a:p>
          <a:p>
            <a:r>
              <a:rPr lang="zh-CN" altLang="en-US"/>
              <a:t>逻辑回归公式使用几何图形表示就是一个</a:t>
            </a:r>
            <a:r>
              <a:rPr lang="en-US" altLang="zh-CN"/>
              <a:t>S</a:t>
            </a:r>
            <a:r>
              <a:rPr lang="zh-CN" altLang="en-US"/>
              <a:t>形曲线</a:t>
            </a:r>
            <a:endParaRPr lang="zh-CN" altLang="en-US"/>
          </a:p>
          <a:p>
            <a:endParaRPr lang="zh-CN" altLang="en-US"/>
          </a:p>
          <a:p>
            <a:r>
              <a:rPr lang="en-US" altLang="zh-CN"/>
              <a:t>S</a:t>
            </a:r>
            <a:r>
              <a:rPr lang="zh-CN" altLang="en-US"/>
              <a:t>曲线的值域是在</a:t>
            </a:r>
            <a:r>
              <a:rPr lang="en-US" altLang="zh-CN"/>
              <a:t>(0,1)</a:t>
            </a:r>
            <a:r>
              <a:rPr lang="zh-CN" altLang="en-US"/>
              <a:t>之间</a:t>
            </a:r>
            <a:endParaRPr lang="zh-CN" altLang="en-US"/>
          </a:p>
          <a:p>
            <a:r>
              <a:rPr lang="zh-CN" altLang="en-US"/>
              <a:t>值域的中间值</a:t>
            </a:r>
            <a:r>
              <a:rPr lang="en-US" altLang="zh-CN"/>
              <a:t>0.5</a:t>
            </a:r>
            <a:r>
              <a:rPr lang="zh-CN" altLang="en-US"/>
              <a:t>就是作为分类的阈值</a:t>
            </a:r>
            <a:endParaRPr lang="zh-CN" altLang="en-US"/>
          </a:p>
          <a:p>
            <a:endParaRPr lang="en-US" altLang="zh-CN"/>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sz="3600" dirty="0">
                <a:sym typeface="+mn-ea"/>
              </a:rPr>
              <a:t>逻辑回归优化</a:t>
            </a:r>
            <a:r>
              <a:rPr lang="en-US" altLang="zh-CN" sz="3600" dirty="0">
                <a:sym typeface="+mn-ea"/>
              </a:rPr>
              <a:t>-5</a:t>
            </a:r>
            <a:r>
              <a:rPr lang="zh-CN" altLang="en-US" sz="3600" dirty="0" smtClean="0">
                <a:sym typeface="+mn-ea"/>
              </a:rPr>
              <a:t>归一化数据</a:t>
            </a:r>
            <a:endParaRPr lang="zh-CN" altLang="en-US" sz="3600" dirty="0"/>
          </a:p>
        </p:txBody>
      </p:sp>
      <p:sp>
        <p:nvSpPr>
          <p:cNvPr id="3" name="内容占位符 2"/>
          <p:cNvSpPr>
            <a:spLocks noGrp="1"/>
          </p:cNvSpPr>
          <p:nvPr>
            <p:ph idx="1"/>
          </p:nvPr>
        </p:nvSpPr>
        <p:spPr/>
        <p:txBody>
          <a:bodyPr/>
          <a:lstStyle/>
          <a:p>
            <a:r>
              <a:rPr lang="zh-CN" altLang="en-US" dirty="0" smtClean="0"/>
              <a:t>归一化的一种方法：</a:t>
            </a:r>
            <a:r>
              <a:rPr lang="zh-CN" altLang="en-US" dirty="0"/>
              <a:t>最大值最小值法</a:t>
            </a:r>
            <a:endParaRPr lang="en-US" altLang="zh-CN" dirty="0" smtClean="0"/>
          </a:p>
          <a:p>
            <a:r>
              <a:rPr lang="zh-CN" altLang="en-US" dirty="0" smtClean="0"/>
              <a:t>缺点</a:t>
            </a:r>
            <a:endParaRPr lang="zh-CN" altLang="en-US" dirty="0" smtClean="0"/>
          </a:p>
          <a:p>
            <a:pPr lvl="1"/>
            <a:r>
              <a:rPr lang="zh-CN" altLang="en-US" dirty="0" smtClean="0"/>
              <a:t>抗干扰能力弱</a:t>
            </a:r>
            <a:endParaRPr lang="en-US" altLang="zh-CN" dirty="0" smtClean="0"/>
          </a:p>
          <a:p>
            <a:pPr lvl="1"/>
            <a:r>
              <a:rPr lang="zh-CN" altLang="en-US" dirty="0" smtClean="0"/>
              <a:t>受离群值得影响比较大</a:t>
            </a:r>
            <a:endParaRPr lang="en-US" altLang="zh-CN" dirty="0" smtClean="0"/>
          </a:p>
          <a:p>
            <a:pPr lvl="1"/>
            <a:r>
              <a:rPr lang="zh-CN" altLang="en-US" dirty="0" smtClean="0"/>
              <a:t>中间容易没有数据</a:t>
            </a:r>
            <a:endParaRPr lang="zh-CN" altLang="en-US" dirty="0"/>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sz="3600" dirty="0">
                <a:sym typeface="+mn-ea"/>
              </a:rPr>
              <a:t>逻辑回归优化</a:t>
            </a:r>
            <a:r>
              <a:rPr lang="en-US" altLang="zh-CN" sz="3600" dirty="0">
                <a:sym typeface="+mn-ea"/>
              </a:rPr>
              <a:t>-5</a:t>
            </a:r>
            <a:r>
              <a:rPr lang="zh-CN" altLang="en-US" sz="3600" dirty="0" smtClean="0">
                <a:sym typeface="+mn-ea"/>
              </a:rPr>
              <a:t>归一化数据</a:t>
            </a:r>
            <a:endParaRPr lang="zh-CN" altLang="en-US" sz="3600" dirty="0"/>
          </a:p>
        </p:txBody>
      </p:sp>
      <p:sp>
        <p:nvSpPr>
          <p:cNvPr id="3" name="内容占位符 2"/>
          <p:cNvSpPr>
            <a:spLocks noGrp="1"/>
          </p:cNvSpPr>
          <p:nvPr>
            <p:ph idx="1"/>
          </p:nvPr>
        </p:nvSpPr>
        <p:spPr/>
        <p:txBody>
          <a:bodyPr/>
          <a:lstStyle/>
          <a:p>
            <a:r>
              <a:rPr lang="zh-CN" altLang="en-US" dirty="0" smtClean="0"/>
              <a:t>归一化的一种方法：</a:t>
            </a:r>
            <a:r>
              <a:rPr lang="zh-CN" altLang="en-US" dirty="0"/>
              <a:t>方差归一化</a:t>
            </a:r>
            <a:endParaRPr lang="zh-CN" altLang="en-US" dirty="0"/>
          </a:p>
          <a:p>
            <a:r>
              <a:rPr lang="zh-CN" altLang="en-US" dirty="0" smtClean="0"/>
              <a:t>优点</a:t>
            </a:r>
            <a:endParaRPr lang="zh-CN" altLang="en-US" dirty="0" smtClean="0"/>
          </a:p>
          <a:p>
            <a:pPr lvl="1"/>
            <a:r>
              <a:rPr lang="zh-CN" altLang="en-US" dirty="0" smtClean="0"/>
              <a:t>抗干扰能力强，和所有数据都有关</a:t>
            </a:r>
            <a:r>
              <a:rPr lang="en-US" altLang="zh-CN" dirty="0" smtClean="0"/>
              <a:t>,  </a:t>
            </a:r>
            <a:r>
              <a:rPr lang="zh-CN" altLang="en-US" dirty="0" smtClean="0"/>
              <a:t>求</a:t>
            </a:r>
            <a:r>
              <a:rPr lang="zh-CN" altLang="en-US" dirty="0">
                <a:sym typeface="+mn-ea"/>
              </a:rPr>
              <a:t>方差</a:t>
            </a:r>
            <a:r>
              <a:rPr lang="zh-CN" altLang="en-US" dirty="0" smtClean="0"/>
              <a:t>需要所有值的介入，若有离群值的话，会被抑制下来</a:t>
            </a:r>
            <a:endParaRPr lang="zh-CN" altLang="en-US" dirty="0" smtClean="0"/>
          </a:p>
          <a:p>
            <a:r>
              <a:rPr lang="zh-CN" altLang="en-US" dirty="0" smtClean="0"/>
              <a:t>缺点</a:t>
            </a:r>
            <a:endParaRPr lang="zh-CN" altLang="en-US" dirty="0" smtClean="0"/>
          </a:p>
          <a:p>
            <a:pPr lvl="1"/>
            <a:r>
              <a:rPr lang="zh-CN" altLang="en-US" dirty="0" smtClean="0"/>
              <a:t>最终未必会落到</a:t>
            </a:r>
            <a:r>
              <a:rPr lang="en-US" altLang="zh-CN" dirty="0" smtClean="0"/>
              <a:t>0</a:t>
            </a:r>
            <a:r>
              <a:rPr lang="zh-CN" altLang="en-US" dirty="0" smtClean="0"/>
              <a:t>到</a:t>
            </a:r>
            <a:r>
              <a:rPr lang="en-US" altLang="zh-CN" dirty="0" smtClean="0"/>
              <a:t>1</a:t>
            </a:r>
            <a:r>
              <a:rPr lang="zh-CN" altLang="en-US" dirty="0" smtClean="0"/>
              <a:t>之间</a:t>
            </a:r>
            <a:endParaRPr lang="en-US" altLang="zh-CN" dirty="0" smtClean="0"/>
          </a:p>
          <a:p>
            <a:endParaRPr lang="zh-CN" altLang="en-US" dirty="0"/>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sz="3600" dirty="0">
                <a:sym typeface="+mn-ea"/>
              </a:rPr>
              <a:t>逻辑回归优化</a:t>
            </a:r>
            <a:r>
              <a:rPr lang="en-US" altLang="zh-CN" sz="3600" dirty="0">
                <a:sym typeface="+mn-ea"/>
              </a:rPr>
              <a:t>-5</a:t>
            </a:r>
            <a:r>
              <a:rPr lang="zh-CN" altLang="en-US" sz="3600" dirty="0" smtClean="0">
                <a:sym typeface="+mn-ea"/>
              </a:rPr>
              <a:t>归一化数据</a:t>
            </a:r>
            <a:endParaRPr lang="en-US" altLang="zh-CN" sz="3600" dirty="0"/>
          </a:p>
        </p:txBody>
      </p:sp>
      <p:sp>
        <p:nvSpPr>
          <p:cNvPr id="5" name="内容占位符 4"/>
          <p:cNvSpPr>
            <a:spLocks noGrp="1"/>
          </p:cNvSpPr>
          <p:nvPr>
            <p:ph idx="1"/>
          </p:nvPr>
        </p:nvSpPr>
        <p:spPr/>
        <p:txBody>
          <a:bodyPr/>
          <a:p>
            <a:endParaRPr lang="zh-CN" altLang="en-US"/>
          </a:p>
        </p:txBody>
      </p:sp>
      <p:graphicFrame>
        <p:nvGraphicFramePr>
          <p:cNvPr id="4" name="表格 3"/>
          <p:cNvGraphicFramePr>
            <a:graphicFrameLocks noGrp="1"/>
          </p:cNvGraphicFramePr>
          <p:nvPr/>
        </p:nvGraphicFramePr>
        <p:xfrm>
          <a:off x="1913301" y="1943438"/>
          <a:ext cx="2032000" cy="1954530"/>
        </p:xfrm>
        <a:graphic>
          <a:graphicData uri="http://schemas.openxmlformats.org/drawingml/2006/table">
            <a:tbl>
              <a:tblPr firstRow="1" bandRow="1">
                <a:tableStyleId>{5C22544A-7EE6-4342-B048-85BDC9FD1C3A}</a:tableStyleId>
              </a:tblPr>
              <a:tblGrid>
                <a:gridCol w="2032000"/>
              </a:tblGrid>
              <a:tr h="370840">
                <a:tc>
                  <a:txBody>
                    <a:bodyPr/>
                    <a:lstStyle/>
                    <a:p>
                      <a:pPr algn="ctr"/>
                      <a:r>
                        <a:rPr lang="zh-CN" altLang="en-US" dirty="0" smtClean="0">
                          <a:ea typeface="微软雅黑" panose="020B0503020204020204" charset="-122"/>
                        </a:rPr>
                        <a:t>麻雀数量</a:t>
                      </a:r>
                      <a:endParaRPr lang="zh-CN" altLang="en-US" dirty="0">
                        <a:ea typeface="微软雅黑" panose="020B0503020204020204" charset="-122"/>
                      </a:endParaRPr>
                    </a:p>
                  </a:txBody>
                  <a:tcPr/>
                </a:tc>
              </a:tr>
              <a:tr h="370840">
                <a:tc>
                  <a:txBody>
                    <a:bodyPr/>
                    <a:lstStyle/>
                    <a:p>
                      <a:pPr algn="ctr"/>
                      <a:r>
                        <a:rPr lang="en-US" altLang="zh-CN" dirty="0" smtClean="0">
                          <a:ea typeface="微软雅黑" panose="020B0503020204020204" charset="-122"/>
                        </a:rPr>
                        <a:t>50640</a:t>
                      </a:r>
                      <a:endParaRPr lang="zh-CN" altLang="en-US" dirty="0">
                        <a:ea typeface="微软雅黑" panose="020B0503020204020204" charset="-122"/>
                      </a:endParaRPr>
                    </a:p>
                  </a:txBody>
                  <a:tcPr/>
                </a:tc>
              </a:tr>
              <a:tr h="370205">
                <a:tc>
                  <a:txBody>
                    <a:bodyPr/>
                    <a:lstStyle/>
                    <a:p>
                      <a:pPr algn="ctr"/>
                      <a:r>
                        <a:rPr lang="en-US" altLang="zh-CN" dirty="0" smtClean="0">
                          <a:ea typeface="微软雅黑" panose="020B0503020204020204" charset="-122"/>
                        </a:rPr>
                        <a:t>55640</a:t>
                      </a:r>
                      <a:endParaRPr lang="zh-CN" altLang="en-US" dirty="0">
                        <a:ea typeface="微软雅黑" panose="020B0503020204020204" charset="-122"/>
                      </a:endParaRPr>
                    </a:p>
                  </a:txBody>
                  <a:tcPr/>
                </a:tc>
              </a:tr>
              <a:tr h="47180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dirty="0" smtClean="0">
                          <a:ea typeface="微软雅黑" panose="020B0503020204020204" charset="-122"/>
                        </a:rPr>
                        <a:t>62020</a:t>
                      </a:r>
                      <a:endParaRPr lang="zh-CN" altLang="en-US" dirty="0" smtClean="0">
                        <a:ea typeface="微软雅黑" panose="020B0503020204020204" charset="-122"/>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dirty="0" smtClean="0">
                          <a:ea typeface="微软雅黑" panose="020B0503020204020204" charset="-122"/>
                        </a:rPr>
                        <a:t>54642</a:t>
                      </a:r>
                      <a:endParaRPr lang="zh-CN" altLang="en-US" dirty="0" smtClean="0">
                        <a:ea typeface="微软雅黑" panose="020B0503020204020204" charset="-122"/>
                      </a:endParaRPr>
                    </a:p>
                  </a:txBody>
                  <a:tcPr/>
                </a:tc>
              </a:tr>
            </a:tbl>
          </a:graphicData>
        </a:graphic>
      </p:graphicFrame>
      <p:sp>
        <p:nvSpPr>
          <p:cNvPr id="8" name="TextBox 7"/>
          <p:cNvSpPr txBox="1"/>
          <p:nvPr/>
        </p:nvSpPr>
        <p:spPr>
          <a:xfrm>
            <a:off x="4365658" y="2636912"/>
            <a:ext cx="2570480" cy="645160"/>
          </a:xfrm>
          <a:prstGeom prst="rect">
            <a:avLst/>
          </a:prstGeom>
          <a:noFill/>
        </p:spPr>
        <p:txBody>
          <a:bodyPr wrap="none" rtlCol="0">
            <a:spAutoFit/>
          </a:bodyPr>
          <a:lstStyle/>
          <a:p>
            <a:r>
              <a:rPr lang="zh-CN" altLang="en-US" sz="3600" dirty="0" smtClean="0">
                <a:ea typeface="微软雅黑" panose="020B0503020204020204" charset="-122"/>
              </a:rPr>
              <a:t>方差为</a:t>
            </a:r>
            <a:r>
              <a:rPr lang="en-US" altLang="zh-CN" sz="3600" dirty="0" smtClean="0">
                <a:ea typeface="微软雅黑" panose="020B0503020204020204" charset="-122"/>
              </a:rPr>
              <a:t>4713</a:t>
            </a:r>
            <a:endParaRPr lang="zh-CN" altLang="en-US" sz="3600" dirty="0">
              <a:ea typeface="微软雅黑" panose="020B0503020204020204" charset="-122"/>
            </a:endParaRPr>
          </a:p>
        </p:txBody>
      </p:sp>
      <p:graphicFrame>
        <p:nvGraphicFramePr>
          <p:cNvPr id="9" name="表格 8"/>
          <p:cNvGraphicFramePr>
            <a:graphicFrameLocks noGrp="1"/>
          </p:cNvGraphicFramePr>
          <p:nvPr/>
        </p:nvGraphicFramePr>
        <p:xfrm>
          <a:off x="7030517" y="1944708"/>
          <a:ext cx="2736215" cy="1954530"/>
        </p:xfrm>
        <a:graphic>
          <a:graphicData uri="http://schemas.openxmlformats.org/drawingml/2006/table">
            <a:tbl>
              <a:tblPr firstRow="1" bandRow="1">
                <a:tableStyleId>{5C22544A-7EE6-4342-B048-85BDC9FD1C3A}</a:tableStyleId>
              </a:tblPr>
              <a:tblGrid>
                <a:gridCol w="2736215"/>
              </a:tblGrid>
              <a:tr h="370840">
                <a:tc>
                  <a:txBody>
                    <a:bodyPr/>
                    <a:lstStyle/>
                    <a:p>
                      <a:pPr algn="ctr"/>
                      <a:r>
                        <a:rPr lang="zh-CN" altLang="en-US" dirty="0" smtClean="0">
                          <a:ea typeface="微软雅黑" panose="020B0503020204020204" charset="-122"/>
                        </a:rPr>
                        <a:t>麻雀数量</a:t>
                      </a:r>
                      <a:endParaRPr lang="zh-CN" altLang="en-US" dirty="0">
                        <a:ea typeface="微软雅黑" panose="020B0503020204020204" charset="-122"/>
                      </a:endParaRPr>
                    </a:p>
                  </a:txBody>
                  <a:tcPr/>
                </a:tc>
              </a:tr>
              <a:tr h="370840">
                <a:tc>
                  <a:txBody>
                    <a:bodyPr/>
                    <a:lstStyle/>
                    <a:p>
                      <a:pPr algn="ctr"/>
                      <a:r>
                        <a:rPr lang="en-US" altLang="zh-CN" dirty="0" smtClean="0">
                          <a:ea typeface="微软雅黑" panose="020B0503020204020204" charset="-122"/>
                        </a:rPr>
                        <a:t>50640/4713=</a:t>
                      </a:r>
                      <a:r>
                        <a:rPr lang="en-US" altLang="zh-CN" dirty="0" smtClean="0">
                          <a:solidFill>
                            <a:srgbClr val="FF0000"/>
                          </a:solidFill>
                          <a:ea typeface="微软雅黑" panose="020B0503020204020204" charset="-122"/>
                        </a:rPr>
                        <a:t>10.7</a:t>
                      </a:r>
                      <a:endParaRPr lang="zh-CN" altLang="en-US" dirty="0">
                        <a:solidFill>
                          <a:srgbClr val="FF0000"/>
                        </a:solidFill>
                        <a:ea typeface="微软雅黑" panose="020B0503020204020204" charset="-122"/>
                      </a:endParaRPr>
                    </a:p>
                  </a:txBody>
                  <a:tcPr/>
                </a:tc>
              </a:tr>
              <a:tr h="37020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dirty="0" smtClean="0">
                          <a:ea typeface="微软雅黑" panose="020B0503020204020204" charset="-122"/>
                        </a:rPr>
                        <a:t>55640/4713=</a:t>
                      </a:r>
                      <a:r>
                        <a:rPr lang="en-US" altLang="zh-CN" dirty="0" smtClean="0">
                          <a:solidFill>
                            <a:srgbClr val="FF0000"/>
                          </a:solidFill>
                          <a:ea typeface="微软雅黑" panose="020B0503020204020204" charset="-122"/>
                        </a:rPr>
                        <a:t>11.80</a:t>
                      </a:r>
                      <a:endParaRPr lang="zh-CN" altLang="en-US" dirty="0" smtClean="0">
                        <a:solidFill>
                          <a:srgbClr val="FF0000"/>
                        </a:solidFill>
                        <a:ea typeface="微软雅黑" panose="020B0503020204020204" charset="-122"/>
                      </a:endParaRPr>
                    </a:p>
                  </a:txBody>
                  <a:tcPr/>
                </a:tc>
              </a:tr>
              <a:tr h="47180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dirty="0" smtClean="0">
                          <a:ea typeface="微软雅黑" panose="020B0503020204020204" charset="-122"/>
                        </a:rPr>
                        <a:t>62020/4713=</a:t>
                      </a:r>
                      <a:r>
                        <a:rPr lang="en-US" altLang="zh-CN" dirty="0" smtClean="0">
                          <a:solidFill>
                            <a:srgbClr val="FF0000"/>
                          </a:solidFill>
                          <a:ea typeface="微软雅黑" panose="020B0503020204020204" charset="-122"/>
                        </a:rPr>
                        <a:t>13.15</a:t>
                      </a:r>
                      <a:endParaRPr lang="zh-CN" altLang="en-US" dirty="0" smtClean="0">
                        <a:solidFill>
                          <a:srgbClr val="FF0000"/>
                        </a:solidFill>
                        <a:ea typeface="微软雅黑" panose="020B0503020204020204" charset="-122"/>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dirty="0" smtClean="0">
                          <a:ea typeface="微软雅黑" panose="020B0503020204020204" charset="-122"/>
                        </a:rPr>
                        <a:t>54642/4713=</a:t>
                      </a:r>
                      <a:r>
                        <a:rPr lang="en-US" altLang="zh-CN" dirty="0" smtClean="0">
                          <a:solidFill>
                            <a:srgbClr val="FF0000"/>
                          </a:solidFill>
                          <a:ea typeface="微软雅黑" panose="020B0503020204020204" charset="-122"/>
                        </a:rPr>
                        <a:t>11.59</a:t>
                      </a:r>
                      <a:endParaRPr lang="zh-CN" altLang="en-US" dirty="0" smtClean="0">
                        <a:solidFill>
                          <a:srgbClr val="FF0000"/>
                        </a:solidFill>
                        <a:ea typeface="微软雅黑" panose="020B0503020204020204" charset="-122"/>
                      </a:endParaRPr>
                    </a:p>
                  </a:txBody>
                  <a:tcPr/>
                </a:tc>
              </a:tr>
            </a:tbl>
          </a:graphicData>
        </a:graphic>
      </p:graphicFrame>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sz="3600" dirty="0">
                <a:sym typeface="+mn-ea"/>
              </a:rPr>
              <a:t>逻辑回归优化</a:t>
            </a:r>
            <a:r>
              <a:rPr lang="en-US" altLang="zh-CN" sz="3600" dirty="0">
                <a:sym typeface="+mn-ea"/>
              </a:rPr>
              <a:t>-5</a:t>
            </a:r>
            <a:r>
              <a:rPr lang="zh-CN" altLang="en-US" sz="3600" dirty="0" smtClean="0">
                <a:sym typeface="+mn-ea"/>
              </a:rPr>
              <a:t>归一化数据</a:t>
            </a:r>
            <a:endParaRPr lang="en-US" altLang="zh-CN" sz="3600" dirty="0"/>
          </a:p>
        </p:txBody>
      </p:sp>
      <p:sp>
        <p:nvSpPr>
          <p:cNvPr id="5" name="内容占位符 4"/>
          <p:cNvSpPr>
            <a:spLocks noGrp="1"/>
          </p:cNvSpPr>
          <p:nvPr>
            <p:ph idx="1"/>
          </p:nvPr>
        </p:nvSpPr>
        <p:spPr/>
        <p:txBody>
          <a:bodyPr/>
          <a:p>
            <a:endParaRPr lang="zh-CN" altLang="en-US"/>
          </a:p>
        </p:txBody>
      </p:sp>
      <p:sp>
        <p:nvSpPr>
          <p:cNvPr id="3" name="Rectangle 1"/>
          <p:cNvSpPr>
            <a:spLocks noChangeArrowheads="1"/>
          </p:cNvSpPr>
          <p:nvPr/>
        </p:nvSpPr>
        <p:spPr bwMode="auto">
          <a:xfrm>
            <a:off x="1773933" y="3530143"/>
            <a:ext cx="309880" cy="3371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indent="0" defTabSz="914400" eaLnBrk="1" latinLnBrk="0" hangingPunct="1">
              <a:lnSpc>
                <a:spcPct val="100000"/>
              </a:lnSpc>
              <a:buClrTx/>
              <a:buSzTx/>
              <a:buFontTx/>
              <a:buNone/>
            </a:pPr>
            <a:r>
              <a:rPr lang="en-US" altLang="zh-CN" sz="1600" dirty="0" smtClean="0">
                <a:ea typeface="微软雅黑" panose="020B0503020204020204" charset="-122"/>
              </a:rPr>
              <a:t> </a:t>
            </a:r>
            <a:endParaRPr lang="zh-CN" altLang="zh-CN" sz="1600" dirty="0">
              <a:ea typeface="微软雅黑" panose="020B0503020204020204" charset="-122"/>
            </a:endParaRPr>
          </a:p>
        </p:txBody>
      </p:sp>
      <p:graphicFrame>
        <p:nvGraphicFramePr>
          <p:cNvPr id="4" name="表格 3"/>
          <p:cNvGraphicFramePr>
            <a:graphicFrameLocks noGrp="1"/>
          </p:cNvGraphicFramePr>
          <p:nvPr/>
        </p:nvGraphicFramePr>
        <p:xfrm>
          <a:off x="1979613" y="1600200"/>
          <a:ext cx="2032000" cy="1954530"/>
        </p:xfrm>
        <a:graphic>
          <a:graphicData uri="http://schemas.openxmlformats.org/drawingml/2006/table">
            <a:tbl>
              <a:tblPr firstRow="1" bandRow="1">
                <a:tableStyleId>{5C22544A-7EE6-4342-B048-85BDC9FD1C3A}</a:tableStyleId>
              </a:tblPr>
              <a:tblGrid>
                <a:gridCol w="2032000"/>
              </a:tblGrid>
              <a:tr h="370840">
                <a:tc>
                  <a:txBody>
                    <a:bodyPr/>
                    <a:lstStyle/>
                    <a:p>
                      <a:pPr algn="ctr"/>
                      <a:r>
                        <a:rPr lang="zh-CN" altLang="en-US" dirty="0" smtClean="0">
                          <a:ea typeface="微软雅黑" panose="020B0503020204020204" charset="-122"/>
                        </a:rPr>
                        <a:t>老虎数量</a:t>
                      </a:r>
                      <a:endParaRPr lang="zh-CN" altLang="en-US" dirty="0">
                        <a:ea typeface="微软雅黑" panose="020B0503020204020204" charset="-122"/>
                      </a:endParaRPr>
                    </a:p>
                  </a:txBody>
                  <a:tcPr/>
                </a:tc>
              </a:tr>
              <a:tr h="370840">
                <a:tc>
                  <a:txBody>
                    <a:bodyPr/>
                    <a:lstStyle/>
                    <a:p>
                      <a:pPr algn="ctr"/>
                      <a:r>
                        <a:rPr lang="en-US" altLang="zh-CN" dirty="0" smtClean="0">
                          <a:ea typeface="微软雅黑" panose="020B0503020204020204" charset="-122"/>
                        </a:rPr>
                        <a:t>2</a:t>
                      </a:r>
                      <a:endParaRPr lang="zh-CN" altLang="en-US" dirty="0">
                        <a:ea typeface="微软雅黑" panose="020B0503020204020204" charset="-122"/>
                      </a:endParaRPr>
                    </a:p>
                  </a:txBody>
                  <a:tcPr/>
                </a:tc>
              </a:tr>
              <a:tr h="370205">
                <a:tc>
                  <a:txBody>
                    <a:bodyPr/>
                    <a:lstStyle/>
                    <a:p>
                      <a:pPr algn="ctr"/>
                      <a:r>
                        <a:rPr lang="en-US" altLang="zh-CN" dirty="0" smtClean="0">
                          <a:ea typeface="微软雅黑" panose="020B0503020204020204" charset="-122"/>
                        </a:rPr>
                        <a:t>3</a:t>
                      </a:r>
                      <a:endParaRPr lang="zh-CN" altLang="en-US" dirty="0">
                        <a:ea typeface="微软雅黑" panose="020B0503020204020204" charset="-122"/>
                      </a:endParaRPr>
                    </a:p>
                  </a:txBody>
                  <a:tcPr/>
                </a:tc>
              </a:tr>
              <a:tr h="471805">
                <a:tc>
                  <a:txBody>
                    <a:bodyPr/>
                    <a:lstStyle/>
                    <a:p>
                      <a:pPr algn="ctr"/>
                      <a:r>
                        <a:rPr lang="en-US" altLang="zh-CN" dirty="0" smtClean="0">
                          <a:ea typeface="微软雅黑" panose="020B0503020204020204" charset="-122"/>
                        </a:rPr>
                        <a:t>1</a:t>
                      </a:r>
                      <a:endParaRPr lang="zh-CN" altLang="en-US" dirty="0">
                        <a:ea typeface="微软雅黑" panose="020B0503020204020204" charset="-122"/>
                      </a:endParaRPr>
                    </a:p>
                  </a:txBody>
                  <a:tcPr/>
                </a:tc>
              </a:tr>
              <a:tr h="370840">
                <a:tc>
                  <a:txBody>
                    <a:bodyPr/>
                    <a:lstStyle/>
                    <a:p>
                      <a:pPr algn="ctr"/>
                      <a:r>
                        <a:rPr lang="en-US" altLang="zh-CN" dirty="0" smtClean="0">
                          <a:ea typeface="微软雅黑" panose="020B0503020204020204" charset="-122"/>
                        </a:rPr>
                        <a:t>0</a:t>
                      </a:r>
                      <a:endParaRPr lang="zh-CN" altLang="en-US" dirty="0">
                        <a:ea typeface="微软雅黑" panose="020B0503020204020204" charset="-122"/>
                      </a:endParaRPr>
                    </a:p>
                  </a:txBody>
                  <a:tcPr/>
                </a:tc>
              </a:tr>
            </a:tbl>
          </a:graphicData>
        </a:graphic>
      </p:graphicFrame>
      <p:sp>
        <p:nvSpPr>
          <p:cNvPr id="7" name="TextBox 6"/>
          <p:cNvSpPr txBox="1"/>
          <p:nvPr/>
        </p:nvSpPr>
        <p:spPr>
          <a:xfrm>
            <a:off x="4365658" y="2313746"/>
            <a:ext cx="2189480" cy="645160"/>
          </a:xfrm>
          <a:prstGeom prst="rect">
            <a:avLst/>
          </a:prstGeom>
          <a:noFill/>
        </p:spPr>
        <p:txBody>
          <a:bodyPr wrap="none" rtlCol="0">
            <a:spAutoFit/>
          </a:bodyPr>
          <a:lstStyle/>
          <a:p>
            <a:r>
              <a:rPr lang="zh-CN" altLang="en-US" sz="3600" dirty="0" smtClean="0">
                <a:ea typeface="微软雅黑" panose="020B0503020204020204" charset="-122"/>
              </a:rPr>
              <a:t>方差为</a:t>
            </a:r>
            <a:r>
              <a:rPr lang="en-US" altLang="zh-CN" sz="3600" dirty="0" smtClean="0">
                <a:ea typeface="微软雅黑" panose="020B0503020204020204" charset="-122"/>
              </a:rPr>
              <a:t>1.5</a:t>
            </a:r>
            <a:endParaRPr lang="zh-CN" altLang="en-US" sz="3600" dirty="0">
              <a:ea typeface="微软雅黑" panose="020B0503020204020204" charset="-122"/>
            </a:endParaRPr>
          </a:p>
        </p:txBody>
      </p:sp>
      <p:graphicFrame>
        <p:nvGraphicFramePr>
          <p:cNvPr id="8" name="表格 7"/>
          <p:cNvGraphicFramePr>
            <a:graphicFrameLocks noGrp="1"/>
          </p:cNvGraphicFramePr>
          <p:nvPr/>
        </p:nvGraphicFramePr>
        <p:xfrm>
          <a:off x="6814493" y="1574442"/>
          <a:ext cx="2032000" cy="1963420"/>
        </p:xfrm>
        <a:graphic>
          <a:graphicData uri="http://schemas.openxmlformats.org/drawingml/2006/table">
            <a:tbl>
              <a:tblPr firstRow="1" bandRow="1">
                <a:tableStyleId>{5C22544A-7EE6-4342-B048-85BDC9FD1C3A}</a:tableStyleId>
              </a:tblPr>
              <a:tblGrid>
                <a:gridCol w="2032000"/>
              </a:tblGrid>
              <a:tr h="370840">
                <a:tc>
                  <a:txBody>
                    <a:bodyPr/>
                    <a:lstStyle/>
                    <a:p>
                      <a:pPr algn="ctr"/>
                      <a:r>
                        <a:rPr lang="zh-CN" altLang="en-US" dirty="0" smtClean="0">
                          <a:ea typeface="微软雅黑" panose="020B0503020204020204" charset="-122"/>
                        </a:rPr>
                        <a:t>老虎数量</a:t>
                      </a:r>
                      <a:endParaRPr lang="zh-CN" altLang="en-US" dirty="0">
                        <a:ea typeface="微软雅黑" panose="020B0503020204020204" charset="-122"/>
                      </a:endParaRPr>
                    </a:p>
                  </a:txBody>
                  <a:tcPr/>
                </a:tc>
              </a:tr>
              <a:tr h="379095">
                <a:tc>
                  <a:txBody>
                    <a:bodyPr/>
                    <a:lstStyle/>
                    <a:p>
                      <a:pPr algn="ctr"/>
                      <a:r>
                        <a:rPr lang="en-US" altLang="zh-CN" dirty="0" smtClean="0">
                          <a:ea typeface="微软雅黑" panose="020B0503020204020204" charset="-122"/>
                        </a:rPr>
                        <a:t>2/1.5=</a:t>
                      </a:r>
                      <a:r>
                        <a:rPr lang="en-US" altLang="zh-CN" dirty="0" smtClean="0">
                          <a:solidFill>
                            <a:srgbClr val="FF0000"/>
                          </a:solidFill>
                          <a:ea typeface="微软雅黑" panose="020B0503020204020204" charset="-122"/>
                        </a:rPr>
                        <a:t>1.33</a:t>
                      </a:r>
                      <a:endParaRPr lang="zh-CN" altLang="en-US" dirty="0">
                        <a:solidFill>
                          <a:srgbClr val="FF0000"/>
                        </a:solidFill>
                        <a:ea typeface="微软雅黑" panose="020B0503020204020204" charset="-122"/>
                      </a:endParaRPr>
                    </a:p>
                  </a:txBody>
                  <a:tcPr/>
                </a:tc>
              </a:tr>
              <a:tr h="370840">
                <a:tc>
                  <a:txBody>
                    <a:bodyPr/>
                    <a:lstStyle/>
                    <a:p>
                      <a:pPr algn="ctr"/>
                      <a:r>
                        <a:rPr lang="en-US" altLang="zh-CN" dirty="0" smtClean="0">
                          <a:ea typeface="微软雅黑" panose="020B0503020204020204" charset="-122"/>
                        </a:rPr>
                        <a:t>3/1.5=</a:t>
                      </a:r>
                      <a:r>
                        <a:rPr lang="en-US" altLang="zh-CN" dirty="0" smtClean="0">
                          <a:solidFill>
                            <a:srgbClr val="FF0000"/>
                          </a:solidFill>
                          <a:ea typeface="微软雅黑" panose="020B0503020204020204" charset="-122"/>
                        </a:rPr>
                        <a:t>2</a:t>
                      </a:r>
                      <a:endParaRPr lang="zh-CN" altLang="en-US" dirty="0">
                        <a:solidFill>
                          <a:srgbClr val="FF0000"/>
                        </a:solidFill>
                        <a:ea typeface="微软雅黑" panose="020B0503020204020204" charset="-122"/>
                      </a:endParaRPr>
                    </a:p>
                  </a:txBody>
                  <a:tcPr/>
                </a:tc>
              </a:tr>
              <a:tr h="471656">
                <a:tc>
                  <a:txBody>
                    <a:bodyPr/>
                    <a:lstStyle/>
                    <a:p>
                      <a:pPr algn="ctr"/>
                      <a:r>
                        <a:rPr lang="en-US" altLang="zh-CN" dirty="0" smtClean="0">
                          <a:ea typeface="微软雅黑" panose="020B0503020204020204" charset="-122"/>
                        </a:rPr>
                        <a:t>1/1.5=</a:t>
                      </a:r>
                      <a:r>
                        <a:rPr lang="en-US" altLang="zh-CN" dirty="0" smtClean="0">
                          <a:solidFill>
                            <a:srgbClr val="FF0000"/>
                          </a:solidFill>
                          <a:ea typeface="微软雅黑" panose="020B0503020204020204" charset="-122"/>
                        </a:rPr>
                        <a:t>0.67</a:t>
                      </a:r>
                      <a:endParaRPr lang="zh-CN" altLang="en-US" dirty="0">
                        <a:solidFill>
                          <a:srgbClr val="FF0000"/>
                        </a:solidFill>
                        <a:ea typeface="微软雅黑" panose="020B0503020204020204" charset="-122"/>
                      </a:endParaRPr>
                    </a:p>
                  </a:txBody>
                  <a:tcPr/>
                </a:tc>
              </a:tr>
              <a:tr h="370840">
                <a:tc>
                  <a:txBody>
                    <a:bodyPr/>
                    <a:lstStyle/>
                    <a:p>
                      <a:pPr algn="ctr"/>
                      <a:r>
                        <a:rPr lang="en-US" altLang="zh-CN" dirty="0" smtClean="0">
                          <a:ea typeface="微软雅黑" panose="020B0503020204020204" charset="-122"/>
                        </a:rPr>
                        <a:t>0/1.5=</a:t>
                      </a:r>
                      <a:r>
                        <a:rPr lang="en-US" altLang="zh-CN" dirty="0" smtClean="0">
                          <a:solidFill>
                            <a:srgbClr val="FF0000"/>
                          </a:solidFill>
                          <a:ea typeface="微软雅黑" panose="020B0503020204020204" charset="-122"/>
                        </a:rPr>
                        <a:t>0</a:t>
                      </a:r>
                      <a:endParaRPr lang="zh-CN" altLang="en-US" dirty="0">
                        <a:solidFill>
                          <a:srgbClr val="FF0000"/>
                        </a:solidFill>
                        <a:ea typeface="微软雅黑" panose="020B0503020204020204" charset="-122"/>
                      </a:endParaRPr>
                    </a:p>
                  </a:txBody>
                  <a:tcPr/>
                </a:tc>
              </a:tr>
            </a:tbl>
          </a:graphicData>
        </a:graphic>
      </p:graphicFrame>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sz="3600" dirty="0">
                <a:sym typeface="+mn-ea"/>
              </a:rPr>
              <a:t>逻辑回归优化</a:t>
            </a:r>
            <a:r>
              <a:rPr lang="en-US" altLang="zh-CN" sz="3600" dirty="0">
                <a:sym typeface="+mn-ea"/>
              </a:rPr>
              <a:t>-5</a:t>
            </a:r>
            <a:r>
              <a:rPr lang="zh-CN" altLang="en-US" sz="3600" dirty="0" smtClean="0">
                <a:sym typeface="+mn-ea"/>
              </a:rPr>
              <a:t>归一化数据</a:t>
            </a:r>
            <a:endParaRPr lang="en-US" altLang="zh-CN" sz="3600" dirty="0"/>
          </a:p>
        </p:txBody>
      </p:sp>
      <p:sp>
        <p:nvSpPr>
          <p:cNvPr id="8" name="内容占位符 7"/>
          <p:cNvSpPr>
            <a:spLocks noGrp="1"/>
          </p:cNvSpPr>
          <p:nvPr>
            <p:ph idx="1"/>
          </p:nvPr>
        </p:nvSpPr>
        <p:spPr/>
        <p:txBody>
          <a:bodyPr/>
          <a:p>
            <a:endParaRPr lang="zh-CN" altLang="en-US"/>
          </a:p>
        </p:txBody>
      </p:sp>
      <p:sp>
        <p:nvSpPr>
          <p:cNvPr id="3" name="Rectangle 1"/>
          <p:cNvSpPr>
            <a:spLocks noChangeArrowheads="1"/>
          </p:cNvSpPr>
          <p:nvPr/>
        </p:nvSpPr>
        <p:spPr bwMode="auto">
          <a:xfrm>
            <a:off x="1773933" y="3530143"/>
            <a:ext cx="309880" cy="3371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indent="0" defTabSz="914400" eaLnBrk="1" latinLnBrk="0" hangingPunct="1">
              <a:lnSpc>
                <a:spcPct val="100000"/>
              </a:lnSpc>
              <a:buClrTx/>
              <a:buSzTx/>
              <a:buFontTx/>
              <a:buNone/>
            </a:pPr>
            <a:r>
              <a:rPr lang="en-US" altLang="zh-CN" sz="1600" dirty="0" smtClean="0">
                <a:ea typeface="微软雅黑" panose="020B0503020204020204" charset="-122"/>
              </a:rPr>
              <a:t> </a:t>
            </a:r>
            <a:endParaRPr lang="zh-CN" altLang="zh-CN" sz="1600" dirty="0">
              <a:ea typeface="微软雅黑" panose="020B0503020204020204" charset="-122"/>
            </a:endParaRPr>
          </a:p>
        </p:txBody>
      </p:sp>
      <p:graphicFrame>
        <p:nvGraphicFramePr>
          <p:cNvPr id="4" name="表格 3"/>
          <p:cNvGraphicFramePr>
            <a:graphicFrameLocks noGrp="1"/>
          </p:cNvGraphicFramePr>
          <p:nvPr>
            <p:custDataLst>
              <p:tags r:id="rId1"/>
            </p:custDataLst>
          </p:nvPr>
        </p:nvGraphicFramePr>
        <p:xfrm>
          <a:off x="1522413" y="1755565"/>
          <a:ext cx="3672205" cy="2123440"/>
        </p:xfrm>
        <a:graphic>
          <a:graphicData uri="http://schemas.openxmlformats.org/drawingml/2006/table">
            <a:tbl>
              <a:tblPr firstRow="1" bandRow="1">
                <a:tableStyleId>{5C22544A-7EE6-4342-B048-85BDC9FD1C3A}</a:tableStyleId>
              </a:tblPr>
              <a:tblGrid>
                <a:gridCol w="1151890"/>
                <a:gridCol w="1368425"/>
                <a:gridCol w="1151890"/>
              </a:tblGrid>
              <a:tr h="370840">
                <a:tc>
                  <a:txBody>
                    <a:bodyPr/>
                    <a:lstStyle/>
                    <a:p>
                      <a:pPr algn="ctr"/>
                      <a:r>
                        <a:rPr lang="zh-CN" altLang="en-US" dirty="0" smtClean="0">
                          <a:ea typeface="微软雅黑" panose="020B0503020204020204" charset="-122"/>
                        </a:rPr>
                        <a:t>老虎数量</a:t>
                      </a:r>
                      <a:endParaRPr lang="zh-CN" altLang="en-US" dirty="0">
                        <a:ea typeface="微软雅黑" panose="020B0503020204020204" charset="-122"/>
                      </a:endParaRPr>
                    </a:p>
                  </a:txBody>
                  <a:tcPr/>
                </a:tc>
                <a:tc>
                  <a:txBody>
                    <a:bodyPr/>
                    <a:lstStyle/>
                    <a:p>
                      <a:pPr algn="ctr"/>
                      <a:r>
                        <a:rPr lang="zh-CN" altLang="en-US" dirty="0" smtClean="0">
                          <a:ea typeface="微软雅黑" panose="020B0503020204020204" charset="-122"/>
                        </a:rPr>
                        <a:t>麻雀数量</a:t>
                      </a:r>
                      <a:endParaRPr lang="zh-CN" altLang="en-US" dirty="0">
                        <a:ea typeface="微软雅黑" panose="020B0503020204020204" charset="-122"/>
                      </a:endParaRPr>
                    </a:p>
                  </a:txBody>
                  <a:tcPr/>
                </a:tc>
                <a:tc>
                  <a:txBody>
                    <a:bodyPr/>
                    <a:lstStyle/>
                    <a:p>
                      <a:pPr algn="ctr"/>
                      <a:r>
                        <a:rPr lang="zh-CN" altLang="en-US" dirty="0" smtClean="0">
                          <a:ea typeface="微软雅黑" panose="020B0503020204020204" charset="-122"/>
                        </a:rPr>
                        <a:t>是否污染</a:t>
                      </a:r>
                      <a:endParaRPr lang="zh-CN" altLang="en-US" dirty="0">
                        <a:ea typeface="微软雅黑" panose="020B0503020204020204" charset="-122"/>
                      </a:endParaRPr>
                    </a:p>
                  </a:txBody>
                  <a:tcPr/>
                </a:tc>
              </a:tr>
              <a:tr h="370840">
                <a:tc>
                  <a:txBody>
                    <a:bodyPr/>
                    <a:lstStyle/>
                    <a:p>
                      <a:pPr algn="ctr"/>
                      <a:r>
                        <a:rPr lang="en-US" altLang="zh-CN" dirty="0" smtClean="0">
                          <a:ea typeface="微软雅黑" panose="020B0503020204020204" charset="-122"/>
                        </a:rPr>
                        <a:t>2</a:t>
                      </a:r>
                      <a:endParaRPr lang="zh-CN" altLang="en-US" dirty="0">
                        <a:ea typeface="微软雅黑" panose="020B0503020204020204" charset="-122"/>
                      </a:endParaRPr>
                    </a:p>
                  </a:txBody>
                  <a:tcPr/>
                </a:tc>
                <a:tc>
                  <a:txBody>
                    <a:bodyPr/>
                    <a:lstStyle/>
                    <a:p>
                      <a:pPr algn="ctr"/>
                      <a:r>
                        <a:rPr lang="en-US" altLang="zh-CN" dirty="0" smtClean="0">
                          <a:ea typeface="微软雅黑" panose="020B0503020204020204" charset="-122"/>
                        </a:rPr>
                        <a:t>50640</a:t>
                      </a:r>
                      <a:endParaRPr lang="zh-CN" altLang="en-US" dirty="0">
                        <a:ea typeface="微软雅黑" panose="020B0503020204020204" charset="-122"/>
                      </a:endParaRPr>
                    </a:p>
                  </a:txBody>
                  <a:tcPr/>
                </a:tc>
                <a:tc>
                  <a:txBody>
                    <a:bodyPr/>
                    <a:lstStyle/>
                    <a:p>
                      <a:pPr algn="ctr"/>
                      <a:r>
                        <a:rPr lang="en-US" altLang="zh-CN" dirty="0" smtClean="0">
                          <a:ea typeface="微软雅黑" panose="020B0503020204020204" charset="-122"/>
                        </a:rPr>
                        <a:t>1</a:t>
                      </a:r>
                      <a:endParaRPr lang="zh-CN" altLang="en-US" dirty="0">
                        <a:ea typeface="微软雅黑" panose="020B0503020204020204" charset="-122"/>
                      </a:endParaRPr>
                    </a:p>
                  </a:txBody>
                  <a:tcPr/>
                </a:tc>
              </a:tr>
              <a:tr h="370840">
                <a:tc>
                  <a:txBody>
                    <a:bodyPr/>
                    <a:lstStyle/>
                    <a:p>
                      <a:pPr algn="ctr"/>
                      <a:r>
                        <a:rPr lang="en-US" altLang="zh-CN" dirty="0" smtClean="0">
                          <a:ea typeface="微软雅黑" panose="020B0503020204020204" charset="-122"/>
                        </a:rPr>
                        <a:t>3</a:t>
                      </a:r>
                      <a:endParaRPr lang="zh-CN" altLang="en-US" dirty="0">
                        <a:ea typeface="微软雅黑" panose="020B0503020204020204" charset="-122"/>
                      </a:endParaRPr>
                    </a:p>
                  </a:txBody>
                  <a:tcPr/>
                </a:tc>
                <a:tc>
                  <a:txBody>
                    <a:bodyPr/>
                    <a:lstStyle/>
                    <a:p>
                      <a:pPr algn="ctr"/>
                      <a:r>
                        <a:rPr lang="en-US" altLang="zh-CN" dirty="0" smtClean="0">
                          <a:ea typeface="微软雅黑" panose="020B0503020204020204" charset="-122"/>
                        </a:rPr>
                        <a:t>62020</a:t>
                      </a:r>
                      <a:endParaRPr lang="zh-CN" altLang="en-US" dirty="0">
                        <a:ea typeface="微软雅黑" panose="020B0503020204020204" charset="-122"/>
                      </a:endParaRPr>
                    </a:p>
                  </a:txBody>
                  <a:tcPr/>
                </a:tc>
                <a:tc>
                  <a:txBody>
                    <a:bodyPr/>
                    <a:lstStyle/>
                    <a:p>
                      <a:pPr algn="ctr"/>
                      <a:r>
                        <a:rPr lang="en-US" altLang="zh-CN" dirty="0" smtClean="0">
                          <a:ea typeface="微软雅黑" panose="020B0503020204020204" charset="-122"/>
                        </a:rPr>
                        <a:t>0</a:t>
                      </a:r>
                      <a:endParaRPr lang="zh-CN" altLang="en-US" dirty="0">
                        <a:ea typeface="微软雅黑" panose="020B0503020204020204" charset="-122"/>
                      </a:endParaRPr>
                    </a:p>
                  </a:txBody>
                  <a:tcPr/>
                </a:tc>
              </a:tr>
              <a:tr h="471656">
                <a:tc>
                  <a:txBody>
                    <a:bodyPr/>
                    <a:lstStyle/>
                    <a:p>
                      <a:pPr algn="ctr"/>
                      <a:r>
                        <a:rPr lang="en-US" altLang="zh-CN" dirty="0" smtClean="0">
                          <a:ea typeface="微软雅黑" panose="020B0503020204020204" charset="-122"/>
                        </a:rPr>
                        <a:t>1</a:t>
                      </a:r>
                      <a:endParaRPr lang="zh-CN" altLang="en-US" dirty="0">
                        <a:ea typeface="微软雅黑" panose="020B050302020402020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dirty="0" smtClean="0">
                          <a:ea typeface="微软雅黑" panose="020B0503020204020204" charset="-122"/>
                        </a:rPr>
                        <a:t>55640</a:t>
                      </a:r>
                      <a:endParaRPr lang="zh-CN" altLang="en-US" dirty="0" smtClean="0">
                        <a:ea typeface="微软雅黑" panose="020B0503020204020204" charset="-122"/>
                      </a:endParaRPr>
                    </a:p>
                    <a:p>
                      <a:pPr algn="ctr"/>
                      <a:endParaRPr lang="zh-CN" altLang="en-US" dirty="0">
                        <a:ea typeface="微软雅黑" panose="020B0503020204020204" charset="-122"/>
                      </a:endParaRPr>
                    </a:p>
                  </a:txBody>
                  <a:tcPr/>
                </a:tc>
                <a:tc>
                  <a:txBody>
                    <a:bodyPr/>
                    <a:lstStyle/>
                    <a:p>
                      <a:pPr algn="ctr"/>
                      <a:r>
                        <a:rPr lang="en-US" altLang="zh-CN" dirty="0" smtClean="0">
                          <a:ea typeface="微软雅黑" panose="020B0503020204020204" charset="-122"/>
                        </a:rPr>
                        <a:t>0</a:t>
                      </a:r>
                      <a:endParaRPr lang="zh-CN" altLang="en-US" dirty="0">
                        <a:ea typeface="微软雅黑" panose="020B0503020204020204" charset="-122"/>
                      </a:endParaRPr>
                    </a:p>
                  </a:txBody>
                  <a:tcPr/>
                </a:tc>
              </a:tr>
              <a:tr h="370840">
                <a:tc>
                  <a:txBody>
                    <a:bodyPr/>
                    <a:lstStyle/>
                    <a:p>
                      <a:pPr algn="ctr"/>
                      <a:r>
                        <a:rPr lang="en-US" altLang="zh-CN" dirty="0" smtClean="0">
                          <a:ea typeface="微软雅黑" panose="020B0503020204020204" charset="-122"/>
                        </a:rPr>
                        <a:t>0</a:t>
                      </a:r>
                      <a:endParaRPr lang="zh-CN" altLang="en-US" dirty="0">
                        <a:ea typeface="微软雅黑" panose="020B050302020402020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dirty="0" smtClean="0">
                          <a:ea typeface="微软雅黑" panose="020B0503020204020204" charset="-122"/>
                        </a:rPr>
                        <a:t>54642</a:t>
                      </a:r>
                      <a:endParaRPr lang="zh-CN" altLang="en-US" dirty="0" smtClean="0">
                        <a:ea typeface="微软雅黑" panose="020B0503020204020204" charset="-122"/>
                      </a:endParaRPr>
                    </a:p>
                  </a:txBody>
                  <a:tcPr/>
                </a:tc>
                <a:tc>
                  <a:txBody>
                    <a:bodyPr/>
                    <a:lstStyle/>
                    <a:p>
                      <a:pPr algn="ctr"/>
                      <a:r>
                        <a:rPr lang="en-US" altLang="zh-CN" dirty="0" smtClean="0">
                          <a:ea typeface="微软雅黑" panose="020B0503020204020204" charset="-122"/>
                        </a:rPr>
                        <a:t>1</a:t>
                      </a:r>
                      <a:endParaRPr lang="zh-CN" altLang="en-US" dirty="0">
                        <a:ea typeface="微软雅黑" panose="020B0503020204020204" charset="-122"/>
                      </a:endParaRPr>
                    </a:p>
                  </a:txBody>
                  <a:tcPr/>
                </a:tc>
              </a:tr>
            </a:tbl>
          </a:graphicData>
        </a:graphic>
      </p:graphicFrame>
      <p:graphicFrame>
        <p:nvGraphicFramePr>
          <p:cNvPr id="7" name="表格 6"/>
          <p:cNvGraphicFramePr>
            <a:graphicFrameLocks noGrp="1"/>
          </p:cNvGraphicFramePr>
          <p:nvPr>
            <p:custDataLst>
              <p:tags r:id="rId2"/>
            </p:custDataLst>
          </p:nvPr>
        </p:nvGraphicFramePr>
        <p:xfrm>
          <a:off x="6886501" y="1885477"/>
          <a:ext cx="3672205" cy="1954530"/>
        </p:xfrm>
        <a:graphic>
          <a:graphicData uri="http://schemas.openxmlformats.org/drawingml/2006/table">
            <a:tbl>
              <a:tblPr firstRow="1" bandRow="1">
                <a:tableStyleId>{5C22544A-7EE6-4342-B048-85BDC9FD1C3A}</a:tableStyleId>
              </a:tblPr>
              <a:tblGrid>
                <a:gridCol w="1151890"/>
                <a:gridCol w="1368425"/>
                <a:gridCol w="1151890"/>
              </a:tblGrid>
              <a:tr h="370840">
                <a:tc>
                  <a:txBody>
                    <a:bodyPr/>
                    <a:lstStyle/>
                    <a:p>
                      <a:pPr algn="ctr"/>
                      <a:r>
                        <a:rPr lang="zh-CN" altLang="en-US" dirty="0" smtClean="0">
                          <a:ea typeface="微软雅黑" panose="020B0503020204020204" charset="-122"/>
                        </a:rPr>
                        <a:t>老虎数量</a:t>
                      </a:r>
                      <a:endParaRPr lang="zh-CN" altLang="en-US" dirty="0">
                        <a:ea typeface="微软雅黑" panose="020B0503020204020204" charset="-122"/>
                      </a:endParaRPr>
                    </a:p>
                  </a:txBody>
                  <a:tcPr/>
                </a:tc>
                <a:tc>
                  <a:txBody>
                    <a:bodyPr/>
                    <a:lstStyle/>
                    <a:p>
                      <a:pPr algn="ctr"/>
                      <a:r>
                        <a:rPr lang="zh-CN" altLang="en-US" dirty="0" smtClean="0">
                          <a:ea typeface="微软雅黑" panose="020B0503020204020204" charset="-122"/>
                        </a:rPr>
                        <a:t>麻雀数量</a:t>
                      </a:r>
                      <a:endParaRPr lang="zh-CN" altLang="en-US" dirty="0">
                        <a:ea typeface="微软雅黑" panose="020B0503020204020204" charset="-122"/>
                      </a:endParaRPr>
                    </a:p>
                  </a:txBody>
                  <a:tcPr/>
                </a:tc>
                <a:tc>
                  <a:txBody>
                    <a:bodyPr/>
                    <a:lstStyle/>
                    <a:p>
                      <a:pPr algn="ctr"/>
                      <a:r>
                        <a:rPr lang="zh-CN" altLang="en-US" dirty="0" smtClean="0">
                          <a:ea typeface="微软雅黑" panose="020B0503020204020204" charset="-122"/>
                        </a:rPr>
                        <a:t>是否污染</a:t>
                      </a:r>
                      <a:endParaRPr lang="zh-CN" altLang="en-US" dirty="0">
                        <a:ea typeface="微软雅黑" panose="020B0503020204020204" charset="-122"/>
                      </a:endParaRPr>
                    </a:p>
                  </a:txBody>
                  <a:tcPr/>
                </a:tc>
              </a:tr>
              <a:tr h="370840">
                <a:tc>
                  <a:txBody>
                    <a:bodyPr/>
                    <a:lstStyle/>
                    <a:p>
                      <a:pPr algn="ctr"/>
                      <a:r>
                        <a:rPr lang="en-US" altLang="zh-CN" dirty="0" smtClean="0">
                          <a:ea typeface="微软雅黑" panose="020B0503020204020204" charset="-122"/>
                        </a:rPr>
                        <a:t>1.33</a:t>
                      </a:r>
                      <a:endParaRPr lang="zh-CN" altLang="en-US" dirty="0">
                        <a:ea typeface="微软雅黑" panose="020B0503020204020204" charset="-122"/>
                      </a:endParaRPr>
                    </a:p>
                  </a:txBody>
                  <a:tcPr/>
                </a:tc>
                <a:tc>
                  <a:txBody>
                    <a:bodyPr/>
                    <a:lstStyle/>
                    <a:p>
                      <a:pPr algn="ctr"/>
                      <a:r>
                        <a:rPr lang="en-US" altLang="zh-CN" sz="1800" kern="1200" dirty="0" smtClean="0">
                          <a:solidFill>
                            <a:schemeClr val="dk1"/>
                          </a:solidFill>
                          <a:latin typeface="+mn-lt"/>
                          <a:ea typeface="微软雅黑" panose="020B0503020204020204" charset="-122"/>
                          <a:cs typeface="+mn-cs"/>
                        </a:rPr>
                        <a:t>10.7</a:t>
                      </a:r>
                      <a:endParaRPr lang="zh-CN" altLang="en-US" sz="1800" kern="1200" dirty="0">
                        <a:solidFill>
                          <a:schemeClr val="dk1"/>
                        </a:solidFill>
                        <a:latin typeface="+mn-lt"/>
                        <a:ea typeface="微软雅黑" panose="020B0503020204020204" charset="-122"/>
                        <a:cs typeface="+mn-cs"/>
                      </a:endParaRPr>
                    </a:p>
                  </a:txBody>
                  <a:tcPr/>
                </a:tc>
                <a:tc>
                  <a:txBody>
                    <a:bodyPr/>
                    <a:lstStyle/>
                    <a:p>
                      <a:pPr algn="ctr"/>
                      <a:r>
                        <a:rPr lang="en-US" altLang="zh-CN" dirty="0" smtClean="0">
                          <a:ea typeface="微软雅黑" panose="020B0503020204020204" charset="-122"/>
                        </a:rPr>
                        <a:t>1</a:t>
                      </a:r>
                      <a:endParaRPr lang="zh-CN" altLang="en-US" dirty="0">
                        <a:ea typeface="微软雅黑" panose="020B0503020204020204" charset="-122"/>
                      </a:endParaRPr>
                    </a:p>
                  </a:txBody>
                  <a:tcPr/>
                </a:tc>
              </a:tr>
              <a:tr h="370205">
                <a:tc>
                  <a:txBody>
                    <a:bodyPr/>
                    <a:lstStyle/>
                    <a:p>
                      <a:pPr algn="ctr"/>
                      <a:r>
                        <a:rPr lang="en-US" altLang="zh-CN" dirty="0" smtClean="0">
                          <a:ea typeface="微软雅黑" panose="020B0503020204020204" charset="-122"/>
                        </a:rPr>
                        <a:t>2</a:t>
                      </a:r>
                      <a:endParaRPr lang="zh-CN" altLang="en-US" dirty="0">
                        <a:ea typeface="微软雅黑" panose="020B0503020204020204" charset="-122"/>
                      </a:endParaRPr>
                    </a:p>
                  </a:txBody>
                  <a:tcPr/>
                </a:tc>
                <a:tc>
                  <a:txBody>
                    <a:bodyPr/>
                    <a:lstStyle/>
                    <a:p>
                      <a:pPr algn="ctr"/>
                      <a:r>
                        <a:rPr lang="en-US" altLang="zh-CN" sz="1800" kern="1200" dirty="0" smtClean="0">
                          <a:solidFill>
                            <a:schemeClr val="dk1"/>
                          </a:solidFill>
                          <a:latin typeface="+mn-lt"/>
                          <a:ea typeface="微软雅黑" panose="020B0503020204020204" charset="-122"/>
                          <a:cs typeface="+mn-cs"/>
                        </a:rPr>
                        <a:t>13.15</a:t>
                      </a:r>
                      <a:endParaRPr lang="zh-CN" altLang="en-US" sz="1800" kern="1200" dirty="0">
                        <a:solidFill>
                          <a:schemeClr val="dk1"/>
                        </a:solidFill>
                        <a:latin typeface="+mn-lt"/>
                        <a:ea typeface="微软雅黑" panose="020B0503020204020204" charset="-122"/>
                        <a:cs typeface="+mn-cs"/>
                      </a:endParaRPr>
                    </a:p>
                  </a:txBody>
                  <a:tcPr/>
                </a:tc>
                <a:tc>
                  <a:txBody>
                    <a:bodyPr/>
                    <a:lstStyle/>
                    <a:p>
                      <a:pPr algn="ctr"/>
                      <a:r>
                        <a:rPr lang="en-US" altLang="zh-CN" dirty="0" smtClean="0">
                          <a:ea typeface="微软雅黑" panose="020B0503020204020204" charset="-122"/>
                        </a:rPr>
                        <a:t>0</a:t>
                      </a:r>
                      <a:endParaRPr lang="zh-CN" altLang="en-US" dirty="0">
                        <a:ea typeface="微软雅黑" panose="020B0503020204020204" charset="-122"/>
                      </a:endParaRPr>
                    </a:p>
                  </a:txBody>
                  <a:tcPr/>
                </a:tc>
              </a:tr>
              <a:tr h="471805">
                <a:tc>
                  <a:txBody>
                    <a:bodyPr/>
                    <a:lstStyle/>
                    <a:p>
                      <a:pPr algn="ctr"/>
                      <a:r>
                        <a:rPr lang="en-US" altLang="zh-CN" dirty="0" smtClean="0">
                          <a:ea typeface="微软雅黑" panose="020B0503020204020204" charset="-122"/>
                        </a:rPr>
                        <a:t>0.67</a:t>
                      </a:r>
                      <a:endParaRPr lang="zh-CN" altLang="en-US" dirty="0">
                        <a:ea typeface="微软雅黑" panose="020B050302020402020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kern="1200" dirty="0" smtClean="0">
                          <a:solidFill>
                            <a:schemeClr val="dk1"/>
                          </a:solidFill>
                          <a:latin typeface="+mn-lt"/>
                          <a:ea typeface="微软雅黑" panose="020B0503020204020204" charset="-122"/>
                          <a:cs typeface="+mn-cs"/>
                        </a:rPr>
                        <a:t>11.80</a:t>
                      </a:r>
                      <a:endParaRPr lang="zh-CN" altLang="en-US" sz="1800" kern="1200" dirty="0" smtClean="0">
                        <a:solidFill>
                          <a:schemeClr val="dk1"/>
                        </a:solidFill>
                        <a:latin typeface="+mn-lt"/>
                        <a:ea typeface="微软雅黑" panose="020B0503020204020204" charset="-122"/>
                        <a:cs typeface="+mn-cs"/>
                      </a:endParaRPr>
                    </a:p>
                  </a:txBody>
                  <a:tcPr/>
                </a:tc>
                <a:tc>
                  <a:txBody>
                    <a:bodyPr/>
                    <a:lstStyle/>
                    <a:p>
                      <a:pPr algn="ctr"/>
                      <a:r>
                        <a:rPr lang="en-US" altLang="zh-CN" dirty="0" smtClean="0">
                          <a:ea typeface="微软雅黑" panose="020B0503020204020204" charset="-122"/>
                        </a:rPr>
                        <a:t>0</a:t>
                      </a:r>
                      <a:endParaRPr lang="zh-CN" altLang="en-US" dirty="0">
                        <a:ea typeface="微软雅黑" panose="020B0503020204020204" charset="-122"/>
                      </a:endParaRPr>
                    </a:p>
                  </a:txBody>
                  <a:tcPr/>
                </a:tc>
              </a:tr>
              <a:tr h="370840">
                <a:tc>
                  <a:txBody>
                    <a:bodyPr/>
                    <a:lstStyle/>
                    <a:p>
                      <a:pPr algn="ctr"/>
                      <a:r>
                        <a:rPr lang="en-US" altLang="zh-CN" dirty="0" smtClean="0">
                          <a:ea typeface="微软雅黑" panose="020B0503020204020204" charset="-122"/>
                        </a:rPr>
                        <a:t>0</a:t>
                      </a:r>
                      <a:endParaRPr lang="zh-CN" altLang="en-US" dirty="0">
                        <a:ea typeface="微软雅黑" panose="020B050302020402020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kern="1200" dirty="0" smtClean="0">
                          <a:solidFill>
                            <a:schemeClr val="dk1"/>
                          </a:solidFill>
                          <a:latin typeface="+mn-lt"/>
                          <a:ea typeface="微软雅黑" panose="020B0503020204020204" charset="-122"/>
                          <a:cs typeface="+mn-cs"/>
                        </a:rPr>
                        <a:t>11.59</a:t>
                      </a:r>
                      <a:endParaRPr lang="zh-CN" altLang="en-US" sz="1800" kern="1200" dirty="0" smtClean="0">
                        <a:solidFill>
                          <a:schemeClr val="dk1"/>
                        </a:solidFill>
                        <a:latin typeface="+mn-lt"/>
                        <a:ea typeface="微软雅黑" panose="020B0503020204020204" charset="-122"/>
                        <a:cs typeface="+mn-cs"/>
                      </a:endParaRPr>
                    </a:p>
                  </a:txBody>
                  <a:tcPr/>
                </a:tc>
                <a:tc>
                  <a:txBody>
                    <a:bodyPr/>
                    <a:lstStyle/>
                    <a:p>
                      <a:pPr algn="ctr"/>
                      <a:r>
                        <a:rPr lang="en-US" altLang="zh-CN" dirty="0" smtClean="0">
                          <a:ea typeface="微软雅黑" panose="020B0503020204020204" charset="-122"/>
                        </a:rPr>
                        <a:t>1</a:t>
                      </a:r>
                      <a:endParaRPr lang="zh-CN" altLang="en-US" dirty="0">
                        <a:ea typeface="微软雅黑" panose="020B0503020204020204" charset="-122"/>
                      </a:endParaRPr>
                    </a:p>
                  </a:txBody>
                  <a:tcPr/>
                </a:tc>
              </a:tr>
            </a:tbl>
          </a:graphicData>
        </a:graphic>
      </p:graphicFrame>
      <p:sp>
        <p:nvSpPr>
          <p:cNvPr id="5" name="右箭头 4"/>
          <p:cNvSpPr/>
          <p:nvPr/>
        </p:nvSpPr>
        <p:spPr>
          <a:xfrm>
            <a:off x="5662365" y="2636912"/>
            <a:ext cx="978408" cy="484632"/>
          </a:xfrm>
          <a:prstGeom prst="rightArrow">
            <a:avLst/>
          </a:prstGeom>
          <a:solidFill>
            <a:schemeClr val="tx1"/>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2400" dirty="0" smtClean="0">
              <a:solidFill>
                <a:schemeClr val="tx1"/>
              </a:solidFill>
              <a:ea typeface="微软雅黑" panose="020B0503020204020204" charset="-122"/>
            </a:endParaRPr>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sz="3600" dirty="0">
                <a:sym typeface="+mn-ea"/>
              </a:rPr>
              <a:t>逻辑回归优化</a:t>
            </a:r>
            <a:r>
              <a:rPr lang="en-US" altLang="zh-CN" sz="3600" dirty="0">
                <a:sym typeface="+mn-ea"/>
              </a:rPr>
              <a:t>-6</a:t>
            </a:r>
            <a:r>
              <a:rPr lang="zh-CN" altLang="en-US" sz="3600" dirty="0">
                <a:sym typeface="+mn-ea"/>
              </a:rPr>
              <a:t>调整数据的正负值</a:t>
            </a:r>
            <a:endParaRPr lang="en-US" altLang="zh-CN" sz="3600" dirty="0"/>
          </a:p>
        </p:txBody>
      </p:sp>
      <p:sp>
        <p:nvSpPr>
          <p:cNvPr id="4" name="内容占位符 3"/>
          <p:cNvSpPr>
            <a:spLocks noGrp="1"/>
          </p:cNvSpPr>
          <p:nvPr>
            <p:ph idx="1"/>
          </p:nvPr>
        </p:nvSpPr>
        <p:spPr/>
        <p:txBody>
          <a:bodyPr/>
          <a:p>
            <a:endParaRPr lang="zh-CN" altLang="en-US"/>
          </a:p>
        </p:txBody>
      </p:sp>
      <p:graphicFrame>
        <p:nvGraphicFramePr>
          <p:cNvPr id="3" name="对象 2"/>
          <p:cNvGraphicFramePr>
            <a:graphicFrameLocks noChangeAspect="1"/>
          </p:cNvGraphicFramePr>
          <p:nvPr/>
        </p:nvGraphicFramePr>
        <p:xfrm>
          <a:off x="1878955" y="1844447"/>
          <a:ext cx="7708900" cy="3540125"/>
        </p:xfrm>
        <a:graphic>
          <a:graphicData uri="http://schemas.openxmlformats.org/presentationml/2006/ole">
            <mc:AlternateContent xmlns:mc="http://schemas.openxmlformats.org/markup-compatibility/2006">
              <mc:Choice xmlns:v="urn:schemas-microsoft-com:vml" Requires="v">
                <p:oleObj spid="_x0000_s13697" name="Equation" r:id="rId1" imgW="37795200" imgH="17373600" progId="Equation.DSMT4">
                  <p:embed/>
                </p:oleObj>
              </mc:Choice>
              <mc:Fallback>
                <p:oleObj name="Equation" r:id="rId1" imgW="37795200" imgH="17373600" progId="Equation.DSMT4">
                  <p:embed/>
                  <p:pic>
                    <p:nvPicPr>
                      <p:cNvPr id="0" name="对象 5"/>
                      <p:cNvPicPr>
                        <a:picLocks noChangeAspect="1" noChangeArrowheads="1"/>
                      </p:cNvPicPr>
                      <p:nvPr/>
                    </p:nvPicPr>
                    <p:blipFill>
                      <a:blip r:embed="rId2"/>
                      <a:srcRect/>
                      <a:stretch>
                        <a:fillRect/>
                      </a:stretch>
                    </p:blipFill>
                    <p:spPr bwMode="auto">
                      <a:xfrm>
                        <a:off x="1878955" y="1844447"/>
                        <a:ext cx="7708900" cy="3540125"/>
                      </a:xfrm>
                      <a:prstGeom prst="rect">
                        <a:avLst/>
                      </a:prstGeom>
                      <a:solidFill>
                        <a:schemeClr val="tx1"/>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sz="3600" dirty="0">
                <a:sym typeface="+mn-ea"/>
              </a:rPr>
              <a:t>逻辑回归优化</a:t>
            </a:r>
            <a:r>
              <a:rPr lang="en-US" altLang="zh-CN" sz="3600" dirty="0">
                <a:sym typeface="+mn-ea"/>
              </a:rPr>
              <a:t>-6</a:t>
            </a:r>
            <a:r>
              <a:rPr lang="zh-CN" altLang="en-US" sz="3600" dirty="0">
                <a:sym typeface="+mn-ea"/>
              </a:rPr>
              <a:t>调整数据的正负值</a:t>
            </a:r>
            <a:endParaRPr lang="en-US" altLang="zh-CN" sz="3600" dirty="0"/>
          </a:p>
        </p:txBody>
      </p:sp>
      <p:graphicFrame>
        <p:nvGraphicFramePr>
          <p:cNvPr id="4" name="对象 3"/>
          <p:cNvGraphicFramePr>
            <a:graphicFrameLocks noChangeAspect="1"/>
          </p:cNvGraphicFramePr>
          <p:nvPr/>
        </p:nvGraphicFramePr>
        <p:xfrm>
          <a:off x="3718149" y="1640088"/>
          <a:ext cx="3810000" cy="1892300"/>
        </p:xfrm>
        <a:graphic>
          <a:graphicData uri="http://schemas.openxmlformats.org/presentationml/2006/ole">
            <mc:AlternateContent xmlns:mc="http://schemas.openxmlformats.org/markup-compatibility/2006">
              <mc:Choice xmlns:v="urn:schemas-microsoft-com:vml" Requires="v">
                <p:oleObj spid="_x0000_s22890" name="Equation" r:id="rId1" imgW="3810000" imgH="1892300" progId="Equation.DSMT4">
                  <p:embed/>
                </p:oleObj>
              </mc:Choice>
              <mc:Fallback>
                <p:oleObj name="Equation" r:id="rId1" imgW="3810000" imgH="1892300" progId="Equation.DSMT4">
                  <p:embed/>
                  <p:pic>
                    <p:nvPicPr>
                      <p:cNvPr id="0" name="对象 4"/>
                      <p:cNvPicPr>
                        <a:picLocks noChangeAspect="1" noChangeArrowheads="1"/>
                      </p:cNvPicPr>
                      <p:nvPr/>
                    </p:nvPicPr>
                    <p:blipFill>
                      <a:blip r:embed="rId2"/>
                      <a:srcRect/>
                      <a:stretch>
                        <a:fillRect/>
                      </a:stretch>
                    </p:blipFill>
                    <p:spPr bwMode="auto">
                      <a:xfrm>
                        <a:off x="3718149" y="1640088"/>
                        <a:ext cx="3810000" cy="1892300"/>
                      </a:xfrm>
                      <a:prstGeom prst="rect">
                        <a:avLst/>
                      </a:prstGeom>
                      <a:solidFill>
                        <a:schemeClr val="tx1"/>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p:cNvSpPr txBox="1"/>
          <p:nvPr/>
        </p:nvSpPr>
        <p:spPr>
          <a:xfrm>
            <a:off x="2045638" y="3698735"/>
            <a:ext cx="6911340" cy="1076325"/>
          </a:xfrm>
          <a:prstGeom prst="rect">
            <a:avLst/>
          </a:prstGeom>
          <a:noFill/>
        </p:spPr>
        <p:txBody>
          <a:bodyPr wrap="none" rtlCol="0">
            <a:spAutoFit/>
          </a:bodyPr>
          <a:lstStyle/>
          <a:p>
            <a:r>
              <a:rPr lang="zh-CN" altLang="en-US" sz="3200" dirty="0" smtClean="0">
                <a:ea typeface="微软雅黑" panose="020B0503020204020204" charset="-122"/>
              </a:rPr>
              <a:t>问题：</a:t>
            </a:r>
            <a:r>
              <a:rPr lang="en-US" altLang="zh-CN" sz="3200" dirty="0" smtClean="0">
                <a:ea typeface="微软雅黑" panose="020B0503020204020204" charset="-122"/>
              </a:rPr>
              <a:t>w1</a:t>
            </a:r>
            <a:r>
              <a:rPr lang="zh-CN" altLang="en-US" sz="3200" dirty="0" smtClean="0">
                <a:ea typeface="微软雅黑" panose="020B0503020204020204" charset="-122"/>
              </a:rPr>
              <a:t>和</a:t>
            </a:r>
            <a:r>
              <a:rPr lang="en-US" altLang="zh-CN" sz="3200" dirty="0" smtClean="0">
                <a:ea typeface="微软雅黑" panose="020B0503020204020204" charset="-122"/>
              </a:rPr>
              <a:t>w2</a:t>
            </a:r>
            <a:r>
              <a:rPr lang="zh-CN" altLang="en-US" sz="3200" dirty="0" smtClean="0">
                <a:ea typeface="微软雅黑" panose="020B0503020204020204" charset="-122"/>
              </a:rPr>
              <a:t>只能朝一个方向变化。</a:t>
            </a:r>
            <a:endParaRPr lang="en-US" altLang="zh-CN" sz="3200" dirty="0" smtClean="0">
              <a:ea typeface="微软雅黑" panose="020B0503020204020204" charset="-122"/>
            </a:endParaRPr>
          </a:p>
          <a:p>
            <a:r>
              <a:rPr lang="zh-CN" altLang="en-US" sz="3200" dirty="0" smtClean="0">
                <a:ea typeface="微软雅黑" panose="020B0503020204020204" charset="-122"/>
              </a:rPr>
              <a:t>要么同时变大，要么同时变小</a:t>
            </a:r>
            <a:endParaRPr lang="zh-CN" altLang="en-US" sz="3200" dirty="0">
              <a:ea typeface="微软雅黑" panose="020B0503020204020204" charset="-122"/>
            </a:endParaRPr>
          </a:p>
        </p:txBody>
      </p:sp>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sz="3600" dirty="0">
                <a:sym typeface="+mn-ea"/>
              </a:rPr>
              <a:t>逻辑回归优化</a:t>
            </a:r>
            <a:r>
              <a:rPr lang="en-US" altLang="zh-CN" sz="3600" dirty="0">
                <a:sym typeface="+mn-ea"/>
              </a:rPr>
              <a:t>-6</a:t>
            </a:r>
            <a:r>
              <a:rPr lang="zh-CN" altLang="en-US" sz="3600" dirty="0">
                <a:sym typeface="+mn-ea"/>
              </a:rPr>
              <a:t>调整数据的正负值</a:t>
            </a:r>
            <a:endParaRPr lang="en-US" altLang="zh-CN" sz="3600" dirty="0"/>
          </a:p>
        </p:txBody>
      </p:sp>
      <p:grpSp>
        <p:nvGrpSpPr>
          <p:cNvPr id="29" name="组合 28"/>
          <p:cNvGrpSpPr/>
          <p:nvPr/>
        </p:nvGrpSpPr>
        <p:grpSpPr>
          <a:xfrm>
            <a:off x="2586564" y="1573942"/>
            <a:ext cx="6716557" cy="4271834"/>
            <a:chOff x="1089552" y="1196117"/>
            <a:chExt cx="6716557" cy="4271834"/>
          </a:xfrm>
        </p:grpSpPr>
        <p:sp>
          <p:nvSpPr>
            <p:cNvPr id="13" name="TextBox 12"/>
            <p:cNvSpPr txBox="1"/>
            <p:nvPr/>
          </p:nvSpPr>
          <p:spPr>
            <a:xfrm>
              <a:off x="1089552" y="1412775"/>
              <a:ext cx="474980" cy="368300"/>
            </a:xfrm>
            <a:prstGeom prst="rect">
              <a:avLst/>
            </a:prstGeom>
            <a:noFill/>
            <a:ln w="28575">
              <a:solidFill>
                <a:schemeClr val="tx1"/>
              </a:solidFill>
            </a:ln>
          </p:spPr>
          <p:txBody>
            <a:bodyPr wrap="none" rtlCol="0">
              <a:spAutoFit/>
            </a:bodyPr>
            <a:lstStyle/>
            <a:p>
              <a:r>
                <a:rPr lang="en-US" altLang="zh-CN" dirty="0" smtClean="0">
                  <a:ea typeface="微软雅黑" panose="020B0503020204020204" charset="-122"/>
                </a:rPr>
                <a:t>w1</a:t>
              </a:r>
              <a:endParaRPr lang="zh-CN" altLang="en-US" dirty="0">
                <a:ea typeface="微软雅黑" panose="020B0503020204020204" charset="-122"/>
              </a:endParaRPr>
            </a:p>
          </p:txBody>
        </p:sp>
        <p:sp>
          <p:nvSpPr>
            <p:cNvPr id="14" name="TextBox 13"/>
            <p:cNvSpPr txBox="1"/>
            <p:nvPr/>
          </p:nvSpPr>
          <p:spPr>
            <a:xfrm>
              <a:off x="7331129" y="5099651"/>
              <a:ext cx="474980" cy="368300"/>
            </a:xfrm>
            <a:prstGeom prst="rect">
              <a:avLst/>
            </a:prstGeom>
            <a:noFill/>
            <a:ln w="28575">
              <a:solidFill>
                <a:schemeClr val="tx1"/>
              </a:solidFill>
            </a:ln>
          </p:spPr>
          <p:txBody>
            <a:bodyPr wrap="none" rtlCol="0">
              <a:spAutoFit/>
            </a:bodyPr>
            <a:lstStyle/>
            <a:p>
              <a:r>
                <a:rPr lang="en-US" altLang="zh-CN" dirty="0" smtClean="0">
                  <a:ea typeface="微软雅黑" panose="020B0503020204020204" charset="-122"/>
                </a:rPr>
                <a:t>w2</a:t>
              </a:r>
              <a:endParaRPr lang="zh-CN" altLang="en-US" dirty="0">
                <a:ea typeface="微软雅黑" panose="020B0503020204020204" charset="-122"/>
              </a:endParaRPr>
            </a:p>
          </p:txBody>
        </p:sp>
        <p:grpSp>
          <p:nvGrpSpPr>
            <p:cNvPr id="17" name="组合 16"/>
            <p:cNvGrpSpPr/>
            <p:nvPr/>
          </p:nvGrpSpPr>
          <p:grpSpPr>
            <a:xfrm>
              <a:off x="1403648" y="1844824"/>
              <a:ext cx="5760640" cy="3384376"/>
              <a:chOff x="1403648" y="1844824"/>
              <a:chExt cx="5760640" cy="3384376"/>
            </a:xfrm>
          </p:grpSpPr>
          <p:grpSp>
            <p:nvGrpSpPr>
              <p:cNvPr id="12" name="组合 11"/>
              <p:cNvGrpSpPr/>
              <p:nvPr/>
            </p:nvGrpSpPr>
            <p:grpSpPr>
              <a:xfrm>
                <a:off x="1403648" y="1844824"/>
                <a:ext cx="5760640" cy="3384376"/>
                <a:chOff x="1403648" y="1844824"/>
                <a:chExt cx="5760640" cy="3384376"/>
              </a:xfrm>
            </p:grpSpPr>
            <p:cxnSp>
              <p:nvCxnSpPr>
                <p:cNvPr id="5" name="直接箭头连接符 4"/>
                <p:cNvCxnSpPr/>
                <p:nvPr/>
              </p:nvCxnSpPr>
              <p:spPr>
                <a:xfrm flipV="1">
                  <a:off x="1403648" y="1844824"/>
                  <a:ext cx="0" cy="3384376"/>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8" name="直接箭头连接符 7"/>
                <p:cNvCxnSpPr/>
                <p:nvPr/>
              </p:nvCxnSpPr>
              <p:spPr>
                <a:xfrm>
                  <a:off x="1403648" y="5229200"/>
                  <a:ext cx="5760640" cy="0"/>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grpSp>
          <p:sp>
            <p:nvSpPr>
              <p:cNvPr id="15" name="椭圆 14"/>
              <p:cNvSpPr/>
              <p:nvPr/>
            </p:nvSpPr>
            <p:spPr>
              <a:xfrm>
                <a:off x="4788024" y="3868012"/>
                <a:ext cx="216024" cy="209060"/>
              </a:xfrm>
              <a:prstGeom prst="ellipse">
                <a:avLst/>
              </a:prstGeom>
              <a:solidFill>
                <a:srgbClr val="FF0000"/>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2400" dirty="0" smtClean="0">
                  <a:solidFill>
                    <a:schemeClr val="tx1"/>
                  </a:solidFill>
                  <a:ea typeface="微软雅黑" panose="020B0503020204020204" charset="-122"/>
                </a:endParaRPr>
              </a:p>
            </p:txBody>
          </p:sp>
          <p:sp>
            <p:nvSpPr>
              <p:cNvPr id="16" name="TextBox 15"/>
              <p:cNvSpPr txBox="1"/>
              <p:nvPr/>
            </p:nvSpPr>
            <p:spPr>
              <a:xfrm>
                <a:off x="4283968" y="3818653"/>
                <a:ext cx="487680" cy="368300"/>
              </a:xfrm>
              <a:prstGeom prst="rect">
                <a:avLst/>
              </a:prstGeom>
              <a:noFill/>
              <a:ln w="28575">
                <a:solidFill>
                  <a:schemeClr val="tx1"/>
                </a:solidFill>
              </a:ln>
            </p:spPr>
            <p:txBody>
              <a:bodyPr wrap="none" rtlCol="0">
                <a:spAutoFit/>
              </a:bodyPr>
              <a:lstStyle/>
              <a:p>
                <a:r>
                  <a:rPr lang="en-US" altLang="zh-CN" dirty="0" smtClean="0">
                    <a:ea typeface="微软雅黑" panose="020B0503020204020204" charset="-122"/>
                  </a:rPr>
                  <a:t>W*</a:t>
                </a:r>
                <a:endParaRPr lang="zh-CN" altLang="en-US" dirty="0">
                  <a:ea typeface="微软雅黑" panose="020B0503020204020204" charset="-122"/>
                </a:endParaRPr>
              </a:p>
            </p:txBody>
          </p:sp>
        </p:grpSp>
        <p:sp>
          <p:nvSpPr>
            <p:cNvPr id="18" name="椭圆 17"/>
            <p:cNvSpPr/>
            <p:nvPr/>
          </p:nvSpPr>
          <p:spPr>
            <a:xfrm>
              <a:off x="2555776" y="2585212"/>
              <a:ext cx="216024" cy="209060"/>
            </a:xfrm>
            <a:prstGeom prst="ellipse">
              <a:avLst/>
            </a:prstGeom>
            <a:solidFill>
              <a:srgbClr val="FF0000"/>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2400" dirty="0" smtClean="0">
                <a:solidFill>
                  <a:schemeClr val="tx1"/>
                </a:solidFill>
                <a:ea typeface="微软雅黑" panose="020B0503020204020204" charset="-122"/>
              </a:endParaRPr>
            </a:p>
          </p:txBody>
        </p:sp>
        <p:sp>
          <p:nvSpPr>
            <p:cNvPr id="19" name="TextBox 18"/>
            <p:cNvSpPr txBox="1"/>
            <p:nvPr/>
          </p:nvSpPr>
          <p:spPr>
            <a:xfrm>
              <a:off x="2153102" y="2535853"/>
              <a:ext cx="462280" cy="368300"/>
            </a:xfrm>
            <a:prstGeom prst="rect">
              <a:avLst/>
            </a:prstGeom>
            <a:noFill/>
            <a:ln w="28575">
              <a:solidFill>
                <a:schemeClr val="tx1"/>
              </a:solidFill>
            </a:ln>
          </p:spPr>
          <p:txBody>
            <a:bodyPr wrap="none" rtlCol="0">
              <a:spAutoFit/>
            </a:bodyPr>
            <a:lstStyle/>
            <a:p>
              <a:r>
                <a:rPr lang="en-US" altLang="zh-CN" dirty="0" err="1" smtClean="0">
                  <a:ea typeface="微软雅黑" panose="020B0503020204020204" charset="-122"/>
                </a:rPr>
                <a:t>Wt</a:t>
              </a:r>
              <a:endParaRPr lang="zh-CN" altLang="en-US" dirty="0">
                <a:ea typeface="微软雅黑" panose="020B0503020204020204" charset="-122"/>
              </a:endParaRPr>
            </a:p>
          </p:txBody>
        </p:sp>
        <p:cxnSp>
          <p:nvCxnSpPr>
            <p:cNvPr id="23" name="直接箭头连接符 22"/>
            <p:cNvCxnSpPr>
              <a:stCxn id="18" idx="6"/>
            </p:cNvCxnSpPr>
            <p:nvPr/>
          </p:nvCxnSpPr>
          <p:spPr>
            <a:xfrm flipV="1">
              <a:off x="2771800" y="1196752"/>
              <a:ext cx="3240360" cy="1492990"/>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a:endCxn id="15" idx="7"/>
            </p:cNvCxnSpPr>
            <p:nvPr/>
          </p:nvCxnSpPr>
          <p:spPr>
            <a:xfrm flipH="1">
              <a:off x="4972412" y="1196752"/>
              <a:ext cx="1039748" cy="2701876"/>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18" idx="5"/>
              <a:endCxn id="15" idx="1"/>
            </p:cNvCxnSpPr>
            <p:nvPr/>
          </p:nvCxnSpPr>
          <p:spPr>
            <a:xfrm>
              <a:off x="2740164" y="2763656"/>
              <a:ext cx="2079496" cy="113497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H="1">
              <a:off x="4973682" y="1196117"/>
              <a:ext cx="1039748" cy="2701876"/>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grpSp>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dirty="0">
                <a:sym typeface="+mn-ea"/>
              </a:rPr>
              <a:t>逻辑回归优化</a:t>
            </a:r>
            <a:r>
              <a:rPr lang="en-US" altLang="zh-CN" dirty="0">
                <a:sym typeface="+mn-ea"/>
              </a:rPr>
              <a:t>-6</a:t>
            </a:r>
            <a:r>
              <a:rPr lang="zh-CN" altLang="en-US" dirty="0">
                <a:sym typeface="+mn-ea"/>
              </a:rPr>
              <a:t>调整数据的正负值</a:t>
            </a:r>
            <a:endParaRPr lang="zh-CN" altLang="en-US"/>
          </a:p>
        </p:txBody>
      </p:sp>
      <p:sp>
        <p:nvSpPr>
          <p:cNvPr id="3" name="内容占位符 2"/>
          <p:cNvSpPr>
            <a:spLocks noGrp="1"/>
          </p:cNvSpPr>
          <p:nvPr>
            <p:ph idx="1"/>
          </p:nvPr>
        </p:nvSpPr>
        <p:spPr/>
        <p:txBody>
          <a:bodyPr/>
          <a:p>
            <a:r>
              <a:rPr lang="zh-CN" altLang="en-US" dirty="0" smtClean="0">
                <a:sym typeface="+mn-ea"/>
              </a:rPr>
              <a:t>解决方法：</a:t>
            </a:r>
            <a:endParaRPr lang="zh-CN" altLang="en-US" dirty="0" smtClean="0">
              <a:sym typeface="+mn-ea"/>
            </a:endParaRPr>
          </a:p>
          <a:p>
            <a:pPr lvl="1"/>
            <a:r>
              <a:rPr lang="zh-CN" altLang="en-US" dirty="0" smtClean="0">
                <a:sym typeface="+mn-ea"/>
              </a:rPr>
              <a:t>尽可能让</a:t>
            </a:r>
            <a:r>
              <a:rPr lang="en-US" altLang="zh-CN" dirty="0" smtClean="0">
                <a:sym typeface="+mn-ea"/>
              </a:rPr>
              <a:t>x</a:t>
            </a:r>
            <a:r>
              <a:rPr lang="zh-CN" altLang="en-US" dirty="0" smtClean="0">
                <a:sym typeface="+mn-ea"/>
              </a:rPr>
              <a:t>的各个维度取值上有正有负</a:t>
            </a:r>
            <a:endParaRPr lang="zh-CN" altLang="en-US" dirty="0" smtClean="0">
              <a:sym typeface="+mn-ea"/>
            </a:endParaRPr>
          </a:p>
          <a:p>
            <a:pPr lvl="0"/>
            <a:endParaRPr lang="zh-CN" altLang="en-US" dirty="0" smtClean="0">
              <a:sym typeface="+mn-ea"/>
            </a:endParaRPr>
          </a:p>
          <a:p>
            <a:pPr lvl="1"/>
            <a:endParaRPr lang="zh-CN" altLang="en-US"/>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sz="3600" dirty="0">
                <a:sym typeface="+mn-ea"/>
              </a:rPr>
              <a:t>逻辑回归优化</a:t>
            </a:r>
            <a:r>
              <a:rPr lang="en-US" altLang="zh-CN" sz="3600" dirty="0">
                <a:sym typeface="+mn-ea"/>
              </a:rPr>
              <a:t>-6</a:t>
            </a:r>
            <a:r>
              <a:rPr lang="zh-CN" altLang="en-US" sz="3600" dirty="0">
                <a:sym typeface="+mn-ea"/>
              </a:rPr>
              <a:t>调整数据的正负值</a:t>
            </a:r>
            <a:endParaRPr lang="zh-CN" altLang="en-US" sz="3600" dirty="0"/>
          </a:p>
        </p:txBody>
      </p:sp>
      <p:sp>
        <p:nvSpPr>
          <p:cNvPr id="3" name="内容占位符 2"/>
          <p:cNvSpPr>
            <a:spLocks noGrp="1"/>
          </p:cNvSpPr>
          <p:nvPr>
            <p:ph idx="1"/>
          </p:nvPr>
        </p:nvSpPr>
        <p:spPr/>
        <p:txBody>
          <a:bodyPr/>
          <a:lstStyle/>
          <a:p>
            <a:r>
              <a:rPr lang="zh-CN" altLang="en-US" dirty="0" smtClean="0"/>
              <a:t>均值归一化：</a:t>
            </a:r>
            <a:endParaRPr lang="en-US" altLang="zh-CN" dirty="0" smtClean="0"/>
          </a:p>
          <a:p>
            <a:pPr lvl="1"/>
            <a:r>
              <a:rPr lang="zh-CN" altLang="en-US" dirty="0" smtClean="0"/>
              <a:t>每个数量减去平均值</a:t>
            </a:r>
            <a:endParaRPr lang="zh-CN" altLang="en-US" dirty="0"/>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sz="3600" dirty="0">
                <a:sym typeface="+mn-ea"/>
              </a:rPr>
              <a:t>逻辑回归原理</a:t>
            </a:r>
            <a:endParaRPr lang="en-US" altLang="zh-CN" sz="3600" dirty="0"/>
          </a:p>
        </p:txBody>
      </p:sp>
      <p:sp>
        <p:nvSpPr>
          <p:cNvPr id="5" name="内容占位符 4"/>
          <p:cNvSpPr>
            <a:spLocks noGrp="1"/>
          </p:cNvSpPr>
          <p:nvPr>
            <p:ph idx="1"/>
          </p:nvPr>
        </p:nvSpPr>
        <p:spPr/>
        <p:txBody>
          <a:bodyPr/>
          <a:p>
            <a:r>
              <a:rPr lang="zh-CN" altLang="en-US" dirty="0" smtClean="0">
                <a:ea typeface="微软雅黑" panose="020B0503020204020204" charset="-122"/>
                <a:sym typeface="+mn-ea"/>
              </a:rPr>
              <a:t>找到逻辑回归分界线</a:t>
            </a:r>
            <a:endParaRPr lang="zh-CN" altLang="en-US"/>
          </a:p>
        </p:txBody>
      </p:sp>
      <p:graphicFrame>
        <p:nvGraphicFramePr>
          <p:cNvPr id="4" name="对象 3"/>
          <p:cNvGraphicFramePr>
            <a:graphicFrameLocks noChangeAspect="1"/>
          </p:cNvGraphicFramePr>
          <p:nvPr/>
        </p:nvGraphicFramePr>
        <p:xfrm>
          <a:off x="1902838" y="2429170"/>
          <a:ext cx="8586125" cy="2000650"/>
        </p:xfrm>
        <a:graphic>
          <a:graphicData uri="http://schemas.openxmlformats.org/presentationml/2006/ole">
            <mc:AlternateContent xmlns:mc="http://schemas.openxmlformats.org/markup-compatibility/2006">
              <mc:Choice xmlns:v="urn:schemas-microsoft-com:vml" Requires="v">
                <p:oleObj spid="_x0000_s6540" name="Equation" r:id="rId1" imgW="62788800" imgH="14630400" progId="Equation.DSMT4">
                  <p:embed/>
                </p:oleObj>
              </mc:Choice>
              <mc:Fallback>
                <p:oleObj name="Equation" r:id="rId1" imgW="62788800" imgH="14630400" progId="Equation.DSMT4">
                  <p:embed/>
                  <p:pic>
                    <p:nvPicPr>
                      <p:cNvPr id="0" name="图片 6539"/>
                      <p:cNvPicPr/>
                      <p:nvPr/>
                    </p:nvPicPr>
                    <p:blipFill>
                      <a:blip r:embed="rId2"/>
                      <a:stretch>
                        <a:fillRect/>
                      </a:stretch>
                    </p:blipFill>
                    <p:spPr>
                      <a:xfrm>
                        <a:off x="1902838" y="2429170"/>
                        <a:ext cx="8586125" cy="2000650"/>
                      </a:xfrm>
                      <a:prstGeom prst="rect">
                        <a:avLst/>
                      </a:prstGeom>
                      <a:solidFill>
                        <a:schemeClr val="tx1"/>
                      </a:solidFill>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sz="3600" dirty="0">
                <a:sym typeface="+mn-ea"/>
              </a:rPr>
              <a:t>逻辑回归优化</a:t>
            </a:r>
            <a:r>
              <a:rPr lang="en-US" altLang="zh-CN" sz="3600" dirty="0">
                <a:sym typeface="+mn-ea"/>
              </a:rPr>
              <a:t>-6</a:t>
            </a:r>
            <a:r>
              <a:rPr lang="zh-CN" altLang="en-US" sz="3600" dirty="0">
                <a:sym typeface="+mn-ea"/>
              </a:rPr>
              <a:t>调整数据的正负值</a:t>
            </a:r>
            <a:endParaRPr lang="en-US" altLang="zh-CN" sz="3600" dirty="0"/>
          </a:p>
        </p:txBody>
      </p:sp>
      <p:sp>
        <p:nvSpPr>
          <p:cNvPr id="3" name="Rectangle 1"/>
          <p:cNvSpPr>
            <a:spLocks noChangeArrowheads="1"/>
          </p:cNvSpPr>
          <p:nvPr/>
        </p:nvSpPr>
        <p:spPr bwMode="auto">
          <a:xfrm>
            <a:off x="1773933" y="3530143"/>
            <a:ext cx="309880" cy="3371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indent="0" defTabSz="914400" eaLnBrk="1" latinLnBrk="0" hangingPunct="1">
              <a:lnSpc>
                <a:spcPct val="100000"/>
              </a:lnSpc>
              <a:buClrTx/>
              <a:buSzTx/>
              <a:buFontTx/>
              <a:buNone/>
            </a:pPr>
            <a:r>
              <a:rPr lang="en-US" altLang="zh-CN" sz="1600" dirty="0" smtClean="0">
                <a:ea typeface="微软雅黑" panose="020B0503020204020204" charset="-122"/>
              </a:rPr>
              <a:t> </a:t>
            </a:r>
            <a:endParaRPr lang="zh-CN" altLang="zh-CN" sz="1600" dirty="0">
              <a:ea typeface="微软雅黑" panose="020B0503020204020204" charset="-122"/>
            </a:endParaRPr>
          </a:p>
        </p:txBody>
      </p:sp>
      <p:graphicFrame>
        <p:nvGraphicFramePr>
          <p:cNvPr id="7" name="表格 6"/>
          <p:cNvGraphicFramePr>
            <a:graphicFrameLocks noGrp="1"/>
          </p:cNvGraphicFramePr>
          <p:nvPr>
            <p:custDataLst>
              <p:tags r:id="rId1"/>
            </p:custDataLst>
          </p:nvPr>
        </p:nvGraphicFramePr>
        <p:xfrm>
          <a:off x="1522413" y="1996263"/>
          <a:ext cx="3672205" cy="2494280"/>
        </p:xfrm>
        <a:graphic>
          <a:graphicData uri="http://schemas.openxmlformats.org/drawingml/2006/table">
            <a:tbl>
              <a:tblPr firstRow="1" bandRow="1">
                <a:tableStyleId>{5C22544A-7EE6-4342-B048-85BDC9FD1C3A}</a:tableStyleId>
              </a:tblPr>
              <a:tblGrid>
                <a:gridCol w="1151890"/>
                <a:gridCol w="1368425"/>
                <a:gridCol w="1151890"/>
              </a:tblGrid>
              <a:tr h="370840">
                <a:tc>
                  <a:txBody>
                    <a:bodyPr/>
                    <a:lstStyle/>
                    <a:p>
                      <a:pPr algn="ctr"/>
                      <a:r>
                        <a:rPr lang="zh-CN" altLang="en-US" dirty="0" smtClean="0">
                          <a:ea typeface="微软雅黑" panose="020B0503020204020204" charset="-122"/>
                        </a:rPr>
                        <a:t>老虎数量</a:t>
                      </a:r>
                      <a:endParaRPr lang="zh-CN" altLang="en-US" dirty="0">
                        <a:ea typeface="微软雅黑" panose="020B0503020204020204" charset="-122"/>
                      </a:endParaRPr>
                    </a:p>
                  </a:txBody>
                  <a:tcPr/>
                </a:tc>
                <a:tc>
                  <a:txBody>
                    <a:bodyPr/>
                    <a:lstStyle/>
                    <a:p>
                      <a:pPr algn="ctr"/>
                      <a:r>
                        <a:rPr lang="zh-CN" altLang="en-US" dirty="0" smtClean="0">
                          <a:ea typeface="微软雅黑" panose="020B0503020204020204" charset="-122"/>
                        </a:rPr>
                        <a:t>麻雀数量</a:t>
                      </a:r>
                      <a:endParaRPr lang="zh-CN" altLang="en-US" dirty="0">
                        <a:ea typeface="微软雅黑" panose="020B0503020204020204" charset="-122"/>
                      </a:endParaRPr>
                    </a:p>
                  </a:txBody>
                  <a:tcPr/>
                </a:tc>
                <a:tc>
                  <a:txBody>
                    <a:bodyPr/>
                    <a:lstStyle/>
                    <a:p>
                      <a:pPr algn="ctr"/>
                      <a:r>
                        <a:rPr lang="zh-CN" altLang="en-US" dirty="0" smtClean="0">
                          <a:ea typeface="微软雅黑" panose="020B0503020204020204" charset="-122"/>
                        </a:rPr>
                        <a:t>是否污染</a:t>
                      </a:r>
                      <a:endParaRPr lang="zh-CN" altLang="en-US" dirty="0">
                        <a:ea typeface="微软雅黑" panose="020B0503020204020204" charset="-122"/>
                      </a:endParaRPr>
                    </a:p>
                  </a:txBody>
                  <a:tcPr/>
                </a:tc>
              </a:tr>
              <a:tr h="370840">
                <a:tc>
                  <a:txBody>
                    <a:bodyPr/>
                    <a:lstStyle/>
                    <a:p>
                      <a:pPr algn="ctr"/>
                      <a:r>
                        <a:rPr lang="en-US" altLang="zh-CN" dirty="0" smtClean="0">
                          <a:ea typeface="微软雅黑" panose="020B0503020204020204" charset="-122"/>
                        </a:rPr>
                        <a:t>1.33</a:t>
                      </a:r>
                      <a:endParaRPr lang="zh-CN" altLang="en-US" dirty="0">
                        <a:ea typeface="微软雅黑" panose="020B0503020204020204" charset="-122"/>
                      </a:endParaRPr>
                    </a:p>
                  </a:txBody>
                  <a:tcPr/>
                </a:tc>
                <a:tc>
                  <a:txBody>
                    <a:bodyPr/>
                    <a:lstStyle/>
                    <a:p>
                      <a:pPr algn="ctr"/>
                      <a:r>
                        <a:rPr lang="en-US" altLang="zh-CN" sz="1800" kern="1200" dirty="0" smtClean="0">
                          <a:solidFill>
                            <a:schemeClr val="dk1"/>
                          </a:solidFill>
                          <a:latin typeface="+mn-lt"/>
                          <a:ea typeface="微软雅黑" panose="020B0503020204020204" charset="-122"/>
                          <a:cs typeface="+mn-cs"/>
                        </a:rPr>
                        <a:t>10.7</a:t>
                      </a:r>
                      <a:endParaRPr lang="zh-CN" altLang="en-US" sz="1800" kern="1200" dirty="0">
                        <a:solidFill>
                          <a:schemeClr val="dk1"/>
                        </a:solidFill>
                        <a:latin typeface="+mn-lt"/>
                        <a:ea typeface="微软雅黑" panose="020B0503020204020204" charset="-122"/>
                        <a:cs typeface="+mn-cs"/>
                      </a:endParaRPr>
                    </a:p>
                  </a:txBody>
                  <a:tcPr/>
                </a:tc>
                <a:tc>
                  <a:txBody>
                    <a:bodyPr/>
                    <a:lstStyle/>
                    <a:p>
                      <a:pPr algn="ctr"/>
                      <a:r>
                        <a:rPr lang="en-US" altLang="zh-CN" dirty="0" smtClean="0">
                          <a:ea typeface="微软雅黑" panose="020B0503020204020204" charset="-122"/>
                        </a:rPr>
                        <a:t>1</a:t>
                      </a:r>
                      <a:endParaRPr lang="zh-CN" altLang="en-US" dirty="0">
                        <a:ea typeface="微软雅黑" panose="020B0503020204020204" charset="-122"/>
                      </a:endParaRPr>
                    </a:p>
                  </a:txBody>
                  <a:tcPr/>
                </a:tc>
              </a:tr>
              <a:tr h="370840">
                <a:tc>
                  <a:txBody>
                    <a:bodyPr/>
                    <a:lstStyle/>
                    <a:p>
                      <a:pPr algn="ctr"/>
                      <a:r>
                        <a:rPr lang="en-US" altLang="zh-CN" dirty="0" smtClean="0">
                          <a:ea typeface="微软雅黑" panose="020B0503020204020204" charset="-122"/>
                        </a:rPr>
                        <a:t>2</a:t>
                      </a:r>
                      <a:endParaRPr lang="zh-CN" altLang="en-US" dirty="0">
                        <a:ea typeface="微软雅黑" panose="020B0503020204020204" charset="-122"/>
                      </a:endParaRPr>
                    </a:p>
                  </a:txBody>
                  <a:tcPr/>
                </a:tc>
                <a:tc>
                  <a:txBody>
                    <a:bodyPr/>
                    <a:lstStyle/>
                    <a:p>
                      <a:pPr algn="ctr"/>
                      <a:r>
                        <a:rPr lang="en-US" altLang="zh-CN" sz="1800" kern="1200" dirty="0" smtClean="0">
                          <a:solidFill>
                            <a:schemeClr val="dk1"/>
                          </a:solidFill>
                          <a:latin typeface="+mn-lt"/>
                          <a:ea typeface="微软雅黑" panose="020B0503020204020204" charset="-122"/>
                          <a:cs typeface="+mn-cs"/>
                        </a:rPr>
                        <a:t>11.80</a:t>
                      </a:r>
                      <a:endParaRPr lang="zh-CN" altLang="en-US" sz="1800" kern="1200" dirty="0">
                        <a:solidFill>
                          <a:schemeClr val="dk1"/>
                        </a:solidFill>
                        <a:latin typeface="+mn-lt"/>
                        <a:ea typeface="微软雅黑" panose="020B0503020204020204" charset="-122"/>
                        <a:cs typeface="+mn-cs"/>
                      </a:endParaRPr>
                    </a:p>
                  </a:txBody>
                  <a:tcPr/>
                </a:tc>
                <a:tc>
                  <a:txBody>
                    <a:bodyPr/>
                    <a:lstStyle/>
                    <a:p>
                      <a:pPr algn="ctr"/>
                      <a:r>
                        <a:rPr lang="en-US" altLang="zh-CN" dirty="0" smtClean="0">
                          <a:ea typeface="微软雅黑" panose="020B0503020204020204" charset="-122"/>
                        </a:rPr>
                        <a:t>0</a:t>
                      </a:r>
                      <a:endParaRPr lang="zh-CN" altLang="en-US" dirty="0">
                        <a:ea typeface="微软雅黑" panose="020B0503020204020204" charset="-122"/>
                      </a:endParaRPr>
                    </a:p>
                  </a:txBody>
                  <a:tcPr/>
                </a:tc>
              </a:tr>
              <a:tr h="471656">
                <a:tc>
                  <a:txBody>
                    <a:bodyPr/>
                    <a:lstStyle/>
                    <a:p>
                      <a:pPr algn="ctr"/>
                      <a:r>
                        <a:rPr lang="en-US" altLang="zh-CN" dirty="0" smtClean="0">
                          <a:ea typeface="微软雅黑" panose="020B0503020204020204" charset="-122"/>
                        </a:rPr>
                        <a:t>0.67</a:t>
                      </a:r>
                      <a:endParaRPr lang="zh-CN" altLang="en-US" dirty="0">
                        <a:ea typeface="微软雅黑" panose="020B050302020402020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kern="1200" dirty="0" smtClean="0">
                          <a:solidFill>
                            <a:schemeClr val="dk1"/>
                          </a:solidFill>
                          <a:latin typeface="+mn-lt"/>
                          <a:ea typeface="微软雅黑" panose="020B0503020204020204" charset="-122"/>
                          <a:cs typeface="+mn-cs"/>
                        </a:rPr>
                        <a:t>13.15</a:t>
                      </a:r>
                      <a:endParaRPr lang="zh-CN" altLang="en-US" sz="1800" kern="1200" dirty="0" smtClean="0">
                        <a:solidFill>
                          <a:schemeClr val="dk1"/>
                        </a:solidFill>
                        <a:latin typeface="+mn-lt"/>
                        <a:ea typeface="微软雅黑" panose="020B0503020204020204" charset="-122"/>
                        <a:cs typeface="+mn-cs"/>
                      </a:endParaRPr>
                    </a:p>
                    <a:p>
                      <a:pPr marL="0" marR="0" indent="0" algn="ctr" defTabSz="914400" rtl="0" eaLnBrk="1" fontAlgn="auto" latinLnBrk="0" hangingPunct="1">
                        <a:lnSpc>
                          <a:spcPct val="100000"/>
                        </a:lnSpc>
                        <a:spcBef>
                          <a:spcPts val="0"/>
                        </a:spcBef>
                        <a:spcAft>
                          <a:spcPts val="0"/>
                        </a:spcAft>
                        <a:buClrTx/>
                        <a:buSzTx/>
                        <a:buFontTx/>
                        <a:buNone/>
                        <a:defRPr/>
                      </a:pPr>
                      <a:endParaRPr lang="zh-CN" altLang="en-US" sz="1800" kern="1200" dirty="0" smtClean="0">
                        <a:solidFill>
                          <a:schemeClr val="dk1"/>
                        </a:solidFill>
                        <a:latin typeface="+mn-lt"/>
                        <a:ea typeface="微软雅黑" panose="020B0503020204020204" charset="-122"/>
                        <a:cs typeface="+mn-cs"/>
                      </a:endParaRPr>
                    </a:p>
                  </a:txBody>
                  <a:tcPr/>
                </a:tc>
                <a:tc>
                  <a:txBody>
                    <a:bodyPr/>
                    <a:lstStyle/>
                    <a:p>
                      <a:pPr algn="ctr"/>
                      <a:r>
                        <a:rPr lang="en-US" altLang="zh-CN" dirty="0" smtClean="0">
                          <a:ea typeface="微软雅黑" panose="020B0503020204020204" charset="-122"/>
                        </a:rPr>
                        <a:t>0</a:t>
                      </a:r>
                      <a:endParaRPr lang="zh-CN" altLang="en-US" dirty="0">
                        <a:ea typeface="微软雅黑" panose="020B0503020204020204" charset="-122"/>
                      </a:endParaRPr>
                    </a:p>
                  </a:txBody>
                  <a:tcPr/>
                </a:tc>
              </a:tr>
              <a:tr h="370840">
                <a:tc>
                  <a:txBody>
                    <a:bodyPr/>
                    <a:lstStyle/>
                    <a:p>
                      <a:pPr algn="ctr"/>
                      <a:r>
                        <a:rPr lang="en-US" altLang="zh-CN" dirty="0" smtClean="0">
                          <a:ea typeface="微软雅黑" panose="020B0503020204020204" charset="-122"/>
                        </a:rPr>
                        <a:t>0</a:t>
                      </a:r>
                      <a:endParaRPr lang="zh-CN" altLang="en-US" dirty="0">
                        <a:ea typeface="微软雅黑" panose="020B050302020402020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kern="1200" dirty="0" smtClean="0">
                          <a:solidFill>
                            <a:schemeClr val="dk1"/>
                          </a:solidFill>
                          <a:latin typeface="+mn-lt"/>
                          <a:ea typeface="微软雅黑" panose="020B0503020204020204" charset="-122"/>
                          <a:cs typeface="+mn-cs"/>
                        </a:rPr>
                        <a:t>11.59</a:t>
                      </a:r>
                      <a:endParaRPr lang="zh-CN" altLang="en-US" sz="1800" kern="1200" dirty="0" smtClean="0">
                        <a:solidFill>
                          <a:schemeClr val="dk1"/>
                        </a:solidFill>
                        <a:latin typeface="+mn-lt"/>
                        <a:ea typeface="微软雅黑" panose="020B0503020204020204" charset="-122"/>
                        <a:cs typeface="+mn-cs"/>
                      </a:endParaRPr>
                    </a:p>
                  </a:txBody>
                  <a:tcPr/>
                </a:tc>
                <a:tc>
                  <a:txBody>
                    <a:bodyPr/>
                    <a:lstStyle/>
                    <a:p>
                      <a:pPr algn="ctr"/>
                      <a:r>
                        <a:rPr lang="en-US" altLang="zh-CN" dirty="0" smtClean="0">
                          <a:ea typeface="微软雅黑" panose="020B0503020204020204" charset="-122"/>
                        </a:rPr>
                        <a:t>1</a:t>
                      </a:r>
                      <a:endParaRPr lang="zh-CN" altLang="en-US" dirty="0">
                        <a:ea typeface="微软雅黑" panose="020B0503020204020204" charset="-122"/>
                      </a:endParaRPr>
                    </a:p>
                  </a:txBody>
                  <a:tcPr/>
                </a:tc>
              </a:tr>
              <a:tr h="370840">
                <a:tc>
                  <a:txBody>
                    <a:bodyPr/>
                    <a:lstStyle/>
                    <a:p>
                      <a:pPr algn="ctr"/>
                      <a:r>
                        <a:rPr lang="en-US" altLang="zh-CN" dirty="0" smtClean="0">
                          <a:ea typeface="微软雅黑" panose="020B0503020204020204" charset="-122"/>
                        </a:rPr>
                        <a:t>1</a:t>
                      </a:r>
                      <a:endParaRPr lang="zh-CN" altLang="en-US" dirty="0">
                        <a:ea typeface="微软雅黑" panose="020B050302020402020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kern="1200" dirty="0" smtClean="0">
                          <a:solidFill>
                            <a:schemeClr val="dk1"/>
                          </a:solidFill>
                          <a:latin typeface="+mn-lt"/>
                          <a:ea typeface="微软雅黑" panose="020B0503020204020204" charset="-122"/>
                          <a:cs typeface="+mn-cs"/>
                        </a:rPr>
                        <a:t>11.81</a:t>
                      </a:r>
                      <a:endParaRPr lang="zh-CN" altLang="en-US" sz="1800" kern="1200" dirty="0" smtClean="0">
                        <a:solidFill>
                          <a:schemeClr val="dk1"/>
                        </a:solidFill>
                        <a:latin typeface="+mn-lt"/>
                        <a:ea typeface="微软雅黑" panose="020B0503020204020204" charset="-122"/>
                        <a:cs typeface="+mn-cs"/>
                      </a:endParaRPr>
                    </a:p>
                  </a:txBody>
                  <a:tcPr/>
                </a:tc>
                <a:tc>
                  <a:txBody>
                    <a:bodyPr/>
                    <a:lstStyle/>
                    <a:p>
                      <a:pPr algn="ctr"/>
                      <a:r>
                        <a:rPr lang="zh-CN" altLang="en-US" dirty="0" smtClean="0">
                          <a:ea typeface="微软雅黑" panose="020B0503020204020204" charset="-122"/>
                        </a:rPr>
                        <a:t>均值</a:t>
                      </a:r>
                      <a:endParaRPr lang="zh-CN" altLang="en-US" dirty="0">
                        <a:ea typeface="微软雅黑" panose="020B0503020204020204" charset="-122"/>
                      </a:endParaRPr>
                    </a:p>
                  </a:txBody>
                  <a:tcPr/>
                </a:tc>
              </a:tr>
            </a:tbl>
          </a:graphicData>
        </a:graphic>
      </p:graphicFrame>
      <p:graphicFrame>
        <p:nvGraphicFramePr>
          <p:cNvPr id="8" name="表格 7"/>
          <p:cNvGraphicFramePr>
            <a:graphicFrameLocks noGrp="1"/>
          </p:cNvGraphicFramePr>
          <p:nvPr/>
        </p:nvGraphicFramePr>
        <p:xfrm>
          <a:off x="6670477" y="2181683"/>
          <a:ext cx="3672205" cy="2123440"/>
        </p:xfrm>
        <a:graphic>
          <a:graphicData uri="http://schemas.openxmlformats.org/drawingml/2006/table">
            <a:tbl>
              <a:tblPr firstRow="1" bandRow="1">
                <a:tableStyleId>{5C22544A-7EE6-4342-B048-85BDC9FD1C3A}</a:tableStyleId>
              </a:tblPr>
              <a:tblGrid>
                <a:gridCol w="1151890"/>
                <a:gridCol w="1368425"/>
                <a:gridCol w="1151890"/>
              </a:tblGrid>
              <a:tr h="370840">
                <a:tc>
                  <a:txBody>
                    <a:bodyPr/>
                    <a:lstStyle/>
                    <a:p>
                      <a:pPr algn="ctr"/>
                      <a:r>
                        <a:rPr lang="zh-CN" altLang="en-US" dirty="0" smtClean="0">
                          <a:ea typeface="微软雅黑" panose="020B0503020204020204" charset="-122"/>
                        </a:rPr>
                        <a:t>老虎数量</a:t>
                      </a:r>
                      <a:endParaRPr lang="zh-CN" altLang="en-US" dirty="0">
                        <a:ea typeface="微软雅黑" panose="020B0503020204020204" charset="-122"/>
                      </a:endParaRPr>
                    </a:p>
                  </a:txBody>
                  <a:tcPr/>
                </a:tc>
                <a:tc>
                  <a:txBody>
                    <a:bodyPr/>
                    <a:lstStyle/>
                    <a:p>
                      <a:pPr algn="ctr"/>
                      <a:r>
                        <a:rPr lang="zh-CN" altLang="en-US" dirty="0" smtClean="0">
                          <a:ea typeface="微软雅黑" panose="020B0503020204020204" charset="-122"/>
                        </a:rPr>
                        <a:t>麻雀数量</a:t>
                      </a:r>
                      <a:endParaRPr lang="zh-CN" altLang="en-US" dirty="0">
                        <a:ea typeface="微软雅黑" panose="020B0503020204020204" charset="-122"/>
                      </a:endParaRPr>
                    </a:p>
                  </a:txBody>
                  <a:tcPr/>
                </a:tc>
                <a:tc>
                  <a:txBody>
                    <a:bodyPr/>
                    <a:lstStyle/>
                    <a:p>
                      <a:pPr algn="ctr"/>
                      <a:r>
                        <a:rPr lang="zh-CN" altLang="en-US" dirty="0" smtClean="0">
                          <a:ea typeface="微软雅黑" panose="020B0503020204020204" charset="-122"/>
                        </a:rPr>
                        <a:t>是否污染</a:t>
                      </a:r>
                      <a:endParaRPr lang="zh-CN" altLang="en-US" dirty="0">
                        <a:ea typeface="微软雅黑" panose="020B0503020204020204" charset="-122"/>
                      </a:endParaRPr>
                    </a:p>
                  </a:txBody>
                  <a:tcPr/>
                </a:tc>
              </a:tr>
              <a:tr h="370840">
                <a:tc>
                  <a:txBody>
                    <a:bodyPr/>
                    <a:lstStyle/>
                    <a:p>
                      <a:pPr algn="ctr"/>
                      <a:r>
                        <a:rPr lang="en-US" altLang="zh-CN" dirty="0" smtClean="0">
                          <a:ea typeface="微软雅黑" panose="020B0503020204020204" charset="-122"/>
                        </a:rPr>
                        <a:t>0.33</a:t>
                      </a:r>
                      <a:endParaRPr lang="zh-CN" altLang="en-US" dirty="0">
                        <a:ea typeface="微软雅黑" panose="020B0503020204020204" charset="-122"/>
                      </a:endParaRPr>
                    </a:p>
                  </a:txBody>
                  <a:tcPr/>
                </a:tc>
                <a:tc>
                  <a:txBody>
                    <a:bodyPr/>
                    <a:lstStyle/>
                    <a:p>
                      <a:pPr algn="ctr"/>
                      <a:r>
                        <a:rPr lang="en-US" altLang="zh-CN" sz="1800" kern="1200" dirty="0" smtClean="0">
                          <a:solidFill>
                            <a:schemeClr val="dk1"/>
                          </a:solidFill>
                          <a:latin typeface="+mn-lt"/>
                          <a:ea typeface="微软雅黑" panose="020B0503020204020204" charset="-122"/>
                          <a:cs typeface="+mn-cs"/>
                        </a:rPr>
                        <a:t>-1.17</a:t>
                      </a:r>
                      <a:endParaRPr lang="zh-CN" altLang="en-US" sz="1800" kern="1200" dirty="0">
                        <a:solidFill>
                          <a:schemeClr val="dk1"/>
                        </a:solidFill>
                        <a:latin typeface="+mn-lt"/>
                        <a:ea typeface="微软雅黑" panose="020B0503020204020204" charset="-122"/>
                        <a:cs typeface="+mn-cs"/>
                      </a:endParaRPr>
                    </a:p>
                  </a:txBody>
                  <a:tcPr/>
                </a:tc>
                <a:tc>
                  <a:txBody>
                    <a:bodyPr/>
                    <a:lstStyle/>
                    <a:p>
                      <a:pPr algn="ctr"/>
                      <a:r>
                        <a:rPr lang="en-US" altLang="zh-CN" dirty="0" smtClean="0">
                          <a:ea typeface="微软雅黑" panose="020B0503020204020204" charset="-122"/>
                        </a:rPr>
                        <a:t>1</a:t>
                      </a:r>
                      <a:endParaRPr lang="zh-CN" altLang="en-US" dirty="0">
                        <a:ea typeface="微软雅黑" panose="020B0503020204020204" charset="-122"/>
                      </a:endParaRPr>
                    </a:p>
                  </a:txBody>
                  <a:tcPr/>
                </a:tc>
              </a:tr>
              <a:tr h="370840">
                <a:tc>
                  <a:txBody>
                    <a:bodyPr/>
                    <a:lstStyle/>
                    <a:p>
                      <a:pPr algn="ctr"/>
                      <a:r>
                        <a:rPr lang="en-US" altLang="zh-CN" dirty="0" smtClean="0">
                          <a:ea typeface="微软雅黑" panose="020B0503020204020204" charset="-122"/>
                        </a:rPr>
                        <a:t>1</a:t>
                      </a:r>
                      <a:endParaRPr lang="zh-CN" altLang="en-US" dirty="0">
                        <a:ea typeface="微软雅黑" panose="020B0503020204020204" charset="-122"/>
                      </a:endParaRPr>
                    </a:p>
                  </a:txBody>
                  <a:tcPr/>
                </a:tc>
                <a:tc>
                  <a:txBody>
                    <a:bodyPr/>
                    <a:lstStyle/>
                    <a:p>
                      <a:pPr algn="ctr"/>
                      <a:r>
                        <a:rPr lang="en-US" altLang="zh-CN" sz="1800" kern="1200" dirty="0" smtClean="0">
                          <a:solidFill>
                            <a:schemeClr val="dk1"/>
                          </a:solidFill>
                          <a:latin typeface="+mn-lt"/>
                          <a:ea typeface="微软雅黑" panose="020B0503020204020204" charset="-122"/>
                          <a:cs typeface="+mn-cs"/>
                        </a:rPr>
                        <a:t>-0.01</a:t>
                      </a:r>
                      <a:endParaRPr lang="zh-CN" altLang="en-US" sz="1800" kern="1200" dirty="0">
                        <a:solidFill>
                          <a:schemeClr val="dk1"/>
                        </a:solidFill>
                        <a:latin typeface="+mn-lt"/>
                        <a:ea typeface="微软雅黑" panose="020B0503020204020204" charset="-122"/>
                        <a:cs typeface="+mn-cs"/>
                      </a:endParaRPr>
                    </a:p>
                  </a:txBody>
                  <a:tcPr/>
                </a:tc>
                <a:tc>
                  <a:txBody>
                    <a:bodyPr/>
                    <a:lstStyle/>
                    <a:p>
                      <a:pPr algn="ctr"/>
                      <a:r>
                        <a:rPr lang="en-US" altLang="zh-CN" dirty="0" smtClean="0">
                          <a:ea typeface="微软雅黑" panose="020B0503020204020204" charset="-122"/>
                        </a:rPr>
                        <a:t>0</a:t>
                      </a:r>
                      <a:endParaRPr lang="zh-CN" altLang="en-US" dirty="0">
                        <a:ea typeface="微软雅黑" panose="020B0503020204020204" charset="-122"/>
                      </a:endParaRPr>
                    </a:p>
                  </a:txBody>
                  <a:tcPr/>
                </a:tc>
              </a:tr>
              <a:tr h="471656">
                <a:tc>
                  <a:txBody>
                    <a:bodyPr/>
                    <a:lstStyle/>
                    <a:p>
                      <a:pPr algn="ctr"/>
                      <a:r>
                        <a:rPr lang="en-US" altLang="zh-CN" dirty="0" smtClean="0">
                          <a:ea typeface="微软雅黑" panose="020B0503020204020204" charset="-122"/>
                        </a:rPr>
                        <a:t>-0.33</a:t>
                      </a:r>
                      <a:endParaRPr lang="zh-CN" altLang="en-US" dirty="0">
                        <a:ea typeface="微软雅黑" panose="020B050302020402020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kern="1200" dirty="0" smtClean="0">
                          <a:solidFill>
                            <a:schemeClr val="dk1"/>
                          </a:solidFill>
                          <a:latin typeface="+mn-lt"/>
                          <a:ea typeface="微软雅黑" panose="020B0503020204020204" charset="-122"/>
                          <a:cs typeface="+mn-cs"/>
                        </a:rPr>
                        <a:t>1.28</a:t>
                      </a:r>
                      <a:endParaRPr lang="zh-CN" altLang="en-US" sz="1800" kern="1200" dirty="0" smtClean="0">
                        <a:solidFill>
                          <a:schemeClr val="dk1"/>
                        </a:solidFill>
                        <a:latin typeface="+mn-lt"/>
                        <a:ea typeface="微软雅黑" panose="020B0503020204020204" charset="-122"/>
                        <a:cs typeface="+mn-cs"/>
                      </a:endParaRPr>
                    </a:p>
                    <a:p>
                      <a:pPr marL="0" marR="0" indent="0" algn="ctr" defTabSz="914400" rtl="0" eaLnBrk="1" fontAlgn="auto" latinLnBrk="0" hangingPunct="1">
                        <a:lnSpc>
                          <a:spcPct val="100000"/>
                        </a:lnSpc>
                        <a:spcBef>
                          <a:spcPts val="0"/>
                        </a:spcBef>
                        <a:spcAft>
                          <a:spcPts val="0"/>
                        </a:spcAft>
                        <a:buClrTx/>
                        <a:buSzTx/>
                        <a:buFontTx/>
                        <a:buNone/>
                        <a:defRPr/>
                      </a:pPr>
                      <a:endParaRPr lang="zh-CN" altLang="en-US" sz="1800" kern="1200" dirty="0" smtClean="0">
                        <a:solidFill>
                          <a:schemeClr val="dk1"/>
                        </a:solidFill>
                        <a:latin typeface="+mn-lt"/>
                        <a:ea typeface="微软雅黑" panose="020B0503020204020204" charset="-122"/>
                        <a:cs typeface="+mn-cs"/>
                      </a:endParaRPr>
                    </a:p>
                  </a:txBody>
                  <a:tcPr/>
                </a:tc>
                <a:tc>
                  <a:txBody>
                    <a:bodyPr/>
                    <a:lstStyle/>
                    <a:p>
                      <a:pPr algn="ctr"/>
                      <a:r>
                        <a:rPr lang="en-US" altLang="zh-CN" dirty="0" smtClean="0">
                          <a:ea typeface="微软雅黑" panose="020B0503020204020204" charset="-122"/>
                        </a:rPr>
                        <a:t>0</a:t>
                      </a:r>
                      <a:endParaRPr lang="zh-CN" altLang="en-US" dirty="0">
                        <a:ea typeface="微软雅黑" panose="020B0503020204020204" charset="-122"/>
                      </a:endParaRPr>
                    </a:p>
                  </a:txBody>
                  <a:tcPr/>
                </a:tc>
              </a:tr>
              <a:tr h="370840">
                <a:tc>
                  <a:txBody>
                    <a:bodyPr/>
                    <a:lstStyle/>
                    <a:p>
                      <a:pPr algn="ctr"/>
                      <a:r>
                        <a:rPr lang="en-US" altLang="zh-CN" dirty="0" smtClean="0">
                          <a:ea typeface="微软雅黑" panose="020B0503020204020204" charset="-122"/>
                        </a:rPr>
                        <a:t>-1</a:t>
                      </a:r>
                      <a:endParaRPr lang="zh-CN" altLang="en-US" dirty="0">
                        <a:ea typeface="微软雅黑" panose="020B050302020402020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kern="1200" dirty="0" smtClean="0">
                          <a:solidFill>
                            <a:schemeClr val="dk1"/>
                          </a:solidFill>
                          <a:latin typeface="+mn-lt"/>
                          <a:ea typeface="微软雅黑" panose="020B0503020204020204" charset="-122"/>
                          <a:cs typeface="+mn-cs"/>
                        </a:rPr>
                        <a:t>-0.22</a:t>
                      </a:r>
                      <a:endParaRPr lang="zh-CN" altLang="en-US" sz="1800" kern="1200" dirty="0" smtClean="0">
                        <a:solidFill>
                          <a:schemeClr val="dk1"/>
                        </a:solidFill>
                        <a:latin typeface="+mn-lt"/>
                        <a:ea typeface="微软雅黑" panose="020B0503020204020204" charset="-122"/>
                        <a:cs typeface="+mn-cs"/>
                      </a:endParaRPr>
                    </a:p>
                  </a:txBody>
                  <a:tcPr/>
                </a:tc>
                <a:tc>
                  <a:txBody>
                    <a:bodyPr/>
                    <a:lstStyle/>
                    <a:p>
                      <a:pPr algn="ctr"/>
                      <a:r>
                        <a:rPr lang="en-US" altLang="zh-CN" dirty="0" smtClean="0">
                          <a:ea typeface="微软雅黑" panose="020B0503020204020204" charset="-122"/>
                        </a:rPr>
                        <a:t>1</a:t>
                      </a:r>
                      <a:endParaRPr lang="zh-CN" altLang="en-US" dirty="0">
                        <a:ea typeface="微软雅黑" panose="020B0503020204020204" charset="-122"/>
                      </a:endParaRPr>
                    </a:p>
                  </a:txBody>
                  <a:tcPr/>
                </a:tc>
              </a:tr>
            </a:tbl>
          </a:graphicData>
        </a:graphic>
      </p:graphicFrame>
      <p:sp>
        <p:nvSpPr>
          <p:cNvPr id="9" name="右箭头 8"/>
          <p:cNvSpPr/>
          <p:nvPr/>
        </p:nvSpPr>
        <p:spPr>
          <a:xfrm>
            <a:off x="5518349" y="2916875"/>
            <a:ext cx="978408" cy="484632"/>
          </a:xfrm>
          <a:prstGeom prst="rightArrow">
            <a:avLst/>
          </a:prstGeom>
          <a:solidFill>
            <a:schemeClr val="tx1"/>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2400" dirty="0" smtClean="0">
              <a:solidFill>
                <a:schemeClr val="tx1"/>
              </a:solidFill>
              <a:ea typeface="微软雅黑" panose="020B0503020204020204" charset="-122"/>
            </a:endParaRPr>
          </a:p>
        </p:txBody>
      </p: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sz="3600" dirty="0">
                <a:sym typeface="+mn-ea"/>
              </a:rPr>
              <a:t>逻辑回归优化</a:t>
            </a:r>
            <a:r>
              <a:rPr lang="en-US" altLang="zh-CN" sz="3600" dirty="0">
                <a:sym typeface="+mn-ea"/>
              </a:rPr>
              <a:t>-6</a:t>
            </a:r>
            <a:r>
              <a:rPr lang="zh-CN" altLang="en-US" sz="3600" dirty="0">
                <a:sym typeface="+mn-ea"/>
              </a:rPr>
              <a:t>调整数据的正负值</a:t>
            </a:r>
            <a:endParaRPr lang="en-US" altLang="zh-CN" sz="3600" dirty="0"/>
          </a:p>
        </p:txBody>
      </p:sp>
      <p:grpSp>
        <p:nvGrpSpPr>
          <p:cNvPr id="4" name="组合 3"/>
          <p:cNvGrpSpPr/>
          <p:nvPr/>
        </p:nvGrpSpPr>
        <p:grpSpPr>
          <a:xfrm>
            <a:off x="2543384" y="1920140"/>
            <a:ext cx="6716557" cy="4055176"/>
            <a:chOff x="1089552" y="1412775"/>
            <a:chExt cx="6716557" cy="4055176"/>
          </a:xfrm>
        </p:grpSpPr>
        <p:sp>
          <p:nvSpPr>
            <p:cNvPr id="5" name="TextBox 4"/>
            <p:cNvSpPr txBox="1"/>
            <p:nvPr/>
          </p:nvSpPr>
          <p:spPr>
            <a:xfrm>
              <a:off x="1089552" y="1412775"/>
              <a:ext cx="474980" cy="368300"/>
            </a:xfrm>
            <a:prstGeom prst="rect">
              <a:avLst/>
            </a:prstGeom>
            <a:noFill/>
            <a:ln w="38100">
              <a:solidFill>
                <a:schemeClr val="tx1"/>
              </a:solidFill>
            </a:ln>
          </p:spPr>
          <p:txBody>
            <a:bodyPr wrap="none" rtlCol="0">
              <a:spAutoFit/>
            </a:bodyPr>
            <a:lstStyle/>
            <a:p>
              <a:r>
                <a:rPr lang="en-US" altLang="zh-CN" dirty="0" smtClean="0">
                  <a:ea typeface="微软雅黑" panose="020B0503020204020204" charset="-122"/>
                </a:rPr>
                <a:t>w1</a:t>
              </a:r>
              <a:endParaRPr lang="zh-CN" altLang="en-US" dirty="0">
                <a:ea typeface="微软雅黑" panose="020B0503020204020204" charset="-122"/>
              </a:endParaRPr>
            </a:p>
          </p:txBody>
        </p:sp>
        <p:sp>
          <p:nvSpPr>
            <p:cNvPr id="6" name="TextBox 5"/>
            <p:cNvSpPr txBox="1"/>
            <p:nvPr/>
          </p:nvSpPr>
          <p:spPr>
            <a:xfrm>
              <a:off x="7331129" y="5099651"/>
              <a:ext cx="474980" cy="368300"/>
            </a:xfrm>
            <a:prstGeom prst="rect">
              <a:avLst/>
            </a:prstGeom>
            <a:noFill/>
            <a:ln w="38100">
              <a:solidFill>
                <a:schemeClr val="tx1"/>
              </a:solidFill>
            </a:ln>
          </p:spPr>
          <p:txBody>
            <a:bodyPr wrap="none" rtlCol="0">
              <a:spAutoFit/>
            </a:bodyPr>
            <a:lstStyle/>
            <a:p>
              <a:r>
                <a:rPr lang="en-US" altLang="zh-CN" dirty="0" smtClean="0">
                  <a:ea typeface="微软雅黑" panose="020B0503020204020204" charset="-122"/>
                </a:rPr>
                <a:t>w2</a:t>
              </a:r>
              <a:endParaRPr lang="zh-CN" altLang="en-US" dirty="0">
                <a:ea typeface="微软雅黑" panose="020B0503020204020204" charset="-122"/>
              </a:endParaRPr>
            </a:p>
          </p:txBody>
        </p:sp>
        <p:grpSp>
          <p:nvGrpSpPr>
            <p:cNvPr id="7" name="组合 6"/>
            <p:cNvGrpSpPr/>
            <p:nvPr/>
          </p:nvGrpSpPr>
          <p:grpSpPr>
            <a:xfrm>
              <a:off x="1403648" y="1844824"/>
              <a:ext cx="5760640" cy="3384376"/>
              <a:chOff x="1403648" y="1844824"/>
              <a:chExt cx="5760640" cy="3384376"/>
            </a:xfrm>
          </p:grpSpPr>
          <p:grpSp>
            <p:nvGrpSpPr>
              <p:cNvPr id="13" name="组合 12"/>
              <p:cNvGrpSpPr/>
              <p:nvPr/>
            </p:nvGrpSpPr>
            <p:grpSpPr>
              <a:xfrm>
                <a:off x="1403648" y="1844824"/>
                <a:ext cx="5760640" cy="3384376"/>
                <a:chOff x="1403648" y="1844824"/>
                <a:chExt cx="5760640" cy="3384376"/>
              </a:xfrm>
            </p:grpSpPr>
            <p:cxnSp>
              <p:nvCxnSpPr>
                <p:cNvPr id="16" name="直接箭头连接符 15"/>
                <p:cNvCxnSpPr/>
                <p:nvPr/>
              </p:nvCxnSpPr>
              <p:spPr>
                <a:xfrm flipV="1">
                  <a:off x="1403648" y="1844824"/>
                  <a:ext cx="0" cy="3384376"/>
                </a:xfrm>
                <a:prstGeom prst="straightConnector1">
                  <a:avLst/>
                </a:prstGeom>
                <a:ln w="38100">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17" name="直接箭头连接符 16"/>
                <p:cNvCxnSpPr/>
                <p:nvPr/>
              </p:nvCxnSpPr>
              <p:spPr>
                <a:xfrm>
                  <a:off x="1403648" y="5229200"/>
                  <a:ext cx="5760640" cy="0"/>
                </a:xfrm>
                <a:prstGeom prst="straightConnector1">
                  <a:avLst/>
                </a:prstGeom>
                <a:ln w="38100">
                  <a:solidFill>
                    <a:schemeClr val="tx1"/>
                  </a:solidFill>
                  <a:tailEnd type="arrow"/>
                </a:ln>
              </p:spPr>
              <p:style>
                <a:lnRef idx="1">
                  <a:schemeClr val="dk1"/>
                </a:lnRef>
                <a:fillRef idx="0">
                  <a:schemeClr val="dk1"/>
                </a:fillRef>
                <a:effectRef idx="0">
                  <a:schemeClr val="dk1"/>
                </a:effectRef>
                <a:fontRef idx="minor">
                  <a:schemeClr val="tx1"/>
                </a:fontRef>
              </p:style>
            </p:cxnSp>
          </p:grpSp>
          <p:sp>
            <p:nvSpPr>
              <p:cNvPr id="14" name="椭圆 13"/>
              <p:cNvSpPr/>
              <p:nvPr/>
            </p:nvSpPr>
            <p:spPr>
              <a:xfrm>
                <a:off x="4788024" y="3868012"/>
                <a:ext cx="216024" cy="209060"/>
              </a:xfrm>
              <a:prstGeom prst="ellipse">
                <a:avLst/>
              </a:prstGeom>
              <a:solidFill>
                <a:srgbClr val="FF0000"/>
              </a:solid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2400" dirty="0" smtClean="0">
                  <a:solidFill>
                    <a:schemeClr val="tx1"/>
                  </a:solidFill>
                  <a:ea typeface="微软雅黑" panose="020B0503020204020204" charset="-122"/>
                </a:endParaRPr>
              </a:p>
            </p:txBody>
          </p:sp>
          <p:sp>
            <p:nvSpPr>
              <p:cNvPr id="15" name="TextBox 14"/>
              <p:cNvSpPr txBox="1"/>
              <p:nvPr/>
            </p:nvSpPr>
            <p:spPr>
              <a:xfrm>
                <a:off x="4300478" y="3898028"/>
                <a:ext cx="487680" cy="368300"/>
              </a:xfrm>
              <a:prstGeom prst="rect">
                <a:avLst/>
              </a:prstGeom>
              <a:noFill/>
              <a:ln w="38100">
                <a:solidFill>
                  <a:schemeClr val="tx1"/>
                </a:solidFill>
              </a:ln>
            </p:spPr>
            <p:txBody>
              <a:bodyPr wrap="none" rtlCol="0">
                <a:spAutoFit/>
              </a:bodyPr>
              <a:lstStyle/>
              <a:p>
                <a:r>
                  <a:rPr lang="en-US" altLang="zh-CN" dirty="0" smtClean="0">
                    <a:ea typeface="微软雅黑" panose="020B0503020204020204" charset="-122"/>
                  </a:rPr>
                  <a:t>W*</a:t>
                </a:r>
                <a:endParaRPr lang="zh-CN" altLang="en-US" dirty="0">
                  <a:ea typeface="微软雅黑" panose="020B0503020204020204" charset="-122"/>
                </a:endParaRPr>
              </a:p>
            </p:txBody>
          </p:sp>
        </p:grpSp>
        <p:sp>
          <p:nvSpPr>
            <p:cNvPr id="8" name="椭圆 7"/>
            <p:cNvSpPr/>
            <p:nvPr/>
          </p:nvSpPr>
          <p:spPr>
            <a:xfrm>
              <a:off x="2555776" y="2585212"/>
              <a:ext cx="216024" cy="209060"/>
            </a:xfrm>
            <a:prstGeom prst="ellipse">
              <a:avLst/>
            </a:prstGeom>
            <a:solidFill>
              <a:srgbClr val="FF0000"/>
            </a:solid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2400" dirty="0" smtClean="0">
                <a:solidFill>
                  <a:schemeClr val="tx1"/>
                </a:solidFill>
                <a:ea typeface="微软雅黑" panose="020B0503020204020204" charset="-122"/>
              </a:endParaRPr>
            </a:p>
          </p:txBody>
        </p:sp>
        <p:sp>
          <p:nvSpPr>
            <p:cNvPr id="9" name="TextBox 8"/>
            <p:cNvSpPr txBox="1"/>
            <p:nvPr/>
          </p:nvSpPr>
          <p:spPr>
            <a:xfrm>
              <a:off x="2153102" y="2535853"/>
              <a:ext cx="462280" cy="368300"/>
            </a:xfrm>
            <a:prstGeom prst="rect">
              <a:avLst/>
            </a:prstGeom>
            <a:noFill/>
            <a:ln w="38100">
              <a:solidFill>
                <a:schemeClr val="tx1"/>
              </a:solidFill>
            </a:ln>
          </p:spPr>
          <p:txBody>
            <a:bodyPr wrap="none" rtlCol="0">
              <a:spAutoFit/>
            </a:bodyPr>
            <a:lstStyle/>
            <a:p>
              <a:r>
                <a:rPr lang="en-US" altLang="zh-CN" dirty="0" err="1" smtClean="0">
                  <a:ea typeface="微软雅黑" panose="020B0503020204020204" charset="-122"/>
                </a:rPr>
                <a:t>Wt</a:t>
              </a:r>
              <a:endParaRPr lang="zh-CN" altLang="en-US" dirty="0">
                <a:ea typeface="微软雅黑" panose="020B0503020204020204" charset="-122"/>
              </a:endParaRPr>
            </a:p>
          </p:txBody>
        </p:sp>
        <p:cxnSp>
          <p:nvCxnSpPr>
            <p:cNvPr id="12" name="直接箭头连接符 11"/>
            <p:cNvCxnSpPr>
              <a:stCxn id="8" idx="5"/>
              <a:endCxn id="14" idx="1"/>
            </p:cNvCxnSpPr>
            <p:nvPr/>
          </p:nvCxnSpPr>
          <p:spPr>
            <a:xfrm>
              <a:off x="2740164" y="2763656"/>
              <a:ext cx="2079496" cy="113497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dirty="0">
                <a:sym typeface="+mn-ea"/>
              </a:rPr>
              <a:t>线性回归</a:t>
            </a:r>
            <a:endParaRPr lang="en-US" altLang="zh-CN" sz="3600" dirty="0"/>
          </a:p>
        </p:txBody>
      </p:sp>
      <p:sp>
        <p:nvSpPr>
          <p:cNvPr id="4" name="内容占位符 3"/>
          <p:cNvSpPr>
            <a:spLocks noGrp="1"/>
          </p:cNvSpPr>
          <p:nvPr>
            <p:ph idx="1"/>
          </p:nvPr>
        </p:nvSpPr>
        <p:spPr>
          <a:solidFill>
            <a:schemeClr val="accent1"/>
          </a:solidFill>
        </p:spPr>
        <p:txBody>
          <a:bodyPr/>
          <a:p>
            <a:endParaRPr lang="zh-CN" altLang="en-US"/>
          </a:p>
        </p:txBody>
      </p:sp>
      <p:pic>
        <p:nvPicPr>
          <p:cNvPr id="10" name="图片 9"/>
          <p:cNvPicPr>
            <a:picLocks noChangeAspect="1"/>
          </p:cNvPicPr>
          <p:nvPr/>
        </p:nvPicPr>
        <p:blipFill>
          <a:blip r:embed="rId1"/>
          <a:stretch>
            <a:fillRect/>
          </a:stretch>
        </p:blipFill>
        <p:spPr>
          <a:xfrm>
            <a:off x="1783826" y="2128963"/>
            <a:ext cx="3336081" cy="890885"/>
          </a:xfrm>
          <a:prstGeom prst="rect">
            <a:avLst/>
          </a:prstGeom>
        </p:spPr>
      </p:pic>
      <p:sp>
        <p:nvSpPr>
          <p:cNvPr id="11" name="文本框 10"/>
          <p:cNvSpPr txBox="1">
            <a:spLocks noRot="1" noChangeAspect="1" noMove="1" noResize="1" noEditPoints="1" noAdjustHandles="1" noChangeArrowheads="1" noChangeShapeType="1" noTextEdit="1"/>
          </p:cNvSpPr>
          <p:nvPr/>
        </p:nvSpPr>
        <p:spPr>
          <a:xfrm>
            <a:off x="1783827" y="3647515"/>
            <a:ext cx="8458200" cy="831670"/>
          </a:xfrm>
          <a:prstGeom prst="rect">
            <a:avLst/>
          </a:prstGeom>
          <a:blipFill rotWithShape="0">
            <a:blip r:embed="rId2"/>
            <a:stretch>
              <a:fillRect l="-1351" t="-8791" r="-649" b="-13736"/>
            </a:stretch>
          </a:blipFill>
        </p:spPr>
        <p:txBody>
          <a:bodyPr/>
          <a:lstStyle/>
          <a:p>
            <a:r>
              <a:rPr lang="zh-CN" altLang="en-US" sz="1050">
                <a:noFill/>
              </a:rPr>
              <a:t> </a:t>
            </a:r>
            <a:endParaRPr lang="zh-CN" altLang="en-US" sz="1050">
              <a:noFill/>
            </a:endParaRP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dirty="0">
                <a:sym typeface="+mn-ea"/>
              </a:rPr>
              <a:t>线性回归</a:t>
            </a:r>
            <a:endParaRPr lang="zh-CN" altLang="en-US"/>
          </a:p>
        </p:txBody>
      </p:sp>
      <p:sp>
        <p:nvSpPr>
          <p:cNvPr id="4" name="内容占位符 3"/>
          <p:cNvSpPr>
            <a:spLocks noGrp="1"/>
          </p:cNvSpPr>
          <p:nvPr>
            <p:ph idx="1"/>
          </p:nvPr>
        </p:nvSpPr>
        <p:spPr/>
        <p:txBody>
          <a:bodyPr/>
          <a:p>
            <a:endParaRPr lang="zh-CN" altLang="en-US"/>
          </a:p>
        </p:txBody>
      </p:sp>
      <p:pic>
        <p:nvPicPr>
          <p:cNvPr id="5" name="图片 4"/>
          <p:cNvPicPr>
            <a:picLocks noChangeAspect="1"/>
          </p:cNvPicPr>
          <p:nvPr/>
        </p:nvPicPr>
        <p:blipFill>
          <a:blip r:embed="rId1"/>
          <a:stretch>
            <a:fillRect/>
          </a:stretch>
        </p:blipFill>
        <p:spPr>
          <a:xfrm>
            <a:off x="1522413" y="1787712"/>
            <a:ext cx="3336081" cy="890885"/>
          </a:xfrm>
          <a:prstGeom prst="rect">
            <a:avLst/>
          </a:prstGeom>
        </p:spPr>
      </p:pic>
      <p:pic>
        <p:nvPicPr>
          <p:cNvPr id="6" name="图片 5"/>
          <p:cNvPicPr>
            <a:picLocks noChangeAspect="1"/>
          </p:cNvPicPr>
          <p:nvPr/>
        </p:nvPicPr>
        <p:blipFill>
          <a:blip r:embed="rId2"/>
          <a:stretch>
            <a:fillRect/>
          </a:stretch>
        </p:blipFill>
        <p:spPr>
          <a:xfrm>
            <a:off x="5163842" y="1720930"/>
            <a:ext cx="3535313" cy="957668"/>
          </a:xfrm>
          <a:prstGeom prst="rect">
            <a:avLst/>
          </a:prstGeom>
        </p:spPr>
      </p:pic>
      <p:pic>
        <p:nvPicPr>
          <p:cNvPr id="7" name="图片 6"/>
          <p:cNvPicPr>
            <a:picLocks noChangeAspect="1"/>
          </p:cNvPicPr>
          <p:nvPr/>
        </p:nvPicPr>
        <p:blipFill>
          <a:blip r:embed="rId3"/>
          <a:stretch>
            <a:fillRect/>
          </a:stretch>
        </p:blipFill>
        <p:spPr>
          <a:xfrm>
            <a:off x="5237320" y="2678597"/>
            <a:ext cx="5041260" cy="840210"/>
          </a:xfrm>
          <a:prstGeom prst="rect">
            <a:avLst/>
          </a:prstGeom>
        </p:spPr>
      </p:pic>
      <p:pic>
        <p:nvPicPr>
          <p:cNvPr id="8" name="图片 7"/>
          <p:cNvPicPr>
            <a:picLocks noChangeAspect="1"/>
          </p:cNvPicPr>
          <p:nvPr/>
        </p:nvPicPr>
        <p:blipFill>
          <a:blip r:embed="rId4"/>
          <a:stretch>
            <a:fillRect/>
          </a:stretch>
        </p:blipFill>
        <p:spPr>
          <a:xfrm>
            <a:off x="5358122" y="3633725"/>
            <a:ext cx="2769511" cy="756121"/>
          </a:xfrm>
          <a:prstGeom prst="rect">
            <a:avLst/>
          </a:prstGeom>
        </p:spPr>
      </p:pic>
      <p:pic>
        <p:nvPicPr>
          <p:cNvPr id="9" name="图片 8"/>
          <p:cNvPicPr>
            <a:picLocks noChangeAspect="1"/>
          </p:cNvPicPr>
          <p:nvPr/>
        </p:nvPicPr>
        <p:blipFill>
          <a:blip r:embed="rId5"/>
          <a:stretch>
            <a:fillRect/>
          </a:stretch>
        </p:blipFill>
        <p:spPr>
          <a:xfrm>
            <a:off x="5358122" y="4513001"/>
            <a:ext cx="3785674" cy="655718"/>
          </a:xfrm>
          <a:prstGeom prst="rect">
            <a:avLst/>
          </a:prstGeom>
        </p:spPr>
      </p:pic>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线性回归</a:t>
            </a:r>
            <a:endParaRPr lang="zh-CN" altLang="en-US"/>
          </a:p>
        </p:txBody>
      </p:sp>
      <p:pic>
        <p:nvPicPr>
          <p:cNvPr id="4" name="内容占位符 3"/>
          <p:cNvPicPr>
            <a:picLocks noChangeAspect="1"/>
          </p:cNvPicPr>
          <p:nvPr>
            <p:ph idx="1"/>
          </p:nvPr>
        </p:nvPicPr>
        <p:blipFill>
          <a:blip r:embed="rId1"/>
          <a:stretch>
            <a:fillRect/>
          </a:stretch>
        </p:blipFill>
        <p:spPr>
          <a:xfrm>
            <a:off x="3106103" y="1652905"/>
            <a:ext cx="6096000" cy="4524375"/>
          </a:xfrm>
          <a:prstGeom prst="rect">
            <a:avLst/>
          </a:prstGeom>
        </p:spPr>
      </p:pic>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线性回归</a:t>
            </a:r>
            <a:endParaRPr lang="zh-CN" altLang="en-US"/>
          </a:p>
        </p:txBody>
      </p:sp>
      <p:pic>
        <p:nvPicPr>
          <p:cNvPr id="4" name="图片 3"/>
          <p:cNvPicPr>
            <a:picLocks noChangeAspect="1"/>
          </p:cNvPicPr>
          <p:nvPr/>
        </p:nvPicPr>
        <p:blipFill>
          <a:blip r:embed="rId1"/>
          <a:stretch>
            <a:fillRect/>
          </a:stretch>
        </p:blipFill>
        <p:spPr>
          <a:xfrm>
            <a:off x="1983442" y="2069678"/>
            <a:ext cx="5486376" cy="686990"/>
          </a:xfrm>
          <a:prstGeom prst="rect">
            <a:avLst/>
          </a:prstGeom>
        </p:spPr>
      </p:pic>
      <p:pic>
        <p:nvPicPr>
          <p:cNvPr id="5" name="图片 4"/>
          <p:cNvPicPr>
            <a:picLocks noChangeAspect="1"/>
          </p:cNvPicPr>
          <p:nvPr/>
        </p:nvPicPr>
        <p:blipFill>
          <a:blip r:embed="rId2"/>
          <a:stretch>
            <a:fillRect/>
          </a:stretch>
        </p:blipFill>
        <p:spPr>
          <a:xfrm>
            <a:off x="1983442" y="2776401"/>
            <a:ext cx="6306953" cy="696532"/>
          </a:xfrm>
          <a:prstGeom prst="rect">
            <a:avLst/>
          </a:prstGeom>
        </p:spPr>
      </p:pic>
      <p:pic>
        <p:nvPicPr>
          <p:cNvPr id="6" name="图片 5"/>
          <p:cNvPicPr>
            <a:picLocks noChangeAspect="1"/>
          </p:cNvPicPr>
          <p:nvPr/>
        </p:nvPicPr>
        <p:blipFill>
          <a:blip r:embed="rId3"/>
          <a:stretch>
            <a:fillRect/>
          </a:stretch>
        </p:blipFill>
        <p:spPr>
          <a:xfrm>
            <a:off x="1983713" y="3472667"/>
            <a:ext cx="4217356" cy="677448"/>
          </a:xfrm>
          <a:prstGeom prst="rect">
            <a:avLst/>
          </a:prstGeom>
        </p:spPr>
      </p:pic>
      <p:pic>
        <p:nvPicPr>
          <p:cNvPr id="7" name="图片 6"/>
          <p:cNvPicPr>
            <a:picLocks noChangeAspect="1"/>
          </p:cNvPicPr>
          <p:nvPr/>
        </p:nvPicPr>
        <p:blipFill>
          <a:blip r:embed="rId4"/>
          <a:stretch>
            <a:fillRect/>
          </a:stretch>
        </p:blipFill>
        <p:spPr>
          <a:xfrm>
            <a:off x="1983619" y="4150292"/>
            <a:ext cx="4398644" cy="667907"/>
          </a:xfrm>
          <a:prstGeom prst="rect">
            <a:avLst/>
          </a:prstGeom>
        </p:spPr>
      </p:pic>
      <p:pic>
        <p:nvPicPr>
          <p:cNvPr id="8" name="图片 7"/>
          <p:cNvPicPr>
            <a:picLocks noChangeAspect="1"/>
          </p:cNvPicPr>
          <p:nvPr/>
        </p:nvPicPr>
        <p:blipFill>
          <a:blip r:embed="rId5"/>
          <a:stretch>
            <a:fillRect/>
          </a:stretch>
        </p:blipFill>
        <p:spPr>
          <a:xfrm>
            <a:off x="1983442" y="4818638"/>
            <a:ext cx="2285714" cy="464286"/>
          </a:xfrm>
          <a:prstGeom prst="rect">
            <a:avLst/>
          </a:prstGeom>
        </p:spPr>
      </p:pic>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逻辑回归</a:t>
            </a:r>
            <a:endParaRPr lang="zh-CN" altLang="en-US"/>
          </a:p>
        </p:txBody>
      </p:sp>
      <p:sp>
        <p:nvSpPr>
          <p:cNvPr id="9" name="内容占位符 8"/>
          <p:cNvSpPr>
            <a:spLocks noGrp="1"/>
          </p:cNvSpPr>
          <p:nvPr>
            <p:ph idx="1"/>
          </p:nvPr>
        </p:nvSpPr>
        <p:spPr/>
        <p:txBody>
          <a:bodyPr/>
          <a:p>
            <a:endParaRPr lang="zh-CN" altLang="en-US"/>
          </a:p>
        </p:txBody>
      </p:sp>
      <p:pic>
        <p:nvPicPr>
          <p:cNvPr id="4" name="图片 3"/>
          <p:cNvPicPr>
            <a:picLocks noChangeAspect="1"/>
          </p:cNvPicPr>
          <p:nvPr/>
        </p:nvPicPr>
        <p:blipFill>
          <a:blip r:embed="rId1"/>
          <a:stretch>
            <a:fillRect/>
          </a:stretch>
        </p:blipFill>
        <p:spPr>
          <a:xfrm>
            <a:off x="1680770" y="1806400"/>
            <a:ext cx="2785715" cy="828572"/>
          </a:xfrm>
          <a:prstGeom prst="rect">
            <a:avLst/>
          </a:prstGeom>
        </p:spPr>
      </p:pic>
      <p:pic>
        <p:nvPicPr>
          <p:cNvPr id="5" name="图片 4"/>
          <p:cNvPicPr>
            <a:picLocks noChangeAspect="1"/>
          </p:cNvPicPr>
          <p:nvPr/>
        </p:nvPicPr>
        <p:blipFill>
          <a:blip r:embed="rId2"/>
          <a:stretch>
            <a:fillRect/>
          </a:stretch>
        </p:blipFill>
        <p:spPr>
          <a:xfrm>
            <a:off x="1775572" y="3043313"/>
            <a:ext cx="3042857" cy="2128571"/>
          </a:xfrm>
          <a:prstGeom prst="rect">
            <a:avLst/>
          </a:prstGeom>
        </p:spPr>
      </p:pic>
      <p:sp>
        <p:nvSpPr>
          <p:cNvPr id="6" name="文本框 5"/>
          <p:cNvSpPr txBox="1"/>
          <p:nvPr/>
        </p:nvSpPr>
        <p:spPr>
          <a:xfrm>
            <a:off x="2408238" y="5291188"/>
            <a:ext cx="2506436" cy="414020"/>
          </a:xfrm>
          <a:prstGeom prst="rect">
            <a:avLst/>
          </a:prstGeom>
          <a:noFill/>
        </p:spPr>
        <p:txBody>
          <a:bodyPr wrap="square" rtlCol="0">
            <a:spAutoFit/>
          </a:bodyPr>
          <a:p>
            <a:r>
              <a:rPr lang="en-US" altLang="zh-CN" sz="2100" dirty="0" smtClean="0"/>
              <a:t>Sigmoid</a:t>
            </a:r>
            <a:r>
              <a:rPr lang="zh-CN" altLang="en-US" sz="2100" dirty="0" smtClean="0"/>
              <a:t>函数</a:t>
            </a:r>
            <a:endParaRPr lang="zh-CN" altLang="en-US" sz="2100" dirty="0"/>
          </a:p>
        </p:txBody>
      </p:sp>
      <p:pic>
        <p:nvPicPr>
          <p:cNvPr id="7" name="图片 6"/>
          <p:cNvPicPr>
            <a:picLocks noChangeAspect="1"/>
          </p:cNvPicPr>
          <p:nvPr/>
        </p:nvPicPr>
        <p:blipFill>
          <a:blip r:embed="rId3"/>
          <a:stretch>
            <a:fillRect/>
          </a:stretch>
        </p:blipFill>
        <p:spPr>
          <a:xfrm>
            <a:off x="5818681" y="3110763"/>
            <a:ext cx="1500000" cy="757143"/>
          </a:xfrm>
          <a:prstGeom prst="rect">
            <a:avLst/>
          </a:prstGeom>
        </p:spPr>
      </p:pic>
      <p:pic>
        <p:nvPicPr>
          <p:cNvPr id="8" name="图片 7"/>
          <p:cNvPicPr>
            <a:picLocks noChangeAspect="1"/>
          </p:cNvPicPr>
          <p:nvPr/>
        </p:nvPicPr>
        <p:blipFill>
          <a:blip r:embed="rId4"/>
          <a:stretch>
            <a:fillRect/>
          </a:stretch>
        </p:blipFill>
        <p:spPr>
          <a:xfrm>
            <a:off x="5818681" y="4005032"/>
            <a:ext cx="3692857" cy="1678571"/>
          </a:xfrm>
          <a:prstGeom prst="rect">
            <a:avLst/>
          </a:prstGeom>
        </p:spPr>
      </p:pic>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逻辑回归</a:t>
            </a:r>
            <a:endParaRPr lang="zh-CN" altLang="en-US"/>
          </a:p>
        </p:txBody>
      </p:sp>
      <p:sp>
        <p:nvSpPr>
          <p:cNvPr id="4" name="内容占位符 3"/>
          <p:cNvSpPr>
            <a:spLocks noGrp="1"/>
          </p:cNvSpPr>
          <p:nvPr>
            <p:ph idx="1"/>
          </p:nvPr>
        </p:nvSpPr>
        <p:spPr/>
        <p:txBody>
          <a:bodyPr/>
          <a:p>
            <a:endParaRPr lang="zh-CN" altLang="en-US"/>
          </a:p>
        </p:txBody>
      </p:sp>
      <p:pic>
        <p:nvPicPr>
          <p:cNvPr id="6" name="图片 5"/>
          <p:cNvPicPr>
            <a:picLocks noChangeAspect="1"/>
          </p:cNvPicPr>
          <p:nvPr/>
        </p:nvPicPr>
        <p:blipFill>
          <a:blip r:embed="rId1"/>
          <a:stretch>
            <a:fillRect/>
          </a:stretch>
        </p:blipFill>
        <p:spPr>
          <a:xfrm>
            <a:off x="1773987" y="1902278"/>
            <a:ext cx="3920248" cy="945472"/>
          </a:xfrm>
          <a:prstGeom prst="rect">
            <a:avLst/>
          </a:prstGeom>
        </p:spPr>
      </p:pic>
      <p:pic>
        <p:nvPicPr>
          <p:cNvPr id="7" name="图片 6"/>
          <p:cNvPicPr>
            <a:picLocks noChangeAspect="1"/>
          </p:cNvPicPr>
          <p:nvPr/>
        </p:nvPicPr>
        <p:blipFill>
          <a:blip r:embed="rId2"/>
          <a:stretch>
            <a:fillRect/>
          </a:stretch>
        </p:blipFill>
        <p:spPr>
          <a:xfrm>
            <a:off x="1773986" y="2764406"/>
            <a:ext cx="5442857" cy="628571"/>
          </a:xfrm>
          <a:prstGeom prst="rect">
            <a:avLst/>
          </a:prstGeom>
        </p:spPr>
      </p:pic>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逻辑回归</a:t>
            </a:r>
            <a:endParaRPr lang="zh-CN" altLang="en-US"/>
          </a:p>
        </p:txBody>
      </p:sp>
      <p:pic>
        <p:nvPicPr>
          <p:cNvPr id="4" name="内容占位符 3"/>
          <p:cNvPicPr>
            <a:picLocks noChangeAspect="1"/>
          </p:cNvPicPr>
          <p:nvPr>
            <p:ph idx="1"/>
          </p:nvPr>
        </p:nvPicPr>
        <p:blipFill>
          <a:blip r:embed="rId1"/>
          <a:stretch>
            <a:fillRect/>
          </a:stretch>
        </p:blipFill>
        <p:spPr>
          <a:xfrm>
            <a:off x="1938973" y="2707640"/>
            <a:ext cx="8239125" cy="1657350"/>
          </a:xfrm>
          <a:prstGeom prst="rect">
            <a:avLst/>
          </a:prstGeom>
        </p:spPr>
      </p:pic>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逻辑回归</a:t>
            </a:r>
            <a:endParaRPr lang="zh-CN" altLang="en-US"/>
          </a:p>
        </p:txBody>
      </p:sp>
      <p:sp>
        <p:nvSpPr>
          <p:cNvPr id="4" name="内容占位符 3"/>
          <p:cNvSpPr>
            <a:spLocks noGrp="1"/>
          </p:cNvSpPr>
          <p:nvPr>
            <p:ph idx="1"/>
          </p:nvPr>
        </p:nvSpPr>
        <p:spPr/>
        <p:txBody>
          <a:bodyPr/>
          <a:p>
            <a:endParaRPr lang="zh-CN" altLang="en-US"/>
          </a:p>
        </p:txBody>
      </p:sp>
      <p:pic>
        <p:nvPicPr>
          <p:cNvPr id="5" name="图片 4"/>
          <p:cNvPicPr>
            <a:picLocks noChangeAspect="1"/>
          </p:cNvPicPr>
          <p:nvPr/>
        </p:nvPicPr>
        <p:blipFill>
          <a:blip r:embed="rId1"/>
          <a:stretch>
            <a:fillRect/>
          </a:stretch>
        </p:blipFill>
        <p:spPr>
          <a:xfrm>
            <a:off x="1927532" y="2363215"/>
            <a:ext cx="6628571" cy="1907143"/>
          </a:xfrm>
          <a:prstGeom prst="rect">
            <a:avLst/>
          </a:prstGeom>
        </p:spPr>
      </p:pic>
      <p:pic>
        <p:nvPicPr>
          <p:cNvPr id="6" name="图片 5"/>
          <p:cNvPicPr>
            <a:picLocks noChangeAspect="1"/>
          </p:cNvPicPr>
          <p:nvPr/>
        </p:nvPicPr>
        <p:blipFill>
          <a:blip r:embed="rId2"/>
          <a:stretch>
            <a:fillRect/>
          </a:stretch>
        </p:blipFill>
        <p:spPr>
          <a:xfrm>
            <a:off x="1927532" y="4193925"/>
            <a:ext cx="4700000" cy="721429"/>
          </a:xfrm>
          <a:prstGeom prst="rect">
            <a:avLst/>
          </a:prstGeom>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ea typeface="微软雅黑" panose="020B0503020204020204" charset="-122"/>
                <a:sym typeface="+mn-ea"/>
              </a:rPr>
              <a:t>逻辑回归分界线</a:t>
            </a:r>
            <a:endParaRPr lang="en-US" altLang="zh-CN" sz="3600" dirty="0"/>
          </a:p>
        </p:txBody>
      </p:sp>
      <p:sp>
        <p:nvSpPr>
          <p:cNvPr id="7" name="内容占位符 6"/>
          <p:cNvSpPr>
            <a:spLocks noGrp="1"/>
          </p:cNvSpPr>
          <p:nvPr>
            <p:ph idx="1"/>
          </p:nvPr>
        </p:nvSpPr>
        <p:spPr/>
        <p:txBody>
          <a:bodyPr/>
          <a:p>
            <a:endParaRPr lang="zh-CN" altLang="en-US"/>
          </a:p>
        </p:txBody>
      </p:sp>
      <p:graphicFrame>
        <p:nvGraphicFramePr>
          <p:cNvPr id="4" name="对象 3"/>
          <p:cNvGraphicFramePr>
            <a:graphicFrameLocks noChangeAspect="1"/>
          </p:cNvGraphicFramePr>
          <p:nvPr/>
        </p:nvGraphicFramePr>
        <p:xfrm>
          <a:off x="3583023" y="2260367"/>
          <a:ext cx="4543425" cy="1082675"/>
        </p:xfrm>
        <a:graphic>
          <a:graphicData uri="http://schemas.openxmlformats.org/presentationml/2006/ole">
            <mc:AlternateContent xmlns:mc="http://schemas.openxmlformats.org/markup-compatibility/2006">
              <mc:Choice xmlns:v="urn:schemas-microsoft-com:vml" Requires="v">
                <p:oleObj spid="_x0000_s7954" name="Equation" r:id="rId1" imgW="33223200" imgH="7924800" progId="Equation.DSMT4">
                  <p:embed/>
                </p:oleObj>
              </mc:Choice>
              <mc:Fallback>
                <p:oleObj name="Equation" r:id="rId1" imgW="33223200" imgH="7924800" progId="Equation.DSMT4">
                  <p:embed/>
                  <p:pic>
                    <p:nvPicPr>
                      <p:cNvPr id="0" name="图片 7953"/>
                      <p:cNvPicPr/>
                      <p:nvPr/>
                    </p:nvPicPr>
                    <p:blipFill>
                      <a:blip r:embed="rId2"/>
                      <a:stretch>
                        <a:fillRect/>
                      </a:stretch>
                    </p:blipFill>
                    <p:spPr>
                      <a:xfrm>
                        <a:off x="3583023" y="2260367"/>
                        <a:ext cx="4543425" cy="1082675"/>
                      </a:xfrm>
                      <a:prstGeom prst="rect">
                        <a:avLst/>
                      </a:prstGeom>
                      <a:solidFill>
                        <a:schemeClr val="tx1"/>
                      </a:solidFill>
                    </p:spPr>
                  </p:pic>
                </p:oleObj>
              </mc:Fallback>
            </mc:AlternateContent>
          </a:graphicData>
        </a:graphic>
      </p:graphicFrame>
      <p:graphicFrame>
        <p:nvGraphicFramePr>
          <p:cNvPr id="5" name="对象 4"/>
          <p:cNvGraphicFramePr>
            <a:graphicFrameLocks noChangeAspect="1"/>
          </p:cNvGraphicFramePr>
          <p:nvPr/>
        </p:nvGraphicFramePr>
        <p:xfrm>
          <a:off x="2223125" y="3343172"/>
          <a:ext cx="7545388" cy="2332038"/>
        </p:xfrm>
        <a:graphic>
          <a:graphicData uri="http://schemas.openxmlformats.org/presentationml/2006/ole">
            <mc:AlternateContent xmlns:mc="http://schemas.openxmlformats.org/markup-compatibility/2006">
              <mc:Choice xmlns:v="urn:schemas-microsoft-com:vml" Requires="v">
                <p:oleObj spid="_x0000_s7955" name="Equation" r:id="rId3" imgW="55168800" imgH="17068800" progId="Equation.DSMT4">
                  <p:embed/>
                </p:oleObj>
              </mc:Choice>
              <mc:Fallback>
                <p:oleObj name="Equation" r:id="rId3" imgW="55168800" imgH="17068800" progId="Equation.DSMT4">
                  <p:embed/>
                  <p:pic>
                    <p:nvPicPr>
                      <p:cNvPr id="0" name="对象 3"/>
                      <p:cNvPicPr>
                        <a:picLocks noChangeAspect="1" noChangeArrowheads="1"/>
                      </p:cNvPicPr>
                      <p:nvPr/>
                    </p:nvPicPr>
                    <p:blipFill>
                      <a:blip r:embed="rId4"/>
                      <a:srcRect/>
                      <a:stretch>
                        <a:fillRect/>
                      </a:stretch>
                    </p:blipFill>
                    <p:spPr bwMode="auto">
                      <a:xfrm>
                        <a:off x="2223125" y="3343172"/>
                        <a:ext cx="7545388" cy="2332038"/>
                      </a:xfrm>
                      <a:prstGeom prst="rect">
                        <a:avLst/>
                      </a:prstGeom>
                      <a:solidFill>
                        <a:schemeClr val="tx1"/>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ea typeface="微软雅黑" panose="020B0503020204020204" charset="-122"/>
                <a:sym typeface="+mn-ea"/>
              </a:rPr>
              <a:t>逻辑回归分界线</a:t>
            </a:r>
            <a:endParaRPr lang="en-US" altLang="zh-CN" sz="3600" dirty="0"/>
          </a:p>
        </p:txBody>
      </p:sp>
      <p:sp>
        <p:nvSpPr>
          <p:cNvPr id="5" name="内容占位符 4"/>
          <p:cNvSpPr>
            <a:spLocks noGrp="1"/>
          </p:cNvSpPr>
          <p:nvPr>
            <p:ph idx="1"/>
          </p:nvPr>
        </p:nvSpPr>
        <p:spPr/>
        <p:txBody>
          <a:bodyPr/>
          <a:p>
            <a:endParaRPr lang="zh-CN" altLang="en-US"/>
          </a:p>
        </p:txBody>
      </p:sp>
      <p:sp>
        <p:nvSpPr>
          <p:cNvPr id="6" name="矩形 5"/>
          <p:cNvSpPr/>
          <p:nvPr/>
        </p:nvSpPr>
        <p:spPr>
          <a:xfrm>
            <a:off x="6317615" y="1652270"/>
            <a:ext cx="4234180" cy="1383665"/>
          </a:xfrm>
          <a:prstGeom prst="rect">
            <a:avLst/>
          </a:prstGeom>
        </p:spPr>
        <p:txBody>
          <a:bodyPr wrap="square">
            <a:spAutoFit/>
          </a:bodyPr>
          <a:lstStyle/>
          <a:p>
            <a:pPr indent="457200" algn="l">
              <a:lnSpc>
                <a:spcPct val="150000"/>
              </a:lnSpc>
            </a:pPr>
            <a:r>
              <a:rPr lang="zh-CN" altLang="en-US" sz="2800" dirty="0">
                <a:ea typeface="微软雅黑" panose="020B0503020204020204" charset="-122"/>
              </a:rPr>
              <a:t>对应</a:t>
            </a:r>
            <a:r>
              <a:rPr lang="zh-CN" altLang="en-US" sz="2800" dirty="0" smtClean="0">
                <a:ea typeface="微软雅黑" panose="020B0503020204020204" charset="-122"/>
              </a:rPr>
              <a:t>于平面的一根直线</a:t>
            </a:r>
            <a:endParaRPr lang="en-US" altLang="zh-CN" sz="2800" dirty="0" smtClean="0">
              <a:ea typeface="微软雅黑" panose="020B0503020204020204" charset="-122"/>
            </a:endParaRPr>
          </a:p>
          <a:p>
            <a:pPr indent="457200" algn="l">
              <a:lnSpc>
                <a:spcPct val="150000"/>
              </a:lnSpc>
            </a:pPr>
            <a:endParaRPr lang="zh-CN" altLang="en-US" sz="2800" dirty="0">
              <a:ea typeface="微软雅黑" panose="020B0503020204020204" charset="-122"/>
            </a:endParaRPr>
          </a:p>
        </p:txBody>
      </p:sp>
      <p:graphicFrame>
        <p:nvGraphicFramePr>
          <p:cNvPr id="4" name="对象 3"/>
          <p:cNvGraphicFramePr>
            <a:graphicFrameLocks noChangeAspect="1"/>
          </p:cNvGraphicFramePr>
          <p:nvPr/>
        </p:nvGraphicFramePr>
        <p:xfrm>
          <a:off x="2260512" y="1559466"/>
          <a:ext cx="4543425" cy="1082675"/>
        </p:xfrm>
        <a:graphic>
          <a:graphicData uri="http://schemas.openxmlformats.org/presentationml/2006/ole">
            <mc:AlternateContent xmlns:mc="http://schemas.openxmlformats.org/markup-compatibility/2006">
              <mc:Choice xmlns:v="urn:schemas-microsoft-com:vml" Requires="v">
                <p:oleObj spid="_x0000_s8585" name="Equation" r:id="rId1" imgW="33223200" imgH="7924800" progId="Equation.DSMT4">
                  <p:embed/>
                </p:oleObj>
              </mc:Choice>
              <mc:Fallback>
                <p:oleObj name="Equation" r:id="rId1" imgW="33223200" imgH="7924800" progId="Equation.DSMT4">
                  <p:embed/>
                  <p:pic>
                    <p:nvPicPr>
                      <p:cNvPr id="0" name="图片 8584"/>
                      <p:cNvPicPr/>
                      <p:nvPr/>
                    </p:nvPicPr>
                    <p:blipFill>
                      <a:blip r:embed="rId2"/>
                      <a:stretch>
                        <a:fillRect/>
                      </a:stretch>
                    </p:blipFill>
                    <p:spPr>
                      <a:xfrm>
                        <a:off x="2260512" y="1559466"/>
                        <a:ext cx="4543425" cy="1082675"/>
                      </a:xfrm>
                      <a:prstGeom prst="rect">
                        <a:avLst/>
                      </a:prstGeom>
                      <a:solidFill>
                        <a:schemeClr val="tx1"/>
                      </a:solidFill>
                    </p:spPr>
                  </p:pic>
                </p:oleObj>
              </mc:Fallback>
            </mc:AlternateContent>
          </a:graphicData>
        </a:graphic>
      </p:graphicFrame>
      <p:grpSp>
        <p:nvGrpSpPr>
          <p:cNvPr id="16" name="组合 15"/>
          <p:cNvGrpSpPr/>
          <p:nvPr/>
        </p:nvGrpSpPr>
        <p:grpSpPr>
          <a:xfrm>
            <a:off x="2733269" y="2642250"/>
            <a:ext cx="5760640" cy="3528392"/>
            <a:chOff x="1475656" y="2204864"/>
            <a:chExt cx="5760640" cy="3528392"/>
          </a:xfrm>
        </p:grpSpPr>
        <p:cxnSp>
          <p:nvCxnSpPr>
            <p:cNvPr id="8" name="直接箭头连接符 7"/>
            <p:cNvCxnSpPr/>
            <p:nvPr/>
          </p:nvCxnSpPr>
          <p:spPr>
            <a:xfrm flipV="1">
              <a:off x="1475656" y="2204864"/>
              <a:ext cx="0" cy="3528392"/>
            </a:xfrm>
            <a:prstGeom prst="straightConnector1">
              <a:avLst/>
            </a:prstGeom>
            <a:ln w="38100">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12" name="直接箭头连接符 11"/>
            <p:cNvCxnSpPr/>
            <p:nvPr/>
          </p:nvCxnSpPr>
          <p:spPr>
            <a:xfrm>
              <a:off x="1475656" y="5733256"/>
              <a:ext cx="5760640" cy="0"/>
            </a:xfrm>
            <a:prstGeom prst="straightConnector1">
              <a:avLst/>
            </a:prstGeom>
            <a:ln w="38100">
              <a:solidFill>
                <a:schemeClr val="tx1"/>
              </a:solidFill>
              <a:tailEnd type="arrow"/>
            </a:ln>
          </p:spPr>
          <p:style>
            <a:lnRef idx="1">
              <a:schemeClr val="dk1"/>
            </a:lnRef>
            <a:fillRef idx="0">
              <a:schemeClr val="dk1"/>
            </a:fillRef>
            <a:effectRef idx="0">
              <a:schemeClr val="dk1"/>
            </a:effectRef>
            <a:fontRef idx="minor">
              <a:schemeClr val="tx1"/>
            </a:fontRef>
          </p:style>
        </p:cxnSp>
      </p:grpSp>
      <p:sp>
        <p:nvSpPr>
          <p:cNvPr id="17" name="TextBox 16"/>
          <p:cNvSpPr txBox="1"/>
          <p:nvPr/>
        </p:nvSpPr>
        <p:spPr>
          <a:xfrm>
            <a:off x="2910361" y="2273970"/>
            <a:ext cx="424180" cy="368300"/>
          </a:xfrm>
          <a:prstGeom prst="rect">
            <a:avLst/>
          </a:prstGeom>
          <a:noFill/>
        </p:spPr>
        <p:txBody>
          <a:bodyPr wrap="none" rtlCol="0">
            <a:spAutoFit/>
          </a:bodyPr>
          <a:lstStyle/>
          <a:p>
            <a:r>
              <a:rPr lang="en-US" altLang="zh-CN" dirty="0" smtClean="0">
                <a:ea typeface="微软雅黑" panose="020B0503020204020204" charset="-122"/>
              </a:rPr>
              <a:t>x1</a:t>
            </a:r>
            <a:endParaRPr lang="zh-CN" altLang="en-US" dirty="0">
              <a:ea typeface="微软雅黑" panose="020B0503020204020204" charset="-122"/>
            </a:endParaRPr>
          </a:p>
        </p:txBody>
      </p:sp>
      <p:sp>
        <p:nvSpPr>
          <p:cNvPr id="18" name="TextBox 17"/>
          <p:cNvSpPr txBox="1"/>
          <p:nvPr/>
        </p:nvSpPr>
        <p:spPr>
          <a:xfrm>
            <a:off x="8222400" y="6299327"/>
            <a:ext cx="424180" cy="368300"/>
          </a:xfrm>
          <a:prstGeom prst="rect">
            <a:avLst/>
          </a:prstGeom>
          <a:noFill/>
        </p:spPr>
        <p:txBody>
          <a:bodyPr wrap="none" rtlCol="0">
            <a:spAutoFit/>
          </a:bodyPr>
          <a:lstStyle/>
          <a:p>
            <a:r>
              <a:rPr lang="en-US" altLang="zh-CN" dirty="0" smtClean="0">
                <a:ea typeface="微软雅黑" panose="020B0503020204020204" charset="-122"/>
              </a:rPr>
              <a:t>x2</a:t>
            </a:r>
            <a:endParaRPr lang="zh-CN" altLang="en-US" dirty="0">
              <a:ea typeface="微软雅黑" panose="020B0503020204020204" charset="-122"/>
            </a:endParaRPr>
          </a:p>
        </p:txBody>
      </p:sp>
      <p:cxnSp>
        <p:nvCxnSpPr>
          <p:cNvPr id="20" name="直接连接符 19"/>
          <p:cNvCxnSpPr/>
          <p:nvPr/>
        </p:nvCxnSpPr>
        <p:spPr>
          <a:xfrm>
            <a:off x="2260600" y="3722370"/>
            <a:ext cx="4817110" cy="266446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Box 17"/>
          <p:cNvSpPr txBox="1"/>
          <p:nvPr/>
        </p:nvSpPr>
        <p:spPr>
          <a:xfrm>
            <a:off x="2110525" y="2799207"/>
            <a:ext cx="424180" cy="368300"/>
          </a:xfrm>
          <a:prstGeom prst="rect">
            <a:avLst/>
          </a:prstGeom>
          <a:noFill/>
        </p:spPr>
        <p:txBody>
          <a:bodyPr wrap="none" rtlCol="0">
            <a:spAutoFit/>
          </a:bodyPr>
          <a:p>
            <a:r>
              <a:rPr lang="en-US" altLang="zh-CN" dirty="0" smtClean="0">
                <a:ea typeface="微软雅黑" panose="020B0503020204020204" charset="-122"/>
              </a:rPr>
              <a:t>x1</a:t>
            </a:r>
            <a:endParaRPr lang="zh-CN" altLang="en-US" dirty="0">
              <a:ea typeface="微软雅黑" panose="020B0503020204020204" charset="-122"/>
            </a:endParaRP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ea typeface="微软雅黑" panose="020B0503020204020204" charset="-122"/>
                <a:sym typeface="+mn-ea"/>
              </a:rPr>
              <a:t>逻辑回归分界线</a:t>
            </a:r>
            <a:endParaRPr lang="en-US" altLang="zh-CN" sz="3600" dirty="0"/>
          </a:p>
        </p:txBody>
      </p:sp>
      <p:sp>
        <p:nvSpPr>
          <p:cNvPr id="4" name="内容占位符 3"/>
          <p:cNvSpPr>
            <a:spLocks noGrp="1"/>
          </p:cNvSpPr>
          <p:nvPr>
            <p:ph idx="1"/>
          </p:nvPr>
        </p:nvSpPr>
        <p:spPr/>
        <p:txBody>
          <a:bodyPr/>
          <a:p>
            <a:endParaRPr lang="zh-CN" altLang="en-US"/>
          </a:p>
        </p:txBody>
      </p:sp>
      <p:sp>
        <p:nvSpPr>
          <p:cNvPr id="18" name="TextBox 17"/>
          <p:cNvSpPr txBox="1"/>
          <p:nvPr/>
        </p:nvSpPr>
        <p:spPr>
          <a:xfrm>
            <a:off x="8368450" y="6196457"/>
            <a:ext cx="424180" cy="368300"/>
          </a:xfrm>
          <a:prstGeom prst="rect">
            <a:avLst/>
          </a:prstGeom>
          <a:noFill/>
        </p:spPr>
        <p:txBody>
          <a:bodyPr wrap="none" rtlCol="0">
            <a:spAutoFit/>
          </a:bodyPr>
          <a:lstStyle/>
          <a:p>
            <a:r>
              <a:rPr lang="en-US" altLang="zh-CN" dirty="0" smtClean="0">
                <a:ea typeface="微软雅黑" panose="020B0503020204020204" charset="-122"/>
              </a:rPr>
              <a:t>x2</a:t>
            </a:r>
            <a:endParaRPr lang="zh-CN" altLang="en-US" dirty="0">
              <a:ea typeface="微软雅黑" panose="020B0503020204020204" charset="-122"/>
            </a:endParaRPr>
          </a:p>
        </p:txBody>
      </p:sp>
      <p:cxnSp>
        <p:nvCxnSpPr>
          <p:cNvPr id="20" name="直接连接符 19"/>
          <p:cNvCxnSpPr>
            <a:stCxn id="114" idx="0"/>
          </p:cNvCxnSpPr>
          <p:nvPr/>
        </p:nvCxnSpPr>
        <p:spPr>
          <a:xfrm>
            <a:off x="2625725" y="2444115"/>
            <a:ext cx="6933565" cy="3813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rot="0">
            <a:off x="2927985" y="1945640"/>
            <a:ext cx="6851650" cy="4076065"/>
            <a:chOff x="1475656" y="2204864"/>
            <a:chExt cx="5760640" cy="3528392"/>
          </a:xfrm>
        </p:grpSpPr>
        <p:cxnSp>
          <p:nvCxnSpPr>
            <p:cNvPr id="8" name="直接箭头连接符 7"/>
            <p:cNvCxnSpPr/>
            <p:nvPr/>
          </p:nvCxnSpPr>
          <p:spPr>
            <a:xfrm flipV="1">
              <a:off x="1475656" y="2204864"/>
              <a:ext cx="0" cy="3528392"/>
            </a:xfrm>
            <a:prstGeom prst="straightConnector1">
              <a:avLst/>
            </a:prstGeom>
            <a:ln w="38100">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12" name="直接箭头连接符 11"/>
            <p:cNvCxnSpPr/>
            <p:nvPr/>
          </p:nvCxnSpPr>
          <p:spPr>
            <a:xfrm>
              <a:off x="1475656" y="5733256"/>
              <a:ext cx="5760640" cy="0"/>
            </a:xfrm>
            <a:prstGeom prst="straightConnector1">
              <a:avLst/>
            </a:prstGeom>
            <a:ln w="38100">
              <a:solidFill>
                <a:schemeClr val="tx1"/>
              </a:solidFill>
              <a:tailEnd type="arrow"/>
            </a:ln>
          </p:spPr>
          <p:style>
            <a:lnRef idx="1">
              <a:schemeClr val="dk1"/>
            </a:lnRef>
            <a:fillRef idx="0">
              <a:schemeClr val="dk1"/>
            </a:fillRef>
            <a:effectRef idx="0">
              <a:schemeClr val="dk1"/>
            </a:effectRef>
            <a:fontRef idx="minor">
              <a:schemeClr val="tx1"/>
            </a:fontRef>
          </p:style>
        </p:cxnSp>
      </p:grpSp>
      <p:sp>
        <p:nvSpPr>
          <p:cNvPr id="7" name="等腰三角形 6"/>
          <p:cNvSpPr/>
          <p:nvPr/>
        </p:nvSpPr>
        <p:spPr>
          <a:xfrm>
            <a:off x="3603399" y="4156838"/>
            <a:ext cx="530352" cy="33855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2400" dirty="0" smtClean="0">
              <a:solidFill>
                <a:schemeClr val="tx1"/>
              </a:solidFill>
              <a:ea typeface="微软雅黑" panose="020B0503020204020204" charset="-122"/>
            </a:endParaRPr>
          </a:p>
        </p:txBody>
      </p:sp>
      <p:sp>
        <p:nvSpPr>
          <p:cNvPr id="19" name="等腰三角形 18"/>
          <p:cNvSpPr/>
          <p:nvPr/>
        </p:nvSpPr>
        <p:spPr>
          <a:xfrm>
            <a:off x="3561980" y="4776460"/>
            <a:ext cx="530352" cy="33855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2400" dirty="0" smtClean="0">
              <a:solidFill>
                <a:schemeClr val="tx1"/>
              </a:solidFill>
              <a:ea typeface="微软雅黑" panose="020B0503020204020204" charset="-122"/>
            </a:endParaRPr>
          </a:p>
        </p:txBody>
      </p:sp>
      <p:sp>
        <p:nvSpPr>
          <p:cNvPr id="21" name="等腰三角形 20"/>
          <p:cNvSpPr/>
          <p:nvPr/>
        </p:nvSpPr>
        <p:spPr>
          <a:xfrm>
            <a:off x="5007556" y="5124758"/>
            <a:ext cx="530352" cy="33855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2400" dirty="0" smtClean="0">
              <a:solidFill>
                <a:schemeClr val="tx1"/>
              </a:solidFill>
              <a:ea typeface="微软雅黑" panose="020B0503020204020204" charset="-122"/>
            </a:endParaRPr>
          </a:p>
        </p:txBody>
      </p:sp>
      <p:sp>
        <p:nvSpPr>
          <p:cNvPr id="25" name="等腰三角形 24"/>
          <p:cNvSpPr/>
          <p:nvPr/>
        </p:nvSpPr>
        <p:spPr>
          <a:xfrm>
            <a:off x="4477204" y="4309238"/>
            <a:ext cx="530352" cy="33855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2400" dirty="0" smtClean="0">
              <a:solidFill>
                <a:schemeClr val="tx1"/>
              </a:solidFill>
              <a:ea typeface="微软雅黑" panose="020B0503020204020204" charset="-122"/>
            </a:endParaRPr>
          </a:p>
        </p:txBody>
      </p:sp>
      <p:sp>
        <p:nvSpPr>
          <p:cNvPr id="26" name="等腰三角形 25"/>
          <p:cNvSpPr/>
          <p:nvPr/>
        </p:nvSpPr>
        <p:spPr>
          <a:xfrm>
            <a:off x="6303700" y="5124758"/>
            <a:ext cx="530352" cy="33855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2400" dirty="0" smtClean="0">
              <a:solidFill>
                <a:schemeClr val="tx1"/>
              </a:solidFill>
              <a:ea typeface="微软雅黑" panose="020B0503020204020204" charset="-122"/>
            </a:endParaRPr>
          </a:p>
        </p:txBody>
      </p:sp>
      <p:sp>
        <p:nvSpPr>
          <p:cNvPr id="27" name="等腰三角形 26"/>
          <p:cNvSpPr/>
          <p:nvPr/>
        </p:nvSpPr>
        <p:spPr>
          <a:xfrm>
            <a:off x="4185123" y="5380974"/>
            <a:ext cx="530352" cy="33855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2400" dirty="0" smtClean="0">
              <a:solidFill>
                <a:schemeClr val="tx1"/>
              </a:solidFill>
              <a:ea typeface="微软雅黑" panose="020B0503020204020204" charset="-122"/>
            </a:endParaRPr>
          </a:p>
        </p:txBody>
      </p:sp>
      <p:sp>
        <p:nvSpPr>
          <p:cNvPr id="29" name="等腰三角形 28"/>
          <p:cNvSpPr/>
          <p:nvPr/>
        </p:nvSpPr>
        <p:spPr>
          <a:xfrm>
            <a:off x="3296805" y="5463312"/>
            <a:ext cx="530352" cy="33855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2400" dirty="0" smtClean="0">
              <a:solidFill>
                <a:schemeClr val="tx1"/>
              </a:solidFill>
              <a:ea typeface="微软雅黑" panose="020B0503020204020204" charset="-122"/>
            </a:endParaRPr>
          </a:p>
        </p:txBody>
      </p:sp>
      <p:sp>
        <p:nvSpPr>
          <p:cNvPr id="30" name="等腰三角形 29"/>
          <p:cNvSpPr/>
          <p:nvPr/>
        </p:nvSpPr>
        <p:spPr>
          <a:xfrm>
            <a:off x="5425948" y="4647792"/>
            <a:ext cx="530352" cy="33855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2400" dirty="0" smtClean="0">
              <a:solidFill>
                <a:schemeClr val="tx1"/>
              </a:solidFill>
              <a:ea typeface="微软雅黑" panose="020B0503020204020204" charset="-122"/>
            </a:endParaRPr>
          </a:p>
        </p:txBody>
      </p:sp>
      <p:sp>
        <p:nvSpPr>
          <p:cNvPr id="9" name="椭圆 8"/>
          <p:cNvSpPr/>
          <p:nvPr/>
        </p:nvSpPr>
        <p:spPr>
          <a:xfrm>
            <a:off x="5425948" y="2238258"/>
            <a:ext cx="530352" cy="490184"/>
          </a:xfrm>
          <a:prstGeom prst="ellipse">
            <a:avLst/>
          </a:prstGeom>
          <a:solidFill>
            <a:srgbClr val="FF0000"/>
          </a:solid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2400" dirty="0" smtClean="0">
              <a:solidFill>
                <a:schemeClr val="tx1"/>
              </a:solidFill>
              <a:ea typeface="微软雅黑" panose="020B0503020204020204" charset="-122"/>
            </a:endParaRPr>
          </a:p>
        </p:txBody>
      </p:sp>
      <p:sp>
        <p:nvSpPr>
          <p:cNvPr id="31" name="等腰三角形 30"/>
          <p:cNvSpPr/>
          <p:nvPr/>
        </p:nvSpPr>
        <p:spPr>
          <a:xfrm>
            <a:off x="3377848" y="3776732"/>
            <a:ext cx="530352" cy="33855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2400" dirty="0" smtClean="0">
              <a:solidFill>
                <a:schemeClr val="tx1"/>
              </a:solidFill>
              <a:ea typeface="微软雅黑" panose="020B0503020204020204" charset="-122"/>
            </a:endParaRPr>
          </a:p>
        </p:txBody>
      </p:sp>
      <p:sp>
        <p:nvSpPr>
          <p:cNvPr id="32" name="等腰三角形 31"/>
          <p:cNvSpPr/>
          <p:nvPr/>
        </p:nvSpPr>
        <p:spPr>
          <a:xfrm>
            <a:off x="5691124" y="5542746"/>
            <a:ext cx="530352" cy="33855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2400" dirty="0" smtClean="0">
              <a:solidFill>
                <a:schemeClr val="tx1"/>
              </a:solidFill>
              <a:ea typeface="微软雅黑" panose="020B0503020204020204" charset="-122"/>
            </a:endParaRPr>
          </a:p>
        </p:txBody>
      </p:sp>
      <p:sp>
        <p:nvSpPr>
          <p:cNvPr id="33" name="椭圆 32"/>
          <p:cNvSpPr/>
          <p:nvPr/>
        </p:nvSpPr>
        <p:spPr>
          <a:xfrm>
            <a:off x="7023779" y="3101979"/>
            <a:ext cx="530352" cy="490184"/>
          </a:xfrm>
          <a:prstGeom prst="ellipse">
            <a:avLst/>
          </a:prstGeom>
          <a:solidFill>
            <a:srgbClr val="FF0000"/>
          </a:solid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2400" dirty="0" smtClean="0">
              <a:solidFill>
                <a:schemeClr val="tx1"/>
              </a:solidFill>
              <a:ea typeface="微软雅黑" panose="020B0503020204020204" charset="-122"/>
            </a:endParaRPr>
          </a:p>
        </p:txBody>
      </p:sp>
      <p:sp>
        <p:nvSpPr>
          <p:cNvPr id="34" name="椭圆 33"/>
          <p:cNvSpPr/>
          <p:nvPr/>
        </p:nvSpPr>
        <p:spPr>
          <a:xfrm>
            <a:off x="6739962" y="2250482"/>
            <a:ext cx="530352" cy="490184"/>
          </a:xfrm>
          <a:prstGeom prst="ellipse">
            <a:avLst/>
          </a:prstGeom>
          <a:solidFill>
            <a:srgbClr val="FF0000"/>
          </a:solid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2400" dirty="0" smtClean="0">
              <a:solidFill>
                <a:schemeClr val="tx1"/>
              </a:solidFill>
              <a:ea typeface="微软雅黑" panose="020B0503020204020204" charset="-122"/>
            </a:endParaRPr>
          </a:p>
        </p:txBody>
      </p:sp>
      <p:sp>
        <p:nvSpPr>
          <p:cNvPr id="35" name="椭圆 34"/>
          <p:cNvSpPr/>
          <p:nvPr/>
        </p:nvSpPr>
        <p:spPr>
          <a:xfrm>
            <a:off x="5882939" y="3347071"/>
            <a:ext cx="530352" cy="490184"/>
          </a:xfrm>
          <a:prstGeom prst="ellipse">
            <a:avLst/>
          </a:prstGeom>
          <a:solidFill>
            <a:srgbClr val="FF0000"/>
          </a:solid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2400" dirty="0" smtClean="0">
              <a:solidFill>
                <a:schemeClr val="tx1"/>
              </a:solidFill>
              <a:ea typeface="微软雅黑" panose="020B0503020204020204" charset="-122"/>
            </a:endParaRPr>
          </a:p>
        </p:txBody>
      </p:sp>
      <p:sp>
        <p:nvSpPr>
          <p:cNvPr id="36" name="椭圆 35"/>
          <p:cNvSpPr/>
          <p:nvPr/>
        </p:nvSpPr>
        <p:spPr>
          <a:xfrm>
            <a:off x="6986496" y="3828466"/>
            <a:ext cx="530352" cy="490184"/>
          </a:xfrm>
          <a:prstGeom prst="ellipse">
            <a:avLst/>
          </a:prstGeom>
          <a:solidFill>
            <a:srgbClr val="FF0000"/>
          </a:solid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2400" dirty="0" smtClean="0">
              <a:solidFill>
                <a:schemeClr val="tx1"/>
              </a:solidFill>
              <a:ea typeface="微软雅黑" panose="020B0503020204020204" charset="-122"/>
            </a:endParaRPr>
          </a:p>
        </p:txBody>
      </p:sp>
      <p:sp>
        <p:nvSpPr>
          <p:cNvPr id="37" name="椭圆 36"/>
          <p:cNvSpPr/>
          <p:nvPr/>
        </p:nvSpPr>
        <p:spPr>
          <a:xfrm>
            <a:off x="6190968" y="1768252"/>
            <a:ext cx="530352" cy="490184"/>
          </a:xfrm>
          <a:prstGeom prst="ellipse">
            <a:avLst/>
          </a:prstGeom>
          <a:solidFill>
            <a:srgbClr val="FF0000"/>
          </a:solid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2400" dirty="0" smtClean="0">
              <a:solidFill>
                <a:schemeClr val="tx1"/>
              </a:solidFill>
              <a:ea typeface="微软雅黑" panose="020B0503020204020204" charset="-122"/>
            </a:endParaRPr>
          </a:p>
        </p:txBody>
      </p:sp>
      <p:sp>
        <p:nvSpPr>
          <p:cNvPr id="38" name="椭圆 37"/>
          <p:cNvSpPr/>
          <p:nvPr/>
        </p:nvSpPr>
        <p:spPr>
          <a:xfrm>
            <a:off x="4895596" y="2902406"/>
            <a:ext cx="530352" cy="490184"/>
          </a:xfrm>
          <a:prstGeom prst="ellipse">
            <a:avLst/>
          </a:prstGeom>
          <a:solidFill>
            <a:srgbClr val="FF0000"/>
          </a:solid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2400" dirty="0" smtClean="0">
              <a:solidFill>
                <a:schemeClr val="tx1"/>
              </a:solidFill>
              <a:ea typeface="微软雅黑" panose="020B0503020204020204" charset="-122"/>
            </a:endParaRPr>
          </a:p>
        </p:txBody>
      </p:sp>
      <p:sp>
        <p:nvSpPr>
          <p:cNvPr id="39" name="椭圆 38"/>
          <p:cNvSpPr/>
          <p:nvPr/>
        </p:nvSpPr>
        <p:spPr>
          <a:xfrm>
            <a:off x="6303700" y="2740666"/>
            <a:ext cx="530352" cy="490184"/>
          </a:xfrm>
          <a:prstGeom prst="ellipse">
            <a:avLst/>
          </a:prstGeom>
          <a:solidFill>
            <a:srgbClr val="FF0000"/>
          </a:solid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2400" dirty="0" smtClean="0">
              <a:solidFill>
                <a:schemeClr val="tx1"/>
              </a:solidFill>
              <a:ea typeface="微软雅黑" panose="020B0503020204020204" charset="-122"/>
            </a:endParaRPr>
          </a:p>
        </p:txBody>
      </p:sp>
      <p:sp>
        <p:nvSpPr>
          <p:cNvPr id="40" name="椭圆 39"/>
          <p:cNvSpPr/>
          <p:nvPr/>
        </p:nvSpPr>
        <p:spPr>
          <a:xfrm>
            <a:off x="7730712" y="4281334"/>
            <a:ext cx="530352" cy="490184"/>
          </a:xfrm>
          <a:prstGeom prst="ellipse">
            <a:avLst/>
          </a:prstGeom>
          <a:solidFill>
            <a:srgbClr val="FF0000"/>
          </a:solid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2400" dirty="0" smtClean="0">
              <a:solidFill>
                <a:schemeClr val="tx1"/>
              </a:solidFill>
              <a:ea typeface="微软雅黑" panose="020B0503020204020204" charset="-122"/>
            </a:endParaRPr>
          </a:p>
        </p:txBody>
      </p:sp>
      <p:sp>
        <p:nvSpPr>
          <p:cNvPr id="42" name="椭圆 41"/>
          <p:cNvSpPr/>
          <p:nvPr/>
        </p:nvSpPr>
        <p:spPr>
          <a:xfrm>
            <a:off x="6299572" y="3828466"/>
            <a:ext cx="530352" cy="490184"/>
          </a:xfrm>
          <a:prstGeom prst="ellipse">
            <a:avLst/>
          </a:prstGeom>
          <a:solidFill>
            <a:srgbClr val="FF0000"/>
          </a:solid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2400" dirty="0" smtClean="0">
              <a:solidFill>
                <a:schemeClr val="tx1"/>
              </a:solidFill>
              <a:ea typeface="微软雅黑" panose="020B0503020204020204" charset="-122"/>
            </a:endParaRPr>
          </a:p>
        </p:txBody>
      </p:sp>
      <p:sp>
        <p:nvSpPr>
          <p:cNvPr id="114" name="TextBox 17"/>
          <p:cNvSpPr txBox="1"/>
          <p:nvPr/>
        </p:nvSpPr>
        <p:spPr>
          <a:xfrm>
            <a:off x="2413420" y="2444242"/>
            <a:ext cx="424180" cy="368300"/>
          </a:xfrm>
          <a:prstGeom prst="rect">
            <a:avLst/>
          </a:prstGeom>
          <a:noFill/>
        </p:spPr>
        <p:txBody>
          <a:bodyPr wrap="none" rtlCol="0">
            <a:spAutoFit/>
          </a:bodyPr>
          <a:p>
            <a:r>
              <a:rPr lang="en-US" altLang="zh-CN" dirty="0" smtClean="0">
                <a:ea typeface="微软雅黑" panose="020B0503020204020204" charset="-122"/>
              </a:rPr>
              <a:t>x1</a:t>
            </a:r>
            <a:endParaRPr lang="zh-CN" altLang="en-US" dirty="0">
              <a:ea typeface="微软雅黑" panose="020B0503020204020204" charset="-122"/>
            </a:endParaRP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dirty="0">
                <a:sym typeface="+mn-ea"/>
              </a:rPr>
              <a:t>逻辑回归公式推导过程</a:t>
            </a:r>
            <a:endParaRPr lang="zh-CN" altLang="en-US"/>
          </a:p>
        </p:txBody>
      </p:sp>
      <p:sp>
        <p:nvSpPr>
          <p:cNvPr id="5" name="内容占位符 4"/>
          <p:cNvSpPr>
            <a:spLocks noGrp="1"/>
          </p:cNvSpPr>
          <p:nvPr>
            <p:ph idx="1"/>
          </p:nvPr>
        </p:nvSpPr>
        <p:spPr/>
        <p:txBody>
          <a:bodyPr/>
          <a:p>
            <a:endParaRPr lang="zh-CN" altLang="en-US"/>
          </a:p>
        </p:txBody>
      </p:sp>
      <p:pic>
        <p:nvPicPr>
          <p:cNvPr id="4" name="图片 3" descr="01"/>
          <p:cNvPicPr>
            <a:picLocks noChangeAspect="1"/>
          </p:cNvPicPr>
          <p:nvPr/>
        </p:nvPicPr>
        <p:blipFill>
          <a:blip r:embed="rId1"/>
          <a:stretch>
            <a:fillRect/>
          </a:stretch>
        </p:blipFill>
        <p:spPr>
          <a:xfrm>
            <a:off x="3448368" y="1470025"/>
            <a:ext cx="5292725" cy="7058660"/>
          </a:xfrm>
          <a:prstGeom prst="rect">
            <a:avLst/>
          </a:prstGeom>
        </p:spPr>
      </p:pic>
    </p:spTree>
  </p:cSld>
  <p:clrMapOvr>
    <a:masterClrMapping/>
  </p:clrMapOvr>
  <p:transition spd="slow"/>
</p:sld>
</file>

<file path=ppt/tags/tag1.xml><?xml version="1.0" encoding="utf-8"?>
<p:tagLst xmlns:p="http://schemas.openxmlformats.org/presentationml/2006/main">
  <p:tag name="KSO_WM_UNIT_TABLE_BEAUTIFY" val="smartTable{7a122def-1c49-47df-a163-81b5cdb85bc2}"/>
</p:tagLst>
</file>

<file path=ppt/tags/tag2.xml><?xml version="1.0" encoding="utf-8"?>
<p:tagLst xmlns:p="http://schemas.openxmlformats.org/presentationml/2006/main">
  <p:tag name="KSO_WM_UNIT_TABLE_BEAUTIFY" val="smartTable{229dd180-f206-4bcf-bb2a-4fca7e245ff8}"/>
</p:tagLst>
</file>

<file path=ppt/tags/tag3.xml><?xml version="1.0" encoding="utf-8"?>
<p:tagLst xmlns:p="http://schemas.openxmlformats.org/presentationml/2006/main">
  <p:tag name="KSO_WM_UNIT_TABLE_BEAUTIFY" val="smartTable{713c8cb7-1b64-4dea-bd41-c8dcccbca9cd}"/>
</p:tagLst>
</file>

<file path=ppt/tags/tag4.xml><?xml version="1.0" encoding="utf-8"?>
<p:tagLst xmlns:p="http://schemas.openxmlformats.org/presentationml/2006/main">
  <p:tag name="KSO_WM_UNIT_TABLE_BEAUTIFY" val="smartTable{1c3122bc-3648-4d18-a953-ccc21eaeed19}"/>
</p:tagLst>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黑板 16 x 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fillRect/>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办公室主题">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0</TotalTime>
  <Words>2588</Words>
  <Application>WPS 演示</Application>
  <PresentationFormat>自定义</PresentationFormat>
  <Paragraphs>603</Paragraphs>
  <Slides>59</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31</vt:i4>
      </vt:variant>
      <vt:variant>
        <vt:lpstr>幻灯片标题</vt:lpstr>
      </vt:variant>
      <vt:variant>
        <vt:i4>59</vt:i4>
      </vt:variant>
    </vt:vector>
  </HeadingPairs>
  <TitlesOfParts>
    <vt:vector size="100" baseType="lpstr">
      <vt:lpstr>Arial</vt:lpstr>
      <vt:lpstr>宋体</vt:lpstr>
      <vt:lpstr>Wingdings</vt:lpstr>
      <vt:lpstr>Microsoft YaHei UI</vt:lpstr>
      <vt:lpstr>微软雅黑 Light</vt:lpstr>
      <vt:lpstr>Consolas</vt:lpstr>
      <vt:lpstr>微软雅黑</vt:lpstr>
      <vt:lpstr>Arial Unicode MS</vt:lpstr>
      <vt:lpstr>黑体</vt:lpstr>
      <vt:lpstr>黑板 16 x 9</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逻辑回归分类算法</vt:lpstr>
      <vt:lpstr>逻辑回归的基本概念</vt:lpstr>
      <vt:lpstr>逻辑回归原理</vt:lpstr>
      <vt:lpstr>逻辑回归原理</vt:lpstr>
      <vt:lpstr>逻辑回归原理</vt:lpstr>
      <vt:lpstr>逻辑回归分界线</vt:lpstr>
      <vt:lpstr>逻辑回归分界线</vt:lpstr>
      <vt:lpstr>逻辑回归分界线</vt:lpstr>
      <vt:lpstr>逻辑回归公式推导过程</vt:lpstr>
      <vt:lpstr>逻辑回归的优缺点</vt:lpstr>
      <vt:lpstr>逻辑回归-梯度下降法</vt:lpstr>
      <vt:lpstr>逻辑回归为啥要使用梯度下降？</vt:lpstr>
      <vt:lpstr>逻辑回归为啥要使用梯度下降？</vt:lpstr>
      <vt:lpstr>逻辑回归为啥要使用梯度下降？</vt:lpstr>
      <vt:lpstr>逻辑回归为啥要使用梯度下降？</vt:lpstr>
      <vt:lpstr>逻辑回归为啥要使用梯度下降？</vt:lpstr>
      <vt:lpstr>逻辑回归为啥要使用梯度下降？</vt:lpstr>
      <vt:lpstr>逻辑回归为啥要使用梯度下降？</vt:lpstr>
      <vt:lpstr>梯度下降法</vt:lpstr>
      <vt:lpstr>梯度下降法</vt:lpstr>
      <vt:lpstr>梯度下降法原理</vt:lpstr>
      <vt:lpstr>梯度下降法原理</vt:lpstr>
      <vt:lpstr>逻辑回归优化-1有无截距</vt:lpstr>
      <vt:lpstr>逻辑回归优化-1有无截距</vt:lpstr>
      <vt:lpstr>逻辑回归优化-1有无截距</vt:lpstr>
      <vt:lpstr>逻辑回归优化-2线性不可分问题</vt:lpstr>
      <vt:lpstr>逻辑回归优化-2线性不可分问题</vt:lpstr>
      <vt:lpstr>逻辑回归优化-2线性不可分问题</vt:lpstr>
      <vt:lpstr>逻辑回归优化-3调整分类阈值</vt:lpstr>
      <vt:lpstr>逻辑回归优化-3调整分类阈值</vt:lpstr>
      <vt:lpstr>逻辑回归优化-4鲁棒性调优</vt:lpstr>
      <vt:lpstr>逻辑回归优化-4鲁棒性调优</vt:lpstr>
      <vt:lpstr>逻辑回归优化-4鲁棒性调优</vt:lpstr>
      <vt:lpstr>逻辑回归优化-4鲁棒性调优</vt:lpstr>
      <vt:lpstr>逻辑回归优化-4鲁棒性调优</vt:lpstr>
      <vt:lpstr>逻辑回归优化-4鲁棒性调优</vt:lpstr>
      <vt:lpstr>逻辑回归优化-4鲁棒性调优</vt:lpstr>
      <vt:lpstr>逻辑回归优化-5归一化数据</vt:lpstr>
      <vt:lpstr>逻辑回归优化-5归一化数据</vt:lpstr>
      <vt:lpstr>逻辑回归优化-5归一化数据</vt:lpstr>
      <vt:lpstr>逻辑回归优化-5归一化数据</vt:lpstr>
      <vt:lpstr>逻辑回归优化-5归一化数据</vt:lpstr>
      <vt:lpstr>逻辑回归优化-5归一化数据</vt:lpstr>
      <vt:lpstr>逻辑回归优化-5归一化数据</vt:lpstr>
      <vt:lpstr>逻辑回归优化-6调整数据的正负值</vt:lpstr>
      <vt:lpstr>逻辑回归优化-6调整数据的正负值</vt:lpstr>
      <vt:lpstr>逻辑回归优化-6调整数据的正负值</vt:lpstr>
      <vt:lpstr>逻辑回归优化-6调整数据的正负值</vt:lpstr>
      <vt:lpstr>逻辑回归优化-6调整数据的正负值</vt:lpstr>
      <vt:lpstr>逻辑回归优化-6调整数据的正负值</vt:lpstr>
      <vt:lpstr>逻辑回归优化-6调整数据的正负值</vt:lpstr>
      <vt:lpstr>线性回归</vt:lpstr>
      <vt:lpstr>线性回归</vt:lpstr>
      <vt:lpstr>线性回归</vt:lpstr>
      <vt:lpstr>线性回归</vt:lpstr>
      <vt:lpstr>逻辑回归</vt:lpstr>
      <vt:lpstr>逻辑回归</vt:lpstr>
      <vt:lpstr>逻辑回归</vt:lpstr>
      <vt:lpstr>逻辑回归</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《前端》</dc:title>
  <dc:creator>Administrator</dc:creator>
  <cp:lastModifiedBy>Spark</cp:lastModifiedBy>
  <cp:revision>241</cp:revision>
  <dcterms:created xsi:type="dcterms:W3CDTF">2019-04-25T09:39:00Z</dcterms:created>
  <dcterms:modified xsi:type="dcterms:W3CDTF">2020-02-16T14:13:25Z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