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Josefin Slab"/>
      <p:regular r:id="rId45"/>
      <p:bold r:id="rId46"/>
      <p:italic r:id="rId47"/>
      <p:boldItalic r:id="rId48"/>
    </p:embeddedFont>
    <p:embeddedFont>
      <p:font typeface="Anton"/>
      <p:regular r:id="rId49"/>
    </p:embeddedFont>
    <p:embeddedFont>
      <p:font typeface="Staatliches"/>
      <p:regular r:id="rId50"/>
    </p:embeddedFont>
    <p:embeddedFont>
      <p:font typeface="Roboto"/>
      <p:regular r:id="rId51"/>
      <p:bold r:id="rId52"/>
      <p:italic r:id="rId53"/>
      <p:boldItalic r:id="rId54"/>
    </p:embeddedFont>
    <p:embeddedFont>
      <p:font typeface="Anaheim"/>
      <p:regular r:id="rId55"/>
    </p:embeddedFont>
    <p:embeddedFont>
      <p:font typeface="Lato"/>
      <p:regular r:id="rId56"/>
      <p:bold r:id="rId57"/>
      <p:italic r:id="rId58"/>
      <p:boldItalic r:id="rId59"/>
    </p:embeddedFont>
    <p:embeddedFont>
      <p:font typeface="Abel"/>
      <p:regular r:id="rId60"/>
    </p:embeddedFont>
    <p:embeddedFont>
      <p:font typeface="Pacifico"/>
      <p:regular r:id="rId61"/>
    </p:embeddedFont>
    <p:embeddedFont>
      <p:font typeface="Josefin Sans"/>
      <p:regular r:id="rId62"/>
      <p:bold r:id="rId63"/>
      <p:italic r:id="rId64"/>
      <p:boldItalic r:id="rId65"/>
    </p:embeddedFont>
    <p:embeddedFont>
      <p:font typeface="Unica One"/>
      <p:regular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0B55CE-E88E-46FB-AAC0-FE48770A379C}">
  <a:tblStyle styleId="{C80B55CE-E88E-46FB-AAC0-FE48770A379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JosefinSlab-bold.fntdata"/><Relationship Id="rId45" Type="http://schemas.openxmlformats.org/officeDocument/2006/relationships/font" Target="fonts/Josefin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JosefinSlab-boldItalic.fntdata"/><Relationship Id="rId47" Type="http://schemas.openxmlformats.org/officeDocument/2006/relationships/font" Target="fonts/JosefinSlab-italic.fntdata"/><Relationship Id="rId49" Type="http://schemas.openxmlformats.org/officeDocument/2006/relationships/font" Target="fonts/Anton-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JosefinSans-regular.fntdata"/><Relationship Id="rId61" Type="http://schemas.openxmlformats.org/officeDocument/2006/relationships/font" Target="fonts/Pacifico-regular.fntdata"/><Relationship Id="rId20" Type="http://schemas.openxmlformats.org/officeDocument/2006/relationships/slide" Target="slides/slide14.xml"/><Relationship Id="rId64" Type="http://schemas.openxmlformats.org/officeDocument/2006/relationships/font" Target="fonts/JosefinSans-italic.fntdata"/><Relationship Id="rId63" Type="http://schemas.openxmlformats.org/officeDocument/2006/relationships/font" Target="fonts/JosefinSans-bold.fntdata"/><Relationship Id="rId22" Type="http://schemas.openxmlformats.org/officeDocument/2006/relationships/slide" Target="slides/slide16.xml"/><Relationship Id="rId66" Type="http://schemas.openxmlformats.org/officeDocument/2006/relationships/font" Target="fonts/UnicaOne-regular.fntdata"/><Relationship Id="rId21" Type="http://schemas.openxmlformats.org/officeDocument/2006/relationships/slide" Target="slides/slide15.xml"/><Relationship Id="rId65" Type="http://schemas.openxmlformats.org/officeDocument/2006/relationships/font" Target="fonts/JosefinSans-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Abel-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regular.fntdata"/><Relationship Id="rId50" Type="http://schemas.openxmlformats.org/officeDocument/2006/relationships/font" Target="fonts/Staatliches-regular.fntdata"/><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5.xml"/><Relationship Id="rId55" Type="http://schemas.openxmlformats.org/officeDocument/2006/relationships/font" Target="fonts/Anaheim-regular.fntdata"/><Relationship Id="rId10" Type="http://schemas.openxmlformats.org/officeDocument/2006/relationships/slide" Target="slides/slide4.xml"/><Relationship Id="rId54" Type="http://schemas.openxmlformats.org/officeDocument/2006/relationships/font" Target="fonts/Roboto-boldItalic.fntdata"/><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gexr.com/"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Welcome to our tenth session! You have made it through the midterm. We are valiantly working to catch up on grading so that we have all work graded this week.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Regexes are not specific to Python but can be leveraged using python. A regex </a:t>
            </a:r>
            <a:r>
              <a:rPr lang="en">
                <a:highlight>
                  <a:srgbClr val="FFFFFF"/>
                </a:highlight>
              </a:rPr>
              <a:t>is a sequence of characters that define a search pattern. Usually regexes are used by string-searching algorithms for "find" or "find and replace" operations on strings, or for input validation. Said more simply regexes are fancy searches.</a:t>
            </a:r>
            <a:endParaRPr>
              <a:highlight>
                <a:srgbClr val="FFFFFF"/>
              </a:highlight>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Regexes are not python specific but they can be used within python notebooks. To access regexes within a python notebook you need to import the regex module which is called “re.”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So knowing that they are used to recognize patterns. Let’s talk through this example on the left. This daunting looking regex can help you to identify an IP address. Knowing that can someone please verbally walk me through what you think the regex might mean going character by character?</a:t>
            </a:r>
            <a:br>
              <a:rPr lang="en"/>
            </a:br>
            <a:br>
              <a:rPr lang="en"/>
            </a:br>
            <a:r>
              <a:rPr lang="en"/>
              <a:t>Okay, later on I am going to ask you to make this regex better because this specific regex might identify an IP address but it might not.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Answer: control, find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[Lauren] Many text editors, such as Notepad++ shown on the slide here, even have a regex option so that you can use the find and replace functionality more nimbly.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[Lauren] There are lots of regex cheat sheets online. I recommend finding a few that are really helpful to you and committing them to memory. For example I find $ and /n to be really helpful so that I can add or remove things from the end of a line. This helps a lot when I want to add commas between items.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[Lauren] As you start to practice using regexes I suggest using a site such as </a:t>
            </a:r>
            <a:r>
              <a:rPr lang="en" u="sng">
                <a:solidFill>
                  <a:schemeClr val="hlink"/>
                </a:solidFill>
                <a:hlinkClick r:id="rId2"/>
              </a:rPr>
              <a:t>https://regexr.com/</a:t>
            </a:r>
            <a:r>
              <a:rPr lang="en"/>
              <a:t> to try out different keywords and combinations. Regexr allows you to put in some text, write a regex, and as you write it will highlight the components of the text which the regex is picking up.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this first example you will see that use of the + sign in a regex will find 1 or more of that thing so in this example it has highlighted all of the ls including the double ls. Also, note that it has highlighted both lower case and upper case l. That’s because I used the regex flag i to mean case insensitive.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the second example you can see that I used the ? this means search with this as an optional criteria. So here you will get all singular letter ls highlighted and also all lts highlighted.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 period is an important wildcard. Wildcards are a common tool in programming which enable you to say give me anything. For example, the regex period wildcard is going to give you any one character. So in the third example on the screen you will see that I am looking for the characters al followed by any one character which means that both all and alt each get highlighted.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There is nothing due today – exciting!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Please listen and take these words seriously. You have “nothing” due next week but that does NOT mean you should do no homework this week. I highly encourage you to take the same # of hours you have been devoting to homework and devot it to starting your project. We will do an intro to the project in a moment but I want to stress up at the top of class that if April or I were to do such a project it would take us a couple of full work days so for beginner or intermediary programmers the project CANNOT be done in a day or two. Please please get started on your project this week.</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Next week you will have your final quiz in class.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[Lauren] One of the helpful things about special characters is that for each special character if you use the capitalized version of the letter it will do the opposite of whatever the lower case special character does. For instance, \w will highlight the word characters whereas \W will highlight the non-word characters. As you can see in the first example, regexes don’t actually know which words are in the dictionary so it is just looking for anything which could be a word meaning anything that’s a bunch of alphabet characters with no interrupting white space or punctuation.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I’m not going to walk through examples of every special character type because now you get how they work. Some helpful ones are \d which finds digits and \s which finds whitespace.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[Lauren] Regexes start to get complex as you start to combine various regex elements.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square brackets are the equivalent of an OR statement, in this example it will match on APT1 or APT 4 but you will see that for APT 14 it only highlighted the APT1 portion. There are multiple ways we could get it to capture the whole number 14.</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curly brackets {} enable us to find a range so the second example reads find me all words which are between 5 and 8 characters long.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[Lauren] A few more helpful regex terms are the carrot ^ which means start of the string. In this example I am saying “Give me only the first usage of the term APT in this text. We can see that APT is the first term on each line so it would have been reasonable to assume it would highlight each. To do this we need to add an additional regex flag in to use m which means multiline. This will run the regex on each line and not assume that it is all one continuous string.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 will function the same way as the ^ but it will look for terms at the end of the string. You will see in this second example that I used the \ backslash before the period. This is because in this case I am not looking to use the period as a wildcard I want to literally find the period. If I just type period it will interpret it as a wildcard so I use an escape, the backslash, to indicate I want this character read literally.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[Lauren] Let’s say I’m on the Visa anti-abuse team and I’m told that my job is to figure out as much as I can about how a bunch of our cards have been stolen. I go onto a dark web carding forum, which is the term for a marketplace for stolen credit cards, and now I’m faced with tens of thousands of cards. How am I going to search through these to try to discern any sort of relevant pattern to understand what’s going on.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First, I know that credit card numbers are between 15 and 19 digits long so I want to just get rid of all numbers that can’t be credit cards.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Then I want to figure out which of the cards are Visa cards. As it were the first digit of a credit card indicates the industry that’s issuing the card. Visa is 4. Easy, let’s use ^4 to find all card numbers which start with four. The thing is though that when we first try this using the {15,19} we don’t get the results we expected and that’s because its not counting the 4 in the total length so if we want a total length between 15 and 19 we need to use {14,18} and it will add the 1 character of the 4. Great, so now we have our visa cards.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Great, I extract all of the Visa cards. Now the next thing I know about credit card numbers is that the first 6 digits uniquely represent the </a:t>
            </a:r>
            <a:r>
              <a:rPr lang="en">
                <a:solidFill>
                  <a:schemeClr val="dk1"/>
                </a:solidFill>
                <a:latin typeface="Roboto"/>
                <a:ea typeface="Roboto"/>
                <a:cs typeface="Roboto"/>
                <a:sym typeface="Roboto"/>
              </a:rPr>
              <a:t>issuer identification number. I want to check to see if there are any particular issuers whose cards have been stolen. I look at our three here and can immediately see they don’t match...but let’s say they had, we could then start to ask ourself some questions around whether a particular bank had experienced a breach or whether the cards were all associated with a bank in a particular region and therefore the breach could be of a particular regional store… This is how your analysis could start.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[Lauren] The re module contains a number of methods which can help with your advanced control f operations. For example: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match() = finds a specific pattern only at the beginning of the text.</a:t>
            </a:r>
            <a:endParaRPr/>
          </a:p>
          <a:p>
            <a:pPr indent="0" lvl="0" marL="0" rtl="0" algn="l">
              <a:lnSpc>
                <a:spcPct val="100000"/>
              </a:lnSpc>
              <a:spcBef>
                <a:spcPts val="0"/>
              </a:spcBef>
              <a:spcAft>
                <a:spcPts val="0"/>
              </a:spcAft>
              <a:buSzPts val="1100"/>
              <a:buNone/>
            </a:pPr>
            <a:r>
              <a:rPr lang="en"/>
              <a:t>search() = finds the first instance of a pattern match anywhere in the text but only finds one.</a:t>
            </a:r>
            <a:endParaRPr/>
          </a:p>
          <a:p>
            <a:pPr indent="0" lvl="0" marL="0" rtl="0" algn="l">
              <a:lnSpc>
                <a:spcPct val="100000"/>
              </a:lnSpc>
              <a:spcBef>
                <a:spcPts val="0"/>
              </a:spcBef>
              <a:spcAft>
                <a:spcPts val="0"/>
              </a:spcAft>
              <a:buSzPts val="1100"/>
              <a:buNone/>
            </a:pPr>
            <a:r>
              <a:rPr lang="en"/>
              <a:t>findall() = finds all of the pattern matches in the text.</a:t>
            </a:r>
            <a:endParaRPr/>
          </a:p>
          <a:p>
            <a:pPr indent="0" lvl="0" marL="0" rtl="0" algn="l">
              <a:lnSpc>
                <a:spcPct val="100000"/>
              </a:lnSpc>
              <a:spcBef>
                <a:spcPts val="0"/>
              </a:spcBef>
              <a:spcAft>
                <a:spcPts val="0"/>
              </a:spcAft>
              <a:buSzPts val="1100"/>
              <a:buNone/>
            </a:pPr>
            <a:r>
              <a:rPr lang="en"/>
              <a:t>split() = separates the source material at every part of the text which matches the pattern.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[Lauren] In this example we are going to use the findall method within re to help us find all strings which match “lie down” in the first stanza of the Georgetown fight song.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Can anyone spot on oddity about how many “lie down”s it caught? </a:t>
            </a:r>
            <a:br>
              <a:rPr lang="en"/>
            </a:br>
            <a:br>
              <a:rPr lang="en"/>
            </a:br>
            <a:r>
              <a:rPr lang="en"/>
              <a:t>It only caught 2. Why? </a:t>
            </a:r>
            <a:br>
              <a:rPr lang="en"/>
            </a:br>
            <a:endParaRPr/>
          </a:p>
          <a:p>
            <a:pPr indent="0" lvl="0" marL="0" rtl="0" algn="l">
              <a:lnSpc>
                <a:spcPct val="100000"/>
              </a:lnSpc>
              <a:spcBef>
                <a:spcPts val="0"/>
              </a:spcBef>
              <a:spcAft>
                <a:spcPts val="0"/>
              </a:spcAft>
              <a:buSzPts val="1100"/>
              <a:buNone/>
            </a:pPr>
            <a:r>
              <a:rPr lang="en"/>
              <a:t>A: Because it is looking for an EXACT match and only two of the lie downs are all lowercase. It is excluding the two “Lie down”s.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[Lauren] Okay, so let’s try this again. On the screen we have two different examples of how to more accurately find all of the “lie down”s. </a:t>
            </a:r>
            <a:endParaRPr/>
          </a:p>
          <a:p>
            <a:pPr indent="-298450" lvl="0" marL="457200" rtl="0" algn="l">
              <a:lnSpc>
                <a:spcPct val="100000"/>
              </a:lnSpc>
              <a:spcBef>
                <a:spcPts val="0"/>
              </a:spcBef>
              <a:spcAft>
                <a:spcPts val="0"/>
              </a:spcAft>
              <a:buSzPts val="1100"/>
              <a:buAutoNum type="arabicPeriod"/>
            </a:pPr>
            <a:r>
              <a:rPr lang="en"/>
              <a:t>In the first example we use the simple findall and we do not actually get them all.</a:t>
            </a:r>
            <a:endParaRPr/>
          </a:p>
          <a:p>
            <a:pPr indent="-298450" lvl="0" marL="457200" rtl="0" algn="l">
              <a:lnSpc>
                <a:spcPct val="100000"/>
              </a:lnSpc>
              <a:spcBef>
                <a:spcPts val="0"/>
              </a:spcBef>
              <a:spcAft>
                <a:spcPts val="0"/>
              </a:spcAft>
              <a:buSzPts val="1100"/>
              <a:buAutoNum type="arabicPeriod"/>
            </a:pPr>
            <a:r>
              <a:rPr lang="en"/>
              <a:t>In the second example we use the IGNORECASE flag to tell the regex that we want to match on this string independent of the case. As you can imagine since we have learned about ASCII you know that lower down this has to now look for both an L (76) and an l (108). As well as the upper and lower case values of all of the other letters in the string.</a:t>
            </a:r>
            <a:endParaRPr/>
          </a:p>
          <a:p>
            <a:pPr indent="-298450" lvl="0" marL="457200" rtl="0" algn="l">
              <a:lnSpc>
                <a:spcPct val="100000"/>
              </a:lnSpc>
              <a:spcBef>
                <a:spcPts val="0"/>
              </a:spcBef>
              <a:spcAft>
                <a:spcPts val="0"/>
              </a:spcAft>
              <a:buSzPts val="1100"/>
              <a:buAutoNum type="arabicPeriod"/>
            </a:pPr>
            <a:r>
              <a:rPr lang="en"/>
              <a:t>Finally, if you wanted to use a regex character you can use ?i to turn on case insensitive mode at the beginning of the string. </a:t>
            </a:r>
            <a:endParaRPr/>
          </a:p>
          <a:p>
            <a:pPr indent="0" lvl="0" marL="0" rtl="0" algn="l">
              <a:lnSpc>
                <a:spcPct val="100000"/>
              </a:lnSpc>
              <a:spcBef>
                <a:spcPts val="0"/>
              </a:spcBef>
              <a:spcAft>
                <a:spcPts val="0"/>
              </a:spcAft>
              <a:buSzPts val="1100"/>
              <a:buNone/>
            </a:pPr>
            <a:r>
              <a:rPr lang="en"/>
              <a:t>Either way these last two approaches will get you all of the “(L/l)ie down”s.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Today we’ll have a q&amp;a to answer any last-minute burning questions from last week and then we’ll be doing the practice quiz. After that, we’ll start the lecture. We’ll cover a handful of topics with a break at 8 pm and we’ll wrap the class up before 9 pm.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The standard library provides extensive functionality that is used for all Python programming. Knowing it well will help you implement more complex code (and get you through interviews).</a:t>
            </a:r>
            <a:endParaRPr sz="1300">
              <a:solidFill>
                <a:srgbClr val="595959"/>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 sz="1300">
                <a:solidFill>
                  <a:srgbClr val="595959"/>
                </a:solidFill>
                <a:latin typeface="Lato"/>
                <a:ea typeface="Lato"/>
                <a:cs typeface="Lato"/>
                <a:sym typeface="Lato"/>
              </a:rPr>
              <a:t>Today we will briefly cover a number of key standard library modules that are worth exploring and learning. We’re going to give you pointers and a high-level understanding of what each module provides, but you will want to learn and explore far beyond what we’re covering today.</a:t>
            </a:r>
            <a:endParaRPr sz="1300">
              <a:solidFill>
                <a:srgbClr val="595959"/>
              </a:solidFill>
              <a:latin typeface="Lato"/>
              <a:ea typeface="Lato"/>
              <a:cs typeface="Lato"/>
              <a:sym typeface="Lato"/>
            </a:endParaRPr>
          </a:p>
          <a:p>
            <a:pPr indent="0" lvl="0" marL="0" rtl="0" algn="l">
              <a:lnSpc>
                <a:spcPct val="100000"/>
              </a:lnSpc>
              <a:spcBef>
                <a:spcPts val="1600"/>
              </a:spcBef>
              <a:spcAft>
                <a:spcPts val="0"/>
              </a:spcAft>
              <a:buSzPts val="1100"/>
              <a:buNone/>
            </a:pPr>
            <a:r>
              <a:rPr lang="en"/>
              <a:t>The more you learn and explore, the better prepared you will be for your projects, your final, and your career.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Any last-minute questions before the quiz?</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9" name="Shape 79"/>
        <p:cNvGrpSpPr/>
        <p:nvPr/>
      </p:nvGrpSpPr>
      <p:grpSpPr>
        <a:xfrm>
          <a:off x="0" y="0"/>
          <a:ext cx="0" cy="0"/>
          <a:chOff x="0" y="0"/>
          <a:chExt cx="0" cy="0"/>
        </a:xfrm>
      </p:grpSpPr>
      <p:sp>
        <p:nvSpPr>
          <p:cNvPr id="80" name="Google Shape;80;p1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 name="Google Shape;81;p11"/>
          <p:cNvGrpSpPr/>
          <p:nvPr/>
        </p:nvGrpSpPr>
        <p:grpSpPr>
          <a:xfrm>
            <a:off x="830392" y="1191256"/>
            <a:ext cx="745763" cy="45826"/>
            <a:chOff x="4580561" y="2589004"/>
            <a:chExt cx="1064464" cy="25200"/>
          </a:xfrm>
        </p:grpSpPr>
        <p:sp>
          <p:nvSpPr>
            <p:cNvPr id="82" name="Google Shape;82;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85" name="Google Shape;85;p1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6" name="Google Shape;86;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bg>
      <p:bgPr>
        <a:solidFill>
          <a:schemeClr val="accent3"/>
        </a:solidFill>
      </p:bgPr>
    </p:bg>
    <p:spTree>
      <p:nvGrpSpPr>
        <p:cNvPr id="87" name="Shape 87"/>
        <p:cNvGrpSpPr/>
        <p:nvPr/>
      </p:nvGrpSpPr>
      <p:grpSpPr>
        <a:xfrm>
          <a:off x="0" y="0"/>
          <a:ext cx="0" cy="0"/>
          <a:chOff x="0" y="0"/>
          <a:chExt cx="0" cy="0"/>
        </a:xfrm>
      </p:grpSpPr>
      <p:grpSp>
        <p:nvGrpSpPr>
          <p:cNvPr id="88" name="Google Shape;88;p12"/>
          <p:cNvGrpSpPr/>
          <p:nvPr/>
        </p:nvGrpSpPr>
        <p:grpSpPr>
          <a:xfrm>
            <a:off x="830392" y="4169130"/>
            <a:ext cx="745763" cy="45826"/>
            <a:chOff x="4580561" y="2589004"/>
            <a:chExt cx="1064464" cy="25200"/>
          </a:xfrm>
        </p:grpSpPr>
        <p:sp>
          <p:nvSpPr>
            <p:cNvPr id="89" name="Google Shape;89;p1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12"/>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2" name="Google Shape;92;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93" name="Shape 93"/>
        <p:cNvGrpSpPr/>
        <p:nvPr/>
      </p:nvGrpSpPr>
      <p:grpSpPr>
        <a:xfrm>
          <a:off x="0" y="0"/>
          <a:ext cx="0" cy="0"/>
          <a:chOff x="0" y="0"/>
          <a:chExt cx="0" cy="0"/>
        </a:xfrm>
      </p:grpSpPr>
      <p:sp>
        <p:nvSpPr>
          <p:cNvPr id="94" name="Google Shape;94;p1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txBox="1"/>
          <p:nvPr>
            <p:ph idx="1" type="subTitle"/>
          </p:nvPr>
        </p:nvSpPr>
        <p:spPr>
          <a:xfrm flipH="1">
            <a:off x="889350" y="1030050"/>
            <a:ext cx="7409100" cy="28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97" name="Google Shape;97;p13"/>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98" name="Shape 98"/>
        <p:cNvGrpSpPr/>
        <p:nvPr/>
      </p:nvGrpSpPr>
      <p:grpSpPr>
        <a:xfrm>
          <a:off x="0" y="0"/>
          <a:ext cx="0" cy="0"/>
          <a:chOff x="0" y="0"/>
          <a:chExt cx="0" cy="0"/>
        </a:xfrm>
      </p:grpSpPr>
      <p:sp>
        <p:nvSpPr>
          <p:cNvPr id="99" name="Google Shape;99;p14"/>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54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00" name="Google Shape;100;p14"/>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101" name="Shape 101"/>
        <p:cNvGrpSpPr/>
        <p:nvPr/>
      </p:nvGrpSpPr>
      <p:grpSpPr>
        <a:xfrm>
          <a:off x="0" y="0"/>
          <a:ext cx="0" cy="0"/>
          <a:chOff x="0" y="0"/>
          <a:chExt cx="0" cy="0"/>
        </a:xfrm>
      </p:grpSpPr>
      <p:sp>
        <p:nvSpPr>
          <p:cNvPr id="102" name="Google Shape;102;p15"/>
          <p:cNvSpPr txBox="1"/>
          <p:nvPr>
            <p:ph type="ctrTitle"/>
          </p:nvPr>
        </p:nvSpPr>
        <p:spPr>
          <a:xfrm>
            <a:off x="3782800" y="1657625"/>
            <a:ext cx="21273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03" name="Google Shape;103;p15"/>
          <p:cNvSpPr txBox="1"/>
          <p:nvPr>
            <p:ph idx="2" type="ctrTitle"/>
          </p:nvPr>
        </p:nvSpPr>
        <p:spPr>
          <a:xfrm>
            <a:off x="3782800" y="3482450"/>
            <a:ext cx="23094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04" name="Google Shape;104;p15"/>
          <p:cNvSpPr txBox="1"/>
          <p:nvPr>
            <p:ph idx="3" type="ctrTitle"/>
          </p:nvPr>
        </p:nvSpPr>
        <p:spPr>
          <a:xfrm>
            <a:off x="6235575" y="1657625"/>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05" name="Google Shape;105;p15"/>
          <p:cNvSpPr txBox="1"/>
          <p:nvPr>
            <p:ph idx="4" type="ctrTitle"/>
          </p:nvPr>
        </p:nvSpPr>
        <p:spPr>
          <a:xfrm>
            <a:off x="6235575" y="3482450"/>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06" name="Google Shape;106;p15"/>
          <p:cNvSpPr txBox="1"/>
          <p:nvPr>
            <p:ph idx="1" type="subTitle"/>
          </p:nvPr>
        </p:nvSpPr>
        <p:spPr>
          <a:xfrm>
            <a:off x="3782800"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107" name="Google Shape;107;p15"/>
          <p:cNvSpPr txBox="1"/>
          <p:nvPr>
            <p:ph idx="5" type="subTitle"/>
          </p:nvPr>
        </p:nvSpPr>
        <p:spPr>
          <a:xfrm>
            <a:off x="3782800"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108" name="Google Shape;108;p15"/>
          <p:cNvSpPr txBox="1"/>
          <p:nvPr>
            <p:ph idx="6" type="subTitle"/>
          </p:nvPr>
        </p:nvSpPr>
        <p:spPr>
          <a:xfrm>
            <a:off x="6235575"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109" name="Google Shape;109;p15"/>
          <p:cNvSpPr txBox="1"/>
          <p:nvPr>
            <p:ph idx="7" type="subTitle"/>
          </p:nvPr>
        </p:nvSpPr>
        <p:spPr>
          <a:xfrm>
            <a:off x="6235575"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110" name="Shape 110"/>
        <p:cNvGrpSpPr/>
        <p:nvPr/>
      </p:nvGrpSpPr>
      <p:grpSpPr>
        <a:xfrm>
          <a:off x="0" y="0"/>
          <a:ext cx="0" cy="0"/>
          <a:chOff x="0" y="0"/>
          <a:chExt cx="0" cy="0"/>
        </a:xfrm>
      </p:grpSpPr>
      <p:grpSp>
        <p:nvGrpSpPr>
          <p:cNvPr id="111" name="Google Shape;111;p16"/>
          <p:cNvGrpSpPr/>
          <p:nvPr/>
        </p:nvGrpSpPr>
        <p:grpSpPr>
          <a:xfrm>
            <a:off x="948275" y="3046075"/>
            <a:ext cx="8195650" cy="465225"/>
            <a:chOff x="948275" y="3046075"/>
            <a:chExt cx="8195650" cy="465225"/>
          </a:xfrm>
        </p:grpSpPr>
        <p:sp>
          <p:nvSpPr>
            <p:cNvPr id="112" name="Google Shape;112;p16"/>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6"/>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 name="Google Shape;114;p16"/>
          <p:cNvSpPr txBox="1"/>
          <p:nvPr>
            <p:ph type="ctrTitle"/>
          </p:nvPr>
        </p:nvSpPr>
        <p:spPr>
          <a:xfrm flipH="1">
            <a:off x="3611675" y="3046150"/>
            <a:ext cx="4728000" cy="46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200"/>
              <a:buNone/>
              <a:defRPr b="0" sz="1400">
                <a:latin typeface="Staatliches"/>
                <a:ea typeface="Staatliches"/>
                <a:cs typeface="Staatliches"/>
                <a:sym typeface="Staatliches"/>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115" name="Google Shape;115;p16"/>
          <p:cNvSpPr txBox="1"/>
          <p:nvPr>
            <p:ph idx="1" type="subTitle"/>
          </p:nvPr>
        </p:nvSpPr>
        <p:spPr>
          <a:xfrm flipH="1">
            <a:off x="4201775" y="1876125"/>
            <a:ext cx="4137900" cy="100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116" name="Shape 116"/>
        <p:cNvGrpSpPr/>
        <p:nvPr/>
      </p:nvGrpSpPr>
      <p:grpSpPr>
        <a:xfrm>
          <a:off x="0" y="0"/>
          <a:ext cx="0" cy="0"/>
          <a:chOff x="0" y="0"/>
          <a:chExt cx="0" cy="0"/>
        </a:xfrm>
      </p:grpSpPr>
      <p:sp>
        <p:nvSpPr>
          <p:cNvPr id="117" name="Google Shape;117;p17"/>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txBox="1"/>
          <p:nvPr>
            <p:ph type="ctrTitle"/>
          </p:nvPr>
        </p:nvSpPr>
        <p:spPr>
          <a:xfrm>
            <a:off x="1456650" y="1715300"/>
            <a:ext cx="1745100" cy="110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3000"/>
              <a:buNone/>
              <a:defRPr b="0" sz="36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119" name="Google Shape;119;p17"/>
          <p:cNvSpPr txBox="1"/>
          <p:nvPr>
            <p:ph idx="1" type="subTitle"/>
          </p:nvPr>
        </p:nvSpPr>
        <p:spPr>
          <a:xfrm>
            <a:off x="889350" y="2819625"/>
            <a:ext cx="2312400" cy="110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120" name="Google Shape;120;p17"/>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121" name="Shape 121"/>
        <p:cNvGrpSpPr/>
        <p:nvPr/>
      </p:nvGrpSpPr>
      <p:grpSpPr>
        <a:xfrm>
          <a:off x="0" y="0"/>
          <a:ext cx="0" cy="0"/>
          <a:chOff x="0" y="0"/>
          <a:chExt cx="0" cy="0"/>
        </a:xfrm>
      </p:grpSpPr>
      <p:sp>
        <p:nvSpPr>
          <p:cNvPr id="122" name="Google Shape;122;p18"/>
          <p:cNvSpPr txBox="1"/>
          <p:nvPr>
            <p:ph type="ctrTitle"/>
          </p:nvPr>
        </p:nvSpPr>
        <p:spPr>
          <a:xfrm>
            <a:off x="1477038" y="296092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123" name="Google Shape;123;p18"/>
          <p:cNvSpPr txBox="1"/>
          <p:nvPr>
            <p:ph idx="1" type="subTitle"/>
          </p:nvPr>
        </p:nvSpPr>
        <p:spPr>
          <a:xfrm>
            <a:off x="1477050" y="3273500"/>
            <a:ext cx="2642400" cy="5685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124" name="Google Shape;124;p18"/>
          <p:cNvSpPr txBox="1"/>
          <p:nvPr>
            <p:ph idx="2" type="ctrTitle"/>
          </p:nvPr>
        </p:nvSpPr>
        <p:spPr>
          <a:xfrm>
            <a:off x="4938415" y="295787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125" name="Google Shape;125;p18"/>
          <p:cNvSpPr txBox="1"/>
          <p:nvPr>
            <p:ph idx="3" type="subTitle"/>
          </p:nvPr>
        </p:nvSpPr>
        <p:spPr>
          <a:xfrm>
            <a:off x="4938421" y="3270450"/>
            <a:ext cx="25389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126" name="Google Shape;126;p18"/>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8"/>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8"/>
          <p:cNvSpPr txBox="1"/>
          <p:nvPr>
            <p:ph idx="4"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129" name="Shape 129"/>
        <p:cNvGrpSpPr/>
        <p:nvPr/>
      </p:nvGrpSpPr>
      <p:grpSpPr>
        <a:xfrm>
          <a:off x="0" y="0"/>
          <a:ext cx="0" cy="0"/>
          <a:chOff x="0" y="0"/>
          <a:chExt cx="0" cy="0"/>
        </a:xfrm>
      </p:grpSpPr>
      <p:sp>
        <p:nvSpPr>
          <p:cNvPr id="130" name="Google Shape;130;p19"/>
          <p:cNvSpPr txBox="1"/>
          <p:nvPr>
            <p:ph type="ctrTitle"/>
          </p:nvPr>
        </p:nvSpPr>
        <p:spPr>
          <a:xfrm>
            <a:off x="1651900"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131" name="Google Shape;131;p19"/>
          <p:cNvSpPr txBox="1"/>
          <p:nvPr>
            <p:ph idx="1" type="subTitle"/>
          </p:nvPr>
        </p:nvSpPr>
        <p:spPr>
          <a:xfrm>
            <a:off x="1651900"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132" name="Google Shape;132;p19"/>
          <p:cNvSpPr txBox="1"/>
          <p:nvPr>
            <p:ph idx="2" type="ctrTitle"/>
          </p:nvPr>
        </p:nvSpPr>
        <p:spPr>
          <a:xfrm>
            <a:off x="1651900" y="3365574"/>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133" name="Google Shape;133;p19"/>
          <p:cNvSpPr txBox="1"/>
          <p:nvPr>
            <p:ph idx="3" type="subTitle"/>
          </p:nvPr>
        </p:nvSpPr>
        <p:spPr>
          <a:xfrm>
            <a:off x="1651900" y="3937803"/>
            <a:ext cx="2907900" cy="9747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134" name="Google Shape;134;p19"/>
          <p:cNvSpPr txBox="1"/>
          <p:nvPr>
            <p:ph idx="4" type="ctrTitle"/>
          </p:nvPr>
        </p:nvSpPr>
        <p:spPr>
          <a:xfrm>
            <a:off x="5107893" y="3365575"/>
            <a:ext cx="26193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135" name="Google Shape;135;p19"/>
          <p:cNvSpPr txBox="1"/>
          <p:nvPr>
            <p:ph idx="5" type="subTitle"/>
          </p:nvPr>
        </p:nvSpPr>
        <p:spPr>
          <a:xfrm>
            <a:off x="5107893" y="3937703"/>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136" name="Google Shape;136;p19"/>
          <p:cNvSpPr txBox="1"/>
          <p:nvPr>
            <p:ph idx="6" type="ctrTitle"/>
          </p:nvPr>
        </p:nvSpPr>
        <p:spPr>
          <a:xfrm>
            <a:off x="5107893"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137" name="Google Shape;137;p19"/>
          <p:cNvSpPr txBox="1"/>
          <p:nvPr>
            <p:ph idx="7" type="subTitle"/>
          </p:nvPr>
        </p:nvSpPr>
        <p:spPr>
          <a:xfrm>
            <a:off x="5107893"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138" name="Google Shape;138;p19"/>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9"/>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9"/>
          <p:cNvSpPr txBox="1"/>
          <p:nvPr>
            <p:ph idx="8"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141" name="Shape 141"/>
        <p:cNvGrpSpPr/>
        <p:nvPr/>
      </p:nvGrpSpPr>
      <p:grpSpPr>
        <a:xfrm>
          <a:off x="0" y="0"/>
          <a:ext cx="0" cy="0"/>
          <a:chOff x="0" y="0"/>
          <a:chExt cx="0" cy="0"/>
        </a:xfrm>
      </p:grpSpPr>
      <p:sp>
        <p:nvSpPr>
          <p:cNvPr id="142" name="Google Shape;142;p20"/>
          <p:cNvSpPr txBox="1"/>
          <p:nvPr>
            <p:ph type="ctrTitle"/>
          </p:nvPr>
        </p:nvSpPr>
        <p:spPr>
          <a:xfrm>
            <a:off x="889350" y="1658275"/>
            <a:ext cx="45384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72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12" name="Shape 12"/>
        <p:cNvGrpSpPr/>
        <p:nvPr/>
      </p:nvGrpSpPr>
      <p:grpSpPr>
        <a:xfrm>
          <a:off x="0" y="0"/>
          <a:ext cx="0" cy="0"/>
          <a:chOff x="0" y="0"/>
          <a:chExt cx="0" cy="0"/>
        </a:xfrm>
      </p:grpSpPr>
      <p:sp>
        <p:nvSpPr>
          <p:cNvPr id="13" name="Google Shape;13;p3"/>
          <p:cNvSpPr txBox="1"/>
          <p:nvPr>
            <p:ph type="ctrTitle"/>
          </p:nvPr>
        </p:nvSpPr>
        <p:spPr>
          <a:xfrm>
            <a:off x="11029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4" name="Google Shape;14;p3"/>
          <p:cNvSpPr txBox="1"/>
          <p:nvPr>
            <p:ph idx="1" type="subTitle"/>
          </p:nvPr>
        </p:nvSpPr>
        <p:spPr>
          <a:xfrm>
            <a:off x="8922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idx="2" type="ctrTitle"/>
          </p:nvPr>
        </p:nvSpPr>
        <p:spPr>
          <a:xfrm>
            <a:off x="3836012"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8" name="Google Shape;18;p3"/>
          <p:cNvSpPr txBox="1"/>
          <p:nvPr>
            <p:ph idx="3" type="subTitle"/>
          </p:nvPr>
        </p:nvSpPr>
        <p:spPr>
          <a:xfrm>
            <a:off x="36253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9" name="Google Shape;19;p3"/>
          <p:cNvSpPr txBox="1"/>
          <p:nvPr>
            <p:ph idx="4" type="ctrTitle"/>
          </p:nvPr>
        </p:nvSpPr>
        <p:spPr>
          <a:xfrm>
            <a:off x="65690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0" name="Google Shape;20;p3"/>
          <p:cNvSpPr txBox="1"/>
          <p:nvPr>
            <p:ph idx="5" type="subTitle"/>
          </p:nvPr>
        </p:nvSpPr>
        <p:spPr>
          <a:xfrm>
            <a:off x="63584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1" name="Google Shape;21;p3"/>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143" name="Shape 143"/>
        <p:cNvGrpSpPr/>
        <p:nvPr/>
      </p:nvGrpSpPr>
      <p:grpSpPr>
        <a:xfrm>
          <a:off x="0" y="0"/>
          <a:ext cx="0" cy="0"/>
          <a:chOff x="0" y="0"/>
          <a:chExt cx="0" cy="0"/>
        </a:xfrm>
      </p:grpSpPr>
      <p:sp>
        <p:nvSpPr>
          <p:cNvPr id="144" name="Google Shape;144;p21"/>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1"/>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1"/>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147" name="Shape 147"/>
        <p:cNvGrpSpPr/>
        <p:nvPr/>
      </p:nvGrpSpPr>
      <p:grpSpPr>
        <a:xfrm>
          <a:off x="0" y="0"/>
          <a:ext cx="0" cy="0"/>
          <a:chOff x="0" y="0"/>
          <a:chExt cx="0" cy="0"/>
        </a:xfrm>
      </p:grpSpPr>
      <p:sp>
        <p:nvSpPr>
          <p:cNvPr id="148" name="Google Shape;148;p22"/>
          <p:cNvSpPr txBox="1"/>
          <p:nvPr>
            <p:ph idx="1" type="subTitle"/>
          </p:nvPr>
        </p:nvSpPr>
        <p:spPr>
          <a:xfrm>
            <a:off x="1551538" y="1552688"/>
            <a:ext cx="1887600" cy="43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149" name="Google Shape;149;p22"/>
          <p:cNvSpPr txBox="1"/>
          <p:nvPr>
            <p:ph type="title"/>
          </p:nvPr>
        </p:nvSpPr>
        <p:spPr>
          <a:xfrm>
            <a:off x="1317988" y="938488"/>
            <a:ext cx="2354700" cy="67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3000"/>
              <a:buNone/>
              <a:defRPr b="0" sz="30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150" name="Google Shape;150;p2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2"/>
          <p:cNvSpPr txBox="1"/>
          <p:nvPr>
            <p:ph idx="2"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153" name="Shape 153"/>
        <p:cNvGrpSpPr/>
        <p:nvPr/>
      </p:nvGrpSpPr>
      <p:grpSpPr>
        <a:xfrm>
          <a:off x="0" y="0"/>
          <a:ext cx="0" cy="0"/>
          <a:chOff x="0" y="0"/>
          <a:chExt cx="0" cy="0"/>
        </a:xfrm>
      </p:grpSpPr>
      <p:sp>
        <p:nvSpPr>
          <p:cNvPr id="154" name="Google Shape;154;p23"/>
          <p:cNvSpPr txBox="1"/>
          <p:nvPr>
            <p:ph idx="1" type="subTitle"/>
          </p:nvPr>
        </p:nvSpPr>
        <p:spPr>
          <a:xfrm>
            <a:off x="1773600" y="1638000"/>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55" name="Google Shape;155;p23"/>
          <p:cNvSpPr txBox="1"/>
          <p:nvPr>
            <p:ph idx="2" type="subTitle"/>
          </p:nvPr>
        </p:nvSpPr>
        <p:spPr>
          <a:xfrm>
            <a:off x="1773600" y="2833794"/>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56" name="Google Shape;156;p23"/>
          <p:cNvSpPr txBox="1"/>
          <p:nvPr>
            <p:ph idx="3" type="subTitle"/>
          </p:nvPr>
        </p:nvSpPr>
        <p:spPr>
          <a:xfrm>
            <a:off x="1773600" y="4045475"/>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57" name="Google Shape;157;p23"/>
          <p:cNvSpPr txBox="1"/>
          <p:nvPr>
            <p:ph type="title"/>
          </p:nvPr>
        </p:nvSpPr>
        <p:spPr>
          <a:xfrm>
            <a:off x="2808900" y="940200"/>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8" name="Google Shape;158;p23"/>
          <p:cNvSpPr txBox="1"/>
          <p:nvPr>
            <p:ph idx="4" type="title"/>
          </p:nvPr>
        </p:nvSpPr>
        <p:spPr>
          <a:xfrm>
            <a:off x="2808900" y="2151874"/>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9" name="Google Shape;159;p23"/>
          <p:cNvSpPr txBox="1"/>
          <p:nvPr>
            <p:ph idx="5" type="title"/>
          </p:nvPr>
        </p:nvSpPr>
        <p:spPr>
          <a:xfrm>
            <a:off x="2808900" y="3347675"/>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160" name="Shape 160"/>
        <p:cNvGrpSpPr/>
        <p:nvPr/>
      </p:nvGrpSpPr>
      <p:grpSpPr>
        <a:xfrm>
          <a:off x="0" y="0"/>
          <a:ext cx="0" cy="0"/>
          <a:chOff x="0" y="0"/>
          <a:chExt cx="0" cy="0"/>
        </a:xfrm>
      </p:grpSpPr>
      <p:sp>
        <p:nvSpPr>
          <p:cNvPr id="161" name="Google Shape;161;p24"/>
          <p:cNvSpPr txBox="1"/>
          <p:nvPr>
            <p:ph type="ctrTitle"/>
          </p:nvPr>
        </p:nvSpPr>
        <p:spPr>
          <a:xfrm>
            <a:off x="2302800" y="1658275"/>
            <a:ext cx="4538400" cy="182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162" name="Shape 162"/>
        <p:cNvGrpSpPr/>
        <p:nvPr/>
      </p:nvGrpSpPr>
      <p:grpSpPr>
        <a:xfrm>
          <a:off x="0" y="0"/>
          <a:ext cx="0" cy="0"/>
          <a:chOff x="0" y="0"/>
          <a:chExt cx="0" cy="0"/>
        </a:xfrm>
      </p:grpSpPr>
      <p:sp>
        <p:nvSpPr>
          <p:cNvPr id="163" name="Google Shape;163;p25"/>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64" name="Google Shape;164;p25"/>
          <p:cNvSpPr txBox="1"/>
          <p:nvPr>
            <p:ph idx="1" type="subTitle"/>
          </p:nvPr>
        </p:nvSpPr>
        <p:spPr>
          <a:xfrm>
            <a:off x="3553122" y="344947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65" name="Google Shape;165;p25"/>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66" name="Google Shape;166;p25"/>
          <p:cNvSpPr txBox="1"/>
          <p:nvPr>
            <p:ph idx="3" type="subTitle"/>
          </p:nvPr>
        </p:nvSpPr>
        <p:spPr>
          <a:xfrm>
            <a:off x="6849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67" name="Google Shape;167;p25"/>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68" name="Google Shape;168;p25"/>
          <p:cNvSpPr txBox="1"/>
          <p:nvPr>
            <p:ph idx="5" type="subTitle"/>
          </p:nvPr>
        </p:nvSpPr>
        <p:spPr>
          <a:xfrm>
            <a:off x="63644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169" name="Shape 169"/>
        <p:cNvGrpSpPr/>
        <p:nvPr/>
      </p:nvGrpSpPr>
      <p:grpSpPr>
        <a:xfrm>
          <a:off x="0" y="0"/>
          <a:ext cx="0" cy="0"/>
          <a:chOff x="0" y="0"/>
          <a:chExt cx="0" cy="0"/>
        </a:xfrm>
      </p:grpSpPr>
      <p:sp>
        <p:nvSpPr>
          <p:cNvPr id="170" name="Google Shape;170;p26"/>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6"/>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6"/>
          <p:cNvSpPr txBox="1"/>
          <p:nvPr>
            <p:ph type="ctrTitle"/>
          </p:nvPr>
        </p:nvSpPr>
        <p:spPr>
          <a:xfrm>
            <a:off x="833911" y="-301775"/>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60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73" name="Google Shape;173;p26"/>
          <p:cNvSpPr txBox="1"/>
          <p:nvPr>
            <p:ph idx="1" type="subTitle"/>
          </p:nvPr>
        </p:nvSpPr>
        <p:spPr>
          <a:xfrm>
            <a:off x="833911" y="1947275"/>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74" name="Google Shape;174;p26"/>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Anaheim"/>
                <a:ea typeface="Anaheim"/>
                <a:cs typeface="Anaheim"/>
                <a:sym typeface="Anaheim"/>
              </a:rPr>
              <a:t>CREDITS</a:t>
            </a:r>
            <a:r>
              <a:rPr b="0" i="0" lang="en" sz="900" u="none" cap="none" strike="noStrike">
                <a:solidFill>
                  <a:srgbClr val="434343"/>
                </a:solidFill>
                <a:latin typeface="Anaheim"/>
                <a:ea typeface="Anaheim"/>
                <a:cs typeface="Anaheim"/>
                <a:sym typeface="Anaheim"/>
              </a:rPr>
              <a:t>: This presentation template was created by </a:t>
            </a:r>
            <a:r>
              <a:rPr b="1" i="0" lang="en" sz="900" u="none" cap="none" strike="noStrike">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b="0" i="0" lang="en" sz="900" u="none" cap="none" strike="noStrike">
                <a:solidFill>
                  <a:srgbClr val="434343"/>
                </a:solidFill>
                <a:latin typeface="Anaheim"/>
                <a:ea typeface="Anaheim"/>
                <a:cs typeface="Anaheim"/>
                <a:sym typeface="Anaheim"/>
              </a:rPr>
              <a:t>, including icons by </a:t>
            </a:r>
            <a:r>
              <a:rPr b="1" i="0" lang="en" sz="900" u="none" cap="none" strike="noStrike">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b="0" i="0" lang="en" sz="900" u="none" cap="none" strike="noStrike">
                <a:solidFill>
                  <a:srgbClr val="434343"/>
                </a:solidFill>
                <a:latin typeface="Anaheim"/>
                <a:ea typeface="Anaheim"/>
                <a:cs typeface="Anaheim"/>
                <a:sym typeface="Anaheim"/>
              </a:rPr>
              <a:t>, and infographics &amp; images by </a:t>
            </a:r>
            <a:r>
              <a:rPr b="1" i="0" lang="en" sz="900" u="none" cap="none" strike="noStrike">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i="0" lang="en" sz="900" u="none" cap="none" strike="noStrike">
                <a:solidFill>
                  <a:srgbClr val="434343"/>
                </a:solidFill>
                <a:latin typeface="Anaheim"/>
                <a:ea typeface="Anaheim"/>
                <a:cs typeface="Anaheim"/>
                <a:sym typeface="Anaheim"/>
              </a:rPr>
              <a:t> </a:t>
            </a:r>
            <a:r>
              <a:rPr b="0" i="0" lang="en" sz="900" u="none" cap="none" strike="noStrike">
                <a:solidFill>
                  <a:srgbClr val="434343"/>
                </a:solidFill>
                <a:latin typeface="Anaheim"/>
                <a:ea typeface="Anaheim"/>
                <a:cs typeface="Anaheim"/>
                <a:sym typeface="Anaheim"/>
              </a:rPr>
              <a:t>and illustrations by</a:t>
            </a:r>
            <a:r>
              <a:rPr b="1" i="0" lang="en" sz="900" u="none" cap="none" strike="noStrike">
                <a:solidFill>
                  <a:srgbClr val="434343"/>
                </a:solidFill>
                <a:latin typeface="Anaheim"/>
                <a:ea typeface="Anaheim"/>
                <a:cs typeface="Anaheim"/>
                <a:sym typeface="Anaheim"/>
              </a:rPr>
              <a:t> </a:t>
            </a:r>
            <a:r>
              <a:rPr b="1" i="0" lang="en" sz="900" u="none" cap="none" strike="noStrike">
                <a:solidFill>
                  <a:schemeClr val="hlink"/>
                </a:solidFill>
                <a:uFill>
                  <a:noFill/>
                </a:uFill>
                <a:latin typeface="Anaheim"/>
                <a:ea typeface="Anaheim"/>
                <a:cs typeface="Anaheim"/>
                <a:sym typeface="Anaheim"/>
                <a:hlinkClick r:id="rId5"/>
              </a:rPr>
              <a:t>Storyset</a:t>
            </a:r>
            <a:endParaRPr b="1" i="0" sz="700" u="none" cap="none" strike="noStrike">
              <a:solidFill>
                <a:srgbClr val="434343"/>
              </a:solidFill>
              <a:latin typeface="Anaheim"/>
              <a:ea typeface="Anaheim"/>
              <a:cs typeface="Anaheim"/>
              <a:sym typeface="Anaheim"/>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175" name="Shape 175"/>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411"/>
          </a:srgbClr>
        </a:solidFill>
      </p:bgPr>
    </p:bg>
    <p:spTree>
      <p:nvGrpSpPr>
        <p:cNvPr id="176" name="Shape 176"/>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bg>
      <p:bgPr>
        <a:solidFill>
          <a:schemeClr val="dk1"/>
        </a:solidFill>
      </p:bgPr>
    </p:bg>
    <p:spTree>
      <p:nvGrpSpPr>
        <p:cNvPr id="177" name="Shape 177"/>
        <p:cNvGrpSpPr/>
        <p:nvPr/>
      </p:nvGrpSpPr>
      <p:grpSpPr>
        <a:xfrm>
          <a:off x="0" y="0"/>
          <a:ext cx="0" cy="0"/>
          <a:chOff x="0" y="0"/>
          <a:chExt cx="0" cy="0"/>
        </a:xfrm>
      </p:grpSpPr>
      <p:grpSp>
        <p:nvGrpSpPr>
          <p:cNvPr id="178" name="Google Shape;178;p29"/>
          <p:cNvGrpSpPr/>
          <p:nvPr/>
        </p:nvGrpSpPr>
        <p:grpSpPr>
          <a:xfrm>
            <a:off x="830392" y="4169130"/>
            <a:ext cx="745763" cy="45826"/>
            <a:chOff x="4580561" y="2589004"/>
            <a:chExt cx="1064464" cy="25200"/>
          </a:xfrm>
        </p:grpSpPr>
        <p:sp>
          <p:nvSpPr>
            <p:cNvPr id="179" name="Google Shape;179;p2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1" name="Google Shape;181;p29"/>
          <p:cNvSpPr txBox="1"/>
          <p:nvPr>
            <p:ph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p:txBody>
      </p:sp>
      <p:sp>
        <p:nvSpPr>
          <p:cNvPr id="182" name="Google Shape;182;p2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183" name="Google Shape;183;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22" name="Shape 22"/>
        <p:cNvGrpSpPr/>
        <p:nvPr/>
      </p:nvGrpSpPr>
      <p:grpSpPr>
        <a:xfrm>
          <a:off x="0" y="0"/>
          <a:ext cx="0" cy="0"/>
          <a:chOff x="0" y="0"/>
          <a:chExt cx="0" cy="0"/>
        </a:xfrm>
      </p:grpSpPr>
      <p:sp>
        <p:nvSpPr>
          <p:cNvPr id="23" name="Google Shape;23;p4"/>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6" name="Google Shape;26;p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7" name="Google Shape;27;p4"/>
          <p:cNvSpPr txBox="1"/>
          <p:nvPr>
            <p:ph idx="1" type="subTitle"/>
          </p:nvPr>
        </p:nvSpPr>
        <p:spPr>
          <a:xfrm>
            <a:off x="783450"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8" name="Google Shape;28;p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9" name="Google Shape;29;p4"/>
          <p:cNvSpPr txBox="1"/>
          <p:nvPr>
            <p:ph idx="4" type="subTitle"/>
          </p:nvPr>
        </p:nvSpPr>
        <p:spPr>
          <a:xfrm>
            <a:off x="6153025"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0" name="Google Shape;30;p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1" name="Google Shape;31;p4"/>
          <p:cNvSpPr txBox="1"/>
          <p:nvPr>
            <p:ph idx="6" type="subTitle"/>
          </p:nvPr>
        </p:nvSpPr>
        <p:spPr>
          <a:xfrm>
            <a:off x="3467027"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2" name="Google Shape;32;p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4"/>
          <p:cNvSpPr txBox="1"/>
          <p:nvPr>
            <p:ph idx="8" type="subTitle"/>
          </p:nvPr>
        </p:nvSpPr>
        <p:spPr>
          <a:xfrm>
            <a:off x="3467027"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4" name="Google Shape;34;p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4"/>
          <p:cNvSpPr txBox="1"/>
          <p:nvPr>
            <p:ph idx="13" type="subTitle"/>
          </p:nvPr>
        </p:nvSpPr>
        <p:spPr>
          <a:xfrm>
            <a:off x="78292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6" name="Google Shape;36;p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7" name="Google Shape;37;p4"/>
          <p:cNvSpPr txBox="1"/>
          <p:nvPr>
            <p:ph idx="15" type="subTitle"/>
          </p:nvPr>
        </p:nvSpPr>
        <p:spPr>
          <a:xfrm>
            <a:off x="615227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38" name="Shape 38"/>
        <p:cNvGrpSpPr/>
        <p:nvPr/>
      </p:nvGrpSpPr>
      <p:grpSpPr>
        <a:xfrm>
          <a:off x="0" y="0"/>
          <a:ext cx="0" cy="0"/>
          <a:chOff x="0" y="0"/>
          <a:chExt cx="0" cy="0"/>
        </a:xfrm>
      </p:grpSpPr>
      <p:sp>
        <p:nvSpPr>
          <p:cNvPr id="39" name="Google Shape;39;p5"/>
          <p:cNvSpPr txBox="1"/>
          <p:nvPr>
            <p:ph type="ctrTitle"/>
          </p:nvPr>
        </p:nvSpPr>
        <p:spPr>
          <a:xfrm>
            <a:off x="5641825" y="1658275"/>
            <a:ext cx="26556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36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grpSp>
        <p:nvGrpSpPr>
          <p:cNvPr id="40" name="Google Shape;40;p5"/>
          <p:cNvGrpSpPr/>
          <p:nvPr/>
        </p:nvGrpSpPr>
        <p:grpSpPr>
          <a:xfrm>
            <a:off x="429933" y="1083300"/>
            <a:ext cx="4465655" cy="3077192"/>
            <a:chOff x="1211784" y="1483576"/>
            <a:chExt cx="6753864" cy="2714770"/>
          </a:xfrm>
        </p:grpSpPr>
        <p:sp>
          <p:nvSpPr>
            <p:cNvPr id="41" name="Google Shape;41;p5"/>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8" name="Google Shape;48;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5" name="Google Shape;55;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8"/>
          <p:cNvGrpSpPr/>
          <p:nvPr/>
        </p:nvGrpSpPr>
        <p:grpSpPr>
          <a:xfrm>
            <a:off x="830392" y="1191256"/>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2" name="Google Shape;62;p8"/>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8"/>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4" name="Google Shape;64;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65" name="Shape 65"/>
        <p:cNvGrpSpPr/>
        <p:nvPr/>
      </p:nvGrpSpPr>
      <p:grpSpPr>
        <a:xfrm>
          <a:off x="0" y="0"/>
          <a:ext cx="0" cy="0"/>
          <a:chOff x="0" y="0"/>
          <a:chExt cx="0" cy="0"/>
        </a:xfrm>
      </p:grpSpPr>
      <p:sp>
        <p:nvSpPr>
          <p:cNvPr id="66" name="Google Shape;66;p9"/>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txBox="1"/>
          <p:nvPr>
            <p:ph type="ctrTitle"/>
          </p:nvPr>
        </p:nvSpPr>
        <p:spPr>
          <a:xfrm>
            <a:off x="2237395" y="1645788"/>
            <a:ext cx="46692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2D406A"/>
              </a:buClr>
              <a:buSzPts val="2400"/>
              <a:buNone/>
              <a:defRPr b="0" sz="240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68" name="Google Shape;68;p9"/>
          <p:cNvSpPr txBox="1"/>
          <p:nvPr>
            <p:ph idx="1" type="subTitle"/>
          </p:nvPr>
        </p:nvSpPr>
        <p:spPr>
          <a:xfrm>
            <a:off x="2562675" y="2190023"/>
            <a:ext cx="4018200" cy="13077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69" name="Google Shape;69;p9"/>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70" name="Shape 70"/>
        <p:cNvGrpSpPr/>
        <p:nvPr/>
      </p:nvGrpSpPr>
      <p:grpSpPr>
        <a:xfrm>
          <a:off x="0" y="0"/>
          <a:ext cx="0" cy="0"/>
          <a:chOff x="0" y="0"/>
          <a:chExt cx="0" cy="0"/>
        </a:xfrm>
      </p:grpSpPr>
      <p:sp>
        <p:nvSpPr>
          <p:cNvPr id="71" name="Google Shape;71;p10"/>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10"/>
          <p:cNvGrpSpPr/>
          <p:nvPr/>
        </p:nvGrpSpPr>
        <p:grpSpPr>
          <a:xfrm>
            <a:off x="830392" y="1191256"/>
            <a:ext cx="745763" cy="45826"/>
            <a:chOff x="4580561" y="2589004"/>
            <a:chExt cx="1064464" cy="25200"/>
          </a:xfrm>
        </p:grpSpPr>
        <p:sp>
          <p:nvSpPr>
            <p:cNvPr id="73" name="Google Shape;73;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10"/>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76" name="Google Shape;76;p10"/>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7" name="Google Shape;77;p10"/>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8" name="Google Shape;78;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2800"/>
              <a:buFont typeface="Staatliches"/>
              <a:buNone/>
              <a:defRPr b="0" i="0" sz="2800" u="none" cap="none" strike="noStrike">
                <a:solidFill>
                  <a:schemeClr val="accent3"/>
                </a:solidFill>
                <a:latin typeface="Staatliches"/>
                <a:ea typeface="Staatliches"/>
                <a:cs typeface="Staatliches"/>
                <a:sym typeface="Staatliches"/>
              </a:defRPr>
            </a:lvl1pPr>
            <a:lvl2pPr lvl="1"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2pPr>
            <a:lvl3pPr lvl="2"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3pPr>
            <a:lvl4pPr lvl="3"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4pPr>
            <a:lvl5pPr lvl="4"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5pPr>
            <a:lvl6pPr lvl="5"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6pPr>
            <a:lvl7pPr lvl="6"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7pPr>
            <a:lvl8pPr lvl="7"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8pPr>
            <a:lvl9pPr lvl="8"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1pPr>
            <a:lvl2pPr indent="-304800" lvl="1" marL="914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2pPr>
            <a:lvl3pPr indent="-304800" lvl="2" marL="1371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3pPr>
            <a:lvl4pPr indent="-304800" lvl="3" marL="18288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4pPr>
            <a:lvl5pPr indent="-304800" lvl="4" marL="22860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5pPr>
            <a:lvl6pPr indent="-304800" lvl="5" marL="27432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6pPr>
            <a:lvl7pPr indent="-304800" lvl="6" marL="3200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7pPr>
            <a:lvl8pPr indent="-304800" lvl="7" marL="3657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8pPr>
            <a:lvl9pPr indent="-304800" lvl="8" marL="4114800" marR="0" rtl="0" algn="l">
              <a:lnSpc>
                <a:spcPct val="115000"/>
              </a:lnSpc>
              <a:spcBef>
                <a:spcPts val="1600"/>
              </a:spcBef>
              <a:spcAft>
                <a:spcPts val="160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Regular Expressions</a:t>
            </a:r>
            <a:endParaRPr/>
          </a:p>
        </p:txBody>
      </p:sp>
      <p:sp>
        <p:nvSpPr>
          <p:cNvPr id="189" name="Google Shape;189;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Session Ten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Project Overview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Project Logistics</a:t>
            </a:r>
            <a:endParaRPr/>
          </a:p>
        </p:txBody>
      </p:sp>
      <p:sp>
        <p:nvSpPr>
          <p:cNvPr id="274" name="Google Shape;274;p40"/>
          <p:cNvSpPr txBox="1"/>
          <p:nvPr>
            <p:ph idx="1" type="body"/>
          </p:nvPr>
        </p:nvSpPr>
        <p:spPr>
          <a:xfrm>
            <a:off x="729325" y="1835035"/>
            <a:ext cx="37743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2000"/>
              <a:t>Due Dates</a:t>
            </a:r>
            <a:endParaRPr b="1" sz="2000"/>
          </a:p>
          <a:p>
            <a:pPr indent="-311150" lvl="0" marL="457200" rtl="0" algn="l">
              <a:lnSpc>
                <a:spcPct val="115000"/>
              </a:lnSpc>
              <a:spcBef>
                <a:spcPts val="1600"/>
              </a:spcBef>
              <a:spcAft>
                <a:spcPts val="0"/>
              </a:spcAft>
              <a:buSzPts val="1300"/>
              <a:buChar char="●"/>
            </a:pPr>
            <a:r>
              <a:rPr lang="en" sz="1600"/>
              <a:t>Project  Part 1 - November 16, 2020</a:t>
            </a:r>
            <a:endParaRPr sz="1600"/>
          </a:p>
          <a:p>
            <a:pPr indent="-311150" lvl="0" marL="457200" rtl="0" algn="l">
              <a:lnSpc>
                <a:spcPct val="115000"/>
              </a:lnSpc>
              <a:spcBef>
                <a:spcPts val="0"/>
              </a:spcBef>
              <a:spcAft>
                <a:spcPts val="0"/>
              </a:spcAft>
              <a:buSzPts val="1300"/>
              <a:buChar char="●"/>
            </a:pPr>
            <a:r>
              <a:rPr lang="en" sz="1600"/>
              <a:t>Project  Part 2 – November 30, 2020</a:t>
            </a:r>
            <a:endParaRPr sz="1600"/>
          </a:p>
        </p:txBody>
      </p:sp>
      <p:sp>
        <p:nvSpPr>
          <p:cNvPr id="275" name="Google Shape;275;p40"/>
          <p:cNvSpPr txBox="1"/>
          <p:nvPr>
            <p:ph idx="2" type="body"/>
          </p:nvPr>
        </p:nvSpPr>
        <p:spPr>
          <a:xfrm>
            <a:off x="4643604" y="1370215"/>
            <a:ext cx="37743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2000"/>
              <a:t>Format</a:t>
            </a:r>
            <a:endParaRPr/>
          </a:p>
          <a:p>
            <a:pPr indent="0" lvl="0" marL="0" rtl="0" algn="l">
              <a:lnSpc>
                <a:spcPct val="115000"/>
              </a:lnSpc>
              <a:spcBef>
                <a:spcPts val="0"/>
              </a:spcBef>
              <a:spcAft>
                <a:spcPts val="0"/>
              </a:spcAft>
              <a:buSzPts val="1300"/>
              <a:buNone/>
            </a:pPr>
            <a:r>
              <a:rPr lang="en" sz="1400"/>
              <a:t>There will be three components to your project:</a:t>
            </a:r>
            <a:endParaRPr/>
          </a:p>
          <a:p>
            <a:pPr indent="-228600" lvl="0" marL="228600" rtl="0" algn="l">
              <a:lnSpc>
                <a:spcPct val="115000"/>
              </a:lnSpc>
              <a:spcBef>
                <a:spcPts val="0"/>
              </a:spcBef>
              <a:spcAft>
                <a:spcPts val="0"/>
              </a:spcAft>
              <a:buSzPts val="1300"/>
              <a:buFont typeface="Arial"/>
              <a:buAutoNum type="arabicPeriod"/>
            </a:pPr>
            <a:r>
              <a:rPr lang="en" sz="1400"/>
              <a:t>PIRs with explanation of which question you plan to address &amp; collection requirements with explanation of which VirusTotal data sources you plan to use to address your question</a:t>
            </a:r>
            <a:endParaRPr/>
          </a:p>
          <a:p>
            <a:pPr indent="-228600" lvl="0" marL="228600" rtl="0" algn="l">
              <a:lnSpc>
                <a:spcPct val="115000"/>
              </a:lnSpc>
              <a:spcBef>
                <a:spcPts val="0"/>
              </a:spcBef>
              <a:spcAft>
                <a:spcPts val="0"/>
              </a:spcAft>
              <a:buSzPts val="1300"/>
              <a:buFont typeface="Arial"/>
              <a:buAutoNum type="arabicPeriod"/>
            </a:pPr>
            <a:r>
              <a:rPr lang="en" sz="1400"/>
              <a:t>Deepnote notebook of code which gets you the data you need to answer your question</a:t>
            </a:r>
            <a:endParaRPr/>
          </a:p>
          <a:p>
            <a:pPr indent="-228600" lvl="0" marL="228600" rtl="0" algn="l">
              <a:lnSpc>
                <a:spcPct val="115000"/>
              </a:lnSpc>
              <a:spcBef>
                <a:spcPts val="0"/>
              </a:spcBef>
              <a:spcAft>
                <a:spcPts val="0"/>
              </a:spcAft>
              <a:buSzPts val="1300"/>
              <a:buFont typeface="Arial"/>
              <a:buAutoNum type="arabicPeriod"/>
            </a:pPr>
            <a:r>
              <a:rPr lang="en" sz="1400"/>
              <a:t>Deepnote notebook or Google Doc containing a piece of intelligence writing which answers your question and references data you pulled using your noteb</a:t>
            </a:r>
            <a:r>
              <a:rPr lang="en"/>
              <a:t>ook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Project Part 1 </a:t>
            </a:r>
            <a:endParaRPr/>
          </a:p>
        </p:txBody>
      </p:sp>
      <p:sp>
        <p:nvSpPr>
          <p:cNvPr id="281" name="Google Shape;281;p41"/>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2000"/>
              <a:t>Goals</a:t>
            </a:r>
            <a:endParaRPr b="1" sz="2000"/>
          </a:p>
          <a:p>
            <a:pPr indent="-228600" lvl="0" marL="228600" rtl="0" algn="l">
              <a:lnSpc>
                <a:spcPct val="115000"/>
              </a:lnSpc>
              <a:spcBef>
                <a:spcPts val="1600"/>
              </a:spcBef>
              <a:spcAft>
                <a:spcPts val="0"/>
              </a:spcAft>
              <a:buSzPts val="1300"/>
              <a:buFont typeface="Arial"/>
              <a:buAutoNum type="arabicPeriod"/>
            </a:pPr>
            <a:r>
              <a:rPr lang="en">
                <a:solidFill>
                  <a:srgbClr val="000000"/>
                </a:solidFill>
                <a:latin typeface="Arial"/>
                <a:ea typeface="Arial"/>
                <a:cs typeface="Arial"/>
                <a:sym typeface="Arial"/>
              </a:rPr>
              <a:t>Document a set of PIRs and select one of those questions to address through your project. </a:t>
            </a:r>
            <a:endParaRPr/>
          </a:p>
          <a:p>
            <a:pPr indent="-228600" lvl="0" marL="228600" rtl="0" algn="l">
              <a:lnSpc>
                <a:spcPct val="115000"/>
              </a:lnSpc>
              <a:spcBef>
                <a:spcPts val="1600"/>
              </a:spcBef>
              <a:spcAft>
                <a:spcPts val="0"/>
              </a:spcAft>
              <a:buSzPts val="1300"/>
              <a:buFont typeface="Arial"/>
              <a:buAutoNum type="arabicPeriod"/>
            </a:pPr>
            <a:r>
              <a:rPr lang="en">
                <a:solidFill>
                  <a:srgbClr val="000000"/>
                </a:solidFill>
                <a:latin typeface="Arial"/>
                <a:ea typeface="Arial"/>
                <a:cs typeface="Arial"/>
                <a:sym typeface="Arial"/>
              </a:rPr>
              <a:t>Document the exact data sources within VirusTotal which you will plan to use to address your question. </a:t>
            </a:r>
            <a:endParaRPr/>
          </a:p>
          <a:p>
            <a:pPr indent="0" lvl="0" marL="0" rtl="0" algn="l">
              <a:lnSpc>
                <a:spcPct val="115000"/>
              </a:lnSpc>
              <a:spcBef>
                <a:spcPts val="1600"/>
              </a:spcBef>
              <a:spcAft>
                <a:spcPts val="0"/>
              </a:spcAft>
              <a:buSzPts val="1300"/>
              <a:buNone/>
            </a:pPr>
            <a:r>
              <a:t/>
            </a:r>
            <a:endParaRPr/>
          </a:p>
        </p:txBody>
      </p:sp>
      <p:sp>
        <p:nvSpPr>
          <p:cNvPr id="282" name="Google Shape;282;p41"/>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2000"/>
              <a:t>Approach </a:t>
            </a:r>
            <a:endParaRPr b="1" sz="2000"/>
          </a:p>
          <a:p>
            <a:pPr indent="0" lvl="0" marL="0" rtl="0" algn="l">
              <a:lnSpc>
                <a:spcPct val="115000"/>
              </a:lnSpc>
              <a:spcBef>
                <a:spcPts val="1600"/>
              </a:spcBef>
              <a:spcAft>
                <a:spcPts val="0"/>
              </a:spcAft>
              <a:buSzPts val="1300"/>
              <a:buNone/>
            </a:pPr>
            <a:r>
              <a:rPr lang="en" sz="1100">
                <a:solidFill>
                  <a:srgbClr val="000000"/>
                </a:solidFill>
                <a:latin typeface="Arial"/>
                <a:ea typeface="Arial"/>
                <a:cs typeface="Arial"/>
                <a:sym typeface="Arial"/>
              </a:rPr>
              <a:t>To be successful you MUST get really familiar with the VirusTotal API documentation so that you understand what data is available to you.</a:t>
            </a:r>
            <a:endParaRPr/>
          </a:p>
          <a:p>
            <a:pPr indent="0" lvl="0" marL="0" rtl="0" algn="l">
              <a:lnSpc>
                <a:spcPct val="115000"/>
              </a:lnSpc>
              <a:spcBef>
                <a:spcPts val="1600"/>
              </a:spcBef>
              <a:spcAft>
                <a:spcPts val="0"/>
              </a:spcAft>
              <a:buSzPts val="1300"/>
              <a:buNone/>
            </a:pPr>
            <a:r>
              <a:rPr lang="en" sz="1100">
                <a:solidFill>
                  <a:srgbClr val="000000"/>
                </a:solidFill>
                <a:latin typeface="Arial"/>
                <a:ea typeface="Arial"/>
                <a:cs typeface="Arial"/>
                <a:sym typeface="Arial"/>
              </a:rPr>
              <a:t>Understanding what data is available to you will enable you to craft an answerable question. </a:t>
            </a:r>
            <a:endParaRPr/>
          </a:p>
          <a:p>
            <a:pPr indent="0" lvl="0" marL="0" rtl="0" algn="l">
              <a:lnSpc>
                <a:spcPct val="115000"/>
              </a:lnSpc>
              <a:spcBef>
                <a:spcPts val="1600"/>
              </a:spcBef>
              <a:spcAft>
                <a:spcPts val="0"/>
              </a:spcAft>
              <a:buSzPts val="1300"/>
              <a:buNone/>
            </a:pPr>
            <a:r>
              <a:rPr lang="en" sz="1100">
                <a:solidFill>
                  <a:srgbClr val="000000"/>
                </a:solidFill>
                <a:latin typeface="Arial"/>
                <a:ea typeface="Arial"/>
                <a:cs typeface="Arial"/>
                <a:sym typeface="Arial"/>
              </a:rPr>
              <a:t>You will likely need to do some OSINT research to find some seed ideas from which to build your PIRs.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Project Part I1 </a:t>
            </a:r>
            <a:endParaRPr/>
          </a:p>
        </p:txBody>
      </p:sp>
      <p:sp>
        <p:nvSpPr>
          <p:cNvPr id="288" name="Google Shape;288;p42"/>
          <p:cNvSpPr txBox="1"/>
          <p:nvPr>
            <p:ph idx="1" type="body"/>
          </p:nvPr>
        </p:nvSpPr>
        <p:spPr>
          <a:xfrm>
            <a:off x="729325" y="1857854"/>
            <a:ext cx="37743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2000"/>
              <a:t>Goals</a:t>
            </a:r>
            <a:endParaRPr b="1" sz="2000"/>
          </a:p>
          <a:p>
            <a:pPr indent="-228600" lvl="0" marL="228600" rtl="0" algn="l">
              <a:lnSpc>
                <a:spcPct val="115000"/>
              </a:lnSpc>
              <a:spcBef>
                <a:spcPts val="1600"/>
              </a:spcBef>
              <a:spcAft>
                <a:spcPts val="0"/>
              </a:spcAft>
              <a:buSzPts val="1300"/>
              <a:buFont typeface="Arial"/>
              <a:buAutoNum type="arabicPeriod"/>
            </a:pPr>
            <a:r>
              <a:rPr lang="en">
                <a:solidFill>
                  <a:srgbClr val="000000"/>
                </a:solidFill>
                <a:latin typeface="Arial"/>
                <a:ea typeface="Arial"/>
                <a:cs typeface="Arial"/>
                <a:sym typeface="Arial"/>
              </a:rPr>
              <a:t>Write a notebook which provides you the data you need to answer your question.</a:t>
            </a:r>
            <a:endParaRPr/>
          </a:p>
          <a:p>
            <a:pPr indent="-228600" lvl="0" marL="228600" rtl="0" algn="l">
              <a:lnSpc>
                <a:spcPct val="115000"/>
              </a:lnSpc>
              <a:spcBef>
                <a:spcPts val="1600"/>
              </a:spcBef>
              <a:spcAft>
                <a:spcPts val="0"/>
              </a:spcAft>
              <a:buSzPts val="1300"/>
              <a:buFont typeface="Arial"/>
              <a:buAutoNum type="arabicPeriod"/>
            </a:pPr>
            <a:r>
              <a:rPr lang="en">
                <a:solidFill>
                  <a:srgbClr val="000000"/>
                </a:solidFill>
                <a:latin typeface="Arial"/>
                <a:ea typeface="Arial"/>
                <a:cs typeface="Arial"/>
                <a:sym typeface="Arial"/>
              </a:rPr>
              <a:t>Write an intelligence report which addresses the PIR you set out to answer. </a:t>
            </a:r>
            <a:endParaRPr/>
          </a:p>
          <a:p>
            <a:pPr indent="0" lvl="0" marL="0" rtl="0" algn="l">
              <a:lnSpc>
                <a:spcPct val="115000"/>
              </a:lnSpc>
              <a:spcBef>
                <a:spcPts val="1600"/>
              </a:spcBef>
              <a:spcAft>
                <a:spcPts val="0"/>
              </a:spcAft>
              <a:buSzPts val="1300"/>
              <a:buNone/>
            </a:pPr>
            <a:r>
              <a:t/>
            </a:r>
            <a:endParaRPr/>
          </a:p>
        </p:txBody>
      </p:sp>
      <p:sp>
        <p:nvSpPr>
          <p:cNvPr id="289" name="Google Shape;289;p42"/>
          <p:cNvSpPr txBox="1"/>
          <p:nvPr>
            <p:ph idx="2" type="body"/>
          </p:nvPr>
        </p:nvSpPr>
        <p:spPr>
          <a:xfrm>
            <a:off x="4643604" y="1857853"/>
            <a:ext cx="3774300" cy="3125844"/>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2000"/>
              <a:t>Approach </a:t>
            </a:r>
            <a:endParaRPr b="1" sz="2000"/>
          </a:p>
          <a:p>
            <a:pPr indent="0" lvl="0" marL="0" rtl="0" algn="l">
              <a:lnSpc>
                <a:spcPct val="115000"/>
              </a:lnSpc>
              <a:spcBef>
                <a:spcPts val="1600"/>
              </a:spcBef>
              <a:spcAft>
                <a:spcPts val="0"/>
              </a:spcAft>
              <a:buSzPts val="1300"/>
              <a:buNone/>
            </a:pPr>
            <a:r>
              <a:rPr lang="en" sz="1100">
                <a:solidFill>
                  <a:srgbClr val="000000"/>
                </a:solidFill>
                <a:latin typeface="Arial"/>
                <a:ea typeface="Arial"/>
                <a:cs typeface="Arial"/>
                <a:sym typeface="Arial"/>
              </a:rPr>
              <a:t>Pseudocode, pseudocode, pseudocode.</a:t>
            </a:r>
            <a:endParaRPr/>
          </a:p>
          <a:p>
            <a:pPr indent="0" lvl="0" marL="0" rtl="0" algn="l">
              <a:lnSpc>
                <a:spcPct val="115000"/>
              </a:lnSpc>
              <a:spcBef>
                <a:spcPts val="1600"/>
              </a:spcBef>
              <a:spcAft>
                <a:spcPts val="0"/>
              </a:spcAft>
              <a:buSzPts val="1300"/>
              <a:buNone/>
            </a:pPr>
            <a:r>
              <a:rPr lang="en" sz="1100">
                <a:solidFill>
                  <a:srgbClr val="000000"/>
                </a:solidFill>
                <a:latin typeface="Arial"/>
                <a:ea typeface="Arial"/>
                <a:cs typeface="Arial"/>
                <a:sym typeface="Arial"/>
              </a:rPr>
              <a:t>This will be your first time working with a real, live, complex dataset via an API. You / we will undoubtedly run into unexpected situations and it will be important for you to surface these to us quickly.</a:t>
            </a:r>
            <a:endParaRPr/>
          </a:p>
          <a:p>
            <a:pPr indent="0" lvl="0" marL="0" rtl="0" algn="l">
              <a:lnSpc>
                <a:spcPct val="115000"/>
              </a:lnSpc>
              <a:spcBef>
                <a:spcPts val="1600"/>
              </a:spcBef>
              <a:spcAft>
                <a:spcPts val="0"/>
              </a:spcAft>
              <a:buSzPts val="1300"/>
              <a:buNone/>
            </a:pPr>
            <a:r>
              <a:rPr lang="en" sz="1100">
                <a:solidFill>
                  <a:srgbClr val="000000"/>
                </a:solidFill>
                <a:latin typeface="Arial"/>
                <a:ea typeface="Arial"/>
                <a:cs typeface="Arial"/>
                <a:sym typeface="Arial"/>
              </a:rPr>
              <a:t>You will be the only person in the world who has done this unique research and you should assume we are not familiar with it beyond what you communicate to us in your report. Therefore, you must write your report to be comprehensive, clear, and evidence-based.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ctrTitle"/>
          </p:nvPr>
        </p:nvSpPr>
        <p:spPr>
          <a:xfrm>
            <a:off x="2237395" y="1645788"/>
            <a:ext cx="4669200" cy="38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en" sz="4000"/>
              <a:t>Regular expressions </a:t>
            </a:r>
            <a:br>
              <a:rPr lang="en" sz="4000"/>
            </a:br>
            <a:r>
              <a:rPr lang="en" sz="4000"/>
              <a:t>aka</a:t>
            </a:r>
            <a:br>
              <a:rPr lang="en" sz="4000"/>
            </a:br>
            <a:r>
              <a:rPr lang="en" sz="4000"/>
              <a:t>Regexes</a:t>
            </a:r>
            <a:endParaRPr sz="4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Regexes</a:t>
            </a:r>
            <a:endParaRPr/>
          </a:p>
        </p:txBody>
      </p:sp>
      <p:sp>
        <p:nvSpPr>
          <p:cNvPr id="300" name="Google Shape;300;p44"/>
          <p:cNvSpPr txBox="1"/>
          <p:nvPr>
            <p:ph idx="2" type="body"/>
          </p:nvPr>
        </p:nvSpPr>
        <p:spPr>
          <a:xfrm>
            <a:off x="5174225" y="590625"/>
            <a:ext cx="3374400" cy="302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600"/>
              <a:t>Regexes enable us to find patterns in text! </a:t>
            </a:r>
            <a:endParaRPr sz="1600"/>
          </a:p>
          <a:p>
            <a:pPr indent="0" lvl="0" marL="0" rtl="0" algn="l">
              <a:lnSpc>
                <a:spcPct val="115000"/>
              </a:lnSpc>
              <a:spcBef>
                <a:spcPts val="1600"/>
              </a:spcBef>
              <a:spcAft>
                <a:spcPts val="0"/>
              </a:spcAft>
              <a:buSzPts val="1300"/>
              <a:buNone/>
            </a:pPr>
            <a:r>
              <a:t/>
            </a:r>
            <a:endParaRPr sz="1600"/>
          </a:p>
          <a:p>
            <a:pPr indent="0" lvl="0" marL="0" rtl="0" algn="l">
              <a:lnSpc>
                <a:spcPct val="115000"/>
              </a:lnSpc>
              <a:spcBef>
                <a:spcPts val="1600"/>
              </a:spcBef>
              <a:spcAft>
                <a:spcPts val="0"/>
              </a:spcAft>
              <a:buSzPts val="1300"/>
              <a:buNone/>
            </a:pPr>
            <a:r>
              <a:rPr lang="en" sz="1600"/>
              <a:t>Regexes are not a programming language they are a standardized syntax which is used across programming languages. </a:t>
            </a:r>
            <a:endParaRPr sz="1600"/>
          </a:p>
          <a:p>
            <a:pPr indent="0" lvl="0" marL="0" rtl="0" algn="l">
              <a:lnSpc>
                <a:spcPct val="115000"/>
              </a:lnSpc>
              <a:spcBef>
                <a:spcPts val="1600"/>
              </a:spcBef>
              <a:spcAft>
                <a:spcPts val="0"/>
              </a:spcAft>
              <a:buSzPts val="1300"/>
              <a:buNone/>
            </a:pPr>
            <a:r>
              <a:t/>
            </a:r>
            <a:endParaRPr sz="1600"/>
          </a:p>
          <a:p>
            <a:pPr indent="0" lvl="0" marL="0" rtl="0" algn="l">
              <a:lnSpc>
                <a:spcPct val="115000"/>
              </a:lnSpc>
              <a:spcBef>
                <a:spcPts val="1600"/>
              </a:spcBef>
              <a:spcAft>
                <a:spcPts val="1600"/>
              </a:spcAft>
              <a:buSzPts val="1300"/>
              <a:buNone/>
            </a:pPr>
            <a:r>
              <a:rPr lang="en" sz="1600"/>
              <a:t>In order to access regexes within a python notebook you need to import the regex module which is called “re”.</a:t>
            </a:r>
            <a:endParaRPr sz="1600"/>
          </a:p>
        </p:txBody>
      </p:sp>
      <p:sp>
        <p:nvSpPr>
          <p:cNvPr id="301" name="Google Shape;301;p44"/>
          <p:cNvSpPr txBox="1"/>
          <p:nvPr>
            <p:ph idx="1" type="subTitle"/>
          </p:nvPr>
        </p:nvSpPr>
        <p:spPr>
          <a:xfrm>
            <a:off x="730000" y="2031650"/>
            <a:ext cx="3300900" cy="302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Example usage:</a:t>
            </a:r>
            <a:endParaRPr/>
          </a:p>
          <a:p>
            <a:pPr indent="-330200" lvl="0" marL="457200" rtl="0" algn="l">
              <a:lnSpc>
                <a:spcPct val="100000"/>
              </a:lnSpc>
              <a:spcBef>
                <a:spcPts val="0"/>
              </a:spcBef>
              <a:spcAft>
                <a:spcPts val="0"/>
              </a:spcAft>
              <a:buSzPts val="1600"/>
              <a:buChar char="-"/>
            </a:pPr>
            <a:r>
              <a:rPr lang="en"/>
              <a:t>import re</a:t>
            </a:r>
            <a:endParaRPr/>
          </a:p>
          <a:p>
            <a:pPr indent="-330200" lvl="0" marL="457200" rtl="0" algn="l">
              <a:lnSpc>
                <a:spcPct val="100000"/>
              </a:lnSpc>
              <a:spcBef>
                <a:spcPts val="0"/>
              </a:spcBef>
              <a:spcAft>
                <a:spcPts val="0"/>
              </a:spcAft>
              <a:buSzPts val="1600"/>
              <a:buChar char="-"/>
            </a:pPr>
            <a:r>
              <a:rPr lang="en"/>
              <a:t>^(?:[0-9] {1,3}\.){3}[0-9]{1,3}$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type="ctrTitle"/>
          </p:nvPr>
        </p:nvSpPr>
        <p:spPr>
          <a:xfrm>
            <a:off x="1277840" y="1736281"/>
            <a:ext cx="2655600" cy="1827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1800"/>
              <a:t>What is a standard computer / word processor feature which we have all used which is just a UI on top of a basic regex?</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Some Text Editors Enable Regex Usage</a:t>
            </a:r>
            <a:endParaRPr/>
          </a:p>
        </p:txBody>
      </p:sp>
      <p:pic>
        <p:nvPicPr>
          <p:cNvPr id="312" name="Google Shape;312;p46"/>
          <p:cNvPicPr preferRelativeResize="0"/>
          <p:nvPr/>
        </p:nvPicPr>
        <p:blipFill rotWithShape="1">
          <a:blip r:embed="rId3">
            <a:alphaModFix/>
          </a:blip>
          <a:srcRect b="0" l="0" r="0" t="0"/>
          <a:stretch/>
        </p:blipFill>
        <p:spPr>
          <a:xfrm>
            <a:off x="2255074" y="2006250"/>
            <a:ext cx="4633852" cy="2984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Regex Basics</a:t>
            </a:r>
            <a:endParaRPr/>
          </a:p>
        </p:txBody>
      </p:sp>
      <p:sp>
        <p:nvSpPr>
          <p:cNvPr id="318" name="Google Shape;318;p47"/>
          <p:cNvSpPr txBox="1"/>
          <p:nvPr>
            <p:ph idx="1" type="body"/>
          </p:nvPr>
        </p:nvSpPr>
        <p:spPr>
          <a:xfrm>
            <a:off x="1035375" y="1798942"/>
            <a:ext cx="750600" cy="49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b="1" lang="en" sz="1600"/>
              <a:t>Basics</a:t>
            </a:r>
            <a:endParaRPr b="1" sz="1600"/>
          </a:p>
        </p:txBody>
      </p:sp>
      <p:sp>
        <p:nvSpPr>
          <p:cNvPr id="319" name="Google Shape;319;p47"/>
          <p:cNvSpPr txBox="1"/>
          <p:nvPr>
            <p:ph idx="1" type="body"/>
          </p:nvPr>
        </p:nvSpPr>
        <p:spPr>
          <a:xfrm>
            <a:off x="3394365" y="1798942"/>
            <a:ext cx="1327200" cy="49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b="1" lang="en" sz="1600"/>
              <a:t>Quantifiers</a:t>
            </a:r>
            <a:endParaRPr b="1" sz="1600"/>
          </a:p>
        </p:txBody>
      </p:sp>
      <p:sp>
        <p:nvSpPr>
          <p:cNvPr id="320" name="Google Shape;320;p47"/>
          <p:cNvSpPr txBox="1"/>
          <p:nvPr>
            <p:ph idx="1" type="body"/>
          </p:nvPr>
        </p:nvSpPr>
        <p:spPr>
          <a:xfrm>
            <a:off x="6269605" y="1777792"/>
            <a:ext cx="14619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b="1" lang="en" sz="1600"/>
              <a:t>Special Characters </a:t>
            </a:r>
            <a:endParaRPr b="1" sz="1600"/>
          </a:p>
        </p:txBody>
      </p:sp>
      <p:graphicFrame>
        <p:nvGraphicFramePr>
          <p:cNvPr id="321" name="Google Shape;321;p47"/>
          <p:cNvGraphicFramePr/>
          <p:nvPr/>
        </p:nvGraphicFramePr>
        <p:xfrm>
          <a:off x="1035370" y="2557637"/>
          <a:ext cx="3000000" cy="3000000"/>
        </p:xfrm>
        <a:graphic>
          <a:graphicData uri="http://schemas.openxmlformats.org/drawingml/2006/table">
            <a:tbl>
              <a:tblPr>
                <a:noFill/>
                <a:tableStyleId>{C80B55CE-E88E-46FB-AAC0-FE48770A379C}</a:tableStyleId>
              </a:tblPr>
              <a:tblGrid>
                <a:gridCol w="437875"/>
                <a:gridCol w="17601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Start of string</a:t>
                      </a:r>
                      <a:endParaRPr sz="1400" u="none" cap="none" strike="noStrike">
                        <a:solidFill>
                          <a:srgbClr val="141414"/>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End of string</a:t>
                      </a:r>
                      <a:endParaRPr sz="1400" u="none" cap="none" strike="noStrike">
                        <a:solidFill>
                          <a:srgbClr val="141414"/>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Wildcard one character</a:t>
                      </a:r>
                      <a:endParaRPr sz="1400" u="none" cap="none" strike="noStrike">
                        <a:solidFill>
                          <a:srgbClr val="141414"/>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Or</a:t>
                      </a:r>
                      <a:endParaRPr sz="1400" u="none" cap="none" strike="noStrike">
                        <a:solidFill>
                          <a:srgbClr val="141414"/>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Escape a special character</a:t>
                      </a:r>
                      <a:endParaRPr sz="1400" u="none" cap="none" strike="noStrike">
                        <a:solidFill>
                          <a:srgbClr val="141414"/>
                        </a:solidFill>
                      </a:endParaRPr>
                    </a:p>
                  </a:txBody>
                  <a:tcPr marT="91425" marB="91425" marR="91425" marL="91425"/>
                </a:tc>
              </a:tr>
            </a:tbl>
          </a:graphicData>
        </a:graphic>
      </p:graphicFrame>
      <p:graphicFrame>
        <p:nvGraphicFramePr>
          <p:cNvPr id="322" name="Google Shape;322;p47"/>
          <p:cNvGraphicFramePr/>
          <p:nvPr/>
        </p:nvGraphicFramePr>
        <p:xfrm>
          <a:off x="3394385" y="2557637"/>
          <a:ext cx="3000000" cy="3000000"/>
        </p:xfrm>
        <a:graphic>
          <a:graphicData uri="http://schemas.openxmlformats.org/drawingml/2006/table">
            <a:tbl>
              <a:tblPr>
                <a:noFill/>
                <a:tableStyleId>{C80B55CE-E88E-46FB-AAC0-FE48770A379C}</a:tableStyleId>
              </a:tblPr>
              <a:tblGrid>
                <a:gridCol w="804825"/>
                <a:gridCol w="17746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Wildcard </a:t>
                      </a:r>
                      <a:endParaRPr sz="1400" u="none" cap="none" strike="noStrike">
                        <a:solidFill>
                          <a:srgbClr val="141414"/>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Match 0 or 1 </a:t>
                      </a:r>
                      <a:endParaRPr sz="1400" u="none" cap="none" strike="noStrike">
                        <a:solidFill>
                          <a:srgbClr val="141414"/>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Match 1 or more</a:t>
                      </a:r>
                      <a:endParaRPr sz="1400" u="none" cap="none" strike="noStrike">
                        <a:solidFill>
                          <a:srgbClr val="141414"/>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Match exactly #</a:t>
                      </a:r>
                      <a:endParaRPr sz="1400" u="none" cap="none" strike="noStrike">
                        <a:solidFill>
                          <a:srgbClr val="141414"/>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Match everything between # and #</a:t>
                      </a:r>
                      <a:endParaRPr sz="1400" u="none" cap="none" strike="noStrike">
                        <a:solidFill>
                          <a:srgbClr val="141414"/>
                        </a:solidFill>
                      </a:endParaRPr>
                    </a:p>
                  </a:txBody>
                  <a:tcPr marT="91425" marB="91425" marR="91425" marL="91425"/>
                </a:tc>
              </a:tr>
            </a:tbl>
          </a:graphicData>
        </a:graphic>
      </p:graphicFrame>
      <p:graphicFrame>
        <p:nvGraphicFramePr>
          <p:cNvPr id="323" name="Google Shape;323;p47"/>
          <p:cNvGraphicFramePr/>
          <p:nvPr/>
        </p:nvGraphicFramePr>
        <p:xfrm>
          <a:off x="6269600" y="2557637"/>
          <a:ext cx="3000000" cy="3000000"/>
        </p:xfrm>
        <a:graphic>
          <a:graphicData uri="http://schemas.openxmlformats.org/drawingml/2006/table">
            <a:tbl>
              <a:tblPr>
                <a:noFill/>
                <a:tableStyleId>{C80B55CE-E88E-46FB-AAC0-FE48770A379C}</a:tableStyleId>
              </a:tblPr>
              <a:tblGrid>
                <a:gridCol w="593575"/>
                <a:gridCol w="15567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\n</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Newline</a:t>
                      </a:r>
                      <a:endParaRPr sz="1400" u="none" cap="none" strike="noStrike">
                        <a:solidFill>
                          <a:srgbClr val="141414"/>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\d</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Digit</a:t>
                      </a:r>
                      <a:endParaRPr sz="1400" u="none" cap="none" strike="noStrike">
                        <a:solidFill>
                          <a:srgbClr val="141414"/>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\D</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Non-digit</a:t>
                      </a:r>
                      <a:endParaRPr sz="1400" u="none" cap="none" strike="noStrike">
                        <a:solidFill>
                          <a:srgbClr val="141414"/>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\s</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Whitespace </a:t>
                      </a:r>
                      <a:endParaRPr sz="1400" u="none" cap="none" strike="noStrike">
                        <a:solidFill>
                          <a:srgbClr val="141414"/>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\S</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Non-whitespace</a:t>
                      </a:r>
                      <a:endParaRPr sz="1400" u="none" cap="none" strike="noStrike">
                        <a:solidFill>
                          <a:srgbClr val="141414"/>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Quantifiers </a:t>
            </a:r>
            <a:endParaRPr/>
          </a:p>
        </p:txBody>
      </p:sp>
      <p:pic>
        <p:nvPicPr>
          <p:cNvPr id="329" name="Google Shape;329;p48"/>
          <p:cNvPicPr preferRelativeResize="0"/>
          <p:nvPr/>
        </p:nvPicPr>
        <p:blipFill rotWithShape="1">
          <a:blip r:embed="rId3">
            <a:alphaModFix/>
          </a:blip>
          <a:srcRect b="0" l="0" r="0" t="0"/>
          <a:stretch/>
        </p:blipFill>
        <p:spPr>
          <a:xfrm>
            <a:off x="729450" y="1853850"/>
            <a:ext cx="6341925" cy="951425"/>
          </a:xfrm>
          <a:prstGeom prst="rect">
            <a:avLst/>
          </a:prstGeom>
          <a:noFill/>
          <a:ln>
            <a:noFill/>
          </a:ln>
        </p:spPr>
      </p:pic>
      <p:pic>
        <p:nvPicPr>
          <p:cNvPr id="330" name="Google Shape;330;p48"/>
          <p:cNvPicPr preferRelativeResize="0"/>
          <p:nvPr/>
        </p:nvPicPr>
        <p:blipFill rotWithShape="1">
          <a:blip r:embed="rId4">
            <a:alphaModFix/>
          </a:blip>
          <a:srcRect b="0" l="0" r="0" t="0"/>
          <a:stretch/>
        </p:blipFill>
        <p:spPr>
          <a:xfrm>
            <a:off x="729450" y="2888175"/>
            <a:ext cx="6341925" cy="910992"/>
          </a:xfrm>
          <a:prstGeom prst="rect">
            <a:avLst/>
          </a:prstGeom>
          <a:noFill/>
          <a:ln>
            <a:noFill/>
          </a:ln>
        </p:spPr>
      </p:pic>
      <p:pic>
        <p:nvPicPr>
          <p:cNvPr id="331" name="Google Shape;331;p48"/>
          <p:cNvPicPr preferRelativeResize="0"/>
          <p:nvPr/>
        </p:nvPicPr>
        <p:blipFill rotWithShape="1">
          <a:blip r:embed="rId5">
            <a:alphaModFix/>
          </a:blip>
          <a:srcRect b="0" l="0" r="0" t="0"/>
          <a:stretch/>
        </p:blipFill>
        <p:spPr>
          <a:xfrm>
            <a:off x="729450" y="3882074"/>
            <a:ext cx="6341926" cy="9280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ctrTitle"/>
          </p:nvPr>
        </p:nvSpPr>
        <p:spPr>
          <a:xfrm>
            <a:off x="1529125" y="1926625"/>
            <a:ext cx="1429500" cy="79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sz="2800"/>
              <a:t>Due Today</a:t>
            </a:r>
            <a:endParaRPr sz="2800"/>
          </a:p>
        </p:txBody>
      </p:sp>
      <p:sp>
        <p:nvSpPr>
          <p:cNvPr id="195" name="Google Shape;195;p31"/>
          <p:cNvSpPr txBox="1"/>
          <p:nvPr>
            <p:ph idx="1" type="subTitle"/>
          </p:nvPr>
        </p:nvSpPr>
        <p:spPr>
          <a:xfrm>
            <a:off x="472225" y="2927725"/>
            <a:ext cx="3543300" cy="16710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Nothing</a:t>
            </a:r>
            <a:endParaRPr sz="1800"/>
          </a:p>
        </p:txBody>
      </p:sp>
      <p:sp>
        <p:nvSpPr>
          <p:cNvPr id="196" name="Google Shape;196;p31"/>
          <p:cNvSpPr txBox="1"/>
          <p:nvPr>
            <p:ph idx="2" type="ctrTitle"/>
          </p:nvPr>
        </p:nvSpPr>
        <p:spPr>
          <a:xfrm>
            <a:off x="5977662" y="1926625"/>
            <a:ext cx="1429500" cy="79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Font typeface="Staatliches"/>
              <a:buNone/>
            </a:pPr>
            <a:r>
              <a:rPr lang="en" sz="2800"/>
              <a:t>Due Next Week</a:t>
            </a:r>
            <a:endParaRPr sz="2800"/>
          </a:p>
        </p:txBody>
      </p:sp>
      <p:sp>
        <p:nvSpPr>
          <p:cNvPr id="197" name="Google Shape;197;p31"/>
          <p:cNvSpPr txBox="1"/>
          <p:nvPr>
            <p:ph idx="3" type="subTitle"/>
          </p:nvPr>
        </p:nvSpPr>
        <p:spPr>
          <a:xfrm>
            <a:off x="4920750" y="2927725"/>
            <a:ext cx="3543300" cy="16710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5"/>
              </a:buClr>
              <a:buSzPts val="1800"/>
              <a:buChar char="●"/>
            </a:pPr>
            <a:r>
              <a:rPr lang="en" sz="1800"/>
              <a:t>Nothing – start working on project</a:t>
            </a:r>
            <a:endParaRPr sz="1800"/>
          </a:p>
          <a:p>
            <a:pPr indent="-342900" lvl="0" marL="457200" rtl="0" algn="l">
              <a:lnSpc>
                <a:spcPct val="100000"/>
              </a:lnSpc>
              <a:spcBef>
                <a:spcPts val="0"/>
              </a:spcBef>
              <a:spcAft>
                <a:spcPts val="0"/>
              </a:spcAft>
              <a:buClr>
                <a:schemeClr val="accent5"/>
              </a:buClr>
              <a:buSzPts val="1800"/>
              <a:buChar char="●"/>
            </a:pPr>
            <a:r>
              <a:rPr lang="en" sz="1800"/>
              <a:t>Quiz on this session’s content</a:t>
            </a:r>
            <a:endParaRPr sz="1800"/>
          </a:p>
        </p:txBody>
      </p:sp>
      <p:sp>
        <p:nvSpPr>
          <p:cNvPr id="198" name="Google Shape;198;p31"/>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Reminders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Special Characters</a:t>
            </a:r>
            <a:endParaRPr/>
          </a:p>
        </p:txBody>
      </p:sp>
      <p:pic>
        <p:nvPicPr>
          <p:cNvPr id="337" name="Google Shape;337;p49"/>
          <p:cNvPicPr preferRelativeResize="0"/>
          <p:nvPr/>
        </p:nvPicPr>
        <p:blipFill rotWithShape="1">
          <a:blip r:embed="rId3">
            <a:alphaModFix/>
          </a:blip>
          <a:srcRect b="0" l="0" r="0" t="0"/>
          <a:stretch/>
        </p:blipFill>
        <p:spPr>
          <a:xfrm>
            <a:off x="729450" y="2021638"/>
            <a:ext cx="7264101" cy="1100225"/>
          </a:xfrm>
          <a:prstGeom prst="rect">
            <a:avLst/>
          </a:prstGeom>
          <a:noFill/>
          <a:ln>
            <a:noFill/>
          </a:ln>
        </p:spPr>
      </p:pic>
      <p:pic>
        <p:nvPicPr>
          <p:cNvPr id="338" name="Google Shape;338;p49"/>
          <p:cNvPicPr preferRelativeResize="0"/>
          <p:nvPr/>
        </p:nvPicPr>
        <p:blipFill rotWithShape="1">
          <a:blip r:embed="rId4">
            <a:alphaModFix/>
          </a:blip>
          <a:srcRect b="0" l="0" r="0" t="0"/>
          <a:stretch/>
        </p:blipFill>
        <p:spPr>
          <a:xfrm>
            <a:off x="729450" y="3417534"/>
            <a:ext cx="7264101" cy="108001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Combining the Quantifiers and Special Chars</a:t>
            </a:r>
            <a:endParaRPr/>
          </a:p>
        </p:txBody>
      </p:sp>
      <p:pic>
        <p:nvPicPr>
          <p:cNvPr id="344" name="Google Shape;344;p50"/>
          <p:cNvPicPr preferRelativeResize="0"/>
          <p:nvPr/>
        </p:nvPicPr>
        <p:blipFill rotWithShape="1">
          <a:blip r:embed="rId3">
            <a:alphaModFix/>
          </a:blip>
          <a:srcRect b="0" l="0" r="0" t="0"/>
          <a:stretch/>
        </p:blipFill>
        <p:spPr>
          <a:xfrm>
            <a:off x="729450" y="2019225"/>
            <a:ext cx="3907499" cy="1502350"/>
          </a:xfrm>
          <a:prstGeom prst="rect">
            <a:avLst/>
          </a:prstGeom>
          <a:noFill/>
          <a:ln>
            <a:noFill/>
          </a:ln>
        </p:spPr>
      </p:pic>
      <p:pic>
        <p:nvPicPr>
          <p:cNvPr id="345" name="Google Shape;345;p50"/>
          <p:cNvPicPr preferRelativeResize="0"/>
          <p:nvPr/>
        </p:nvPicPr>
        <p:blipFill rotWithShape="1">
          <a:blip r:embed="rId4">
            <a:alphaModFix/>
          </a:blip>
          <a:srcRect b="0" l="0" r="0" t="0"/>
          <a:stretch/>
        </p:blipFill>
        <p:spPr>
          <a:xfrm>
            <a:off x="729450" y="3521574"/>
            <a:ext cx="3518421" cy="1329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More Regex Terms</a:t>
            </a:r>
            <a:endParaRPr/>
          </a:p>
        </p:txBody>
      </p:sp>
      <p:pic>
        <p:nvPicPr>
          <p:cNvPr id="351" name="Google Shape;351;p51"/>
          <p:cNvPicPr preferRelativeResize="0"/>
          <p:nvPr/>
        </p:nvPicPr>
        <p:blipFill rotWithShape="1">
          <a:blip r:embed="rId3">
            <a:alphaModFix/>
          </a:blip>
          <a:srcRect b="0" l="0" r="0" t="0"/>
          <a:stretch/>
        </p:blipFill>
        <p:spPr>
          <a:xfrm>
            <a:off x="729450" y="2032225"/>
            <a:ext cx="3336000" cy="1256750"/>
          </a:xfrm>
          <a:prstGeom prst="rect">
            <a:avLst/>
          </a:prstGeom>
          <a:noFill/>
          <a:ln>
            <a:noFill/>
          </a:ln>
        </p:spPr>
      </p:pic>
      <p:pic>
        <p:nvPicPr>
          <p:cNvPr id="352" name="Google Shape;352;p51"/>
          <p:cNvPicPr preferRelativeResize="0"/>
          <p:nvPr/>
        </p:nvPicPr>
        <p:blipFill rotWithShape="1">
          <a:blip r:embed="rId4">
            <a:alphaModFix/>
          </a:blip>
          <a:srcRect b="0" l="0" r="0" t="0"/>
          <a:stretch/>
        </p:blipFill>
        <p:spPr>
          <a:xfrm>
            <a:off x="4685425" y="2032225"/>
            <a:ext cx="844748" cy="1256750"/>
          </a:xfrm>
          <a:prstGeom prst="rect">
            <a:avLst/>
          </a:prstGeom>
          <a:noFill/>
          <a:ln>
            <a:noFill/>
          </a:ln>
        </p:spPr>
      </p:pic>
      <p:pic>
        <p:nvPicPr>
          <p:cNvPr id="353" name="Google Shape;353;p51"/>
          <p:cNvPicPr preferRelativeResize="0"/>
          <p:nvPr/>
        </p:nvPicPr>
        <p:blipFill rotWithShape="1">
          <a:blip r:embed="rId5">
            <a:alphaModFix/>
          </a:blip>
          <a:srcRect b="0" l="0" r="0" t="0"/>
          <a:stretch/>
        </p:blipFill>
        <p:spPr>
          <a:xfrm>
            <a:off x="729450" y="3467350"/>
            <a:ext cx="3619849" cy="1366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Let’s Steal Credit Card Numbers!</a:t>
            </a:r>
            <a:endParaRPr/>
          </a:p>
        </p:txBody>
      </p:sp>
      <p:pic>
        <p:nvPicPr>
          <p:cNvPr id="359" name="Google Shape;359;p52"/>
          <p:cNvPicPr preferRelativeResize="0"/>
          <p:nvPr/>
        </p:nvPicPr>
        <p:blipFill rotWithShape="1">
          <a:blip r:embed="rId3">
            <a:alphaModFix/>
          </a:blip>
          <a:srcRect b="0" l="0" r="0" t="0"/>
          <a:stretch/>
        </p:blipFill>
        <p:spPr>
          <a:xfrm>
            <a:off x="729450" y="1967300"/>
            <a:ext cx="2555336" cy="2984850"/>
          </a:xfrm>
          <a:prstGeom prst="rect">
            <a:avLst/>
          </a:prstGeom>
          <a:noFill/>
          <a:ln>
            <a:noFill/>
          </a:ln>
        </p:spPr>
      </p:pic>
      <p:pic>
        <p:nvPicPr>
          <p:cNvPr id="360" name="Google Shape;360;p52"/>
          <p:cNvPicPr preferRelativeResize="0"/>
          <p:nvPr/>
        </p:nvPicPr>
        <p:blipFill rotWithShape="1">
          <a:blip r:embed="rId4">
            <a:alphaModFix/>
          </a:blip>
          <a:srcRect b="0" l="0" r="0" t="0"/>
          <a:stretch/>
        </p:blipFill>
        <p:spPr>
          <a:xfrm>
            <a:off x="3437175" y="2006250"/>
            <a:ext cx="2650209" cy="29458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Ctrl F but make it Python!</a:t>
            </a:r>
            <a:endParaRPr/>
          </a:p>
        </p:txBody>
      </p:sp>
      <p:graphicFrame>
        <p:nvGraphicFramePr>
          <p:cNvPr id="366" name="Google Shape;366;p53"/>
          <p:cNvGraphicFramePr/>
          <p:nvPr/>
        </p:nvGraphicFramePr>
        <p:xfrm>
          <a:off x="857250" y="2042600"/>
          <a:ext cx="3000000" cy="3000000"/>
        </p:xfrm>
        <a:graphic>
          <a:graphicData uri="http://schemas.openxmlformats.org/drawingml/2006/table">
            <a:tbl>
              <a:tblPr>
                <a:noFill/>
                <a:tableStyleId>{C80B55CE-E88E-46FB-AAC0-FE48770A379C}</a:tableStyleId>
              </a:tblPr>
              <a:tblGrid>
                <a:gridCol w="1234475"/>
                <a:gridCol w="4406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141414"/>
                          </a:solidFill>
                        </a:rPr>
                        <a:t>Method</a:t>
                      </a:r>
                      <a:endParaRPr b="1" sz="1400" u="none" cap="none" strike="noStrike">
                        <a:solidFill>
                          <a:srgbClr val="141414"/>
                        </a:solidFill>
                      </a:endParaRPr>
                    </a:p>
                  </a:txBody>
                  <a:tcPr marT="91425" marB="91425" marR="91425" marL="91425">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141414"/>
                          </a:solidFill>
                        </a:rPr>
                        <a:t>Explanation</a:t>
                      </a:r>
                      <a:endParaRPr b="1" sz="1400" u="none" cap="none" strike="noStrike">
                        <a:solidFill>
                          <a:srgbClr val="141414"/>
                        </a:solidFill>
                      </a:endParaRPr>
                    </a:p>
                  </a:txBody>
                  <a:tcPr marT="91425" marB="91425" marR="91425" marL="91425">
                    <a:solidFill>
                      <a:schemeClr val="dk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match()</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Finds a specific pattern ONLY IF it appears at the beginning of the text.</a:t>
                      </a:r>
                      <a:endParaRPr sz="1400" u="none" cap="none" strike="noStrike">
                        <a:solidFill>
                          <a:srgbClr val="141414"/>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search()</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Finds the first instance of a pattern match anywhere in the text but ONLY finds one.</a:t>
                      </a:r>
                      <a:endParaRPr sz="1400" u="none" cap="none" strike="noStrike">
                        <a:solidFill>
                          <a:srgbClr val="141414"/>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findall()</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Finds all of the pattern matches in the text. </a:t>
                      </a:r>
                      <a:endParaRPr sz="1400" u="none" cap="none" strike="noStrike">
                        <a:solidFill>
                          <a:srgbClr val="141414"/>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split()</a:t>
                      </a:r>
                      <a:endParaRPr sz="1400" u="none" cap="none" strike="noStrike">
                        <a:solidFill>
                          <a:srgbClr val="141414"/>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41414"/>
                          </a:solidFill>
                        </a:rPr>
                        <a:t>Separates the source material at every part of the text which matches the pattern. </a:t>
                      </a:r>
                      <a:endParaRPr sz="1400" u="none" cap="none" strike="noStrike">
                        <a:solidFill>
                          <a:srgbClr val="141414"/>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Ctrl F but make it Python!</a:t>
            </a:r>
            <a:endParaRPr/>
          </a:p>
        </p:txBody>
      </p:sp>
      <p:pic>
        <p:nvPicPr>
          <p:cNvPr id="372" name="Google Shape;372;p54"/>
          <p:cNvPicPr preferRelativeResize="0"/>
          <p:nvPr/>
        </p:nvPicPr>
        <p:blipFill rotWithShape="1">
          <a:blip r:embed="rId3">
            <a:alphaModFix/>
          </a:blip>
          <a:srcRect b="0" l="0" r="0" t="0"/>
          <a:stretch/>
        </p:blipFill>
        <p:spPr>
          <a:xfrm>
            <a:off x="729449" y="2000600"/>
            <a:ext cx="7798450" cy="2725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Let’s find all of the “lie down”s this time! </a:t>
            </a:r>
            <a:endParaRPr/>
          </a:p>
        </p:txBody>
      </p:sp>
      <p:pic>
        <p:nvPicPr>
          <p:cNvPr id="378" name="Google Shape;378;p55"/>
          <p:cNvPicPr preferRelativeResize="0"/>
          <p:nvPr/>
        </p:nvPicPr>
        <p:blipFill rotWithShape="1">
          <a:blip r:embed="rId3">
            <a:alphaModFix/>
          </a:blip>
          <a:srcRect b="0" l="0" r="0" t="0"/>
          <a:stretch/>
        </p:blipFill>
        <p:spPr>
          <a:xfrm>
            <a:off x="792975" y="1991425"/>
            <a:ext cx="5386765" cy="29848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Homework Practice Problem: Use a REGEX to refang / defang iocs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7"/>
          <p:cNvSpPr txBox="1"/>
          <p:nvPr>
            <p:ph type="ctrTitle"/>
          </p:nvPr>
        </p:nvSpPr>
        <p:spPr>
          <a:xfrm>
            <a:off x="2237395" y="1645788"/>
            <a:ext cx="4669200" cy="38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en" sz="4000"/>
              <a:t>Python Standard Library</a:t>
            </a:r>
            <a:endParaRPr sz="4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is the Standard Library?</a:t>
            </a:r>
            <a:endParaRPr/>
          </a:p>
        </p:txBody>
      </p:sp>
      <p:sp>
        <p:nvSpPr>
          <p:cNvPr id="394" name="Google Shape;394;p5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The standard library is a collection of modules and other components that are considered non-core but still extremely fundamental to Python. The standard library almost always comes packaged with Python on any default installation.</a:t>
            </a:r>
            <a:endParaRPr/>
          </a:p>
          <a:p>
            <a:pPr indent="0" lvl="0" marL="0" rtl="0" algn="l">
              <a:lnSpc>
                <a:spcPct val="115000"/>
              </a:lnSpc>
              <a:spcBef>
                <a:spcPts val="1600"/>
              </a:spcBef>
              <a:spcAft>
                <a:spcPts val="0"/>
              </a:spcAft>
              <a:buSzPts val="1300"/>
              <a:buNone/>
            </a:pPr>
            <a:r>
              <a:rPr lang="en"/>
              <a:t>The library consists of:</a:t>
            </a:r>
            <a:endParaRPr/>
          </a:p>
          <a:p>
            <a:pPr indent="-311150" lvl="0" marL="457200" rtl="0" algn="l">
              <a:lnSpc>
                <a:spcPct val="115000"/>
              </a:lnSpc>
              <a:spcBef>
                <a:spcPts val="1600"/>
              </a:spcBef>
              <a:spcAft>
                <a:spcPts val="0"/>
              </a:spcAft>
              <a:buSzPts val="1300"/>
              <a:buChar char="●"/>
            </a:pPr>
            <a:r>
              <a:rPr lang="en"/>
              <a:t>Built-in functions and methods</a:t>
            </a:r>
            <a:endParaRPr/>
          </a:p>
          <a:p>
            <a:pPr indent="-311150" lvl="0" marL="457200" rtl="0" algn="l">
              <a:lnSpc>
                <a:spcPct val="115000"/>
              </a:lnSpc>
              <a:spcBef>
                <a:spcPts val="0"/>
              </a:spcBef>
              <a:spcAft>
                <a:spcPts val="0"/>
              </a:spcAft>
              <a:buSzPts val="1300"/>
              <a:buChar char="●"/>
            </a:pPr>
            <a:r>
              <a:rPr lang="en"/>
              <a:t>Data Types and Exceptions</a:t>
            </a:r>
            <a:endParaRPr/>
          </a:p>
          <a:p>
            <a:pPr indent="-311150" lvl="0" marL="457200" rtl="0" algn="l">
              <a:lnSpc>
                <a:spcPct val="115000"/>
              </a:lnSpc>
              <a:spcBef>
                <a:spcPts val="0"/>
              </a:spcBef>
              <a:spcAft>
                <a:spcPts val="0"/>
              </a:spcAft>
              <a:buSzPts val="1300"/>
              <a:buChar char="●"/>
            </a:pPr>
            <a:r>
              <a:rPr lang="en"/>
              <a:t>Modules, grouped into chapters by similarity</a:t>
            </a:r>
            <a:endParaRPr/>
          </a:p>
          <a:p>
            <a:pPr indent="-298450" lvl="1" marL="914400" rtl="0" algn="l">
              <a:lnSpc>
                <a:spcPct val="115000"/>
              </a:lnSpc>
              <a:spcBef>
                <a:spcPts val="0"/>
              </a:spcBef>
              <a:spcAft>
                <a:spcPts val="0"/>
              </a:spcAft>
              <a:buSzPts val="1100"/>
              <a:buChar char="○"/>
            </a:pPr>
            <a:r>
              <a:rPr lang="en"/>
              <a:t>Some are written in C and built into the Python interpreter</a:t>
            </a:r>
            <a:endParaRPr/>
          </a:p>
          <a:p>
            <a:pPr indent="-298450" lvl="1" marL="914400" rtl="0" algn="l">
              <a:lnSpc>
                <a:spcPct val="115000"/>
              </a:lnSpc>
              <a:spcBef>
                <a:spcPts val="0"/>
              </a:spcBef>
              <a:spcAft>
                <a:spcPts val="0"/>
              </a:spcAft>
              <a:buSzPts val="1100"/>
              <a:buChar char="○"/>
            </a:pPr>
            <a:r>
              <a:rPr lang="en"/>
              <a:t>Some are Python and imported in souce form</a:t>
            </a:r>
            <a:endParaRPr/>
          </a:p>
          <a:p>
            <a:pPr indent="-298450" lvl="1" marL="914400" rtl="0" algn="l">
              <a:lnSpc>
                <a:spcPct val="115000"/>
              </a:lnSpc>
              <a:spcBef>
                <a:spcPts val="0"/>
              </a:spcBef>
              <a:spcAft>
                <a:spcPts val="0"/>
              </a:spcAft>
              <a:buSzPts val="1100"/>
              <a:buChar char="○"/>
            </a:pPr>
            <a:r>
              <a:rPr lang="en"/>
              <a:t>Some are designed for particular applications or operating systems</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solidFill>
                  <a:srgbClr val="141414"/>
                </a:solidFill>
              </a:rPr>
              <a:t>Agenda / Topics</a:t>
            </a:r>
            <a:endParaRPr>
              <a:solidFill>
                <a:srgbClr val="141414"/>
              </a:solidFill>
            </a:endParaRPr>
          </a:p>
        </p:txBody>
      </p:sp>
      <p:sp>
        <p:nvSpPr>
          <p:cNvPr id="204" name="Google Shape;204;p32"/>
          <p:cNvSpPr txBox="1"/>
          <p:nvPr>
            <p:ph idx="2" type="title"/>
          </p:nvPr>
        </p:nvSpPr>
        <p:spPr>
          <a:xfrm>
            <a:off x="967226" y="1988923"/>
            <a:ext cx="1841400" cy="4017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lang="en"/>
              <a:t>1. Intro, Project Intro, &amp; Midterm Review</a:t>
            </a:r>
            <a:endParaRPr/>
          </a:p>
        </p:txBody>
      </p:sp>
      <p:sp>
        <p:nvSpPr>
          <p:cNvPr id="205" name="Google Shape;205;p32"/>
          <p:cNvSpPr txBox="1"/>
          <p:nvPr>
            <p:ph idx="1" type="subTitle"/>
          </p:nvPr>
        </p:nvSpPr>
        <p:spPr>
          <a:xfrm>
            <a:off x="783450" y="2437350"/>
            <a:ext cx="2210700" cy="34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200"/>
              <a:buNone/>
            </a:pPr>
            <a:r>
              <a:rPr lang="en">
                <a:solidFill>
                  <a:schemeClr val="accent2"/>
                </a:solidFill>
              </a:rPr>
              <a:t>6:30 - 7:10</a:t>
            </a:r>
            <a:endParaRPr>
              <a:solidFill>
                <a:schemeClr val="accent2"/>
              </a:solidFill>
            </a:endParaRPr>
          </a:p>
        </p:txBody>
      </p:sp>
      <p:sp>
        <p:nvSpPr>
          <p:cNvPr id="206" name="Google Shape;206;p32"/>
          <p:cNvSpPr txBox="1"/>
          <p:nvPr>
            <p:ph idx="3" type="title"/>
          </p:nvPr>
        </p:nvSpPr>
        <p:spPr>
          <a:xfrm>
            <a:off x="6336924" y="1988923"/>
            <a:ext cx="1841400" cy="4017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lang="en"/>
              <a:t>3. Regular Expressions</a:t>
            </a:r>
            <a:endParaRPr/>
          </a:p>
        </p:txBody>
      </p:sp>
      <p:sp>
        <p:nvSpPr>
          <p:cNvPr id="207" name="Google Shape;207;p32"/>
          <p:cNvSpPr txBox="1"/>
          <p:nvPr>
            <p:ph idx="4" type="subTitle"/>
          </p:nvPr>
        </p:nvSpPr>
        <p:spPr>
          <a:xfrm>
            <a:off x="6153025" y="2437350"/>
            <a:ext cx="2210700" cy="34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200"/>
              <a:buNone/>
            </a:pPr>
            <a:r>
              <a:rPr lang="en">
                <a:solidFill>
                  <a:schemeClr val="accent2"/>
                </a:solidFill>
              </a:rPr>
              <a:t>7:40 - 8:00</a:t>
            </a:r>
            <a:endParaRPr>
              <a:solidFill>
                <a:schemeClr val="accent2"/>
              </a:solidFill>
            </a:endParaRPr>
          </a:p>
        </p:txBody>
      </p:sp>
      <p:sp>
        <p:nvSpPr>
          <p:cNvPr id="208" name="Google Shape;208;p32"/>
          <p:cNvSpPr txBox="1"/>
          <p:nvPr>
            <p:ph idx="5" type="title"/>
          </p:nvPr>
        </p:nvSpPr>
        <p:spPr>
          <a:xfrm>
            <a:off x="3651738" y="3600498"/>
            <a:ext cx="1841400" cy="4017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lang="en"/>
              <a:t>5. Security Topic</a:t>
            </a:r>
            <a:endParaRPr/>
          </a:p>
        </p:txBody>
      </p:sp>
      <p:sp>
        <p:nvSpPr>
          <p:cNvPr id="209" name="Google Shape;209;p32"/>
          <p:cNvSpPr txBox="1"/>
          <p:nvPr>
            <p:ph idx="6" type="subTitle"/>
          </p:nvPr>
        </p:nvSpPr>
        <p:spPr>
          <a:xfrm>
            <a:off x="3467027" y="4048925"/>
            <a:ext cx="2210700" cy="34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200"/>
              <a:buNone/>
            </a:pPr>
            <a:r>
              <a:rPr lang="en">
                <a:solidFill>
                  <a:schemeClr val="accent2"/>
                </a:solidFill>
              </a:rPr>
              <a:t>8:15 - 8:45</a:t>
            </a:r>
            <a:endParaRPr>
              <a:solidFill>
                <a:schemeClr val="accent2"/>
              </a:solidFill>
            </a:endParaRPr>
          </a:p>
        </p:txBody>
      </p:sp>
      <p:sp>
        <p:nvSpPr>
          <p:cNvPr id="210" name="Google Shape;210;p32"/>
          <p:cNvSpPr txBox="1"/>
          <p:nvPr>
            <p:ph idx="7" type="title"/>
          </p:nvPr>
        </p:nvSpPr>
        <p:spPr>
          <a:xfrm>
            <a:off x="3651738" y="1988923"/>
            <a:ext cx="1841400" cy="4017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lang="en"/>
              <a:t>2. Standard Library</a:t>
            </a:r>
            <a:endParaRPr/>
          </a:p>
        </p:txBody>
      </p:sp>
      <p:sp>
        <p:nvSpPr>
          <p:cNvPr id="211" name="Google Shape;211;p32"/>
          <p:cNvSpPr txBox="1"/>
          <p:nvPr>
            <p:ph idx="8" type="subTitle"/>
          </p:nvPr>
        </p:nvSpPr>
        <p:spPr>
          <a:xfrm>
            <a:off x="3467027" y="2437350"/>
            <a:ext cx="2210700" cy="34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200"/>
              <a:buNone/>
            </a:pPr>
            <a:r>
              <a:rPr lang="en">
                <a:solidFill>
                  <a:schemeClr val="accent2"/>
                </a:solidFill>
              </a:rPr>
              <a:t>7:10 - 7:40</a:t>
            </a:r>
            <a:endParaRPr>
              <a:solidFill>
                <a:schemeClr val="accent2"/>
              </a:solidFill>
            </a:endParaRPr>
          </a:p>
        </p:txBody>
      </p:sp>
      <p:sp>
        <p:nvSpPr>
          <p:cNvPr id="212" name="Google Shape;212;p32"/>
          <p:cNvSpPr txBox="1"/>
          <p:nvPr>
            <p:ph idx="9" type="title"/>
          </p:nvPr>
        </p:nvSpPr>
        <p:spPr>
          <a:xfrm>
            <a:off x="966788" y="3600498"/>
            <a:ext cx="1841400" cy="4017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lang="en"/>
              <a:t>4. Break</a:t>
            </a:r>
            <a:endParaRPr/>
          </a:p>
        </p:txBody>
      </p:sp>
      <p:sp>
        <p:nvSpPr>
          <p:cNvPr id="213" name="Google Shape;213;p32"/>
          <p:cNvSpPr txBox="1"/>
          <p:nvPr>
            <p:ph idx="13" type="subTitle"/>
          </p:nvPr>
        </p:nvSpPr>
        <p:spPr>
          <a:xfrm>
            <a:off x="782925" y="4048925"/>
            <a:ext cx="2210700" cy="34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200"/>
              <a:buNone/>
            </a:pPr>
            <a:r>
              <a:rPr lang="en">
                <a:solidFill>
                  <a:schemeClr val="accent2"/>
                </a:solidFill>
              </a:rPr>
              <a:t>8:00 - 8:15</a:t>
            </a:r>
            <a:endParaRPr>
              <a:solidFill>
                <a:schemeClr val="accent2"/>
              </a:solidFill>
            </a:endParaRPr>
          </a:p>
        </p:txBody>
      </p:sp>
      <p:sp>
        <p:nvSpPr>
          <p:cNvPr id="214" name="Google Shape;214;p32"/>
          <p:cNvSpPr txBox="1"/>
          <p:nvPr>
            <p:ph idx="14" type="title"/>
          </p:nvPr>
        </p:nvSpPr>
        <p:spPr>
          <a:xfrm>
            <a:off x="6336924" y="3600498"/>
            <a:ext cx="1841400" cy="4017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lang="en"/>
              <a:t>6. Overflow / Q&amp;A / Dismissal</a:t>
            </a:r>
            <a:endParaRPr/>
          </a:p>
        </p:txBody>
      </p:sp>
      <p:sp>
        <p:nvSpPr>
          <p:cNvPr id="215" name="Google Shape;215;p32"/>
          <p:cNvSpPr txBox="1"/>
          <p:nvPr>
            <p:ph idx="15" type="subTitle"/>
          </p:nvPr>
        </p:nvSpPr>
        <p:spPr>
          <a:xfrm>
            <a:off x="6152275" y="4048925"/>
            <a:ext cx="2210700" cy="34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200"/>
              <a:buNone/>
            </a:pPr>
            <a:r>
              <a:rPr lang="en">
                <a:solidFill>
                  <a:schemeClr val="accent2"/>
                </a:solidFill>
              </a:rPr>
              <a:t>8:45 - 9:00</a:t>
            </a:r>
            <a:endParaRPr>
              <a:solidFill>
                <a:schemeClr val="accent2"/>
              </a:solidFill>
            </a:endParaRPr>
          </a:p>
        </p:txBody>
      </p:sp>
      <p:sp>
        <p:nvSpPr>
          <p:cNvPr id="216" name="Google Shape;216;p32"/>
          <p:cNvSpPr/>
          <p:nvPr/>
        </p:nvSpPr>
        <p:spPr>
          <a:xfrm>
            <a:off x="860425" y="18895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2"/>
          <p:cNvSpPr/>
          <p:nvPr/>
        </p:nvSpPr>
        <p:spPr>
          <a:xfrm>
            <a:off x="3527425" y="18895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2"/>
          <p:cNvSpPr/>
          <p:nvPr/>
        </p:nvSpPr>
        <p:spPr>
          <a:xfrm>
            <a:off x="6194425" y="18895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2"/>
          <p:cNvSpPr/>
          <p:nvPr/>
        </p:nvSpPr>
        <p:spPr>
          <a:xfrm>
            <a:off x="784225" y="34897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2"/>
          <p:cNvSpPr/>
          <p:nvPr/>
        </p:nvSpPr>
        <p:spPr>
          <a:xfrm>
            <a:off x="3527425" y="34897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2"/>
          <p:cNvSpPr/>
          <p:nvPr/>
        </p:nvSpPr>
        <p:spPr>
          <a:xfrm>
            <a:off x="6194425" y="34897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Why do we care? What’s in here?</a:t>
            </a:r>
            <a:endParaRPr/>
          </a:p>
        </p:txBody>
      </p:sp>
      <p:sp>
        <p:nvSpPr>
          <p:cNvPr id="400" name="Google Shape;400;p59"/>
          <p:cNvSpPr txBox="1"/>
          <p:nvPr>
            <p:ph idx="1" type="body"/>
          </p:nvPr>
        </p:nvSpPr>
        <p:spPr>
          <a:xfrm>
            <a:off x="729450" y="2078875"/>
            <a:ext cx="21006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string</a:t>
            </a:r>
            <a:endParaRPr/>
          </a:p>
          <a:p>
            <a:pPr indent="0" lvl="0" marL="0" rtl="0" algn="l">
              <a:lnSpc>
                <a:spcPct val="115000"/>
              </a:lnSpc>
              <a:spcBef>
                <a:spcPts val="1600"/>
              </a:spcBef>
              <a:spcAft>
                <a:spcPts val="0"/>
              </a:spcAft>
              <a:buSzPts val="1300"/>
              <a:buNone/>
            </a:pPr>
            <a:r>
              <a:rPr lang="en"/>
              <a:t>re</a:t>
            </a:r>
            <a:endParaRPr/>
          </a:p>
          <a:p>
            <a:pPr indent="0" lvl="0" marL="0" rtl="0" algn="l">
              <a:lnSpc>
                <a:spcPct val="115000"/>
              </a:lnSpc>
              <a:spcBef>
                <a:spcPts val="1600"/>
              </a:spcBef>
              <a:spcAft>
                <a:spcPts val="0"/>
              </a:spcAft>
              <a:buSzPts val="1300"/>
              <a:buNone/>
            </a:pPr>
            <a:r>
              <a:rPr lang="en"/>
              <a:t>Collections</a:t>
            </a:r>
            <a:endParaRPr/>
          </a:p>
          <a:p>
            <a:pPr indent="0" lvl="0" marL="0" rtl="0" algn="l">
              <a:lnSpc>
                <a:spcPct val="115000"/>
              </a:lnSpc>
              <a:spcBef>
                <a:spcPts val="1600"/>
              </a:spcBef>
              <a:spcAft>
                <a:spcPts val="0"/>
              </a:spcAft>
              <a:buSzPts val="1300"/>
              <a:buNone/>
            </a:pPr>
            <a:r>
              <a:rPr lang="en"/>
              <a:t>datetime</a:t>
            </a:r>
            <a:endParaRPr/>
          </a:p>
          <a:p>
            <a:pPr indent="0" lvl="0" marL="0" rtl="0" algn="l">
              <a:lnSpc>
                <a:spcPct val="115000"/>
              </a:lnSpc>
              <a:spcBef>
                <a:spcPts val="1600"/>
              </a:spcBef>
              <a:spcAft>
                <a:spcPts val="1600"/>
              </a:spcAft>
              <a:buSzPts val="1300"/>
              <a:buNone/>
            </a:pPr>
            <a:r>
              <a:t/>
            </a:r>
            <a:endParaRPr/>
          </a:p>
        </p:txBody>
      </p:sp>
      <p:sp>
        <p:nvSpPr>
          <p:cNvPr id="401" name="Google Shape;401;p59"/>
          <p:cNvSpPr txBox="1"/>
          <p:nvPr/>
        </p:nvSpPr>
        <p:spPr>
          <a:xfrm>
            <a:off x="3072000" y="2078875"/>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chemeClr val="accent1"/>
                </a:solidFill>
                <a:latin typeface="Lato"/>
                <a:ea typeface="Lato"/>
                <a:cs typeface="Lato"/>
                <a:sym typeface="Lato"/>
              </a:rPr>
              <a:t>Itertools</a:t>
            </a:r>
            <a:endParaRPr b="0" i="0" sz="1300" u="none" cap="none" strike="noStrike">
              <a:solidFill>
                <a:schemeClr val="accent1"/>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chemeClr val="accent1"/>
                </a:solidFill>
                <a:latin typeface="Lato"/>
                <a:ea typeface="Lato"/>
                <a:cs typeface="Lato"/>
                <a:sym typeface="Lato"/>
              </a:rPr>
              <a:t>Many other modules...</a:t>
            </a:r>
            <a:endParaRPr b="0" i="0" sz="1300" u="none" cap="none" strike="noStrike">
              <a:solidFill>
                <a:schemeClr val="accent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0"/>
          <p:cNvSpPr txBox="1"/>
          <p:nvPr>
            <p:ph type="ctrTitle"/>
          </p:nvPr>
        </p:nvSpPr>
        <p:spPr>
          <a:xfrm>
            <a:off x="2237395" y="1645788"/>
            <a:ext cx="4669200" cy="38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en" sz="4000"/>
              <a:t>Infosec topic:</a:t>
            </a:r>
            <a:br>
              <a:rPr lang="en" sz="4000"/>
            </a:br>
            <a:r>
              <a:rPr lang="en" sz="4000"/>
              <a:t>ecrime &amp; Information operations</a:t>
            </a:r>
            <a:endParaRPr sz="4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1"/>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2D406A"/>
              </a:buClr>
              <a:buSzPts val="2400"/>
              <a:buNone/>
            </a:pPr>
            <a:r>
              <a:rPr lang="en"/>
              <a:t>Cyber Investigative disciplines</a:t>
            </a:r>
            <a:endParaRPr/>
          </a:p>
        </p:txBody>
      </p:sp>
      <p:sp>
        <p:nvSpPr>
          <p:cNvPr id="412" name="Google Shape;412;p61"/>
          <p:cNvSpPr txBox="1"/>
          <p:nvPr/>
        </p:nvSpPr>
        <p:spPr>
          <a:xfrm>
            <a:off x="1303800" y="1990050"/>
            <a:ext cx="1874700" cy="2832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1200"/>
              </a:spcAft>
              <a:buClr>
                <a:schemeClr val="accent3"/>
              </a:buClr>
              <a:buSzPts val="1000"/>
              <a:buFont typeface="Josefin Slab"/>
              <a:buNone/>
            </a:pPr>
            <a:r>
              <a:rPr b="0" i="0" lang="en" sz="1100" u="none" cap="none" strike="noStrike">
                <a:solidFill>
                  <a:schemeClr val="accent3"/>
                </a:solidFill>
                <a:latin typeface="Anaheim"/>
                <a:ea typeface="Anaheim"/>
                <a:cs typeface="Anaheim"/>
                <a:sym typeface="Anaheim"/>
              </a:rPr>
              <a:t>Advanced Persistent Threat (APT) actors aka well resourced, well organized organizations with political motivations typically aligned to nation state interests. Goal is typically to gain information or corrupt a technology asset.</a:t>
            </a:r>
            <a:endParaRPr/>
          </a:p>
        </p:txBody>
      </p:sp>
      <p:sp>
        <p:nvSpPr>
          <p:cNvPr id="413" name="Google Shape;413;p61"/>
          <p:cNvSpPr txBox="1"/>
          <p:nvPr/>
        </p:nvSpPr>
        <p:spPr>
          <a:xfrm>
            <a:off x="3881700" y="1990050"/>
            <a:ext cx="1874700" cy="2541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1200"/>
              </a:spcAft>
              <a:buClr>
                <a:schemeClr val="accent3"/>
              </a:buClr>
              <a:buSzPts val="1000"/>
              <a:buFont typeface="Josefin Slab"/>
              <a:buNone/>
            </a:pPr>
            <a:r>
              <a:rPr b="0" i="0" lang="en" sz="1100" u="none" cap="none" strike="noStrike">
                <a:solidFill>
                  <a:schemeClr val="accent3"/>
                </a:solidFill>
                <a:latin typeface="Anaheim"/>
                <a:ea typeface="Anaheim"/>
                <a:cs typeface="Anaheim"/>
                <a:sym typeface="Anaheim"/>
              </a:rPr>
              <a:t>An information operation is a campaign that is dedicated to obtaining a decisive advantage in the information environment aka influencing perceptions, views, opinions, etc.</a:t>
            </a:r>
            <a:endParaRPr/>
          </a:p>
        </p:txBody>
      </p:sp>
      <p:sp>
        <p:nvSpPr>
          <p:cNvPr id="414" name="Google Shape;414;p61"/>
          <p:cNvSpPr txBox="1"/>
          <p:nvPr/>
        </p:nvSpPr>
        <p:spPr>
          <a:xfrm>
            <a:off x="6459600" y="1990050"/>
            <a:ext cx="1874700" cy="2541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1200"/>
              </a:spcAft>
              <a:buClr>
                <a:schemeClr val="accent3"/>
              </a:buClr>
              <a:buSzPts val="1000"/>
              <a:buFont typeface="Josefin Slab"/>
              <a:buNone/>
            </a:pPr>
            <a:r>
              <a:rPr b="0" i="0" lang="en" sz="1100" u="none" cap="none" strike="noStrike">
                <a:solidFill>
                  <a:schemeClr val="accent3"/>
                </a:solidFill>
                <a:latin typeface="Anaheim"/>
                <a:ea typeface="Anaheim"/>
                <a:cs typeface="Anaheim"/>
                <a:sym typeface="Anaheim"/>
              </a:rPr>
              <a:t>Malicious cyber operations intended for financial gain.</a:t>
            </a:r>
            <a:endParaRPr/>
          </a:p>
        </p:txBody>
      </p:sp>
      <p:sp>
        <p:nvSpPr>
          <p:cNvPr id="415" name="Google Shape;415;p61"/>
          <p:cNvSpPr txBox="1"/>
          <p:nvPr/>
        </p:nvSpPr>
        <p:spPr>
          <a:xfrm>
            <a:off x="1303800" y="1304250"/>
            <a:ext cx="18747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Espionage</a:t>
            </a:r>
            <a:endParaRPr/>
          </a:p>
        </p:txBody>
      </p:sp>
      <p:sp>
        <p:nvSpPr>
          <p:cNvPr id="416" name="Google Shape;416;p61"/>
          <p:cNvSpPr txBox="1"/>
          <p:nvPr/>
        </p:nvSpPr>
        <p:spPr>
          <a:xfrm>
            <a:off x="3881700" y="1304250"/>
            <a:ext cx="18747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Information Operations</a:t>
            </a:r>
            <a:endParaRPr/>
          </a:p>
        </p:txBody>
      </p:sp>
      <p:sp>
        <p:nvSpPr>
          <p:cNvPr id="417" name="Google Shape;417;p61"/>
          <p:cNvSpPr txBox="1"/>
          <p:nvPr/>
        </p:nvSpPr>
        <p:spPr>
          <a:xfrm>
            <a:off x="6459600" y="1304250"/>
            <a:ext cx="18747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eCrime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2"/>
          <p:cNvSpPr txBox="1"/>
          <p:nvPr>
            <p:ph type="ctrTitle"/>
          </p:nvPr>
        </p:nvSpPr>
        <p:spPr>
          <a:xfrm>
            <a:off x="4715010" y="457300"/>
            <a:ext cx="366034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2D406A"/>
              </a:buClr>
              <a:buSzPts val="2400"/>
              <a:buNone/>
            </a:pPr>
            <a:r>
              <a:rPr lang="en"/>
              <a:t>IO: disinformation vs misinformation</a:t>
            </a:r>
            <a:endParaRPr/>
          </a:p>
        </p:txBody>
      </p:sp>
      <p:sp>
        <p:nvSpPr>
          <p:cNvPr id="423" name="Google Shape;423;p62"/>
          <p:cNvSpPr txBox="1"/>
          <p:nvPr/>
        </p:nvSpPr>
        <p:spPr>
          <a:xfrm>
            <a:off x="1303800" y="1990050"/>
            <a:ext cx="2844300" cy="2832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1200"/>
              </a:spcAft>
              <a:buClr>
                <a:schemeClr val="accent3"/>
              </a:buClr>
              <a:buSzPts val="1000"/>
              <a:buFont typeface="Josefin Slab"/>
              <a:buNone/>
            </a:pPr>
            <a:r>
              <a:rPr b="0" i="0" lang="en" sz="1800" u="none" cap="none" strike="noStrike">
                <a:solidFill>
                  <a:schemeClr val="accent3"/>
                </a:solidFill>
                <a:latin typeface="Anaheim"/>
                <a:ea typeface="Anaheim"/>
                <a:cs typeface="Anaheim"/>
                <a:sym typeface="Anaheim"/>
              </a:rPr>
              <a:t>False or misleading information which is spread deliberately to deceive.</a:t>
            </a:r>
            <a:endParaRPr sz="1800"/>
          </a:p>
        </p:txBody>
      </p:sp>
      <p:sp>
        <p:nvSpPr>
          <p:cNvPr id="424" name="Google Shape;424;p62"/>
          <p:cNvSpPr txBox="1"/>
          <p:nvPr/>
        </p:nvSpPr>
        <p:spPr>
          <a:xfrm>
            <a:off x="4643700" y="1990050"/>
            <a:ext cx="3481500" cy="2541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1200"/>
              </a:spcAft>
              <a:buClr>
                <a:schemeClr val="accent3"/>
              </a:buClr>
              <a:buSzPts val="1000"/>
              <a:buFont typeface="Josefin Slab"/>
              <a:buNone/>
            </a:pPr>
            <a:r>
              <a:rPr b="0" i="0" lang="en" sz="1800" u="none" cap="none" strike="noStrike">
                <a:solidFill>
                  <a:schemeClr val="accent3"/>
                </a:solidFill>
                <a:latin typeface="Anaheim"/>
                <a:ea typeface="Anaheim"/>
                <a:cs typeface="Anaheim"/>
                <a:sym typeface="Anaheim"/>
              </a:rPr>
              <a:t>False or misleading information which is spread without an intent to deceive.</a:t>
            </a:r>
            <a:endParaRPr sz="1800"/>
          </a:p>
        </p:txBody>
      </p:sp>
      <p:sp>
        <p:nvSpPr>
          <p:cNvPr id="425" name="Google Shape;425;p62"/>
          <p:cNvSpPr txBox="1"/>
          <p:nvPr/>
        </p:nvSpPr>
        <p:spPr>
          <a:xfrm>
            <a:off x="1303800" y="1304250"/>
            <a:ext cx="18747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Disinformation</a:t>
            </a:r>
            <a:endParaRPr/>
          </a:p>
        </p:txBody>
      </p:sp>
      <p:sp>
        <p:nvSpPr>
          <p:cNvPr id="426" name="Google Shape;426;p62"/>
          <p:cNvSpPr txBox="1"/>
          <p:nvPr/>
        </p:nvSpPr>
        <p:spPr>
          <a:xfrm>
            <a:off x="4643700" y="1304250"/>
            <a:ext cx="18747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Misinformation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3"/>
          <p:cNvSpPr txBox="1"/>
          <p:nvPr>
            <p:ph type="ctrTitle"/>
          </p:nvPr>
        </p:nvSpPr>
        <p:spPr>
          <a:xfrm>
            <a:off x="3631598" y="457300"/>
            <a:ext cx="5360724"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2D406A"/>
              </a:buClr>
              <a:buSzPts val="2400"/>
              <a:buNone/>
            </a:pPr>
            <a:r>
              <a:rPr lang="en"/>
              <a:t>Who has an active stake in the disinformation investigative ecosystem?</a:t>
            </a:r>
            <a:endParaRPr/>
          </a:p>
        </p:txBody>
      </p:sp>
      <p:sp>
        <p:nvSpPr>
          <p:cNvPr id="432" name="Google Shape;432;p63"/>
          <p:cNvSpPr txBox="1"/>
          <p:nvPr/>
        </p:nvSpPr>
        <p:spPr>
          <a:xfrm>
            <a:off x="1303800" y="1712694"/>
            <a:ext cx="1874700" cy="337501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accent3"/>
              </a:buClr>
              <a:buSzPts val="1000"/>
              <a:buFont typeface="Josefin Slab"/>
              <a:buNone/>
            </a:pPr>
            <a:r>
              <a:rPr b="0" i="0" lang="en" sz="1100" u="none" cap="none" strike="noStrike">
                <a:solidFill>
                  <a:schemeClr val="accent3"/>
                </a:solidFill>
                <a:latin typeface="Anaheim"/>
                <a:ea typeface="Anaheim"/>
                <a:cs typeface="Anaheim"/>
                <a:sym typeface="Anaheim"/>
              </a:rPr>
              <a:t>Decentralized. </a:t>
            </a:r>
            <a:endParaRPr/>
          </a:p>
          <a:p>
            <a:pPr indent="0" lvl="0" marL="0" marR="0" rtl="0" algn="l">
              <a:lnSpc>
                <a:spcPct val="100000"/>
              </a:lnSpc>
              <a:spcBef>
                <a:spcPts val="1200"/>
              </a:spcBef>
              <a:spcAft>
                <a:spcPts val="0"/>
              </a:spcAft>
              <a:buClr>
                <a:schemeClr val="accent3"/>
              </a:buClr>
              <a:buSzPts val="1000"/>
              <a:buFont typeface="Josefin Slab"/>
              <a:buNone/>
            </a:pPr>
            <a:r>
              <a:rPr b="0" i="0" lang="en" sz="1100" u="none" cap="none" strike="noStrike">
                <a:solidFill>
                  <a:schemeClr val="accent3"/>
                </a:solidFill>
                <a:latin typeface="Anaheim"/>
                <a:ea typeface="Anaheim"/>
                <a:cs typeface="Anaheim"/>
                <a:sym typeface="Anaheim"/>
              </a:rPr>
              <a:t>Can only control the narrative they publish; therefore, cannot fix information ecosystem.</a:t>
            </a:r>
            <a:endParaRPr/>
          </a:p>
          <a:p>
            <a:pPr indent="0" lvl="0" marL="0" marR="0" rtl="0" algn="l">
              <a:lnSpc>
                <a:spcPct val="100000"/>
              </a:lnSpc>
              <a:spcBef>
                <a:spcPts val="1200"/>
              </a:spcBef>
              <a:spcAft>
                <a:spcPts val="0"/>
              </a:spcAft>
              <a:buClr>
                <a:schemeClr val="accent3"/>
              </a:buClr>
              <a:buSzPts val="1000"/>
              <a:buFont typeface="Josefin Slab"/>
              <a:buNone/>
            </a:pPr>
            <a:r>
              <a:t/>
            </a:r>
            <a:endParaRPr b="0" i="0" sz="1100" u="none" cap="none" strike="noStrike">
              <a:solidFill>
                <a:schemeClr val="accent3"/>
              </a:solidFill>
              <a:latin typeface="Anaheim"/>
              <a:ea typeface="Anaheim"/>
              <a:cs typeface="Anaheim"/>
              <a:sym typeface="Anaheim"/>
            </a:endParaRPr>
          </a:p>
          <a:p>
            <a:pPr indent="0" lvl="0" marL="0" marR="0" rtl="0" algn="l">
              <a:lnSpc>
                <a:spcPct val="100000"/>
              </a:lnSpc>
              <a:spcBef>
                <a:spcPts val="1200"/>
              </a:spcBef>
              <a:spcAft>
                <a:spcPts val="0"/>
              </a:spcAft>
              <a:buClr>
                <a:schemeClr val="accent3"/>
              </a:buClr>
              <a:buSzPts val="1000"/>
              <a:buFont typeface="Josefin Slab"/>
              <a:buNone/>
            </a:pPr>
            <a:r>
              <a:t/>
            </a:r>
            <a:endParaRPr b="0" i="0" sz="1100" u="none" cap="none" strike="noStrike">
              <a:solidFill>
                <a:schemeClr val="accent3"/>
              </a:solidFill>
              <a:latin typeface="Anaheim"/>
              <a:ea typeface="Anaheim"/>
              <a:cs typeface="Anaheim"/>
              <a:sym typeface="Anaheim"/>
            </a:endParaRPr>
          </a:p>
          <a:p>
            <a:pPr indent="0" lvl="0" marL="0" marR="0" rtl="0" algn="l">
              <a:lnSpc>
                <a:spcPct val="100000"/>
              </a:lnSpc>
              <a:spcBef>
                <a:spcPts val="1200"/>
              </a:spcBef>
              <a:spcAft>
                <a:spcPts val="0"/>
              </a:spcAft>
              <a:buClr>
                <a:schemeClr val="accent3"/>
              </a:buClr>
              <a:buSzPts val="1000"/>
              <a:buFont typeface="Josefin Slab"/>
              <a:buNone/>
            </a:pPr>
            <a:r>
              <a:rPr b="0" i="0" lang="en" sz="1100" u="none" cap="none" strike="noStrike">
                <a:solidFill>
                  <a:schemeClr val="accent3"/>
                </a:solidFill>
                <a:latin typeface="Anaheim"/>
                <a:ea typeface="Anaheim"/>
                <a:cs typeface="Anaheim"/>
                <a:sym typeface="Anaheim"/>
              </a:rPr>
              <a:t>Track actors.</a:t>
            </a:r>
            <a:endParaRPr/>
          </a:p>
          <a:p>
            <a:pPr indent="0" lvl="0" marL="0" marR="0" rtl="0" algn="l">
              <a:lnSpc>
                <a:spcPct val="100000"/>
              </a:lnSpc>
              <a:spcBef>
                <a:spcPts val="1200"/>
              </a:spcBef>
              <a:spcAft>
                <a:spcPts val="1200"/>
              </a:spcAft>
              <a:buClr>
                <a:schemeClr val="accent3"/>
              </a:buClr>
              <a:buSzPts val="1000"/>
              <a:buFont typeface="Josefin Slab"/>
              <a:buNone/>
            </a:pPr>
            <a:r>
              <a:rPr b="0" i="0" lang="en" sz="1100" u="none" cap="none" strike="noStrike">
                <a:solidFill>
                  <a:schemeClr val="accent3"/>
                </a:solidFill>
                <a:latin typeface="Anaheim"/>
                <a:ea typeface="Anaheim"/>
                <a:cs typeface="Anaheim"/>
                <a:sym typeface="Anaheim"/>
              </a:rPr>
              <a:t>May be able to coordinate takedown of infrastructure but cannot generally action content because they do not own the platforms.</a:t>
            </a:r>
            <a:endParaRPr/>
          </a:p>
        </p:txBody>
      </p:sp>
      <p:sp>
        <p:nvSpPr>
          <p:cNvPr id="433" name="Google Shape;433;p63"/>
          <p:cNvSpPr txBox="1"/>
          <p:nvPr/>
        </p:nvSpPr>
        <p:spPr>
          <a:xfrm>
            <a:off x="3881700" y="1677122"/>
            <a:ext cx="1874700" cy="3557926"/>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chemeClr val="accent3"/>
              </a:buClr>
              <a:buSzPct val="98280"/>
              <a:buFont typeface="Josefin Slab"/>
              <a:buNone/>
            </a:pPr>
            <a:r>
              <a:rPr b="0" i="0" lang="en" sz="1100" u="none" cap="none" strike="noStrike">
                <a:solidFill>
                  <a:schemeClr val="accent3"/>
                </a:solidFill>
                <a:latin typeface="Anaheim"/>
                <a:ea typeface="Anaheim"/>
                <a:cs typeface="Anaheim"/>
                <a:sym typeface="Anaheim"/>
              </a:rPr>
              <a:t>Centralized.</a:t>
            </a:r>
            <a:endParaRPr/>
          </a:p>
          <a:p>
            <a:pPr indent="0" lvl="0" marL="0" marR="0" rtl="0" algn="l">
              <a:lnSpc>
                <a:spcPct val="100000"/>
              </a:lnSpc>
              <a:spcBef>
                <a:spcPts val="1200"/>
              </a:spcBef>
              <a:spcAft>
                <a:spcPts val="0"/>
              </a:spcAft>
              <a:buClr>
                <a:schemeClr val="accent3"/>
              </a:buClr>
              <a:buSzPct val="98280"/>
              <a:buFont typeface="Josefin Slab"/>
              <a:buNone/>
            </a:pPr>
            <a:r>
              <a:rPr b="0" i="0" lang="en" sz="1100" u="none" cap="none" strike="noStrike">
                <a:solidFill>
                  <a:schemeClr val="accent3"/>
                </a:solidFill>
                <a:latin typeface="Anaheim"/>
                <a:ea typeface="Anaheim"/>
                <a:cs typeface="Anaheim"/>
                <a:sym typeface="Anaheim"/>
              </a:rPr>
              <a:t>Can control and action the content which is on their platforms assuming they can see the content.</a:t>
            </a:r>
            <a:endParaRPr/>
          </a:p>
          <a:p>
            <a:pPr indent="0" lvl="0" marL="0" marR="0" rtl="0" algn="l">
              <a:lnSpc>
                <a:spcPct val="100000"/>
              </a:lnSpc>
              <a:spcBef>
                <a:spcPts val="1200"/>
              </a:spcBef>
              <a:spcAft>
                <a:spcPts val="0"/>
              </a:spcAft>
              <a:buClr>
                <a:schemeClr val="accent3"/>
              </a:buClr>
              <a:buSzPct val="98280"/>
              <a:buFont typeface="Josefin Slab"/>
              <a:buNone/>
            </a:pPr>
            <a:r>
              <a:t/>
            </a:r>
            <a:endParaRPr b="0" i="0" sz="1100" u="none" cap="none" strike="noStrike">
              <a:solidFill>
                <a:schemeClr val="accent3"/>
              </a:solidFill>
              <a:latin typeface="Anaheim"/>
              <a:ea typeface="Anaheim"/>
              <a:cs typeface="Anaheim"/>
              <a:sym typeface="Anaheim"/>
            </a:endParaRPr>
          </a:p>
          <a:p>
            <a:pPr indent="0" lvl="0" marL="0" marR="0" rtl="0" algn="l">
              <a:lnSpc>
                <a:spcPct val="100000"/>
              </a:lnSpc>
              <a:spcBef>
                <a:spcPts val="1200"/>
              </a:spcBef>
              <a:spcAft>
                <a:spcPts val="0"/>
              </a:spcAft>
              <a:buClr>
                <a:schemeClr val="accent3"/>
              </a:buClr>
              <a:buSzPct val="98280"/>
              <a:buFont typeface="Josefin Slab"/>
              <a:buNone/>
            </a:pPr>
            <a:r>
              <a:t/>
            </a:r>
            <a:endParaRPr b="0" i="0" sz="1100" u="none" cap="none" strike="noStrike">
              <a:solidFill>
                <a:schemeClr val="accent3"/>
              </a:solidFill>
              <a:latin typeface="Anaheim"/>
              <a:ea typeface="Anaheim"/>
              <a:cs typeface="Anaheim"/>
              <a:sym typeface="Anaheim"/>
            </a:endParaRPr>
          </a:p>
          <a:p>
            <a:pPr indent="0" lvl="0" marL="0" marR="0" rtl="0" algn="l">
              <a:lnSpc>
                <a:spcPct val="100000"/>
              </a:lnSpc>
              <a:spcBef>
                <a:spcPts val="1200"/>
              </a:spcBef>
              <a:spcAft>
                <a:spcPts val="0"/>
              </a:spcAft>
              <a:buClr>
                <a:schemeClr val="accent3"/>
              </a:buClr>
              <a:buSzPct val="98280"/>
              <a:buFont typeface="Josefin Slab"/>
              <a:buNone/>
            </a:pPr>
            <a:r>
              <a:t/>
            </a:r>
            <a:endParaRPr b="0" i="0" sz="1100" u="none" cap="none" strike="noStrike">
              <a:solidFill>
                <a:schemeClr val="accent3"/>
              </a:solidFill>
              <a:latin typeface="Anaheim"/>
              <a:ea typeface="Anaheim"/>
              <a:cs typeface="Anaheim"/>
              <a:sym typeface="Anaheim"/>
            </a:endParaRPr>
          </a:p>
          <a:p>
            <a:pPr indent="0" lvl="0" marL="0" marR="0" rtl="0" algn="l">
              <a:lnSpc>
                <a:spcPct val="100000"/>
              </a:lnSpc>
              <a:spcBef>
                <a:spcPts val="1200"/>
              </a:spcBef>
              <a:spcAft>
                <a:spcPts val="0"/>
              </a:spcAft>
              <a:buClr>
                <a:schemeClr val="accent3"/>
              </a:buClr>
              <a:buSzPct val="98280"/>
              <a:buFont typeface="Josefin Slab"/>
              <a:buNone/>
            </a:pPr>
            <a:r>
              <a:rPr b="0" i="0" lang="en" sz="1100" u="none" cap="none" strike="noStrike">
                <a:solidFill>
                  <a:schemeClr val="accent3"/>
                </a:solidFill>
                <a:latin typeface="Anaheim"/>
                <a:ea typeface="Anaheim"/>
                <a:cs typeface="Anaheim"/>
                <a:sym typeface="Anaheim"/>
              </a:rPr>
              <a:t>Decentralized.</a:t>
            </a:r>
            <a:endParaRPr/>
          </a:p>
          <a:p>
            <a:pPr indent="0" lvl="0" marL="0" marR="0" rtl="0" algn="l">
              <a:lnSpc>
                <a:spcPct val="100000"/>
              </a:lnSpc>
              <a:spcBef>
                <a:spcPts val="1200"/>
              </a:spcBef>
              <a:spcAft>
                <a:spcPts val="1200"/>
              </a:spcAft>
              <a:buClr>
                <a:schemeClr val="accent3"/>
              </a:buClr>
              <a:buSzPct val="98280"/>
              <a:buFont typeface="Josefin Slab"/>
              <a:buNone/>
            </a:pPr>
            <a:r>
              <a:rPr b="0" i="0" lang="en" sz="1100" u="none" cap="none" strike="noStrike">
                <a:solidFill>
                  <a:schemeClr val="accent3"/>
                </a:solidFill>
                <a:latin typeface="Anaheim"/>
                <a:ea typeface="Anaheim"/>
                <a:cs typeface="Anaheim"/>
                <a:sym typeface="Anaheim"/>
              </a:rPr>
              <a:t>Can generate leads for investigation but cannot action the findings of their investigations and generally need more data from the platforms to validate their findings.</a:t>
            </a:r>
            <a:endParaRPr/>
          </a:p>
        </p:txBody>
      </p:sp>
      <p:sp>
        <p:nvSpPr>
          <p:cNvPr id="434" name="Google Shape;434;p63"/>
          <p:cNvSpPr txBox="1"/>
          <p:nvPr/>
        </p:nvSpPr>
        <p:spPr>
          <a:xfrm>
            <a:off x="6459600" y="1603444"/>
            <a:ext cx="1874700" cy="3410582"/>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accent3"/>
              </a:buClr>
              <a:buSzPts val="1000"/>
              <a:buFont typeface="Josefin Slab"/>
              <a:buNone/>
            </a:pPr>
            <a:r>
              <a:rPr b="0" i="0" lang="en" sz="1100" u="none" cap="none" strike="noStrike">
                <a:solidFill>
                  <a:schemeClr val="accent3"/>
                </a:solidFill>
                <a:latin typeface="Anaheim"/>
                <a:ea typeface="Anaheim"/>
                <a:cs typeface="Anaheim"/>
                <a:sym typeface="Anaheim"/>
              </a:rPr>
              <a:t>Centralized.</a:t>
            </a:r>
            <a:endParaRPr/>
          </a:p>
          <a:p>
            <a:pPr indent="0" lvl="0" marL="0" marR="0" rtl="0" algn="l">
              <a:lnSpc>
                <a:spcPct val="100000"/>
              </a:lnSpc>
              <a:spcBef>
                <a:spcPts val="1200"/>
              </a:spcBef>
              <a:spcAft>
                <a:spcPts val="0"/>
              </a:spcAft>
              <a:buClr>
                <a:schemeClr val="accent3"/>
              </a:buClr>
              <a:buSzPts val="1000"/>
              <a:buFont typeface="Josefin Slab"/>
              <a:buNone/>
            </a:pPr>
            <a:r>
              <a:rPr b="0" i="0" lang="en" sz="1100" u="none" cap="none" strike="noStrike">
                <a:solidFill>
                  <a:schemeClr val="accent3"/>
                </a:solidFill>
                <a:latin typeface="Anaheim"/>
                <a:ea typeface="Anaheim"/>
                <a:cs typeface="Anaheim"/>
                <a:sym typeface="Anaheim"/>
              </a:rPr>
              <a:t>Actively engage in disinformation creation. Track adversaries in the space and can action infrastructure but cannot generally action content.</a:t>
            </a:r>
            <a:endParaRPr/>
          </a:p>
          <a:p>
            <a:pPr indent="0" lvl="0" marL="0" marR="0" rtl="0" algn="l">
              <a:lnSpc>
                <a:spcPct val="100000"/>
              </a:lnSpc>
              <a:spcBef>
                <a:spcPts val="1200"/>
              </a:spcBef>
              <a:spcAft>
                <a:spcPts val="0"/>
              </a:spcAft>
              <a:buClr>
                <a:schemeClr val="accent3"/>
              </a:buClr>
              <a:buSzPts val="1000"/>
              <a:buFont typeface="Josefin Slab"/>
              <a:buNone/>
            </a:pPr>
            <a:r>
              <a:t/>
            </a:r>
            <a:endParaRPr b="0" i="0" sz="1100" u="none" cap="none" strike="noStrike">
              <a:solidFill>
                <a:schemeClr val="accent3"/>
              </a:solidFill>
              <a:latin typeface="Anaheim"/>
              <a:ea typeface="Anaheim"/>
              <a:cs typeface="Anaheim"/>
              <a:sym typeface="Anaheim"/>
            </a:endParaRPr>
          </a:p>
          <a:p>
            <a:pPr indent="0" lvl="0" marL="0" marR="0" rtl="0" algn="l">
              <a:lnSpc>
                <a:spcPct val="100000"/>
              </a:lnSpc>
              <a:spcBef>
                <a:spcPts val="1200"/>
              </a:spcBef>
              <a:spcAft>
                <a:spcPts val="0"/>
              </a:spcAft>
              <a:buClr>
                <a:schemeClr val="accent3"/>
              </a:buClr>
              <a:buSzPts val="1000"/>
              <a:buFont typeface="Josefin Slab"/>
              <a:buNone/>
            </a:pPr>
            <a:r>
              <a:rPr b="0" i="0" lang="en" sz="1100" u="none" cap="none" strike="noStrike">
                <a:solidFill>
                  <a:schemeClr val="accent3"/>
                </a:solidFill>
                <a:latin typeface="Anaheim"/>
                <a:ea typeface="Anaheim"/>
                <a:cs typeface="Anaheim"/>
                <a:sym typeface="Anaheim"/>
              </a:rPr>
              <a:t>Decentralized. </a:t>
            </a:r>
            <a:endParaRPr/>
          </a:p>
          <a:p>
            <a:pPr indent="0" lvl="0" marL="0" marR="0" rtl="0" algn="l">
              <a:lnSpc>
                <a:spcPct val="100000"/>
              </a:lnSpc>
              <a:spcBef>
                <a:spcPts val="1200"/>
              </a:spcBef>
              <a:spcAft>
                <a:spcPts val="0"/>
              </a:spcAft>
              <a:buClr>
                <a:schemeClr val="accent3"/>
              </a:buClr>
              <a:buSzPts val="1000"/>
              <a:buFont typeface="Josefin Slab"/>
              <a:buNone/>
            </a:pPr>
            <a:r>
              <a:rPr b="0" i="0" lang="en" sz="1100" u="none" cap="none" strike="noStrike">
                <a:solidFill>
                  <a:schemeClr val="accent3"/>
                </a:solidFill>
                <a:latin typeface="Anaheim"/>
                <a:ea typeface="Anaheim"/>
                <a:cs typeface="Anaheim"/>
                <a:sym typeface="Anaheim"/>
              </a:rPr>
              <a:t>Generally talk about the actions of all of the above.</a:t>
            </a:r>
            <a:endParaRPr/>
          </a:p>
          <a:p>
            <a:pPr indent="0" lvl="0" marL="0" marR="0" rtl="0" algn="l">
              <a:lnSpc>
                <a:spcPct val="100000"/>
              </a:lnSpc>
              <a:spcBef>
                <a:spcPts val="1200"/>
              </a:spcBef>
              <a:spcAft>
                <a:spcPts val="0"/>
              </a:spcAft>
              <a:buClr>
                <a:schemeClr val="accent3"/>
              </a:buClr>
              <a:buSzPts val="1000"/>
              <a:buFont typeface="Josefin Slab"/>
              <a:buNone/>
            </a:pPr>
            <a:r>
              <a:t/>
            </a:r>
            <a:endParaRPr b="0" i="0" sz="1100" u="none" cap="none" strike="noStrike">
              <a:solidFill>
                <a:schemeClr val="accent3"/>
              </a:solidFill>
              <a:latin typeface="Anaheim"/>
              <a:ea typeface="Anaheim"/>
              <a:cs typeface="Anaheim"/>
              <a:sym typeface="Anaheim"/>
            </a:endParaRPr>
          </a:p>
          <a:p>
            <a:pPr indent="0" lvl="0" marL="0" marR="0" rtl="0" algn="l">
              <a:lnSpc>
                <a:spcPct val="100000"/>
              </a:lnSpc>
              <a:spcBef>
                <a:spcPts val="1200"/>
              </a:spcBef>
              <a:spcAft>
                <a:spcPts val="0"/>
              </a:spcAft>
              <a:buClr>
                <a:schemeClr val="accent3"/>
              </a:buClr>
              <a:buSzPts val="1000"/>
              <a:buFont typeface="Josefin Slab"/>
              <a:buNone/>
            </a:pPr>
            <a:r>
              <a:t/>
            </a:r>
            <a:endParaRPr b="0" i="0" sz="1100" u="none" cap="none" strike="noStrike">
              <a:solidFill>
                <a:schemeClr val="accent3"/>
              </a:solidFill>
              <a:latin typeface="Anaheim"/>
              <a:ea typeface="Anaheim"/>
              <a:cs typeface="Anaheim"/>
              <a:sym typeface="Anaheim"/>
            </a:endParaRPr>
          </a:p>
          <a:p>
            <a:pPr indent="0" lvl="0" marL="0" marR="0" rtl="0" algn="l">
              <a:lnSpc>
                <a:spcPct val="100000"/>
              </a:lnSpc>
              <a:spcBef>
                <a:spcPts val="1200"/>
              </a:spcBef>
              <a:spcAft>
                <a:spcPts val="1200"/>
              </a:spcAft>
              <a:buClr>
                <a:schemeClr val="accent3"/>
              </a:buClr>
              <a:buSzPts val="1000"/>
              <a:buFont typeface="Josefin Slab"/>
              <a:buNone/>
            </a:pPr>
            <a:r>
              <a:t/>
            </a:r>
            <a:endParaRPr b="0" i="0" sz="1100" u="none" cap="none" strike="noStrike">
              <a:solidFill>
                <a:schemeClr val="accent3"/>
              </a:solidFill>
              <a:latin typeface="Anaheim"/>
              <a:ea typeface="Anaheim"/>
              <a:cs typeface="Anaheim"/>
              <a:sym typeface="Anaheim"/>
            </a:endParaRPr>
          </a:p>
        </p:txBody>
      </p:sp>
      <p:sp>
        <p:nvSpPr>
          <p:cNvPr id="435" name="Google Shape;435;p63"/>
          <p:cNvSpPr txBox="1"/>
          <p:nvPr/>
        </p:nvSpPr>
        <p:spPr>
          <a:xfrm>
            <a:off x="1303800" y="1304250"/>
            <a:ext cx="18747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Media</a:t>
            </a:r>
            <a:endParaRPr/>
          </a:p>
        </p:txBody>
      </p:sp>
      <p:sp>
        <p:nvSpPr>
          <p:cNvPr id="436" name="Google Shape;436;p63"/>
          <p:cNvSpPr txBox="1"/>
          <p:nvPr/>
        </p:nvSpPr>
        <p:spPr>
          <a:xfrm>
            <a:off x="3881700" y="1304250"/>
            <a:ext cx="18747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Social Media</a:t>
            </a:r>
            <a:endParaRPr/>
          </a:p>
        </p:txBody>
      </p:sp>
      <p:sp>
        <p:nvSpPr>
          <p:cNvPr id="437" name="Google Shape;437;p63"/>
          <p:cNvSpPr txBox="1"/>
          <p:nvPr/>
        </p:nvSpPr>
        <p:spPr>
          <a:xfrm>
            <a:off x="6459600" y="1304250"/>
            <a:ext cx="18747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Governments</a:t>
            </a:r>
            <a:endParaRPr/>
          </a:p>
        </p:txBody>
      </p:sp>
      <p:sp>
        <p:nvSpPr>
          <p:cNvPr id="438" name="Google Shape;438;p63"/>
          <p:cNvSpPr txBox="1"/>
          <p:nvPr/>
        </p:nvSpPr>
        <p:spPr>
          <a:xfrm>
            <a:off x="1347859" y="2873747"/>
            <a:ext cx="18747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CTI Vendors / IT Companies</a:t>
            </a:r>
            <a:endParaRPr/>
          </a:p>
        </p:txBody>
      </p:sp>
      <p:sp>
        <p:nvSpPr>
          <p:cNvPr id="439" name="Google Shape;439;p63"/>
          <p:cNvSpPr txBox="1"/>
          <p:nvPr/>
        </p:nvSpPr>
        <p:spPr>
          <a:xfrm>
            <a:off x="3925759" y="2873747"/>
            <a:ext cx="18747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Investigative Journalists</a:t>
            </a:r>
            <a:endParaRPr/>
          </a:p>
        </p:txBody>
      </p:sp>
      <p:sp>
        <p:nvSpPr>
          <p:cNvPr id="440" name="Google Shape;440;p63"/>
          <p:cNvSpPr txBox="1"/>
          <p:nvPr/>
        </p:nvSpPr>
        <p:spPr>
          <a:xfrm>
            <a:off x="6503659" y="2873747"/>
            <a:ext cx="18747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Academia / Think Tanks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4"/>
          <p:cNvSpPr txBox="1"/>
          <p:nvPr>
            <p:ph type="ctrTitle"/>
          </p:nvPr>
        </p:nvSpPr>
        <p:spPr>
          <a:xfrm>
            <a:off x="3640265" y="457300"/>
            <a:ext cx="5204713"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2D406A"/>
              </a:buClr>
              <a:buSzPts val="2400"/>
              <a:buNone/>
            </a:pPr>
            <a:r>
              <a:rPr lang="en"/>
              <a:t>Approaches to address disinformation vs misinformation</a:t>
            </a:r>
            <a:endParaRPr/>
          </a:p>
        </p:txBody>
      </p:sp>
      <p:sp>
        <p:nvSpPr>
          <p:cNvPr id="446" name="Google Shape;446;p64"/>
          <p:cNvSpPr txBox="1"/>
          <p:nvPr/>
        </p:nvSpPr>
        <p:spPr>
          <a:xfrm>
            <a:off x="1303800" y="1990050"/>
            <a:ext cx="3666896" cy="2832600"/>
          </a:xfrm>
          <a:prstGeom prst="rect">
            <a:avLst/>
          </a:prstGeom>
          <a:noFill/>
          <a:ln>
            <a:noFill/>
          </a:ln>
        </p:spPr>
        <p:txBody>
          <a:bodyPr anchorCtr="0" anchor="t" bIns="91425" lIns="91425" spcFirstLastPara="1" rIns="91425" wrap="square" tIns="91425">
            <a:normAutofit/>
          </a:bodyPr>
          <a:lstStyle/>
          <a:p>
            <a:pPr indent="-171450" lvl="0" marL="171450" marR="0" rtl="0" algn="l">
              <a:lnSpc>
                <a:spcPct val="100000"/>
              </a:lnSpc>
              <a:spcBef>
                <a:spcPts val="0"/>
              </a:spcBef>
              <a:spcAft>
                <a:spcPts val="0"/>
              </a:spcAft>
              <a:buClr>
                <a:schemeClr val="accent3"/>
              </a:buClr>
              <a:buSzPts val="1000"/>
              <a:buFont typeface="Arial"/>
              <a:buChar char="•"/>
            </a:pPr>
            <a:r>
              <a:rPr b="0" i="0" lang="en" sz="1400" u="none" cap="none" strike="noStrike">
                <a:solidFill>
                  <a:schemeClr val="accent3"/>
                </a:solidFill>
                <a:latin typeface="Anaheim"/>
                <a:ea typeface="Anaheim"/>
                <a:cs typeface="Anaheim"/>
                <a:sym typeface="Anaheim"/>
              </a:rPr>
              <a:t>Delete the information</a:t>
            </a:r>
            <a:endParaRPr/>
          </a:p>
          <a:p>
            <a:pPr indent="-171450" lvl="0" marL="171450" marR="0" rtl="0" algn="l">
              <a:lnSpc>
                <a:spcPct val="100000"/>
              </a:lnSpc>
              <a:spcBef>
                <a:spcPts val="1200"/>
              </a:spcBef>
              <a:spcAft>
                <a:spcPts val="0"/>
              </a:spcAft>
              <a:buClr>
                <a:schemeClr val="accent3"/>
              </a:buClr>
              <a:buSzPts val="1000"/>
              <a:buFont typeface="Arial"/>
              <a:buChar char="•"/>
            </a:pPr>
            <a:r>
              <a:rPr b="0" i="0" lang="en" sz="1400" u="none" cap="none" strike="noStrike">
                <a:solidFill>
                  <a:schemeClr val="accent3"/>
                </a:solidFill>
                <a:latin typeface="Anaheim"/>
                <a:ea typeface="Anaheim"/>
                <a:cs typeface="Anaheim"/>
                <a:sym typeface="Anaheim"/>
              </a:rPr>
              <a:t>Alert the user to the fact that they engaged with disinformation</a:t>
            </a:r>
            <a:endParaRPr/>
          </a:p>
          <a:p>
            <a:pPr indent="-171450" lvl="0" marL="171450" marR="0" rtl="0" algn="l">
              <a:lnSpc>
                <a:spcPct val="100000"/>
              </a:lnSpc>
              <a:spcBef>
                <a:spcPts val="1200"/>
              </a:spcBef>
              <a:spcAft>
                <a:spcPts val="0"/>
              </a:spcAft>
              <a:buClr>
                <a:schemeClr val="accent3"/>
              </a:buClr>
              <a:buSzPts val="1000"/>
              <a:buFont typeface="Arial"/>
              <a:buChar char="•"/>
            </a:pPr>
            <a:r>
              <a:rPr b="0" i="0" lang="en" sz="1400" u="none" cap="none" strike="noStrike">
                <a:solidFill>
                  <a:schemeClr val="accent3"/>
                </a:solidFill>
                <a:latin typeface="Anaheim"/>
                <a:ea typeface="Anaheim"/>
                <a:cs typeface="Anaheim"/>
                <a:sym typeface="Anaheim"/>
              </a:rPr>
              <a:t>Make your platform more annoying to the source of the disinformation to use so they go elsewhere.</a:t>
            </a:r>
            <a:endParaRPr/>
          </a:p>
          <a:p>
            <a:pPr indent="-171450" lvl="0" marL="171450" marR="0" rtl="0" algn="l">
              <a:lnSpc>
                <a:spcPct val="100000"/>
              </a:lnSpc>
              <a:spcBef>
                <a:spcPts val="1200"/>
              </a:spcBef>
              <a:spcAft>
                <a:spcPts val="1200"/>
              </a:spcAft>
              <a:buClr>
                <a:schemeClr val="accent3"/>
              </a:buClr>
              <a:buSzPts val="1000"/>
              <a:buFont typeface="Arial"/>
              <a:buChar char="•"/>
            </a:pPr>
            <a:r>
              <a:rPr b="0" i="0" lang="en" sz="1400" u="none" cap="none" strike="noStrike">
                <a:solidFill>
                  <a:schemeClr val="accent3"/>
                </a:solidFill>
                <a:latin typeface="Anaheim"/>
                <a:ea typeface="Anaheim"/>
                <a:cs typeface="Anaheim"/>
                <a:sym typeface="Anaheim"/>
              </a:rPr>
              <a:t>Work with government to get the perpetrators indicted.</a:t>
            </a:r>
            <a:endParaRPr/>
          </a:p>
        </p:txBody>
      </p:sp>
      <p:sp>
        <p:nvSpPr>
          <p:cNvPr id="447" name="Google Shape;447;p64"/>
          <p:cNvSpPr txBox="1"/>
          <p:nvPr/>
        </p:nvSpPr>
        <p:spPr>
          <a:xfrm>
            <a:off x="5467806" y="1990050"/>
            <a:ext cx="3039147" cy="2541600"/>
          </a:xfrm>
          <a:prstGeom prst="rect">
            <a:avLst/>
          </a:prstGeom>
          <a:noFill/>
          <a:ln>
            <a:noFill/>
          </a:ln>
        </p:spPr>
        <p:txBody>
          <a:bodyPr anchorCtr="0" anchor="t" bIns="91425" lIns="91425" spcFirstLastPara="1" rIns="91425" wrap="square" tIns="91425">
            <a:normAutofit/>
          </a:bodyPr>
          <a:lstStyle/>
          <a:p>
            <a:pPr indent="-171450" lvl="0" marL="171450" marR="0" rtl="0" algn="l">
              <a:lnSpc>
                <a:spcPct val="100000"/>
              </a:lnSpc>
              <a:spcBef>
                <a:spcPts val="0"/>
              </a:spcBef>
              <a:spcAft>
                <a:spcPts val="0"/>
              </a:spcAft>
              <a:buClr>
                <a:schemeClr val="accent3"/>
              </a:buClr>
              <a:buSzPts val="1000"/>
              <a:buFont typeface="Arial"/>
              <a:buChar char="•"/>
            </a:pPr>
            <a:r>
              <a:rPr b="0" i="0" lang="en" sz="1400" u="none" cap="none" strike="noStrike">
                <a:solidFill>
                  <a:schemeClr val="accent3"/>
                </a:solidFill>
                <a:latin typeface="Anaheim"/>
                <a:ea typeface="Anaheim"/>
                <a:cs typeface="Anaheim"/>
                <a:sym typeface="Anaheim"/>
              </a:rPr>
              <a:t>Education of the individual posting it and individuals opting in to consuming it.</a:t>
            </a:r>
            <a:endParaRPr/>
          </a:p>
          <a:p>
            <a:pPr indent="-171450" lvl="0" marL="171450" marR="0" rtl="0" algn="l">
              <a:lnSpc>
                <a:spcPct val="100000"/>
              </a:lnSpc>
              <a:spcBef>
                <a:spcPts val="1200"/>
              </a:spcBef>
              <a:spcAft>
                <a:spcPts val="0"/>
              </a:spcAft>
              <a:buClr>
                <a:schemeClr val="accent3"/>
              </a:buClr>
              <a:buSzPts val="1000"/>
              <a:buFont typeface="Arial"/>
              <a:buChar char="•"/>
            </a:pPr>
            <a:r>
              <a:rPr b="0" i="0" lang="en" sz="1400" u="none" cap="none" strike="noStrike">
                <a:solidFill>
                  <a:schemeClr val="accent3"/>
                </a:solidFill>
                <a:latin typeface="Anaheim"/>
                <a:ea typeface="Anaheim"/>
                <a:cs typeface="Anaheim"/>
                <a:sym typeface="Anaheim"/>
              </a:rPr>
              <a:t>Add friction to the content so it is less likely to be shared.</a:t>
            </a:r>
            <a:endParaRPr/>
          </a:p>
          <a:p>
            <a:pPr indent="-171450" lvl="0" marL="171450" marR="0" rtl="0" algn="l">
              <a:lnSpc>
                <a:spcPct val="100000"/>
              </a:lnSpc>
              <a:spcBef>
                <a:spcPts val="1200"/>
              </a:spcBef>
              <a:spcAft>
                <a:spcPts val="0"/>
              </a:spcAft>
              <a:buClr>
                <a:schemeClr val="accent3"/>
              </a:buClr>
              <a:buSzPts val="1000"/>
              <a:buFont typeface="Arial"/>
              <a:buChar char="•"/>
            </a:pPr>
            <a:r>
              <a:rPr b="0" i="0" lang="en" sz="1400" u="none" cap="none" strike="noStrike">
                <a:solidFill>
                  <a:schemeClr val="accent3"/>
                </a:solidFill>
                <a:latin typeface="Anaheim"/>
                <a:ea typeface="Anaheim"/>
                <a:cs typeface="Anaheim"/>
                <a:sym typeface="Anaheim"/>
              </a:rPr>
              <a:t>Add friction to consumption of the content. </a:t>
            </a:r>
            <a:endParaRPr/>
          </a:p>
          <a:p>
            <a:pPr indent="-171450" lvl="0" marL="171450" marR="0" rtl="0" algn="l">
              <a:lnSpc>
                <a:spcPct val="100000"/>
              </a:lnSpc>
              <a:spcBef>
                <a:spcPts val="1200"/>
              </a:spcBef>
              <a:spcAft>
                <a:spcPts val="1200"/>
              </a:spcAft>
              <a:buClr>
                <a:schemeClr val="accent3"/>
              </a:buClr>
              <a:buSzPts val="1000"/>
              <a:buFont typeface="Arial"/>
              <a:buChar char="•"/>
            </a:pPr>
            <a:r>
              <a:rPr b="0" i="0" lang="en" sz="1400" u="none" cap="none" strike="noStrike">
                <a:solidFill>
                  <a:schemeClr val="accent3"/>
                </a:solidFill>
                <a:latin typeface="Anaheim"/>
                <a:ea typeface="Anaheim"/>
                <a:cs typeface="Anaheim"/>
                <a:sym typeface="Anaheim"/>
              </a:rPr>
              <a:t>Boost accurate info above it. </a:t>
            </a:r>
            <a:endParaRPr/>
          </a:p>
        </p:txBody>
      </p:sp>
      <p:sp>
        <p:nvSpPr>
          <p:cNvPr id="448" name="Google Shape;448;p64"/>
          <p:cNvSpPr txBox="1"/>
          <p:nvPr/>
        </p:nvSpPr>
        <p:spPr>
          <a:xfrm>
            <a:off x="1303800" y="1304250"/>
            <a:ext cx="18747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Disinformation</a:t>
            </a:r>
            <a:endParaRPr/>
          </a:p>
        </p:txBody>
      </p:sp>
      <p:sp>
        <p:nvSpPr>
          <p:cNvPr id="449" name="Google Shape;449;p64"/>
          <p:cNvSpPr txBox="1"/>
          <p:nvPr/>
        </p:nvSpPr>
        <p:spPr>
          <a:xfrm>
            <a:off x="5467807" y="1304250"/>
            <a:ext cx="18747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Misinformation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5"/>
          <p:cNvSpPr txBox="1"/>
          <p:nvPr>
            <p:ph type="ctrTitle"/>
          </p:nvPr>
        </p:nvSpPr>
        <p:spPr>
          <a:xfrm>
            <a:off x="3640265" y="457300"/>
            <a:ext cx="5204713"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2D406A"/>
              </a:buClr>
              <a:buSzPts val="2400"/>
              <a:buNone/>
            </a:pPr>
            <a:r>
              <a:rPr lang="en"/>
              <a:t>What does it take and what are the challenges to prove misinformation?</a:t>
            </a:r>
            <a:endParaRPr/>
          </a:p>
        </p:txBody>
      </p:sp>
      <p:sp>
        <p:nvSpPr>
          <p:cNvPr id="455" name="Google Shape;455;p65"/>
          <p:cNvSpPr txBox="1"/>
          <p:nvPr/>
        </p:nvSpPr>
        <p:spPr>
          <a:xfrm>
            <a:off x="809764" y="1853600"/>
            <a:ext cx="3666896" cy="2832600"/>
          </a:xfrm>
          <a:prstGeom prst="rect">
            <a:avLst/>
          </a:prstGeom>
          <a:noFill/>
          <a:ln>
            <a:noFill/>
          </a:ln>
        </p:spPr>
        <p:txBody>
          <a:bodyPr anchorCtr="0" anchor="t" bIns="91425" lIns="91425" spcFirstLastPara="1" rIns="91425" wrap="square" tIns="91425">
            <a:normAutofit/>
          </a:bodyPr>
          <a:lstStyle/>
          <a:p>
            <a:pPr indent="-171450" lvl="0" marL="171450" marR="0" rtl="0" algn="l">
              <a:lnSpc>
                <a:spcPct val="100000"/>
              </a:lnSpc>
              <a:spcBef>
                <a:spcPts val="0"/>
              </a:spcBef>
              <a:spcAft>
                <a:spcPts val="0"/>
              </a:spcAft>
              <a:buClr>
                <a:schemeClr val="accent3"/>
              </a:buClr>
              <a:buSzPts val="1000"/>
              <a:buFont typeface="Arial"/>
              <a:buChar char="•"/>
            </a:pPr>
            <a:r>
              <a:rPr b="0" i="0" lang="en" sz="1400" u="none" cap="none" strike="noStrike">
                <a:solidFill>
                  <a:schemeClr val="accent3"/>
                </a:solidFill>
                <a:latin typeface="Anaheim"/>
                <a:ea typeface="Anaheim"/>
                <a:cs typeface="Anaheim"/>
                <a:sym typeface="Anaheim"/>
              </a:rPr>
              <a:t>Facts!</a:t>
            </a:r>
            <a:endParaRPr/>
          </a:p>
          <a:p>
            <a:pPr indent="-171450" lvl="0" marL="171450" marR="0" rtl="0" algn="l">
              <a:lnSpc>
                <a:spcPct val="100000"/>
              </a:lnSpc>
              <a:spcBef>
                <a:spcPts val="1200"/>
              </a:spcBef>
              <a:spcAft>
                <a:spcPts val="0"/>
              </a:spcAft>
              <a:buClr>
                <a:schemeClr val="accent3"/>
              </a:buClr>
              <a:buSzPts val="1000"/>
              <a:buFont typeface="Arial"/>
              <a:buChar char="•"/>
            </a:pPr>
            <a:r>
              <a:rPr b="0" i="0" lang="en" sz="1400" u="none" cap="none" strike="noStrike">
                <a:solidFill>
                  <a:schemeClr val="accent3"/>
                </a:solidFill>
                <a:latin typeface="Anaheim"/>
                <a:ea typeface="Anaheim"/>
                <a:cs typeface="Anaheim"/>
                <a:sym typeface="Anaheim"/>
              </a:rPr>
              <a:t>Assessments of truthiness </a:t>
            </a:r>
            <a:endParaRPr/>
          </a:p>
          <a:p>
            <a:pPr indent="-171450" lvl="0" marL="171450" marR="0" rtl="0" algn="l">
              <a:lnSpc>
                <a:spcPct val="100000"/>
              </a:lnSpc>
              <a:spcBef>
                <a:spcPts val="1200"/>
              </a:spcBef>
              <a:spcAft>
                <a:spcPts val="0"/>
              </a:spcAft>
              <a:buClr>
                <a:schemeClr val="accent3"/>
              </a:buClr>
              <a:buSzPts val="1000"/>
              <a:buFont typeface="Arial"/>
              <a:buChar char="•"/>
            </a:pPr>
            <a:r>
              <a:rPr b="0" i="0" lang="en" sz="1400" u="none" cap="none" strike="noStrike">
                <a:solidFill>
                  <a:schemeClr val="accent3"/>
                </a:solidFill>
                <a:latin typeface="Anaheim"/>
                <a:ea typeface="Anaheim"/>
                <a:cs typeface="Anaheim"/>
                <a:sym typeface="Anaheim"/>
              </a:rPr>
              <a:t>Ability to identify content which is similar but not exactly the same and a determination of whether or not that slightly different content is also true/untrue. </a:t>
            </a:r>
            <a:endParaRPr/>
          </a:p>
          <a:p>
            <a:pPr indent="-171450" lvl="0" marL="171450" marR="0" rtl="0" algn="l">
              <a:lnSpc>
                <a:spcPct val="100000"/>
              </a:lnSpc>
              <a:spcBef>
                <a:spcPts val="1200"/>
              </a:spcBef>
              <a:spcAft>
                <a:spcPts val="1200"/>
              </a:spcAft>
              <a:buClr>
                <a:schemeClr val="accent3"/>
              </a:buClr>
              <a:buSzPts val="1000"/>
              <a:buFont typeface="Arial"/>
              <a:buChar char="•"/>
            </a:pPr>
            <a:r>
              <a:rPr b="0" i="0" lang="en" sz="1400" u="none" cap="none" strike="noStrike">
                <a:solidFill>
                  <a:schemeClr val="accent3"/>
                </a:solidFill>
                <a:latin typeface="Anaheim"/>
                <a:ea typeface="Anaheim"/>
                <a:cs typeface="Anaheim"/>
                <a:sym typeface="Anaheim"/>
              </a:rPr>
              <a:t>Identification of content across all modes of communication. </a:t>
            </a:r>
            <a:endParaRPr/>
          </a:p>
        </p:txBody>
      </p:sp>
      <p:sp>
        <p:nvSpPr>
          <p:cNvPr id="456" name="Google Shape;456;p65"/>
          <p:cNvSpPr txBox="1"/>
          <p:nvPr/>
        </p:nvSpPr>
        <p:spPr>
          <a:xfrm>
            <a:off x="5207783" y="1990050"/>
            <a:ext cx="3039147" cy="2541600"/>
          </a:xfrm>
          <a:prstGeom prst="rect">
            <a:avLst/>
          </a:prstGeom>
          <a:noFill/>
          <a:ln>
            <a:noFill/>
          </a:ln>
        </p:spPr>
        <p:txBody>
          <a:bodyPr anchorCtr="0" anchor="t" bIns="91425" lIns="91425" spcFirstLastPara="1" rIns="91425" wrap="square" tIns="91425">
            <a:normAutofit/>
          </a:bodyPr>
          <a:lstStyle/>
          <a:p>
            <a:pPr indent="-171450" lvl="0" marL="171450" marR="0" rtl="0" algn="l">
              <a:lnSpc>
                <a:spcPct val="100000"/>
              </a:lnSpc>
              <a:spcBef>
                <a:spcPts val="0"/>
              </a:spcBef>
              <a:spcAft>
                <a:spcPts val="0"/>
              </a:spcAft>
              <a:buClr>
                <a:schemeClr val="accent3"/>
              </a:buClr>
              <a:buSzPts val="1000"/>
              <a:buFont typeface="Arial"/>
              <a:buChar char="•"/>
            </a:pPr>
            <a:r>
              <a:rPr b="0" i="0" lang="en" sz="1400" u="none" cap="none" strike="noStrike">
                <a:solidFill>
                  <a:schemeClr val="accent3"/>
                </a:solidFill>
                <a:latin typeface="Anaheim"/>
                <a:ea typeface="Anaheim"/>
                <a:cs typeface="Anaheim"/>
                <a:sym typeface="Anaheim"/>
              </a:rPr>
              <a:t>Need a source of facts and relative truthiness.</a:t>
            </a:r>
            <a:endParaRPr/>
          </a:p>
          <a:p>
            <a:pPr indent="-171450" lvl="0" marL="171450" marR="0" rtl="0" algn="l">
              <a:lnSpc>
                <a:spcPct val="100000"/>
              </a:lnSpc>
              <a:spcBef>
                <a:spcPts val="1200"/>
              </a:spcBef>
              <a:spcAft>
                <a:spcPts val="0"/>
              </a:spcAft>
              <a:buClr>
                <a:schemeClr val="accent3"/>
              </a:buClr>
              <a:buSzPts val="1000"/>
              <a:buFont typeface="Arial"/>
              <a:buChar char="•"/>
            </a:pPr>
            <a:r>
              <a:rPr b="0" i="0" lang="en" sz="1400" u="none" cap="none" strike="noStrike">
                <a:solidFill>
                  <a:schemeClr val="accent3"/>
                </a:solidFill>
                <a:latin typeface="Anaheim"/>
                <a:ea typeface="Anaheim"/>
                <a:cs typeface="Anaheim"/>
                <a:sym typeface="Anaheim"/>
              </a:rPr>
              <a:t>Identifying like content across text, images, video, audio, etc is very challenging.</a:t>
            </a:r>
            <a:endParaRPr/>
          </a:p>
          <a:p>
            <a:pPr indent="-171450" lvl="0" marL="171450" marR="0" rtl="0" algn="l">
              <a:lnSpc>
                <a:spcPct val="100000"/>
              </a:lnSpc>
              <a:spcBef>
                <a:spcPts val="1200"/>
              </a:spcBef>
              <a:spcAft>
                <a:spcPts val="1200"/>
              </a:spcAft>
              <a:buClr>
                <a:schemeClr val="accent3"/>
              </a:buClr>
              <a:buSzPts val="1000"/>
              <a:buFont typeface="Arial"/>
              <a:buChar char="•"/>
            </a:pPr>
            <a:r>
              <a:rPr b="0" i="0" lang="en" sz="1400" u="none" cap="none" strike="noStrike">
                <a:solidFill>
                  <a:schemeClr val="accent3"/>
                </a:solidFill>
                <a:latin typeface="Anaheim"/>
                <a:ea typeface="Anaheim"/>
                <a:cs typeface="Anaheim"/>
                <a:sym typeface="Anaheim"/>
              </a:rPr>
              <a:t>Identify like content and determining truthiness in real time is presently impossible. </a:t>
            </a:r>
            <a:endParaRPr/>
          </a:p>
        </p:txBody>
      </p:sp>
      <p:sp>
        <p:nvSpPr>
          <p:cNvPr id="457" name="Google Shape;457;p65"/>
          <p:cNvSpPr txBox="1"/>
          <p:nvPr/>
        </p:nvSpPr>
        <p:spPr>
          <a:xfrm>
            <a:off x="637047" y="1304250"/>
            <a:ext cx="4077963"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What does it take to prove misinformation?</a:t>
            </a:r>
            <a:endParaRPr/>
          </a:p>
        </p:txBody>
      </p:sp>
      <p:sp>
        <p:nvSpPr>
          <p:cNvPr id="458" name="Google Shape;458;p65"/>
          <p:cNvSpPr txBox="1"/>
          <p:nvPr/>
        </p:nvSpPr>
        <p:spPr>
          <a:xfrm>
            <a:off x="4710672" y="1304250"/>
            <a:ext cx="3965289"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What challenges exist with this approach?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6"/>
          <p:cNvSpPr txBox="1"/>
          <p:nvPr>
            <p:ph type="ctrTitle"/>
          </p:nvPr>
        </p:nvSpPr>
        <p:spPr>
          <a:xfrm>
            <a:off x="4715010" y="457300"/>
            <a:ext cx="366034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2D406A"/>
              </a:buClr>
              <a:buSzPts val="2400"/>
              <a:buNone/>
            </a:pPr>
            <a:r>
              <a:rPr lang="en"/>
              <a:t>$$$ eCrime! $$$</a:t>
            </a:r>
            <a:endParaRPr/>
          </a:p>
        </p:txBody>
      </p:sp>
      <p:sp>
        <p:nvSpPr>
          <p:cNvPr id="464" name="Google Shape;464;p66"/>
          <p:cNvSpPr txBox="1"/>
          <p:nvPr/>
        </p:nvSpPr>
        <p:spPr>
          <a:xfrm>
            <a:off x="1303800" y="1990050"/>
            <a:ext cx="1874700" cy="2832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1200"/>
              </a:spcAft>
              <a:buClr>
                <a:schemeClr val="accent3"/>
              </a:buClr>
              <a:buSzPts val="1000"/>
              <a:buFont typeface="Josefin Slab"/>
              <a:buNone/>
            </a:pPr>
            <a:r>
              <a:rPr b="0" i="0" lang="en" sz="1100" u="none" cap="none" strike="noStrike">
                <a:solidFill>
                  <a:schemeClr val="accent3"/>
                </a:solidFill>
                <a:latin typeface="Anaheim"/>
                <a:ea typeface="Anaheim"/>
                <a:cs typeface="Anaheim"/>
                <a:sym typeface="Anaheim"/>
              </a:rPr>
              <a:t>eCrime actors are generally thought of as less sophisticated but this is not universally true. Some APT actors (e.g. DPRK) engage in sophisticated eCrime and a handful of nationstates (e.g. Russia) knowingly allow sophisticated eCrime actors to operate within their borders and do not intervene. </a:t>
            </a:r>
            <a:endParaRPr/>
          </a:p>
        </p:txBody>
      </p:sp>
      <p:sp>
        <p:nvSpPr>
          <p:cNvPr id="465" name="Google Shape;465;p66"/>
          <p:cNvSpPr txBox="1"/>
          <p:nvPr/>
        </p:nvSpPr>
        <p:spPr>
          <a:xfrm>
            <a:off x="3881700" y="1990050"/>
            <a:ext cx="1874700" cy="2541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accent3"/>
              </a:buClr>
              <a:buSzPts val="1000"/>
              <a:buFont typeface="Josefin Slab"/>
              <a:buNone/>
            </a:pPr>
            <a:r>
              <a:rPr b="0" i="0" lang="en" sz="1100" u="none" cap="none" strike="noStrike">
                <a:solidFill>
                  <a:schemeClr val="accent3"/>
                </a:solidFill>
                <a:latin typeface="Anaheim"/>
                <a:ea typeface="Anaheim"/>
                <a:cs typeface="Anaheim"/>
                <a:sym typeface="Anaheim"/>
              </a:rPr>
              <a:t>Script kiddies</a:t>
            </a:r>
            <a:endParaRPr/>
          </a:p>
          <a:p>
            <a:pPr indent="0" lvl="0" marL="0" marR="0" rtl="0" algn="l">
              <a:lnSpc>
                <a:spcPct val="100000"/>
              </a:lnSpc>
              <a:spcBef>
                <a:spcPts val="1200"/>
              </a:spcBef>
              <a:spcAft>
                <a:spcPts val="0"/>
              </a:spcAft>
              <a:buClr>
                <a:schemeClr val="accent3"/>
              </a:buClr>
              <a:buSzPts val="1000"/>
              <a:buFont typeface="Josefin Slab"/>
              <a:buNone/>
            </a:pPr>
            <a:r>
              <a:rPr b="0" i="0" lang="en" sz="1100" u="none" cap="none" strike="noStrike">
                <a:solidFill>
                  <a:schemeClr val="accent3"/>
                </a:solidFill>
                <a:latin typeface="Anaheim"/>
                <a:ea typeface="Anaheim"/>
                <a:cs typeface="Anaheim"/>
                <a:sym typeface="Anaheim"/>
              </a:rPr>
              <a:t>Carders </a:t>
            </a:r>
            <a:endParaRPr/>
          </a:p>
          <a:p>
            <a:pPr indent="0" lvl="0" marL="0" marR="0" rtl="0" algn="l">
              <a:lnSpc>
                <a:spcPct val="100000"/>
              </a:lnSpc>
              <a:spcBef>
                <a:spcPts val="1200"/>
              </a:spcBef>
              <a:spcAft>
                <a:spcPts val="0"/>
              </a:spcAft>
              <a:buClr>
                <a:schemeClr val="accent3"/>
              </a:buClr>
              <a:buSzPts val="1000"/>
              <a:buFont typeface="Josefin Slab"/>
              <a:buNone/>
            </a:pPr>
            <a:r>
              <a:rPr b="0" i="0" lang="en" sz="1100" u="none" cap="none" strike="noStrike">
                <a:solidFill>
                  <a:schemeClr val="accent3"/>
                </a:solidFill>
                <a:latin typeface="Anaheim"/>
                <a:ea typeface="Anaheim"/>
                <a:cs typeface="Anaheim"/>
                <a:sym typeface="Anaheim"/>
              </a:rPr>
              <a:t>Affiliates</a:t>
            </a:r>
            <a:endParaRPr/>
          </a:p>
          <a:p>
            <a:pPr indent="0" lvl="0" marL="0" marR="0" rtl="0" algn="l">
              <a:lnSpc>
                <a:spcPct val="100000"/>
              </a:lnSpc>
              <a:spcBef>
                <a:spcPts val="1200"/>
              </a:spcBef>
              <a:spcAft>
                <a:spcPts val="1200"/>
              </a:spcAft>
              <a:buClr>
                <a:schemeClr val="accent3"/>
              </a:buClr>
              <a:buSzPts val="1000"/>
              <a:buFont typeface="Josefin Slab"/>
              <a:buNone/>
            </a:pPr>
            <a:r>
              <a:t/>
            </a:r>
            <a:endParaRPr b="0" i="0" sz="1100" u="none" cap="none" strike="noStrike">
              <a:solidFill>
                <a:schemeClr val="accent3"/>
              </a:solidFill>
              <a:latin typeface="Anaheim"/>
              <a:ea typeface="Anaheim"/>
              <a:cs typeface="Anaheim"/>
              <a:sym typeface="Anaheim"/>
            </a:endParaRPr>
          </a:p>
        </p:txBody>
      </p:sp>
      <p:sp>
        <p:nvSpPr>
          <p:cNvPr id="466" name="Google Shape;466;p66"/>
          <p:cNvSpPr txBox="1"/>
          <p:nvPr/>
        </p:nvSpPr>
        <p:spPr>
          <a:xfrm>
            <a:off x="6459600" y="1990050"/>
            <a:ext cx="1874700" cy="2541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1200"/>
              </a:spcAft>
              <a:buClr>
                <a:schemeClr val="accent3"/>
              </a:buClr>
              <a:buSzPts val="1000"/>
              <a:buFont typeface="Josefin Slab"/>
              <a:buNone/>
            </a:pPr>
            <a:r>
              <a:rPr b="0" i="0" lang="en" sz="1100" u="none" cap="none" strike="noStrike">
                <a:solidFill>
                  <a:schemeClr val="accent3"/>
                </a:solidFill>
                <a:latin typeface="Anaheim"/>
                <a:ea typeface="Anaheim"/>
                <a:cs typeface="Anaheim"/>
                <a:sym typeface="Anaheim"/>
              </a:rPr>
              <a:t>Ransomware-as-a-Service providers</a:t>
            </a:r>
            <a:endParaRPr/>
          </a:p>
        </p:txBody>
      </p:sp>
      <p:sp>
        <p:nvSpPr>
          <p:cNvPr id="467" name="Google Shape;467;p66"/>
          <p:cNvSpPr txBox="1"/>
          <p:nvPr/>
        </p:nvSpPr>
        <p:spPr>
          <a:xfrm>
            <a:off x="1303800" y="1304250"/>
            <a:ext cx="18747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Sophistication Levels Vary</a:t>
            </a:r>
            <a:endParaRPr/>
          </a:p>
        </p:txBody>
      </p:sp>
      <p:sp>
        <p:nvSpPr>
          <p:cNvPr id="468" name="Google Shape;468;p66"/>
          <p:cNvSpPr txBox="1"/>
          <p:nvPr/>
        </p:nvSpPr>
        <p:spPr>
          <a:xfrm>
            <a:off x="3881700" y="1304250"/>
            <a:ext cx="18747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Low Sophistication </a:t>
            </a:r>
            <a:endParaRPr/>
          </a:p>
        </p:txBody>
      </p:sp>
      <p:sp>
        <p:nvSpPr>
          <p:cNvPr id="469" name="Google Shape;469;p66"/>
          <p:cNvSpPr txBox="1"/>
          <p:nvPr/>
        </p:nvSpPr>
        <p:spPr>
          <a:xfrm>
            <a:off x="6459600" y="1304250"/>
            <a:ext cx="18747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Clr>
                <a:schemeClr val="accent3"/>
              </a:buClr>
              <a:buSzPts val="1000"/>
              <a:buFont typeface="Josefin Slab"/>
              <a:buNone/>
            </a:pPr>
            <a:r>
              <a:rPr b="1" i="0" lang="en" sz="1700" u="none" cap="none" strike="noStrike">
                <a:solidFill>
                  <a:schemeClr val="accent3"/>
                </a:solidFill>
                <a:latin typeface="Anaheim"/>
                <a:ea typeface="Anaheim"/>
                <a:cs typeface="Anaheim"/>
                <a:sym typeface="Anaheim"/>
              </a:rPr>
              <a:t>High Sophistication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7"/>
          <p:cNvSpPr txBox="1"/>
          <p:nvPr>
            <p:ph type="ctrTitle"/>
          </p:nvPr>
        </p:nvSpPr>
        <p:spPr>
          <a:xfrm>
            <a:off x="4715010" y="457300"/>
            <a:ext cx="366034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2D406A"/>
              </a:buClr>
              <a:buSzPts val="2400"/>
              <a:buNone/>
            </a:pPr>
            <a:r>
              <a:rPr lang="en"/>
              <a:t>$$$ Ransomware! $$$</a:t>
            </a:r>
            <a:endParaRPr/>
          </a:p>
        </p:txBody>
      </p:sp>
      <p:pic>
        <p:nvPicPr>
          <p:cNvPr id="475" name="Google Shape;475;p67"/>
          <p:cNvPicPr preferRelativeResize="0"/>
          <p:nvPr/>
        </p:nvPicPr>
        <p:blipFill rotWithShape="1">
          <a:blip r:embed="rId3">
            <a:alphaModFix/>
          </a:blip>
          <a:srcRect b="0" l="0" r="0" t="0"/>
          <a:stretch/>
        </p:blipFill>
        <p:spPr>
          <a:xfrm>
            <a:off x="1066077" y="1221817"/>
            <a:ext cx="7297865" cy="36489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ctrTitle"/>
          </p:nvPr>
        </p:nvSpPr>
        <p:spPr>
          <a:xfrm>
            <a:off x="5641825" y="1658275"/>
            <a:ext cx="2655600" cy="1827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Q&amp;A</a:t>
            </a:r>
            <a:endParaRPr/>
          </a:p>
        </p:txBody>
      </p:sp>
      <p:sp>
        <p:nvSpPr>
          <p:cNvPr id="227" name="Google Shape;227;p33"/>
          <p:cNvSpPr txBox="1"/>
          <p:nvPr/>
        </p:nvSpPr>
        <p:spPr>
          <a:xfrm>
            <a:off x="2169725" y="1822975"/>
            <a:ext cx="9063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600"/>
              <a:buFont typeface="Arial"/>
              <a:buNone/>
            </a:pPr>
            <a:r>
              <a:rPr b="0" i="0" lang="en" sz="9600" u="none" cap="none" strike="noStrike">
                <a:solidFill>
                  <a:srgbClr val="000000"/>
                </a:solidFill>
                <a:latin typeface="Pacifico"/>
                <a:ea typeface="Pacifico"/>
                <a:cs typeface="Pacifico"/>
                <a:sym typeface="Pacifico"/>
              </a:rPr>
              <a:t>?</a:t>
            </a:r>
            <a:endParaRPr b="0" i="0" sz="9600" u="none" cap="none" strike="noStrike">
              <a:solidFill>
                <a:srgbClr val="000000"/>
              </a:solidFill>
              <a:latin typeface="Pacifico"/>
              <a:ea typeface="Pacifico"/>
              <a:cs typeface="Pacifico"/>
              <a:sym typeface="Pacifico"/>
            </a:endParaRPr>
          </a:p>
        </p:txBody>
      </p:sp>
      <p:sp>
        <p:nvSpPr>
          <p:cNvPr id="228" name="Google Shape;228;p33"/>
          <p:cNvSpPr txBox="1"/>
          <p:nvPr/>
        </p:nvSpPr>
        <p:spPr>
          <a:xfrm>
            <a:off x="2286000" y="2417862"/>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Midterm Review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is the value of CVE when it is printed?</a:t>
            </a:r>
            <a:endParaRPr/>
          </a:p>
        </p:txBody>
      </p:sp>
      <p:pic>
        <p:nvPicPr>
          <p:cNvPr id="239" name="Google Shape;239;p35"/>
          <p:cNvPicPr preferRelativeResize="0"/>
          <p:nvPr/>
        </p:nvPicPr>
        <p:blipFill rotWithShape="1">
          <a:blip r:embed="rId3">
            <a:alphaModFix/>
          </a:blip>
          <a:srcRect b="0" l="0" r="0" t="0"/>
          <a:stretch/>
        </p:blipFill>
        <p:spPr>
          <a:xfrm>
            <a:off x="2047800" y="1922750"/>
            <a:ext cx="4777064" cy="2984850"/>
          </a:xfrm>
          <a:prstGeom prst="rect">
            <a:avLst/>
          </a:prstGeom>
          <a:noFill/>
          <a:ln>
            <a:noFill/>
          </a:ln>
        </p:spPr>
      </p:pic>
      <p:sp>
        <p:nvSpPr>
          <p:cNvPr id="240" name="Google Shape;240;p35"/>
          <p:cNvSpPr/>
          <p:nvPr/>
        </p:nvSpPr>
        <p:spPr>
          <a:xfrm>
            <a:off x="1953850" y="3598775"/>
            <a:ext cx="2713800" cy="283800"/>
          </a:xfrm>
          <a:prstGeom prst="frame">
            <a:avLst>
              <a:gd fmla="val 12500" name="adj1"/>
            </a:avLst>
          </a:prstGeom>
          <a:solidFill>
            <a:schemeClr val="lt2"/>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is the value of CVE when it is printed?</a:t>
            </a:r>
            <a:endParaRPr/>
          </a:p>
        </p:txBody>
      </p:sp>
      <p:pic>
        <p:nvPicPr>
          <p:cNvPr id="246" name="Google Shape;246;p36"/>
          <p:cNvPicPr preferRelativeResize="0"/>
          <p:nvPr/>
        </p:nvPicPr>
        <p:blipFill rotWithShape="1">
          <a:blip r:embed="rId3">
            <a:alphaModFix/>
          </a:blip>
          <a:srcRect b="0" l="0" r="0" t="0"/>
          <a:stretch/>
        </p:blipFill>
        <p:spPr>
          <a:xfrm>
            <a:off x="2286632" y="1931100"/>
            <a:ext cx="4570735" cy="2984851"/>
          </a:xfrm>
          <a:prstGeom prst="rect">
            <a:avLst/>
          </a:prstGeom>
          <a:noFill/>
          <a:ln>
            <a:noFill/>
          </a:ln>
        </p:spPr>
      </p:pic>
      <p:sp>
        <p:nvSpPr>
          <p:cNvPr id="247" name="Google Shape;247;p36"/>
          <p:cNvSpPr/>
          <p:nvPr/>
        </p:nvSpPr>
        <p:spPr>
          <a:xfrm>
            <a:off x="2354650" y="3356625"/>
            <a:ext cx="2521800" cy="267300"/>
          </a:xfrm>
          <a:prstGeom prst="frame">
            <a:avLst>
              <a:gd fmla="val 12500" name="adj1"/>
            </a:avLst>
          </a:prstGeom>
          <a:solidFill>
            <a:schemeClr val="lt2"/>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will this code return?</a:t>
            </a:r>
            <a:endParaRPr/>
          </a:p>
        </p:txBody>
      </p:sp>
      <p:pic>
        <p:nvPicPr>
          <p:cNvPr id="253" name="Google Shape;253;p37"/>
          <p:cNvPicPr preferRelativeResize="0"/>
          <p:nvPr/>
        </p:nvPicPr>
        <p:blipFill rotWithShape="1">
          <a:blip r:embed="rId3">
            <a:alphaModFix/>
          </a:blip>
          <a:srcRect b="0" l="0" r="0" t="0"/>
          <a:stretch/>
        </p:blipFill>
        <p:spPr>
          <a:xfrm>
            <a:off x="729450" y="2348575"/>
            <a:ext cx="3421326" cy="1617200"/>
          </a:xfrm>
          <a:prstGeom prst="rect">
            <a:avLst/>
          </a:prstGeom>
          <a:noFill/>
          <a:ln>
            <a:noFill/>
          </a:ln>
        </p:spPr>
      </p:pic>
      <p:pic>
        <p:nvPicPr>
          <p:cNvPr id="254" name="Google Shape;254;p37"/>
          <p:cNvPicPr preferRelativeResize="0"/>
          <p:nvPr/>
        </p:nvPicPr>
        <p:blipFill rotWithShape="1">
          <a:blip r:embed="rId4">
            <a:alphaModFix/>
          </a:blip>
          <a:srcRect b="0" l="0" r="0" t="0"/>
          <a:stretch/>
        </p:blipFill>
        <p:spPr>
          <a:xfrm>
            <a:off x="5568927" y="1264887"/>
            <a:ext cx="1546500" cy="3784575"/>
          </a:xfrm>
          <a:prstGeom prst="rect">
            <a:avLst/>
          </a:prstGeom>
          <a:noFill/>
          <a:ln>
            <a:noFill/>
          </a:ln>
        </p:spPr>
      </p:pic>
      <p:pic>
        <p:nvPicPr>
          <p:cNvPr id="255" name="Google Shape;255;p37"/>
          <p:cNvPicPr preferRelativeResize="0"/>
          <p:nvPr/>
        </p:nvPicPr>
        <p:blipFill rotWithShape="1">
          <a:blip r:embed="rId5">
            <a:alphaModFix/>
          </a:blip>
          <a:srcRect b="0" l="0" r="0" t="0"/>
          <a:stretch/>
        </p:blipFill>
        <p:spPr>
          <a:xfrm>
            <a:off x="7050218" y="1229525"/>
            <a:ext cx="2093786" cy="3784575"/>
          </a:xfrm>
          <a:prstGeom prst="rect">
            <a:avLst/>
          </a:prstGeom>
          <a:noFill/>
          <a:ln>
            <a:noFill/>
          </a:ln>
        </p:spPr>
      </p:pic>
      <p:sp>
        <p:nvSpPr>
          <p:cNvPr id="256" name="Google Shape;256;p37"/>
          <p:cNvSpPr/>
          <p:nvPr/>
        </p:nvSpPr>
        <p:spPr>
          <a:xfrm>
            <a:off x="6997175" y="2997600"/>
            <a:ext cx="1812000" cy="2145900"/>
          </a:xfrm>
          <a:prstGeom prst="frame">
            <a:avLst>
              <a:gd fmla="val 12500" name="adj1"/>
            </a:avLst>
          </a:prstGeom>
          <a:solidFill>
            <a:schemeClr val="lt2"/>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does the following code print?</a:t>
            </a:r>
            <a:endParaRPr/>
          </a:p>
        </p:txBody>
      </p:sp>
      <p:pic>
        <p:nvPicPr>
          <p:cNvPr id="262" name="Google Shape;262;p38"/>
          <p:cNvPicPr preferRelativeResize="0"/>
          <p:nvPr/>
        </p:nvPicPr>
        <p:blipFill rotWithShape="1">
          <a:blip r:embed="rId3">
            <a:alphaModFix/>
          </a:blip>
          <a:srcRect b="0" l="0" r="0" t="0"/>
          <a:stretch/>
        </p:blipFill>
        <p:spPr>
          <a:xfrm>
            <a:off x="2422506" y="1956150"/>
            <a:ext cx="4298988" cy="2984849"/>
          </a:xfrm>
          <a:prstGeom prst="rect">
            <a:avLst/>
          </a:prstGeom>
          <a:noFill/>
          <a:ln>
            <a:noFill/>
          </a:ln>
        </p:spPr>
      </p:pic>
      <p:sp>
        <p:nvSpPr>
          <p:cNvPr id="263" name="Google Shape;263;p38"/>
          <p:cNvSpPr/>
          <p:nvPr/>
        </p:nvSpPr>
        <p:spPr>
          <a:xfrm>
            <a:off x="2379700" y="4049675"/>
            <a:ext cx="1311000" cy="317400"/>
          </a:xfrm>
          <a:prstGeom prst="frame">
            <a:avLst>
              <a:gd fmla="val 12500" name="adj1"/>
            </a:avLst>
          </a:prstGeom>
          <a:solidFill>
            <a:schemeClr val="lt2"/>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FAFAFA"/>
      </a:dk1>
      <a:lt1>
        <a:srgbClr val="C1E5F8"/>
      </a:lt1>
      <a:dk2>
        <a:srgbClr val="A4D8F4"/>
      </a:dk2>
      <a:lt2>
        <a:srgbClr val="71B8DF"/>
      </a:lt2>
      <a:accent1>
        <a:srgbClr val="53A7D5"/>
      </a:accent1>
      <a:accent2>
        <a:srgbClr val="217BAC"/>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