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y="5143500" cx="9144000"/>
  <p:notesSz cx="6858000" cy="9144000"/>
  <p:embeddedFontLst>
    <p:embeddedFont>
      <p:font typeface="Josefin Slab"/>
      <p:regular r:id="rId63"/>
      <p:bold r:id="rId64"/>
      <p:italic r:id="rId65"/>
      <p:boldItalic r:id="rId66"/>
    </p:embeddedFont>
    <p:embeddedFont>
      <p:font typeface="Anton"/>
      <p:regular r:id="rId67"/>
    </p:embeddedFont>
    <p:embeddedFont>
      <p:font typeface="Staatliches"/>
      <p:regular r:id="rId68"/>
    </p:embeddedFont>
    <p:embeddedFont>
      <p:font typeface="Anaheim"/>
      <p:regular r:id="rId69"/>
    </p:embeddedFont>
    <p:embeddedFont>
      <p:font typeface="Abel"/>
      <p:regular r:id="rId70"/>
    </p:embeddedFont>
    <p:embeddedFont>
      <p:font typeface="Pacifico"/>
      <p:regular r:id="rId71"/>
    </p:embeddedFont>
    <p:embeddedFont>
      <p:font typeface="Josefin Sans"/>
      <p:regular r:id="rId72"/>
      <p:bold r:id="rId73"/>
      <p:italic r:id="rId74"/>
      <p:boldItalic r:id="rId75"/>
    </p:embeddedFont>
    <p:embeddedFont>
      <p:font typeface="Unica One"/>
      <p:regular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44604E-F7A0-462F-AFD7-77DAB86A73A4}">
  <a:tblStyle styleId="{D444604E-F7A0-462F-AFD7-77DAB86A73A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JosefinSans-bold.fntdata"/><Relationship Id="rId72" Type="http://schemas.openxmlformats.org/officeDocument/2006/relationships/font" Target="fonts/JosefinSans-regular.fntdata"/><Relationship Id="rId31" Type="http://schemas.openxmlformats.org/officeDocument/2006/relationships/slide" Target="slides/slide25.xml"/><Relationship Id="rId75" Type="http://schemas.openxmlformats.org/officeDocument/2006/relationships/font" Target="fonts/JosefinSans-boldItalic.fntdata"/><Relationship Id="rId30" Type="http://schemas.openxmlformats.org/officeDocument/2006/relationships/slide" Target="slides/slide24.xml"/><Relationship Id="rId74" Type="http://schemas.openxmlformats.org/officeDocument/2006/relationships/font" Target="fonts/JosefinSans-italic.fntdata"/><Relationship Id="rId33" Type="http://schemas.openxmlformats.org/officeDocument/2006/relationships/slide" Target="slides/slide27.xml"/><Relationship Id="rId32" Type="http://schemas.openxmlformats.org/officeDocument/2006/relationships/slide" Target="slides/slide26.xml"/><Relationship Id="rId76" Type="http://schemas.openxmlformats.org/officeDocument/2006/relationships/font" Target="fonts/UnicaOne-regular.fntdata"/><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Pacifico-regular.fntdata"/><Relationship Id="rId70" Type="http://schemas.openxmlformats.org/officeDocument/2006/relationships/font" Target="fonts/Abel-regular.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JosefinSlab-bold.fntdata"/><Relationship Id="rId63" Type="http://schemas.openxmlformats.org/officeDocument/2006/relationships/font" Target="fonts/JosefinSlab-regular.fntdata"/><Relationship Id="rId22" Type="http://schemas.openxmlformats.org/officeDocument/2006/relationships/slide" Target="slides/slide16.xml"/><Relationship Id="rId66" Type="http://schemas.openxmlformats.org/officeDocument/2006/relationships/font" Target="fonts/JosefinSlab-boldItalic.fntdata"/><Relationship Id="rId21" Type="http://schemas.openxmlformats.org/officeDocument/2006/relationships/slide" Target="slides/slide15.xml"/><Relationship Id="rId65" Type="http://schemas.openxmlformats.org/officeDocument/2006/relationships/font" Target="fonts/JosefinSlab-italic.fntdata"/><Relationship Id="rId24" Type="http://schemas.openxmlformats.org/officeDocument/2006/relationships/slide" Target="slides/slide18.xml"/><Relationship Id="rId68" Type="http://schemas.openxmlformats.org/officeDocument/2006/relationships/font" Target="fonts/Staatliches-regular.fntdata"/><Relationship Id="rId23" Type="http://schemas.openxmlformats.org/officeDocument/2006/relationships/slide" Target="slides/slide17.xml"/><Relationship Id="rId67" Type="http://schemas.openxmlformats.org/officeDocument/2006/relationships/font" Target="fonts/Anton-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Anaheim-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 our fourth session! Today we’ll be covering a handful of topics. In particular, we’re going to start with a new data type - strings! For the infosec topic we will build on the PIRs we learned about last week and take on intel writing.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f0e440ad2d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f0e440ad2d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homework was so helpful in revealing to me that we need to cover another topic - defanging IOCs! IOCs are by definition potentially malicious. Therefore, it is inadvisable to directly interact with them. To foot stomp this YOU SHOULD NOT CLICK ON IOCs because they could lead you to dangerous places on the internet.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Defanging IOCs is the process by which you make IOCs safe to share by ensuring that no one, yourself included, who interacts with them will inadvertently click on the IOC and go somewhere malicious. So the way we defang an IP address is to put brackets around every period in the IP address. For domains and urls (and anywhere they show up such as in email addresses) we put brackets around the periods and then we replace the ts in http(s) with xs. Meaning we write hxxps://www[.]google[.]com. For email addresses I have never known what precisely is the standard but I put brackets around the @ in addition to around the period in the domain.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I know we haven’t done a deep explainer on what malware hashes are yet but just know that you do not need to defang malware hashes. This is because the hash is a unique representation of the malware file but it is not the file itself so having malware hashes on your machine is not a problem and clicking on them isn’t an issue. Nothing will happen.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f0e440ad2d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f0e440ad2d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f0e440ad2d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f0e440ad2d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b8485fb657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b8485fb657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8485fb657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8485fb657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8485fb657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b8485fb657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b8485fb657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b8485fb657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b8485fb657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b8485fb657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8485fb657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b8485fb657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try to compare two strings, you may be surprised to find out that this is a valid operation. If you test out a few letters, your initial assumption might be that Python treats letters further in the alphabet as “higher value” - and you’d be partially correct.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is happening under the hood is that all characters - letters, numbers, other symbols, letters in other languages - all of them have assigned ordinal values. For example, above we can see that ‘a’ and ‘b’ are 97 and 98. The letter в in Russian is 1074. A semicolon is 59 and the number zero, as a </a:t>
            </a:r>
            <a:r>
              <a:rPr lang="en"/>
              <a:t>character</a:t>
            </a:r>
            <a:r>
              <a:rPr lang="en"/>
              <a:t> and not as an integer or float, is 48.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values are based on unicode. Unicode is “an international encoding standard for use with different languages and scripts, by which each letter, digit, or symbol is assigned a unique numeric value that applies across different platforms and programs.” (Oxford).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an convert between the ordinal value that backs a character by using the methods ord() (which gives the ordinal/numeric value) and chr() (which is read as “char”, and produces the character that corresponds to a particular ordinal value).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8485fb657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b8485fb657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8485fb6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8485fb6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some quick reminders before we get into things, today we’re going to have your first real quiz and your homework is due.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eb0c67286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eb0c67286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b8485fb657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b8485fb657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b8485fb657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b8485fb657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b8485fb657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b8485fb657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b8485fb657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b8485fb657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b8485fb657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b8485fb657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b8485fb657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b8485fb657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b8485fb657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b8485fb657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b8485fb657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b8485fb657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eb0c67286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eb0c67286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8485fb65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8485fb65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week we will have a quiz and a homework due. We will also have our first guest speaker so please brainstorm questions you might want to ask related to investigations into human trafficking or information operations.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cb11b5a9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cb11b5a9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cb11b5a93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cb11b5a93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Intelligence writing is not meant to tell a story. It is meant to inform a decision. The practice of intelligence writing in the intelligence community is a highly structured endeavor with rigid style guides, templates, and manuals which dictate exactly how to use specific terminology and structure written content for maximum shared understanding of usage across all readers. In the private sector intelligence writing tends to be less formal and while we will not hold you to such a strict standard in this course it is helpful to understand the foundation of this writing style so that you can intentionally choose to depart from it as opposed to unknowingly bashing all of the norms and possibly leading to misunderstandings between yourself and the recipient.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cb11b5a93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cb11b5a93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main goal when you are writing an intelligence product is to convey insight which will enable a decision or drive a particular action. It is important to understand the difference between information and intelligence. Information underpins intelligence but is differentiated from intelligence in that it does not convey insight. For example, a particular malware hash or set of malware hashes and IP addresses are information. Alone they tell us very little. If you are my client and I just send you an email with a list of hashes and IPs in it this does very little if anything to help you secure your enterprise because they are devoid of context.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Intelligence pairs the information with the context to drive some level of insight which the information alone could not convey. For example, a briefing which explains that a Ukrainian ransomware gang has moved their operation to Russia likely in response to sanctions and that we are likely to see a shift in used infrastructure.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f0e440ad2d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f0e440ad2d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As an individual working as part of a larger intelligence apparatus you may be responsible for producing or analyzing raw intelligence; it is one half step away from pure information in that it ostensibly has some </a:t>
            </a:r>
            <a:r>
              <a:rPr lang="en">
                <a:solidFill>
                  <a:schemeClr val="dk1"/>
                </a:solidFill>
              </a:rPr>
              <a:t>connection</a:t>
            </a:r>
            <a:r>
              <a:rPr lang="en">
                <a:solidFill>
                  <a:schemeClr val="dk1"/>
                </a:solidFill>
              </a:rPr>
              <a:t> to something you are interested in so has some limited context. Raw intelligence, sometimes consumed in a type of document called a “wire”, is content that is either generated from a machine or collected by a human being and recorded for analytic consumption, most commonly as a form of “lead”. The content will generally be written pretty quickly by individuals who are often hired for their specific subject matter expertise - whether that’s a technical skill like being able to scrape online forums or a human skill like speaking a specific regional language, having contacts into a specific organization, and so on. In the private sector today you will find collections specialists with a wide range of analytic skills. Some raw intelligence will come to you looking very similar to a full analytic product (the collector may have worked as an analyst previously); in some cases you may get content that has been google translated into English for submission. Raw intelligence is in many ways the wild west. The format will vary both from shop to shop and from collector to collector in some cases; and as an analyst, you should always be skeptical of data from a wire.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aim of raw collection is generally different than almost every other kind of intelligence product. Most organizations that develop wires are after speed and access. If an event happens, they want to have had it covered. They want to produce as much unique, relevant raw content as possible. This is because not every piece of raw intelligence turns into an analytic product - and those that do sometimes are consumed in conjunction with others to get to a more full story.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Some shops do not have raw intelligence collection at all, preferring to have their analysts do all of the research and intelligence writing. For large-scale shops that specialize in writing intelligence, having a collections team to generate leads is a must - they have a higher quota expected of them to produce unique, original insights just to create product whether or not something important enough for any given leader is known. Smaller shops that do intelligence work as a by-product or as part of an otherwise dedicated security organization are far less likely to have dedicated collectors.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cb11b5a93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cb11b5a93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go about writing finished intelligence (FINTEL) which might also just be more generally called an intelligence product you will want to follow the guidelines summarized here for your reference.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cb11b5a93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cb11b5a93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point of </a:t>
            </a:r>
            <a:r>
              <a:rPr lang="en"/>
              <a:t>guidance</a:t>
            </a:r>
            <a:r>
              <a:rPr lang="en"/>
              <a:t> is to put your main point up front aka bottom line up front (or BLUF).</a:t>
            </a:r>
            <a:endParaRPr/>
          </a:p>
          <a:p>
            <a:pPr indent="0" lvl="0" marL="0" rtl="0" algn="l">
              <a:spcBef>
                <a:spcPts val="0"/>
              </a:spcBef>
              <a:spcAft>
                <a:spcPts val="0"/>
              </a:spcAft>
              <a:buNone/>
            </a:pPr>
            <a:br>
              <a:rPr lang="en"/>
            </a:br>
            <a:r>
              <a:rPr lang="en"/>
              <a:t>In essay style writing it is common to set-up a point and then land the point after the set-up. This does not work in intelligence writing. You should write the first 1-2 sentences as though they are the only sentences which the reader will read in your analysis. Therefore, you want the key takeaway, finding, or unresolved question to be </a:t>
            </a:r>
            <a:r>
              <a:rPr lang="en"/>
              <a:t>concisely</a:t>
            </a:r>
            <a:r>
              <a:rPr lang="en"/>
              <a:t> stated up front. You want to really hit the reader over the head with it. I think of this as being borderline rudely direct.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mechanism I use to ensure my language is appropriately clear and direct is the “Would this pass the NYT test?” Typically when people reference this they mean “Don’t put anything in writing you wouldn’t want to show up on the front cover of the NYT” but in this context I mean it as “If this showed up on the front cover of the NYT would it be extremely clear to all readers exactly what you thought on this topic?”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write an effective BLUF you really have to let go of the norms you may have internalized around how your writing will flow or what sounds like a logical.For example, a thought process I often find myself following is “Oh well the reader will need this context to be able to understand why I have come to this conclusion.” In intelligence writing we structure our writing differently. We state the conclusion and then explain the context.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cb11b5a93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cb11b5a93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short paragraphs. Lead each paragraph with a topic sentence. The idea here is that you could copy/paste the first sentence of every paragraph into one paragraph and it would leave you with a thorough summary of the piece.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Ideally the next two sentences will get right to the facts which backup your lead. Then you round out your paragraph with an answer to “so what” which explains how this point fits into the takeaway of the analysis.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cb11b5a93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cb11b5a93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one of the tenets of intelligence community writing which I do not see as many private sector analysts maintaining. IC analysis will typically rely </a:t>
            </a:r>
            <a:r>
              <a:rPr lang="en"/>
              <a:t>mostly on active sentences. To write in the active voice, put the doer of the action at the front of the sentence.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Spot passive sentences by analyzing the verb (the form of “to be”). A passive verb phrase ALWAYS has these two parts: A FORM OF "TO BE" and A PAST PARTICIPLE.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cb11b5a93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cb11b5a93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Intelligence writing is not the place for you to take out your thesaurus. The goal is for everyone to be on the same page and as such using the shortest and most conventional word for a given term is the correct choice. A related point is to know your audience and know how much technical terminology you can use vs what you must explain.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cb11b5a93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cb11b5a93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think you get the theme at this point - clear and concise. Similarly, keep your sentences short.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8485fb65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8485fb65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 we’ll have a q&amp;a to answer any last-minute burning questions from last week and then we’ll be doing the practice quiz. After that, we’ll start the lecture. We’ll cover a handful of topics with a break at 8 pm and we’ll wrap the class up before 9 pm.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cb11b5a938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cb11b5a938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As discussed previously all intelligence analysis involves making assumptions and drawing conclusions based on imperfect information. Therefore, it is rare that an analyst will have 100% certainty in a claim that they make and where an analyst does have 100% certainty this is an exceptional scenario and it is important to convey that extreme certainty as well. Therefore, in every scenario qualifying your findings with a probability assessment is helpful to the consumer of your writing.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The challenge with including probability assessments is that we, as humans, don’t have precise definitions for probabilistic terminology. If I say “likely”, “highly likely”, or “certain” I might mean that likely is greater than 50% whereas someone else may define it as greater than 80%. There is a significant delta between these two interpretations.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A now declassified 1983 CIA report into major intel failures concluded that analysts </a:t>
            </a:r>
            <a:r>
              <a:rPr lang="en" sz="1200">
                <a:solidFill>
                  <a:schemeClr val="dk1"/>
                </a:solidFill>
                <a:latin typeface="Times New Roman"/>
                <a:ea typeface="Times New Roman"/>
                <a:cs typeface="Times New Roman"/>
                <a:sym typeface="Times New Roman"/>
              </a:rPr>
              <a:t>“lacked a doctrine or a model for coping with improbable outcomes. Their difficulty was compounded in each case by reluctance to quantify their theories of probability or their margins of uncertainty. Findings such as “likely,” “probable,” “highly probable,” “almost certainly,” were subjective, idiosyncratic, ambiguous between intelligence producer and consumer, uncertain in interpretation from one reader to another, and unchallenged by a requirement to analyze or clarify subordinate and lesser probabilities” </a:t>
            </a:r>
            <a:endParaRPr sz="1200">
              <a:solidFill>
                <a:schemeClr val="dk1"/>
              </a:solidFill>
              <a:latin typeface="Times New Roman"/>
              <a:ea typeface="Times New Roman"/>
              <a:cs typeface="Times New Roman"/>
              <a:sym typeface="Times New Roman"/>
            </a:endParaRPr>
          </a:p>
          <a:p>
            <a:pPr indent="0" lvl="0" marL="0" rtl="0" algn="l">
              <a:lnSpc>
                <a:spcPct val="91064"/>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91064"/>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report went on to recommend the quantification of probability in future intelligence assessments.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t>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cb11b5a93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cb11b5a93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USG through ODNI now publishes an official lexicon for communicating probability in intelligence assessments. As seen on this slide it is now doctrine that a USG intel analyst who uses the term “very likely” means 80% or greater </a:t>
            </a:r>
            <a:r>
              <a:rPr lang="en"/>
              <a:t>likelihood</a:t>
            </a:r>
            <a:r>
              <a:rPr lang="en"/>
              <a:t>. </a:t>
            </a:r>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Depending on where you work it may be helpful to come up with your own criteria for communicating probability which could alternately look like just sharing the numerical assessment as opposed to using words as proxies. </a:t>
            </a:r>
            <a:r>
              <a:rPr lang="en" sz="1400">
                <a:solidFill>
                  <a:schemeClr val="dk1"/>
                </a:solidFill>
              </a:rPr>
              <a:t>When possible, stick to clear language that will be understood with any audience and avoid ambiguous phrases (“we doubt”, “we believe”, “improbable”). When working with someone else’s intel, ask them for their standards if possible.</a:t>
            </a:r>
            <a:endParaRPr sz="1400">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cb11b5a93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cb11b5a93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cb11b5a93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cb11b5a93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This is a graduate school class and as such I am sure many of the people in this room are competent writers but what I suspect more deeply is that most if not all of us are set in our writing ways. I know that I am. The challenge here is that being an above-average writer is an expectation of many intelligence roles. I have found in my career that this is one of the single hardest areas to coach someone on because improving your writing takes structured instruction and practice. This is not the goal of this course so instead I can just point you to a book which is legendary called “Eats Shoots &amp; Leaves” by Lynne Truss.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cb11b5a93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cb11b5a93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For most analytical endeavors your analysis will be constrained in some way. That constraint may be due to time, funding, availability of data, etc. Therefore, you are going to have to make some decisions about what to prioritize. That process of prioritization is going to be underpinned by information and assumptions you have about how the analysis will proceed. It is important to call out explicitly important assumptions upon which your paper relies because, of course, if those assumptions are flawed then your paper may be useless.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Richards Heuer wrote “The Psychology of Intelligence Analysis” which is a seminal work which seeks to understand how humans conduct analysis and to propose structured models for how to do analysis work well. He swiftly does away with any notion that there is such a thing as being unbiased. He writes, “Objectivity is gained by making assumptions explicit so that they may be examined and challenged, not by vain efforts to eliminate them from analysis.”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“Analysis begins when the analyst consciously inserts himself or herself into the process to select, sort, and organize information. This selection and organization can only be accomplished according to conscious or subconscious assumptions and preconceptions.”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“Analysts do not achieve objective analysis by avoiding preconceptions; that would be ignorance or self-delusion. Objectivity is achieved by making basic assumptions and reasoning as explicit as possible so that they can be challenged by others and analysts can, themselves, examine their validity.”</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cb11b5a93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cb11b5a93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component of intelligence writing is to state the unknowns or gaps in your analysis explicitly. I find that this runs counter to human nature to want to do. If you as the analyst but days, weeks, years into proving a particular point it feels really shitty to have to say “Despite all of this work and my firmly held view that X is the case, it could not be the case because this is the work I didn’t or couldn’t do. Or, these are the things I did which undercut my point.” It feels like you are owning up to a failure of some kind. An analyst must intentionally shift their mental approach to their own writing so instead of feeling ownership over the rightness or wrongness of a point it is more helpful to think “Is this all of the information on this topic? It never will be and so let me explain why I rationally chose X but not Y with recognition that Y could be important.”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cb11b5a93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cb11b5a93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Relatedly, as you do analysis it is natural to feel that proving a point equates to winning and disproving a point equates to losing. This may be a normal approach but it produces bad analysis. As Richards Heuer points out people are prone to focusing on instances that support the existence of a relationship while downplaying or ignoring cases that fail to support it. For this reason it is a good approach to set structured expectations for yourself and to quantify your analysis. For example, “ I am going to triage X number of samples and then I will review the output of that triage.” This way you must review all 100 samples and that way even if your first 20 reinforce your priors you do not stop your analysis which could then reveal that the next 80 do not support your conclusion.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cb11b5a93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cb11b5a93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Know that when you start your analysis you will aid your ability to write well by crafting a good analytical question which will make it possible to draw a clear conclusion, back up your conclusion with facts, state the gaps, and defend the prioritization / tradeoffs.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such mechanism to start crafting a good question is to do what Richards calls “Analysis of competing hypotheses.” This approach involves identifying a set of hypotheses, making a list of significant evidence (or possible evidence) and arguments for and against each, then documenting a matrix with hypotheses across the top and evidence down the side. This can serve as a forcing mechanism to be intentional about which question you pursue answering and force documentation of the counter-points.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f0e440ad2d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f0e440ad2d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f0e440ad2d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f0e440ad2d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8485fb65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8485fb65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 last-minute questions before the quiz?</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f0e440ad2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f0e440ad2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f0e440ad2d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f0e440ad2d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f0e440ad2d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f0e440ad2d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f0e440ad2d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f0e440ad2d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f0e440ad2d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f0e440ad2d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f0e440ad2d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f0e440ad2d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b8485fb657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b8485fb657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8485fb65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8485fb65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Alright! Here’s the quiz. Please remember to screenshot or otherwise record your answers before you hit submit and don’t refresh! Google forms will drop your answers if your connection drops. </a:t>
            </a:r>
            <a:r>
              <a:rPr lang="en"/>
              <a:t>https://forms.gle/xYsYFWH6zeMzQxxx7</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0e440ad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f0e440ad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f0e440ad2d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f0e440ad2d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In the homework this week I saw that many people were conflating two terms IOCs and TTPs. I realize this is reasonable because we never taught you what a TTP is so I am adding it at the top of class this week. I do want to encourage everyone though in class to please ping into the chat or unmute and ask a question if we use a term with which you are not familiar. I did use TTP multiple times during class and it would have been helpful to everyone if you heard this term and didn’t recognize it if you had called me out for using a term which we hadn’t defined as a class. So don’t hesitate to do so - this homework exercise demonstrated that you would not have been alone in needing that </a:t>
            </a:r>
            <a:r>
              <a:rPr lang="en" sz="1200">
                <a:solidFill>
                  <a:schemeClr val="dk1"/>
                </a:solidFill>
                <a:latin typeface="Times New Roman"/>
                <a:ea typeface="Times New Roman"/>
                <a:cs typeface="Times New Roman"/>
                <a:sym typeface="Times New Roman"/>
              </a:rPr>
              <a:t>definition</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TTP stands for tactics, techniques, and procedures but you will almost always hear just the acronym. TTPs is a term used to refer to the behavior of an actor. While each word does technically have a unique </a:t>
            </a:r>
            <a:r>
              <a:rPr lang="en" sz="1200">
                <a:solidFill>
                  <a:schemeClr val="dk1"/>
                </a:solidFill>
                <a:latin typeface="Times New Roman"/>
                <a:ea typeface="Times New Roman"/>
                <a:cs typeface="Times New Roman"/>
                <a:sym typeface="Times New Roman"/>
              </a:rPr>
              <a:t>definition</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 tactic is the highest-level description of this behavior</a:t>
            </a:r>
            <a:endParaRPr sz="1200">
              <a:solidFill>
                <a:schemeClr val="dk1"/>
              </a:solidFill>
              <a:latin typeface="Times New Roman"/>
              <a:ea typeface="Times New Roman"/>
              <a:cs typeface="Times New Roman"/>
              <a:sym typeface="Times New Roman"/>
            </a:endParaRPr>
          </a:p>
          <a:p>
            <a:pPr indent="-304800" lvl="2" marL="13716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Techniques give a more detailed description of behavior in the context of a tactic</a:t>
            </a:r>
            <a:endParaRPr sz="1200">
              <a:solidFill>
                <a:schemeClr val="dk1"/>
              </a:solidFill>
              <a:latin typeface="Times New Roman"/>
              <a:ea typeface="Times New Roman"/>
              <a:cs typeface="Times New Roman"/>
              <a:sym typeface="Times New Roman"/>
            </a:endParaRPr>
          </a:p>
          <a:p>
            <a:pPr indent="-304800" lvl="3" marL="18288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And procedures an even lower-level, highly detailed description in the context of a technique.</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Most people in the private sector cybersecurity world just refer to all three collectively as TTPs. It is rare to hear someone say “this is the procedure the actor used to gain access to the system” and more common to hear someone ask “What TTPs were used by the actor?”</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In the second class we covered the ATT&amp;CK Matrix and I explained that this framework categorizes and enumerates the possible TTPs an actor can use at each stage of an attack. I highly recommend going back now and reading through some of the items in this framework which should give you a good sense for the possible TTPs which an actor might use as part of an attack.</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f0e440ad2d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f0e440ad2d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TTPs are the behaviors of an actors; whereas, IOCs are the technical artifacts which are related to specific malicious activity. So if I ask you for TTPs I would expect to see a list of email addresses, IP addresses, domains, etc. Whereas, if I ask you to describe the TTPs which an actor leveraged in a given </a:t>
            </a:r>
            <a:r>
              <a:rPr lang="en"/>
              <a:t>attack</a:t>
            </a:r>
            <a:r>
              <a:rPr lang="en"/>
              <a:t> I would expect you to be able to </a:t>
            </a:r>
            <a:r>
              <a:rPr lang="en"/>
              <a:t>describe</a:t>
            </a:r>
            <a:r>
              <a:rPr lang="en"/>
              <a:t> that the actor sent phishing emails containing a malicious attachment.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solidFill>
          <a:schemeClr val="dk1"/>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833000" y="1050513"/>
            <a:ext cx="3248400" cy="2419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CBF4A"/>
              </a:buClr>
              <a:buSzPts val="3600"/>
              <a:buNone/>
              <a:defRPr b="0" sz="5400">
                <a:latin typeface="Staatliches"/>
                <a:ea typeface="Staatliches"/>
                <a:cs typeface="Staatliches"/>
                <a:sym typeface="Staatliches"/>
              </a:defRPr>
            </a:lvl1pPr>
            <a:lvl2pPr lvl="1" rtl="0" algn="ctr">
              <a:spcBef>
                <a:spcPts val="0"/>
              </a:spcBef>
              <a:spcAft>
                <a:spcPts val="0"/>
              </a:spcAft>
              <a:buClr>
                <a:srgbClr val="FCBF4A"/>
              </a:buClr>
              <a:buSzPts val="5200"/>
              <a:buNone/>
              <a:defRPr sz="5200">
                <a:solidFill>
                  <a:srgbClr val="FCBF4A"/>
                </a:solidFill>
              </a:defRPr>
            </a:lvl2pPr>
            <a:lvl3pPr lvl="2" rtl="0" algn="ctr">
              <a:spcBef>
                <a:spcPts val="0"/>
              </a:spcBef>
              <a:spcAft>
                <a:spcPts val="0"/>
              </a:spcAft>
              <a:buClr>
                <a:srgbClr val="FCBF4A"/>
              </a:buClr>
              <a:buSzPts val="5200"/>
              <a:buNone/>
              <a:defRPr sz="5200">
                <a:solidFill>
                  <a:srgbClr val="FCBF4A"/>
                </a:solidFill>
              </a:defRPr>
            </a:lvl3pPr>
            <a:lvl4pPr lvl="3" rtl="0" algn="ctr">
              <a:spcBef>
                <a:spcPts val="0"/>
              </a:spcBef>
              <a:spcAft>
                <a:spcPts val="0"/>
              </a:spcAft>
              <a:buClr>
                <a:srgbClr val="FCBF4A"/>
              </a:buClr>
              <a:buSzPts val="5200"/>
              <a:buNone/>
              <a:defRPr sz="5200">
                <a:solidFill>
                  <a:srgbClr val="FCBF4A"/>
                </a:solidFill>
              </a:defRPr>
            </a:lvl4pPr>
            <a:lvl5pPr lvl="4" rtl="0" algn="ctr">
              <a:spcBef>
                <a:spcPts val="0"/>
              </a:spcBef>
              <a:spcAft>
                <a:spcPts val="0"/>
              </a:spcAft>
              <a:buClr>
                <a:srgbClr val="FCBF4A"/>
              </a:buClr>
              <a:buSzPts val="5200"/>
              <a:buNone/>
              <a:defRPr sz="5200">
                <a:solidFill>
                  <a:srgbClr val="FCBF4A"/>
                </a:solidFill>
              </a:defRPr>
            </a:lvl5pPr>
            <a:lvl6pPr lvl="5" rtl="0" algn="ctr">
              <a:spcBef>
                <a:spcPts val="0"/>
              </a:spcBef>
              <a:spcAft>
                <a:spcPts val="0"/>
              </a:spcAft>
              <a:buClr>
                <a:srgbClr val="FCBF4A"/>
              </a:buClr>
              <a:buSzPts val="5200"/>
              <a:buNone/>
              <a:defRPr sz="5200">
                <a:solidFill>
                  <a:srgbClr val="FCBF4A"/>
                </a:solidFill>
              </a:defRPr>
            </a:lvl6pPr>
            <a:lvl7pPr lvl="6" rtl="0" algn="ctr">
              <a:spcBef>
                <a:spcPts val="0"/>
              </a:spcBef>
              <a:spcAft>
                <a:spcPts val="0"/>
              </a:spcAft>
              <a:buClr>
                <a:srgbClr val="FCBF4A"/>
              </a:buClr>
              <a:buSzPts val="5200"/>
              <a:buNone/>
              <a:defRPr sz="5200">
                <a:solidFill>
                  <a:srgbClr val="FCBF4A"/>
                </a:solidFill>
              </a:defRPr>
            </a:lvl7pPr>
            <a:lvl8pPr lvl="7" rtl="0" algn="ctr">
              <a:spcBef>
                <a:spcPts val="0"/>
              </a:spcBef>
              <a:spcAft>
                <a:spcPts val="0"/>
              </a:spcAft>
              <a:buClr>
                <a:srgbClr val="FCBF4A"/>
              </a:buClr>
              <a:buSzPts val="5200"/>
              <a:buNone/>
              <a:defRPr sz="5200">
                <a:solidFill>
                  <a:srgbClr val="FCBF4A"/>
                </a:solidFill>
              </a:defRPr>
            </a:lvl8pPr>
            <a:lvl9pPr lvl="8" rtl="0" algn="ctr">
              <a:spcBef>
                <a:spcPts val="0"/>
              </a:spcBef>
              <a:spcAft>
                <a:spcPts val="0"/>
              </a:spcAft>
              <a:buClr>
                <a:srgbClr val="FCBF4A"/>
              </a:buClr>
              <a:buSzPts val="5200"/>
              <a:buNone/>
              <a:defRPr sz="5200">
                <a:solidFill>
                  <a:srgbClr val="FCBF4A"/>
                </a:solidFill>
              </a:defRPr>
            </a:lvl9pPr>
          </a:lstStyle>
          <a:p/>
        </p:txBody>
      </p:sp>
      <p:sp>
        <p:nvSpPr>
          <p:cNvPr id="10" name="Google Shape;10;p2"/>
          <p:cNvSpPr txBox="1"/>
          <p:nvPr>
            <p:ph idx="1" type="subTitle"/>
          </p:nvPr>
        </p:nvSpPr>
        <p:spPr>
          <a:xfrm>
            <a:off x="833000" y="3299563"/>
            <a:ext cx="3326700" cy="3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1">
  <p:cSld name="CUSTOM_6_1_1_1_1">
    <p:bg>
      <p:bgPr>
        <a:solidFill>
          <a:schemeClr val="dk1"/>
        </a:solidFill>
      </p:bgPr>
    </p:bg>
    <p:spTree>
      <p:nvGrpSpPr>
        <p:cNvPr id="63" name="Shape 63"/>
        <p:cNvGrpSpPr/>
        <p:nvPr/>
      </p:nvGrpSpPr>
      <p:grpSpPr>
        <a:xfrm>
          <a:off x="0" y="0"/>
          <a:ext cx="0" cy="0"/>
          <a:chOff x="0" y="0"/>
          <a:chExt cx="0" cy="0"/>
        </a:xfrm>
      </p:grpSpPr>
      <p:sp>
        <p:nvSpPr>
          <p:cNvPr id="64" name="Google Shape;64;p11"/>
          <p:cNvSpPr txBox="1"/>
          <p:nvPr>
            <p:ph type="ctrTitle"/>
          </p:nvPr>
        </p:nvSpPr>
        <p:spPr>
          <a:xfrm>
            <a:off x="5641825" y="1658275"/>
            <a:ext cx="2655600" cy="1827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2D406A"/>
              </a:buClr>
              <a:buSzPts val="4800"/>
              <a:buNone/>
              <a:defRPr b="0" sz="3600">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grpSp>
        <p:nvGrpSpPr>
          <p:cNvPr id="65" name="Google Shape;65;p11"/>
          <p:cNvGrpSpPr/>
          <p:nvPr/>
        </p:nvGrpSpPr>
        <p:grpSpPr>
          <a:xfrm>
            <a:off x="429933" y="1083300"/>
            <a:ext cx="4465655" cy="3077191"/>
            <a:chOff x="1211784" y="1483576"/>
            <a:chExt cx="6753864" cy="2714769"/>
          </a:xfrm>
        </p:grpSpPr>
        <p:sp>
          <p:nvSpPr>
            <p:cNvPr id="66" name="Google Shape;66;p11"/>
            <p:cNvSpPr/>
            <p:nvPr/>
          </p:nvSpPr>
          <p:spPr>
            <a:xfrm>
              <a:off x="1211784" y="1575146"/>
              <a:ext cx="6648000" cy="26232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p:nvPr/>
          </p:nvSpPr>
          <p:spPr>
            <a:xfrm>
              <a:off x="1317648" y="1483576"/>
              <a:ext cx="6648000" cy="26232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
  <p:cSld name="CUSTOM_6_1_1_2">
    <p:bg>
      <p:bgPr>
        <a:solidFill>
          <a:schemeClr val="dk1"/>
        </a:solidFill>
      </p:bgPr>
    </p:bg>
    <p:spTree>
      <p:nvGrpSpPr>
        <p:cNvPr id="68" name="Shape 68"/>
        <p:cNvGrpSpPr/>
        <p:nvPr/>
      </p:nvGrpSpPr>
      <p:grpSpPr>
        <a:xfrm>
          <a:off x="0" y="0"/>
          <a:ext cx="0" cy="0"/>
          <a:chOff x="0" y="0"/>
          <a:chExt cx="0" cy="0"/>
        </a:xfrm>
      </p:grpSpPr>
      <p:sp>
        <p:nvSpPr>
          <p:cNvPr id="69" name="Google Shape;69;p12"/>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2"/>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2"/>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NUMBER">
  <p:cSld name="CUSTOM_6_1_1_2_1_1">
    <p:bg>
      <p:bgPr>
        <a:solidFill>
          <a:schemeClr val="dk1"/>
        </a:solidFill>
      </p:bgPr>
    </p:bg>
    <p:spTree>
      <p:nvGrpSpPr>
        <p:cNvPr id="72" name="Shape 72"/>
        <p:cNvGrpSpPr/>
        <p:nvPr/>
      </p:nvGrpSpPr>
      <p:grpSpPr>
        <a:xfrm>
          <a:off x="0" y="0"/>
          <a:ext cx="0" cy="0"/>
          <a:chOff x="0" y="0"/>
          <a:chExt cx="0" cy="0"/>
        </a:xfrm>
      </p:grpSpPr>
      <p:sp>
        <p:nvSpPr>
          <p:cNvPr id="73" name="Google Shape;73;p13"/>
          <p:cNvSpPr txBox="1"/>
          <p:nvPr>
            <p:ph idx="1" type="subTitle"/>
          </p:nvPr>
        </p:nvSpPr>
        <p:spPr>
          <a:xfrm>
            <a:off x="1551538" y="1552688"/>
            <a:ext cx="1887600" cy="43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74" name="Google Shape;74;p13"/>
          <p:cNvSpPr txBox="1"/>
          <p:nvPr>
            <p:ph hasCustomPrompt="1" type="title"/>
          </p:nvPr>
        </p:nvSpPr>
        <p:spPr>
          <a:xfrm>
            <a:off x="1317988" y="938488"/>
            <a:ext cx="2354700" cy="67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3F3F3"/>
              </a:buClr>
              <a:buSzPts val="3000"/>
              <a:buNone/>
              <a:defRPr b="0" sz="3000">
                <a:latin typeface="Staatliches"/>
                <a:ea typeface="Staatliches"/>
                <a:cs typeface="Staatliches"/>
                <a:sym typeface="Staatliches"/>
              </a:defRPr>
            </a:lvl1pPr>
            <a:lvl2pPr lvl="1"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a:r>
              <a:t>xx%</a:t>
            </a:r>
          </a:p>
        </p:txBody>
      </p:sp>
      <p:sp>
        <p:nvSpPr>
          <p:cNvPr id="75" name="Google Shape;75;p13"/>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txBox="1"/>
          <p:nvPr>
            <p:ph idx="2"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6_1_1_2_1_1_1">
    <p:bg>
      <p:bgPr>
        <a:solidFill>
          <a:schemeClr val="dk1"/>
        </a:solidFill>
      </p:bgPr>
    </p:bg>
    <p:spTree>
      <p:nvGrpSpPr>
        <p:cNvPr id="78" name="Shape 78"/>
        <p:cNvGrpSpPr/>
        <p:nvPr/>
      </p:nvGrpSpPr>
      <p:grpSpPr>
        <a:xfrm>
          <a:off x="0" y="0"/>
          <a:ext cx="0" cy="0"/>
          <a:chOff x="0" y="0"/>
          <a:chExt cx="0" cy="0"/>
        </a:xfrm>
      </p:grpSpPr>
      <p:sp>
        <p:nvSpPr>
          <p:cNvPr id="79" name="Google Shape;79;p14"/>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
        <p:nvSpPr>
          <p:cNvPr id="82" name="Google Shape;82;p14"/>
          <p:cNvSpPr txBox="1"/>
          <p:nvPr>
            <p:ph idx="2" type="title"/>
          </p:nvPr>
        </p:nvSpPr>
        <p:spPr>
          <a:xfrm>
            <a:off x="967226"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3" name="Google Shape;83;p14"/>
          <p:cNvSpPr txBox="1"/>
          <p:nvPr>
            <p:ph idx="1" type="subTitle"/>
          </p:nvPr>
        </p:nvSpPr>
        <p:spPr>
          <a:xfrm>
            <a:off x="783450"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84" name="Google Shape;84;p14"/>
          <p:cNvSpPr txBox="1"/>
          <p:nvPr>
            <p:ph idx="3" type="title"/>
          </p:nvPr>
        </p:nvSpPr>
        <p:spPr>
          <a:xfrm>
            <a:off x="6336924"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5" name="Google Shape;85;p14"/>
          <p:cNvSpPr txBox="1"/>
          <p:nvPr>
            <p:ph idx="4" type="subTitle"/>
          </p:nvPr>
        </p:nvSpPr>
        <p:spPr>
          <a:xfrm>
            <a:off x="6153025"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86" name="Google Shape;86;p14"/>
          <p:cNvSpPr txBox="1"/>
          <p:nvPr>
            <p:ph idx="5" type="title"/>
          </p:nvPr>
        </p:nvSpPr>
        <p:spPr>
          <a:xfrm>
            <a:off x="3651738"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7" name="Google Shape;87;p14"/>
          <p:cNvSpPr txBox="1"/>
          <p:nvPr>
            <p:ph idx="6" type="subTitle"/>
          </p:nvPr>
        </p:nvSpPr>
        <p:spPr>
          <a:xfrm>
            <a:off x="3467027"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88" name="Google Shape;88;p14"/>
          <p:cNvSpPr txBox="1"/>
          <p:nvPr>
            <p:ph idx="7" type="title"/>
          </p:nvPr>
        </p:nvSpPr>
        <p:spPr>
          <a:xfrm>
            <a:off x="3651738"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9" name="Google Shape;89;p14"/>
          <p:cNvSpPr txBox="1"/>
          <p:nvPr>
            <p:ph idx="8" type="subTitle"/>
          </p:nvPr>
        </p:nvSpPr>
        <p:spPr>
          <a:xfrm>
            <a:off x="3467027"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90" name="Google Shape;90;p14"/>
          <p:cNvSpPr txBox="1"/>
          <p:nvPr>
            <p:ph idx="9" type="title"/>
          </p:nvPr>
        </p:nvSpPr>
        <p:spPr>
          <a:xfrm>
            <a:off x="966788"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91" name="Google Shape;91;p14"/>
          <p:cNvSpPr txBox="1"/>
          <p:nvPr>
            <p:ph idx="13" type="subTitle"/>
          </p:nvPr>
        </p:nvSpPr>
        <p:spPr>
          <a:xfrm>
            <a:off x="782925"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92" name="Google Shape;92;p14"/>
          <p:cNvSpPr txBox="1"/>
          <p:nvPr>
            <p:ph idx="14" type="title"/>
          </p:nvPr>
        </p:nvSpPr>
        <p:spPr>
          <a:xfrm>
            <a:off x="6336924"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93" name="Google Shape;93;p14"/>
          <p:cNvSpPr txBox="1"/>
          <p:nvPr>
            <p:ph idx="15" type="subTitle"/>
          </p:nvPr>
        </p:nvSpPr>
        <p:spPr>
          <a:xfrm>
            <a:off x="6152275"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17">
    <p:bg>
      <p:bgPr>
        <a:solidFill>
          <a:schemeClr val="dk1"/>
        </a:solidFill>
      </p:bgPr>
    </p:bg>
    <p:spTree>
      <p:nvGrpSpPr>
        <p:cNvPr id="94" name="Shape 94"/>
        <p:cNvGrpSpPr/>
        <p:nvPr/>
      </p:nvGrpSpPr>
      <p:grpSpPr>
        <a:xfrm>
          <a:off x="0" y="0"/>
          <a:ext cx="0" cy="0"/>
          <a:chOff x="0" y="0"/>
          <a:chExt cx="0" cy="0"/>
        </a:xfrm>
      </p:grpSpPr>
      <p:sp>
        <p:nvSpPr>
          <p:cNvPr id="95" name="Google Shape;95;p15"/>
          <p:cNvSpPr txBox="1"/>
          <p:nvPr>
            <p:ph type="ctrTitle"/>
          </p:nvPr>
        </p:nvSpPr>
        <p:spPr>
          <a:xfrm>
            <a:off x="1102925"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96" name="Google Shape;96;p15"/>
          <p:cNvSpPr txBox="1"/>
          <p:nvPr>
            <p:ph idx="1" type="subTitle"/>
          </p:nvPr>
        </p:nvSpPr>
        <p:spPr>
          <a:xfrm>
            <a:off x="8922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97" name="Google Shape;97;p15"/>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txBox="1"/>
          <p:nvPr>
            <p:ph idx="2" type="ctrTitle"/>
          </p:nvPr>
        </p:nvSpPr>
        <p:spPr>
          <a:xfrm>
            <a:off x="3836012"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00" name="Google Shape;100;p15"/>
          <p:cNvSpPr txBox="1"/>
          <p:nvPr>
            <p:ph idx="3" type="subTitle"/>
          </p:nvPr>
        </p:nvSpPr>
        <p:spPr>
          <a:xfrm>
            <a:off x="36253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01" name="Google Shape;101;p15"/>
          <p:cNvSpPr txBox="1"/>
          <p:nvPr>
            <p:ph idx="4" type="ctrTitle"/>
          </p:nvPr>
        </p:nvSpPr>
        <p:spPr>
          <a:xfrm>
            <a:off x="6569025"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02" name="Google Shape;102;p15"/>
          <p:cNvSpPr txBox="1"/>
          <p:nvPr>
            <p:ph idx="5" type="subTitle"/>
          </p:nvPr>
        </p:nvSpPr>
        <p:spPr>
          <a:xfrm>
            <a:off x="63584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03" name="Google Shape;103;p15"/>
          <p:cNvSpPr txBox="1"/>
          <p:nvPr>
            <p:ph idx="6"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 TEXT">
  <p:cSld name="CUSTOM_17_1">
    <p:bg>
      <p:bgPr>
        <a:solidFill>
          <a:schemeClr val="dk1"/>
        </a:solidFill>
      </p:bgPr>
    </p:bg>
    <p:spTree>
      <p:nvGrpSpPr>
        <p:cNvPr id="104" name="Shape 104"/>
        <p:cNvGrpSpPr/>
        <p:nvPr/>
      </p:nvGrpSpPr>
      <p:grpSpPr>
        <a:xfrm>
          <a:off x="0" y="0"/>
          <a:ext cx="0" cy="0"/>
          <a:chOff x="0" y="0"/>
          <a:chExt cx="0" cy="0"/>
        </a:xfrm>
      </p:grpSpPr>
      <p:sp>
        <p:nvSpPr>
          <p:cNvPr id="105" name="Google Shape;105;p16"/>
          <p:cNvSpPr txBox="1"/>
          <p:nvPr>
            <p:ph idx="1" type="subTitle"/>
          </p:nvPr>
        </p:nvSpPr>
        <p:spPr>
          <a:xfrm>
            <a:off x="1773600" y="1638000"/>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06" name="Google Shape;106;p16"/>
          <p:cNvSpPr txBox="1"/>
          <p:nvPr>
            <p:ph idx="2" type="subTitle"/>
          </p:nvPr>
        </p:nvSpPr>
        <p:spPr>
          <a:xfrm>
            <a:off x="1773600" y="2833794"/>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07" name="Google Shape;107;p16"/>
          <p:cNvSpPr txBox="1"/>
          <p:nvPr>
            <p:ph idx="3" type="subTitle"/>
          </p:nvPr>
        </p:nvSpPr>
        <p:spPr>
          <a:xfrm>
            <a:off x="1773600" y="4045475"/>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08" name="Google Shape;108;p16"/>
          <p:cNvSpPr txBox="1"/>
          <p:nvPr>
            <p:ph hasCustomPrompt="1" type="title"/>
          </p:nvPr>
        </p:nvSpPr>
        <p:spPr>
          <a:xfrm>
            <a:off x="2808900" y="940200"/>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09" name="Google Shape;109;p16"/>
          <p:cNvSpPr txBox="1"/>
          <p:nvPr>
            <p:ph hasCustomPrompt="1" idx="4" type="title"/>
          </p:nvPr>
        </p:nvSpPr>
        <p:spPr>
          <a:xfrm>
            <a:off x="2808900" y="2151874"/>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10" name="Google Shape;110;p16"/>
          <p:cNvSpPr txBox="1"/>
          <p:nvPr>
            <p:ph hasCustomPrompt="1" idx="5" type="title"/>
          </p:nvPr>
        </p:nvSpPr>
        <p:spPr>
          <a:xfrm>
            <a:off x="2808900" y="3347675"/>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2">
  <p:cSld name="CUSTOM_6_1_1_1_2">
    <p:bg>
      <p:bgPr>
        <a:solidFill>
          <a:schemeClr val="dk1"/>
        </a:solidFill>
      </p:bgPr>
    </p:bg>
    <p:spTree>
      <p:nvGrpSpPr>
        <p:cNvPr id="111" name="Shape 111"/>
        <p:cNvGrpSpPr/>
        <p:nvPr/>
      </p:nvGrpSpPr>
      <p:grpSpPr>
        <a:xfrm>
          <a:off x="0" y="0"/>
          <a:ext cx="0" cy="0"/>
          <a:chOff x="0" y="0"/>
          <a:chExt cx="0" cy="0"/>
        </a:xfrm>
      </p:grpSpPr>
      <p:sp>
        <p:nvSpPr>
          <p:cNvPr id="112" name="Google Shape;112;p17"/>
          <p:cNvSpPr txBox="1"/>
          <p:nvPr>
            <p:ph type="ctrTitle"/>
          </p:nvPr>
        </p:nvSpPr>
        <p:spPr>
          <a:xfrm>
            <a:off x="2302800" y="1658275"/>
            <a:ext cx="4538400" cy="1827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b="0" sz="4800">
                <a:solidFill>
                  <a:schemeClr val="dk1"/>
                </a:solidFill>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6_1_1_2_1_1_1_1">
    <p:bg>
      <p:bgPr>
        <a:solidFill>
          <a:schemeClr val="dk1"/>
        </a:solidFill>
      </p:bgPr>
    </p:bg>
    <p:spTree>
      <p:nvGrpSpPr>
        <p:cNvPr id="113" name="Shape 113"/>
        <p:cNvGrpSpPr/>
        <p:nvPr/>
      </p:nvGrpSpPr>
      <p:grpSpPr>
        <a:xfrm>
          <a:off x="0" y="0"/>
          <a:ext cx="0" cy="0"/>
          <a:chOff x="0" y="0"/>
          <a:chExt cx="0" cy="0"/>
        </a:xfrm>
      </p:grpSpPr>
      <p:sp>
        <p:nvSpPr>
          <p:cNvPr id="114" name="Google Shape;114;p18"/>
          <p:cNvSpPr txBox="1"/>
          <p:nvPr>
            <p:ph type="title"/>
          </p:nvPr>
        </p:nvSpPr>
        <p:spPr>
          <a:xfrm>
            <a:off x="3737772" y="300104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15" name="Google Shape;115;p18"/>
          <p:cNvSpPr txBox="1"/>
          <p:nvPr>
            <p:ph idx="1" type="subTitle"/>
          </p:nvPr>
        </p:nvSpPr>
        <p:spPr>
          <a:xfrm>
            <a:off x="3553122" y="344947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
        <p:nvSpPr>
          <p:cNvPr id="116" name="Google Shape;116;p18"/>
          <p:cNvSpPr txBox="1"/>
          <p:nvPr>
            <p:ph idx="2" type="title"/>
          </p:nvPr>
        </p:nvSpPr>
        <p:spPr>
          <a:xfrm>
            <a:off x="869647" y="334959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17" name="Google Shape;117;p18"/>
          <p:cNvSpPr txBox="1"/>
          <p:nvPr>
            <p:ph idx="3" type="subTitle"/>
          </p:nvPr>
        </p:nvSpPr>
        <p:spPr>
          <a:xfrm>
            <a:off x="684997" y="379802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
        <p:nvSpPr>
          <p:cNvPr id="118" name="Google Shape;118;p18"/>
          <p:cNvSpPr txBox="1"/>
          <p:nvPr>
            <p:ph idx="4" type="title"/>
          </p:nvPr>
        </p:nvSpPr>
        <p:spPr>
          <a:xfrm>
            <a:off x="6549147" y="334959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19" name="Google Shape;119;p18"/>
          <p:cNvSpPr txBox="1"/>
          <p:nvPr>
            <p:ph idx="5" type="subTitle"/>
          </p:nvPr>
        </p:nvSpPr>
        <p:spPr>
          <a:xfrm>
            <a:off x="6364497" y="379802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_1_2_1">
    <p:bg>
      <p:bgPr>
        <a:solidFill>
          <a:schemeClr val="dk1"/>
        </a:solidFill>
      </p:bgPr>
    </p:bg>
    <p:spTree>
      <p:nvGrpSpPr>
        <p:cNvPr id="120" name="Shape 120"/>
        <p:cNvGrpSpPr/>
        <p:nvPr/>
      </p:nvGrpSpPr>
      <p:grpSpPr>
        <a:xfrm>
          <a:off x="0" y="0"/>
          <a:ext cx="0" cy="0"/>
          <a:chOff x="0" y="0"/>
          <a:chExt cx="0" cy="0"/>
        </a:xfrm>
      </p:grpSpPr>
      <p:sp>
        <p:nvSpPr>
          <p:cNvPr id="121" name="Google Shape;121;p19"/>
          <p:cNvSpPr/>
          <p:nvPr/>
        </p:nvSpPr>
        <p:spPr>
          <a:xfrm>
            <a:off x="418800" y="612272"/>
            <a:ext cx="3278700" cy="40824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516007" y="504847"/>
            <a:ext cx="3278700" cy="40824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txBox="1"/>
          <p:nvPr>
            <p:ph type="ctrTitle"/>
          </p:nvPr>
        </p:nvSpPr>
        <p:spPr>
          <a:xfrm>
            <a:off x="833911" y="-301775"/>
            <a:ext cx="3248400" cy="2419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CBF4A"/>
              </a:buClr>
              <a:buSzPts val="3600"/>
              <a:buNone/>
              <a:defRPr b="0" sz="6000">
                <a:latin typeface="Staatliches"/>
                <a:ea typeface="Staatliches"/>
                <a:cs typeface="Staatliches"/>
                <a:sym typeface="Staatliches"/>
              </a:defRPr>
            </a:lvl1pPr>
            <a:lvl2pPr lvl="1" rtl="0" algn="ctr">
              <a:spcBef>
                <a:spcPts val="0"/>
              </a:spcBef>
              <a:spcAft>
                <a:spcPts val="0"/>
              </a:spcAft>
              <a:buClr>
                <a:srgbClr val="FCBF4A"/>
              </a:buClr>
              <a:buSzPts val="5200"/>
              <a:buNone/>
              <a:defRPr sz="5200">
                <a:solidFill>
                  <a:srgbClr val="FCBF4A"/>
                </a:solidFill>
              </a:defRPr>
            </a:lvl2pPr>
            <a:lvl3pPr lvl="2" rtl="0" algn="ctr">
              <a:spcBef>
                <a:spcPts val="0"/>
              </a:spcBef>
              <a:spcAft>
                <a:spcPts val="0"/>
              </a:spcAft>
              <a:buClr>
                <a:srgbClr val="FCBF4A"/>
              </a:buClr>
              <a:buSzPts val="5200"/>
              <a:buNone/>
              <a:defRPr sz="5200">
                <a:solidFill>
                  <a:srgbClr val="FCBF4A"/>
                </a:solidFill>
              </a:defRPr>
            </a:lvl3pPr>
            <a:lvl4pPr lvl="3" rtl="0" algn="ctr">
              <a:spcBef>
                <a:spcPts val="0"/>
              </a:spcBef>
              <a:spcAft>
                <a:spcPts val="0"/>
              </a:spcAft>
              <a:buClr>
                <a:srgbClr val="FCBF4A"/>
              </a:buClr>
              <a:buSzPts val="5200"/>
              <a:buNone/>
              <a:defRPr sz="5200">
                <a:solidFill>
                  <a:srgbClr val="FCBF4A"/>
                </a:solidFill>
              </a:defRPr>
            </a:lvl4pPr>
            <a:lvl5pPr lvl="4" rtl="0" algn="ctr">
              <a:spcBef>
                <a:spcPts val="0"/>
              </a:spcBef>
              <a:spcAft>
                <a:spcPts val="0"/>
              </a:spcAft>
              <a:buClr>
                <a:srgbClr val="FCBF4A"/>
              </a:buClr>
              <a:buSzPts val="5200"/>
              <a:buNone/>
              <a:defRPr sz="5200">
                <a:solidFill>
                  <a:srgbClr val="FCBF4A"/>
                </a:solidFill>
              </a:defRPr>
            </a:lvl5pPr>
            <a:lvl6pPr lvl="5" rtl="0" algn="ctr">
              <a:spcBef>
                <a:spcPts val="0"/>
              </a:spcBef>
              <a:spcAft>
                <a:spcPts val="0"/>
              </a:spcAft>
              <a:buClr>
                <a:srgbClr val="FCBF4A"/>
              </a:buClr>
              <a:buSzPts val="5200"/>
              <a:buNone/>
              <a:defRPr sz="5200">
                <a:solidFill>
                  <a:srgbClr val="FCBF4A"/>
                </a:solidFill>
              </a:defRPr>
            </a:lvl6pPr>
            <a:lvl7pPr lvl="6" rtl="0" algn="ctr">
              <a:spcBef>
                <a:spcPts val="0"/>
              </a:spcBef>
              <a:spcAft>
                <a:spcPts val="0"/>
              </a:spcAft>
              <a:buClr>
                <a:srgbClr val="FCBF4A"/>
              </a:buClr>
              <a:buSzPts val="5200"/>
              <a:buNone/>
              <a:defRPr sz="5200">
                <a:solidFill>
                  <a:srgbClr val="FCBF4A"/>
                </a:solidFill>
              </a:defRPr>
            </a:lvl7pPr>
            <a:lvl8pPr lvl="7" rtl="0" algn="ctr">
              <a:spcBef>
                <a:spcPts val="0"/>
              </a:spcBef>
              <a:spcAft>
                <a:spcPts val="0"/>
              </a:spcAft>
              <a:buClr>
                <a:srgbClr val="FCBF4A"/>
              </a:buClr>
              <a:buSzPts val="5200"/>
              <a:buNone/>
              <a:defRPr sz="5200">
                <a:solidFill>
                  <a:srgbClr val="FCBF4A"/>
                </a:solidFill>
              </a:defRPr>
            </a:lvl8pPr>
            <a:lvl9pPr lvl="8" rtl="0" algn="ctr">
              <a:spcBef>
                <a:spcPts val="0"/>
              </a:spcBef>
              <a:spcAft>
                <a:spcPts val="0"/>
              </a:spcAft>
              <a:buClr>
                <a:srgbClr val="FCBF4A"/>
              </a:buClr>
              <a:buSzPts val="5200"/>
              <a:buNone/>
              <a:defRPr sz="5200">
                <a:solidFill>
                  <a:srgbClr val="FCBF4A"/>
                </a:solidFill>
              </a:defRPr>
            </a:lvl9pPr>
          </a:lstStyle>
          <a:p/>
        </p:txBody>
      </p:sp>
      <p:sp>
        <p:nvSpPr>
          <p:cNvPr id="124" name="Google Shape;124;p19"/>
          <p:cNvSpPr txBox="1"/>
          <p:nvPr>
            <p:ph idx="1" type="subTitle"/>
          </p:nvPr>
        </p:nvSpPr>
        <p:spPr>
          <a:xfrm>
            <a:off x="833911" y="1947275"/>
            <a:ext cx="3326700" cy="3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
        <p:nvSpPr>
          <p:cNvPr id="125" name="Google Shape;125;p19"/>
          <p:cNvSpPr txBox="1"/>
          <p:nvPr/>
        </p:nvSpPr>
        <p:spPr>
          <a:xfrm>
            <a:off x="833900" y="3428100"/>
            <a:ext cx="2686800" cy="4686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900">
                <a:solidFill>
                  <a:srgbClr val="434343"/>
                </a:solidFill>
                <a:latin typeface="Anaheim"/>
                <a:ea typeface="Anaheim"/>
                <a:cs typeface="Anaheim"/>
                <a:sym typeface="Anaheim"/>
              </a:rPr>
              <a:t>CREDITS</a:t>
            </a:r>
            <a:r>
              <a:rPr lang="en" sz="900">
                <a:solidFill>
                  <a:srgbClr val="434343"/>
                </a:solidFill>
                <a:latin typeface="Anaheim"/>
                <a:ea typeface="Anaheim"/>
                <a:cs typeface="Anaheim"/>
                <a:sym typeface="Anaheim"/>
              </a:rPr>
              <a:t>: This presentation template was created by </a:t>
            </a:r>
            <a:r>
              <a:rPr b="1" lang="en" sz="900">
                <a:solidFill>
                  <a:srgbClr val="434343"/>
                </a:solidFill>
                <a:uFill>
                  <a:noFill/>
                </a:uFill>
                <a:latin typeface="Anaheim"/>
                <a:ea typeface="Anaheim"/>
                <a:cs typeface="Anaheim"/>
                <a:sym typeface="Anaheim"/>
                <a:hlinkClick r:id="rId2">
                  <a:extLst>
                    <a:ext uri="{A12FA001-AC4F-418D-AE19-62706E023703}">
                      <ahyp:hlinkClr val="tx"/>
                    </a:ext>
                  </a:extLst>
                </a:hlinkClick>
              </a:rPr>
              <a:t>Slidesgo</a:t>
            </a:r>
            <a:r>
              <a:rPr lang="en" sz="900">
                <a:solidFill>
                  <a:srgbClr val="434343"/>
                </a:solidFill>
                <a:latin typeface="Anaheim"/>
                <a:ea typeface="Anaheim"/>
                <a:cs typeface="Anaheim"/>
                <a:sym typeface="Anaheim"/>
              </a:rPr>
              <a:t>, including icons by </a:t>
            </a:r>
            <a:r>
              <a:rPr b="1" lang="en" sz="900">
                <a:solidFill>
                  <a:srgbClr val="434343"/>
                </a:solidFill>
                <a:uFill>
                  <a:noFill/>
                </a:uFill>
                <a:latin typeface="Anaheim"/>
                <a:ea typeface="Anaheim"/>
                <a:cs typeface="Anaheim"/>
                <a:sym typeface="Anaheim"/>
                <a:hlinkClick r:id="rId3">
                  <a:extLst>
                    <a:ext uri="{A12FA001-AC4F-418D-AE19-62706E023703}">
                      <ahyp:hlinkClr val="tx"/>
                    </a:ext>
                  </a:extLst>
                </a:hlinkClick>
              </a:rPr>
              <a:t>Flaticon</a:t>
            </a:r>
            <a:r>
              <a:rPr lang="en" sz="900">
                <a:solidFill>
                  <a:srgbClr val="434343"/>
                </a:solidFill>
                <a:latin typeface="Anaheim"/>
                <a:ea typeface="Anaheim"/>
                <a:cs typeface="Anaheim"/>
                <a:sym typeface="Anaheim"/>
              </a:rPr>
              <a:t>, and infographics &amp; images by </a:t>
            </a:r>
            <a:r>
              <a:rPr b="1" lang="en" sz="900">
                <a:solidFill>
                  <a:srgbClr val="434343"/>
                </a:solidFill>
                <a:uFill>
                  <a:noFill/>
                </a:uFill>
                <a:latin typeface="Anaheim"/>
                <a:ea typeface="Anaheim"/>
                <a:cs typeface="Anaheim"/>
                <a:sym typeface="Anaheim"/>
                <a:hlinkClick r:id="rId4">
                  <a:extLst>
                    <a:ext uri="{A12FA001-AC4F-418D-AE19-62706E023703}">
                      <ahyp:hlinkClr val="tx"/>
                    </a:ext>
                  </a:extLst>
                </a:hlinkClick>
              </a:rPr>
              <a:t>Freepik</a:t>
            </a:r>
            <a:r>
              <a:rPr b="1" lang="en" sz="900">
                <a:solidFill>
                  <a:srgbClr val="434343"/>
                </a:solidFill>
                <a:latin typeface="Anaheim"/>
                <a:ea typeface="Anaheim"/>
                <a:cs typeface="Anaheim"/>
                <a:sym typeface="Anaheim"/>
              </a:rPr>
              <a:t> </a:t>
            </a:r>
            <a:r>
              <a:rPr lang="en" sz="900">
                <a:solidFill>
                  <a:srgbClr val="434343"/>
                </a:solidFill>
                <a:latin typeface="Anaheim"/>
                <a:ea typeface="Anaheim"/>
                <a:cs typeface="Anaheim"/>
                <a:sym typeface="Anaheim"/>
              </a:rPr>
              <a:t>and illustrations by</a:t>
            </a:r>
            <a:r>
              <a:rPr b="1" lang="en" sz="900">
                <a:solidFill>
                  <a:srgbClr val="434343"/>
                </a:solidFill>
                <a:latin typeface="Anaheim"/>
                <a:ea typeface="Anaheim"/>
                <a:cs typeface="Anaheim"/>
                <a:sym typeface="Anaheim"/>
              </a:rPr>
              <a:t> </a:t>
            </a:r>
            <a:r>
              <a:rPr b="1" lang="en" sz="900">
                <a:solidFill>
                  <a:schemeClr val="hlink"/>
                </a:solidFill>
                <a:uFill>
                  <a:noFill/>
                </a:uFill>
                <a:latin typeface="Anaheim"/>
                <a:ea typeface="Anaheim"/>
                <a:cs typeface="Anaheim"/>
                <a:sym typeface="Anaheim"/>
                <a:hlinkClick r:id="rId5"/>
              </a:rPr>
              <a:t>Storyset</a:t>
            </a:r>
            <a:endParaRPr b="1" sz="700">
              <a:solidFill>
                <a:srgbClr val="434343"/>
              </a:solidFill>
              <a:latin typeface="Anaheim"/>
              <a:ea typeface="Anaheim"/>
              <a:cs typeface="Anaheim"/>
              <a:sym typeface="Anaheim"/>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_1_1">
    <p:bg>
      <p:bgPr>
        <a:solidFill>
          <a:schemeClr val="dk1"/>
        </a:solidFill>
      </p:bgPr>
    </p:bg>
    <p:spTree>
      <p:nvGrpSpPr>
        <p:cNvPr id="126" name="Shape 12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p:cSld name="CUSTOM_7_1">
    <p:bg>
      <p:bgPr>
        <a:solidFill>
          <a:schemeClr val="dk1"/>
        </a:solidFill>
      </p:bgPr>
    </p:bg>
    <p:spTree>
      <p:nvGrpSpPr>
        <p:cNvPr id="11" name="Shape 11"/>
        <p:cNvGrpSpPr/>
        <p:nvPr/>
      </p:nvGrpSpPr>
      <p:grpSpPr>
        <a:xfrm>
          <a:off x="0" y="0"/>
          <a:ext cx="0" cy="0"/>
          <a:chOff x="0" y="0"/>
          <a:chExt cx="0" cy="0"/>
        </a:xfrm>
      </p:grpSpPr>
      <p:sp>
        <p:nvSpPr>
          <p:cNvPr id="12" name="Google Shape;12;p3"/>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idx="1" type="subTitle"/>
          </p:nvPr>
        </p:nvSpPr>
        <p:spPr>
          <a:xfrm flipH="1">
            <a:off x="889350" y="1030050"/>
            <a:ext cx="7409100" cy="28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rtl="0" algn="ctr">
              <a:lnSpc>
                <a:spcPct val="100000"/>
              </a:lnSpc>
              <a:spcBef>
                <a:spcPts val="0"/>
              </a:spcBef>
              <a:spcAft>
                <a:spcPts val="0"/>
              </a:spcAft>
              <a:buSzPts val="1400"/>
              <a:buFont typeface="Josefin Slab Thin"/>
              <a:buAutoNum type="alphaLcPeriod"/>
              <a:defRPr sz="1400">
                <a:latin typeface="Josefin Slab"/>
                <a:ea typeface="Josefin Slab"/>
                <a:cs typeface="Josefin Slab"/>
                <a:sym typeface="Josefin Slab"/>
              </a:defRPr>
            </a:lvl2pPr>
            <a:lvl3pPr lvl="2" rtl="0" algn="ctr">
              <a:lnSpc>
                <a:spcPct val="100000"/>
              </a:lnSpc>
              <a:spcBef>
                <a:spcPts val="0"/>
              </a:spcBef>
              <a:spcAft>
                <a:spcPts val="0"/>
              </a:spcAft>
              <a:buSzPts val="1400"/>
              <a:buFont typeface="Josefin Slab Thin"/>
              <a:buAutoNum type="romanLcPeriod"/>
              <a:defRPr sz="1400">
                <a:latin typeface="Josefin Slab"/>
                <a:ea typeface="Josefin Slab"/>
                <a:cs typeface="Josefin Slab"/>
                <a:sym typeface="Josefin Slab"/>
              </a:defRPr>
            </a:lvl3pPr>
            <a:lvl4pPr lvl="3" rtl="0" algn="ctr">
              <a:lnSpc>
                <a:spcPct val="100000"/>
              </a:lnSpc>
              <a:spcBef>
                <a:spcPts val="0"/>
              </a:spcBef>
              <a:spcAft>
                <a:spcPts val="0"/>
              </a:spcAft>
              <a:buSzPts val="1400"/>
              <a:buFont typeface="Josefin Slab Thin"/>
              <a:buAutoNum type="arabicPeriod"/>
              <a:defRPr sz="1400">
                <a:latin typeface="Josefin Slab"/>
                <a:ea typeface="Josefin Slab"/>
                <a:cs typeface="Josefin Slab"/>
                <a:sym typeface="Josefin Slab"/>
              </a:defRPr>
            </a:lvl4pPr>
            <a:lvl5pPr lvl="4" rtl="0" algn="ctr">
              <a:lnSpc>
                <a:spcPct val="100000"/>
              </a:lnSpc>
              <a:spcBef>
                <a:spcPts val="0"/>
              </a:spcBef>
              <a:spcAft>
                <a:spcPts val="0"/>
              </a:spcAft>
              <a:buSzPts val="1400"/>
              <a:buFont typeface="Josefin Slab Thin"/>
              <a:buAutoNum type="alphaLcPeriod"/>
              <a:defRPr sz="1400">
                <a:latin typeface="Josefin Slab"/>
                <a:ea typeface="Josefin Slab"/>
                <a:cs typeface="Josefin Slab"/>
                <a:sym typeface="Josefin Slab"/>
              </a:defRPr>
            </a:lvl5pPr>
            <a:lvl6pPr lvl="5" rtl="0" algn="ctr">
              <a:lnSpc>
                <a:spcPct val="100000"/>
              </a:lnSpc>
              <a:spcBef>
                <a:spcPts val="0"/>
              </a:spcBef>
              <a:spcAft>
                <a:spcPts val="0"/>
              </a:spcAft>
              <a:buSzPts val="1400"/>
              <a:buFont typeface="Josefin Slab Thin"/>
              <a:buAutoNum type="romanLcPeriod"/>
              <a:defRPr sz="1400">
                <a:latin typeface="Josefin Slab"/>
                <a:ea typeface="Josefin Slab"/>
                <a:cs typeface="Josefin Slab"/>
                <a:sym typeface="Josefin Slab"/>
              </a:defRPr>
            </a:lvl6pPr>
            <a:lvl7pPr lvl="6" rtl="0" algn="ctr">
              <a:lnSpc>
                <a:spcPct val="100000"/>
              </a:lnSpc>
              <a:spcBef>
                <a:spcPts val="0"/>
              </a:spcBef>
              <a:spcAft>
                <a:spcPts val="0"/>
              </a:spcAft>
              <a:buSzPts val="1400"/>
              <a:buFont typeface="Josefin Slab Thin"/>
              <a:buAutoNum type="arabicPeriod"/>
              <a:defRPr sz="1400">
                <a:latin typeface="Josefin Slab"/>
                <a:ea typeface="Josefin Slab"/>
                <a:cs typeface="Josefin Slab"/>
                <a:sym typeface="Josefin Slab"/>
              </a:defRPr>
            </a:lvl7pPr>
            <a:lvl8pPr lvl="7" rtl="0" algn="ctr">
              <a:lnSpc>
                <a:spcPct val="100000"/>
              </a:lnSpc>
              <a:spcBef>
                <a:spcPts val="0"/>
              </a:spcBef>
              <a:spcAft>
                <a:spcPts val="0"/>
              </a:spcAft>
              <a:buSzPts val="1400"/>
              <a:buFont typeface="Josefin Slab Thin"/>
              <a:buAutoNum type="alphaLcPeriod"/>
              <a:defRPr sz="1400">
                <a:latin typeface="Josefin Slab"/>
                <a:ea typeface="Josefin Slab"/>
                <a:cs typeface="Josefin Slab"/>
                <a:sym typeface="Josefin Slab"/>
              </a:defRPr>
            </a:lvl8pPr>
            <a:lvl9pPr lvl="8" rtl="0" algn="ctr">
              <a:lnSpc>
                <a:spcPct val="100000"/>
              </a:lnSpc>
              <a:spcBef>
                <a:spcPts val="0"/>
              </a:spcBef>
              <a:spcAft>
                <a:spcPts val="0"/>
              </a:spcAft>
              <a:buSzPts val="1400"/>
              <a:buFont typeface="Josefin Slab Thin"/>
              <a:buAutoNum type="romanLcPeriod"/>
              <a:defRPr sz="1400">
                <a:latin typeface="Josefin Slab"/>
                <a:ea typeface="Josefin Slab"/>
                <a:cs typeface="Josefin Slab"/>
                <a:sym typeface="Josefin Slab"/>
              </a:defRPr>
            </a:lvl9pPr>
          </a:lstStyle>
          <a:p/>
        </p:txBody>
      </p:sp>
      <p:sp>
        <p:nvSpPr>
          <p:cNvPr id="15" name="Google Shape;15;p3"/>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DF3E5">
            <a:alpha val="29620"/>
          </a:srgbClr>
        </a:solidFill>
      </p:bgPr>
    </p:bg>
    <p:spTree>
      <p:nvGrpSpPr>
        <p:cNvPr id="127" name="Shape 127"/>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8" name="Shape 128"/>
        <p:cNvGrpSpPr/>
        <p:nvPr/>
      </p:nvGrpSpPr>
      <p:grpSpPr>
        <a:xfrm>
          <a:off x="0" y="0"/>
          <a:ext cx="0" cy="0"/>
          <a:chOff x="0" y="0"/>
          <a:chExt cx="0" cy="0"/>
        </a:xfrm>
      </p:grpSpPr>
      <p:sp>
        <p:nvSpPr>
          <p:cNvPr id="129" name="Google Shape;129;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0" name="Google Shape;130;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1" name="Google Shape;13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4" name="Google Shape;134;p2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35" name="Google Shape;135;p2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36" name="Google Shape;13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4">
    <p:bg>
      <p:bgPr>
        <a:solidFill>
          <a:schemeClr val="dk1"/>
        </a:solidFill>
      </p:bgPr>
    </p:bg>
    <p:spTree>
      <p:nvGrpSpPr>
        <p:cNvPr id="16" name="Shape 16"/>
        <p:cNvGrpSpPr/>
        <p:nvPr/>
      </p:nvGrpSpPr>
      <p:grpSpPr>
        <a:xfrm>
          <a:off x="0" y="0"/>
          <a:ext cx="0" cy="0"/>
          <a:chOff x="0" y="0"/>
          <a:chExt cx="0" cy="0"/>
        </a:xfrm>
      </p:grpSpPr>
      <p:sp>
        <p:nvSpPr>
          <p:cNvPr id="17" name="Google Shape;17;p4"/>
          <p:cNvSpPr txBox="1"/>
          <p:nvPr>
            <p:ph type="ctrTitle"/>
          </p:nvPr>
        </p:nvSpPr>
        <p:spPr>
          <a:xfrm>
            <a:off x="3782800" y="1657625"/>
            <a:ext cx="21273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chemeClr val="dk1"/>
              </a:buClr>
              <a:buSzPts val="1200"/>
              <a:buNone/>
              <a:defRPr b="0" sz="1200">
                <a:solidFill>
                  <a:schemeClr val="dk1"/>
                </a:solidFill>
              </a:defRPr>
            </a:lvl2pPr>
            <a:lvl3pPr lvl="2" rtl="0">
              <a:spcBef>
                <a:spcPts val="0"/>
              </a:spcBef>
              <a:spcAft>
                <a:spcPts val="0"/>
              </a:spcAft>
              <a:buClr>
                <a:schemeClr val="dk1"/>
              </a:buClr>
              <a:buSzPts val="1200"/>
              <a:buNone/>
              <a:defRPr b="0" sz="1200">
                <a:solidFill>
                  <a:schemeClr val="dk1"/>
                </a:solidFill>
              </a:defRPr>
            </a:lvl3pPr>
            <a:lvl4pPr lvl="3" rtl="0">
              <a:spcBef>
                <a:spcPts val="0"/>
              </a:spcBef>
              <a:spcAft>
                <a:spcPts val="0"/>
              </a:spcAft>
              <a:buClr>
                <a:schemeClr val="dk1"/>
              </a:buClr>
              <a:buSzPts val="1200"/>
              <a:buNone/>
              <a:defRPr b="0" sz="1200">
                <a:solidFill>
                  <a:schemeClr val="dk1"/>
                </a:solidFill>
              </a:defRPr>
            </a:lvl4pPr>
            <a:lvl5pPr lvl="4" rtl="0">
              <a:spcBef>
                <a:spcPts val="0"/>
              </a:spcBef>
              <a:spcAft>
                <a:spcPts val="0"/>
              </a:spcAft>
              <a:buClr>
                <a:schemeClr val="dk1"/>
              </a:buClr>
              <a:buSzPts val="1200"/>
              <a:buNone/>
              <a:defRPr b="0" sz="1200">
                <a:solidFill>
                  <a:schemeClr val="dk1"/>
                </a:solidFill>
              </a:defRPr>
            </a:lvl5pPr>
            <a:lvl6pPr lvl="5" rtl="0">
              <a:spcBef>
                <a:spcPts val="0"/>
              </a:spcBef>
              <a:spcAft>
                <a:spcPts val="0"/>
              </a:spcAft>
              <a:buClr>
                <a:schemeClr val="dk1"/>
              </a:buClr>
              <a:buSzPts val="1200"/>
              <a:buNone/>
              <a:defRPr b="0" sz="1200">
                <a:solidFill>
                  <a:schemeClr val="dk1"/>
                </a:solidFill>
              </a:defRPr>
            </a:lvl6pPr>
            <a:lvl7pPr lvl="6" rtl="0">
              <a:spcBef>
                <a:spcPts val="0"/>
              </a:spcBef>
              <a:spcAft>
                <a:spcPts val="0"/>
              </a:spcAft>
              <a:buClr>
                <a:schemeClr val="dk1"/>
              </a:buClr>
              <a:buSzPts val="1200"/>
              <a:buNone/>
              <a:defRPr b="0" sz="1200">
                <a:solidFill>
                  <a:schemeClr val="dk1"/>
                </a:solidFill>
              </a:defRPr>
            </a:lvl7pPr>
            <a:lvl8pPr lvl="7" rtl="0">
              <a:spcBef>
                <a:spcPts val="0"/>
              </a:spcBef>
              <a:spcAft>
                <a:spcPts val="0"/>
              </a:spcAft>
              <a:buClr>
                <a:schemeClr val="dk1"/>
              </a:buClr>
              <a:buSzPts val="1200"/>
              <a:buNone/>
              <a:defRPr b="0" sz="1200">
                <a:solidFill>
                  <a:schemeClr val="dk1"/>
                </a:solidFill>
              </a:defRPr>
            </a:lvl8pPr>
            <a:lvl9pPr lvl="8" rtl="0">
              <a:spcBef>
                <a:spcPts val="0"/>
              </a:spcBef>
              <a:spcAft>
                <a:spcPts val="0"/>
              </a:spcAft>
              <a:buClr>
                <a:schemeClr val="dk1"/>
              </a:buClr>
              <a:buSzPts val="1200"/>
              <a:buNone/>
              <a:defRPr b="0" sz="1200">
                <a:solidFill>
                  <a:schemeClr val="dk1"/>
                </a:solidFill>
              </a:defRPr>
            </a:lvl9pPr>
          </a:lstStyle>
          <a:p/>
        </p:txBody>
      </p:sp>
      <p:sp>
        <p:nvSpPr>
          <p:cNvPr id="18" name="Google Shape;18;p4"/>
          <p:cNvSpPr txBox="1"/>
          <p:nvPr>
            <p:ph idx="2" type="ctrTitle"/>
          </p:nvPr>
        </p:nvSpPr>
        <p:spPr>
          <a:xfrm>
            <a:off x="3782800" y="3482450"/>
            <a:ext cx="23094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chemeClr val="dk1"/>
              </a:buClr>
              <a:buSzPts val="1200"/>
              <a:buNone/>
              <a:defRPr b="0" sz="1200">
                <a:solidFill>
                  <a:schemeClr val="dk1"/>
                </a:solidFill>
              </a:defRPr>
            </a:lvl2pPr>
            <a:lvl3pPr lvl="2" rtl="0">
              <a:spcBef>
                <a:spcPts val="0"/>
              </a:spcBef>
              <a:spcAft>
                <a:spcPts val="0"/>
              </a:spcAft>
              <a:buClr>
                <a:schemeClr val="dk1"/>
              </a:buClr>
              <a:buSzPts val="1200"/>
              <a:buNone/>
              <a:defRPr b="0" sz="1200">
                <a:solidFill>
                  <a:schemeClr val="dk1"/>
                </a:solidFill>
              </a:defRPr>
            </a:lvl3pPr>
            <a:lvl4pPr lvl="3" rtl="0">
              <a:spcBef>
                <a:spcPts val="0"/>
              </a:spcBef>
              <a:spcAft>
                <a:spcPts val="0"/>
              </a:spcAft>
              <a:buClr>
                <a:schemeClr val="dk1"/>
              </a:buClr>
              <a:buSzPts val="1200"/>
              <a:buNone/>
              <a:defRPr b="0" sz="1200">
                <a:solidFill>
                  <a:schemeClr val="dk1"/>
                </a:solidFill>
              </a:defRPr>
            </a:lvl4pPr>
            <a:lvl5pPr lvl="4" rtl="0">
              <a:spcBef>
                <a:spcPts val="0"/>
              </a:spcBef>
              <a:spcAft>
                <a:spcPts val="0"/>
              </a:spcAft>
              <a:buClr>
                <a:schemeClr val="dk1"/>
              </a:buClr>
              <a:buSzPts val="1200"/>
              <a:buNone/>
              <a:defRPr b="0" sz="1200">
                <a:solidFill>
                  <a:schemeClr val="dk1"/>
                </a:solidFill>
              </a:defRPr>
            </a:lvl5pPr>
            <a:lvl6pPr lvl="5" rtl="0">
              <a:spcBef>
                <a:spcPts val="0"/>
              </a:spcBef>
              <a:spcAft>
                <a:spcPts val="0"/>
              </a:spcAft>
              <a:buClr>
                <a:schemeClr val="dk1"/>
              </a:buClr>
              <a:buSzPts val="1200"/>
              <a:buNone/>
              <a:defRPr b="0" sz="1200">
                <a:solidFill>
                  <a:schemeClr val="dk1"/>
                </a:solidFill>
              </a:defRPr>
            </a:lvl6pPr>
            <a:lvl7pPr lvl="6" rtl="0">
              <a:spcBef>
                <a:spcPts val="0"/>
              </a:spcBef>
              <a:spcAft>
                <a:spcPts val="0"/>
              </a:spcAft>
              <a:buClr>
                <a:schemeClr val="dk1"/>
              </a:buClr>
              <a:buSzPts val="1200"/>
              <a:buNone/>
              <a:defRPr b="0" sz="1200">
                <a:solidFill>
                  <a:schemeClr val="dk1"/>
                </a:solidFill>
              </a:defRPr>
            </a:lvl7pPr>
            <a:lvl8pPr lvl="7" rtl="0">
              <a:spcBef>
                <a:spcPts val="0"/>
              </a:spcBef>
              <a:spcAft>
                <a:spcPts val="0"/>
              </a:spcAft>
              <a:buClr>
                <a:schemeClr val="dk1"/>
              </a:buClr>
              <a:buSzPts val="1200"/>
              <a:buNone/>
              <a:defRPr b="0" sz="1200">
                <a:solidFill>
                  <a:schemeClr val="dk1"/>
                </a:solidFill>
              </a:defRPr>
            </a:lvl8pPr>
            <a:lvl9pPr lvl="8" rtl="0">
              <a:spcBef>
                <a:spcPts val="0"/>
              </a:spcBef>
              <a:spcAft>
                <a:spcPts val="0"/>
              </a:spcAft>
              <a:buClr>
                <a:schemeClr val="dk1"/>
              </a:buClr>
              <a:buSzPts val="1200"/>
              <a:buNone/>
              <a:defRPr b="0" sz="1200">
                <a:solidFill>
                  <a:schemeClr val="dk1"/>
                </a:solidFill>
              </a:defRPr>
            </a:lvl9pPr>
          </a:lstStyle>
          <a:p/>
        </p:txBody>
      </p:sp>
      <p:sp>
        <p:nvSpPr>
          <p:cNvPr id="19" name="Google Shape;19;p4"/>
          <p:cNvSpPr txBox="1"/>
          <p:nvPr>
            <p:ph idx="3" type="ctrTitle"/>
          </p:nvPr>
        </p:nvSpPr>
        <p:spPr>
          <a:xfrm>
            <a:off x="6235575" y="1657625"/>
            <a:ext cx="22536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chemeClr val="dk1"/>
              </a:buClr>
              <a:buSzPts val="1200"/>
              <a:buNone/>
              <a:defRPr b="0" sz="1200">
                <a:solidFill>
                  <a:schemeClr val="dk1"/>
                </a:solidFill>
              </a:defRPr>
            </a:lvl2pPr>
            <a:lvl3pPr lvl="2" rtl="0">
              <a:spcBef>
                <a:spcPts val="0"/>
              </a:spcBef>
              <a:spcAft>
                <a:spcPts val="0"/>
              </a:spcAft>
              <a:buClr>
                <a:schemeClr val="dk1"/>
              </a:buClr>
              <a:buSzPts val="1200"/>
              <a:buNone/>
              <a:defRPr b="0" sz="1200">
                <a:solidFill>
                  <a:schemeClr val="dk1"/>
                </a:solidFill>
              </a:defRPr>
            </a:lvl3pPr>
            <a:lvl4pPr lvl="3" rtl="0">
              <a:spcBef>
                <a:spcPts val="0"/>
              </a:spcBef>
              <a:spcAft>
                <a:spcPts val="0"/>
              </a:spcAft>
              <a:buClr>
                <a:schemeClr val="dk1"/>
              </a:buClr>
              <a:buSzPts val="1200"/>
              <a:buNone/>
              <a:defRPr b="0" sz="1200">
                <a:solidFill>
                  <a:schemeClr val="dk1"/>
                </a:solidFill>
              </a:defRPr>
            </a:lvl4pPr>
            <a:lvl5pPr lvl="4" rtl="0">
              <a:spcBef>
                <a:spcPts val="0"/>
              </a:spcBef>
              <a:spcAft>
                <a:spcPts val="0"/>
              </a:spcAft>
              <a:buClr>
                <a:schemeClr val="dk1"/>
              </a:buClr>
              <a:buSzPts val="1200"/>
              <a:buNone/>
              <a:defRPr b="0" sz="1200">
                <a:solidFill>
                  <a:schemeClr val="dk1"/>
                </a:solidFill>
              </a:defRPr>
            </a:lvl5pPr>
            <a:lvl6pPr lvl="5" rtl="0">
              <a:spcBef>
                <a:spcPts val="0"/>
              </a:spcBef>
              <a:spcAft>
                <a:spcPts val="0"/>
              </a:spcAft>
              <a:buClr>
                <a:schemeClr val="dk1"/>
              </a:buClr>
              <a:buSzPts val="1200"/>
              <a:buNone/>
              <a:defRPr b="0" sz="1200">
                <a:solidFill>
                  <a:schemeClr val="dk1"/>
                </a:solidFill>
              </a:defRPr>
            </a:lvl6pPr>
            <a:lvl7pPr lvl="6" rtl="0">
              <a:spcBef>
                <a:spcPts val="0"/>
              </a:spcBef>
              <a:spcAft>
                <a:spcPts val="0"/>
              </a:spcAft>
              <a:buClr>
                <a:schemeClr val="dk1"/>
              </a:buClr>
              <a:buSzPts val="1200"/>
              <a:buNone/>
              <a:defRPr b="0" sz="1200">
                <a:solidFill>
                  <a:schemeClr val="dk1"/>
                </a:solidFill>
              </a:defRPr>
            </a:lvl7pPr>
            <a:lvl8pPr lvl="7" rtl="0">
              <a:spcBef>
                <a:spcPts val="0"/>
              </a:spcBef>
              <a:spcAft>
                <a:spcPts val="0"/>
              </a:spcAft>
              <a:buClr>
                <a:schemeClr val="dk1"/>
              </a:buClr>
              <a:buSzPts val="1200"/>
              <a:buNone/>
              <a:defRPr b="0" sz="1200">
                <a:solidFill>
                  <a:schemeClr val="dk1"/>
                </a:solidFill>
              </a:defRPr>
            </a:lvl8pPr>
            <a:lvl9pPr lvl="8" rtl="0">
              <a:spcBef>
                <a:spcPts val="0"/>
              </a:spcBef>
              <a:spcAft>
                <a:spcPts val="0"/>
              </a:spcAft>
              <a:buClr>
                <a:schemeClr val="dk1"/>
              </a:buClr>
              <a:buSzPts val="1200"/>
              <a:buNone/>
              <a:defRPr b="0" sz="1200">
                <a:solidFill>
                  <a:schemeClr val="dk1"/>
                </a:solidFill>
              </a:defRPr>
            </a:lvl9pPr>
          </a:lstStyle>
          <a:p/>
        </p:txBody>
      </p:sp>
      <p:sp>
        <p:nvSpPr>
          <p:cNvPr id="20" name="Google Shape;20;p4"/>
          <p:cNvSpPr txBox="1"/>
          <p:nvPr>
            <p:ph idx="4" type="ctrTitle"/>
          </p:nvPr>
        </p:nvSpPr>
        <p:spPr>
          <a:xfrm>
            <a:off x="6235575" y="3482450"/>
            <a:ext cx="22536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chemeClr val="dk1"/>
              </a:buClr>
              <a:buSzPts val="1200"/>
              <a:buNone/>
              <a:defRPr b="0" sz="1200">
                <a:solidFill>
                  <a:schemeClr val="dk1"/>
                </a:solidFill>
              </a:defRPr>
            </a:lvl2pPr>
            <a:lvl3pPr lvl="2" rtl="0">
              <a:spcBef>
                <a:spcPts val="0"/>
              </a:spcBef>
              <a:spcAft>
                <a:spcPts val="0"/>
              </a:spcAft>
              <a:buClr>
                <a:schemeClr val="dk1"/>
              </a:buClr>
              <a:buSzPts val="1200"/>
              <a:buNone/>
              <a:defRPr b="0" sz="1200">
                <a:solidFill>
                  <a:schemeClr val="dk1"/>
                </a:solidFill>
              </a:defRPr>
            </a:lvl3pPr>
            <a:lvl4pPr lvl="3" rtl="0">
              <a:spcBef>
                <a:spcPts val="0"/>
              </a:spcBef>
              <a:spcAft>
                <a:spcPts val="0"/>
              </a:spcAft>
              <a:buClr>
                <a:schemeClr val="dk1"/>
              </a:buClr>
              <a:buSzPts val="1200"/>
              <a:buNone/>
              <a:defRPr b="0" sz="1200">
                <a:solidFill>
                  <a:schemeClr val="dk1"/>
                </a:solidFill>
              </a:defRPr>
            </a:lvl4pPr>
            <a:lvl5pPr lvl="4" rtl="0">
              <a:spcBef>
                <a:spcPts val="0"/>
              </a:spcBef>
              <a:spcAft>
                <a:spcPts val="0"/>
              </a:spcAft>
              <a:buClr>
                <a:schemeClr val="dk1"/>
              </a:buClr>
              <a:buSzPts val="1200"/>
              <a:buNone/>
              <a:defRPr b="0" sz="1200">
                <a:solidFill>
                  <a:schemeClr val="dk1"/>
                </a:solidFill>
              </a:defRPr>
            </a:lvl5pPr>
            <a:lvl6pPr lvl="5" rtl="0">
              <a:spcBef>
                <a:spcPts val="0"/>
              </a:spcBef>
              <a:spcAft>
                <a:spcPts val="0"/>
              </a:spcAft>
              <a:buClr>
                <a:schemeClr val="dk1"/>
              </a:buClr>
              <a:buSzPts val="1200"/>
              <a:buNone/>
              <a:defRPr b="0" sz="1200">
                <a:solidFill>
                  <a:schemeClr val="dk1"/>
                </a:solidFill>
              </a:defRPr>
            </a:lvl6pPr>
            <a:lvl7pPr lvl="6" rtl="0">
              <a:spcBef>
                <a:spcPts val="0"/>
              </a:spcBef>
              <a:spcAft>
                <a:spcPts val="0"/>
              </a:spcAft>
              <a:buClr>
                <a:schemeClr val="dk1"/>
              </a:buClr>
              <a:buSzPts val="1200"/>
              <a:buNone/>
              <a:defRPr b="0" sz="1200">
                <a:solidFill>
                  <a:schemeClr val="dk1"/>
                </a:solidFill>
              </a:defRPr>
            </a:lvl7pPr>
            <a:lvl8pPr lvl="7" rtl="0">
              <a:spcBef>
                <a:spcPts val="0"/>
              </a:spcBef>
              <a:spcAft>
                <a:spcPts val="0"/>
              </a:spcAft>
              <a:buClr>
                <a:schemeClr val="dk1"/>
              </a:buClr>
              <a:buSzPts val="1200"/>
              <a:buNone/>
              <a:defRPr b="0" sz="1200">
                <a:solidFill>
                  <a:schemeClr val="dk1"/>
                </a:solidFill>
              </a:defRPr>
            </a:lvl8pPr>
            <a:lvl9pPr lvl="8" rtl="0">
              <a:spcBef>
                <a:spcPts val="0"/>
              </a:spcBef>
              <a:spcAft>
                <a:spcPts val="0"/>
              </a:spcAft>
              <a:buClr>
                <a:schemeClr val="dk1"/>
              </a:buClr>
              <a:buSzPts val="1200"/>
              <a:buNone/>
              <a:defRPr b="0" sz="1200">
                <a:solidFill>
                  <a:schemeClr val="dk1"/>
                </a:solidFill>
              </a:defRPr>
            </a:lvl9pPr>
          </a:lstStyle>
          <a:p/>
        </p:txBody>
      </p:sp>
      <p:sp>
        <p:nvSpPr>
          <p:cNvPr id="21" name="Google Shape;21;p4"/>
          <p:cNvSpPr txBox="1"/>
          <p:nvPr>
            <p:ph idx="1" type="subTitle"/>
          </p:nvPr>
        </p:nvSpPr>
        <p:spPr>
          <a:xfrm>
            <a:off x="3782800" y="183720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22" name="Google Shape;22;p4"/>
          <p:cNvSpPr txBox="1"/>
          <p:nvPr>
            <p:ph idx="5" type="subTitle"/>
          </p:nvPr>
        </p:nvSpPr>
        <p:spPr>
          <a:xfrm>
            <a:off x="3782800" y="365979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p:txBody>
      </p:sp>
      <p:sp>
        <p:nvSpPr>
          <p:cNvPr id="23" name="Google Shape;23;p4"/>
          <p:cNvSpPr txBox="1"/>
          <p:nvPr>
            <p:ph idx="6" type="subTitle"/>
          </p:nvPr>
        </p:nvSpPr>
        <p:spPr>
          <a:xfrm>
            <a:off x="6235575" y="183720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24" name="Google Shape;24;p4"/>
          <p:cNvSpPr txBox="1"/>
          <p:nvPr>
            <p:ph idx="7" type="subTitle"/>
          </p:nvPr>
        </p:nvSpPr>
        <p:spPr>
          <a:xfrm>
            <a:off x="6235575" y="365979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1">
  <p:cSld name="CUSTOM_14_1">
    <p:bg>
      <p:bgPr>
        <a:solidFill>
          <a:schemeClr val="dk1"/>
        </a:solidFill>
      </p:bgPr>
    </p:bg>
    <p:spTree>
      <p:nvGrpSpPr>
        <p:cNvPr id="25" name="Shape 25"/>
        <p:cNvGrpSpPr/>
        <p:nvPr/>
      </p:nvGrpSpPr>
      <p:grpSpPr>
        <a:xfrm>
          <a:off x="0" y="0"/>
          <a:ext cx="0" cy="0"/>
          <a:chOff x="0" y="0"/>
          <a:chExt cx="0" cy="0"/>
        </a:xfrm>
      </p:grpSpPr>
      <p:sp>
        <p:nvSpPr>
          <p:cNvPr id="26" name="Google Shape;26;p5"/>
          <p:cNvSpPr/>
          <p:nvPr/>
        </p:nvSpPr>
        <p:spPr>
          <a:xfrm>
            <a:off x="1464755" y="1059200"/>
            <a:ext cx="6214500" cy="27186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ctrTitle"/>
          </p:nvPr>
        </p:nvSpPr>
        <p:spPr>
          <a:xfrm>
            <a:off x="2237395" y="1645788"/>
            <a:ext cx="46692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2D406A"/>
              </a:buClr>
              <a:buSzPts val="2400"/>
              <a:buNone/>
              <a:defRPr b="0" sz="2400">
                <a:latin typeface="Staatliches"/>
                <a:ea typeface="Staatliches"/>
                <a:cs typeface="Staatliches"/>
                <a:sym typeface="Staatliches"/>
              </a:defRPr>
            </a:lvl1pPr>
            <a:lvl2pPr lvl="1"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2pPr>
            <a:lvl3pPr lvl="2"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3pPr>
            <a:lvl4pPr lvl="3"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4pPr>
            <a:lvl5pPr lvl="4"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5pPr>
            <a:lvl6pPr lvl="5"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6pPr>
            <a:lvl7pPr lvl="6"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7pPr>
            <a:lvl8pPr lvl="7"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8pPr>
            <a:lvl9pPr lvl="8"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9pPr>
          </a:lstStyle>
          <a:p/>
        </p:txBody>
      </p:sp>
      <p:sp>
        <p:nvSpPr>
          <p:cNvPr id="28" name="Google Shape;28;p5"/>
          <p:cNvSpPr txBox="1"/>
          <p:nvPr>
            <p:ph idx="1" type="subTitle"/>
          </p:nvPr>
        </p:nvSpPr>
        <p:spPr>
          <a:xfrm>
            <a:off x="2562675" y="2190023"/>
            <a:ext cx="4018200" cy="13077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29" name="Google Shape;29;p5"/>
          <p:cNvSpPr/>
          <p:nvPr/>
        </p:nvSpPr>
        <p:spPr>
          <a:xfrm>
            <a:off x="1555780" y="983325"/>
            <a:ext cx="6214500" cy="27186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bg>
      <p:bgPr>
        <a:solidFill>
          <a:schemeClr val="dk1"/>
        </a:solidFill>
      </p:bgPr>
    </p:bg>
    <p:spTree>
      <p:nvGrpSpPr>
        <p:cNvPr id="30" name="Shape 30"/>
        <p:cNvGrpSpPr/>
        <p:nvPr/>
      </p:nvGrpSpPr>
      <p:grpSpPr>
        <a:xfrm>
          <a:off x="0" y="0"/>
          <a:ext cx="0" cy="0"/>
          <a:chOff x="0" y="0"/>
          <a:chExt cx="0" cy="0"/>
        </a:xfrm>
      </p:grpSpPr>
      <p:grpSp>
        <p:nvGrpSpPr>
          <p:cNvPr id="31" name="Google Shape;31;p6"/>
          <p:cNvGrpSpPr/>
          <p:nvPr/>
        </p:nvGrpSpPr>
        <p:grpSpPr>
          <a:xfrm>
            <a:off x="948275" y="3046075"/>
            <a:ext cx="8195650" cy="465225"/>
            <a:chOff x="948275" y="3046075"/>
            <a:chExt cx="8195650" cy="465225"/>
          </a:xfrm>
        </p:grpSpPr>
        <p:sp>
          <p:nvSpPr>
            <p:cNvPr id="32" name="Google Shape;32;p6"/>
            <p:cNvSpPr/>
            <p:nvPr/>
          </p:nvSpPr>
          <p:spPr>
            <a:xfrm>
              <a:off x="948275" y="3103000"/>
              <a:ext cx="8076600" cy="4083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1008525" y="3046075"/>
              <a:ext cx="8135400" cy="4083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6"/>
          <p:cNvSpPr txBox="1"/>
          <p:nvPr>
            <p:ph type="ctrTitle"/>
          </p:nvPr>
        </p:nvSpPr>
        <p:spPr>
          <a:xfrm flipH="1">
            <a:off x="3611675" y="3046150"/>
            <a:ext cx="4728000" cy="4653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3F3F3"/>
              </a:buClr>
              <a:buSzPts val="1200"/>
              <a:buNone/>
              <a:defRPr b="0" sz="1400">
                <a:latin typeface="Staatliches"/>
                <a:ea typeface="Staatliches"/>
                <a:cs typeface="Staatliches"/>
                <a:sym typeface="Staatliches"/>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35" name="Google Shape;35;p6"/>
          <p:cNvSpPr txBox="1"/>
          <p:nvPr>
            <p:ph idx="1" type="subTitle"/>
          </p:nvPr>
        </p:nvSpPr>
        <p:spPr>
          <a:xfrm flipH="1">
            <a:off x="4201775" y="1876125"/>
            <a:ext cx="4137900" cy="1001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F3F3F3"/>
              </a:buClr>
              <a:buSzPts val="1400"/>
              <a:buFont typeface="Abel"/>
              <a:buNone/>
              <a:defRPr sz="1600"/>
            </a:lvl1pPr>
            <a:lvl2pPr lvl="1"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2pPr>
            <a:lvl3pPr lvl="2"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3pPr>
            <a:lvl4pPr lvl="3"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4pPr>
            <a:lvl5pPr lvl="4"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5pPr>
            <a:lvl6pPr lvl="5"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6pPr>
            <a:lvl7pPr lvl="6"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7pPr>
            <a:lvl8pPr lvl="7"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8pPr>
            <a:lvl9pPr lvl="8"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CUSTOM_16_2">
    <p:bg>
      <p:bgPr>
        <a:solidFill>
          <a:schemeClr val="dk1"/>
        </a:solidFill>
      </p:bgPr>
    </p:bg>
    <p:spTree>
      <p:nvGrpSpPr>
        <p:cNvPr id="36" name="Shape 36"/>
        <p:cNvGrpSpPr/>
        <p:nvPr/>
      </p:nvGrpSpPr>
      <p:grpSpPr>
        <a:xfrm>
          <a:off x="0" y="0"/>
          <a:ext cx="0" cy="0"/>
          <a:chOff x="0" y="0"/>
          <a:chExt cx="0" cy="0"/>
        </a:xfrm>
      </p:grpSpPr>
      <p:sp>
        <p:nvSpPr>
          <p:cNvPr id="37" name="Google Shape;37;p7"/>
          <p:cNvSpPr/>
          <p:nvPr/>
        </p:nvSpPr>
        <p:spPr>
          <a:xfrm>
            <a:off x="357150" y="876231"/>
            <a:ext cx="3715500" cy="34884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ctrTitle"/>
          </p:nvPr>
        </p:nvSpPr>
        <p:spPr>
          <a:xfrm>
            <a:off x="1456650" y="1715300"/>
            <a:ext cx="1745100" cy="11043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3F3F3"/>
              </a:buClr>
              <a:buSzPts val="3000"/>
              <a:buNone/>
              <a:defRPr b="0" sz="3600">
                <a:latin typeface="Staatliches"/>
                <a:ea typeface="Staatliches"/>
                <a:cs typeface="Staatliches"/>
                <a:sym typeface="Staatliches"/>
              </a:defRPr>
            </a:lvl1pPr>
            <a:lvl2pPr lvl="1"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39" name="Google Shape;39;p7"/>
          <p:cNvSpPr txBox="1"/>
          <p:nvPr>
            <p:ph idx="1" type="subTitle"/>
          </p:nvPr>
        </p:nvSpPr>
        <p:spPr>
          <a:xfrm>
            <a:off x="889350" y="2819625"/>
            <a:ext cx="2312400" cy="110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F3F3F3"/>
              </a:buClr>
              <a:buSzPts val="1400"/>
              <a:buNone/>
              <a:defRPr/>
            </a:lvl1pPr>
            <a:lvl2pPr lvl="1"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40" name="Google Shape;40;p7"/>
          <p:cNvSpPr/>
          <p:nvPr/>
        </p:nvSpPr>
        <p:spPr>
          <a:xfrm>
            <a:off x="411569" y="778875"/>
            <a:ext cx="3715500" cy="34884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16_1">
    <p:bg>
      <p:bgPr>
        <a:solidFill>
          <a:schemeClr val="dk1"/>
        </a:solidFill>
      </p:bgPr>
    </p:bg>
    <p:spTree>
      <p:nvGrpSpPr>
        <p:cNvPr id="41" name="Shape 41"/>
        <p:cNvGrpSpPr/>
        <p:nvPr/>
      </p:nvGrpSpPr>
      <p:grpSpPr>
        <a:xfrm>
          <a:off x="0" y="0"/>
          <a:ext cx="0" cy="0"/>
          <a:chOff x="0" y="0"/>
          <a:chExt cx="0" cy="0"/>
        </a:xfrm>
      </p:grpSpPr>
      <p:sp>
        <p:nvSpPr>
          <p:cNvPr id="42" name="Google Shape;42;p8"/>
          <p:cNvSpPr txBox="1"/>
          <p:nvPr>
            <p:ph type="ctrTitle"/>
          </p:nvPr>
        </p:nvSpPr>
        <p:spPr>
          <a:xfrm>
            <a:off x="1477038" y="2960925"/>
            <a:ext cx="25389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2D406A"/>
              </a:buClr>
              <a:buSzPts val="1600"/>
              <a:buNone/>
              <a:defRPr b="0" sz="1600">
                <a:latin typeface="Staatliches"/>
                <a:ea typeface="Staatliches"/>
                <a:cs typeface="Staatliches"/>
                <a:sym typeface="Staatliches"/>
              </a:defRPr>
            </a:lvl1pPr>
            <a:lvl2pPr lvl="1"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43" name="Google Shape;43;p8"/>
          <p:cNvSpPr txBox="1"/>
          <p:nvPr>
            <p:ph idx="1" type="subTitle"/>
          </p:nvPr>
        </p:nvSpPr>
        <p:spPr>
          <a:xfrm>
            <a:off x="1477050" y="3273500"/>
            <a:ext cx="2642400" cy="568500"/>
          </a:xfrm>
          <a:prstGeom prst="rect">
            <a:avLst/>
          </a:prstGeom>
          <a:noFill/>
        </p:spPr>
        <p:txBody>
          <a:bodyPr anchorCtr="0" anchor="t" bIns="91425" lIns="91425" spcFirstLastPara="1" rIns="91425" wrap="square" tIns="91425">
            <a:noAutofit/>
          </a:bodyPr>
          <a:lstStyle>
            <a:lvl1pPr lvl="0" marR="72000" rtl="0">
              <a:lnSpc>
                <a:spcPct val="100000"/>
              </a:lnSpc>
              <a:spcBef>
                <a:spcPts val="0"/>
              </a:spcBef>
              <a:spcAft>
                <a:spcPts val="0"/>
              </a:spcAft>
              <a:buClr>
                <a:srgbClr val="2D406A"/>
              </a:buClr>
              <a:buSzPts val="1100"/>
              <a:buFont typeface="Abel"/>
              <a:buNone/>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44" name="Google Shape;44;p8"/>
          <p:cNvSpPr txBox="1"/>
          <p:nvPr>
            <p:ph idx="2" type="ctrTitle"/>
          </p:nvPr>
        </p:nvSpPr>
        <p:spPr>
          <a:xfrm>
            <a:off x="4938415" y="2957875"/>
            <a:ext cx="25389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2D406A"/>
              </a:buClr>
              <a:buSzPts val="1600"/>
              <a:buNone/>
              <a:defRPr b="0" sz="1600">
                <a:latin typeface="Staatliches"/>
                <a:ea typeface="Staatliches"/>
                <a:cs typeface="Staatliches"/>
                <a:sym typeface="Staatliches"/>
              </a:defRPr>
            </a:lvl1pPr>
            <a:lvl2pPr lvl="1"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45" name="Google Shape;45;p8"/>
          <p:cNvSpPr txBox="1"/>
          <p:nvPr>
            <p:ph idx="3" type="subTitle"/>
          </p:nvPr>
        </p:nvSpPr>
        <p:spPr>
          <a:xfrm>
            <a:off x="4938421" y="3270450"/>
            <a:ext cx="2538900" cy="56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2D406A"/>
              </a:buClr>
              <a:buSzPts val="1100"/>
              <a:buFont typeface="Abel"/>
              <a:buNone/>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46" name="Google Shape;46;p8"/>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8"/>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txBox="1"/>
          <p:nvPr>
            <p:ph idx="4"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16_1_1">
    <p:bg>
      <p:bgPr>
        <a:solidFill>
          <a:schemeClr val="dk1"/>
        </a:solidFill>
      </p:bgPr>
    </p:bg>
    <p:spTree>
      <p:nvGrpSpPr>
        <p:cNvPr id="49" name="Shape 49"/>
        <p:cNvGrpSpPr/>
        <p:nvPr/>
      </p:nvGrpSpPr>
      <p:grpSpPr>
        <a:xfrm>
          <a:off x="0" y="0"/>
          <a:ext cx="0" cy="0"/>
          <a:chOff x="0" y="0"/>
          <a:chExt cx="0" cy="0"/>
        </a:xfrm>
      </p:grpSpPr>
      <p:sp>
        <p:nvSpPr>
          <p:cNvPr id="50" name="Google Shape;50;p9"/>
          <p:cNvSpPr txBox="1"/>
          <p:nvPr>
            <p:ph type="ctrTitle"/>
          </p:nvPr>
        </p:nvSpPr>
        <p:spPr>
          <a:xfrm>
            <a:off x="1651900" y="1663150"/>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1" name="Google Shape;51;p9"/>
          <p:cNvSpPr txBox="1"/>
          <p:nvPr>
            <p:ph idx="1" type="subTitle"/>
          </p:nvPr>
        </p:nvSpPr>
        <p:spPr>
          <a:xfrm>
            <a:off x="1651900" y="2239450"/>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2" name="Google Shape;52;p9"/>
          <p:cNvSpPr txBox="1"/>
          <p:nvPr>
            <p:ph idx="2" type="ctrTitle"/>
          </p:nvPr>
        </p:nvSpPr>
        <p:spPr>
          <a:xfrm>
            <a:off x="1651900" y="3365574"/>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3" name="Google Shape;53;p9"/>
          <p:cNvSpPr txBox="1"/>
          <p:nvPr>
            <p:ph idx="3" type="subTitle"/>
          </p:nvPr>
        </p:nvSpPr>
        <p:spPr>
          <a:xfrm>
            <a:off x="1651900" y="3937803"/>
            <a:ext cx="2907900" cy="974700"/>
          </a:xfrm>
          <a:prstGeom prst="rect">
            <a:avLst/>
          </a:prstGeom>
          <a:noFill/>
        </p:spPr>
        <p:txBody>
          <a:bodyPr anchorCtr="0" anchor="t" bIns="91425" lIns="91425" spcFirstLastPara="1" rIns="91425" wrap="square" tIns="91425">
            <a:noAutofit/>
          </a:bodyPr>
          <a:lstStyle>
            <a:lvl1pPr lvl="0" marR="7200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4" name="Google Shape;54;p9"/>
          <p:cNvSpPr txBox="1"/>
          <p:nvPr>
            <p:ph idx="4" type="ctrTitle"/>
          </p:nvPr>
        </p:nvSpPr>
        <p:spPr>
          <a:xfrm>
            <a:off x="5107893" y="3365575"/>
            <a:ext cx="26193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5" name="Google Shape;55;p9"/>
          <p:cNvSpPr txBox="1"/>
          <p:nvPr>
            <p:ph idx="5" type="subTitle"/>
          </p:nvPr>
        </p:nvSpPr>
        <p:spPr>
          <a:xfrm>
            <a:off x="5107893" y="3937703"/>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6" name="Google Shape;56;p9"/>
          <p:cNvSpPr txBox="1"/>
          <p:nvPr>
            <p:ph idx="6" type="ctrTitle"/>
          </p:nvPr>
        </p:nvSpPr>
        <p:spPr>
          <a:xfrm>
            <a:off x="5107893" y="1663150"/>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7" name="Google Shape;57;p9"/>
          <p:cNvSpPr txBox="1"/>
          <p:nvPr>
            <p:ph idx="7" type="subTitle"/>
          </p:nvPr>
        </p:nvSpPr>
        <p:spPr>
          <a:xfrm>
            <a:off x="5107893" y="2239450"/>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8" name="Google Shape;58;p9"/>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txBox="1"/>
          <p:nvPr>
            <p:ph idx="8"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CUSTOM_6_1_1_1">
    <p:bg>
      <p:bgPr>
        <a:solidFill>
          <a:schemeClr val="dk1"/>
        </a:solidFill>
      </p:bgPr>
    </p:bg>
    <p:spTree>
      <p:nvGrpSpPr>
        <p:cNvPr id="61" name="Shape 61"/>
        <p:cNvGrpSpPr/>
        <p:nvPr/>
      </p:nvGrpSpPr>
      <p:grpSpPr>
        <a:xfrm>
          <a:off x="0" y="0"/>
          <a:ext cx="0" cy="0"/>
          <a:chOff x="0" y="0"/>
          <a:chExt cx="0" cy="0"/>
        </a:xfrm>
      </p:grpSpPr>
      <p:sp>
        <p:nvSpPr>
          <p:cNvPr id="62" name="Google Shape;62;p10"/>
          <p:cNvSpPr txBox="1"/>
          <p:nvPr>
            <p:ph type="ctrTitle"/>
          </p:nvPr>
        </p:nvSpPr>
        <p:spPr>
          <a:xfrm>
            <a:off x="889350" y="1658275"/>
            <a:ext cx="4538400" cy="1827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2D406A"/>
              </a:buClr>
              <a:buSzPts val="4800"/>
              <a:buNone/>
              <a:defRPr b="0" sz="7200">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3"/>
              </a:buClr>
              <a:buSzPts val="2800"/>
              <a:buFont typeface="Staatliches"/>
              <a:buNone/>
              <a:defRPr sz="2800">
                <a:solidFill>
                  <a:schemeClr val="accent3"/>
                </a:solidFill>
                <a:latin typeface="Staatliches"/>
                <a:ea typeface="Staatliches"/>
                <a:cs typeface="Staatliches"/>
                <a:sym typeface="Staatliches"/>
              </a:defRPr>
            </a:lvl1pPr>
            <a:lvl2pPr lvl="1"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2pPr>
            <a:lvl3pPr lvl="2"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3pPr>
            <a:lvl4pPr lvl="3"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4pPr>
            <a:lvl5pPr lvl="4"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5pPr>
            <a:lvl6pPr lvl="5"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6pPr>
            <a:lvl7pPr lvl="6"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7pPr>
            <a:lvl8pPr lvl="7"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8pPr>
            <a:lvl9pPr lvl="8"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1pPr>
            <a:lvl2pPr indent="-304800" lvl="1" marL="9144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2pPr>
            <a:lvl3pPr indent="-304800" lvl="2" marL="13716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3pPr>
            <a:lvl4pPr indent="-304800" lvl="3" marL="1828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4pPr>
            <a:lvl5pPr indent="-304800" lvl="4" marL="22860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5pPr>
            <a:lvl6pPr indent="-304800" lvl="5" marL="27432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6pPr>
            <a:lvl7pPr indent="-304800" lvl="6" marL="32004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7pPr>
            <a:lvl8pPr indent="-304800" lvl="7" marL="36576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8pPr>
            <a:lvl9pPr indent="-304800" lvl="8" marL="4114800" rtl="0">
              <a:lnSpc>
                <a:spcPct val="115000"/>
              </a:lnSpc>
              <a:spcBef>
                <a:spcPts val="1600"/>
              </a:spcBef>
              <a:spcAft>
                <a:spcPts val="1600"/>
              </a:spcAft>
              <a:buClr>
                <a:schemeClr val="accent3"/>
              </a:buClr>
              <a:buSzPts val="1200"/>
              <a:buFont typeface="Anaheim"/>
              <a:buChar char="■"/>
              <a:defRPr sz="1200">
                <a:solidFill>
                  <a:schemeClr val="accent3"/>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hyperlink" Target="http://www.youtube.com/watch?v=7vJLLXkwYYk" TargetMode="External"/><Relationship Id="rId4" Type="http://schemas.openxmlformats.org/officeDocument/2006/relationships/image" Target="../media/image2.jpg"/><Relationship Id="rId5" Type="http://schemas.openxmlformats.org/officeDocument/2006/relationships/hyperlink" Target="https://forms.gle/xYsYFWH6zeMzQxxx7"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 to Iterables: Strings</a:t>
            </a:r>
            <a:endParaRPr/>
          </a:p>
        </p:txBody>
      </p:sp>
      <p:sp>
        <p:nvSpPr>
          <p:cNvPr id="142" name="Google Shape;142;p2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Session Four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idx="6" type="ctrTitle"/>
          </p:nvPr>
        </p:nvSpPr>
        <p:spPr>
          <a:xfrm>
            <a:off x="5107893" y="1663150"/>
            <a:ext cx="27849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domain/url Defanging</a:t>
            </a:r>
            <a:endParaRPr/>
          </a:p>
        </p:txBody>
      </p:sp>
      <p:sp>
        <p:nvSpPr>
          <p:cNvPr id="227" name="Google Shape;227;p33"/>
          <p:cNvSpPr txBox="1"/>
          <p:nvPr/>
        </p:nvSpPr>
        <p:spPr>
          <a:xfrm>
            <a:off x="695775" y="1045800"/>
            <a:ext cx="7679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Defanging IOCs = making the IOCs safe to share by ensuring that no one, yourself included, who interacts with them will inadvertently click on the IOC.</a:t>
            </a:r>
            <a:endParaRPr>
              <a:latin typeface="Anaheim"/>
              <a:ea typeface="Anaheim"/>
              <a:cs typeface="Anaheim"/>
              <a:sym typeface="Anaheim"/>
            </a:endParaRPr>
          </a:p>
        </p:txBody>
      </p:sp>
      <p:sp>
        <p:nvSpPr>
          <p:cNvPr id="228" name="Google Shape;228;p33"/>
          <p:cNvSpPr txBox="1"/>
          <p:nvPr>
            <p:ph type="ctrTitle"/>
          </p:nvPr>
        </p:nvSpPr>
        <p:spPr>
          <a:xfrm>
            <a:off x="1651900" y="1663150"/>
            <a:ext cx="27849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IP Address defanging</a:t>
            </a:r>
            <a:endParaRPr/>
          </a:p>
        </p:txBody>
      </p:sp>
      <p:sp>
        <p:nvSpPr>
          <p:cNvPr id="229" name="Google Shape;229;p33"/>
          <p:cNvSpPr txBox="1"/>
          <p:nvPr>
            <p:ph idx="1" type="subTitle"/>
          </p:nvPr>
        </p:nvSpPr>
        <p:spPr>
          <a:xfrm>
            <a:off x="1651900" y="2239450"/>
            <a:ext cx="2907900" cy="9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Put brackets around every period in the IP address.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1[.]1[.]1[.]1</a:t>
            </a:r>
            <a:endParaRPr/>
          </a:p>
        </p:txBody>
      </p:sp>
      <p:sp>
        <p:nvSpPr>
          <p:cNvPr id="230" name="Google Shape;230;p33"/>
          <p:cNvSpPr txBox="1"/>
          <p:nvPr>
            <p:ph idx="2" type="ctrTitle"/>
          </p:nvPr>
        </p:nvSpPr>
        <p:spPr>
          <a:xfrm>
            <a:off x="1651900" y="3365574"/>
            <a:ext cx="27849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Email defanging</a:t>
            </a:r>
            <a:endParaRPr/>
          </a:p>
        </p:txBody>
      </p:sp>
      <p:sp>
        <p:nvSpPr>
          <p:cNvPr id="231" name="Google Shape;231;p33"/>
          <p:cNvSpPr txBox="1"/>
          <p:nvPr>
            <p:ph idx="3" type="subTitle"/>
          </p:nvPr>
        </p:nvSpPr>
        <p:spPr>
          <a:xfrm>
            <a:off x="1651900" y="3937803"/>
            <a:ext cx="2907900" cy="9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Put brackets around the @ and around the </a:t>
            </a:r>
            <a:r>
              <a:rPr lang="en"/>
              <a:t>period</a:t>
            </a:r>
            <a:r>
              <a:rPr lang="en"/>
              <a:t> in the domain.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lbh22[@]georgetown[.]edu</a:t>
            </a:r>
            <a:endParaRPr/>
          </a:p>
        </p:txBody>
      </p:sp>
      <p:sp>
        <p:nvSpPr>
          <p:cNvPr id="232" name="Google Shape;232;p33"/>
          <p:cNvSpPr txBox="1"/>
          <p:nvPr>
            <p:ph idx="4" type="ctrTitle"/>
          </p:nvPr>
        </p:nvSpPr>
        <p:spPr>
          <a:xfrm>
            <a:off x="5107893" y="3365575"/>
            <a:ext cx="26193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Malware hashes</a:t>
            </a:r>
            <a:endParaRPr/>
          </a:p>
        </p:txBody>
      </p:sp>
      <p:sp>
        <p:nvSpPr>
          <p:cNvPr id="233" name="Google Shape;233;p33"/>
          <p:cNvSpPr txBox="1"/>
          <p:nvPr>
            <p:ph idx="5" type="subTitle"/>
          </p:nvPr>
        </p:nvSpPr>
        <p:spPr>
          <a:xfrm>
            <a:off x="5107893" y="3937703"/>
            <a:ext cx="2907900" cy="9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not need to be defanged because the hash is just a unique representation of the file; it is not the file itself so having malware hashes on your machine is not a problem and clicking on them isn’t an issue. </a:t>
            </a:r>
            <a:endParaRPr/>
          </a:p>
        </p:txBody>
      </p:sp>
      <p:sp>
        <p:nvSpPr>
          <p:cNvPr id="234" name="Google Shape;234;p33"/>
          <p:cNvSpPr txBox="1"/>
          <p:nvPr>
            <p:ph idx="7" type="subTitle"/>
          </p:nvPr>
        </p:nvSpPr>
        <p:spPr>
          <a:xfrm>
            <a:off x="5107893" y="2239450"/>
            <a:ext cx="2907900" cy="9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Replace the ts in http or https with xs and put brackets around the periods.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hxxps://www[.]evilwebsite[.]edu</a:t>
            </a:r>
            <a:endParaRPr/>
          </a:p>
          <a:p>
            <a:pPr indent="0" lvl="0" marL="0" rtl="0" algn="l">
              <a:spcBef>
                <a:spcPts val="0"/>
              </a:spcBef>
              <a:spcAft>
                <a:spcPts val="0"/>
              </a:spcAft>
              <a:buNone/>
            </a:pPr>
            <a:r>
              <a:rPr lang="en"/>
              <a:t>www[.]reallybadtoclickon[.]com</a:t>
            </a:r>
            <a:endParaRPr/>
          </a:p>
        </p:txBody>
      </p:sp>
      <p:sp>
        <p:nvSpPr>
          <p:cNvPr id="235" name="Google Shape;235;p33"/>
          <p:cNvSpPr txBox="1"/>
          <p:nvPr>
            <p:ph idx="8"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Defanging iocs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txBox="1"/>
          <p:nvPr>
            <p:ph type="ctrTitle"/>
          </p:nvPr>
        </p:nvSpPr>
        <p:spPr>
          <a:xfrm>
            <a:off x="2237400" y="1645823"/>
            <a:ext cx="4669200" cy="178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REPEAT AFTER ME -</a:t>
            </a:r>
            <a:endParaRPr/>
          </a:p>
          <a:p>
            <a:pPr indent="-381000" lvl="0" marL="457200" rtl="0" algn="ctr">
              <a:spcBef>
                <a:spcPts val="0"/>
              </a:spcBef>
              <a:spcAft>
                <a:spcPts val="0"/>
              </a:spcAft>
              <a:buSzPts val="2400"/>
              <a:buAutoNum type="arabicPeriod"/>
            </a:pPr>
            <a:r>
              <a:rPr lang="en"/>
              <a:t>I WILL NOT CLICK ON IOCS</a:t>
            </a:r>
            <a:endParaRPr/>
          </a:p>
          <a:p>
            <a:pPr indent="-381000" lvl="0" marL="457200" rtl="0" algn="ctr">
              <a:spcBef>
                <a:spcPts val="0"/>
              </a:spcBef>
              <a:spcAft>
                <a:spcPts val="0"/>
              </a:spcAft>
              <a:buSzPts val="2400"/>
              <a:buAutoNum type="arabicPeriod"/>
            </a:pPr>
            <a:r>
              <a:rPr lang="en"/>
              <a:t>I WILL ONLY WORK WITH DEFANGED IOCS</a:t>
            </a:r>
            <a:endParaRPr/>
          </a:p>
          <a:p>
            <a:pPr indent="-381000" lvl="0" marL="457200" rtl="0" algn="ctr">
              <a:spcBef>
                <a:spcPts val="0"/>
              </a:spcBef>
              <a:spcAft>
                <a:spcPts val="0"/>
              </a:spcAft>
              <a:buSzPts val="2400"/>
              <a:buAutoNum type="arabicPeriod"/>
            </a:pPr>
            <a:r>
              <a:rPr lang="en"/>
              <a:t>I WILL NOT DOWNLOAD MALWARE FILES, i WILL WORK WITH HASHES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5"/>
          <p:cNvSpPr txBox="1"/>
          <p:nvPr>
            <p:ph type="ctrTitle"/>
          </p:nvPr>
        </p:nvSpPr>
        <p:spPr>
          <a:xfrm>
            <a:off x="2237400" y="1657349"/>
            <a:ext cx="4669200" cy="85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strings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ph type="ctrTitle"/>
          </p:nvPr>
        </p:nvSpPr>
        <p:spPr>
          <a:xfrm>
            <a:off x="2128322" y="1306975"/>
            <a:ext cx="2108700" cy="38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Strings</a:t>
            </a:r>
            <a:endParaRPr/>
          </a:p>
        </p:txBody>
      </p:sp>
      <p:sp>
        <p:nvSpPr>
          <p:cNvPr id="251" name="Google Shape;251;p36"/>
          <p:cNvSpPr txBox="1"/>
          <p:nvPr>
            <p:ph idx="1" type="subTitle"/>
          </p:nvPr>
        </p:nvSpPr>
        <p:spPr>
          <a:xfrm>
            <a:off x="1682675" y="1691877"/>
            <a:ext cx="3000000" cy="85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Strings are Python’s way of representing text data.</a:t>
            </a:r>
            <a:endParaRPr/>
          </a:p>
          <a:p>
            <a:pPr indent="0" lvl="0" marL="0" rtl="0" algn="ctr">
              <a:spcBef>
                <a:spcPts val="0"/>
              </a:spcBef>
              <a:spcAft>
                <a:spcPts val="0"/>
              </a:spcAft>
              <a:buNone/>
            </a:pPr>
            <a:r>
              <a:t/>
            </a:r>
            <a:endParaRPr/>
          </a:p>
          <a:p>
            <a:pPr indent="-298450" lvl="0" marL="457200" rtl="0" algn="l">
              <a:spcBef>
                <a:spcPts val="0"/>
              </a:spcBef>
              <a:spcAft>
                <a:spcPts val="0"/>
              </a:spcAft>
              <a:buSzPts val="1100"/>
              <a:buChar char="●"/>
            </a:pPr>
            <a:r>
              <a:rPr lang="en"/>
              <a:t>Any consistent quotation marks around </a:t>
            </a:r>
            <a:r>
              <a:rPr lang="en"/>
              <a:t>characters</a:t>
            </a:r>
            <a:r>
              <a:rPr lang="en"/>
              <a:t> declares a string</a:t>
            </a:r>
            <a:endParaRPr/>
          </a:p>
          <a:p>
            <a:pPr indent="-298450" lvl="0" marL="457200" rtl="0" algn="l">
              <a:spcBef>
                <a:spcPts val="0"/>
              </a:spcBef>
              <a:spcAft>
                <a:spcPts val="0"/>
              </a:spcAft>
              <a:buSzPts val="1100"/>
              <a:buChar char="●"/>
            </a:pPr>
            <a:r>
              <a:rPr lang="en"/>
              <a:t>Triple of any qu</a:t>
            </a:r>
            <a:r>
              <a:rPr lang="en"/>
              <a:t>otation marks declares a multi-line string</a:t>
            </a:r>
            <a:endParaRPr/>
          </a:p>
          <a:p>
            <a:pPr indent="-298450" lvl="0" marL="457200" rtl="0" algn="l">
              <a:spcBef>
                <a:spcPts val="0"/>
              </a:spcBef>
              <a:spcAft>
                <a:spcPts val="0"/>
              </a:spcAft>
              <a:buSzPts val="1100"/>
              <a:buChar char="●"/>
            </a:pPr>
            <a:r>
              <a:rPr lang="en"/>
              <a:t>You can use backslash to split lines too (an extra backslash also escapes this rule)</a:t>
            </a:r>
            <a:endParaRPr/>
          </a:p>
        </p:txBody>
      </p:sp>
      <p:pic>
        <p:nvPicPr>
          <p:cNvPr id="252" name="Google Shape;252;p36"/>
          <p:cNvPicPr preferRelativeResize="0"/>
          <p:nvPr/>
        </p:nvPicPr>
        <p:blipFill>
          <a:blip r:embed="rId3">
            <a:alphaModFix/>
          </a:blip>
          <a:stretch>
            <a:fillRect/>
          </a:stretch>
        </p:blipFill>
        <p:spPr>
          <a:xfrm>
            <a:off x="4736950" y="1126625"/>
            <a:ext cx="2731800" cy="2503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7"/>
          <p:cNvSpPr txBox="1"/>
          <p:nvPr>
            <p:ph type="ctrTitle"/>
          </p:nvPr>
        </p:nvSpPr>
        <p:spPr>
          <a:xfrm>
            <a:off x="1456650" y="1715300"/>
            <a:ext cx="1745100" cy="1104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STrings Practice</a:t>
            </a:r>
            <a:endParaRPr/>
          </a:p>
        </p:txBody>
      </p:sp>
      <p:sp>
        <p:nvSpPr>
          <p:cNvPr id="258" name="Google Shape;258;p37"/>
          <p:cNvSpPr txBox="1"/>
          <p:nvPr>
            <p:ph idx="1" type="subTitle"/>
          </p:nvPr>
        </p:nvSpPr>
        <p:spPr>
          <a:xfrm>
            <a:off x="889350" y="2819625"/>
            <a:ext cx="2312400" cy="1104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Let’s make some strings! Try this on your own after class.</a:t>
            </a:r>
            <a:endParaRPr/>
          </a:p>
        </p:txBody>
      </p:sp>
      <p:sp>
        <p:nvSpPr>
          <p:cNvPr id="259" name="Google Shape;259;p37"/>
          <p:cNvSpPr txBox="1"/>
          <p:nvPr/>
        </p:nvSpPr>
        <p:spPr>
          <a:xfrm>
            <a:off x="4404900" y="786525"/>
            <a:ext cx="4093200" cy="384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Anaheim"/>
              <a:buAutoNum type="arabicPeriod"/>
            </a:pPr>
            <a:r>
              <a:rPr lang="en">
                <a:latin typeface="Anaheim"/>
                <a:ea typeface="Anaheim"/>
                <a:cs typeface="Anaheim"/>
                <a:sym typeface="Anaheim"/>
              </a:rPr>
              <a:t>Write a string that contains a sentence about yourself.</a:t>
            </a:r>
            <a:endParaRPr>
              <a:latin typeface="Anaheim"/>
              <a:ea typeface="Anaheim"/>
              <a:cs typeface="Anaheim"/>
              <a:sym typeface="Anaheim"/>
            </a:endParaRPr>
          </a:p>
          <a:p>
            <a:pPr indent="-317500" lvl="1" marL="914400" rtl="0" algn="l">
              <a:spcBef>
                <a:spcPts val="0"/>
              </a:spcBef>
              <a:spcAft>
                <a:spcPts val="0"/>
              </a:spcAft>
              <a:buSzPts val="1400"/>
              <a:buFont typeface="Anaheim"/>
              <a:buAutoNum type="alphaLcPeriod"/>
            </a:pPr>
            <a:r>
              <a:rPr lang="en">
                <a:latin typeface="Anaheim"/>
                <a:ea typeface="Anaheim"/>
                <a:cs typeface="Anaheim"/>
                <a:sym typeface="Anaheim"/>
              </a:rPr>
              <a:t>Use single quotation marks</a:t>
            </a:r>
            <a:endParaRPr>
              <a:latin typeface="Anaheim"/>
              <a:ea typeface="Anaheim"/>
              <a:cs typeface="Anaheim"/>
              <a:sym typeface="Anaheim"/>
            </a:endParaRPr>
          </a:p>
          <a:p>
            <a:pPr indent="-317500" lvl="1" marL="914400" rtl="0" algn="l">
              <a:spcBef>
                <a:spcPts val="0"/>
              </a:spcBef>
              <a:spcAft>
                <a:spcPts val="0"/>
              </a:spcAft>
              <a:buSzPts val="1400"/>
              <a:buFont typeface="Anaheim"/>
              <a:buAutoNum type="alphaLcPeriod"/>
            </a:pPr>
            <a:r>
              <a:rPr lang="en">
                <a:latin typeface="Anaheim"/>
                <a:ea typeface="Anaheim"/>
                <a:cs typeface="Anaheim"/>
                <a:sym typeface="Anaheim"/>
              </a:rPr>
              <a:t>Use double quotation marks</a:t>
            </a:r>
            <a:endParaRPr>
              <a:latin typeface="Anaheim"/>
              <a:ea typeface="Anaheim"/>
              <a:cs typeface="Anaheim"/>
              <a:sym typeface="Anaheim"/>
            </a:endParaRPr>
          </a:p>
          <a:p>
            <a:pPr indent="-317500" lvl="1" marL="914400" rtl="0" algn="l">
              <a:spcBef>
                <a:spcPts val="0"/>
              </a:spcBef>
              <a:spcAft>
                <a:spcPts val="0"/>
              </a:spcAft>
              <a:buSzPts val="1400"/>
              <a:buFont typeface="Anaheim"/>
              <a:buAutoNum type="alphaLcPeriod"/>
            </a:pPr>
            <a:r>
              <a:rPr lang="en">
                <a:latin typeface="Anaheim"/>
                <a:ea typeface="Anaheim"/>
                <a:cs typeface="Anaheim"/>
                <a:sym typeface="Anaheim"/>
              </a:rPr>
              <a:t>Make it spread over multiple lines</a:t>
            </a:r>
            <a:endParaRPr>
              <a:latin typeface="Anaheim"/>
              <a:ea typeface="Anaheim"/>
              <a:cs typeface="Anaheim"/>
              <a:sym typeface="Anaheim"/>
            </a:endParaRPr>
          </a:p>
          <a:p>
            <a:pPr indent="-317500" lvl="2" marL="1371600" rtl="0" algn="l">
              <a:spcBef>
                <a:spcPts val="0"/>
              </a:spcBef>
              <a:spcAft>
                <a:spcPts val="0"/>
              </a:spcAft>
              <a:buSzPts val="1400"/>
              <a:buFont typeface="Anaheim"/>
              <a:buAutoNum type="romanLcPeriod"/>
            </a:pPr>
            <a:r>
              <a:rPr lang="en">
                <a:latin typeface="Anaheim"/>
                <a:ea typeface="Anaheim"/>
                <a:cs typeface="Anaheim"/>
                <a:sym typeface="Anaheim"/>
              </a:rPr>
              <a:t>Use triple quotation marks</a:t>
            </a:r>
            <a:endParaRPr>
              <a:latin typeface="Anaheim"/>
              <a:ea typeface="Anaheim"/>
              <a:cs typeface="Anaheim"/>
              <a:sym typeface="Anaheim"/>
            </a:endParaRPr>
          </a:p>
          <a:p>
            <a:pPr indent="-317500" lvl="2" marL="1371600" rtl="0" algn="l">
              <a:spcBef>
                <a:spcPts val="0"/>
              </a:spcBef>
              <a:spcAft>
                <a:spcPts val="0"/>
              </a:spcAft>
              <a:buSzPts val="1400"/>
              <a:buFont typeface="Anaheim"/>
              <a:buAutoNum type="romanLcPeriod"/>
            </a:pPr>
            <a:r>
              <a:rPr lang="en">
                <a:latin typeface="Anaheim"/>
                <a:ea typeface="Anaheim"/>
                <a:cs typeface="Anaheim"/>
                <a:sym typeface="Anaheim"/>
              </a:rPr>
              <a:t>Use backslash</a:t>
            </a:r>
            <a:endParaRPr>
              <a:latin typeface="Anaheim"/>
              <a:ea typeface="Anaheim"/>
              <a:cs typeface="Anaheim"/>
              <a:sym typeface="Anaheim"/>
            </a:endParaRPr>
          </a:p>
          <a:p>
            <a:pPr indent="-317500" lvl="1" marL="914400" rtl="0" algn="l">
              <a:spcBef>
                <a:spcPts val="0"/>
              </a:spcBef>
              <a:spcAft>
                <a:spcPts val="0"/>
              </a:spcAft>
              <a:buSzPts val="1400"/>
              <a:buFont typeface="Anaheim"/>
              <a:buAutoNum type="alphaLcPeriod"/>
            </a:pPr>
            <a:r>
              <a:rPr lang="en">
                <a:latin typeface="Anaheim"/>
                <a:ea typeface="Anaheim"/>
                <a:cs typeface="Anaheim"/>
                <a:sym typeface="Anaheim"/>
              </a:rPr>
              <a:t>Put a backslash in your text and make sure it doesn’t split the line when printed</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rabicPeriod"/>
            </a:pPr>
            <a:r>
              <a:rPr lang="en">
                <a:latin typeface="Anaheim"/>
                <a:ea typeface="Anaheim"/>
                <a:cs typeface="Anaheim"/>
                <a:sym typeface="Anaheim"/>
              </a:rPr>
              <a:t>Make sure to store your sentence in variables and print them by calling print on your variable.</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rPr b="1" lang="en" u="sng">
                <a:latin typeface="Anaheim"/>
                <a:ea typeface="Anaheim"/>
                <a:cs typeface="Anaheim"/>
                <a:sym typeface="Anaheim"/>
              </a:rPr>
              <a:t>Example:</a:t>
            </a:r>
            <a:endParaRPr b="1" u="sng">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a</a:t>
            </a:r>
            <a:r>
              <a:rPr lang="en">
                <a:latin typeface="Anaheim"/>
                <a:ea typeface="Anaheim"/>
                <a:cs typeface="Anaheim"/>
                <a:sym typeface="Anaheim"/>
              </a:rPr>
              <a:t> = ‘This is an example sentence for a’</a:t>
            </a:r>
            <a:endParaRPr>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print(a)</a:t>
            </a:r>
            <a:endParaRPr>
              <a:latin typeface="Anaheim"/>
              <a:ea typeface="Anaheim"/>
              <a:cs typeface="Anaheim"/>
              <a:sym typeface="Anahei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8"/>
          <p:cNvSpPr/>
          <p:nvPr/>
        </p:nvSpPr>
        <p:spPr>
          <a:xfrm>
            <a:off x="1046550" y="1516125"/>
            <a:ext cx="7275300" cy="2865000"/>
          </a:xfrm>
          <a:prstGeom prst="rect">
            <a:avLst/>
          </a:prstGeom>
          <a:solidFill>
            <a:srgbClr val="F3F3F3"/>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8"/>
          <p:cNvSpPr txBox="1"/>
          <p:nvPr>
            <p:ph idx="2"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New Type</a:t>
            </a:r>
            <a:endParaRPr/>
          </a:p>
        </p:txBody>
      </p:sp>
      <p:graphicFrame>
        <p:nvGraphicFramePr>
          <p:cNvPr id="266" name="Google Shape;266;p38"/>
          <p:cNvGraphicFramePr/>
          <p:nvPr/>
        </p:nvGraphicFramePr>
        <p:xfrm>
          <a:off x="952500" y="1390650"/>
          <a:ext cx="3000000" cy="3000000"/>
        </p:xfrm>
        <a:graphic>
          <a:graphicData uri="http://schemas.openxmlformats.org/drawingml/2006/table">
            <a:tbl>
              <a:tblPr>
                <a:noFill/>
                <a:tableStyleId>{D444604E-F7A0-462F-AFD7-77DAB86A73A4}</a:tableStyleId>
              </a:tblPr>
              <a:tblGrid>
                <a:gridCol w="2413000"/>
                <a:gridCol w="2413000"/>
                <a:gridCol w="2413000"/>
              </a:tblGrid>
              <a:tr h="381000">
                <a:tc>
                  <a:txBody>
                    <a:bodyPr/>
                    <a:lstStyle/>
                    <a:p>
                      <a:pPr indent="0" lvl="0" marL="0" rtl="0" algn="l">
                        <a:spcBef>
                          <a:spcPts val="0"/>
                        </a:spcBef>
                        <a:spcAft>
                          <a:spcPts val="0"/>
                        </a:spcAft>
                        <a:buNone/>
                      </a:pPr>
                      <a:r>
                        <a:rPr lang="en"/>
                        <a:t>Type</a:t>
                      </a:r>
                      <a:endParaRPr/>
                    </a:p>
                  </a:txBody>
                  <a:tcPr marT="91425" marB="91425" marR="91425" marL="91425">
                    <a:solidFill>
                      <a:schemeClr val="lt1"/>
                    </a:solidFill>
                  </a:tcPr>
                </a:tc>
                <a:tc>
                  <a:txBody>
                    <a:bodyPr/>
                    <a:lstStyle/>
                    <a:p>
                      <a:pPr indent="0" lvl="0" marL="0" rtl="0" algn="l">
                        <a:spcBef>
                          <a:spcPts val="0"/>
                        </a:spcBef>
                        <a:spcAft>
                          <a:spcPts val="0"/>
                        </a:spcAft>
                        <a:buNone/>
                      </a:pPr>
                      <a:r>
                        <a:rPr lang="en"/>
                        <a:t>Examples</a:t>
                      </a:r>
                      <a:endParaRPr/>
                    </a:p>
                  </a:txBody>
                  <a:tcPr marT="91425" marB="91425" marR="91425" marL="91425">
                    <a:solidFill>
                      <a:schemeClr val="lt1"/>
                    </a:solidFill>
                  </a:tcPr>
                </a:tc>
                <a:tc>
                  <a:txBody>
                    <a:bodyPr/>
                    <a:lstStyle/>
                    <a:p>
                      <a:pPr indent="0" lvl="0" marL="0" rtl="0" algn="l">
                        <a:spcBef>
                          <a:spcPts val="0"/>
                        </a:spcBef>
                        <a:spcAft>
                          <a:spcPts val="0"/>
                        </a:spcAft>
                        <a:buNone/>
                      </a:pPr>
                      <a:r>
                        <a:rPr lang="en"/>
                        <a:t>Properties / Description</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en"/>
                        <a:t>Integer</a:t>
                      </a:r>
                      <a:endParaRPr/>
                    </a:p>
                    <a:p>
                      <a:pPr indent="0" lvl="0" marL="0" rtl="0" algn="l">
                        <a:spcBef>
                          <a:spcPts val="0"/>
                        </a:spcBef>
                        <a:spcAft>
                          <a:spcPts val="0"/>
                        </a:spcAft>
                        <a:buNone/>
                      </a:pPr>
                      <a:r>
                        <a:rPr lang="en"/>
                        <a:t>int(x)</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a:t>
                      </a:r>
                      <a:endParaRPr/>
                    </a:p>
                    <a:p>
                      <a:pPr indent="0" lvl="0" marL="0" rtl="0" algn="l">
                        <a:spcBef>
                          <a:spcPts val="0"/>
                        </a:spcBef>
                        <a:spcAft>
                          <a:spcPts val="0"/>
                        </a:spcAft>
                        <a:buNone/>
                      </a:pPr>
                      <a:r>
                        <a:rPr lang="en"/>
                        <a:t>0</a:t>
                      </a:r>
                      <a:endParaRPr/>
                    </a:p>
                    <a:p>
                      <a:pPr indent="0" lvl="0" marL="0" rtl="0" algn="l">
                        <a:spcBef>
                          <a:spcPts val="0"/>
                        </a:spcBef>
                        <a:spcAft>
                          <a:spcPts val="0"/>
                        </a:spcAft>
                        <a:buNone/>
                      </a:pPr>
                      <a:r>
                        <a:rPr lang="en"/>
                        <a:t>1</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Integer whole numbers that you can use in mathematical operations</a:t>
                      </a:r>
                      <a:endParaRPr/>
                    </a:p>
                  </a:txBody>
                  <a:tcPr marT="91425" marB="91425" marR="91425" marL="91425">
                    <a:solidFill>
                      <a:srgbClr val="FFFFFF"/>
                    </a:solidFill>
                  </a:tcPr>
                </a:tc>
              </a:tr>
              <a:tr h="381000">
                <a:tc>
                  <a:txBody>
                    <a:bodyPr/>
                    <a:lstStyle/>
                    <a:p>
                      <a:pPr indent="0" lvl="0" marL="0" rtl="0" algn="l">
                        <a:spcBef>
                          <a:spcPts val="0"/>
                        </a:spcBef>
                        <a:spcAft>
                          <a:spcPts val="0"/>
                        </a:spcAft>
                        <a:buNone/>
                      </a:pPr>
                      <a:r>
                        <a:rPr lang="en"/>
                        <a:t>Floating Point</a:t>
                      </a:r>
                      <a:endParaRPr/>
                    </a:p>
                    <a:p>
                      <a:pPr indent="0" lvl="0" marL="0" rtl="0" algn="l">
                        <a:spcBef>
                          <a:spcPts val="0"/>
                        </a:spcBef>
                        <a:spcAft>
                          <a:spcPts val="0"/>
                        </a:spcAft>
                        <a:buNone/>
                      </a:pPr>
                      <a:r>
                        <a:rPr lang="en"/>
                        <a:t>float(x)</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-1.0</a:t>
                      </a:r>
                      <a:endParaRPr/>
                    </a:p>
                    <a:p>
                      <a:pPr indent="0" lvl="0" marL="0" rtl="0" algn="l">
                        <a:spcBef>
                          <a:spcPts val="0"/>
                        </a:spcBef>
                        <a:spcAft>
                          <a:spcPts val="0"/>
                        </a:spcAft>
                        <a:buNone/>
                      </a:pPr>
                      <a:r>
                        <a:rPr lang="en"/>
                        <a:t>0.0</a:t>
                      </a:r>
                      <a:endParaRPr/>
                    </a:p>
                    <a:p>
                      <a:pPr indent="0" lvl="0" marL="0" rtl="0" algn="l">
                        <a:spcBef>
                          <a:spcPts val="0"/>
                        </a:spcBef>
                        <a:spcAft>
                          <a:spcPts val="0"/>
                        </a:spcAft>
                        <a:buNone/>
                      </a:pPr>
                      <a:r>
                        <a:rPr lang="en"/>
                        <a:t>1.0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Decimal-point precision real numbers that you can use in mathematical operations</a:t>
                      </a:r>
                      <a:endParaRPr/>
                    </a:p>
                  </a:txBody>
                  <a:tcPr marT="91425" marB="91425" marR="91425" marL="91425">
                    <a:solidFill>
                      <a:srgbClr val="FFFFFF"/>
                    </a:solidFill>
                  </a:tcPr>
                </a:tc>
              </a:tr>
              <a:tr h="381000">
                <a:tc>
                  <a:txBody>
                    <a:bodyPr/>
                    <a:lstStyle/>
                    <a:p>
                      <a:pPr indent="0" lvl="0" marL="0" rtl="0" algn="l">
                        <a:spcBef>
                          <a:spcPts val="0"/>
                        </a:spcBef>
                        <a:spcAft>
                          <a:spcPts val="0"/>
                        </a:spcAft>
                        <a:buNone/>
                      </a:pPr>
                      <a:r>
                        <a:rPr lang="en"/>
                        <a:t>String</a:t>
                      </a:r>
                      <a:endParaRPr/>
                    </a:p>
                    <a:p>
                      <a:pPr indent="0" lvl="0" marL="0" rtl="0" algn="l">
                        <a:spcBef>
                          <a:spcPts val="0"/>
                        </a:spcBef>
                        <a:spcAft>
                          <a:spcPts val="0"/>
                        </a:spcAft>
                        <a:buNone/>
                      </a:pPr>
                      <a:r>
                        <a:rPr lang="en"/>
                        <a:t>str(x)</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rPr lang="en"/>
                        <a:t>“1.0”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Sequence of text characters, cannot be used in mathematical operations</a:t>
                      </a:r>
                      <a:endParaRPr/>
                    </a:p>
                  </a:txBody>
                  <a:tcPr marT="91425" marB="91425" marR="91425" marL="91425">
                    <a:solidFill>
                      <a:srgbClr val="FFFFFF"/>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9"/>
          <p:cNvSpPr txBox="1"/>
          <p:nvPr>
            <p:ph type="ctrTitle"/>
          </p:nvPr>
        </p:nvSpPr>
        <p:spPr>
          <a:xfrm>
            <a:off x="806475" y="1715300"/>
            <a:ext cx="2395200" cy="1104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Casting / Conversion</a:t>
            </a:r>
            <a:endParaRPr/>
          </a:p>
        </p:txBody>
      </p:sp>
      <p:sp>
        <p:nvSpPr>
          <p:cNvPr id="272" name="Google Shape;272;p39"/>
          <p:cNvSpPr txBox="1"/>
          <p:nvPr>
            <p:ph idx="1" type="subTitle"/>
          </p:nvPr>
        </p:nvSpPr>
        <p:spPr>
          <a:xfrm>
            <a:off x="889350" y="2819625"/>
            <a:ext cx="2312400" cy="1104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Incompatible types for implicit conversion.</a:t>
            </a:r>
            <a:endParaRPr/>
          </a:p>
        </p:txBody>
      </p:sp>
      <p:pic>
        <p:nvPicPr>
          <p:cNvPr id="273" name="Google Shape;273;p39"/>
          <p:cNvPicPr preferRelativeResize="0"/>
          <p:nvPr/>
        </p:nvPicPr>
        <p:blipFill>
          <a:blip r:embed="rId3">
            <a:alphaModFix/>
          </a:blip>
          <a:stretch>
            <a:fillRect/>
          </a:stretch>
        </p:blipFill>
        <p:spPr>
          <a:xfrm>
            <a:off x="4323200" y="850400"/>
            <a:ext cx="3333750" cy="1143000"/>
          </a:xfrm>
          <a:prstGeom prst="rect">
            <a:avLst/>
          </a:prstGeom>
          <a:noFill/>
          <a:ln>
            <a:noFill/>
          </a:ln>
        </p:spPr>
      </p:pic>
      <p:sp>
        <p:nvSpPr>
          <p:cNvPr id="274" name="Google Shape;274;p39"/>
          <p:cNvSpPr txBox="1"/>
          <p:nvPr/>
        </p:nvSpPr>
        <p:spPr>
          <a:xfrm>
            <a:off x="4357450" y="2067300"/>
            <a:ext cx="3239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Python will not implicitly convert strings to integers or floats and will not implicitly convert integers or floats to strings.</a:t>
            </a:r>
            <a:endParaRPr>
              <a:latin typeface="Anaheim"/>
              <a:ea typeface="Anaheim"/>
              <a:cs typeface="Anaheim"/>
              <a:sym typeface="Anahei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0"/>
          <p:cNvSpPr txBox="1"/>
          <p:nvPr>
            <p:ph type="ctrTitle"/>
          </p:nvPr>
        </p:nvSpPr>
        <p:spPr>
          <a:xfrm>
            <a:off x="806475" y="1715300"/>
            <a:ext cx="2395200" cy="1104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Math with STrings</a:t>
            </a:r>
            <a:endParaRPr/>
          </a:p>
        </p:txBody>
      </p:sp>
      <p:sp>
        <p:nvSpPr>
          <p:cNvPr id="280" name="Google Shape;280;p40"/>
          <p:cNvSpPr txBox="1"/>
          <p:nvPr>
            <p:ph idx="1" type="subTitle"/>
          </p:nvPr>
        </p:nvSpPr>
        <p:spPr>
          <a:xfrm>
            <a:off x="889350" y="2819625"/>
            <a:ext cx="2312400" cy="1104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Some operations work but not in the way you might expect.</a:t>
            </a:r>
            <a:endParaRPr/>
          </a:p>
        </p:txBody>
      </p:sp>
      <p:sp>
        <p:nvSpPr>
          <p:cNvPr id="281" name="Google Shape;281;p40"/>
          <p:cNvSpPr txBox="1"/>
          <p:nvPr/>
        </p:nvSpPr>
        <p:spPr>
          <a:xfrm>
            <a:off x="4357450" y="2067300"/>
            <a:ext cx="32394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The + operator is “overloaded”* to support strings. For strings, + means concatenation.</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The * operator will make the specified number of the character specified.</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p:txBody>
      </p:sp>
      <p:pic>
        <p:nvPicPr>
          <p:cNvPr id="282" name="Google Shape;282;p40"/>
          <p:cNvPicPr preferRelativeResize="0"/>
          <p:nvPr/>
        </p:nvPicPr>
        <p:blipFill>
          <a:blip r:embed="rId3">
            <a:alphaModFix/>
          </a:blip>
          <a:stretch>
            <a:fillRect/>
          </a:stretch>
        </p:blipFill>
        <p:spPr>
          <a:xfrm>
            <a:off x="4611450" y="789425"/>
            <a:ext cx="1581150" cy="1190625"/>
          </a:xfrm>
          <a:prstGeom prst="rect">
            <a:avLst/>
          </a:prstGeom>
          <a:noFill/>
          <a:ln>
            <a:noFill/>
          </a:ln>
        </p:spPr>
      </p:pic>
      <p:pic>
        <p:nvPicPr>
          <p:cNvPr id="283" name="Google Shape;283;p40"/>
          <p:cNvPicPr preferRelativeResize="0"/>
          <p:nvPr/>
        </p:nvPicPr>
        <p:blipFill>
          <a:blip r:embed="rId4">
            <a:alphaModFix/>
          </a:blip>
          <a:stretch>
            <a:fillRect/>
          </a:stretch>
        </p:blipFill>
        <p:spPr>
          <a:xfrm>
            <a:off x="4462350" y="3559050"/>
            <a:ext cx="1493665" cy="862800"/>
          </a:xfrm>
          <a:prstGeom prst="rect">
            <a:avLst/>
          </a:prstGeom>
          <a:noFill/>
          <a:ln>
            <a:noFill/>
          </a:ln>
        </p:spPr>
      </p:pic>
      <p:sp>
        <p:nvSpPr>
          <p:cNvPr id="284" name="Google Shape;284;p40"/>
          <p:cNvSpPr txBox="1"/>
          <p:nvPr/>
        </p:nvSpPr>
        <p:spPr>
          <a:xfrm>
            <a:off x="426975" y="4146250"/>
            <a:ext cx="3903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Anaheim"/>
                <a:ea typeface="Anaheim"/>
                <a:cs typeface="Anaheim"/>
                <a:sym typeface="Anaheim"/>
              </a:rPr>
              <a:t>* Python doesn’t have overloading</a:t>
            </a:r>
            <a:endParaRPr sz="1000">
              <a:latin typeface="Anaheim"/>
              <a:ea typeface="Anaheim"/>
              <a:cs typeface="Anaheim"/>
              <a:sym typeface="Anahei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1"/>
          <p:cNvSpPr txBox="1"/>
          <p:nvPr>
            <p:ph type="ctrTitle"/>
          </p:nvPr>
        </p:nvSpPr>
        <p:spPr>
          <a:xfrm>
            <a:off x="806475" y="1715300"/>
            <a:ext cx="2395200" cy="1104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Comparison with Strings</a:t>
            </a:r>
            <a:endParaRPr/>
          </a:p>
        </p:txBody>
      </p:sp>
      <p:sp>
        <p:nvSpPr>
          <p:cNvPr id="290" name="Google Shape;290;p41"/>
          <p:cNvSpPr txBox="1"/>
          <p:nvPr>
            <p:ph idx="1" type="subTitle"/>
          </p:nvPr>
        </p:nvSpPr>
        <p:spPr>
          <a:xfrm>
            <a:off x="889350" y="2819625"/>
            <a:ext cx="2312400" cy="1104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Some operations work but not in the way you might expect due to how characters are backed by numeric unicode values. Convert between ordinal and character values with ord() and chr().</a:t>
            </a:r>
            <a:endParaRPr/>
          </a:p>
        </p:txBody>
      </p:sp>
      <p:pic>
        <p:nvPicPr>
          <p:cNvPr id="291" name="Google Shape;291;p41"/>
          <p:cNvPicPr preferRelativeResize="0"/>
          <p:nvPr/>
        </p:nvPicPr>
        <p:blipFill>
          <a:blip r:embed="rId3">
            <a:alphaModFix/>
          </a:blip>
          <a:stretch>
            <a:fillRect/>
          </a:stretch>
        </p:blipFill>
        <p:spPr>
          <a:xfrm>
            <a:off x="4330275" y="904625"/>
            <a:ext cx="1047750" cy="981075"/>
          </a:xfrm>
          <a:prstGeom prst="rect">
            <a:avLst/>
          </a:prstGeom>
          <a:noFill/>
          <a:ln>
            <a:noFill/>
          </a:ln>
        </p:spPr>
      </p:pic>
      <p:pic>
        <p:nvPicPr>
          <p:cNvPr id="292" name="Google Shape;292;p41"/>
          <p:cNvPicPr preferRelativeResize="0"/>
          <p:nvPr/>
        </p:nvPicPr>
        <p:blipFill>
          <a:blip r:embed="rId4">
            <a:alphaModFix/>
          </a:blip>
          <a:stretch>
            <a:fillRect/>
          </a:stretch>
        </p:blipFill>
        <p:spPr>
          <a:xfrm>
            <a:off x="4330275" y="1995375"/>
            <a:ext cx="3461175" cy="2752800"/>
          </a:xfrm>
          <a:prstGeom prst="rect">
            <a:avLst/>
          </a:prstGeom>
          <a:noFill/>
          <a:ln>
            <a:noFill/>
          </a:ln>
        </p:spPr>
      </p:pic>
      <p:pic>
        <p:nvPicPr>
          <p:cNvPr id="293" name="Google Shape;293;p41"/>
          <p:cNvPicPr preferRelativeResize="0"/>
          <p:nvPr/>
        </p:nvPicPr>
        <p:blipFill>
          <a:blip r:embed="rId5">
            <a:alphaModFix/>
          </a:blip>
          <a:stretch>
            <a:fillRect/>
          </a:stretch>
        </p:blipFill>
        <p:spPr>
          <a:xfrm>
            <a:off x="5751750" y="3438050"/>
            <a:ext cx="1980060" cy="1310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2"/>
          <p:cNvSpPr txBox="1"/>
          <p:nvPr>
            <p:ph type="ctrTitle"/>
          </p:nvPr>
        </p:nvSpPr>
        <p:spPr>
          <a:xfrm>
            <a:off x="1456650" y="1715300"/>
            <a:ext cx="1745100" cy="1104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Quick Quiz</a:t>
            </a:r>
            <a:endParaRPr/>
          </a:p>
        </p:txBody>
      </p:sp>
      <p:sp>
        <p:nvSpPr>
          <p:cNvPr id="299" name="Google Shape;299;p42"/>
          <p:cNvSpPr txBox="1"/>
          <p:nvPr>
            <p:ph idx="1" type="subTitle"/>
          </p:nvPr>
        </p:nvSpPr>
        <p:spPr>
          <a:xfrm>
            <a:off x="889350" y="2819625"/>
            <a:ext cx="2312400" cy="1104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Data Types</a:t>
            </a:r>
            <a:endParaRPr/>
          </a:p>
        </p:txBody>
      </p:sp>
      <p:sp>
        <p:nvSpPr>
          <p:cNvPr id="300" name="Google Shape;300;p42"/>
          <p:cNvSpPr txBox="1"/>
          <p:nvPr/>
        </p:nvSpPr>
        <p:spPr>
          <a:xfrm>
            <a:off x="4465875" y="793300"/>
            <a:ext cx="39441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What’s the data type?</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rabicPeriod"/>
            </a:pPr>
            <a:r>
              <a:rPr lang="en">
                <a:latin typeface="Anaheim"/>
                <a:ea typeface="Anaheim"/>
                <a:cs typeface="Anaheim"/>
                <a:sym typeface="Anaheim"/>
              </a:rPr>
              <a:t>“1”</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rabicPeriod"/>
            </a:pPr>
            <a:r>
              <a:rPr lang="en">
                <a:latin typeface="Anaheim"/>
                <a:ea typeface="Anaheim"/>
                <a:cs typeface="Anaheim"/>
                <a:sym typeface="Anaheim"/>
              </a:rPr>
              <a:t>“One”</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rabicPeriod"/>
            </a:pPr>
            <a:r>
              <a:rPr lang="en">
                <a:latin typeface="Anaheim"/>
                <a:ea typeface="Anaheim"/>
                <a:cs typeface="Anaheim"/>
                <a:sym typeface="Anaheim"/>
              </a:rPr>
              <a:t>2</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rabicPeriod"/>
            </a:pPr>
            <a:r>
              <a:rPr lang="en">
                <a:latin typeface="Anaheim"/>
                <a:ea typeface="Anaheim"/>
                <a:cs typeface="Anaheim"/>
                <a:sym typeface="Anaheim"/>
              </a:rPr>
              <a:t>4.4</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rabicPeriod"/>
            </a:pPr>
            <a:r>
              <a:rPr lang="en">
                <a:latin typeface="Anaheim"/>
                <a:ea typeface="Anaheim"/>
                <a:cs typeface="Anaheim"/>
                <a:sym typeface="Anaheim"/>
              </a:rPr>
              <a:t>“4.4”</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rabicPeriod"/>
            </a:pPr>
            <a:r>
              <a:rPr lang="en">
                <a:latin typeface="Anaheim"/>
                <a:ea typeface="Anaheim"/>
                <a:cs typeface="Anaheim"/>
                <a:sym typeface="Anaheim"/>
              </a:rPr>
              <a:t>0</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rabicPeriod"/>
            </a:pPr>
            <a:r>
              <a:rPr lang="en">
                <a:latin typeface="Anaheim"/>
                <a:ea typeface="Anaheim"/>
                <a:cs typeface="Anaheim"/>
                <a:sym typeface="Anaheim"/>
              </a:rPr>
              <a:t>“float(1) + 0”</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rabicPeriod"/>
            </a:pPr>
            <a:r>
              <a:rPr lang="en">
                <a:latin typeface="Anaheim"/>
                <a:ea typeface="Anaheim"/>
                <a:cs typeface="Anaheim"/>
                <a:sym typeface="Anaheim"/>
              </a:rPr>
              <a:t>str(1) * int(5.5)</a:t>
            </a:r>
            <a:endParaRPr>
              <a:latin typeface="Anaheim"/>
              <a:ea typeface="Anaheim"/>
              <a:cs typeface="Anaheim"/>
              <a:sym typeface="Anahei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ctrTitle"/>
          </p:nvPr>
        </p:nvSpPr>
        <p:spPr>
          <a:xfrm>
            <a:off x="1529125" y="1926625"/>
            <a:ext cx="1429500" cy="79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Due Today</a:t>
            </a:r>
            <a:endParaRPr sz="2800"/>
          </a:p>
        </p:txBody>
      </p:sp>
      <p:sp>
        <p:nvSpPr>
          <p:cNvPr id="148" name="Google Shape;148;p25"/>
          <p:cNvSpPr txBox="1"/>
          <p:nvPr>
            <p:ph idx="1" type="subTitle"/>
          </p:nvPr>
        </p:nvSpPr>
        <p:spPr>
          <a:xfrm>
            <a:off x="472225" y="2927725"/>
            <a:ext cx="3543300" cy="167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Homework from Session Three</a:t>
            </a:r>
            <a:endParaRPr sz="1800"/>
          </a:p>
          <a:p>
            <a:pPr indent="-342900" lvl="0" marL="457200" rtl="0" algn="l">
              <a:spcBef>
                <a:spcPts val="0"/>
              </a:spcBef>
              <a:spcAft>
                <a:spcPts val="0"/>
              </a:spcAft>
              <a:buSzPts val="1800"/>
              <a:buChar char="●"/>
            </a:pPr>
            <a:r>
              <a:rPr lang="en" sz="1800"/>
              <a:t>Quiz on Sessions Two &amp; Three Content</a:t>
            </a:r>
            <a:endParaRPr sz="1800"/>
          </a:p>
        </p:txBody>
      </p:sp>
      <p:sp>
        <p:nvSpPr>
          <p:cNvPr id="149" name="Google Shape;149;p25"/>
          <p:cNvSpPr txBox="1"/>
          <p:nvPr>
            <p:ph idx="2" type="ctrTitle"/>
          </p:nvPr>
        </p:nvSpPr>
        <p:spPr>
          <a:xfrm>
            <a:off x="5977662" y="1926625"/>
            <a:ext cx="1429500" cy="79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solidFill>
                  <a:schemeClr val="accent5"/>
                </a:solidFill>
              </a:rPr>
              <a:t>Due Next Week</a:t>
            </a:r>
            <a:endParaRPr sz="2800">
              <a:solidFill>
                <a:schemeClr val="accent5"/>
              </a:solidFill>
            </a:endParaRPr>
          </a:p>
        </p:txBody>
      </p:sp>
      <p:sp>
        <p:nvSpPr>
          <p:cNvPr id="150" name="Google Shape;150;p25"/>
          <p:cNvSpPr txBox="1"/>
          <p:nvPr>
            <p:ph idx="3" type="subTitle"/>
          </p:nvPr>
        </p:nvSpPr>
        <p:spPr>
          <a:xfrm>
            <a:off x="4920750" y="2927725"/>
            <a:ext cx="3543300" cy="167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5"/>
              </a:buClr>
              <a:buSzPts val="1800"/>
              <a:buChar char="●"/>
            </a:pPr>
            <a:r>
              <a:rPr lang="en" sz="1800">
                <a:solidFill>
                  <a:schemeClr val="accent5"/>
                </a:solidFill>
              </a:rPr>
              <a:t>Homework from this session</a:t>
            </a:r>
            <a:endParaRPr sz="1800">
              <a:solidFill>
                <a:schemeClr val="accent5"/>
              </a:solidFill>
            </a:endParaRPr>
          </a:p>
          <a:p>
            <a:pPr indent="-342900" lvl="0" marL="457200" rtl="0" algn="l">
              <a:spcBef>
                <a:spcPts val="0"/>
              </a:spcBef>
              <a:spcAft>
                <a:spcPts val="0"/>
              </a:spcAft>
              <a:buClr>
                <a:schemeClr val="accent5"/>
              </a:buClr>
              <a:buSzPts val="1800"/>
              <a:buChar char="●"/>
            </a:pPr>
            <a:r>
              <a:rPr lang="en" sz="1800">
                <a:solidFill>
                  <a:schemeClr val="accent5"/>
                </a:solidFill>
              </a:rPr>
              <a:t>Quiz on this session’s content</a:t>
            </a:r>
            <a:endParaRPr sz="1800">
              <a:solidFill>
                <a:schemeClr val="accent5"/>
              </a:solidFill>
            </a:endParaRPr>
          </a:p>
        </p:txBody>
      </p:sp>
      <p:sp>
        <p:nvSpPr>
          <p:cNvPr id="151" name="Google Shape;151;p25"/>
          <p:cNvSpPr txBox="1"/>
          <p:nvPr>
            <p:ph idx="6"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Reminders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3"/>
          <p:cNvSpPr txBox="1"/>
          <p:nvPr>
            <p:ph type="ctrTitle"/>
          </p:nvPr>
        </p:nvSpPr>
        <p:spPr>
          <a:xfrm>
            <a:off x="1456650" y="1715300"/>
            <a:ext cx="1745100" cy="1104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Strings</a:t>
            </a:r>
            <a:endParaRPr/>
          </a:p>
        </p:txBody>
      </p:sp>
      <p:sp>
        <p:nvSpPr>
          <p:cNvPr id="306" name="Google Shape;306;p43"/>
          <p:cNvSpPr txBox="1"/>
          <p:nvPr>
            <p:ph idx="1" type="subTitle"/>
          </p:nvPr>
        </p:nvSpPr>
        <p:spPr>
          <a:xfrm>
            <a:off x="889350" y="2819625"/>
            <a:ext cx="2312400" cy="1104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000"/>
              <a:t>Intro to Iterables</a:t>
            </a:r>
            <a:endParaRPr sz="1000"/>
          </a:p>
        </p:txBody>
      </p:sp>
      <p:graphicFrame>
        <p:nvGraphicFramePr>
          <p:cNvPr id="307" name="Google Shape;307;p43"/>
          <p:cNvGraphicFramePr/>
          <p:nvPr/>
        </p:nvGraphicFramePr>
        <p:xfrm>
          <a:off x="4218825" y="863500"/>
          <a:ext cx="3000000" cy="3000000"/>
        </p:xfrm>
        <a:graphic>
          <a:graphicData uri="http://schemas.openxmlformats.org/drawingml/2006/table">
            <a:tbl>
              <a:tblPr>
                <a:noFill/>
                <a:tableStyleId>{D444604E-F7A0-462F-AFD7-77DAB86A73A4}</a:tableStyleId>
              </a:tblPr>
              <a:tblGrid>
                <a:gridCol w="698450"/>
                <a:gridCol w="382850"/>
                <a:gridCol w="540650"/>
                <a:gridCol w="698450"/>
                <a:gridCol w="382850"/>
                <a:gridCol w="540650"/>
                <a:gridCol w="540650"/>
                <a:gridCol w="540650"/>
                <a:gridCol w="540650"/>
              </a:tblGrid>
              <a:tr h="640050">
                <a:tc>
                  <a:txBody>
                    <a:bodyPr/>
                    <a:lstStyle/>
                    <a:p>
                      <a:pPr indent="0" lvl="0" marL="0" rtl="0" algn="l">
                        <a:spcBef>
                          <a:spcPts val="0"/>
                        </a:spcBef>
                        <a:spcAft>
                          <a:spcPts val="0"/>
                        </a:spcAft>
                        <a:buNone/>
                      </a:pPr>
                      <a:r>
                        <a:rPr lang="en" sz="800"/>
                        <a:t>Python statement</a:t>
                      </a:r>
                      <a:endParaRPr sz="800"/>
                    </a:p>
                  </a:txBody>
                  <a:tcPr marT="91425" marB="91425" marR="91425" marL="91425">
                    <a:lnB cap="flat" cmpd="sng" w="9525">
                      <a:solidFill>
                        <a:schemeClr val="accent5"/>
                      </a:solidFill>
                      <a:prstDash val="solid"/>
                      <a:round/>
                      <a:headEnd len="sm" w="sm" type="none"/>
                      <a:tailEnd len="sm" w="sm" type="none"/>
                    </a:lnB>
                  </a:tcPr>
                </a:tc>
                <a:tc gridSpan="8">
                  <a:txBody>
                    <a:bodyPr/>
                    <a:lstStyle/>
                    <a:p>
                      <a:pPr indent="0" lvl="0" marL="0" rtl="0" algn="ctr">
                        <a:spcBef>
                          <a:spcPts val="0"/>
                        </a:spcBef>
                        <a:spcAft>
                          <a:spcPts val="0"/>
                        </a:spcAft>
                        <a:buNone/>
                      </a:pPr>
                      <a:r>
                        <a:rPr lang="en" sz="1000"/>
                        <a:t>x = “Example”</a:t>
                      </a:r>
                      <a:endParaRPr sz="1000"/>
                    </a:p>
                  </a:txBody>
                  <a:tcPr marT="91425" marB="91425" marR="91425" marL="91425" anchor="b">
                    <a:solidFill>
                      <a:schemeClr val="lt1"/>
                    </a:solidFill>
                  </a:tcPr>
                </a:tc>
                <a:tc hMerge="1"/>
                <a:tc hMerge="1"/>
                <a:tc hMerge="1"/>
                <a:tc hMerge="1"/>
                <a:tc hMerge="1"/>
                <a:tc hMerge="1"/>
                <a:tc hMerge="1"/>
              </a:tr>
              <a:tr h="640050">
                <a:tc>
                  <a:txBody>
                    <a:bodyPr/>
                    <a:lstStyle/>
                    <a:p>
                      <a:pPr indent="0" lvl="0" marL="0" rtl="0" algn="l">
                        <a:spcBef>
                          <a:spcPts val="0"/>
                        </a:spcBef>
                        <a:spcAft>
                          <a:spcPts val="0"/>
                        </a:spcAft>
                        <a:buNone/>
                      </a:pPr>
                      <a:r>
                        <a:rPr lang="en" sz="800"/>
                        <a:t>breakdown</a:t>
                      </a:r>
                      <a:endParaRPr sz="800"/>
                    </a:p>
                  </a:txBody>
                  <a:tcPr marT="91425" marB="91425" marR="91425" marL="91425">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gridSpan="3">
                  <a:txBody>
                    <a:bodyPr/>
                    <a:lstStyle/>
                    <a:p>
                      <a:pPr indent="0" lvl="0" marL="0" rtl="0" algn="ctr">
                        <a:spcBef>
                          <a:spcPts val="0"/>
                        </a:spcBef>
                        <a:spcAft>
                          <a:spcPts val="0"/>
                        </a:spcAft>
                        <a:buNone/>
                      </a:pPr>
                      <a:r>
                        <a:rPr b="1" lang="en" sz="1000"/>
                        <a:t>x</a:t>
                      </a:r>
                      <a:endParaRPr b="1" sz="1000"/>
                    </a:p>
                    <a:p>
                      <a:pPr indent="0" lvl="0" marL="0" rtl="0" algn="ctr">
                        <a:spcBef>
                          <a:spcPts val="0"/>
                        </a:spcBef>
                        <a:spcAft>
                          <a:spcPts val="0"/>
                        </a:spcAft>
                        <a:buNone/>
                      </a:pPr>
                      <a:r>
                        <a:rPr lang="en" sz="1000"/>
                        <a:t>(variable name)</a:t>
                      </a:r>
                      <a:endParaRPr sz="1000"/>
                    </a:p>
                  </a:txBody>
                  <a:tcPr marT="91425" marB="91425" marR="91425" marL="91425" anchor="b">
                    <a:lnB cap="flat" cmpd="sng" w="9525">
                      <a:solidFill>
                        <a:schemeClr val="accent5"/>
                      </a:solidFill>
                      <a:prstDash val="solid"/>
                      <a:round/>
                      <a:headEnd len="sm" w="sm" type="none"/>
                      <a:tailEnd len="sm" w="sm" type="none"/>
                    </a:lnB>
                    <a:solidFill>
                      <a:schemeClr val="accent6"/>
                    </a:solidFill>
                  </a:tcPr>
                </a:tc>
                <a:tc hMerge="1"/>
                <a:tc hMerge="1"/>
                <a:tc gridSpan="3">
                  <a:txBody>
                    <a:bodyPr/>
                    <a:lstStyle/>
                    <a:p>
                      <a:pPr indent="0" lvl="0" marL="0" rtl="0" algn="ctr">
                        <a:spcBef>
                          <a:spcPts val="0"/>
                        </a:spcBef>
                        <a:spcAft>
                          <a:spcPts val="0"/>
                        </a:spcAft>
                        <a:buNone/>
                      </a:pPr>
                      <a:r>
                        <a:rPr b="1" lang="en" sz="1000"/>
                        <a:t>=</a:t>
                      </a:r>
                      <a:endParaRPr b="1" sz="1000"/>
                    </a:p>
                    <a:p>
                      <a:pPr indent="0" lvl="0" marL="0" rtl="0" algn="ctr">
                        <a:spcBef>
                          <a:spcPts val="0"/>
                        </a:spcBef>
                        <a:spcAft>
                          <a:spcPts val="0"/>
                        </a:spcAft>
                        <a:buNone/>
                      </a:pPr>
                      <a:r>
                        <a:rPr lang="en" sz="1000"/>
                        <a:t>(assignment operator)</a:t>
                      </a:r>
                      <a:endParaRPr sz="1000"/>
                    </a:p>
                  </a:txBody>
                  <a:tcPr marT="91425" marB="91425" marR="91425" marL="91425" anchor="b">
                    <a:lnB cap="flat" cmpd="sng" w="9525">
                      <a:solidFill>
                        <a:schemeClr val="accent5"/>
                      </a:solidFill>
                      <a:prstDash val="solid"/>
                      <a:round/>
                      <a:headEnd len="sm" w="sm" type="none"/>
                      <a:tailEnd len="sm" w="sm" type="none"/>
                    </a:lnB>
                    <a:solidFill>
                      <a:schemeClr val="accent6"/>
                    </a:solidFill>
                  </a:tcPr>
                </a:tc>
                <a:tc hMerge="1"/>
                <a:tc hMerge="1"/>
                <a:tc gridSpan="2">
                  <a:txBody>
                    <a:bodyPr/>
                    <a:lstStyle/>
                    <a:p>
                      <a:pPr indent="0" lvl="0" marL="0" rtl="0" algn="ctr">
                        <a:spcBef>
                          <a:spcPts val="0"/>
                        </a:spcBef>
                        <a:spcAft>
                          <a:spcPts val="0"/>
                        </a:spcAft>
                        <a:buNone/>
                      </a:pPr>
                      <a:r>
                        <a:rPr b="1" lang="en" sz="1000"/>
                        <a:t>“Example”</a:t>
                      </a:r>
                      <a:endParaRPr b="1" sz="1000"/>
                    </a:p>
                    <a:p>
                      <a:pPr indent="0" lvl="0" marL="0" rtl="0" algn="ctr">
                        <a:spcBef>
                          <a:spcPts val="0"/>
                        </a:spcBef>
                        <a:spcAft>
                          <a:spcPts val="0"/>
                        </a:spcAft>
                        <a:buNone/>
                      </a:pPr>
                      <a:r>
                        <a:rPr lang="en" sz="1000"/>
                        <a:t>(string object)</a:t>
                      </a:r>
                      <a:endParaRPr sz="1000"/>
                    </a:p>
                  </a:txBody>
                  <a:tcPr marT="91425" marB="91425" marR="91425" marL="91425" anchor="b">
                    <a:lnB cap="flat" cmpd="sng" w="9525">
                      <a:solidFill>
                        <a:schemeClr val="accent5"/>
                      </a:solidFill>
                      <a:prstDash val="solid"/>
                      <a:round/>
                      <a:headEnd len="sm" w="sm" type="none"/>
                      <a:tailEnd len="sm" w="sm" type="none"/>
                    </a:lnB>
                    <a:solidFill>
                      <a:schemeClr val="accent6"/>
                    </a:solidFill>
                  </a:tcPr>
                </a:tc>
                <a:tc hMerge="1"/>
              </a:tr>
            </a:tbl>
          </a:graphicData>
        </a:graphic>
      </p:graphicFrame>
      <p:graphicFrame>
        <p:nvGraphicFramePr>
          <p:cNvPr id="308" name="Google Shape;308;p43"/>
          <p:cNvGraphicFramePr/>
          <p:nvPr/>
        </p:nvGraphicFramePr>
        <p:xfrm>
          <a:off x="4218750" y="3009375"/>
          <a:ext cx="3000000" cy="3000000"/>
        </p:xfrm>
        <a:graphic>
          <a:graphicData uri="http://schemas.openxmlformats.org/drawingml/2006/table">
            <a:tbl>
              <a:tblPr>
                <a:noFill/>
                <a:tableStyleId>{D444604E-F7A0-462F-AFD7-77DAB86A73A4}</a:tableStyleId>
              </a:tblPr>
              <a:tblGrid>
                <a:gridCol w="698525"/>
                <a:gridCol w="501175"/>
                <a:gridCol w="599850"/>
                <a:gridCol w="599850"/>
                <a:gridCol w="599850"/>
                <a:gridCol w="599850"/>
                <a:gridCol w="599850"/>
                <a:gridCol w="599850"/>
              </a:tblGrid>
              <a:tr h="457175">
                <a:tc>
                  <a:txBody>
                    <a:bodyPr/>
                    <a:lstStyle/>
                    <a:p>
                      <a:pPr indent="0" lvl="0" marL="0" rtl="0" algn="l">
                        <a:spcBef>
                          <a:spcPts val="0"/>
                        </a:spcBef>
                        <a:spcAft>
                          <a:spcPts val="0"/>
                        </a:spcAft>
                        <a:buNone/>
                      </a:pPr>
                      <a:r>
                        <a:rPr lang="en" sz="900"/>
                        <a:t>Contents</a:t>
                      </a:r>
                      <a:endParaRPr sz="900"/>
                    </a:p>
                  </a:txBody>
                  <a:tcPr marT="91425" marB="91425" marR="91425" marL="91425">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t>E</a:t>
                      </a:r>
                      <a:endParaRPr sz="1000"/>
                    </a:p>
                  </a:txBody>
                  <a:tcPr marT="91425" marB="91425" marR="91425" marL="91425" anchor="b">
                    <a:solidFill>
                      <a:schemeClr val="lt1"/>
                    </a:solidFill>
                  </a:tcPr>
                </a:tc>
                <a:tc>
                  <a:txBody>
                    <a:bodyPr/>
                    <a:lstStyle/>
                    <a:p>
                      <a:pPr indent="0" lvl="0" marL="0" rtl="0" algn="ctr">
                        <a:spcBef>
                          <a:spcPts val="0"/>
                        </a:spcBef>
                        <a:spcAft>
                          <a:spcPts val="0"/>
                        </a:spcAft>
                        <a:buNone/>
                      </a:pPr>
                      <a:r>
                        <a:rPr lang="en" sz="1000"/>
                        <a:t>x</a:t>
                      </a:r>
                      <a:endParaRPr sz="1000"/>
                    </a:p>
                  </a:txBody>
                  <a:tcPr marT="91425" marB="91425" marR="91425" marL="91425" anchor="b">
                    <a:solidFill>
                      <a:schemeClr val="dk2"/>
                    </a:solidFill>
                  </a:tcPr>
                </a:tc>
                <a:tc>
                  <a:txBody>
                    <a:bodyPr/>
                    <a:lstStyle/>
                    <a:p>
                      <a:pPr indent="0" lvl="0" marL="0" rtl="0" algn="ctr">
                        <a:spcBef>
                          <a:spcPts val="0"/>
                        </a:spcBef>
                        <a:spcAft>
                          <a:spcPts val="0"/>
                        </a:spcAft>
                        <a:buNone/>
                      </a:pPr>
                      <a:r>
                        <a:rPr lang="en" sz="1000"/>
                        <a:t>a</a:t>
                      </a:r>
                      <a:endParaRPr sz="1000"/>
                    </a:p>
                  </a:txBody>
                  <a:tcPr marT="91425" marB="91425" marR="91425" marL="91425" anchor="b">
                    <a:solidFill>
                      <a:schemeClr val="lt2"/>
                    </a:solidFill>
                  </a:tcPr>
                </a:tc>
                <a:tc>
                  <a:txBody>
                    <a:bodyPr/>
                    <a:lstStyle/>
                    <a:p>
                      <a:pPr indent="0" lvl="0" marL="0" rtl="0" algn="ctr">
                        <a:spcBef>
                          <a:spcPts val="0"/>
                        </a:spcBef>
                        <a:spcAft>
                          <a:spcPts val="0"/>
                        </a:spcAft>
                        <a:buNone/>
                      </a:pPr>
                      <a:r>
                        <a:rPr lang="en" sz="1000"/>
                        <a:t>m</a:t>
                      </a:r>
                      <a:endParaRPr sz="1000"/>
                    </a:p>
                  </a:txBody>
                  <a:tcPr marT="91425" marB="91425" marR="91425" marL="91425" anchor="b">
                    <a:solidFill>
                      <a:schemeClr val="accent1"/>
                    </a:solidFill>
                  </a:tcPr>
                </a:tc>
                <a:tc>
                  <a:txBody>
                    <a:bodyPr/>
                    <a:lstStyle/>
                    <a:p>
                      <a:pPr indent="0" lvl="0" marL="0" rtl="0" algn="ctr">
                        <a:spcBef>
                          <a:spcPts val="0"/>
                        </a:spcBef>
                        <a:spcAft>
                          <a:spcPts val="0"/>
                        </a:spcAft>
                        <a:buNone/>
                      </a:pPr>
                      <a:r>
                        <a:rPr lang="en" sz="1000"/>
                        <a:t>p</a:t>
                      </a:r>
                      <a:endParaRPr sz="1000"/>
                    </a:p>
                  </a:txBody>
                  <a:tcPr marT="91425" marB="91425" marR="91425" marL="91425" anchor="b">
                    <a:solidFill>
                      <a:schemeClr val="accent2"/>
                    </a:solidFill>
                  </a:tcPr>
                </a:tc>
                <a:tc>
                  <a:txBody>
                    <a:bodyPr/>
                    <a:lstStyle/>
                    <a:p>
                      <a:pPr indent="0" lvl="0" marL="0" rtl="0" algn="ctr">
                        <a:spcBef>
                          <a:spcPts val="0"/>
                        </a:spcBef>
                        <a:spcAft>
                          <a:spcPts val="0"/>
                        </a:spcAft>
                        <a:buNone/>
                      </a:pPr>
                      <a:r>
                        <a:rPr lang="en" sz="1000"/>
                        <a:t>l</a:t>
                      </a:r>
                      <a:endParaRPr sz="1000"/>
                    </a:p>
                  </a:txBody>
                  <a:tcPr marT="91425" marB="91425" marR="91425" marL="91425" anchor="b">
                    <a:solidFill>
                      <a:schemeClr val="accent1"/>
                    </a:solidFill>
                  </a:tcPr>
                </a:tc>
                <a:tc>
                  <a:txBody>
                    <a:bodyPr/>
                    <a:lstStyle/>
                    <a:p>
                      <a:pPr indent="0" lvl="0" marL="0" rtl="0" algn="ctr">
                        <a:spcBef>
                          <a:spcPts val="0"/>
                        </a:spcBef>
                        <a:spcAft>
                          <a:spcPts val="0"/>
                        </a:spcAft>
                        <a:buNone/>
                      </a:pPr>
                      <a:r>
                        <a:rPr lang="en" sz="1000"/>
                        <a:t>e</a:t>
                      </a:r>
                      <a:endParaRPr sz="1000"/>
                    </a:p>
                  </a:txBody>
                  <a:tcPr marT="91425" marB="91425" marR="91425" marL="91425" anchor="b">
                    <a:solidFill>
                      <a:schemeClr val="lt2"/>
                    </a:solidFill>
                  </a:tcPr>
                </a:tc>
              </a:tr>
              <a:tr h="381000">
                <a:tc>
                  <a:txBody>
                    <a:bodyPr/>
                    <a:lstStyle/>
                    <a:p>
                      <a:pPr indent="0" lvl="0" marL="0" rtl="0" algn="l">
                        <a:spcBef>
                          <a:spcPts val="0"/>
                        </a:spcBef>
                        <a:spcAft>
                          <a:spcPts val="0"/>
                        </a:spcAft>
                        <a:buNone/>
                      </a:pPr>
                      <a:r>
                        <a:rPr lang="en" sz="900"/>
                        <a:t>Index:</a:t>
                      </a:r>
                      <a:endParaRPr sz="900"/>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ctr">
                        <a:spcBef>
                          <a:spcPts val="0"/>
                        </a:spcBef>
                        <a:spcAft>
                          <a:spcPts val="0"/>
                        </a:spcAft>
                        <a:buNone/>
                      </a:pPr>
                      <a:r>
                        <a:rPr lang="en" sz="1000"/>
                        <a:t>0</a:t>
                      </a:r>
                      <a:endParaRPr sz="1000"/>
                    </a:p>
                  </a:txBody>
                  <a:tcPr marT="91425" marB="91425" marR="91425" marL="91425">
                    <a:solidFill>
                      <a:schemeClr val="lt1"/>
                    </a:solidFill>
                  </a:tcPr>
                </a:tc>
                <a:tc>
                  <a:txBody>
                    <a:bodyPr/>
                    <a:lstStyle/>
                    <a:p>
                      <a:pPr indent="0" lvl="0" marL="0" rtl="0" algn="ctr">
                        <a:spcBef>
                          <a:spcPts val="0"/>
                        </a:spcBef>
                        <a:spcAft>
                          <a:spcPts val="0"/>
                        </a:spcAft>
                        <a:buNone/>
                      </a:pPr>
                      <a:r>
                        <a:rPr lang="en" sz="1000"/>
                        <a:t>1</a:t>
                      </a:r>
                      <a:endParaRPr sz="1000"/>
                    </a:p>
                  </a:txBody>
                  <a:tcPr marT="91425" marB="91425" marR="91425" marL="91425">
                    <a:solidFill>
                      <a:schemeClr val="dk2"/>
                    </a:solidFill>
                  </a:tcPr>
                </a:tc>
                <a:tc>
                  <a:txBody>
                    <a:bodyPr/>
                    <a:lstStyle/>
                    <a:p>
                      <a:pPr indent="0" lvl="0" marL="0" rtl="0" algn="ctr">
                        <a:spcBef>
                          <a:spcPts val="0"/>
                        </a:spcBef>
                        <a:spcAft>
                          <a:spcPts val="0"/>
                        </a:spcAft>
                        <a:buNone/>
                      </a:pPr>
                      <a:r>
                        <a:rPr lang="en" sz="1000"/>
                        <a:t>2</a:t>
                      </a:r>
                      <a:endParaRPr sz="1000"/>
                    </a:p>
                  </a:txBody>
                  <a:tcPr marT="91425" marB="91425" marR="91425" marL="91425">
                    <a:solidFill>
                      <a:schemeClr val="lt2"/>
                    </a:solidFill>
                  </a:tcPr>
                </a:tc>
                <a:tc>
                  <a:txBody>
                    <a:bodyPr/>
                    <a:lstStyle/>
                    <a:p>
                      <a:pPr indent="0" lvl="0" marL="0" rtl="0" algn="ctr">
                        <a:spcBef>
                          <a:spcPts val="0"/>
                        </a:spcBef>
                        <a:spcAft>
                          <a:spcPts val="0"/>
                        </a:spcAft>
                        <a:buNone/>
                      </a:pPr>
                      <a:r>
                        <a:rPr lang="en" sz="1000"/>
                        <a:t>3</a:t>
                      </a:r>
                      <a:endParaRPr sz="1000"/>
                    </a:p>
                  </a:txBody>
                  <a:tcPr marT="91425" marB="91425" marR="91425" marL="91425">
                    <a:solidFill>
                      <a:schemeClr val="accent1"/>
                    </a:solidFill>
                  </a:tcPr>
                </a:tc>
                <a:tc>
                  <a:txBody>
                    <a:bodyPr/>
                    <a:lstStyle/>
                    <a:p>
                      <a:pPr indent="0" lvl="0" marL="0" rtl="0" algn="ctr">
                        <a:spcBef>
                          <a:spcPts val="0"/>
                        </a:spcBef>
                        <a:spcAft>
                          <a:spcPts val="0"/>
                        </a:spcAft>
                        <a:buNone/>
                      </a:pPr>
                      <a:r>
                        <a:rPr lang="en" sz="1000"/>
                        <a:t>4</a:t>
                      </a:r>
                      <a:endParaRPr sz="1000"/>
                    </a:p>
                  </a:txBody>
                  <a:tcPr marT="91425" marB="91425" marR="91425" marL="91425">
                    <a:solidFill>
                      <a:schemeClr val="accent2"/>
                    </a:solidFill>
                  </a:tcPr>
                </a:tc>
                <a:tc>
                  <a:txBody>
                    <a:bodyPr/>
                    <a:lstStyle/>
                    <a:p>
                      <a:pPr indent="0" lvl="0" marL="0" rtl="0" algn="ctr">
                        <a:spcBef>
                          <a:spcPts val="0"/>
                        </a:spcBef>
                        <a:spcAft>
                          <a:spcPts val="0"/>
                        </a:spcAft>
                        <a:buNone/>
                      </a:pPr>
                      <a:r>
                        <a:rPr lang="en" sz="1000"/>
                        <a:t>5</a:t>
                      </a:r>
                      <a:endParaRPr sz="1000"/>
                    </a:p>
                  </a:txBody>
                  <a:tcPr marT="91425" marB="91425" marR="91425" marL="91425">
                    <a:solidFill>
                      <a:schemeClr val="accent1"/>
                    </a:solidFill>
                  </a:tcPr>
                </a:tc>
                <a:tc>
                  <a:txBody>
                    <a:bodyPr/>
                    <a:lstStyle/>
                    <a:p>
                      <a:pPr indent="0" lvl="0" marL="0" rtl="0" algn="ctr">
                        <a:spcBef>
                          <a:spcPts val="0"/>
                        </a:spcBef>
                        <a:spcAft>
                          <a:spcPts val="0"/>
                        </a:spcAft>
                        <a:buNone/>
                      </a:pPr>
                      <a:r>
                        <a:rPr lang="en" sz="1000"/>
                        <a:t>6</a:t>
                      </a:r>
                      <a:endParaRPr sz="1000"/>
                    </a:p>
                  </a:txBody>
                  <a:tcPr marT="91425" marB="91425" marR="91425" marL="91425">
                    <a:solidFill>
                      <a:schemeClr val="lt2"/>
                    </a:solidFill>
                  </a:tcPr>
                </a:tc>
              </a:tr>
            </a:tbl>
          </a:graphicData>
        </a:graphic>
      </p:graphicFrame>
      <p:sp>
        <p:nvSpPr>
          <p:cNvPr id="309" name="Google Shape;309;p43"/>
          <p:cNvSpPr txBox="1"/>
          <p:nvPr/>
        </p:nvSpPr>
        <p:spPr>
          <a:xfrm>
            <a:off x="6060600" y="2571750"/>
            <a:ext cx="118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String object:</a:t>
            </a:r>
            <a:endParaRPr>
              <a:latin typeface="Anaheim"/>
              <a:ea typeface="Anaheim"/>
              <a:cs typeface="Anaheim"/>
              <a:sym typeface="Anaheim"/>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4"/>
          <p:cNvSpPr txBox="1"/>
          <p:nvPr/>
        </p:nvSpPr>
        <p:spPr>
          <a:xfrm>
            <a:off x="183000" y="2571750"/>
            <a:ext cx="39984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Anaheim"/>
              <a:buAutoNum type="arabicPeriod"/>
            </a:pPr>
            <a:r>
              <a:rPr b="1" lang="en" u="sng">
                <a:latin typeface="Anaheim"/>
                <a:ea typeface="Anaheim"/>
                <a:cs typeface="Anaheim"/>
                <a:sym typeface="Anaheim"/>
              </a:rPr>
              <a:t>Strings are sequences of characters.</a:t>
            </a:r>
            <a:endParaRPr b="1" u="sng">
              <a:latin typeface="Anaheim"/>
              <a:ea typeface="Anaheim"/>
              <a:cs typeface="Anaheim"/>
              <a:sym typeface="Anaheim"/>
            </a:endParaRPr>
          </a:p>
          <a:p>
            <a:pPr indent="0" lvl="0" marL="457200" rtl="0" algn="l">
              <a:spcBef>
                <a:spcPts val="0"/>
              </a:spcBef>
              <a:spcAft>
                <a:spcPts val="0"/>
              </a:spcAft>
              <a:buNone/>
            </a:pPr>
            <a:r>
              <a:t/>
            </a:r>
            <a:endParaRPr b="1" u="sng">
              <a:latin typeface="Anaheim"/>
              <a:ea typeface="Anaheim"/>
              <a:cs typeface="Anaheim"/>
              <a:sym typeface="Anaheim"/>
            </a:endParaRPr>
          </a:p>
          <a:p>
            <a:pPr indent="-317500" lvl="1" marL="914400" rtl="0" algn="l">
              <a:spcBef>
                <a:spcPts val="0"/>
              </a:spcBef>
              <a:spcAft>
                <a:spcPts val="0"/>
              </a:spcAft>
              <a:buSzPts val="1400"/>
              <a:buFont typeface="Anaheim"/>
              <a:buAutoNum type="alphaLcPeriod"/>
            </a:pPr>
            <a:r>
              <a:rPr b="1" lang="en">
                <a:latin typeface="Anaheim"/>
                <a:ea typeface="Anaheim"/>
                <a:cs typeface="Anaheim"/>
                <a:sym typeface="Anaheim"/>
              </a:rPr>
              <a:t>ORDER MATTERS: </a:t>
            </a:r>
            <a:r>
              <a:rPr lang="en">
                <a:latin typeface="Anaheim"/>
                <a:ea typeface="Anaheim"/>
                <a:cs typeface="Anaheim"/>
                <a:sym typeface="Anaheim"/>
              </a:rPr>
              <a:t>As a sequence, they are ordered. There are ways to access each character by its position in the ordered sequence.</a:t>
            </a:r>
            <a:endParaRPr>
              <a:latin typeface="Anaheim"/>
              <a:ea typeface="Anaheim"/>
              <a:cs typeface="Anaheim"/>
              <a:sym typeface="Anaheim"/>
            </a:endParaRPr>
          </a:p>
          <a:p>
            <a:pPr indent="-317500" lvl="1" marL="914400" rtl="0" algn="l">
              <a:spcBef>
                <a:spcPts val="0"/>
              </a:spcBef>
              <a:spcAft>
                <a:spcPts val="0"/>
              </a:spcAft>
              <a:buSzPts val="1400"/>
              <a:buFont typeface="Anaheim"/>
              <a:buAutoNum type="alphaLcPeriod"/>
            </a:pPr>
            <a:r>
              <a:rPr b="1" lang="en">
                <a:latin typeface="Anaheim"/>
                <a:ea typeface="Anaheim"/>
                <a:cs typeface="Anaheim"/>
                <a:sym typeface="Anaheim"/>
              </a:rPr>
              <a:t>NOT NUMBERS: </a:t>
            </a:r>
            <a:r>
              <a:rPr lang="en">
                <a:latin typeface="Anaheim"/>
                <a:ea typeface="Anaheim"/>
                <a:cs typeface="Anaheim"/>
                <a:sym typeface="Anaheim"/>
              </a:rPr>
              <a:t>Everything in a string is a character. This means that numbers, for example, do not have mathematical meaning.</a:t>
            </a:r>
            <a:endParaRPr>
              <a:latin typeface="Anaheim"/>
              <a:ea typeface="Anaheim"/>
              <a:cs typeface="Anaheim"/>
              <a:sym typeface="Anaheim"/>
            </a:endParaRPr>
          </a:p>
        </p:txBody>
      </p:sp>
      <p:graphicFrame>
        <p:nvGraphicFramePr>
          <p:cNvPr id="315" name="Google Shape;315;p44"/>
          <p:cNvGraphicFramePr/>
          <p:nvPr/>
        </p:nvGraphicFramePr>
        <p:xfrm>
          <a:off x="2368800" y="1574075"/>
          <a:ext cx="3000000" cy="3000000"/>
        </p:xfrm>
        <a:graphic>
          <a:graphicData uri="http://schemas.openxmlformats.org/drawingml/2006/table">
            <a:tbl>
              <a:tblPr>
                <a:noFill/>
                <a:tableStyleId>{D444604E-F7A0-462F-AFD7-77DAB86A73A4}</a:tableStyleId>
              </a:tblPr>
              <a:tblGrid>
                <a:gridCol w="556850"/>
                <a:gridCol w="556850"/>
                <a:gridCol w="556850"/>
                <a:gridCol w="556850"/>
                <a:gridCol w="556850"/>
                <a:gridCol w="556850"/>
                <a:gridCol w="556850"/>
                <a:gridCol w="556850"/>
                <a:gridCol w="556850"/>
              </a:tblGrid>
              <a:tr h="381000">
                <a:tc>
                  <a:txBody>
                    <a:bodyPr/>
                    <a:lstStyle/>
                    <a:p>
                      <a:pPr indent="0" lvl="0" marL="0" rtl="0" algn="l">
                        <a:spcBef>
                          <a:spcPts val="0"/>
                        </a:spcBef>
                        <a:spcAft>
                          <a:spcPts val="0"/>
                        </a:spcAft>
                        <a:buNone/>
                      </a:pPr>
                      <a:r>
                        <a:rPr lang="en"/>
                        <a:t>“</a:t>
                      </a:r>
                      <a:endParaRPr/>
                    </a:p>
                  </a:txBody>
                  <a:tcPr marT="91425" marB="91425" marR="91425" marL="91425">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E</a:t>
                      </a:r>
                      <a:endParaRPr/>
                    </a:p>
                  </a:txBody>
                  <a:tcPr marT="91425" marB="91425" marR="91425" marL="91425" anchor="b">
                    <a:solidFill>
                      <a:schemeClr val="lt1"/>
                    </a:solidFill>
                  </a:tcPr>
                </a:tc>
                <a:tc>
                  <a:txBody>
                    <a:bodyPr/>
                    <a:lstStyle/>
                    <a:p>
                      <a:pPr indent="0" lvl="0" marL="0" rtl="0" algn="ctr">
                        <a:spcBef>
                          <a:spcPts val="0"/>
                        </a:spcBef>
                        <a:spcAft>
                          <a:spcPts val="0"/>
                        </a:spcAft>
                        <a:buNone/>
                      </a:pPr>
                      <a:r>
                        <a:rPr lang="en"/>
                        <a:t>x</a:t>
                      </a:r>
                      <a:endParaRPr/>
                    </a:p>
                  </a:txBody>
                  <a:tcPr marT="91425" marB="91425" marR="91425" marL="91425" anchor="b">
                    <a:solidFill>
                      <a:schemeClr val="dk2"/>
                    </a:solidFill>
                  </a:tcPr>
                </a:tc>
                <a:tc>
                  <a:txBody>
                    <a:bodyPr/>
                    <a:lstStyle/>
                    <a:p>
                      <a:pPr indent="0" lvl="0" marL="0" rtl="0" algn="ctr">
                        <a:spcBef>
                          <a:spcPts val="0"/>
                        </a:spcBef>
                        <a:spcAft>
                          <a:spcPts val="0"/>
                        </a:spcAft>
                        <a:buNone/>
                      </a:pPr>
                      <a:r>
                        <a:rPr lang="en"/>
                        <a:t>a</a:t>
                      </a:r>
                      <a:endParaRPr/>
                    </a:p>
                  </a:txBody>
                  <a:tcPr marT="91425" marB="91425" marR="91425" marL="91425" anchor="b">
                    <a:solidFill>
                      <a:schemeClr val="lt2"/>
                    </a:solidFill>
                  </a:tcPr>
                </a:tc>
                <a:tc>
                  <a:txBody>
                    <a:bodyPr/>
                    <a:lstStyle/>
                    <a:p>
                      <a:pPr indent="0" lvl="0" marL="0" rtl="0" algn="ctr">
                        <a:spcBef>
                          <a:spcPts val="0"/>
                        </a:spcBef>
                        <a:spcAft>
                          <a:spcPts val="0"/>
                        </a:spcAft>
                        <a:buNone/>
                      </a:pPr>
                      <a:r>
                        <a:rPr lang="en"/>
                        <a:t>m</a:t>
                      </a:r>
                      <a:endParaRPr/>
                    </a:p>
                  </a:txBody>
                  <a:tcPr marT="91425" marB="91425" marR="91425" marL="91425" anchor="b">
                    <a:solidFill>
                      <a:schemeClr val="accent1"/>
                    </a:solidFill>
                  </a:tcPr>
                </a:tc>
                <a:tc>
                  <a:txBody>
                    <a:bodyPr/>
                    <a:lstStyle/>
                    <a:p>
                      <a:pPr indent="0" lvl="0" marL="0" rtl="0" algn="ctr">
                        <a:spcBef>
                          <a:spcPts val="0"/>
                        </a:spcBef>
                        <a:spcAft>
                          <a:spcPts val="0"/>
                        </a:spcAft>
                        <a:buNone/>
                      </a:pPr>
                      <a:r>
                        <a:rPr lang="en"/>
                        <a:t>p</a:t>
                      </a:r>
                      <a:endParaRPr/>
                    </a:p>
                  </a:txBody>
                  <a:tcPr marT="91425" marB="91425" marR="91425" marL="91425" anchor="b">
                    <a:solidFill>
                      <a:schemeClr val="accent2"/>
                    </a:solidFill>
                  </a:tcPr>
                </a:tc>
                <a:tc>
                  <a:txBody>
                    <a:bodyPr/>
                    <a:lstStyle/>
                    <a:p>
                      <a:pPr indent="0" lvl="0" marL="0" rtl="0" algn="ctr">
                        <a:spcBef>
                          <a:spcPts val="0"/>
                        </a:spcBef>
                        <a:spcAft>
                          <a:spcPts val="0"/>
                        </a:spcAft>
                        <a:buNone/>
                      </a:pPr>
                      <a:r>
                        <a:rPr lang="en"/>
                        <a:t>l</a:t>
                      </a:r>
                      <a:endParaRPr/>
                    </a:p>
                  </a:txBody>
                  <a:tcPr marT="91425" marB="91425" marR="91425" marL="91425" anchor="b">
                    <a:solidFill>
                      <a:schemeClr val="accent1"/>
                    </a:solidFill>
                  </a:tcPr>
                </a:tc>
                <a:tc>
                  <a:txBody>
                    <a:bodyPr/>
                    <a:lstStyle/>
                    <a:p>
                      <a:pPr indent="0" lvl="0" marL="0" rtl="0" algn="ctr">
                        <a:spcBef>
                          <a:spcPts val="0"/>
                        </a:spcBef>
                        <a:spcAft>
                          <a:spcPts val="0"/>
                        </a:spcAft>
                        <a:buNone/>
                      </a:pPr>
                      <a:r>
                        <a:rPr lang="en"/>
                        <a:t>e</a:t>
                      </a:r>
                      <a:endParaRPr/>
                    </a:p>
                  </a:txBody>
                  <a:tcPr marT="91425" marB="91425" marR="91425" marL="91425" anchor="b">
                    <a:solidFill>
                      <a:schemeClr val="lt2"/>
                    </a:solidFill>
                  </a:tcPr>
                </a:tc>
                <a:tc rowSpan="2">
                  <a:txBody>
                    <a:bodyPr/>
                    <a:lstStyle/>
                    <a:p>
                      <a:pPr indent="0" lvl="0" marL="0" rtl="0" algn="l">
                        <a:spcBef>
                          <a:spcPts val="0"/>
                        </a:spcBef>
                        <a:spcAft>
                          <a:spcPts val="0"/>
                        </a:spcAft>
                        <a:buNone/>
                      </a:pPr>
                      <a:r>
                        <a:rPr lang="en"/>
                        <a:t>“</a:t>
                      </a:r>
                      <a:endParaRPr/>
                    </a:p>
                  </a:txBody>
                  <a:tcPr marT="91425" marB="91425" marR="91425" marL="91425"/>
                </a:tc>
              </a:tr>
              <a:tr h="381000">
                <a:tc>
                  <a:txBody>
                    <a:bodyPr/>
                    <a:lstStyle/>
                    <a:p>
                      <a:pPr indent="0" lvl="0" marL="0" rtl="0" algn="l">
                        <a:spcBef>
                          <a:spcPts val="0"/>
                        </a:spcBef>
                        <a:spcAft>
                          <a:spcPts val="0"/>
                        </a:spcAft>
                        <a:buNone/>
                      </a:pPr>
                      <a:r>
                        <a:rPr lang="en" sz="1000"/>
                        <a:t>Index:</a:t>
                      </a:r>
                      <a:endParaRPr sz="1000"/>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ctr">
                        <a:spcBef>
                          <a:spcPts val="0"/>
                        </a:spcBef>
                        <a:spcAft>
                          <a:spcPts val="0"/>
                        </a:spcAft>
                        <a:buNone/>
                      </a:pPr>
                      <a:r>
                        <a:rPr lang="en"/>
                        <a:t>0</a:t>
                      </a:r>
                      <a:endParaRPr/>
                    </a:p>
                  </a:txBody>
                  <a:tcPr marT="91425" marB="91425" marR="91425" marL="91425">
                    <a:solidFill>
                      <a:schemeClr val="lt1"/>
                    </a:solidFill>
                  </a:tcPr>
                </a:tc>
                <a:tc>
                  <a:txBody>
                    <a:bodyPr/>
                    <a:lstStyle/>
                    <a:p>
                      <a:pPr indent="0" lvl="0" marL="0" rtl="0" algn="ctr">
                        <a:spcBef>
                          <a:spcPts val="0"/>
                        </a:spcBef>
                        <a:spcAft>
                          <a:spcPts val="0"/>
                        </a:spcAft>
                        <a:buNone/>
                      </a:pPr>
                      <a:r>
                        <a:rPr lang="en"/>
                        <a:t>1</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t>2</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3</a:t>
                      </a:r>
                      <a:endParaRPr/>
                    </a:p>
                  </a:txBody>
                  <a:tcPr marT="91425" marB="91425" marR="91425" marL="91425">
                    <a:solidFill>
                      <a:schemeClr val="accent1"/>
                    </a:solidFill>
                  </a:tcPr>
                </a:tc>
                <a:tc>
                  <a:txBody>
                    <a:bodyPr/>
                    <a:lstStyle/>
                    <a:p>
                      <a:pPr indent="0" lvl="0" marL="0" rtl="0" algn="ctr">
                        <a:spcBef>
                          <a:spcPts val="0"/>
                        </a:spcBef>
                        <a:spcAft>
                          <a:spcPts val="0"/>
                        </a:spcAft>
                        <a:buNone/>
                      </a:pPr>
                      <a:r>
                        <a:rPr lang="en"/>
                        <a:t>4</a:t>
                      </a:r>
                      <a:endParaRPr/>
                    </a:p>
                  </a:txBody>
                  <a:tcPr marT="91425" marB="91425" marR="91425" marL="91425">
                    <a:solidFill>
                      <a:schemeClr val="accent2"/>
                    </a:solidFill>
                  </a:tcPr>
                </a:tc>
                <a:tc>
                  <a:txBody>
                    <a:bodyPr/>
                    <a:lstStyle/>
                    <a:p>
                      <a:pPr indent="0" lvl="0" marL="0" rtl="0" algn="ctr">
                        <a:spcBef>
                          <a:spcPts val="0"/>
                        </a:spcBef>
                        <a:spcAft>
                          <a:spcPts val="0"/>
                        </a:spcAft>
                        <a:buNone/>
                      </a:pPr>
                      <a:r>
                        <a:rPr lang="en"/>
                        <a:t>5</a:t>
                      </a:r>
                      <a:endParaRPr/>
                    </a:p>
                  </a:txBody>
                  <a:tcPr marT="91425" marB="91425" marR="91425" marL="91425">
                    <a:solidFill>
                      <a:schemeClr val="accent1"/>
                    </a:solidFill>
                  </a:tcPr>
                </a:tc>
                <a:tc>
                  <a:txBody>
                    <a:bodyPr/>
                    <a:lstStyle/>
                    <a:p>
                      <a:pPr indent="0" lvl="0" marL="0" rtl="0" algn="ctr">
                        <a:spcBef>
                          <a:spcPts val="0"/>
                        </a:spcBef>
                        <a:spcAft>
                          <a:spcPts val="0"/>
                        </a:spcAft>
                        <a:buNone/>
                      </a:pPr>
                      <a:r>
                        <a:rPr lang="en"/>
                        <a:t>6</a:t>
                      </a:r>
                      <a:endParaRPr/>
                    </a:p>
                  </a:txBody>
                  <a:tcPr marT="91425" marB="91425" marR="91425" marL="91425">
                    <a:solidFill>
                      <a:schemeClr val="lt2"/>
                    </a:solidFill>
                  </a:tcPr>
                </a:tc>
                <a:tc vMerge="1"/>
              </a:tr>
            </a:tbl>
          </a:graphicData>
        </a:graphic>
      </p:graphicFrame>
      <p:sp>
        <p:nvSpPr>
          <p:cNvPr id="316" name="Google Shape;316;p44"/>
          <p:cNvSpPr txBox="1"/>
          <p:nvPr>
            <p:ph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Intro to Iterables</a:t>
            </a:r>
            <a:endParaRPr/>
          </a:p>
        </p:txBody>
      </p:sp>
      <p:sp>
        <p:nvSpPr>
          <p:cNvPr id="317" name="Google Shape;317;p44"/>
          <p:cNvSpPr txBox="1"/>
          <p:nvPr/>
        </p:nvSpPr>
        <p:spPr>
          <a:xfrm>
            <a:off x="3842425" y="2787150"/>
            <a:ext cx="4133700" cy="2124000"/>
          </a:xfrm>
          <a:prstGeom prst="rect">
            <a:avLst/>
          </a:prstGeom>
          <a:noFill/>
          <a:ln>
            <a:noFill/>
          </a:ln>
        </p:spPr>
        <p:txBody>
          <a:bodyPr anchorCtr="0" anchor="t" bIns="91425" lIns="91425" spcFirstLastPara="1" rIns="91425" wrap="square" tIns="91425">
            <a:spAutoFit/>
          </a:bodyPr>
          <a:lstStyle/>
          <a:p>
            <a:pPr indent="0" lvl="0" marL="914400" rtl="0" algn="l">
              <a:spcBef>
                <a:spcPts val="0"/>
              </a:spcBef>
              <a:spcAft>
                <a:spcPts val="0"/>
              </a:spcAft>
              <a:buNone/>
            </a:pPr>
            <a:r>
              <a:t/>
            </a:r>
            <a:endParaRPr b="1">
              <a:latin typeface="Anaheim"/>
              <a:ea typeface="Anaheim"/>
              <a:cs typeface="Anaheim"/>
              <a:sym typeface="Anaheim"/>
            </a:endParaRPr>
          </a:p>
          <a:p>
            <a:pPr indent="-317500" lvl="1" marL="914400" rtl="0" algn="l">
              <a:spcBef>
                <a:spcPts val="0"/>
              </a:spcBef>
              <a:spcAft>
                <a:spcPts val="0"/>
              </a:spcAft>
              <a:buSzPts val="1400"/>
              <a:buFont typeface="Anaheim"/>
              <a:buAutoNum type="alphaLcPeriod" startAt="3"/>
            </a:pPr>
            <a:r>
              <a:rPr b="1" lang="en">
                <a:latin typeface="Anaheim"/>
                <a:ea typeface="Anaheim"/>
                <a:cs typeface="Anaheim"/>
                <a:sym typeface="Anaheim"/>
              </a:rPr>
              <a:t>NOT CODE: </a:t>
            </a:r>
            <a:r>
              <a:rPr lang="en">
                <a:latin typeface="Anaheim"/>
                <a:ea typeface="Anaheim"/>
                <a:cs typeface="Anaheim"/>
                <a:sym typeface="Anaheim"/>
              </a:rPr>
              <a:t>Similarly, Python punctuation marks and other structures that are within a string are not interpreted as code.</a:t>
            </a:r>
            <a:endParaRPr>
              <a:latin typeface="Anaheim"/>
              <a:ea typeface="Anaheim"/>
              <a:cs typeface="Anaheim"/>
              <a:sym typeface="Anaheim"/>
            </a:endParaRPr>
          </a:p>
          <a:p>
            <a:pPr indent="-317500" lvl="1" marL="914400" rtl="0" algn="l">
              <a:spcBef>
                <a:spcPts val="0"/>
              </a:spcBef>
              <a:spcAft>
                <a:spcPts val="0"/>
              </a:spcAft>
              <a:buSzPts val="1400"/>
              <a:buFont typeface="Anaheim"/>
              <a:buAutoNum type="alphaLcPeriod" startAt="3"/>
            </a:pPr>
            <a:r>
              <a:rPr b="1" lang="en">
                <a:latin typeface="Anaheim"/>
                <a:ea typeface="Anaheim"/>
                <a:cs typeface="Anaheim"/>
                <a:sym typeface="Anaheim"/>
              </a:rPr>
              <a:t>INDEXING: </a:t>
            </a:r>
            <a:r>
              <a:rPr lang="en">
                <a:latin typeface="Anaheim"/>
                <a:ea typeface="Anaheim"/>
                <a:cs typeface="Anaheim"/>
                <a:sym typeface="Anaheim"/>
              </a:rPr>
              <a:t>Indexing starts at zero (“zeroeth index”). The “first” item in an iterable is the item at the first index, not the zeroeth.</a:t>
            </a:r>
            <a:endParaRPr>
              <a:latin typeface="Anaheim"/>
              <a:ea typeface="Anaheim"/>
              <a:cs typeface="Anaheim"/>
              <a:sym typeface="Anaheim"/>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5"/>
          <p:cNvSpPr txBox="1"/>
          <p:nvPr/>
        </p:nvSpPr>
        <p:spPr>
          <a:xfrm>
            <a:off x="399875" y="1209625"/>
            <a:ext cx="80169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You can access the value at any given index in a string using the syntax [start:stop:step] after the string. Let’s look at an example and then we’ll break it down.</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Let’s say:</a:t>
            </a:r>
            <a:endParaRPr>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x</a:t>
            </a:r>
            <a:r>
              <a:rPr lang="en">
                <a:latin typeface="Anaheim"/>
                <a:ea typeface="Anaheim"/>
                <a:cs typeface="Anaheim"/>
                <a:sym typeface="Anaheim"/>
              </a:rPr>
              <a:t> = “Example”</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Let’s try a few challenges.</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Ready?</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p:txBody>
      </p:sp>
      <p:graphicFrame>
        <p:nvGraphicFramePr>
          <p:cNvPr id="323" name="Google Shape;323;p45"/>
          <p:cNvGraphicFramePr/>
          <p:nvPr/>
        </p:nvGraphicFramePr>
        <p:xfrm>
          <a:off x="3934250" y="3627425"/>
          <a:ext cx="3000000" cy="3000000"/>
        </p:xfrm>
        <a:graphic>
          <a:graphicData uri="http://schemas.openxmlformats.org/drawingml/2006/table">
            <a:tbl>
              <a:tblPr>
                <a:noFill/>
                <a:tableStyleId>{D444604E-F7A0-462F-AFD7-77DAB86A73A4}</a:tableStyleId>
              </a:tblPr>
              <a:tblGrid>
                <a:gridCol w="556850"/>
                <a:gridCol w="556850"/>
                <a:gridCol w="556850"/>
                <a:gridCol w="556850"/>
                <a:gridCol w="556850"/>
                <a:gridCol w="556850"/>
                <a:gridCol w="556850"/>
                <a:gridCol w="556850"/>
                <a:gridCol w="556850"/>
              </a:tblGrid>
              <a:tr h="381000">
                <a:tc>
                  <a:txBody>
                    <a:bodyPr/>
                    <a:lstStyle/>
                    <a:p>
                      <a:pPr indent="0" lvl="0" marL="0" rtl="0" algn="l">
                        <a:spcBef>
                          <a:spcPts val="0"/>
                        </a:spcBef>
                        <a:spcAft>
                          <a:spcPts val="0"/>
                        </a:spcAft>
                        <a:buNone/>
                      </a:pPr>
                      <a:r>
                        <a:t/>
                      </a:r>
                      <a:endParaRPr/>
                    </a:p>
                  </a:txBody>
                  <a:tcPr marT="91425" marB="91425" marR="91425" marL="91425">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E</a:t>
                      </a:r>
                      <a:endParaRPr/>
                    </a:p>
                  </a:txBody>
                  <a:tcPr marT="91425" marB="91425" marR="91425" marL="91425" anchor="b">
                    <a:solidFill>
                      <a:schemeClr val="lt1"/>
                    </a:solidFill>
                  </a:tcPr>
                </a:tc>
                <a:tc>
                  <a:txBody>
                    <a:bodyPr/>
                    <a:lstStyle/>
                    <a:p>
                      <a:pPr indent="0" lvl="0" marL="0" rtl="0" algn="ctr">
                        <a:spcBef>
                          <a:spcPts val="0"/>
                        </a:spcBef>
                        <a:spcAft>
                          <a:spcPts val="0"/>
                        </a:spcAft>
                        <a:buNone/>
                      </a:pPr>
                      <a:r>
                        <a:rPr lang="en"/>
                        <a:t>x</a:t>
                      </a:r>
                      <a:endParaRPr/>
                    </a:p>
                  </a:txBody>
                  <a:tcPr marT="91425" marB="91425" marR="91425" marL="91425" anchor="b">
                    <a:solidFill>
                      <a:schemeClr val="dk2"/>
                    </a:solidFill>
                  </a:tcPr>
                </a:tc>
                <a:tc>
                  <a:txBody>
                    <a:bodyPr/>
                    <a:lstStyle/>
                    <a:p>
                      <a:pPr indent="0" lvl="0" marL="0" rtl="0" algn="ctr">
                        <a:spcBef>
                          <a:spcPts val="0"/>
                        </a:spcBef>
                        <a:spcAft>
                          <a:spcPts val="0"/>
                        </a:spcAft>
                        <a:buNone/>
                      </a:pPr>
                      <a:r>
                        <a:rPr lang="en"/>
                        <a:t>a</a:t>
                      </a:r>
                      <a:endParaRPr/>
                    </a:p>
                  </a:txBody>
                  <a:tcPr marT="91425" marB="91425" marR="91425" marL="91425" anchor="b">
                    <a:solidFill>
                      <a:schemeClr val="lt2"/>
                    </a:solidFill>
                  </a:tcPr>
                </a:tc>
                <a:tc>
                  <a:txBody>
                    <a:bodyPr/>
                    <a:lstStyle/>
                    <a:p>
                      <a:pPr indent="0" lvl="0" marL="0" rtl="0" algn="ctr">
                        <a:spcBef>
                          <a:spcPts val="0"/>
                        </a:spcBef>
                        <a:spcAft>
                          <a:spcPts val="0"/>
                        </a:spcAft>
                        <a:buNone/>
                      </a:pPr>
                      <a:r>
                        <a:rPr lang="en"/>
                        <a:t>m</a:t>
                      </a:r>
                      <a:endParaRPr/>
                    </a:p>
                  </a:txBody>
                  <a:tcPr marT="91425" marB="91425" marR="91425" marL="91425" anchor="b">
                    <a:solidFill>
                      <a:schemeClr val="accent1"/>
                    </a:solidFill>
                  </a:tcPr>
                </a:tc>
                <a:tc>
                  <a:txBody>
                    <a:bodyPr/>
                    <a:lstStyle/>
                    <a:p>
                      <a:pPr indent="0" lvl="0" marL="0" rtl="0" algn="ctr">
                        <a:spcBef>
                          <a:spcPts val="0"/>
                        </a:spcBef>
                        <a:spcAft>
                          <a:spcPts val="0"/>
                        </a:spcAft>
                        <a:buNone/>
                      </a:pPr>
                      <a:r>
                        <a:rPr lang="en"/>
                        <a:t>p</a:t>
                      </a:r>
                      <a:endParaRPr/>
                    </a:p>
                  </a:txBody>
                  <a:tcPr marT="91425" marB="91425" marR="91425" marL="91425" anchor="b">
                    <a:solidFill>
                      <a:schemeClr val="accent2"/>
                    </a:solidFill>
                  </a:tcPr>
                </a:tc>
                <a:tc>
                  <a:txBody>
                    <a:bodyPr/>
                    <a:lstStyle/>
                    <a:p>
                      <a:pPr indent="0" lvl="0" marL="0" rtl="0" algn="ctr">
                        <a:spcBef>
                          <a:spcPts val="0"/>
                        </a:spcBef>
                        <a:spcAft>
                          <a:spcPts val="0"/>
                        </a:spcAft>
                        <a:buNone/>
                      </a:pPr>
                      <a:r>
                        <a:rPr lang="en"/>
                        <a:t>l</a:t>
                      </a:r>
                      <a:endParaRPr/>
                    </a:p>
                  </a:txBody>
                  <a:tcPr marT="91425" marB="91425" marR="91425" marL="91425" anchor="b">
                    <a:solidFill>
                      <a:schemeClr val="accent1"/>
                    </a:solidFill>
                  </a:tcPr>
                </a:tc>
                <a:tc>
                  <a:txBody>
                    <a:bodyPr/>
                    <a:lstStyle/>
                    <a:p>
                      <a:pPr indent="0" lvl="0" marL="0" rtl="0" algn="ctr">
                        <a:spcBef>
                          <a:spcPts val="0"/>
                        </a:spcBef>
                        <a:spcAft>
                          <a:spcPts val="0"/>
                        </a:spcAft>
                        <a:buNone/>
                      </a:pPr>
                      <a:r>
                        <a:rPr lang="en"/>
                        <a:t>e</a:t>
                      </a:r>
                      <a:endParaRPr/>
                    </a:p>
                  </a:txBody>
                  <a:tcPr marT="91425" marB="91425" marR="91425" marL="91425" anchor="b">
                    <a:solidFill>
                      <a:schemeClr val="lt2"/>
                    </a:solidFill>
                  </a:tcPr>
                </a:tc>
                <a:tc rowSpan="2">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sz="1000"/>
                        <a:t>Index:</a:t>
                      </a:r>
                      <a:endParaRPr sz="1000"/>
                    </a:p>
                  </a:txBody>
                  <a:tcPr marT="91425" marB="91425" marR="91425" marL="91425">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solidFill>
                      <a:schemeClr val="lt1"/>
                    </a:solidFill>
                  </a:tcPr>
                </a:tc>
                <a:tc>
                  <a:txBody>
                    <a:bodyPr/>
                    <a:lstStyle/>
                    <a:p>
                      <a:pPr indent="0" lvl="0" marL="0" rtl="0" algn="ctr">
                        <a:spcBef>
                          <a:spcPts val="0"/>
                        </a:spcBef>
                        <a:spcAft>
                          <a:spcPts val="0"/>
                        </a:spcAft>
                        <a:buNone/>
                      </a:pPr>
                      <a:r>
                        <a:rPr lang="en"/>
                        <a:t>1</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t>2</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3</a:t>
                      </a:r>
                      <a:endParaRPr/>
                    </a:p>
                  </a:txBody>
                  <a:tcPr marT="91425" marB="91425" marR="91425" marL="91425">
                    <a:solidFill>
                      <a:schemeClr val="accent1"/>
                    </a:solidFill>
                  </a:tcPr>
                </a:tc>
                <a:tc>
                  <a:txBody>
                    <a:bodyPr/>
                    <a:lstStyle/>
                    <a:p>
                      <a:pPr indent="0" lvl="0" marL="0" rtl="0" algn="ctr">
                        <a:spcBef>
                          <a:spcPts val="0"/>
                        </a:spcBef>
                        <a:spcAft>
                          <a:spcPts val="0"/>
                        </a:spcAft>
                        <a:buNone/>
                      </a:pPr>
                      <a:r>
                        <a:rPr lang="en"/>
                        <a:t>4</a:t>
                      </a:r>
                      <a:endParaRPr/>
                    </a:p>
                  </a:txBody>
                  <a:tcPr marT="91425" marB="91425" marR="91425" marL="91425">
                    <a:solidFill>
                      <a:schemeClr val="accent2"/>
                    </a:solidFill>
                  </a:tcPr>
                </a:tc>
                <a:tc>
                  <a:txBody>
                    <a:bodyPr/>
                    <a:lstStyle/>
                    <a:p>
                      <a:pPr indent="0" lvl="0" marL="0" rtl="0" algn="ctr">
                        <a:spcBef>
                          <a:spcPts val="0"/>
                        </a:spcBef>
                        <a:spcAft>
                          <a:spcPts val="0"/>
                        </a:spcAft>
                        <a:buNone/>
                      </a:pPr>
                      <a:r>
                        <a:rPr lang="en"/>
                        <a:t>5</a:t>
                      </a:r>
                      <a:endParaRPr/>
                    </a:p>
                  </a:txBody>
                  <a:tcPr marT="91425" marB="91425" marR="91425" marL="91425">
                    <a:solidFill>
                      <a:schemeClr val="accent1"/>
                    </a:solidFill>
                  </a:tcPr>
                </a:tc>
                <a:tc>
                  <a:txBody>
                    <a:bodyPr/>
                    <a:lstStyle/>
                    <a:p>
                      <a:pPr indent="0" lvl="0" marL="0" rtl="0" algn="ctr">
                        <a:spcBef>
                          <a:spcPts val="0"/>
                        </a:spcBef>
                        <a:spcAft>
                          <a:spcPts val="0"/>
                        </a:spcAft>
                        <a:buNone/>
                      </a:pPr>
                      <a:r>
                        <a:rPr lang="en"/>
                        <a:t>6</a:t>
                      </a:r>
                      <a:endParaRPr/>
                    </a:p>
                  </a:txBody>
                  <a:tcPr marT="91425" marB="91425" marR="91425" marL="91425">
                    <a:solidFill>
                      <a:schemeClr val="lt2"/>
                    </a:solidFill>
                  </a:tcPr>
                </a:tc>
                <a:tc vMerge="1"/>
              </a:tr>
              <a:tr h="381000">
                <a:tc>
                  <a:txBody>
                    <a:bodyPr/>
                    <a:lstStyle/>
                    <a:p>
                      <a:pPr indent="0" lvl="0" marL="0" rtl="0" algn="l">
                        <a:spcBef>
                          <a:spcPts val="0"/>
                        </a:spcBef>
                        <a:spcAft>
                          <a:spcPts val="0"/>
                        </a:spcAft>
                        <a:buNone/>
                      </a:pPr>
                      <a:r>
                        <a:t/>
                      </a:r>
                      <a:endParaRPr sz="1000"/>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ctr">
                        <a:spcBef>
                          <a:spcPts val="0"/>
                        </a:spcBef>
                        <a:spcAft>
                          <a:spcPts val="0"/>
                        </a:spcAft>
                        <a:buNone/>
                      </a:pPr>
                      <a:r>
                        <a:t/>
                      </a:r>
                      <a:endParaRPr/>
                    </a:p>
                  </a:txBody>
                  <a:tcPr marT="91425" marB="91425" marR="91425" marL="91425">
                    <a:solidFill>
                      <a:schemeClr val="lt1"/>
                    </a:solidFill>
                  </a:tcPr>
                </a:tc>
                <a:tc>
                  <a:txBody>
                    <a:bodyPr/>
                    <a:lstStyle/>
                    <a:p>
                      <a:pPr indent="0" lvl="0" marL="0" rtl="0" algn="ctr">
                        <a:spcBef>
                          <a:spcPts val="0"/>
                        </a:spcBef>
                        <a:spcAft>
                          <a:spcPts val="0"/>
                        </a:spcAft>
                        <a:buNone/>
                      </a:pPr>
                      <a:r>
                        <a:t/>
                      </a:r>
                      <a:endParaRPr/>
                    </a:p>
                  </a:txBody>
                  <a:tcPr marT="91425" marB="91425" marR="91425" marL="91425">
                    <a:solidFill>
                      <a:schemeClr val="dk2"/>
                    </a:solidFill>
                  </a:tcPr>
                </a:tc>
                <a:tc>
                  <a:txBody>
                    <a:bodyPr/>
                    <a:lstStyle/>
                    <a:p>
                      <a:pPr indent="0" lvl="0" marL="0" rtl="0" algn="ctr">
                        <a:spcBef>
                          <a:spcPts val="0"/>
                        </a:spcBef>
                        <a:spcAft>
                          <a:spcPts val="0"/>
                        </a:spcAft>
                        <a:buNone/>
                      </a:pPr>
                      <a:r>
                        <a:t/>
                      </a:r>
                      <a:endParaRPr/>
                    </a:p>
                  </a:txBody>
                  <a:tcPr marT="91425" marB="91425" marR="91425" marL="91425">
                    <a:solidFill>
                      <a:schemeClr val="lt2"/>
                    </a:solidFill>
                  </a:tcPr>
                </a:tc>
                <a:tc>
                  <a:txBody>
                    <a:bodyPr/>
                    <a:lstStyle/>
                    <a:p>
                      <a:pPr indent="0" lvl="0" marL="0" rtl="0" algn="ctr">
                        <a:spcBef>
                          <a:spcPts val="0"/>
                        </a:spcBef>
                        <a:spcAft>
                          <a:spcPts val="0"/>
                        </a:spcAft>
                        <a:buNone/>
                      </a:pPr>
                      <a:r>
                        <a:t/>
                      </a:r>
                      <a:endParaRPr/>
                    </a:p>
                  </a:txBody>
                  <a:tcPr marT="91425" marB="91425" marR="91425" marL="91425">
                    <a:solidFill>
                      <a:schemeClr val="accent1"/>
                    </a:solidFill>
                  </a:tcPr>
                </a:tc>
                <a:tc>
                  <a:txBody>
                    <a:bodyPr/>
                    <a:lstStyle/>
                    <a:p>
                      <a:pPr indent="0" lvl="0" marL="0" rtl="0" algn="ctr">
                        <a:spcBef>
                          <a:spcPts val="0"/>
                        </a:spcBef>
                        <a:spcAft>
                          <a:spcPts val="0"/>
                        </a:spcAft>
                        <a:buNone/>
                      </a:pPr>
                      <a:r>
                        <a:t/>
                      </a:r>
                      <a:endParaRPr/>
                    </a:p>
                  </a:txBody>
                  <a:tcPr marT="91425" marB="91425" marR="91425" marL="91425">
                    <a:solidFill>
                      <a:schemeClr val="accent2"/>
                    </a:solidFill>
                  </a:tcPr>
                </a:tc>
                <a:tc>
                  <a:txBody>
                    <a:bodyPr/>
                    <a:lstStyle/>
                    <a:p>
                      <a:pPr indent="0" lvl="0" marL="0" rtl="0" algn="ctr">
                        <a:spcBef>
                          <a:spcPts val="0"/>
                        </a:spcBef>
                        <a:spcAft>
                          <a:spcPts val="0"/>
                        </a:spcAft>
                        <a:buNone/>
                      </a:pPr>
                      <a:r>
                        <a:t/>
                      </a:r>
                      <a:endParaRPr/>
                    </a:p>
                  </a:txBody>
                  <a:tcPr marT="91425" marB="91425" marR="91425" marL="91425">
                    <a:solidFill>
                      <a:schemeClr val="accent1"/>
                    </a:solidFill>
                  </a:tcPr>
                </a:tc>
                <a:tc>
                  <a:txBody>
                    <a:bodyPr/>
                    <a:lstStyle/>
                    <a:p>
                      <a:pPr indent="0" lvl="0" marL="0" rtl="0" algn="ctr">
                        <a:spcBef>
                          <a:spcPts val="0"/>
                        </a:spcBef>
                        <a:spcAft>
                          <a:spcPts val="0"/>
                        </a:spcAft>
                        <a:buNone/>
                      </a:pPr>
                      <a:r>
                        <a:t/>
                      </a:r>
                      <a:endParaRPr/>
                    </a:p>
                  </a:txBody>
                  <a:tcPr marT="91425" marB="91425" marR="91425" marL="91425">
                    <a:solidFill>
                      <a:schemeClr val="lt2"/>
                    </a:solidFill>
                  </a:tcPr>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324" name="Google Shape;324;p45"/>
          <p:cNvSpPr txBox="1"/>
          <p:nvPr>
            <p:ph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Index Access &amp; [Start:Stop:Step]</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6"/>
          <p:cNvSpPr txBox="1"/>
          <p:nvPr/>
        </p:nvSpPr>
        <p:spPr>
          <a:xfrm>
            <a:off x="399875" y="1209625"/>
            <a:ext cx="80169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You can access the value at any given index in a string using the syntax [index] after a string.</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a:t>
            </a:r>
            <a:r>
              <a:rPr lang="en">
                <a:latin typeface="Anaheim"/>
                <a:ea typeface="Anaheim"/>
                <a:cs typeface="Anaheim"/>
                <a:sym typeface="Anaheim"/>
              </a:rPr>
              <a:t>e</a:t>
            </a:r>
            <a:r>
              <a:rPr lang="en">
                <a:latin typeface="Anaheim"/>
                <a:ea typeface="Anaheim"/>
                <a:cs typeface="Anaheim"/>
                <a:sym typeface="Anaheim"/>
              </a:rPr>
              <a:t>xample”[0] </a:t>
            </a:r>
            <a:r>
              <a:rPr lang="en">
                <a:solidFill>
                  <a:schemeClr val="accent2"/>
                </a:solidFill>
                <a:latin typeface="Anaheim"/>
                <a:ea typeface="Anaheim"/>
                <a:cs typeface="Anaheim"/>
                <a:sym typeface="Anaheim"/>
              </a:rPr>
              <a:t># this will give you the zeroeth item, “e”</a:t>
            </a:r>
            <a:endParaRPr>
              <a:solidFill>
                <a:schemeClr val="accent2"/>
              </a:solidFill>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a:t>
            </a:r>
            <a:r>
              <a:rPr lang="en">
                <a:latin typeface="Anaheim"/>
                <a:ea typeface="Anaheim"/>
                <a:cs typeface="Anaheim"/>
                <a:sym typeface="Anaheim"/>
              </a:rPr>
              <a:t>e</a:t>
            </a:r>
            <a:r>
              <a:rPr lang="en">
                <a:latin typeface="Anaheim"/>
                <a:ea typeface="Anaheim"/>
                <a:cs typeface="Anaheim"/>
                <a:sym typeface="Anaheim"/>
              </a:rPr>
              <a:t>xample”[1] </a:t>
            </a:r>
            <a:r>
              <a:rPr lang="en">
                <a:solidFill>
                  <a:schemeClr val="accent2"/>
                </a:solidFill>
                <a:latin typeface="Anaheim"/>
                <a:ea typeface="Anaheim"/>
                <a:cs typeface="Anaheim"/>
                <a:sym typeface="Anaheim"/>
              </a:rPr>
              <a:t># this will give the first item, “x”</a:t>
            </a:r>
            <a:endParaRPr>
              <a:solidFill>
                <a:schemeClr val="accent2"/>
              </a:solidFill>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“example”[6] </a:t>
            </a:r>
            <a:r>
              <a:rPr lang="en">
                <a:solidFill>
                  <a:schemeClr val="accent2"/>
                </a:solidFill>
                <a:latin typeface="Anaheim"/>
                <a:ea typeface="Anaheim"/>
                <a:cs typeface="Anaheim"/>
                <a:sym typeface="Anaheim"/>
              </a:rPr>
              <a:t># this will give you the six item, “e”</a:t>
            </a:r>
            <a:endParaRPr>
              <a:solidFill>
                <a:schemeClr val="accent2"/>
              </a:solidFill>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We can also do this with our variable that contains our string example (x) like:</a:t>
            </a:r>
            <a:endParaRPr>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x[0]</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You can also use </a:t>
            </a:r>
            <a:r>
              <a:rPr b="1" lang="en">
                <a:latin typeface="Anaheim"/>
                <a:ea typeface="Anaheim"/>
                <a:cs typeface="Anaheim"/>
                <a:sym typeface="Anaheim"/>
              </a:rPr>
              <a:t>negative indexes</a:t>
            </a:r>
            <a:r>
              <a:rPr lang="en">
                <a:latin typeface="Anaheim"/>
                <a:ea typeface="Anaheim"/>
                <a:cs typeface="Anaheim"/>
                <a:sym typeface="Anaheim"/>
              </a:rPr>
              <a:t> to grab from the back of the string.</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“example”[-2] </a:t>
            </a:r>
            <a:r>
              <a:rPr lang="en">
                <a:solidFill>
                  <a:schemeClr val="accent2"/>
                </a:solidFill>
                <a:latin typeface="Anaheim"/>
                <a:ea typeface="Anaheim"/>
                <a:cs typeface="Anaheim"/>
                <a:sym typeface="Anaheim"/>
              </a:rPr>
              <a:t># this will give “l”</a:t>
            </a:r>
            <a:endParaRPr>
              <a:solidFill>
                <a:schemeClr val="accent2"/>
              </a:solidFill>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This is the same as:</a:t>
            </a:r>
            <a:endParaRPr>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x[-2]</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p:txBody>
      </p:sp>
      <p:graphicFrame>
        <p:nvGraphicFramePr>
          <p:cNvPr id="330" name="Google Shape;330;p46"/>
          <p:cNvGraphicFramePr/>
          <p:nvPr/>
        </p:nvGraphicFramePr>
        <p:xfrm>
          <a:off x="3934250" y="3627425"/>
          <a:ext cx="3000000" cy="3000000"/>
        </p:xfrm>
        <a:graphic>
          <a:graphicData uri="http://schemas.openxmlformats.org/drawingml/2006/table">
            <a:tbl>
              <a:tblPr>
                <a:noFill/>
                <a:tableStyleId>{D444604E-F7A0-462F-AFD7-77DAB86A73A4}</a:tableStyleId>
              </a:tblPr>
              <a:tblGrid>
                <a:gridCol w="556850"/>
                <a:gridCol w="556850"/>
                <a:gridCol w="556850"/>
                <a:gridCol w="556850"/>
                <a:gridCol w="556850"/>
                <a:gridCol w="556850"/>
                <a:gridCol w="556850"/>
                <a:gridCol w="556850"/>
                <a:gridCol w="556850"/>
              </a:tblGrid>
              <a:tr h="381000">
                <a:tc>
                  <a:txBody>
                    <a:bodyPr/>
                    <a:lstStyle/>
                    <a:p>
                      <a:pPr indent="0" lvl="0" marL="0" rtl="0" algn="l">
                        <a:spcBef>
                          <a:spcPts val="0"/>
                        </a:spcBef>
                        <a:spcAft>
                          <a:spcPts val="0"/>
                        </a:spcAft>
                        <a:buNone/>
                      </a:pPr>
                      <a:r>
                        <a:rPr lang="en"/>
                        <a:t>“</a:t>
                      </a:r>
                      <a:endParaRPr/>
                    </a:p>
                  </a:txBody>
                  <a:tcPr marT="91425" marB="91425" marR="91425" marL="91425">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E</a:t>
                      </a:r>
                      <a:endParaRPr/>
                    </a:p>
                  </a:txBody>
                  <a:tcPr marT="91425" marB="91425" marR="91425" marL="91425" anchor="b">
                    <a:solidFill>
                      <a:schemeClr val="dk1"/>
                    </a:solidFill>
                  </a:tcPr>
                </a:tc>
                <a:tc>
                  <a:txBody>
                    <a:bodyPr/>
                    <a:lstStyle/>
                    <a:p>
                      <a:pPr indent="0" lvl="0" marL="0" rtl="0" algn="ctr">
                        <a:spcBef>
                          <a:spcPts val="0"/>
                        </a:spcBef>
                        <a:spcAft>
                          <a:spcPts val="0"/>
                        </a:spcAft>
                        <a:buNone/>
                      </a:pPr>
                      <a:r>
                        <a:rPr lang="en"/>
                        <a:t>x</a:t>
                      </a:r>
                      <a:endParaRPr/>
                    </a:p>
                  </a:txBody>
                  <a:tcPr marT="91425" marB="91425" marR="91425" marL="91425" anchor="b">
                    <a:solidFill>
                      <a:schemeClr val="dk1"/>
                    </a:solidFill>
                  </a:tcPr>
                </a:tc>
                <a:tc>
                  <a:txBody>
                    <a:bodyPr/>
                    <a:lstStyle/>
                    <a:p>
                      <a:pPr indent="0" lvl="0" marL="0" rtl="0" algn="ctr">
                        <a:spcBef>
                          <a:spcPts val="0"/>
                        </a:spcBef>
                        <a:spcAft>
                          <a:spcPts val="0"/>
                        </a:spcAft>
                        <a:buNone/>
                      </a:pPr>
                      <a:r>
                        <a:rPr lang="en"/>
                        <a:t>a</a:t>
                      </a:r>
                      <a:endParaRPr/>
                    </a:p>
                  </a:txBody>
                  <a:tcPr marT="91425" marB="91425" marR="91425" marL="91425" anchor="b">
                    <a:solidFill>
                      <a:schemeClr val="dk1"/>
                    </a:solidFill>
                  </a:tcPr>
                </a:tc>
                <a:tc>
                  <a:txBody>
                    <a:bodyPr/>
                    <a:lstStyle/>
                    <a:p>
                      <a:pPr indent="0" lvl="0" marL="0" rtl="0" algn="ctr">
                        <a:spcBef>
                          <a:spcPts val="0"/>
                        </a:spcBef>
                        <a:spcAft>
                          <a:spcPts val="0"/>
                        </a:spcAft>
                        <a:buNone/>
                      </a:pPr>
                      <a:r>
                        <a:rPr lang="en"/>
                        <a:t>m</a:t>
                      </a:r>
                      <a:endParaRPr/>
                    </a:p>
                  </a:txBody>
                  <a:tcPr marT="91425" marB="91425" marR="91425" marL="91425" anchor="b">
                    <a:solidFill>
                      <a:schemeClr val="dk1"/>
                    </a:solidFill>
                  </a:tcPr>
                </a:tc>
                <a:tc>
                  <a:txBody>
                    <a:bodyPr/>
                    <a:lstStyle/>
                    <a:p>
                      <a:pPr indent="0" lvl="0" marL="0" rtl="0" algn="ctr">
                        <a:spcBef>
                          <a:spcPts val="0"/>
                        </a:spcBef>
                        <a:spcAft>
                          <a:spcPts val="0"/>
                        </a:spcAft>
                        <a:buNone/>
                      </a:pPr>
                      <a:r>
                        <a:rPr lang="en"/>
                        <a:t>p</a:t>
                      </a:r>
                      <a:endParaRPr/>
                    </a:p>
                  </a:txBody>
                  <a:tcPr marT="91425" marB="91425" marR="91425" marL="91425" anchor="b">
                    <a:solidFill>
                      <a:schemeClr val="dk1"/>
                    </a:solidFill>
                  </a:tcPr>
                </a:tc>
                <a:tc>
                  <a:txBody>
                    <a:bodyPr/>
                    <a:lstStyle/>
                    <a:p>
                      <a:pPr indent="0" lvl="0" marL="0" rtl="0" algn="ctr">
                        <a:spcBef>
                          <a:spcPts val="0"/>
                        </a:spcBef>
                        <a:spcAft>
                          <a:spcPts val="0"/>
                        </a:spcAft>
                        <a:buNone/>
                      </a:pPr>
                      <a:r>
                        <a:rPr lang="en"/>
                        <a:t>l</a:t>
                      </a:r>
                      <a:endParaRPr/>
                    </a:p>
                  </a:txBody>
                  <a:tcPr marT="91425" marB="91425" marR="91425" marL="91425" anchor="b">
                    <a:solidFill>
                      <a:schemeClr val="lt1"/>
                    </a:solidFill>
                  </a:tcPr>
                </a:tc>
                <a:tc>
                  <a:txBody>
                    <a:bodyPr/>
                    <a:lstStyle/>
                    <a:p>
                      <a:pPr indent="0" lvl="0" marL="0" rtl="0" algn="ctr">
                        <a:spcBef>
                          <a:spcPts val="0"/>
                        </a:spcBef>
                        <a:spcAft>
                          <a:spcPts val="0"/>
                        </a:spcAft>
                        <a:buNone/>
                      </a:pPr>
                      <a:r>
                        <a:rPr lang="en"/>
                        <a:t>e</a:t>
                      </a:r>
                      <a:endParaRPr/>
                    </a:p>
                  </a:txBody>
                  <a:tcPr marT="91425" marB="91425" marR="91425" marL="91425" anchor="b">
                    <a:solidFill>
                      <a:schemeClr val="dk1"/>
                    </a:solidFill>
                  </a:tcPr>
                </a:tc>
                <a:tc rowSpan="2">
                  <a:txBody>
                    <a:bodyPr/>
                    <a:lstStyle/>
                    <a:p>
                      <a:pPr indent="0" lvl="0" marL="0" rtl="0" algn="l">
                        <a:spcBef>
                          <a:spcPts val="0"/>
                        </a:spcBef>
                        <a:spcAft>
                          <a:spcPts val="0"/>
                        </a:spcAft>
                        <a:buNone/>
                      </a:pPr>
                      <a:r>
                        <a:rPr lang="en"/>
                        <a:t>“</a:t>
                      </a:r>
                      <a:endParaRPr/>
                    </a:p>
                  </a:txBody>
                  <a:tcPr marT="91425" marB="91425" marR="91425" marL="91425"/>
                </a:tc>
              </a:tr>
              <a:tr h="381000">
                <a:tc>
                  <a:txBody>
                    <a:bodyPr/>
                    <a:lstStyle/>
                    <a:p>
                      <a:pPr indent="0" lvl="0" marL="0" rtl="0" algn="l">
                        <a:spcBef>
                          <a:spcPts val="0"/>
                        </a:spcBef>
                        <a:spcAft>
                          <a:spcPts val="0"/>
                        </a:spcAft>
                        <a:buNone/>
                      </a:pPr>
                      <a:r>
                        <a:rPr lang="en" sz="1000"/>
                        <a:t>Index:</a:t>
                      </a:r>
                      <a:endParaRPr sz="1000"/>
                    </a:p>
                  </a:txBody>
                  <a:tcPr marT="91425" marB="91425" marR="91425" marL="91425">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t>1</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t>2</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t>3</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t>4</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t>5</a:t>
                      </a:r>
                      <a:endParaRPr/>
                    </a:p>
                  </a:txBody>
                  <a:tcPr marT="91425" marB="91425" marR="91425" marL="91425">
                    <a:solidFill>
                      <a:schemeClr val="lt1"/>
                    </a:solidFill>
                  </a:tcPr>
                </a:tc>
                <a:tc>
                  <a:txBody>
                    <a:bodyPr/>
                    <a:lstStyle/>
                    <a:p>
                      <a:pPr indent="0" lvl="0" marL="0" rtl="0" algn="ctr">
                        <a:spcBef>
                          <a:spcPts val="0"/>
                        </a:spcBef>
                        <a:spcAft>
                          <a:spcPts val="0"/>
                        </a:spcAft>
                        <a:buNone/>
                      </a:pPr>
                      <a:r>
                        <a:rPr lang="en"/>
                        <a:t>6</a:t>
                      </a:r>
                      <a:endParaRPr/>
                    </a:p>
                  </a:txBody>
                  <a:tcPr marT="91425" marB="91425" marR="91425" marL="91425">
                    <a:solidFill>
                      <a:schemeClr val="dk1"/>
                    </a:solidFill>
                  </a:tcPr>
                </a:tc>
                <a:tc vMerge="1"/>
              </a:tr>
              <a:tr h="381000">
                <a:tc>
                  <a:txBody>
                    <a:bodyPr/>
                    <a:lstStyle/>
                    <a:p>
                      <a:pPr indent="0" lvl="0" marL="0" rtl="0" algn="l">
                        <a:spcBef>
                          <a:spcPts val="0"/>
                        </a:spcBef>
                        <a:spcAft>
                          <a:spcPts val="0"/>
                        </a:spcAft>
                        <a:buNone/>
                      </a:pPr>
                      <a:r>
                        <a:t/>
                      </a:r>
                      <a:endParaRPr sz="900"/>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ctr">
                        <a:spcBef>
                          <a:spcPts val="0"/>
                        </a:spcBef>
                        <a:spcAft>
                          <a:spcPts val="0"/>
                        </a:spcAft>
                        <a:buNone/>
                      </a:pPr>
                      <a:r>
                        <a:t/>
                      </a:r>
                      <a:endParaRPr sz="900"/>
                    </a:p>
                  </a:txBody>
                  <a:tcPr marT="91425" marB="91425" marR="91425" marL="91425">
                    <a:solidFill>
                      <a:schemeClr val="dk1"/>
                    </a:solidFill>
                  </a:tcPr>
                </a:tc>
                <a:tc>
                  <a:txBody>
                    <a:bodyPr/>
                    <a:lstStyle/>
                    <a:p>
                      <a:pPr indent="0" lvl="0" marL="0" rtl="0" algn="ctr">
                        <a:spcBef>
                          <a:spcPts val="0"/>
                        </a:spcBef>
                        <a:spcAft>
                          <a:spcPts val="0"/>
                        </a:spcAft>
                        <a:buNone/>
                      </a:pPr>
                      <a:r>
                        <a:t/>
                      </a:r>
                      <a:endParaRPr sz="900"/>
                    </a:p>
                  </a:txBody>
                  <a:tcPr marT="91425" marB="91425" marR="91425" marL="91425">
                    <a:solidFill>
                      <a:schemeClr val="dk1"/>
                    </a:solidFill>
                  </a:tcPr>
                </a:tc>
                <a:tc>
                  <a:txBody>
                    <a:bodyPr/>
                    <a:lstStyle/>
                    <a:p>
                      <a:pPr indent="0" lvl="0" marL="0" rtl="0" algn="ctr">
                        <a:spcBef>
                          <a:spcPts val="0"/>
                        </a:spcBef>
                        <a:spcAft>
                          <a:spcPts val="0"/>
                        </a:spcAft>
                        <a:buNone/>
                      </a:pPr>
                      <a:r>
                        <a:t/>
                      </a:r>
                      <a:endParaRPr sz="900"/>
                    </a:p>
                  </a:txBody>
                  <a:tcPr marT="91425" marB="91425" marR="91425" marL="91425">
                    <a:solidFill>
                      <a:schemeClr val="dk1"/>
                    </a:solidFill>
                  </a:tcPr>
                </a:tc>
                <a:tc>
                  <a:txBody>
                    <a:bodyPr/>
                    <a:lstStyle/>
                    <a:p>
                      <a:pPr indent="0" lvl="0" marL="0" rtl="0" algn="ctr">
                        <a:spcBef>
                          <a:spcPts val="0"/>
                        </a:spcBef>
                        <a:spcAft>
                          <a:spcPts val="0"/>
                        </a:spcAft>
                        <a:buNone/>
                      </a:pPr>
                      <a:r>
                        <a:t/>
                      </a:r>
                      <a:endParaRPr sz="900"/>
                    </a:p>
                  </a:txBody>
                  <a:tcPr marT="91425" marB="91425" marR="91425" marL="91425">
                    <a:solidFill>
                      <a:schemeClr val="dk1"/>
                    </a:solidFill>
                  </a:tcPr>
                </a:tc>
                <a:tc>
                  <a:txBody>
                    <a:bodyPr/>
                    <a:lstStyle/>
                    <a:p>
                      <a:pPr indent="0" lvl="0" marL="0" rtl="0" algn="ctr">
                        <a:spcBef>
                          <a:spcPts val="0"/>
                        </a:spcBef>
                        <a:spcAft>
                          <a:spcPts val="0"/>
                        </a:spcAft>
                        <a:buNone/>
                      </a:pPr>
                      <a:r>
                        <a:t/>
                      </a:r>
                      <a:endParaRPr sz="900"/>
                    </a:p>
                  </a:txBody>
                  <a:tcPr marT="91425" marB="91425" marR="91425" marL="91425">
                    <a:solidFill>
                      <a:schemeClr val="dk1"/>
                    </a:solidFill>
                  </a:tcPr>
                </a:tc>
                <a:tc>
                  <a:txBody>
                    <a:bodyPr/>
                    <a:lstStyle/>
                    <a:p>
                      <a:pPr indent="0" lvl="0" marL="0" rtl="0" algn="ctr">
                        <a:spcBef>
                          <a:spcPts val="0"/>
                        </a:spcBef>
                        <a:spcAft>
                          <a:spcPts val="0"/>
                        </a:spcAft>
                        <a:buNone/>
                      </a:pPr>
                      <a:r>
                        <a:rPr lang="en" sz="900"/>
                        <a:t>(index)</a:t>
                      </a:r>
                      <a:endParaRPr sz="900"/>
                    </a:p>
                  </a:txBody>
                  <a:tcPr marT="91425" marB="91425" marR="91425" marL="91425">
                    <a:solidFill>
                      <a:schemeClr val="lt1"/>
                    </a:solidFill>
                  </a:tcPr>
                </a:tc>
                <a:tc>
                  <a:txBody>
                    <a:bodyPr/>
                    <a:lstStyle/>
                    <a:p>
                      <a:pPr indent="0" lvl="0" marL="0" rtl="0" algn="ctr">
                        <a:spcBef>
                          <a:spcPts val="0"/>
                        </a:spcBef>
                        <a:spcAft>
                          <a:spcPts val="0"/>
                        </a:spcAft>
                        <a:buNone/>
                      </a:pPr>
                      <a:r>
                        <a:t/>
                      </a:r>
                      <a:endParaRPr sz="900"/>
                    </a:p>
                  </a:txBody>
                  <a:tcPr marT="91425" marB="91425" marR="91425" marL="91425">
                    <a:solidFill>
                      <a:schemeClr val="dk1"/>
                    </a:solidFill>
                  </a:tcPr>
                </a:tc>
                <a:tc>
                  <a:txBody>
                    <a:bodyPr/>
                    <a:lstStyle/>
                    <a:p>
                      <a:pPr indent="0" lvl="0" marL="0" rtl="0" algn="l">
                        <a:spcBef>
                          <a:spcPts val="0"/>
                        </a:spcBef>
                        <a:spcAft>
                          <a:spcPts val="0"/>
                        </a:spcAft>
                        <a:buNone/>
                      </a:pPr>
                      <a:r>
                        <a:t/>
                      </a:r>
                      <a:endParaRPr sz="900"/>
                    </a:p>
                  </a:txBody>
                  <a:tcPr marT="91425" marB="91425" marR="91425" marL="91425"/>
                </a:tc>
              </a:tr>
            </a:tbl>
          </a:graphicData>
        </a:graphic>
      </p:graphicFrame>
      <p:sp>
        <p:nvSpPr>
          <p:cNvPr id="331" name="Google Shape;331;p46"/>
          <p:cNvSpPr txBox="1"/>
          <p:nvPr>
            <p:ph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Index Access &amp; [Start:Stop:Step]:</a:t>
            </a:r>
            <a:endParaRPr/>
          </a:p>
          <a:p>
            <a:pPr indent="0" lvl="0" marL="0" rtl="0" algn="r">
              <a:spcBef>
                <a:spcPts val="0"/>
              </a:spcBef>
              <a:spcAft>
                <a:spcPts val="0"/>
              </a:spcAft>
              <a:buNone/>
            </a:pPr>
            <a:r>
              <a:rPr lang="en">
                <a:solidFill>
                  <a:schemeClr val="accent4"/>
                </a:solidFill>
              </a:rPr>
              <a:t>Getting a single item</a:t>
            </a:r>
            <a:endParaRPr>
              <a:solidFill>
                <a:schemeClr val="accent4"/>
              </a:solidFill>
            </a:endParaRPr>
          </a:p>
        </p:txBody>
      </p:sp>
      <p:sp>
        <p:nvSpPr>
          <p:cNvPr id="332" name="Google Shape;332;p46"/>
          <p:cNvSpPr txBox="1"/>
          <p:nvPr/>
        </p:nvSpPr>
        <p:spPr>
          <a:xfrm>
            <a:off x="6811875" y="2754650"/>
            <a:ext cx="1221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Anaheim"/>
                <a:ea typeface="Anaheim"/>
                <a:cs typeface="Anaheim"/>
                <a:sym typeface="Anaheim"/>
              </a:rPr>
              <a:t>“Example”[-1]</a:t>
            </a:r>
            <a:endParaRPr b="1">
              <a:latin typeface="Anaheim"/>
              <a:ea typeface="Anaheim"/>
              <a:cs typeface="Anaheim"/>
              <a:sym typeface="Anaheim"/>
            </a:endParaRPr>
          </a:p>
          <a:p>
            <a:pPr indent="0" lvl="0" marL="0" rtl="0" algn="l">
              <a:spcBef>
                <a:spcPts val="0"/>
              </a:spcBef>
              <a:spcAft>
                <a:spcPts val="0"/>
              </a:spcAft>
              <a:buNone/>
            </a:pPr>
            <a:r>
              <a:rPr b="1" lang="en">
                <a:latin typeface="Anaheim"/>
                <a:ea typeface="Anaheim"/>
                <a:cs typeface="Anaheim"/>
                <a:sym typeface="Anaheim"/>
              </a:rPr>
              <a:t>x[-1]</a:t>
            </a:r>
            <a:endParaRPr b="1">
              <a:latin typeface="Anaheim"/>
              <a:ea typeface="Anaheim"/>
              <a:cs typeface="Anaheim"/>
              <a:sym typeface="Anaheim"/>
            </a:endParaRPr>
          </a:p>
          <a:p>
            <a:pPr indent="0" lvl="0" marL="0" rtl="0" algn="l">
              <a:spcBef>
                <a:spcPts val="0"/>
              </a:spcBef>
              <a:spcAft>
                <a:spcPts val="0"/>
              </a:spcAft>
              <a:buNone/>
            </a:pPr>
            <a:r>
              <a:rPr b="1" lang="en">
                <a:latin typeface="Anaheim"/>
                <a:ea typeface="Anaheim"/>
                <a:cs typeface="Anaheim"/>
                <a:sym typeface="Anaheim"/>
              </a:rPr>
              <a:t>→ “l”</a:t>
            </a:r>
            <a:endParaRPr b="1">
              <a:latin typeface="Anaheim"/>
              <a:ea typeface="Anaheim"/>
              <a:cs typeface="Anaheim"/>
              <a:sym typeface="Anaheim"/>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7"/>
          <p:cNvSpPr txBox="1"/>
          <p:nvPr>
            <p:ph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Practice Getting Specific Indices</a:t>
            </a:r>
            <a:endParaRPr/>
          </a:p>
        </p:txBody>
      </p:sp>
      <p:graphicFrame>
        <p:nvGraphicFramePr>
          <p:cNvPr id="338" name="Google Shape;338;p47"/>
          <p:cNvGraphicFramePr/>
          <p:nvPr/>
        </p:nvGraphicFramePr>
        <p:xfrm>
          <a:off x="376475" y="1137410"/>
          <a:ext cx="3000000" cy="3000000"/>
        </p:xfrm>
        <a:graphic>
          <a:graphicData uri="http://schemas.openxmlformats.org/drawingml/2006/table">
            <a:tbl>
              <a:tblPr>
                <a:noFill/>
                <a:tableStyleId>{D444604E-F7A0-462F-AFD7-77DAB86A73A4}</a:tableStyleId>
              </a:tblPr>
              <a:tblGrid>
                <a:gridCol w="4195525"/>
                <a:gridCol w="4195525"/>
              </a:tblGrid>
              <a:tr h="380075">
                <a:tc>
                  <a:txBody>
                    <a:bodyPr/>
                    <a:lstStyle/>
                    <a:p>
                      <a:pPr indent="0" lvl="0" marL="0" rtl="0" algn="ctr">
                        <a:spcBef>
                          <a:spcPts val="0"/>
                        </a:spcBef>
                        <a:spcAft>
                          <a:spcPts val="0"/>
                        </a:spcAft>
                        <a:buNone/>
                      </a:pPr>
                      <a:r>
                        <a:rPr b="1" lang="en">
                          <a:latin typeface="Courier New"/>
                          <a:ea typeface="Courier New"/>
                          <a:cs typeface="Courier New"/>
                          <a:sym typeface="Courier New"/>
                        </a:rPr>
                        <a:t>Mechanical Practice Problems</a:t>
                      </a:r>
                      <a:endParaRPr b="1">
                        <a:latin typeface="Courier New"/>
                        <a:ea typeface="Courier New"/>
                        <a:cs typeface="Courier New"/>
                        <a:sym typeface="Courier New"/>
                      </a:endParaRPr>
                    </a:p>
                  </a:txBody>
                  <a:tcPr marT="91425" marB="91425" marR="91425" marL="91425">
                    <a:solidFill>
                      <a:schemeClr val="lt1"/>
                    </a:solidFill>
                  </a:tcPr>
                </a:tc>
                <a:tc>
                  <a:txBody>
                    <a:bodyPr/>
                    <a:lstStyle/>
                    <a:p>
                      <a:pPr indent="0" lvl="0" marL="0" rtl="0" algn="ctr">
                        <a:spcBef>
                          <a:spcPts val="0"/>
                        </a:spcBef>
                        <a:spcAft>
                          <a:spcPts val="0"/>
                        </a:spcAft>
                        <a:buNone/>
                      </a:pPr>
                      <a:r>
                        <a:rPr b="1" lang="en">
                          <a:latin typeface="Courier New"/>
                          <a:ea typeface="Courier New"/>
                          <a:cs typeface="Courier New"/>
                          <a:sym typeface="Courier New"/>
                        </a:rPr>
                        <a:t>Creative Practice Problems</a:t>
                      </a:r>
                      <a:endParaRPr b="1">
                        <a:latin typeface="Courier New"/>
                        <a:ea typeface="Courier New"/>
                        <a:cs typeface="Courier New"/>
                        <a:sym typeface="Courier New"/>
                      </a:endParaRPr>
                    </a:p>
                  </a:txBody>
                  <a:tcPr marT="91425" marB="91425" marR="91425" marL="91425">
                    <a:solidFill>
                      <a:schemeClr val="lt1"/>
                    </a:solidFill>
                  </a:tcPr>
                </a:tc>
              </a:tr>
              <a:tr h="3362475">
                <a:tc>
                  <a:txBody>
                    <a:bodyPr/>
                    <a:lstStyle/>
                    <a:p>
                      <a:pPr indent="0" lvl="0" marL="0" rtl="0" algn="l">
                        <a:spcBef>
                          <a:spcPts val="0"/>
                        </a:spcBef>
                        <a:spcAft>
                          <a:spcPts val="0"/>
                        </a:spcAft>
                        <a:buNone/>
                      </a:pPr>
                      <a:r>
                        <a:rPr lang="en"/>
                        <a:t>Given: </a:t>
                      </a:r>
                      <a:r>
                        <a:rPr lang="en"/>
                        <a:t>x</a:t>
                      </a:r>
                      <a:r>
                        <a:rPr lang="en"/>
                        <a:t> = “This is a test!”</a:t>
                      </a:r>
                      <a:endParaRPr/>
                    </a:p>
                    <a:p>
                      <a:pPr indent="0" lvl="0" marL="0" rtl="0" algn="l">
                        <a:spcBef>
                          <a:spcPts val="0"/>
                        </a:spcBef>
                        <a:spcAft>
                          <a:spcPts val="0"/>
                        </a:spcAft>
                        <a:buNone/>
                      </a:pPr>
                      <a:r>
                        <a:rPr lang="en"/>
                        <a:t>Get:</a:t>
                      </a:r>
                      <a:endParaRPr/>
                    </a:p>
                    <a:p>
                      <a:pPr indent="-317500" lvl="0" marL="457200" rtl="0" algn="l">
                        <a:spcBef>
                          <a:spcPts val="0"/>
                        </a:spcBef>
                        <a:spcAft>
                          <a:spcPts val="0"/>
                        </a:spcAft>
                        <a:buSzPts val="1400"/>
                        <a:buAutoNum type="alphaLcParenR"/>
                      </a:pPr>
                      <a:r>
                        <a:rPr lang="en"/>
                        <a:t>The first index</a:t>
                      </a:r>
                      <a:endParaRPr/>
                    </a:p>
                    <a:p>
                      <a:pPr indent="-317500" lvl="0" marL="457200" rtl="0" algn="l">
                        <a:spcBef>
                          <a:spcPts val="0"/>
                        </a:spcBef>
                        <a:spcAft>
                          <a:spcPts val="0"/>
                        </a:spcAft>
                        <a:buSzPts val="1400"/>
                        <a:buAutoNum type="alphaLcParenR"/>
                      </a:pPr>
                      <a:r>
                        <a:rPr lang="en"/>
                        <a:t>The last index</a:t>
                      </a:r>
                      <a:endParaRPr/>
                    </a:p>
                    <a:p>
                      <a:pPr indent="-317500" lvl="0" marL="457200" rtl="0" algn="l">
                        <a:spcBef>
                          <a:spcPts val="0"/>
                        </a:spcBef>
                        <a:spcAft>
                          <a:spcPts val="0"/>
                        </a:spcAft>
                        <a:buSzPts val="1400"/>
                        <a:buAutoNum type="alphaLcParenR"/>
                      </a:pPr>
                      <a:r>
                        <a:rPr lang="en"/>
                        <a:t>The third to last index</a:t>
                      </a:r>
                      <a:endParaRPr/>
                    </a:p>
                  </a:txBody>
                  <a:tcPr marT="91425" marB="91425" marR="91425" marL="91425"/>
                </a:tc>
                <a:tc>
                  <a:txBody>
                    <a:bodyPr/>
                    <a:lstStyle/>
                    <a:p>
                      <a:pPr indent="0" lvl="0" marL="0" rtl="0" algn="l">
                        <a:spcBef>
                          <a:spcPts val="0"/>
                        </a:spcBef>
                        <a:spcAft>
                          <a:spcPts val="0"/>
                        </a:spcAft>
                        <a:buNone/>
                      </a:pPr>
                      <a:r>
                        <a:rPr lang="en" sz="1000"/>
                        <a:t>You’re grading homework turned in by students who filled out true/false problems. You want to automate this so you don’t have to do it by hand. This should be easy since the answer to every problem was true!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Given student answers, write code that, if applied against every line, could check if they were right or not. You can assume you already have code to apply your logic against each assignment and problem and to handle the conditional logic around “if this do that”. Just write the code to determine if their answer was true or false.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Example assignment:</a:t>
                      </a:r>
                      <a:endParaRPr sz="1000"/>
                    </a:p>
                    <a:p>
                      <a:pPr indent="-292100" lvl="0" marL="457200" rtl="0" algn="l">
                        <a:spcBef>
                          <a:spcPts val="0"/>
                        </a:spcBef>
                        <a:spcAft>
                          <a:spcPts val="0"/>
                        </a:spcAft>
                        <a:buSzPts val="1000"/>
                        <a:buAutoNum type="arabicParenR"/>
                      </a:pPr>
                      <a:r>
                        <a:rPr lang="en" sz="1000"/>
                        <a:t>t</a:t>
                      </a:r>
                      <a:r>
                        <a:rPr lang="en" sz="1000"/>
                        <a:t>rue</a:t>
                      </a:r>
                      <a:endParaRPr sz="1000"/>
                    </a:p>
                    <a:p>
                      <a:pPr indent="-292100" lvl="0" marL="457200" rtl="0" algn="l">
                        <a:spcBef>
                          <a:spcPts val="0"/>
                        </a:spcBef>
                        <a:spcAft>
                          <a:spcPts val="0"/>
                        </a:spcAft>
                        <a:buSzPts val="1000"/>
                        <a:buAutoNum type="arabicParenR"/>
                      </a:pPr>
                      <a:r>
                        <a:rPr lang="en" sz="1000"/>
                        <a:t>f</a:t>
                      </a:r>
                      <a:r>
                        <a:rPr lang="en" sz="1000"/>
                        <a:t>alse</a:t>
                      </a:r>
                      <a:endParaRPr sz="1000"/>
                    </a:p>
                    <a:p>
                      <a:pPr indent="-292100" lvl="0" marL="457200" rtl="0" algn="l">
                        <a:spcBef>
                          <a:spcPts val="0"/>
                        </a:spcBef>
                        <a:spcAft>
                          <a:spcPts val="0"/>
                        </a:spcAft>
                        <a:buSzPts val="1000"/>
                        <a:buAutoNum type="arabicParenR"/>
                      </a:pPr>
                      <a:r>
                        <a:rPr lang="en" sz="1000"/>
                        <a:t>f</a:t>
                      </a:r>
                      <a:r>
                        <a:rPr lang="en" sz="1000"/>
                        <a:t>alse</a:t>
                      </a:r>
                      <a:endParaRPr sz="1000"/>
                    </a:p>
                    <a:p>
                      <a:pPr indent="-292100" lvl="0" marL="457200" rtl="0" algn="l">
                        <a:spcBef>
                          <a:spcPts val="0"/>
                        </a:spcBef>
                        <a:spcAft>
                          <a:spcPts val="0"/>
                        </a:spcAft>
                        <a:buSzPts val="1000"/>
                        <a:buAutoNum type="arabicParenR"/>
                      </a:pPr>
                      <a:r>
                        <a:rPr lang="en" sz="1000"/>
                        <a:t>false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8"/>
          <p:cNvSpPr txBox="1"/>
          <p:nvPr/>
        </p:nvSpPr>
        <p:spPr>
          <a:xfrm>
            <a:off x="183025" y="1040200"/>
            <a:ext cx="80169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If you need to access a sequence of values, you will need to add another parameter to our bracket.</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The initial index we started at will become the </a:t>
            </a:r>
            <a:r>
              <a:rPr b="1" lang="en">
                <a:latin typeface="Anaheim"/>
                <a:ea typeface="Anaheim"/>
                <a:cs typeface="Anaheim"/>
                <a:sym typeface="Anaheim"/>
              </a:rPr>
              <a:t>START</a:t>
            </a:r>
            <a:r>
              <a:rPr lang="en">
                <a:latin typeface="Anaheim"/>
                <a:ea typeface="Anaheim"/>
                <a:cs typeface="Anaheim"/>
                <a:sym typeface="Anaheim"/>
              </a:rPr>
              <a:t> of the sequence. The second number will become the </a:t>
            </a:r>
            <a:r>
              <a:rPr b="1" lang="en">
                <a:latin typeface="Anaheim"/>
                <a:ea typeface="Anaheim"/>
                <a:cs typeface="Anaheim"/>
                <a:sym typeface="Anaheim"/>
              </a:rPr>
              <a:t>STOP</a:t>
            </a:r>
            <a:r>
              <a:rPr lang="en">
                <a:latin typeface="Anaheim"/>
                <a:ea typeface="Anaheim"/>
                <a:cs typeface="Anaheim"/>
                <a:sym typeface="Anaheim"/>
              </a:rPr>
              <a:t>. Python will return the start and everything up until </a:t>
            </a:r>
            <a:r>
              <a:rPr i="1" lang="en">
                <a:latin typeface="Anaheim"/>
                <a:ea typeface="Anaheim"/>
                <a:cs typeface="Anaheim"/>
                <a:sym typeface="Anaheim"/>
              </a:rPr>
              <a:t>(but not including)</a:t>
            </a:r>
            <a:r>
              <a:rPr lang="en">
                <a:latin typeface="Anaheim"/>
                <a:ea typeface="Anaheim"/>
                <a:cs typeface="Anaheim"/>
                <a:sym typeface="Anaheim"/>
              </a:rPr>
              <a:t> the stop. They are separated by a colon. This is called </a:t>
            </a:r>
            <a:r>
              <a:rPr b="1" lang="en">
                <a:latin typeface="Anaheim"/>
                <a:ea typeface="Anaheim"/>
                <a:cs typeface="Anaheim"/>
                <a:sym typeface="Anaheim"/>
              </a:rPr>
              <a:t>getting a slice</a:t>
            </a:r>
            <a:r>
              <a:rPr lang="en">
                <a:latin typeface="Anaheim"/>
                <a:ea typeface="Anaheim"/>
                <a:cs typeface="Anaheim"/>
                <a:sym typeface="Anaheim"/>
              </a:rPr>
              <a:t>.</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“Example”[0:3] </a:t>
            </a:r>
            <a:r>
              <a:rPr lang="en">
                <a:solidFill>
                  <a:schemeClr val="accent2"/>
                </a:solidFill>
                <a:latin typeface="Anaheim"/>
                <a:ea typeface="Anaheim"/>
                <a:cs typeface="Anaheim"/>
                <a:sym typeface="Anaheim"/>
              </a:rPr>
              <a:t># this will get indexes zero (</a:t>
            </a:r>
            <a:r>
              <a:rPr b="1" lang="en" u="sng">
                <a:solidFill>
                  <a:schemeClr val="accent2"/>
                </a:solidFill>
                <a:latin typeface="Anaheim"/>
                <a:ea typeface="Anaheim"/>
                <a:cs typeface="Anaheim"/>
                <a:sym typeface="Anaheim"/>
              </a:rPr>
              <a:t>inclusive</a:t>
            </a:r>
            <a:r>
              <a:rPr lang="en">
                <a:solidFill>
                  <a:schemeClr val="accent2"/>
                </a:solidFill>
                <a:latin typeface="Anaheim"/>
                <a:ea typeface="Anaheim"/>
                <a:cs typeface="Anaheim"/>
                <a:sym typeface="Anaheim"/>
              </a:rPr>
              <a:t>) up to three (</a:t>
            </a:r>
            <a:r>
              <a:rPr b="1" lang="en" u="sng">
                <a:solidFill>
                  <a:schemeClr val="accent2"/>
                </a:solidFill>
                <a:latin typeface="Anaheim"/>
                <a:ea typeface="Anaheim"/>
                <a:cs typeface="Anaheim"/>
                <a:sym typeface="Anaheim"/>
              </a:rPr>
              <a:t>exclusive</a:t>
            </a:r>
            <a:r>
              <a:rPr lang="en">
                <a:solidFill>
                  <a:schemeClr val="accent2"/>
                </a:solidFill>
                <a:latin typeface="Anaheim"/>
                <a:ea typeface="Anaheim"/>
                <a:cs typeface="Anaheim"/>
                <a:sym typeface="Anaheim"/>
              </a:rPr>
              <a:t>) (so “Exa”)</a:t>
            </a:r>
            <a:endParaRPr>
              <a:solidFill>
                <a:schemeClr val="accent2"/>
              </a:solidFill>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This also works with </a:t>
            </a:r>
            <a:r>
              <a:rPr b="1" lang="en">
                <a:latin typeface="Anaheim"/>
                <a:ea typeface="Anaheim"/>
                <a:cs typeface="Anaheim"/>
                <a:sym typeface="Anaheim"/>
              </a:rPr>
              <a:t>negative values.</a:t>
            </a:r>
            <a:endParaRPr b="1">
              <a:latin typeface="Anaheim"/>
              <a:ea typeface="Anaheim"/>
              <a:cs typeface="Anaheim"/>
              <a:sym typeface="Anaheim"/>
            </a:endParaRPr>
          </a:p>
          <a:p>
            <a:pPr indent="0" lvl="0" marL="0" rtl="0" algn="l">
              <a:spcBef>
                <a:spcPts val="0"/>
              </a:spcBef>
              <a:spcAft>
                <a:spcPts val="0"/>
              </a:spcAft>
              <a:buNone/>
            </a:pPr>
            <a:r>
              <a:t/>
            </a:r>
            <a:endParaRPr b="1">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“Example”[0:-3] </a:t>
            </a:r>
            <a:r>
              <a:rPr lang="en">
                <a:solidFill>
                  <a:schemeClr val="accent2"/>
                </a:solidFill>
                <a:latin typeface="Anaheim"/>
                <a:ea typeface="Anaheim"/>
                <a:cs typeface="Anaheim"/>
                <a:sym typeface="Anaheim"/>
              </a:rPr>
              <a:t># this will get from zero -3, so (Eel)</a:t>
            </a:r>
            <a:endParaRPr>
              <a:solidFill>
                <a:schemeClr val="accent2"/>
              </a:solidFill>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You can shortcut the beginning or end of</a:t>
            </a:r>
            <a:endParaRPr>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t</a:t>
            </a:r>
            <a:r>
              <a:rPr lang="en">
                <a:latin typeface="Anaheim"/>
                <a:ea typeface="Anaheim"/>
                <a:cs typeface="Anaheim"/>
                <a:sym typeface="Anaheim"/>
              </a:rPr>
              <a:t>he string by leaving them off.</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“Example”[:4] </a:t>
            </a:r>
            <a:r>
              <a:rPr lang="en">
                <a:solidFill>
                  <a:schemeClr val="accent2"/>
                </a:solidFill>
                <a:latin typeface="Anaheim"/>
                <a:ea typeface="Anaheim"/>
                <a:cs typeface="Anaheim"/>
                <a:sym typeface="Anaheim"/>
              </a:rPr>
              <a:t># goes from </a:t>
            </a:r>
            <a:r>
              <a:rPr lang="en">
                <a:solidFill>
                  <a:schemeClr val="accent2"/>
                </a:solidFill>
                <a:latin typeface="Anaheim"/>
                <a:ea typeface="Anaheim"/>
                <a:cs typeface="Anaheim"/>
                <a:sym typeface="Anaheim"/>
              </a:rPr>
              <a:t>beginning</a:t>
            </a:r>
            <a:r>
              <a:rPr lang="en">
                <a:solidFill>
                  <a:schemeClr val="accent2"/>
                </a:solidFill>
                <a:latin typeface="Anaheim"/>
                <a:ea typeface="Anaheim"/>
                <a:cs typeface="Anaheim"/>
                <a:sym typeface="Anaheim"/>
              </a:rPr>
              <a:t> to 4th index</a:t>
            </a:r>
            <a:endParaRPr>
              <a:solidFill>
                <a:schemeClr val="accent2"/>
              </a:solidFill>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“Example”[2:] </a:t>
            </a:r>
            <a:r>
              <a:rPr lang="en">
                <a:solidFill>
                  <a:schemeClr val="accent2"/>
                </a:solidFill>
                <a:latin typeface="Anaheim"/>
                <a:ea typeface="Anaheim"/>
                <a:cs typeface="Anaheim"/>
                <a:sym typeface="Anaheim"/>
              </a:rPr>
              <a:t># goes from 2nd index to end</a:t>
            </a:r>
            <a:endParaRPr>
              <a:solidFill>
                <a:schemeClr val="accent2"/>
              </a:solidFill>
              <a:latin typeface="Anaheim"/>
              <a:ea typeface="Anaheim"/>
              <a:cs typeface="Anaheim"/>
              <a:sym typeface="Anaheim"/>
            </a:endParaRPr>
          </a:p>
        </p:txBody>
      </p:sp>
      <p:graphicFrame>
        <p:nvGraphicFramePr>
          <p:cNvPr id="344" name="Google Shape;344;p48"/>
          <p:cNvGraphicFramePr/>
          <p:nvPr/>
        </p:nvGraphicFramePr>
        <p:xfrm>
          <a:off x="3934250" y="3627425"/>
          <a:ext cx="3000000" cy="3000000"/>
        </p:xfrm>
        <a:graphic>
          <a:graphicData uri="http://schemas.openxmlformats.org/drawingml/2006/table">
            <a:tbl>
              <a:tblPr>
                <a:noFill/>
                <a:tableStyleId>{D444604E-F7A0-462F-AFD7-77DAB86A73A4}</a:tableStyleId>
              </a:tblPr>
              <a:tblGrid>
                <a:gridCol w="556850"/>
                <a:gridCol w="556850"/>
                <a:gridCol w="556850"/>
                <a:gridCol w="556850"/>
                <a:gridCol w="556850"/>
                <a:gridCol w="556850"/>
                <a:gridCol w="556850"/>
                <a:gridCol w="556850"/>
                <a:gridCol w="556850"/>
              </a:tblGrid>
              <a:tr h="381000">
                <a:tc>
                  <a:txBody>
                    <a:bodyPr/>
                    <a:lstStyle/>
                    <a:p>
                      <a:pPr indent="0" lvl="0" marL="0" rtl="0" algn="l">
                        <a:spcBef>
                          <a:spcPts val="0"/>
                        </a:spcBef>
                        <a:spcAft>
                          <a:spcPts val="0"/>
                        </a:spcAft>
                        <a:buNone/>
                      </a:pPr>
                      <a:r>
                        <a:rPr lang="en"/>
                        <a:t>“</a:t>
                      </a:r>
                      <a:endParaRPr/>
                    </a:p>
                  </a:txBody>
                  <a:tcPr marT="91425" marB="91425" marR="91425" marL="91425">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E</a:t>
                      </a:r>
                      <a:endParaRPr/>
                    </a:p>
                  </a:txBody>
                  <a:tcPr marT="91425" marB="91425" marR="91425" marL="91425" anchor="b">
                    <a:solidFill>
                      <a:schemeClr val="lt1"/>
                    </a:solidFill>
                  </a:tcPr>
                </a:tc>
                <a:tc>
                  <a:txBody>
                    <a:bodyPr/>
                    <a:lstStyle/>
                    <a:p>
                      <a:pPr indent="0" lvl="0" marL="0" rtl="0" algn="ctr">
                        <a:spcBef>
                          <a:spcPts val="0"/>
                        </a:spcBef>
                        <a:spcAft>
                          <a:spcPts val="0"/>
                        </a:spcAft>
                        <a:buNone/>
                      </a:pPr>
                      <a:r>
                        <a:rPr lang="en"/>
                        <a:t>x</a:t>
                      </a:r>
                      <a:endParaRPr/>
                    </a:p>
                  </a:txBody>
                  <a:tcPr marT="91425" marB="91425" marR="91425" marL="91425" anchor="b">
                    <a:solidFill>
                      <a:schemeClr val="dk1"/>
                    </a:solidFill>
                  </a:tcPr>
                </a:tc>
                <a:tc>
                  <a:txBody>
                    <a:bodyPr/>
                    <a:lstStyle/>
                    <a:p>
                      <a:pPr indent="0" lvl="0" marL="0" rtl="0" algn="ctr">
                        <a:spcBef>
                          <a:spcPts val="0"/>
                        </a:spcBef>
                        <a:spcAft>
                          <a:spcPts val="0"/>
                        </a:spcAft>
                        <a:buNone/>
                      </a:pPr>
                      <a:r>
                        <a:rPr lang="en"/>
                        <a:t>a</a:t>
                      </a:r>
                      <a:endParaRPr/>
                    </a:p>
                  </a:txBody>
                  <a:tcPr marT="91425" marB="91425" marR="91425" marL="91425" anchor="b">
                    <a:solidFill>
                      <a:schemeClr val="dk1"/>
                    </a:solidFill>
                  </a:tcPr>
                </a:tc>
                <a:tc>
                  <a:txBody>
                    <a:bodyPr/>
                    <a:lstStyle/>
                    <a:p>
                      <a:pPr indent="0" lvl="0" marL="0" rtl="0" algn="ctr">
                        <a:spcBef>
                          <a:spcPts val="0"/>
                        </a:spcBef>
                        <a:spcAft>
                          <a:spcPts val="0"/>
                        </a:spcAft>
                        <a:buNone/>
                      </a:pPr>
                      <a:r>
                        <a:rPr lang="en"/>
                        <a:t>m</a:t>
                      </a:r>
                      <a:endParaRPr/>
                    </a:p>
                  </a:txBody>
                  <a:tcPr marT="91425" marB="91425" marR="91425" marL="91425" anchor="b">
                    <a:solidFill>
                      <a:schemeClr val="dk1"/>
                    </a:solidFill>
                  </a:tcPr>
                </a:tc>
                <a:tc>
                  <a:txBody>
                    <a:bodyPr/>
                    <a:lstStyle/>
                    <a:p>
                      <a:pPr indent="0" lvl="0" marL="0" rtl="0" algn="ctr">
                        <a:spcBef>
                          <a:spcPts val="0"/>
                        </a:spcBef>
                        <a:spcAft>
                          <a:spcPts val="0"/>
                        </a:spcAft>
                        <a:buNone/>
                      </a:pPr>
                      <a:r>
                        <a:rPr lang="en"/>
                        <a:t>p</a:t>
                      </a:r>
                      <a:endParaRPr/>
                    </a:p>
                  </a:txBody>
                  <a:tcPr marT="91425" marB="91425" marR="91425" marL="91425" anchor="b">
                    <a:solidFill>
                      <a:schemeClr val="accent4"/>
                    </a:solidFill>
                  </a:tcPr>
                </a:tc>
                <a:tc>
                  <a:txBody>
                    <a:bodyPr/>
                    <a:lstStyle/>
                    <a:p>
                      <a:pPr indent="0" lvl="0" marL="0" rtl="0" algn="ctr">
                        <a:spcBef>
                          <a:spcPts val="0"/>
                        </a:spcBef>
                        <a:spcAft>
                          <a:spcPts val="0"/>
                        </a:spcAft>
                        <a:buNone/>
                      </a:pPr>
                      <a:r>
                        <a:rPr lang="en"/>
                        <a:t>l</a:t>
                      </a:r>
                      <a:endParaRPr/>
                    </a:p>
                  </a:txBody>
                  <a:tcPr marT="91425" marB="91425" marR="91425" marL="91425" anchor="b">
                    <a:solidFill>
                      <a:schemeClr val="accent1"/>
                    </a:solidFill>
                  </a:tcPr>
                </a:tc>
                <a:tc>
                  <a:txBody>
                    <a:bodyPr/>
                    <a:lstStyle/>
                    <a:p>
                      <a:pPr indent="0" lvl="0" marL="0" rtl="0" algn="ctr">
                        <a:spcBef>
                          <a:spcPts val="0"/>
                        </a:spcBef>
                        <a:spcAft>
                          <a:spcPts val="0"/>
                        </a:spcAft>
                        <a:buNone/>
                      </a:pPr>
                      <a:r>
                        <a:rPr lang="en"/>
                        <a:t>e</a:t>
                      </a:r>
                      <a:endParaRPr/>
                    </a:p>
                  </a:txBody>
                  <a:tcPr marT="91425" marB="91425" marR="91425" marL="91425" anchor="b">
                    <a:solidFill>
                      <a:schemeClr val="lt2"/>
                    </a:solidFill>
                  </a:tcPr>
                </a:tc>
                <a:tc rowSpan="2">
                  <a:txBody>
                    <a:bodyPr/>
                    <a:lstStyle/>
                    <a:p>
                      <a:pPr indent="0" lvl="0" marL="0" rtl="0" algn="l">
                        <a:spcBef>
                          <a:spcPts val="0"/>
                        </a:spcBef>
                        <a:spcAft>
                          <a:spcPts val="0"/>
                        </a:spcAft>
                        <a:buNone/>
                      </a:pPr>
                      <a:r>
                        <a:rPr lang="en"/>
                        <a:t>“</a:t>
                      </a:r>
                      <a:endParaRPr/>
                    </a:p>
                  </a:txBody>
                  <a:tcPr marT="91425" marB="91425" marR="91425" marL="91425"/>
                </a:tc>
              </a:tr>
              <a:tr h="381000">
                <a:tc>
                  <a:txBody>
                    <a:bodyPr/>
                    <a:lstStyle/>
                    <a:p>
                      <a:pPr indent="0" lvl="0" marL="0" rtl="0" algn="l">
                        <a:spcBef>
                          <a:spcPts val="0"/>
                        </a:spcBef>
                        <a:spcAft>
                          <a:spcPts val="0"/>
                        </a:spcAft>
                        <a:buNone/>
                      </a:pPr>
                      <a:r>
                        <a:rPr lang="en" sz="1000"/>
                        <a:t>Index:</a:t>
                      </a:r>
                      <a:endParaRPr sz="1000"/>
                    </a:p>
                  </a:txBody>
                  <a:tcPr marT="91425" marB="91425" marR="91425" marL="91425">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solidFill>
                      <a:schemeClr val="lt1"/>
                    </a:solidFill>
                  </a:tcPr>
                </a:tc>
                <a:tc>
                  <a:txBody>
                    <a:bodyPr/>
                    <a:lstStyle/>
                    <a:p>
                      <a:pPr indent="0" lvl="0" marL="0" rtl="0" algn="ctr">
                        <a:spcBef>
                          <a:spcPts val="0"/>
                        </a:spcBef>
                        <a:spcAft>
                          <a:spcPts val="0"/>
                        </a:spcAft>
                        <a:buNone/>
                      </a:pPr>
                      <a:r>
                        <a:rPr lang="en"/>
                        <a:t>1</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t>2</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t>3</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t>4</a:t>
                      </a:r>
                      <a:endParaRPr/>
                    </a:p>
                  </a:txBody>
                  <a:tcPr marT="91425" marB="91425" marR="91425" marL="91425">
                    <a:solidFill>
                      <a:schemeClr val="accent4"/>
                    </a:solidFill>
                  </a:tcPr>
                </a:tc>
                <a:tc>
                  <a:txBody>
                    <a:bodyPr/>
                    <a:lstStyle/>
                    <a:p>
                      <a:pPr indent="0" lvl="0" marL="0" rtl="0" algn="ctr">
                        <a:spcBef>
                          <a:spcPts val="0"/>
                        </a:spcBef>
                        <a:spcAft>
                          <a:spcPts val="0"/>
                        </a:spcAft>
                        <a:buNone/>
                      </a:pPr>
                      <a:r>
                        <a:rPr lang="en"/>
                        <a:t>5</a:t>
                      </a:r>
                      <a:endParaRPr/>
                    </a:p>
                  </a:txBody>
                  <a:tcPr marT="91425" marB="91425" marR="91425" marL="91425">
                    <a:solidFill>
                      <a:schemeClr val="accent1"/>
                    </a:solidFill>
                  </a:tcPr>
                </a:tc>
                <a:tc>
                  <a:txBody>
                    <a:bodyPr/>
                    <a:lstStyle/>
                    <a:p>
                      <a:pPr indent="0" lvl="0" marL="0" rtl="0" algn="ctr">
                        <a:spcBef>
                          <a:spcPts val="0"/>
                        </a:spcBef>
                        <a:spcAft>
                          <a:spcPts val="0"/>
                        </a:spcAft>
                        <a:buNone/>
                      </a:pPr>
                      <a:r>
                        <a:rPr lang="en"/>
                        <a:t>6</a:t>
                      </a:r>
                      <a:endParaRPr/>
                    </a:p>
                  </a:txBody>
                  <a:tcPr marT="91425" marB="91425" marR="91425" marL="91425">
                    <a:solidFill>
                      <a:schemeClr val="lt2"/>
                    </a:solidFill>
                  </a:tcPr>
                </a:tc>
                <a:tc vMerge="1"/>
              </a:tr>
              <a:tr h="381000">
                <a:tc>
                  <a:txBody>
                    <a:bodyPr/>
                    <a:lstStyle/>
                    <a:p>
                      <a:pPr indent="0" lvl="0" marL="0" rtl="0" algn="l">
                        <a:spcBef>
                          <a:spcPts val="0"/>
                        </a:spcBef>
                        <a:spcAft>
                          <a:spcPts val="0"/>
                        </a:spcAft>
                        <a:buNone/>
                      </a:pPr>
                      <a:r>
                        <a:t/>
                      </a:r>
                      <a:endParaRPr sz="900"/>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ctr">
                        <a:spcBef>
                          <a:spcPts val="0"/>
                        </a:spcBef>
                        <a:spcAft>
                          <a:spcPts val="0"/>
                        </a:spcAft>
                        <a:buNone/>
                      </a:pPr>
                      <a:r>
                        <a:rPr lang="en" sz="900"/>
                        <a:t>(start)</a:t>
                      </a:r>
                      <a:endParaRPr sz="900"/>
                    </a:p>
                  </a:txBody>
                  <a:tcPr marT="91425" marB="91425" marR="91425" marL="91425">
                    <a:solidFill>
                      <a:schemeClr val="lt1"/>
                    </a:solidFill>
                  </a:tcPr>
                </a:tc>
                <a:tc>
                  <a:txBody>
                    <a:bodyPr/>
                    <a:lstStyle/>
                    <a:p>
                      <a:pPr indent="0" lvl="0" marL="0" rtl="0" algn="ctr">
                        <a:spcBef>
                          <a:spcPts val="0"/>
                        </a:spcBef>
                        <a:spcAft>
                          <a:spcPts val="0"/>
                        </a:spcAft>
                        <a:buNone/>
                      </a:pPr>
                      <a:r>
                        <a:t/>
                      </a:r>
                      <a:endParaRPr sz="900"/>
                    </a:p>
                  </a:txBody>
                  <a:tcPr marT="91425" marB="91425" marR="91425" marL="91425">
                    <a:solidFill>
                      <a:schemeClr val="dk1"/>
                    </a:solidFill>
                  </a:tcPr>
                </a:tc>
                <a:tc>
                  <a:txBody>
                    <a:bodyPr/>
                    <a:lstStyle/>
                    <a:p>
                      <a:pPr indent="0" lvl="0" marL="0" rtl="0" algn="ctr">
                        <a:spcBef>
                          <a:spcPts val="0"/>
                        </a:spcBef>
                        <a:spcAft>
                          <a:spcPts val="0"/>
                        </a:spcAft>
                        <a:buNone/>
                      </a:pPr>
                      <a:r>
                        <a:t/>
                      </a:r>
                      <a:endParaRPr sz="900"/>
                    </a:p>
                  </a:txBody>
                  <a:tcPr marT="91425" marB="91425" marR="91425" marL="91425">
                    <a:solidFill>
                      <a:schemeClr val="dk1"/>
                    </a:solidFill>
                  </a:tcPr>
                </a:tc>
                <a:tc>
                  <a:txBody>
                    <a:bodyPr/>
                    <a:lstStyle/>
                    <a:p>
                      <a:pPr indent="0" lvl="0" marL="0" rtl="0" algn="ctr">
                        <a:spcBef>
                          <a:spcPts val="0"/>
                        </a:spcBef>
                        <a:spcAft>
                          <a:spcPts val="0"/>
                        </a:spcAft>
                        <a:buNone/>
                      </a:pPr>
                      <a:r>
                        <a:t/>
                      </a:r>
                      <a:endParaRPr sz="900"/>
                    </a:p>
                  </a:txBody>
                  <a:tcPr marT="91425" marB="91425" marR="91425" marL="91425">
                    <a:solidFill>
                      <a:schemeClr val="dk1"/>
                    </a:solidFill>
                  </a:tcPr>
                </a:tc>
                <a:tc>
                  <a:txBody>
                    <a:bodyPr/>
                    <a:lstStyle/>
                    <a:p>
                      <a:pPr indent="0" lvl="0" marL="0" rtl="0" algn="ctr">
                        <a:spcBef>
                          <a:spcPts val="0"/>
                        </a:spcBef>
                        <a:spcAft>
                          <a:spcPts val="0"/>
                        </a:spcAft>
                        <a:buNone/>
                      </a:pPr>
                      <a:r>
                        <a:rPr lang="en" sz="900"/>
                        <a:t>(stop)</a:t>
                      </a:r>
                      <a:endParaRPr sz="900"/>
                    </a:p>
                  </a:txBody>
                  <a:tcPr marT="91425" marB="91425" marR="91425" marL="91425">
                    <a:solidFill>
                      <a:schemeClr val="accent4"/>
                    </a:solidFill>
                  </a:tcPr>
                </a:tc>
                <a:tc>
                  <a:txBody>
                    <a:bodyPr/>
                    <a:lstStyle/>
                    <a:p>
                      <a:pPr indent="0" lvl="0" marL="0" rtl="0" algn="ctr">
                        <a:spcBef>
                          <a:spcPts val="0"/>
                        </a:spcBef>
                        <a:spcAft>
                          <a:spcPts val="0"/>
                        </a:spcAft>
                        <a:buNone/>
                      </a:pPr>
                      <a:r>
                        <a:t/>
                      </a:r>
                      <a:endParaRPr sz="900"/>
                    </a:p>
                  </a:txBody>
                  <a:tcPr marT="91425" marB="91425" marR="91425" marL="91425">
                    <a:solidFill>
                      <a:schemeClr val="accent1"/>
                    </a:solidFill>
                  </a:tcPr>
                </a:tc>
                <a:tc>
                  <a:txBody>
                    <a:bodyPr/>
                    <a:lstStyle/>
                    <a:p>
                      <a:pPr indent="0" lvl="0" marL="0" rtl="0" algn="ctr">
                        <a:spcBef>
                          <a:spcPts val="0"/>
                        </a:spcBef>
                        <a:spcAft>
                          <a:spcPts val="0"/>
                        </a:spcAft>
                        <a:buNone/>
                      </a:pPr>
                      <a:r>
                        <a:t/>
                      </a:r>
                      <a:endParaRPr sz="900"/>
                    </a:p>
                  </a:txBody>
                  <a:tcPr marT="91425" marB="91425" marR="91425" marL="91425">
                    <a:solidFill>
                      <a:schemeClr val="lt2"/>
                    </a:solidFill>
                  </a:tcPr>
                </a:tc>
                <a:tc>
                  <a:txBody>
                    <a:bodyPr/>
                    <a:lstStyle/>
                    <a:p>
                      <a:pPr indent="0" lvl="0" marL="0" rtl="0" algn="l">
                        <a:spcBef>
                          <a:spcPts val="0"/>
                        </a:spcBef>
                        <a:spcAft>
                          <a:spcPts val="0"/>
                        </a:spcAft>
                        <a:buNone/>
                      </a:pPr>
                      <a:r>
                        <a:t/>
                      </a:r>
                      <a:endParaRPr sz="900"/>
                    </a:p>
                  </a:txBody>
                  <a:tcPr marT="91425" marB="91425" marR="91425" marL="91425"/>
                </a:tc>
              </a:tr>
            </a:tbl>
          </a:graphicData>
        </a:graphic>
      </p:graphicFrame>
      <p:sp>
        <p:nvSpPr>
          <p:cNvPr id="345" name="Google Shape;345;p48"/>
          <p:cNvSpPr txBox="1"/>
          <p:nvPr>
            <p:ph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Index Access &amp; [Start:Stop:Step]:</a:t>
            </a:r>
            <a:endParaRPr/>
          </a:p>
          <a:p>
            <a:pPr indent="0" lvl="0" marL="0" rtl="0" algn="r">
              <a:spcBef>
                <a:spcPts val="0"/>
              </a:spcBef>
              <a:spcAft>
                <a:spcPts val="0"/>
              </a:spcAft>
              <a:buNone/>
            </a:pPr>
            <a:r>
              <a:rPr lang="en">
                <a:solidFill>
                  <a:schemeClr val="accent4"/>
                </a:solidFill>
              </a:rPr>
              <a:t>Getting a sequence (“Slice”)</a:t>
            </a:r>
            <a:endParaRPr>
              <a:solidFill>
                <a:schemeClr val="accent4"/>
              </a:solidFill>
            </a:endParaRPr>
          </a:p>
        </p:txBody>
      </p:sp>
      <p:sp>
        <p:nvSpPr>
          <p:cNvPr id="346" name="Google Shape;346;p48"/>
          <p:cNvSpPr txBox="1"/>
          <p:nvPr/>
        </p:nvSpPr>
        <p:spPr>
          <a:xfrm>
            <a:off x="5829275" y="3093475"/>
            <a:ext cx="1293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Anaheim"/>
                <a:ea typeface="Anaheim"/>
                <a:cs typeface="Anaheim"/>
                <a:sym typeface="Anaheim"/>
              </a:rPr>
              <a:t>“example”[0:-3]</a:t>
            </a:r>
            <a:endParaRPr b="1">
              <a:latin typeface="Anaheim"/>
              <a:ea typeface="Anaheim"/>
              <a:cs typeface="Anaheim"/>
              <a:sym typeface="Anaheim"/>
            </a:endParaRPr>
          </a:p>
          <a:p>
            <a:pPr indent="0" lvl="0" marL="0" rtl="0" algn="l">
              <a:spcBef>
                <a:spcPts val="0"/>
              </a:spcBef>
              <a:spcAft>
                <a:spcPts val="0"/>
              </a:spcAft>
              <a:buNone/>
            </a:pPr>
            <a:r>
              <a:rPr b="1" lang="en">
                <a:latin typeface="Anaheim"/>
                <a:ea typeface="Anaheim"/>
                <a:cs typeface="Anaheim"/>
                <a:sym typeface="Anaheim"/>
              </a:rPr>
              <a:t>→ “eel”</a:t>
            </a:r>
            <a:endParaRPr b="1">
              <a:latin typeface="Anaheim"/>
              <a:ea typeface="Anaheim"/>
              <a:cs typeface="Anaheim"/>
              <a:sym typeface="Anaheim"/>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9"/>
          <p:cNvSpPr txBox="1"/>
          <p:nvPr/>
        </p:nvSpPr>
        <p:spPr>
          <a:xfrm>
            <a:off x="399875" y="1019875"/>
            <a:ext cx="80169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Anaheim"/>
                <a:ea typeface="Anaheim"/>
                <a:cs typeface="Anaheim"/>
                <a:sym typeface="Anaheim"/>
              </a:rPr>
              <a:t>[Start:Stop:Step]</a:t>
            </a:r>
            <a:r>
              <a:rPr lang="en">
                <a:latin typeface="Anaheim"/>
                <a:ea typeface="Anaheim"/>
                <a:cs typeface="Anaheim"/>
                <a:sym typeface="Anaheim"/>
              </a:rPr>
              <a:t> is the full form of the syntax and the most powerful (and often confusing) version. You can use it to do things like grab every nth character.</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So, for example, say we want to access every other character from the beginning to the end of the string. This means we want to </a:t>
            </a:r>
            <a:r>
              <a:rPr b="1" lang="en">
                <a:latin typeface="Anaheim"/>
                <a:ea typeface="Anaheim"/>
                <a:cs typeface="Anaheim"/>
                <a:sym typeface="Anaheim"/>
              </a:rPr>
              <a:t>START</a:t>
            </a:r>
            <a:r>
              <a:rPr lang="en">
                <a:latin typeface="Anaheim"/>
                <a:ea typeface="Anaheim"/>
                <a:cs typeface="Anaheim"/>
                <a:sym typeface="Anaheim"/>
              </a:rPr>
              <a:t> at index zero. We want to </a:t>
            </a:r>
            <a:r>
              <a:rPr b="1" lang="en">
                <a:latin typeface="Anaheim"/>
                <a:ea typeface="Anaheim"/>
                <a:cs typeface="Anaheim"/>
                <a:sym typeface="Anaheim"/>
              </a:rPr>
              <a:t>STOP</a:t>
            </a:r>
            <a:r>
              <a:rPr lang="en">
                <a:latin typeface="Anaheim"/>
                <a:ea typeface="Anaheim"/>
                <a:cs typeface="Anaheim"/>
                <a:sym typeface="Anaheim"/>
              </a:rPr>
              <a:t> at index 6. And we want to </a:t>
            </a:r>
            <a:r>
              <a:rPr b="1" lang="en">
                <a:latin typeface="Anaheim"/>
                <a:ea typeface="Anaheim"/>
                <a:cs typeface="Anaheim"/>
                <a:sym typeface="Anaheim"/>
              </a:rPr>
              <a:t>STEP</a:t>
            </a:r>
            <a:r>
              <a:rPr lang="en">
                <a:latin typeface="Anaheim"/>
                <a:ea typeface="Anaheim"/>
                <a:cs typeface="Anaheim"/>
                <a:sym typeface="Anaheim"/>
              </a:rPr>
              <a:t> in increments of two (so we go every other character).</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Here’s what this will look like in code.</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x</a:t>
            </a:r>
            <a:r>
              <a:rPr lang="en">
                <a:latin typeface="Anaheim"/>
                <a:ea typeface="Anaheim"/>
                <a:cs typeface="Anaheim"/>
                <a:sym typeface="Anaheim"/>
              </a:rPr>
              <a:t> = “example”</a:t>
            </a:r>
            <a:endParaRPr>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x[0:6:2]</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If we want to, we can allow the beginning </a:t>
            </a:r>
            <a:endParaRPr>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of the string and the end of the string to be</a:t>
            </a:r>
            <a:endParaRPr>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Implied. Here’s that syntax:</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x</a:t>
            </a:r>
            <a:r>
              <a:rPr lang="en">
                <a:latin typeface="Anaheim"/>
                <a:ea typeface="Anaheim"/>
                <a:cs typeface="Anaheim"/>
                <a:sym typeface="Anaheim"/>
              </a:rPr>
              <a:t> = “example”</a:t>
            </a:r>
            <a:endParaRPr>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x[::2]</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p:txBody>
      </p:sp>
      <p:graphicFrame>
        <p:nvGraphicFramePr>
          <p:cNvPr id="352" name="Google Shape;352;p49"/>
          <p:cNvGraphicFramePr/>
          <p:nvPr/>
        </p:nvGraphicFramePr>
        <p:xfrm>
          <a:off x="3947800" y="3316638"/>
          <a:ext cx="3000000" cy="3000000"/>
        </p:xfrm>
        <a:graphic>
          <a:graphicData uri="http://schemas.openxmlformats.org/drawingml/2006/table">
            <a:tbl>
              <a:tblPr>
                <a:noFill/>
                <a:tableStyleId>{D444604E-F7A0-462F-AFD7-77DAB86A73A4}</a:tableStyleId>
              </a:tblPr>
              <a:tblGrid>
                <a:gridCol w="556850"/>
                <a:gridCol w="556850"/>
                <a:gridCol w="556850"/>
                <a:gridCol w="556850"/>
                <a:gridCol w="556850"/>
                <a:gridCol w="556850"/>
                <a:gridCol w="556850"/>
                <a:gridCol w="556850"/>
                <a:gridCol w="556850"/>
              </a:tblGrid>
              <a:tr h="381000">
                <a:tc>
                  <a:txBody>
                    <a:bodyPr/>
                    <a:lstStyle/>
                    <a:p>
                      <a:pPr indent="0" lvl="0" marL="0" rtl="0" algn="l">
                        <a:spcBef>
                          <a:spcPts val="0"/>
                        </a:spcBef>
                        <a:spcAft>
                          <a:spcPts val="0"/>
                        </a:spcAft>
                        <a:buNone/>
                      </a:pPr>
                      <a:r>
                        <a:rPr lang="en"/>
                        <a:t>“</a:t>
                      </a:r>
                      <a:endParaRPr/>
                    </a:p>
                  </a:txBody>
                  <a:tcPr marT="91425" marB="91425" marR="91425" marL="91425">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E</a:t>
                      </a:r>
                      <a:endParaRPr/>
                    </a:p>
                  </a:txBody>
                  <a:tcPr marT="91425" marB="91425" marR="91425" marL="91425" anchor="b">
                    <a:solidFill>
                      <a:schemeClr val="lt1"/>
                    </a:solidFill>
                  </a:tcPr>
                </a:tc>
                <a:tc>
                  <a:txBody>
                    <a:bodyPr/>
                    <a:lstStyle/>
                    <a:p>
                      <a:pPr indent="0" lvl="0" marL="0" rtl="0" algn="ctr">
                        <a:spcBef>
                          <a:spcPts val="0"/>
                        </a:spcBef>
                        <a:spcAft>
                          <a:spcPts val="0"/>
                        </a:spcAft>
                        <a:buNone/>
                      </a:pPr>
                      <a:r>
                        <a:rPr lang="en"/>
                        <a:t>x</a:t>
                      </a:r>
                      <a:endParaRPr/>
                    </a:p>
                  </a:txBody>
                  <a:tcPr marT="91425" marB="91425" marR="91425" marL="91425" anchor="b">
                    <a:solidFill>
                      <a:schemeClr val="dk2"/>
                    </a:solidFill>
                  </a:tcPr>
                </a:tc>
                <a:tc>
                  <a:txBody>
                    <a:bodyPr/>
                    <a:lstStyle/>
                    <a:p>
                      <a:pPr indent="0" lvl="0" marL="0" rtl="0" algn="ctr">
                        <a:spcBef>
                          <a:spcPts val="0"/>
                        </a:spcBef>
                        <a:spcAft>
                          <a:spcPts val="0"/>
                        </a:spcAft>
                        <a:buNone/>
                      </a:pPr>
                      <a:r>
                        <a:rPr lang="en"/>
                        <a:t>a</a:t>
                      </a:r>
                      <a:endParaRPr/>
                    </a:p>
                  </a:txBody>
                  <a:tcPr marT="91425" marB="91425" marR="91425" marL="91425" anchor="b">
                    <a:solidFill>
                      <a:schemeClr val="lt2"/>
                    </a:solidFill>
                  </a:tcPr>
                </a:tc>
                <a:tc>
                  <a:txBody>
                    <a:bodyPr/>
                    <a:lstStyle/>
                    <a:p>
                      <a:pPr indent="0" lvl="0" marL="0" rtl="0" algn="ctr">
                        <a:spcBef>
                          <a:spcPts val="0"/>
                        </a:spcBef>
                        <a:spcAft>
                          <a:spcPts val="0"/>
                        </a:spcAft>
                        <a:buNone/>
                      </a:pPr>
                      <a:r>
                        <a:rPr lang="en"/>
                        <a:t>m</a:t>
                      </a:r>
                      <a:endParaRPr/>
                    </a:p>
                  </a:txBody>
                  <a:tcPr marT="91425" marB="91425" marR="91425" marL="91425" anchor="b">
                    <a:solidFill>
                      <a:schemeClr val="accent1"/>
                    </a:solidFill>
                  </a:tcPr>
                </a:tc>
                <a:tc>
                  <a:txBody>
                    <a:bodyPr/>
                    <a:lstStyle/>
                    <a:p>
                      <a:pPr indent="0" lvl="0" marL="0" rtl="0" algn="ctr">
                        <a:spcBef>
                          <a:spcPts val="0"/>
                        </a:spcBef>
                        <a:spcAft>
                          <a:spcPts val="0"/>
                        </a:spcAft>
                        <a:buNone/>
                      </a:pPr>
                      <a:r>
                        <a:rPr lang="en"/>
                        <a:t>p</a:t>
                      </a:r>
                      <a:endParaRPr/>
                    </a:p>
                  </a:txBody>
                  <a:tcPr marT="91425" marB="91425" marR="91425" marL="91425" anchor="b">
                    <a:solidFill>
                      <a:schemeClr val="accent2"/>
                    </a:solidFill>
                  </a:tcPr>
                </a:tc>
                <a:tc>
                  <a:txBody>
                    <a:bodyPr/>
                    <a:lstStyle/>
                    <a:p>
                      <a:pPr indent="0" lvl="0" marL="0" rtl="0" algn="ctr">
                        <a:spcBef>
                          <a:spcPts val="0"/>
                        </a:spcBef>
                        <a:spcAft>
                          <a:spcPts val="0"/>
                        </a:spcAft>
                        <a:buNone/>
                      </a:pPr>
                      <a:r>
                        <a:rPr lang="en"/>
                        <a:t>l</a:t>
                      </a:r>
                      <a:endParaRPr/>
                    </a:p>
                  </a:txBody>
                  <a:tcPr marT="91425" marB="91425" marR="91425" marL="91425" anchor="b">
                    <a:solidFill>
                      <a:schemeClr val="accent1"/>
                    </a:solidFill>
                  </a:tcPr>
                </a:tc>
                <a:tc>
                  <a:txBody>
                    <a:bodyPr/>
                    <a:lstStyle/>
                    <a:p>
                      <a:pPr indent="0" lvl="0" marL="0" rtl="0" algn="ctr">
                        <a:spcBef>
                          <a:spcPts val="0"/>
                        </a:spcBef>
                        <a:spcAft>
                          <a:spcPts val="0"/>
                        </a:spcAft>
                        <a:buNone/>
                      </a:pPr>
                      <a:r>
                        <a:rPr lang="en"/>
                        <a:t>e</a:t>
                      </a:r>
                      <a:endParaRPr/>
                    </a:p>
                  </a:txBody>
                  <a:tcPr marT="91425" marB="91425" marR="91425" marL="91425" anchor="b">
                    <a:solidFill>
                      <a:schemeClr val="lt2"/>
                    </a:solidFill>
                  </a:tcPr>
                </a:tc>
                <a:tc rowSpan="2">
                  <a:txBody>
                    <a:bodyPr/>
                    <a:lstStyle/>
                    <a:p>
                      <a:pPr indent="0" lvl="0" marL="0" rtl="0" algn="l">
                        <a:spcBef>
                          <a:spcPts val="0"/>
                        </a:spcBef>
                        <a:spcAft>
                          <a:spcPts val="0"/>
                        </a:spcAft>
                        <a:buNone/>
                      </a:pPr>
                      <a:r>
                        <a:rPr lang="en"/>
                        <a:t>“</a:t>
                      </a:r>
                      <a:endParaRPr/>
                    </a:p>
                  </a:txBody>
                  <a:tcPr marT="91425" marB="91425" marR="91425" marL="91425"/>
                </a:tc>
              </a:tr>
              <a:tr h="381000">
                <a:tc>
                  <a:txBody>
                    <a:bodyPr/>
                    <a:lstStyle/>
                    <a:p>
                      <a:pPr indent="0" lvl="0" marL="0" rtl="0" algn="l">
                        <a:spcBef>
                          <a:spcPts val="0"/>
                        </a:spcBef>
                        <a:spcAft>
                          <a:spcPts val="0"/>
                        </a:spcAft>
                        <a:buNone/>
                      </a:pPr>
                      <a:r>
                        <a:rPr lang="en" sz="1000"/>
                        <a:t>Index:</a:t>
                      </a:r>
                      <a:endParaRPr sz="1000"/>
                    </a:p>
                  </a:txBody>
                  <a:tcPr marT="91425" marB="91425" marR="91425" marL="91425">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solidFill>
                      <a:schemeClr val="lt1"/>
                    </a:solidFill>
                  </a:tcPr>
                </a:tc>
                <a:tc>
                  <a:txBody>
                    <a:bodyPr/>
                    <a:lstStyle/>
                    <a:p>
                      <a:pPr indent="0" lvl="0" marL="0" rtl="0" algn="ctr">
                        <a:spcBef>
                          <a:spcPts val="0"/>
                        </a:spcBef>
                        <a:spcAft>
                          <a:spcPts val="0"/>
                        </a:spcAft>
                        <a:buNone/>
                      </a:pPr>
                      <a:r>
                        <a:rPr lang="en"/>
                        <a:t>1</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t>2</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3</a:t>
                      </a:r>
                      <a:endParaRPr/>
                    </a:p>
                  </a:txBody>
                  <a:tcPr marT="91425" marB="91425" marR="91425" marL="91425">
                    <a:solidFill>
                      <a:schemeClr val="accent1"/>
                    </a:solidFill>
                  </a:tcPr>
                </a:tc>
                <a:tc>
                  <a:txBody>
                    <a:bodyPr/>
                    <a:lstStyle/>
                    <a:p>
                      <a:pPr indent="0" lvl="0" marL="0" rtl="0" algn="ctr">
                        <a:spcBef>
                          <a:spcPts val="0"/>
                        </a:spcBef>
                        <a:spcAft>
                          <a:spcPts val="0"/>
                        </a:spcAft>
                        <a:buNone/>
                      </a:pPr>
                      <a:r>
                        <a:rPr lang="en"/>
                        <a:t>4</a:t>
                      </a:r>
                      <a:endParaRPr/>
                    </a:p>
                  </a:txBody>
                  <a:tcPr marT="91425" marB="91425" marR="91425" marL="91425">
                    <a:solidFill>
                      <a:schemeClr val="accent2"/>
                    </a:solidFill>
                  </a:tcPr>
                </a:tc>
                <a:tc>
                  <a:txBody>
                    <a:bodyPr/>
                    <a:lstStyle/>
                    <a:p>
                      <a:pPr indent="0" lvl="0" marL="0" rtl="0" algn="ctr">
                        <a:spcBef>
                          <a:spcPts val="0"/>
                        </a:spcBef>
                        <a:spcAft>
                          <a:spcPts val="0"/>
                        </a:spcAft>
                        <a:buNone/>
                      </a:pPr>
                      <a:r>
                        <a:rPr lang="en"/>
                        <a:t>5</a:t>
                      </a:r>
                      <a:endParaRPr/>
                    </a:p>
                  </a:txBody>
                  <a:tcPr marT="91425" marB="91425" marR="91425" marL="91425">
                    <a:solidFill>
                      <a:schemeClr val="accent1"/>
                    </a:solidFill>
                  </a:tcPr>
                </a:tc>
                <a:tc>
                  <a:txBody>
                    <a:bodyPr/>
                    <a:lstStyle/>
                    <a:p>
                      <a:pPr indent="0" lvl="0" marL="0" rtl="0" algn="ctr">
                        <a:spcBef>
                          <a:spcPts val="0"/>
                        </a:spcBef>
                        <a:spcAft>
                          <a:spcPts val="0"/>
                        </a:spcAft>
                        <a:buNone/>
                      </a:pPr>
                      <a:r>
                        <a:rPr lang="en"/>
                        <a:t>6</a:t>
                      </a:r>
                      <a:endParaRPr/>
                    </a:p>
                  </a:txBody>
                  <a:tcPr marT="91425" marB="91425" marR="91425" marL="91425">
                    <a:solidFill>
                      <a:schemeClr val="lt2"/>
                    </a:solidFill>
                  </a:tcPr>
                </a:tc>
                <a:tc vMerge="1"/>
              </a:tr>
              <a:tr h="381000">
                <a:tc>
                  <a:txBody>
                    <a:bodyPr/>
                    <a:lstStyle/>
                    <a:p>
                      <a:pPr indent="0" lvl="0" marL="0" rtl="0" algn="l">
                        <a:spcBef>
                          <a:spcPts val="0"/>
                        </a:spcBef>
                        <a:spcAft>
                          <a:spcPts val="0"/>
                        </a:spcAft>
                        <a:buNone/>
                      </a:pPr>
                      <a:r>
                        <a:t/>
                      </a:r>
                      <a:endParaRPr sz="1000"/>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ctr">
                        <a:spcBef>
                          <a:spcPts val="0"/>
                        </a:spcBef>
                        <a:spcAft>
                          <a:spcPts val="0"/>
                        </a:spcAft>
                        <a:buNone/>
                      </a:pPr>
                      <a:r>
                        <a:rPr lang="en" sz="1000"/>
                        <a:t>(start)</a:t>
                      </a:r>
                      <a:endParaRPr sz="1000"/>
                    </a:p>
                    <a:p>
                      <a:pPr indent="0" lvl="0" marL="0" rtl="0" algn="ctr">
                        <a:spcBef>
                          <a:spcPts val="0"/>
                        </a:spcBef>
                        <a:spcAft>
                          <a:spcPts val="0"/>
                        </a:spcAft>
                        <a:buNone/>
                      </a:pPr>
                      <a:r>
                        <a:rPr lang="en" sz="1000"/>
                        <a:t>(step)</a:t>
                      </a:r>
                      <a:endParaRPr sz="1000"/>
                    </a:p>
                  </a:txBody>
                  <a:tcPr marT="91425" marB="91425" marR="91425" marL="91425">
                    <a:solidFill>
                      <a:schemeClr val="lt1"/>
                    </a:solidFill>
                  </a:tcPr>
                </a:tc>
                <a:tc>
                  <a:txBody>
                    <a:bodyPr/>
                    <a:lstStyle/>
                    <a:p>
                      <a:pPr indent="0" lvl="0" marL="0" rtl="0" algn="ctr">
                        <a:spcBef>
                          <a:spcPts val="0"/>
                        </a:spcBef>
                        <a:spcAft>
                          <a:spcPts val="0"/>
                        </a:spcAft>
                        <a:buNone/>
                      </a:pPr>
                      <a:r>
                        <a:t/>
                      </a:r>
                      <a:endParaRPr sz="1000"/>
                    </a:p>
                  </a:txBody>
                  <a:tcPr marT="91425" marB="91425" marR="91425" marL="91425">
                    <a:solidFill>
                      <a:schemeClr val="dk2"/>
                    </a:solidFill>
                  </a:tcPr>
                </a:tc>
                <a:tc>
                  <a:txBody>
                    <a:bodyPr/>
                    <a:lstStyle/>
                    <a:p>
                      <a:pPr indent="0" lvl="0" marL="0" rtl="0" algn="ctr">
                        <a:spcBef>
                          <a:spcPts val="0"/>
                        </a:spcBef>
                        <a:spcAft>
                          <a:spcPts val="0"/>
                        </a:spcAft>
                        <a:buNone/>
                      </a:pPr>
                      <a:r>
                        <a:rPr lang="en" sz="1000"/>
                        <a:t>(step)</a:t>
                      </a:r>
                      <a:endParaRPr sz="1000"/>
                    </a:p>
                  </a:txBody>
                  <a:tcPr marT="91425" marB="91425" marR="91425" marL="91425">
                    <a:solidFill>
                      <a:schemeClr val="lt2"/>
                    </a:solidFill>
                  </a:tcPr>
                </a:tc>
                <a:tc>
                  <a:txBody>
                    <a:bodyPr/>
                    <a:lstStyle/>
                    <a:p>
                      <a:pPr indent="0" lvl="0" marL="0" rtl="0" algn="ctr">
                        <a:spcBef>
                          <a:spcPts val="0"/>
                        </a:spcBef>
                        <a:spcAft>
                          <a:spcPts val="0"/>
                        </a:spcAft>
                        <a:buNone/>
                      </a:pPr>
                      <a:r>
                        <a:t/>
                      </a:r>
                      <a:endParaRPr sz="1000"/>
                    </a:p>
                  </a:txBody>
                  <a:tcPr marT="91425" marB="91425" marR="91425" marL="91425">
                    <a:solidFill>
                      <a:schemeClr val="accent1"/>
                    </a:solidFill>
                  </a:tcPr>
                </a:tc>
                <a:tc>
                  <a:txBody>
                    <a:bodyPr/>
                    <a:lstStyle/>
                    <a:p>
                      <a:pPr indent="0" lvl="0" marL="0" rtl="0" algn="ctr">
                        <a:spcBef>
                          <a:spcPts val="0"/>
                        </a:spcBef>
                        <a:spcAft>
                          <a:spcPts val="0"/>
                        </a:spcAft>
                        <a:buNone/>
                      </a:pPr>
                      <a:r>
                        <a:rPr lang="en" sz="1000"/>
                        <a:t>(step)</a:t>
                      </a:r>
                      <a:endParaRPr sz="1000"/>
                    </a:p>
                  </a:txBody>
                  <a:tcPr marT="91425" marB="91425" marR="91425" marL="91425">
                    <a:solidFill>
                      <a:schemeClr val="accent2"/>
                    </a:solidFill>
                  </a:tcPr>
                </a:tc>
                <a:tc>
                  <a:txBody>
                    <a:bodyPr/>
                    <a:lstStyle/>
                    <a:p>
                      <a:pPr indent="0" lvl="0" marL="0" rtl="0" algn="ctr">
                        <a:spcBef>
                          <a:spcPts val="0"/>
                        </a:spcBef>
                        <a:spcAft>
                          <a:spcPts val="0"/>
                        </a:spcAft>
                        <a:buNone/>
                      </a:pPr>
                      <a:r>
                        <a:t/>
                      </a:r>
                      <a:endParaRPr sz="1000"/>
                    </a:p>
                  </a:txBody>
                  <a:tcPr marT="91425" marB="91425" marR="91425" marL="91425">
                    <a:solidFill>
                      <a:schemeClr val="accent1"/>
                    </a:solidFill>
                  </a:tcPr>
                </a:tc>
                <a:tc>
                  <a:txBody>
                    <a:bodyPr/>
                    <a:lstStyle/>
                    <a:p>
                      <a:pPr indent="0" lvl="0" marL="0" rtl="0" algn="ctr">
                        <a:spcBef>
                          <a:spcPts val="0"/>
                        </a:spcBef>
                        <a:spcAft>
                          <a:spcPts val="0"/>
                        </a:spcAft>
                        <a:buNone/>
                      </a:pPr>
                      <a:r>
                        <a:rPr lang="en" sz="1000"/>
                        <a:t>(stop)</a:t>
                      </a:r>
                      <a:endParaRPr sz="1000"/>
                    </a:p>
                    <a:p>
                      <a:pPr indent="0" lvl="0" marL="0" rtl="0" algn="ctr">
                        <a:spcBef>
                          <a:spcPts val="0"/>
                        </a:spcBef>
                        <a:spcAft>
                          <a:spcPts val="0"/>
                        </a:spcAft>
                        <a:buNone/>
                      </a:pPr>
                      <a:r>
                        <a:rPr lang="en" sz="1000"/>
                        <a:t>(step)</a:t>
                      </a:r>
                      <a:endParaRPr sz="1000"/>
                    </a:p>
                  </a:txBody>
                  <a:tcPr marT="91425" marB="91425" marR="91425" marL="91425">
                    <a:solidFill>
                      <a:schemeClr val="lt2"/>
                    </a:solidFill>
                  </a:tcPr>
                </a:tc>
                <a:tc>
                  <a:txBody>
                    <a:bodyPr/>
                    <a:lstStyle/>
                    <a:p>
                      <a:pPr indent="0" lvl="0" marL="0" rtl="0" algn="l">
                        <a:spcBef>
                          <a:spcPts val="0"/>
                        </a:spcBef>
                        <a:spcAft>
                          <a:spcPts val="0"/>
                        </a:spcAft>
                        <a:buNone/>
                      </a:pPr>
                      <a:r>
                        <a:t/>
                      </a:r>
                      <a:endParaRPr sz="1000"/>
                    </a:p>
                  </a:txBody>
                  <a:tcPr marT="91425" marB="91425" marR="91425" marL="91425"/>
                </a:tc>
              </a:tr>
            </a:tbl>
          </a:graphicData>
        </a:graphic>
      </p:graphicFrame>
      <p:sp>
        <p:nvSpPr>
          <p:cNvPr id="353" name="Google Shape;353;p49"/>
          <p:cNvSpPr txBox="1"/>
          <p:nvPr>
            <p:ph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Every Other Character with [Start:Stop:Step]</a:t>
            </a:r>
            <a:endParaRPr/>
          </a:p>
        </p:txBody>
      </p:sp>
      <p:sp>
        <p:nvSpPr>
          <p:cNvPr id="354" name="Google Shape;354;p49"/>
          <p:cNvSpPr txBox="1"/>
          <p:nvPr/>
        </p:nvSpPr>
        <p:spPr>
          <a:xfrm>
            <a:off x="5618350" y="2571750"/>
            <a:ext cx="1375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Anaheim"/>
                <a:ea typeface="Anaheim"/>
                <a:cs typeface="Anaheim"/>
                <a:sym typeface="Anaheim"/>
              </a:rPr>
              <a:t>“</a:t>
            </a:r>
            <a:r>
              <a:rPr b="1" lang="en">
                <a:latin typeface="Anaheim"/>
                <a:ea typeface="Anaheim"/>
                <a:cs typeface="Anaheim"/>
                <a:sym typeface="Anaheim"/>
              </a:rPr>
              <a:t>e</a:t>
            </a:r>
            <a:r>
              <a:rPr b="1" lang="en">
                <a:latin typeface="Anaheim"/>
                <a:ea typeface="Anaheim"/>
                <a:cs typeface="Anaheim"/>
                <a:sym typeface="Anaheim"/>
              </a:rPr>
              <a:t>xample”</a:t>
            </a:r>
            <a:r>
              <a:rPr b="1" lang="en">
                <a:latin typeface="Anaheim"/>
                <a:ea typeface="Anaheim"/>
                <a:cs typeface="Anaheim"/>
                <a:sym typeface="Anaheim"/>
              </a:rPr>
              <a:t>[0:6:2]</a:t>
            </a:r>
            <a:endParaRPr b="1">
              <a:latin typeface="Anaheim"/>
              <a:ea typeface="Anaheim"/>
              <a:cs typeface="Anaheim"/>
              <a:sym typeface="Anaheim"/>
            </a:endParaRPr>
          </a:p>
          <a:p>
            <a:pPr indent="0" lvl="0" marL="0" rtl="0" algn="l">
              <a:spcBef>
                <a:spcPts val="0"/>
              </a:spcBef>
              <a:spcAft>
                <a:spcPts val="0"/>
              </a:spcAft>
              <a:buNone/>
            </a:pPr>
            <a:r>
              <a:rPr b="1" lang="en">
                <a:latin typeface="Anaheim"/>
                <a:ea typeface="Anaheim"/>
                <a:cs typeface="Anaheim"/>
                <a:sym typeface="Anaheim"/>
              </a:rPr>
              <a:t>“</a:t>
            </a:r>
            <a:r>
              <a:rPr b="1" lang="en">
                <a:latin typeface="Anaheim"/>
                <a:ea typeface="Anaheim"/>
                <a:cs typeface="Anaheim"/>
                <a:sym typeface="Anaheim"/>
              </a:rPr>
              <a:t>e</a:t>
            </a:r>
            <a:r>
              <a:rPr b="1" lang="en">
                <a:latin typeface="Anaheim"/>
                <a:ea typeface="Anaheim"/>
                <a:cs typeface="Anaheim"/>
                <a:sym typeface="Anaheim"/>
              </a:rPr>
              <a:t>xample”[::2]</a:t>
            </a:r>
            <a:endParaRPr b="1">
              <a:latin typeface="Anaheim"/>
              <a:ea typeface="Anaheim"/>
              <a:cs typeface="Anaheim"/>
              <a:sym typeface="Anaheim"/>
            </a:endParaRPr>
          </a:p>
          <a:p>
            <a:pPr indent="0" lvl="0" marL="0" rtl="0" algn="l">
              <a:spcBef>
                <a:spcPts val="0"/>
              </a:spcBef>
              <a:spcAft>
                <a:spcPts val="0"/>
              </a:spcAft>
              <a:buNone/>
            </a:pPr>
            <a:r>
              <a:rPr b="1" lang="en">
                <a:latin typeface="Anaheim"/>
                <a:ea typeface="Anaheim"/>
                <a:cs typeface="Anaheim"/>
                <a:sym typeface="Anaheim"/>
              </a:rPr>
              <a:t>→ “eape”</a:t>
            </a:r>
            <a:endParaRPr b="1">
              <a:latin typeface="Anaheim"/>
              <a:ea typeface="Anaheim"/>
              <a:cs typeface="Anaheim"/>
              <a:sym typeface="Anaheim"/>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0"/>
          <p:cNvSpPr txBox="1"/>
          <p:nvPr/>
        </p:nvSpPr>
        <p:spPr>
          <a:xfrm>
            <a:off x="399875" y="1019875"/>
            <a:ext cx="8016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Anaheim"/>
                <a:ea typeface="Anaheim"/>
                <a:cs typeface="Anaheim"/>
                <a:sym typeface="Anaheim"/>
              </a:rPr>
              <a:t>This also works with negative step values.</a:t>
            </a:r>
            <a:endParaRPr b="1">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We want to </a:t>
            </a:r>
            <a:r>
              <a:rPr b="1" lang="en">
                <a:latin typeface="Anaheim"/>
                <a:ea typeface="Anaheim"/>
                <a:cs typeface="Anaheim"/>
                <a:sym typeface="Anaheim"/>
              </a:rPr>
              <a:t>START </a:t>
            </a:r>
            <a:r>
              <a:rPr lang="en">
                <a:latin typeface="Anaheim"/>
                <a:ea typeface="Anaheim"/>
                <a:cs typeface="Anaheim"/>
                <a:sym typeface="Anaheim"/>
              </a:rPr>
              <a:t>at index 6. We want to </a:t>
            </a:r>
            <a:r>
              <a:rPr b="1" lang="en">
                <a:latin typeface="Anaheim"/>
                <a:ea typeface="Anaheim"/>
                <a:cs typeface="Anaheim"/>
                <a:sym typeface="Anaheim"/>
              </a:rPr>
              <a:t>STOP</a:t>
            </a:r>
            <a:r>
              <a:rPr lang="en">
                <a:latin typeface="Anaheim"/>
                <a:ea typeface="Anaheim"/>
                <a:cs typeface="Anaheim"/>
                <a:sym typeface="Anaheim"/>
              </a:rPr>
              <a:t> at index zero. We want to </a:t>
            </a:r>
            <a:r>
              <a:rPr b="1" lang="en">
                <a:latin typeface="Anaheim"/>
                <a:ea typeface="Anaheim"/>
                <a:cs typeface="Anaheim"/>
                <a:sym typeface="Anaheim"/>
              </a:rPr>
              <a:t>STEP</a:t>
            </a:r>
            <a:r>
              <a:rPr lang="en">
                <a:latin typeface="Anaheim"/>
                <a:ea typeface="Anaheim"/>
                <a:cs typeface="Anaheim"/>
                <a:sym typeface="Anaheim"/>
              </a:rPr>
              <a:t> by two...but backwards.</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p:txBody>
      </p:sp>
      <p:graphicFrame>
        <p:nvGraphicFramePr>
          <p:cNvPr id="360" name="Google Shape;360;p50"/>
          <p:cNvGraphicFramePr/>
          <p:nvPr/>
        </p:nvGraphicFramePr>
        <p:xfrm>
          <a:off x="3947800" y="3316638"/>
          <a:ext cx="3000000" cy="3000000"/>
        </p:xfrm>
        <a:graphic>
          <a:graphicData uri="http://schemas.openxmlformats.org/drawingml/2006/table">
            <a:tbl>
              <a:tblPr>
                <a:noFill/>
                <a:tableStyleId>{D444604E-F7A0-462F-AFD7-77DAB86A73A4}</a:tableStyleId>
              </a:tblPr>
              <a:tblGrid>
                <a:gridCol w="556850"/>
                <a:gridCol w="556850"/>
                <a:gridCol w="556850"/>
                <a:gridCol w="556850"/>
                <a:gridCol w="556850"/>
                <a:gridCol w="556850"/>
                <a:gridCol w="556850"/>
                <a:gridCol w="556850"/>
                <a:gridCol w="556850"/>
              </a:tblGrid>
              <a:tr h="381000">
                <a:tc>
                  <a:txBody>
                    <a:bodyPr/>
                    <a:lstStyle/>
                    <a:p>
                      <a:pPr indent="0" lvl="0" marL="0" rtl="0" algn="l">
                        <a:spcBef>
                          <a:spcPts val="0"/>
                        </a:spcBef>
                        <a:spcAft>
                          <a:spcPts val="0"/>
                        </a:spcAft>
                        <a:buNone/>
                      </a:pPr>
                      <a:r>
                        <a:rPr lang="en"/>
                        <a:t>“</a:t>
                      </a:r>
                      <a:endParaRPr/>
                    </a:p>
                  </a:txBody>
                  <a:tcPr marT="91425" marB="91425" marR="91425" marL="91425">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E</a:t>
                      </a:r>
                      <a:endParaRPr/>
                    </a:p>
                  </a:txBody>
                  <a:tcPr marT="91425" marB="91425" marR="91425" marL="91425" anchor="b">
                    <a:solidFill>
                      <a:schemeClr val="lt1"/>
                    </a:solidFill>
                  </a:tcPr>
                </a:tc>
                <a:tc>
                  <a:txBody>
                    <a:bodyPr/>
                    <a:lstStyle/>
                    <a:p>
                      <a:pPr indent="0" lvl="0" marL="0" rtl="0" algn="ctr">
                        <a:spcBef>
                          <a:spcPts val="0"/>
                        </a:spcBef>
                        <a:spcAft>
                          <a:spcPts val="0"/>
                        </a:spcAft>
                        <a:buNone/>
                      </a:pPr>
                      <a:r>
                        <a:rPr lang="en"/>
                        <a:t>x</a:t>
                      </a:r>
                      <a:endParaRPr/>
                    </a:p>
                  </a:txBody>
                  <a:tcPr marT="91425" marB="91425" marR="91425" marL="91425" anchor="b">
                    <a:solidFill>
                      <a:schemeClr val="dk2"/>
                    </a:solidFill>
                  </a:tcPr>
                </a:tc>
                <a:tc>
                  <a:txBody>
                    <a:bodyPr/>
                    <a:lstStyle/>
                    <a:p>
                      <a:pPr indent="0" lvl="0" marL="0" rtl="0" algn="ctr">
                        <a:spcBef>
                          <a:spcPts val="0"/>
                        </a:spcBef>
                        <a:spcAft>
                          <a:spcPts val="0"/>
                        </a:spcAft>
                        <a:buNone/>
                      </a:pPr>
                      <a:r>
                        <a:rPr lang="en"/>
                        <a:t>a</a:t>
                      </a:r>
                      <a:endParaRPr/>
                    </a:p>
                  </a:txBody>
                  <a:tcPr marT="91425" marB="91425" marR="91425" marL="91425" anchor="b">
                    <a:solidFill>
                      <a:schemeClr val="lt2"/>
                    </a:solidFill>
                  </a:tcPr>
                </a:tc>
                <a:tc>
                  <a:txBody>
                    <a:bodyPr/>
                    <a:lstStyle/>
                    <a:p>
                      <a:pPr indent="0" lvl="0" marL="0" rtl="0" algn="ctr">
                        <a:spcBef>
                          <a:spcPts val="0"/>
                        </a:spcBef>
                        <a:spcAft>
                          <a:spcPts val="0"/>
                        </a:spcAft>
                        <a:buNone/>
                      </a:pPr>
                      <a:r>
                        <a:rPr lang="en"/>
                        <a:t>m</a:t>
                      </a:r>
                      <a:endParaRPr/>
                    </a:p>
                  </a:txBody>
                  <a:tcPr marT="91425" marB="91425" marR="91425" marL="91425" anchor="b">
                    <a:solidFill>
                      <a:schemeClr val="accent1"/>
                    </a:solidFill>
                  </a:tcPr>
                </a:tc>
                <a:tc>
                  <a:txBody>
                    <a:bodyPr/>
                    <a:lstStyle/>
                    <a:p>
                      <a:pPr indent="0" lvl="0" marL="0" rtl="0" algn="ctr">
                        <a:spcBef>
                          <a:spcPts val="0"/>
                        </a:spcBef>
                        <a:spcAft>
                          <a:spcPts val="0"/>
                        </a:spcAft>
                        <a:buNone/>
                      </a:pPr>
                      <a:r>
                        <a:rPr lang="en"/>
                        <a:t>p</a:t>
                      </a:r>
                      <a:endParaRPr/>
                    </a:p>
                  </a:txBody>
                  <a:tcPr marT="91425" marB="91425" marR="91425" marL="91425" anchor="b">
                    <a:solidFill>
                      <a:schemeClr val="accent2"/>
                    </a:solidFill>
                  </a:tcPr>
                </a:tc>
                <a:tc>
                  <a:txBody>
                    <a:bodyPr/>
                    <a:lstStyle/>
                    <a:p>
                      <a:pPr indent="0" lvl="0" marL="0" rtl="0" algn="ctr">
                        <a:spcBef>
                          <a:spcPts val="0"/>
                        </a:spcBef>
                        <a:spcAft>
                          <a:spcPts val="0"/>
                        </a:spcAft>
                        <a:buNone/>
                      </a:pPr>
                      <a:r>
                        <a:rPr lang="en"/>
                        <a:t>l</a:t>
                      </a:r>
                      <a:endParaRPr/>
                    </a:p>
                  </a:txBody>
                  <a:tcPr marT="91425" marB="91425" marR="91425" marL="91425" anchor="b">
                    <a:solidFill>
                      <a:schemeClr val="accent1"/>
                    </a:solidFill>
                  </a:tcPr>
                </a:tc>
                <a:tc>
                  <a:txBody>
                    <a:bodyPr/>
                    <a:lstStyle/>
                    <a:p>
                      <a:pPr indent="0" lvl="0" marL="0" rtl="0" algn="ctr">
                        <a:spcBef>
                          <a:spcPts val="0"/>
                        </a:spcBef>
                        <a:spcAft>
                          <a:spcPts val="0"/>
                        </a:spcAft>
                        <a:buNone/>
                      </a:pPr>
                      <a:r>
                        <a:rPr lang="en"/>
                        <a:t>e</a:t>
                      </a:r>
                      <a:endParaRPr/>
                    </a:p>
                  </a:txBody>
                  <a:tcPr marT="91425" marB="91425" marR="91425" marL="91425" anchor="b">
                    <a:solidFill>
                      <a:schemeClr val="lt2"/>
                    </a:solidFill>
                  </a:tcPr>
                </a:tc>
                <a:tc rowSpan="2">
                  <a:txBody>
                    <a:bodyPr/>
                    <a:lstStyle/>
                    <a:p>
                      <a:pPr indent="0" lvl="0" marL="0" rtl="0" algn="l">
                        <a:spcBef>
                          <a:spcPts val="0"/>
                        </a:spcBef>
                        <a:spcAft>
                          <a:spcPts val="0"/>
                        </a:spcAft>
                        <a:buNone/>
                      </a:pPr>
                      <a:r>
                        <a:rPr lang="en"/>
                        <a:t>“</a:t>
                      </a:r>
                      <a:endParaRPr/>
                    </a:p>
                  </a:txBody>
                  <a:tcPr marT="91425" marB="91425" marR="91425" marL="91425"/>
                </a:tc>
              </a:tr>
              <a:tr h="381000">
                <a:tc>
                  <a:txBody>
                    <a:bodyPr/>
                    <a:lstStyle/>
                    <a:p>
                      <a:pPr indent="0" lvl="0" marL="0" rtl="0" algn="l">
                        <a:spcBef>
                          <a:spcPts val="0"/>
                        </a:spcBef>
                        <a:spcAft>
                          <a:spcPts val="0"/>
                        </a:spcAft>
                        <a:buNone/>
                      </a:pPr>
                      <a:r>
                        <a:rPr lang="en" sz="1000"/>
                        <a:t>Index:</a:t>
                      </a:r>
                      <a:endParaRPr sz="1000"/>
                    </a:p>
                  </a:txBody>
                  <a:tcPr marT="91425" marB="91425" marR="91425" marL="91425">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solidFill>
                      <a:schemeClr val="lt1"/>
                    </a:solidFill>
                  </a:tcPr>
                </a:tc>
                <a:tc>
                  <a:txBody>
                    <a:bodyPr/>
                    <a:lstStyle/>
                    <a:p>
                      <a:pPr indent="0" lvl="0" marL="0" rtl="0" algn="ctr">
                        <a:spcBef>
                          <a:spcPts val="0"/>
                        </a:spcBef>
                        <a:spcAft>
                          <a:spcPts val="0"/>
                        </a:spcAft>
                        <a:buNone/>
                      </a:pPr>
                      <a:r>
                        <a:rPr lang="en"/>
                        <a:t>1</a:t>
                      </a:r>
                      <a:endParaRPr/>
                    </a:p>
                  </a:txBody>
                  <a:tcPr marT="91425" marB="91425" marR="91425" marL="91425">
                    <a:solidFill>
                      <a:schemeClr val="dk2"/>
                    </a:solidFill>
                  </a:tcPr>
                </a:tc>
                <a:tc>
                  <a:txBody>
                    <a:bodyPr/>
                    <a:lstStyle/>
                    <a:p>
                      <a:pPr indent="0" lvl="0" marL="0" rtl="0" algn="ctr">
                        <a:spcBef>
                          <a:spcPts val="0"/>
                        </a:spcBef>
                        <a:spcAft>
                          <a:spcPts val="0"/>
                        </a:spcAft>
                        <a:buNone/>
                      </a:pPr>
                      <a:r>
                        <a:rPr lang="en"/>
                        <a:t>2</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3</a:t>
                      </a:r>
                      <a:endParaRPr/>
                    </a:p>
                  </a:txBody>
                  <a:tcPr marT="91425" marB="91425" marR="91425" marL="91425">
                    <a:solidFill>
                      <a:schemeClr val="accent1"/>
                    </a:solidFill>
                  </a:tcPr>
                </a:tc>
                <a:tc>
                  <a:txBody>
                    <a:bodyPr/>
                    <a:lstStyle/>
                    <a:p>
                      <a:pPr indent="0" lvl="0" marL="0" rtl="0" algn="ctr">
                        <a:spcBef>
                          <a:spcPts val="0"/>
                        </a:spcBef>
                        <a:spcAft>
                          <a:spcPts val="0"/>
                        </a:spcAft>
                        <a:buNone/>
                      </a:pPr>
                      <a:r>
                        <a:rPr lang="en"/>
                        <a:t>4</a:t>
                      </a:r>
                      <a:endParaRPr/>
                    </a:p>
                  </a:txBody>
                  <a:tcPr marT="91425" marB="91425" marR="91425" marL="91425">
                    <a:solidFill>
                      <a:schemeClr val="accent2"/>
                    </a:solidFill>
                  </a:tcPr>
                </a:tc>
                <a:tc>
                  <a:txBody>
                    <a:bodyPr/>
                    <a:lstStyle/>
                    <a:p>
                      <a:pPr indent="0" lvl="0" marL="0" rtl="0" algn="ctr">
                        <a:spcBef>
                          <a:spcPts val="0"/>
                        </a:spcBef>
                        <a:spcAft>
                          <a:spcPts val="0"/>
                        </a:spcAft>
                        <a:buNone/>
                      </a:pPr>
                      <a:r>
                        <a:rPr lang="en"/>
                        <a:t>5</a:t>
                      </a:r>
                      <a:endParaRPr/>
                    </a:p>
                  </a:txBody>
                  <a:tcPr marT="91425" marB="91425" marR="91425" marL="91425">
                    <a:solidFill>
                      <a:schemeClr val="accent1"/>
                    </a:solidFill>
                  </a:tcPr>
                </a:tc>
                <a:tc>
                  <a:txBody>
                    <a:bodyPr/>
                    <a:lstStyle/>
                    <a:p>
                      <a:pPr indent="0" lvl="0" marL="0" rtl="0" algn="ctr">
                        <a:spcBef>
                          <a:spcPts val="0"/>
                        </a:spcBef>
                        <a:spcAft>
                          <a:spcPts val="0"/>
                        </a:spcAft>
                        <a:buNone/>
                      </a:pPr>
                      <a:r>
                        <a:rPr lang="en"/>
                        <a:t>6</a:t>
                      </a:r>
                      <a:endParaRPr/>
                    </a:p>
                  </a:txBody>
                  <a:tcPr marT="91425" marB="91425" marR="91425" marL="91425">
                    <a:solidFill>
                      <a:schemeClr val="lt2"/>
                    </a:solidFill>
                  </a:tcPr>
                </a:tc>
                <a:tc vMerge="1"/>
              </a:tr>
              <a:tr h="381000">
                <a:tc>
                  <a:txBody>
                    <a:bodyPr/>
                    <a:lstStyle/>
                    <a:p>
                      <a:pPr indent="0" lvl="0" marL="0" rtl="0" algn="l">
                        <a:spcBef>
                          <a:spcPts val="0"/>
                        </a:spcBef>
                        <a:spcAft>
                          <a:spcPts val="0"/>
                        </a:spcAft>
                        <a:buNone/>
                      </a:pPr>
                      <a:r>
                        <a:t/>
                      </a:r>
                      <a:endParaRPr sz="1000"/>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ctr">
                        <a:spcBef>
                          <a:spcPts val="0"/>
                        </a:spcBef>
                        <a:spcAft>
                          <a:spcPts val="0"/>
                        </a:spcAft>
                        <a:buNone/>
                      </a:pPr>
                      <a:r>
                        <a:rPr lang="en" sz="1000"/>
                        <a:t>(stop)</a:t>
                      </a:r>
                      <a:endParaRPr sz="1000"/>
                    </a:p>
                    <a:p>
                      <a:pPr indent="0" lvl="0" marL="0" rtl="0" algn="ctr">
                        <a:spcBef>
                          <a:spcPts val="0"/>
                        </a:spcBef>
                        <a:spcAft>
                          <a:spcPts val="0"/>
                        </a:spcAft>
                        <a:buNone/>
                      </a:pPr>
                      <a:r>
                        <a:rPr lang="en" sz="1000"/>
                        <a:t>(step)</a:t>
                      </a:r>
                      <a:endParaRPr sz="1000"/>
                    </a:p>
                  </a:txBody>
                  <a:tcPr marT="91425" marB="91425" marR="91425" marL="91425">
                    <a:solidFill>
                      <a:schemeClr val="lt1"/>
                    </a:solidFill>
                  </a:tcPr>
                </a:tc>
                <a:tc>
                  <a:txBody>
                    <a:bodyPr/>
                    <a:lstStyle/>
                    <a:p>
                      <a:pPr indent="0" lvl="0" marL="0" rtl="0" algn="ctr">
                        <a:spcBef>
                          <a:spcPts val="0"/>
                        </a:spcBef>
                        <a:spcAft>
                          <a:spcPts val="0"/>
                        </a:spcAft>
                        <a:buNone/>
                      </a:pPr>
                      <a:r>
                        <a:t/>
                      </a:r>
                      <a:endParaRPr sz="1000"/>
                    </a:p>
                  </a:txBody>
                  <a:tcPr marT="91425" marB="91425" marR="91425" marL="91425">
                    <a:solidFill>
                      <a:schemeClr val="dk2"/>
                    </a:solidFill>
                  </a:tcPr>
                </a:tc>
                <a:tc>
                  <a:txBody>
                    <a:bodyPr/>
                    <a:lstStyle/>
                    <a:p>
                      <a:pPr indent="0" lvl="0" marL="0" rtl="0" algn="ctr">
                        <a:spcBef>
                          <a:spcPts val="0"/>
                        </a:spcBef>
                        <a:spcAft>
                          <a:spcPts val="0"/>
                        </a:spcAft>
                        <a:buNone/>
                      </a:pPr>
                      <a:r>
                        <a:rPr lang="en" sz="1000"/>
                        <a:t>(step)</a:t>
                      </a:r>
                      <a:endParaRPr sz="1000"/>
                    </a:p>
                  </a:txBody>
                  <a:tcPr marT="91425" marB="91425" marR="91425" marL="91425">
                    <a:solidFill>
                      <a:schemeClr val="lt2"/>
                    </a:solidFill>
                  </a:tcPr>
                </a:tc>
                <a:tc>
                  <a:txBody>
                    <a:bodyPr/>
                    <a:lstStyle/>
                    <a:p>
                      <a:pPr indent="0" lvl="0" marL="0" rtl="0" algn="ctr">
                        <a:spcBef>
                          <a:spcPts val="0"/>
                        </a:spcBef>
                        <a:spcAft>
                          <a:spcPts val="0"/>
                        </a:spcAft>
                        <a:buNone/>
                      </a:pPr>
                      <a:r>
                        <a:t/>
                      </a:r>
                      <a:endParaRPr sz="1000"/>
                    </a:p>
                  </a:txBody>
                  <a:tcPr marT="91425" marB="91425" marR="91425" marL="91425">
                    <a:solidFill>
                      <a:schemeClr val="accent1"/>
                    </a:solidFill>
                  </a:tcPr>
                </a:tc>
                <a:tc>
                  <a:txBody>
                    <a:bodyPr/>
                    <a:lstStyle/>
                    <a:p>
                      <a:pPr indent="0" lvl="0" marL="0" rtl="0" algn="ctr">
                        <a:spcBef>
                          <a:spcPts val="0"/>
                        </a:spcBef>
                        <a:spcAft>
                          <a:spcPts val="0"/>
                        </a:spcAft>
                        <a:buNone/>
                      </a:pPr>
                      <a:r>
                        <a:rPr lang="en" sz="1000"/>
                        <a:t>(step)</a:t>
                      </a:r>
                      <a:endParaRPr sz="1000"/>
                    </a:p>
                  </a:txBody>
                  <a:tcPr marT="91425" marB="91425" marR="91425" marL="91425">
                    <a:solidFill>
                      <a:schemeClr val="accent2"/>
                    </a:solidFill>
                  </a:tcPr>
                </a:tc>
                <a:tc>
                  <a:txBody>
                    <a:bodyPr/>
                    <a:lstStyle/>
                    <a:p>
                      <a:pPr indent="0" lvl="0" marL="0" rtl="0" algn="ctr">
                        <a:spcBef>
                          <a:spcPts val="0"/>
                        </a:spcBef>
                        <a:spcAft>
                          <a:spcPts val="0"/>
                        </a:spcAft>
                        <a:buNone/>
                      </a:pPr>
                      <a:r>
                        <a:t/>
                      </a:r>
                      <a:endParaRPr sz="1000"/>
                    </a:p>
                  </a:txBody>
                  <a:tcPr marT="91425" marB="91425" marR="91425" marL="91425">
                    <a:solidFill>
                      <a:schemeClr val="accent1"/>
                    </a:solidFill>
                  </a:tcPr>
                </a:tc>
                <a:tc>
                  <a:txBody>
                    <a:bodyPr/>
                    <a:lstStyle/>
                    <a:p>
                      <a:pPr indent="0" lvl="0" marL="0" rtl="0" algn="ctr">
                        <a:spcBef>
                          <a:spcPts val="0"/>
                        </a:spcBef>
                        <a:spcAft>
                          <a:spcPts val="0"/>
                        </a:spcAft>
                        <a:buNone/>
                      </a:pPr>
                      <a:r>
                        <a:rPr lang="en" sz="1000"/>
                        <a:t>(start)</a:t>
                      </a:r>
                      <a:endParaRPr sz="1000"/>
                    </a:p>
                    <a:p>
                      <a:pPr indent="0" lvl="0" marL="0" rtl="0" algn="ctr">
                        <a:spcBef>
                          <a:spcPts val="0"/>
                        </a:spcBef>
                        <a:spcAft>
                          <a:spcPts val="0"/>
                        </a:spcAft>
                        <a:buNone/>
                      </a:pPr>
                      <a:r>
                        <a:rPr lang="en" sz="1000"/>
                        <a:t>(step)</a:t>
                      </a:r>
                      <a:endParaRPr sz="1000"/>
                    </a:p>
                  </a:txBody>
                  <a:tcPr marT="91425" marB="91425" marR="91425" marL="91425">
                    <a:solidFill>
                      <a:schemeClr val="lt2"/>
                    </a:solidFill>
                  </a:tcPr>
                </a:tc>
                <a:tc>
                  <a:txBody>
                    <a:bodyPr/>
                    <a:lstStyle/>
                    <a:p>
                      <a:pPr indent="0" lvl="0" marL="0" rtl="0" algn="l">
                        <a:spcBef>
                          <a:spcPts val="0"/>
                        </a:spcBef>
                        <a:spcAft>
                          <a:spcPts val="0"/>
                        </a:spcAft>
                        <a:buNone/>
                      </a:pPr>
                      <a:r>
                        <a:t/>
                      </a:r>
                      <a:endParaRPr sz="1000"/>
                    </a:p>
                  </a:txBody>
                  <a:tcPr marT="91425" marB="91425" marR="91425" marL="91425"/>
                </a:tc>
              </a:tr>
            </a:tbl>
          </a:graphicData>
        </a:graphic>
      </p:graphicFrame>
      <p:sp>
        <p:nvSpPr>
          <p:cNvPr id="361" name="Google Shape;361;p50"/>
          <p:cNvSpPr txBox="1"/>
          <p:nvPr>
            <p:ph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Every Other Character with [Start:Stop:Step]</a:t>
            </a:r>
            <a:endParaRPr/>
          </a:p>
        </p:txBody>
      </p:sp>
      <p:sp>
        <p:nvSpPr>
          <p:cNvPr id="362" name="Google Shape;362;p50"/>
          <p:cNvSpPr txBox="1"/>
          <p:nvPr/>
        </p:nvSpPr>
        <p:spPr>
          <a:xfrm>
            <a:off x="5431600" y="2554875"/>
            <a:ext cx="1857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Anaheim"/>
                <a:ea typeface="Anaheim"/>
                <a:cs typeface="Anaheim"/>
                <a:sym typeface="Anaheim"/>
              </a:rPr>
              <a:t>“example”[0:6:-2]</a:t>
            </a:r>
            <a:endParaRPr b="1">
              <a:latin typeface="Anaheim"/>
              <a:ea typeface="Anaheim"/>
              <a:cs typeface="Anaheim"/>
              <a:sym typeface="Anaheim"/>
            </a:endParaRPr>
          </a:p>
          <a:p>
            <a:pPr indent="0" lvl="0" marL="0" rtl="0" algn="l">
              <a:spcBef>
                <a:spcPts val="0"/>
              </a:spcBef>
              <a:spcAft>
                <a:spcPts val="0"/>
              </a:spcAft>
              <a:buNone/>
            </a:pPr>
            <a:r>
              <a:rPr b="1" lang="en">
                <a:latin typeface="Anaheim"/>
                <a:ea typeface="Anaheim"/>
                <a:cs typeface="Anaheim"/>
                <a:sym typeface="Anaheim"/>
              </a:rPr>
              <a:t>“</a:t>
            </a:r>
            <a:r>
              <a:rPr b="1" lang="en">
                <a:latin typeface="Anaheim"/>
                <a:ea typeface="Anaheim"/>
                <a:cs typeface="Anaheim"/>
                <a:sym typeface="Anaheim"/>
              </a:rPr>
              <a:t>e</a:t>
            </a:r>
            <a:r>
              <a:rPr b="1" lang="en">
                <a:latin typeface="Anaheim"/>
                <a:ea typeface="Anaheim"/>
                <a:cs typeface="Anaheim"/>
                <a:sym typeface="Anaheim"/>
              </a:rPr>
              <a:t>xample”[::-2]</a:t>
            </a:r>
            <a:endParaRPr b="1">
              <a:latin typeface="Anaheim"/>
              <a:ea typeface="Anaheim"/>
              <a:cs typeface="Anaheim"/>
              <a:sym typeface="Anaheim"/>
            </a:endParaRPr>
          </a:p>
          <a:p>
            <a:pPr indent="0" lvl="0" marL="0" rtl="0" algn="l">
              <a:spcBef>
                <a:spcPts val="0"/>
              </a:spcBef>
              <a:spcAft>
                <a:spcPts val="0"/>
              </a:spcAft>
              <a:buNone/>
            </a:pPr>
            <a:r>
              <a:rPr b="1" lang="en">
                <a:latin typeface="Anaheim"/>
                <a:ea typeface="Anaheim"/>
                <a:cs typeface="Anaheim"/>
                <a:sym typeface="Anaheim"/>
              </a:rPr>
              <a:t>→ “epae”</a:t>
            </a:r>
            <a:endParaRPr b="1">
              <a:latin typeface="Anaheim"/>
              <a:ea typeface="Anaheim"/>
              <a:cs typeface="Anaheim"/>
              <a:sym typeface="Anaheim"/>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1"/>
          <p:cNvSpPr txBox="1"/>
          <p:nvPr>
            <p:ph type="ctrTitle"/>
          </p:nvPr>
        </p:nvSpPr>
        <p:spPr>
          <a:xfrm>
            <a:off x="4635300" y="457300"/>
            <a:ext cx="37401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String-Specific Functions &amp; Methods</a:t>
            </a:r>
            <a:endParaRPr/>
          </a:p>
        </p:txBody>
      </p:sp>
      <p:sp>
        <p:nvSpPr>
          <p:cNvPr id="368" name="Google Shape;368;p51"/>
          <p:cNvSpPr txBox="1"/>
          <p:nvPr/>
        </p:nvSpPr>
        <p:spPr>
          <a:xfrm>
            <a:off x="244025" y="1040725"/>
            <a:ext cx="3015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There are many special things you can do with strings. For now, we’re only going to learn a few to use with our homework.</a:t>
            </a:r>
            <a:endParaRPr>
              <a:latin typeface="Anaheim"/>
              <a:ea typeface="Anaheim"/>
              <a:cs typeface="Anaheim"/>
              <a:sym typeface="Anaheim"/>
            </a:endParaRPr>
          </a:p>
        </p:txBody>
      </p:sp>
      <p:sp>
        <p:nvSpPr>
          <p:cNvPr id="369" name="Google Shape;369;p51"/>
          <p:cNvSpPr txBox="1"/>
          <p:nvPr/>
        </p:nvSpPr>
        <p:spPr>
          <a:xfrm>
            <a:off x="474400" y="2006100"/>
            <a:ext cx="83421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“Example”.lower()</a:t>
            </a:r>
            <a:r>
              <a:rPr lang="en">
                <a:latin typeface="Anaheim"/>
                <a:ea typeface="Anaheim"/>
                <a:cs typeface="Anaheim"/>
                <a:sym typeface="Anaheim"/>
              </a:rPr>
              <a:t>    	# this is the lower method. </a:t>
            </a:r>
            <a:endParaRPr>
              <a:latin typeface="Anaheim"/>
              <a:ea typeface="Anaheim"/>
              <a:cs typeface="Anaheim"/>
              <a:sym typeface="Anaheim"/>
            </a:endParaRPr>
          </a:p>
          <a:p>
            <a:pPr indent="0" lvl="0" marL="1828800" rtl="0" algn="l">
              <a:spcBef>
                <a:spcPts val="0"/>
              </a:spcBef>
              <a:spcAft>
                <a:spcPts val="0"/>
              </a:spcAft>
              <a:buNone/>
            </a:pPr>
            <a:r>
              <a:rPr lang="en">
                <a:latin typeface="Anaheim"/>
                <a:ea typeface="Anaheim"/>
                <a:cs typeface="Anaheim"/>
                <a:sym typeface="Anaheim"/>
              </a:rPr>
              <a:t>  	# It only works on strings and makes everything lowercase.</a:t>
            </a:r>
            <a:endParaRPr>
              <a:latin typeface="Anaheim"/>
              <a:ea typeface="Anaheim"/>
              <a:cs typeface="Anaheim"/>
              <a:sym typeface="Anaheim"/>
            </a:endParaRPr>
          </a:p>
          <a:p>
            <a:pPr indent="0" lvl="0" marL="1371600" rtl="0" algn="l">
              <a:spcBef>
                <a:spcPts val="0"/>
              </a:spcBef>
              <a:spcAft>
                <a:spcPts val="0"/>
              </a:spcAft>
              <a:buNone/>
            </a:pPr>
            <a:r>
              <a:rPr lang="en">
                <a:latin typeface="Anaheim"/>
                <a:ea typeface="Anaheim"/>
                <a:cs typeface="Anaheim"/>
                <a:sym typeface="Anaheim"/>
              </a:rPr>
              <a:t>	</a:t>
            </a:r>
            <a:endParaRPr>
              <a:latin typeface="Anaheim"/>
              <a:ea typeface="Anaheim"/>
              <a:cs typeface="Anaheim"/>
              <a:sym typeface="Anaheim"/>
            </a:endParaRPr>
          </a:p>
          <a:p>
            <a:pPr indent="0" lvl="0" marL="0" rtl="0" algn="l">
              <a:spcBef>
                <a:spcPts val="0"/>
              </a:spcBef>
              <a:spcAft>
                <a:spcPts val="0"/>
              </a:spcAft>
              <a:buNone/>
            </a:pPr>
            <a:r>
              <a:rPr lang="en">
                <a:latin typeface="Courier New"/>
                <a:ea typeface="Courier New"/>
                <a:cs typeface="Courier New"/>
                <a:sym typeface="Courier New"/>
              </a:rPr>
              <a:t>“Example”.upper()		</a:t>
            </a:r>
            <a:r>
              <a:rPr lang="en">
                <a:latin typeface="Anaheim"/>
                <a:ea typeface="Anaheim"/>
                <a:cs typeface="Anaheim"/>
                <a:sym typeface="Anaheim"/>
              </a:rPr>
              <a:t># this is the upper method. </a:t>
            </a:r>
            <a:endParaRPr>
              <a:latin typeface="Anaheim"/>
              <a:ea typeface="Anaheim"/>
              <a:cs typeface="Anaheim"/>
              <a:sym typeface="Anaheim"/>
            </a:endParaRPr>
          </a:p>
          <a:p>
            <a:pPr indent="457200" lvl="0" marL="1828800" rtl="0" algn="l">
              <a:spcBef>
                <a:spcPts val="0"/>
              </a:spcBef>
              <a:spcAft>
                <a:spcPts val="0"/>
              </a:spcAft>
              <a:buNone/>
            </a:pPr>
            <a:r>
              <a:rPr lang="en">
                <a:latin typeface="Anaheim"/>
                <a:ea typeface="Anaheim"/>
                <a:cs typeface="Anaheim"/>
                <a:sym typeface="Anaheim"/>
              </a:rPr>
              <a:t># It only works on strings and makes </a:t>
            </a:r>
            <a:r>
              <a:rPr lang="en">
                <a:latin typeface="Anaheim"/>
                <a:ea typeface="Anaheim"/>
                <a:cs typeface="Anaheim"/>
                <a:sym typeface="Anaheim"/>
              </a:rPr>
              <a:t>everything</a:t>
            </a:r>
            <a:r>
              <a:rPr lang="en">
                <a:latin typeface="Anaheim"/>
                <a:ea typeface="Anaheim"/>
                <a:cs typeface="Anaheim"/>
                <a:sym typeface="Anaheim"/>
              </a:rPr>
              <a:t> uppercase.</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rPr lang="en">
                <a:latin typeface="Courier New"/>
                <a:ea typeface="Courier New"/>
                <a:cs typeface="Courier New"/>
                <a:sym typeface="Courier New"/>
              </a:rPr>
              <a:t>len(“Example”)  </a:t>
            </a:r>
            <a:r>
              <a:rPr lang="en">
                <a:latin typeface="Anaheim"/>
                <a:ea typeface="Anaheim"/>
                <a:cs typeface="Anaheim"/>
                <a:sym typeface="Anaheim"/>
              </a:rPr>
              <a:t>  		# this is the length function. </a:t>
            </a:r>
            <a:endParaRPr>
              <a:latin typeface="Anaheim"/>
              <a:ea typeface="Anaheim"/>
              <a:cs typeface="Anaheim"/>
              <a:sym typeface="Anaheim"/>
            </a:endParaRPr>
          </a:p>
          <a:p>
            <a:pPr indent="457200" lvl="0" marL="1828800" rtl="0" algn="l">
              <a:spcBef>
                <a:spcPts val="0"/>
              </a:spcBef>
              <a:spcAft>
                <a:spcPts val="0"/>
              </a:spcAft>
              <a:buNone/>
            </a:pPr>
            <a:r>
              <a:rPr lang="en">
                <a:latin typeface="Anaheim"/>
                <a:ea typeface="Anaheim"/>
                <a:cs typeface="Anaheim"/>
                <a:sym typeface="Anaheim"/>
              </a:rPr>
              <a:t># It will return the length of whatever you give it. </a:t>
            </a:r>
            <a:endParaRPr b="1">
              <a:latin typeface="Anaheim"/>
              <a:ea typeface="Anaheim"/>
              <a:cs typeface="Anaheim"/>
              <a:sym typeface="Anaheim"/>
            </a:endParaRPr>
          </a:p>
          <a:p>
            <a:pPr indent="457200" lvl="0" marL="1828800" rtl="0" algn="l">
              <a:spcBef>
                <a:spcPts val="0"/>
              </a:spcBef>
              <a:spcAft>
                <a:spcPts val="0"/>
              </a:spcAft>
              <a:buNone/>
            </a:pPr>
            <a:r>
              <a:rPr b="1" lang="en" sz="800">
                <a:latin typeface="Anaheim"/>
                <a:ea typeface="Anaheim"/>
                <a:cs typeface="Anaheim"/>
                <a:sym typeface="Anaheim"/>
              </a:rPr>
              <a:t># this is a function and not a method - it works on any data type that has</a:t>
            </a:r>
            <a:endParaRPr b="1" sz="800">
              <a:latin typeface="Anaheim"/>
              <a:ea typeface="Anaheim"/>
              <a:cs typeface="Anaheim"/>
              <a:sym typeface="Anaheim"/>
            </a:endParaRPr>
          </a:p>
          <a:p>
            <a:pPr indent="457200" lvl="0" marL="1828800" rtl="0" algn="l">
              <a:spcBef>
                <a:spcPts val="0"/>
              </a:spcBef>
              <a:spcAft>
                <a:spcPts val="0"/>
              </a:spcAft>
              <a:buNone/>
            </a:pPr>
            <a:r>
              <a:rPr b="1" lang="en" sz="800">
                <a:latin typeface="Anaheim"/>
                <a:ea typeface="Anaheim"/>
                <a:cs typeface="Anaheim"/>
                <a:sym typeface="Anaheim"/>
              </a:rPr>
              <a:t># a length, not just strings. You’ll use this on more data types in the future.</a:t>
            </a:r>
            <a:endParaRPr b="1" sz="800">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rPr lang="en">
                <a:latin typeface="Courier New"/>
                <a:ea typeface="Courier New"/>
                <a:cs typeface="Courier New"/>
                <a:sym typeface="Courier New"/>
              </a:rPr>
              <a:t>“Example”.replace(“E”, “e”)	</a:t>
            </a:r>
            <a:r>
              <a:rPr lang="en">
                <a:latin typeface="Anaheim"/>
                <a:ea typeface="Anaheim"/>
                <a:cs typeface="Anaheim"/>
                <a:sym typeface="Anaheim"/>
              </a:rPr>
              <a:t># this will strip out a specified </a:t>
            </a:r>
            <a:r>
              <a:rPr i="1" lang="en">
                <a:latin typeface="Anaheim"/>
                <a:ea typeface="Anaheim"/>
                <a:cs typeface="Anaheim"/>
                <a:sym typeface="Anaheim"/>
              </a:rPr>
              <a:t>substring</a:t>
            </a:r>
            <a:r>
              <a:rPr lang="en">
                <a:latin typeface="Anaheim"/>
                <a:ea typeface="Anaheim"/>
                <a:cs typeface="Anaheim"/>
                <a:sym typeface="Anaheim"/>
              </a:rPr>
              <a:t> and replace with another</a:t>
            </a:r>
            <a:endParaRPr>
              <a:latin typeface="Anaheim"/>
              <a:ea typeface="Anaheim"/>
              <a:cs typeface="Anaheim"/>
              <a:sym typeface="Anaheim"/>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2"/>
          <p:cNvSpPr txBox="1"/>
          <p:nvPr>
            <p:ph type="ctrTitle"/>
          </p:nvPr>
        </p:nvSpPr>
        <p:spPr>
          <a:xfrm>
            <a:off x="4635300" y="457300"/>
            <a:ext cx="37401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String-Specific Functions &amp; Methods</a:t>
            </a:r>
            <a:endParaRPr/>
          </a:p>
        </p:txBody>
      </p:sp>
      <p:sp>
        <p:nvSpPr>
          <p:cNvPr id="375" name="Google Shape;375;p52"/>
          <p:cNvSpPr txBox="1"/>
          <p:nvPr/>
        </p:nvSpPr>
        <p:spPr>
          <a:xfrm>
            <a:off x="1673900" y="2365500"/>
            <a:ext cx="5421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Something</a:t>
            </a:r>
            <a:r>
              <a:rPr lang="en">
                <a:latin typeface="Anaheim"/>
                <a:ea typeface="Anaheim"/>
                <a:cs typeface="Anaheim"/>
                <a:sym typeface="Anaheim"/>
              </a:rPr>
              <a:t> important: lower and upper are both </a:t>
            </a:r>
            <a:r>
              <a:rPr b="1" lang="en">
                <a:latin typeface="Anaheim"/>
                <a:ea typeface="Anaheim"/>
                <a:cs typeface="Anaheim"/>
                <a:sym typeface="Anaheim"/>
              </a:rPr>
              <a:t>methods.</a:t>
            </a:r>
            <a:r>
              <a:rPr lang="en">
                <a:latin typeface="Anaheim"/>
                <a:ea typeface="Anaheim"/>
                <a:cs typeface="Anaheim"/>
                <a:sym typeface="Anaheim"/>
              </a:rPr>
              <a:t> We will cover these in more detail later. But for now, you should know that they </a:t>
            </a:r>
            <a:r>
              <a:rPr b="1" lang="en">
                <a:latin typeface="Anaheim"/>
                <a:ea typeface="Anaheim"/>
                <a:cs typeface="Anaheim"/>
                <a:sym typeface="Anaheim"/>
              </a:rPr>
              <a:t>modify the object they are called on.</a:t>
            </a:r>
            <a:r>
              <a:rPr lang="en">
                <a:latin typeface="Anaheim"/>
                <a:ea typeface="Anaheim"/>
                <a:cs typeface="Anaheim"/>
                <a:sym typeface="Anaheim"/>
              </a:rPr>
              <a:t> Neither of these methods changes the object they are called on permanently - but some methods we will see later </a:t>
            </a:r>
            <a:r>
              <a:rPr i="1" lang="en">
                <a:latin typeface="Anaheim"/>
                <a:ea typeface="Anaheim"/>
                <a:cs typeface="Anaheim"/>
                <a:sym typeface="Anaheim"/>
              </a:rPr>
              <a:t>will passively change their parent object.</a:t>
            </a:r>
            <a:endParaRPr i="1">
              <a:latin typeface="Anaheim"/>
              <a:ea typeface="Anaheim"/>
              <a:cs typeface="Anaheim"/>
              <a:sym typeface="Anahei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ctrTitle"/>
          </p:nvPr>
        </p:nvSpPr>
        <p:spPr>
          <a:xfrm>
            <a:off x="1529125" y="1926625"/>
            <a:ext cx="1429500" cy="79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solidFill>
                  <a:schemeClr val="accent5"/>
                </a:solidFill>
              </a:rPr>
              <a:t>Due Today</a:t>
            </a:r>
            <a:endParaRPr sz="2800">
              <a:solidFill>
                <a:schemeClr val="accent5"/>
              </a:solidFill>
            </a:endParaRPr>
          </a:p>
        </p:txBody>
      </p:sp>
      <p:sp>
        <p:nvSpPr>
          <p:cNvPr id="157" name="Google Shape;157;p26"/>
          <p:cNvSpPr txBox="1"/>
          <p:nvPr>
            <p:ph idx="1" type="subTitle"/>
          </p:nvPr>
        </p:nvSpPr>
        <p:spPr>
          <a:xfrm>
            <a:off x="472225" y="2927725"/>
            <a:ext cx="3543300" cy="167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5"/>
              </a:buClr>
              <a:buSzPts val="1800"/>
              <a:buChar char="●"/>
            </a:pPr>
            <a:r>
              <a:rPr lang="en" sz="1800">
                <a:solidFill>
                  <a:schemeClr val="accent5"/>
                </a:solidFill>
              </a:rPr>
              <a:t>Homework from Session Three</a:t>
            </a:r>
            <a:endParaRPr sz="1800">
              <a:solidFill>
                <a:schemeClr val="accent5"/>
              </a:solidFill>
            </a:endParaRPr>
          </a:p>
          <a:p>
            <a:pPr indent="-342900" lvl="0" marL="457200" rtl="0" algn="l">
              <a:spcBef>
                <a:spcPts val="0"/>
              </a:spcBef>
              <a:spcAft>
                <a:spcPts val="0"/>
              </a:spcAft>
              <a:buClr>
                <a:schemeClr val="accent5"/>
              </a:buClr>
              <a:buSzPts val="1800"/>
              <a:buChar char="●"/>
            </a:pPr>
            <a:r>
              <a:rPr lang="en" sz="1800">
                <a:solidFill>
                  <a:schemeClr val="accent5"/>
                </a:solidFill>
              </a:rPr>
              <a:t>Quiz on Session Three Content</a:t>
            </a:r>
            <a:endParaRPr sz="1800">
              <a:solidFill>
                <a:schemeClr val="accent5"/>
              </a:solidFill>
            </a:endParaRPr>
          </a:p>
        </p:txBody>
      </p:sp>
      <p:sp>
        <p:nvSpPr>
          <p:cNvPr id="158" name="Google Shape;158;p26"/>
          <p:cNvSpPr txBox="1"/>
          <p:nvPr>
            <p:ph idx="2" type="ctrTitle"/>
          </p:nvPr>
        </p:nvSpPr>
        <p:spPr>
          <a:xfrm>
            <a:off x="5977662" y="1926625"/>
            <a:ext cx="1429500" cy="79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Due Next Week</a:t>
            </a:r>
            <a:endParaRPr sz="2800"/>
          </a:p>
        </p:txBody>
      </p:sp>
      <p:sp>
        <p:nvSpPr>
          <p:cNvPr id="159" name="Google Shape;159;p26"/>
          <p:cNvSpPr txBox="1"/>
          <p:nvPr>
            <p:ph idx="3" type="subTitle"/>
          </p:nvPr>
        </p:nvSpPr>
        <p:spPr>
          <a:xfrm>
            <a:off x="4920750" y="2927725"/>
            <a:ext cx="3543300" cy="167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Homework from this session</a:t>
            </a:r>
            <a:endParaRPr sz="1800"/>
          </a:p>
          <a:p>
            <a:pPr indent="-342900" lvl="0" marL="457200" rtl="0" algn="l">
              <a:spcBef>
                <a:spcPts val="0"/>
              </a:spcBef>
              <a:spcAft>
                <a:spcPts val="0"/>
              </a:spcAft>
              <a:buSzPts val="1800"/>
              <a:buChar char="●"/>
            </a:pPr>
            <a:r>
              <a:rPr lang="en" sz="1800"/>
              <a:t>Quiz on this session’s content</a:t>
            </a:r>
            <a:endParaRPr sz="1800"/>
          </a:p>
        </p:txBody>
      </p:sp>
      <p:sp>
        <p:nvSpPr>
          <p:cNvPr id="160" name="Google Shape;160;p26"/>
          <p:cNvSpPr txBox="1"/>
          <p:nvPr>
            <p:ph idx="6"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Reminders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3"/>
          <p:cNvSpPr txBox="1"/>
          <p:nvPr>
            <p:ph type="ctrTitle"/>
          </p:nvPr>
        </p:nvSpPr>
        <p:spPr>
          <a:xfrm>
            <a:off x="1456650" y="1715300"/>
            <a:ext cx="1745100" cy="1104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Infosec Topic</a:t>
            </a:r>
            <a:endParaRPr/>
          </a:p>
        </p:txBody>
      </p:sp>
      <p:sp>
        <p:nvSpPr>
          <p:cNvPr id="381" name="Google Shape;381;p53"/>
          <p:cNvSpPr txBox="1"/>
          <p:nvPr>
            <p:ph idx="1" type="subTitle"/>
          </p:nvPr>
        </p:nvSpPr>
        <p:spPr>
          <a:xfrm>
            <a:off x="889350" y="2819625"/>
            <a:ext cx="2312400" cy="1104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Intelligence writing and the importance of delivering a good bottom line up front (BLUF)</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4"/>
          <p:cNvSpPr txBox="1"/>
          <p:nvPr>
            <p:ph type="ctrTitle"/>
          </p:nvPr>
        </p:nvSpPr>
        <p:spPr>
          <a:xfrm>
            <a:off x="4447725" y="457300"/>
            <a:ext cx="39279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Intelligence writing is not normal writing</a:t>
            </a:r>
            <a:endParaRPr/>
          </a:p>
        </p:txBody>
      </p:sp>
      <p:sp>
        <p:nvSpPr>
          <p:cNvPr id="387" name="Google Shape;387;p54"/>
          <p:cNvSpPr txBox="1"/>
          <p:nvPr/>
        </p:nvSpPr>
        <p:spPr>
          <a:xfrm>
            <a:off x="845500" y="1133475"/>
            <a:ext cx="37266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Anaheim"/>
                <a:ea typeface="Anaheim"/>
                <a:cs typeface="Anaheim"/>
                <a:sym typeface="Anaheim"/>
              </a:rPr>
              <a:t>Letter or essay style. </a:t>
            </a:r>
            <a:endParaRPr b="1" sz="1800">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Red teaming exercises are important to our success in detecting APT intrusions. Specifically, we must prepare our SOC analysts to identify attacks to which our tooling alone will not alert us. Our analysts must learn to identify connections between alerts as </a:t>
            </a:r>
            <a:r>
              <a:rPr lang="en">
                <a:latin typeface="Anaheim"/>
                <a:ea typeface="Anaheim"/>
                <a:cs typeface="Anaheim"/>
                <a:sym typeface="Anaheim"/>
              </a:rPr>
              <a:t>opposed</a:t>
            </a:r>
            <a:r>
              <a:rPr lang="en">
                <a:latin typeface="Anaheim"/>
                <a:ea typeface="Anaheim"/>
                <a:cs typeface="Anaheim"/>
                <a:sym typeface="Anaheim"/>
              </a:rPr>
              <a:t> to just triaging each alert individually. They also need to know that this is an expectation of their job and not an optional approach to try only when we are exercising. If we engage the red team consistently then the SOC analysts will internalize this skill and be ready to identify real intrusions. </a:t>
            </a:r>
            <a:endParaRPr>
              <a:latin typeface="Anaheim"/>
              <a:ea typeface="Anaheim"/>
              <a:cs typeface="Anaheim"/>
              <a:sym typeface="Anaheim"/>
            </a:endParaRPr>
          </a:p>
        </p:txBody>
      </p:sp>
      <p:sp>
        <p:nvSpPr>
          <p:cNvPr id="388" name="Google Shape;388;p54"/>
          <p:cNvSpPr txBox="1"/>
          <p:nvPr/>
        </p:nvSpPr>
        <p:spPr>
          <a:xfrm>
            <a:off x="4649025" y="1133475"/>
            <a:ext cx="3726600" cy="390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Anaheim"/>
                <a:ea typeface="Anaheim"/>
                <a:cs typeface="Anaheim"/>
                <a:sym typeface="Anaheim"/>
              </a:rPr>
              <a:t>Memo</a:t>
            </a:r>
            <a:r>
              <a:rPr b="1" lang="en" sz="1800">
                <a:latin typeface="Anaheim"/>
                <a:ea typeface="Anaheim"/>
                <a:cs typeface="Anaheim"/>
                <a:sym typeface="Anaheim"/>
              </a:rPr>
              <a:t> style. </a:t>
            </a:r>
            <a:endParaRPr b="1" sz="1800">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Red teaming exercises prepare SOC analysts to detect APT intrusions. </a:t>
            </a:r>
            <a:endParaRPr>
              <a:latin typeface="Anaheim"/>
              <a:ea typeface="Anaheim"/>
              <a:cs typeface="Anaheim"/>
              <a:sym typeface="Anaheim"/>
            </a:endParaRPr>
          </a:p>
          <a:p>
            <a:pPr indent="-317500" lvl="0" marL="457200" rtl="0" algn="l">
              <a:spcBef>
                <a:spcPts val="0"/>
              </a:spcBef>
              <a:spcAft>
                <a:spcPts val="0"/>
              </a:spcAft>
              <a:buSzPts val="1400"/>
              <a:buFont typeface="Anaheim"/>
              <a:buChar char="●"/>
            </a:pPr>
            <a:r>
              <a:rPr lang="en">
                <a:latin typeface="Anaheim"/>
                <a:ea typeface="Anaheim"/>
                <a:cs typeface="Anaheim"/>
                <a:sym typeface="Anaheim"/>
              </a:rPr>
              <a:t>Greater than X% of sophisticated attacks are not detected by individual tools. </a:t>
            </a:r>
            <a:endParaRPr>
              <a:latin typeface="Anaheim"/>
              <a:ea typeface="Anaheim"/>
              <a:cs typeface="Anaheim"/>
              <a:sym typeface="Anaheim"/>
            </a:endParaRPr>
          </a:p>
          <a:p>
            <a:pPr indent="-317500" lvl="0" marL="457200" rtl="0" algn="l">
              <a:spcBef>
                <a:spcPts val="0"/>
              </a:spcBef>
              <a:spcAft>
                <a:spcPts val="0"/>
              </a:spcAft>
              <a:buSzPts val="1400"/>
              <a:buFont typeface="Anaheim"/>
              <a:buChar char="●"/>
            </a:pPr>
            <a:r>
              <a:rPr lang="en">
                <a:latin typeface="Anaheim"/>
                <a:ea typeface="Anaheim"/>
                <a:cs typeface="Anaheim"/>
                <a:sym typeface="Anaheim"/>
              </a:rPr>
              <a:t>Analysts must identify connects in alerts across tools to identify sophisticated attacks. </a:t>
            </a:r>
            <a:endParaRPr>
              <a:latin typeface="Anaheim"/>
              <a:ea typeface="Anaheim"/>
              <a:cs typeface="Anaheim"/>
              <a:sym typeface="Anaheim"/>
            </a:endParaRPr>
          </a:p>
          <a:p>
            <a:pPr indent="-317500" lvl="0" marL="457200" rtl="0" algn="l">
              <a:spcBef>
                <a:spcPts val="0"/>
              </a:spcBef>
              <a:spcAft>
                <a:spcPts val="0"/>
              </a:spcAft>
              <a:buSzPts val="1400"/>
              <a:buFont typeface="Anaheim"/>
              <a:buChar char="●"/>
            </a:pPr>
            <a:r>
              <a:rPr lang="en">
                <a:latin typeface="Anaheim"/>
                <a:ea typeface="Anaheim"/>
                <a:cs typeface="Anaheim"/>
                <a:sym typeface="Anaheim"/>
              </a:rPr>
              <a:t>Analysts cannot accomplish this by triaging individual alerts alone.</a:t>
            </a:r>
            <a:endParaRPr>
              <a:latin typeface="Anaheim"/>
              <a:ea typeface="Anaheim"/>
              <a:cs typeface="Anaheim"/>
              <a:sym typeface="Anaheim"/>
            </a:endParaRPr>
          </a:p>
          <a:p>
            <a:pPr indent="-317500" lvl="0" marL="457200" rtl="0" algn="l">
              <a:spcBef>
                <a:spcPts val="0"/>
              </a:spcBef>
              <a:spcAft>
                <a:spcPts val="0"/>
              </a:spcAft>
              <a:buSzPts val="1400"/>
              <a:buFont typeface="Anaheim"/>
              <a:buChar char="●"/>
            </a:pPr>
            <a:r>
              <a:rPr lang="en">
                <a:latin typeface="Anaheim"/>
                <a:ea typeface="Anaheim"/>
                <a:cs typeface="Anaheim"/>
                <a:sym typeface="Anaheim"/>
              </a:rPr>
              <a:t>The business must set an expectation that all analysts seek to identify these connections in alerts across tools. </a:t>
            </a:r>
            <a:endParaRPr>
              <a:latin typeface="Anaheim"/>
              <a:ea typeface="Anaheim"/>
              <a:cs typeface="Anaheim"/>
              <a:sym typeface="Anaheim"/>
            </a:endParaRPr>
          </a:p>
          <a:p>
            <a:pPr indent="-317500" lvl="0" marL="457200" rtl="0" algn="l">
              <a:spcBef>
                <a:spcPts val="0"/>
              </a:spcBef>
              <a:spcAft>
                <a:spcPts val="0"/>
              </a:spcAft>
              <a:buSzPts val="1400"/>
              <a:buFont typeface="Anaheim"/>
              <a:buChar char="●"/>
            </a:pPr>
            <a:r>
              <a:rPr lang="en">
                <a:latin typeface="Anaheim"/>
                <a:ea typeface="Anaheim"/>
                <a:cs typeface="Anaheim"/>
                <a:sym typeface="Anaheim"/>
              </a:rPr>
              <a:t>The business must create time during which analysts can conduct this work. </a:t>
            </a:r>
            <a:endParaRPr>
              <a:latin typeface="Anaheim"/>
              <a:ea typeface="Anaheim"/>
              <a:cs typeface="Anaheim"/>
              <a:sym typeface="Anaheim"/>
            </a:endParaRPr>
          </a:p>
          <a:p>
            <a:pPr indent="-317500" lvl="0" marL="457200" rtl="0" algn="l">
              <a:spcBef>
                <a:spcPts val="0"/>
              </a:spcBef>
              <a:spcAft>
                <a:spcPts val="0"/>
              </a:spcAft>
              <a:buSzPts val="1400"/>
              <a:buFont typeface="Anaheim"/>
              <a:buChar char="●"/>
            </a:pPr>
            <a:r>
              <a:rPr lang="en">
                <a:latin typeface="Anaheim"/>
                <a:ea typeface="Anaheim"/>
                <a:cs typeface="Anaheim"/>
                <a:sym typeface="Anaheim"/>
              </a:rPr>
              <a:t>Red team exercises are one mechanism to provide analysts practice with this work.</a:t>
            </a:r>
            <a:endParaRPr>
              <a:latin typeface="Anaheim"/>
              <a:ea typeface="Anaheim"/>
              <a:cs typeface="Anaheim"/>
              <a:sym typeface="Anaheim"/>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5"/>
          <p:cNvSpPr txBox="1"/>
          <p:nvPr>
            <p:ph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Information vs intelligence</a:t>
            </a:r>
            <a:endParaRPr/>
          </a:p>
        </p:txBody>
      </p:sp>
      <p:sp>
        <p:nvSpPr>
          <p:cNvPr id="394" name="Google Shape;394;p55"/>
          <p:cNvSpPr txBox="1"/>
          <p:nvPr/>
        </p:nvSpPr>
        <p:spPr>
          <a:xfrm>
            <a:off x="618100" y="1721850"/>
            <a:ext cx="31347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Anaheim"/>
                <a:ea typeface="Anaheim"/>
                <a:cs typeface="Anaheim"/>
                <a:sym typeface="Anaheim"/>
              </a:rPr>
              <a:t>Information </a:t>
            </a:r>
            <a:endParaRPr b="1" sz="1800">
              <a:latin typeface="Anaheim"/>
              <a:ea typeface="Anaheim"/>
              <a:cs typeface="Anaheim"/>
              <a:sym typeface="Anaheim"/>
            </a:endParaRPr>
          </a:p>
          <a:p>
            <a:pPr indent="-317500" lvl="0" marL="457200" rtl="0" algn="l">
              <a:spcBef>
                <a:spcPts val="0"/>
              </a:spcBef>
              <a:spcAft>
                <a:spcPts val="0"/>
              </a:spcAft>
              <a:buSzPts val="1400"/>
              <a:buFont typeface="Anaheim"/>
              <a:buChar char="●"/>
            </a:pPr>
            <a:r>
              <a:rPr lang="en">
                <a:latin typeface="Anaheim"/>
                <a:ea typeface="Anaheim"/>
                <a:cs typeface="Anaheim"/>
                <a:sym typeface="Anaheim"/>
              </a:rPr>
              <a:t>A list of IOCs</a:t>
            </a:r>
            <a:endParaRPr>
              <a:latin typeface="Anaheim"/>
              <a:ea typeface="Anaheim"/>
              <a:cs typeface="Anaheim"/>
              <a:sym typeface="Anaheim"/>
            </a:endParaRPr>
          </a:p>
          <a:p>
            <a:pPr indent="-317500" lvl="0" marL="457200" rtl="0" algn="l">
              <a:spcBef>
                <a:spcPts val="0"/>
              </a:spcBef>
              <a:spcAft>
                <a:spcPts val="0"/>
              </a:spcAft>
              <a:buSzPts val="1400"/>
              <a:buFont typeface="Anaheim"/>
              <a:buChar char="●"/>
            </a:pPr>
            <a:r>
              <a:rPr lang="en">
                <a:latin typeface="Anaheim"/>
                <a:ea typeface="Anaheim"/>
                <a:cs typeface="Anaheim"/>
                <a:sym typeface="Anaheim"/>
              </a:rPr>
              <a:t>A bunch of memes </a:t>
            </a:r>
            <a:endParaRPr>
              <a:latin typeface="Anaheim"/>
              <a:ea typeface="Anaheim"/>
              <a:cs typeface="Anaheim"/>
              <a:sym typeface="Anaheim"/>
            </a:endParaRPr>
          </a:p>
          <a:p>
            <a:pPr indent="-317500" lvl="0" marL="457200" rtl="0" algn="l">
              <a:spcBef>
                <a:spcPts val="0"/>
              </a:spcBef>
              <a:spcAft>
                <a:spcPts val="0"/>
              </a:spcAft>
              <a:buSzPts val="1400"/>
              <a:buFont typeface="Anaheim"/>
              <a:buChar char="●"/>
            </a:pPr>
            <a:r>
              <a:rPr lang="en">
                <a:latin typeface="Anaheim"/>
                <a:ea typeface="Anaheim"/>
                <a:cs typeface="Anaheim"/>
                <a:sym typeface="Anaheim"/>
              </a:rPr>
              <a:t>A map </a:t>
            </a:r>
            <a:endParaRPr>
              <a:latin typeface="Anaheim"/>
              <a:ea typeface="Anaheim"/>
              <a:cs typeface="Anaheim"/>
              <a:sym typeface="Anaheim"/>
            </a:endParaRPr>
          </a:p>
          <a:p>
            <a:pPr indent="-317500" lvl="0" marL="457200" rtl="0" algn="l">
              <a:spcBef>
                <a:spcPts val="0"/>
              </a:spcBef>
              <a:spcAft>
                <a:spcPts val="0"/>
              </a:spcAft>
              <a:buSzPts val="1400"/>
              <a:buFont typeface="Anaheim"/>
              <a:buChar char="●"/>
            </a:pPr>
            <a:r>
              <a:rPr lang="en">
                <a:latin typeface="Anaheim"/>
                <a:ea typeface="Anaheim"/>
                <a:cs typeface="Anaheim"/>
                <a:sym typeface="Anaheim"/>
              </a:rPr>
              <a:t>The address of the office out of which an APT actor works </a:t>
            </a:r>
            <a:endParaRPr>
              <a:latin typeface="Anaheim"/>
              <a:ea typeface="Anaheim"/>
              <a:cs typeface="Anaheim"/>
              <a:sym typeface="Anaheim"/>
            </a:endParaRPr>
          </a:p>
          <a:p>
            <a:pPr indent="-317500" lvl="0" marL="457200" rtl="0" algn="l">
              <a:spcBef>
                <a:spcPts val="0"/>
              </a:spcBef>
              <a:spcAft>
                <a:spcPts val="0"/>
              </a:spcAft>
              <a:buSzPts val="1400"/>
              <a:buFont typeface="Anaheim"/>
              <a:buChar char="●"/>
            </a:pPr>
            <a:r>
              <a:rPr lang="en">
                <a:latin typeface="Anaheim"/>
                <a:ea typeface="Anaheim"/>
                <a:cs typeface="Anaheim"/>
                <a:sym typeface="Anaheim"/>
              </a:rPr>
              <a:t>A SIEM alert </a:t>
            </a:r>
            <a:endParaRPr>
              <a:latin typeface="Anaheim"/>
              <a:ea typeface="Anaheim"/>
              <a:cs typeface="Anaheim"/>
              <a:sym typeface="Anaheim"/>
            </a:endParaRPr>
          </a:p>
        </p:txBody>
      </p:sp>
      <p:sp>
        <p:nvSpPr>
          <p:cNvPr id="395" name="Google Shape;395;p55"/>
          <p:cNvSpPr txBox="1"/>
          <p:nvPr/>
        </p:nvSpPr>
        <p:spPr>
          <a:xfrm>
            <a:off x="4572000" y="1721850"/>
            <a:ext cx="4026300" cy="304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Anaheim"/>
                <a:ea typeface="Anaheim"/>
                <a:cs typeface="Anaheim"/>
                <a:sym typeface="Anaheim"/>
              </a:rPr>
              <a:t>Intelligence</a:t>
            </a:r>
            <a:endParaRPr b="1" sz="1800">
              <a:latin typeface="Anaheim"/>
              <a:ea typeface="Anaheim"/>
              <a:cs typeface="Anaheim"/>
              <a:sym typeface="Anaheim"/>
            </a:endParaRPr>
          </a:p>
          <a:p>
            <a:pPr indent="-317500" lvl="0" marL="457200" rtl="0" algn="l">
              <a:spcBef>
                <a:spcPts val="0"/>
              </a:spcBef>
              <a:spcAft>
                <a:spcPts val="0"/>
              </a:spcAft>
              <a:buSzPts val="1400"/>
              <a:buFont typeface="Anaheim"/>
              <a:buChar char="●"/>
            </a:pPr>
            <a:r>
              <a:rPr lang="en">
                <a:latin typeface="Anaheim"/>
                <a:ea typeface="Anaheim"/>
                <a:cs typeface="Anaheim"/>
                <a:sym typeface="Anaheim"/>
              </a:rPr>
              <a:t>A briefing which explains that a ransomware group responsible for X malware (see IOCs) has moved their office (at address on map) to a new city in Russia due to pressure from international sanctions which prevent them from traveling. They are sharing memes on X darkweb forum stating that they will not leave Ukraine because they are </a:t>
            </a:r>
            <a:r>
              <a:rPr lang="en">
                <a:latin typeface="Anaheim"/>
                <a:ea typeface="Anaheim"/>
                <a:cs typeface="Anaheim"/>
                <a:sym typeface="Anaheim"/>
              </a:rPr>
              <a:t>untouchable</a:t>
            </a:r>
            <a:r>
              <a:rPr lang="en">
                <a:latin typeface="Anaheim"/>
                <a:ea typeface="Anaheim"/>
                <a:cs typeface="Anaheim"/>
                <a:sym typeface="Anaheim"/>
              </a:rPr>
              <a:t>. We know they are now in Russia because each member’s cell phone is connecting to Russian IP Space prior to connecting to a VPN which routes them through Ukrainian IP space. </a:t>
            </a:r>
            <a:endParaRPr>
              <a:latin typeface="Anaheim"/>
              <a:ea typeface="Anaheim"/>
              <a:cs typeface="Anaheim"/>
              <a:sym typeface="Anaheim"/>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6"/>
          <p:cNvSpPr txBox="1"/>
          <p:nvPr>
            <p:ph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Raw intelligence</a:t>
            </a:r>
            <a:endParaRPr/>
          </a:p>
        </p:txBody>
      </p:sp>
      <p:sp>
        <p:nvSpPr>
          <p:cNvPr id="401" name="Google Shape;401;p56"/>
          <p:cNvSpPr txBox="1"/>
          <p:nvPr/>
        </p:nvSpPr>
        <p:spPr>
          <a:xfrm>
            <a:off x="311700" y="1152475"/>
            <a:ext cx="80814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u="sng">
                <a:latin typeface="Anaheim"/>
                <a:ea typeface="Anaheim"/>
                <a:cs typeface="Anaheim"/>
                <a:sym typeface="Anaheim"/>
              </a:rPr>
              <a:t>WIRE 9876 - FILE FOUND ON VT TARGETING PRIME MINISTER OF MALAYSIA</a:t>
            </a:r>
            <a:endParaRPr b="1" sz="1600" u="sng">
              <a:latin typeface="Anaheim"/>
              <a:ea typeface="Anaheim"/>
              <a:cs typeface="Anaheim"/>
              <a:sym typeface="Anaheim"/>
            </a:endParaRPr>
          </a:p>
          <a:p>
            <a:pPr indent="0" lvl="0" marL="0" rtl="0" algn="l">
              <a:lnSpc>
                <a:spcPct val="115000"/>
              </a:lnSpc>
              <a:spcBef>
                <a:spcPts val="1600"/>
              </a:spcBef>
              <a:spcAft>
                <a:spcPts val="0"/>
              </a:spcAft>
              <a:buNone/>
            </a:pPr>
            <a:r>
              <a:rPr lang="en" sz="1600">
                <a:latin typeface="Anaheim"/>
                <a:ea typeface="Anaheim"/>
                <a:cs typeface="Anaheim"/>
                <a:sym typeface="Anaheim"/>
              </a:rPr>
              <a:t>We had a YARA rule out looking for files related to APT999 that triggered on a file ‘so_hot_right_now[.]exe’; I looked into it briefly and it looks pretty typical for the malware family that we’ve previously tracked internally as ‘Derelicte’. The compilation date on the sample (09/10/21) is recent.</a:t>
            </a:r>
            <a:endParaRPr sz="1600">
              <a:latin typeface="Anaheim"/>
              <a:ea typeface="Anaheim"/>
              <a:cs typeface="Anaheim"/>
              <a:sym typeface="Anaheim"/>
            </a:endParaRPr>
          </a:p>
          <a:p>
            <a:pPr indent="0" lvl="0" marL="0" rtl="0" algn="l">
              <a:lnSpc>
                <a:spcPct val="115000"/>
              </a:lnSpc>
              <a:spcBef>
                <a:spcPts val="1600"/>
              </a:spcBef>
              <a:spcAft>
                <a:spcPts val="0"/>
              </a:spcAft>
              <a:buNone/>
            </a:pPr>
            <a:r>
              <a:t/>
            </a:r>
            <a:endParaRPr sz="1600">
              <a:latin typeface="Anaheim"/>
              <a:ea typeface="Anaheim"/>
              <a:cs typeface="Anaheim"/>
              <a:sym typeface="Anaheim"/>
            </a:endParaRPr>
          </a:p>
          <a:p>
            <a:pPr indent="0" lvl="0" marL="0" rtl="0" algn="l">
              <a:lnSpc>
                <a:spcPct val="115000"/>
              </a:lnSpc>
              <a:spcBef>
                <a:spcPts val="1600"/>
              </a:spcBef>
              <a:spcAft>
                <a:spcPts val="1600"/>
              </a:spcAft>
              <a:buNone/>
            </a:pPr>
            <a:r>
              <a:rPr lang="en" sz="1600">
                <a:latin typeface="Anaheim"/>
                <a:ea typeface="Anaheim"/>
                <a:cs typeface="Anaheim"/>
                <a:sym typeface="Anaheim"/>
              </a:rPr>
              <a:t>File: 1bd4f4743bed16314b32f828c23427ed</a:t>
            </a:r>
            <a:endParaRPr sz="1600">
              <a:latin typeface="Anaheim"/>
              <a:ea typeface="Anaheim"/>
              <a:cs typeface="Anaheim"/>
              <a:sym typeface="Anaheim"/>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7"/>
          <p:cNvSpPr txBox="1"/>
          <p:nvPr>
            <p:ph type="ctrTitle"/>
          </p:nvPr>
        </p:nvSpPr>
        <p:spPr>
          <a:xfrm>
            <a:off x="4447725" y="457300"/>
            <a:ext cx="39279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Guidelines for intelligence writing</a:t>
            </a:r>
            <a:endParaRPr/>
          </a:p>
        </p:txBody>
      </p:sp>
      <p:sp>
        <p:nvSpPr>
          <p:cNvPr id="407" name="Google Shape;407;p57"/>
          <p:cNvSpPr txBox="1"/>
          <p:nvPr/>
        </p:nvSpPr>
        <p:spPr>
          <a:xfrm>
            <a:off x="845500" y="1133475"/>
            <a:ext cx="7530000" cy="384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Anaheim"/>
              <a:buAutoNum type="arabicPeriod"/>
            </a:pPr>
            <a:r>
              <a:rPr lang="en">
                <a:latin typeface="Anaheim"/>
                <a:ea typeface="Anaheim"/>
                <a:cs typeface="Anaheim"/>
                <a:sym typeface="Anaheim"/>
              </a:rPr>
              <a:t>Put your main point up front aka bottom line up front (BLUF)</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rabicPeriod"/>
            </a:pPr>
            <a:r>
              <a:rPr lang="en">
                <a:latin typeface="Anaheim"/>
                <a:ea typeface="Anaheim"/>
                <a:cs typeface="Anaheim"/>
                <a:sym typeface="Anaheim"/>
              </a:rPr>
              <a:t>Write short paragraphs</a:t>
            </a:r>
            <a:endParaRPr>
              <a:latin typeface="Anaheim"/>
              <a:ea typeface="Anaheim"/>
              <a:cs typeface="Anaheim"/>
              <a:sym typeface="Anaheim"/>
            </a:endParaRPr>
          </a:p>
          <a:p>
            <a:pPr indent="-317500" lvl="1" marL="914400" rtl="0" algn="l">
              <a:spcBef>
                <a:spcPts val="0"/>
              </a:spcBef>
              <a:spcAft>
                <a:spcPts val="0"/>
              </a:spcAft>
              <a:buSzPts val="1400"/>
              <a:buFont typeface="Anaheim"/>
              <a:buAutoNum type="alphaLcPeriod"/>
            </a:pPr>
            <a:r>
              <a:rPr lang="en">
                <a:latin typeface="Anaheim"/>
                <a:ea typeface="Anaheim"/>
                <a:cs typeface="Anaheim"/>
                <a:sym typeface="Anaheim"/>
              </a:rPr>
              <a:t>Sentence 1: Topic sentence (the controlling idea of the paragraph). </a:t>
            </a:r>
            <a:endParaRPr>
              <a:latin typeface="Anaheim"/>
              <a:ea typeface="Anaheim"/>
              <a:cs typeface="Anaheim"/>
              <a:sym typeface="Anaheim"/>
            </a:endParaRPr>
          </a:p>
          <a:p>
            <a:pPr indent="-317500" lvl="1" marL="914400" rtl="0" algn="l">
              <a:spcBef>
                <a:spcPts val="0"/>
              </a:spcBef>
              <a:spcAft>
                <a:spcPts val="0"/>
              </a:spcAft>
              <a:buSzPts val="1400"/>
              <a:buFont typeface="Anaheim"/>
              <a:buAutoNum type="alphaLcPeriod"/>
            </a:pPr>
            <a:r>
              <a:rPr lang="en">
                <a:latin typeface="Anaheim"/>
                <a:ea typeface="Anaheim"/>
                <a:cs typeface="Anaheim"/>
                <a:sym typeface="Anaheim"/>
              </a:rPr>
              <a:t>Sentence 2: Explanation/elaboration of the topic sentence (if needed). </a:t>
            </a:r>
            <a:endParaRPr>
              <a:latin typeface="Anaheim"/>
              <a:ea typeface="Anaheim"/>
              <a:cs typeface="Anaheim"/>
              <a:sym typeface="Anaheim"/>
            </a:endParaRPr>
          </a:p>
          <a:p>
            <a:pPr indent="-317500" lvl="1" marL="914400" rtl="0" algn="l">
              <a:spcBef>
                <a:spcPts val="0"/>
              </a:spcBef>
              <a:spcAft>
                <a:spcPts val="0"/>
              </a:spcAft>
              <a:buSzPts val="1400"/>
              <a:buFont typeface="Anaheim"/>
              <a:buAutoNum type="alphaLcPeriod"/>
            </a:pPr>
            <a:r>
              <a:rPr lang="en">
                <a:latin typeface="Anaheim"/>
                <a:ea typeface="Anaheim"/>
                <a:cs typeface="Anaheim"/>
                <a:sym typeface="Anaheim"/>
              </a:rPr>
              <a:t>Sentence 3: Fact/example/illustration #1 to support the topic sentence. </a:t>
            </a:r>
            <a:endParaRPr>
              <a:latin typeface="Anaheim"/>
              <a:ea typeface="Anaheim"/>
              <a:cs typeface="Anaheim"/>
              <a:sym typeface="Anaheim"/>
            </a:endParaRPr>
          </a:p>
          <a:p>
            <a:pPr indent="-317500" lvl="2" marL="1371600" rtl="0" algn="l">
              <a:spcBef>
                <a:spcPts val="0"/>
              </a:spcBef>
              <a:spcAft>
                <a:spcPts val="0"/>
              </a:spcAft>
              <a:buSzPts val="1400"/>
              <a:buFont typeface="Anaheim"/>
              <a:buAutoNum type="romanLcPeriod"/>
            </a:pPr>
            <a:r>
              <a:rPr lang="en">
                <a:latin typeface="Anaheim"/>
                <a:ea typeface="Anaheim"/>
                <a:cs typeface="Anaheim"/>
                <a:sym typeface="Anaheim"/>
              </a:rPr>
              <a:t>Note: Facts should include technical artifacts inline or in an appendix.</a:t>
            </a:r>
            <a:endParaRPr>
              <a:latin typeface="Anaheim"/>
              <a:ea typeface="Anaheim"/>
              <a:cs typeface="Anaheim"/>
              <a:sym typeface="Anaheim"/>
            </a:endParaRPr>
          </a:p>
          <a:p>
            <a:pPr indent="-317500" lvl="1" marL="914400" rtl="0" algn="l">
              <a:spcBef>
                <a:spcPts val="0"/>
              </a:spcBef>
              <a:spcAft>
                <a:spcPts val="0"/>
              </a:spcAft>
              <a:buSzPts val="1400"/>
              <a:buFont typeface="Anaheim"/>
              <a:buAutoNum type="alphaLcPeriod"/>
            </a:pPr>
            <a:r>
              <a:rPr lang="en">
                <a:latin typeface="Anaheim"/>
                <a:ea typeface="Anaheim"/>
                <a:cs typeface="Anaheim"/>
                <a:sym typeface="Anaheim"/>
              </a:rPr>
              <a:t>Sentence 4: Fact/example/illustration #2 to support the topic sentence. </a:t>
            </a:r>
            <a:endParaRPr>
              <a:latin typeface="Anaheim"/>
              <a:ea typeface="Anaheim"/>
              <a:cs typeface="Anaheim"/>
              <a:sym typeface="Anaheim"/>
            </a:endParaRPr>
          </a:p>
          <a:p>
            <a:pPr indent="-317500" lvl="1" marL="914400" rtl="0" algn="l">
              <a:spcBef>
                <a:spcPts val="0"/>
              </a:spcBef>
              <a:spcAft>
                <a:spcPts val="0"/>
              </a:spcAft>
              <a:buSzPts val="1400"/>
              <a:buFont typeface="Anaheim"/>
              <a:buAutoNum type="alphaLcPeriod"/>
            </a:pPr>
            <a:r>
              <a:rPr lang="en">
                <a:latin typeface="Anaheim"/>
                <a:ea typeface="Anaheim"/>
                <a:cs typeface="Anaheim"/>
                <a:sym typeface="Anaheim"/>
              </a:rPr>
              <a:t>Sentence 5: Analysis (a sentence that answers the question “so what?”). </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rabicPeriod"/>
            </a:pPr>
            <a:r>
              <a:rPr lang="en">
                <a:latin typeface="Anaheim"/>
                <a:ea typeface="Anaheim"/>
                <a:cs typeface="Anaheim"/>
                <a:sym typeface="Anaheim"/>
              </a:rPr>
              <a:t>Use active voice </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rabicPeriod"/>
            </a:pPr>
            <a:r>
              <a:rPr lang="en">
                <a:latin typeface="Anaheim"/>
                <a:ea typeface="Anaheim"/>
                <a:cs typeface="Anaheim"/>
                <a:sym typeface="Anaheim"/>
              </a:rPr>
              <a:t>Use short, conventional words </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rabicPeriod"/>
            </a:pPr>
            <a:r>
              <a:rPr lang="en">
                <a:latin typeface="Anaheim"/>
                <a:ea typeface="Anaheim"/>
                <a:cs typeface="Anaheim"/>
                <a:sym typeface="Anaheim"/>
              </a:rPr>
              <a:t>Write short sentences </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rabicPeriod"/>
            </a:pPr>
            <a:r>
              <a:rPr lang="en">
                <a:latin typeface="Anaheim"/>
                <a:ea typeface="Anaheim"/>
                <a:cs typeface="Anaheim"/>
                <a:sym typeface="Anaheim"/>
              </a:rPr>
              <a:t>Include probability assessments </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rabicPeriod"/>
            </a:pPr>
            <a:r>
              <a:rPr lang="en">
                <a:latin typeface="Anaheim"/>
                <a:ea typeface="Anaheim"/>
                <a:cs typeface="Anaheim"/>
                <a:sym typeface="Anaheim"/>
              </a:rPr>
              <a:t>Be correct, credible, and complete </a:t>
            </a:r>
            <a:endParaRPr>
              <a:latin typeface="Anaheim"/>
              <a:ea typeface="Anaheim"/>
              <a:cs typeface="Anaheim"/>
              <a:sym typeface="Anaheim"/>
            </a:endParaRPr>
          </a:p>
          <a:p>
            <a:pPr indent="-317500" lvl="1" marL="914400" rtl="0" algn="l">
              <a:spcBef>
                <a:spcPts val="0"/>
              </a:spcBef>
              <a:spcAft>
                <a:spcPts val="0"/>
              </a:spcAft>
              <a:buSzPts val="1400"/>
              <a:buFont typeface="Anaheim"/>
              <a:buAutoNum type="alphaLcPeriod"/>
            </a:pPr>
            <a:r>
              <a:rPr lang="en">
                <a:latin typeface="Anaheim"/>
                <a:ea typeface="Anaheim"/>
                <a:cs typeface="Anaheim"/>
                <a:sym typeface="Anaheim"/>
              </a:rPr>
              <a:t>Correct: Grammar and syntax</a:t>
            </a:r>
            <a:endParaRPr>
              <a:latin typeface="Anaheim"/>
              <a:ea typeface="Anaheim"/>
              <a:cs typeface="Anaheim"/>
              <a:sym typeface="Anaheim"/>
            </a:endParaRPr>
          </a:p>
          <a:p>
            <a:pPr indent="-317500" lvl="1" marL="914400" rtl="0" algn="l">
              <a:spcBef>
                <a:spcPts val="0"/>
              </a:spcBef>
              <a:spcAft>
                <a:spcPts val="0"/>
              </a:spcAft>
              <a:buSzPts val="1400"/>
              <a:buFont typeface="Anaheim"/>
              <a:buAutoNum type="alphaLcPeriod"/>
            </a:pPr>
            <a:r>
              <a:rPr lang="en">
                <a:latin typeface="Anaheim"/>
                <a:ea typeface="Anaheim"/>
                <a:cs typeface="Anaheim"/>
                <a:sym typeface="Anaheim"/>
              </a:rPr>
              <a:t>Credible: State the assumptions on which your analysis rely</a:t>
            </a:r>
            <a:endParaRPr>
              <a:latin typeface="Anaheim"/>
              <a:ea typeface="Anaheim"/>
              <a:cs typeface="Anaheim"/>
              <a:sym typeface="Anaheim"/>
            </a:endParaRPr>
          </a:p>
          <a:p>
            <a:pPr indent="-317500" lvl="1" marL="914400" rtl="0" algn="l">
              <a:spcBef>
                <a:spcPts val="0"/>
              </a:spcBef>
              <a:spcAft>
                <a:spcPts val="0"/>
              </a:spcAft>
              <a:buSzPts val="1400"/>
              <a:buFont typeface="Anaheim"/>
              <a:buAutoNum type="alphaLcPeriod"/>
            </a:pPr>
            <a:r>
              <a:rPr lang="en">
                <a:latin typeface="Anaheim"/>
                <a:ea typeface="Anaheim"/>
                <a:cs typeface="Anaheim"/>
                <a:sym typeface="Anaheim"/>
              </a:rPr>
              <a:t>Complete: State the unknowns or gaps in your analysis  </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rabicPeriod"/>
            </a:pPr>
            <a:r>
              <a:rPr lang="en">
                <a:latin typeface="Anaheim"/>
                <a:ea typeface="Anaheim"/>
                <a:cs typeface="Anaheim"/>
                <a:sym typeface="Anaheim"/>
              </a:rPr>
              <a:t>Know your audience</a:t>
            </a:r>
            <a:endParaRPr>
              <a:latin typeface="Anaheim"/>
              <a:ea typeface="Anaheim"/>
              <a:cs typeface="Anaheim"/>
              <a:sym typeface="Anaheim"/>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8"/>
          <p:cNvSpPr txBox="1"/>
          <p:nvPr>
            <p:ph type="ctrTitle"/>
          </p:nvPr>
        </p:nvSpPr>
        <p:spPr>
          <a:xfrm>
            <a:off x="4447725" y="457300"/>
            <a:ext cx="39279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Guidelines for intelligence writing: BLUF</a:t>
            </a:r>
            <a:endParaRPr/>
          </a:p>
        </p:txBody>
      </p:sp>
      <p:sp>
        <p:nvSpPr>
          <p:cNvPr id="413" name="Google Shape;413;p58"/>
          <p:cNvSpPr txBox="1"/>
          <p:nvPr/>
        </p:nvSpPr>
        <p:spPr>
          <a:xfrm>
            <a:off x="1277700" y="1285875"/>
            <a:ext cx="6588600" cy="461700"/>
          </a:xfrm>
          <a:prstGeom prst="rect">
            <a:avLst/>
          </a:prstGeom>
          <a:noFill/>
          <a:ln cap="flat" cmpd="sng" w="38100">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Anaheim"/>
              <a:buAutoNum type="arabicPeriod"/>
            </a:pPr>
            <a:r>
              <a:rPr lang="en" sz="1800">
                <a:latin typeface="Anaheim"/>
                <a:ea typeface="Anaheim"/>
                <a:cs typeface="Anaheim"/>
                <a:sym typeface="Anaheim"/>
              </a:rPr>
              <a:t>Put your main point up front aka bottom line up front (BLUF) </a:t>
            </a:r>
            <a:endParaRPr sz="1800">
              <a:latin typeface="Anaheim"/>
              <a:ea typeface="Anaheim"/>
              <a:cs typeface="Anaheim"/>
              <a:sym typeface="Anaheim"/>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9"/>
          <p:cNvSpPr txBox="1"/>
          <p:nvPr>
            <p:ph type="ctrTitle"/>
          </p:nvPr>
        </p:nvSpPr>
        <p:spPr>
          <a:xfrm>
            <a:off x="3719650" y="457300"/>
            <a:ext cx="50220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Guidelines for intelligence writing: Short paragraphs</a:t>
            </a:r>
            <a:endParaRPr/>
          </a:p>
        </p:txBody>
      </p:sp>
      <p:sp>
        <p:nvSpPr>
          <p:cNvPr id="419" name="Google Shape;419;p59"/>
          <p:cNvSpPr txBox="1"/>
          <p:nvPr/>
        </p:nvSpPr>
        <p:spPr>
          <a:xfrm>
            <a:off x="1277700" y="1285875"/>
            <a:ext cx="6588600" cy="3232500"/>
          </a:xfrm>
          <a:prstGeom prst="rect">
            <a:avLst/>
          </a:prstGeom>
          <a:noFill/>
          <a:ln cap="flat" cmpd="sng" w="38100">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Anaheim"/>
                <a:ea typeface="Anaheim"/>
                <a:cs typeface="Anaheim"/>
                <a:sym typeface="Anaheim"/>
              </a:rPr>
              <a:t>2. </a:t>
            </a:r>
            <a:r>
              <a:rPr lang="en" sz="1800">
                <a:latin typeface="Anaheim"/>
                <a:ea typeface="Anaheim"/>
                <a:cs typeface="Anaheim"/>
                <a:sym typeface="Anaheim"/>
              </a:rPr>
              <a:t>Write short paragraphs</a:t>
            </a:r>
            <a:endParaRPr sz="1800">
              <a:latin typeface="Anaheim"/>
              <a:ea typeface="Anaheim"/>
              <a:cs typeface="Anaheim"/>
              <a:sym typeface="Anaheim"/>
            </a:endParaRPr>
          </a:p>
          <a:p>
            <a:pPr indent="-342900" lvl="1" marL="914400" rtl="0" algn="l">
              <a:spcBef>
                <a:spcPts val="0"/>
              </a:spcBef>
              <a:spcAft>
                <a:spcPts val="0"/>
              </a:spcAft>
              <a:buSzPts val="1800"/>
              <a:buFont typeface="Anaheim"/>
              <a:buAutoNum type="alphaLcPeriod"/>
            </a:pPr>
            <a:r>
              <a:rPr lang="en" sz="1800">
                <a:latin typeface="Anaheim"/>
                <a:ea typeface="Anaheim"/>
                <a:cs typeface="Anaheim"/>
                <a:sym typeface="Anaheim"/>
              </a:rPr>
              <a:t>Sentence 1: Topic sentence (the controlling idea of the paragraph). </a:t>
            </a:r>
            <a:endParaRPr sz="1800">
              <a:latin typeface="Anaheim"/>
              <a:ea typeface="Anaheim"/>
              <a:cs typeface="Anaheim"/>
              <a:sym typeface="Anaheim"/>
            </a:endParaRPr>
          </a:p>
          <a:p>
            <a:pPr indent="-342900" lvl="1" marL="914400" rtl="0" algn="l">
              <a:spcBef>
                <a:spcPts val="0"/>
              </a:spcBef>
              <a:spcAft>
                <a:spcPts val="0"/>
              </a:spcAft>
              <a:buSzPts val="1800"/>
              <a:buFont typeface="Anaheim"/>
              <a:buAutoNum type="alphaLcPeriod"/>
            </a:pPr>
            <a:r>
              <a:rPr lang="en" sz="1800">
                <a:latin typeface="Anaheim"/>
                <a:ea typeface="Anaheim"/>
                <a:cs typeface="Anaheim"/>
                <a:sym typeface="Anaheim"/>
              </a:rPr>
              <a:t>Sentence 2: Explanation/elaboration of the topic sentence (if needed). </a:t>
            </a:r>
            <a:endParaRPr sz="1800">
              <a:latin typeface="Anaheim"/>
              <a:ea typeface="Anaheim"/>
              <a:cs typeface="Anaheim"/>
              <a:sym typeface="Anaheim"/>
            </a:endParaRPr>
          </a:p>
          <a:p>
            <a:pPr indent="-342900" lvl="1" marL="914400" rtl="0" algn="l">
              <a:spcBef>
                <a:spcPts val="0"/>
              </a:spcBef>
              <a:spcAft>
                <a:spcPts val="0"/>
              </a:spcAft>
              <a:buSzPts val="1800"/>
              <a:buFont typeface="Anaheim"/>
              <a:buAutoNum type="alphaLcPeriod"/>
            </a:pPr>
            <a:r>
              <a:rPr lang="en" sz="1800">
                <a:latin typeface="Anaheim"/>
                <a:ea typeface="Anaheim"/>
                <a:cs typeface="Anaheim"/>
                <a:sym typeface="Anaheim"/>
              </a:rPr>
              <a:t>Sentence 3: Fact/example/illustration #1 to support the topic sentence. </a:t>
            </a:r>
            <a:endParaRPr sz="1800">
              <a:latin typeface="Anaheim"/>
              <a:ea typeface="Anaheim"/>
              <a:cs typeface="Anaheim"/>
              <a:sym typeface="Anaheim"/>
            </a:endParaRPr>
          </a:p>
          <a:p>
            <a:pPr indent="-342900" lvl="1" marL="914400" rtl="0" algn="l">
              <a:spcBef>
                <a:spcPts val="0"/>
              </a:spcBef>
              <a:spcAft>
                <a:spcPts val="0"/>
              </a:spcAft>
              <a:buSzPts val="1800"/>
              <a:buFont typeface="Anaheim"/>
              <a:buAutoNum type="alphaLcPeriod"/>
            </a:pPr>
            <a:r>
              <a:rPr lang="en" sz="1800">
                <a:latin typeface="Anaheim"/>
                <a:ea typeface="Anaheim"/>
                <a:cs typeface="Anaheim"/>
                <a:sym typeface="Anaheim"/>
              </a:rPr>
              <a:t>Sentence 4: Fact/example/illustration #2 to support the topic sentence. </a:t>
            </a:r>
            <a:endParaRPr sz="1800">
              <a:latin typeface="Anaheim"/>
              <a:ea typeface="Anaheim"/>
              <a:cs typeface="Anaheim"/>
              <a:sym typeface="Anaheim"/>
            </a:endParaRPr>
          </a:p>
          <a:p>
            <a:pPr indent="-342900" lvl="1" marL="914400" rtl="0" algn="l">
              <a:spcBef>
                <a:spcPts val="0"/>
              </a:spcBef>
              <a:spcAft>
                <a:spcPts val="0"/>
              </a:spcAft>
              <a:buSzPts val="1800"/>
              <a:buFont typeface="Anaheim"/>
              <a:buAutoNum type="alphaLcPeriod"/>
            </a:pPr>
            <a:r>
              <a:rPr lang="en" sz="1800">
                <a:latin typeface="Anaheim"/>
                <a:ea typeface="Anaheim"/>
                <a:cs typeface="Anaheim"/>
                <a:sym typeface="Anaheim"/>
              </a:rPr>
              <a:t>Sentence 5: Analysis (a sentence that answers the question “so what?”). </a:t>
            </a:r>
            <a:endParaRPr sz="2200">
              <a:latin typeface="Anaheim"/>
              <a:ea typeface="Anaheim"/>
              <a:cs typeface="Anaheim"/>
              <a:sym typeface="Anaheim"/>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0"/>
          <p:cNvSpPr/>
          <p:nvPr/>
        </p:nvSpPr>
        <p:spPr>
          <a:xfrm>
            <a:off x="685625" y="2629075"/>
            <a:ext cx="4415100" cy="6291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0"/>
          <p:cNvSpPr txBox="1"/>
          <p:nvPr>
            <p:ph type="ctrTitle"/>
          </p:nvPr>
        </p:nvSpPr>
        <p:spPr>
          <a:xfrm>
            <a:off x="3960525" y="457300"/>
            <a:ext cx="44151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Guidelines for intelligence writing: Active voice</a:t>
            </a:r>
            <a:endParaRPr/>
          </a:p>
        </p:txBody>
      </p:sp>
      <p:sp>
        <p:nvSpPr>
          <p:cNvPr id="426" name="Google Shape;426;p60"/>
          <p:cNvSpPr txBox="1"/>
          <p:nvPr/>
        </p:nvSpPr>
        <p:spPr>
          <a:xfrm>
            <a:off x="1277700" y="1285875"/>
            <a:ext cx="6588600" cy="461700"/>
          </a:xfrm>
          <a:prstGeom prst="rect">
            <a:avLst/>
          </a:prstGeom>
          <a:noFill/>
          <a:ln cap="flat" cmpd="sng" w="38100">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Anaheim"/>
                <a:ea typeface="Anaheim"/>
                <a:cs typeface="Anaheim"/>
                <a:sym typeface="Anaheim"/>
              </a:rPr>
              <a:t>3. </a:t>
            </a:r>
            <a:r>
              <a:rPr lang="en" sz="1800">
                <a:latin typeface="Anaheim"/>
                <a:ea typeface="Anaheim"/>
                <a:cs typeface="Anaheim"/>
                <a:sym typeface="Anaheim"/>
              </a:rPr>
              <a:t>Use active voice </a:t>
            </a:r>
            <a:endParaRPr sz="1800">
              <a:latin typeface="Anaheim"/>
              <a:ea typeface="Anaheim"/>
              <a:cs typeface="Anaheim"/>
              <a:sym typeface="Anaheim"/>
            </a:endParaRPr>
          </a:p>
        </p:txBody>
      </p:sp>
      <p:grpSp>
        <p:nvGrpSpPr>
          <p:cNvPr id="427" name="Google Shape;427;p60"/>
          <p:cNvGrpSpPr/>
          <p:nvPr/>
        </p:nvGrpSpPr>
        <p:grpSpPr>
          <a:xfrm>
            <a:off x="818213" y="2716300"/>
            <a:ext cx="4149925" cy="461700"/>
            <a:chOff x="1412800" y="2868700"/>
            <a:chExt cx="4149925" cy="461700"/>
          </a:xfrm>
        </p:grpSpPr>
        <p:sp>
          <p:nvSpPr>
            <p:cNvPr id="428" name="Google Shape;428;p60"/>
            <p:cNvSpPr txBox="1"/>
            <p:nvPr/>
          </p:nvSpPr>
          <p:spPr>
            <a:xfrm>
              <a:off x="1412800" y="2868700"/>
              <a:ext cx="706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Anaheim"/>
                  <a:ea typeface="Anaheim"/>
                  <a:cs typeface="Anaheim"/>
                  <a:sym typeface="Anaheim"/>
                </a:rPr>
                <a:t>DOER</a:t>
              </a:r>
              <a:endParaRPr sz="1800">
                <a:latin typeface="Anaheim"/>
                <a:ea typeface="Anaheim"/>
                <a:cs typeface="Anaheim"/>
                <a:sym typeface="Anaheim"/>
              </a:endParaRPr>
            </a:p>
          </p:txBody>
        </p:sp>
        <p:sp>
          <p:nvSpPr>
            <p:cNvPr id="429" name="Google Shape;429;p60"/>
            <p:cNvSpPr txBox="1"/>
            <p:nvPr/>
          </p:nvSpPr>
          <p:spPr>
            <a:xfrm>
              <a:off x="2845313" y="2868700"/>
              <a:ext cx="936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Anaheim"/>
                  <a:ea typeface="Anaheim"/>
                  <a:cs typeface="Anaheim"/>
                  <a:sym typeface="Anaheim"/>
                </a:rPr>
                <a:t>ACTION</a:t>
              </a:r>
              <a:endParaRPr sz="1800">
                <a:latin typeface="Anaheim"/>
                <a:ea typeface="Anaheim"/>
                <a:cs typeface="Anaheim"/>
                <a:sym typeface="Anaheim"/>
              </a:endParaRPr>
            </a:p>
          </p:txBody>
        </p:sp>
        <p:sp>
          <p:nvSpPr>
            <p:cNvPr id="430" name="Google Shape;430;p60"/>
            <p:cNvSpPr txBox="1"/>
            <p:nvPr/>
          </p:nvSpPr>
          <p:spPr>
            <a:xfrm>
              <a:off x="4507325" y="2868700"/>
              <a:ext cx="1055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Anaheim"/>
                  <a:ea typeface="Anaheim"/>
                  <a:cs typeface="Anaheim"/>
                  <a:sym typeface="Anaheim"/>
                </a:rPr>
                <a:t>RECEIVER</a:t>
              </a:r>
              <a:endParaRPr sz="1800">
                <a:latin typeface="Anaheim"/>
                <a:ea typeface="Anaheim"/>
                <a:cs typeface="Anaheim"/>
                <a:sym typeface="Anaheim"/>
              </a:endParaRPr>
            </a:p>
          </p:txBody>
        </p:sp>
        <p:sp>
          <p:nvSpPr>
            <p:cNvPr id="431" name="Google Shape;431;p60"/>
            <p:cNvSpPr/>
            <p:nvPr/>
          </p:nvSpPr>
          <p:spPr>
            <a:xfrm>
              <a:off x="2327806" y="3016750"/>
              <a:ext cx="309000" cy="165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0"/>
            <p:cNvSpPr/>
            <p:nvPr/>
          </p:nvSpPr>
          <p:spPr>
            <a:xfrm>
              <a:off x="3989819" y="3016750"/>
              <a:ext cx="309000" cy="165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3" name="Google Shape;433;p60"/>
          <p:cNvSpPr txBox="1"/>
          <p:nvPr/>
        </p:nvSpPr>
        <p:spPr>
          <a:xfrm>
            <a:off x="1198925" y="2099250"/>
            <a:ext cx="3388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Anaheim"/>
                <a:ea typeface="Anaheim"/>
                <a:cs typeface="Anaheim"/>
                <a:sym typeface="Anaheim"/>
              </a:rPr>
              <a:t>Active Voice</a:t>
            </a:r>
            <a:endParaRPr b="1" sz="1800">
              <a:latin typeface="Anaheim"/>
              <a:ea typeface="Anaheim"/>
              <a:cs typeface="Anaheim"/>
              <a:sym typeface="Anaheim"/>
            </a:endParaRPr>
          </a:p>
        </p:txBody>
      </p:sp>
      <p:sp>
        <p:nvSpPr>
          <p:cNvPr id="434" name="Google Shape;434;p60"/>
          <p:cNvSpPr txBox="1"/>
          <p:nvPr/>
        </p:nvSpPr>
        <p:spPr>
          <a:xfrm>
            <a:off x="1277700" y="3388525"/>
            <a:ext cx="3388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Anaheim"/>
                <a:ea typeface="Anaheim"/>
                <a:cs typeface="Anaheim"/>
                <a:sym typeface="Anaheim"/>
              </a:rPr>
              <a:t>Spotting Passive </a:t>
            </a:r>
            <a:r>
              <a:rPr b="1" lang="en" sz="1800">
                <a:latin typeface="Anaheim"/>
                <a:ea typeface="Anaheim"/>
                <a:cs typeface="Anaheim"/>
                <a:sym typeface="Anaheim"/>
              </a:rPr>
              <a:t>Voice</a:t>
            </a:r>
            <a:endParaRPr b="1" sz="1800">
              <a:latin typeface="Anaheim"/>
              <a:ea typeface="Anaheim"/>
              <a:cs typeface="Anaheim"/>
              <a:sym typeface="Anaheim"/>
            </a:endParaRPr>
          </a:p>
        </p:txBody>
      </p:sp>
      <p:sp>
        <p:nvSpPr>
          <p:cNvPr id="435" name="Google Shape;435;p60"/>
          <p:cNvSpPr/>
          <p:nvPr/>
        </p:nvSpPr>
        <p:spPr>
          <a:xfrm>
            <a:off x="685625" y="3848275"/>
            <a:ext cx="4415100" cy="6291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0"/>
          <p:cNvSpPr txBox="1"/>
          <p:nvPr/>
        </p:nvSpPr>
        <p:spPr>
          <a:xfrm>
            <a:off x="818226" y="3931975"/>
            <a:ext cx="1952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Anaheim"/>
                <a:ea typeface="Anaheim"/>
                <a:cs typeface="Anaheim"/>
                <a:sym typeface="Anaheim"/>
              </a:rPr>
              <a:t>Form of “To Be”</a:t>
            </a:r>
            <a:endParaRPr sz="1800">
              <a:latin typeface="Anaheim"/>
              <a:ea typeface="Anaheim"/>
              <a:cs typeface="Anaheim"/>
              <a:sym typeface="Anaheim"/>
            </a:endParaRPr>
          </a:p>
        </p:txBody>
      </p:sp>
      <p:sp>
        <p:nvSpPr>
          <p:cNvPr id="437" name="Google Shape;437;p60"/>
          <p:cNvSpPr txBox="1"/>
          <p:nvPr/>
        </p:nvSpPr>
        <p:spPr>
          <a:xfrm>
            <a:off x="3015900" y="3931975"/>
            <a:ext cx="1952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Anaheim"/>
                <a:ea typeface="Anaheim"/>
                <a:cs typeface="Anaheim"/>
                <a:sym typeface="Anaheim"/>
              </a:rPr>
              <a:t>A Past Participle</a:t>
            </a:r>
            <a:endParaRPr sz="1800">
              <a:latin typeface="Anaheim"/>
              <a:ea typeface="Anaheim"/>
              <a:cs typeface="Anaheim"/>
              <a:sym typeface="Anaheim"/>
            </a:endParaRPr>
          </a:p>
        </p:txBody>
      </p:sp>
      <p:sp>
        <p:nvSpPr>
          <p:cNvPr id="438" name="Google Shape;438;p60"/>
          <p:cNvSpPr/>
          <p:nvPr/>
        </p:nvSpPr>
        <p:spPr>
          <a:xfrm>
            <a:off x="2777163" y="4057975"/>
            <a:ext cx="231900" cy="2097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0"/>
          <p:cNvSpPr txBox="1"/>
          <p:nvPr/>
        </p:nvSpPr>
        <p:spPr>
          <a:xfrm>
            <a:off x="5291663" y="2169325"/>
            <a:ext cx="33885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Anaheim"/>
                <a:ea typeface="Anaheim"/>
                <a:cs typeface="Anaheim"/>
                <a:sym typeface="Anaheim"/>
              </a:rPr>
              <a:t>Changing from </a:t>
            </a:r>
            <a:r>
              <a:rPr b="1" lang="en" sz="1800">
                <a:latin typeface="Anaheim"/>
                <a:ea typeface="Anaheim"/>
                <a:cs typeface="Anaheim"/>
                <a:sym typeface="Anaheim"/>
              </a:rPr>
              <a:t>Passive to Active Voice</a:t>
            </a:r>
            <a:endParaRPr b="1" sz="1800">
              <a:latin typeface="Anaheim"/>
              <a:ea typeface="Anaheim"/>
              <a:cs typeface="Anaheim"/>
              <a:sym typeface="Anaheim"/>
            </a:endParaRPr>
          </a:p>
        </p:txBody>
      </p:sp>
      <p:sp>
        <p:nvSpPr>
          <p:cNvPr id="440" name="Google Shape;440;p60"/>
          <p:cNvSpPr/>
          <p:nvPr/>
        </p:nvSpPr>
        <p:spPr>
          <a:xfrm>
            <a:off x="5319263" y="3010075"/>
            <a:ext cx="3333300" cy="12270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0"/>
          <p:cNvSpPr txBox="1"/>
          <p:nvPr/>
        </p:nvSpPr>
        <p:spPr>
          <a:xfrm>
            <a:off x="5452013" y="3115675"/>
            <a:ext cx="30678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Anaheim"/>
              <a:buAutoNum type="arabicPeriod"/>
            </a:pPr>
            <a:r>
              <a:rPr lang="en" sz="1800">
                <a:latin typeface="Anaheim"/>
                <a:ea typeface="Anaheim"/>
                <a:cs typeface="Anaheim"/>
                <a:sym typeface="Anaheim"/>
              </a:rPr>
              <a:t>Put the doer up front</a:t>
            </a:r>
            <a:endParaRPr sz="1800">
              <a:latin typeface="Anaheim"/>
              <a:ea typeface="Anaheim"/>
              <a:cs typeface="Anaheim"/>
              <a:sym typeface="Anaheim"/>
            </a:endParaRPr>
          </a:p>
          <a:p>
            <a:pPr indent="-342900" lvl="0" marL="457200" rtl="0" algn="l">
              <a:spcBef>
                <a:spcPts val="0"/>
              </a:spcBef>
              <a:spcAft>
                <a:spcPts val="0"/>
              </a:spcAft>
              <a:buSzPts val="1800"/>
              <a:buFont typeface="Anaheim"/>
              <a:buAutoNum type="arabicPeriod"/>
            </a:pPr>
            <a:r>
              <a:rPr lang="en" sz="1800">
                <a:latin typeface="Anaheim"/>
                <a:ea typeface="Anaheim"/>
                <a:cs typeface="Anaheim"/>
                <a:sym typeface="Anaheim"/>
              </a:rPr>
              <a:t>Drop part of the verb</a:t>
            </a:r>
            <a:endParaRPr sz="1800">
              <a:latin typeface="Anaheim"/>
              <a:ea typeface="Anaheim"/>
              <a:cs typeface="Anaheim"/>
              <a:sym typeface="Anaheim"/>
            </a:endParaRPr>
          </a:p>
          <a:p>
            <a:pPr indent="-342900" lvl="0" marL="457200" rtl="0" algn="l">
              <a:spcBef>
                <a:spcPts val="0"/>
              </a:spcBef>
              <a:spcAft>
                <a:spcPts val="0"/>
              </a:spcAft>
              <a:buSzPts val="1800"/>
              <a:buFont typeface="Anaheim"/>
              <a:buAutoNum type="arabicPeriod"/>
            </a:pPr>
            <a:r>
              <a:rPr lang="en" sz="1800">
                <a:latin typeface="Anaheim"/>
                <a:ea typeface="Anaheim"/>
                <a:cs typeface="Anaheim"/>
                <a:sym typeface="Anaheim"/>
              </a:rPr>
              <a:t>Change the verb</a:t>
            </a:r>
            <a:endParaRPr sz="1800">
              <a:latin typeface="Anaheim"/>
              <a:ea typeface="Anaheim"/>
              <a:cs typeface="Anaheim"/>
              <a:sym typeface="Anaheim"/>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1"/>
          <p:cNvSpPr txBox="1"/>
          <p:nvPr>
            <p:ph type="ctrTitle"/>
          </p:nvPr>
        </p:nvSpPr>
        <p:spPr>
          <a:xfrm>
            <a:off x="3719650" y="457300"/>
            <a:ext cx="46560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Guidelines for intelligence writing: Normal words</a:t>
            </a:r>
            <a:endParaRPr/>
          </a:p>
        </p:txBody>
      </p:sp>
      <p:sp>
        <p:nvSpPr>
          <p:cNvPr id="447" name="Google Shape;447;p61"/>
          <p:cNvSpPr txBox="1"/>
          <p:nvPr/>
        </p:nvSpPr>
        <p:spPr>
          <a:xfrm>
            <a:off x="1277700" y="1285875"/>
            <a:ext cx="6588600" cy="461700"/>
          </a:xfrm>
          <a:prstGeom prst="rect">
            <a:avLst/>
          </a:prstGeom>
          <a:noFill/>
          <a:ln cap="flat" cmpd="sng" w="38100">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Anaheim"/>
                <a:ea typeface="Anaheim"/>
                <a:cs typeface="Anaheim"/>
                <a:sym typeface="Anaheim"/>
              </a:rPr>
              <a:t>4. Use short, conventional words</a:t>
            </a:r>
            <a:endParaRPr sz="1800">
              <a:latin typeface="Anaheim"/>
              <a:ea typeface="Anaheim"/>
              <a:cs typeface="Anaheim"/>
              <a:sym typeface="Anaheim"/>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2"/>
          <p:cNvSpPr txBox="1"/>
          <p:nvPr>
            <p:ph type="ctrTitle"/>
          </p:nvPr>
        </p:nvSpPr>
        <p:spPr>
          <a:xfrm>
            <a:off x="3719650" y="457300"/>
            <a:ext cx="5165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Guidelines for intelligence writing: short sentences</a:t>
            </a:r>
            <a:endParaRPr/>
          </a:p>
        </p:txBody>
      </p:sp>
      <p:sp>
        <p:nvSpPr>
          <p:cNvPr id="453" name="Google Shape;453;p62"/>
          <p:cNvSpPr txBox="1"/>
          <p:nvPr/>
        </p:nvSpPr>
        <p:spPr>
          <a:xfrm>
            <a:off x="1277700" y="1285875"/>
            <a:ext cx="6588600" cy="461700"/>
          </a:xfrm>
          <a:prstGeom prst="rect">
            <a:avLst/>
          </a:prstGeom>
          <a:noFill/>
          <a:ln cap="flat" cmpd="sng" w="38100">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Anaheim"/>
                <a:ea typeface="Anaheim"/>
                <a:cs typeface="Anaheim"/>
                <a:sym typeface="Anaheim"/>
              </a:rPr>
              <a:t>5</a:t>
            </a:r>
            <a:r>
              <a:rPr lang="en" sz="1800">
                <a:latin typeface="Anaheim"/>
                <a:ea typeface="Anaheim"/>
                <a:cs typeface="Anaheim"/>
                <a:sym typeface="Anaheim"/>
              </a:rPr>
              <a:t>. Use short sentences</a:t>
            </a:r>
            <a:endParaRPr sz="1800">
              <a:latin typeface="Anaheim"/>
              <a:ea typeface="Anaheim"/>
              <a:cs typeface="Anaheim"/>
              <a:sym typeface="Anahei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Agenda / Topics</a:t>
            </a:r>
            <a:endParaRPr/>
          </a:p>
        </p:txBody>
      </p:sp>
      <p:sp>
        <p:nvSpPr>
          <p:cNvPr id="166" name="Google Shape;166;p27"/>
          <p:cNvSpPr txBox="1"/>
          <p:nvPr>
            <p:ph idx="2" type="title"/>
          </p:nvPr>
        </p:nvSpPr>
        <p:spPr>
          <a:xfrm>
            <a:off x="967226" y="1988923"/>
            <a:ext cx="1841400" cy="401700"/>
          </a:xfrm>
          <a:prstGeom prst="rect">
            <a:avLst/>
          </a:prstGeom>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1. Start of Class &amp; Quiz</a:t>
            </a:r>
            <a:endParaRPr/>
          </a:p>
        </p:txBody>
      </p:sp>
      <p:sp>
        <p:nvSpPr>
          <p:cNvPr id="167" name="Google Shape;167;p27"/>
          <p:cNvSpPr txBox="1"/>
          <p:nvPr>
            <p:ph idx="1" type="subTitle"/>
          </p:nvPr>
        </p:nvSpPr>
        <p:spPr>
          <a:xfrm>
            <a:off x="783450" y="2437350"/>
            <a:ext cx="2210700" cy="348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accent2"/>
                </a:solidFill>
              </a:rPr>
              <a:t>6:30 - 7:00</a:t>
            </a:r>
            <a:endParaRPr>
              <a:solidFill>
                <a:schemeClr val="accent2"/>
              </a:solidFill>
            </a:endParaRPr>
          </a:p>
        </p:txBody>
      </p:sp>
      <p:sp>
        <p:nvSpPr>
          <p:cNvPr id="168" name="Google Shape;168;p27"/>
          <p:cNvSpPr txBox="1"/>
          <p:nvPr>
            <p:ph idx="3" type="title"/>
          </p:nvPr>
        </p:nvSpPr>
        <p:spPr>
          <a:xfrm>
            <a:off x="6336924" y="1988923"/>
            <a:ext cx="1841400" cy="401700"/>
          </a:xfrm>
          <a:prstGeom prst="rect">
            <a:avLst/>
          </a:prstGeom>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3. [Start:STop:STEP] &amp; first functions &amp; Methods</a:t>
            </a:r>
            <a:endParaRPr/>
          </a:p>
        </p:txBody>
      </p:sp>
      <p:sp>
        <p:nvSpPr>
          <p:cNvPr id="169" name="Google Shape;169;p27"/>
          <p:cNvSpPr txBox="1"/>
          <p:nvPr>
            <p:ph idx="4" type="subTitle"/>
          </p:nvPr>
        </p:nvSpPr>
        <p:spPr>
          <a:xfrm>
            <a:off x="6153025" y="2437350"/>
            <a:ext cx="2210700" cy="348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accent2"/>
                </a:solidFill>
              </a:rPr>
              <a:t>7:45 - 8:00</a:t>
            </a:r>
            <a:endParaRPr>
              <a:solidFill>
                <a:schemeClr val="accent2"/>
              </a:solidFill>
            </a:endParaRPr>
          </a:p>
        </p:txBody>
      </p:sp>
      <p:sp>
        <p:nvSpPr>
          <p:cNvPr id="170" name="Google Shape;170;p27"/>
          <p:cNvSpPr txBox="1"/>
          <p:nvPr>
            <p:ph idx="5" type="title"/>
          </p:nvPr>
        </p:nvSpPr>
        <p:spPr>
          <a:xfrm>
            <a:off x="3651738" y="3600498"/>
            <a:ext cx="1841400" cy="401700"/>
          </a:xfrm>
          <a:prstGeom prst="rect">
            <a:avLst/>
          </a:prstGeom>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5. Security Topic</a:t>
            </a:r>
            <a:endParaRPr/>
          </a:p>
        </p:txBody>
      </p:sp>
      <p:sp>
        <p:nvSpPr>
          <p:cNvPr id="171" name="Google Shape;171;p27"/>
          <p:cNvSpPr txBox="1"/>
          <p:nvPr>
            <p:ph idx="6" type="subTitle"/>
          </p:nvPr>
        </p:nvSpPr>
        <p:spPr>
          <a:xfrm>
            <a:off x="3467027" y="4048925"/>
            <a:ext cx="2210700" cy="348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accent2"/>
                </a:solidFill>
              </a:rPr>
              <a:t>8:15 - 8:45</a:t>
            </a:r>
            <a:endParaRPr>
              <a:solidFill>
                <a:schemeClr val="accent2"/>
              </a:solidFill>
            </a:endParaRPr>
          </a:p>
        </p:txBody>
      </p:sp>
      <p:sp>
        <p:nvSpPr>
          <p:cNvPr id="172" name="Google Shape;172;p27"/>
          <p:cNvSpPr txBox="1"/>
          <p:nvPr>
            <p:ph idx="7" type="title"/>
          </p:nvPr>
        </p:nvSpPr>
        <p:spPr>
          <a:xfrm>
            <a:off x="3651738" y="1988923"/>
            <a:ext cx="1841400" cy="401700"/>
          </a:xfrm>
          <a:prstGeom prst="rect">
            <a:avLst/>
          </a:prstGeom>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2. Strings Concept &amp; Syntax</a:t>
            </a:r>
            <a:endParaRPr/>
          </a:p>
        </p:txBody>
      </p:sp>
      <p:sp>
        <p:nvSpPr>
          <p:cNvPr id="173" name="Google Shape;173;p27"/>
          <p:cNvSpPr txBox="1"/>
          <p:nvPr>
            <p:ph idx="8" type="subTitle"/>
          </p:nvPr>
        </p:nvSpPr>
        <p:spPr>
          <a:xfrm>
            <a:off x="3467027" y="2437350"/>
            <a:ext cx="2210700" cy="348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accent2"/>
                </a:solidFill>
              </a:rPr>
              <a:t>7:00 - 7:45</a:t>
            </a:r>
            <a:endParaRPr>
              <a:solidFill>
                <a:schemeClr val="accent2"/>
              </a:solidFill>
            </a:endParaRPr>
          </a:p>
        </p:txBody>
      </p:sp>
      <p:sp>
        <p:nvSpPr>
          <p:cNvPr id="174" name="Google Shape;174;p27"/>
          <p:cNvSpPr txBox="1"/>
          <p:nvPr>
            <p:ph idx="9" type="title"/>
          </p:nvPr>
        </p:nvSpPr>
        <p:spPr>
          <a:xfrm>
            <a:off x="966788" y="3600498"/>
            <a:ext cx="1841400" cy="401700"/>
          </a:xfrm>
          <a:prstGeom prst="rect">
            <a:avLst/>
          </a:prstGeom>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4. Break</a:t>
            </a:r>
            <a:endParaRPr/>
          </a:p>
        </p:txBody>
      </p:sp>
      <p:sp>
        <p:nvSpPr>
          <p:cNvPr id="175" name="Google Shape;175;p27"/>
          <p:cNvSpPr txBox="1"/>
          <p:nvPr>
            <p:ph idx="13" type="subTitle"/>
          </p:nvPr>
        </p:nvSpPr>
        <p:spPr>
          <a:xfrm>
            <a:off x="782925" y="4048925"/>
            <a:ext cx="2210700" cy="348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accent2"/>
                </a:solidFill>
              </a:rPr>
              <a:t>8:00 - 8:15</a:t>
            </a:r>
            <a:endParaRPr>
              <a:solidFill>
                <a:schemeClr val="accent2"/>
              </a:solidFill>
            </a:endParaRPr>
          </a:p>
        </p:txBody>
      </p:sp>
      <p:sp>
        <p:nvSpPr>
          <p:cNvPr id="176" name="Google Shape;176;p27"/>
          <p:cNvSpPr txBox="1"/>
          <p:nvPr>
            <p:ph idx="14" type="title"/>
          </p:nvPr>
        </p:nvSpPr>
        <p:spPr>
          <a:xfrm>
            <a:off x="6336924" y="3600498"/>
            <a:ext cx="1841400" cy="401700"/>
          </a:xfrm>
          <a:prstGeom prst="rect">
            <a:avLst/>
          </a:prstGeom>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6. Overflow / Q&amp;A / Dismissal</a:t>
            </a:r>
            <a:endParaRPr/>
          </a:p>
        </p:txBody>
      </p:sp>
      <p:sp>
        <p:nvSpPr>
          <p:cNvPr id="177" name="Google Shape;177;p27"/>
          <p:cNvSpPr txBox="1"/>
          <p:nvPr>
            <p:ph idx="15" type="subTitle"/>
          </p:nvPr>
        </p:nvSpPr>
        <p:spPr>
          <a:xfrm>
            <a:off x="6152275" y="4048925"/>
            <a:ext cx="2210700" cy="348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accent2"/>
                </a:solidFill>
              </a:rPr>
              <a:t>8:45 - 9:00</a:t>
            </a:r>
            <a:endParaRPr>
              <a:solidFill>
                <a:schemeClr val="accent2"/>
              </a:solidFill>
            </a:endParaRPr>
          </a:p>
        </p:txBody>
      </p:sp>
      <p:sp>
        <p:nvSpPr>
          <p:cNvPr id="178" name="Google Shape;178;p27"/>
          <p:cNvSpPr/>
          <p:nvPr/>
        </p:nvSpPr>
        <p:spPr>
          <a:xfrm>
            <a:off x="860425" y="1889525"/>
            <a:ext cx="1841400" cy="40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p:nvPr/>
        </p:nvSpPr>
        <p:spPr>
          <a:xfrm>
            <a:off x="3527425" y="1889525"/>
            <a:ext cx="1841400" cy="40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7"/>
          <p:cNvSpPr/>
          <p:nvPr/>
        </p:nvSpPr>
        <p:spPr>
          <a:xfrm>
            <a:off x="6194425" y="1889525"/>
            <a:ext cx="1841400" cy="40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7"/>
          <p:cNvSpPr/>
          <p:nvPr/>
        </p:nvSpPr>
        <p:spPr>
          <a:xfrm>
            <a:off x="784225" y="3489725"/>
            <a:ext cx="1841400" cy="40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7"/>
          <p:cNvSpPr/>
          <p:nvPr/>
        </p:nvSpPr>
        <p:spPr>
          <a:xfrm>
            <a:off x="3527425" y="3489725"/>
            <a:ext cx="1841400" cy="40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7"/>
          <p:cNvSpPr/>
          <p:nvPr/>
        </p:nvSpPr>
        <p:spPr>
          <a:xfrm>
            <a:off x="6194425" y="3489725"/>
            <a:ext cx="1841400" cy="40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3"/>
          <p:cNvSpPr txBox="1"/>
          <p:nvPr>
            <p:ph type="ctrTitle"/>
          </p:nvPr>
        </p:nvSpPr>
        <p:spPr>
          <a:xfrm>
            <a:off x="3609275" y="457300"/>
            <a:ext cx="54195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Guidelines for intelligence writing: Probability Assessments</a:t>
            </a:r>
            <a:endParaRPr/>
          </a:p>
        </p:txBody>
      </p:sp>
      <p:sp>
        <p:nvSpPr>
          <p:cNvPr id="459" name="Google Shape;459;p63"/>
          <p:cNvSpPr txBox="1"/>
          <p:nvPr/>
        </p:nvSpPr>
        <p:spPr>
          <a:xfrm>
            <a:off x="1277700" y="1285875"/>
            <a:ext cx="6588600" cy="461700"/>
          </a:xfrm>
          <a:prstGeom prst="rect">
            <a:avLst/>
          </a:prstGeom>
          <a:noFill/>
          <a:ln cap="flat" cmpd="sng" w="38100">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Anaheim"/>
                <a:ea typeface="Anaheim"/>
                <a:cs typeface="Anaheim"/>
                <a:sym typeface="Anaheim"/>
              </a:rPr>
              <a:t>6. Include probability assessments    </a:t>
            </a:r>
            <a:endParaRPr sz="1800">
              <a:latin typeface="Anaheim"/>
              <a:ea typeface="Anaheim"/>
              <a:cs typeface="Anaheim"/>
              <a:sym typeface="Anaheim"/>
            </a:endParaRPr>
          </a:p>
        </p:txBody>
      </p:sp>
      <p:sp>
        <p:nvSpPr>
          <p:cNvPr id="460" name="Google Shape;460;p63"/>
          <p:cNvSpPr txBox="1"/>
          <p:nvPr/>
        </p:nvSpPr>
        <p:spPr>
          <a:xfrm>
            <a:off x="845500" y="2047875"/>
            <a:ext cx="7530000" cy="2339700"/>
          </a:xfrm>
          <a:prstGeom prst="rect">
            <a:avLst/>
          </a:prstGeom>
          <a:noFill/>
          <a:ln>
            <a:noFill/>
          </a:ln>
        </p:spPr>
        <p:txBody>
          <a:bodyPr anchorCtr="0" anchor="t" bIns="91425" lIns="91425" spcFirstLastPara="1" rIns="91425" wrap="square" tIns="91425">
            <a:spAutoFit/>
          </a:bodyPr>
          <a:lstStyle/>
          <a:p>
            <a:pPr indent="0" lvl="0" marL="0" rtl="0" algn="l">
              <a:lnSpc>
                <a:spcPct val="91064"/>
              </a:lnSpc>
              <a:spcBef>
                <a:spcPts val="0"/>
              </a:spcBef>
              <a:spcAft>
                <a:spcPts val="0"/>
              </a:spcAft>
              <a:buNone/>
            </a:pPr>
            <a:r>
              <a:rPr lang="en">
                <a:latin typeface="Anaheim"/>
                <a:ea typeface="Anaheim"/>
                <a:cs typeface="Anaheim"/>
                <a:sym typeface="Anaheim"/>
              </a:rPr>
              <a:t>A now declassified 1983 Central Intelligence Agency (CIA) report into major intelligence failures...concluded that analysts, “lacked a doctrine or a model for coping with improbable outcomes. Their difficulty was compounded in each case by reluctance to quantify their theories of probability or their margins of uncertainty. Findings such as “likely,” “probable,” “highly probable,” “almost certainly,” were subjective, idiosyncratic, ambiguous between intelligence producer and consumer, uncertain in interpretation from one reader to another, and unchallenged by a requirement to analyze or clarify subordinate and lesser probabilities” </a:t>
            </a:r>
            <a:endParaRPr>
              <a:latin typeface="Anaheim"/>
              <a:ea typeface="Anaheim"/>
              <a:cs typeface="Anaheim"/>
              <a:sym typeface="Anaheim"/>
            </a:endParaRPr>
          </a:p>
          <a:p>
            <a:pPr indent="0" lvl="0" marL="0" rtl="0" algn="l">
              <a:lnSpc>
                <a:spcPct val="91064"/>
              </a:lnSpc>
              <a:spcBef>
                <a:spcPts val="0"/>
              </a:spcBef>
              <a:spcAft>
                <a:spcPts val="0"/>
              </a:spcAft>
              <a:buNone/>
            </a:pPr>
            <a:r>
              <a:t/>
            </a:r>
            <a:endParaRPr>
              <a:latin typeface="Anaheim"/>
              <a:ea typeface="Anaheim"/>
              <a:cs typeface="Anaheim"/>
              <a:sym typeface="Anaheim"/>
            </a:endParaRPr>
          </a:p>
          <a:p>
            <a:pPr indent="0" lvl="0" marL="0" rtl="0" algn="l">
              <a:lnSpc>
                <a:spcPct val="91064"/>
              </a:lnSpc>
              <a:spcBef>
                <a:spcPts val="0"/>
              </a:spcBef>
              <a:spcAft>
                <a:spcPts val="0"/>
              </a:spcAft>
              <a:buNone/>
            </a:pPr>
            <a:r>
              <a:rPr lang="en">
                <a:latin typeface="Anaheim"/>
                <a:ea typeface="Anaheim"/>
                <a:cs typeface="Anaheim"/>
                <a:sym typeface="Anaheim"/>
              </a:rPr>
              <a:t>The report went on to recommend the quantification of probability in future intelligence assessments.</a:t>
            </a:r>
            <a:endParaRPr>
              <a:latin typeface="Anaheim"/>
              <a:ea typeface="Anaheim"/>
              <a:cs typeface="Anaheim"/>
              <a:sym typeface="Anaheim"/>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4"/>
          <p:cNvSpPr txBox="1"/>
          <p:nvPr>
            <p:ph type="ctrTitle"/>
          </p:nvPr>
        </p:nvSpPr>
        <p:spPr>
          <a:xfrm>
            <a:off x="4172200" y="457300"/>
            <a:ext cx="42030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Communicating Probability Precisely</a:t>
            </a:r>
            <a:endParaRPr/>
          </a:p>
        </p:txBody>
      </p:sp>
      <p:pic>
        <p:nvPicPr>
          <p:cNvPr id="466" name="Google Shape;466;p64"/>
          <p:cNvPicPr preferRelativeResize="0"/>
          <p:nvPr/>
        </p:nvPicPr>
        <p:blipFill>
          <a:blip r:embed="rId3">
            <a:alphaModFix/>
          </a:blip>
          <a:stretch>
            <a:fillRect/>
          </a:stretch>
        </p:blipFill>
        <p:spPr>
          <a:xfrm>
            <a:off x="1631373" y="1090900"/>
            <a:ext cx="5881254" cy="39002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5"/>
          <p:cNvSpPr txBox="1"/>
          <p:nvPr>
            <p:ph type="ctrTitle"/>
          </p:nvPr>
        </p:nvSpPr>
        <p:spPr>
          <a:xfrm>
            <a:off x="3719650" y="457300"/>
            <a:ext cx="5165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Guidelines for intelligence writing: short sentences</a:t>
            </a:r>
            <a:endParaRPr/>
          </a:p>
        </p:txBody>
      </p:sp>
      <p:sp>
        <p:nvSpPr>
          <p:cNvPr id="472" name="Google Shape;472;p65"/>
          <p:cNvSpPr txBox="1"/>
          <p:nvPr/>
        </p:nvSpPr>
        <p:spPr>
          <a:xfrm>
            <a:off x="1277700" y="1285875"/>
            <a:ext cx="6588600" cy="1569900"/>
          </a:xfrm>
          <a:prstGeom prst="rect">
            <a:avLst/>
          </a:prstGeom>
          <a:noFill/>
          <a:ln cap="flat" cmpd="sng" w="38100">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Anaheim"/>
                <a:ea typeface="Anaheim"/>
                <a:cs typeface="Anaheim"/>
                <a:sym typeface="Anaheim"/>
              </a:rPr>
              <a:t>7</a:t>
            </a:r>
            <a:r>
              <a:rPr lang="en" sz="1800">
                <a:latin typeface="Anaheim"/>
                <a:ea typeface="Anaheim"/>
                <a:cs typeface="Anaheim"/>
                <a:sym typeface="Anaheim"/>
              </a:rPr>
              <a:t>. Be correct, credible, and complete </a:t>
            </a:r>
            <a:endParaRPr sz="1800">
              <a:latin typeface="Anaheim"/>
              <a:ea typeface="Anaheim"/>
              <a:cs typeface="Anaheim"/>
              <a:sym typeface="Anaheim"/>
            </a:endParaRPr>
          </a:p>
          <a:p>
            <a:pPr indent="-317500" lvl="1" marL="914400" rtl="0" algn="l">
              <a:spcBef>
                <a:spcPts val="0"/>
              </a:spcBef>
              <a:spcAft>
                <a:spcPts val="0"/>
              </a:spcAft>
              <a:buSzPts val="1400"/>
              <a:buFont typeface="Anaheim"/>
              <a:buAutoNum type="alphaLcPeriod"/>
            </a:pPr>
            <a:r>
              <a:rPr lang="en" sz="1800">
                <a:latin typeface="Anaheim"/>
                <a:ea typeface="Anaheim"/>
                <a:cs typeface="Anaheim"/>
                <a:sym typeface="Anaheim"/>
              </a:rPr>
              <a:t>Correct: Grammar</a:t>
            </a:r>
            <a:endParaRPr sz="1800">
              <a:latin typeface="Anaheim"/>
              <a:ea typeface="Anaheim"/>
              <a:cs typeface="Anaheim"/>
              <a:sym typeface="Anaheim"/>
            </a:endParaRPr>
          </a:p>
          <a:p>
            <a:pPr indent="-317500" lvl="1" marL="914400" rtl="0" algn="l">
              <a:spcBef>
                <a:spcPts val="0"/>
              </a:spcBef>
              <a:spcAft>
                <a:spcPts val="0"/>
              </a:spcAft>
              <a:buSzPts val="1400"/>
              <a:buFont typeface="Anaheim"/>
              <a:buAutoNum type="alphaLcPeriod"/>
            </a:pPr>
            <a:r>
              <a:rPr lang="en" sz="1800">
                <a:latin typeface="Anaheim"/>
                <a:ea typeface="Anaheim"/>
                <a:cs typeface="Anaheim"/>
                <a:sym typeface="Anaheim"/>
              </a:rPr>
              <a:t>Credible: State the assumptions on which your analysis rely</a:t>
            </a:r>
            <a:endParaRPr sz="1800">
              <a:latin typeface="Anaheim"/>
              <a:ea typeface="Anaheim"/>
              <a:cs typeface="Anaheim"/>
              <a:sym typeface="Anaheim"/>
            </a:endParaRPr>
          </a:p>
          <a:p>
            <a:pPr indent="-317500" lvl="1" marL="914400" rtl="0" algn="l">
              <a:spcBef>
                <a:spcPts val="0"/>
              </a:spcBef>
              <a:spcAft>
                <a:spcPts val="0"/>
              </a:spcAft>
              <a:buSzPts val="1400"/>
              <a:buFont typeface="Anaheim"/>
              <a:buAutoNum type="alphaLcPeriod"/>
            </a:pPr>
            <a:r>
              <a:rPr lang="en" sz="1800">
                <a:latin typeface="Anaheim"/>
                <a:ea typeface="Anaheim"/>
                <a:cs typeface="Anaheim"/>
                <a:sym typeface="Anaheim"/>
              </a:rPr>
              <a:t>Complete: State the unknowns or gaps in your analysis  </a:t>
            </a:r>
            <a:endParaRPr sz="1800">
              <a:latin typeface="Anaheim"/>
              <a:ea typeface="Anaheim"/>
              <a:cs typeface="Anaheim"/>
              <a:sym typeface="Anaheim"/>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6"/>
          <p:cNvSpPr txBox="1"/>
          <p:nvPr>
            <p:ph type="ctrTitle"/>
          </p:nvPr>
        </p:nvSpPr>
        <p:spPr>
          <a:xfrm>
            <a:off x="4447725" y="457300"/>
            <a:ext cx="39279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Correct Grammar</a:t>
            </a:r>
            <a:endParaRPr/>
          </a:p>
        </p:txBody>
      </p:sp>
      <p:sp>
        <p:nvSpPr>
          <p:cNvPr id="478" name="Google Shape;478;p66"/>
          <p:cNvSpPr txBox="1"/>
          <p:nvPr/>
        </p:nvSpPr>
        <p:spPr>
          <a:xfrm>
            <a:off x="845500" y="1285875"/>
            <a:ext cx="7530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a:t>
            </a:r>
            <a:r>
              <a:rPr lang="en">
                <a:latin typeface="Anaheim"/>
                <a:ea typeface="Anaheim"/>
                <a:cs typeface="Anaheim"/>
                <a:sym typeface="Anaheim"/>
              </a:rPr>
              <a:t>It’s tough being a stickler for punctuation these days. One almost dare not get up in the mornings...Everywhere one looks, there are signs of ignorance and indifference...Part of one’s despair, of course, is that the world cares nothing for the little shocks endured by the sensitive stickler. While we look in horror at a badly punctuated sign, the world carries on around us, blind to our plight…” Eats Shoots &amp; Leaves by Lynne Truss </a:t>
            </a:r>
            <a:endParaRPr>
              <a:latin typeface="Anaheim"/>
              <a:ea typeface="Anaheim"/>
              <a:cs typeface="Anaheim"/>
              <a:sym typeface="Anaheim"/>
            </a:endParaRPr>
          </a:p>
        </p:txBody>
      </p:sp>
      <p:pic>
        <p:nvPicPr>
          <p:cNvPr id="479" name="Google Shape;479;p66"/>
          <p:cNvPicPr preferRelativeResize="0"/>
          <p:nvPr/>
        </p:nvPicPr>
        <p:blipFill>
          <a:blip r:embed="rId3">
            <a:alphaModFix/>
          </a:blip>
          <a:stretch>
            <a:fillRect/>
          </a:stretch>
        </p:blipFill>
        <p:spPr>
          <a:xfrm>
            <a:off x="5694200" y="2547975"/>
            <a:ext cx="2290725" cy="22907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7"/>
          <p:cNvSpPr txBox="1"/>
          <p:nvPr>
            <p:ph type="ctrTitle"/>
          </p:nvPr>
        </p:nvSpPr>
        <p:spPr>
          <a:xfrm>
            <a:off x="4447725" y="457300"/>
            <a:ext cx="39279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State your assumptions</a:t>
            </a:r>
            <a:endParaRPr/>
          </a:p>
        </p:txBody>
      </p:sp>
      <p:sp>
        <p:nvSpPr>
          <p:cNvPr id="485" name="Google Shape;485;p67"/>
          <p:cNvSpPr txBox="1"/>
          <p:nvPr/>
        </p:nvSpPr>
        <p:spPr>
          <a:xfrm>
            <a:off x="845500" y="1285875"/>
            <a:ext cx="75300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“Objectivity is gained by making assumptions explicit so that they may be examined and challenged, not by vain efforts to eliminate them from analysis.” </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“Analysis begins when the analyst consciously inserts himself or herself into the process to select, sort, and organize information. This selection and organization can only be accomplished according to conscious or subconscious assumptions and preconceptions.” </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“Analysts do not achieve objective analysis by avoiding preconceptions; that would be ignorance or self-delusion. Objectivity is achieved by making basic assumptions and reasoning as explicit as possible so that they can be challenged by others and analysts can, themselves, examine their validity.”</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Richards Heuer</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68"/>
          <p:cNvSpPr txBox="1"/>
          <p:nvPr>
            <p:ph type="ctrTitle"/>
          </p:nvPr>
        </p:nvSpPr>
        <p:spPr>
          <a:xfrm>
            <a:off x="3730700" y="457300"/>
            <a:ext cx="46449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State the unknowns or gaps in your analysis</a:t>
            </a:r>
            <a:endParaRPr/>
          </a:p>
        </p:txBody>
      </p:sp>
      <p:sp>
        <p:nvSpPr>
          <p:cNvPr id="491" name="Google Shape;491;p68"/>
          <p:cNvSpPr txBox="1"/>
          <p:nvPr/>
        </p:nvSpPr>
        <p:spPr>
          <a:xfrm>
            <a:off x="845500" y="1285875"/>
            <a:ext cx="75300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“One’s attention tends to focus on what is reported rather than what is not reported. It requires a conscious effort to think about what is missing but should be present if a given hypothesis were true.” </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“Analysts should identify explicitly those relevant variables on which information is lacking, consider alternative hypotheses concerning the status of these variables, and then modify their judgment and especially confidence in their judgment accordingly. They should also consider whether the </a:t>
            </a:r>
            <a:r>
              <a:rPr lang="en">
                <a:latin typeface="Anaheim"/>
                <a:ea typeface="Anaheim"/>
                <a:cs typeface="Anaheim"/>
                <a:sym typeface="Anaheim"/>
              </a:rPr>
              <a:t>absence</a:t>
            </a:r>
            <a:r>
              <a:rPr lang="en">
                <a:latin typeface="Anaheim"/>
                <a:ea typeface="Anaheim"/>
                <a:cs typeface="Anaheim"/>
                <a:sym typeface="Anaheim"/>
              </a:rPr>
              <a:t> of information is normal or is itself an indicator of unusual activity or inactivity.” </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rPr lang="en">
                <a:latin typeface="Anaheim"/>
                <a:ea typeface="Anaheim"/>
                <a:cs typeface="Anaheim"/>
                <a:sym typeface="Anaheim"/>
              </a:rPr>
              <a:t>Richards Heuer</a:t>
            </a:r>
            <a:endParaRPr>
              <a:latin typeface="Anaheim"/>
              <a:ea typeface="Anaheim"/>
              <a:cs typeface="Anaheim"/>
              <a:sym typeface="Anaheim"/>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69"/>
          <p:cNvSpPr txBox="1"/>
          <p:nvPr>
            <p:ph type="ctrTitle"/>
          </p:nvPr>
        </p:nvSpPr>
        <p:spPr>
          <a:xfrm>
            <a:off x="4447725" y="457300"/>
            <a:ext cx="39279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Identify counter examples and lacking data</a:t>
            </a:r>
            <a:endParaRPr/>
          </a:p>
        </p:txBody>
      </p:sp>
      <p:sp>
        <p:nvSpPr>
          <p:cNvPr id="497" name="Google Shape;497;p69"/>
          <p:cNvSpPr txBox="1"/>
          <p:nvPr/>
        </p:nvSpPr>
        <p:spPr>
          <a:xfrm>
            <a:off x="845500" y="1285875"/>
            <a:ext cx="7530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“Illusory correlation occurs when people perceive a relationship that does not in fact exist. In looking at a series of cases, it seems that people often focus on instances that support the existence of a relationship but </a:t>
            </a:r>
            <a:r>
              <a:rPr lang="en">
                <a:latin typeface="Anaheim"/>
                <a:ea typeface="Anaheim"/>
                <a:cs typeface="Anaheim"/>
                <a:sym typeface="Anaheim"/>
              </a:rPr>
              <a:t>ignore</a:t>
            </a:r>
            <a:r>
              <a:rPr lang="en">
                <a:latin typeface="Anaheim"/>
                <a:ea typeface="Anaheim"/>
                <a:cs typeface="Anaheim"/>
                <a:sym typeface="Anaheim"/>
              </a:rPr>
              <a:t> those cases that fail to support it. Several experiments have demonstrated that people do not have an intuitive understanding of what information is really needed to assess the relationship between two events or two variables. There appears to be nothing in people’s intuitive understanding that corresponds with the statistical concept of correlation.” </a:t>
            </a:r>
            <a:endParaRPr>
              <a:latin typeface="Anaheim"/>
              <a:ea typeface="Anaheim"/>
              <a:cs typeface="Anaheim"/>
              <a:sym typeface="Anaheim"/>
            </a:endParaRPr>
          </a:p>
        </p:txBody>
      </p:sp>
      <p:sp>
        <p:nvSpPr>
          <p:cNvPr id="498" name="Google Shape;498;p69"/>
          <p:cNvSpPr txBox="1"/>
          <p:nvPr/>
        </p:nvSpPr>
        <p:spPr>
          <a:xfrm>
            <a:off x="845500" y="3724275"/>
            <a:ext cx="753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“The most likely hypothesis is usually the one with the least evidence against it, not the one with the most evidence for it.” </a:t>
            </a:r>
            <a:endParaRPr>
              <a:latin typeface="Anaheim"/>
              <a:ea typeface="Anaheim"/>
              <a:cs typeface="Anaheim"/>
              <a:sym typeface="Anaheim"/>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70"/>
          <p:cNvSpPr txBox="1"/>
          <p:nvPr>
            <p:ph type="ctrTitle"/>
          </p:nvPr>
        </p:nvSpPr>
        <p:spPr>
          <a:xfrm>
            <a:off x="4447725" y="457300"/>
            <a:ext cx="39279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Getting started with analysis</a:t>
            </a:r>
            <a:endParaRPr/>
          </a:p>
        </p:txBody>
      </p:sp>
      <p:sp>
        <p:nvSpPr>
          <p:cNvPr id="504" name="Google Shape;504;p70"/>
          <p:cNvSpPr txBox="1"/>
          <p:nvPr/>
        </p:nvSpPr>
        <p:spPr>
          <a:xfrm>
            <a:off x="845500" y="1285875"/>
            <a:ext cx="75300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Analysis of Competing Hypotheses</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rabicPeriod"/>
            </a:pPr>
            <a:r>
              <a:rPr lang="en">
                <a:latin typeface="Anaheim"/>
                <a:ea typeface="Anaheim"/>
                <a:cs typeface="Anaheim"/>
                <a:sym typeface="Anaheim"/>
              </a:rPr>
              <a:t>Identify the possible hypotheses to be considered</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rabicPeriod"/>
            </a:pPr>
            <a:r>
              <a:rPr lang="en">
                <a:latin typeface="Anaheim"/>
                <a:ea typeface="Anaheim"/>
                <a:cs typeface="Anaheim"/>
                <a:sym typeface="Anaheim"/>
              </a:rPr>
              <a:t>Make a list of significant evidence and arguments for and against each </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rabicPeriod"/>
            </a:pPr>
            <a:r>
              <a:rPr lang="en">
                <a:latin typeface="Anaheim"/>
                <a:ea typeface="Anaheim"/>
                <a:cs typeface="Anaheim"/>
                <a:sym typeface="Anaheim"/>
              </a:rPr>
              <a:t>Prepare a matrix with hypotheses across the top and evidence down the side. Analyze the diagnosticity of the evidence and arguments</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rabicPeriod"/>
            </a:pPr>
            <a:r>
              <a:rPr lang="en">
                <a:latin typeface="Anaheim"/>
                <a:ea typeface="Anaheim"/>
                <a:cs typeface="Anaheim"/>
                <a:sym typeface="Anaheim"/>
              </a:rPr>
              <a:t>Refine the matrix. Reconsider the hypotheses and delete evidence that has no diagnostic value.</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rabicPeriod"/>
            </a:pPr>
            <a:r>
              <a:rPr lang="en">
                <a:latin typeface="Anaheim"/>
                <a:ea typeface="Anaheim"/>
                <a:cs typeface="Anaheim"/>
                <a:sym typeface="Anaheim"/>
              </a:rPr>
              <a:t>Draw tentative conclusions about the relative likelihood of each hypothesis. Proceed by trying to disprove the hypotheses rather than prove them.</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rabicPeriod"/>
            </a:pPr>
            <a:r>
              <a:rPr lang="en">
                <a:latin typeface="Anaheim"/>
                <a:ea typeface="Anaheim"/>
                <a:cs typeface="Anaheim"/>
                <a:sym typeface="Anaheim"/>
              </a:rPr>
              <a:t>Analyze how sensitive your conclusion is to a few critical items of evidence. Consider the consequences for your analysis if that evidence were wrong, misleading, or subject to a different interpretation. </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rabicPeriod"/>
            </a:pPr>
            <a:r>
              <a:rPr lang="en">
                <a:latin typeface="Anaheim"/>
                <a:ea typeface="Anaheim"/>
                <a:cs typeface="Anaheim"/>
                <a:sym typeface="Anaheim"/>
              </a:rPr>
              <a:t>Report conclusions. Discuss the relative likelihood of all the hypotheses not just the most likely one.</a:t>
            </a:r>
            <a:endParaRPr>
              <a:latin typeface="Anaheim"/>
              <a:ea typeface="Anaheim"/>
              <a:cs typeface="Anaheim"/>
              <a:sym typeface="Anaheim"/>
            </a:endParaRPr>
          </a:p>
          <a:p>
            <a:pPr indent="-317500" lvl="0" marL="457200" rtl="0" algn="l">
              <a:spcBef>
                <a:spcPts val="0"/>
              </a:spcBef>
              <a:spcAft>
                <a:spcPts val="0"/>
              </a:spcAft>
              <a:buSzPts val="1400"/>
              <a:buFont typeface="Anaheim"/>
              <a:buAutoNum type="arabicPeriod"/>
            </a:pPr>
            <a:r>
              <a:rPr lang="en">
                <a:latin typeface="Anaheim"/>
                <a:ea typeface="Anaheim"/>
                <a:cs typeface="Anaheim"/>
                <a:sym typeface="Anaheim"/>
              </a:rPr>
              <a:t>Identify milestones for future observation that may indicates events are taking a different course then expected. </a:t>
            </a:r>
            <a:endParaRPr>
              <a:latin typeface="Anaheim"/>
              <a:ea typeface="Anaheim"/>
              <a:cs typeface="Anaheim"/>
              <a:sym typeface="Anaheim"/>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71"/>
          <p:cNvSpPr txBox="1"/>
          <p:nvPr>
            <p:ph type="ctrTitle"/>
          </p:nvPr>
        </p:nvSpPr>
        <p:spPr>
          <a:xfrm>
            <a:off x="3719650" y="457300"/>
            <a:ext cx="5165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Guidelines for intelligence writing: Know your audience</a:t>
            </a:r>
            <a:endParaRPr/>
          </a:p>
        </p:txBody>
      </p:sp>
      <p:sp>
        <p:nvSpPr>
          <p:cNvPr id="510" name="Google Shape;510;p71"/>
          <p:cNvSpPr txBox="1"/>
          <p:nvPr/>
        </p:nvSpPr>
        <p:spPr>
          <a:xfrm>
            <a:off x="1277700" y="1285875"/>
            <a:ext cx="6588600" cy="461700"/>
          </a:xfrm>
          <a:prstGeom prst="rect">
            <a:avLst/>
          </a:prstGeom>
          <a:noFill/>
          <a:ln cap="flat" cmpd="sng" w="38100">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Anaheim"/>
                <a:ea typeface="Anaheim"/>
                <a:cs typeface="Anaheim"/>
                <a:sym typeface="Anaheim"/>
              </a:rPr>
              <a:t>8</a:t>
            </a:r>
            <a:r>
              <a:rPr lang="en" sz="1800">
                <a:latin typeface="Anaheim"/>
                <a:ea typeface="Anaheim"/>
                <a:cs typeface="Anaheim"/>
                <a:sym typeface="Anaheim"/>
              </a:rPr>
              <a:t>. Know your audience. </a:t>
            </a:r>
            <a:endParaRPr sz="1800">
              <a:latin typeface="Anaheim"/>
              <a:ea typeface="Anaheim"/>
              <a:cs typeface="Anaheim"/>
              <a:sym typeface="Anaheim"/>
            </a:endParaRPr>
          </a:p>
        </p:txBody>
      </p:sp>
      <p:sp>
        <p:nvSpPr>
          <p:cNvPr id="511" name="Google Shape;511;p71"/>
          <p:cNvSpPr txBox="1"/>
          <p:nvPr/>
        </p:nvSpPr>
        <p:spPr>
          <a:xfrm>
            <a:off x="778250" y="2211100"/>
            <a:ext cx="5434800" cy="17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latin typeface="Anaheim"/>
                <a:ea typeface="Anaheim"/>
                <a:cs typeface="Anaheim"/>
                <a:sym typeface="Anaheim"/>
              </a:rPr>
              <a:t>Questions to consider:</a:t>
            </a:r>
            <a:endParaRPr sz="1600">
              <a:latin typeface="Anaheim"/>
              <a:ea typeface="Anaheim"/>
              <a:cs typeface="Anaheim"/>
              <a:sym typeface="Anaheim"/>
            </a:endParaRPr>
          </a:p>
          <a:p>
            <a:pPr indent="-330200" lvl="0" marL="457200" rtl="0" algn="l">
              <a:lnSpc>
                <a:spcPct val="115000"/>
              </a:lnSpc>
              <a:spcBef>
                <a:spcPts val="1600"/>
              </a:spcBef>
              <a:spcAft>
                <a:spcPts val="0"/>
              </a:spcAft>
              <a:buClr>
                <a:srgbClr val="000000"/>
              </a:buClr>
              <a:buSzPts val="1600"/>
              <a:buFont typeface="Anaheim"/>
              <a:buChar char="●"/>
            </a:pPr>
            <a:r>
              <a:rPr lang="en" sz="1600">
                <a:latin typeface="Anaheim"/>
                <a:ea typeface="Anaheim"/>
                <a:cs typeface="Anaheim"/>
                <a:sym typeface="Anaheim"/>
              </a:rPr>
              <a:t>Who are you writing for?</a:t>
            </a:r>
            <a:endParaRPr sz="1600">
              <a:latin typeface="Anaheim"/>
              <a:ea typeface="Anaheim"/>
              <a:cs typeface="Anaheim"/>
              <a:sym typeface="Anaheim"/>
            </a:endParaRPr>
          </a:p>
          <a:p>
            <a:pPr indent="-330200" lvl="0" marL="457200" rtl="0" algn="l">
              <a:lnSpc>
                <a:spcPct val="115000"/>
              </a:lnSpc>
              <a:spcBef>
                <a:spcPts val="0"/>
              </a:spcBef>
              <a:spcAft>
                <a:spcPts val="0"/>
              </a:spcAft>
              <a:buClr>
                <a:srgbClr val="000000"/>
              </a:buClr>
              <a:buSzPts val="1600"/>
              <a:buFont typeface="Anaheim"/>
              <a:buChar char="●"/>
            </a:pPr>
            <a:r>
              <a:rPr lang="en" sz="1600">
                <a:latin typeface="Anaheim"/>
                <a:ea typeface="Anaheim"/>
                <a:cs typeface="Anaheim"/>
                <a:sym typeface="Anaheim"/>
              </a:rPr>
              <a:t>What style will they be used to seeing?</a:t>
            </a:r>
            <a:endParaRPr sz="1600">
              <a:latin typeface="Anaheim"/>
              <a:ea typeface="Anaheim"/>
              <a:cs typeface="Anaheim"/>
              <a:sym typeface="Anaheim"/>
            </a:endParaRPr>
          </a:p>
          <a:p>
            <a:pPr indent="-330200" lvl="0" marL="457200" rtl="0" algn="l">
              <a:lnSpc>
                <a:spcPct val="115000"/>
              </a:lnSpc>
              <a:spcBef>
                <a:spcPts val="0"/>
              </a:spcBef>
              <a:spcAft>
                <a:spcPts val="0"/>
              </a:spcAft>
              <a:buClr>
                <a:srgbClr val="000000"/>
              </a:buClr>
              <a:buSzPts val="1600"/>
              <a:buFont typeface="Anaheim"/>
              <a:buChar char="●"/>
            </a:pPr>
            <a:r>
              <a:rPr lang="en" sz="1600">
                <a:latin typeface="Anaheim"/>
                <a:ea typeface="Anaheim"/>
                <a:cs typeface="Anaheim"/>
                <a:sym typeface="Anaheim"/>
              </a:rPr>
              <a:t>What information do you need to convey?</a:t>
            </a:r>
            <a:endParaRPr sz="1600">
              <a:latin typeface="Anaheim"/>
              <a:ea typeface="Anaheim"/>
              <a:cs typeface="Anaheim"/>
              <a:sym typeface="Anaheim"/>
            </a:endParaRPr>
          </a:p>
          <a:p>
            <a:pPr indent="-330200" lvl="0" marL="457200" rtl="0" algn="l">
              <a:lnSpc>
                <a:spcPct val="115000"/>
              </a:lnSpc>
              <a:spcBef>
                <a:spcPts val="0"/>
              </a:spcBef>
              <a:spcAft>
                <a:spcPts val="0"/>
              </a:spcAft>
              <a:buClr>
                <a:srgbClr val="000000"/>
              </a:buClr>
              <a:buSzPts val="1600"/>
              <a:buFont typeface="Anaheim"/>
              <a:buChar char="●"/>
            </a:pPr>
            <a:r>
              <a:rPr lang="en" sz="1600">
                <a:latin typeface="Anaheim"/>
                <a:ea typeface="Anaheim"/>
                <a:cs typeface="Anaheim"/>
                <a:sym typeface="Anaheim"/>
              </a:rPr>
              <a:t>What style will best convey that information?</a:t>
            </a:r>
            <a:endParaRPr sz="1800">
              <a:solidFill>
                <a:srgbClr val="ADADAD"/>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example: </a:t>
            </a:r>
            <a:r>
              <a:rPr lang="en"/>
              <a:t>Academic vs intel writing in practice</a:t>
            </a:r>
            <a:endParaRPr/>
          </a:p>
        </p:txBody>
      </p:sp>
      <p:sp>
        <p:nvSpPr>
          <p:cNvPr id="517" name="Google Shape;517;p72"/>
          <p:cNvSpPr txBox="1"/>
          <p:nvPr>
            <p:ph idx="2" type="body"/>
          </p:nvPr>
        </p:nvSpPr>
        <p:spPr>
          <a:xfrm>
            <a:off x="403425" y="863550"/>
            <a:ext cx="6757800" cy="409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B7B7B7"/>
                </a:solidFill>
              </a:rPr>
              <a:t>Academic</a:t>
            </a:r>
            <a:endParaRPr sz="2400">
              <a:solidFill>
                <a:srgbClr val="B7B7B7"/>
              </a:solidFill>
            </a:endParaRPr>
          </a:p>
          <a:p>
            <a:pPr indent="0" lvl="0" marL="0" rtl="0" algn="l">
              <a:spcBef>
                <a:spcPts val="1600"/>
              </a:spcBef>
              <a:spcAft>
                <a:spcPts val="0"/>
              </a:spcAft>
              <a:buNone/>
            </a:pPr>
            <a:r>
              <a:rPr lang="en">
                <a:solidFill>
                  <a:srgbClr val="000000"/>
                </a:solidFill>
              </a:rPr>
              <a:t>Using an established technique in the field, we examined files that had been submitted to the AV scanning service VirusTotal. We identified a sample that appeared to be designed to target individuals involved in the fashion industry (titled ‘so_hot_right_now.exe’. Upon further investigation, we identified additional evidence that the malware was designed to target the Prime Minister of Malaysia; the submitter ID  that added the file to VT also submitted other documents related to the Malaysian government.</a:t>
            </a:r>
            <a:endParaRPr>
              <a:solidFill>
                <a:srgbClr val="000000"/>
              </a:solidFill>
            </a:endParaRPr>
          </a:p>
          <a:p>
            <a:pPr indent="0" lvl="0" marL="0" rtl="0" algn="l">
              <a:spcBef>
                <a:spcPts val="1600"/>
              </a:spcBef>
              <a:spcAft>
                <a:spcPts val="1600"/>
              </a:spcAft>
              <a:buNone/>
            </a:pPr>
            <a:r>
              <a:rPr lang="en">
                <a:solidFill>
                  <a:srgbClr val="000000"/>
                </a:solidFill>
              </a:rPr>
              <a:t>The malware sample beaconed to the a particular IP which also hosted the domain pianokeynecktie[.]tk; the inventor of the piano key necktie is a fashion mogul ‘Mugatu’ who we believe has reasons to target the Prime Minister of Malaysia. Based on these facts, we assess that this malware - and the actor group it is tied to, APT999 - has a nexus to Mugatu.</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ctrTitle"/>
          </p:nvPr>
        </p:nvSpPr>
        <p:spPr>
          <a:xfrm>
            <a:off x="5641825" y="1658275"/>
            <a:ext cx="2655600" cy="182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Q&amp;A</a:t>
            </a:r>
            <a:endParaRPr/>
          </a:p>
        </p:txBody>
      </p:sp>
      <p:sp>
        <p:nvSpPr>
          <p:cNvPr id="189" name="Google Shape;189;p28"/>
          <p:cNvSpPr txBox="1"/>
          <p:nvPr/>
        </p:nvSpPr>
        <p:spPr>
          <a:xfrm>
            <a:off x="2169725" y="1822975"/>
            <a:ext cx="9063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600">
                <a:latin typeface="Pacifico"/>
                <a:ea typeface="Pacifico"/>
                <a:cs typeface="Pacifico"/>
                <a:sym typeface="Pacifico"/>
              </a:rPr>
              <a:t>?</a:t>
            </a:r>
            <a:endParaRPr sz="9600">
              <a:latin typeface="Pacifico"/>
              <a:ea typeface="Pacifico"/>
              <a:cs typeface="Pacifico"/>
              <a:sym typeface="Pacific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Academic writing includes expository content</a:t>
            </a:r>
            <a:endParaRPr/>
          </a:p>
        </p:txBody>
      </p:sp>
      <p:sp>
        <p:nvSpPr>
          <p:cNvPr id="523" name="Google Shape;523;p73"/>
          <p:cNvSpPr txBox="1"/>
          <p:nvPr>
            <p:ph idx="2" type="body"/>
          </p:nvPr>
        </p:nvSpPr>
        <p:spPr>
          <a:xfrm>
            <a:off x="403425" y="863550"/>
            <a:ext cx="675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9900"/>
                </a:solidFill>
              </a:rPr>
              <a:t>Expository Content</a:t>
            </a:r>
            <a:r>
              <a:rPr lang="en">
                <a:solidFill>
                  <a:srgbClr val="B7B7B7"/>
                </a:solidFill>
              </a:rPr>
              <a:t> </a:t>
            </a:r>
            <a:r>
              <a:rPr lang="en">
                <a:solidFill>
                  <a:srgbClr val="000000"/>
                </a:solidFill>
              </a:rPr>
              <a:t>(note the order of retelling is chronological)</a:t>
            </a:r>
            <a:endParaRPr>
              <a:solidFill>
                <a:srgbClr val="000000"/>
              </a:solidFill>
            </a:endParaRPr>
          </a:p>
          <a:p>
            <a:pPr indent="0" lvl="0" marL="0" rtl="0" algn="l">
              <a:spcBef>
                <a:spcPts val="1600"/>
              </a:spcBef>
              <a:spcAft>
                <a:spcPts val="0"/>
              </a:spcAft>
              <a:buNone/>
            </a:pPr>
            <a:r>
              <a:rPr lang="en">
                <a:solidFill>
                  <a:srgbClr val="FF9900"/>
                </a:solidFill>
              </a:rPr>
              <a:t>Using an established technique in the field,</a:t>
            </a:r>
            <a:r>
              <a:rPr lang="en">
                <a:solidFill>
                  <a:srgbClr val="BF9000"/>
                </a:solidFill>
              </a:rPr>
              <a:t> </a:t>
            </a:r>
            <a:r>
              <a:rPr lang="en"/>
              <a:t>we examined files that had been submitted to the AV scanning service VirusTotal. We identified a sample that appeared to be designed to target individuals involved in the fashion industry (titled ‘so_hot_right_now.exe’. </a:t>
            </a:r>
            <a:r>
              <a:rPr lang="en">
                <a:solidFill>
                  <a:srgbClr val="FF9900"/>
                </a:solidFill>
              </a:rPr>
              <a:t>Upon further investigation, we identified additional evidence that</a:t>
            </a:r>
            <a:r>
              <a:rPr lang="en">
                <a:solidFill>
                  <a:srgbClr val="BF9000"/>
                </a:solidFill>
              </a:rPr>
              <a:t> </a:t>
            </a:r>
            <a:r>
              <a:rPr lang="en"/>
              <a:t>the malware was designed to target the Prime Minister of Malaysia; the submitter ID  that added the file to VT also submitted other documents related to the Malaysian government.</a:t>
            </a:r>
            <a:endParaRPr/>
          </a:p>
          <a:p>
            <a:pPr indent="0" lvl="0" marL="0" rtl="0" algn="l">
              <a:spcBef>
                <a:spcPts val="1600"/>
              </a:spcBef>
              <a:spcAft>
                <a:spcPts val="1600"/>
              </a:spcAft>
              <a:buNone/>
            </a:pPr>
            <a:r>
              <a:rPr lang="en"/>
              <a:t>The malware sample beaconed to the a particular IP which also hosted the domain pianokeynecktie[.]tk; the inventor of the piano key necktie is a fashion mogul ‘Mugatu’ who we believe has reasons to target the Prime Minister of Malaysia. Based on these facts, we assess that this malware - and the actor group it is tied to, APT999 - has a nexus to Mugatu.</a:t>
            </a:r>
            <a:endParaRPr/>
          </a:p>
        </p:txBody>
      </p:sp>
      <p:sp>
        <p:nvSpPr>
          <p:cNvPr id="524" name="Google Shape;524;p73"/>
          <p:cNvSpPr txBox="1"/>
          <p:nvPr/>
        </p:nvSpPr>
        <p:spPr>
          <a:xfrm>
            <a:off x="7196150" y="863550"/>
            <a:ext cx="1947900" cy="6435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Key</a:t>
            </a:r>
            <a:r>
              <a:rPr lang="en">
                <a:solidFill>
                  <a:srgbClr val="FFFFFF"/>
                </a:solidFill>
              </a:rPr>
              <a:t>:</a:t>
            </a:r>
            <a:endParaRPr>
              <a:solidFill>
                <a:srgbClr val="FFFFFF"/>
              </a:solidFill>
            </a:endParaRPr>
          </a:p>
          <a:p>
            <a:pPr indent="0" lvl="0" marL="0" rtl="0" algn="l">
              <a:spcBef>
                <a:spcPts val="0"/>
              </a:spcBef>
              <a:spcAft>
                <a:spcPts val="0"/>
              </a:spcAft>
              <a:buNone/>
            </a:pPr>
            <a:r>
              <a:rPr lang="en">
                <a:solidFill>
                  <a:srgbClr val="FF9900"/>
                </a:solidFill>
              </a:rPr>
              <a:t>Expository</a:t>
            </a:r>
            <a:endParaRPr>
              <a:solidFill>
                <a:srgbClr val="00FF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Academic writing glosses over technical data</a:t>
            </a:r>
            <a:endParaRPr/>
          </a:p>
        </p:txBody>
      </p:sp>
      <p:sp>
        <p:nvSpPr>
          <p:cNvPr id="530" name="Google Shape;530;p74"/>
          <p:cNvSpPr txBox="1"/>
          <p:nvPr>
            <p:ph idx="2" type="body"/>
          </p:nvPr>
        </p:nvSpPr>
        <p:spPr>
          <a:xfrm>
            <a:off x="403425" y="863550"/>
            <a:ext cx="675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FF00"/>
                </a:solidFill>
              </a:rPr>
              <a:t>Missing Technical Data</a:t>
            </a:r>
            <a:endParaRPr sz="2400">
              <a:solidFill>
                <a:srgbClr val="00FF00"/>
              </a:solidFill>
            </a:endParaRPr>
          </a:p>
          <a:p>
            <a:pPr indent="0" lvl="0" marL="0" rtl="0" algn="l">
              <a:spcBef>
                <a:spcPts val="1600"/>
              </a:spcBef>
              <a:spcAft>
                <a:spcPts val="0"/>
              </a:spcAft>
              <a:buNone/>
            </a:pPr>
            <a:r>
              <a:rPr lang="en">
                <a:solidFill>
                  <a:srgbClr val="FF9900"/>
                </a:solidFill>
              </a:rPr>
              <a:t>Using an established technique in the field, </a:t>
            </a:r>
            <a:r>
              <a:rPr lang="en"/>
              <a:t>we examined files that had been submitted to the AV scanning service VirusTotal. We identified a sample that appeared to be designed to target individuals involved in the fashion industry (titled </a:t>
            </a:r>
            <a:r>
              <a:rPr lang="en">
                <a:solidFill>
                  <a:srgbClr val="00FF00"/>
                </a:solidFill>
              </a:rPr>
              <a:t>‘so_hot_right_now.exe’. </a:t>
            </a:r>
            <a:r>
              <a:rPr lang="en">
                <a:solidFill>
                  <a:srgbClr val="FF9900"/>
                </a:solidFill>
              </a:rPr>
              <a:t>Upon further investigation, we identified additional evidence that </a:t>
            </a:r>
            <a:r>
              <a:rPr lang="en"/>
              <a:t>the malware was designed to target the Prime Minister of Malaysia; the submitter ID  that added the file to VT also submitted other documents related to the Malaysian government.</a:t>
            </a:r>
            <a:endParaRPr/>
          </a:p>
          <a:p>
            <a:pPr indent="0" lvl="0" marL="0" rtl="0" algn="l">
              <a:spcBef>
                <a:spcPts val="1600"/>
              </a:spcBef>
              <a:spcAft>
                <a:spcPts val="1600"/>
              </a:spcAft>
              <a:buNone/>
            </a:pPr>
            <a:r>
              <a:rPr lang="en"/>
              <a:t>The malware sample beaconed to the a </a:t>
            </a:r>
            <a:r>
              <a:rPr lang="en">
                <a:solidFill>
                  <a:srgbClr val="00FF00"/>
                </a:solidFill>
              </a:rPr>
              <a:t>particular IP</a:t>
            </a:r>
            <a:r>
              <a:rPr lang="en"/>
              <a:t> which also hosted the domain pianokeynecktie[.]tk; the inventor of the piano key necktie is a fashion mogul ‘Mugatu’ who we believe has reasons to target the Prime Minister of Malaysia. Based on these facts, we assess that this malware - and the actor group it is tied to, APT999 - has a nexus to Mugatu.</a:t>
            </a:r>
            <a:endParaRPr/>
          </a:p>
        </p:txBody>
      </p:sp>
      <p:sp>
        <p:nvSpPr>
          <p:cNvPr id="531" name="Google Shape;531;p74"/>
          <p:cNvSpPr txBox="1"/>
          <p:nvPr/>
        </p:nvSpPr>
        <p:spPr>
          <a:xfrm>
            <a:off x="7387725" y="863550"/>
            <a:ext cx="1756200" cy="8388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Key</a:t>
            </a:r>
            <a:r>
              <a:rPr lang="en">
                <a:solidFill>
                  <a:srgbClr val="FFFFFF"/>
                </a:solidFill>
              </a:rPr>
              <a:t>:</a:t>
            </a:r>
            <a:endParaRPr>
              <a:solidFill>
                <a:srgbClr val="FFFFFF"/>
              </a:solidFill>
            </a:endParaRPr>
          </a:p>
          <a:p>
            <a:pPr indent="0" lvl="0" marL="0" rtl="0" algn="l">
              <a:spcBef>
                <a:spcPts val="0"/>
              </a:spcBef>
              <a:spcAft>
                <a:spcPts val="0"/>
              </a:spcAft>
              <a:buNone/>
            </a:pPr>
            <a:r>
              <a:rPr lang="en">
                <a:solidFill>
                  <a:srgbClr val="FF9900"/>
                </a:solidFill>
              </a:rPr>
              <a:t>Expository</a:t>
            </a:r>
            <a:endParaRPr>
              <a:solidFill>
                <a:srgbClr val="9900FF"/>
              </a:solidFill>
            </a:endParaRPr>
          </a:p>
          <a:p>
            <a:pPr indent="0" lvl="0" marL="0" rtl="0" algn="l">
              <a:spcBef>
                <a:spcPts val="0"/>
              </a:spcBef>
              <a:spcAft>
                <a:spcPts val="0"/>
              </a:spcAft>
              <a:buNone/>
            </a:pPr>
            <a:r>
              <a:rPr lang="en">
                <a:solidFill>
                  <a:srgbClr val="00FF00"/>
                </a:solidFill>
              </a:rPr>
              <a:t>Technical Data</a:t>
            </a:r>
            <a:endParaRPr>
              <a:solidFill>
                <a:srgbClr val="00FF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Academic writing presents broad strokes analysis</a:t>
            </a:r>
            <a:endParaRPr/>
          </a:p>
        </p:txBody>
      </p:sp>
      <p:sp>
        <p:nvSpPr>
          <p:cNvPr id="537" name="Google Shape;537;p75"/>
          <p:cNvSpPr txBox="1"/>
          <p:nvPr>
            <p:ph idx="2" type="body"/>
          </p:nvPr>
        </p:nvSpPr>
        <p:spPr>
          <a:xfrm>
            <a:off x="403425" y="863550"/>
            <a:ext cx="675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4A86E8"/>
                </a:solidFill>
              </a:rPr>
              <a:t>Analysis</a:t>
            </a:r>
            <a:endParaRPr sz="2400">
              <a:solidFill>
                <a:srgbClr val="4A86E8"/>
              </a:solidFill>
            </a:endParaRPr>
          </a:p>
          <a:p>
            <a:pPr indent="0" lvl="0" marL="0" rtl="0" algn="l">
              <a:spcBef>
                <a:spcPts val="1600"/>
              </a:spcBef>
              <a:spcAft>
                <a:spcPts val="0"/>
              </a:spcAft>
              <a:buNone/>
            </a:pPr>
            <a:r>
              <a:rPr lang="en">
                <a:solidFill>
                  <a:srgbClr val="FF9900"/>
                </a:solidFill>
              </a:rPr>
              <a:t>Using an established technique in the field,</a:t>
            </a:r>
            <a:r>
              <a:rPr lang="en">
                <a:solidFill>
                  <a:srgbClr val="BF9000"/>
                </a:solidFill>
              </a:rPr>
              <a:t> </a:t>
            </a:r>
            <a:r>
              <a:rPr lang="en"/>
              <a:t>we examined files that had been submitted to the AV scanning service VirusTotal. We identified a sample that </a:t>
            </a:r>
            <a:r>
              <a:rPr lang="en">
                <a:solidFill>
                  <a:srgbClr val="4A86E8"/>
                </a:solidFill>
              </a:rPr>
              <a:t>appeared to be designed to target individuals involved in the fashion industry</a:t>
            </a:r>
            <a:r>
              <a:rPr lang="en"/>
              <a:t> (titled </a:t>
            </a:r>
            <a:r>
              <a:rPr lang="en">
                <a:solidFill>
                  <a:srgbClr val="00FF00"/>
                </a:solidFill>
              </a:rPr>
              <a:t>‘so_hot_right_now.exe’.</a:t>
            </a:r>
            <a:r>
              <a:rPr lang="en"/>
              <a:t> </a:t>
            </a:r>
            <a:r>
              <a:rPr lang="en">
                <a:solidFill>
                  <a:srgbClr val="FF9900"/>
                </a:solidFill>
              </a:rPr>
              <a:t>Upon further investigation, we identified additional evidence that </a:t>
            </a:r>
            <a:r>
              <a:rPr lang="en">
                <a:solidFill>
                  <a:srgbClr val="4A86E8"/>
                </a:solidFill>
              </a:rPr>
              <a:t>the malware was designed to target the Prime Minister of Malaysia; </a:t>
            </a:r>
            <a:r>
              <a:rPr lang="en"/>
              <a:t>the submitter ID  that added the file to VT also submitted other documents related to the Malaysian government.</a:t>
            </a:r>
            <a:endParaRPr/>
          </a:p>
          <a:p>
            <a:pPr indent="0" lvl="0" marL="0" rtl="0" algn="l">
              <a:spcBef>
                <a:spcPts val="1600"/>
              </a:spcBef>
              <a:spcAft>
                <a:spcPts val="1600"/>
              </a:spcAft>
              <a:buNone/>
            </a:pPr>
            <a:r>
              <a:rPr lang="en"/>
              <a:t>The malware sample beaconed to a </a:t>
            </a:r>
            <a:r>
              <a:rPr lang="en">
                <a:solidFill>
                  <a:srgbClr val="00FF00"/>
                </a:solidFill>
              </a:rPr>
              <a:t>particular IP</a:t>
            </a:r>
            <a:r>
              <a:rPr lang="en"/>
              <a:t> which also hosted the domain pianokeynecktie[.]tk; the inventor of the piano key necktie is a fashion mogul </a:t>
            </a:r>
            <a:r>
              <a:rPr lang="en">
                <a:solidFill>
                  <a:srgbClr val="4A86E8"/>
                </a:solidFill>
              </a:rPr>
              <a:t>‘Mugatu’ who we believe has reasons to target the Prime Minister of Malaysia. Based on these facts, we assess that this malware - and the actor group it is tied to, APT999 - has a nexus to Mugatu.</a:t>
            </a:r>
            <a:endParaRPr>
              <a:solidFill>
                <a:srgbClr val="4A86E8"/>
              </a:solidFill>
            </a:endParaRPr>
          </a:p>
        </p:txBody>
      </p:sp>
      <p:sp>
        <p:nvSpPr>
          <p:cNvPr id="538" name="Google Shape;538;p75"/>
          <p:cNvSpPr txBox="1"/>
          <p:nvPr/>
        </p:nvSpPr>
        <p:spPr>
          <a:xfrm>
            <a:off x="7267200" y="863550"/>
            <a:ext cx="1876800" cy="10254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Key</a:t>
            </a:r>
            <a:r>
              <a:rPr lang="en">
                <a:solidFill>
                  <a:srgbClr val="FFFFFF"/>
                </a:solidFill>
              </a:rPr>
              <a:t>:</a:t>
            </a:r>
            <a:endParaRPr>
              <a:solidFill>
                <a:srgbClr val="FFFFFF"/>
              </a:solidFill>
            </a:endParaRPr>
          </a:p>
          <a:p>
            <a:pPr indent="0" lvl="0" marL="0" rtl="0" algn="l">
              <a:spcBef>
                <a:spcPts val="0"/>
              </a:spcBef>
              <a:spcAft>
                <a:spcPts val="0"/>
              </a:spcAft>
              <a:buNone/>
            </a:pPr>
            <a:r>
              <a:rPr lang="en">
                <a:solidFill>
                  <a:srgbClr val="FF9900"/>
                </a:solidFill>
              </a:rPr>
              <a:t>Expository</a:t>
            </a:r>
            <a:endParaRPr>
              <a:solidFill>
                <a:srgbClr val="FFFFFF"/>
              </a:solidFill>
            </a:endParaRPr>
          </a:p>
          <a:p>
            <a:pPr indent="0" lvl="0" marL="0" rtl="0" algn="l">
              <a:spcBef>
                <a:spcPts val="0"/>
              </a:spcBef>
              <a:spcAft>
                <a:spcPts val="0"/>
              </a:spcAft>
              <a:buNone/>
            </a:pPr>
            <a:r>
              <a:rPr lang="en">
                <a:solidFill>
                  <a:srgbClr val="4A86E8"/>
                </a:solidFill>
              </a:rPr>
              <a:t>Assessment</a:t>
            </a:r>
            <a:endParaRPr>
              <a:solidFill>
                <a:srgbClr val="4A86E8"/>
              </a:solidFill>
            </a:endParaRPr>
          </a:p>
          <a:p>
            <a:pPr indent="0" lvl="0" marL="0" rtl="0" algn="l">
              <a:spcBef>
                <a:spcPts val="0"/>
              </a:spcBef>
              <a:spcAft>
                <a:spcPts val="0"/>
              </a:spcAft>
              <a:buNone/>
            </a:pPr>
            <a:r>
              <a:rPr lang="en">
                <a:solidFill>
                  <a:srgbClr val="00FF00"/>
                </a:solidFill>
              </a:rPr>
              <a:t>Technical Data</a:t>
            </a:r>
            <a:endParaRPr>
              <a:solidFill>
                <a:srgbClr val="00FF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Academic writing may use arbitrary estimative language</a:t>
            </a:r>
            <a:endParaRPr/>
          </a:p>
        </p:txBody>
      </p:sp>
      <p:sp>
        <p:nvSpPr>
          <p:cNvPr id="544" name="Google Shape;544;p76"/>
          <p:cNvSpPr txBox="1"/>
          <p:nvPr>
            <p:ph idx="2" type="body"/>
          </p:nvPr>
        </p:nvSpPr>
        <p:spPr>
          <a:xfrm>
            <a:off x="403425" y="863550"/>
            <a:ext cx="675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0000"/>
                </a:solidFill>
              </a:rPr>
              <a:t>Arbitrary Estimative Language</a:t>
            </a:r>
            <a:endParaRPr sz="2400">
              <a:solidFill>
                <a:srgbClr val="FF0000"/>
              </a:solidFill>
            </a:endParaRPr>
          </a:p>
          <a:p>
            <a:pPr indent="0" lvl="0" marL="0" rtl="0" algn="l">
              <a:spcBef>
                <a:spcPts val="1600"/>
              </a:spcBef>
              <a:spcAft>
                <a:spcPts val="0"/>
              </a:spcAft>
              <a:buNone/>
            </a:pPr>
            <a:r>
              <a:rPr lang="en">
                <a:solidFill>
                  <a:srgbClr val="FF9900"/>
                </a:solidFill>
              </a:rPr>
              <a:t>Using an established technique in the field,</a:t>
            </a:r>
            <a:r>
              <a:rPr lang="en">
                <a:solidFill>
                  <a:srgbClr val="BF9000"/>
                </a:solidFill>
              </a:rPr>
              <a:t> </a:t>
            </a:r>
            <a:r>
              <a:rPr lang="en"/>
              <a:t>we examined files that had been submitted to the AV scanning service VirusTotal. We identified a sample that </a:t>
            </a:r>
            <a:r>
              <a:rPr lang="en">
                <a:solidFill>
                  <a:srgbClr val="FF0000"/>
                </a:solidFill>
              </a:rPr>
              <a:t>appeared</a:t>
            </a:r>
            <a:r>
              <a:rPr lang="en">
                <a:solidFill>
                  <a:srgbClr val="3C78D8"/>
                </a:solidFill>
              </a:rPr>
              <a:t> </a:t>
            </a:r>
            <a:r>
              <a:rPr lang="en">
                <a:solidFill>
                  <a:srgbClr val="4A86E8"/>
                </a:solidFill>
              </a:rPr>
              <a:t>to be designed to target individuals involved in the fashion industry</a:t>
            </a:r>
            <a:r>
              <a:rPr lang="en">
                <a:solidFill>
                  <a:srgbClr val="3C78D8"/>
                </a:solidFill>
              </a:rPr>
              <a:t> </a:t>
            </a:r>
            <a:r>
              <a:rPr lang="en"/>
              <a:t>(titled </a:t>
            </a:r>
            <a:r>
              <a:rPr lang="en">
                <a:solidFill>
                  <a:srgbClr val="00FF00"/>
                </a:solidFill>
              </a:rPr>
              <a:t>‘so_hot_right_now.exe’.</a:t>
            </a:r>
            <a:r>
              <a:rPr lang="en"/>
              <a:t> </a:t>
            </a:r>
            <a:r>
              <a:rPr lang="en">
                <a:solidFill>
                  <a:srgbClr val="FF9900"/>
                </a:solidFill>
              </a:rPr>
              <a:t>Upon further investigation, we identified additional evidence that </a:t>
            </a:r>
            <a:r>
              <a:rPr lang="en">
                <a:solidFill>
                  <a:srgbClr val="4A86E8"/>
                </a:solidFill>
              </a:rPr>
              <a:t>the malware</a:t>
            </a:r>
            <a:r>
              <a:rPr lang="en">
                <a:solidFill>
                  <a:srgbClr val="3C78D8"/>
                </a:solidFill>
              </a:rPr>
              <a:t> </a:t>
            </a:r>
            <a:r>
              <a:rPr lang="en">
                <a:solidFill>
                  <a:srgbClr val="FF0000"/>
                </a:solidFill>
              </a:rPr>
              <a:t>was designed</a:t>
            </a:r>
            <a:r>
              <a:rPr lang="en">
                <a:solidFill>
                  <a:srgbClr val="CC0000"/>
                </a:solidFill>
              </a:rPr>
              <a:t> </a:t>
            </a:r>
            <a:r>
              <a:rPr lang="en">
                <a:solidFill>
                  <a:srgbClr val="4A86E8"/>
                </a:solidFill>
              </a:rPr>
              <a:t>to target the Prime Minister of Malaysia;</a:t>
            </a:r>
            <a:r>
              <a:rPr lang="en">
                <a:solidFill>
                  <a:srgbClr val="3C78D8"/>
                </a:solidFill>
              </a:rPr>
              <a:t> </a:t>
            </a:r>
            <a:r>
              <a:rPr lang="en"/>
              <a:t>the submitter ID  that added the file to VT also submitted other documents related to the Malaysian government.</a:t>
            </a:r>
            <a:endParaRPr/>
          </a:p>
          <a:p>
            <a:pPr indent="0" lvl="0" marL="0" rtl="0" algn="l">
              <a:spcBef>
                <a:spcPts val="1600"/>
              </a:spcBef>
              <a:spcAft>
                <a:spcPts val="1600"/>
              </a:spcAft>
              <a:buNone/>
            </a:pPr>
            <a:r>
              <a:rPr lang="en"/>
              <a:t>The malware sample beaconed to a </a:t>
            </a:r>
            <a:r>
              <a:rPr lang="en">
                <a:solidFill>
                  <a:srgbClr val="00FF00"/>
                </a:solidFill>
              </a:rPr>
              <a:t>particular IP </a:t>
            </a:r>
            <a:r>
              <a:rPr lang="en"/>
              <a:t>which also hosted the domain pianokeynecktie[.]tk; the inventor of the piano key necktie is a fashion mogul </a:t>
            </a:r>
            <a:r>
              <a:rPr lang="en">
                <a:solidFill>
                  <a:srgbClr val="4A86E8"/>
                </a:solidFill>
              </a:rPr>
              <a:t>‘Mugatu’ who </a:t>
            </a:r>
            <a:r>
              <a:rPr lang="en">
                <a:solidFill>
                  <a:srgbClr val="FF0000"/>
                </a:solidFill>
              </a:rPr>
              <a:t>we believe </a:t>
            </a:r>
            <a:r>
              <a:rPr lang="en">
                <a:solidFill>
                  <a:srgbClr val="4A86E8"/>
                </a:solidFill>
              </a:rPr>
              <a:t>has reasons to target the Prime Minister of Malaysia. Based on these facts,</a:t>
            </a:r>
            <a:r>
              <a:rPr lang="en">
                <a:solidFill>
                  <a:srgbClr val="3C78D8"/>
                </a:solidFill>
              </a:rPr>
              <a:t> </a:t>
            </a:r>
            <a:r>
              <a:rPr lang="en">
                <a:solidFill>
                  <a:srgbClr val="FF0000"/>
                </a:solidFill>
              </a:rPr>
              <a:t>we assess </a:t>
            </a:r>
            <a:r>
              <a:rPr lang="en">
                <a:solidFill>
                  <a:srgbClr val="4A86E8"/>
                </a:solidFill>
              </a:rPr>
              <a:t>that this malware - and the actor group it </a:t>
            </a:r>
            <a:r>
              <a:rPr lang="en">
                <a:solidFill>
                  <a:srgbClr val="FF0000"/>
                </a:solidFill>
              </a:rPr>
              <a:t>is tied to,</a:t>
            </a:r>
            <a:r>
              <a:rPr lang="en">
                <a:solidFill>
                  <a:srgbClr val="3C78D8"/>
                </a:solidFill>
              </a:rPr>
              <a:t> </a:t>
            </a:r>
            <a:r>
              <a:rPr lang="en">
                <a:solidFill>
                  <a:srgbClr val="4A86E8"/>
                </a:solidFill>
              </a:rPr>
              <a:t>APT999 - has a nexus to Mugatu.</a:t>
            </a:r>
            <a:endParaRPr>
              <a:solidFill>
                <a:srgbClr val="4A86E8"/>
              </a:solidFill>
            </a:endParaRPr>
          </a:p>
        </p:txBody>
      </p:sp>
      <p:sp>
        <p:nvSpPr>
          <p:cNvPr id="545" name="Google Shape;545;p76"/>
          <p:cNvSpPr txBox="1"/>
          <p:nvPr/>
        </p:nvSpPr>
        <p:spPr>
          <a:xfrm>
            <a:off x="7170475" y="1015950"/>
            <a:ext cx="1973400" cy="12279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Key:</a:t>
            </a:r>
            <a:endParaRPr/>
          </a:p>
          <a:p>
            <a:pPr indent="0" lvl="0" marL="0" rtl="0" algn="l">
              <a:spcBef>
                <a:spcPts val="0"/>
              </a:spcBef>
              <a:spcAft>
                <a:spcPts val="0"/>
              </a:spcAft>
              <a:buNone/>
            </a:pPr>
            <a:r>
              <a:rPr lang="en">
                <a:solidFill>
                  <a:srgbClr val="FF9900"/>
                </a:solidFill>
              </a:rPr>
              <a:t>Expository</a:t>
            </a:r>
            <a:endParaRPr>
              <a:solidFill>
                <a:srgbClr val="FFFFFF"/>
              </a:solidFill>
            </a:endParaRPr>
          </a:p>
          <a:p>
            <a:pPr indent="0" lvl="0" marL="0" rtl="0" algn="l">
              <a:spcBef>
                <a:spcPts val="0"/>
              </a:spcBef>
              <a:spcAft>
                <a:spcPts val="0"/>
              </a:spcAft>
              <a:buNone/>
            </a:pPr>
            <a:r>
              <a:rPr lang="en">
                <a:solidFill>
                  <a:srgbClr val="4A86E8"/>
                </a:solidFill>
              </a:rPr>
              <a:t>Assessment</a:t>
            </a:r>
            <a:endParaRPr>
              <a:solidFill>
                <a:srgbClr val="4A86E8"/>
              </a:solidFill>
            </a:endParaRPr>
          </a:p>
          <a:p>
            <a:pPr indent="0" lvl="0" marL="0" rtl="0" algn="l">
              <a:spcBef>
                <a:spcPts val="0"/>
              </a:spcBef>
              <a:spcAft>
                <a:spcPts val="0"/>
              </a:spcAft>
              <a:buNone/>
            </a:pPr>
            <a:r>
              <a:rPr lang="en">
                <a:solidFill>
                  <a:srgbClr val="FF0000"/>
                </a:solidFill>
              </a:rPr>
              <a:t>Estimative Language</a:t>
            </a:r>
            <a:endParaRPr>
              <a:solidFill>
                <a:srgbClr val="FF0000"/>
              </a:solidFill>
            </a:endParaRPr>
          </a:p>
          <a:p>
            <a:pPr indent="0" lvl="0" marL="0" rtl="0" algn="l">
              <a:spcBef>
                <a:spcPts val="0"/>
              </a:spcBef>
              <a:spcAft>
                <a:spcPts val="0"/>
              </a:spcAft>
              <a:buNone/>
            </a:pPr>
            <a:r>
              <a:rPr lang="en">
                <a:solidFill>
                  <a:srgbClr val="00FF00"/>
                </a:solidFill>
              </a:rPr>
              <a:t>Technical Data</a:t>
            </a:r>
            <a:endParaRPr>
              <a:solidFill>
                <a:srgbClr val="00FF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Academic writing mixes facts amidst expository content</a:t>
            </a:r>
            <a:endParaRPr/>
          </a:p>
        </p:txBody>
      </p:sp>
      <p:sp>
        <p:nvSpPr>
          <p:cNvPr id="551" name="Google Shape;551;p77"/>
          <p:cNvSpPr txBox="1"/>
          <p:nvPr>
            <p:ph idx="2" type="body"/>
          </p:nvPr>
        </p:nvSpPr>
        <p:spPr>
          <a:xfrm>
            <a:off x="403425" y="863550"/>
            <a:ext cx="675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900FF"/>
                </a:solidFill>
              </a:rPr>
              <a:t>Facts</a:t>
            </a:r>
            <a:endParaRPr sz="2400">
              <a:solidFill>
                <a:srgbClr val="9900FF"/>
              </a:solidFill>
            </a:endParaRPr>
          </a:p>
          <a:p>
            <a:pPr indent="0" lvl="0" marL="0" rtl="0" algn="l">
              <a:spcBef>
                <a:spcPts val="1600"/>
              </a:spcBef>
              <a:spcAft>
                <a:spcPts val="0"/>
              </a:spcAft>
              <a:buNone/>
            </a:pPr>
            <a:r>
              <a:rPr lang="en">
                <a:solidFill>
                  <a:srgbClr val="FF9900"/>
                </a:solidFill>
              </a:rPr>
              <a:t>Using an established technique in the field, </a:t>
            </a:r>
            <a:r>
              <a:rPr lang="en">
                <a:solidFill>
                  <a:srgbClr val="9900FF"/>
                </a:solidFill>
              </a:rPr>
              <a:t>we examined files that had been submitted to the AV scanning service VirusTotal. We identified a sample that</a:t>
            </a:r>
            <a:r>
              <a:rPr lang="en">
                <a:solidFill>
                  <a:srgbClr val="674EA7"/>
                </a:solidFill>
              </a:rPr>
              <a:t> </a:t>
            </a:r>
            <a:r>
              <a:rPr lang="en">
                <a:solidFill>
                  <a:srgbClr val="CC0000"/>
                </a:solidFill>
              </a:rPr>
              <a:t>appeared</a:t>
            </a:r>
            <a:r>
              <a:rPr lang="en">
                <a:solidFill>
                  <a:srgbClr val="3C78D8"/>
                </a:solidFill>
              </a:rPr>
              <a:t> </a:t>
            </a:r>
            <a:r>
              <a:rPr lang="en">
                <a:solidFill>
                  <a:srgbClr val="4A86E8"/>
                </a:solidFill>
              </a:rPr>
              <a:t>to be designed to target individuals involved in the fashion industry </a:t>
            </a:r>
            <a:r>
              <a:rPr lang="en">
                <a:solidFill>
                  <a:srgbClr val="9900FF"/>
                </a:solidFill>
              </a:rPr>
              <a:t>(titled </a:t>
            </a:r>
            <a:r>
              <a:rPr lang="en"/>
              <a:t>‘</a:t>
            </a:r>
            <a:r>
              <a:rPr lang="en">
                <a:solidFill>
                  <a:srgbClr val="6AA84F"/>
                </a:solidFill>
              </a:rPr>
              <a:t>so_hot_right_now.exe’.</a:t>
            </a:r>
            <a:r>
              <a:rPr lang="en"/>
              <a:t> </a:t>
            </a:r>
            <a:r>
              <a:rPr lang="en">
                <a:solidFill>
                  <a:srgbClr val="FF9900"/>
                </a:solidFill>
              </a:rPr>
              <a:t>Upon further investigation, we identified additional evidence that </a:t>
            </a:r>
            <a:r>
              <a:rPr lang="en">
                <a:solidFill>
                  <a:srgbClr val="4A86E8"/>
                </a:solidFill>
              </a:rPr>
              <a:t>the malware</a:t>
            </a:r>
            <a:r>
              <a:rPr lang="en">
                <a:solidFill>
                  <a:srgbClr val="3C78D8"/>
                </a:solidFill>
              </a:rPr>
              <a:t> </a:t>
            </a:r>
            <a:r>
              <a:rPr lang="en">
                <a:solidFill>
                  <a:srgbClr val="FF0000"/>
                </a:solidFill>
              </a:rPr>
              <a:t>was designed</a:t>
            </a:r>
            <a:r>
              <a:rPr lang="en">
                <a:solidFill>
                  <a:srgbClr val="CC0000"/>
                </a:solidFill>
              </a:rPr>
              <a:t> </a:t>
            </a:r>
            <a:r>
              <a:rPr lang="en">
                <a:solidFill>
                  <a:srgbClr val="4A86E8"/>
                </a:solidFill>
              </a:rPr>
              <a:t>to target the Prime Minister of Malaysia;</a:t>
            </a:r>
            <a:r>
              <a:rPr lang="en">
                <a:solidFill>
                  <a:srgbClr val="3C78D8"/>
                </a:solidFill>
              </a:rPr>
              <a:t> </a:t>
            </a:r>
            <a:r>
              <a:rPr lang="en">
                <a:solidFill>
                  <a:srgbClr val="9900FF"/>
                </a:solidFill>
              </a:rPr>
              <a:t>the submitter ID  that added the file to VT also submitted other documents related to the Malaysian government.</a:t>
            </a:r>
            <a:endParaRPr>
              <a:solidFill>
                <a:srgbClr val="9900FF"/>
              </a:solidFill>
            </a:endParaRPr>
          </a:p>
          <a:p>
            <a:pPr indent="0" lvl="0" marL="0" rtl="0" algn="l">
              <a:spcBef>
                <a:spcPts val="1600"/>
              </a:spcBef>
              <a:spcAft>
                <a:spcPts val="1600"/>
              </a:spcAft>
              <a:buNone/>
            </a:pPr>
            <a:r>
              <a:rPr lang="en">
                <a:solidFill>
                  <a:srgbClr val="9900FF"/>
                </a:solidFill>
              </a:rPr>
              <a:t>The malware sample beaconed to a </a:t>
            </a:r>
            <a:r>
              <a:rPr lang="en">
                <a:solidFill>
                  <a:srgbClr val="6AA84F"/>
                </a:solidFill>
              </a:rPr>
              <a:t>particular IP</a:t>
            </a:r>
            <a:r>
              <a:rPr lang="en"/>
              <a:t> </a:t>
            </a:r>
            <a:r>
              <a:rPr lang="en">
                <a:solidFill>
                  <a:srgbClr val="9900FF"/>
                </a:solidFill>
              </a:rPr>
              <a:t>which also hosted the domain pianokeynecktie[.]tk; the inventor of the piano key necktie is a fashion mogul </a:t>
            </a:r>
            <a:r>
              <a:rPr lang="en">
                <a:solidFill>
                  <a:srgbClr val="3C78D8"/>
                </a:solidFill>
              </a:rPr>
              <a:t>‘</a:t>
            </a:r>
            <a:r>
              <a:rPr lang="en">
                <a:solidFill>
                  <a:srgbClr val="4A86E8"/>
                </a:solidFill>
              </a:rPr>
              <a:t>Mugatu’ who</a:t>
            </a:r>
            <a:r>
              <a:rPr lang="en">
                <a:solidFill>
                  <a:srgbClr val="3C78D8"/>
                </a:solidFill>
              </a:rPr>
              <a:t> </a:t>
            </a:r>
            <a:r>
              <a:rPr lang="en">
                <a:solidFill>
                  <a:srgbClr val="FF0000"/>
                </a:solidFill>
              </a:rPr>
              <a:t>we believe</a:t>
            </a:r>
            <a:r>
              <a:rPr lang="en">
                <a:solidFill>
                  <a:srgbClr val="CC0000"/>
                </a:solidFill>
              </a:rPr>
              <a:t> </a:t>
            </a:r>
            <a:r>
              <a:rPr lang="en">
                <a:solidFill>
                  <a:srgbClr val="4A86E8"/>
                </a:solidFill>
              </a:rPr>
              <a:t>has reasons to target the Prime Minister of Malaysia. Based on these facts, </a:t>
            </a:r>
            <a:r>
              <a:rPr lang="en">
                <a:solidFill>
                  <a:srgbClr val="FF0000"/>
                </a:solidFill>
              </a:rPr>
              <a:t>we assess</a:t>
            </a:r>
            <a:r>
              <a:rPr lang="en">
                <a:solidFill>
                  <a:srgbClr val="3C78D8"/>
                </a:solidFill>
              </a:rPr>
              <a:t> </a:t>
            </a:r>
            <a:r>
              <a:rPr lang="en">
                <a:solidFill>
                  <a:srgbClr val="4A86E8"/>
                </a:solidFill>
              </a:rPr>
              <a:t>that this malware - and the actor group it</a:t>
            </a:r>
            <a:r>
              <a:rPr lang="en">
                <a:solidFill>
                  <a:srgbClr val="3C78D8"/>
                </a:solidFill>
              </a:rPr>
              <a:t> </a:t>
            </a:r>
            <a:r>
              <a:rPr lang="en">
                <a:solidFill>
                  <a:srgbClr val="FF0000"/>
                </a:solidFill>
              </a:rPr>
              <a:t>is tied to,</a:t>
            </a:r>
            <a:r>
              <a:rPr lang="en">
                <a:solidFill>
                  <a:srgbClr val="3C78D8"/>
                </a:solidFill>
              </a:rPr>
              <a:t> </a:t>
            </a:r>
            <a:r>
              <a:rPr lang="en">
                <a:solidFill>
                  <a:srgbClr val="4A86E8"/>
                </a:solidFill>
              </a:rPr>
              <a:t>APT999 - has a nexus to Mugatu.</a:t>
            </a:r>
            <a:endParaRPr>
              <a:solidFill>
                <a:srgbClr val="4A86E8"/>
              </a:solidFill>
            </a:endParaRPr>
          </a:p>
        </p:txBody>
      </p:sp>
      <p:sp>
        <p:nvSpPr>
          <p:cNvPr id="552" name="Google Shape;552;p77"/>
          <p:cNvSpPr txBox="1"/>
          <p:nvPr/>
        </p:nvSpPr>
        <p:spPr>
          <a:xfrm>
            <a:off x="7117050" y="1015950"/>
            <a:ext cx="2027100" cy="14391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Key</a:t>
            </a:r>
            <a:r>
              <a:rPr lang="en">
                <a:solidFill>
                  <a:srgbClr val="FFFFFF"/>
                </a:solidFill>
              </a:rPr>
              <a:t>:</a:t>
            </a:r>
            <a:endParaRPr>
              <a:solidFill>
                <a:srgbClr val="FFFFFF"/>
              </a:solidFill>
            </a:endParaRPr>
          </a:p>
          <a:p>
            <a:pPr indent="0" lvl="0" marL="0" rtl="0" algn="l">
              <a:spcBef>
                <a:spcPts val="0"/>
              </a:spcBef>
              <a:spcAft>
                <a:spcPts val="0"/>
              </a:spcAft>
              <a:buNone/>
            </a:pPr>
            <a:r>
              <a:rPr lang="en">
                <a:solidFill>
                  <a:srgbClr val="FF9900"/>
                </a:solidFill>
              </a:rPr>
              <a:t>Expository</a:t>
            </a:r>
            <a:endParaRPr>
              <a:solidFill>
                <a:srgbClr val="FFFFFF"/>
              </a:solidFill>
            </a:endParaRPr>
          </a:p>
          <a:p>
            <a:pPr indent="0" lvl="0" marL="0" rtl="0" algn="l">
              <a:spcBef>
                <a:spcPts val="0"/>
              </a:spcBef>
              <a:spcAft>
                <a:spcPts val="0"/>
              </a:spcAft>
              <a:buNone/>
            </a:pPr>
            <a:r>
              <a:rPr lang="en">
                <a:solidFill>
                  <a:srgbClr val="4A86E8"/>
                </a:solidFill>
              </a:rPr>
              <a:t>Assessment</a:t>
            </a:r>
            <a:endParaRPr>
              <a:solidFill>
                <a:srgbClr val="4A86E8"/>
              </a:solidFill>
            </a:endParaRPr>
          </a:p>
          <a:p>
            <a:pPr indent="0" lvl="0" marL="0" rtl="0" algn="l">
              <a:spcBef>
                <a:spcPts val="0"/>
              </a:spcBef>
              <a:spcAft>
                <a:spcPts val="0"/>
              </a:spcAft>
              <a:buNone/>
            </a:pPr>
            <a:r>
              <a:rPr lang="en">
                <a:solidFill>
                  <a:srgbClr val="FF0000"/>
                </a:solidFill>
              </a:rPr>
              <a:t>Estimative Language</a:t>
            </a:r>
            <a:endParaRPr>
              <a:solidFill>
                <a:srgbClr val="FFFFFF"/>
              </a:solidFill>
            </a:endParaRPr>
          </a:p>
          <a:p>
            <a:pPr indent="0" lvl="0" marL="0" rtl="0" algn="l">
              <a:spcBef>
                <a:spcPts val="0"/>
              </a:spcBef>
              <a:spcAft>
                <a:spcPts val="0"/>
              </a:spcAft>
              <a:buNone/>
            </a:pPr>
            <a:r>
              <a:rPr lang="en">
                <a:solidFill>
                  <a:srgbClr val="9900FF"/>
                </a:solidFill>
              </a:rPr>
              <a:t>Facts</a:t>
            </a:r>
            <a:endParaRPr>
              <a:solidFill>
                <a:srgbClr val="9900FF"/>
              </a:solidFill>
            </a:endParaRPr>
          </a:p>
          <a:p>
            <a:pPr indent="0" lvl="0" marL="0" rtl="0" algn="l">
              <a:spcBef>
                <a:spcPts val="0"/>
              </a:spcBef>
              <a:spcAft>
                <a:spcPts val="0"/>
              </a:spcAft>
              <a:buNone/>
            </a:pPr>
            <a:r>
              <a:rPr lang="en">
                <a:solidFill>
                  <a:srgbClr val="00FF00"/>
                </a:solidFill>
              </a:rPr>
              <a:t>Technical Data</a:t>
            </a:r>
            <a:endParaRPr>
              <a:solidFill>
                <a:srgbClr val="00FF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Rewritten as an intelligence product</a:t>
            </a:r>
            <a:endParaRPr/>
          </a:p>
        </p:txBody>
      </p:sp>
      <p:sp>
        <p:nvSpPr>
          <p:cNvPr id="558" name="Google Shape;558;p78"/>
          <p:cNvSpPr txBox="1"/>
          <p:nvPr>
            <p:ph idx="2" type="body"/>
          </p:nvPr>
        </p:nvSpPr>
        <p:spPr>
          <a:xfrm>
            <a:off x="389025" y="1296625"/>
            <a:ext cx="675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We </a:t>
            </a:r>
            <a:r>
              <a:rPr lang="en">
                <a:solidFill>
                  <a:srgbClr val="FF0000"/>
                </a:solidFill>
              </a:rPr>
              <a:t>assess with high confidence</a:t>
            </a:r>
            <a:r>
              <a:rPr lang="en">
                <a:solidFill>
                  <a:srgbClr val="4A86E8"/>
                </a:solidFill>
              </a:rPr>
              <a:t> that APT999 is affiliated with Mugatu, with their most recent campaign targeting the Prime Minister of Malaysia.</a:t>
            </a:r>
            <a:endParaRPr>
              <a:solidFill>
                <a:srgbClr val="4A86E8"/>
              </a:solidFill>
            </a:endParaRPr>
          </a:p>
          <a:p>
            <a:pPr indent="-317500" lvl="0" marL="457200" rtl="0" algn="l">
              <a:spcBef>
                <a:spcPts val="1600"/>
              </a:spcBef>
              <a:spcAft>
                <a:spcPts val="0"/>
              </a:spcAft>
              <a:buClr>
                <a:srgbClr val="9900FF"/>
              </a:buClr>
              <a:buSzPts val="1400"/>
              <a:buChar char="●"/>
            </a:pPr>
            <a:r>
              <a:rPr lang="en">
                <a:solidFill>
                  <a:srgbClr val="9900FF"/>
                </a:solidFill>
              </a:rPr>
              <a:t>We obtained a malware sample (</a:t>
            </a:r>
            <a:r>
              <a:rPr lang="en">
                <a:solidFill>
                  <a:srgbClr val="00FF00"/>
                </a:solidFill>
              </a:rPr>
              <a:t>1bd4f4743bed16314b32f828c23427ed, ‘so_hot_right_now[.]exe’</a:t>
            </a:r>
            <a:r>
              <a:rPr lang="en">
                <a:solidFill>
                  <a:srgbClr val="9900FF"/>
                </a:solidFill>
              </a:rPr>
              <a:t>).</a:t>
            </a:r>
            <a:endParaRPr>
              <a:solidFill>
                <a:srgbClr val="9900FF"/>
              </a:solidFill>
            </a:endParaRPr>
          </a:p>
          <a:p>
            <a:pPr indent="-317500" lvl="0" marL="457200" rtl="0" algn="l">
              <a:spcBef>
                <a:spcPts val="0"/>
              </a:spcBef>
              <a:spcAft>
                <a:spcPts val="0"/>
              </a:spcAft>
              <a:buClr>
                <a:srgbClr val="9900FF"/>
              </a:buClr>
              <a:buSzPts val="1400"/>
              <a:buChar char="●"/>
            </a:pPr>
            <a:r>
              <a:rPr lang="en">
                <a:solidFill>
                  <a:srgbClr val="9900FF"/>
                </a:solidFill>
              </a:rPr>
              <a:t>Passive DNS records indicate that at the same time the executable was compiled </a:t>
            </a:r>
            <a:r>
              <a:rPr lang="en">
                <a:solidFill>
                  <a:srgbClr val="00FF00"/>
                </a:solidFill>
              </a:rPr>
              <a:t>(09/10/21)</a:t>
            </a:r>
            <a:r>
              <a:rPr lang="en">
                <a:solidFill>
                  <a:srgbClr val="9900FF"/>
                </a:solidFill>
              </a:rPr>
              <a:t>, the C2 server </a:t>
            </a:r>
            <a:r>
              <a:rPr lang="en">
                <a:solidFill>
                  <a:srgbClr val="00FF00"/>
                </a:solidFill>
              </a:rPr>
              <a:t>(8[.]8[.]8[.]8)</a:t>
            </a:r>
            <a:r>
              <a:rPr lang="en">
                <a:solidFill>
                  <a:srgbClr val="9900FF"/>
                </a:solidFill>
              </a:rPr>
              <a:t> also hosted the domain </a:t>
            </a:r>
            <a:r>
              <a:rPr lang="en">
                <a:solidFill>
                  <a:srgbClr val="00FF00"/>
                </a:solidFill>
              </a:rPr>
              <a:t>pianokeynecktie[.]tk.</a:t>
            </a:r>
            <a:endParaRPr>
              <a:solidFill>
                <a:srgbClr val="9900FF"/>
              </a:solidFill>
            </a:endParaRPr>
          </a:p>
          <a:p>
            <a:pPr indent="-317500" lvl="0" marL="457200" rtl="0" algn="l">
              <a:spcBef>
                <a:spcPts val="0"/>
              </a:spcBef>
              <a:spcAft>
                <a:spcPts val="0"/>
              </a:spcAft>
              <a:buClr>
                <a:srgbClr val="9900FF"/>
              </a:buClr>
              <a:buSzPts val="1400"/>
              <a:buChar char="●"/>
            </a:pPr>
            <a:r>
              <a:rPr lang="en">
                <a:solidFill>
                  <a:srgbClr val="9900FF"/>
                </a:solidFill>
              </a:rPr>
              <a:t>The file was uploaded to VirusTotal from a submitter ID </a:t>
            </a:r>
            <a:r>
              <a:rPr lang="en">
                <a:solidFill>
                  <a:srgbClr val="00FF00"/>
                </a:solidFill>
              </a:rPr>
              <a:t>(#12345) </a:t>
            </a:r>
            <a:r>
              <a:rPr lang="en">
                <a:solidFill>
                  <a:srgbClr val="9900FF"/>
                </a:solidFill>
              </a:rPr>
              <a:t>that previously uploaded files specific to the office of the Prime Minister of Malaysia.</a:t>
            </a:r>
            <a:endParaRPr>
              <a:solidFill>
                <a:srgbClr val="9900FF"/>
              </a:solidFill>
            </a:endParaRPr>
          </a:p>
          <a:p>
            <a:pPr indent="-317500" lvl="0" marL="457200" rtl="0" algn="l">
              <a:spcBef>
                <a:spcPts val="0"/>
              </a:spcBef>
              <a:spcAft>
                <a:spcPts val="0"/>
              </a:spcAft>
              <a:buClr>
                <a:srgbClr val="9900FF"/>
              </a:buClr>
              <a:buSzPts val="1400"/>
              <a:buChar char="●"/>
            </a:pPr>
            <a:r>
              <a:rPr lang="en">
                <a:solidFill>
                  <a:srgbClr val="9900FF"/>
                </a:solidFill>
              </a:rPr>
              <a:t>The inventor of the piano key necktie is Mugatu, a fashion mogul known for coining the expression ‘so hot right now’; we’ve previously assessed his risk to the Prime Minister of Malaysia (see </a:t>
            </a:r>
            <a:r>
              <a:rPr lang="en">
                <a:solidFill>
                  <a:srgbClr val="00FF00"/>
                </a:solidFill>
              </a:rPr>
              <a:t>report #####</a:t>
            </a:r>
            <a:r>
              <a:rPr lang="en">
                <a:solidFill>
                  <a:srgbClr val="9900FF"/>
                </a:solidFill>
              </a:rPr>
              <a:t>).</a:t>
            </a:r>
            <a:endParaRPr>
              <a:solidFill>
                <a:srgbClr val="9900FF"/>
              </a:solidFill>
            </a:endParaRPr>
          </a:p>
        </p:txBody>
      </p:sp>
      <p:sp>
        <p:nvSpPr>
          <p:cNvPr id="559" name="Google Shape;559;p78"/>
          <p:cNvSpPr txBox="1"/>
          <p:nvPr/>
        </p:nvSpPr>
        <p:spPr>
          <a:xfrm>
            <a:off x="7117050" y="863550"/>
            <a:ext cx="2027100" cy="14391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Key</a:t>
            </a:r>
            <a:r>
              <a:rPr lang="en">
                <a:solidFill>
                  <a:srgbClr val="FFFFFF"/>
                </a:solidFill>
              </a:rPr>
              <a:t>:</a:t>
            </a:r>
            <a:endParaRPr>
              <a:solidFill>
                <a:srgbClr val="FFFFFF"/>
              </a:solidFill>
            </a:endParaRPr>
          </a:p>
          <a:p>
            <a:pPr indent="0" lvl="0" marL="0" rtl="0" algn="l">
              <a:spcBef>
                <a:spcPts val="0"/>
              </a:spcBef>
              <a:spcAft>
                <a:spcPts val="0"/>
              </a:spcAft>
              <a:buNone/>
            </a:pPr>
            <a:r>
              <a:rPr lang="en">
                <a:solidFill>
                  <a:srgbClr val="FF9900"/>
                </a:solidFill>
              </a:rPr>
              <a:t>Expository</a:t>
            </a:r>
            <a:endParaRPr>
              <a:solidFill>
                <a:srgbClr val="FFFFFF"/>
              </a:solidFill>
            </a:endParaRPr>
          </a:p>
          <a:p>
            <a:pPr indent="0" lvl="0" marL="0" rtl="0" algn="l">
              <a:spcBef>
                <a:spcPts val="0"/>
              </a:spcBef>
              <a:spcAft>
                <a:spcPts val="0"/>
              </a:spcAft>
              <a:buNone/>
            </a:pPr>
            <a:r>
              <a:rPr lang="en">
                <a:solidFill>
                  <a:srgbClr val="4A86E8"/>
                </a:solidFill>
              </a:rPr>
              <a:t>Assessment</a:t>
            </a:r>
            <a:endParaRPr>
              <a:solidFill>
                <a:srgbClr val="4A86E8"/>
              </a:solidFill>
            </a:endParaRPr>
          </a:p>
          <a:p>
            <a:pPr indent="0" lvl="0" marL="0" rtl="0" algn="l">
              <a:spcBef>
                <a:spcPts val="0"/>
              </a:spcBef>
              <a:spcAft>
                <a:spcPts val="0"/>
              </a:spcAft>
              <a:buNone/>
            </a:pPr>
            <a:r>
              <a:rPr lang="en">
                <a:solidFill>
                  <a:srgbClr val="FF0000"/>
                </a:solidFill>
              </a:rPr>
              <a:t>Estimative Language</a:t>
            </a:r>
            <a:endParaRPr>
              <a:solidFill>
                <a:srgbClr val="FFFFFF"/>
              </a:solidFill>
            </a:endParaRPr>
          </a:p>
          <a:p>
            <a:pPr indent="0" lvl="0" marL="0" rtl="0" algn="l">
              <a:spcBef>
                <a:spcPts val="0"/>
              </a:spcBef>
              <a:spcAft>
                <a:spcPts val="0"/>
              </a:spcAft>
              <a:buNone/>
            </a:pPr>
            <a:r>
              <a:rPr lang="en">
                <a:solidFill>
                  <a:srgbClr val="9900FF"/>
                </a:solidFill>
              </a:rPr>
              <a:t>Facts</a:t>
            </a:r>
            <a:endParaRPr>
              <a:solidFill>
                <a:srgbClr val="9900FF"/>
              </a:solidFill>
            </a:endParaRPr>
          </a:p>
          <a:p>
            <a:pPr indent="0" lvl="0" marL="0" rtl="0" algn="l">
              <a:spcBef>
                <a:spcPts val="0"/>
              </a:spcBef>
              <a:spcAft>
                <a:spcPts val="0"/>
              </a:spcAft>
              <a:buNone/>
            </a:pPr>
            <a:r>
              <a:rPr lang="en">
                <a:solidFill>
                  <a:srgbClr val="00FF00"/>
                </a:solidFill>
              </a:rPr>
              <a:t>Technical Data</a:t>
            </a:r>
            <a:endParaRPr>
              <a:solidFill>
                <a:srgbClr val="00FF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79"/>
          <p:cNvSpPr txBox="1"/>
          <p:nvPr>
            <p:ph type="ctrTitle"/>
          </p:nvPr>
        </p:nvSpPr>
        <p:spPr>
          <a:xfrm>
            <a:off x="4269350" y="457300"/>
            <a:ext cx="41061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Concepts to review from this session</a:t>
            </a:r>
            <a:endParaRPr/>
          </a:p>
        </p:txBody>
      </p:sp>
      <p:graphicFrame>
        <p:nvGraphicFramePr>
          <p:cNvPr id="565" name="Google Shape;565;p79"/>
          <p:cNvGraphicFramePr/>
          <p:nvPr/>
        </p:nvGraphicFramePr>
        <p:xfrm>
          <a:off x="952500" y="1074600"/>
          <a:ext cx="3000000" cy="3000000"/>
        </p:xfrm>
        <a:graphic>
          <a:graphicData uri="http://schemas.openxmlformats.org/drawingml/2006/table">
            <a:tbl>
              <a:tblPr>
                <a:noFill/>
                <a:tableStyleId>{D444604E-F7A0-462F-AFD7-77DAB86A73A4}</a:tableStyleId>
              </a:tblPr>
              <a:tblGrid>
                <a:gridCol w="4929225"/>
                <a:gridCol w="2406350"/>
              </a:tblGrid>
              <a:tr h="365675">
                <a:tc>
                  <a:txBody>
                    <a:bodyPr/>
                    <a:lstStyle/>
                    <a:p>
                      <a:pPr indent="0" lvl="0" marL="0" rtl="0" algn="l">
                        <a:spcBef>
                          <a:spcPts val="0"/>
                        </a:spcBef>
                        <a:spcAft>
                          <a:spcPts val="0"/>
                        </a:spcAft>
                        <a:buNone/>
                      </a:pPr>
                      <a:r>
                        <a:rPr b="1" lang="en" sz="1000"/>
                        <a:t>New Data Types</a:t>
                      </a:r>
                      <a:endParaRPr b="1" sz="1000"/>
                    </a:p>
                    <a:p>
                      <a:pPr indent="0" lvl="0" marL="0" rtl="0" algn="l">
                        <a:spcBef>
                          <a:spcPts val="0"/>
                        </a:spcBef>
                        <a:spcAft>
                          <a:spcPts val="0"/>
                        </a:spcAft>
                        <a:buNone/>
                      </a:pPr>
                      <a:r>
                        <a:rPr lang="en" sz="800">
                          <a:solidFill>
                            <a:srgbClr val="434343"/>
                          </a:solidFill>
                        </a:rPr>
                        <a:t>Fundamental Python constructs that define how data is stored and what can be done with it.</a:t>
                      </a:r>
                      <a:endParaRPr sz="800">
                        <a:solidFill>
                          <a:srgbClr val="434343"/>
                        </a:solidFill>
                      </a:endParaRPr>
                    </a:p>
                  </a:txBody>
                  <a:tcPr marT="91425" marB="91425" marR="91425" marL="91425"/>
                </a:tc>
                <a:tc>
                  <a:txBody>
                    <a:bodyPr/>
                    <a:lstStyle/>
                    <a:p>
                      <a:pPr indent="0" lvl="0" marL="0" rtl="0" algn="l">
                        <a:spcBef>
                          <a:spcPts val="0"/>
                        </a:spcBef>
                        <a:spcAft>
                          <a:spcPts val="0"/>
                        </a:spcAft>
                        <a:buNone/>
                      </a:pPr>
                      <a:r>
                        <a:rPr lang="en" sz="1000">
                          <a:solidFill>
                            <a:srgbClr val="217BAC"/>
                          </a:solidFill>
                        </a:rPr>
                        <a:t>str()</a:t>
                      </a:r>
                      <a:endParaRPr sz="1000">
                        <a:solidFill>
                          <a:srgbClr val="217BAC"/>
                        </a:solidFill>
                      </a:endParaRPr>
                    </a:p>
                  </a:txBody>
                  <a:tcPr marT="91425" marB="91425" marR="91425" marL="91425"/>
                </a:tc>
              </a:tr>
              <a:tr h="633875">
                <a:tc>
                  <a:txBody>
                    <a:bodyPr/>
                    <a:lstStyle/>
                    <a:p>
                      <a:pPr indent="0" lvl="0" marL="0" rtl="0" algn="l">
                        <a:spcBef>
                          <a:spcPts val="0"/>
                        </a:spcBef>
                        <a:spcAft>
                          <a:spcPts val="0"/>
                        </a:spcAft>
                        <a:buNone/>
                      </a:pPr>
                      <a:r>
                        <a:rPr b="1" lang="en" sz="1000"/>
                        <a:t>New Concepts</a:t>
                      </a:r>
                      <a:endParaRPr b="1" sz="1000"/>
                    </a:p>
                    <a:p>
                      <a:pPr indent="0" lvl="0" marL="0" rtl="0" algn="l">
                        <a:spcBef>
                          <a:spcPts val="0"/>
                        </a:spcBef>
                        <a:spcAft>
                          <a:spcPts val="0"/>
                        </a:spcAft>
                        <a:buNone/>
                      </a:pPr>
                      <a:r>
                        <a:rPr lang="en" sz="800">
                          <a:solidFill>
                            <a:srgbClr val="434343"/>
                          </a:solidFill>
                        </a:rPr>
                        <a:t>Ideas, concepts, or other abstract processes for working with code.</a:t>
                      </a:r>
                      <a:endParaRPr sz="800">
                        <a:solidFill>
                          <a:srgbClr val="434343"/>
                        </a:solidFill>
                      </a:endParaRPr>
                    </a:p>
                  </a:txBody>
                  <a:tcPr marT="91425" marB="91425" marR="91425" marL="91425"/>
                </a:tc>
                <a:tc>
                  <a:txBody>
                    <a:bodyPr/>
                    <a:lstStyle/>
                    <a:p>
                      <a:pPr indent="0" lvl="0" marL="0" rtl="0" algn="l">
                        <a:spcBef>
                          <a:spcPts val="0"/>
                        </a:spcBef>
                        <a:spcAft>
                          <a:spcPts val="0"/>
                        </a:spcAft>
                        <a:buNone/>
                      </a:pPr>
                      <a:r>
                        <a:rPr lang="en" sz="1000">
                          <a:solidFill>
                            <a:srgbClr val="217BAC"/>
                          </a:solidFill>
                        </a:rPr>
                        <a:t>Applying Math &amp; Comparison Operators to Strings</a:t>
                      </a:r>
                      <a:endParaRPr sz="1000">
                        <a:solidFill>
                          <a:srgbClr val="217BAC"/>
                        </a:solidFill>
                      </a:endParaRPr>
                    </a:p>
                    <a:p>
                      <a:pPr indent="0" lvl="0" marL="0" rtl="0" algn="l">
                        <a:spcBef>
                          <a:spcPts val="0"/>
                        </a:spcBef>
                        <a:spcAft>
                          <a:spcPts val="0"/>
                        </a:spcAft>
                        <a:buNone/>
                      </a:pPr>
                      <a:r>
                        <a:rPr i="1" lang="en" sz="1000">
                          <a:solidFill>
                            <a:srgbClr val="217BAC"/>
                          </a:solidFill>
                        </a:rPr>
                        <a:t>Soft Introduction: Iterables</a:t>
                      </a:r>
                      <a:endParaRPr i="1" sz="1000">
                        <a:solidFill>
                          <a:srgbClr val="217BAC"/>
                        </a:solidFill>
                      </a:endParaRPr>
                    </a:p>
                    <a:p>
                      <a:pPr indent="0" lvl="0" marL="0" rtl="0" algn="l">
                        <a:spcBef>
                          <a:spcPts val="0"/>
                        </a:spcBef>
                        <a:spcAft>
                          <a:spcPts val="0"/>
                        </a:spcAft>
                        <a:buNone/>
                      </a:pPr>
                      <a:r>
                        <a:rPr lang="en" sz="1000">
                          <a:solidFill>
                            <a:srgbClr val="217BAC"/>
                          </a:solidFill>
                        </a:rPr>
                        <a:t>Indices</a:t>
                      </a:r>
                      <a:endParaRPr sz="1000">
                        <a:solidFill>
                          <a:srgbClr val="217BAC"/>
                        </a:solidFill>
                      </a:endParaRPr>
                    </a:p>
                  </a:txBody>
                  <a:tcPr marT="91425" marB="91425" marR="91425" marL="91425"/>
                </a:tc>
              </a:tr>
              <a:tr h="365675">
                <a:tc>
                  <a:txBody>
                    <a:bodyPr/>
                    <a:lstStyle/>
                    <a:p>
                      <a:pPr indent="0" lvl="0" marL="0" rtl="0" algn="l">
                        <a:spcBef>
                          <a:spcPts val="0"/>
                        </a:spcBef>
                        <a:spcAft>
                          <a:spcPts val="0"/>
                        </a:spcAft>
                        <a:buNone/>
                      </a:pPr>
                      <a:r>
                        <a:rPr b="1" lang="en" sz="1000"/>
                        <a:t>New Operators</a:t>
                      </a:r>
                      <a:endParaRPr b="1" sz="1000"/>
                    </a:p>
                    <a:p>
                      <a:pPr indent="0" lvl="0" marL="0" rtl="0" algn="l">
                        <a:spcBef>
                          <a:spcPts val="0"/>
                        </a:spcBef>
                        <a:spcAft>
                          <a:spcPts val="0"/>
                        </a:spcAft>
                        <a:buNone/>
                      </a:pPr>
                      <a:r>
                        <a:rPr lang="en" sz="800">
                          <a:solidFill>
                            <a:srgbClr val="434343"/>
                          </a:solidFill>
                        </a:rPr>
                        <a:t>Python foundational operators that take action on data.</a:t>
                      </a:r>
                      <a:endParaRPr sz="800">
                        <a:solidFill>
                          <a:srgbClr val="434343"/>
                        </a:solidFill>
                      </a:endParaRPr>
                    </a:p>
                  </a:txBody>
                  <a:tcPr marT="91425" marB="91425" marR="91425" marL="91425"/>
                </a:tc>
                <a:tc>
                  <a:txBody>
                    <a:bodyPr/>
                    <a:lstStyle/>
                    <a:p>
                      <a:pPr indent="0" lvl="0" marL="0" rtl="0" algn="l">
                        <a:spcBef>
                          <a:spcPts val="0"/>
                        </a:spcBef>
                        <a:spcAft>
                          <a:spcPts val="0"/>
                        </a:spcAft>
                        <a:buNone/>
                      </a:pPr>
                      <a:r>
                        <a:rPr lang="en" sz="1000">
                          <a:solidFill>
                            <a:srgbClr val="217BAC"/>
                          </a:solidFill>
                        </a:rPr>
                        <a:t>: when used as a slice operator</a:t>
                      </a:r>
                      <a:endParaRPr sz="1000">
                        <a:solidFill>
                          <a:srgbClr val="217BAC"/>
                        </a:solidFill>
                      </a:endParaRPr>
                    </a:p>
                  </a:txBody>
                  <a:tcPr marT="91425" marB="91425" marR="91425" marL="91425"/>
                </a:tc>
              </a:tr>
              <a:tr h="390075">
                <a:tc>
                  <a:txBody>
                    <a:bodyPr/>
                    <a:lstStyle/>
                    <a:p>
                      <a:pPr indent="0" lvl="0" marL="0" rtl="0" algn="l">
                        <a:spcBef>
                          <a:spcPts val="0"/>
                        </a:spcBef>
                        <a:spcAft>
                          <a:spcPts val="0"/>
                        </a:spcAft>
                        <a:buNone/>
                      </a:pPr>
                      <a:r>
                        <a:rPr b="1" lang="en" sz="1000"/>
                        <a:t>New Keywords / Expressions</a:t>
                      </a:r>
                      <a:endParaRPr b="1" sz="1000"/>
                    </a:p>
                    <a:p>
                      <a:pPr indent="0" lvl="0" marL="0" rtl="0" algn="l">
                        <a:spcBef>
                          <a:spcPts val="0"/>
                        </a:spcBef>
                        <a:spcAft>
                          <a:spcPts val="0"/>
                        </a:spcAft>
                        <a:buNone/>
                      </a:pPr>
                      <a:r>
                        <a:rPr lang="en" sz="800">
                          <a:solidFill>
                            <a:srgbClr val="434343"/>
                          </a:solidFill>
                        </a:rPr>
                        <a:t>Reserved keywords, statements, expressions, or other constructs for manipulating data.</a:t>
                      </a:r>
                      <a:endParaRPr sz="800">
                        <a:solidFill>
                          <a:srgbClr val="434343"/>
                        </a:solidFill>
                      </a:endParaRPr>
                    </a:p>
                  </a:txBody>
                  <a:tcPr marT="91425" marB="91425" marR="91425" marL="91425"/>
                </a:tc>
                <a:tc>
                  <a:txBody>
                    <a:bodyPr/>
                    <a:lstStyle/>
                    <a:p>
                      <a:pPr indent="0" lvl="0" marL="0" rtl="0" algn="l">
                        <a:spcBef>
                          <a:spcPts val="0"/>
                        </a:spcBef>
                        <a:spcAft>
                          <a:spcPts val="0"/>
                        </a:spcAft>
                        <a:buNone/>
                      </a:pPr>
                      <a:r>
                        <a:rPr lang="en" sz="1000">
                          <a:solidFill>
                            <a:schemeClr val="accent2"/>
                          </a:solidFill>
                        </a:rPr>
                        <a:t>Slice Notation (aka [start:stop:step])</a:t>
                      </a:r>
                      <a:endParaRPr i="1" sz="800">
                        <a:solidFill>
                          <a:srgbClr val="217BAC"/>
                        </a:solidFill>
                      </a:endParaRPr>
                    </a:p>
                  </a:txBody>
                  <a:tcPr marT="91425" marB="91425" marR="91425" marL="91425"/>
                </a:tc>
              </a:tr>
              <a:tr h="511975">
                <a:tc>
                  <a:txBody>
                    <a:bodyPr/>
                    <a:lstStyle/>
                    <a:p>
                      <a:pPr indent="0" lvl="0" marL="0" rtl="0" algn="l">
                        <a:spcBef>
                          <a:spcPts val="0"/>
                        </a:spcBef>
                        <a:spcAft>
                          <a:spcPts val="0"/>
                        </a:spcAft>
                        <a:buNone/>
                      </a:pPr>
                      <a:r>
                        <a:rPr b="1" lang="en" sz="1000"/>
                        <a:t>New Functions</a:t>
                      </a:r>
                      <a:endParaRPr b="1" sz="1000"/>
                    </a:p>
                    <a:p>
                      <a:pPr indent="0" lvl="0" marL="0" rtl="0" algn="l">
                        <a:spcBef>
                          <a:spcPts val="0"/>
                        </a:spcBef>
                        <a:spcAft>
                          <a:spcPts val="0"/>
                        </a:spcAft>
                        <a:buNone/>
                      </a:pPr>
                      <a:r>
                        <a:rPr lang="en" sz="800">
                          <a:solidFill>
                            <a:srgbClr val="434343"/>
                          </a:solidFill>
                        </a:rPr>
                        <a:t>Python’s general purpose way to call code to complete specific tasks</a:t>
                      </a:r>
                      <a:endParaRPr sz="800">
                        <a:solidFill>
                          <a:srgbClr val="434343"/>
                        </a:solidFill>
                      </a:endParaRPr>
                    </a:p>
                  </a:txBody>
                  <a:tcPr marT="91425" marB="91425" marR="91425" marL="91425"/>
                </a:tc>
                <a:tc>
                  <a:txBody>
                    <a:bodyPr/>
                    <a:lstStyle/>
                    <a:p>
                      <a:pPr indent="0" lvl="0" marL="0" rtl="0" algn="l">
                        <a:spcBef>
                          <a:spcPts val="0"/>
                        </a:spcBef>
                        <a:spcAft>
                          <a:spcPts val="0"/>
                        </a:spcAft>
                        <a:buNone/>
                      </a:pPr>
                      <a:r>
                        <a:rPr lang="en" sz="1000">
                          <a:solidFill>
                            <a:srgbClr val="217BAC"/>
                          </a:solidFill>
                        </a:rPr>
                        <a:t>len()</a:t>
                      </a:r>
                      <a:endParaRPr sz="1000">
                        <a:solidFill>
                          <a:srgbClr val="217BAC"/>
                        </a:solidFill>
                      </a:endParaRPr>
                    </a:p>
                    <a:p>
                      <a:pPr indent="0" lvl="0" marL="0" rtl="0" algn="l">
                        <a:spcBef>
                          <a:spcPts val="0"/>
                        </a:spcBef>
                        <a:spcAft>
                          <a:spcPts val="0"/>
                        </a:spcAft>
                        <a:buNone/>
                      </a:pPr>
                      <a:r>
                        <a:rPr lang="en" sz="1000">
                          <a:solidFill>
                            <a:srgbClr val="217BAC"/>
                          </a:solidFill>
                        </a:rPr>
                        <a:t>chr()</a:t>
                      </a:r>
                      <a:endParaRPr sz="1000">
                        <a:solidFill>
                          <a:srgbClr val="217BAC"/>
                        </a:solidFill>
                      </a:endParaRPr>
                    </a:p>
                    <a:p>
                      <a:pPr indent="0" lvl="0" marL="0" rtl="0" algn="l">
                        <a:spcBef>
                          <a:spcPts val="0"/>
                        </a:spcBef>
                        <a:spcAft>
                          <a:spcPts val="0"/>
                        </a:spcAft>
                        <a:buNone/>
                      </a:pPr>
                      <a:r>
                        <a:rPr lang="en" sz="1000">
                          <a:solidFill>
                            <a:srgbClr val="217BAC"/>
                          </a:solidFill>
                        </a:rPr>
                        <a:t>ord()</a:t>
                      </a:r>
                      <a:endParaRPr sz="1000">
                        <a:solidFill>
                          <a:srgbClr val="217BAC"/>
                        </a:solidFill>
                      </a:endParaRPr>
                    </a:p>
                  </a:txBody>
                  <a:tcPr marT="91425" marB="91425" marR="91425" marL="91425"/>
                </a:tc>
              </a:tr>
              <a:tr h="669975">
                <a:tc>
                  <a:txBody>
                    <a:bodyPr/>
                    <a:lstStyle/>
                    <a:p>
                      <a:pPr indent="0" lvl="0" marL="0" rtl="0" algn="l">
                        <a:spcBef>
                          <a:spcPts val="0"/>
                        </a:spcBef>
                        <a:spcAft>
                          <a:spcPts val="0"/>
                        </a:spcAft>
                        <a:buNone/>
                      </a:pPr>
                      <a:r>
                        <a:rPr b="1" lang="en" sz="1000"/>
                        <a:t>New Methods</a:t>
                      </a:r>
                      <a:endParaRPr b="1" sz="1000"/>
                    </a:p>
                    <a:p>
                      <a:pPr indent="0" lvl="0" marL="0" rtl="0" algn="l">
                        <a:spcBef>
                          <a:spcPts val="0"/>
                        </a:spcBef>
                        <a:spcAft>
                          <a:spcPts val="0"/>
                        </a:spcAft>
                        <a:buNone/>
                      </a:pPr>
                      <a:r>
                        <a:rPr lang="en" sz="800">
                          <a:solidFill>
                            <a:srgbClr val="434343"/>
                          </a:solidFill>
                        </a:rPr>
                        <a:t>Code that belongs to specific object types that can be called on objects of the appropriate type.</a:t>
                      </a:r>
                      <a:endParaRPr sz="800">
                        <a:solidFill>
                          <a:srgbClr val="434343"/>
                        </a:solidFill>
                      </a:endParaRPr>
                    </a:p>
                  </a:txBody>
                  <a:tcPr marT="91425" marB="91425" marR="91425" marL="91425"/>
                </a:tc>
                <a:tc>
                  <a:txBody>
                    <a:bodyPr/>
                    <a:lstStyle/>
                    <a:p>
                      <a:pPr indent="0" lvl="0" marL="0" rtl="0" algn="l">
                        <a:spcBef>
                          <a:spcPts val="0"/>
                        </a:spcBef>
                        <a:spcAft>
                          <a:spcPts val="0"/>
                        </a:spcAft>
                        <a:buNone/>
                      </a:pPr>
                      <a:r>
                        <a:rPr lang="en" sz="1000">
                          <a:solidFill>
                            <a:srgbClr val="217BAC"/>
                          </a:solidFill>
                        </a:rPr>
                        <a:t>str.lower()</a:t>
                      </a:r>
                      <a:endParaRPr sz="1000">
                        <a:solidFill>
                          <a:srgbClr val="217BAC"/>
                        </a:solidFill>
                      </a:endParaRPr>
                    </a:p>
                    <a:p>
                      <a:pPr indent="0" lvl="0" marL="0" rtl="0" algn="l">
                        <a:spcBef>
                          <a:spcPts val="0"/>
                        </a:spcBef>
                        <a:spcAft>
                          <a:spcPts val="0"/>
                        </a:spcAft>
                        <a:buNone/>
                      </a:pPr>
                      <a:r>
                        <a:rPr lang="en" sz="1000">
                          <a:solidFill>
                            <a:srgbClr val="217BAC"/>
                          </a:solidFill>
                        </a:rPr>
                        <a:t>str.upper()</a:t>
                      </a:r>
                      <a:endParaRPr sz="1000">
                        <a:solidFill>
                          <a:srgbClr val="217BAC"/>
                        </a:solidFill>
                      </a:endParaRPr>
                    </a:p>
                    <a:p>
                      <a:pPr indent="0" lvl="0" marL="0" rtl="0" algn="l">
                        <a:spcBef>
                          <a:spcPts val="0"/>
                        </a:spcBef>
                        <a:spcAft>
                          <a:spcPts val="0"/>
                        </a:spcAft>
                        <a:buNone/>
                      </a:pPr>
                      <a:r>
                        <a:rPr lang="en" sz="1000">
                          <a:solidFill>
                            <a:srgbClr val="217BAC"/>
                          </a:solidFill>
                        </a:rPr>
                        <a:t>str.strip()</a:t>
                      </a:r>
                      <a:endParaRPr sz="1000">
                        <a:solidFill>
                          <a:srgbClr val="217BAC"/>
                        </a:solidFill>
                      </a:endParaRPr>
                    </a:p>
                    <a:p>
                      <a:pPr indent="0" lvl="0" marL="0" rtl="0" algn="l">
                        <a:spcBef>
                          <a:spcPts val="0"/>
                        </a:spcBef>
                        <a:spcAft>
                          <a:spcPts val="0"/>
                        </a:spcAft>
                        <a:buNone/>
                      </a:pPr>
                      <a:r>
                        <a:t/>
                      </a:r>
                      <a:endParaRPr sz="1000">
                        <a:solidFill>
                          <a:srgbClr val="217BAC"/>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ctrTitle"/>
          </p:nvPr>
        </p:nvSpPr>
        <p:spPr>
          <a:xfrm>
            <a:off x="5361050" y="1160225"/>
            <a:ext cx="2655600" cy="66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Quiz</a:t>
            </a:r>
            <a:endParaRPr/>
          </a:p>
        </p:txBody>
      </p:sp>
      <p:pic>
        <p:nvPicPr>
          <p:cNvPr descr="You can become my patron https://www.patreon.com/timer it will help me to create new manually made from scratch timers for you! Thank you for the support!&#10;&#10;This 10 minutes timer counts down silently until it reaches 0:00, then an alarm sounds to alert you that time is up.&#10;&#10;Feel free to connect&#10;Facebook https://www.facebook.com/anatolii.iakovlev&#10;Instagram https://www.instagram.com/yakovlev.anatolii&#10;&#10;If you wish to support this channel you can like &amp; subscribe: https://bit.ly/2Z7R1D1&#10;&#10;In case you want to use my video in your projects start by sending me an e-mail. Most often it will be okay as long as you ask first. Using my videos without my approval, will be reported without warning." id="195" name="Google Shape;195;p29" title="10 minute countdown timer with alarm">
            <a:hlinkClick r:id="rId3"/>
          </p:cNvPr>
          <p:cNvPicPr preferRelativeResize="0"/>
          <p:nvPr/>
        </p:nvPicPr>
        <p:blipFill>
          <a:blip r:embed="rId4">
            <a:alphaModFix/>
          </a:blip>
          <a:stretch>
            <a:fillRect/>
          </a:stretch>
        </p:blipFill>
        <p:spPr>
          <a:xfrm>
            <a:off x="1197825" y="1453773"/>
            <a:ext cx="2981274" cy="2235950"/>
          </a:xfrm>
          <a:prstGeom prst="rect">
            <a:avLst/>
          </a:prstGeom>
          <a:noFill/>
          <a:ln>
            <a:noFill/>
          </a:ln>
        </p:spPr>
      </p:pic>
      <p:sp>
        <p:nvSpPr>
          <p:cNvPr id="196" name="Google Shape;196;p29"/>
          <p:cNvSpPr txBox="1"/>
          <p:nvPr/>
        </p:nvSpPr>
        <p:spPr>
          <a:xfrm>
            <a:off x="5220075" y="1931175"/>
            <a:ext cx="3241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Access the quiz here: </a:t>
            </a:r>
            <a:r>
              <a:rPr lang="en" u="sng">
                <a:solidFill>
                  <a:schemeClr val="hlink"/>
                </a:solidFill>
                <a:latin typeface="Anaheim"/>
                <a:ea typeface="Anaheim"/>
                <a:cs typeface="Anaheim"/>
                <a:sym typeface="Anaheim"/>
                <a:hlinkClick r:id="rId5"/>
              </a:rPr>
              <a:t>https://forms.gle/xYsYFWH6zeMzQxxx7</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rPr b="1" lang="en" u="sng">
                <a:latin typeface="Anaheim"/>
                <a:ea typeface="Anaheim"/>
                <a:cs typeface="Anaheim"/>
                <a:sym typeface="Anaheim"/>
              </a:rPr>
              <a:t>Screenshot before submitting &amp; don’t refresh.</a:t>
            </a:r>
            <a:endParaRPr b="1" u="sng">
              <a:latin typeface="Anaheim"/>
              <a:ea typeface="Anaheim"/>
              <a:cs typeface="Anaheim"/>
              <a:sym typeface="Anahei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ctrTitle"/>
          </p:nvPr>
        </p:nvSpPr>
        <p:spPr>
          <a:xfrm>
            <a:off x="2237400" y="1645816"/>
            <a:ext cx="4669200" cy="88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Follow-up on last week’s material:</a:t>
            </a:r>
            <a:endParaRPr/>
          </a:p>
          <a:p>
            <a:pPr indent="0" lvl="0" marL="0" rtl="0" algn="ctr">
              <a:spcBef>
                <a:spcPts val="0"/>
              </a:spcBef>
              <a:spcAft>
                <a:spcPts val="0"/>
              </a:spcAft>
              <a:buNone/>
            </a:pPr>
            <a:r>
              <a:rPr lang="en"/>
              <a:t>TTPS, IOCs, and defanging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ctrTitle"/>
          </p:nvPr>
        </p:nvSpPr>
        <p:spPr>
          <a:xfrm>
            <a:off x="4051375" y="457300"/>
            <a:ext cx="43239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Tactics, Techniques, and Procedures (TTPs)</a:t>
            </a:r>
            <a:endParaRPr/>
          </a:p>
        </p:txBody>
      </p:sp>
      <p:sp>
        <p:nvSpPr>
          <p:cNvPr id="207" name="Google Shape;207;p31"/>
          <p:cNvSpPr txBox="1"/>
          <p:nvPr/>
        </p:nvSpPr>
        <p:spPr>
          <a:xfrm>
            <a:off x="775050" y="1133875"/>
            <a:ext cx="76002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333333"/>
                </a:solidFill>
                <a:latin typeface="Anaheim"/>
                <a:ea typeface="Anaheim"/>
                <a:cs typeface="Anaheim"/>
                <a:sym typeface="Anaheim"/>
              </a:rPr>
              <a:t>Tactics, Techniques, and Procedures = TTPs </a:t>
            </a:r>
            <a:endParaRPr sz="1600">
              <a:solidFill>
                <a:srgbClr val="333333"/>
              </a:solidFill>
              <a:latin typeface="Anaheim"/>
              <a:ea typeface="Anaheim"/>
              <a:cs typeface="Anaheim"/>
              <a:sym typeface="Anaheim"/>
            </a:endParaRPr>
          </a:p>
          <a:p>
            <a:pPr indent="-330200" lvl="0" marL="457200" rtl="0" algn="l">
              <a:spcBef>
                <a:spcPts val="0"/>
              </a:spcBef>
              <a:spcAft>
                <a:spcPts val="0"/>
              </a:spcAft>
              <a:buClr>
                <a:srgbClr val="333333"/>
              </a:buClr>
              <a:buSzPts val="1600"/>
              <a:buFont typeface="Anaheim"/>
              <a:buChar char="●"/>
            </a:pPr>
            <a:r>
              <a:rPr lang="en" sz="1600">
                <a:solidFill>
                  <a:srgbClr val="333333"/>
                </a:solidFill>
                <a:latin typeface="Anaheim"/>
                <a:ea typeface="Anaheim"/>
                <a:cs typeface="Anaheim"/>
                <a:sym typeface="Anaheim"/>
              </a:rPr>
              <a:t>Term used to refer to the behavior of an actor. </a:t>
            </a:r>
            <a:endParaRPr sz="1600">
              <a:solidFill>
                <a:srgbClr val="333333"/>
              </a:solidFill>
              <a:latin typeface="Anaheim"/>
              <a:ea typeface="Anaheim"/>
              <a:cs typeface="Anaheim"/>
              <a:sym typeface="Anaheim"/>
            </a:endParaRPr>
          </a:p>
          <a:p>
            <a:pPr indent="-330200" lvl="1" marL="914400" rtl="0" algn="l">
              <a:spcBef>
                <a:spcPts val="0"/>
              </a:spcBef>
              <a:spcAft>
                <a:spcPts val="0"/>
              </a:spcAft>
              <a:buClr>
                <a:srgbClr val="333333"/>
              </a:buClr>
              <a:buSzPts val="1600"/>
              <a:buFont typeface="Anaheim"/>
              <a:buChar char="○"/>
            </a:pPr>
            <a:r>
              <a:rPr lang="en" sz="1600">
                <a:solidFill>
                  <a:srgbClr val="333333"/>
                </a:solidFill>
                <a:latin typeface="Anaheim"/>
                <a:ea typeface="Anaheim"/>
                <a:cs typeface="Anaheim"/>
                <a:sym typeface="Anaheim"/>
              </a:rPr>
              <a:t>A tactic is the highest-level description of this behavior</a:t>
            </a:r>
            <a:endParaRPr sz="1600">
              <a:solidFill>
                <a:srgbClr val="333333"/>
              </a:solidFill>
              <a:latin typeface="Anaheim"/>
              <a:ea typeface="Anaheim"/>
              <a:cs typeface="Anaheim"/>
              <a:sym typeface="Anaheim"/>
            </a:endParaRPr>
          </a:p>
          <a:p>
            <a:pPr indent="-330200" lvl="2" marL="1371600" rtl="0" algn="l">
              <a:spcBef>
                <a:spcPts val="0"/>
              </a:spcBef>
              <a:spcAft>
                <a:spcPts val="0"/>
              </a:spcAft>
              <a:buClr>
                <a:srgbClr val="333333"/>
              </a:buClr>
              <a:buSzPts val="1600"/>
              <a:buFont typeface="Anaheim"/>
              <a:buChar char="■"/>
            </a:pPr>
            <a:r>
              <a:rPr lang="en" sz="1600">
                <a:solidFill>
                  <a:srgbClr val="333333"/>
                </a:solidFill>
                <a:latin typeface="Anaheim"/>
                <a:ea typeface="Anaheim"/>
                <a:cs typeface="Anaheim"/>
                <a:sym typeface="Anaheim"/>
              </a:rPr>
              <a:t>Techniques give a more detailed description of behavior in the context of a tactic</a:t>
            </a:r>
            <a:endParaRPr sz="1600">
              <a:solidFill>
                <a:srgbClr val="333333"/>
              </a:solidFill>
              <a:latin typeface="Anaheim"/>
              <a:ea typeface="Anaheim"/>
              <a:cs typeface="Anaheim"/>
              <a:sym typeface="Anaheim"/>
            </a:endParaRPr>
          </a:p>
          <a:p>
            <a:pPr indent="-330200" lvl="3" marL="1828800" rtl="0" algn="l">
              <a:spcBef>
                <a:spcPts val="0"/>
              </a:spcBef>
              <a:spcAft>
                <a:spcPts val="0"/>
              </a:spcAft>
              <a:buClr>
                <a:srgbClr val="333333"/>
              </a:buClr>
              <a:buSzPts val="1600"/>
              <a:buFont typeface="Anaheim"/>
              <a:buChar char="●"/>
            </a:pPr>
            <a:r>
              <a:rPr lang="en" sz="1600">
                <a:solidFill>
                  <a:srgbClr val="333333"/>
                </a:solidFill>
                <a:latin typeface="Anaheim"/>
                <a:ea typeface="Anaheim"/>
                <a:cs typeface="Anaheim"/>
                <a:sym typeface="Anaheim"/>
              </a:rPr>
              <a:t>And procedures an even lower-level, highly detailed description in the context of a technique.</a:t>
            </a:r>
            <a:endParaRPr sz="1600">
              <a:solidFill>
                <a:srgbClr val="333333"/>
              </a:solidFill>
              <a:latin typeface="Anaheim"/>
              <a:ea typeface="Anaheim"/>
              <a:cs typeface="Anaheim"/>
              <a:sym typeface="Anaheim"/>
            </a:endParaRPr>
          </a:p>
        </p:txBody>
      </p:sp>
      <p:pic>
        <p:nvPicPr>
          <p:cNvPr id="208" name="Google Shape;208;p31"/>
          <p:cNvPicPr preferRelativeResize="0"/>
          <p:nvPr/>
        </p:nvPicPr>
        <p:blipFill>
          <a:blip r:embed="rId3">
            <a:alphaModFix/>
          </a:blip>
          <a:stretch>
            <a:fillRect/>
          </a:stretch>
        </p:blipFill>
        <p:spPr>
          <a:xfrm>
            <a:off x="1655026" y="3042475"/>
            <a:ext cx="5833948" cy="1951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idx="6" type="ctrTitle"/>
          </p:nvPr>
        </p:nvSpPr>
        <p:spPr>
          <a:xfrm>
            <a:off x="5107893" y="1434550"/>
            <a:ext cx="27849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Indicators of compromise = iocs</a:t>
            </a:r>
            <a:endParaRPr/>
          </a:p>
        </p:txBody>
      </p:sp>
      <p:sp>
        <p:nvSpPr>
          <p:cNvPr id="214" name="Google Shape;214;p32"/>
          <p:cNvSpPr txBox="1"/>
          <p:nvPr>
            <p:ph type="ctrTitle"/>
          </p:nvPr>
        </p:nvSpPr>
        <p:spPr>
          <a:xfrm>
            <a:off x="1651900" y="1663150"/>
            <a:ext cx="27849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Tactics, techniques, and procedures = ttps </a:t>
            </a:r>
            <a:endParaRPr/>
          </a:p>
        </p:txBody>
      </p:sp>
      <p:sp>
        <p:nvSpPr>
          <p:cNvPr id="215" name="Google Shape;215;p32"/>
          <p:cNvSpPr txBox="1"/>
          <p:nvPr>
            <p:ph idx="1" type="subTitle"/>
          </p:nvPr>
        </p:nvSpPr>
        <p:spPr>
          <a:xfrm>
            <a:off x="1651900" y="2239450"/>
            <a:ext cx="2907900" cy="9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TTPs are the behaviors of an actor.  </a:t>
            </a:r>
            <a:endParaRPr/>
          </a:p>
        </p:txBody>
      </p:sp>
      <p:sp>
        <p:nvSpPr>
          <p:cNvPr id="216" name="Google Shape;216;p32"/>
          <p:cNvSpPr txBox="1"/>
          <p:nvPr>
            <p:ph idx="2" type="ctrTitle"/>
          </p:nvPr>
        </p:nvSpPr>
        <p:spPr>
          <a:xfrm>
            <a:off x="1651900" y="2984574"/>
            <a:ext cx="27849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TTP Examples</a:t>
            </a:r>
            <a:endParaRPr/>
          </a:p>
        </p:txBody>
      </p:sp>
      <p:sp>
        <p:nvSpPr>
          <p:cNvPr id="217" name="Google Shape;217;p32"/>
          <p:cNvSpPr txBox="1"/>
          <p:nvPr>
            <p:ph idx="3" type="subTitle"/>
          </p:nvPr>
        </p:nvSpPr>
        <p:spPr>
          <a:xfrm>
            <a:off x="1651900" y="3556803"/>
            <a:ext cx="2907900" cy="9747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a:t>Phishing email sent</a:t>
            </a:r>
            <a:endParaRPr/>
          </a:p>
          <a:p>
            <a:pPr indent="-292100" lvl="0" marL="457200" rtl="0" algn="l">
              <a:spcBef>
                <a:spcPts val="0"/>
              </a:spcBef>
              <a:spcAft>
                <a:spcPts val="0"/>
              </a:spcAft>
              <a:buSzPts val="1000"/>
              <a:buChar char="●"/>
            </a:pPr>
            <a:r>
              <a:rPr lang="en"/>
              <a:t>Supply chain compromise</a:t>
            </a:r>
            <a:endParaRPr/>
          </a:p>
          <a:p>
            <a:pPr indent="-292100" lvl="0" marL="457200" rtl="0" algn="l">
              <a:spcBef>
                <a:spcPts val="0"/>
              </a:spcBef>
              <a:spcAft>
                <a:spcPts val="0"/>
              </a:spcAft>
              <a:buSzPts val="1000"/>
              <a:buChar char="●"/>
            </a:pPr>
            <a:r>
              <a:rPr lang="en"/>
              <a:t>Brute force password guessing</a:t>
            </a:r>
            <a:endParaRPr/>
          </a:p>
          <a:p>
            <a:pPr indent="-292100" lvl="0" marL="457200" rtl="0" algn="l">
              <a:spcBef>
                <a:spcPts val="0"/>
              </a:spcBef>
              <a:spcAft>
                <a:spcPts val="0"/>
              </a:spcAft>
              <a:buSzPts val="1000"/>
              <a:buChar char="●"/>
            </a:pPr>
            <a:r>
              <a:rPr lang="en"/>
              <a:t>Man-in-the-middle</a:t>
            </a:r>
            <a:endParaRPr/>
          </a:p>
          <a:p>
            <a:pPr indent="-292100" lvl="0" marL="457200" rtl="0" algn="l">
              <a:spcBef>
                <a:spcPts val="0"/>
              </a:spcBef>
              <a:spcAft>
                <a:spcPts val="0"/>
              </a:spcAft>
              <a:buSzPts val="1000"/>
              <a:buChar char="●"/>
            </a:pPr>
            <a:r>
              <a:rPr lang="en"/>
              <a:t>Exfiltration over physical medium</a:t>
            </a:r>
            <a:endParaRPr/>
          </a:p>
          <a:p>
            <a:pPr indent="-292100" lvl="0" marL="457200" rtl="0" algn="l">
              <a:spcBef>
                <a:spcPts val="0"/>
              </a:spcBef>
              <a:spcAft>
                <a:spcPts val="0"/>
              </a:spcAft>
              <a:buSzPts val="1000"/>
              <a:buChar char="●"/>
            </a:pPr>
            <a:r>
              <a:rPr lang="en"/>
              <a:t>Exfiltration over web service</a:t>
            </a:r>
            <a:endParaRPr/>
          </a:p>
        </p:txBody>
      </p:sp>
      <p:sp>
        <p:nvSpPr>
          <p:cNvPr id="218" name="Google Shape;218;p32"/>
          <p:cNvSpPr txBox="1"/>
          <p:nvPr>
            <p:ph idx="4" type="ctrTitle"/>
          </p:nvPr>
        </p:nvSpPr>
        <p:spPr>
          <a:xfrm>
            <a:off x="5107893" y="2984575"/>
            <a:ext cx="26193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IOC Examples</a:t>
            </a:r>
            <a:endParaRPr/>
          </a:p>
        </p:txBody>
      </p:sp>
      <p:sp>
        <p:nvSpPr>
          <p:cNvPr id="219" name="Google Shape;219;p32"/>
          <p:cNvSpPr txBox="1"/>
          <p:nvPr>
            <p:ph idx="5" type="subTitle"/>
          </p:nvPr>
        </p:nvSpPr>
        <p:spPr>
          <a:xfrm>
            <a:off x="5107893" y="3556703"/>
            <a:ext cx="2907900" cy="9747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a:t>Email addresses</a:t>
            </a:r>
            <a:endParaRPr/>
          </a:p>
          <a:p>
            <a:pPr indent="-292100" lvl="0" marL="457200" rtl="0" algn="l">
              <a:spcBef>
                <a:spcPts val="0"/>
              </a:spcBef>
              <a:spcAft>
                <a:spcPts val="0"/>
              </a:spcAft>
              <a:buSzPts val="1000"/>
              <a:buChar char="●"/>
            </a:pPr>
            <a:r>
              <a:rPr lang="en"/>
              <a:t>IP addresses</a:t>
            </a:r>
            <a:endParaRPr/>
          </a:p>
          <a:p>
            <a:pPr indent="-292100" lvl="0" marL="457200" rtl="0" algn="l">
              <a:spcBef>
                <a:spcPts val="0"/>
              </a:spcBef>
              <a:spcAft>
                <a:spcPts val="0"/>
              </a:spcAft>
              <a:buSzPts val="1000"/>
              <a:buChar char="●"/>
            </a:pPr>
            <a:r>
              <a:rPr lang="en"/>
              <a:t>Malware hashes</a:t>
            </a:r>
            <a:endParaRPr/>
          </a:p>
          <a:p>
            <a:pPr indent="-292100" lvl="0" marL="457200" rtl="0" algn="l">
              <a:spcBef>
                <a:spcPts val="0"/>
              </a:spcBef>
              <a:spcAft>
                <a:spcPts val="0"/>
              </a:spcAft>
              <a:buSzPts val="1000"/>
              <a:buChar char="●"/>
            </a:pPr>
            <a:r>
              <a:rPr lang="en"/>
              <a:t>Domains and URLs</a:t>
            </a:r>
            <a:endParaRPr/>
          </a:p>
          <a:p>
            <a:pPr indent="-292100" lvl="0" marL="457200" rtl="0" algn="l">
              <a:spcBef>
                <a:spcPts val="0"/>
              </a:spcBef>
              <a:spcAft>
                <a:spcPts val="0"/>
              </a:spcAft>
              <a:buSzPts val="1000"/>
              <a:buChar char="●"/>
            </a:pPr>
            <a:r>
              <a:rPr lang="en"/>
              <a:t>Phone numbers</a:t>
            </a:r>
            <a:endParaRPr/>
          </a:p>
        </p:txBody>
      </p:sp>
      <p:sp>
        <p:nvSpPr>
          <p:cNvPr id="220" name="Google Shape;220;p32"/>
          <p:cNvSpPr txBox="1"/>
          <p:nvPr>
            <p:ph idx="7" type="subTitle"/>
          </p:nvPr>
        </p:nvSpPr>
        <p:spPr>
          <a:xfrm>
            <a:off x="5107893" y="2010850"/>
            <a:ext cx="2907900" cy="9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IOCs are the technical </a:t>
            </a:r>
            <a:r>
              <a:rPr lang="en"/>
              <a:t>artifacts which are related to specific malicious activity. </a:t>
            </a:r>
            <a:r>
              <a:rPr lang="en"/>
              <a:t> </a:t>
            </a:r>
            <a:endParaRPr/>
          </a:p>
        </p:txBody>
      </p:sp>
      <p:sp>
        <p:nvSpPr>
          <p:cNvPr id="221" name="Google Shape;221;p32"/>
          <p:cNvSpPr txBox="1"/>
          <p:nvPr>
            <p:ph idx="8"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TTPs vs IOCs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conomy Thesis by Slidesgo">
  <a:themeElements>
    <a:clrScheme name="Simple Light">
      <a:dk1>
        <a:srgbClr val="FAFAFA"/>
      </a:dk1>
      <a:lt1>
        <a:srgbClr val="C1E5F8"/>
      </a:lt1>
      <a:dk2>
        <a:srgbClr val="A4D8F4"/>
      </a:dk2>
      <a:lt2>
        <a:srgbClr val="71B8DF"/>
      </a:lt2>
      <a:accent1>
        <a:srgbClr val="53A7D5"/>
      </a:accent1>
      <a:accent2>
        <a:srgbClr val="217BAC"/>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