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Abel" panose="020B0604020202020204" charset="0"/>
      <p:regular r:id="rId43"/>
    </p:embeddedFont>
    <p:embeddedFont>
      <p:font typeface="Anaheim" panose="020B0604020202020204" charset="0"/>
      <p:regular r:id="rId44"/>
    </p:embeddedFont>
    <p:embeddedFont>
      <p:font typeface="Anton" pitchFamily="2" charset="0"/>
      <p:regular r:id="rId45"/>
    </p:embeddedFont>
    <p:embeddedFont>
      <p:font typeface="Josefin Sans" pitchFamily="2" charset="0"/>
      <p:regular r:id="rId46"/>
      <p:bold r:id="rId47"/>
      <p:italic r:id="rId48"/>
      <p:boldItalic r:id="rId49"/>
    </p:embeddedFont>
    <p:embeddedFont>
      <p:font typeface="Josefin Slab" pitchFamily="2" charset="0"/>
      <p:regular r:id="rId50"/>
      <p:bold r:id="rId51"/>
      <p:italic r:id="rId52"/>
      <p:boldItalic r:id="rId53"/>
    </p:embeddedFont>
    <p:embeddedFont>
      <p:font typeface="Pacifico" panose="020B0604020202020204" charset="0"/>
      <p:regular r:id="rId54"/>
    </p:embeddedFont>
    <p:embeddedFont>
      <p:font typeface="Staatliches" panose="020B0604020202020204" charset="0"/>
      <p:regular r:id="rId55"/>
    </p:embeddedFont>
    <p:embeddedFont>
      <p:font typeface="Unica One"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999B3D-50A4-4470-B2C4-37DDBC550D27}">
  <a:tblStyle styleId="{54999B3D-50A4-4470-B2C4-37DDBC550D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 to our fifth session! Today we will be learning a new data type lists and we will be learning about loops. The coding section of this class will be dense today so know that going in. We will also have our first guest speaker - Craig Heckman.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577d53134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577d53134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577d5313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e577d5313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577d5313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577d5313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8e000c77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8e000c77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b2d97f66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b2d97f66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eb2d97f6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eb2d97f6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b2d97f66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b2d97f66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8e000c77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8e000c77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8e000c77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8e000c77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b2d97f66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b2d97f66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485fb6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485fb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some quick reminders before we get into things, today we’re going to have your second fully graded quiz and your homework is due.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8e000c77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8e000c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8e000c77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8e000c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eb2d97f66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eb2d97f66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e8e000c77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e8e000c77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577d53134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577d5313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577d53134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e577d5313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8e000c77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8e000c77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type of code you use to accomplish this interaction is called a “for loop”. In a for loop, you tell the code to do some interaction per each item in your iterable. Here’s the basic syntax.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e8e000c77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e8e000c7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e8e000c77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e8e000c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8e000c77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8e000c7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8485fb65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8485fb6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week you’ll have another homework due and you’ll have your third graded quiz in class.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e8e000c77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e8e000c77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8e000c77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e8e000c77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8e000c77a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8e000c77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f49fc85c0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f49fc85c0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b2d97f66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b2d97f66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8e000c77a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8e000c77a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eb2d97f66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eb2d97f66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eb2d97f66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eb2d97f66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eb2d97f66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eb2d97f66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f4db8f2cd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f4db8f2c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8485fb65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8485fb65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we’ll have a q&amp;a to answer any last-minute burning questions from last week and then we’ll be doing the practice quiz. After that, we’ll start the lecture. We’ll cover a handful of topics with a break at 8 pm and we’ll wrap the class up before 9 pm.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eb2d97f66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eb2d97f6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fc55f749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fc55f749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7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4db8f2c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4db8f2c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fc55f749d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fc55f749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All grades will be posted on Canvas. Note that weighting will not be done so know that the total % is not accurate.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485fb65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8485fb65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 last-minute questions before the quiz?</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485fb65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485fb65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Alright! Here’s the quiz. Please remember to screenshot or otherwise record your answers before you hit submit and don’t refresh! Google forms will drop your answers if your connection drops. Please be prepared.</a:t>
            </a:r>
            <a:endParaRPr/>
          </a:p>
          <a:p>
            <a:pPr marL="0" lvl="0" indent="0" algn="l" rtl="0">
              <a:spcBef>
                <a:spcPts val="0"/>
              </a:spcBef>
              <a:spcAft>
                <a:spcPts val="0"/>
              </a:spcAft>
              <a:buNone/>
            </a:pPr>
            <a:endParaRPr/>
          </a:p>
          <a:p>
            <a:pPr marL="0" lvl="0" indent="0" algn="l" rtl="0">
              <a:spcBef>
                <a:spcPts val="0"/>
              </a:spcBef>
              <a:spcAft>
                <a:spcPts val="0"/>
              </a:spcAft>
              <a:buNone/>
            </a:pPr>
            <a:r>
              <a:rPr lang="en"/>
              <a:t>https://forms.gle/h2aQwPiPiV2M3p2u6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chemeClr val="dk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36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317648" y="1483576"/>
              <a:ext cx="6648000" cy="26232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chemeClr val="dk1"/>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NUMBER">
  <p:cSld name="CUSTOM_6_1_1_2_1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subTitle" idx="1"/>
          </p:nvPr>
        </p:nvSpPr>
        <p:spPr>
          <a:xfrm>
            <a:off x="1551538" y="1552688"/>
            <a:ext cx="1887600" cy="43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4" name="Google Shape;74;p13"/>
          <p:cNvSpPr txBox="1">
            <a:spLocks noGrp="1"/>
          </p:cNvSpPr>
          <p:nvPr>
            <p:ph type="title" hasCustomPrompt="1"/>
          </p:nvPr>
        </p:nvSpPr>
        <p:spPr>
          <a:xfrm>
            <a:off x="1317988" y="938488"/>
            <a:ext cx="23547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3000"/>
              <a:buNone/>
              <a:defRPr sz="30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2"/>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6_1_1_2_1_1_1">
    <p:bg>
      <p:bgPr>
        <a:solidFill>
          <a:schemeClr val="dk1"/>
        </a:solidFill>
        <a:effectLst/>
      </p:bgPr>
    </p:bg>
    <p:spTree>
      <p:nvGrpSpPr>
        <p:cNvPr id="1"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
        <p:nvSpPr>
          <p:cNvPr id="82" name="Google Shape;82;p14"/>
          <p:cNvSpPr txBox="1">
            <a:spLocks noGrp="1"/>
          </p:cNvSpPr>
          <p:nvPr>
            <p:ph type="title" idx="2"/>
          </p:nvPr>
        </p:nvSpPr>
        <p:spPr>
          <a:xfrm>
            <a:off x="967226"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3" name="Google Shape;83;p14"/>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4" name="Google Shape;84;p14"/>
          <p:cNvSpPr txBox="1">
            <a:spLocks noGrp="1"/>
          </p:cNvSpPr>
          <p:nvPr>
            <p:ph type="title" idx="3"/>
          </p:nvPr>
        </p:nvSpPr>
        <p:spPr>
          <a:xfrm>
            <a:off x="6336924"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5" name="Google Shape;85;p14"/>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6" name="Google Shape;86;p14"/>
          <p:cNvSpPr txBox="1">
            <a:spLocks noGrp="1"/>
          </p:cNvSpPr>
          <p:nvPr>
            <p:ph type="title" idx="5"/>
          </p:nvPr>
        </p:nvSpPr>
        <p:spPr>
          <a:xfrm>
            <a:off x="365173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7" name="Google Shape;87;p14"/>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88" name="Google Shape;88;p14"/>
          <p:cNvSpPr txBox="1">
            <a:spLocks noGrp="1"/>
          </p:cNvSpPr>
          <p:nvPr>
            <p:ph type="title" idx="7"/>
          </p:nvPr>
        </p:nvSpPr>
        <p:spPr>
          <a:xfrm>
            <a:off x="3651738" y="1988923"/>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9" name="Google Shape;89;p14"/>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0" name="Google Shape;90;p14"/>
          <p:cNvSpPr txBox="1">
            <a:spLocks noGrp="1"/>
          </p:cNvSpPr>
          <p:nvPr>
            <p:ph type="title" idx="9"/>
          </p:nvPr>
        </p:nvSpPr>
        <p:spPr>
          <a:xfrm>
            <a:off x="966788"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1" name="Google Shape;91;p14"/>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
        <p:nvSpPr>
          <p:cNvPr id="92" name="Google Shape;92;p14"/>
          <p:cNvSpPr txBox="1">
            <a:spLocks noGrp="1"/>
          </p:cNvSpPr>
          <p:nvPr>
            <p:ph type="title" idx="14"/>
          </p:nvPr>
        </p:nvSpPr>
        <p:spPr>
          <a:xfrm>
            <a:off x="6336924" y="3600498"/>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2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93" name="Google Shape;93;p14"/>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lvl1pPr>
            <a:lvl2pPr lvl="1" algn="ctr" rtl="0">
              <a:spcBef>
                <a:spcPts val="1600"/>
              </a:spcBef>
              <a:spcAft>
                <a:spcPts val="0"/>
              </a:spcAft>
              <a:buNone/>
              <a:defRPr sz="1000"/>
            </a:lvl2pPr>
            <a:lvl3pPr lvl="2" algn="ctr" rtl="0">
              <a:spcBef>
                <a:spcPts val="1600"/>
              </a:spcBef>
              <a:spcAft>
                <a:spcPts val="0"/>
              </a:spcAft>
              <a:buNone/>
              <a:defRPr sz="1000"/>
            </a:lvl3pPr>
            <a:lvl4pPr lvl="3" algn="ctr" rtl="0">
              <a:spcBef>
                <a:spcPts val="1600"/>
              </a:spcBef>
              <a:spcAft>
                <a:spcPts val="0"/>
              </a:spcAft>
              <a:buNone/>
              <a:defRPr sz="1000"/>
            </a:lvl4pPr>
            <a:lvl5pPr lvl="4" algn="ctr" rtl="0">
              <a:spcBef>
                <a:spcPts val="1600"/>
              </a:spcBef>
              <a:spcAft>
                <a:spcPts val="0"/>
              </a:spcAft>
              <a:buNone/>
              <a:defRPr sz="1000"/>
            </a:lvl5pPr>
            <a:lvl6pPr lvl="5" algn="ctr" rtl="0">
              <a:spcBef>
                <a:spcPts val="1600"/>
              </a:spcBef>
              <a:spcAft>
                <a:spcPts val="0"/>
              </a:spcAft>
              <a:buNone/>
              <a:defRPr sz="1000"/>
            </a:lvl6pPr>
            <a:lvl7pPr lvl="6" algn="ctr" rtl="0">
              <a:spcBef>
                <a:spcPts val="1600"/>
              </a:spcBef>
              <a:spcAft>
                <a:spcPts val="0"/>
              </a:spcAft>
              <a:buNone/>
              <a:defRPr sz="1000"/>
            </a:lvl7pPr>
            <a:lvl8pPr lvl="7" algn="ctr" rtl="0">
              <a:spcBef>
                <a:spcPts val="1600"/>
              </a:spcBef>
              <a:spcAft>
                <a:spcPts val="0"/>
              </a:spcAft>
              <a:buNone/>
              <a:defRPr sz="1000"/>
            </a:lvl8pPr>
            <a:lvl9pPr lvl="8" algn="ctr" rtl="0">
              <a:spcBef>
                <a:spcPts val="1600"/>
              </a:spcBef>
              <a:spcAft>
                <a:spcPts val="1600"/>
              </a:spcAft>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chemeClr val="dk1"/>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chemeClr val="dk1"/>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EXT 2">
  <p:cSld name="CUSTOM_6_1_1_1_2">
    <p:bg>
      <p:bgPr>
        <a:solidFill>
          <a:schemeClr val="dk1"/>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2302800" y="1658275"/>
            <a:ext cx="4538400" cy="182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CUSTOM_6_1_1_2_1_1_1_1">
    <p:bg>
      <p:bgPr>
        <a:solidFill>
          <a:schemeClr val="dk1"/>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737772" y="300104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5" name="Google Shape;115;p18"/>
          <p:cNvSpPr txBox="1">
            <a:spLocks noGrp="1"/>
          </p:cNvSpPr>
          <p:nvPr>
            <p:ph type="subTitle" idx="1"/>
          </p:nvPr>
        </p:nvSpPr>
        <p:spPr>
          <a:xfrm>
            <a:off x="3553122" y="344947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6" name="Google Shape;116;p18"/>
          <p:cNvSpPr txBox="1">
            <a:spLocks noGrp="1"/>
          </p:cNvSpPr>
          <p:nvPr>
            <p:ph type="title" idx="2"/>
          </p:nvPr>
        </p:nvSpPr>
        <p:spPr>
          <a:xfrm>
            <a:off x="8696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7" name="Google Shape;117;p18"/>
          <p:cNvSpPr txBox="1">
            <a:spLocks noGrp="1"/>
          </p:cNvSpPr>
          <p:nvPr>
            <p:ph type="subTitle" idx="3"/>
          </p:nvPr>
        </p:nvSpPr>
        <p:spPr>
          <a:xfrm>
            <a:off x="6849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
        <p:nvSpPr>
          <p:cNvPr id="118" name="Google Shape;118;p18"/>
          <p:cNvSpPr txBox="1">
            <a:spLocks noGrp="1"/>
          </p:cNvSpPr>
          <p:nvPr>
            <p:ph type="title" idx="4"/>
          </p:nvPr>
        </p:nvSpPr>
        <p:spPr>
          <a:xfrm>
            <a:off x="6549147" y="3349598"/>
            <a:ext cx="1841400" cy="4017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2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9" name="Google Shape;119;p18"/>
          <p:cNvSpPr txBox="1">
            <a:spLocks noGrp="1"/>
          </p:cNvSpPr>
          <p:nvPr>
            <p:ph type="subTitle" idx="5"/>
          </p:nvPr>
        </p:nvSpPr>
        <p:spPr>
          <a:xfrm>
            <a:off x="6364497" y="3798025"/>
            <a:ext cx="2210700" cy="9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000"/>
            </a:lvl1pPr>
            <a:lvl2pPr lvl="1" algn="ctr" rtl="0">
              <a:lnSpc>
                <a:spcPct val="100000"/>
              </a:lnSpc>
              <a:spcBef>
                <a:spcPts val="1600"/>
              </a:spcBef>
              <a:spcAft>
                <a:spcPts val="0"/>
              </a:spcAft>
              <a:buNone/>
              <a:defRPr sz="1000"/>
            </a:lvl2pPr>
            <a:lvl3pPr lvl="2" algn="ctr" rtl="0">
              <a:lnSpc>
                <a:spcPct val="100000"/>
              </a:lnSpc>
              <a:spcBef>
                <a:spcPts val="1600"/>
              </a:spcBef>
              <a:spcAft>
                <a:spcPts val="0"/>
              </a:spcAft>
              <a:buNone/>
              <a:defRPr sz="1000"/>
            </a:lvl3pPr>
            <a:lvl4pPr lvl="3" algn="ctr" rtl="0">
              <a:lnSpc>
                <a:spcPct val="100000"/>
              </a:lnSpc>
              <a:spcBef>
                <a:spcPts val="1600"/>
              </a:spcBef>
              <a:spcAft>
                <a:spcPts val="0"/>
              </a:spcAft>
              <a:buNone/>
              <a:defRPr sz="1000"/>
            </a:lvl4pPr>
            <a:lvl5pPr lvl="4" algn="ctr" rtl="0">
              <a:lnSpc>
                <a:spcPct val="100000"/>
              </a:lnSpc>
              <a:spcBef>
                <a:spcPts val="1600"/>
              </a:spcBef>
              <a:spcAft>
                <a:spcPts val="0"/>
              </a:spcAft>
              <a:buNone/>
              <a:defRPr sz="1000"/>
            </a:lvl5pPr>
            <a:lvl6pPr lvl="5" algn="ctr" rtl="0">
              <a:lnSpc>
                <a:spcPct val="100000"/>
              </a:lnSpc>
              <a:spcBef>
                <a:spcPts val="1600"/>
              </a:spcBef>
              <a:spcAft>
                <a:spcPts val="0"/>
              </a:spcAft>
              <a:buNone/>
              <a:defRPr sz="1000"/>
            </a:lvl6pPr>
            <a:lvl7pPr lvl="6" algn="ctr" rtl="0">
              <a:lnSpc>
                <a:spcPct val="100000"/>
              </a:lnSpc>
              <a:spcBef>
                <a:spcPts val="1600"/>
              </a:spcBef>
              <a:spcAft>
                <a:spcPts val="0"/>
              </a:spcAft>
              <a:buNone/>
              <a:defRPr sz="1000"/>
            </a:lvl7pPr>
            <a:lvl8pPr lvl="7" algn="ctr" rtl="0">
              <a:lnSpc>
                <a:spcPct val="100000"/>
              </a:lnSpc>
              <a:spcBef>
                <a:spcPts val="1600"/>
              </a:spcBef>
              <a:spcAft>
                <a:spcPts val="0"/>
              </a:spcAft>
              <a:buNone/>
              <a:defRPr sz="1000"/>
            </a:lvl8pPr>
            <a:lvl9pPr lvl="8" algn="ctr" rtl="0">
              <a:lnSpc>
                <a:spcPct val="100000"/>
              </a:lnSpc>
              <a:spcBef>
                <a:spcPts val="1600"/>
              </a:spcBef>
              <a:spcAft>
                <a:spcPts val="1600"/>
              </a:spcAft>
              <a:buNone/>
              <a:defRPr sz="1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chemeClr val="dk1"/>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4" name="Google Shape;124;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
        <p:nvSpPr>
          <p:cNvPr id="125" name="Google Shape;125;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lang="en" sz="900" b="1">
                <a:solidFill>
                  <a:srgbClr val="43434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a:solidFill>
                  <a:srgbClr val="434343"/>
                </a:solidFill>
                <a:latin typeface="Anaheim"/>
                <a:ea typeface="Anaheim"/>
                <a:cs typeface="Anaheim"/>
                <a:sym typeface="Anaheim"/>
              </a:rPr>
              <a:t>, including icons by </a:t>
            </a:r>
            <a:r>
              <a:rPr lang="en" sz="900" b="1">
                <a:solidFill>
                  <a:srgbClr val="43434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a:solidFill>
                  <a:srgbClr val="434343"/>
                </a:solidFill>
                <a:latin typeface="Anaheim"/>
                <a:ea typeface="Anaheim"/>
                <a:cs typeface="Anaheim"/>
                <a:sym typeface="Anaheim"/>
              </a:rPr>
              <a:t>, and infographics &amp; images by </a:t>
            </a:r>
            <a:r>
              <a:rPr lang="en" sz="900" b="1">
                <a:solidFill>
                  <a:srgbClr val="43434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lang="en" sz="900" b="1">
                <a:solidFill>
                  <a:srgbClr val="434343"/>
                </a:solidFill>
                <a:latin typeface="Anaheim"/>
                <a:ea typeface="Anaheim"/>
                <a:cs typeface="Anaheim"/>
                <a:sym typeface="Anaheim"/>
              </a:rPr>
              <a:t> </a:t>
            </a:r>
            <a:r>
              <a:rPr lang="en" sz="900" b="1">
                <a:solidFill>
                  <a:schemeClr val="hlink"/>
                </a:solidFill>
                <a:uFill>
                  <a:noFill/>
                </a:uFill>
                <a:latin typeface="Anaheim"/>
                <a:ea typeface="Anaheim"/>
                <a:cs typeface="Anaheim"/>
                <a:sym typeface="Anaheim"/>
                <a:hlinkClick r:id="rId5"/>
              </a:rPr>
              <a:t>Storyset</a:t>
            </a:r>
            <a:endParaRPr sz="700" b="1">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chemeClr val="dk1"/>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8"/>
        <p:cNvGrpSpPr/>
        <p:nvPr/>
      </p:nvGrpSpPr>
      <p:grpSpPr>
        <a:xfrm>
          <a:off x="0" y="0"/>
          <a:ext cx="0" cy="0"/>
          <a:chOff x="0" y="0"/>
          <a:chExt cx="0" cy="0"/>
        </a:xfrm>
      </p:grpSpPr>
      <p:sp>
        <p:nvSpPr>
          <p:cNvPr id="129" name="Google Shape;129;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0" name="Google Shape;130;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bg>
      <p:bgPr>
        <a:solidFill>
          <a:schemeClr val="dk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3782800" y="1657625"/>
            <a:ext cx="21273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8" name="Google Shape;18;p4"/>
          <p:cNvSpPr txBox="1">
            <a:spLocks noGrp="1"/>
          </p:cNvSpPr>
          <p:nvPr>
            <p:ph type="ctrTitle" idx="2"/>
          </p:nvPr>
        </p:nvSpPr>
        <p:spPr>
          <a:xfrm>
            <a:off x="3782800" y="3482450"/>
            <a:ext cx="23094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19" name="Google Shape;19;p4"/>
          <p:cNvSpPr txBox="1">
            <a:spLocks noGrp="1"/>
          </p:cNvSpPr>
          <p:nvPr>
            <p:ph type="ctrTitle" idx="3"/>
          </p:nvPr>
        </p:nvSpPr>
        <p:spPr>
          <a:xfrm>
            <a:off x="6235575" y="1657625"/>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0" name="Google Shape;20;p4"/>
          <p:cNvSpPr txBox="1">
            <a:spLocks noGrp="1"/>
          </p:cNvSpPr>
          <p:nvPr>
            <p:ph type="ctrTitle" idx="4"/>
          </p:nvPr>
        </p:nvSpPr>
        <p:spPr>
          <a:xfrm>
            <a:off x="6235575" y="3482450"/>
            <a:ext cx="2253600" cy="32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1200"/>
              <a:buNone/>
              <a:defRPr sz="2400" b="0">
                <a:latin typeface="Staatliches"/>
                <a:ea typeface="Staatliches"/>
                <a:cs typeface="Staatliches"/>
                <a:sym typeface="Staatliches"/>
              </a:defRPr>
            </a:lvl1pPr>
            <a:lvl2pPr lvl="1" rtl="0">
              <a:spcBef>
                <a:spcPts val="0"/>
              </a:spcBef>
              <a:spcAft>
                <a:spcPts val="0"/>
              </a:spcAft>
              <a:buClr>
                <a:schemeClr val="dk1"/>
              </a:buClr>
              <a:buSzPts val="1200"/>
              <a:buNone/>
              <a:defRPr sz="1200" b="0">
                <a:solidFill>
                  <a:schemeClr val="dk1"/>
                </a:solidFill>
              </a:defRPr>
            </a:lvl2pPr>
            <a:lvl3pPr lvl="2" rtl="0">
              <a:spcBef>
                <a:spcPts val="0"/>
              </a:spcBef>
              <a:spcAft>
                <a:spcPts val="0"/>
              </a:spcAft>
              <a:buClr>
                <a:schemeClr val="dk1"/>
              </a:buClr>
              <a:buSzPts val="1200"/>
              <a:buNone/>
              <a:defRPr sz="1200" b="0">
                <a:solidFill>
                  <a:schemeClr val="dk1"/>
                </a:solidFill>
              </a:defRPr>
            </a:lvl3pPr>
            <a:lvl4pPr lvl="3" rtl="0">
              <a:spcBef>
                <a:spcPts val="0"/>
              </a:spcBef>
              <a:spcAft>
                <a:spcPts val="0"/>
              </a:spcAft>
              <a:buClr>
                <a:schemeClr val="dk1"/>
              </a:buClr>
              <a:buSzPts val="1200"/>
              <a:buNone/>
              <a:defRPr sz="1200" b="0">
                <a:solidFill>
                  <a:schemeClr val="dk1"/>
                </a:solidFill>
              </a:defRPr>
            </a:lvl4pPr>
            <a:lvl5pPr lvl="4" rtl="0">
              <a:spcBef>
                <a:spcPts val="0"/>
              </a:spcBef>
              <a:spcAft>
                <a:spcPts val="0"/>
              </a:spcAft>
              <a:buClr>
                <a:schemeClr val="dk1"/>
              </a:buClr>
              <a:buSzPts val="1200"/>
              <a:buNone/>
              <a:defRPr sz="1200" b="0">
                <a:solidFill>
                  <a:schemeClr val="dk1"/>
                </a:solidFill>
              </a:defRPr>
            </a:lvl5pPr>
            <a:lvl6pPr lvl="5" rtl="0">
              <a:spcBef>
                <a:spcPts val="0"/>
              </a:spcBef>
              <a:spcAft>
                <a:spcPts val="0"/>
              </a:spcAft>
              <a:buClr>
                <a:schemeClr val="dk1"/>
              </a:buClr>
              <a:buSzPts val="1200"/>
              <a:buNone/>
              <a:defRPr sz="1200" b="0">
                <a:solidFill>
                  <a:schemeClr val="dk1"/>
                </a:solidFill>
              </a:defRPr>
            </a:lvl6pPr>
            <a:lvl7pPr lvl="6" rtl="0">
              <a:spcBef>
                <a:spcPts val="0"/>
              </a:spcBef>
              <a:spcAft>
                <a:spcPts val="0"/>
              </a:spcAft>
              <a:buClr>
                <a:schemeClr val="dk1"/>
              </a:buClr>
              <a:buSzPts val="1200"/>
              <a:buNone/>
              <a:defRPr sz="1200" b="0">
                <a:solidFill>
                  <a:schemeClr val="dk1"/>
                </a:solidFill>
              </a:defRPr>
            </a:lvl7pPr>
            <a:lvl8pPr lvl="7" rtl="0">
              <a:spcBef>
                <a:spcPts val="0"/>
              </a:spcBef>
              <a:spcAft>
                <a:spcPts val="0"/>
              </a:spcAft>
              <a:buClr>
                <a:schemeClr val="dk1"/>
              </a:buClr>
              <a:buSzPts val="1200"/>
              <a:buNone/>
              <a:defRPr sz="1200" b="0">
                <a:solidFill>
                  <a:schemeClr val="dk1"/>
                </a:solidFill>
              </a:defRPr>
            </a:lvl8pPr>
            <a:lvl9pPr lvl="8" rtl="0">
              <a:spcBef>
                <a:spcPts val="0"/>
              </a:spcBef>
              <a:spcAft>
                <a:spcPts val="0"/>
              </a:spcAft>
              <a:buClr>
                <a:schemeClr val="dk1"/>
              </a:buClr>
              <a:buSzPts val="1200"/>
              <a:buNone/>
              <a:defRPr sz="1200" b="0">
                <a:solidFill>
                  <a:schemeClr val="dk1"/>
                </a:solidFill>
              </a:defRPr>
            </a:lvl9pPr>
          </a:lstStyle>
          <a:p>
            <a:endParaRPr/>
          </a:p>
        </p:txBody>
      </p:sp>
      <p:sp>
        <p:nvSpPr>
          <p:cNvPr id="21" name="Google Shape;21;p4"/>
          <p:cNvSpPr txBox="1">
            <a:spLocks noGrp="1"/>
          </p:cNvSpPr>
          <p:nvPr>
            <p:ph type="subTitle" idx="1"/>
          </p:nvPr>
        </p:nvSpPr>
        <p:spPr>
          <a:xfrm>
            <a:off x="3782800"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2" name="Google Shape;22;p4"/>
          <p:cNvSpPr txBox="1">
            <a:spLocks noGrp="1"/>
          </p:cNvSpPr>
          <p:nvPr>
            <p:ph type="subTitle" idx="5"/>
          </p:nvPr>
        </p:nvSpPr>
        <p:spPr>
          <a:xfrm>
            <a:off x="3782800"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
        <p:nvSpPr>
          <p:cNvPr id="23" name="Google Shape;23;p4"/>
          <p:cNvSpPr txBox="1">
            <a:spLocks noGrp="1"/>
          </p:cNvSpPr>
          <p:nvPr>
            <p:ph type="subTitle" idx="6"/>
          </p:nvPr>
        </p:nvSpPr>
        <p:spPr>
          <a:xfrm>
            <a:off x="6235575" y="183720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4" name="Google Shape;24;p4"/>
          <p:cNvSpPr txBox="1">
            <a:spLocks noGrp="1"/>
          </p:cNvSpPr>
          <p:nvPr>
            <p:ph type="subTitle" idx="7"/>
          </p:nvPr>
        </p:nvSpPr>
        <p:spPr>
          <a:xfrm>
            <a:off x="6235575" y="3659793"/>
            <a:ext cx="1899900" cy="50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chemeClr val="dk1"/>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6">
    <p:bg>
      <p:bgPr>
        <a:solidFill>
          <a:schemeClr val="dk1"/>
        </a:solidFill>
        <a:effectLst/>
      </p:bgPr>
    </p:bg>
    <p:spTree>
      <p:nvGrpSpPr>
        <p:cNvPr id="1"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1008525" y="3046075"/>
              <a:ext cx="8135400" cy="4083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6"/>
          <p:cNvSpPr txBox="1">
            <a:spLocks noGrp="1"/>
          </p:cNvSpPr>
          <p:nvPr>
            <p:ph type="ctrTitle"/>
          </p:nvPr>
        </p:nvSpPr>
        <p:spPr>
          <a:xfrm flipH="1">
            <a:off x="3611675" y="3046150"/>
            <a:ext cx="4728000" cy="46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1200"/>
              <a:buNone/>
              <a:defRPr sz="1400" b="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5" name="Google Shape;35;p6"/>
          <p:cNvSpPr txBox="1">
            <a:spLocks noGrp="1"/>
          </p:cNvSpPr>
          <p:nvPr>
            <p:ph type="subTitle" idx="1"/>
          </p:nvPr>
        </p:nvSpPr>
        <p:spPr>
          <a:xfrm flipH="1">
            <a:off x="4201775" y="1876125"/>
            <a:ext cx="4137900" cy="1001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chemeClr val="dk1"/>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chemeClr val="dk1"/>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chemeClr val="dk1"/>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chemeClr val="dk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marL="914400" lvl="1"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marL="1371600" lvl="2"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marL="1828800" lvl="3"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marL="2286000" lvl="4"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marL="2743200" lvl="5"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marL="3200400" lvl="6"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marL="3657600" lvl="7" indent="-304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marL="4114800" lvl="8" indent="-30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7vJLLXkwYYk"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s://forms.gle/h2aQwPiPiV2M3p2u6"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 to Iterables: Lists</a:t>
            </a:r>
            <a:endParaRPr/>
          </a:p>
        </p:txBody>
      </p:sp>
      <p:sp>
        <p:nvSpPr>
          <p:cNvPr id="137" name="Google Shape;137;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Session Five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ctrTitle"/>
          </p:nvPr>
        </p:nvSpPr>
        <p:spPr>
          <a:xfrm>
            <a:off x="2237395" y="1645788"/>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CONCEPT: ITERABLES &amp; ITERATION</a:t>
            </a:r>
            <a:endParaRPr/>
          </a:p>
        </p:txBody>
      </p:sp>
      <p:sp>
        <p:nvSpPr>
          <p:cNvPr id="214" name="Google Shape;214;p32"/>
          <p:cNvSpPr txBox="1">
            <a:spLocks noGrp="1"/>
          </p:cNvSpPr>
          <p:nvPr>
            <p:ph type="subTitle" idx="1"/>
          </p:nvPr>
        </p:nvSpPr>
        <p:spPr>
          <a:xfrm>
            <a:off x="2562675" y="2190023"/>
            <a:ext cx="4018200" cy="130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Where code starts to get interesting.</a:t>
            </a:r>
            <a:endParaRPr/>
          </a:p>
          <a:p>
            <a:pPr marL="0" lvl="0" indent="0" algn="ctr" rtl="0">
              <a:spcBef>
                <a:spcPts val="0"/>
              </a:spcBef>
              <a:spcAft>
                <a:spcPts val="0"/>
              </a:spcAft>
              <a:buNone/>
            </a:pPr>
            <a:r>
              <a:rPr lang="en" b="1">
                <a:solidFill>
                  <a:schemeClr val="accent2"/>
                </a:solidFill>
              </a:rPr>
              <a:t>Warning: This is a really heavy lecture. You’re going to be using these concepts a lot. Get ready to take meaningful notes and set aside distractions.</a:t>
            </a:r>
            <a:endParaRPr b="1">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New Iterable: Lists</a:t>
            </a:r>
            <a:endParaRPr/>
          </a:p>
        </p:txBody>
      </p:sp>
      <p:graphicFrame>
        <p:nvGraphicFramePr>
          <p:cNvPr id="220" name="Google Shape;220;p33"/>
          <p:cNvGraphicFramePr/>
          <p:nvPr/>
        </p:nvGraphicFramePr>
        <p:xfrm>
          <a:off x="427350" y="1565825"/>
          <a:ext cx="4387200" cy="1005785"/>
        </p:xfrm>
        <a:graphic>
          <a:graphicData uri="http://schemas.openxmlformats.org/drawingml/2006/table">
            <a:tbl>
              <a:tblPr>
                <a:noFill/>
                <a:tableStyleId>{54999B3D-50A4-4470-B2C4-37DDBC550D27}</a:tableStyleId>
              </a:tblPr>
              <a:tblGrid>
                <a:gridCol w="548400">
                  <a:extLst>
                    <a:ext uri="{9D8B030D-6E8A-4147-A177-3AD203B41FA5}">
                      <a16:colId xmlns:a16="http://schemas.microsoft.com/office/drawing/2014/main" val="20000"/>
                    </a:ext>
                  </a:extLst>
                </a:gridCol>
                <a:gridCol w="548400">
                  <a:extLst>
                    <a:ext uri="{9D8B030D-6E8A-4147-A177-3AD203B41FA5}">
                      <a16:colId xmlns:a16="http://schemas.microsoft.com/office/drawing/2014/main" val="20001"/>
                    </a:ext>
                  </a:extLst>
                </a:gridCol>
                <a:gridCol w="548400">
                  <a:extLst>
                    <a:ext uri="{9D8B030D-6E8A-4147-A177-3AD203B41FA5}">
                      <a16:colId xmlns:a16="http://schemas.microsoft.com/office/drawing/2014/main" val="20002"/>
                    </a:ext>
                  </a:extLst>
                </a:gridCol>
                <a:gridCol w="548400">
                  <a:extLst>
                    <a:ext uri="{9D8B030D-6E8A-4147-A177-3AD203B41FA5}">
                      <a16:colId xmlns:a16="http://schemas.microsoft.com/office/drawing/2014/main" val="20003"/>
                    </a:ext>
                  </a:extLst>
                </a:gridCol>
                <a:gridCol w="548400">
                  <a:extLst>
                    <a:ext uri="{9D8B030D-6E8A-4147-A177-3AD203B41FA5}">
                      <a16:colId xmlns:a16="http://schemas.microsoft.com/office/drawing/2014/main" val="20004"/>
                    </a:ext>
                  </a:extLst>
                </a:gridCol>
                <a:gridCol w="548400">
                  <a:extLst>
                    <a:ext uri="{9D8B030D-6E8A-4147-A177-3AD203B41FA5}">
                      <a16:colId xmlns:a16="http://schemas.microsoft.com/office/drawing/2014/main" val="20005"/>
                    </a:ext>
                  </a:extLst>
                </a:gridCol>
                <a:gridCol w="548400">
                  <a:extLst>
                    <a:ext uri="{9D8B030D-6E8A-4147-A177-3AD203B41FA5}">
                      <a16:colId xmlns:a16="http://schemas.microsoft.com/office/drawing/2014/main" val="20006"/>
                    </a:ext>
                  </a:extLst>
                </a:gridCol>
                <a:gridCol w="548400">
                  <a:extLst>
                    <a:ext uri="{9D8B030D-6E8A-4147-A177-3AD203B41FA5}">
                      <a16:colId xmlns:a16="http://schemas.microsoft.com/office/drawing/2014/main" val="20007"/>
                    </a:ext>
                  </a:extLst>
                </a:gridCol>
              </a:tblGrid>
              <a:tr h="609575">
                <a:tc>
                  <a:txBody>
                    <a:bodyPr/>
                    <a:lstStyle/>
                    <a:p>
                      <a:pPr marL="0" lvl="0" indent="0" algn="l" rtl="0">
                        <a:spcBef>
                          <a:spcPts val="0"/>
                        </a:spcBef>
                        <a:spcAft>
                          <a:spcPts val="0"/>
                        </a:spcAft>
                        <a:buNone/>
                      </a:pPr>
                      <a:r>
                        <a:rPr lang="en"/>
                        <a:t>[</a:t>
                      </a:r>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b">
                    <a:solidFill>
                      <a:schemeClr val="lt1"/>
                    </a:solidFill>
                  </a:tcPr>
                </a:tc>
                <a:tc>
                  <a:txBody>
                    <a:bodyPr/>
                    <a:lstStyle/>
                    <a:p>
                      <a:pPr marL="0" lvl="0" indent="0" algn="ctr" rtl="0">
                        <a:spcBef>
                          <a:spcPts val="0"/>
                        </a:spcBef>
                        <a:spcAft>
                          <a:spcPts val="0"/>
                        </a:spcAft>
                        <a:buNone/>
                      </a:pPr>
                      <a:r>
                        <a:rPr lang="en"/>
                        <a:t>“1”</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1.0</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‘test’</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a:t>
                      </a:r>
                      <a:endParaRPr/>
                    </a:p>
                  </a:txBody>
                  <a:tcPr marL="91425" marR="91425" marT="91425" marB="91425" anchor="b">
                    <a:solidFill>
                      <a:schemeClr val="lt1"/>
                    </a:solidFill>
                  </a:tcPr>
                </a:tc>
                <a:tc rowSpan="2">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700"/>
                        <a:t>Index:</a:t>
                      </a:r>
                      <a:endParaRPr sz="7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t>0</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1</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2</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3</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n</a:t>
                      </a:r>
                      <a:endParaRPr/>
                    </a:p>
                  </a:txBody>
                  <a:tcPr marL="91425" marR="91425" marT="91425" marB="91425">
                    <a:solidFill>
                      <a:schemeClr val="lt1"/>
                    </a:solidFill>
                  </a:tcPr>
                </a:tc>
                <a:tc vMerge="1">
                  <a:txBody>
                    <a:bodyPr/>
                    <a:lstStyle/>
                    <a:p>
                      <a:endParaRPr lang="en-US"/>
                    </a:p>
                  </a:txBody>
                  <a:tcPr/>
                </a:tc>
                <a:extLst>
                  <a:ext uri="{0D108BD9-81ED-4DB2-BD59-A6C34878D82A}">
                    <a16:rowId xmlns:a16="http://schemas.microsoft.com/office/drawing/2014/main" val="10001"/>
                  </a:ext>
                </a:extLst>
              </a:tr>
            </a:tbl>
          </a:graphicData>
        </a:graphic>
      </p:graphicFrame>
      <p:sp>
        <p:nvSpPr>
          <p:cNvPr id="221" name="Google Shape;221;p33"/>
          <p:cNvSpPr txBox="1"/>
          <p:nvPr/>
        </p:nvSpPr>
        <p:spPr>
          <a:xfrm>
            <a:off x="4974150" y="1565825"/>
            <a:ext cx="3194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Anaheim"/>
                <a:ea typeface="Anaheim"/>
                <a:cs typeface="Anaheim"/>
                <a:sym typeface="Anaheim"/>
              </a:rPr>
              <a:t>Lists are an ordered set of objects. Any object can be contained in a list.</a:t>
            </a:r>
            <a:endParaRPr dirty="0">
              <a:latin typeface="Anaheim"/>
              <a:ea typeface="Anaheim"/>
              <a:cs typeface="Anaheim"/>
              <a:sym typeface="Anaheim"/>
            </a:endParaRPr>
          </a:p>
          <a:p>
            <a:pPr marL="0" lvl="0" indent="0" algn="l" rtl="0">
              <a:spcBef>
                <a:spcPts val="0"/>
              </a:spcBef>
              <a:spcAft>
                <a:spcPts val="0"/>
              </a:spcAft>
              <a:buNone/>
            </a:pPr>
            <a:endParaRPr dirty="0">
              <a:latin typeface="Anaheim"/>
              <a:ea typeface="Anaheim"/>
              <a:cs typeface="Anaheim"/>
              <a:sym typeface="Anaheim"/>
            </a:endParaRPr>
          </a:p>
          <a:p>
            <a:pPr marL="0" lvl="0" indent="0" algn="l" rtl="0">
              <a:spcBef>
                <a:spcPts val="0"/>
              </a:spcBef>
              <a:spcAft>
                <a:spcPts val="0"/>
              </a:spcAft>
              <a:buNone/>
            </a:pPr>
            <a:r>
              <a:rPr lang="en" dirty="0">
                <a:latin typeface="Anaheim"/>
                <a:ea typeface="Anaheim"/>
                <a:cs typeface="Anaheim"/>
                <a:sym typeface="Anaheim"/>
              </a:rPr>
              <a:t>Lists start and end with square brackets.</a:t>
            </a:r>
            <a:endParaRPr dirty="0">
              <a:latin typeface="Anaheim"/>
              <a:ea typeface="Anaheim"/>
              <a:cs typeface="Anaheim"/>
              <a:sym typeface="Anaheim"/>
            </a:endParaRPr>
          </a:p>
          <a:p>
            <a:pPr marL="0" lvl="0" indent="0" algn="l" rtl="0">
              <a:spcBef>
                <a:spcPts val="0"/>
              </a:spcBef>
              <a:spcAft>
                <a:spcPts val="0"/>
              </a:spcAft>
              <a:buNone/>
            </a:pPr>
            <a:endParaRPr dirty="0">
              <a:latin typeface="Anaheim"/>
              <a:ea typeface="Anaheim"/>
              <a:cs typeface="Anaheim"/>
              <a:sym typeface="Anaheim"/>
            </a:endParaRPr>
          </a:p>
          <a:p>
            <a:pPr marL="0" lvl="0" indent="0" algn="l" rtl="0">
              <a:spcBef>
                <a:spcPts val="0"/>
              </a:spcBef>
              <a:spcAft>
                <a:spcPts val="0"/>
              </a:spcAft>
              <a:buNone/>
            </a:pPr>
            <a:r>
              <a:rPr lang="en" dirty="0">
                <a:latin typeface="Anaheim"/>
                <a:ea typeface="Anaheim"/>
                <a:cs typeface="Anaheim"/>
                <a:sym typeface="Anaheim"/>
              </a:rPr>
              <a:t>Items in a list all have an index.</a:t>
            </a:r>
            <a:endParaRPr dirty="0">
              <a:latin typeface="Anaheim"/>
              <a:ea typeface="Anaheim"/>
              <a:cs typeface="Anaheim"/>
              <a:sym typeface="Anaheim"/>
            </a:endParaRPr>
          </a:p>
          <a:p>
            <a:pPr marL="0" lvl="0" indent="0" algn="l" rtl="0">
              <a:spcBef>
                <a:spcPts val="0"/>
              </a:spcBef>
              <a:spcAft>
                <a:spcPts val="0"/>
              </a:spcAft>
              <a:buNone/>
            </a:pPr>
            <a:r>
              <a:rPr lang="en" dirty="0">
                <a:latin typeface="Anaheim"/>
                <a:ea typeface="Anaheim"/>
                <a:cs typeface="Anaheim"/>
                <a:sym typeface="Anaheim"/>
              </a:rPr>
              <a:t>You can access an item at a given index using the same syntax as we covered with strings, e.g. [0, 1, 2][0] will give you the item in the zeroeth index (zero).</a:t>
            </a:r>
            <a:endParaRPr dirty="0">
              <a:latin typeface="Anaheim"/>
              <a:ea typeface="Anaheim"/>
              <a:cs typeface="Anaheim"/>
              <a:sym typeface="Anaheim"/>
            </a:endParaRPr>
          </a:p>
        </p:txBody>
      </p:sp>
      <p:pic>
        <p:nvPicPr>
          <p:cNvPr id="222" name="Google Shape;222;p33"/>
          <p:cNvPicPr preferRelativeResize="0"/>
          <p:nvPr/>
        </p:nvPicPr>
        <p:blipFill>
          <a:blip r:embed="rId3">
            <a:alphaModFix/>
          </a:blip>
          <a:stretch>
            <a:fillRect/>
          </a:stretch>
        </p:blipFill>
        <p:spPr>
          <a:xfrm>
            <a:off x="2385675" y="2724035"/>
            <a:ext cx="2428875" cy="1000125"/>
          </a:xfrm>
          <a:prstGeom prst="rect">
            <a:avLst/>
          </a:prstGeom>
          <a:noFill/>
          <a:ln>
            <a:noFill/>
          </a:ln>
        </p:spPr>
      </p:pic>
      <p:graphicFrame>
        <p:nvGraphicFramePr>
          <p:cNvPr id="223" name="Google Shape;223;p33"/>
          <p:cNvGraphicFramePr/>
          <p:nvPr/>
        </p:nvGraphicFramePr>
        <p:xfrm>
          <a:off x="166425" y="4421075"/>
          <a:ext cx="3445650" cy="618900"/>
        </p:xfrm>
        <a:graphic>
          <a:graphicData uri="http://schemas.openxmlformats.org/drawingml/2006/table">
            <a:tbl>
              <a:tblPr>
                <a:noFill/>
                <a:tableStyleId>{54999B3D-50A4-4470-B2C4-37DDBC550D27}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309450">
                <a:tc>
                  <a:txBody>
                    <a:bodyPr/>
                    <a:lstStyle/>
                    <a:p>
                      <a:pPr marL="0" lvl="0" indent="0" algn="ctr" rtl="0">
                        <a:spcBef>
                          <a:spcPts val="0"/>
                        </a:spcBef>
                        <a:spcAft>
                          <a:spcPts val="0"/>
                        </a:spcAft>
                        <a:buNone/>
                      </a:pPr>
                      <a:r>
                        <a:rPr lang="en" sz="800"/>
                        <a:t>E</a:t>
                      </a:r>
                      <a:endParaRPr sz="800"/>
                    </a:p>
                  </a:txBody>
                  <a:tcPr marL="91425" marR="91425" marT="91425" marB="91425" anchor="b">
                    <a:solidFill>
                      <a:schemeClr val="lt1"/>
                    </a:solidFill>
                  </a:tcPr>
                </a:tc>
                <a:tc>
                  <a:txBody>
                    <a:bodyPr/>
                    <a:lstStyle/>
                    <a:p>
                      <a:pPr marL="0" lvl="0" indent="0" algn="ctr" rtl="0">
                        <a:spcBef>
                          <a:spcPts val="0"/>
                        </a:spcBef>
                        <a:spcAft>
                          <a:spcPts val="0"/>
                        </a:spcAft>
                        <a:buNone/>
                      </a:pPr>
                      <a:r>
                        <a:rPr lang="en" sz="800"/>
                        <a:t>x</a:t>
                      </a:r>
                      <a:endParaRPr sz="800"/>
                    </a:p>
                  </a:txBody>
                  <a:tcPr marL="91425" marR="91425" marT="91425" marB="91425" anchor="b">
                    <a:solidFill>
                      <a:schemeClr val="dk2"/>
                    </a:solidFill>
                  </a:tcPr>
                </a:tc>
                <a:tc>
                  <a:txBody>
                    <a:bodyPr/>
                    <a:lstStyle/>
                    <a:p>
                      <a:pPr marL="0" lvl="0" indent="0" algn="ctr" rtl="0">
                        <a:spcBef>
                          <a:spcPts val="0"/>
                        </a:spcBef>
                        <a:spcAft>
                          <a:spcPts val="0"/>
                        </a:spcAft>
                        <a:buNone/>
                      </a:pPr>
                      <a:r>
                        <a:rPr lang="en" sz="800"/>
                        <a:t>a</a:t>
                      </a:r>
                      <a:endParaRPr sz="800"/>
                    </a:p>
                  </a:txBody>
                  <a:tcPr marL="91425" marR="91425" marT="91425" marB="91425" anchor="b">
                    <a:solidFill>
                      <a:schemeClr val="lt2"/>
                    </a:solidFill>
                  </a:tcPr>
                </a:tc>
                <a:tc>
                  <a:txBody>
                    <a:bodyPr/>
                    <a:lstStyle/>
                    <a:p>
                      <a:pPr marL="0" lvl="0" indent="0" algn="ctr" rtl="0">
                        <a:spcBef>
                          <a:spcPts val="0"/>
                        </a:spcBef>
                        <a:spcAft>
                          <a:spcPts val="0"/>
                        </a:spcAft>
                        <a:buNone/>
                      </a:pPr>
                      <a:r>
                        <a:rPr lang="en" sz="800"/>
                        <a:t>m</a:t>
                      </a:r>
                      <a:endParaRPr sz="800"/>
                    </a:p>
                  </a:txBody>
                  <a:tcPr marL="91425" marR="91425" marT="91425" marB="91425" anchor="b">
                    <a:solidFill>
                      <a:schemeClr val="accent1"/>
                    </a:solidFill>
                  </a:tcPr>
                </a:tc>
                <a:tc>
                  <a:txBody>
                    <a:bodyPr/>
                    <a:lstStyle/>
                    <a:p>
                      <a:pPr marL="0" lvl="0" indent="0" algn="ctr" rtl="0">
                        <a:spcBef>
                          <a:spcPts val="0"/>
                        </a:spcBef>
                        <a:spcAft>
                          <a:spcPts val="0"/>
                        </a:spcAft>
                        <a:buNone/>
                      </a:pPr>
                      <a:r>
                        <a:rPr lang="en" sz="800"/>
                        <a:t>p</a:t>
                      </a:r>
                      <a:endParaRPr sz="800"/>
                    </a:p>
                  </a:txBody>
                  <a:tcPr marL="91425" marR="91425" marT="91425" marB="91425" anchor="b">
                    <a:solidFill>
                      <a:schemeClr val="accent2"/>
                    </a:solidFill>
                  </a:tcPr>
                </a:tc>
                <a:tc>
                  <a:txBody>
                    <a:bodyPr/>
                    <a:lstStyle/>
                    <a:p>
                      <a:pPr marL="0" lvl="0" indent="0" algn="ctr" rtl="0">
                        <a:spcBef>
                          <a:spcPts val="0"/>
                        </a:spcBef>
                        <a:spcAft>
                          <a:spcPts val="0"/>
                        </a:spcAft>
                        <a:buNone/>
                      </a:pPr>
                      <a:r>
                        <a:rPr lang="en" sz="800"/>
                        <a:t>l</a:t>
                      </a:r>
                      <a:endParaRPr sz="800"/>
                    </a:p>
                  </a:txBody>
                  <a:tcPr marL="91425" marR="91425" marT="91425" marB="91425" anchor="b">
                    <a:solidFill>
                      <a:schemeClr val="accent1"/>
                    </a:solidFill>
                  </a:tcPr>
                </a:tc>
                <a:tc>
                  <a:txBody>
                    <a:bodyPr/>
                    <a:lstStyle/>
                    <a:p>
                      <a:pPr marL="0" lvl="0" indent="0" algn="ctr" rtl="0">
                        <a:spcBef>
                          <a:spcPts val="0"/>
                        </a:spcBef>
                        <a:spcAft>
                          <a:spcPts val="0"/>
                        </a:spcAft>
                        <a:buNone/>
                      </a:pPr>
                      <a:r>
                        <a:rPr lang="en" sz="800"/>
                        <a:t>e</a:t>
                      </a:r>
                      <a:endParaRPr sz="800"/>
                    </a:p>
                  </a:txBody>
                  <a:tcPr marL="91425" marR="91425" marT="91425" marB="91425" anchor="b">
                    <a:solidFill>
                      <a:schemeClr val="lt2"/>
                    </a:solidFill>
                  </a:tcPr>
                </a:tc>
                <a:tc>
                  <a:txBody>
                    <a:bodyPr/>
                    <a:lstStyle/>
                    <a:p>
                      <a:pPr marL="0" lvl="0" indent="0" algn="ctr" rtl="0">
                        <a:spcBef>
                          <a:spcPts val="0"/>
                        </a:spcBef>
                        <a:spcAft>
                          <a:spcPts val="0"/>
                        </a:spcAft>
                        <a:buNone/>
                      </a:pPr>
                      <a:r>
                        <a:rPr lang="en" sz="800"/>
                        <a:t>...</a:t>
                      </a:r>
                      <a:endParaRPr sz="800"/>
                    </a:p>
                  </a:txBody>
                  <a:tcPr marL="91425" marR="91425" marT="91425" marB="91425" anchor="b">
                    <a:solidFill>
                      <a:schemeClr val="dk2"/>
                    </a:solidFill>
                  </a:tcPr>
                </a:tc>
                <a:tc>
                  <a:txBody>
                    <a:bodyPr/>
                    <a:lstStyle/>
                    <a:p>
                      <a:pPr marL="0" lvl="0" indent="0" algn="ctr" rtl="0">
                        <a:spcBef>
                          <a:spcPts val="0"/>
                        </a:spcBef>
                        <a:spcAft>
                          <a:spcPts val="0"/>
                        </a:spcAft>
                        <a:buNone/>
                      </a:pPr>
                      <a:r>
                        <a:rPr lang="en" sz="800"/>
                        <a:t>.</a:t>
                      </a:r>
                      <a:endParaRPr sz="800"/>
                    </a:p>
                  </a:txBody>
                  <a:tcPr marL="91425" marR="91425" marT="91425" marB="91425" anchor="b">
                    <a:solidFill>
                      <a:schemeClr val="lt1"/>
                    </a:solidFill>
                  </a:tcPr>
                </a:tc>
                <a:extLst>
                  <a:ext uri="{0D108BD9-81ED-4DB2-BD59-A6C34878D82A}">
                    <a16:rowId xmlns:a16="http://schemas.microsoft.com/office/drawing/2014/main" val="10000"/>
                  </a:ext>
                </a:extLst>
              </a:tr>
              <a:tr h="309450">
                <a:tc>
                  <a:txBody>
                    <a:bodyPr/>
                    <a:lstStyle/>
                    <a:p>
                      <a:pPr marL="0" lvl="0" indent="0" algn="ctr" rtl="0">
                        <a:spcBef>
                          <a:spcPts val="0"/>
                        </a:spcBef>
                        <a:spcAft>
                          <a:spcPts val="0"/>
                        </a:spcAft>
                        <a:buNone/>
                      </a:pPr>
                      <a:r>
                        <a:rPr lang="en" sz="800"/>
                        <a:t>0</a:t>
                      </a:r>
                      <a:endParaRPr sz="800"/>
                    </a:p>
                  </a:txBody>
                  <a:tcPr marL="91425" marR="91425" marT="91425" marB="91425">
                    <a:solidFill>
                      <a:schemeClr val="lt1"/>
                    </a:solidFill>
                  </a:tcPr>
                </a:tc>
                <a:tc>
                  <a:txBody>
                    <a:bodyPr/>
                    <a:lstStyle/>
                    <a:p>
                      <a:pPr marL="0" lvl="0" indent="0" algn="ctr" rtl="0">
                        <a:spcBef>
                          <a:spcPts val="0"/>
                        </a:spcBef>
                        <a:spcAft>
                          <a:spcPts val="0"/>
                        </a:spcAft>
                        <a:buNone/>
                      </a:pPr>
                      <a:r>
                        <a:rPr lang="en" sz="800"/>
                        <a:t>1</a:t>
                      </a:r>
                      <a:endParaRPr sz="800"/>
                    </a:p>
                  </a:txBody>
                  <a:tcPr marL="91425" marR="91425" marT="91425" marB="91425">
                    <a:solidFill>
                      <a:schemeClr val="dk2"/>
                    </a:solidFill>
                  </a:tcPr>
                </a:tc>
                <a:tc>
                  <a:txBody>
                    <a:bodyPr/>
                    <a:lstStyle/>
                    <a:p>
                      <a:pPr marL="0" lvl="0" indent="0" algn="ctr" rtl="0">
                        <a:spcBef>
                          <a:spcPts val="0"/>
                        </a:spcBef>
                        <a:spcAft>
                          <a:spcPts val="0"/>
                        </a:spcAft>
                        <a:buNone/>
                      </a:pPr>
                      <a:r>
                        <a:rPr lang="en" sz="800"/>
                        <a:t>2</a:t>
                      </a:r>
                      <a:endParaRPr sz="800"/>
                    </a:p>
                  </a:txBody>
                  <a:tcPr marL="91425" marR="91425" marT="91425" marB="91425">
                    <a:solidFill>
                      <a:schemeClr val="lt2"/>
                    </a:solidFill>
                  </a:tcPr>
                </a:tc>
                <a:tc>
                  <a:txBody>
                    <a:bodyPr/>
                    <a:lstStyle/>
                    <a:p>
                      <a:pPr marL="0" lvl="0" indent="0" algn="ctr" rtl="0">
                        <a:spcBef>
                          <a:spcPts val="0"/>
                        </a:spcBef>
                        <a:spcAft>
                          <a:spcPts val="0"/>
                        </a:spcAft>
                        <a:buNone/>
                      </a:pPr>
                      <a:r>
                        <a:rPr lang="en" sz="800"/>
                        <a:t>3</a:t>
                      </a:r>
                      <a:endParaRPr sz="800"/>
                    </a:p>
                  </a:txBody>
                  <a:tcPr marL="91425" marR="91425" marT="91425" marB="91425">
                    <a:solidFill>
                      <a:schemeClr val="accent1"/>
                    </a:solidFill>
                  </a:tcPr>
                </a:tc>
                <a:tc>
                  <a:txBody>
                    <a:bodyPr/>
                    <a:lstStyle/>
                    <a:p>
                      <a:pPr marL="0" lvl="0" indent="0" algn="ctr" rtl="0">
                        <a:spcBef>
                          <a:spcPts val="0"/>
                        </a:spcBef>
                        <a:spcAft>
                          <a:spcPts val="0"/>
                        </a:spcAft>
                        <a:buNone/>
                      </a:pPr>
                      <a:r>
                        <a:rPr lang="en" sz="800"/>
                        <a:t>4</a:t>
                      </a:r>
                      <a:endParaRPr sz="800"/>
                    </a:p>
                  </a:txBody>
                  <a:tcPr marL="91425" marR="91425" marT="91425" marB="91425">
                    <a:solidFill>
                      <a:schemeClr val="accent2"/>
                    </a:solidFill>
                  </a:tcPr>
                </a:tc>
                <a:tc>
                  <a:txBody>
                    <a:bodyPr/>
                    <a:lstStyle/>
                    <a:p>
                      <a:pPr marL="0" lvl="0" indent="0" algn="ctr" rtl="0">
                        <a:spcBef>
                          <a:spcPts val="0"/>
                        </a:spcBef>
                        <a:spcAft>
                          <a:spcPts val="0"/>
                        </a:spcAft>
                        <a:buNone/>
                      </a:pPr>
                      <a:r>
                        <a:rPr lang="en" sz="800"/>
                        <a:t>5</a:t>
                      </a:r>
                      <a:endParaRPr sz="800"/>
                    </a:p>
                  </a:txBody>
                  <a:tcPr marL="91425" marR="91425" marT="91425" marB="91425">
                    <a:solidFill>
                      <a:schemeClr val="accent1"/>
                    </a:solidFill>
                  </a:tcPr>
                </a:tc>
                <a:tc>
                  <a:txBody>
                    <a:bodyPr/>
                    <a:lstStyle/>
                    <a:p>
                      <a:pPr marL="0" lvl="0" indent="0" algn="ctr" rtl="0">
                        <a:spcBef>
                          <a:spcPts val="0"/>
                        </a:spcBef>
                        <a:spcAft>
                          <a:spcPts val="0"/>
                        </a:spcAft>
                        <a:buNone/>
                      </a:pPr>
                      <a:r>
                        <a:rPr lang="en" sz="800"/>
                        <a:t>6</a:t>
                      </a:r>
                      <a:endParaRPr sz="800"/>
                    </a:p>
                  </a:txBody>
                  <a:tcPr marL="91425" marR="91425" marT="91425" marB="91425">
                    <a:solidFill>
                      <a:schemeClr val="lt2"/>
                    </a:solidFill>
                  </a:tcPr>
                </a:tc>
                <a:tc>
                  <a:txBody>
                    <a:bodyPr/>
                    <a:lstStyle/>
                    <a:p>
                      <a:pPr marL="0" lvl="0" indent="0" algn="ctr" rtl="0">
                        <a:spcBef>
                          <a:spcPts val="0"/>
                        </a:spcBef>
                        <a:spcAft>
                          <a:spcPts val="0"/>
                        </a:spcAft>
                        <a:buNone/>
                      </a:pPr>
                      <a:r>
                        <a:rPr lang="en" sz="800"/>
                        <a:t>...</a:t>
                      </a:r>
                      <a:endParaRPr sz="800"/>
                    </a:p>
                  </a:txBody>
                  <a:tcPr marL="91425" marR="91425" marT="91425" marB="91425">
                    <a:solidFill>
                      <a:schemeClr val="dk2"/>
                    </a:solidFill>
                  </a:tcPr>
                </a:tc>
                <a:tc>
                  <a:txBody>
                    <a:bodyPr/>
                    <a:lstStyle/>
                    <a:p>
                      <a:pPr marL="0" lvl="0" indent="0" algn="ctr" rtl="0">
                        <a:spcBef>
                          <a:spcPts val="0"/>
                        </a:spcBef>
                        <a:spcAft>
                          <a:spcPts val="0"/>
                        </a:spcAft>
                        <a:buNone/>
                      </a:pPr>
                      <a:r>
                        <a:rPr lang="en" sz="800"/>
                        <a:t>n</a:t>
                      </a:r>
                      <a:endParaRPr sz="800"/>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24" name="Google Shape;224;p33"/>
          <p:cNvSpPr txBox="1"/>
          <p:nvPr/>
        </p:nvSpPr>
        <p:spPr>
          <a:xfrm>
            <a:off x="3663925" y="4730525"/>
            <a:ext cx="407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latin typeface="Anaheim"/>
                <a:ea typeface="Anaheim"/>
                <a:cs typeface="Anaheim"/>
                <a:sym typeface="Anaheim"/>
              </a:rPr>
              <a:t>NB: Strings are, under the hood, actually a type of immutable (unchangeable) list.</a:t>
            </a:r>
            <a:endParaRPr sz="900" i="1">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Iterables / Iteration</a:t>
            </a:r>
            <a:endParaRPr/>
          </a:p>
        </p:txBody>
      </p:sp>
      <p:graphicFrame>
        <p:nvGraphicFramePr>
          <p:cNvPr id="230" name="Google Shape;230;p34"/>
          <p:cNvGraphicFramePr/>
          <p:nvPr/>
        </p:nvGraphicFramePr>
        <p:xfrm>
          <a:off x="556100" y="3098825"/>
          <a:ext cx="5011875" cy="792420"/>
        </p:xfrm>
        <a:graphic>
          <a:graphicData uri="http://schemas.openxmlformats.org/drawingml/2006/table">
            <a:tbl>
              <a:tblPr>
                <a:noFill/>
                <a:tableStyleId>{54999B3D-50A4-4470-B2C4-37DDBC550D27}</a:tableStyleId>
              </a:tblPr>
              <a:tblGrid>
                <a:gridCol w="455625">
                  <a:extLst>
                    <a:ext uri="{9D8B030D-6E8A-4147-A177-3AD203B41FA5}">
                      <a16:colId xmlns:a16="http://schemas.microsoft.com/office/drawing/2014/main" val="20000"/>
                    </a:ext>
                  </a:extLst>
                </a:gridCol>
                <a:gridCol w="455625">
                  <a:extLst>
                    <a:ext uri="{9D8B030D-6E8A-4147-A177-3AD203B41FA5}">
                      <a16:colId xmlns:a16="http://schemas.microsoft.com/office/drawing/2014/main" val="20001"/>
                    </a:ext>
                  </a:extLst>
                </a:gridCol>
                <a:gridCol w="455625">
                  <a:extLst>
                    <a:ext uri="{9D8B030D-6E8A-4147-A177-3AD203B41FA5}">
                      <a16:colId xmlns:a16="http://schemas.microsoft.com/office/drawing/2014/main" val="20002"/>
                    </a:ext>
                  </a:extLst>
                </a:gridCol>
                <a:gridCol w="455625">
                  <a:extLst>
                    <a:ext uri="{9D8B030D-6E8A-4147-A177-3AD203B41FA5}">
                      <a16:colId xmlns:a16="http://schemas.microsoft.com/office/drawing/2014/main" val="20003"/>
                    </a:ext>
                  </a:extLst>
                </a:gridCol>
                <a:gridCol w="455625">
                  <a:extLst>
                    <a:ext uri="{9D8B030D-6E8A-4147-A177-3AD203B41FA5}">
                      <a16:colId xmlns:a16="http://schemas.microsoft.com/office/drawing/2014/main" val="20004"/>
                    </a:ext>
                  </a:extLst>
                </a:gridCol>
                <a:gridCol w="455625">
                  <a:extLst>
                    <a:ext uri="{9D8B030D-6E8A-4147-A177-3AD203B41FA5}">
                      <a16:colId xmlns:a16="http://schemas.microsoft.com/office/drawing/2014/main" val="20005"/>
                    </a:ext>
                  </a:extLst>
                </a:gridCol>
                <a:gridCol w="455625">
                  <a:extLst>
                    <a:ext uri="{9D8B030D-6E8A-4147-A177-3AD203B41FA5}">
                      <a16:colId xmlns:a16="http://schemas.microsoft.com/office/drawing/2014/main" val="20006"/>
                    </a:ext>
                  </a:extLst>
                </a:gridCol>
                <a:gridCol w="455625">
                  <a:extLst>
                    <a:ext uri="{9D8B030D-6E8A-4147-A177-3AD203B41FA5}">
                      <a16:colId xmlns:a16="http://schemas.microsoft.com/office/drawing/2014/main" val="20007"/>
                    </a:ext>
                  </a:extLst>
                </a:gridCol>
                <a:gridCol w="455625">
                  <a:extLst>
                    <a:ext uri="{9D8B030D-6E8A-4147-A177-3AD203B41FA5}">
                      <a16:colId xmlns:a16="http://schemas.microsoft.com/office/drawing/2014/main" val="20008"/>
                    </a:ext>
                  </a:extLst>
                </a:gridCol>
                <a:gridCol w="455625">
                  <a:extLst>
                    <a:ext uri="{9D8B030D-6E8A-4147-A177-3AD203B41FA5}">
                      <a16:colId xmlns:a16="http://schemas.microsoft.com/office/drawing/2014/main" val="20009"/>
                    </a:ext>
                  </a:extLst>
                </a:gridCol>
                <a:gridCol w="455625">
                  <a:extLst>
                    <a:ext uri="{9D8B030D-6E8A-4147-A177-3AD203B41FA5}">
                      <a16:colId xmlns:a16="http://schemas.microsoft.com/office/drawing/2014/main" val="20010"/>
                    </a:ext>
                  </a:extLst>
                </a:gridCol>
              </a:tblGrid>
              <a:tr h="381000">
                <a:tc>
                  <a:txBody>
                    <a:bodyPr/>
                    <a:lstStyle/>
                    <a:p>
                      <a:pPr marL="0" lvl="0" indent="0" algn="l" rtl="0">
                        <a:spcBef>
                          <a:spcPts val="0"/>
                        </a:spcBef>
                        <a:spcAft>
                          <a:spcPts val="0"/>
                        </a:spcAft>
                        <a:buNone/>
                      </a:pPr>
                      <a:r>
                        <a:rPr lang="en"/>
                        <a:t>“</a:t>
                      </a:r>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E</a:t>
                      </a:r>
                      <a:endParaRPr/>
                    </a:p>
                  </a:txBody>
                  <a:tcPr marL="91425" marR="91425" marT="91425" marB="91425" anchor="b">
                    <a:solidFill>
                      <a:schemeClr val="lt1"/>
                    </a:solidFill>
                  </a:tcPr>
                </a:tc>
                <a:tc>
                  <a:txBody>
                    <a:bodyPr/>
                    <a:lstStyle/>
                    <a:p>
                      <a:pPr marL="0" lvl="0" indent="0" algn="ctr" rtl="0">
                        <a:spcBef>
                          <a:spcPts val="0"/>
                        </a:spcBef>
                        <a:spcAft>
                          <a:spcPts val="0"/>
                        </a:spcAft>
                        <a:buNone/>
                      </a:pPr>
                      <a:r>
                        <a:rPr lang="en"/>
                        <a:t>x</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a</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m</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p</a:t>
                      </a:r>
                      <a:endParaRPr/>
                    </a:p>
                  </a:txBody>
                  <a:tcPr marL="91425" marR="91425" marT="91425" marB="91425" anchor="b">
                    <a:solidFill>
                      <a:schemeClr val="accent2"/>
                    </a:solidFill>
                  </a:tcPr>
                </a:tc>
                <a:tc>
                  <a:txBody>
                    <a:bodyPr/>
                    <a:lstStyle/>
                    <a:p>
                      <a:pPr marL="0" lvl="0" indent="0" algn="ctr" rtl="0">
                        <a:spcBef>
                          <a:spcPts val="0"/>
                        </a:spcBef>
                        <a:spcAft>
                          <a:spcPts val="0"/>
                        </a:spcAft>
                        <a:buNone/>
                      </a:pPr>
                      <a:r>
                        <a:rPr lang="en"/>
                        <a:t>l</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e</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a:t>
                      </a:r>
                      <a:endParaRPr/>
                    </a:p>
                  </a:txBody>
                  <a:tcPr marL="91425" marR="91425" marT="91425" marB="91425" anchor="b">
                    <a:solidFill>
                      <a:schemeClr val="lt1"/>
                    </a:solidFill>
                  </a:tcPr>
                </a:tc>
                <a:tc rowSpan="2">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700"/>
                        <a:t>Index:</a:t>
                      </a:r>
                      <a:endParaRPr sz="7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t>0</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1</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2</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3</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4</a:t>
                      </a:r>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t>5</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6</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n</a:t>
                      </a:r>
                      <a:endParaRPr/>
                    </a:p>
                  </a:txBody>
                  <a:tcPr marL="91425" marR="91425" marT="91425" marB="91425">
                    <a:solidFill>
                      <a:schemeClr val="lt1"/>
                    </a:solidFill>
                  </a:tcPr>
                </a:tc>
                <a:tc vMerge="1">
                  <a:txBody>
                    <a:bodyPr/>
                    <a:lstStyle/>
                    <a:p>
                      <a:endParaRPr lang="en-US"/>
                    </a:p>
                  </a:txBody>
                  <a:tcPr/>
                </a:tc>
                <a:extLst>
                  <a:ext uri="{0D108BD9-81ED-4DB2-BD59-A6C34878D82A}">
                    <a16:rowId xmlns:a16="http://schemas.microsoft.com/office/drawing/2014/main" val="10001"/>
                  </a:ext>
                </a:extLst>
              </a:tr>
            </a:tbl>
          </a:graphicData>
        </a:graphic>
      </p:graphicFrame>
      <p:sp>
        <p:nvSpPr>
          <p:cNvPr id="231" name="Google Shape;231;p34"/>
          <p:cNvSpPr/>
          <p:nvPr/>
        </p:nvSpPr>
        <p:spPr>
          <a:xfrm>
            <a:off x="1202950" y="2665025"/>
            <a:ext cx="549000" cy="4338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txBox="1"/>
          <p:nvPr/>
        </p:nvSpPr>
        <p:spPr>
          <a:xfrm>
            <a:off x="2614150" y="1217475"/>
            <a:ext cx="6359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 </a:t>
            </a:r>
            <a:r>
              <a:rPr lang="en" b="1"/>
              <a:t>iterable </a:t>
            </a:r>
            <a:r>
              <a:rPr lang="en"/>
              <a:t> is an object capable of returning its members one at a time.</a:t>
            </a:r>
            <a:endParaRPr/>
          </a:p>
          <a:p>
            <a:pPr marL="0" lvl="0" indent="0" algn="l" rtl="0">
              <a:spcBef>
                <a:spcPts val="0"/>
              </a:spcBef>
              <a:spcAft>
                <a:spcPts val="0"/>
              </a:spcAft>
              <a:buNone/>
            </a:pPr>
            <a:r>
              <a:rPr lang="en"/>
              <a:t>A string is a type of </a:t>
            </a:r>
            <a:r>
              <a:rPr lang="en" b="1"/>
              <a:t>iterable</a:t>
            </a:r>
            <a:r>
              <a:rPr lang="en"/>
              <a:t>. A list is another.</a:t>
            </a:r>
            <a:endParaRPr/>
          </a:p>
          <a:p>
            <a:pPr marL="0" lvl="0" indent="0" algn="l" rtl="0">
              <a:spcBef>
                <a:spcPts val="0"/>
              </a:spcBef>
              <a:spcAft>
                <a:spcPts val="0"/>
              </a:spcAft>
              <a:buNone/>
            </a:pPr>
            <a:endParaRPr/>
          </a:p>
          <a:p>
            <a:pPr marL="0" lvl="0" indent="0" algn="l" rtl="0">
              <a:spcBef>
                <a:spcPts val="0"/>
              </a:spcBef>
              <a:spcAft>
                <a:spcPts val="0"/>
              </a:spcAft>
              <a:buNone/>
            </a:pPr>
            <a:r>
              <a:rPr lang="en"/>
              <a:t>The act of moving through the items in an iterable is to </a:t>
            </a:r>
            <a:r>
              <a:rPr lang="en" b="1"/>
              <a:t>iterate</a:t>
            </a:r>
            <a:r>
              <a:rPr lang="en"/>
              <a:t> that item. </a:t>
            </a:r>
            <a:endParaRPr/>
          </a:p>
          <a:p>
            <a:pPr marL="0" lvl="0" indent="0" algn="l" rtl="0">
              <a:spcBef>
                <a:spcPts val="0"/>
              </a:spcBef>
              <a:spcAft>
                <a:spcPts val="0"/>
              </a:spcAft>
              <a:buNone/>
            </a:pPr>
            <a:endParaRPr/>
          </a:p>
          <a:p>
            <a:pPr marL="0" lvl="0" indent="0" algn="l" rtl="0">
              <a:spcBef>
                <a:spcPts val="0"/>
              </a:spcBef>
              <a:spcAft>
                <a:spcPts val="0"/>
              </a:spcAft>
              <a:buNone/>
            </a:pPr>
            <a:r>
              <a:rPr lang="en"/>
              <a:t>Each step through the iterable is called an </a:t>
            </a:r>
            <a:r>
              <a:rPr lang="en" b="1"/>
              <a:t>iteration.</a:t>
            </a:r>
            <a:endParaRPr b="1"/>
          </a:p>
        </p:txBody>
      </p:sp>
      <p:sp>
        <p:nvSpPr>
          <p:cNvPr id="233" name="Google Shape;233;p34"/>
          <p:cNvSpPr txBox="1"/>
          <p:nvPr/>
        </p:nvSpPr>
        <p:spPr>
          <a:xfrm>
            <a:off x="5807650" y="2758550"/>
            <a:ext cx="390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“Give me the zeroeth character.</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give me the first character.</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give me the second character.</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give me the nth character.”</a:t>
            </a:r>
            <a:endParaRPr>
              <a:latin typeface="Anaheim"/>
              <a:ea typeface="Anaheim"/>
              <a:cs typeface="Anaheim"/>
              <a:sym typeface="Anaheim"/>
            </a:endParaRPr>
          </a:p>
        </p:txBody>
      </p:sp>
      <p:sp>
        <p:nvSpPr>
          <p:cNvPr id="234" name="Google Shape;234;p34"/>
          <p:cNvSpPr/>
          <p:nvPr/>
        </p:nvSpPr>
        <p:spPr>
          <a:xfrm>
            <a:off x="1751950" y="2665025"/>
            <a:ext cx="549000" cy="4338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1651900"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Modifying Lists</a:t>
            </a:r>
            <a:endParaRPr/>
          </a:p>
        </p:txBody>
      </p:sp>
      <p:sp>
        <p:nvSpPr>
          <p:cNvPr id="240" name="Google Shape;240;p35"/>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Creating lists.</a:t>
            </a:r>
            <a:endParaRPr/>
          </a:p>
          <a:p>
            <a:pPr marL="457200" lvl="0" indent="-292100" algn="l" rtl="0">
              <a:spcBef>
                <a:spcPts val="0"/>
              </a:spcBef>
              <a:spcAft>
                <a:spcPts val="0"/>
              </a:spcAft>
              <a:buSzPts val="1000"/>
              <a:buChar char="●"/>
            </a:pPr>
            <a:r>
              <a:rPr lang="en"/>
              <a:t>Adding elements with append, extend</a:t>
            </a:r>
            <a:endParaRPr/>
          </a:p>
          <a:p>
            <a:pPr marL="457200" lvl="0" indent="-292100" algn="l" rtl="0">
              <a:spcBef>
                <a:spcPts val="0"/>
              </a:spcBef>
              <a:spcAft>
                <a:spcPts val="0"/>
              </a:spcAft>
              <a:buSzPts val="1000"/>
              <a:buChar char="●"/>
            </a:pPr>
            <a:r>
              <a:rPr lang="en"/>
              <a:t>Changing elements with slicing</a:t>
            </a:r>
            <a:endParaRPr/>
          </a:p>
          <a:p>
            <a:pPr marL="457200" lvl="0" indent="-292100" algn="l" rtl="0">
              <a:spcBef>
                <a:spcPts val="0"/>
              </a:spcBef>
              <a:spcAft>
                <a:spcPts val="0"/>
              </a:spcAft>
              <a:buSzPts val="1000"/>
              <a:buChar char="●"/>
            </a:pPr>
            <a:r>
              <a:rPr lang="en"/>
              <a:t>Removing elements with clear, del, pop, and remove.</a:t>
            </a:r>
            <a:endParaRPr/>
          </a:p>
        </p:txBody>
      </p:sp>
      <p:sp>
        <p:nvSpPr>
          <p:cNvPr id="241" name="Google Shape;241;p35"/>
          <p:cNvSpPr txBox="1">
            <a:spLocks noGrp="1"/>
          </p:cNvSpPr>
          <p:nvPr>
            <p:ph type="ctrTitle" idx="2"/>
          </p:nvPr>
        </p:nvSpPr>
        <p:spPr>
          <a:xfrm>
            <a:off x="1651900" y="3365574"/>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 that Use Lists</a:t>
            </a:r>
            <a:endParaRPr/>
          </a:p>
        </p:txBody>
      </p:sp>
      <p:sp>
        <p:nvSpPr>
          <p:cNvPr id="242" name="Google Shape;242;p35"/>
          <p:cNvSpPr txBox="1">
            <a:spLocks noGrp="1"/>
          </p:cNvSpPr>
          <p:nvPr>
            <p:ph type="subTitle" idx="3"/>
          </p:nvPr>
        </p:nvSpPr>
        <p:spPr>
          <a:xfrm>
            <a:off x="1651900" y="3937803"/>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Using .join() to create a string from a list and .split() and .splitlines() to make lists from strings.</a:t>
            </a:r>
            <a:endParaRPr/>
          </a:p>
        </p:txBody>
      </p:sp>
      <p:sp>
        <p:nvSpPr>
          <p:cNvPr id="243" name="Google Shape;243;p35"/>
          <p:cNvSpPr txBox="1">
            <a:spLocks noGrp="1"/>
          </p:cNvSpPr>
          <p:nvPr>
            <p:ph type="ctrTitle" idx="4"/>
          </p:nvPr>
        </p:nvSpPr>
        <p:spPr>
          <a:xfrm>
            <a:off x="5107893" y="3365575"/>
            <a:ext cx="26193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Puzzles</a:t>
            </a:r>
            <a:endParaRPr/>
          </a:p>
        </p:txBody>
      </p:sp>
      <p:sp>
        <p:nvSpPr>
          <p:cNvPr id="244" name="Google Shape;244;p35"/>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have almost all of the tools to do some challenging Python programming.</a:t>
            </a:r>
            <a:endParaRPr/>
          </a:p>
        </p:txBody>
      </p:sp>
      <p:sp>
        <p:nvSpPr>
          <p:cNvPr id="245" name="Google Shape;245;p35"/>
          <p:cNvSpPr txBox="1">
            <a:spLocks noGrp="1"/>
          </p:cNvSpPr>
          <p:nvPr>
            <p:ph type="ctrTitle" idx="6"/>
          </p:nvPr>
        </p:nvSpPr>
        <p:spPr>
          <a:xfrm>
            <a:off x="5107893"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Iteration</a:t>
            </a:r>
            <a:endParaRPr/>
          </a:p>
        </p:txBody>
      </p:sp>
      <p:sp>
        <p:nvSpPr>
          <p:cNvPr id="246" name="Google Shape;246;p35"/>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Moving through an iterable using a for loop</a:t>
            </a:r>
            <a:endParaRPr/>
          </a:p>
          <a:p>
            <a:pPr marL="457200" lvl="0" indent="-292100" algn="l" rtl="0">
              <a:spcBef>
                <a:spcPts val="0"/>
              </a:spcBef>
              <a:spcAft>
                <a:spcPts val="0"/>
              </a:spcAft>
              <a:buSzPts val="1000"/>
              <a:buChar char="●"/>
            </a:pPr>
            <a:r>
              <a:rPr lang="en"/>
              <a:t>List Comprehensions as an alternative to for loops</a:t>
            </a:r>
            <a:endParaRPr/>
          </a:p>
        </p:txBody>
      </p:sp>
      <p:sp>
        <p:nvSpPr>
          <p:cNvPr id="247" name="Google Shape;247;p35"/>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Tasks for today with Iterables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ctrTitle"/>
          </p:nvPr>
        </p:nvSpPr>
        <p:spPr>
          <a:xfrm>
            <a:off x="1651900"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2"/>
                </a:solidFill>
              </a:rPr>
              <a:t>Modifying Lists</a:t>
            </a:r>
            <a:endParaRPr>
              <a:solidFill>
                <a:schemeClr val="accent2"/>
              </a:solidFill>
            </a:endParaRPr>
          </a:p>
        </p:txBody>
      </p:sp>
      <p:sp>
        <p:nvSpPr>
          <p:cNvPr id="253" name="Google Shape;253;p36"/>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accent2"/>
              </a:buClr>
              <a:buSzPts val="1000"/>
              <a:buChar char="●"/>
            </a:pPr>
            <a:r>
              <a:rPr lang="en">
                <a:solidFill>
                  <a:schemeClr val="accent2"/>
                </a:solidFill>
              </a:rPr>
              <a:t>Creating lists.</a:t>
            </a:r>
            <a:endParaRPr>
              <a:solidFill>
                <a:schemeClr val="accent2"/>
              </a:solidFill>
            </a:endParaRPr>
          </a:p>
          <a:p>
            <a:pPr marL="457200" lvl="0" indent="-292100" algn="l" rtl="0">
              <a:spcBef>
                <a:spcPts val="0"/>
              </a:spcBef>
              <a:spcAft>
                <a:spcPts val="0"/>
              </a:spcAft>
              <a:buClr>
                <a:schemeClr val="accent2"/>
              </a:buClr>
              <a:buSzPts val="1000"/>
              <a:buChar char="●"/>
            </a:pPr>
            <a:r>
              <a:rPr lang="en">
                <a:solidFill>
                  <a:schemeClr val="accent2"/>
                </a:solidFill>
              </a:rPr>
              <a:t>Adding elements with append, extend</a:t>
            </a:r>
            <a:endParaRPr>
              <a:solidFill>
                <a:schemeClr val="accent2"/>
              </a:solidFill>
            </a:endParaRPr>
          </a:p>
          <a:p>
            <a:pPr marL="457200" lvl="0" indent="-292100" algn="l" rtl="0">
              <a:spcBef>
                <a:spcPts val="0"/>
              </a:spcBef>
              <a:spcAft>
                <a:spcPts val="0"/>
              </a:spcAft>
              <a:buClr>
                <a:schemeClr val="accent2"/>
              </a:buClr>
              <a:buSzPts val="1000"/>
              <a:buChar char="●"/>
            </a:pPr>
            <a:r>
              <a:rPr lang="en">
                <a:solidFill>
                  <a:schemeClr val="accent2"/>
                </a:solidFill>
              </a:rPr>
              <a:t>Changing elements with slicing</a:t>
            </a:r>
            <a:endParaRPr>
              <a:solidFill>
                <a:schemeClr val="accent2"/>
              </a:solidFill>
            </a:endParaRPr>
          </a:p>
          <a:p>
            <a:pPr marL="457200" lvl="0" indent="-292100" algn="l" rtl="0">
              <a:spcBef>
                <a:spcPts val="0"/>
              </a:spcBef>
              <a:spcAft>
                <a:spcPts val="0"/>
              </a:spcAft>
              <a:buClr>
                <a:schemeClr val="accent2"/>
              </a:buClr>
              <a:buSzPts val="1000"/>
              <a:buChar char="●"/>
            </a:pPr>
            <a:r>
              <a:rPr lang="en">
                <a:solidFill>
                  <a:schemeClr val="accent2"/>
                </a:solidFill>
              </a:rPr>
              <a:t>Removing elements with clear, del, pop, and remove.</a:t>
            </a:r>
            <a:endParaRPr>
              <a:solidFill>
                <a:schemeClr val="accent2"/>
              </a:solidFill>
            </a:endParaRPr>
          </a:p>
        </p:txBody>
      </p:sp>
      <p:sp>
        <p:nvSpPr>
          <p:cNvPr id="254" name="Google Shape;254;p36"/>
          <p:cNvSpPr txBox="1">
            <a:spLocks noGrp="1"/>
          </p:cNvSpPr>
          <p:nvPr>
            <p:ph type="ctrTitle" idx="2"/>
          </p:nvPr>
        </p:nvSpPr>
        <p:spPr>
          <a:xfrm>
            <a:off x="1651900" y="3365574"/>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 that Use Lists</a:t>
            </a:r>
            <a:endParaRPr/>
          </a:p>
        </p:txBody>
      </p:sp>
      <p:sp>
        <p:nvSpPr>
          <p:cNvPr id="255" name="Google Shape;255;p36"/>
          <p:cNvSpPr txBox="1">
            <a:spLocks noGrp="1"/>
          </p:cNvSpPr>
          <p:nvPr>
            <p:ph type="subTitle" idx="3"/>
          </p:nvPr>
        </p:nvSpPr>
        <p:spPr>
          <a:xfrm>
            <a:off x="1651900" y="3937803"/>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Using .join() to create a string from a list and .split() and .splitlines() to make lists from strings.</a:t>
            </a:r>
            <a:endParaRPr/>
          </a:p>
        </p:txBody>
      </p:sp>
      <p:sp>
        <p:nvSpPr>
          <p:cNvPr id="256" name="Google Shape;256;p36"/>
          <p:cNvSpPr txBox="1">
            <a:spLocks noGrp="1"/>
          </p:cNvSpPr>
          <p:nvPr>
            <p:ph type="ctrTitle" idx="4"/>
          </p:nvPr>
        </p:nvSpPr>
        <p:spPr>
          <a:xfrm>
            <a:off x="5107893" y="3365575"/>
            <a:ext cx="26193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Puzzles</a:t>
            </a:r>
            <a:endParaRPr/>
          </a:p>
        </p:txBody>
      </p:sp>
      <p:sp>
        <p:nvSpPr>
          <p:cNvPr id="257" name="Google Shape;257;p36"/>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have almost all of the tools to do some challenging Python programming.</a:t>
            </a:r>
            <a:endParaRPr/>
          </a:p>
        </p:txBody>
      </p:sp>
      <p:sp>
        <p:nvSpPr>
          <p:cNvPr id="258" name="Google Shape;258;p36"/>
          <p:cNvSpPr txBox="1">
            <a:spLocks noGrp="1"/>
          </p:cNvSpPr>
          <p:nvPr>
            <p:ph type="ctrTitle" idx="6"/>
          </p:nvPr>
        </p:nvSpPr>
        <p:spPr>
          <a:xfrm>
            <a:off x="5107893"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Iteration</a:t>
            </a:r>
            <a:endParaRPr/>
          </a:p>
        </p:txBody>
      </p:sp>
      <p:sp>
        <p:nvSpPr>
          <p:cNvPr id="259" name="Google Shape;259;p36"/>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Moving through an iterable using a for loop</a:t>
            </a:r>
            <a:endParaRPr/>
          </a:p>
        </p:txBody>
      </p:sp>
      <p:sp>
        <p:nvSpPr>
          <p:cNvPr id="260" name="Google Shape;260;p36"/>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Tasks for today with Iterables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ctrTitle"/>
          </p:nvPr>
        </p:nvSpPr>
        <p:spPr>
          <a:xfrm>
            <a:off x="1597675" y="13015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Creation</a:t>
            </a:r>
            <a:endParaRPr/>
          </a:p>
        </p:txBody>
      </p:sp>
      <p:sp>
        <p:nvSpPr>
          <p:cNvPr id="266" name="Google Shape;266;p37"/>
          <p:cNvSpPr txBox="1">
            <a:spLocks noGrp="1"/>
          </p:cNvSpPr>
          <p:nvPr>
            <p:ph type="subTitle" idx="1"/>
          </p:nvPr>
        </p:nvSpPr>
        <p:spPr>
          <a:xfrm>
            <a:off x="1597675" y="1877850"/>
            <a:ext cx="4738500" cy="22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x = [1, 2, 3, 4]</a:t>
            </a:r>
            <a:endParaRPr b="1">
              <a:latin typeface="Courier New"/>
              <a:ea typeface="Courier New"/>
              <a:cs typeface="Courier New"/>
              <a:sym typeface="Courier New"/>
            </a:endParaRPr>
          </a:p>
          <a:p>
            <a:pPr marL="0" lvl="0" indent="0" algn="l" rtl="0">
              <a:spcBef>
                <a:spcPts val="0"/>
              </a:spcBef>
              <a:spcAft>
                <a:spcPts val="0"/>
              </a:spcAft>
              <a:buNone/>
            </a:pPr>
            <a:r>
              <a:rPr lang="en" b="1">
                <a:solidFill>
                  <a:schemeClr val="accent2"/>
                </a:solidFill>
                <a:latin typeface="Courier New"/>
                <a:ea typeface="Courier New"/>
                <a:cs typeface="Courier New"/>
                <a:sym typeface="Courier New"/>
              </a:rPr>
              <a:t># “x is a list of integers”</a:t>
            </a: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x = [‘this’, ‘is’, ‘an’, ‘example’]</a:t>
            </a:r>
            <a:endParaRPr b="1">
              <a:latin typeface="Courier New"/>
              <a:ea typeface="Courier New"/>
              <a:cs typeface="Courier New"/>
              <a:sym typeface="Courier New"/>
            </a:endParaRPr>
          </a:p>
          <a:p>
            <a:pPr marL="0" lvl="0" indent="0" algn="l" rtl="0">
              <a:spcBef>
                <a:spcPts val="0"/>
              </a:spcBef>
              <a:spcAft>
                <a:spcPts val="0"/>
              </a:spcAft>
              <a:buNone/>
            </a:pPr>
            <a:r>
              <a:rPr lang="en" b="1">
                <a:solidFill>
                  <a:schemeClr val="accent2"/>
                </a:solidFill>
                <a:latin typeface="Courier New"/>
                <a:ea typeface="Courier New"/>
                <a:cs typeface="Courier New"/>
                <a:sym typeface="Courier New"/>
              </a:rPr>
              <a:t># ‘x is a list of strings’</a:t>
            </a: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x = [1.0, 1.1, 1.2]</a:t>
            </a:r>
            <a:endParaRPr b="1">
              <a:latin typeface="Courier New"/>
              <a:ea typeface="Courier New"/>
              <a:cs typeface="Courier New"/>
              <a:sym typeface="Courier New"/>
            </a:endParaRPr>
          </a:p>
          <a:p>
            <a:pPr marL="0" lvl="0" indent="0" algn="l" rtl="0">
              <a:spcBef>
                <a:spcPts val="0"/>
              </a:spcBef>
              <a:spcAft>
                <a:spcPts val="0"/>
              </a:spcAft>
              <a:buNone/>
            </a:pPr>
            <a:r>
              <a:rPr lang="en" b="1">
                <a:solidFill>
                  <a:schemeClr val="accent2"/>
                </a:solidFill>
                <a:latin typeface="Courier New"/>
                <a:ea typeface="Courier New"/>
                <a:cs typeface="Courier New"/>
                <a:sym typeface="Courier New"/>
              </a:rPr>
              <a:t># x i s a list of floats</a:t>
            </a: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x = [True, False, 1.0, 3, ‘test’]</a:t>
            </a:r>
            <a:endParaRPr b="1">
              <a:latin typeface="Courier New"/>
              <a:ea typeface="Courier New"/>
              <a:cs typeface="Courier New"/>
              <a:sym typeface="Courier New"/>
            </a:endParaRPr>
          </a:p>
          <a:p>
            <a:pPr marL="0" lvl="0" indent="0" algn="l" rtl="0">
              <a:spcBef>
                <a:spcPts val="0"/>
              </a:spcBef>
              <a:spcAft>
                <a:spcPts val="0"/>
              </a:spcAft>
              <a:buNone/>
            </a:pPr>
            <a:r>
              <a:rPr lang="en" b="1">
                <a:solidFill>
                  <a:schemeClr val="accent2"/>
                </a:solidFill>
                <a:latin typeface="Courier New"/>
                <a:ea typeface="Courier New"/>
                <a:cs typeface="Courier New"/>
                <a:sym typeface="Courier New"/>
              </a:rPr>
              <a:t># ‘x is a list’ or ‘x is a list of mixed type’</a:t>
            </a: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x = list(“example”)</a:t>
            </a:r>
            <a:endParaRPr b="1">
              <a:latin typeface="Courier New"/>
              <a:ea typeface="Courier New"/>
              <a:cs typeface="Courier New"/>
              <a:sym typeface="Courier New"/>
            </a:endParaRPr>
          </a:p>
          <a:p>
            <a:pPr marL="0" lvl="0" indent="0" algn="l" rtl="0">
              <a:spcBef>
                <a:spcPts val="0"/>
              </a:spcBef>
              <a:spcAft>
                <a:spcPts val="0"/>
              </a:spcAft>
              <a:buNone/>
            </a:pPr>
            <a:r>
              <a:rPr lang="en" b="1">
                <a:solidFill>
                  <a:schemeClr val="accent2"/>
                </a:solidFill>
                <a:latin typeface="Courier New"/>
                <a:ea typeface="Courier New"/>
                <a:cs typeface="Courier New"/>
                <a:sym typeface="Courier New"/>
              </a:rPr>
              <a:t># creates a list from another compatible object</a:t>
            </a: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r>
              <a:rPr lang="en" b="1">
                <a:solidFill>
                  <a:schemeClr val="accent2"/>
                </a:solidFill>
                <a:latin typeface="Courier New"/>
                <a:ea typeface="Courier New"/>
                <a:cs typeface="Courier New"/>
                <a:sym typeface="Courier New"/>
              </a:rPr>
              <a:t># e.g. ['e', 'x', 'a', 'm', 'p', 'l', 'e']</a:t>
            </a:r>
            <a:endParaRPr b="1">
              <a:solidFill>
                <a:schemeClr val="accent2"/>
              </a:solidFill>
              <a:latin typeface="Courier New"/>
              <a:ea typeface="Courier New"/>
              <a:cs typeface="Courier New"/>
              <a:sym typeface="Courier New"/>
            </a:endParaRPr>
          </a:p>
          <a:p>
            <a:pPr marL="0" lvl="0" indent="0" algn="l" rtl="0">
              <a:spcBef>
                <a:spcPts val="0"/>
              </a:spcBef>
              <a:spcAft>
                <a:spcPts val="0"/>
              </a:spcAft>
              <a:buNone/>
            </a:pPr>
            <a:endParaRPr b="1">
              <a:latin typeface="Courier New"/>
              <a:ea typeface="Courier New"/>
              <a:cs typeface="Courier New"/>
              <a:sym typeface="Courier New"/>
            </a:endParaRPr>
          </a:p>
        </p:txBody>
      </p:sp>
      <p:sp>
        <p:nvSpPr>
          <p:cNvPr id="267" name="Google Shape;267;p37"/>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Creating Lists</a:t>
            </a:r>
            <a:endParaRPr/>
          </a:p>
        </p:txBody>
      </p:sp>
      <p:sp>
        <p:nvSpPr>
          <p:cNvPr id="268" name="Google Shape;268;p37"/>
          <p:cNvSpPr txBox="1"/>
          <p:nvPr/>
        </p:nvSpPr>
        <p:spPr>
          <a:xfrm>
            <a:off x="5597600" y="1518400"/>
            <a:ext cx="2446500" cy="16932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Tip: </a:t>
            </a:r>
            <a:r>
              <a:rPr lang="en">
                <a:latin typeface="Anaheim"/>
                <a:ea typeface="Anaheim"/>
                <a:cs typeface="Anaheim"/>
                <a:sym typeface="Anaheim"/>
              </a:rPr>
              <a:t>Generally, if you see square brackets, you’re usually seeing someone either </a:t>
            </a:r>
            <a:r>
              <a:rPr lang="en" b="1">
                <a:latin typeface="Anaheim"/>
                <a:ea typeface="Anaheim"/>
                <a:cs typeface="Anaheim"/>
                <a:sym typeface="Anaheim"/>
              </a:rPr>
              <a:t>creating a list</a:t>
            </a:r>
            <a:r>
              <a:rPr lang="en">
                <a:latin typeface="Anaheim"/>
                <a:ea typeface="Anaheim"/>
                <a:cs typeface="Anaheim"/>
                <a:sym typeface="Anaheim"/>
              </a:rPr>
              <a:t> or </a:t>
            </a:r>
            <a:r>
              <a:rPr lang="en" b="1">
                <a:latin typeface="Anaheim"/>
                <a:ea typeface="Anaheim"/>
                <a:cs typeface="Anaheim"/>
                <a:sym typeface="Anaheim"/>
              </a:rPr>
              <a:t>accessing an element of an iterable.</a:t>
            </a:r>
            <a:r>
              <a:rPr lang="en">
                <a:latin typeface="Anaheim"/>
                <a:ea typeface="Anaheim"/>
                <a:cs typeface="Anaheim"/>
                <a:sym typeface="Anaheim"/>
              </a:rPr>
              <a:t> There are other uses - but these are the most common ones.</a:t>
            </a:r>
            <a:endParaRPr>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Types to date</a:t>
            </a:r>
            <a:endParaRPr/>
          </a:p>
        </p:txBody>
      </p:sp>
      <p:graphicFrame>
        <p:nvGraphicFramePr>
          <p:cNvPr id="274" name="Google Shape;274;p38"/>
          <p:cNvGraphicFramePr/>
          <p:nvPr/>
        </p:nvGraphicFramePr>
        <p:xfrm>
          <a:off x="952500" y="1390650"/>
          <a:ext cx="7239000" cy="3474570"/>
        </p:xfrm>
        <a:graphic>
          <a:graphicData uri="http://schemas.openxmlformats.org/drawingml/2006/table">
            <a:tbl>
              <a:tblPr>
                <a:noFill/>
                <a:tableStyleId>{54999B3D-50A4-4470-B2C4-37DDBC550D27}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Type</a:t>
                      </a:r>
                      <a:endParaRPr/>
                    </a:p>
                  </a:txBody>
                  <a:tcPr marL="91425" marR="91425" marT="91425" marB="91425">
                    <a:solidFill>
                      <a:srgbClr val="C1E5F8"/>
                    </a:solidFill>
                  </a:tcPr>
                </a:tc>
                <a:tc>
                  <a:txBody>
                    <a:bodyPr/>
                    <a:lstStyle/>
                    <a:p>
                      <a:pPr marL="0" lvl="0" indent="0" algn="l" rtl="0">
                        <a:spcBef>
                          <a:spcPts val="0"/>
                        </a:spcBef>
                        <a:spcAft>
                          <a:spcPts val="0"/>
                        </a:spcAft>
                        <a:buNone/>
                      </a:pPr>
                      <a:r>
                        <a:rPr lang="en"/>
                        <a:t>Examples</a:t>
                      </a:r>
                      <a:endParaRPr/>
                    </a:p>
                  </a:txBody>
                  <a:tcPr marL="91425" marR="91425" marT="91425" marB="91425">
                    <a:solidFill>
                      <a:srgbClr val="C1E5F8"/>
                    </a:solidFill>
                  </a:tcPr>
                </a:tc>
                <a:tc>
                  <a:txBody>
                    <a:bodyPr/>
                    <a:lstStyle/>
                    <a:p>
                      <a:pPr marL="0" lvl="0" indent="0" algn="l" rtl="0">
                        <a:spcBef>
                          <a:spcPts val="0"/>
                        </a:spcBef>
                        <a:spcAft>
                          <a:spcPts val="0"/>
                        </a:spcAft>
                        <a:buNone/>
                      </a:pPr>
                      <a:r>
                        <a:rPr lang="en"/>
                        <a:t>Properties / Description</a:t>
                      </a:r>
                      <a:endParaRPr/>
                    </a:p>
                  </a:txBody>
                  <a:tcPr marL="91425" marR="91425" marT="91425" marB="91425">
                    <a:solidFill>
                      <a:srgbClr val="C1E5F8"/>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t>Name: </a:t>
                      </a:r>
                      <a:r>
                        <a:rPr lang="en"/>
                        <a:t>Integer</a:t>
                      </a:r>
                      <a:endParaRPr/>
                    </a:p>
                    <a:p>
                      <a:pPr marL="0" lvl="0" indent="0" algn="l" rtl="0">
                        <a:spcBef>
                          <a:spcPts val="0"/>
                        </a:spcBef>
                        <a:spcAft>
                          <a:spcPts val="0"/>
                        </a:spcAft>
                        <a:buNone/>
                      </a:pPr>
                      <a:r>
                        <a:rPr lang="en" b="1"/>
                        <a:t>Code to convert:</a:t>
                      </a:r>
                      <a:r>
                        <a:rPr lang="en"/>
                        <a:t> int(x)</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0</a:t>
                      </a:r>
                      <a:endParaRPr/>
                    </a:p>
                    <a:p>
                      <a:pPr marL="0" lvl="0" indent="0" algn="l" rtl="0">
                        <a:spcBef>
                          <a:spcPts val="0"/>
                        </a:spcBef>
                        <a:spcAft>
                          <a:spcPts val="0"/>
                        </a:spcAft>
                        <a:buNone/>
                      </a:pPr>
                      <a:r>
                        <a:rPr lang="en"/>
                        <a:t>1</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Integer whole numbers that you can use in mathematical operations</a:t>
                      </a:r>
                      <a:endParaRPr/>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a:t>Name: </a:t>
                      </a:r>
                      <a:r>
                        <a:rPr lang="en"/>
                        <a:t>Floating Point</a:t>
                      </a:r>
                      <a:endParaRPr/>
                    </a:p>
                    <a:p>
                      <a:pPr marL="0" lvl="0" indent="0" algn="l" rtl="0">
                        <a:spcBef>
                          <a:spcPts val="0"/>
                        </a:spcBef>
                        <a:spcAft>
                          <a:spcPts val="0"/>
                        </a:spcAft>
                        <a:buNone/>
                      </a:pPr>
                      <a:r>
                        <a:rPr lang="en" b="1"/>
                        <a:t>Code to convert:</a:t>
                      </a:r>
                      <a:r>
                        <a:rPr lang="en"/>
                        <a:t> float(x)</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-1.0</a:t>
                      </a:r>
                      <a:endParaRPr/>
                    </a:p>
                    <a:p>
                      <a:pPr marL="0" lvl="0" indent="0" algn="l" rtl="0">
                        <a:spcBef>
                          <a:spcPts val="0"/>
                        </a:spcBef>
                        <a:spcAft>
                          <a:spcPts val="0"/>
                        </a:spcAft>
                        <a:buNone/>
                      </a:pPr>
                      <a:r>
                        <a:rPr lang="en"/>
                        <a:t>0.0</a:t>
                      </a:r>
                      <a:endParaRPr/>
                    </a:p>
                    <a:p>
                      <a:pPr marL="0" lvl="0" indent="0" algn="l" rtl="0">
                        <a:spcBef>
                          <a:spcPts val="0"/>
                        </a:spcBef>
                        <a:spcAft>
                          <a:spcPts val="0"/>
                        </a:spcAft>
                        <a:buNone/>
                      </a:pPr>
                      <a:r>
                        <a:rPr lang="en"/>
                        <a:t>1.0</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Decimal-point precision real numbers that you can use in mathematical operations</a:t>
                      </a:r>
                      <a:endParaRPr/>
                    </a:p>
                  </a:txBody>
                  <a:tcPr marL="91425" marR="91425" marT="91425" marB="91425">
                    <a:solidFill>
                      <a:srgbClr val="FFFFF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b="1"/>
                        <a:t>Name: </a:t>
                      </a:r>
                      <a:r>
                        <a:rPr lang="en"/>
                        <a:t>String</a:t>
                      </a:r>
                      <a:endParaRPr/>
                    </a:p>
                    <a:p>
                      <a:pPr marL="0" lvl="0" indent="0" algn="l" rtl="0">
                        <a:spcBef>
                          <a:spcPts val="0"/>
                        </a:spcBef>
                        <a:spcAft>
                          <a:spcPts val="0"/>
                        </a:spcAft>
                        <a:buNone/>
                      </a:pPr>
                      <a:r>
                        <a:rPr lang="en" b="1"/>
                        <a:t>Code to convert:</a:t>
                      </a:r>
                      <a:r>
                        <a:rPr lang="en"/>
                        <a:t> str(x)</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“Example”</a:t>
                      </a:r>
                      <a:endParaRPr/>
                    </a:p>
                    <a:p>
                      <a:pPr marL="0" lvl="0" indent="0" algn="l" rtl="0">
                        <a:spcBef>
                          <a:spcPts val="0"/>
                        </a:spcBef>
                        <a:spcAft>
                          <a:spcPts val="0"/>
                        </a:spcAft>
                        <a:buNone/>
                      </a:pPr>
                      <a:r>
                        <a:rPr lang="en"/>
                        <a:t>“1.0”</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Ordered sequence of text characters, cannot be used in mathematical operations</a:t>
                      </a:r>
                      <a:endParaRPr/>
                    </a:p>
                  </a:txBody>
                  <a:tcPr marL="91425" marR="91425" marT="91425" marB="91425">
                    <a:solidFill>
                      <a:srgbClr val="FFFFFF"/>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a:t>Name: </a:t>
                      </a:r>
                      <a:r>
                        <a:rPr lang="en"/>
                        <a:t>List</a:t>
                      </a:r>
                      <a:endParaRPr/>
                    </a:p>
                    <a:p>
                      <a:pPr marL="0" lvl="0" indent="0" algn="l" rtl="0">
                        <a:spcBef>
                          <a:spcPts val="0"/>
                        </a:spcBef>
                        <a:spcAft>
                          <a:spcPts val="0"/>
                        </a:spcAft>
                        <a:buNone/>
                      </a:pPr>
                      <a:r>
                        <a:rPr lang="en" b="1"/>
                        <a:t>Code to convert:</a:t>
                      </a:r>
                      <a:r>
                        <a:rPr lang="en"/>
                        <a:t> list()</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[1, 2, 3]</a:t>
                      </a:r>
                      <a:endParaRPr/>
                    </a:p>
                    <a:p>
                      <a:pPr marL="0" lvl="0" indent="0" algn="l" rtl="0">
                        <a:spcBef>
                          <a:spcPts val="0"/>
                        </a:spcBef>
                        <a:spcAft>
                          <a:spcPts val="0"/>
                        </a:spcAft>
                        <a:buNone/>
                      </a:pPr>
                      <a:r>
                        <a:rPr lang="en"/>
                        <a:t>[“one”, 2, False]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Ordered sequence of Python objects of any type</a:t>
                      </a:r>
                      <a:endParaRPr/>
                    </a:p>
                  </a:txBody>
                  <a:tcPr marL="91425" marR="91425" marT="91425" marB="91425">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ctrTitle"/>
          </p:nvPr>
        </p:nvSpPr>
        <p:spPr>
          <a:xfrm>
            <a:off x="4540425" y="457300"/>
            <a:ext cx="38352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Modifying Items In Lists</a:t>
            </a:r>
            <a:endParaRPr/>
          </a:p>
        </p:txBody>
      </p:sp>
      <p:sp>
        <p:nvSpPr>
          <p:cNvPr id="280" name="Google Shape;280;p39"/>
          <p:cNvSpPr txBox="1"/>
          <p:nvPr/>
        </p:nvSpPr>
        <p:spPr>
          <a:xfrm>
            <a:off x="6593100" y="1731888"/>
            <a:ext cx="2550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You can modify the items in a list by specifying which item index or slice you want to change. </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More complex modifications generally involve some form of a loop (or list comprehension).</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We’ll get there later today.</a:t>
            </a:r>
            <a:endParaRPr>
              <a:latin typeface="Anaheim"/>
              <a:ea typeface="Anaheim"/>
              <a:cs typeface="Anaheim"/>
              <a:sym typeface="Anaheim"/>
            </a:endParaRPr>
          </a:p>
        </p:txBody>
      </p:sp>
      <p:pic>
        <p:nvPicPr>
          <p:cNvPr id="281" name="Google Shape;281;p39"/>
          <p:cNvPicPr preferRelativeResize="0"/>
          <p:nvPr/>
        </p:nvPicPr>
        <p:blipFill>
          <a:blip r:embed="rId3">
            <a:alphaModFix/>
          </a:blip>
          <a:stretch>
            <a:fillRect/>
          </a:stretch>
        </p:blipFill>
        <p:spPr>
          <a:xfrm>
            <a:off x="2198950" y="1273850"/>
            <a:ext cx="3324225" cy="3571875"/>
          </a:xfrm>
          <a:prstGeom prst="rect">
            <a:avLst/>
          </a:prstGeom>
          <a:noFill/>
          <a:ln>
            <a:noFill/>
          </a:ln>
        </p:spPr>
      </p:pic>
      <p:sp>
        <p:nvSpPr>
          <p:cNvPr id="282" name="Google Shape;282;p39"/>
          <p:cNvSpPr txBox="1"/>
          <p:nvPr/>
        </p:nvSpPr>
        <p:spPr>
          <a:xfrm>
            <a:off x="159250" y="2758550"/>
            <a:ext cx="203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Index / Slice Assignment</a:t>
            </a:r>
            <a:endParaRPr b="1">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ctrTitle"/>
          </p:nvPr>
        </p:nvSpPr>
        <p:spPr>
          <a:xfrm>
            <a:off x="4635300" y="457300"/>
            <a:ext cx="37401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String-Specific Functions &amp; Methods</a:t>
            </a:r>
            <a:endParaRPr/>
          </a:p>
        </p:txBody>
      </p:sp>
      <p:sp>
        <p:nvSpPr>
          <p:cNvPr id="288" name="Google Shape;288;p40"/>
          <p:cNvSpPr txBox="1"/>
          <p:nvPr/>
        </p:nvSpPr>
        <p:spPr>
          <a:xfrm>
            <a:off x="1673900" y="2365500"/>
            <a:ext cx="5421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latin typeface="Anaheim"/>
                <a:ea typeface="Anaheim"/>
                <a:cs typeface="Anaheim"/>
                <a:sym typeface="Anaheim"/>
              </a:rPr>
              <a:t>Something important: lower and upper are both </a:t>
            </a:r>
            <a:r>
              <a:rPr lang="en" b="1">
                <a:solidFill>
                  <a:schemeClr val="accent4"/>
                </a:solidFill>
                <a:latin typeface="Anaheim"/>
                <a:ea typeface="Anaheim"/>
                <a:cs typeface="Anaheim"/>
                <a:sym typeface="Anaheim"/>
              </a:rPr>
              <a:t>methods.</a:t>
            </a:r>
            <a:r>
              <a:rPr lang="en">
                <a:solidFill>
                  <a:schemeClr val="accent4"/>
                </a:solidFill>
                <a:latin typeface="Anaheim"/>
                <a:ea typeface="Anaheim"/>
                <a:cs typeface="Anaheim"/>
                <a:sym typeface="Anaheim"/>
              </a:rPr>
              <a:t> We will cover these in more detail later. But for now, you should know that they </a:t>
            </a:r>
            <a:r>
              <a:rPr lang="en" b="1">
                <a:solidFill>
                  <a:schemeClr val="accent4"/>
                </a:solidFill>
                <a:latin typeface="Anaheim"/>
                <a:ea typeface="Anaheim"/>
                <a:cs typeface="Anaheim"/>
                <a:sym typeface="Anaheim"/>
              </a:rPr>
              <a:t>modify the object they are called on.</a:t>
            </a:r>
            <a:r>
              <a:rPr lang="en">
                <a:solidFill>
                  <a:schemeClr val="accent4"/>
                </a:solidFill>
                <a:latin typeface="Anaheim"/>
                <a:ea typeface="Anaheim"/>
                <a:cs typeface="Anaheim"/>
                <a:sym typeface="Anaheim"/>
              </a:rPr>
              <a:t> Neither of these methods changes the object they are called on permanently - but some methods we will see later </a:t>
            </a:r>
            <a:r>
              <a:rPr lang="en" i="1">
                <a:solidFill>
                  <a:schemeClr val="accent3"/>
                </a:solidFill>
                <a:highlight>
                  <a:schemeClr val="lt1"/>
                </a:highlight>
                <a:latin typeface="Anaheim"/>
                <a:ea typeface="Anaheim"/>
                <a:cs typeface="Anaheim"/>
                <a:sym typeface="Anaheim"/>
              </a:rPr>
              <a:t>will passively change their parent object.</a:t>
            </a:r>
            <a:endParaRPr i="1">
              <a:solidFill>
                <a:schemeClr val="accent3"/>
              </a:solidFill>
              <a:highlight>
                <a:schemeClr val="lt1"/>
              </a:highlight>
              <a:latin typeface="Anaheim"/>
              <a:ea typeface="Anaheim"/>
              <a:cs typeface="Anaheim"/>
              <a:sym typeface="Anaheim"/>
            </a:endParaRPr>
          </a:p>
        </p:txBody>
      </p:sp>
      <p:sp>
        <p:nvSpPr>
          <p:cNvPr id="289" name="Google Shape;289;p40"/>
          <p:cNvSpPr txBox="1"/>
          <p:nvPr/>
        </p:nvSpPr>
        <p:spPr>
          <a:xfrm>
            <a:off x="5346850" y="3761475"/>
            <a:ext cx="256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We are going to start seeing these today.</a:t>
            </a:r>
            <a:endParaRPr b="1">
              <a:latin typeface="Anaheim"/>
              <a:ea typeface="Anaheim"/>
              <a:cs typeface="Anaheim"/>
              <a:sym typeface="Anaheim"/>
            </a:endParaRPr>
          </a:p>
        </p:txBody>
      </p:sp>
      <p:cxnSp>
        <p:nvCxnSpPr>
          <p:cNvPr id="290" name="Google Shape;290;p40"/>
          <p:cNvCxnSpPr>
            <a:stCxn id="289" idx="1"/>
          </p:cNvCxnSpPr>
          <p:nvPr/>
        </p:nvCxnSpPr>
        <p:spPr>
          <a:xfrm rot="10800000">
            <a:off x="5096050" y="3646275"/>
            <a:ext cx="250800" cy="423000"/>
          </a:xfrm>
          <a:prstGeom prst="straightConnector1">
            <a:avLst/>
          </a:prstGeom>
          <a:noFill/>
          <a:ln w="9525" cap="flat" cmpd="sng">
            <a:solidFill>
              <a:schemeClr val="accent3"/>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ctrTitle"/>
          </p:nvPr>
        </p:nvSpPr>
        <p:spPr>
          <a:xfrm>
            <a:off x="4540425" y="457300"/>
            <a:ext cx="38352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Modifying Items In Lists</a:t>
            </a:r>
            <a:endParaRPr/>
          </a:p>
        </p:txBody>
      </p:sp>
      <p:sp>
        <p:nvSpPr>
          <p:cNvPr id="296" name="Google Shape;296;p41"/>
          <p:cNvSpPr txBox="1"/>
          <p:nvPr/>
        </p:nvSpPr>
        <p:spPr>
          <a:xfrm>
            <a:off x="5489175" y="986475"/>
            <a:ext cx="35124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Sort vs Sorted</a:t>
            </a:r>
            <a:endParaRPr b="1">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You can sort lists using the Sorted function or the Sort method. We’ll talk more about these next week. The important things to know for now:</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457200" lvl="0" indent="-317500" algn="l" rtl="0">
              <a:spcBef>
                <a:spcPts val="0"/>
              </a:spcBef>
              <a:spcAft>
                <a:spcPts val="0"/>
              </a:spcAft>
              <a:buSzPts val="1400"/>
              <a:buFont typeface="Anaheim"/>
              <a:buAutoNum type="arabicPeriod"/>
            </a:pPr>
            <a:r>
              <a:rPr lang="en">
                <a:latin typeface="Anaheim"/>
                <a:ea typeface="Anaheim"/>
                <a:cs typeface="Anaheim"/>
                <a:sym typeface="Anaheim"/>
              </a:rPr>
              <a:t>list.sort() is going to replace the list in place by modifying the original.</a:t>
            </a:r>
            <a:endParaRPr>
              <a:latin typeface="Anaheim"/>
              <a:ea typeface="Anaheim"/>
              <a:cs typeface="Anaheim"/>
              <a:sym typeface="Anaheim"/>
            </a:endParaRPr>
          </a:p>
          <a:p>
            <a:pPr marL="457200" lvl="0" indent="-317500" algn="l" rtl="0">
              <a:spcBef>
                <a:spcPts val="0"/>
              </a:spcBef>
              <a:spcAft>
                <a:spcPts val="0"/>
              </a:spcAft>
              <a:buSzPts val="1400"/>
              <a:buFont typeface="Anaheim"/>
              <a:buAutoNum type="arabicPeriod"/>
            </a:pPr>
            <a:r>
              <a:rPr lang="en">
                <a:latin typeface="Anaheim"/>
                <a:ea typeface="Anaheim"/>
                <a:cs typeface="Anaheim"/>
                <a:sym typeface="Anaheim"/>
              </a:rPr>
              <a:t>sorted() will create a new list and return it. Sorted works on </a:t>
            </a:r>
            <a:r>
              <a:rPr lang="en" b="1">
                <a:latin typeface="Anaheim"/>
                <a:ea typeface="Anaheim"/>
                <a:cs typeface="Anaheim"/>
                <a:sym typeface="Anaheim"/>
              </a:rPr>
              <a:t>some non-list objects</a:t>
            </a:r>
            <a:r>
              <a:rPr lang="en">
                <a:latin typeface="Anaheim"/>
                <a:ea typeface="Anaheim"/>
                <a:cs typeface="Anaheim"/>
                <a:sym typeface="Anaheim"/>
              </a:rPr>
              <a:t> (like strings) but will return a </a:t>
            </a:r>
            <a:r>
              <a:rPr lang="en" b="1">
                <a:latin typeface="Anaheim"/>
                <a:ea typeface="Anaheim"/>
                <a:cs typeface="Anaheim"/>
                <a:sym typeface="Anaheim"/>
              </a:rPr>
              <a:t>LIST.</a:t>
            </a:r>
            <a:endParaRPr b="1">
              <a:latin typeface="Anaheim"/>
              <a:ea typeface="Anaheim"/>
              <a:cs typeface="Anaheim"/>
              <a:sym typeface="Anaheim"/>
            </a:endParaRPr>
          </a:p>
          <a:p>
            <a:pPr marL="457200" lvl="0" indent="-317500" algn="l" rtl="0">
              <a:spcBef>
                <a:spcPts val="0"/>
              </a:spcBef>
              <a:spcAft>
                <a:spcPts val="0"/>
              </a:spcAft>
              <a:buSzPts val="1400"/>
              <a:buFont typeface="Anaheim"/>
              <a:buAutoNum type="arabicPeriod"/>
            </a:pPr>
            <a:r>
              <a:rPr lang="en">
                <a:latin typeface="Anaheim"/>
                <a:ea typeface="Anaheim"/>
                <a:cs typeface="Anaheim"/>
                <a:sym typeface="Anaheim"/>
              </a:rPr>
              <a:t>There are additional parameters that you can use to modify behavior. We will cover these with more depth next week.</a:t>
            </a:r>
            <a:endParaRPr>
              <a:latin typeface="Anaheim"/>
              <a:ea typeface="Anaheim"/>
              <a:cs typeface="Anaheim"/>
              <a:sym typeface="Anaheim"/>
            </a:endParaRPr>
          </a:p>
        </p:txBody>
      </p:sp>
      <p:pic>
        <p:nvPicPr>
          <p:cNvPr id="297" name="Google Shape;297;p41"/>
          <p:cNvPicPr preferRelativeResize="0"/>
          <p:nvPr/>
        </p:nvPicPr>
        <p:blipFill>
          <a:blip r:embed="rId3">
            <a:alphaModFix/>
          </a:blip>
          <a:stretch>
            <a:fillRect/>
          </a:stretch>
        </p:blipFill>
        <p:spPr>
          <a:xfrm>
            <a:off x="152400" y="1090900"/>
            <a:ext cx="4698611" cy="39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1529125" y="19266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Due Today</a:t>
            </a:r>
            <a:endParaRPr sz="2800"/>
          </a:p>
        </p:txBody>
      </p:sp>
      <p:sp>
        <p:nvSpPr>
          <p:cNvPr id="143" name="Google Shape;143;p24"/>
          <p:cNvSpPr txBox="1">
            <a:spLocks noGrp="1"/>
          </p:cNvSpPr>
          <p:nvPr>
            <p:ph type="subTitle" idx="1"/>
          </p:nvPr>
        </p:nvSpPr>
        <p:spPr>
          <a:xfrm>
            <a:off x="472225" y="2927725"/>
            <a:ext cx="3543300" cy="167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Homework from Session Four</a:t>
            </a:r>
            <a:endParaRPr sz="1800"/>
          </a:p>
          <a:p>
            <a:pPr marL="457200" lvl="0" indent="-342900" algn="l" rtl="0">
              <a:spcBef>
                <a:spcPts val="0"/>
              </a:spcBef>
              <a:spcAft>
                <a:spcPts val="0"/>
              </a:spcAft>
              <a:buSzPts val="1800"/>
              <a:buChar char="●"/>
            </a:pPr>
            <a:r>
              <a:rPr lang="en" sz="1800"/>
              <a:t>Quiz on Session Four Content</a:t>
            </a:r>
            <a:endParaRPr sz="1800"/>
          </a:p>
        </p:txBody>
      </p:sp>
      <p:sp>
        <p:nvSpPr>
          <p:cNvPr id="144" name="Google Shape;144;p24"/>
          <p:cNvSpPr txBox="1">
            <a:spLocks noGrp="1"/>
          </p:cNvSpPr>
          <p:nvPr>
            <p:ph type="ctrTitle" idx="2"/>
          </p:nvPr>
        </p:nvSpPr>
        <p:spPr>
          <a:xfrm>
            <a:off x="5977662" y="19266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5"/>
                </a:solidFill>
              </a:rPr>
              <a:t>Due Next Week</a:t>
            </a:r>
            <a:endParaRPr sz="2800">
              <a:solidFill>
                <a:schemeClr val="accent5"/>
              </a:solidFill>
            </a:endParaRPr>
          </a:p>
        </p:txBody>
      </p:sp>
      <p:sp>
        <p:nvSpPr>
          <p:cNvPr id="145" name="Google Shape;145;p24"/>
          <p:cNvSpPr txBox="1">
            <a:spLocks noGrp="1"/>
          </p:cNvSpPr>
          <p:nvPr>
            <p:ph type="subTitle" idx="3"/>
          </p:nvPr>
        </p:nvSpPr>
        <p:spPr>
          <a:xfrm>
            <a:off x="4920750" y="2927725"/>
            <a:ext cx="3543300" cy="167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5"/>
              </a:buClr>
              <a:buSzPts val="1800"/>
              <a:buChar char="●"/>
            </a:pPr>
            <a:r>
              <a:rPr lang="en" sz="1800">
                <a:solidFill>
                  <a:schemeClr val="accent5"/>
                </a:solidFill>
              </a:rPr>
              <a:t>Homework from this session</a:t>
            </a:r>
            <a:endParaRPr sz="1800">
              <a:solidFill>
                <a:schemeClr val="accent5"/>
              </a:solidFill>
            </a:endParaRPr>
          </a:p>
          <a:p>
            <a:pPr marL="457200" lvl="0" indent="-342900" algn="l" rtl="0">
              <a:spcBef>
                <a:spcPts val="0"/>
              </a:spcBef>
              <a:spcAft>
                <a:spcPts val="0"/>
              </a:spcAft>
              <a:buClr>
                <a:schemeClr val="accent5"/>
              </a:buClr>
              <a:buSzPts val="1800"/>
              <a:buChar char="●"/>
            </a:pPr>
            <a:r>
              <a:rPr lang="en" sz="1800">
                <a:solidFill>
                  <a:schemeClr val="accent5"/>
                </a:solidFill>
              </a:rPr>
              <a:t>Quiz on this session’s content</a:t>
            </a:r>
            <a:endParaRPr sz="1800">
              <a:solidFill>
                <a:schemeClr val="accent5"/>
              </a:solidFill>
            </a:endParaRPr>
          </a:p>
        </p:txBody>
      </p:sp>
      <p:sp>
        <p:nvSpPr>
          <p:cNvPr id="146" name="Google Shape;146;p24"/>
          <p:cNvSpPr txBox="1">
            <a:spLocks noGrp="1"/>
          </p:cNvSpPr>
          <p:nvPr>
            <p:ph type="ctrTitle" idx="6"/>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Reminders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ctrTitle"/>
          </p:nvPr>
        </p:nvSpPr>
        <p:spPr>
          <a:xfrm>
            <a:off x="4540425" y="457300"/>
            <a:ext cx="38352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Adding items to lists: Append and Extend</a:t>
            </a:r>
            <a:endParaRPr/>
          </a:p>
        </p:txBody>
      </p:sp>
      <p:sp>
        <p:nvSpPr>
          <p:cNvPr id="303" name="Google Shape;303;p42"/>
          <p:cNvSpPr txBox="1"/>
          <p:nvPr/>
        </p:nvSpPr>
        <p:spPr>
          <a:xfrm>
            <a:off x="6593100" y="1731888"/>
            <a:ext cx="2550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You can add items to a list with one of two methods: append or extend.</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Important: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457200" lvl="0" indent="-317500" algn="l" rtl="0">
              <a:spcBef>
                <a:spcPts val="0"/>
              </a:spcBef>
              <a:spcAft>
                <a:spcPts val="0"/>
              </a:spcAft>
              <a:buClr>
                <a:schemeClr val="accent2"/>
              </a:buClr>
              <a:buSzPts val="1400"/>
              <a:buFont typeface="Anaheim"/>
              <a:buChar char="●"/>
            </a:pPr>
            <a:r>
              <a:rPr lang="en">
                <a:solidFill>
                  <a:schemeClr val="accent2"/>
                </a:solidFill>
                <a:latin typeface="Anaheim"/>
                <a:ea typeface="Anaheim"/>
                <a:cs typeface="Anaheim"/>
                <a:sym typeface="Anaheim"/>
              </a:rPr>
              <a:t>Append adds </a:t>
            </a:r>
            <a:r>
              <a:rPr lang="en" b="1">
                <a:solidFill>
                  <a:schemeClr val="accent2"/>
                </a:solidFill>
                <a:latin typeface="Anaheim"/>
                <a:ea typeface="Anaheim"/>
                <a:cs typeface="Anaheim"/>
                <a:sym typeface="Anaheim"/>
              </a:rPr>
              <a:t>OBJECTS</a:t>
            </a:r>
            <a:r>
              <a:rPr lang="en">
                <a:solidFill>
                  <a:schemeClr val="accent2"/>
                </a:solidFill>
                <a:latin typeface="Anaheim"/>
                <a:ea typeface="Anaheim"/>
                <a:cs typeface="Anaheim"/>
                <a:sym typeface="Anaheim"/>
              </a:rPr>
              <a:t>. Extend expects an </a:t>
            </a:r>
            <a:r>
              <a:rPr lang="en" b="1">
                <a:solidFill>
                  <a:schemeClr val="accent2"/>
                </a:solidFill>
                <a:latin typeface="Anaheim"/>
                <a:ea typeface="Anaheim"/>
                <a:cs typeface="Anaheim"/>
                <a:sym typeface="Anaheim"/>
              </a:rPr>
              <a:t>ITERABLE</a:t>
            </a:r>
            <a:r>
              <a:rPr lang="en">
                <a:solidFill>
                  <a:schemeClr val="accent2"/>
                </a:solidFill>
                <a:latin typeface="Anaheim"/>
                <a:ea typeface="Anaheim"/>
                <a:cs typeface="Anaheim"/>
                <a:sym typeface="Anaheim"/>
              </a:rPr>
              <a:t>.</a:t>
            </a:r>
            <a:endParaRPr>
              <a:solidFill>
                <a:schemeClr val="accent1"/>
              </a:solidFill>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p:txBody>
      </p:sp>
      <p:pic>
        <p:nvPicPr>
          <p:cNvPr id="304" name="Google Shape;304;p42"/>
          <p:cNvPicPr preferRelativeResize="0"/>
          <p:nvPr/>
        </p:nvPicPr>
        <p:blipFill>
          <a:blip r:embed="rId3">
            <a:alphaModFix/>
          </a:blip>
          <a:stretch>
            <a:fillRect/>
          </a:stretch>
        </p:blipFill>
        <p:spPr>
          <a:xfrm>
            <a:off x="179500" y="1024725"/>
            <a:ext cx="2777625" cy="3094050"/>
          </a:xfrm>
          <a:prstGeom prst="rect">
            <a:avLst/>
          </a:prstGeom>
          <a:noFill/>
          <a:ln>
            <a:noFill/>
          </a:ln>
        </p:spPr>
      </p:pic>
      <p:pic>
        <p:nvPicPr>
          <p:cNvPr id="305" name="Google Shape;305;p42"/>
          <p:cNvPicPr preferRelativeResize="0"/>
          <p:nvPr/>
        </p:nvPicPr>
        <p:blipFill>
          <a:blip r:embed="rId4">
            <a:alphaModFix/>
          </a:blip>
          <a:stretch>
            <a:fillRect/>
          </a:stretch>
        </p:blipFill>
        <p:spPr>
          <a:xfrm>
            <a:off x="3165625" y="1024725"/>
            <a:ext cx="3194700" cy="3080615"/>
          </a:xfrm>
          <a:prstGeom prst="rect">
            <a:avLst/>
          </a:prstGeom>
          <a:noFill/>
          <a:ln>
            <a:noFill/>
          </a:ln>
        </p:spPr>
      </p:pic>
      <p:pic>
        <p:nvPicPr>
          <p:cNvPr id="306" name="Google Shape;306;p42"/>
          <p:cNvPicPr preferRelativeResize="0"/>
          <p:nvPr/>
        </p:nvPicPr>
        <p:blipFill>
          <a:blip r:embed="rId5">
            <a:alphaModFix/>
          </a:blip>
          <a:stretch>
            <a:fillRect/>
          </a:stretch>
        </p:blipFill>
        <p:spPr>
          <a:xfrm>
            <a:off x="3165625" y="4118772"/>
            <a:ext cx="1607833" cy="986625"/>
          </a:xfrm>
          <a:prstGeom prst="rect">
            <a:avLst/>
          </a:prstGeom>
          <a:noFill/>
          <a:ln>
            <a:noFill/>
          </a:ln>
        </p:spPr>
      </p:pic>
      <p:sp>
        <p:nvSpPr>
          <p:cNvPr id="307" name="Google Shape;307;p42"/>
          <p:cNvSpPr txBox="1"/>
          <p:nvPr/>
        </p:nvSpPr>
        <p:spPr>
          <a:xfrm>
            <a:off x="4879200" y="4196457"/>
            <a:ext cx="14811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1"/>
                </a:solidFill>
                <a:latin typeface="Anaheim"/>
                <a:ea typeface="Anaheim"/>
                <a:cs typeface="Anaheim"/>
                <a:sym typeface="Anaheim"/>
              </a:rPr>
              <a:t>By default, the + operator acting on lists will do an extension.</a:t>
            </a:r>
            <a:endParaRPr sz="1200"/>
          </a:p>
        </p:txBody>
      </p:sp>
      <p:sp>
        <p:nvSpPr>
          <p:cNvPr id="308" name="Google Shape;308;p42"/>
          <p:cNvSpPr txBox="1"/>
          <p:nvPr/>
        </p:nvSpPr>
        <p:spPr>
          <a:xfrm>
            <a:off x="3651987" y="3192250"/>
            <a:ext cx="553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274E13"/>
                </a:solidFill>
                <a:highlight>
                  <a:schemeClr val="dk1"/>
                </a:highlight>
                <a:latin typeface="Anaheim"/>
                <a:ea typeface="Anaheim"/>
                <a:cs typeface="Anaheim"/>
                <a:sym typeface="Anaheim"/>
              </a:rPr>
              <a:t>extend </a:t>
            </a:r>
            <a:endParaRPr sz="1000">
              <a:solidFill>
                <a:srgbClr val="274E13"/>
              </a:solidFill>
              <a:highlight>
                <a:schemeClr val="dk1"/>
              </a:highlight>
              <a:latin typeface="Anaheim"/>
              <a:ea typeface="Anaheim"/>
              <a:cs typeface="Anaheim"/>
              <a:sym typeface="Anaheim"/>
            </a:endParaRPr>
          </a:p>
        </p:txBody>
      </p:sp>
      <p:sp>
        <p:nvSpPr>
          <p:cNvPr id="309" name="Google Shape;309;p42"/>
          <p:cNvSpPr txBox="1"/>
          <p:nvPr/>
        </p:nvSpPr>
        <p:spPr>
          <a:xfrm>
            <a:off x="1592575" y="869650"/>
            <a:ext cx="8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APPEND</a:t>
            </a:r>
            <a:endParaRPr b="1">
              <a:latin typeface="Anaheim"/>
              <a:ea typeface="Anaheim"/>
              <a:cs typeface="Anaheim"/>
              <a:sym typeface="Anaheim"/>
            </a:endParaRPr>
          </a:p>
        </p:txBody>
      </p:sp>
      <p:sp>
        <p:nvSpPr>
          <p:cNvPr id="310" name="Google Shape;310;p42"/>
          <p:cNvSpPr txBox="1"/>
          <p:nvPr/>
        </p:nvSpPr>
        <p:spPr>
          <a:xfrm>
            <a:off x="4879200" y="1024725"/>
            <a:ext cx="8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EXTEND</a:t>
            </a:r>
            <a:endParaRPr b="1">
              <a:latin typeface="Anaheim"/>
              <a:ea typeface="Anaheim"/>
              <a:cs typeface="Anaheim"/>
              <a:sym typeface="Anaheim"/>
            </a:endParaRPr>
          </a:p>
        </p:txBody>
      </p:sp>
      <p:sp>
        <p:nvSpPr>
          <p:cNvPr id="311" name="Google Shape;311;p42"/>
          <p:cNvSpPr txBox="1"/>
          <p:nvPr/>
        </p:nvSpPr>
        <p:spPr>
          <a:xfrm>
            <a:off x="3049150" y="4411988"/>
            <a:ext cx="28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a:t>
            </a:r>
            <a:endParaRPr b="1">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a:spLocks noGrp="1"/>
          </p:cNvSpPr>
          <p:nvPr>
            <p:ph type="ctrTitle"/>
          </p:nvPr>
        </p:nvSpPr>
        <p:spPr>
          <a:xfrm>
            <a:off x="4540425" y="457300"/>
            <a:ext cx="38352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Removing Items from lists </a:t>
            </a:r>
            <a:endParaRPr/>
          </a:p>
        </p:txBody>
      </p:sp>
      <p:sp>
        <p:nvSpPr>
          <p:cNvPr id="317" name="Google Shape;317;p43"/>
          <p:cNvSpPr txBox="1"/>
          <p:nvPr/>
        </p:nvSpPr>
        <p:spPr>
          <a:xfrm>
            <a:off x="236550" y="207175"/>
            <a:ext cx="2977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Anaheim"/>
                <a:ea typeface="Anaheim"/>
                <a:cs typeface="Anaheim"/>
                <a:sym typeface="Anaheim"/>
              </a:rPr>
              <a:t>There are several methods available for removing items from lists, depending on how you would like to specify what to remove.</a:t>
            </a:r>
            <a:endParaRPr dirty="0">
              <a:latin typeface="Anaheim"/>
              <a:ea typeface="Anaheim"/>
              <a:cs typeface="Anaheim"/>
              <a:sym typeface="Anaheim"/>
            </a:endParaRPr>
          </a:p>
          <a:p>
            <a:pPr marL="0" lvl="0" indent="0" algn="l" rtl="0">
              <a:spcBef>
                <a:spcPts val="0"/>
              </a:spcBef>
              <a:spcAft>
                <a:spcPts val="0"/>
              </a:spcAft>
              <a:buNone/>
            </a:pPr>
            <a:endParaRPr dirty="0">
              <a:latin typeface="Anaheim"/>
              <a:ea typeface="Anaheim"/>
              <a:cs typeface="Anaheim"/>
              <a:sym typeface="Anaheim"/>
            </a:endParaRPr>
          </a:p>
          <a:p>
            <a:pPr marL="457200" lvl="0" indent="-317500" algn="l" rtl="0">
              <a:spcBef>
                <a:spcPts val="0"/>
              </a:spcBef>
              <a:spcAft>
                <a:spcPts val="0"/>
              </a:spcAft>
              <a:buClr>
                <a:schemeClr val="accent2"/>
              </a:buClr>
              <a:buSzPts val="1400"/>
              <a:buFont typeface="Anaheim"/>
              <a:buChar char="●"/>
            </a:pPr>
            <a:r>
              <a:rPr lang="en" dirty="0">
                <a:latin typeface="Anaheim"/>
                <a:ea typeface="Anaheim"/>
                <a:cs typeface="Anaheim"/>
                <a:sym typeface="Anaheim"/>
              </a:rPr>
              <a:t>Remove all items: clear()</a:t>
            </a:r>
            <a:endParaRPr dirty="0">
              <a:latin typeface="Anaheim"/>
              <a:ea typeface="Anaheim"/>
              <a:cs typeface="Anaheim"/>
              <a:sym typeface="Anaheim"/>
            </a:endParaRPr>
          </a:p>
          <a:p>
            <a:pPr marL="457200" lvl="0" indent="-317500" algn="l" rtl="0">
              <a:spcBef>
                <a:spcPts val="0"/>
              </a:spcBef>
              <a:spcAft>
                <a:spcPts val="0"/>
              </a:spcAft>
              <a:buClr>
                <a:schemeClr val="accent2"/>
              </a:buClr>
              <a:buSzPts val="1400"/>
              <a:buFont typeface="Anaheim"/>
              <a:buChar char="●"/>
            </a:pPr>
            <a:r>
              <a:rPr lang="en" dirty="0">
                <a:latin typeface="Anaheim"/>
                <a:ea typeface="Anaheim"/>
                <a:cs typeface="Anaheim"/>
                <a:sym typeface="Anaheim"/>
              </a:rPr>
              <a:t>Remove an item by index and get its value: pop()</a:t>
            </a:r>
            <a:endParaRPr dirty="0">
              <a:latin typeface="Anaheim"/>
              <a:ea typeface="Anaheim"/>
              <a:cs typeface="Anaheim"/>
              <a:sym typeface="Anaheim"/>
            </a:endParaRPr>
          </a:p>
          <a:p>
            <a:pPr marL="457200" lvl="0" indent="-317500" algn="l" rtl="0">
              <a:spcBef>
                <a:spcPts val="0"/>
              </a:spcBef>
              <a:spcAft>
                <a:spcPts val="0"/>
              </a:spcAft>
              <a:buClr>
                <a:schemeClr val="accent2"/>
              </a:buClr>
              <a:buSzPts val="1400"/>
              <a:buFont typeface="Anaheim"/>
              <a:buChar char="●"/>
            </a:pPr>
            <a:r>
              <a:rPr lang="en" dirty="0">
                <a:latin typeface="Anaheim"/>
                <a:ea typeface="Anaheim"/>
                <a:cs typeface="Anaheim"/>
                <a:sym typeface="Anaheim"/>
              </a:rPr>
              <a:t>Remove an item by value: remove()</a:t>
            </a:r>
            <a:endParaRPr dirty="0">
              <a:latin typeface="Anaheim"/>
              <a:ea typeface="Anaheim"/>
              <a:cs typeface="Anaheim"/>
              <a:sym typeface="Anaheim"/>
            </a:endParaRPr>
          </a:p>
          <a:p>
            <a:pPr marL="457200" lvl="0" indent="-317500" algn="l" rtl="0">
              <a:spcBef>
                <a:spcPts val="0"/>
              </a:spcBef>
              <a:spcAft>
                <a:spcPts val="0"/>
              </a:spcAft>
              <a:buClr>
                <a:schemeClr val="accent2"/>
              </a:buClr>
              <a:buSzPts val="1400"/>
              <a:buFont typeface="Anaheim"/>
              <a:buChar char="●"/>
            </a:pPr>
            <a:r>
              <a:rPr lang="en" dirty="0">
                <a:latin typeface="Anaheim"/>
                <a:ea typeface="Anaheim"/>
                <a:cs typeface="Anaheim"/>
                <a:sym typeface="Anaheim"/>
              </a:rPr>
              <a:t>Remove items by index or slice: del</a:t>
            </a:r>
            <a:endParaRPr dirty="0">
              <a:latin typeface="Anaheim"/>
              <a:ea typeface="Anaheim"/>
              <a:cs typeface="Anaheim"/>
              <a:sym typeface="Anaheim"/>
            </a:endParaRPr>
          </a:p>
        </p:txBody>
      </p:sp>
      <p:pic>
        <p:nvPicPr>
          <p:cNvPr id="318" name="Google Shape;318;p43"/>
          <p:cNvPicPr preferRelativeResize="0"/>
          <p:nvPr/>
        </p:nvPicPr>
        <p:blipFill>
          <a:blip r:embed="rId3">
            <a:alphaModFix/>
          </a:blip>
          <a:stretch>
            <a:fillRect/>
          </a:stretch>
        </p:blipFill>
        <p:spPr>
          <a:xfrm>
            <a:off x="290175" y="3428875"/>
            <a:ext cx="2924175" cy="1485900"/>
          </a:xfrm>
          <a:prstGeom prst="rect">
            <a:avLst/>
          </a:prstGeom>
          <a:noFill/>
          <a:ln>
            <a:noFill/>
          </a:ln>
        </p:spPr>
      </p:pic>
      <p:pic>
        <p:nvPicPr>
          <p:cNvPr id="319" name="Google Shape;319;p43"/>
          <p:cNvPicPr preferRelativeResize="0"/>
          <p:nvPr/>
        </p:nvPicPr>
        <p:blipFill>
          <a:blip r:embed="rId4">
            <a:alphaModFix/>
          </a:blip>
          <a:stretch>
            <a:fillRect/>
          </a:stretch>
        </p:blipFill>
        <p:spPr>
          <a:xfrm>
            <a:off x="6213800" y="1436525"/>
            <a:ext cx="2019300" cy="1190625"/>
          </a:xfrm>
          <a:prstGeom prst="rect">
            <a:avLst/>
          </a:prstGeom>
          <a:noFill/>
          <a:ln>
            <a:noFill/>
          </a:ln>
        </p:spPr>
      </p:pic>
      <p:pic>
        <p:nvPicPr>
          <p:cNvPr id="320" name="Google Shape;320;p43"/>
          <p:cNvPicPr preferRelativeResize="0"/>
          <p:nvPr/>
        </p:nvPicPr>
        <p:blipFill>
          <a:blip r:embed="rId5">
            <a:alphaModFix/>
          </a:blip>
          <a:stretch>
            <a:fillRect/>
          </a:stretch>
        </p:blipFill>
        <p:spPr>
          <a:xfrm>
            <a:off x="3366750" y="1406025"/>
            <a:ext cx="2105075" cy="1686803"/>
          </a:xfrm>
          <a:prstGeom prst="rect">
            <a:avLst/>
          </a:prstGeom>
          <a:noFill/>
          <a:ln>
            <a:noFill/>
          </a:ln>
        </p:spPr>
      </p:pic>
      <p:pic>
        <p:nvPicPr>
          <p:cNvPr id="321" name="Google Shape;321;p43"/>
          <p:cNvPicPr preferRelativeResize="0"/>
          <p:nvPr/>
        </p:nvPicPr>
        <p:blipFill>
          <a:blip r:embed="rId6">
            <a:alphaModFix/>
          </a:blip>
          <a:stretch>
            <a:fillRect/>
          </a:stretch>
        </p:blipFill>
        <p:spPr>
          <a:xfrm>
            <a:off x="3859825" y="3560353"/>
            <a:ext cx="3838575" cy="1285875"/>
          </a:xfrm>
          <a:prstGeom prst="rect">
            <a:avLst/>
          </a:prstGeom>
          <a:noFill/>
          <a:ln>
            <a:noFill/>
          </a:ln>
        </p:spPr>
      </p:pic>
      <p:sp>
        <p:nvSpPr>
          <p:cNvPr id="322" name="Google Shape;322;p43"/>
          <p:cNvSpPr txBox="1"/>
          <p:nvPr/>
        </p:nvSpPr>
        <p:spPr>
          <a:xfrm>
            <a:off x="677725" y="3160150"/>
            <a:ext cx="8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REMOVE</a:t>
            </a:r>
            <a:endParaRPr b="1">
              <a:latin typeface="Anaheim"/>
              <a:ea typeface="Anaheim"/>
              <a:cs typeface="Anaheim"/>
              <a:sym typeface="Anaheim"/>
            </a:endParaRPr>
          </a:p>
        </p:txBody>
      </p:sp>
      <p:sp>
        <p:nvSpPr>
          <p:cNvPr id="323" name="Google Shape;323;p43"/>
          <p:cNvSpPr txBox="1"/>
          <p:nvPr/>
        </p:nvSpPr>
        <p:spPr>
          <a:xfrm>
            <a:off x="4378875" y="3292225"/>
            <a:ext cx="8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DEL</a:t>
            </a:r>
            <a:endParaRPr b="1">
              <a:latin typeface="Anaheim"/>
              <a:ea typeface="Anaheim"/>
              <a:cs typeface="Anaheim"/>
              <a:sym typeface="Anaheim"/>
            </a:endParaRPr>
          </a:p>
        </p:txBody>
      </p:sp>
      <p:sp>
        <p:nvSpPr>
          <p:cNvPr id="324" name="Google Shape;324;p43"/>
          <p:cNvSpPr txBox="1"/>
          <p:nvPr/>
        </p:nvSpPr>
        <p:spPr>
          <a:xfrm>
            <a:off x="4709700" y="1181225"/>
            <a:ext cx="8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POP</a:t>
            </a:r>
            <a:endParaRPr b="1">
              <a:latin typeface="Anaheim"/>
              <a:ea typeface="Anaheim"/>
              <a:cs typeface="Anaheim"/>
              <a:sym typeface="Anaheim"/>
            </a:endParaRPr>
          </a:p>
        </p:txBody>
      </p:sp>
      <p:sp>
        <p:nvSpPr>
          <p:cNvPr id="325" name="Google Shape;325;p43"/>
          <p:cNvSpPr txBox="1"/>
          <p:nvPr/>
        </p:nvSpPr>
        <p:spPr>
          <a:xfrm>
            <a:off x="7308500" y="2226950"/>
            <a:ext cx="80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CLEAR</a:t>
            </a:r>
            <a:endParaRPr b="1">
              <a:latin typeface="Anaheim"/>
              <a:ea typeface="Anaheim"/>
              <a:cs typeface="Anaheim"/>
              <a:sym typeface="Anahei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a:spLocks noGrp="1"/>
          </p:cNvSpPr>
          <p:nvPr>
            <p:ph type="ctrTitle"/>
          </p:nvPr>
        </p:nvSpPr>
        <p:spPr>
          <a:xfrm>
            <a:off x="1651900"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Modifying Lists</a:t>
            </a:r>
            <a:endParaRPr/>
          </a:p>
        </p:txBody>
      </p:sp>
      <p:sp>
        <p:nvSpPr>
          <p:cNvPr id="331" name="Google Shape;331;p44"/>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trike="sngStrike"/>
              <a:t>Creating lists.</a:t>
            </a:r>
            <a:endParaRPr strike="sngStrike"/>
          </a:p>
          <a:p>
            <a:pPr marL="457200" lvl="0" indent="-292100" algn="l" rtl="0">
              <a:spcBef>
                <a:spcPts val="0"/>
              </a:spcBef>
              <a:spcAft>
                <a:spcPts val="0"/>
              </a:spcAft>
              <a:buSzPts val="1000"/>
              <a:buChar char="●"/>
            </a:pPr>
            <a:r>
              <a:rPr lang="en" strike="sngStrike"/>
              <a:t>Adding elements with append, extend</a:t>
            </a:r>
            <a:endParaRPr strike="sngStrike"/>
          </a:p>
          <a:p>
            <a:pPr marL="457200" lvl="0" indent="-292100" algn="l" rtl="0">
              <a:spcBef>
                <a:spcPts val="0"/>
              </a:spcBef>
              <a:spcAft>
                <a:spcPts val="0"/>
              </a:spcAft>
              <a:buSzPts val="1000"/>
              <a:buChar char="●"/>
            </a:pPr>
            <a:r>
              <a:rPr lang="en" strike="sngStrike"/>
              <a:t>Changing elements with slicing</a:t>
            </a:r>
            <a:endParaRPr strike="sngStrike"/>
          </a:p>
          <a:p>
            <a:pPr marL="457200" lvl="0" indent="-292100" algn="l" rtl="0">
              <a:spcBef>
                <a:spcPts val="0"/>
              </a:spcBef>
              <a:spcAft>
                <a:spcPts val="0"/>
              </a:spcAft>
              <a:buSzPts val="1000"/>
              <a:buChar char="●"/>
            </a:pPr>
            <a:r>
              <a:rPr lang="en" strike="sngStrike"/>
              <a:t>Removing elements with clear, del, pop, and remove.</a:t>
            </a:r>
            <a:endParaRPr strike="sngStrike"/>
          </a:p>
        </p:txBody>
      </p:sp>
      <p:sp>
        <p:nvSpPr>
          <p:cNvPr id="332" name="Google Shape;332;p44"/>
          <p:cNvSpPr txBox="1">
            <a:spLocks noGrp="1"/>
          </p:cNvSpPr>
          <p:nvPr>
            <p:ph type="ctrTitle" idx="2"/>
          </p:nvPr>
        </p:nvSpPr>
        <p:spPr>
          <a:xfrm>
            <a:off x="1651900" y="3365574"/>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 that Use Lists</a:t>
            </a:r>
            <a:endParaRPr/>
          </a:p>
        </p:txBody>
      </p:sp>
      <p:sp>
        <p:nvSpPr>
          <p:cNvPr id="333" name="Google Shape;333;p44"/>
          <p:cNvSpPr txBox="1">
            <a:spLocks noGrp="1"/>
          </p:cNvSpPr>
          <p:nvPr>
            <p:ph type="subTitle" idx="3"/>
          </p:nvPr>
        </p:nvSpPr>
        <p:spPr>
          <a:xfrm>
            <a:off x="1651900" y="3937803"/>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Using </a:t>
            </a:r>
            <a:r>
              <a:rPr lang="en">
                <a:solidFill>
                  <a:schemeClr val="accent2"/>
                </a:solidFill>
              </a:rPr>
              <a:t>.join() to create a string from a list</a:t>
            </a:r>
            <a:r>
              <a:rPr lang="en"/>
              <a:t> and .split() and .splitlines() to make lists from strings.</a:t>
            </a:r>
            <a:endParaRPr/>
          </a:p>
        </p:txBody>
      </p:sp>
      <p:sp>
        <p:nvSpPr>
          <p:cNvPr id="334" name="Google Shape;334;p44"/>
          <p:cNvSpPr txBox="1">
            <a:spLocks noGrp="1"/>
          </p:cNvSpPr>
          <p:nvPr>
            <p:ph type="ctrTitle" idx="4"/>
          </p:nvPr>
        </p:nvSpPr>
        <p:spPr>
          <a:xfrm>
            <a:off x="5107893" y="3365575"/>
            <a:ext cx="26193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Puzzles</a:t>
            </a:r>
            <a:endParaRPr/>
          </a:p>
        </p:txBody>
      </p:sp>
      <p:sp>
        <p:nvSpPr>
          <p:cNvPr id="335" name="Google Shape;335;p44"/>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have almost all of the tools to do some challenging Python programming.</a:t>
            </a:r>
            <a:endParaRPr/>
          </a:p>
        </p:txBody>
      </p:sp>
      <p:sp>
        <p:nvSpPr>
          <p:cNvPr id="336" name="Google Shape;336;p44"/>
          <p:cNvSpPr txBox="1">
            <a:spLocks noGrp="1"/>
          </p:cNvSpPr>
          <p:nvPr>
            <p:ph type="ctrTitle" idx="6"/>
          </p:nvPr>
        </p:nvSpPr>
        <p:spPr>
          <a:xfrm>
            <a:off x="5107893"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2"/>
                </a:solidFill>
              </a:rPr>
              <a:t>Iteration</a:t>
            </a:r>
            <a:endParaRPr>
              <a:solidFill>
                <a:schemeClr val="accent2"/>
              </a:solidFill>
            </a:endParaRPr>
          </a:p>
        </p:txBody>
      </p:sp>
      <p:sp>
        <p:nvSpPr>
          <p:cNvPr id="337" name="Google Shape;337;p44"/>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accent2"/>
              </a:buClr>
              <a:buSzPts val="1000"/>
              <a:buChar char="●"/>
            </a:pPr>
            <a:r>
              <a:rPr lang="en">
                <a:solidFill>
                  <a:schemeClr val="accent2"/>
                </a:solidFill>
              </a:rPr>
              <a:t>Moving through an iterable using a for loop</a:t>
            </a:r>
            <a:endParaRPr>
              <a:solidFill>
                <a:schemeClr val="accent2"/>
              </a:solidFill>
            </a:endParaRPr>
          </a:p>
          <a:p>
            <a:pPr marL="457200" lvl="0" indent="-292100" algn="l" rtl="0">
              <a:spcBef>
                <a:spcPts val="0"/>
              </a:spcBef>
              <a:spcAft>
                <a:spcPts val="0"/>
              </a:spcAft>
              <a:buSzPts val="1000"/>
              <a:buChar char="●"/>
            </a:pPr>
            <a:r>
              <a:rPr lang="en"/>
              <a:t>List Comprehensions as an alternative to for loops</a:t>
            </a:r>
            <a:endParaRPr/>
          </a:p>
        </p:txBody>
      </p:sp>
      <p:sp>
        <p:nvSpPr>
          <p:cNvPr id="338" name="Google Shape;338;p44"/>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Tasks for today with Iterables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Strings: Iterables / Iteration</a:t>
            </a:r>
            <a:endParaRPr/>
          </a:p>
        </p:txBody>
      </p:sp>
      <p:graphicFrame>
        <p:nvGraphicFramePr>
          <p:cNvPr id="344" name="Google Shape;344;p45"/>
          <p:cNvGraphicFramePr/>
          <p:nvPr/>
        </p:nvGraphicFramePr>
        <p:xfrm>
          <a:off x="556100" y="3098825"/>
          <a:ext cx="5011875" cy="792420"/>
        </p:xfrm>
        <a:graphic>
          <a:graphicData uri="http://schemas.openxmlformats.org/drawingml/2006/table">
            <a:tbl>
              <a:tblPr>
                <a:noFill/>
                <a:tableStyleId>{54999B3D-50A4-4470-B2C4-37DDBC550D27}</a:tableStyleId>
              </a:tblPr>
              <a:tblGrid>
                <a:gridCol w="455625">
                  <a:extLst>
                    <a:ext uri="{9D8B030D-6E8A-4147-A177-3AD203B41FA5}">
                      <a16:colId xmlns:a16="http://schemas.microsoft.com/office/drawing/2014/main" val="20000"/>
                    </a:ext>
                  </a:extLst>
                </a:gridCol>
                <a:gridCol w="455625">
                  <a:extLst>
                    <a:ext uri="{9D8B030D-6E8A-4147-A177-3AD203B41FA5}">
                      <a16:colId xmlns:a16="http://schemas.microsoft.com/office/drawing/2014/main" val="20001"/>
                    </a:ext>
                  </a:extLst>
                </a:gridCol>
                <a:gridCol w="455625">
                  <a:extLst>
                    <a:ext uri="{9D8B030D-6E8A-4147-A177-3AD203B41FA5}">
                      <a16:colId xmlns:a16="http://schemas.microsoft.com/office/drawing/2014/main" val="20002"/>
                    </a:ext>
                  </a:extLst>
                </a:gridCol>
                <a:gridCol w="455625">
                  <a:extLst>
                    <a:ext uri="{9D8B030D-6E8A-4147-A177-3AD203B41FA5}">
                      <a16:colId xmlns:a16="http://schemas.microsoft.com/office/drawing/2014/main" val="20003"/>
                    </a:ext>
                  </a:extLst>
                </a:gridCol>
                <a:gridCol w="455625">
                  <a:extLst>
                    <a:ext uri="{9D8B030D-6E8A-4147-A177-3AD203B41FA5}">
                      <a16:colId xmlns:a16="http://schemas.microsoft.com/office/drawing/2014/main" val="20004"/>
                    </a:ext>
                  </a:extLst>
                </a:gridCol>
                <a:gridCol w="455625">
                  <a:extLst>
                    <a:ext uri="{9D8B030D-6E8A-4147-A177-3AD203B41FA5}">
                      <a16:colId xmlns:a16="http://schemas.microsoft.com/office/drawing/2014/main" val="20005"/>
                    </a:ext>
                  </a:extLst>
                </a:gridCol>
                <a:gridCol w="455625">
                  <a:extLst>
                    <a:ext uri="{9D8B030D-6E8A-4147-A177-3AD203B41FA5}">
                      <a16:colId xmlns:a16="http://schemas.microsoft.com/office/drawing/2014/main" val="20006"/>
                    </a:ext>
                  </a:extLst>
                </a:gridCol>
                <a:gridCol w="455625">
                  <a:extLst>
                    <a:ext uri="{9D8B030D-6E8A-4147-A177-3AD203B41FA5}">
                      <a16:colId xmlns:a16="http://schemas.microsoft.com/office/drawing/2014/main" val="20007"/>
                    </a:ext>
                  </a:extLst>
                </a:gridCol>
                <a:gridCol w="455625">
                  <a:extLst>
                    <a:ext uri="{9D8B030D-6E8A-4147-A177-3AD203B41FA5}">
                      <a16:colId xmlns:a16="http://schemas.microsoft.com/office/drawing/2014/main" val="20008"/>
                    </a:ext>
                  </a:extLst>
                </a:gridCol>
                <a:gridCol w="455625">
                  <a:extLst>
                    <a:ext uri="{9D8B030D-6E8A-4147-A177-3AD203B41FA5}">
                      <a16:colId xmlns:a16="http://schemas.microsoft.com/office/drawing/2014/main" val="20009"/>
                    </a:ext>
                  </a:extLst>
                </a:gridCol>
                <a:gridCol w="455625">
                  <a:extLst>
                    <a:ext uri="{9D8B030D-6E8A-4147-A177-3AD203B41FA5}">
                      <a16:colId xmlns:a16="http://schemas.microsoft.com/office/drawing/2014/main" val="20010"/>
                    </a:ext>
                  </a:extLst>
                </a:gridCol>
              </a:tblGrid>
              <a:tr h="381000">
                <a:tc>
                  <a:txBody>
                    <a:bodyPr/>
                    <a:lstStyle/>
                    <a:p>
                      <a:pPr marL="0" lvl="0" indent="0" algn="l" rtl="0">
                        <a:spcBef>
                          <a:spcPts val="0"/>
                        </a:spcBef>
                        <a:spcAft>
                          <a:spcPts val="0"/>
                        </a:spcAft>
                        <a:buNone/>
                      </a:pPr>
                      <a:r>
                        <a:rPr lang="en"/>
                        <a:t>“</a:t>
                      </a:r>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t>E</a:t>
                      </a:r>
                      <a:endParaRPr/>
                    </a:p>
                  </a:txBody>
                  <a:tcPr marL="91425" marR="91425" marT="91425" marB="91425" anchor="b">
                    <a:solidFill>
                      <a:schemeClr val="lt1"/>
                    </a:solidFill>
                  </a:tcPr>
                </a:tc>
                <a:tc>
                  <a:txBody>
                    <a:bodyPr/>
                    <a:lstStyle/>
                    <a:p>
                      <a:pPr marL="0" lvl="0" indent="0" algn="ctr" rtl="0">
                        <a:spcBef>
                          <a:spcPts val="0"/>
                        </a:spcBef>
                        <a:spcAft>
                          <a:spcPts val="0"/>
                        </a:spcAft>
                        <a:buNone/>
                      </a:pPr>
                      <a:r>
                        <a:rPr lang="en"/>
                        <a:t>x</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a</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m</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p</a:t>
                      </a:r>
                      <a:endParaRPr/>
                    </a:p>
                  </a:txBody>
                  <a:tcPr marL="91425" marR="91425" marT="91425" marB="91425" anchor="b">
                    <a:solidFill>
                      <a:schemeClr val="accent2"/>
                    </a:solidFill>
                  </a:tcPr>
                </a:tc>
                <a:tc>
                  <a:txBody>
                    <a:bodyPr/>
                    <a:lstStyle/>
                    <a:p>
                      <a:pPr marL="0" lvl="0" indent="0" algn="ctr" rtl="0">
                        <a:spcBef>
                          <a:spcPts val="0"/>
                        </a:spcBef>
                        <a:spcAft>
                          <a:spcPts val="0"/>
                        </a:spcAft>
                        <a:buNone/>
                      </a:pPr>
                      <a:r>
                        <a:rPr lang="en"/>
                        <a:t>l</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e</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a:t>
                      </a:r>
                      <a:endParaRPr/>
                    </a:p>
                  </a:txBody>
                  <a:tcPr marL="91425" marR="91425" marT="91425" marB="91425" anchor="b">
                    <a:solidFill>
                      <a:schemeClr val="lt1"/>
                    </a:solidFill>
                  </a:tcPr>
                </a:tc>
                <a:tc rowSpan="2">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700"/>
                        <a:t>Index:</a:t>
                      </a:r>
                      <a:endParaRPr sz="7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t>0</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1</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2</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3</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4</a:t>
                      </a:r>
                      <a:endParaRPr/>
                    </a:p>
                  </a:txBody>
                  <a:tcPr marL="91425" marR="91425" marT="91425" marB="91425">
                    <a:solidFill>
                      <a:schemeClr val="accent2"/>
                    </a:solidFill>
                  </a:tcPr>
                </a:tc>
                <a:tc>
                  <a:txBody>
                    <a:bodyPr/>
                    <a:lstStyle/>
                    <a:p>
                      <a:pPr marL="0" lvl="0" indent="0" algn="ctr" rtl="0">
                        <a:spcBef>
                          <a:spcPts val="0"/>
                        </a:spcBef>
                        <a:spcAft>
                          <a:spcPts val="0"/>
                        </a:spcAft>
                        <a:buNone/>
                      </a:pPr>
                      <a:r>
                        <a:rPr lang="en"/>
                        <a:t>5</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6</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n</a:t>
                      </a:r>
                      <a:endParaRPr/>
                    </a:p>
                  </a:txBody>
                  <a:tcPr marL="91425" marR="91425" marT="91425" marB="91425">
                    <a:solidFill>
                      <a:schemeClr val="lt1"/>
                    </a:solidFill>
                  </a:tcPr>
                </a:tc>
                <a:tc vMerge="1">
                  <a:txBody>
                    <a:bodyPr/>
                    <a:lstStyle/>
                    <a:p>
                      <a:endParaRPr lang="en-US"/>
                    </a:p>
                  </a:txBody>
                  <a:tcPr/>
                </a:tc>
                <a:extLst>
                  <a:ext uri="{0D108BD9-81ED-4DB2-BD59-A6C34878D82A}">
                    <a16:rowId xmlns:a16="http://schemas.microsoft.com/office/drawing/2014/main" val="10001"/>
                  </a:ext>
                </a:extLst>
              </a:tr>
            </a:tbl>
          </a:graphicData>
        </a:graphic>
      </p:graphicFrame>
      <p:sp>
        <p:nvSpPr>
          <p:cNvPr id="345" name="Google Shape;345;p45"/>
          <p:cNvSpPr/>
          <p:nvPr/>
        </p:nvSpPr>
        <p:spPr>
          <a:xfrm>
            <a:off x="1202950" y="2665025"/>
            <a:ext cx="549000" cy="4338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5"/>
          <p:cNvSpPr txBox="1"/>
          <p:nvPr/>
        </p:nvSpPr>
        <p:spPr>
          <a:xfrm>
            <a:off x="2614150" y="1217475"/>
            <a:ext cx="6359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 </a:t>
            </a:r>
            <a:r>
              <a:rPr lang="en" b="1"/>
              <a:t>iterable </a:t>
            </a:r>
            <a:r>
              <a:rPr lang="en"/>
              <a:t> is an object capable of returning its members one at a time.</a:t>
            </a:r>
            <a:endParaRPr/>
          </a:p>
          <a:p>
            <a:pPr marL="0" lvl="0" indent="0" algn="l" rtl="0">
              <a:spcBef>
                <a:spcPts val="0"/>
              </a:spcBef>
              <a:spcAft>
                <a:spcPts val="0"/>
              </a:spcAft>
              <a:buNone/>
            </a:pPr>
            <a:r>
              <a:rPr lang="en"/>
              <a:t>A string is a type of </a:t>
            </a:r>
            <a:r>
              <a:rPr lang="en" b="1"/>
              <a:t>iterable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The act of moving through the items in an iterable is to </a:t>
            </a:r>
            <a:r>
              <a:rPr lang="en" b="1"/>
              <a:t>iterate</a:t>
            </a:r>
            <a:r>
              <a:rPr lang="en"/>
              <a:t> that item. </a:t>
            </a:r>
            <a:endParaRPr/>
          </a:p>
          <a:p>
            <a:pPr marL="0" lvl="0" indent="0" algn="l" rtl="0">
              <a:spcBef>
                <a:spcPts val="0"/>
              </a:spcBef>
              <a:spcAft>
                <a:spcPts val="0"/>
              </a:spcAft>
              <a:buNone/>
            </a:pPr>
            <a:endParaRPr/>
          </a:p>
          <a:p>
            <a:pPr marL="0" lvl="0" indent="0" algn="l" rtl="0">
              <a:spcBef>
                <a:spcPts val="0"/>
              </a:spcBef>
              <a:spcAft>
                <a:spcPts val="0"/>
              </a:spcAft>
              <a:buNone/>
            </a:pPr>
            <a:r>
              <a:rPr lang="en"/>
              <a:t>Each step through the iterable is called an </a:t>
            </a:r>
            <a:r>
              <a:rPr lang="en" b="1"/>
              <a:t>iteration.</a:t>
            </a:r>
            <a:endParaRPr b="1"/>
          </a:p>
        </p:txBody>
      </p:sp>
      <p:sp>
        <p:nvSpPr>
          <p:cNvPr id="347" name="Google Shape;347;p45"/>
          <p:cNvSpPr txBox="1"/>
          <p:nvPr/>
        </p:nvSpPr>
        <p:spPr>
          <a:xfrm>
            <a:off x="5807650" y="2758550"/>
            <a:ext cx="390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“Give me the zeroeth character.</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give me the first character.</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give me the second character.</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give me the nth character.”</a:t>
            </a:r>
            <a:endParaRPr>
              <a:latin typeface="Anaheim"/>
              <a:ea typeface="Anaheim"/>
              <a:cs typeface="Anaheim"/>
              <a:sym typeface="Anaheim"/>
            </a:endParaRPr>
          </a:p>
        </p:txBody>
      </p:sp>
      <p:sp>
        <p:nvSpPr>
          <p:cNvPr id="348" name="Google Shape;348;p45"/>
          <p:cNvSpPr/>
          <p:nvPr/>
        </p:nvSpPr>
        <p:spPr>
          <a:xfrm>
            <a:off x="1751950" y="2665025"/>
            <a:ext cx="549000" cy="4338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p:nvPr/>
        </p:nvSpPr>
        <p:spPr>
          <a:xfrm>
            <a:off x="460875" y="1138900"/>
            <a:ext cx="3923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“Iterate over the provided iterable. On each iteration, if the character is uppercase, return the character in the appropriate index”.</a:t>
            </a:r>
            <a:endParaRPr>
              <a:latin typeface="Anaheim"/>
              <a:ea typeface="Anaheim"/>
              <a:cs typeface="Anaheim"/>
              <a:sym typeface="Anaheim"/>
            </a:endParaRPr>
          </a:p>
        </p:txBody>
      </p:sp>
      <p:graphicFrame>
        <p:nvGraphicFramePr>
          <p:cNvPr id="354" name="Google Shape;354;p46"/>
          <p:cNvGraphicFramePr/>
          <p:nvPr/>
        </p:nvGraphicFramePr>
        <p:xfrm>
          <a:off x="583225" y="2020250"/>
          <a:ext cx="1822500" cy="792420"/>
        </p:xfrm>
        <a:graphic>
          <a:graphicData uri="http://schemas.openxmlformats.org/drawingml/2006/table">
            <a:tbl>
              <a:tblPr>
                <a:noFill/>
                <a:tableStyleId>{54999B3D-50A4-4470-B2C4-37DDBC550D27}</a:tableStyleId>
              </a:tblPr>
              <a:tblGrid>
                <a:gridCol w="455625">
                  <a:extLst>
                    <a:ext uri="{9D8B030D-6E8A-4147-A177-3AD203B41FA5}">
                      <a16:colId xmlns:a16="http://schemas.microsoft.com/office/drawing/2014/main" val="20000"/>
                    </a:ext>
                  </a:extLst>
                </a:gridCol>
                <a:gridCol w="455625">
                  <a:extLst>
                    <a:ext uri="{9D8B030D-6E8A-4147-A177-3AD203B41FA5}">
                      <a16:colId xmlns:a16="http://schemas.microsoft.com/office/drawing/2014/main" val="20001"/>
                    </a:ext>
                  </a:extLst>
                </a:gridCol>
                <a:gridCol w="455625">
                  <a:extLst>
                    <a:ext uri="{9D8B030D-6E8A-4147-A177-3AD203B41FA5}">
                      <a16:colId xmlns:a16="http://schemas.microsoft.com/office/drawing/2014/main" val="20002"/>
                    </a:ext>
                  </a:extLst>
                </a:gridCol>
                <a:gridCol w="4556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a:t>E</a:t>
                      </a:r>
                      <a:endParaRPr/>
                    </a:p>
                  </a:txBody>
                  <a:tcPr marL="91425" marR="91425" marT="91425" marB="91425" anchor="b">
                    <a:solidFill>
                      <a:schemeClr val="lt1"/>
                    </a:solidFill>
                  </a:tcPr>
                </a:tc>
                <a:tc>
                  <a:txBody>
                    <a:bodyPr/>
                    <a:lstStyle/>
                    <a:p>
                      <a:pPr marL="0" lvl="0" indent="0" algn="ctr" rtl="0">
                        <a:spcBef>
                          <a:spcPts val="0"/>
                        </a:spcBef>
                        <a:spcAft>
                          <a:spcPts val="0"/>
                        </a:spcAft>
                        <a:buNone/>
                      </a:pPr>
                      <a:r>
                        <a:rPr lang="en"/>
                        <a:t>x</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A</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m</a:t>
                      </a:r>
                      <a:endParaRPr/>
                    </a:p>
                  </a:txBody>
                  <a:tcPr marL="91425" marR="91425" marT="91425" marB="91425" anchor="b">
                    <a:solidFill>
                      <a:schemeClr val="accen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0</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1</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2</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3</a:t>
                      </a:r>
                      <a:endParaRPr/>
                    </a:p>
                  </a:txBody>
                  <a:tcPr marL="91425" marR="91425" marT="91425" marB="91425">
                    <a:solidFill>
                      <a:schemeClr val="accent1"/>
                    </a:solidFill>
                  </a:tcPr>
                </a:tc>
                <a:extLst>
                  <a:ext uri="{0D108BD9-81ED-4DB2-BD59-A6C34878D82A}">
                    <a16:rowId xmlns:a16="http://schemas.microsoft.com/office/drawing/2014/main" val="10001"/>
                  </a:ext>
                </a:extLst>
              </a:tr>
            </a:tbl>
          </a:graphicData>
        </a:graphic>
      </p:graphicFrame>
      <p:graphicFrame>
        <p:nvGraphicFramePr>
          <p:cNvPr id="355" name="Google Shape;355;p46"/>
          <p:cNvGraphicFramePr/>
          <p:nvPr/>
        </p:nvGraphicFramePr>
        <p:xfrm>
          <a:off x="583225" y="2964800"/>
          <a:ext cx="5510875" cy="1965805"/>
        </p:xfrm>
        <a:graphic>
          <a:graphicData uri="http://schemas.openxmlformats.org/drawingml/2006/table">
            <a:tbl>
              <a:tblPr>
                <a:noFill/>
                <a:tableStyleId>{54999B3D-50A4-4470-B2C4-37DDBC550D27}</a:tableStyleId>
              </a:tblPr>
              <a:tblGrid>
                <a:gridCol w="661675">
                  <a:extLst>
                    <a:ext uri="{9D8B030D-6E8A-4147-A177-3AD203B41FA5}">
                      <a16:colId xmlns:a16="http://schemas.microsoft.com/office/drawing/2014/main" val="20000"/>
                    </a:ext>
                  </a:extLst>
                </a:gridCol>
                <a:gridCol w="593925">
                  <a:extLst>
                    <a:ext uri="{9D8B030D-6E8A-4147-A177-3AD203B41FA5}">
                      <a16:colId xmlns:a16="http://schemas.microsoft.com/office/drawing/2014/main" val="20001"/>
                    </a:ext>
                  </a:extLst>
                </a:gridCol>
                <a:gridCol w="566900">
                  <a:extLst>
                    <a:ext uri="{9D8B030D-6E8A-4147-A177-3AD203B41FA5}">
                      <a16:colId xmlns:a16="http://schemas.microsoft.com/office/drawing/2014/main" val="20002"/>
                    </a:ext>
                  </a:extLst>
                </a:gridCol>
                <a:gridCol w="2586200">
                  <a:extLst>
                    <a:ext uri="{9D8B030D-6E8A-4147-A177-3AD203B41FA5}">
                      <a16:colId xmlns:a16="http://schemas.microsoft.com/office/drawing/2014/main" val="20003"/>
                    </a:ext>
                  </a:extLst>
                </a:gridCol>
                <a:gridCol w="1102175">
                  <a:extLst>
                    <a:ext uri="{9D8B030D-6E8A-4147-A177-3AD203B41FA5}">
                      <a16:colId xmlns:a16="http://schemas.microsoft.com/office/drawing/2014/main" val="20004"/>
                    </a:ext>
                  </a:extLst>
                </a:gridCol>
              </a:tblGrid>
              <a:tr h="609575">
                <a:tc>
                  <a:txBody>
                    <a:bodyPr/>
                    <a:lstStyle/>
                    <a:p>
                      <a:pPr marL="0" lvl="0" indent="0" algn="l" rtl="0">
                        <a:spcBef>
                          <a:spcPts val="0"/>
                        </a:spcBef>
                        <a:spcAft>
                          <a:spcPts val="0"/>
                        </a:spcAft>
                        <a:buNone/>
                      </a:pPr>
                      <a:r>
                        <a:rPr lang="en" sz="900"/>
                        <a:t>Iteration:</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Index:</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Value:</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Decision:</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Result:</a:t>
                      </a:r>
                      <a:endParaRPr sz="900"/>
                    </a:p>
                  </a:txBody>
                  <a:tcPr marL="91425" marR="91425" marT="91425" marB="91425">
                    <a:solidFill>
                      <a:schemeClr val="accent6"/>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E</a:t>
                      </a:r>
                      <a:endParaRPr sz="900"/>
                    </a:p>
                  </a:txBody>
                  <a:tcPr marL="91425" marR="91425" marT="91425" marB="91425"/>
                </a:tc>
                <a:tc>
                  <a:txBody>
                    <a:bodyPr/>
                    <a:lstStyle/>
                    <a:p>
                      <a:pPr marL="0" lvl="0" indent="0" algn="l" rtl="0">
                        <a:spcBef>
                          <a:spcPts val="0"/>
                        </a:spcBef>
                        <a:spcAft>
                          <a:spcPts val="0"/>
                        </a:spcAft>
                        <a:buNone/>
                      </a:pPr>
                      <a:r>
                        <a:rPr lang="en" sz="900"/>
                        <a:t>Letter is capitalized, return it</a:t>
                      </a:r>
                      <a:endParaRPr sz="900"/>
                    </a:p>
                  </a:txBody>
                  <a:tcPr marL="91425" marR="91425" marT="91425" marB="91425"/>
                </a:tc>
                <a:tc>
                  <a:txBody>
                    <a:bodyPr/>
                    <a:lstStyle/>
                    <a:p>
                      <a:pPr marL="0" lvl="0" indent="0" algn="l" rtl="0">
                        <a:spcBef>
                          <a:spcPts val="0"/>
                        </a:spcBef>
                        <a:spcAft>
                          <a:spcPts val="0"/>
                        </a:spcAft>
                        <a:buNone/>
                      </a:pPr>
                      <a:r>
                        <a:rPr lang="en" sz="900"/>
                        <a:t>E</a:t>
                      </a:r>
                      <a:endParaRPr sz="9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x</a:t>
                      </a:r>
                      <a:endParaRPr sz="900"/>
                    </a:p>
                  </a:txBody>
                  <a:tcPr marL="91425" marR="91425" marT="91425" marB="91425"/>
                </a:tc>
                <a:tc>
                  <a:txBody>
                    <a:bodyPr/>
                    <a:lstStyle/>
                    <a:p>
                      <a:pPr marL="0" lvl="0" indent="0" algn="l" rtl="0">
                        <a:spcBef>
                          <a:spcPts val="0"/>
                        </a:spcBef>
                        <a:spcAft>
                          <a:spcPts val="0"/>
                        </a:spcAft>
                        <a:buNone/>
                      </a:pPr>
                      <a:r>
                        <a:rPr lang="en" sz="900"/>
                        <a:t>Letter is lower, do not return it</a:t>
                      </a:r>
                      <a:endParaRPr sz="900"/>
                    </a:p>
                  </a:txBody>
                  <a:tcPr marL="91425" marR="91425" marT="91425" marB="91425"/>
                </a:tc>
                <a:tc>
                  <a:txBody>
                    <a:bodyPr/>
                    <a:lstStyle/>
                    <a:p>
                      <a:pPr marL="0" lvl="0" indent="0" algn="l" rtl="0">
                        <a:spcBef>
                          <a:spcPts val="0"/>
                        </a:spcBef>
                        <a:spcAft>
                          <a:spcPts val="0"/>
                        </a:spcAft>
                        <a:buNone/>
                      </a:pPr>
                      <a:r>
                        <a:rPr lang="en" sz="900"/>
                        <a:t>(pass)</a:t>
                      </a:r>
                      <a:endParaRPr sz="9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A</a:t>
                      </a:r>
                      <a:endParaRPr sz="900"/>
                    </a:p>
                  </a:txBody>
                  <a:tcPr marL="91425" marR="91425" marT="91425" marB="91425"/>
                </a:tc>
                <a:tc>
                  <a:txBody>
                    <a:bodyPr/>
                    <a:lstStyle/>
                    <a:p>
                      <a:pPr marL="0" lvl="0" indent="0" algn="l" rtl="0">
                        <a:spcBef>
                          <a:spcPts val="0"/>
                        </a:spcBef>
                        <a:spcAft>
                          <a:spcPts val="0"/>
                        </a:spcAft>
                        <a:buNone/>
                      </a:pPr>
                      <a:r>
                        <a:rPr lang="en" sz="900"/>
                        <a:t>Letter is capitalized, return it</a:t>
                      </a:r>
                      <a:endParaRPr sz="900"/>
                    </a:p>
                  </a:txBody>
                  <a:tcPr marL="91425" marR="91425" marT="91425" marB="91425"/>
                </a:tc>
                <a:tc>
                  <a:txBody>
                    <a:bodyPr/>
                    <a:lstStyle/>
                    <a:p>
                      <a:pPr marL="0" lvl="0" indent="0" algn="l" rtl="0">
                        <a:spcBef>
                          <a:spcPts val="0"/>
                        </a:spcBef>
                        <a:spcAft>
                          <a:spcPts val="0"/>
                        </a:spcAft>
                        <a:buNone/>
                      </a:pPr>
                      <a:r>
                        <a:rPr lang="en" sz="900"/>
                        <a:t>A</a:t>
                      </a:r>
                      <a:endParaRPr sz="9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m</a:t>
                      </a:r>
                      <a:endParaRPr sz="900"/>
                    </a:p>
                  </a:txBody>
                  <a:tcPr marL="91425" marR="91425" marT="91425" marB="91425"/>
                </a:tc>
                <a:tc>
                  <a:txBody>
                    <a:bodyPr/>
                    <a:lstStyle/>
                    <a:p>
                      <a:pPr marL="0" lvl="0" indent="0" algn="l" rtl="0">
                        <a:spcBef>
                          <a:spcPts val="0"/>
                        </a:spcBef>
                        <a:spcAft>
                          <a:spcPts val="0"/>
                        </a:spcAft>
                        <a:buNone/>
                      </a:pPr>
                      <a:r>
                        <a:rPr lang="en" sz="900"/>
                        <a:t>Letter is lower, do not return it</a:t>
                      </a:r>
                      <a:endParaRPr sz="900"/>
                    </a:p>
                  </a:txBody>
                  <a:tcPr marL="91425" marR="91425" marT="91425" marB="91425"/>
                </a:tc>
                <a:tc>
                  <a:txBody>
                    <a:bodyPr/>
                    <a:lstStyle/>
                    <a:p>
                      <a:pPr marL="0" lvl="0" indent="0" algn="l" rtl="0">
                        <a:spcBef>
                          <a:spcPts val="0"/>
                        </a:spcBef>
                        <a:spcAft>
                          <a:spcPts val="0"/>
                        </a:spcAft>
                        <a:buNone/>
                      </a:pPr>
                      <a:r>
                        <a:rPr lang="en" sz="900"/>
                        <a:t>(pass)</a:t>
                      </a:r>
                      <a:endParaRPr sz="900"/>
                    </a:p>
                  </a:txBody>
                  <a:tcPr marL="91425" marR="91425" marT="91425" marB="91425"/>
                </a:tc>
                <a:extLst>
                  <a:ext uri="{0D108BD9-81ED-4DB2-BD59-A6C34878D82A}">
                    <a16:rowId xmlns:a16="http://schemas.microsoft.com/office/drawing/2014/main" val="10004"/>
                  </a:ext>
                </a:extLst>
              </a:tr>
            </a:tbl>
          </a:graphicData>
        </a:graphic>
      </p:graphicFrame>
      <p:sp>
        <p:nvSpPr>
          <p:cNvPr id="356" name="Google Shape;356;p46"/>
          <p:cNvSpPr txBox="1">
            <a:spLocks noGrp="1"/>
          </p:cNvSpPr>
          <p:nvPr>
            <p:ph type="ctrTitle"/>
          </p:nvPr>
        </p:nvSpPr>
        <p:spPr>
          <a:xfrm>
            <a:off x="5180650" y="457300"/>
            <a:ext cx="34665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Vocab / Concept Example with a string</a:t>
            </a:r>
            <a:endParaRPr/>
          </a:p>
        </p:txBody>
      </p:sp>
      <p:sp>
        <p:nvSpPr>
          <p:cNvPr id="357" name="Google Shape;357;p46"/>
          <p:cNvSpPr/>
          <p:nvPr/>
        </p:nvSpPr>
        <p:spPr>
          <a:xfrm>
            <a:off x="6404025" y="3905475"/>
            <a:ext cx="718200" cy="31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txBox="1"/>
          <p:nvPr/>
        </p:nvSpPr>
        <p:spPr>
          <a:xfrm>
            <a:off x="7243750" y="3861225"/>
            <a:ext cx="113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“EA”</a:t>
            </a:r>
            <a:endParaRPr b="1">
              <a:latin typeface="Anaheim"/>
              <a:ea typeface="Anaheim"/>
              <a:cs typeface="Anaheim"/>
              <a:sym typeface="Anahei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Vocab / Concept Example with a List</a:t>
            </a:r>
            <a:endParaRPr/>
          </a:p>
        </p:txBody>
      </p:sp>
      <p:sp>
        <p:nvSpPr>
          <p:cNvPr id="364" name="Google Shape;364;p47"/>
          <p:cNvSpPr txBox="1"/>
          <p:nvPr/>
        </p:nvSpPr>
        <p:spPr>
          <a:xfrm>
            <a:off x="440550" y="1389650"/>
            <a:ext cx="353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“Iterate over the provided iterable. On each iteration, if the value is a string, return it”.</a:t>
            </a:r>
            <a:endParaRPr>
              <a:latin typeface="Anaheim"/>
              <a:ea typeface="Anaheim"/>
              <a:cs typeface="Anaheim"/>
              <a:sym typeface="Anaheim"/>
            </a:endParaRPr>
          </a:p>
        </p:txBody>
      </p:sp>
      <p:graphicFrame>
        <p:nvGraphicFramePr>
          <p:cNvPr id="365" name="Google Shape;365;p47"/>
          <p:cNvGraphicFramePr/>
          <p:nvPr/>
        </p:nvGraphicFramePr>
        <p:xfrm>
          <a:off x="4039325" y="1138900"/>
          <a:ext cx="4950050" cy="1005785"/>
        </p:xfrm>
        <a:graphic>
          <a:graphicData uri="http://schemas.openxmlformats.org/drawingml/2006/table">
            <a:tbl>
              <a:tblPr>
                <a:noFill/>
                <a:tableStyleId>{54999B3D-50A4-4470-B2C4-37DDBC550D27}</a:tableStyleId>
              </a:tblPr>
              <a:tblGrid>
                <a:gridCol w="707150">
                  <a:extLst>
                    <a:ext uri="{9D8B030D-6E8A-4147-A177-3AD203B41FA5}">
                      <a16:colId xmlns:a16="http://schemas.microsoft.com/office/drawing/2014/main" val="20000"/>
                    </a:ext>
                  </a:extLst>
                </a:gridCol>
                <a:gridCol w="707150">
                  <a:extLst>
                    <a:ext uri="{9D8B030D-6E8A-4147-A177-3AD203B41FA5}">
                      <a16:colId xmlns:a16="http://schemas.microsoft.com/office/drawing/2014/main" val="20001"/>
                    </a:ext>
                  </a:extLst>
                </a:gridCol>
                <a:gridCol w="707150">
                  <a:extLst>
                    <a:ext uri="{9D8B030D-6E8A-4147-A177-3AD203B41FA5}">
                      <a16:colId xmlns:a16="http://schemas.microsoft.com/office/drawing/2014/main" val="20002"/>
                    </a:ext>
                  </a:extLst>
                </a:gridCol>
                <a:gridCol w="707150">
                  <a:extLst>
                    <a:ext uri="{9D8B030D-6E8A-4147-A177-3AD203B41FA5}">
                      <a16:colId xmlns:a16="http://schemas.microsoft.com/office/drawing/2014/main" val="20003"/>
                    </a:ext>
                  </a:extLst>
                </a:gridCol>
                <a:gridCol w="707150">
                  <a:extLst>
                    <a:ext uri="{9D8B030D-6E8A-4147-A177-3AD203B41FA5}">
                      <a16:colId xmlns:a16="http://schemas.microsoft.com/office/drawing/2014/main" val="20004"/>
                    </a:ext>
                  </a:extLst>
                </a:gridCol>
                <a:gridCol w="707150">
                  <a:extLst>
                    <a:ext uri="{9D8B030D-6E8A-4147-A177-3AD203B41FA5}">
                      <a16:colId xmlns:a16="http://schemas.microsoft.com/office/drawing/2014/main" val="20005"/>
                    </a:ext>
                  </a:extLst>
                </a:gridCol>
                <a:gridCol w="707150">
                  <a:extLst>
                    <a:ext uri="{9D8B030D-6E8A-4147-A177-3AD203B41FA5}">
                      <a16:colId xmlns:a16="http://schemas.microsoft.com/office/drawing/2014/main" val="20006"/>
                    </a:ext>
                  </a:extLst>
                </a:gridCol>
              </a:tblGrid>
              <a:tr h="609575">
                <a:tc>
                  <a:txBody>
                    <a:bodyPr/>
                    <a:lstStyle/>
                    <a:p>
                      <a:pPr marL="0" lvl="0" indent="0" algn="ctr" rtl="0">
                        <a:spcBef>
                          <a:spcPts val="0"/>
                        </a:spcBef>
                        <a:spcAft>
                          <a:spcPts val="0"/>
                        </a:spcAft>
                        <a:buNone/>
                      </a:pPr>
                      <a:r>
                        <a:rPr lang="en"/>
                        <a:t>“This”</a:t>
                      </a:r>
                      <a:endParaRPr/>
                    </a:p>
                  </a:txBody>
                  <a:tcPr marL="91425" marR="91425" marT="91425" marB="91425" anchor="b">
                    <a:solidFill>
                      <a:schemeClr val="lt1"/>
                    </a:solidFill>
                  </a:tcPr>
                </a:tc>
                <a:tc>
                  <a:txBody>
                    <a:bodyPr/>
                    <a:lstStyle/>
                    <a:p>
                      <a:pPr marL="0" lvl="0" indent="0" algn="ctr" rtl="0">
                        <a:spcBef>
                          <a:spcPts val="0"/>
                        </a:spcBef>
                        <a:spcAft>
                          <a:spcPts val="0"/>
                        </a:spcAft>
                        <a:buNone/>
                      </a:pPr>
                      <a:r>
                        <a:rPr lang="en"/>
                        <a:t>99</a:t>
                      </a:r>
                      <a:endParaRPr/>
                    </a:p>
                  </a:txBody>
                  <a:tcPr marL="91425" marR="91425" marT="91425" marB="91425" anchor="b">
                    <a:solidFill>
                      <a:schemeClr val="dk2"/>
                    </a:solidFill>
                  </a:tcPr>
                </a:tc>
                <a:tc>
                  <a:txBody>
                    <a:bodyPr/>
                    <a:lstStyle/>
                    <a:p>
                      <a:pPr marL="0" lvl="0" indent="0" algn="ctr" rtl="0">
                        <a:spcBef>
                          <a:spcPts val="0"/>
                        </a:spcBef>
                        <a:spcAft>
                          <a:spcPts val="0"/>
                        </a:spcAft>
                        <a:buNone/>
                      </a:pPr>
                      <a:r>
                        <a:rPr lang="en"/>
                        <a:t>“ is”</a:t>
                      </a:r>
                      <a:endParaRPr/>
                    </a:p>
                  </a:txBody>
                  <a:tcPr marL="91425" marR="91425" marT="91425" marB="91425" anchor="b">
                    <a:solidFill>
                      <a:schemeClr val="lt2"/>
                    </a:solidFill>
                  </a:tcPr>
                </a:tc>
                <a:tc>
                  <a:txBody>
                    <a:bodyPr/>
                    <a:lstStyle/>
                    <a:p>
                      <a:pPr marL="0" lvl="0" indent="0" algn="ctr" rtl="0">
                        <a:spcBef>
                          <a:spcPts val="0"/>
                        </a:spcBef>
                        <a:spcAft>
                          <a:spcPts val="0"/>
                        </a:spcAft>
                        <a:buNone/>
                      </a:pPr>
                      <a:r>
                        <a:rPr lang="en"/>
                        <a:t>5.5</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 a”</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False</a:t>
                      </a:r>
                      <a:endParaRPr/>
                    </a:p>
                  </a:txBody>
                  <a:tcPr marL="91425" marR="91425" marT="91425" marB="91425" anchor="b">
                    <a:solidFill>
                      <a:schemeClr val="accent1"/>
                    </a:solidFill>
                  </a:tcPr>
                </a:tc>
                <a:tc>
                  <a:txBody>
                    <a:bodyPr/>
                    <a:lstStyle/>
                    <a:p>
                      <a:pPr marL="0" lvl="0" indent="0" algn="ctr" rtl="0">
                        <a:spcBef>
                          <a:spcPts val="0"/>
                        </a:spcBef>
                        <a:spcAft>
                          <a:spcPts val="0"/>
                        </a:spcAft>
                        <a:buNone/>
                      </a:pPr>
                      <a:r>
                        <a:rPr lang="en"/>
                        <a:t>‘ test.’</a:t>
                      </a:r>
                      <a:endParaRPr/>
                    </a:p>
                  </a:txBody>
                  <a:tcPr marL="91425" marR="91425" marT="91425" marB="91425" anchor="b">
                    <a:solidFill>
                      <a:schemeClr val="accent1"/>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0</a:t>
                      </a:r>
                      <a:endParaRPr/>
                    </a:p>
                  </a:txBody>
                  <a:tcPr marL="91425" marR="91425" marT="91425" marB="91425">
                    <a:solidFill>
                      <a:schemeClr val="lt1"/>
                    </a:solidFill>
                  </a:tcPr>
                </a:tc>
                <a:tc>
                  <a:txBody>
                    <a:bodyPr/>
                    <a:lstStyle/>
                    <a:p>
                      <a:pPr marL="0" lvl="0" indent="0" algn="ctr" rtl="0">
                        <a:spcBef>
                          <a:spcPts val="0"/>
                        </a:spcBef>
                        <a:spcAft>
                          <a:spcPts val="0"/>
                        </a:spcAft>
                        <a:buNone/>
                      </a:pPr>
                      <a:r>
                        <a:rPr lang="en"/>
                        <a:t>1</a:t>
                      </a:r>
                      <a:endParaRPr/>
                    </a:p>
                  </a:txBody>
                  <a:tcPr marL="91425" marR="91425" marT="91425" marB="91425">
                    <a:solidFill>
                      <a:schemeClr val="dk2"/>
                    </a:solidFill>
                  </a:tcPr>
                </a:tc>
                <a:tc>
                  <a:txBody>
                    <a:bodyPr/>
                    <a:lstStyle/>
                    <a:p>
                      <a:pPr marL="0" lvl="0" indent="0" algn="ctr" rtl="0">
                        <a:spcBef>
                          <a:spcPts val="0"/>
                        </a:spcBef>
                        <a:spcAft>
                          <a:spcPts val="0"/>
                        </a:spcAft>
                        <a:buNone/>
                      </a:pPr>
                      <a:r>
                        <a:rPr lang="en"/>
                        <a:t>2</a:t>
                      </a:r>
                      <a:endParaRPr/>
                    </a:p>
                  </a:txBody>
                  <a:tcPr marL="91425" marR="91425" marT="91425" marB="91425">
                    <a:solidFill>
                      <a:schemeClr val="lt2"/>
                    </a:solidFill>
                  </a:tcPr>
                </a:tc>
                <a:tc>
                  <a:txBody>
                    <a:bodyPr/>
                    <a:lstStyle/>
                    <a:p>
                      <a:pPr marL="0" lvl="0" indent="0" algn="ctr" rtl="0">
                        <a:spcBef>
                          <a:spcPts val="0"/>
                        </a:spcBef>
                        <a:spcAft>
                          <a:spcPts val="0"/>
                        </a:spcAft>
                        <a:buNone/>
                      </a:pPr>
                      <a:r>
                        <a:rPr lang="en"/>
                        <a:t>3</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4</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5</a:t>
                      </a:r>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a:t>6</a:t>
                      </a:r>
                      <a:endParaRPr/>
                    </a:p>
                  </a:txBody>
                  <a:tcPr marL="91425" marR="91425" marT="91425" marB="91425">
                    <a:solidFill>
                      <a:schemeClr val="accent1"/>
                    </a:solidFill>
                  </a:tcPr>
                </a:tc>
                <a:extLst>
                  <a:ext uri="{0D108BD9-81ED-4DB2-BD59-A6C34878D82A}">
                    <a16:rowId xmlns:a16="http://schemas.microsoft.com/office/drawing/2014/main" val="10001"/>
                  </a:ext>
                </a:extLst>
              </a:tr>
            </a:tbl>
          </a:graphicData>
        </a:graphic>
      </p:graphicFrame>
      <p:graphicFrame>
        <p:nvGraphicFramePr>
          <p:cNvPr id="366" name="Google Shape;366;p47"/>
          <p:cNvGraphicFramePr/>
          <p:nvPr/>
        </p:nvGraphicFramePr>
        <p:xfrm>
          <a:off x="260500" y="2263775"/>
          <a:ext cx="4485975" cy="2779165"/>
        </p:xfrm>
        <a:graphic>
          <a:graphicData uri="http://schemas.openxmlformats.org/drawingml/2006/table">
            <a:tbl>
              <a:tblPr>
                <a:noFill/>
                <a:tableStyleId>{54999B3D-50A4-4470-B2C4-37DDBC550D27}</a:tableStyleId>
              </a:tblPr>
              <a:tblGrid>
                <a:gridCol w="738875">
                  <a:extLst>
                    <a:ext uri="{9D8B030D-6E8A-4147-A177-3AD203B41FA5}">
                      <a16:colId xmlns:a16="http://schemas.microsoft.com/office/drawing/2014/main" val="20000"/>
                    </a:ext>
                  </a:extLst>
                </a:gridCol>
                <a:gridCol w="663200">
                  <a:extLst>
                    <a:ext uri="{9D8B030D-6E8A-4147-A177-3AD203B41FA5}">
                      <a16:colId xmlns:a16="http://schemas.microsoft.com/office/drawing/2014/main" val="20001"/>
                    </a:ext>
                  </a:extLst>
                </a:gridCol>
                <a:gridCol w="633025">
                  <a:extLst>
                    <a:ext uri="{9D8B030D-6E8A-4147-A177-3AD203B41FA5}">
                      <a16:colId xmlns:a16="http://schemas.microsoft.com/office/drawing/2014/main" val="20002"/>
                    </a:ext>
                  </a:extLst>
                </a:gridCol>
                <a:gridCol w="1578725">
                  <a:extLst>
                    <a:ext uri="{9D8B030D-6E8A-4147-A177-3AD203B41FA5}">
                      <a16:colId xmlns:a16="http://schemas.microsoft.com/office/drawing/2014/main" val="20003"/>
                    </a:ext>
                  </a:extLst>
                </a:gridCol>
                <a:gridCol w="872150">
                  <a:extLst>
                    <a:ext uri="{9D8B030D-6E8A-4147-A177-3AD203B41FA5}">
                      <a16:colId xmlns:a16="http://schemas.microsoft.com/office/drawing/2014/main" val="20004"/>
                    </a:ext>
                  </a:extLst>
                </a:gridCol>
              </a:tblGrid>
              <a:tr h="410325">
                <a:tc>
                  <a:txBody>
                    <a:bodyPr/>
                    <a:lstStyle/>
                    <a:p>
                      <a:pPr marL="0" lvl="0" indent="0" algn="l" rtl="0">
                        <a:spcBef>
                          <a:spcPts val="0"/>
                        </a:spcBef>
                        <a:spcAft>
                          <a:spcPts val="0"/>
                        </a:spcAft>
                        <a:buNone/>
                      </a:pPr>
                      <a:r>
                        <a:rPr lang="en" sz="900"/>
                        <a:t>Iteration:</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Index:</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Value:</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Decision:</a:t>
                      </a:r>
                      <a:endParaRPr sz="900"/>
                    </a:p>
                  </a:txBody>
                  <a:tcPr marL="91425" marR="91425" marT="91425" marB="91425">
                    <a:solidFill>
                      <a:schemeClr val="accent6"/>
                    </a:solidFill>
                  </a:tcPr>
                </a:tc>
                <a:tc>
                  <a:txBody>
                    <a:bodyPr/>
                    <a:lstStyle/>
                    <a:p>
                      <a:pPr marL="0" lvl="0" indent="0" algn="l" rtl="0">
                        <a:spcBef>
                          <a:spcPts val="0"/>
                        </a:spcBef>
                        <a:spcAft>
                          <a:spcPts val="0"/>
                        </a:spcAft>
                        <a:buNone/>
                      </a:pPr>
                      <a:r>
                        <a:rPr lang="en" sz="900"/>
                        <a:t>Result:</a:t>
                      </a:r>
                      <a:endParaRPr sz="900"/>
                    </a:p>
                  </a:txBody>
                  <a:tcPr marL="91425" marR="91425" marT="91425" marB="91425">
                    <a:solidFill>
                      <a:schemeClr val="accent6"/>
                    </a:solidFill>
                  </a:tcPr>
                </a:tc>
                <a:extLst>
                  <a:ext uri="{0D108BD9-81ED-4DB2-BD59-A6C34878D82A}">
                    <a16:rowId xmlns:a16="http://schemas.microsoft.com/office/drawing/2014/main" val="10000"/>
                  </a:ext>
                </a:extLst>
              </a:tr>
              <a:tr h="304125">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“This”</a:t>
                      </a:r>
                      <a:endParaRPr sz="900"/>
                    </a:p>
                  </a:txBody>
                  <a:tcPr marL="91425" marR="91425" marT="91425" marB="91425"/>
                </a:tc>
                <a:tc>
                  <a:txBody>
                    <a:bodyPr/>
                    <a:lstStyle/>
                    <a:p>
                      <a:pPr marL="0" lvl="0" indent="0" algn="l" rtl="0">
                        <a:spcBef>
                          <a:spcPts val="0"/>
                        </a:spcBef>
                        <a:spcAft>
                          <a:spcPts val="0"/>
                        </a:spcAft>
                        <a:buNone/>
                      </a:pPr>
                      <a:r>
                        <a:rPr lang="en" sz="900"/>
                        <a:t>String, so return it</a:t>
                      </a:r>
                      <a:endParaRPr sz="900"/>
                    </a:p>
                  </a:txBody>
                  <a:tcPr marL="91425" marR="91425" marT="91425" marB="91425"/>
                </a:tc>
                <a:tc>
                  <a:txBody>
                    <a:bodyPr/>
                    <a:lstStyle/>
                    <a:p>
                      <a:pPr marL="0" lvl="0" indent="0" algn="l" rtl="0">
                        <a:spcBef>
                          <a:spcPts val="0"/>
                        </a:spcBef>
                        <a:spcAft>
                          <a:spcPts val="0"/>
                        </a:spcAft>
                        <a:buNone/>
                      </a:pPr>
                      <a:r>
                        <a:rPr lang="en" sz="900"/>
                        <a:t>“This”</a:t>
                      </a:r>
                      <a:endParaRPr sz="900"/>
                    </a:p>
                  </a:txBody>
                  <a:tcPr marL="91425" marR="91425" marT="91425" marB="91425"/>
                </a:tc>
                <a:extLst>
                  <a:ext uri="{0D108BD9-81ED-4DB2-BD59-A6C34878D82A}">
                    <a16:rowId xmlns:a16="http://schemas.microsoft.com/office/drawing/2014/main" val="10001"/>
                  </a:ext>
                </a:extLst>
              </a:tr>
              <a:tr h="372575">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99</a:t>
                      </a:r>
                      <a:endParaRPr sz="900"/>
                    </a:p>
                  </a:txBody>
                  <a:tcPr marL="91425" marR="91425" marT="91425" marB="91425"/>
                </a:tc>
                <a:tc>
                  <a:txBody>
                    <a:bodyPr/>
                    <a:lstStyle/>
                    <a:p>
                      <a:pPr marL="0" lvl="0" indent="0" algn="l" rtl="0">
                        <a:spcBef>
                          <a:spcPts val="0"/>
                        </a:spcBef>
                        <a:spcAft>
                          <a:spcPts val="0"/>
                        </a:spcAft>
                        <a:buNone/>
                      </a:pPr>
                      <a:r>
                        <a:rPr lang="en" sz="900"/>
                        <a:t>Integer, do not return</a:t>
                      </a:r>
                      <a:endParaRPr sz="900"/>
                    </a:p>
                  </a:txBody>
                  <a:tcPr marL="91425" marR="91425" marT="91425" marB="91425"/>
                </a:tc>
                <a:tc>
                  <a:txBody>
                    <a:bodyPr/>
                    <a:lstStyle/>
                    <a:p>
                      <a:pPr marL="0" lvl="0" indent="0" algn="l" rtl="0">
                        <a:spcBef>
                          <a:spcPts val="0"/>
                        </a:spcBef>
                        <a:spcAft>
                          <a:spcPts val="0"/>
                        </a:spcAft>
                        <a:buNone/>
                      </a:pPr>
                      <a:r>
                        <a:rPr lang="en" sz="900"/>
                        <a:t>(pass)</a:t>
                      </a:r>
                      <a:endParaRPr sz="900"/>
                    </a:p>
                  </a:txBody>
                  <a:tcPr marL="91425" marR="91425" marT="91425" marB="91425"/>
                </a:tc>
                <a:extLst>
                  <a:ext uri="{0D108BD9-81ED-4DB2-BD59-A6C34878D82A}">
                    <a16:rowId xmlns:a16="http://schemas.microsoft.com/office/drawing/2014/main" val="10002"/>
                  </a:ext>
                </a:extLst>
              </a:tr>
              <a:tr h="304125">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 is”</a:t>
                      </a:r>
                      <a:endParaRPr sz="900"/>
                    </a:p>
                  </a:txBody>
                  <a:tcPr marL="91425" marR="91425" marT="91425" marB="91425"/>
                </a:tc>
                <a:tc>
                  <a:txBody>
                    <a:bodyPr/>
                    <a:lstStyle/>
                    <a:p>
                      <a:pPr marL="0" lvl="0" indent="0" algn="l" rtl="0">
                        <a:spcBef>
                          <a:spcPts val="0"/>
                        </a:spcBef>
                        <a:spcAft>
                          <a:spcPts val="0"/>
                        </a:spcAft>
                        <a:buNone/>
                      </a:pPr>
                      <a:r>
                        <a:rPr lang="en" sz="900"/>
                        <a:t>String, so return it</a:t>
                      </a:r>
                      <a:endParaRPr sz="900"/>
                    </a:p>
                  </a:txBody>
                  <a:tcPr marL="91425" marR="91425" marT="91425" marB="91425"/>
                </a:tc>
                <a:tc>
                  <a:txBody>
                    <a:bodyPr/>
                    <a:lstStyle/>
                    <a:p>
                      <a:pPr marL="0" lvl="0" indent="0" algn="l" rtl="0">
                        <a:spcBef>
                          <a:spcPts val="0"/>
                        </a:spcBef>
                        <a:spcAft>
                          <a:spcPts val="0"/>
                        </a:spcAft>
                        <a:buNone/>
                      </a:pPr>
                      <a:r>
                        <a:rPr lang="en" sz="900"/>
                        <a:t>“ is”</a:t>
                      </a:r>
                      <a:endParaRPr sz="900"/>
                    </a:p>
                  </a:txBody>
                  <a:tcPr marL="91425" marR="91425" marT="91425" marB="91425"/>
                </a:tc>
                <a:extLst>
                  <a:ext uri="{0D108BD9-81ED-4DB2-BD59-A6C34878D82A}">
                    <a16:rowId xmlns:a16="http://schemas.microsoft.com/office/drawing/2014/main" val="10003"/>
                  </a:ext>
                </a:extLst>
              </a:tr>
              <a:tr h="372575">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5.5</a:t>
                      </a:r>
                      <a:endParaRPr sz="900"/>
                    </a:p>
                  </a:txBody>
                  <a:tcPr marL="91425" marR="91425" marT="91425" marB="91425"/>
                </a:tc>
                <a:tc>
                  <a:txBody>
                    <a:bodyPr/>
                    <a:lstStyle/>
                    <a:p>
                      <a:pPr marL="0" lvl="0" indent="0" algn="l" rtl="0">
                        <a:spcBef>
                          <a:spcPts val="0"/>
                        </a:spcBef>
                        <a:spcAft>
                          <a:spcPts val="0"/>
                        </a:spcAft>
                        <a:buNone/>
                      </a:pPr>
                      <a:r>
                        <a:rPr lang="en" sz="900"/>
                        <a:t>Float, so do not return</a:t>
                      </a:r>
                      <a:endParaRPr sz="900"/>
                    </a:p>
                  </a:txBody>
                  <a:tcPr marL="91425" marR="91425" marT="91425" marB="91425"/>
                </a:tc>
                <a:tc>
                  <a:txBody>
                    <a:bodyPr/>
                    <a:lstStyle/>
                    <a:p>
                      <a:pPr marL="0" lvl="0" indent="0" algn="l" rtl="0">
                        <a:spcBef>
                          <a:spcPts val="0"/>
                        </a:spcBef>
                        <a:spcAft>
                          <a:spcPts val="0"/>
                        </a:spcAft>
                        <a:buNone/>
                      </a:pPr>
                      <a:r>
                        <a:rPr lang="en" sz="900"/>
                        <a:t>(pass)</a:t>
                      </a:r>
                      <a:endParaRPr sz="900"/>
                    </a:p>
                  </a:txBody>
                  <a:tcPr marL="91425" marR="91425" marT="91425" marB="91425"/>
                </a:tc>
                <a:extLst>
                  <a:ext uri="{0D108BD9-81ED-4DB2-BD59-A6C34878D82A}">
                    <a16:rowId xmlns:a16="http://schemas.microsoft.com/office/drawing/2014/main" val="10004"/>
                  </a:ext>
                </a:extLst>
              </a:tr>
              <a:tr h="304125">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 a“</a:t>
                      </a:r>
                      <a:endParaRPr sz="900"/>
                    </a:p>
                  </a:txBody>
                  <a:tcPr marL="91425" marR="91425" marT="91425" marB="91425"/>
                </a:tc>
                <a:tc>
                  <a:txBody>
                    <a:bodyPr/>
                    <a:lstStyle/>
                    <a:p>
                      <a:pPr marL="0" lvl="0" indent="0" algn="l" rtl="0">
                        <a:spcBef>
                          <a:spcPts val="0"/>
                        </a:spcBef>
                        <a:spcAft>
                          <a:spcPts val="0"/>
                        </a:spcAft>
                        <a:buNone/>
                      </a:pPr>
                      <a:r>
                        <a:rPr lang="en" sz="900"/>
                        <a:t>String, so return it</a:t>
                      </a:r>
                      <a:endParaRPr sz="900"/>
                    </a:p>
                  </a:txBody>
                  <a:tcPr marL="91425" marR="91425" marT="91425" marB="91425"/>
                </a:tc>
                <a:tc>
                  <a:txBody>
                    <a:bodyPr/>
                    <a:lstStyle/>
                    <a:p>
                      <a:pPr marL="0" lvl="0" indent="0" algn="l" rtl="0">
                        <a:spcBef>
                          <a:spcPts val="0"/>
                        </a:spcBef>
                        <a:spcAft>
                          <a:spcPts val="0"/>
                        </a:spcAft>
                        <a:buNone/>
                      </a:pPr>
                      <a:r>
                        <a:rPr lang="en" sz="900"/>
                        <a:t>“ a”</a:t>
                      </a:r>
                      <a:endParaRPr sz="900"/>
                    </a:p>
                  </a:txBody>
                  <a:tcPr marL="91425" marR="91425" marT="91425" marB="91425"/>
                </a:tc>
                <a:extLst>
                  <a:ext uri="{0D108BD9-81ED-4DB2-BD59-A6C34878D82A}">
                    <a16:rowId xmlns:a16="http://schemas.microsoft.com/office/drawing/2014/main" val="10005"/>
                  </a:ext>
                </a:extLst>
              </a:tr>
              <a:tr h="304125">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False</a:t>
                      </a:r>
                      <a:endParaRPr sz="900"/>
                    </a:p>
                  </a:txBody>
                  <a:tcPr marL="91425" marR="91425" marT="91425" marB="91425"/>
                </a:tc>
                <a:tc>
                  <a:txBody>
                    <a:bodyPr/>
                    <a:lstStyle/>
                    <a:p>
                      <a:pPr marL="0" lvl="0" indent="0" algn="l" rtl="0">
                        <a:spcBef>
                          <a:spcPts val="0"/>
                        </a:spcBef>
                        <a:spcAft>
                          <a:spcPts val="0"/>
                        </a:spcAft>
                        <a:buNone/>
                      </a:pPr>
                      <a:r>
                        <a:rPr lang="en" sz="900"/>
                        <a:t>Bool, do not.</a:t>
                      </a:r>
                      <a:endParaRPr sz="900"/>
                    </a:p>
                  </a:txBody>
                  <a:tcPr marL="91425" marR="91425" marT="91425" marB="91425"/>
                </a:tc>
                <a:tc>
                  <a:txBody>
                    <a:bodyPr/>
                    <a:lstStyle/>
                    <a:p>
                      <a:pPr marL="0" lvl="0" indent="0" algn="l" rtl="0">
                        <a:spcBef>
                          <a:spcPts val="0"/>
                        </a:spcBef>
                        <a:spcAft>
                          <a:spcPts val="0"/>
                        </a:spcAft>
                        <a:buNone/>
                      </a:pPr>
                      <a:r>
                        <a:rPr lang="en" sz="900"/>
                        <a:t>(pass)</a:t>
                      </a:r>
                      <a:endParaRPr sz="900"/>
                    </a:p>
                  </a:txBody>
                  <a:tcPr marL="91425" marR="91425" marT="91425" marB="91425"/>
                </a:tc>
                <a:extLst>
                  <a:ext uri="{0D108BD9-81ED-4DB2-BD59-A6C34878D82A}">
                    <a16:rowId xmlns:a16="http://schemas.microsoft.com/office/drawing/2014/main" val="10006"/>
                  </a:ext>
                </a:extLst>
              </a:tr>
              <a:tr h="343650">
                <a:tc>
                  <a:txBody>
                    <a:bodyPr/>
                    <a:lstStyle/>
                    <a:p>
                      <a:pPr marL="0" lvl="0" indent="0" algn="l" rtl="0">
                        <a:spcBef>
                          <a:spcPts val="0"/>
                        </a:spcBef>
                        <a:spcAft>
                          <a:spcPts val="0"/>
                        </a:spcAft>
                        <a:buNone/>
                      </a:pPr>
                      <a:r>
                        <a:rPr lang="en" sz="900"/>
                        <a:t>7</a:t>
                      </a:r>
                      <a:endParaRPr sz="900"/>
                    </a:p>
                  </a:txBody>
                  <a:tcPr marL="91425" marR="91425" marT="91425" marB="91425"/>
                </a:tc>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a:t>‘ test.’</a:t>
                      </a:r>
                      <a:endParaRPr sz="900"/>
                    </a:p>
                  </a:txBody>
                  <a:tcPr marL="91425" marR="91425" marT="91425" marB="91425"/>
                </a:tc>
                <a:tc>
                  <a:txBody>
                    <a:bodyPr/>
                    <a:lstStyle/>
                    <a:p>
                      <a:pPr marL="0" lvl="0" indent="0" algn="l" rtl="0">
                        <a:spcBef>
                          <a:spcPts val="0"/>
                        </a:spcBef>
                        <a:spcAft>
                          <a:spcPts val="0"/>
                        </a:spcAft>
                        <a:buNone/>
                      </a:pPr>
                      <a:r>
                        <a:rPr lang="en" sz="900"/>
                        <a:t>String, return it.</a:t>
                      </a:r>
                      <a:endParaRPr sz="900"/>
                    </a:p>
                  </a:txBody>
                  <a:tcPr marL="91425" marR="91425" marT="91425" marB="91425"/>
                </a:tc>
                <a:tc>
                  <a:txBody>
                    <a:bodyPr/>
                    <a:lstStyle/>
                    <a:p>
                      <a:pPr marL="0" lvl="0" indent="0" algn="l" rtl="0">
                        <a:spcBef>
                          <a:spcPts val="0"/>
                        </a:spcBef>
                        <a:spcAft>
                          <a:spcPts val="0"/>
                        </a:spcAft>
                        <a:buNone/>
                      </a:pPr>
                      <a:r>
                        <a:rPr lang="en" sz="900"/>
                        <a:t>‘ test.’</a:t>
                      </a:r>
                      <a:endParaRPr sz="900"/>
                    </a:p>
                  </a:txBody>
                  <a:tcPr marL="91425" marR="91425" marT="91425" marB="91425"/>
                </a:tc>
                <a:extLst>
                  <a:ext uri="{0D108BD9-81ED-4DB2-BD59-A6C34878D82A}">
                    <a16:rowId xmlns:a16="http://schemas.microsoft.com/office/drawing/2014/main" val="10007"/>
                  </a:ext>
                </a:extLst>
              </a:tr>
            </a:tbl>
          </a:graphicData>
        </a:graphic>
      </p:graphicFrame>
      <p:pic>
        <p:nvPicPr>
          <p:cNvPr id="367" name="Google Shape;367;p47"/>
          <p:cNvPicPr preferRelativeResize="0"/>
          <p:nvPr/>
        </p:nvPicPr>
        <p:blipFill>
          <a:blip r:embed="rId3">
            <a:alphaModFix/>
          </a:blip>
          <a:stretch>
            <a:fillRect/>
          </a:stretch>
        </p:blipFill>
        <p:spPr>
          <a:xfrm>
            <a:off x="4963450" y="2263775"/>
            <a:ext cx="3856500" cy="1199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8"/>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 Loops: Syntax Example</a:t>
            </a:r>
            <a:endParaRPr/>
          </a:p>
        </p:txBody>
      </p:sp>
      <p:pic>
        <p:nvPicPr>
          <p:cNvPr id="373" name="Google Shape;373;p48"/>
          <p:cNvPicPr preferRelativeResize="0"/>
          <p:nvPr/>
        </p:nvPicPr>
        <p:blipFill>
          <a:blip r:embed="rId3">
            <a:alphaModFix/>
          </a:blip>
          <a:stretch>
            <a:fillRect/>
          </a:stretch>
        </p:blipFill>
        <p:spPr>
          <a:xfrm>
            <a:off x="352425" y="1727925"/>
            <a:ext cx="8439150" cy="2657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9"/>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 Loops: Example with code</a:t>
            </a:r>
            <a:endParaRPr/>
          </a:p>
        </p:txBody>
      </p:sp>
      <p:sp>
        <p:nvSpPr>
          <p:cNvPr id="379" name="Google Shape;379;p49"/>
          <p:cNvSpPr txBox="1"/>
          <p:nvPr/>
        </p:nvSpPr>
        <p:spPr>
          <a:xfrm>
            <a:off x="271125" y="1138900"/>
            <a:ext cx="4909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Goal: </a:t>
            </a:r>
            <a:r>
              <a:rPr lang="en">
                <a:latin typeface="Anaheim"/>
                <a:ea typeface="Anaheim"/>
                <a:cs typeface="Anaheim"/>
                <a:sym typeface="Anaheim"/>
              </a:rPr>
              <a:t>“Iterate over the provided iterable. On each iteration, if the value is a string, collect it and return one final string as a result”.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Pseudocode:</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 First, let’s just get the for loop working</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 Loop through each item in the list one at a time</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 Print the item and its type</a:t>
            </a:r>
            <a:endParaRPr>
              <a:latin typeface="Anaheim"/>
              <a:ea typeface="Anaheim"/>
              <a:cs typeface="Anaheim"/>
              <a:sym typeface="Anaheim"/>
            </a:endParaRPr>
          </a:p>
        </p:txBody>
      </p:sp>
      <p:pic>
        <p:nvPicPr>
          <p:cNvPr id="380" name="Google Shape;380;p49"/>
          <p:cNvPicPr preferRelativeResize="0"/>
          <p:nvPr/>
        </p:nvPicPr>
        <p:blipFill>
          <a:blip r:embed="rId3">
            <a:alphaModFix/>
          </a:blip>
          <a:stretch>
            <a:fillRect/>
          </a:stretch>
        </p:blipFill>
        <p:spPr>
          <a:xfrm>
            <a:off x="5579298" y="1138900"/>
            <a:ext cx="2638325" cy="3935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0"/>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 Loops: Example with code</a:t>
            </a:r>
            <a:endParaRPr/>
          </a:p>
        </p:txBody>
      </p:sp>
      <p:sp>
        <p:nvSpPr>
          <p:cNvPr id="386" name="Google Shape;386;p50"/>
          <p:cNvSpPr txBox="1"/>
          <p:nvPr/>
        </p:nvSpPr>
        <p:spPr>
          <a:xfrm>
            <a:off x="271125" y="1138900"/>
            <a:ext cx="4909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Goal: </a:t>
            </a:r>
            <a:r>
              <a:rPr lang="en">
                <a:latin typeface="Anaheim"/>
                <a:ea typeface="Anaheim"/>
                <a:cs typeface="Anaheim"/>
                <a:sym typeface="Anaheim"/>
              </a:rPr>
              <a:t>“Iterate over the provided iterable. On each iteration, if the value is a string, collect it and return one final string as a result”.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Pseudocode:</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 Now that we have the for loop, instead of printing </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 let’s check if each is a string or not with isinstance()</a:t>
            </a:r>
            <a:endParaRPr>
              <a:latin typeface="Anaheim"/>
              <a:ea typeface="Anaheim"/>
              <a:cs typeface="Anaheim"/>
              <a:sym typeface="Anaheim"/>
            </a:endParaRPr>
          </a:p>
        </p:txBody>
      </p:sp>
      <p:pic>
        <p:nvPicPr>
          <p:cNvPr id="387" name="Google Shape;387;p50"/>
          <p:cNvPicPr preferRelativeResize="0"/>
          <p:nvPr/>
        </p:nvPicPr>
        <p:blipFill>
          <a:blip r:embed="rId3">
            <a:alphaModFix/>
          </a:blip>
          <a:stretch>
            <a:fillRect/>
          </a:stretch>
        </p:blipFill>
        <p:spPr>
          <a:xfrm>
            <a:off x="5404325" y="1138900"/>
            <a:ext cx="3305175" cy="177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1"/>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 Loops: Example with code</a:t>
            </a:r>
            <a:endParaRPr/>
          </a:p>
        </p:txBody>
      </p:sp>
      <p:sp>
        <p:nvSpPr>
          <p:cNvPr id="393" name="Google Shape;393;p51"/>
          <p:cNvSpPr txBox="1"/>
          <p:nvPr/>
        </p:nvSpPr>
        <p:spPr>
          <a:xfrm>
            <a:off x="271125" y="1138900"/>
            <a:ext cx="4909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Goal: </a:t>
            </a:r>
            <a:r>
              <a:rPr lang="en">
                <a:latin typeface="Anaheim"/>
                <a:ea typeface="Anaheim"/>
                <a:cs typeface="Anaheim"/>
                <a:sym typeface="Anaheim"/>
              </a:rPr>
              <a:t>“Iterate over the provided iterable. On each iteration, if the value is a string, collect it and return one final string as a result”.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that we know we can test to see if something is a string and we know we can get all of the strings, we need to find some way to store all of our strings.</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Challenge: How can we get our strings out?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p:txBody>
      </p:sp>
      <p:pic>
        <p:nvPicPr>
          <p:cNvPr id="394" name="Google Shape;394;p51"/>
          <p:cNvPicPr preferRelativeResize="0"/>
          <p:nvPr/>
        </p:nvPicPr>
        <p:blipFill>
          <a:blip r:embed="rId3">
            <a:alphaModFix/>
          </a:blip>
          <a:stretch>
            <a:fillRect/>
          </a:stretch>
        </p:blipFill>
        <p:spPr>
          <a:xfrm>
            <a:off x="5404325" y="1138900"/>
            <a:ext cx="3305175" cy="177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ctrTitle"/>
          </p:nvPr>
        </p:nvSpPr>
        <p:spPr>
          <a:xfrm>
            <a:off x="1529125" y="19266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solidFill>
                  <a:schemeClr val="accent5"/>
                </a:solidFill>
              </a:rPr>
              <a:t>Due Today</a:t>
            </a:r>
            <a:endParaRPr sz="2800">
              <a:solidFill>
                <a:schemeClr val="accent5"/>
              </a:solidFill>
            </a:endParaRPr>
          </a:p>
        </p:txBody>
      </p:sp>
      <p:sp>
        <p:nvSpPr>
          <p:cNvPr id="152" name="Google Shape;152;p25"/>
          <p:cNvSpPr txBox="1">
            <a:spLocks noGrp="1"/>
          </p:cNvSpPr>
          <p:nvPr>
            <p:ph type="subTitle" idx="1"/>
          </p:nvPr>
        </p:nvSpPr>
        <p:spPr>
          <a:xfrm>
            <a:off x="472225" y="2927725"/>
            <a:ext cx="3543300" cy="167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5"/>
              </a:buClr>
              <a:buSzPts val="1800"/>
              <a:buChar char="●"/>
            </a:pPr>
            <a:r>
              <a:rPr lang="en" sz="1800">
                <a:solidFill>
                  <a:schemeClr val="accent5"/>
                </a:solidFill>
              </a:rPr>
              <a:t>Homework from Session Four</a:t>
            </a:r>
            <a:endParaRPr sz="1800">
              <a:solidFill>
                <a:schemeClr val="accent5"/>
              </a:solidFill>
            </a:endParaRPr>
          </a:p>
          <a:p>
            <a:pPr marL="457200" lvl="0" indent="-342900" algn="l" rtl="0">
              <a:spcBef>
                <a:spcPts val="0"/>
              </a:spcBef>
              <a:spcAft>
                <a:spcPts val="0"/>
              </a:spcAft>
              <a:buClr>
                <a:schemeClr val="accent5"/>
              </a:buClr>
              <a:buSzPts val="1800"/>
              <a:buChar char="●"/>
            </a:pPr>
            <a:r>
              <a:rPr lang="en" sz="1800">
                <a:solidFill>
                  <a:schemeClr val="accent5"/>
                </a:solidFill>
              </a:rPr>
              <a:t>Quiz on Session Four Content</a:t>
            </a:r>
            <a:endParaRPr sz="1800">
              <a:solidFill>
                <a:schemeClr val="accent5"/>
              </a:solidFill>
            </a:endParaRPr>
          </a:p>
        </p:txBody>
      </p:sp>
      <p:sp>
        <p:nvSpPr>
          <p:cNvPr id="153" name="Google Shape;153;p25"/>
          <p:cNvSpPr txBox="1">
            <a:spLocks noGrp="1"/>
          </p:cNvSpPr>
          <p:nvPr>
            <p:ph type="ctrTitle" idx="2"/>
          </p:nvPr>
        </p:nvSpPr>
        <p:spPr>
          <a:xfrm>
            <a:off x="5977662" y="19266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Due Next Week</a:t>
            </a:r>
            <a:endParaRPr sz="2800"/>
          </a:p>
        </p:txBody>
      </p:sp>
      <p:sp>
        <p:nvSpPr>
          <p:cNvPr id="154" name="Google Shape;154;p25"/>
          <p:cNvSpPr txBox="1">
            <a:spLocks noGrp="1"/>
          </p:cNvSpPr>
          <p:nvPr>
            <p:ph type="subTitle" idx="3"/>
          </p:nvPr>
        </p:nvSpPr>
        <p:spPr>
          <a:xfrm>
            <a:off x="4920750" y="2927725"/>
            <a:ext cx="3543300" cy="167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Homework from this session</a:t>
            </a:r>
            <a:endParaRPr sz="1800"/>
          </a:p>
          <a:p>
            <a:pPr marL="457200" lvl="0" indent="-342900" algn="l" rtl="0">
              <a:spcBef>
                <a:spcPts val="0"/>
              </a:spcBef>
              <a:spcAft>
                <a:spcPts val="0"/>
              </a:spcAft>
              <a:buSzPts val="1800"/>
              <a:buChar char="●"/>
            </a:pPr>
            <a:r>
              <a:rPr lang="en" sz="1800"/>
              <a:t>Quiz on this session’s content</a:t>
            </a:r>
            <a:endParaRPr sz="1800"/>
          </a:p>
        </p:txBody>
      </p:sp>
      <p:sp>
        <p:nvSpPr>
          <p:cNvPr id="155" name="Google Shape;155;p25"/>
          <p:cNvSpPr txBox="1">
            <a:spLocks noGrp="1"/>
          </p:cNvSpPr>
          <p:nvPr>
            <p:ph type="ctrTitle" idx="6"/>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Reminders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0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51"/>
                                        </p:tgtEl>
                                        <p:attrNameLst>
                                          <p:attrName>style.visibility</p:attrName>
                                        </p:attrNameLst>
                                      </p:cBhvr>
                                      <p:to>
                                        <p:strVal val="visible"/>
                                      </p:to>
                                    </p:set>
                                    <p:animEffect transition="in" filter="fade">
                                      <p:cBhvr>
                                        <p:cTn id="10"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2"/>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 Loops: Example with code</a:t>
            </a:r>
            <a:endParaRPr/>
          </a:p>
        </p:txBody>
      </p:sp>
      <p:sp>
        <p:nvSpPr>
          <p:cNvPr id="400" name="Google Shape;400;p52"/>
          <p:cNvSpPr txBox="1"/>
          <p:nvPr/>
        </p:nvSpPr>
        <p:spPr>
          <a:xfrm>
            <a:off x="271125" y="1138900"/>
            <a:ext cx="49095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Goal: </a:t>
            </a:r>
            <a:r>
              <a:rPr lang="en">
                <a:latin typeface="Anaheim"/>
                <a:ea typeface="Anaheim"/>
                <a:cs typeface="Anaheim"/>
                <a:sym typeface="Anaheim"/>
              </a:rPr>
              <a:t>“Iterate over the provided iterable. On each iteration, if the value is a string, collect it and return one final string as a result”.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Now that we know we can test to see if something is a string and we know we can get all of the strings, we need to find some way to store all of our strings.</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Challenge: How can we get our strings out?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Answer: Create a list to hold items outside of the loop first.</a:t>
            </a: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Then, as we loop, we add them to the list.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Next Challenge: Can we turn these back into one string?</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p:txBody>
      </p:sp>
      <p:pic>
        <p:nvPicPr>
          <p:cNvPr id="401" name="Google Shape;401;p52"/>
          <p:cNvPicPr preferRelativeResize="0"/>
          <p:nvPr/>
        </p:nvPicPr>
        <p:blipFill>
          <a:blip r:embed="rId3">
            <a:alphaModFix/>
          </a:blip>
          <a:stretch>
            <a:fillRect/>
          </a:stretch>
        </p:blipFill>
        <p:spPr>
          <a:xfrm>
            <a:off x="5333025" y="1090900"/>
            <a:ext cx="3371850" cy="1866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3"/>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New Method: str.join()</a:t>
            </a:r>
            <a:endParaRPr/>
          </a:p>
        </p:txBody>
      </p:sp>
      <p:sp>
        <p:nvSpPr>
          <p:cNvPr id="407" name="Google Shape;407;p53"/>
          <p:cNvSpPr txBox="1"/>
          <p:nvPr/>
        </p:nvSpPr>
        <p:spPr>
          <a:xfrm>
            <a:off x="223675" y="1186500"/>
            <a:ext cx="36120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We could use a for loop to do this. But there’s a very commonly used method called .join() that is used for just this.</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Join has two parts. In the parenthesis, it takes a </a:t>
            </a:r>
            <a:r>
              <a:rPr lang="en" b="1">
                <a:latin typeface="Anaheim"/>
                <a:ea typeface="Anaheim"/>
                <a:cs typeface="Anaheim"/>
                <a:sym typeface="Anaheim"/>
              </a:rPr>
              <a:t>list</a:t>
            </a:r>
            <a:r>
              <a:rPr lang="en">
                <a:latin typeface="Anaheim"/>
                <a:ea typeface="Anaheim"/>
                <a:cs typeface="Anaheim"/>
                <a:sym typeface="Anaheim"/>
              </a:rPr>
              <a:t> </a:t>
            </a:r>
            <a:r>
              <a:rPr lang="en" b="1">
                <a:latin typeface="Anaheim"/>
                <a:ea typeface="Anaheim"/>
                <a:cs typeface="Anaheim"/>
                <a:sym typeface="Anaheim"/>
              </a:rPr>
              <a:t>of strings</a:t>
            </a:r>
            <a:r>
              <a:rPr lang="en">
                <a:latin typeface="Anaheim"/>
                <a:ea typeface="Anaheim"/>
                <a:cs typeface="Anaheim"/>
                <a:sym typeface="Anaheim"/>
              </a:rPr>
              <a:t> that you want to join together into one string. Before the dot, you need to provide a string with any characters you want added between each item in the list. If you want nothing added, it should be an empty string (‘’).</a:t>
            </a:r>
            <a:endParaRPr>
              <a:latin typeface="Anaheim"/>
              <a:ea typeface="Anaheim"/>
              <a:cs typeface="Anaheim"/>
              <a:sym typeface="Anaheim"/>
            </a:endParaRPr>
          </a:p>
        </p:txBody>
      </p:sp>
      <p:pic>
        <p:nvPicPr>
          <p:cNvPr id="408" name="Google Shape;408;p53"/>
          <p:cNvPicPr preferRelativeResize="0"/>
          <p:nvPr/>
        </p:nvPicPr>
        <p:blipFill>
          <a:blip r:embed="rId3">
            <a:alphaModFix/>
          </a:blip>
          <a:stretch>
            <a:fillRect/>
          </a:stretch>
        </p:blipFill>
        <p:spPr>
          <a:xfrm>
            <a:off x="4035600" y="1280600"/>
            <a:ext cx="4743450" cy="2066925"/>
          </a:xfrm>
          <a:prstGeom prst="rect">
            <a:avLst/>
          </a:prstGeom>
          <a:noFill/>
          <a:ln>
            <a:noFill/>
          </a:ln>
        </p:spPr>
      </p:pic>
      <p:pic>
        <p:nvPicPr>
          <p:cNvPr id="409" name="Google Shape;409;p53"/>
          <p:cNvPicPr preferRelativeResize="0"/>
          <p:nvPr/>
        </p:nvPicPr>
        <p:blipFill>
          <a:blip r:embed="rId4">
            <a:alphaModFix/>
          </a:blip>
          <a:stretch>
            <a:fillRect/>
          </a:stretch>
        </p:blipFill>
        <p:spPr>
          <a:xfrm>
            <a:off x="3988075" y="3499925"/>
            <a:ext cx="2447925" cy="1485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4"/>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For Loops: Example with code</a:t>
            </a:r>
            <a:endParaRPr/>
          </a:p>
        </p:txBody>
      </p:sp>
      <p:sp>
        <p:nvSpPr>
          <p:cNvPr id="415" name="Google Shape;415;p54"/>
          <p:cNvSpPr txBox="1"/>
          <p:nvPr/>
        </p:nvSpPr>
        <p:spPr>
          <a:xfrm>
            <a:off x="271125" y="1138900"/>
            <a:ext cx="4909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Goal: </a:t>
            </a:r>
            <a:r>
              <a:rPr lang="en">
                <a:latin typeface="Anaheim"/>
                <a:ea typeface="Anaheim"/>
                <a:cs typeface="Anaheim"/>
                <a:sym typeface="Anaheim"/>
              </a:rPr>
              <a:t>“Iterate over the provided iterable. On each iteration, if the value is a string, collect it and return one final string as a result”.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Using .join(), we can complete the challenge.</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p:txBody>
      </p:sp>
      <p:pic>
        <p:nvPicPr>
          <p:cNvPr id="416" name="Google Shape;416;p54"/>
          <p:cNvPicPr preferRelativeResize="0"/>
          <p:nvPr/>
        </p:nvPicPr>
        <p:blipFill>
          <a:blip r:embed="rId3">
            <a:alphaModFix/>
          </a:blip>
          <a:stretch>
            <a:fillRect/>
          </a:stretch>
        </p:blipFill>
        <p:spPr>
          <a:xfrm>
            <a:off x="5411100" y="1138900"/>
            <a:ext cx="3352800" cy="1990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5"/>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Nesting Loops</a:t>
            </a:r>
            <a:endParaRPr/>
          </a:p>
        </p:txBody>
      </p:sp>
      <p:sp>
        <p:nvSpPr>
          <p:cNvPr id="422" name="Google Shape;422;p55"/>
          <p:cNvSpPr txBox="1"/>
          <p:nvPr/>
        </p:nvSpPr>
        <p:spPr>
          <a:xfrm>
            <a:off x="420650" y="1319325"/>
            <a:ext cx="2782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As we did with conditional statements, you can also nest loops to create complex code.</a:t>
            </a:r>
            <a:endParaRPr>
              <a:latin typeface="Anaheim"/>
              <a:ea typeface="Anaheim"/>
              <a:cs typeface="Anaheim"/>
              <a:sym typeface="Anaheim"/>
            </a:endParaRPr>
          </a:p>
        </p:txBody>
      </p:sp>
      <p:pic>
        <p:nvPicPr>
          <p:cNvPr id="423" name="Google Shape;423;p55"/>
          <p:cNvPicPr preferRelativeResize="0"/>
          <p:nvPr/>
        </p:nvPicPr>
        <p:blipFill>
          <a:blip r:embed="rId3">
            <a:alphaModFix/>
          </a:blip>
          <a:stretch>
            <a:fillRect/>
          </a:stretch>
        </p:blipFill>
        <p:spPr>
          <a:xfrm>
            <a:off x="2647650" y="2111825"/>
            <a:ext cx="5123579" cy="2688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ctrTitle"/>
          </p:nvPr>
        </p:nvSpPr>
        <p:spPr>
          <a:xfrm>
            <a:off x="1651900"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Modifying Lists</a:t>
            </a:r>
            <a:endParaRPr/>
          </a:p>
        </p:txBody>
      </p:sp>
      <p:sp>
        <p:nvSpPr>
          <p:cNvPr id="429" name="Google Shape;429;p56"/>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trike="sngStrike"/>
              <a:t>Creating lists.</a:t>
            </a:r>
            <a:endParaRPr strike="sngStrike"/>
          </a:p>
          <a:p>
            <a:pPr marL="457200" lvl="0" indent="-292100" algn="l" rtl="0">
              <a:spcBef>
                <a:spcPts val="0"/>
              </a:spcBef>
              <a:spcAft>
                <a:spcPts val="0"/>
              </a:spcAft>
              <a:buSzPts val="1000"/>
              <a:buChar char="●"/>
            </a:pPr>
            <a:r>
              <a:rPr lang="en" strike="sngStrike"/>
              <a:t>Adding elements with append, extend</a:t>
            </a:r>
            <a:endParaRPr strike="sngStrike"/>
          </a:p>
          <a:p>
            <a:pPr marL="457200" lvl="0" indent="-292100" algn="l" rtl="0">
              <a:spcBef>
                <a:spcPts val="0"/>
              </a:spcBef>
              <a:spcAft>
                <a:spcPts val="0"/>
              </a:spcAft>
              <a:buSzPts val="1000"/>
              <a:buChar char="●"/>
            </a:pPr>
            <a:r>
              <a:rPr lang="en" strike="sngStrike"/>
              <a:t>Changing elements with slicing</a:t>
            </a:r>
            <a:endParaRPr strike="sngStrike"/>
          </a:p>
          <a:p>
            <a:pPr marL="457200" lvl="0" indent="-292100" algn="l" rtl="0">
              <a:spcBef>
                <a:spcPts val="0"/>
              </a:spcBef>
              <a:spcAft>
                <a:spcPts val="0"/>
              </a:spcAft>
              <a:buSzPts val="1000"/>
              <a:buChar char="●"/>
            </a:pPr>
            <a:r>
              <a:rPr lang="en" strike="sngStrike"/>
              <a:t>Removing elements with clear, del, pop, and remove.</a:t>
            </a:r>
            <a:endParaRPr strike="sngStrike"/>
          </a:p>
        </p:txBody>
      </p:sp>
      <p:sp>
        <p:nvSpPr>
          <p:cNvPr id="430" name="Google Shape;430;p56"/>
          <p:cNvSpPr txBox="1">
            <a:spLocks noGrp="1"/>
          </p:cNvSpPr>
          <p:nvPr>
            <p:ph type="ctrTitle" idx="2"/>
          </p:nvPr>
        </p:nvSpPr>
        <p:spPr>
          <a:xfrm>
            <a:off x="1651900" y="3365574"/>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 that Use Lists</a:t>
            </a:r>
            <a:endParaRPr/>
          </a:p>
        </p:txBody>
      </p:sp>
      <p:sp>
        <p:nvSpPr>
          <p:cNvPr id="431" name="Google Shape;431;p56"/>
          <p:cNvSpPr txBox="1">
            <a:spLocks noGrp="1"/>
          </p:cNvSpPr>
          <p:nvPr>
            <p:ph type="subTitle" idx="3"/>
          </p:nvPr>
        </p:nvSpPr>
        <p:spPr>
          <a:xfrm>
            <a:off x="1651900" y="3937803"/>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Using </a:t>
            </a:r>
            <a:r>
              <a:rPr lang="en" strike="sngStrike"/>
              <a:t>.join() to create a string from a list </a:t>
            </a:r>
            <a:r>
              <a:rPr lang="en"/>
              <a:t>and .split() and .splitlines() to make lists from strings.</a:t>
            </a:r>
            <a:endParaRPr/>
          </a:p>
        </p:txBody>
      </p:sp>
      <p:sp>
        <p:nvSpPr>
          <p:cNvPr id="432" name="Google Shape;432;p56"/>
          <p:cNvSpPr txBox="1">
            <a:spLocks noGrp="1"/>
          </p:cNvSpPr>
          <p:nvPr>
            <p:ph type="ctrTitle" idx="4"/>
          </p:nvPr>
        </p:nvSpPr>
        <p:spPr>
          <a:xfrm>
            <a:off x="5107893" y="3365575"/>
            <a:ext cx="26193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Puzzles</a:t>
            </a:r>
            <a:endParaRPr/>
          </a:p>
        </p:txBody>
      </p:sp>
      <p:sp>
        <p:nvSpPr>
          <p:cNvPr id="433" name="Google Shape;433;p56"/>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have almost all of the tools to do some challenging Python programming.</a:t>
            </a:r>
            <a:endParaRPr/>
          </a:p>
        </p:txBody>
      </p:sp>
      <p:sp>
        <p:nvSpPr>
          <p:cNvPr id="434" name="Google Shape;434;p56"/>
          <p:cNvSpPr txBox="1">
            <a:spLocks noGrp="1"/>
          </p:cNvSpPr>
          <p:nvPr>
            <p:ph type="ctrTitle" idx="6"/>
          </p:nvPr>
        </p:nvSpPr>
        <p:spPr>
          <a:xfrm>
            <a:off x="5107893"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Iteration</a:t>
            </a:r>
            <a:endParaRPr/>
          </a:p>
        </p:txBody>
      </p:sp>
      <p:sp>
        <p:nvSpPr>
          <p:cNvPr id="435" name="Google Shape;435;p56"/>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trike="sngStrike"/>
              <a:t>Moving through an iterable using a for loop</a:t>
            </a:r>
            <a:endParaRPr strike="sngStrike"/>
          </a:p>
          <a:p>
            <a:pPr marL="457200" lvl="0" indent="-292100" algn="l" rtl="0">
              <a:spcBef>
                <a:spcPts val="0"/>
              </a:spcBef>
              <a:spcAft>
                <a:spcPts val="0"/>
              </a:spcAft>
              <a:buClr>
                <a:schemeClr val="accent2"/>
              </a:buClr>
              <a:buSzPts val="1000"/>
              <a:buChar char="●"/>
            </a:pPr>
            <a:r>
              <a:rPr lang="en">
                <a:solidFill>
                  <a:schemeClr val="accent2"/>
                </a:solidFill>
              </a:rPr>
              <a:t>List Comprehensions as an alternative to for loops</a:t>
            </a:r>
            <a:endParaRPr>
              <a:solidFill>
                <a:schemeClr val="accent2"/>
              </a:solidFill>
            </a:endParaRPr>
          </a:p>
        </p:txBody>
      </p:sp>
      <p:sp>
        <p:nvSpPr>
          <p:cNvPr id="436" name="Google Shape;436;p56"/>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Tasks for today with Iterables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List Comprehensions</a:t>
            </a:r>
            <a:endParaRPr/>
          </a:p>
        </p:txBody>
      </p:sp>
      <p:pic>
        <p:nvPicPr>
          <p:cNvPr id="442" name="Google Shape;442;p57"/>
          <p:cNvPicPr preferRelativeResize="0"/>
          <p:nvPr/>
        </p:nvPicPr>
        <p:blipFill>
          <a:blip r:embed="rId3">
            <a:alphaModFix/>
          </a:blip>
          <a:stretch>
            <a:fillRect/>
          </a:stretch>
        </p:blipFill>
        <p:spPr>
          <a:xfrm>
            <a:off x="1006825" y="2610925"/>
            <a:ext cx="3244150" cy="2495500"/>
          </a:xfrm>
          <a:prstGeom prst="rect">
            <a:avLst/>
          </a:prstGeom>
          <a:noFill/>
          <a:ln>
            <a:noFill/>
          </a:ln>
        </p:spPr>
      </p:pic>
      <p:sp>
        <p:nvSpPr>
          <p:cNvPr id="443" name="Google Shape;443;p57"/>
          <p:cNvSpPr txBox="1"/>
          <p:nvPr/>
        </p:nvSpPr>
        <p:spPr>
          <a:xfrm>
            <a:off x="5502725" y="1057725"/>
            <a:ext cx="3374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Whenever you find yourself running a for loop in which you are creating an empty list to store some result based on another list, you can probably write your code more simply as a </a:t>
            </a:r>
            <a:r>
              <a:rPr lang="en" b="1">
                <a:latin typeface="Anaheim"/>
                <a:ea typeface="Anaheim"/>
                <a:cs typeface="Anaheim"/>
                <a:sym typeface="Anaheim"/>
              </a:rPr>
              <a:t>list comprehension</a:t>
            </a:r>
            <a:r>
              <a:rPr lang="en">
                <a:latin typeface="Anaheim"/>
                <a:ea typeface="Anaheim"/>
                <a:cs typeface="Anaheim"/>
                <a:sym typeface="Anaheim"/>
              </a:rPr>
              <a:t>.</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These allow you to do some action for each item in some iterable and return the results as a new (unnamed) list. The syntax is:</a:t>
            </a:r>
            <a:endParaRPr>
              <a:latin typeface="Anaheim"/>
              <a:ea typeface="Anaheim"/>
              <a:cs typeface="Anaheim"/>
              <a:sym typeface="Anaheim"/>
            </a:endParaRPr>
          </a:p>
        </p:txBody>
      </p:sp>
      <p:pic>
        <p:nvPicPr>
          <p:cNvPr id="444" name="Google Shape;444;p57"/>
          <p:cNvPicPr preferRelativeResize="0"/>
          <p:nvPr/>
        </p:nvPicPr>
        <p:blipFill>
          <a:blip r:embed="rId4">
            <a:alphaModFix/>
          </a:blip>
          <a:stretch>
            <a:fillRect/>
          </a:stretch>
        </p:blipFill>
        <p:spPr>
          <a:xfrm>
            <a:off x="1006824" y="1057725"/>
            <a:ext cx="3831775" cy="1553200"/>
          </a:xfrm>
          <a:prstGeom prst="rect">
            <a:avLst/>
          </a:prstGeom>
          <a:noFill/>
          <a:ln>
            <a:noFill/>
          </a:ln>
        </p:spPr>
      </p:pic>
      <p:sp>
        <p:nvSpPr>
          <p:cNvPr id="445" name="Google Shape;445;p57"/>
          <p:cNvSpPr txBox="1"/>
          <p:nvPr/>
        </p:nvSpPr>
        <p:spPr>
          <a:xfrm>
            <a:off x="3381625" y="1369325"/>
            <a:ext cx="130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Generic pseudocode</a:t>
            </a:r>
            <a:endParaRPr b="1">
              <a:latin typeface="Anaheim"/>
              <a:ea typeface="Anaheim"/>
              <a:cs typeface="Anaheim"/>
              <a:sym typeface="Anaheim"/>
            </a:endParaRPr>
          </a:p>
        </p:txBody>
      </p:sp>
      <p:sp>
        <p:nvSpPr>
          <p:cNvPr id="446" name="Google Shape;446;p57"/>
          <p:cNvSpPr txBox="1"/>
          <p:nvPr/>
        </p:nvSpPr>
        <p:spPr>
          <a:xfrm>
            <a:off x="3425575" y="2680550"/>
            <a:ext cx="130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Example Code: for loop</a:t>
            </a:r>
            <a:endParaRPr b="1">
              <a:latin typeface="Anaheim"/>
              <a:ea typeface="Anaheim"/>
              <a:cs typeface="Anaheim"/>
              <a:sym typeface="Anaheim"/>
            </a:endParaRPr>
          </a:p>
        </p:txBody>
      </p:sp>
      <p:sp>
        <p:nvSpPr>
          <p:cNvPr id="447" name="Google Shape;447;p57"/>
          <p:cNvSpPr txBox="1"/>
          <p:nvPr/>
        </p:nvSpPr>
        <p:spPr>
          <a:xfrm>
            <a:off x="4323400" y="3991775"/>
            <a:ext cx="1308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Example Code: list comprehension</a:t>
            </a:r>
            <a:endParaRPr b="1">
              <a:latin typeface="Anaheim"/>
              <a:ea typeface="Anaheim"/>
              <a:cs typeface="Anaheim"/>
              <a:sym typeface="Anaheim"/>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8"/>
          <p:cNvSpPr txBox="1">
            <a:spLocks noGrp="1"/>
          </p:cNvSpPr>
          <p:nvPr>
            <p:ph type="ctrTitle"/>
          </p:nvPr>
        </p:nvSpPr>
        <p:spPr>
          <a:xfrm>
            <a:off x="1651900"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Modifying Lists</a:t>
            </a:r>
            <a:endParaRPr/>
          </a:p>
        </p:txBody>
      </p:sp>
      <p:sp>
        <p:nvSpPr>
          <p:cNvPr id="453" name="Google Shape;453;p58"/>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trike="sngStrike"/>
              <a:t>Creating lists.</a:t>
            </a:r>
            <a:endParaRPr strike="sngStrike"/>
          </a:p>
          <a:p>
            <a:pPr marL="457200" lvl="0" indent="-292100" algn="l" rtl="0">
              <a:spcBef>
                <a:spcPts val="0"/>
              </a:spcBef>
              <a:spcAft>
                <a:spcPts val="0"/>
              </a:spcAft>
              <a:buSzPts val="1000"/>
              <a:buChar char="●"/>
            </a:pPr>
            <a:r>
              <a:rPr lang="en" strike="sngStrike"/>
              <a:t>Adding elements with append, extend</a:t>
            </a:r>
            <a:endParaRPr strike="sngStrike"/>
          </a:p>
          <a:p>
            <a:pPr marL="457200" lvl="0" indent="-292100" algn="l" rtl="0">
              <a:spcBef>
                <a:spcPts val="0"/>
              </a:spcBef>
              <a:spcAft>
                <a:spcPts val="0"/>
              </a:spcAft>
              <a:buSzPts val="1000"/>
              <a:buChar char="●"/>
            </a:pPr>
            <a:r>
              <a:rPr lang="en" strike="sngStrike"/>
              <a:t>Changing elements with slicing</a:t>
            </a:r>
            <a:endParaRPr strike="sngStrike"/>
          </a:p>
          <a:p>
            <a:pPr marL="457200" lvl="0" indent="-292100" algn="l" rtl="0">
              <a:spcBef>
                <a:spcPts val="0"/>
              </a:spcBef>
              <a:spcAft>
                <a:spcPts val="0"/>
              </a:spcAft>
              <a:buSzPts val="1000"/>
              <a:buChar char="●"/>
            </a:pPr>
            <a:r>
              <a:rPr lang="en" strike="sngStrike"/>
              <a:t>Removing elements with clear, del, pop, and remove.</a:t>
            </a:r>
            <a:endParaRPr strike="sngStrike"/>
          </a:p>
        </p:txBody>
      </p:sp>
      <p:sp>
        <p:nvSpPr>
          <p:cNvPr id="454" name="Google Shape;454;p58"/>
          <p:cNvSpPr txBox="1">
            <a:spLocks noGrp="1"/>
          </p:cNvSpPr>
          <p:nvPr>
            <p:ph type="ctrTitle" idx="2"/>
          </p:nvPr>
        </p:nvSpPr>
        <p:spPr>
          <a:xfrm>
            <a:off x="1651900" y="3365574"/>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Methods that Use Lists</a:t>
            </a:r>
            <a:endParaRPr/>
          </a:p>
        </p:txBody>
      </p:sp>
      <p:sp>
        <p:nvSpPr>
          <p:cNvPr id="455" name="Google Shape;455;p58"/>
          <p:cNvSpPr txBox="1">
            <a:spLocks noGrp="1"/>
          </p:cNvSpPr>
          <p:nvPr>
            <p:ph type="subTitle" idx="3"/>
          </p:nvPr>
        </p:nvSpPr>
        <p:spPr>
          <a:xfrm>
            <a:off x="1651900" y="3937803"/>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t>Using </a:t>
            </a:r>
            <a:r>
              <a:rPr lang="en" strike="sngStrike"/>
              <a:t>.join() to create a string from a list </a:t>
            </a:r>
            <a:r>
              <a:rPr lang="en"/>
              <a:t>and </a:t>
            </a:r>
            <a:r>
              <a:rPr lang="en">
                <a:solidFill>
                  <a:schemeClr val="accent2"/>
                </a:solidFill>
              </a:rPr>
              <a:t>.split() and .splitlines() to make lists from strings.</a:t>
            </a:r>
            <a:endParaRPr>
              <a:solidFill>
                <a:schemeClr val="accent2"/>
              </a:solidFill>
            </a:endParaRPr>
          </a:p>
        </p:txBody>
      </p:sp>
      <p:sp>
        <p:nvSpPr>
          <p:cNvPr id="456" name="Google Shape;456;p58"/>
          <p:cNvSpPr txBox="1">
            <a:spLocks noGrp="1"/>
          </p:cNvSpPr>
          <p:nvPr>
            <p:ph type="ctrTitle" idx="4"/>
          </p:nvPr>
        </p:nvSpPr>
        <p:spPr>
          <a:xfrm>
            <a:off x="5107893" y="3365575"/>
            <a:ext cx="26193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Puzzles</a:t>
            </a:r>
            <a:endParaRPr/>
          </a:p>
        </p:txBody>
      </p:sp>
      <p:sp>
        <p:nvSpPr>
          <p:cNvPr id="457" name="Google Shape;457;p58"/>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have almost all of the tools to do some challenging Python programming.</a:t>
            </a:r>
            <a:endParaRPr/>
          </a:p>
        </p:txBody>
      </p:sp>
      <p:sp>
        <p:nvSpPr>
          <p:cNvPr id="458" name="Google Shape;458;p58"/>
          <p:cNvSpPr txBox="1">
            <a:spLocks noGrp="1"/>
          </p:cNvSpPr>
          <p:nvPr>
            <p:ph type="ctrTitle" idx="6"/>
          </p:nvPr>
        </p:nvSpPr>
        <p:spPr>
          <a:xfrm>
            <a:off x="5107893" y="1663150"/>
            <a:ext cx="2784900" cy="5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Iteration</a:t>
            </a:r>
            <a:endParaRPr/>
          </a:p>
        </p:txBody>
      </p:sp>
      <p:sp>
        <p:nvSpPr>
          <p:cNvPr id="459" name="Google Shape;459;p58"/>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trike="sngStrike"/>
              <a:t>Moving through an iterable using a for loop</a:t>
            </a:r>
            <a:endParaRPr strike="sngStrike"/>
          </a:p>
          <a:p>
            <a:pPr marL="457200" lvl="0" indent="-292100" algn="l" rtl="0">
              <a:spcBef>
                <a:spcPts val="0"/>
              </a:spcBef>
              <a:spcAft>
                <a:spcPts val="0"/>
              </a:spcAft>
              <a:buSzPts val="1000"/>
              <a:buChar char="●"/>
            </a:pPr>
            <a:r>
              <a:rPr lang="en" strike="sngStrike"/>
              <a:t>List Comprehensions as an alternative to for loops</a:t>
            </a:r>
            <a:endParaRPr strike="sngStrike"/>
          </a:p>
        </p:txBody>
      </p:sp>
      <p:sp>
        <p:nvSpPr>
          <p:cNvPr id="460" name="Google Shape;460;p58"/>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Tasks for today with Iterables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9"/>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str.split() and str.splitlines()</a:t>
            </a:r>
            <a:endParaRPr/>
          </a:p>
        </p:txBody>
      </p:sp>
      <p:sp>
        <p:nvSpPr>
          <p:cNvPr id="466" name="Google Shape;466;p59"/>
          <p:cNvSpPr txBox="1"/>
          <p:nvPr/>
        </p:nvSpPr>
        <p:spPr>
          <a:xfrm>
            <a:off x="325325" y="1166000"/>
            <a:ext cx="34020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In the security space, we do a lot of work that involves parsing text fields into concrete elements. Consider scenarios like:</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457200" lvl="0" indent="-317500" algn="l" rtl="0">
              <a:spcBef>
                <a:spcPts val="0"/>
              </a:spcBef>
              <a:spcAft>
                <a:spcPts val="0"/>
              </a:spcAft>
              <a:buSzPts val="1400"/>
              <a:buFont typeface="Anaheim"/>
              <a:buChar char="●"/>
            </a:pPr>
            <a:r>
              <a:rPr lang="en">
                <a:latin typeface="Anaheim"/>
                <a:ea typeface="Anaheim"/>
                <a:cs typeface="Anaheim"/>
                <a:sym typeface="Anaheim"/>
              </a:rPr>
              <a:t>“Parse this vendor blog for IOCs and then check our logs to see if we’ve seen these md5s before on our system”</a:t>
            </a:r>
            <a:endParaRPr>
              <a:latin typeface="Anaheim"/>
              <a:ea typeface="Anaheim"/>
              <a:cs typeface="Anaheim"/>
              <a:sym typeface="Anaheim"/>
            </a:endParaRPr>
          </a:p>
          <a:p>
            <a:pPr marL="457200" lvl="0" indent="-317500" algn="l" rtl="0">
              <a:spcBef>
                <a:spcPts val="0"/>
              </a:spcBef>
              <a:spcAft>
                <a:spcPts val="0"/>
              </a:spcAft>
              <a:buSzPts val="1400"/>
              <a:buFont typeface="Anaheim"/>
              <a:buChar char="●"/>
            </a:pPr>
            <a:r>
              <a:rPr lang="en">
                <a:latin typeface="Anaheim"/>
                <a:ea typeface="Anaheim"/>
                <a:cs typeface="Anaheim"/>
                <a:sym typeface="Anaheim"/>
              </a:rPr>
              <a:t>“Compare our IP logs against this list of bad IPs from a partner”</a:t>
            </a:r>
            <a:endParaRPr>
              <a:latin typeface="Anaheim"/>
              <a:ea typeface="Anaheim"/>
              <a:cs typeface="Anaheim"/>
              <a:sym typeface="Anaheim"/>
            </a:endParaRPr>
          </a:p>
          <a:p>
            <a:pPr marL="45720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For tasks like this, it’s really important to be able to change text strings into structured data (the only format we’ve learned so far is the list) so that you can do comparisons and other work.</a:t>
            </a:r>
            <a:endParaRPr>
              <a:latin typeface="Anaheim"/>
              <a:ea typeface="Anaheim"/>
              <a:cs typeface="Anaheim"/>
              <a:sym typeface="Anaheim"/>
            </a:endParaRPr>
          </a:p>
        </p:txBody>
      </p:sp>
      <p:pic>
        <p:nvPicPr>
          <p:cNvPr id="467" name="Google Shape;467;p59"/>
          <p:cNvPicPr preferRelativeResize="0"/>
          <p:nvPr/>
        </p:nvPicPr>
        <p:blipFill rotWithShape="1">
          <a:blip r:embed="rId3">
            <a:alphaModFix/>
          </a:blip>
          <a:srcRect b="62032"/>
          <a:stretch/>
        </p:blipFill>
        <p:spPr>
          <a:xfrm>
            <a:off x="3879725" y="1680475"/>
            <a:ext cx="4437175" cy="1480850"/>
          </a:xfrm>
          <a:prstGeom prst="rect">
            <a:avLst/>
          </a:prstGeom>
          <a:noFill/>
          <a:ln>
            <a:noFill/>
          </a:ln>
        </p:spPr>
      </p:pic>
      <p:pic>
        <p:nvPicPr>
          <p:cNvPr id="468" name="Google Shape;468;p59"/>
          <p:cNvPicPr preferRelativeResize="0"/>
          <p:nvPr/>
        </p:nvPicPr>
        <p:blipFill>
          <a:blip r:embed="rId4">
            <a:alphaModFix/>
          </a:blip>
          <a:stretch>
            <a:fillRect/>
          </a:stretch>
        </p:blipFill>
        <p:spPr>
          <a:xfrm>
            <a:off x="3769475" y="3508900"/>
            <a:ext cx="4605875" cy="1076701"/>
          </a:xfrm>
          <a:prstGeom prst="rect">
            <a:avLst/>
          </a:prstGeom>
          <a:noFill/>
          <a:ln>
            <a:noFill/>
          </a:ln>
        </p:spPr>
      </p:pic>
      <p:sp>
        <p:nvSpPr>
          <p:cNvPr id="469" name="Google Shape;469;p59"/>
          <p:cNvSpPr txBox="1"/>
          <p:nvPr/>
        </p:nvSpPr>
        <p:spPr>
          <a:xfrm>
            <a:off x="3808550" y="1416750"/>
            <a:ext cx="58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split</a:t>
            </a:r>
            <a:endParaRPr b="1">
              <a:latin typeface="Anaheim"/>
              <a:ea typeface="Anaheim"/>
              <a:cs typeface="Anaheim"/>
              <a:sym typeface="Anaheim"/>
            </a:endParaRPr>
          </a:p>
        </p:txBody>
      </p:sp>
      <p:sp>
        <p:nvSpPr>
          <p:cNvPr id="470" name="Google Shape;470;p59"/>
          <p:cNvSpPr txBox="1"/>
          <p:nvPr/>
        </p:nvSpPr>
        <p:spPr>
          <a:xfrm>
            <a:off x="3601800" y="3286625"/>
            <a:ext cx="93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Anaheim"/>
                <a:ea typeface="Anaheim"/>
                <a:cs typeface="Anaheim"/>
                <a:sym typeface="Anaheim"/>
              </a:rPr>
              <a:t>splitlines</a:t>
            </a:r>
            <a:endParaRPr b="1">
              <a:latin typeface="Anaheim"/>
              <a:ea typeface="Anaheim"/>
              <a:cs typeface="Anaheim"/>
              <a:sym typeface="Anaheim"/>
            </a:endParaRPr>
          </a:p>
        </p:txBody>
      </p:sp>
      <p:sp>
        <p:nvSpPr>
          <p:cNvPr id="471" name="Google Shape;471;p59"/>
          <p:cNvSpPr txBox="1"/>
          <p:nvPr/>
        </p:nvSpPr>
        <p:spPr>
          <a:xfrm>
            <a:off x="5929650" y="2345150"/>
            <a:ext cx="2236200" cy="1046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2"/>
                </a:solidFill>
                <a:latin typeface="Anaheim"/>
                <a:ea typeface="Anaheim"/>
                <a:cs typeface="Anaheim"/>
                <a:sym typeface="Anaheim"/>
              </a:rPr>
              <a:t>TIP: </a:t>
            </a:r>
            <a:r>
              <a:rPr lang="en">
                <a:solidFill>
                  <a:schemeClr val="accent2"/>
                </a:solidFill>
                <a:latin typeface="Anaheim"/>
                <a:ea typeface="Anaheim"/>
                <a:cs typeface="Anaheim"/>
                <a:sym typeface="Anaheim"/>
              </a:rPr>
              <a:t>By default, split splits on spaces - but you can also control what it splits on with parameters!</a:t>
            </a:r>
            <a:endParaRPr>
              <a:solidFill>
                <a:schemeClr val="accent2"/>
              </a:solidFill>
              <a:latin typeface="Anaheim"/>
              <a:ea typeface="Anaheim"/>
              <a:cs typeface="Anaheim"/>
              <a:sym typeface="Anaheim"/>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0"/>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
              <a:t>zip()</a:t>
            </a:r>
            <a:endParaRPr/>
          </a:p>
        </p:txBody>
      </p:sp>
      <p:sp>
        <p:nvSpPr>
          <p:cNvPr id="477" name="Google Shape;477;p60"/>
          <p:cNvSpPr txBox="1"/>
          <p:nvPr/>
        </p:nvSpPr>
        <p:spPr>
          <a:xfrm>
            <a:off x="325325" y="1166000"/>
            <a:ext cx="340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Anaheim"/>
              <a:ea typeface="Anaheim"/>
              <a:cs typeface="Anaheim"/>
              <a:sym typeface="Anaheim"/>
            </a:endParaRPr>
          </a:p>
        </p:txBody>
      </p:sp>
      <p:pic>
        <p:nvPicPr>
          <p:cNvPr id="478" name="Google Shape;478;p60"/>
          <p:cNvPicPr preferRelativeResize="0"/>
          <p:nvPr/>
        </p:nvPicPr>
        <p:blipFill>
          <a:blip r:embed="rId3">
            <a:alphaModFix/>
          </a:blip>
          <a:stretch>
            <a:fillRect/>
          </a:stretch>
        </p:blipFill>
        <p:spPr>
          <a:xfrm>
            <a:off x="325313" y="1003450"/>
            <a:ext cx="6461518" cy="3272500"/>
          </a:xfrm>
          <a:prstGeom prst="rect">
            <a:avLst/>
          </a:prstGeom>
          <a:noFill/>
          <a:ln>
            <a:noFill/>
          </a:ln>
        </p:spPr>
      </p:pic>
      <p:pic>
        <p:nvPicPr>
          <p:cNvPr id="479" name="Google Shape;479;p60"/>
          <p:cNvPicPr preferRelativeResize="0"/>
          <p:nvPr/>
        </p:nvPicPr>
        <p:blipFill>
          <a:blip r:embed="rId4">
            <a:alphaModFix/>
          </a:blip>
          <a:stretch>
            <a:fillRect/>
          </a:stretch>
        </p:blipFill>
        <p:spPr>
          <a:xfrm>
            <a:off x="4510676" y="3722450"/>
            <a:ext cx="4312976" cy="1421050"/>
          </a:xfrm>
          <a:prstGeom prst="rect">
            <a:avLst/>
          </a:prstGeom>
          <a:noFill/>
          <a:ln>
            <a:noFill/>
          </a:ln>
        </p:spPr>
      </p:pic>
      <p:sp>
        <p:nvSpPr>
          <p:cNvPr id="480" name="Google Shape;480;p60"/>
          <p:cNvSpPr txBox="1"/>
          <p:nvPr/>
        </p:nvSpPr>
        <p:spPr>
          <a:xfrm>
            <a:off x="7017350" y="1271550"/>
            <a:ext cx="20076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Tip: zip produces a zip type object (which you can’t inspect easily). Converting it to a list will create a list of tuples, which you can see.</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You can interact with tuples like they are lists, iterating through them and getting values as needed. But they can’t be modified themselves.</a:t>
            </a:r>
            <a:endParaRPr>
              <a:latin typeface="Anaheim"/>
              <a:ea typeface="Anaheim"/>
              <a:cs typeface="Anaheim"/>
              <a:sym typeface="Anaheim"/>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1"/>
          <p:cNvSpPr txBox="1">
            <a:spLocks noGrp="1"/>
          </p:cNvSpPr>
          <p:nvPr>
            <p:ph type="ctrTitle"/>
          </p:nvPr>
        </p:nvSpPr>
        <p:spPr>
          <a:xfrm>
            <a:off x="1456650" y="2553500"/>
            <a:ext cx="1745100" cy="110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Guest Speaker:</a:t>
            </a:r>
            <a:endParaRPr/>
          </a:p>
          <a:p>
            <a:pPr marL="0" lvl="0" indent="0" algn="r" rtl="0">
              <a:spcBef>
                <a:spcPts val="0"/>
              </a:spcBef>
              <a:spcAft>
                <a:spcPts val="0"/>
              </a:spcAft>
              <a:buNone/>
            </a:pPr>
            <a:r>
              <a:rPr lang="en"/>
              <a:t>Craig Heckman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Agenda / Topics</a:t>
            </a:r>
            <a:endParaRPr/>
          </a:p>
        </p:txBody>
      </p:sp>
      <p:sp>
        <p:nvSpPr>
          <p:cNvPr id="161" name="Google Shape;161;p26"/>
          <p:cNvSpPr txBox="1">
            <a:spLocks noGrp="1"/>
          </p:cNvSpPr>
          <p:nvPr>
            <p:ph type="title" idx="2"/>
          </p:nvPr>
        </p:nvSpPr>
        <p:spPr>
          <a:xfrm>
            <a:off x="967226" y="1988923"/>
            <a:ext cx="1841400" cy="401700"/>
          </a:xfrm>
          <a:prstGeom prst="rect">
            <a:avLst/>
          </a:prstGeom>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1. Start of Class &amp; Quiz</a:t>
            </a:r>
            <a:endParaRPr/>
          </a:p>
        </p:txBody>
      </p:sp>
      <p:sp>
        <p:nvSpPr>
          <p:cNvPr id="162" name="Google Shape;162;p26"/>
          <p:cNvSpPr txBox="1">
            <a:spLocks noGrp="1"/>
          </p:cNvSpPr>
          <p:nvPr>
            <p:ph type="subTitle" idx="1"/>
          </p:nvPr>
        </p:nvSpPr>
        <p:spPr>
          <a:xfrm>
            <a:off x="783450" y="2437350"/>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2"/>
                </a:solidFill>
              </a:rPr>
              <a:t>6:30 - 7:00</a:t>
            </a:r>
            <a:endParaRPr>
              <a:solidFill>
                <a:schemeClr val="accent2"/>
              </a:solidFill>
            </a:endParaRPr>
          </a:p>
        </p:txBody>
      </p:sp>
      <p:sp>
        <p:nvSpPr>
          <p:cNvPr id="163" name="Google Shape;163;p26"/>
          <p:cNvSpPr txBox="1">
            <a:spLocks noGrp="1"/>
          </p:cNvSpPr>
          <p:nvPr>
            <p:ph type="title" idx="3"/>
          </p:nvPr>
        </p:nvSpPr>
        <p:spPr>
          <a:xfrm>
            <a:off x="6336924" y="1988923"/>
            <a:ext cx="1841400" cy="401700"/>
          </a:xfrm>
          <a:prstGeom prst="rect">
            <a:avLst/>
          </a:prstGeom>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3. For Loops</a:t>
            </a:r>
            <a:endParaRPr/>
          </a:p>
        </p:txBody>
      </p:sp>
      <p:sp>
        <p:nvSpPr>
          <p:cNvPr id="164" name="Google Shape;164;p26"/>
          <p:cNvSpPr txBox="1">
            <a:spLocks noGrp="1"/>
          </p:cNvSpPr>
          <p:nvPr>
            <p:ph type="subTitle" idx="4"/>
          </p:nvPr>
        </p:nvSpPr>
        <p:spPr>
          <a:xfrm>
            <a:off x="6153025" y="2437350"/>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2"/>
                </a:solidFill>
              </a:rPr>
              <a:t>7:45 - 8:00</a:t>
            </a:r>
            <a:endParaRPr>
              <a:solidFill>
                <a:schemeClr val="accent2"/>
              </a:solidFill>
            </a:endParaRPr>
          </a:p>
        </p:txBody>
      </p:sp>
      <p:sp>
        <p:nvSpPr>
          <p:cNvPr id="165" name="Google Shape;165;p26"/>
          <p:cNvSpPr txBox="1">
            <a:spLocks noGrp="1"/>
          </p:cNvSpPr>
          <p:nvPr>
            <p:ph type="title" idx="5"/>
          </p:nvPr>
        </p:nvSpPr>
        <p:spPr>
          <a:xfrm>
            <a:off x="3651738" y="3600498"/>
            <a:ext cx="1841400" cy="401700"/>
          </a:xfrm>
          <a:prstGeom prst="rect">
            <a:avLst/>
          </a:prstGeom>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5. Guest Speaker</a:t>
            </a:r>
            <a:endParaRPr/>
          </a:p>
        </p:txBody>
      </p:sp>
      <p:sp>
        <p:nvSpPr>
          <p:cNvPr id="166" name="Google Shape;166;p26"/>
          <p:cNvSpPr txBox="1">
            <a:spLocks noGrp="1"/>
          </p:cNvSpPr>
          <p:nvPr>
            <p:ph type="subTitle" idx="6"/>
          </p:nvPr>
        </p:nvSpPr>
        <p:spPr>
          <a:xfrm>
            <a:off x="3467027" y="4048925"/>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2"/>
                </a:solidFill>
              </a:rPr>
              <a:t>8:15 - 8:45</a:t>
            </a:r>
            <a:endParaRPr>
              <a:solidFill>
                <a:schemeClr val="accent2"/>
              </a:solidFill>
            </a:endParaRPr>
          </a:p>
        </p:txBody>
      </p:sp>
      <p:sp>
        <p:nvSpPr>
          <p:cNvPr id="167" name="Google Shape;167;p26"/>
          <p:cNvSpPr txBox="1">
            <a:spLocks noGrp="1"/>
          </p:cNvSpPr>
          <p:nvPr>
            <p:ph type="title" idx="7"/>
          </p:nvPr>
        </p:nvSpPr>
        <p:spPr>
          <a:xfrm>
            <a:off x="3651738" y="1988923"/>
            <a:ext cx="1841400" cy="401700"/>
          </a:xfrm>
          <a:prstGeom prst="rect">
            <a:avLst/>
          </a:prstGeom>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2. List concept &amp; Syntax</a:t>
            </a:r>
            <a:endParaRPr/>
          </a:p>
        </p:txBody>
      </p:sp>
      <p:sp>
        <p:nvSpPr>
          <p:cNvPr id="168" name="Google Shape;168;p26"/>
          <p:cNvSpPr txBox="1">
            <a:spLocks noGrp="1"/>
          </p:cNvSpPr>
          <p:nvPr>
            <p:ph type="subTitle" idx="8"/>
          </p:nvPr>
        </p:nvSpPr>
        <p:spPr>
          <a:xfrm>
            <a:off x="3467027" y="2437350"/>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2"/>
                </a:solidFill>
              </a:rPr>
              <a:t>7:00 - 7:45</a:t>
            </a:r>
            <a:endParaRPr>
              <a:solidFill>
                <a:schemeClr val="accent2"/>
              </a:solidFill>
            </a:endParaRPr>
          </a:p>
        </p:txBody>
      </p:sp>
      <p:sp>
        <p:nvSpPr>
          <p:cNvPr id="169" name="Google Shape;169;p26"/>
          <p:cNvSpPr txBox="1">
            <a:spLocks noGrp="1"/>
          </p:cNvSpPr>
          <p:nvPr>
            <p:ph type="title" idx="9"/>
          </p:nvPr>
        </p:nvSpPr>
        <p:spPr>
          <a:xfrm>
            <a:off x="966788" y="3600498"/>
            <a:ext cx="1841400" cy="401700"/>
          </a:xfrm>
          <a:prstGeom prst="rect">
            <a:avLst/>
          </a:prstGeom>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4. Break</a:t>
            </a:r>
            <a:endParaRPr/>
          </a:p>
        </p:txBody>
      </p:sp>
      <p:sp>
        <p:nvSpPr>
          <p:cNvPr id="170" name="Google Shape;170;p26"/>
          <p:cNvSpPr txBox="1">
            <a:spLocks noGrp="1"/>
          </p:cNvSpPr>
          <p:nvPr>
            <p:ph type="subTitle" idx="13"/>
          </p:nvPr>
        </p:nvSpPr>
        <p:spPr>
          <a:xfrm>
            <a:off x="782925" y="4048925"/>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2"/>
                </a:solidFill>
              </a:rPr>
              <a:t>8:00 - 8:15</a:t>
            </a:r>
            <a:endParaRPr>
              <a:solidFill>
                <a:schemeClr val="accent2"/>
              </a:solidFill>
            </a:endParaRPr>
          </a:p>
        </p:txBody>
      </p:sp>
      <p:sp>
        <p:nvSpPr>
          <p:cNvPr id="171" name="Google Shape;171;p26"/>
          <p:cNvSpPr txBox="1">
            <a:spLocks noGrp="1"/>
          </p:cNvSpPr>
          <p:nvPr>
            <p:ph type="title" idx="14"/>
          </p:nvPr>
        </p:nvSpPr>
        <p:spPr>
          <a:xfrm>
            <a:off x="6336924" y="3600498"/>
            <a:ext cx="1841400" cy="401700"/>
          </a:xfrm>
          <a:prstGeom prst="rect">
            <a:avLst/>
          </a:prstGeom>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a:t>6. Overflow / Q&amp;A / Dismissal</a:t>
            </a:r>
            <a:endParaRPr/>
          </a:p>
        </p:txBody>
      </p:sp>
      <p:sp>
        <p:nvSpPr>
          <p:cNvPr id="172" name="Google Shape;172;p26"/>
          <p:cNvSpPr txBox="1">
            <a:spLocks noGrp="1"/>
          </p:cNvSpPr>
          <p:nvPr>
            <p:ph type="subTitle" idx="15"/>
          </p:nvPr>
        </p:nvSpPr>
        <p:spPr>
          <a:xfrm>
            <a:off x="6152275" y="4048925"/>
            <a:ext cx="2210700" cy="34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chemeClr val="accent2"/>
                </a:solidFill>
              </a:rPr>
              <a:t>8:45 - 9:00</a:t>
            </a:r>
            <a:endParaRPr>
              <a:solidFill>
                <a:schemeClr val="accent2"/>
              </a:solidFill>
            </a:endParaRPr>
          </a:p>
        </p:txBody>
      </p:sp>
      <p:sp>
        <p:nvSpPr>
          <p:cNvPr id="173" name="Google Shape;173;p26"/>
          <p:cNvSpPr/>
          <p:nvPr/>
        </p:nvSpPr>
        <p:spPr>
          <a:xfrm>
            <a:off x="860425" y="1889525"/>
            <a:ext cx="1841400" cy="4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3527425" y="1889525"/>
            <a:ext cx="1841400" cy="4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194425" y="1889525"/>
            <a:ext cx="1841400" cy="4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784225" y="3489725"/>
            <a:ext cx="1841400" cy="4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3527425" y="3489725"/>
            <a:ext cx="1841400" cy="4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6194425" y="3489725"/>
            <a:ext cx="1841400" cy="4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2"/>
          <p:cNvSpPr txBox="1">
            <a:spLocks noGrp="1"/>
          </p:cNvSpPr>
          <p:nvPr>
            <p:ph type="ctrTitle"/>
          </p:nvPr>
        </p:nvSpPr>
        <p:spPr>
          <a:xfrm>
            <a:off x="4269350" y="457300"/>
            <a:ext cx="41061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Concepts to review from this session</a:t>
            </a:r>
            <a:endParaRPr/>
          </a:p>
        </p:txBody>
      </p:sp>
      <p:graphicFrame>
        <p:nvGraphicFramePr>
          <p:cNvPr id="491" name="Google Shape;491;p62"/>
          <p:cNvGraphicFramePr/>
          <p:nvPr/>
        </p:nvGraphicFramePr>
        <p:xfrm>
          <a:off x="952500" y="1074600"/>
          <a:ext cx="7547375" cy="3992725"/>
        </p:xfrm>
        <a:graphic>
          <a:graphicData uri="http://schemas.openxmlformats.org/drawingml/2006/table">
            <a:tbl>
              <a:tblPr>
                <a:noFill/>
                <a:tableStyleId>{54999B3D-50A4-4470-B2C4-37DDBC550D27}</a:tableStyleId>
              </a:tblPr>
              <a:tblGrid>
                <a:gridCol w="3547150">
                  <a:extLst>
                    <a:ext uri="{9D8B030D-6E8A-4147-A177-3AD203B41FA5}">
                      <a16:colId xmlns:a16="http://schemas.microsoft.com/office/drawing/2014/main" val="20000"/>
                    </a:ext>
                  </a:extLst>
                </a:gridCol>
                <a:gridCol w="1731650">
                  <a:extLst>
                    <a:ext uri="{9D8B030D-6E8A-4147-A177-3AD203B41FA5}">
                      <a16:colId xmlns:a16="http://schemas.microsoft.com/office/drawing/2014/main" val="20001"/>
                    </a:ext>
                  </a:extLst>
                </a:gridCol>
                <a:gridCol w="2268575">
                  <a:extLst>
                    <a:ext uri="{9D8B030D-6E8A-4147-A177-3AD203B41FA5}">
                      <a16:colId xmlns:a16="http://schemas.microsoft.com/office/drawing/2014/main" val="20002"/>
                    </a:ext>
                  </a:extLst>
                </a:gridCol>
              </a:tblGrid>
              <a:tr h="579100">
                <a:tc>
                  <a:txBody>
                    <a:bodyPr/>
                    <a:lstStyle/>
                    <a:p>
                      <a:pPr marL="0" lvl="0" indent="0" algn="l" rtl="0">
                        <a:spcBef>
                          <a:spcPts val="0"/>
                        </a:spcBef>
                        <a:spcAft>
                          <a:spcPts val="0"/>
                        </a:spcAft>
                        <a:buNone/>
                      </a:pPr>
                      <a:r>
                        <a:rPr lang="en" sz="1000" b="1"/>
                        <a:t>New Data Types</a:t>
                      </a:r>
                      <a:endParaRPr sz="1000" b="1"/>
                    </a:p>
                    <a:p>
                      <a:pPr marL="0" lvl="0" indent="0" algn="l" rtl="0">
                        <a:spcBef>
                          <a:spcPts val="0"/>
                        </a:spcBef>
                        <a:spcAft>
                          <a:spcPts val="0"/>
                        </a:spcAft>
                        <a:buNone/>
                      </a:pPr>
                      <a:r>
                        <a:rPr lang="en" sz="800">
                          <a:solidFill>
                            <a:schemeClr val="accent3"/>
                          </a:solidFill>
                        </a:rPr>
                        <a:t>Fundamental Python constructs that define how data is stored and what can be done with it.</a:t>
                      </a:r>
                      <a:endParaRPr sz="800">
                        <a:solidFill>
                          <a:schemeClr val="accent3"/>
                        </a:solidFill>
                      </a:endParaRPr>
                    </a:p>
                  </a:txBody>
                  <a:tcPr marL="91425" marR="91425" marT="91425" marB="91425"/>
                </a:tc>
                <a:tc gridSpan="2">
                  <a:txBody>
                    <a:bodyPr/>
                    <a:lstStyle/>
                    <a:p>
                      <a:pPr marL="0" lvl="0" indent="0" algn="l" rtl="0">
                        <a:spcBef>
                          <a:spcPts val="0"/>
                        </a:spcBef>
                        <a:spcAft>
                          <a:spcPts val="0"/>
                        </a:spcAft>
                        <a:buNone/>
                      </a:pPr>
                      <a:r>
                        <a:rPr lang="en" sz="1000">
                          <a:solidFill>
                            <a:schemeClr val="accent2"/>
                          </a:solidFill>
                        </a:rPr>
                        <a:t>list()</a:t>
                      </a:r>
                      <a:endParaRPr sz="1000">
                        <a:solidFill>
                          <a:schemeClr val="accent2"/>
                        </a:solidFill>
                      </a:endParaRPr>
                    </a:p>
                    <a:p>
                      <a:pPr marL="0" lvl="0" indent="0" algn="l" rtl="0">
                        <a:spcBef>
                          <a:spcPts val="0"/>
                        </a:spcBef>
                        <a:spcAft>
                          <a:spcPts val="0"/>
                        </a:spcAft>
                        <a:buNone/>
                      </a:pPr>
                      <a:r>
                        <a:rPr lang="en" sz="1000">
                          <a:solidFill>
                            <a:schemeClr val="accent2"/>
                          </a:solidFill>
                        </a:rPr>
                        <a:t>Tuples </a:t>
                      </a:r>
                      <a:r>
                        <a:rPr lang="en" sz="1000" i="1">
                          <a:solidFill>
                            <a:schemeClr val="accent2"/>
                          </a:solidFill>
                        </a:rPr>
                        <a:t>(soft introduction)</a:t>
                      </a:r>
                      <a:endParaRPr sz="1000" i="1">
                        <a:solidFill>
                          <a:schemeClr val="accent2"/>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457175">
                <a:tc>
                  <a:txBody>
                    <a:bodyPr/>
                    <a:lstStyle/>
                    <a:p>
                      <a:pPr marL="0" lvl="0" indent="0" algn="l" rtl="0">
                        <a:spcBef>
                          <a:spcPts val="0"/>
                        </a:spcBef>
                        <a:spcAft>
                          <a:spcPts val="0"/>
                        </a:spcAft>
                        <a:buNone/>
                      </a:pPr>
                      <a:r>
                        <a:rPr lang="en" sz="1000" b="1"/>
                        <a:t>New Concepts</a:t>
                      </a:r>
                      <a:endParaRPr sz="1000" b="1"/>
                    </a:p>
                    <a:p>
                      <a:pPr marL="0" lvl="0" indent="0" algn="l" rtl="0">
                        <a:spcBef>
                          <a:spcPts val="0"/>
                        </a:spcBef>
                        <a:spcAft>
                          <a:spcPts val="0"/>
                        </a:spcAft>
                        <a:buNone/>
                      </a:pPr>
                      <a:r>
                        <a:rPr lang="en" sz="800">
                          <a:solidFill>
                            <a:schemeClr val="accent3"/>
                          </a:solidFill>
                        </a:rPr>
                        <a:t>Ideas, concepts, or other abstract processes for working with code.</a:t>
                      </a:r>
                      <a:endParaRPr sz="800">
                        <a:solidFill>
                          <a:schemeClr val="accent3"/>
                        </a:solidFill>
                      </a:endParaRPr>
                    </a:p>
                  </a:txBody>
                  <a:tcPr marL="91425" marR="91425" marT="91425" marB="91425"/>
                </a:tc>
                <a:tc gridSpan="2">
                  <a:txBody>
                    <a:bodyPr/>
                    <a:lstStyle/>
                    <a:p>
                      <a:pPr marL="0" lvl="0" indent="0" algn="l" rtl="0">
                        <a:spcBef>
                          <a:spcPts val="0"/>
                        </a:spcBef>
                        <a:spcAft>
                          <a:spcPts val="0"/>
                        </a:spcAft>
                        <a:buNone/>
                      </a:pPr>
                      <a:r>
                        <a:rPr lang="en" sz="1000">
                          <a:solidFill>
                            <a:schemeClr val="accent2"/>
                          </a:solidFill>
                        </a:rPr>
                        <a:t>Iterables</a:t>
                      </a:r>
                      <a:endParaRPr sz="1000">
                        <a:solidFill>
                          <a:schemeClr val="accent2"/>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r>
                        <a:rPr lang="en" sz="1000" b="1"/>
                        <a:t>New Operators</a:t>
                      </a:r>
                      <a:endParaRPr sz="1000" b="1"/>
                    </a:p>
                    <a:p>
                      <a:pPr marL="0" lvl="0" indent="0" algn="l" rtl="0">
                        <a:spcBef>
                          <a:spcPts val="0"/>
                        </a:spcBef>
                        <a:spcAft>
                          <a:spcPts val="0"/>
                        </a:spcAft>
                        <a:buNone/>
                      </a:pPr>
                      <a:r>
                        <a:rPr lang="en" sz="800">
                          <a:solidFill>
                            <a:schemeClr val="accent3"/>
                          </a:solidFill>
                        </a:rPr>
                        <a:t>Python foundational operators that take action on data.</a:t>
                      </a:r>
                      <a:endParaRPr sz="800">
                        <a:solidFill>
                          <a:schemeClr val="accent3"/>
                        </a:solidFill>
                      </a:endParaRPr>
                    </a:p>
                  </a:txBody>
                  <a:tcPr marL="91425" marR="91425" marT="91425" marB="91425"/>
                </a:tc>
                <a:tc gridSpan="2">
                  <a:txBody>
                    <a:bodyPr/>
                    <a:lstStyle/>
                    <a:p>
                      <a:pPr marL="0" lvl="0" indent="0" algn="l" rtl="0">
                        <a:spcBef>
                          <a:spcPts val="0"/>
                        </a:spcBef>
                        <a:spcAft>
                          <a:spcPts val="0"/>
                        </a:spcAft>
                        <a:buNone/>
                      </a:pPr>
                      <a:r>
                        <a:rPr lang="en" sz="1000">
                          <a:solidFill>
                            <a:schemeClr val="accent2"/>
                          </a:solidFill>
                        </a:rPr>
                        <a:t>Del</a:t>
                      </a:r>
                      <a:endParaRPr sz="1000">
                        <a:solidFill>
                          <a:schemeClr val="accent2"/>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640050">
                <a:tc>
                  <a:txBody>
                    <a:bodyPr/>
                    <a:lstStyle/>
                    <a:p>
                      <a:pPr marL="0" lvl="0" indent="0" algn="l" rtl="0">
                        <a:spcBef>
                          <a:spcPts val="0"/>
                        </a:spcBef>
                        <a:spcAft>
                          <a:spcPts val="0"/>
                        </a:spcAft>
                        <a:buNone/>
                      </a:pPr>
                      <a:r>
                        <a:rPr lang="en" sz="1000" b="1"/>
                        <a:t>New Keywords / Expressions</a:t>
                      </a:r>
                      <a:endParaRPr sz="1000" b="1"/>
                    </a:p>
                    <a:p>
                      <a:pPr marL="0" lvl="0" indent="0" algn="l" rtl="0">
                        <a:spcBef>
                          <a:spcPts val="0"/>
                        </a:spcBef>
                        <a:spcAft>
                          <a:spcPts val="0"/>
                        </a:spcAft>
                        <a:buNone/>
                      </a:pPr>
                      <a:r>
                        <a:rPr lang="en" sz="800">
                          <a:solidFill>
                            <a:schemeClr val="accent3"/>
                          </a:solidFill>
                        </a:rPr>
                        <a:t>Reserved keywords, statements, expressions, or other constructs for manipulating data.</a:t>
                      </a:r>
                      <a:endParaRPr sz="800">
                        <a:solidFill>
                          <a:schemeClr val="accent3"/>
                        </a:solidFill>
                      </a:endParaRPr>
                    </a:p>
                  </a:txBody>
                  <a:tcPr marL="91425" marR="91425" marT="91425" marB="91425"/>
                </a:tc>
                <a:tc gridSpan="2">
                  <a:txBody>
                    <a:bodyPr/>
                    <a:lstStyle/>
                    <a:p>
                      <a:pPr marL="0" lvl="0" indent="0" algn="l" rtl="0">
                        <a:spcBef>
                          <a:spcPts val="0"/>
                        </a:spcBef>
                        <a:spcAft>
                          <a:spcPts val="0"/>
                        </a:spcAft>
                        <a:buNone/>
                      </a:pPr>
                      <a:r>
                        <a:rPr lang="en" sz="1000">
                          <a:solidFill>
                            <a:schemeClr val="accent2"/>
                          </a:solidFill>
                        </a:rPr>
                        <a:t>For Loop</a:t>
                      </a:r>
                      <a:endParaRPr sz="800" i="1">
                        <a:solidFill>
                          <a:schemeClr val="accent2"/>
                        </a:solidFill>
                      </a:endParaRPr>
                    </a:p>
                    <a:p>
                      <a:pPr marL="0" lvl="0" indent="0" algn="l" rtl="0">
                        <a:spcBef>
                          <a:spcPts val="0"/>
                        </a:spcBef>
                        <a:spcAft>
                          <a:spcPts val="0"/>
                        </a:spcAft>
                        <a:buNone/>
                      </a:pPr>
                      <a:r>
                        <a:rPr lang="en" sz="1000">
                          <a:solidFill>
                            <a:schemeClr val="accent2"/>
                          </a:solidFill>
                        </a:rPr>
                        <a:t>List Comprehension</a:t>
                      </a:r>
                      <a:endParaRPr sz="800" i="1">
                        <a:solidFill>
                          <a:schemeClr val="accent2"/>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r>
                        <a:rPr lang="en" sz="1000" b="1"/>
                        <a:t>New Functions</a:t>
                      </a:r>
                      <a:endParaRPr sz="1000" b="1"/>
                    </a:p>
                    <a:p>
                      <a:pPr marL="0" lvl="0" indent="0" algn="l" rtl="0">
                        <a:spcBef>
                          <a:spcPts val="0"/>
                        </a:spcBef>
                        <a:spcAft>
                          <a:spcPts val="0"/>
                        </a:spcAft>
                        <a:buNone/>
                      </a:pPr>
                      <a:r>
                        <a:rPr lang="en" sz="800">
                          <a:solidFill>
                            <a:schemeClr val="accent3"/>
                          </a:solidFill>
                        </a:rPr>
                        <a:t>Python’s general purpose way to call code to complete specific tasks</a:t>
                      </a:r>
                      <a:endParaRPr sz="800">
                        <a:solidFill>
                          <a:schemeClr val="accent3"/>
                        </a:solidFill>
                      </a:endParaRPr>
                    </a:p>
                  </a:txBody>
                  <a:tcPr marL="91425" marR="91425" marT="91425" marB="91425"/>
                </a:tc>
                <a:tc gridSpan="2">
                  <a:txBody>
                    <a:bodyPr/>
                    <a:lstStyle/>
                    <a:p>
                      <a:pPr marL="0" lvl="0" indent="0" algn="l" rtl="0">
                        <a:spcBef>
                          <a:spcPts val="0"/>
                        </a:spcBef>
                        <a:spcAft>
                          <a:spcPts val="0"/>
                        </a:spcAft>
                        <a:buNone/>
                      </a:pPr>
                      <a:r>
                        <a:rPr lang="en" sz="1000">
                          <a:solidFill>
                            <a:schemeClr val="accent2"/>
                          </a:solidFill>
                        </a:rPr>
                        <a:t>sorted()</a:t>
                      </a:r>
                      <a:endParaRPr sz="1000">
                        <a:solidFill>
                          <a:schemeClr val="accent2"/>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4"/>
                  </a:ext>
                </a:extLst>
              </a:tr>
              <a:tr h="1249650">
                <a:tc>
                  <a:txBody>
                    <a:bodyPr/>
                    <a:lstStyle/>
                    <a:p>
                      <a:pPr marL="0" lvl="0" indent="0" algn="l" rtl="0">
                        <a:spcBef>
                          <a:spcPts val="0"/>
                        </a:spcBef>
                        <a:spcAft>
                          <a:spcPts val="0"/>
                        </a:spcAft>
                        <a:buNone/>
                      </a:pPr>
                      <a:r>
                        <a:rPr lang="en" sz="1000" b="1"/>
                        <a:t>New Methods</a:t>
                      </a:r>
                      <a:endParaRPr sz="1000" b="1"/>
                    </a:p>
                    <a:p>
                      <a:pPr marL="0" lvl="0" indent="0" algn="l" rtl="0">
                        <a:spcBef>
                          <a:spcPts val="0"/>
                        </a:spcBef>
                        <a:spcAft>
                          <a:spcPts val="0"/>
                        </a:spcAft>
                        <a:buNone/>
                      </a:pPr>
                      <a:r>
                        <a:rPr lang="en" sz="800">
                          <a:solidFill>
                            <a:schemeClr val="accent3"/>
                          </a:solidFill>
                        </a:rPr>
                        <a:t>Code that belongs to specific object types that can be called on objects of the appropriate type.</a:t>
                      </a:r>
                      <a:endParaRPr sz="800">
                        <a:solidFill>
                          <a:schemeClr val="accent3"/>
                        </a:solidFill>
                      </a:endParaRPr>
                    </a:p>
                  </a:txBody>
                  <a:tcPr marL="91425" marR="91425" marT="91425" marB="91425"/>
                </a:tc>
                <a:tc>
                  <a:txBody>
                    <a:bodyPr/>
                    <a:lstStyle/>
                    <a:p>
                      <a:pPr marL="0" lvl="0" indent="0" algn="l" rtl="0">
                        <a:spcBef>
                          <a:spcPts val="0"/>
                        </a:spcBef>
                        <a:spcAft>
                          <a:spcPts val="0"/>
                        </a:spcAft>
                        <a:buNone/>
                      </a:pPr>
                      <a:r>
                        <a:rPr lang="en" sz="1000" b="1">
                          <a:solidFill>
                            <a:schemeClr val="accent2"/>
                          </a:solidFill>
                        </a:rPr>
                        <a:t>Strings:</a:t>
                      </a:r>
                      <a:endParaRPr sz="1000" b="1">
                        <a:solidFill>
                          <a:schemeClr val="accent2"/>
                        </a:solidFill>
                      </a:endParaRPr>
                    </a:p>
                    <a:p>
                      <a:pPr marL="0" lvl="0" indent="0" algn="l" rtl="0">
                        <a:spcBef>
                          <a:spcPts val="0"/>
                        </a:spcBef>
                        <a:spcAft>
                          <a:spcPts val="0"/>
                        </a:spcAft>
                        <a:buNone/>
                      </a:pPr>
                      <a:r>
                        <a:rPr lang="en" sz="1000">
                          <a:solidFill>
                            <a:schemeClr val="accent2"/>
                          </a:solidFill>
                        </a:rPr>
                        <a:t>str.split()</a:t>
                      </a:r>
                      <a:endParaRPr sz="1000">
                        <a:solidFill>
                          <a:schemeClr val="accent2"/>
                        </a:solidFill>
                      </a:endParaRPr>
                    </a:p>
                    <a:p>
                      <a:pPr marL="0" lvl="0" indent="0" algn="l" rtl="0">
                        <a:spcBef>
                          <a:spcPts val="0"/>
                        </a:spcBef>
                        <a:spcAft>
                          <a:spcPts val="0"/>
                        </a:spcAft>
                        <a:buNone/>
                      </a:pPr>
                      <a:r>
                        <a:rPr lang="en" sz="1000">
                          <a:solidFill>
                            <a:schemeClr val="accent2"/>
                          </a:solidFill>
                        </a:rPr>
                        <a:t>str.splitlines()</a:t>
                      </a:r>
                      <a:endParaRPr sz="1000">
                        <a:solidFill>
                          <a:schemeClr val="accent2"/>
                        </a:solidFill>
                      </a:endParaRPr>
                    </a:p>
                    <a:p>
                      <a:pPr marL="0" lvl="0" indent="0" algn="l" rtl="0">
                        <a:spcBef>
                          <a:spcPts val="0"/>
                        </a:spcBef>
                        <a:spcAft>
                          <a:spcPts val="0"/>
                        </a:spcAft>
                        <a:buNone/>
                      </a:pPr>
                      <a:r>
                        <a:rPr lang="en" sz="1000">
                          <a:solidFill>
                            <a:schemeClr val="accent2"/>
                          </a:solidFill>
                        </a:rPr>
                        <a:t>str.join()</a:t>
                      </a:r>
                      <a:endParaRPr sz="1000">
                        <a:solidFill>
                          <a:schemeClr val="accent2"/>
                        </a:solidFill>
                      </a:endParaRPr>
                    </a:p>
                    <a:p>
                      <a:pPr marL="0" lvl="0" indent="0" algn="l" rtl="0">
                        <a:spcBef>
                          <a:spcPts val="0"/>
                        </a:spcBef>
                        <a:spcAft>
                          <a:spcPts val="0"/>
                        </a:spcAft>
                        <a:buNone/>
                      </a:pPr>
                      <a:endParaRPr sz="1000">
                        <a:solidFill>
                          <a:schemeClr val="accent2"/>
                        </a:solidFill>
                      </a:endParaRPr>
                    </a:p>
                  </a:txBody>
                  <a:tcPr marL="91425" marR="91425" marT="91425" marB="91425"/>
                </a:tc>
                <a:tc>
                  <a:txBody>
                    <a:bodyPr/>
                    <a:lstStyle/>
                    <a:p>
                      <a:pPr marL="0" lvl="0" indent="0" algn="l" rtl="0">
                        <a:spcBef>
                          <a:spcPts val="0"/>
                        </a:spcBef>
                        <a:spcAft>
                          <a:spcPts val="0"/>
                        </a:spcAft>
                        <a:buNone/>
                      </a:pPr>
                      <a:r>
                        <a:rPr lang="en" sz="1000" b="1">
                          <a:solidFill>
                            <a:schemeClr val="accent2"/>
                          </a:solidFill>
                        </a:rPr>
                        <a:t>Lists:</a:t>
                      </a:r>
                      <a:endParaRPr sz="1000" b="1">
                        <a:solidFill>
                          <a:schemeClr val="accent2"/>
                        </a:solidFill>
                      </a:endParaRPr>
                    </a:p>
                    <a:p>
                      <a:pPr marL="0" lvl="0" indent="0" algn="l" rtl="0">
                        <a:spcBef>
                          <a:spcPts val="0"/>
                        </a:spcBef>
                        <a:spcAft>
                          <a:spcPts val="0"/>
                        </a:spcAft>
                        <a:buNone/>
                      </a:pPr>
                      <a:r>
                        <a:rPr lang="en" sz="1000">
                          <a:solidFill>
                            <a:schemeClr val="accent2"/>
                          </a:solidFill>
                        </a:rPr>
                        <a:t>list.append()</a:t>
                      </a:r>
                      <a:endParaRPr sz="1000">
                        <a:solidFill>
                          <a:schemeClr val="accent2"/>
                        </a:solidFill>
                      </a:endParaRPr>
                    </a:p>
                    <a:p>
                      <a:pPr marL="0" lvl="0" indent="0" algn="l" rtl="0">
                        <a:spcBef>
                          <a:spcPts val="0"/>
                        </a:spcBef>
                        <a:spcAft>
                          <a:spcPts val="0"/>
                        </a:spcAft>
                        <a:buNone/>
                      </a:pPr>
                      <a:r>
                        <a:rPr lang="en" sz="1000">
                          <a:solidFill>
                            <a:schemeClr val="accent2"/>
                          </a:solidFill>
                        </a:rPr>
                        <a:t>list.extend()</a:t>
                      </a:r>
                      <a:endParaRPr sz="1000">
                        <a:solidFill>
                          <a:schemeClr val="accent2"/>
                        </a:solidFill>
                      </a:endParaRPr>
                    </a:p>
                    <a:p>
                      <a:pPr marL="0" lvl="0" indent="0" algn="l" rtl="0">
                        <a:spcBef>
                          <a:spcPts val="0"/>
                        </a:spcBef>
                        <a:spcAft>
                          <a:spcPts val="0"/>
                        </a:spcAft>
                        <a:buNone/>
                      </a:pPr>
                      <a:r>
                        <a:rPr lang="en" sz="1000">
                          <a:solidFill>
                            <a:schemeClr val="accent2"/>
                          </a:solidFill>
                        </a:rPr>
                        <a:t>list.remove()</a:t>
                      </a:r>
                      <a:endParaRPr sz="1000">
                        <a:solidFill>
                          <a:schemeClr val="accent2"/>
                        </a:solidFill>
                      </a:endParaRPr>
                    </a:p>
                    <a:p>
                      <a:pPr marL="0" lvl="0" indent="0" algn="l" rtl="0">
                        <a:spcBef>
                          <a:spcPts val="0"/>
                        </a:spcBef>
                        <a:spcAft>
                          <a:spcPts val="0"/>
                        </a:spcAft>
                        <a:buNone/>
                      </a:pPr>
                      <a:r>
                        <a:rPr lang="en" sz="1000">
                          <a:solidFill>
                            <a:schemeClr val="accent2"/>
                          </a:solidFill>
                        </a:rPr>
                        <a:t>list.clear()</a:t>
                      </a:r>
                      <a:endParaRPr sz="1000">
                        <a:solidFill>
                          <a:schemeClr val="accent2"/>
                        </a:solidFill>
                      </a:endParaRPr>
                    </a:p>
                    <a:p>
                      <a:pPr marL="0" lvl="0" indent="0" algn="l" rtl="0">
                        <a:spcBef>
                          <a:spcPts val="0"/>
                        </a:spcBef>
                        <a:spcAft>
                          <a:spcPts val="0"/>
                        </a:spcAft>
                        <a:buNone/>
                      </a:pPr>
                      <a:r>
                        <a:rPr lang="en" sz="1000">
                          <a:solidFill>
                            <a:schemeClr val="accent2"/>
                          </a:solidFill>
                        </a:rPr>
                        <a:t>list.pop()</a:t>
                      </a:r>
                      <a:endParaRPr sz="1000">
                        <a:solidFill>
                          <a:schemeClr val="accent2"/>
                        </a:solidFill>
                      </a:endParaRPr>
                    </a:p>
                    <a:p>
                      <a:pPr marL="0" lvl="0" indent="0" algn="l" rtl="0">
                        <a:spcBef>
                          <a:spcPts val="0"/>
                        </a:spcBef>
                        <a:spcAft>
                          <a:spcPts val="0"/>
                        </a:spcAft>
                        <a:buNone/>
                      </a:pPr>
                      <a:r>
                        <a:rPr lang="en" sz="1000">
                          <a:solidFill>
                            <a:schemeClr val="accent2"/>
                          </a:solidFill>
                        </a:rPr>
                        <a:t>list.sort()</a:t>
                      </a:r>
                      <a:endParaRPr sz="1000">
                        <a:solidFill>
                          <a:schemeClr val="accent2"/>
                        </a:solidFill>
                      </a:endParaRPr>
                    </a:p>
                    <a:p>
                      <a:pPr marL="0" lvl="0" indent="0" algn="l" rtl="0">
                        <a:spcBef>
                          <a:spcPts val="0"/>
                        </a:spcBef>
                        <a:spcAft>
                          <a:spcPts val="0"/>
                        </a:spcAft>
                        <a:buNone/>
                      </a:pPr>
                      <a:r>
                        <a:rPr lang="en" sz="1000">
                          <a:solidFill>
                            <a:schemeClr val="accent2"/>
                          </a:solidFill>
                        </a:rPr>
                        <a:t>zip()</a:t>
                      </a:r>
                      <a:endParaRPr sz="1000">
                        <a:solidFill>
                          <a:schemeClr val="accent2"/>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p:nvPr>
        </p:nvSpPr>
        <p:spPr>
          <a:xfrm>
            <a:off x="2237400" y="1645816"/>
            <a:ext cx="4669200" cy="88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Follow-up on last week’s material:</a:t>
            </a:r>
            <a:endParaRPr/>
          </a:p>
          <a:p>
            <a:pPr marL="0" lvl="0" indent="0" algn="ctr" rtl="0">
              <a:spcBef>
                <a:spcPts val="0"/>
              </a:spcBef>
              <a:spcAft>
                <a:spcPts val="0"/>
              </a:spcAft>
              <a:buNone/>
            </a:pPr>
            <a:r>
              <a:rPr lang="en"/>
              <a:t>PIRs &amp; Grading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PIRs</a:t>
            </a:r>
            <a:endParaRPr/>
          </a:p>
        </p:txBody>
      </p:sp>
      <p:sp>
        <p:nvSpPr>
          <p:cNvPr id="189" name="Google Shape;189;p28"/>
          <p:cNvSpPr txBox="1"/>
          <p:nvPr/>
        </p:nvSpPr>
        <p:spPr>
          <a:xfrm>
            <a:off x="868275" y="1604250"/>
            <a:ext cx="75072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There is a difference between intelligence questions and business operational questions. </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The most effective way to write PIRs is to start with one high level question and then decompose that question with all of the questions underneath it which you would need to answer in order to answer the higher level question. </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When you think about collection requirements and data sources be granular in identification of the data source. </a:t>
            </a:r>
            <a:endParaRPr>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Grades</a:t>
            </a:r>
            <a:endParaRPr/>
          </a:p>
        </p:txBody>
      </p:sp>
      <p:sp>
        <p:nvSpPr>
          <p:cNvPr id="195" name="Google Shape;195;p29"/>
          <p:cNvSpPr txBox="1"/>
          <p:nvPr/>
        </p:nvSpPr>
        <p:spPr>
          <a:xfrm>
            <a:off x="868275" y="1604250"/>
            <a:ext cx="5127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Check Canvas for grades.</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a:latin typeface="Anaheim"/>
                <a:ea typeface="Anaheim"/>
                <a:cs typeface="Anaheim"/>
                <a:sym typeface="Anaheim"/>
              </a:rPr>
              <a:t>Know that the Canvas grades are not properly weighted.</a:t>
            </a:r>
            <a:endParaRPr>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Q&amp;A</a:t>
            </a:r>
            <a:endParaRPr/>
          </a:p>
        </p:txBody>
      </p:sp>
      <p:sp>
        <p:nvSpPr>
          <p:cNvPr id="201" name="Google Shape;201;p30"/>
          <p:cNvSpPr txBox="1"/>
          <p:nvPr/>
        </p:nvSpPr>
        <p:spPr>
          <a:xfrm>
            <a:off x="2169725" y="1822975"/>
            <a:ext cx="9063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a:latin typeface="Pacifico"/>
                <a:ea typeface="Pacifico"/>
                <a:cs typeface="Pacifico"/>
                <a:sym typeface="Pacifico"/>
              </a:rPr>
              <a:t>?</a:t>
            </a:r>
            <a:endParaRPr sz="9600">
              <a:latin typeface="Pacifico"/>
              <a:ea typeface="Pacifico"/>
              <a:cs typeface="Pacifico"/>
              <a:sym typeface="Pacific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ctrTitle"/>
          </p:nvPr>
        </p:nvSpPr>
        <p:spPr>
          <a:xfrm>
            <a:off x="5361050" y="1160225"/>
            <a:ext cx="2655600" cy="6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Quiz</a:t>
            </a:r>
            <a:endParaRPr/>
          </a:p>
        </p:txBody>
      </p:sp>
      <p:pic>
        <p:nvPicPr>
          <p:cNvPr id="207" name="Google Shape;207;p31" descr="You can become my patron https://www.patreon.com/timer it will help me to create new manually made from scratch timers for you! Thank you for the support!&#10;&#10;This 10 minutes timer counts down silently until it reaches 0:00, then an alarm sounds to alert you that time is up.&#10;&#10;Feel free to connect&#10;Facebook https://www.facebook.com/anatolii.iakovlev&#10;Instagram https://www.instagram.com/yakovlev.anatolii&#10;&#10;If you wish to support this channel you can like &amp; subscribe: https://bit.ly/2Z7R1D1&#10;&#10;In case you want to use my video in your projects start by sending me an e-mail. Most often it will be okay as long as you ask first. Using my videos without my approval, will be reported without warning." title="10 minute countdown timer with alarm">
            <a:hlinkClick r:id="rId3"/>
          </p:cNvPr>
          <p:cNvPicPr preferRelativeResize="0"/>
          <p:nvPr/>
        </p:nvPicPr>
        <p:blipFill>
          <a:blip r:embed="rId4">
            <a:alphaModFix/>
          </a:blip>
          <a:stretch>
            <a:fillRect/>
          </a:stretch>
        </p:blipFill>
        <p:spPr>
          <a:xfrm>
            <a:off x="1197825" y="1453773"/>
            <a:ext cx="2981274" cy="2235950"/>
          </a:xfrm>
          <a:prstGeom prst="rect">
            <a:avLst/>
          </a:prstGeom>
          <a:noFill/>
          <a:ln>
            <a:noFill/>
          </a:ln>
        </p:spPr>
      </p:pic>
      <p:sp>
        <p:nvSpPr>
          <p:cNvPr id="208" name="Google Shape;208;p31"/>
          <p:cNvSpPr txBox="1"/>
          <p:nvPr/>
        </p:nvSpPr>
        <p:spPr>
          <a:xfrm>
            <a:off x="5220075" y="1939975"/>
            <a:ext cx="3241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Anaheim"/>
                <a:ea typeface="Anaheim"/>
                <a:cs typeface="Anaheim"/>
                <a:sym typeface="Anaheim"/>
              </a:rPr>
              <a:t>Access the quiz here: </a:t>
            </a:r>
            <a:r>
              <a:rPr lang="en" u="sng">
                <a:solidFill>
                  <a:schemeClr val="hlink"/>
                </a:solidFill>
                <a:latin typeface="Anaheim"/>
                <a:ea typeface="Anaheim"/>
                <a:cs typeface="Anaheim"/>
                <a:sym typeface="Anaheim"/>
                <a:hlinkClick r:id="rId5"/>
              </a:rPr>
              <a:t>https://forms.gle/h2aQwPiPiV2M3p2u6</a:t>
            </a:r>
            <a:endParaRPr>
              <a:latin typeface="Anaheim"/>
              <a:ea typeface="Anaheim"/>
              <a:cs typeface="Anaheim"/>
              <a:sym typeface="Anaheim"/>
            </a:endParaRPr>
          </a:p>
          <a:p>
            <a:pPr marL="0" lvl="0" indent="0" algn="l" rtl="0">
              <a:spcBef>
                <a:spcPts val="0"/>
              </a:spcBef>
              <a:spcAft>
                <a:spcPts val="0"/>
              </a:spcAft>
              <a:buNone/>
            </a:pPr>
            <a:endParaRPr>
              <a:latin typeface="Anaheim"/>
              <a:ea typeface="Anaheim"/>
              <a:cs typeface="Anaheim"/>
              <a:sym typeface="Anaheim"/>
            </a:endParaRPr>
          </a:p>
          <a:p>
            <a:pPr marL="0" lvl="0" indent="0" algn="l" rtl="0">
              <a:spcBef>
                <a:spcPts val="0"/>
              </a:spcBef>
              <a:spcAft>
                <a:spcPts val="0"/>
              </a:spcAft>
              <a:buNone/>
            </a:pPr>
            <a:r>
              <a:rPr lang="en" b="1" u="sng">
                <a:latin typeface="Anaheim"/>
                <a:ea typeface="Anaheim"/>
                <a:cs typeface="Anaheim"/>
                <a:sym typeface="Anaheim"/>
              </a:rPr>
              <a:t>Screenshot before submitting &amp; don’t refresh.</a:t>
            </a:r>
            <a:endParaRPr b="1" u="sng">
              <a:latin typeface="Anaheim"/>
              <a:ea typeface="Anaheim"/>
              <a:cs typeface="Anaheim"/>
              <a:sym typeface="Anahei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onomy Thesis by Slidesgo">
  <a:themeElements>
    <a:clrScheme name="Simple Light">
      <a:dk1>
        <a:srgbClr val="FAFAFA"/>
      </a:dk1>
      <a:lt1>
        <a:srgbClr val="C1E5F8"/>
      </a:lt1>
      <a:dk2>
        <a:srgbClr val="A4D8F4"/>
      </a:dk2>
      <a:lt2>
        <a:srgbClr val="71B8DF"/>
      </a:lt2>
      <a:accent1>
        <a:srgbClr val="53A7D5"/>
      </a:accent1>
      <a:accent2>
        <a:srgbClr val="217BAC"/>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3187</Words>
  <Application>Microsoft Office PowerPoint</Application>
  <PresentationFormat>On-screen Show (16:9)</PresentationFormat>
  <Paragraphs>505</Paragraphs>
  <Slides>40</Slides>
  <Notes>40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Staatliches</vt:lpstr>
      <vt:lpstr>Courier New</vt:lpstr>
      <vt:lpstr>Josefin Slab</vt:lpstr>
      <vt:lpstr>Arial</vt:lpstr>
      <vt:lpstr>Pacifico</vt:lpstr>
      <vt:lpstr>Anaheim</vt:lpstr>
      <vt:lpstr>Anton</vt:lpstr>
      <vt:lpstr>Josefin Sans</vt:lpstr>
      <vt:lpstr>Abel</vt:lpstr>
      <vt:lpstr>Unica One</vt:lpstr>
      <vt:lpstr>Josefin Slab SemiBold</vt:lpstr>
      <vt:lpstr>Times New Roman</vt:lpstr>
      <vt:lpstr>Economy Thesis by Slidesgo</vt:lpstr>
      <vt:lpstr>Introduction to Iterables: Lists</vt:lpstr>
      <vt:lpstr>Due Today</vt:lpstr>
      <vt:lpstr>Due Today</vt:lpstr>
      <vt:lpstr>Agenda / Topics</vt:lpstr>
      <vt:lpstr>  Follow-up on last week’s material: PIRs &amp; Grading</vt:lpstr>
      <vt:lpstr>PIRs</vt:lpstr>
      <vt:lpstr>Grades</vt:lpstr>
      <vt:lpstr>Q&amp;A</vt:lpstr>
      <vt:lpstr>Quiz</vt:lpstr>
      <vt:lpstr>CONCEPT: ITERABLES &amp; ITERATION</vt:lpstr>
      <vt:lpstr>New Iterable: Lists</vt:lpstr>
      <vt:lpstr>Iterables / Iteration</vt:lpstr>
      <vt:lpstr>Modifying Lists</vt:lpstr>
      <vt:lpstr>Modifying Lists</vt:lpstr>
      <vt:lpstr>Creation</vt:lpstr>
      <vt:lpstr>Data Types to date</vt:lpstr>
      <vt:lpstr>Modifying Items In Lists</vt:lpstr>
      <vt:lpstr>String-Specific Functions &amp; Methods</vt:lpstr>
      <vt:lpstr>Modifying Items In Lists</vt:lpstr>
      <vt:lpstr>Adding items to lists: Append and Extend</vt:lpstr>
      <vt:lpstr>Removing Items from lists </vt:lpstr>
      <vt:lpstr>Modifying Lists</vt:lpstr>
      <vt:lpstr>Strings: Iterables / Iteration</vt:lpstr>
      <vt:lpstr>Vocab / Concept Example with a string</vt:lpstr>
      <vt:lpstr>Vocab / Concept Example with a List</vt:lpstr>
      <vt:lpstr>For Loops: Syntax Example</vt:lpstr>
      <vt:lpstr>For Loops: Example with code</vt:lpstr>
      <vt:lpstr>For Loops: Example with code</vt:lpstr>
      <vt:lpstr>For Loops: Example with code</vt:lpstr>
      <vt:lpstr>For Loops: Example with code</vt:lpstr>
      <vt:lpstr>New Method: str.join()</vt:lpstr>
      <vt:lpstr>For Loops: Example with code</vt:lpstr>
      <vt:lpstr>Nesting Loops</vt:lpstr>
      <vt:lpstr>Modifying Lists</vt:lpstr>
      <vt:lpstr>List Comprehensions</vt:lpstr>
      <vt:lpstr>Modifying Lists</vt:lpstr>
      <vt:lpstr>str.split() and str.splitlines()</vt:lpstr>
      <vt:lpstr>zip()</vt:lpstr>
      <vt:lpstr>Guest Speaker: Craig Heckman</vt:lpstr>
      <vt:lpstr>Concepts to review from this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Iterables: Lists</dc:title>
  <cp:lastModifiedBy>chloe wawerek</cp:lastModifiedBy>
  <cp:revision>1</cp:revision>
  <dcterms:modified xsi:type="dcterms:W3CDTF">2021-10-26T02:03:48Z</dcterms:modified>
</cp:coreProperties>
</file>