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5" r:id="rId5"/>
  </p:sldMasterIdLst>
  <p:notesMasterIdLst>
    <p:notesMasterId r:id="rId6"/>
  </p:notesMasterIdLst>
  <p:sldIdLst>
    <p:sldId id="256" r:id="rId7"/>
    <p:sldId id="257" r:id="rId8"/>
    <p:sldId id="258" r:id="rId9"/>
  </p:sldIdLst>
  <p:sldSz cy="13716000" cx="24384000"/>
  <p:notesSz cx="6858000" cy="9144000"/>
  <p:embeddedFontLst>
    <p:embeddedFont>
      <p:font typeface="Ubuntu"/>
      <p:regular r:id="rId10"/>
      <p:bold r:id="rId11"/>
      <p:italic r:id="rId12"/>
      <p:boldItalic r:id="rId13"/>
    </p:embeddedFont>
    <p:embeddedFont>
      <p:font typeface="Merriweather Sans"/>
      <p:regular r:id="rId14"/>
      <p:bold r:id="rId15"/>
      <p:italic r:id="rId16"/>
      <p:boldItalic r:id="rId17"/>
    </p:embeddedFont>
    <p:embeddedFont>
      <p:font typeface="Open Sans SemiBold"/>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aBdHccS8KW3l42SJXMaCFmyzE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SemiBold-italic.fntdata"/><Relationship Id="rId22" Type="http://schemas.openxmlformats.org/officeDocument/2006/relationships/font" Target="fonts/OpenSans-regular.fntdata"/><Relationship Id="rId21" Type="http://schemas.openxmlformats.org/officeDocument/2006/relationships/font" Target="fonts/OpenSansSemiBold-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5" Type="http://schemas.openxmlformats.org/officeDocument/2006/relationships/font" Target="fonts/MerriweatherSans-bold.fntdata"/><Relationship Id="rId14" Type="http://schemas.openxmlformats.org/officeDocument/2006/relationships/font" Target="fonts/MerriweatherSans-regular.fntdata"/><Relationship Id="rId17" Type="http://schemas.openxmlformats.org/officeDocument/2006/relationships/font" Target="fonts/MerriweatherSans-boldItalic.fntdata"/><Relationship Id="rId16" Type="http://schemas.openxmlformats.org/officeDocument/2006/relationships/font" Target="fonts/MerriweatherSans-italic.fntdata"/><Relationship Id="rId19" Type="http://schemas.openxmlformats.org/officeDocument/2006/relationships/font" Target="fonts/OpenSansSemiBold-bold.fntdata"/><Relationship Id="rId18" Type="http://schemas.openxmlformats.org/officeDocument/2006/relationships/font" Target="fonts/Open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2pPr>
            <a:lvl3pPr indent="-228600" lvl="2" marL="13716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3pPr>
            <a:lvl4pPr indent="-228600" lvl="3" marL="18288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4pPr>
            <a:lvl5pPr indent="-228600" lvl="4" marL="22860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5pPr>
            <a:lvl6pPr indent="-228600" lvl="5" marL="27432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6pPr>
            <a:lvl7pPr indent="-228600" lvl="6" marL="32004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7pPr>
            <a:lvl8pPr indent="-228600" lvl="7" marL="36576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8pPr>
            <a:lvl9pPr indent="-228600" lvl="8" marL="4114800" marR="0" rtl="0" algn="l">
              <a:lnSpc>
                <a:spcPct val="100000"/>
              </a:lnSpc>
              <a:spcBef>
                <a:spcPts val="0"/>
              </a:spcBef>
              <a:spcAft>
                <a:spcPts val="0"/>
              </a:spcAft>
              <a:buClr>
                <a:srgbClr val="000000"/>
              </a:buClr>
              <a:buSzPts val="1400"/>
              <a:buFont typeface="Arial"/>
              <a:buNone/>
              <a:defRPr b="0" i="0" sz="2200" u="none" cap="none" strike="noStrike">
                <a:solidFill>
                  <a:srgbClr val="000000"/>
                </a:solidFill>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slide" Target="/ppt/slides/slide1.xm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slide" Target="/ppt/slides/slide1.xml"/><Relationship Id="rId3" Type="http://schemas.openxmlformats.org/officeDocument/2006/relationships/image" Target="../media/image1.png"/><Relationship Id="rId4" Type="http://schemas.openxmlformats.org/officeDocument/2006/relationships/slide" Target="/ppt/slides/sl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slide" Target="/ppt/slides/slide1.xm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slide" Target="/ppt/slides/slide1.xml"/><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slide" Target="/ppt/slides/slide1.xml"/><Relationship Id="rId3" Type="http://schemas.openxmlformats.org/officeDocument/2006/relationships/image" Target="../media/image1.png"/><Relationship Id="rId4" Type="http://schemas.openxmlformats.org/officeDocument/2006/relationships/slide" Target="/ppt/slides/sl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n Slide" type="title">
  <p:cSld name="TITLE">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0" name="Shape 10"/>
        <p:cNvGrpSpPr/>
        <p:nvPr/>
      </p:nvGrpSpPr>
      <p:grpSpPr>
        <a:xfrm>
          <a:off x="0" y="0"/>
          <a:ext cx="0" cy="0"/>
          <a:chOff x="0" y="0"/>
          <a:chExt cx="0" cy="0"/>
        </a:xfrm>
      </p:grpSpPr>
      <p:sp>
        <p:nvSpPr>
          <p:cNvPr id="11" name="Google Shape;11;p12"/>
          <p:cNvSpPr/>
          <p:nvPr/>
        </p:nvSpPr>
        <p:spPr>
          <a:xfrm>
            <a:off x="14606794"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2" name="Google Shape;12;p12"/>
          <p:cNvSpPr/>
          <p:nvPr/>
        </p:nvSpPr>
        <p:spPr>
          <a:xfrm>
            <a:off x="14606794"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3" name="Google Shape;13;p12"/>
          <p:cNvSpPr/>
          <p:nvPr/>
        </p:nvSpPr>
        <p:spPr>
          <a:xfrm>
            <a:off x="5393272"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4" name="Google Shape;14;p12"/>
          <p:cNvSpPr/>
          <p:nvPr/>
        </p:nvSpPr>
        <p:spPr>
          <a:xfrm>
            <a:off x="5383282"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5" name="Google Shape;15;p12"/>
          <p:cNvGrpSpPr/>
          <p:nvPr/>
        </p:nvGrpSpPr>
        <p:grpSpPr>
          <a:xfrm>
            <a:off x="5393275" y="871034"/>
            <a:ext cx="4388894" cy="790736"/>
            <a:chOff x="7303396" y="654236"/>
            <a:chExt cx="2194447" cy="395368"/>
          </a:xfrm>
        </p:grpSpPr>
        <p:cxnSp>
          <p:nvCxnSpPr>
            <p:cNvPr id="16" name="Google Shape;16;p12"/>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7" name="Google Shape;17;p12">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8" name="Google Shape;18;p12"/>
          <p:cNvSpPr/>
          <p:nvPr/>
        </p:nvSpPr>
        <p:spPr>
          <a:xfrm>
            <a:off x="9995038" y="861054"/>
            <a:ext cx="4388896" cy="8432840"/>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9" name="Google Shape;19;p12"/>
          <p:cNvGrpSpPr/>
          <p:nvPr/>
        </p:nvGrpSpPr>
        <p:grpSpPr>
          <a:xfrm>
            <a:off x="9995039" y="860036"/>
            <a:ext cx="4388894" cy="790736"/>
            <a:chOff x="7303396" y="654236"/>
            <a:chExt cx="2194447" cy="395368"/>
          </a:xfrm>
        </p:grpSpPr>
        <p:cxnSp>
          <p:nvCxnSpPr>
            <p:cNvPr id="20" name="Google Shape;20;p12"/>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1" name="Google Shape;21;p12"/>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2" name="Google Shape;22;p12"/>
          <p:cNvSpPr/>
          <p:nvPr/>
        </p:nvSpPr>
        <p:spPr>
          <a:xfrm>
            <a:off x="775726"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3" name="Google Shape;23;p12"/>
          <p:cNvSpPr/>
          <p:nvPr/>
        </p:nvSpPr>
        <p:spPr>
          <a:xfrm>
            <a:off x="19218552"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4" name="Google Shape;24;p12"/>
          <p:cNvGrpSpPr/>
          <p:nvPr/>
        </p:nvGrpSpPr>
        <p:grpSpPr>
          <a:xfrm>
            <a:off x="14606793" y="863357"/>
            <a:ext cx="4388894" cy="796714"/>
            <a:chOff x="7303396" y="654236"/>
            <a:chExt cx="2194447" cy="398357"/>
          </a:xfrm>
        </p:grpSpPr>
        <p:cxnSp>
          <p:nvCxnSpPr>
            <p:cNvPr id="25" name="Google Shape;25;p12"/>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6" name="Google Shape;26;p12"/>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7" name="Google Shape;27;p12"/>
          <p:cNvGrpSpPr/>
          <p:nvPr/>
        </p:nvGrpSpPr>
        <p:grpSpPr>
          <a:xfrm>
            <a:off x="775729" y="873062"/>
            <a:ext cx="4388894" cy="790736"/>
            <a:chOff x="7303396" y="654236"/>
            <a:chExt cx="2194447" cy="395368"/>
          </a:xfrm>
        </p:grpSpPr>
        <p:cxnSp>
          <p:nvCxnSpPr>
            <p:cNvPr id="28" name="Google Shape;28;p12"/>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9" name="Google Shape;29;p12">
              <a:hlinkClick action="ppaction://hlinksldjump" r:id="rId2"/>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0" name="Google Shape;30;p12"/>
          <p:cNvGrpSpPr/>
          <p:nvPr/>
        </p:nvGrpSpPr>
        <p:grpSpPr>
          <a:xfrm>
            <a:off x="19218549" y="876292"/>
            <a:ext cx="4388894" cy="790736"/>
            <a:chOff x="7303396" y="654236"/>
            <a:chExt cx="2194447" cy="395368"/>
          </a:xfrm>
        </p:grpSpPr>
        <p:cxnSp>
          <p:nvCxnSpPr>
            <p:cNvPr id="31" name="Google Shape;31;p12"/>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2" name="Google Shape;32;p12">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3" name="Google Shape;33;p12"/>
          <p:cNvGrpSpPr/>
          <p:nvPr/>
        </p:nvGrpSpPr>
        <p:grpSpPr>
          <a:xfrm>
            <a:off x="5386925" y="5134524"/>
            <a:ext cx="4388894" cy="790736"/>
            <a:chOff x="7303396" y="654236"/>
            <a:chExt cx="2194447" cy="395368"/>
          </a:xfrm>
        </p:grpSpPr>
        <p:cxnSp>
          <p:nvCxnSpPr>
            <p:cNvPr id="34" name="Google Shape;34;p12"/>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5" name="Google Shape;35;p12">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6" name="Google Shape;36;p12"/>
          <p:cNvGrpSpPr/>
          <p:nvPr/>
        </p:nvGrpSpPr>
        <p:grpSpPr>
          <a:xfrm>
            <a:off x="14606793" y="5121149"/>
            <a:ext cx="4388894" cy="796714"/>
            <a:chOff x="7303396" y="654236"/>
            <a:chExt cx="2194447" cy="398357"/>
          </a:xfrm>
        </p:grpSpPr>
        <p:cxnSp>
          <p:nvCxnSpPr>
            <p:cNvPr id="37" name="Google Shape;37;p12"/>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8" name="Google Shape;38;p12"/>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9" name="Google Shape;39;p12"/>
          <p:cNvSpPr/>
          <p:nvPr/>
        </p:nvSpPr>
        <p:spPr>
          <a:xfrm>
            <a:off x="771524" y="9397359"/>
            <a:ext cx="11287328" cy="3677506"/>
          </a:xfrm>
          <a:prstGeom prst="roundRect">
            <a:avLst>
              <a:gd fmla="val 6100"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40" name="Google Shape;40;p12"/>
          <p:cNvGrpSpPr/>
          <p:nvPr/>
        </p:nvGrpSpPr>
        <p:grpSpPr>
          <a:xfrm>
            <a:off x="771524" y="9398483"/>
            <a:ext cx="11287328" cy="716478"/>
            <a:chOff x="7303396" y="654237"/>
            <a:chExt cx="2194447" cy="398356"/>
          </a:xfrm>
        </p:grpSpPr>
        <p:cxnSp>
          <p:nvCxnSpPr>
            <p:cNvPr id="41" name="Google Shape;41;p12"/>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2" name="Google Shape;42;p12"/>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3" name="Google Shape;43;p12"/>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4" name="Google Shape;44;p12"/>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Key Partners</a:t>
            </a:r>
            <a:endParaRPr/>
          </a:p>
        </p:txBody>
      </p:sp>
      <p:sp>
        <p:nvSpPr>
          <p:cNvPr id="45" name="Google Shape;45;p12"/>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3"/>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3"/>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6" name="Google Shape;46;p12">
            <a:hlinkClick/>
          </p:cNvPr>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3"/>
                </a:solidFill>
                <a:latin typeface="Open Sans SemiBold"/>
                <a:ea typeface="Open Sans SemiBold"/>
                <a:cs typeface="Open Sans SemiBold"/>
                <a:sym typeface="Open Sans SemiBold"/>
              </a:rPr>
              <a:t>Value Proposition</a:t>
            </a:r>
            <a:endParaRPr/>
          </a:p>
        </p:txBody>
      </p:sp>
      <p:sp>
        <p:nvSpPr>
          <p:cNvPr id="47" name="Google Shape;47;p12"/>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5"/>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5"/>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8" name="Google Shape;48;p12">
            <a:hlinkClick/>
          </p:cNvPr>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Open Sans SemiBold"/>
                <a:ea typeface="Open Sans SemiBold"/>
                <a:cs typeface="Open Sans SemiBold"/>
                <a:sym typeface="Open Sans SemiBold"/>
              </a:rPr>
              <a:t>Customer Segments</a:t>
            </a:r>
            <a:endParaRPr/>
          </a:p>
        </p:txBody>
      </p:sp>
      <p:sp>
        <p:nvSpPr>
          <p:cNvPr id="49" name="Google Shape;49;p12"/>
          <p:cNvSpPr/>
          <p:nvPr/>
        </p:nvSpPr>
        <p:spPr>
          <a:xfrm>
            <a:off x="12325152" y="9397359"/>
            <a:ext cx="11287328" cy="3677506"/>
          </a:xfrm>
          <a:prstGeom prst="roundRect">
            <a:avLst>
              <a:gd fmla="val 5313"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0" name="Google Shape;50;p12"/>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Key Activities</a:t>
            </a:r>
            <a:endParaRPr/>
          </a:p>
        </p:txBody>
      </p:sp>
      <p:sp>
        <p:nvSpPr>
          <p:cNvPr id="51" name="Google Shape;51;p12">
            <a:hlinkClick/>
          </p:cNvPr>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4"/>
                </a:solidFill>
                <a:latin typeface="Open Sans SemiBold"/>
                <a:ea typeface="Open Sans SemiBold"/>
                <a:cs typeface="Open Sans SemiBold"/>
                <a:sym typeface="Open Sans SemiBold"/>
              </a:rPr>
              <a:t>Customer Relationships</a:t>
            </a:r>
            <a:endParaRPr/>
          </a:p>
        </p:txBody>
      </p:sp>
      <p:sp>
        <p:nvSpPr>
          <p:cNvPr id="52" name="Google Shape;52;p12">
            <a:hlinkClick/>
          </p:cNvPr>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6"/>
                </a:solidFill>
                <a:latin typeface="Open Sans SemiBold"/>
                <a:ea typeface="Open Sans SemiBold"/>
                <a:cs typeface="Open Sans SemiBold"/>
                <a:sym typeface="Open Sans SemiBold"/>
              </a:rPr>
              <a:t>Key Resources</a:t>
            </a:r>
            <a:endParaRPr/>
          </a:p>
        </p:txBody>
      </p:sp>
      <p:sp>
        <p:nvSpPr>
          <p:cNvPr id="53" name="Google Shape;53;p12"/>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Channels</a:t>
            </a:r>
            <a:endParaRPr/>
          </a:p>
        </p:txBody>
      </p:sp>
      <p:sp>
        <p:nvSpPr>
          <p:cNvPr id="54" name="Google Shape;54;p12"/>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5" name="Google Shape;55;p12"/>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6"/>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6"/>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6" name="Google Shape;56;p12"/>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4"/>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4"/>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7" name="Google Shape;57;p12"/>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58" name="Google Shape;58;p12"/>
          <p:cNvGrpSpPr/>
          <p:nvPr/>
        </p:nvGrpSpPr>
        <p:grpSpPr>
          <a:xfrm>
            <a:off x="13679302" y="1094990"/>
            <a:ext cx="473154" cy="414134"/>
            <a:chOff x="6461229" y="767490"/>
            <a:chExt cx="236577" cy="207067"/>
          </a:xfrm>
        </p:grpSpPr>
        <p:sp>
          <p:nvSpPr>
            <p:cNvPr id="59" name="Google Shape;59;p12"/>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 name="Google Shape;60;p12"/>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 name="Google Shape;61;p12"/>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2" name="Google Shape;62;p12"/>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3" name="Google Shape;63;p12"/>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4" name="Google Shape;64;p12"/>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5" name="Google Shape;65;p12"/>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6" name="Google Shape;66;p12"/>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67" name="Google Shape;67;p12"/>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68" name="Google Shape;68;p12"/>
          <p:cNvGrpSpPr/>
          <p:nvPr/>
        </p:nvGrpSpPr>
        <p:grpSpPr>
          <a:xfrm flipH="1" rot="10800000">
            <a:off x="4493119" y="1076165"/>
            <a:ext cx="431612" cy="431678"/>
            <a:chOff x="2246179" y="770535"/>
            <a:chExt cx="216186" cy="216219"/>
          </a:xfrm>
        </p:grpSpPr>
        <p:sp>
          <p:nvSpPr>
            <p:cNvPr id="69" name="Google Shape;69;p12"/>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70" name="Google Shape;70;p12"/>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71" name="Google Shape;71;p12"/>
          <p:cNvGrpSpPr/>
          <p:nvPr/>
        </p:nvGrpSpPr>
        <p:grpSpPr>
          <a:xfrm>
            <a:off x="22898989" y="1037995"/>
            <a:ext cx="433288" cy="504468"/>
            <a:chOff x="11449494" y="738992"/>
            <a:chExt cx="216644" cy="252234"/>
          </a:xfrm>
        </p:grpSpPr>
        <p:sp>
          <p:nvSpPr>
            <p:cNvPr id="72" name="Google Shape;72;p12"/>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73" name="Google Shape;73;p12"/>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74" name="Google Shape;74;p12"/>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75" name="Google Shape;75;p12"/>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76" name="Google Shape;76;p12"/>
          <p:cNvGrpSpPr/>
          <p:nvPr/>
        </p:nvGrpSpPr>
        <p:grpSpPr>
          <a:xfrm>
            <a:off x="18006606" y="5318650"/>
            <a:ext cx="753194" cy="461622"/>
            <a:chOff x="9003303" y="2776985"/>
            <a:chExt cx="376597" cy="230811"/>
          </a:xfrm>
        </p:grpSpPr>
        <p:sp>
          <p:nvSpPr>
            <p:cNvPr id="77" name="Google Shape;77;p12"/>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78" name="Google Shape;78;p12"/>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79" name="Google Shape;79;p12"/>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80" name="Google Shape;80;p12"/>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81" name="Google Shape;81;p12"/>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82" name="Google Shape;82;p12"/>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Cost Structure</a:t>
            </a:r>
            <a:endParaRPr/>
          </a:p>
        </p:txBody>
      </p:sp>
      <p:grpSp>
        <p:nvGrpSpPr>
          <p:cNvPr id="83" name="Google Shape;83;p12"/>
          <p:cNvGrpSpPr/>
          <p:nvPr/>
        </p:nvGrpSpPr>
        <p:grpSpPr>
          <a:xfrm>
            <a:off x="12320116" y="9398483"/>
            <a:ext cx="11287328" cy="716478"/>
            <a:chOff x="7303396" y="654237"/>
            <a:chExt cx="2194447" cy="398356"/>
          </a:xfrm>
        </p:grpSpPr>
        <p:cxnSp>
          <p:nvCxnSpPr>
            <p:cNvPr id="84" name="Google Shape;84;p12"/>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85" name="Google Shape;85;p12"/>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86" name="Google Shape;86;p12"/>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7" name="Google Shape;87;p12"/>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8" name="Google Shape;88;p12"/>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Revenue Stream</a:t>
            </a:r>
            <a:endParaRPr/>
          </a:p>
        </p:txBody>
      </p:sp>
      <p:grpSp>
        <p:nvGrpSpPr>
          <p:cNvPr id="89" name="Google Shape;89;p12"/>
          <p:cNvGrpSpPr/>
          <p:nvPr/>
        </p:nvGrpSpPr>
        <p:grpSpPr>
          <a:xfrm>
            <a:off x="22719559" y="9498675"/>
            <a:ext cx="512708" cy="512708"/>
            <a:chOff x="11429638" y="4749337"/>
            <a:chExt cx="256354" cy="256354"/>
          </a:xfrm>
        </p:grpSpPr>
        <p:sp>
          <p:nvSpPr>
            <p:cNvPr id="90" name="Google Shape;90;p12"/>
            <p:cNvSpPr/>
            <p:nvPr/>
          </p:nvSpPr>
          <p:spPr>
            <a:xfrm>
              <a:off x="11429638" y="4825442"/>
              <a:ext cx="161522" cy="180249"/>
            </a:xfrm>
            <a:custGeom>
              <a:rect b="b" l="l" r="r" t="t"/>
              <a:pathLst>
                <a:path extrusionOk="0" h="180249" w="161522">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1" name="Google Shape;91;p12"/>
            <p:cNvSpPr/>
            <p:nvPr/>
          </p:nvSpPr>
          <p:spPr>
            <a:xfrm>
              <a:off x="11595367" y="4983160"/>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2" name="Google Shape;92;p12"/>
            <p:cNvSpPr/>
            <p:nvPr/>
          </p:nvSpPr>
          <p:spPr>
            <a:xfrm>
              <a:off x="11595367" y="4945608"/>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3" name="Google Shape;93;p12"/>
            <p:cNvSpPr/>
            <p:nvPr/>
          </p:nvSpPr>
          <p:spPr>
            <a:xfrm>
              <a:off x="11595367" y="4908056"/>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4" name="Google Shape;94;p12"/>
            <p:cNvSpPr/>
            <p:nvPr/>
          </p:nvSpPr>
          <p:spPr>
            <a:xfrm>
              <a:off x="11595367" y="4870504"/>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5" name="Google Shape;95;p12"/>
            <p:cNvSpPr/>
            <p:nvPr/>
          </p:nvSpPr>
          <p:spPr>
            <a:xfrm>
              <a:off x="11475200" y="4749337"/>
              <a:ext cx="105145" cy="61084"/>
            </a:xfrm>
            <a:custGeom>
              <a:rect b="b" l="l" r="r" t="t"/>
              <a:pathLst>
                <a:path extrusionOk="0" h="61084" w="105145">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96" name="Google Shape;96;p12"/>
          <p:cNvSpPr/>
          <p:nvPr/>
        </p:nvSpPr>
        <p:spPr>
          <a:xfrm>
            <a:off x="11197770" y="9546526"/>
            <a:ext cx="535852" cy="419074"/>
          </a:xfrm>
          <a:custGeom>
            <a:rect b="b" l="l" r="r" t="t"/>
            <a:pathLst>
              <a:path extrusionOk="0" h="209537" w="267926">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97" name="Google Shape;97;p12"/>
          <p:cNvSpPr txBox="1"/>
          <p:nvPr>
            <p:ph idx="13" type="body"/>
          </p:nvPr>
        </p:nvSpPr>
        <p:spPr>
          <a:xfrm>
            <a:off x="771524" y="118802"/>
            <a:ext cx="8873652" cy="667652"/>
          </a:xfrm>
          <a:prstGeom prst="rect">
            <a:avLst/>
          </a:prstGeom>
          <a:noFill/>
          <a:ln>
            <a:noFill/>
          </a:ln>
        </p:spPr>
        <p:txBody>
          <a:bodyPr anchorCtr="0" anchor="ctr" bIns="45700" lIns="0" spcFirstLastPara="1" rIns="91425" wrap="square" tIns="45700">
            <a:noAutofit/>
          </a:bodyPr>
          <a:lstStyle>
            <a:lvl1pPr indent="-228600" lvl="0" marL="45720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8" name="Google Shape;98;p12"/>
          <p:cNvSpPr/>
          <p:nvPr>
            <p:ph idx="10" type="dt"/>
          </p:nvPr>
        </p:nvSpPr>
        <p:spPr>
          <a:xfrm>
            <a:off x="21309032" y="216470"/>
            <a:ext cx="2298404" cy="453428"/>
          </a:xfrm>
          <a:prstGeom prst="roundRect">
            <a:avLst>
              <a:gd fmla="val 10631" name="adj"/>
            </a:avLst>
          </a:prstGeom>
          <a:solidFill>
            <a:schemeClr val="lt2"/>
          </a:solid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9" name="Google Shape;99;p12"/>
          <p:cNvSpPr txBox="1"/>
          <p:nvPr>
            <p:ph idx="14" type="body"/>
          </p:nvPr>
        </p:nvSpPr>
        <p:spPr>
          <a:xfrm>
            <a:off x="18032864"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00" name="Google Shape;100;p12"/>
          <p:cNvSpPr txBox="1"/>
          <p:nvPr>
            <p:ph idx="15" type="body"/>
          </p:nvPr>
        </p:nvSpPr>
        <p:spPr>
          <a:xfrm>
            <a:off x="14750168"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1" name="Shape 101"/>
        <p:cNvGrpSpPr/>
        <p:nvPr/>
      </p:nvGrpSpPr>
      <p:grpSpPr>
        <a:xfrm>
          <a:off x="0" y="0"/>
          <a:ext cx="0" cy="0"/>
          <a:chOff x="0" y="0"/>
          <a:chExt cx="0" cy="0"/>
        </a:xfrm>
      </p:grpSpPr>
      <p:sp>
        <p:nvSpPr>
          <p:cNvPr id="102" name="Google Shape;102;p17"/>
          <p:cNvSpPr/>
          <p:nvPr/>
        </p:nvSpPr>
        <p:spPr>
          <a:xfrm>
            <a:off x="14606794"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03" name="Google Shape;103;p17"/>
          <p:cNvSpPr/>
          <p:nvPr/>
        </p:nvSpPr>
        <p:spPr>
          <a:xfrm>
            <a:off x="14606794"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04" name="Google Shape;104;p17"/>
          <p:cNvSpPr/>
          <p:nvPr/>
        </p:nvSpPr>
        <p:spPr>
          <a:xfrm>
            <a:off x="5393272"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05" name="Google Shape;105;p17"/>
          <p:cNvSpPr/>
          <p:nvPr/>
        </p:nvSpPr>
        <p:spPr>
          <a:xfrm>
            <a:off x="5383282"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06" name="Google Shape;106;p17"/>
          <p:cNvGrpSpPr/>
          <p:nvPr/>
        </p:nvGrpSpPr>
        <p:grpSpPr>
          <a:xfrm>
            <a:off x="5393275" y="871034"/>
            <a:ext cx="4388894" cy="790736"/>
            <a:chOff x="7303396" y="654236"/>
            <a:chExt cx="2194447" cy="395368"/>
          </a:xfrm>
        </p:grpSpPr>
        <p:cxnSp>
          <p:nvCxnSpPr>
            <p:cNvPr id="107" name="Google Shape;107;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08" name="Google Shape;108;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09" name="Google Shape;109;p17"/>
          <p:cNvSpPr/>
          <p:nvPr/>
        </p:nvSpPr>
        <p:spPr>
          <a:xfrm>
            <a:off x="9995038" y="861054"/>
            <a:ext cx="4388896" cy="8432840"/>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10" name="Google Shape;110;p17"/>
          <p:cNvGrpSpPr/>
          <p:nvPr/>
        </p:nvGrpSpPr>
        <p:grpSpPr>
          <a:xfrm>
            <a:off x="9995039" y="860036"/>
            <a:ext cx="4388894" cy="790736"/>
            <a:chOff x="7303396" y="654236"/>
            <a:chExt cx="2194447" cy="395368"/>
          </a:xfrm>
        </p:grpSpPr>
        <p:cxnSp>
          <p:nvCxnSpPr>
            <p:cNvPr id="111" name="Google Shape;111;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12" name="Google Shape;112;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13" name="Google Shape;113;p17"/>
          <p:cNvSpPr/>
          <p:nvPr/>
        </p:nvSpPr>
        <p:spPr>
          <a:xfrm>
            <a:off x="775726"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14" name="Google Shape;114;p17"/>
          <p:cNvSpPr/>
          <p:nvPr/>
        </p:nvSpPr>
        <p:spPr>
          <a:xfrm>
            <a:off x="19218552"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15" name="Google Shape;115;p17"/>
          <p:cNvGrpSpPr/>
          <p:nvPr/>
        </p:nvGrpSpPr>
        <p:grpSpPr>
          <a:xfrm>
            <a:off x="14606793" y="863357"/>
            <a:ext cx="4388894" cy="796714"/>
            <a:chOff x="7303396" y="654236"/>
            <a:chExt cx="2194447" cy="398357"/>
          </a:xfrm>
        </p:grpSpPr>
        <p:cxnSp>
          <p:nvCxnSpPr>
            <p:cNvPr id="116" name="Google Shape;116;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17" name="Google Shape;117;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118" name="Google Shape;118;p17"/>
          <p:cNvGrpSpPr/>
          <p:nvPr/>
        </p:nvGrpSpPr>
        <p:grpSpPr>
          <a:xfrm>
            <a:off x="775729" y="873062"/>
            <a:ext cx="4388894" cy="790736"/>
            <a:chOff x="7303396" y="654236"/>
            <a:chExt cx="2194447" cy="395368"/>
          </a:xfrm>
        </p:grpSpPr>
        <p:cxnSp>
          <p:nvCxnSpPr>
            <p:cNvPr id="119" name="Google Shape;119;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20" name="Google Shape;120;p17">
              <a:hlinkClick action="ppaction://hlinksldjump" r:id="rId2"/>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121" name="Google Shape;121;p17"/>
          <p:cNvGrpSpPr/>
          <p:nvPr/>
        </p:nvGrpSpPr>
        <p:grpSpPr>
          <a:xfrm>
            <a:off x="19218549" y="876292"/>
            <a:ext cx="4388894" cy="790736"/>
            <a:chOff x="7303396" y="654236"/>
            <a:chExt cx="2194447" cy="395368"/>
          </a:xfrm>
        </p:grpSpPr>
        <p:cxnSp>
          <p:nvCxnSpPr>
            <p:cNvPr id="122" name="Google Shape;122;p17"/>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23" name="Google Shape;123;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124" name="Google Shape;124;p17"/>
          <p:cNvGrpSpPr/>
          <p:nvPr/>
        </p:nvGrpSpPr>
        <p:grpSpPr>
          <a:xfrm>
            <a:off x="5386925" y="5134524"/>
            <a:ext cx="4388894" cy="790736"/>
            <a:chOff x="7303396" y="654236"/>
            <a:chExt cx="2194447" cy="395368"/>
          </a:xfrm>
        </p:grpSpPr>
        <p:cxnSp>
          <p:nvCxnSpPr>
            <p:cNvPr id="125" name="Google Shape;125;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26" name="Google Shape;126;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127" name="Google Shape;127;p17"/>
          <p:cNvGrpSpPr/>
          <p:nvPr/>
        </p:nvGrpSpPr>
        <p:grpSpPr>
          <a:xfrm>
            <a:off x="14606793" y="5121149"/>
            <a:ext cx="4388894" cy="796714"/>
            <a:chOff x="7303396" y="654236"/>
            <a:chExt cx="2194447" cy="398357"/>
          </a:xfrm>
        </p:grpSpPr>
        <p:cxnSp>
          <p:nvCxnSpPr>
            <p:cNvPr id="128" name="Google Shape;128;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29" name="Google Shape;129;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30" name="Google Shape;130;p17"/>
          <p:cNvSpPr/>
          <p:nvPr/>
        </p:nvSpPr>
        <p:spPr>
          <a:xfrm>
            <a:off x="771524" y="9397359"/>
            <a:ext cx="11287328" cy="3677506"/>
          </a:xfrm>
          <a:prstGeom prst="roundRect">
            <a:avLst>
              <a:gd fmla="val 6100"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31" name="Google Shape;131;p17"/>
          <p:cNvGrpSpPr/>
          <p:nvPr/>
        </p:nvGrpSpPr>
        <p:grpSpPr>
          <a:xfrm>
            <a:off x="771524" y="9398483"/>
            <a:ext cx="11287328" cy="716478"/>
            <a:chOff x="7303396" y="654237"/>
            <a:chExt cx="2194447" cy="398356"/>
          </a:xfrm>
        </p:grpSpPr>
        <p:cxnSp>
          <p:nvCxnSpPr>
            <p:cNvPr id="132" name="Google Shape;132;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33" name="Google Shape;133;p17"/>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34" name="Google Shape;134;p17"/>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35" name="Google Shape;135;p17"/>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Key Partners</a:t>
            </a:r>
            <a:endParaRPr/>
          </a:p>
        </p:txBody>
      </p:sp>
      <p:sp>
        <p:nvSpPr>
          <p:cNvPr id="136" name="Google Shape;136;p17"/>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3"/>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3"/>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37" name="Google Shape;137;p17">
            <a:hlinkClick/>
          </p:cNvPr>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3"/>
                </a:solidFill>
                <a:latin typeface="Open Sans SemiBold"/>
                <a:ea typeface="Open Sans SemiBold"/>
                <a:cs typeface="Open Sans SemiBold"/>
                <a:sym typeface="Open Sans SemiBold"/>
              </a:rPr>
              <a:t>Value Proposition</a:t>
            </a:r>
            <a:endParaRPr/>
          </a:p>
        </p:txBody>
      </p:sp>
      <p:sp>
        <p:nvSpPr>
          <p:cNvPr id="138" name="Google Shape;138;p17"/>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5"/>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5"/>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39" name="Google Shape;139;p17">
            <a:hlinkClick/>
          </p:cNvPr>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Open Sans SemiBold"/>
                <a:ea typeface="Open Sans SemiBold"/>
                <a:cs typeface="Open Sans SemiBold"/>
                <a:sym typeface="Open Sans SemiBold"/>
              </a:rPr>
              <a:t>Customer Segments</a:t>
            </a:r>
            <a:endParaRPr/>
          </a:p>
        </p:txBody>
      </p:sp>
      <p:sp>
        <p:nvSpPr>
          <p:cNvPr id="140" name="Google Shape;140;p17"/>
          <p:cNvSpPr/>
          <p:nvPr/>
        </p:nvSpPr>
        <p:spPr>
          <a:xfrm>
            <a:off x="12325152" y="9397359"/>
            <a:ext cx="11287328" cy="3677506"/>
          </a:xfrm>
          <a:prstGeom prst="roundRect">
            <a:avLst>
              <a:gd fmla="val 5313"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41" name="Google Shape;141;p17"/>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Key Activities</a:t>
            </a:r>
            <a:endParaRPr/>
          </a:p>
        </p:txBody>
      </p:sp>
      <p:sp>
        <p:nvSpPr>
          <p:cNvPr id="142" name="Google Shape;142;p17">
            <a:hlinkClick/>
          </p:cNvPr>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4"/>
                </a:solidFill>
                <a:latin typeface="Open Sans SemiBold"/>
                <a:ea typeface="Open Sans SemiBold"/>
                <a:cs typeface="Open Sans SemiBold"/>
                <a:sym typeface="Open Sans SemiBold"/>
              </a:rPr>
              <a:t>Customer Relationships</a:t>
            </a:r>
            <a:endParaRPr/>
          </a:p>
        </p:txBody>
      </p:sp>
      <p:sp>
        <p:nvSpPr>
          <p:cNvPr id="143" name="Google Shape;143;p17">
            <a:hlinkClick/>
          </p:cNvPr>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6"/>
                </a:solidFill>
                <a:latin typeface="Open Sans SemiBold"/>
                <a:ea typeface="Open Sans SemiBold"/>
                <a:cs typeface="Open Sans SemiBold"/>
                <a:sym typeface="Open Sans SemiBold"/>
              </a:rPr>
              <a:t>Key Resources</a:t>
            </a:r>
            <a:endParaRPr/>
          </a:p>
        </p:txBody>
      </p:sp>
      <p:sp>
        <p:nvSpPr>
          <p:cNvPr id="144" name="Google Shape;144;p17"/>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Channels</a:t>
            </a:r>
            <a:endParaRPr/>
          </a:p>
        </p:txBody>
      </p:sp>
      <p:sp>
        <p:nvSpPr>
          <p:cNvPr id="145" name="Google Shape;145;p17"/>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46" name="Google Shape;146;p17"/>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6"/>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6"/>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47" name="Google Shape;147;p17"/>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4"/>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4"/>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48" name="Google Shape;148;p17"/>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149" name="Google Shape;149;p17"/>
          <p:cNvGrpSpPr/>
          <p:nvPr/>
        </p:nvGrpSpPr>
        <p:grpSpPr>
          <a:xfrm>
            <a:off x="13679302" y="1094990"/>
            <a:ext cx="473154" cy="414134"/>
            <a:chOff x="6461229" y="767490"/>
            <a:chExt cx="236577" cy="207067"/>
          </a:xfrm>
        </p:grpSpPr>
        <p:sp>
          <p:nvSpPr>
            <p:cNvPr id="150" name="Google Shape;150;p17"/>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1" name="Google Shape;151;p17"/>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2" name="Google Shape;152;p17"/>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3" name="Google Shape;153;p17"/>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4" name="Google Shape;154;p17"/>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5" name="Google Shape;155;p17"/>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6" name="Google Shape;156;p17"/>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57" name="Google Shape;157;p17"/>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158" name="Google Shape;158;p17"/>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159" name="Google Shape;159;p17"/>
          <p:cNvGrpSpPr/>
          <p:nvPr/>
        </p:nvGrpSpPr>
        <p:grpSpPr>
          <a:xfrm flipH="1" rot="10800000">
            <a:off x="4493119" y="1076165"/>
            <a:ext cx="431612" cy="431678"/>
            <a:chOff x="2246179" y="770535"/>
            <a:chExt cx="216186" cy="216219"/>
          </a:xfrm>
        </p:grpSpPr>
        <p:sp>
          <p:nvSpPr>
            <p:cNvPr id="160" name="Google Shape;160;p17"/>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61" name="Google Shape;161;p17"/>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162" name="Google Shape;162;p17"/>
          <p:cNvGrpSpPr/>
          <p:nvPr/>
        </p:nvGrpSpPr>
        <p:grpSpPr>
          <a:xfrm>
            <a:off x="22898989" y="1037995"/>
            <a:ext cx="433288" cy="504468"/>
            <a:chOff x="11449494" y="738992"/>
            <a:chExt cx="216644" cy="252234"/>
          </a:xfrm>
        </p:grpSpPr>
        <p:sp>
          <p:nvSpPr>
            <p:cNvPr id="163" name="Google Shape;163;p17"/>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64" name="Google Shape;164;p17"/>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165" name="Google Shape;165;p17"/>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66" name="Google Shape;166;p17"/>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167" name="Google Shape;167;p17"/>
          <p:cNvGrpSpPr/>
          <p:nvPr/>
        </p:nvGrpSpPr>
        <p:grpSpPr>
          <a:xfrm>
            <a:off x="18006606" y="5318650"/>
            <a:ext cx="753194" cy="461622"/>
            <a:chOff x="9003303" y="2776985"/>
            <a:chExt cx="376597" cy="230811"/>
          </a:xfrm>
        </p:grpSpPr>
        <p:sp>
          <p:nvSpPr>
            <p:cNvPr id="168" name="Google Shape;168;p17"/>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69" name="Google Shape;169;p17"/>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70" name="Google Shape;170;p17"/>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71" name="Google Shape;171;p17"/>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72" name="Google Shape;172;p17"/>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173" name="Google Shape;173;p17"/>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Cost Structure</a:t>
            </a:r>
            <a:endParaRPr/>
          </a:p>
        </p:txBody>
      </p:sp>
      <p:grpSp>
        <p:nvGrpSpPr>
          <p:cNvPr id="174" name="Google Shape;174;p17"/>
          <p:cNvGrpSpPr/>
          <p:nvPr/>
        </p:nvGrpSpPr>
        <p:grpSpPr>
          <a:xfrm>
            <a:off x="12320116" y="9398483"/>
            <a:ext cx="11287328" cy="716478"/>
            <a:chOff x="7303396" y="654237"/>
            <a:chExt cx="2194447" cy="398356"/>
          </a:xfrm>
        </p:grpSpPr>
        <p:cxnSp>
          <p:nvCxnSpPr>
            <p:cNvPr id="175" name="Google Shape;175;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76" name="Google Shape;176;p17"/>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77" name="Google Shape;177;p17"/>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78" name="Google Shape;178;p17"/>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79" name="Google Shape;179;p17"/>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Revenue Stream</a:t>
            </a:r>
            <a:endParaRPr/>
          </a:p>
        </p:txBody>
      </p:sp>
      <p:grpSp>
        <p:nvGrpSpPr>
          <p:cNvPr id="180" name="Google Shape;180;p17"/>
          <p:cNvGrpSpPr/>
          <p:nvPr/>
        </p:nvGrpSpPr>
        <p:grpSpPr>
          <a:xfrm>
            <a:off x="22719559" y="9498675"/>
            <a:ext cx="512708" cy="512708"/>
            <a:chOff x="11429638" y="4749337"/>
            <a:chExt cx="256354" cy="256354"/>
          </a:xfrm>
        </p:grpSpPr>
        <p:sp>
          <p:nvSpPr>
            <p:cNvPr id="181" name="Google Shape;181;p17"/>
            <p:cNvSpPr/>
            <p:nvPr/>
          </p:nvSpPr>
          <p:spPr>
            <a:xfrm>
              <a:off x="11429638" y="4825442"/>
              <a:ext cx="161522" cy="180249"/>
            </a:xfrm>
            <a:custGeom>
              <a:rect b="b" l="l" r="r" t="t"/>
              <a:pathLst>
                <a:path extrusionOk="0" h="180249" w="161522">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2" name="Google Shape;182;p17"/>
            <p:cNvSpPr/>
            <p:nvPr/>
          </p:nvSpPr>
          <p:spPr>
            <a:xfrm>
              <a:off x="11595367" y="4983160"/>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3" name="Google Shape;183;p17"/>
            <p:cNvSpPr/>
            <p:nvPr/>
          </p:nvSpPr>
          <p:spPr>
            <a:xfrm>
              <a:off x="11595367" y="4945608"/>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4" name="Google Shape;184;p17"/>
            <p:cNvSpPr/>
            <p:nvPr/>
          </p:nvSpPr>
          <p:spPr>
            <a:xfrm>
              <a:off x="11595367" y="4908056"/>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5" name="Google Shape;185;p17"/>
            <p:cNvSpPr/>
            <p:nvPr/>
          </p:nvSpPr>
          <p:spPr>
            <a:xfrm>
              <a:off x="11595367" y="4870504"/>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6" name="Google Shape;186;p17"/>
            <p:cNvSpPr/>
            <p:nvPr/>
          </p:nvSpPr>
          <p:spPr>
            <a:xfrm>
              <a:off x="11475200" y="4749337"/>
              <a:ext cx="105145" cy="61084"/>
            </a:xfrm>
            <a:custGeom>
              <a:rect b="b" l="l" r="r" t="t"/>
              <a:pathLst>
                <a:path extrusionOk="0" h="61084" w="105145">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187" name="Google Shape;187;p17"/>
          <p:cNvSpPr/>
          <p:nvPr/>
        </p:nvSpPr>
        <p:spPr>
          <a:xfrm>
            <a:off x="11197770" y="9546526"/>
            <a:ext cx="535852" cy="419074"/>
          </a:xfrm>
          <a:custGeom>
            <a:rect b="b" l="l" r="r" t="t"/>
            <a:pathLst>
              <a:path extrusionOk="0" h="209537" w="267926">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88" name="Google Shape;188;p17"/>
          <p:cNvSpPr txBox="1"/>
          <p:nvPr>
            <p:ph idx="13" type="body"/>
          </p:nvPr>
        </p:nvSpPr>
        <p:spPr>
          <a:xfrm>
            <a:off x="771524" y="118802"/>
            <a:ext cx="8873652" cy="667652"/>
          </a:xfrm>
          <a:prstGeom prst="rect">
            <a:avLst/>
          </a:prstGeom>
          <a:noFill/>
          <a:ln>
            <a:noFill/>
          </a:ln>
        </p:spPr>
        <p:txBody>
          <a:bodyPr anchorCtr="0" anchor="ctr" bIns="45700" lIns="0" spcFirstLastPara="1" rIns="91425" wrap="square" tIns="45700">
            <a:noAutofit/>
          </a:bodyPr>
          <a:lstStyle>
            <a:lvl1pPr indent="-228600" lvl="0" marL="45720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89" name="Google Shape;189;p17"/>
          <p:cNvSpPr/>
          <p:nvPr>
            <p:ph idx="10" type="dt"/>
          </p:nvPr>
        </p:nvSpPr>
        <p:spPr>
          <a:xfrm>
            <a:off x="21309032" y="216470"/>
            <a:ext cx="2298404" cy="453428"/>
          </a:xfrm>
          <a:prstGeom prst="roundRect">
            <a:avLst>
              <a:gd fmla="val 10631" name="adj"/>
            </a:avLst>
          </a:prstGeom>
          <a:solidFill>
            <a:schemeClr val="lt2"/>
          </a:solid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0" name="Google Shape;190;p17"/>
          <p:cNvSpPr txBox="1"/>
          <p:nvPr>
            <p:ph idx="14" type="body"/>
          </p:nvPr>
        </p:nvSpPr>
        <p:spPr>
          <a:xfrm>
            <a:off x="18032864"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91" name="Google Shape;191;p17"/>
          <p:cNvSpPr txBox="1"/>
          <p:nvPr>
            <p:ph idx="15" type="body"/>
          </p:nvPr>
        </p:nvSpPr>
        <p:spPr>
          <a:xfrm>
            <a:off x="14750168"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192" name="Google Shape;192;p17"/>
          <p:cNvSpPr/>
          <p:nvPr/>
        </p:nvSpPr>
        <p:spPr>
          <a:xfrm>
            <a:off x="14606794"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93" name="Google Shape;193;p17"/>
          <p:cNvSpPr/>
          <p:nvPr/>
        </p:nvSpPr>
        <p:spPr>
          <a:xfrm>
            <a:off x="14606794"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94" name="Google Shape;194;p17"/>
          <p:cNvSpPr/>
          <p:nvPr/>
        </p:nvSpPr>
        <p:spPr>
          <a:xfrm>
            <a:off x="5393272"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195" name="Google Shape;195;p17"/>
          <p:cNvSpPr/>
          <p:nvPr/>
        </p:nvSpPr>
        <p:spPr>
          <a:xfrm>
            <a:off x="5383282"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196" name="Google Shape;196;p17"/>
          <p:cNvGrpSpPr/>
          <p:nvPr/>
        </p:nvGrpSpPr>
        <p:grpSpPr>
          <a:xfrm>
            <a:off x="5393275" y="871034"/>
            <a:ext cx="4388894" cy="790736"/>
            <a:chOff x="7303396" y="654236"/>
            <a:chExt cx="2194447" cy="395368"/>
          </a:xfrm>
        </p:grpSpPr>
        <p:cxnSp>
          <p:nvCxnSpPr>
            <p:cNvPr id="197" name="Google Shape;197;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198" name="Google Shape;198;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199" name="Google Shape;199;p17"/>
          <p:cNvSpPr/>
          <p:nvPr/>
        </p:nvSpPr>
        <p:spPr>
          <a:xfrm>
            <a:off x="9995038" y="861054"/>
            <a:ext cx="4388896" cy="8432840"/>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00" name="Google Shape;200;p17"/>
          <p:cNvGrpSpPr/>
          <p:nvPr/>
        </p:nvGrpSpPr>
        <p:grpSpPr>
          <a:xfrm>
            <a:off x="9995039" y="860036"/>
            <a:ext cx="4388894" cy="790736"/>
            <a:chOff x="7303396" y="654236"/>
            <a:chExt cx="2194447" cy="395368"/>
          </a:xfrm>
        </p:grpSpPr>
        <p:cxnSp>
          <p:nvCxnSpPr>
            <p:cNvPr id="201" name="Google Shape;201;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02" name="Google Shape;202;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03" name="Google Shape;203;p17"/>
          <p:cNvSpPr/>
          <p:nvPr/>
        </p:nvSpPr>
        <p:spPr>
          <a:xfrm>
            <a:off x="775726"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04" name="Google Shape;204;p17"/>
          <p:cNvSpPr/>
          <p:nvPr/>
        </p:nvSpPr>
        <p:spPr>
          <a:xfrm>
            <a:off x="19218552"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05" name="Google Shape;205;p17"/>
          <p:cNvGrpSpPr/>
          <p:nvPr/>
        </p:nvGrpSpPr>
        <p:grpSpPr>
          <a:xfrm>
            <a:off x="14606793" y="863357"/>
            <a:ext cx="4388894" cy="796714"/>
            <a:chOff x="7303396" y="654236"/>
            <a:chExt cx="2194447" cy="398357"/>
          </a:xfrm>
        </p:grpSpPr>
        <p:cxnSp>
          <p:nvCxnSpPr>
            <p:cNvPr id="206" name="Google Shape;206;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07" name="Google Shape;207;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08" name="Google Shape;208;p17"/>
          <p:cNvGrpSpPr/>
          <p:nvPr/>
        </p:nvGrpSpPr>
        <p:grpSpPr>
          <a:xfrm>
            <a:off x="775729" y="873062"/>
            <a:ext cx="4388894" cy="790736"/>
            <a:chOff x="7303396" y="654236"/>
            <a:chExt cx="2194447" cy="395368"/>
          </a:xfrm>
        </p:grpSpPr>
        <p:cxnSp>
          <p:nvCxnSpPr>
            <p:cNvPr id="209" name="Google Shape;209;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10" name="Google Shape;210;p17">
              <a:hlinkClick action="ppaction://hlinksldjump" r:id="rId4"/>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11" name="Google Shape;211;p17"/>
          <p:cNvGrpSpPr/>
          <p:nvPr/>
        </p:nvGrpSpPr>
        <p:grpSpPr>
          <a:xfrm>
            <a:off x="19218549" y="876292"/>
            <a:ext cx="4388894" cy="790736"/>
            <a:chOff x="7303396" y="654236"/>
            <a:chExt cx="2194447" cy="395368"/>
          </a:xfrm>
        </p:grpSpPr>
        <p:cxnSp>
          <p:nvCxnSpPr>
            <p:cNvPr id="212" name="Google Shape;212;p17"/>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13" name="Google Shape;213;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14" name="Google Shape;214;p17"/>
          <p:cNvGrpSpPr/>
          <p:nvPr/>
        </p:nvGrpSpPr>
        <p:grpSpPr>
          <a:xfrm>
            <a:off x="5386925" y="5134524"/>
            <a:ext cx="4388894" cy="790736"/>
            <a:chOff x="7303396" y="654236"/>
            <a:chExt cx="2194447" cy="395368"/>
          </a:xfrm>
        </p:grpSpPr>
        <p:cxnSp>
          <p:nvCxnSpPr>
            <p:cNvPr id="215" name="Google Shape;215;p17"/>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16" name="Google Shape;216;p17">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17" name="Google Shape;217;p17"/>
          <p:cNvGrpSpPr/>
          <p:nvPr/>
        </p:nvGrpSpPr>
        <p:grpSpPr>
          <a:xfrm>
            <a:off x="14606793" y="5121149"/>
            <a:ext cx="4388894" cy="796714"/>
            <a:chOff x="7303396" y="654236"/>
            <a:chExt cx="2194447" cy="398357"/>
          </a:xfrm>
        </p:grpSpPr>
        <p:cxnSp>
          <p:nvCxnSpPr>
            <p:cNvPr id="218" name="Google Shape;218;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19" name="Google Shape;219;p17"/>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20" name="Google Shape;220;p17"/>
          <p:cNvSpPr/>
          <p:nvPr/>
        </p:nvSpPr>
        <p:spPr>
          <a:xfrm>
            <a:off x="771524" y="9397359"/>
            <a:ext cx="11287328" cy="3677506"/>
          </a:xfrm>
          <a:prstGeom prst="roundRect">
            <a:avLst>
              <a:gd fmla="val 6100"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21" name="Google Shape;221;p17"/>
          <p:cNvGrpSpPr/>
          <p:nvPr/>
        </p:nvGrpSpPr>
        <p:grpSpPr>
          <a:xfrm>
            <a:off x="771524" y="9398483"/>
            <a:ext cx="11287328" cy="716478"/>
            <a:chOff x="7303396" y="654237"/>
            <a:chExt cx="2194447" cy="398356"/>
          </a:xfrm>
        </p:grpSpPr>
        <p:cxnSp>
          <p:nvCxnSpPr>
            <p:cNvPr id="222" name="Google Shape;222;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23" name="Google Shape;223;p17"/>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24" name="Google Shape;224;p17"/>
          <p:cNvSpPr/>
          <p:nvPr>
            <p:ph idx="16"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25" name="Google Shape;225;p17"/>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Key Partners</a:t>
            </a:r>
            <a:endParaRPr/>
          </a:p>
        </p:txBody>
      </p:sp>
      <p:sp>
        <p:nvSpPr>
          <p:cNvPr id="226" name="Google Shape;226;p17"/>
          <p:cNvSpPr/>
          <p:nvPr>
            <p:ph idx="17"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3"/>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3"/>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27" name="Google Shape;227;p17">
            <a:hlinkClick/>
          </p:cNvPr>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3"/>
                </a:solidFill>
                <a:latin typeface="Open Sans SemiBold"/>
                <a:ea typeface="Open Sans SemiBold"/>
                <a:cs typeface="Open Sans SemiBold"/>
                <a:sym typeface="Open Sans SemiBold"/>
              </a:rPr>
              <a:t>Value Proposition</a:t>
            </a:r>
            <a:endParaRPr/>
          </a:p>
        </p:txBody>
      </p:sp>
      <p:sp>
        <p:nvSpPr>
          <p:cNvPr id="228" name="Google Shape;228;p17"/>
          <p:cNvSpPr/>
          <p:nvPr>
            <p:ph idx="18"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5"/>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5"/>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29" name="Google Shape;229;p17">
            <a:hlinkClick/>
          </p:cNvPr>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Open Sans SemiBold"/>
                <a:ea typeface="Open Sans SemiBold"/>
                <a:cs typeface="Open Sans SemiBold"/>
                <a:sym typeface="Open Sans SemiBold"/>
              </a:rPr>
              <a:t>Customer Segments</a:t>
            </a:r>
            <a:endParaRPr/>
          </a:p>
        </p:txBody>
      </p:sp>
      <p:sp>
        <p:nvSpPr>
          <p:cNvPr id="230" name="Google Shape;230;p17"/>
          <p:cNvSpPr/>
          <p:nvPr/>
        </p:nvSpPr>
        <p:spPr>
          <a:xfrm>
            <a:off x="12325152" y="9397359"/>
            <a:ext cx="11287328" cy="3677506"/>
          </a:xfrm>
          <a:prstGeom prst="roundRect">
            <a:avLst>
              <a:gd fmla="val 5313"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31" name="Google Shape;231;p17"/>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Key Activities</a:t>
            </a:r>
            <a:endParaRPr/>
          </a:p>
        </p:txBody>
      </p:sp>
      <p:sp>
        <p:nvSpPr>
          <p:cNvPr id="232" name="Google Shape;232;p17">
            <a:hlinkClick/>
          </p:cNvPr>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4"/>
                </a:solidFill>
                <a:latin typeface="Open Sans SemiBold"/>
                <a:ea typeface="Open Sans SemiBold"/>
                <a:cs typeface="Open Sans SemiBold"/>
                <a:sym typeface="Open Sans SemiBold"/>
              </a:rPr>
              <a:t>Customer Relationships</a:t>
            </a:r>
            <a:endParaRPr/>
          </a:p>
        </p:txBody>
      </p:sp>
      <p:sp>
        <p:nvSpPr>
          <p:cNvPr id="233" name="Google Shape;233;p17">
            <a:hlinkClick/>
          </p:cNvPr>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6"/>
                </a:solidFill>
                <a:latin typeface="Open Sans SemiBold"/>
                <a:ea typeface="Open Sans SemiBold"/>
                <a:cs typeface="Open Sans SemiBold"/>
                <a:sym typeface="Open Sans SemiBold"/>
              </a:rPr>
              <a:t>Key Resources</a:t>
            </a:r>
            <a:endParaRPr/>
          </a:p>
        </p:txBody>
      </p:sp>
      <p:sp>
        <p:nvSpPr>
          <p:cNvPr id="234" name="Google Shape;234;p17"/>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Channels</a:t>
            </a:r>
            <a:endParaRPr/>
          </a:p>
        </p:txBody>
      </p:sp>
      <p:sp>
        <p:nvSpPr>
          <p:cNvPr id="235" name="Google Shape;235;p17"/>
          <p:cNvSpPr/>
          <p:nvPr>
            <p:ph idx="19"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36" name="Google Shape;236;p17"/>
          <p:cNvSpPr/>
          <p:nvPr>
            <p:ph idx="20"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6"/>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6"/>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37" name="Google Shape;237;p17"/>
          <p:cNvSpPr/>
          <p:nvPr>
            <p:ph idx="21"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4"/>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4"/>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238" name="Google Shape;238;p17"/>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239" name="Google Shape;239;p17"/>
          <p:cNvGrpSpPr/>
          <p:nvPr/>
        </p:nvGrpSpPr>
        <p:grpSpPr>
          <a:xfrm>
            <a:off x="13679302" y="1094990"/>
            <a:ext cx="473154" cy="414134"/>
            <a:chOff x="6461229" y="767490"/>
            <a:chExt cx="236577" cy="207067"/>
          </a:xfrm>
        </p:grpSpPr>
        <p:sp>
          <p:nvSpPr>
            <p:cNvPr id="240" name="Google Shape;240;p17"/>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1" name="Google Shape;241;p17"/>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2" name="Google Shape;242;p17"/>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3" name="Google Shape;243;p17"/>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4" name="Google Shape;244;p17"/>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5" name="Google Shape;245;p17"/>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6" name="Google Shape;246;p17"/>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47" name="Google Shape;247;p17"/>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248" name="Google Shape;248;p17"/>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249" name="Google Shape;249;p17"/>
          <p:cNvGrpSpPr/>
          <p:nvPr/>
        </p:nvGrpSpPr>
        <p:grpSpPr>
          <a:xfrm flipH="1" rot="10800000">
            <a:off x="4493119" y="1076165"/>
            <a:ext cx="431612" cy="431678"/>
            <a:chOff x="2246179" y="770535"/>
            <a:chExt cx="216186" cy="216219"/>
          </a:xfrm>
        </p:grpSpPr>
        <p:sp>
          <p:nvSpPr>
            <p:cNvPr id="250" name="Google Shape;250;p17"/>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51" name="Google Shape;251;p17"/>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252" name="Google Shape;252;p17"/>
          <p:cNvGrpSpPr/>
          <p:nvPr/>
        </p:nvGrpSpPr>
        <p:grpSpPr>
          <a:xfrm>
            <a:off x="22898989" y="1037995"/>
            <a:ext cx="433288" cy="504468"/>
            <a:chOff x="11449494" y="738992"/>
            <a:chExt cx="216644" cy="252234"/>
          </a:xfrm>
        </p:grpSpPr>
        <p:sp>
          <p:nvSpPr>
            <p:cNvPr id="253" name="Google Shape;253;p17"/>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54" name="Google Shape;254;p17"/>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255" name="Google Shape;255;p17"/>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56" name="Google Shape;256;p17"/>
          <p:cNvSpPr/>
          <p:nvPr>
            <p:ph idx="22"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257" name="Google Shape;257;p17"/>
          <p:cNvGrpSpPr/>
          <p:nvPr/>
        </p:nvGrpSpPr>
        <p:grpSpPr>
          <a:xfrm>
            <a:off x="18006606" y="5318650"/>
            <a:ext cx="753194" cy="461622"/>
            <a:chOff x="9003303" y="2776985"/>
            <a:chExt cx="376597" cy="230811"/>
          </a:xfrm>
        </p:grpSpPr>
        <p:sp>
          <p:nvSpPr>
            <p:cNvPr id="258" name="Google Shape;258;p17"/>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59" name="Google Shape;259;p17"/>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60" name="Google Shape;260;p17"/>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61" name="Google Shape;261;p17"/>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262" name="Google Shape;262;p17"/>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263" name="Google Shape;263;p17"/>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Cost Structure</a:t>
            </a:r>
            <a:endParaRPr/>
          </a:p>
        </p:txBody>
      </p:sp>
      <p:grpSp>
        <p:nvGrpSpPr>
          <p:cNvPr id="264" name="Google Shape;264;p17"/>
          <p:cNvGrpSpPr/>
          <p:nvPr/>
        </p:nvGrpSpPr>
        <p:grpSpPr>
          <a:xfrm>
            <a:off x="12320116" y="9398483"/>
            <a:ext cx="11287328" cy="716478"/>
            <a:chOff x="7303396" y="654237"/>
            <a:chExt cx="2194447" cy="398356"/>
          </a:xfrm>
        </p:grpSpPr>
        <p:cxnSp>
          <p:nvCxnSpPr>
            <p:cNvPr id="265" name="Google Shape;265;p17"/>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66" name="Google Shape;266;p17"/>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67" name="Google Shape;267;p17"/>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Revenue Stream</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268" name="Shape 268"/>
        <p:cNvGrpSpPr/>
        <p:nvPr/>
      </p:nvGrpSpPr>
      <p:grpSpPr>
        <a:xfrm>
          <a:off x="0" y="0"/>
          <a:ext cx="0" cy="0"/>
          <a:chOff x="0" y="0"/>
          <a:chExt cx="0" cy="0"/>
        </a:xfrm>
      </p:grpSpPr>
      <p:sp>
        <p:nvSpPr>
          <p:cNvPr id="269" name="Google Shape;269;p18"/>
          <p:cNvSpPr/>
          <p:nvPr/>
        </p:nvSpPr>
        <p:spPr>
          <a:xfrm>
            <a:off x="14606794" y="87306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70" name="Google Shape;270;p18"/>
          <p:cNvSpPr/>
          <p:nvPr/>
        </p:nvSpPr>
        <p:spPr>
          <a:xfrm>
            <a:off x="14606794" y="513022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71" name="Google Shape;271;p18"/>
          <p:cNvSpPr/>
          <p:nvPr/>
        </p:nvSpPr>
        <p:spPr>
          <a:xfrm>
            <a:off x="5393272" y="87306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72" name="Google Shape;272;p18"/>
          <p:cNvSpPr/>
          <p:nvPr/>
        </p:nvSpPr>
        <p:spPr>
          <a:xfrm>
            <a:off x="5383282" y="513022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73" name="Google Shape;273;p18"/>
          <p:cNvGrpSpPr/>
          <p:nvPr/>
        </p:nvGrpSpPr>
        <p:grpSpPr>
          <a:xfrm>
            <a:off x="5393275" y="871034"/>
            <a:ext cx="4388894" cy="790736"/>
            <a:chOff x="7303396" y="654236"/>
            <a:chExt cx="2194447" cy="395368"/>
          </a:xfrm>
        </p:grpSpPr>
        <p:cxnSp>
          <p:nvCxnSpPr>
            <p:cNvPr id="274" name="Google Shape;274;p18"/>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75" name="Google Shape;275;p18">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76" name="Google Shape;276;p18"/>
          <p:cNvSpPr/>
          <p:nvPr/>
        </p:nvSpPr>
        <p:spPr>
          <a:xfrm>
            <a:off x="9995038" y="861054"/>
            <a:ext cx="4388896" cy="8432840"/>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77" name="Google Shape;277;p18"/>
          <p:cNvGrpSpPr/>
          <p:nvPr/>
        </p:nvGrpSpPr>
        <p:grpSpPr>
          <a:xfrm>
            <a:off x="9995039" y="860036"/>
            <a:ext cx="4388894" cy="790736"/>
            <a:chOff x="7303396" y="654236"/>
            <a:chExt cx="2194447" cy="395368"/>
          </a:xfrm>
        </p:grpSpPr>
        <p:cxnSp>
          <p:nvCxnSpPr>
            <p:cNvPr id="278" name="Google Shape;278;p18"/>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79" name="Google Shape;279;p18"/>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80" name="Google Shape;280;p18"/>
          <p:cNvSpPr/>
          <p:nvPr/>
        </p:nvSpPr>
        <p:spPr>
          <a:xfrm>
            <a:off x="775726" y="882869"/>
            <a:ext cx="4388896" cy="834064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281" name="Google Shape;281;p18"/>
          <p:cNvSpPr/>
          <p:nvPr/>
        </p:nvSpPr>
        <p:spPr>
          <a:xfrm>
            <a:off x="19218552" y="882869"/>
            <a:ext cx="4388896" cy="834064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82" name="Google Shape;282;p18"/>
          <p:cNvGrpSpPr/>
          <p:nvPr/>
        </p:nvGrpSpPr>
        <p:grpSpPr>
          <a:xfrm>
            <a:off x="14606793" y="863357"/>
            <a:ext cx="4388894" cy="796714"/>
            <a:chOff x="7303396" y="654236"/>
            <a:chExt cx="2194447" cy="398357"/>
          </a:xfrm>
        </p:grpSpPr>
        <p:cxnSp>
          <p:nvCxnSpPr>
            <p:cNvPr id="283" name="Google Shape;283;p18"/>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84" name="Google Shape;284;p18"/>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85" name="Google Shape;285;p18"/>
          <p:cNvGrpSpPr/>
          <p:nvPr/>
        </p:nvGrpSpPr>
        <p:grpSpPr>
          <a:xfrm>
            <a:off x="775729" y="873062"/>
            <a:ext cx="4388894" cy="790736"/>
            <a:chOff x="7303396" y="654236"/>
            <a:chExt cx="2194447" cy="395368"/>
          </a:xfrm>
        </p:grpSpPr>
        <p:cxnSp>
          <p:nvCxnSpPr>
            <p:cNvPr id="286" name="Google Shape;286;p18"/>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87" name="Google Shape;287;p18">
              <a:hlinkClick action="ppaction://hlinksldjump" r:id="rId2"/>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88" name="Google Shape;288;p18"/>
          <p:cNvGrpSpPr/>
          <p:nvPr/>
        </p:nvGrpSpPr>
        <p:grpSpPr>
          <a:xfrm>
            <a:off x="19218549" y="876292"/>
            <a:ext cx="4388894" cy="790736"/>
            <a:chOff x="7303396" y="654236"/>
            <a:chExt cx="2194447" cy="395368"/>
          </a:xfrm>
        </p:grpSpPr>
        <p:cxnSp>
          <p:nvCxnSpPr>
            <p:cNvPr id="289" name="Google Shape;289;p18"/>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90" name="Google Shape;290;p18"/>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91" name="Google Shape;291;p18"/>
          <p:cNvGrpSpPr/>
          <p:nvPr/>
        </p:nvGrpSpPr>
        <p:grpSpPr>
          <a:xfrm>
            <a:off x="5386925" y="5134524"/>
            <a:ext cx="4388894" cy="790736"/>
            <a:chOff x="7303396" y="654236"/>
            <a:chExt cx="2194447" cy="395368"/>
          </a:xfrm>
        </p:grpSpPr>
        <p:cxnSp>
          <p:nvCxnSpPr>
            <p:cNvPr id="292" name="Google Shape;292;p18"/>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93" name="Google Shape;293;p18"/>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294" name="Google Shape;294;p18"/>
          <p:cNvGrpSpPr/>
          <p:nvPr/>
        </p:nvGrpSpPr>
        <p:grpSpPr>
          <a:xfrm>
            <a:off x="14606793" y="5121149"/>
            <a:ext cx="4388894" cy="796714"/>
            <a:chOff x="7303396" y="654236"/>
            <a:chExt cx="2194447" cy="398357"/>
          </a:xfrm>
        </p:grpSpPr>
        <p:cxnSp>
          <p:nvCxnSpPr>
            <p:cNvPr id="295" name="Google Shape;295;p18"/>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296" name="Google Shape;296;p18"/>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297" name="Google Shape;297;p18"/>
          <p:cNvSpPr/>
          <p:nvPr/>
        </p:nvSpPr>
        <p:spPr>
          <a:xfrm>
            <a:off x="771524" y="9397359"/>
            <a:ext cx="11287328" cy="3677506"/>
          </a:xfrm>
          <a:prstGeom prst="roundRect">
            <a:avLst>
              <a:gd fmla="val 6100"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298" name="Google Shape;298;p18"/>
          <p:cNvGrpSpPr/>
          <p:nvPr/>
        </p:nvGrpSpPr>
        <p:grpSpPr>
          <a:xfrm>
            <a:off x="771524" y="9398483"/>
            <a:ext cx="11287328" cy="716478"/>
            <a:chOff x="7303396" y="654237"/>
            <a:chExt cx="2194447" cy="398356"/>
          </a:xfrm>
        </p:grpSpPr>
        <p:cxnSp>
          <p:nvCxnSpPr>
            <p:cNvPr id="299" name="Google Shape;299;p18"/>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00" name="Google Shape;300;p18"/>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01" name="Google Shape;301;p18"/>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02" name="Google Shape;302;p18"/>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Partners</a:t>
            </a:r>
            <a:endParaRPr/>
          </a:p>
        </p:txBody>
      </p:sp>
      <p:sp>
        <p:nvSpPr>
          <p:cNvPr id="303" name="Google Shape;303;p18"/>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04" name="Google Shape;304;p18"/>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Value Proposition</a:t>
            </a:r>
            <a:endParaRPr/>
          </a:p>
        </p:txBody>
      </p:sp>
      <p:sp>
        <p:nvSpPr>
          <p:cNvPr id="305" name="Google Shape;305;p18"/>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06" name="Google Shape;306;p18"/>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Customer Segments</a:t>
            </a:r>
            <a:endParaRPr/>
          </a:p>
        </p:txBody>
      </p:sp>
      <p:sp>
        <p:nvSpPr>
          <p:cNvPr id="307" name="Google Shape;307;p18"/>
          <p:cNvSpPr/>
          <p:nvPr/>
        </p:nvSpPr>
        <p:spPr>
          <a:xfrm>
            <a:off x="12325152" y="9397359"/>
            <a:ext cx="11287328" cy="3677506"/>
          </a:xfrm>
          <a:prstGeom prst="roundRect">
            <a:avLst>
              <a:gd fmla="val 5313"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308" name="Google Shape;308;p18"/>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Activities</a:t>
            </a:r>
            <a:endParaRPr/>
          </a:p>
        </p:txBody>
      </p:sp>
      <p:sp>
        <p:nvSpPr>
          <p:cNvPr id="309" name="Google Shape;309;p18"/>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Customer Relationships</a:t>
            </a:r>
            <a:endParaRPr/>
          </a:p>
        </p:txBody>
      </p:sp>
      <p:sp>
        <p:nvSpPr>
          <p:cNvPr id="310" name="Google Shape;310;p18"/>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Resources</a:t>
            </a:r>
            <a:endParaRPr/>
          </a:p>
        </p:txBody>
      </p:sp>
      <p:sp>
        <p:nvSpPr>
          <p:cNvPr id="311" name="Google Shape;311;p18"/>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Channels</a:t>
            </a:r>
            <a:endParaRPr/>
          </a:p>
        </p:txBody>
      </p:sp>
      <p:sp>
        <p:nvSpPr>
          <p:cNvPr id="312" name="Google Shape;312;p18"/>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13" name="Google Shape;313;p18"/>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14" name="Google Shape;314;p18"/>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15" name="Google Shape;315;p18"/>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316" name="Google Shape;316;p18"/>
          <p:cNvGrpSpPr/>
          <p:nvPr/>
        </p:nvGrpSpPr>
        <p:grpSpPr>
          <a:xfrm>
            <a:off x="13679302" y="1094990"/>
            <a:ext cx="473154" cy="414134"/>
            <a:chOff x="6461229" y="767490"/>
            <a:chExt cx="236577" cy="207067"/>
          </a:xfrm>
        </p:grpSpPr>
        <p:sp>
          <p:nvSpPr>
            <p:cNvPr id="317" name="Google Shape;317;p18"/>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18" name="Google Shape;318;p18"/>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19" name="Google Shape;319;p18"/>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0" name="Google Shape;320;p18"/>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1" name="Google Shape;321;p18"/>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2" name="Google Shape;322;p18"/>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3" name="Google Shape;323;p18"/>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4" name="Google Shape;324;p18"/>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325" name="Google Shape;325;p18"/>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326" name="Google Shape;326;p18"/>
          <p:cNvGrpSpPr/>
          <p:nvPr/>
        </p:nvGrpSpPr>
        <p:grpSpPr>
          <a:xfrm flipH="1" rot="10800000">
            <a:off x="4493119" y="1076165"/>
            <a:ext cx="431612" cy="431678"/>
            <a:chOff x="2246179" y="770535"/>
            <a:chExt cx="216186" cy="216219"/>
          </a:xfrm>
        </p:grpSpPr>
        <p:sp>
          <p:nvSpPr>
            <p:cNvPr id="327" name="Google Shape;327;p18"/>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28" name="Google Shape;328;p18"/>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329" name="Google Shape;329;p18"/>
          <p:cNvGrpSpPr/>
          <p:nvPr/>
        </p:nvGrpSpPr>
        <p:grpSpPr>
          <a:xfrm>
            <a:off x="22898989" y="1037995"/>
            <a:ext cx="433288" cy="504468"/>
            <a:chOff x="11449494" y="738992"/>
            <a:chExt cx="216644" cy="252234"/>
          </a:xfrm>
        </p:grpSpPr>
        <p:sp>
          <p:nvSpPr>
            <p:cNvPr id="330" name="Google Shape;330;p18"/>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1" name="Google Shape;331;p18"/>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332" name="Google Shape;332;p18"/>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3" name="Google Shape;333;p18"/>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334" name="Google Shape;334;p18"/>
          <p:cNvGrpSpPr/>
          <p:nvPr/>
        </p:nvGrpSpPr>
        <p:grpSpPr>
          <a:xfrm>
            <a:off x="18006606" y="5318650"/>
            <a:ext cx="753194" cy="461622"/>
            <a:chOff x="9003303" y="2776985"/>
            <a:chExt cx="376597" cy="230811"/>
          </a:xfrm>
        </p:grpSpPr>
        <p:sp>
          <p:nvSpPr>
            <p:cNvPr id="335" name="Google Shape;335;p18"/>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6" name="Google Shape;336;p18"/>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7" name="Google Shape;337;p18"/>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8" name="Google Shape;338;p18"/>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39" name="Google Shape;339;p18"/>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340" name="Google Shape;340;p18"/>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Cost Structure</a:t>
            </a:r>
            <a:endParaRPr/>
          </a:p>
        </p:txBody>
      </p:sp>
      <p:grpSp>
        <p:nvGrpSpPr>
          <p:cNvPr id="341" name="Google Shape;341;p18"/>
          <p:cNvGrpSpPr/>
          <p:nvPr/>
        </p:nvGrpSpPr>
        <p:grpSpPr>
          <a:xfrm>
            <a:off x="12320116" y="9398483"/>
            <a:ext cx="11287328" cy="716478"/>
            <a:chOff x="7303396" y="654237"/>
            <a:chExt cx="2194447" cy="398356"/>
          </a:xfrm>
        </p:grpSpPr>
        <p:cxnSp>
          <p:nvCxnSpPr>
            <p:cNvPr id="342" name="Google Shape;342;p18"/>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43" name="Google Shape;343;p18"/>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44" name="Google Shape;344;p18"/>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45" name="Google Shape;345;p18"/>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46" name="Google Shape;346;p18"/>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Revenue Stream</a:t>
            </a:r>
            <a:endParaRPr/>
          </a:p>
        </p:txBody>
      </p:sp>
      <p:grpSp>
        <p:nvGrpSpPr>
          <p:cNvPr id="347" name="Google Shape;347;p18"/>
          <p:cNvGrpSpPr/>
          <p:nvPr/>
        </p:nvGrpSpPr>
        <p:grpSpPr>
          <a:xfrm>
            <a:off x="22719559" y="9498675"/>
            <a:ext cx="512708" cy="512708"/>
            <a:chOff x="11429638" y="4749337"/>
            <a:chExt cx="256354" cy="256354"/>
          </a:xfrm>
        </p:grpSpPr>
        <p:sp>
          <p:nvSpPr>
            <p:cNvPr id="348" name="Google Shape;348;p18"/>
            <p:cNvSpPr/>
            <p:nvPr/>
          </p:nvSpPr>
          <p:spPr>
            <a:xfrm>
              <a:off x="11429638" y="4825442"/>
              <a:ext cx="161522" cy="180249"/>
            </a:xfrm>
            <a:custGeom>
              <a:rect b="b" l="l" r="r" t="t"/>
              <a:pathLst>
                <a:path extrusionOk="0" h="180249" w="161522">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49" name="Google Shape;349;p18"/>
            <p:cNvSpPr/>
            <p:nvPr/>
          </p:nvSpPr>
          <p:spPr>
            <a:xfrm>
              <a:off x="11595367" y="4983160"/>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50" name="Google Shape;350;p18"/>
            <p:cNvSpPr/>
            <p:nvPr/>
          </p:nvSpPr>
          <p:spPr>
            <a:xfrm>
              <a:off x="11595367" y="4945608"/>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51" name="Google Shape;351;p18"/>
            <p:cNvSpPr/>
            <p:nvPr/>
          </p:nvSpPr>
          <p:spPr>
            <a:xfrm>
              <a:off x="11595367" y="4908056"/>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52" name="Google Shape;352;p18"/>
            <p:cNvSpPr/>
            <p:nvPr/>
          </p:nvSpPr>
          <p:spPr>
            <a:xfrm>
              <a:off x="11595367" y="4870504"/>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53" name="Google Shape;353;p18"/>
            <p:cNvSpPr/>
            <p:nvPr/>
          </p:nvSpPr>
          <p:spPr>
            <a:xfrm>
              <a:off x="11475200" y="4749337"/>
              <a:ext cx="105145" cy="61084"/>
            </a:xfrm>
            <a:custGeom>
              <a:rect b="b" l="l" r="r" t="t"/>
              <a:pathLst>
                <a:path extrusionOk="0" h="61084" w="105145">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354" name="Google Shape;354;p18"/>
          <p:cNvSpPr/>
          <p:nvPr/>
        </p:nvSpPr>
        <p:spPr>
          <a:xfrm>
            <a:off x="11197770" y="9546526"/>
            <a:ext cx="535852" cy="419074"/>
          </a:xfrm>
          <a:custGeom>
            <a:rect b="b" l="l" r="r" t="t"/>
            <a:pathLst>
              <a:path extrusionOk="0" h="209537" w="267926">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355" name="Google Shape;355;p18"/>
          <p:cNvSpPr txBox="1"/>
          <p:nvPr>
            <p:ph idx="13" type="body"/>
          </p:nvPr>
        </p:nvSpPr>
        <p:spPr>
          <a:xfrm>
            <a:off x="771524" y="118802"/>
            <a:ext cx="8873652" cy="667652"/>
          </a:xfrm>
          <a:prstGeom prst="rect">
            <a:avLst/>
          </a:prstGeom>
          <a:noFill/>
          <a:ln cap="flat" cmpd="sng" w="9525">
            <a:solidFill>
              <a:schemeClr val="dk2"/>
            </a:solidFill>
            <a:prstDash val="solid"/>
            <a:round/>
            <a:headEnd len="sm" w="sm" type="none"/>
            <a:tailEnd len="sm" w="sm" type="none"/>
          </a:ln>
        </p:spPr>
        <p:txBody>
          <a:bodyPr anchorCtr="0" anchor="ctr" bIns="45700" lIns="0" spcFirstLastPara="1" rIns="91425" wrap="square" tIns="45700">
            <a:noAutofit/>
          </a:bodyPr>
          <a:lstStyle>
            <a:lvl1pPr indent="-228600" lvl="0" marL="45720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56" name="Google Shape;356;p18"/>
          <p:cNvSpPr/>
          <p:nvPr>
            <p:ph idx="10" type="dt"/>
          </p:nvPr>
        </p:nvSpPr>
        <p:spPr>
          <a:xfrm>
            <a:off x="21309032" y="216470"/>
            <a:ext cx="2298404" cy="453428"/>
          </a:xfrm>
          <a:prstGeom prst="roundRect">
            <a:avLst>
              <a:gd fmla="val 10631" name="adj"/>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57" name="Google Shape;357;p18"/>
          <p:cNvSpPr txBox="1"/>
          <p:nvPr>
            <p:ph idx="14" type="body"/>
          </p:nvPr>
        </p:nvSpPr>
        <p:spPr>
          <a:xfrm>
            <a:off x="18032864"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358" name="Google Shape;358;p18"/>
          <p:cNvSpPr txBox="1"/>
          <p:nvPr>
            <p:ph idx="15" type="body"/>
          </p:nvPr>
        </p:nvSpPr>
        <p:spPr>
          <a:xfrm>
            <a:off x="14750168"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lt1"/>
        </a:solidFill>
      </p:bgPr>
    </p:bg>
    <p:spTree>
      <p:nvGrpSpPr>
        <p:cNvPr id="359" name="Shape 359"/>
        <p:cNvGrpSpPr/>
        <p:nvPr/>
      </p:nvGrpSpPr>
      <p:grpSpPr>
        <a:xfrm>
          <a:off x="0" y="0"/>
          <a:ext cx="0" cy="0"/>
          <a:chOff x="0" y="0"/>
          <a:chExt cx="0" cy="0"/>
        </a:xfrm>
      </p:grpSpPr>
      <p:sp>
        <p:nvSpPr>
          <p:cNvPr id="360" name="Google Shape;360;p19"/>
          <p:cNvSpPr/>
          <p:nvPr/>
        </p:nvSpPr>
        <p:spPr>
          <a:xfrm>
            <a:off x="8283388" y="0"/>
            <a:ext cx="16100612" cy="13716000"/>
          </a:xfrm>
          <a:prstGeom prst="rect">
            <a:avLst/>
          </a:prstGeom>
          <a:solidFill>
            <a:srgbClr val="DDE7F4">
              <a:alpha val="7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cxnSp>
        <p:nvCxnSpPr>
          <p:cNvPr id="361" name="Google Shape;361;p19"/>
          <p:cNvCxnSpPr/>
          <p:nvPr/>
        </p:nvCxnSpPr>
        <p:spPr>
          <a:xfrm>
            <a:off x="8283388" y="0"/>
            <a:ext cx="0" cy="13716000"/>
          </a:xfrm>
          <a:prstGeom prst="straightConnector1">
            <a:avLst/>
          </a:prstGeom>
          <a:noFill/>
          <a:ln cap="flat" cmpd="sng" w="9525">
            <a:solidFill>
              <a:schemeClr val="accent1"/>
            </a:solidFill>
            <a:prstDash val="solid"/>
            <a:miter lim="800000"/>
            <a:headEnd len="sm" w="sm" type="none"/>
            <a:tailEnd len="sm" w="sm" type="none"/>
          </a:ln>
        </p:spPr>
      </p:cxnSp>
      <p:grpSp>
        <p:nvGrpSpPr>
          <p:cNvPr id="362" name="Google Shape;362;p19"/>
          <p:cNvGrpSpPr/>
          <p:nvPr/>
        </p:nvGrpSpPr>
        <p:grpSpPr>
          <a:xfrm>
            <a:off x="21369459" y="12749973"/>
            <a:ext cx="3014542" cy="966026"/>
            <a:chOff x="10684729" y="6374986"/>
            <a:chExt cx="1507271" cy="483013"/>
          </a:xfrm>
        </p:grpSpPr>
        <p:grpSp>
          <p:nvGrpSpPr>
            <p:cNvPr id="363" name="Google Shape;363;p19"/>
            <p:cNvGrpSpPr/>
            <p:nvPr/>
          </p:nvGrpSpPr>
          <p:grpSpPr>
            <a:xfrm>
              <a:off x="11631705" y="6374986"/>
              <a:ext cx="560295" cy="483013"/>
              <a:chOff x="11443455" y="6212702"/>
              <a:chExt cx="748546" cy="645298"/>
            </a:xfrm>
          </p:grpSpPr>
          <p:sp>
            <p:nvSpPr>
              <p:cNvPr id="364" name="Google Shape;364;p19"/>
              <p:cNvSpPr/>
              <p:nvPr/>
            </p:nvSpPr>
            <p:spPr>
              <a:xfrm>
                <a:off x="11443455" y="6212702"/>
                <a:ext cx="748546" cy="645298"/>
              </a:xfrm>
              <a:prstGeom prst="triangle">
                <a:avLst>
                  <a:gd fmla="val 10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365" name="Google Shape;365;p19"/>
              <p:cNvSpPr/>
              <p:nvPr/>
            </p:nvSpPr>
            <p:spPr>
              <a:xfrm>
                <a:off x="11859191" y="6552046"/>
                <a:ext cx="203793" cy="197295"/>
              </a:xfrm>
              <a:custGeom>
                <a:rect b="b" l="l" r="r" t="t"/>
                <a:pathLst>
                  <a:path extrusionOk="0" h="281855" w="291138">
                    <a:moveTo>
                      <a:pt x="287491" y="137518"/>
                    </a:moveTo>
                    <a:cubicBezTo>
                      <a:pt x="292768" y="131714"/>
                      <a:pt x="292259" y="122818"/>
                      <a:pt x="286353" y="117653"/>
                    </a:cubicBezTo>
                    <a:lnTo>
                      <a:pt x="156239" y="3804"/>
                    </a:lnTo>
                    <a:cubicBezTo>
                      <a:pt x="150334" y="-1361"/>
                      <a:pt x="140865" y="-1253"/>
                      <a:pt x="135084" y="4047"/>
                    </a:cubicBezTo>
                    <a:lnTo>
                      <a:pt x="4528" y="123723"/>
                    </a:lnTo>
                    <a:cubicBezTo>
                      <a:pt x="-1253" y="129024"/>
                      <a:pt x="-1537" y="137908"/>
                      <a:pt x="3900" y="143560"/>
                    </a:cubicBezTo>
                    <a:lnTo>
                      <a:pt x="7173" y="146969"/>
                    </a:lnTo>
                    <a:cubicBezTo>
                      <a:pt x="12603" y="152620"/>
                      <a:pt x="21381" y="153294"/>
                      <a:pt x="26766" y="148469"/>
                    </a:cubicBezTo>
                    <a:lnTo>
                      <a:pt x="36523" y="139732"/>
                    </a:lnTo>
                    <a:lnTo>
                      <a:pt x="36523" y="267654"/>
                    </a:lnTo>
                    <a:cubicBezTo>
                      <a:pt x="36523" y="275502"/>
                      <a:pt x="42882" y="281856"/>
                      <a:pt x="50725" y="281856"/>
                    </a:cubicBezTo>
                    <a:lnTo>
                      <a:pt x="101616" y="281856"/>
                    </a:lnTo>
                    <a:cubicBezTo>
                      <a:pt x="109459" y="281856"/>
                      <a:pt x="115818" y="275502"/>
                      <a:pt x="115818" y="267654"/>
                    </a:cubicBezTo>
                    <a:lnTo>
                      <a:pt x="115818" y="178160"/>
                    </a:lnTo>
                    <a:lnTo>
                      <a:pt x="180730" y="178160"/>
                    </a:lnTo>
                    <a:lnTo>
                      <a:pt x="180730" y="267654"/>
                    </a:lnTo>
                    <a:cubicBezTo>
                      <a:pt x="180617" y="275496"/>
                      <a:pt x="186229" y="281850"/>
                      <a:pt x="194072" y="281850"/>
                    </a:cubicBezTo>
                    <a:lnTo>
                      <a:pt x="248003" y="281850"/>
                    </a:lnTo>
                    <a:cubicBezTo>
                      <a:pt x="255846" y="281850"/>
                      <a:pt x="262206" y="275496"/>
                      <a:pt x="262206" y="267648"/>
                    </a:cubicBezTo>
                    <a:lnTo>
                      <a:pt x="262206" y="141533"/>
                    </a:lnTo>
                    <a:cubicBezTo>
                      <a:pt x="262206" y="141533"/>
                      <a:pt x="264901" y="143894"/>
                      <a:pt x="268225" y="146816"/>
                    </a:cubicBezTo>
                    <a:cubicBezTo>
                      <a:pt x="271544" y="149732"/>
                      <a:pt x="278515" y="147394"/>
                      <a:pt x="283792" y="141584"/>
                    </a:cubicBezTo>
                    <a:lnTo>
                      <a:pt x="287491" y="137518"/>
                    </a:lnTo>
                    <a:close/>
                  </a:path>
                </a:pathLst>
              </a:custGeom>
              <a:solidFill>
                <a:srgbClr val="D2D8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366" name="Google Shape;366;p19">
              <a:hlinkClick action="ppaction://hlinkshowjump?jump=firstslide"/>
            </p:cNvPr>
            <p:cNvSpPr txBox="1"/>
            <p:nvPr/>
          </p:nvSpPr>
          <p:spPr>
            <a:xfrm>
              <a:off x="10684729" y="6427161"/>
              <a:ext cx="1466930" cy="40555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dk2"/>
                  </a:solidFill>
                  <a:latin typeface="Open Sans"/>
                  <a:ea typeface="Open Sans"/>
                  <a:cs typeface="Open Sans"/>
                  <a:sym typeface="Open Sans"/>
                </a:rPr>
                <a:t>Back to main</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369" name="Shape 369"/>
        <p:cNvGrpSpPr/>
        <p:nvPr/>
      </p:nvGrpSpPr>
      <p:grpSpPr>
        <a:xfrm>
          <a:off x="0" y="0"/>
          <a:ext cx="0" cy="0"/>
          <a:chOff x="0" y="0"/>
          <a:chExt cx="0" cy="0"/>
        </a:xfrm>
      </p:grpSpPr>
      <p:sp>
        <p:nvSpPr>
          <p:cNvPr id="370" name="Google Shape;370;p14"/>
          <p:cNvSpPr/>
          <p:nvPr/>
        </p:nvSpPr>
        <p:spPr>
          <a:xfrm>
            <a:off x="14606794" y="87306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371" name="Google Shape;371;p14"/>
          <p:cNvSpPr/>
          <p:nvPr/>
        </p:nvSpPr>
        <p:spPr>
          <a:xfrm>
            <a:off x="14606794" y="513022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372" name="Google Shape;372;p14"/>
          <p:cNvSpPr/>
          <p:nvPr/>
        </p:nvSpPr>
        <p:spPr>
          <a:xfrm>
            <a:off x="5393272" y="87306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373" name="Google Shape;373;p14"/>
          <p:cNvSpPr/>
          <p:nvPr/>
        </p:nvSpPr>
        <p:spPr>
          <a:xfrm>
            <a:off x="5383282" y="5130224"/>
            <a:ext cx="4388896" cy="409329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374" name="Google Shape;374;p14"/>
          <p:cNvGrpSpPr/>
          <p:nvPr/>
        </p:nvGrpSpPr>
        <p:grpSpPr>
          <a:xfrm>
            <a:off x="5393275" y="871034"/>
            <a:ext cx="4388894" cy="790736"/>
            <a:chOff x="7303396" y="654236"/>
            <a:chExt cx="2194447" cy="395368"/>
          </a:xfrm>
        </p:grpSpPr>
        <p:cxnSp>
          <p:nvCxnSpPr>
            <p:cNvPr id="375" name="Google Shape;375;p14"/>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76" name="Google Shape;376;p14">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77" name="Google Shape;377;p14"/>
          <p:cNvSpPr/>
          <p:nvPr/>
        </p:nvSpPr>
        <p:spPr>
          <a:xfrm>
            <a:off x="9995038" y="861054"/>
            <a:ext cx="4388896" cy="8432840"/>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378" name="Google Shape;378;p14"/>
          <p:cNvGrpSpPr/>
          <p:nvPr/>
        </p:nvGrpSpPr>
        <p:grpSpPr>
          <a:xfrm>
            <a:off x="9995039" y="860036"/>
            <a:ext cx="4388894" cy="790736"/>
            <a:chOff x="7303396" y="654236"/>
            <a:chExt cx="2194447" cy="395368"/>
          </a:xfrm>
        </p:grpSpPr>
        <p:cxnSp>
          <p:nvCxnSpPr>
            <p:cNvPr id="379" name="Google Shape;379;p14"/>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80" name="Google Shape;380;p14"/>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81" name="Google Shape;381;p14"/>
          <p:cNvSpPr/>
          <p:nvPr/>
        </p:nvSpPr>
        <p:spPr>
          <a:xfrm>
            <a:off x="775726" y="882869"/>
            <a:ext cx="4388896" cy="834064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382" name="Google Shape;382;p14"/>
          <p:cNvSpPr/>
          <p:nvPr/>
        </p:nvSpPr>
        <p:spPr>
          <a:xfrm>
            <a:off x="19218552" y="882869"/>
            <a:ext cx="4388896" cy="8340642"/>
          </a:xfrm>
          <a:prstGeom prst="roundRect">
            <a:avLst>
              <a:gd fmla="val 2952"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383" name="Google Shape;383;p14"/>
          <p:cNvGrpSpPr/>
          <p:nvPr/>
        </p:nvGrpSpPr>
        <p:grpSpPr>
          <a:xfrm>
            <a:off x="14606793" y="863357"/>
            <a:ext cx="4388894" cy="796714"/>
            <a:chOff x="7303396" y="654236"/>
            <a:chExt cx="2194447" cy="398357"/>
          </a:xfrm>
        </p:grpSpPr>
        <p:cxnSp>
          <p:nvCxnSpPr>
            <p:cNvPr id="384" name="Google Shape;384;p14"/>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85" name="Google Shape;385;p14"/>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86" name="Google Shape;386;p14"/>
          <p:cNvGrpSpPr/>
          <p:nvPr/>
        </p:nvGrpSpPr>
        <p:grpSpPr>
          <a:xfrm>
            <a:off x="775729" y="873062"/>
            <a:ext cx="4388894" cy="790736"/>
            <a:chOff x="7303396" y="654236"/>
            <a:chExt cx="2194447" cy="395368"/>
          </a:xfrm>
        </p:grpSpPr>
        <p:cxnSp>
          <p:nvCxnSpPr>
            <p:cNvPr id="387" name="Google Shape;387;p14"/>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88" name="Google Shape;388;p14">
              <a:hlinkClick action="ppaction://hlinksldjump" r:id="rId2"/>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89" name="Google Shape;389;p14"/>
          <p:cNvGrpSpPr/>
          <p:nvPr/>
        </p:nvGrpSpPr>
        <p:grpSpPr>
          <a:xfrm>
            <a:off x="19218549" y="876292"/>
            <a:ext cx="4388894" cy="790736"/>
            <a:chOff x="7303396" y="654236"/>
            <a:chExt cx="2194447" cy="395368"/>
          </a:xfrm>
        </p:grpSpPr>
        <p:cxnSp>
          <p:nvCxnSpPr>
            <p:cNvPr id="390" name="Google Shape;390;p14"/>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91" name="Google Shape;391;p14"/>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92" name="Google Shape;392;p14"/>
          <p:cNvGrpSpPr/>
          <p:nvPr/>
        </p:nvGrpSpPr>
        <p:grpSpPr>
          <a:xfrm>
            <a:off x="5386925" y="5134524"/>
            <a:ext cx="4388894" cy="790736"/>
            <a:chOff x="7303396" y="654236"/>
            <a:chExt cx="2194447" cy="395368"/>
          </a:xfrm>
        </p:grpSpPr>
        <p:cxnSp>
          <p:nvCxnSpPr>
            <p:cNvPr id="393" name="Google Shape;393;p14"/>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94" name="Google Shape;394;p14"/>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395" name="Google Shape;395;p14"/>
          <p:cNvGrpSpPr/>
          <p:nvPr/>
        </p:nvGrpSpPr>
        <p:grpSpPr>
          <a:xfrm>
            <a:off x="14606793" y="5121149"/>
            <a:ext cx="4388894" cy="796714"/>
            <a:chOff x="7303396" y="654236"/>
            <a:chExt cx="2194447" cy="398357"/>
          </a:xfrm>
        </p:grpSpPr>
        <p:cxnSp>
          <p:nvCxnSpPr>
            <p:cNvPr id="396" name="Google Shape;396;p14"/>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397" name="Google Shape;397;p14"/>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398" name="Google Shape;398;p14"/>
          <p:cNvSpPr/>
          <p:nvPr/>
        </p:nvSpPr>
        <p:spPr>
          <a:xfrm>
            <a:off x="771524" y="9397359"/>
            <a:ext cx="11287328" cy="3677506"/>
          </a:xfrm>
          <a:prstGeom prst="roundRect">
            <a:avLst>
              <a:gd fmla="val 6100"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399" name="Google Shape;399;p14"/>
          <p:cNvGrpSpPr/>
          <p:nvPr/>
        </p:nvGrpSpPr>
        <p:grpSpPr>
          <a:xfrm>
            <a:off x="771524" y="9398483"/>
            <a:ext cx="11287328" cy="716478"/>
            <a:chOff x="7303396" y="654237"/>
            <a:chExt cx="2194447" cy="398356"/>
          </a:xfrm>
        </p:grpSpPr>
        <p:cxnSp>
          <p:nvCxnSpPr>
            <p:cNvPr id="400" name="Google Shape;400;p14"/>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01" name="Google Shape;401;p14"/>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02" name="Google Shape;402;p14"/>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03" name="Google Shape;403;p14"/>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Partners</a:t>
            </a:r>
            <a:endParaRPr/>
          </a:p>
        </p:txBody>
      </p:sp>
      <p:sp>
        <p:nvSpPr>
          <p:cNvPr id="404" name="Google Shape;404;p14"/>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05" name="Google Shape;405;p14"/>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Value Proposition</a:t>
            </a:r>
            <a:endParaRPr/>
          </a:p>
        </p:txBody>
      </p:sp>
      <p:sp>
        <p:nvSpPr>
          <p:cNvPr id="406" name="Google Shape;406;p14"/>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07" name="Google Shape;407;p14"/>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Customer Segments</a:t>
            </a:r>
            <a:endParaRPr/>
          </a:p>
        </p:txBody>
      </p:sp>
      <p:sp>
        <p:nvSpPr>
          <p:cNvPr id="408" name="Google Shape;408;p14"/>
          <p:cNvSpPr/>
          <p:nvPr/>
        </p:nvSpPr>
        <p:spPr>
          <a:xfrm>
            <a:off x="12325152" y="9397359"/>
            <a:ext cx="11287328" cy="3677506"/>
          </a:xfrm>
          <a:prstGeom prst="roundRect">
            <a:avLst>
              <a:gd fmla="val 5313" name="adj"/>
            </a:avLst>
          </a:prstGeom>
          <a:solidFill>
            <a:schemeClr val="lt2"/>
          </a:solidFill>
          <a:ln cap="flat" cmpd="sng" w="19050">
            <a:solidFill>
              <a:schemeClr val="dk2"/>
            </a:solidFill>
            <a:prstDash val="solid"/>
            <a:round/>
            <a:headEnd len="sm" w="sm" type="none"/>
            <a:tailEnd len="sm" w="sm" type="none"/>
          </a:ln>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409" name="Google Shape;409;p14"/>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Activities</a:t>
            </a:r>
            <a:endParaRPr/>
          </a:p>
        </p:txBody>
      </p:sp>
      <p:sp>
        <p:nvSpPr>
          <p:cNvPr id="410" name="Google Shape;410;p14"/>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Customer Relationships</a:t>
            </a:r>
            <a:endParaRPr/>
          </a:p>
        </p:txBody>
      </p:sp>
      <p:sp>
        <p:nvSpPr>
          <p:cNvPr id="411" name="Google Shape;411;p14"/>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Key Resources</a:t>
            </a:r>
            <a:endParaRPr/>
          </a:p>
        </p:txBody>
      </p:sp>
      <p:sp>
        <p:nvSpPr>
          <p:cNvPr id="412" name="Google Shape;412;p14"/>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Channels</a:t>
            </a:r>
            <a:endParaRPr/>
          </a:p>
        </p:txBody>
      </p:sp>
      <p:sp>
        <p:nvSpPr>
          <p:cNvPr id="413" name="Google Shape;413;p14"/>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14" name="Google Shape;414;p14"/>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15" name="Google Shape;415;p14"/>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16" name="Google Shape;416;p14"/>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417" name="Google Shape;417;p14"/>
          <p:cNvGrpSpPr/>
          <p:nvPr/>
        </p:nvGrpSpPr>
        <p:grpSpPr>
          <a:xfrm>
            <a:off x="13679302" y="1094990"/>
            <a:ext cx="473154" cy="414134"/>
            <a:chOff x="6461229" y="767490"/>
            <a:chExt cx="236577" cy="207067"/>
          </a:xfrm>
        </p:grpSpPr>
        <p:sp>
          <p:nvSpPr>
            <p:cNvPr id="418" name="Google Shape;418;p14"/>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19" name="Google Shape;419;p14"/>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0" name="Google Shape;420;p14"/>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1" name="Google Shape;421;p14"/>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2" name="Google Shape;422;p14"/>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3" name="Google Shape;423;p14"/>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4" name="Google Shape;424;p14"/>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5" name="Google Shape;425;p14"/>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426" name="Google Shape;426;p14"/>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427" name="Google Shape;427;p14"/>
          <p:cNvGrpSpPr/>
          <p:nvPr/>
        </p:nvGrpSpPr>
        <p:grpSpPr>
          <a:xfrm flipH="1" rot="10800000">
            <a:off x="4493119" y="1076165"/>
            <a:ext cx="431612" cy="431678"/>
            <a:chOff x="2246179" y="770535"/>
            <a:chExt cx="216186" cy="216219"/>
          </a:xfrm>
        </p:grpSpPr>
        <p:sp>
          <p:nvSpPr>
            <p:cNvPr id="428" name="Google Shape;428;p14"/>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29" name="Google Shape;429;p14"/>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430" name="Google Shape;430;p14"/>
          <p:cNvGrpSpPr/>
          <p:nvPr/>
        </p:nvGrpSpPr>
        <p:grpSpPr>
          <a:xfrm>
            <a:off x="22898989" y="1037995"/>
            <a:ext cx="433288" cy="504468"/>
            <a:chOff x="11449494" y="738992"/>
            <a:chExt cx="216644" cy="252234"/>
          </a:xfrm>
        </p:grpSpPr>
        <p:sp>
          <p:nvSpPr>
            <p:cNvPr id="431" name="Google Shape;431;p14"/>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32" name="Google Shape;432;p14"/>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433" name="Google Shape;433;p14"/>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34" name="Google Shape;434;p14"/>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435" name="Google Shape;435;p14"/>
          <p:cNvGrpSpPr/>
          <p:nvPr/>
        </p:nvGrpSpPr>
        <p:grpSpPr>
          <a:xfrm>
            <a:off x="18006606" y="5318650"/>
            <a:ext cx="753194" cy="461622"/>
            <a:chOff x="9003303" y="2776985"/>
            <a:chExt cx="376597" cy="230811"/>
          </a:xfrm>
        </p:grpSpPr>
        <p:sp>
          <p:nvSpPr>
            <p:cNvPr id="436" name="Google Shape;436;p14"/>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37" name="Google Shape;437;p14"/>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38" name="Google Shape;438;p14"/>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39" name="Google Shape;439;p14"/>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40" name="Google Shape;440;p14"/>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441" name="Google Shape;441;p14"/>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Cost Structure</a:t>
            </a:r>
            <a:endParaRPr/>
          </a:p>
        </p:txBody>
      </p:sp>
      <p:grpSp>
        <p:nvGrpSpPr>
          <p:cNvPr id="442" name="Google Shape;442;p14"/>
          <p:cNvGrpSpPr/>
          <p:nvPr/>
        </p:nvGrpSpPr>
        <p:grpSpPr>
          <a:xfrm>
            <a:off x="12320116" y="9398483"/>
            <a:ext cx="11287328" cy="716478"/>
            <a:chOff x="7303396" y="654237"/>
            <a:chExt cx="2194447" cy="398356"/>
          </a:xfrm>
        </p:grpSpPr>
        <p:cxnSp>
          <p:nvCxnSpPr>
            <p:cNvPr id="443" name="Google Shape;443;p14"/>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44" name="Google Shape;444;p14"/>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45" name="Google Shape;445;p14"/>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46" name="Google Shape;446;p14"/>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46800">
            <a:noAutofit/>
          </a:bodyPr>
          <a:lstStyle>
            <a:lvl1pPr indent="-385064" lvl="0" marL="457200" marR="0" rtl="0" algn="l">
              <a:lnSpc>
                <a:spcPct val="140000"/>
              </a:lnSpc>
              <a:spcBef>
                <a:spcPts val="800"/>
              </a:spcBef>
              <a:spcAft>
                <a:spcPts val="0"/>
              </a:spcAft>
              <a:buClr>
                <a:schemeClr val="dk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dk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47" name="Google Shape;447;p14"/>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2"/>
                </a:solidFill>
                <a:latin typeface="Open Sans SemiBold"/>
                <a:ea typeface="Open Sans SemiBold"/>
                <a:cs typeface="Open Sans SemiBold"/>
                <a:sym typeface="Open Sans SemiBold"/>
              </a:rPr>
              <a:t>Revenue Stream</a:t>
            </a:r>
            <a:endParaRPr/>
          </a:p>
        </p:txBody>
      </p:sp>
      <p:grpSp>
        <p:nvGrpSpPr>
          <p:cNvPr id="448" name="Google Shape;448;p14"/>
          <p:cNvGrpSpPr/>
          <p:nvPr/>
        </p:nvGrpSpPr>
        <p:grpSpPr>
          <a:xfrm>
            <a:off x="22719559" y="9498675"/>
            <a:ext cx="512708" cy="512708"/>
            <a:chOff x="11429638" y="4749337"/>
            <a:chExt cx="256354" cy="256354"/>
          </a:xfrm>
        </p:grpSpPr>
        <p:sp>
          <p:nvSpPr>
            <p:cNvPr id="449" name="Google Shape;449;p14"/>
            <p:cNvSpPr/>
            <p:nvPr/>
          </p:nvSpPr>
          <p:spPr>
            <a:xfrm>
              <a:off x="11429638" y="4825442"/>
              <a:ext cx="161522" cy="180249"/>
            </a:xfrm>
            <a:custGeom>
              <a:rect b="b" l="l" r="r" t="t"/>
              <a:pathLst>
                <a:path extrusionOk="0" h="180249" w="161522">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0" name="Google Shape;450;p14"/>
            <p:cNvSpPr/>
            <p:nvPr/>
          </p:nvSpPr>
          <p:spPr>
            <a:xfrm>
              <a:off x="11595367" y="4983160"/>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1" name="Google Shape;451;p14"/>
            <p:cNvSpPr/>
            <p:nvPr/>
          </p:nvSpPr>
          <p:spPr>
            <a:xfrm>
              <a:off x="11595367" y="4945608"/>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2" name="Google Shape;452;p14"/>
            <p:cNvSpPr/>
            <p:nvPr/>
          </p:nvSpPr>
          <p:spPr>
            <a:xfrm>
              <a:off x="11595367" y="4908056"/>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3" name="Google Shape;453;p14"/>
            <p:cNvSpPr/>
            <p:nvPr/>
          </p:nvSpPr>
          <p:spPr>
            <a:xfrm>
              <a:off x="11595367" y="4870504"/>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4" name="Google Shape;454;p14"/>
            <p:cNvSpPr/>
            <p:nvPr/>
          </p:nvSpPr>
          <p:spPr>
            <a:xfrm>
              <a:off x="11475200" y="4749337"/>
              <a:ext cx="105145" cy="61084"/>
            </a:xfrm>
            <a:custGeom>
              <a:rect b="b" l="l" r="r" t="t"/>
              <a:pathLst>
                <a:path extrusionOk="0" h="61084" w="105145">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455" name="Google Shape;455;p14"/>
          <p:cNvSpPr/>
          <p:nvPr/>
        </p:nvSpPr>
        <p:spPr>
          <a:xfrm>
            <a:off x="11197770" y="9546526"/>
            <a:ext cx="535852" cy="419074"/>
          </a:xfrm>
          <a:custGeom>
            <a:rect b="b" l="l" r="r" t="t"/>
            <a:pathLst>
              <a:path extrusionOk="0" h="209537" w="267926">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456" name="Google Shape;456;p14"/>
          <p:cNvSpPr txBox="1"/>
          <p:nvPr>
            <p:ph idx="13" type="body"/>
          </p:nvPr>
        </p:nvSpPr>
        <p:spPr>
          <a:xfrm>
            <a:off x="771524" y="118802"/>
            <a:ext cx="8873652" cy="667652"/>
          </a:xfrm>
          <a:prstGeom prst="rect">
            <a:avLst/>
          </a:prstGeom>
          <a:noFill/>
          <a:ln cap="flat" cmpd="sng" w="9525">
            <a:solidFill>
              <a:schemeClr val="dk2"/>
            </a:solidFill>
            <a:prstDash val="solid"/>
            <a:round/>
            <a:headEnd len="sm" w="sm" type="none"/>
            <a:tailEnd len="sm" w="sm" type="none"/>
          </a:ln>
        </p:spPr>
        <p:txBody>
          <a:bodyPr anchorCtr="0" anchor="ctr" bIns="45700" lIns="0" spcFirstLastPara="1" rIns="91425" wrap="square" tIns="45700">
            <a:noAutofit/>
          </a:bodyPr>
          <a:lstStyle>
            <a:lvl1pPr indent="-228600" lvl="0" marL="45720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57" name="Google Shape;457;p14"/>
          <p:cNvSpPr/>
          <p:nvPr>
            <p:ph idx="10" type="dt"/>
          </p:nvPr>
        </p:nvSpPr>
        <p:spPr>
          <a:xfrm>
            <a:off x="21309032" y="216470"/>
            <a:ext cx="2298404" cy="453428"/>
          </a:xfrm>
          <a:prstGeom prst="roundRect">
            <a:avLst>
              <a:gd fmla="val 10631" name="adj"/>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58" name="Google Shape;458;p14"/>
          <p:cNvSpPr txBox="1"/>
          <p:nvPr>
            <p:ph idx="14" type="body"/>
          </p:nvPr>
        </p:nvSpPr>
        <p:spPr>
          <a:xfrm>
            <a:off x="18032864"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59" name="Google Shape;459;p14"/>
          <p:cNvSpPr txBox="1"/>
          <p:nvPr>
            <p:ph idx="15" type="body"/>
          </p:nvPr>
        </p:nvSpPr>
        <p:spPr>
          <a:xfrm>
            <a:off x="14750168"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0" name="Shape 460"/>
        <p:cNvGrpSpPr/>
        <p:nvPr/>
      </p:nvGrpSpPr>
      <p:grpSpPr>
        <a:xfrm>
          <a:off x="0" y="0"/>
          <a:ext cx="0" cy="0"/>
          <a:chOff x="0" y="0"/>
          <a:chExt cx="0" cy="0"/>
        </a:xfrm>
      </p:grpSpPr>
      <p:sp>
        <p:nvSpPr>
          <p:cNvPr id="461" name="Google Shape;461;p15"/>
          <p:cNvSpPr/>
          <p:nvPr/>
        </p:nvSpPr>
        <p:spPr>
          <a:xfrm>
            <a:off x="14606794"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462" name="Google Shape;462;p15"/>
          <p:cNvSpPr/>
          <p:nvPr/>
        </p:nvSpPr>
        <p:spPr>
          <a:xfrm>
            <a:off x="14606794"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463" name="Google Shape;463;p15"/>
          <p:cNvSpPr/>
          <p:nvPr/>
        </p:nvSpPr>
        <p:spPr>
          <a:xfrm>
            <a:off x="5393272"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464" name="Google Shape;464;p15"/>
          <p:cNvSpPr/>
          <p:nvPr/>
        </p:nvSpPr>
        <p:spPr>
          <a:xfrm>
            <a:off x="5383282"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465" name="Google Shape;465;p15"/>
          <p:cNvGrpSpPr/>
          <p:nvPr/>
        </p:nvGrpSpPr>
        <p:grpSpPr>
          <a:xfrm>
            <a:off x="5393275" y="871034"/>
            <a:ext cx="4388894" cy="790736"/>
            <a:chOff x="7303396" y="654236"/>
            <a:chExt cx="2194447" cy="395368"/>
          </a:xfrm>
        </p:grpSpPr>
        <p:cxnSp>
          <p:nvCxnSpPr>
            <p:cNvPr id="466" name="Google Shape;466;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67" name="Google Shape;467;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68" name="Google Shape;468;p15"/>
          <p:cNvSpPr/>
          <p:nvPr/>
        </p:nvSpPr>
        <p:spPr>
          <a:xfrm>
            <a:off x="9995038" y="861054"/>
            <a:ext cx="4388896" cy="8432840"/>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469" name="Google Shape;469;p15"/>
          <p:cNvGrpSpPr/>
          <p:nvPr/>
        </p:nvGrpSpPr>
        <p:grpSpPr>
          <a:xfrm>
            <a:off x="9995039" y="860036"/>
            <a:ext cx="4388894" cy="790736"/>
            <a:chOff x="7303396" y="654236"/>
            <a:chExt cx="2194447" cy="395368"/>
          </a:xfrm>
        </p:grpSpPr>
        <p:cxnSp>
          <p:nvCxnSpPr>
            <p:cNvPr id="470" name="Google Shape;470;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71" name="Google Shape;471;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72" name="Google Shape;472;p15"/>
          <p:cNvSpPr/>
          <p:nvPr/>
        </p:nvSpPr>
        <p:spPr>
          <a:xfrm>
            <a:off x="775726"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473" name="Google Shape;473;p15"/>
          <p:cNvSpPr/>
          <p:nvPr/>
        </p:nvSpPr>
        <p:spPr>
          <a:xfrm>
            <a:off x="19218552"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474" name="Google Shape;474;p15"/>
          <p:cNvGrpSpPr/>
          <p:nvPr/>
        </p:nvGrpSpPr>
        <p:grpSpPr>
          <a:xfrm>
            <a:off x="14606793" y="863357"/>
            <a:ext cx="4388894" cy="796714"/>
            <a:chOff x="7303396" y="654236"/>
            <a:chExt cx="2194447" cy="398357"/>
          </a:xfrm>
        </p:grpSpPr>
        <p:cxnSp>
          <p:nvCxnSpPr>
            <p:cNvPr id="475" name="Google Shape;475;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76" name="Google Shape;476;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477" name="Google Shape;477;p15"/>
          <p:cNvGrpSpPr/>
          <p:nvPr/>
        </p:nvGrpSpPr>
        <p:grpSpPr>
          <a:xfrm>
            <a:off x="775729" y="873062"/>
            <a:ext cx="4388894" cy="790736"/>
            <a:chOff x="7303396" y="654236"/>
            <a:chExt cx="2194447" cy="395368"/>
          </a:xfrm>
        </p:grpSpPr>
        <p:cxnSp>
          <p:nvCxnSpPr>
            <p:cNvPr id="478" name="Google Shape;478;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79" name="Google Shape;479;p15">
              <a:hlinkClick action="ppaction://hlinksldjump" r:id="rId2"/>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480" name="Google Shape;480;p15"/>
          <p:cNvGrpSpPr/>
          <p:nvPr/>
        </p:nvGrpSpPr>
        <p:grpSpPr>
          <a:xfrm>
            <a:off x="19218549" y="876292"/>
            <a:ext cx="4388894" cy="790736"/>
            <a:chOff x="7303396" y="654236"/>
            <a:chExt cx="2194447" cy="395368"/>
          </a:xfrm>
        </p:grpSpPr>
        <p:cxnSp>
          <p:nvCxnSpPr>
            <p:cNvPr id="481" name="Google Shape;481;p15"/>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82" name="Google Shape;482;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483" name="Google Shape;483;p15"/>
          <p:cNvGrpSpPr/>
          <p:nvPr/>
        </p:nvGrpSpPr>
        <p:grpSpPr>
          <a:xfrm>
            <a:off x="5386925" y="5134524"/>
            <a:ext cx="4388894" cy="790736"/>
            <a:chOff x="7303396" y="654236"/>
            <a:chExt cx="2194447" cy="395368"/>
          </a:xfrm>
        </p:grpSpPr>
        <p:cxnSp>
          <p:nvCxnSpPr>
            <p:cNvPr id="484" name="Google Shape;484;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85" name="Google Shape;485;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486" name="Google Shape;486;p15"/>
          <p:cNvGrpSpPr/>
          <p:nvPr/>
        </p:nvGrpSpPr>
        <p:grpSpPr>
          <a:xfrm>
            <a:off x="14606793" y="5121149"/>
            <a:ext cx="4388894" cy="796714"/>
            <a:chOff x="7303396" y="654236"/>
            <a:chExt cx="2194447" cy="398357"/>
          </a:xfrm>
        </p:grpSpPr>
        <p:cxnSp>
          <p:nvCxnSpPr>
            <p:cNvPr id="487" name="Google Shape;487;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88" name="Google Shape;488;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89" name="Google Shape;489;p15"/>
          <p:cNvSpPr/>
          <p:nvPr/>
        </p:nvSpPr>
        <p:spPr>
          <a:xfrm>
            <a:off x="771524" y="9397359"/>
            <a:ext cx="11287328" cy="3677506"/>
          </a:xfrm>
          <a:prstGeom prst="roundRect">
            <a:avLst>
              <a:gd fmla="val 6100"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490" name="Google Shape;490;p15"/>
          <p:cNvGrpSpPr/>
          <p:nvPr/>
        </p:nvGrpSpPr>
        <p:grpSpPr>
          <a:xfrm>
            <a:off x="771524" y="9398483"/>
            <a:ext cx="11287328" cy="716478"/>
            <a:chOff x="7303396" y="654237"/>
            <a:chExt cx="2194447" cy="398356"/>
          </a:xfrm>
        </p:grpSpPr>
        <p:cxnSp>
          <p:nvCxnSpPr>
            <p:cNvPr id="491" name="Google Shape;491;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492" name="Google Shape;492;p15"/>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493" name="Google Shape;493;p15"/>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94" name="Google Shape;494;p15"/>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Key Partners</a:t>
            </a:r>
            <a:endParaRPr/>
          </a:p>
        </p:txBody>
      </p:sp>
      <p:sp>
        <p:nvSpPr>
          <p:cNvPr id="495" name="Google Shape;495;p15"/>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3"/>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3"/>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96" name="Google Shape;496;p15">
            <a:hlinkClick/>
          </p:cNvPr>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3"/>
                </a:solidFill>
                <a:latin typeface="Open Sans SemiBold"/>
                <a:ea typeface="Open Sans SemiBold"/>
                <a:cs typeface="Open Sans SemiBold"/>
                <a:sym typeface="Open Sans SemiBold"/>
              </a:rPr>
              <a:t>Value Proposition</a:t>
            </a:r>
            <a:endParaRPr/>
          </a:p>
        </p:txBody>
      </p:sp>
      <p:sp>
        <p:nvSpPr>
          <p:cNvPr id="497" name="Google Shape;497;p15"/>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5"/>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5"/>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98" name="Google Shape;498;p15">
            <a:hlinkClick/>
          </p:cNvPr>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Open Sans SemiBold"/>
                <a:ea typeface="Open Sans SemiBold"/>
                <a:cs typeface="Open Sans SemiBold"/>
                <a:sym typeface="Open Sans SemiBold"/>
              </a:rPr>
              <a:t>Customer Segments</a:t>
            </a:r>
            <a:endParaRPr/>
          </a:p>
        </p:txBody>
      </p:sp>
      <p:sp>
        <p:nvSpPr>
          <p:cNvPr id="499" name="Google Shape;499;p15"/>
          <p:cNvSpPr/>
          <p:nvPr/>
        </p:nvSpPr>
        <p:spPr>
          <a:xfrm>
            <a:off x="12325152" y="9397359"/>
            <a:ext cx="11287328" cy="3677506"/>
          </a:xfrm>
          <a:prstGeom prst="roundRect">
            <a:avLst>
              <a:gd fmla="val 5313"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00" name="Google Shape;500;p15"/>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Key Activities</a:t>
            </a:r>
            <a:endParaRPr/>
          </a:p>
        </p:txBody>
      </p:sp>
      <p:sp>
        <p:nvSpPr>
          <p:cNvPr id="501" name="Google Shape;501;p15">
            <a:hlinkClick/>
          </p:cNvPr>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4"/>
                </a:solidFill>
                <a:latin typeface="Open Sans SemiBold"/>
                <a:ea typeface="Open Sans SemiBold"/>
                <a:cs typeface="Open Sans SemiBold"/>
                <a:sym typeface="Open Sans SemiBold"/>
              </a:rPr>
              <a:t>Customer Relationships</a:t>
            </a:r>
            <a:endParaRPr/>
          </a:p>
        </p:txBody>
      </p:sp>
      <p:sp>
        <p:nvSpPr>
          <p:cNvPr id="502" name="Google Shape;502;p15">
            <a:hlinkClick/>
          </p:cNvPr>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6"/>
                </a:solidFill>
                <a:latin typeface="Open Sans SemiBold"/>
                <a:ea typeface="Open Sans SemiBold"/>
                <a:cs typeface="Open Sans SemiBold"/>
                <a:sym typeface="Open Sans SemiBold"/>
              </a:rPr>
              <a:t>Key Resources</a:t>
            </a:r>
            <a:endParaRPr/>
          </a:p>
        </p:txBody>
      </p:sp>
      <p:sp>
        <p:nvSpPr>
          <p:cNvPr id="503" name="Google Shape;503;p15"/>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Channels</a:t>
            </a:r>
            <a:endParaRPr/>
          </a:p>
        </p:txBody>
      </p:sp>
      <p:sp>
        <p:nvSpPr>
          <p:cNvPr id="504" name="Google Shape;504;p15"/>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05" name="Google Shape;505;p15"/>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6"/>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6"/>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06" name="Google Shape;506;p15"/>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4"/>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4"/>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07" name="Google Shape;507;p15"/>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508" name="Google Shape;508;p15"/>
          <p:cNvGrpSpPr/>
          <p:nvPr/>
        </p:nvGrpSpPr>
        <p:grpSpPr>
          <a:xfrm>
            <a:off x="13679302" y="1094990"/>
            <a:ext cx="473154" cy="414134"/>
            <a:chOff x="6461229" y="767490"/>
            <a:chExt cx="236577" cy="207067"/>
          </a:xfrm>
        </p:grpSpPr>
        <p:sp>
          <p:nvSpPr>
            <p:cNvPr id="509" name="Google Shape;509;p15"/>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0" name="Google Shape;510;p15"/>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1" name="Google Shape;511;p15"/>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2" name="Google Shape;512;p15"/>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3" name="Google Shape;513;p15"/>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4" name="Google Shape;514;p15"/>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5" name="Google Shape;515;p15"/>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16" name="Google Shape;516;p15"/>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517" name="Google Shape;517;p15"/>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518" name="Google Shape;518;p15"/>
          <p:cNvGrpSpPr/>
          <p:nvPr/>
        </p:nvGrpSpPr>
        <p:grpSpPr>
          <a:xfrm flipH="1" rot="10800000">
            <a:off x="4493119" y="1076165"/>
            <a:ext cx="431612" cy="431678"/>
            <a:chOff x="2246179" y="770535"/>
            <a:chExt cx="216186" cy="216219"/>
          </a:xfrm>
        </p:grpSpPr>
        <p:sp>
          <p:nvSpPr>
            <p:cNvPr id="519" name="Google Shape;519;p15"/>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20" name="Google Shape;520;p15"/>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521" name="Google Shape;521;p15"/>
          <p:cNvGrpSpPr/>
          <p:nvPr/>
        </p:nvGrpSpPr>
        <p:grpSpPr>
          <a:xfrm>
            <a:off x="22898989" y="1037995"/>
            <a:ext cx="433288" cy="504468"/>
            <a:chOff x="11449494" y="738992"/>
            <a:chExt cx="216644" cy="252234"/>
          </a:xfrm>
        </p:grpSpPr>
        <p:sp>
          <p:nvSpPr>
            <p:cNvPr id="522" name="Google Shape;522;p15"/>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23" name="Google Shape;523;p15"/>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524" name="Google Shape;524;p15"/>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25" name="Google Shape;525;p15"/>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526" name="Google Shape;526;p15"/>
          <p:cNvGrpSpPr/>
          <p:nvPr/>
        </p:nvGrpSpPr>
        <p:grpSpPr>
          <a:xfrm>
            <a:off x="18006606" y="5318650"/>
            <a:ext cx="753194" cy="461622"/>
            <a:chOff x="9003303" y="2776985"/>
            <a:chExt cx="376597" cy="230811"/>
          </a:xfrm>
        </p:grpSpPr>
        <p:sp>
          <p:nvSpPr>
            <p:cNvPr id="527" name="Google Shape;527;p15"/>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28" name="Google Shape;528;p15"/>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29" name="Google Shape;529;p15"/>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30" name="Google Shape;530;p15"/>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31" name="Google Shape;531;p15"/>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532" name="Google Shape;532;p15"/>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Cost Structure</a:t>
            </a:r>
            <a:endParaRPr/>
          </a:p>
        </p:txBody>
      </p:sp>
      <p:grpSp>
        <p:nvGrpSpPr>
          <p:cNvPr id="533" name="Google Shape;533;p15"/>
          <p:cNvGrpSpPr/>
          <p:nvPr/>
        </p:nvGrpSpPr>
        <p:grpSpPr>
          <a:xfrm>
            <a:off x="12320116" y="9398483"/>
            <a:ext cx="11287328" cy="716478"/>
            <a:chOff x="7303396" y="654237"/>
            <a:chExt cx="2194447" cy="398356"/>
          </a:xfrm>
        </p:grpSpPr>
        <p:cxnSp>
          <p:nvCxnSpPr>
            <p:cNvPr id="534" name="Google Shape;534;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35" name="Google Shape;535;p15"/>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536" name="Google Shape;536;p15"/>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37" name="Google Shape;537;p15"/>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2160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38" name="Google Shape;538;p15"/>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Revenue Stream</a:t>
            </a:r>
            <a:endParaRPr/>
          </a:p>
        </p:txBody>
      </p:sp>
      <p:grpSp>
        <p:nvGrpSpPr>
          <p:cNvPr id="539" name="Google Shape;539;p15"/>
          <p:cNvGrpSpPr/>
          <p:nvPr/>
        </p:nvGrpSpPr>
        <p:grpSpPr>
          <a:xfrm>
            <a:off x="22719559" y="9498675"/>
            <a:ext cx="512708" cy="512708"/>
            <a:chOff x="11429638" y="4749337"/>
            <a:chExt cx="256354" cy="256354"/>
          </a:xfrm>
        </p:grpSpPr>
        <p:sp>
          <p:nvSpPr>
            <p:cNvPr id="540" name="Google Shape;540;p15"/>
            <p:cNvSpPr/>
            <p:nvPr/>
          </p:nvSpPr>
          <p:spPr>
            <a:xfrm>
              <a:off x="11429638" y="4825442"/>
              <a:ext cx="161522" cy="180249"/>
            </a:xfrm>
            <a:custGeom>
              <a:rect b="b" l="l" r="r" t="t"/>
              <a:pathLst>
                <a:path extrusionOk="0" h="180249" w="161522">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1" name="Google Shape;541;p15"/>
            <p:cNvSpPr/>
            <p:nvPr/>
          </p:nvSpPr>
          <p:spPr>
            <a:xfrm>
              <a:off x="11595367" y="4983160"/>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2" name="Google Shape;542;p15"/>
            <p:cNvSpPr/>
            <p:nvPr/>
          </p:nvSpPr>
          <p:spPr>
            <a:xfrm>
              <a:off x="11595367" y="4945608"/>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3" name="Google Shape;543;p15"/>
            <p:cNvSpPr/>
            <p:nvPr/>
          </p:nvSpPr>
          <p:spPr>
            <a:xfrm>
              <a:off x="11595367" y="4908056"/>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4" name="Google Shape;544;p15"/>
            <p:cNvSpPr/>
            <p:nvPr/>
          </p:nvSpPr>
          <p:spPr>
            <a:xfrm>
              <a:off x="11595367" y="4870504"/>
              <a:ext cx="90625" cy="22531"/>
            </a:xfrm>
            <a:custGeom>
              <a:rect b="b" l="l" r="r" t="t"/>
              <a:pathLst>
                <a:path extrusionOk="0" h="22531" w="90625">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5" name="Google Shape;545;p15"/>
            <p:cNvSpPr/>
            <p:nvPr/>
          </p:nvSpPr>
          <p:spPr>
            <a:xfrm>
              <a:off x="11475200" y="4749337"/>
              <a:ext cx="105145" cy="61084"/>
            </a:xfrm>
            <a:custGeom>
              <a:rect b="b" l="l" r="r" t="t"/>
              <a:pathLst>
                <a:path extrusionOk="0" h="61084" w="105145">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546" name="Google Shape;546;p15"/>
          <p:cNvSpPr/>
          <p:nvPr/>
        </p:nvSpPr>
        <p:spPr>
          <a:xfrm>
            <a:off x="11197770" y="9546526"/>
            <a:ext cx="535852" cy="419074"/>
          </a:xfrm>
          <a:custGeom>
            <a:rect b="b" l="l" r="r" t="t"/>
            <a:pathLst>
              <a:path extrusionOk="0" h="209537" w="267926">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547" name="Google Shape;547;p15"/>
          <p:cNvSpPr txBox="1"/>
          <p:nvPr>
            <p:ph idx="13" type="body"/>
          </p:nvPr>
        </p:nvSpPr>
        <p:spPr>
          <a:xfrm>
            <a:off x="771524" y="118802"/>
            <a:ext cx="8873652" cy="667652"/>
          </a:xfrm>
          <a:prstGeom prst="rect">
            <a:avLst/>
          </a:prstGeom>
          <a:noFill/>
          <a:ln>
            <a:noFill/>
          </a:ln>
        </p:spPr>
        <p:txBody>
          <a:bodyPr anchorCtr="0" anchor="ctr" bIns="45700" lIns="0" spcFirstLastPara="1" rIns="91425" wrap="square" tIns="45700">
            <a:noAutofit/>
          </a:bodyPr>
          <a:lstStyle>
            <a:lvl1pPr indent="-228600" lvl="0" marL="457200" marR="0" rtl="0" algn="l">
              <a:lnSpc>
                <a:spcPct val="90000"/>
              </a:lnSpc>
              <a:spcBef>
                <a:spcPts val="2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48" name="Google Shape;548;p15"/>
          <p:cNvSpPr/>
          <p:nvPr>
            <p:ph idx="10" type="dt"/>
          </p:nvPr>
        </p:nvSpPr>
        <p:spPr>
          <a:xfrm>
            <a:off x="21309032" y="216470"/>
            <a:ext cx="2298404" cy="453428"/>
          </a:xfrm>
          <a:prstGeom prst="roundRect">
            <a:avLst>
              <a:gd fmla="val 10631" name="adj"/>
            </a:avLst>
          </a:prstGeom>
          <a:solidFill>
            <a:schemeClr val="lt2"/>
          </a:solid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800" u="none" cap="none" strike="noStrike">
                <a:solidFill>
                  <a:srgbClr val="000000"/>
                </a:solidFill>
                <a:latin typeface="Open Sans"/>
                <a:ea typeface="Open Sans"/>
                <a:cs typeface="Open Sans"/>
                <a:sym typeface="Open Sans"/>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9" name="Google Shape;549;p15"/>
          <p:cNvSpPr txBox="1"/>
          <p:nvPr>
            <p:ph idx="14" type="body"/>
          </p:nvPr>
        </p:nvSpPr>
        <p:spPr>
          <a:xfrm>
            <a:off x="18032864"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50" name="Google Shape;550;p15"/>
          <p:cNvSpPr txBox="1"/>
          <p:nvPr>
            <p:ph idx="15" type="body"/>
          </p:nvPr>
        </p:nvSpPr>
        <p:spPr>
          <a:xfrm>
            <a:off x="14750168" y="245351"/>
            <a:ext cx="3113264" cy="414558"/>
          </a:xfrm>
          <a:prstGeom prst="rect">
            <a:avLst/>
          </a:prstGeom>
          <a:solidFill>
            <a:schemeClr val="lt2"/>
          </a:solidFill>
          <a:ln>
            <a:noFill/>
          </a:ln>
        </p:spPr>
        <p:txBody>
          <a:bodyPr anchorCtr="0" anchor="ctr" bIns="45700" lIns="91425" spcFirstLastPara="1" rIns="91425" wrap="square" tIns="45700">
            <a:noAutofit/>
          </a:bodyPr>
          <a:lstStyle>
            <a:lvl1pPr indent="-228600" lvl="0" marL="457200" marR="0" rtl="0" algn="l">
              <a:lnSpc>
                <a:spcPct val="90000"/>
              </a:lnSpc>
              <a:spcBef>
                <a:spcPts val="20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51" name="Google Shape;551;p15"/>
          <p:cNvSpPr/>
          <p:nvPr/>
        </p:nvSpPr>
        <p:spPr>
          <a:xfrm>
            <a:off x="14606794"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52" name="Google Shape;552;p15"/>
          <p:cNvSpPr/>
          <p:nvPr/>
        </p:nvSpPr>
        <p:spPr>
          <a:xfrm>
            <a:off x="14606794"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53" name="Google Shape;553;p15"/>
          <p:cNvSpPr/>
          <p:nvPr/>
        </p:nvSpPr>
        <p:spPr>
          <a:xfrm>
            <a:off x="5393272" y="87306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54" name="Google Shape;554;p15"/>
          <p:cNvSpPr/>
          <p:nvPr/>
        </p:nvSpPr>
        <p:spPr>
          <a:xfrm>
            <a:off x="5383282" y="5130224"/>
            <a:ext cx="4388896" cy="409329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555" name="Google Shape;555;p15"/>
          <p:cNvGrpSpPr/>
          <p:nvPr/>
        </p:nvGrpSpPr>
        <p:grpSpPr>
          <a:xfrm>
            <a:off x="5393275" y="871034"/>
            <a:ext cx="4388894" cy="790736"/>
            <a:chOff x="7303396" y="654236"/>
            <a:chExt cx="2194447" cy="395368"/>
          </a:xfrm>
        </p:grpSpPr>
        <p:cxnSp>
          <p:nvCxnSpPr>
            <p:cNvPr id="556" name="Google Shape;556;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57" name="Google Shape;557;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558" name="Google Shape;558;p15"/>
          <p:cNvSpPr/>
          <p:nvPr/>
        </p:nvSpPr>
        <p:spPr>
          <a:xfrm>
            <a:off x="9995038" y="861054"/>
            <a:ext cx="4388896" cy="8432840"/>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559" name="Google Shape;559;p15"/>
          <p:cNvGrpSpPr/>
          <p:nvPr/>
        </p:nvGrpSpPr>
        <p:grpSpPr>
          <a:xfrm>
            <a:off x="9995039" y="860036"/>
            <a:ext cx="4388894" cy="790736"/>
            <a:chOff x="7303396" y="654236"/>
            <a:chExt cx="2194447" cy="395368"/>
          </a:xfrm>
        </p:grpSpPr>
        <p:cxnSp>
          <p:nvCxnSpPr>
            <p:cNvPr id="560" name="Google Shape;560;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61" name="Google Shape;561;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562" name="Google Shape;562;p15"/>
          <p:cNvSpPr/>
          <p:nvPr/>
        </p:nvSpPr>
        <p:spPr>
          <a:xfrm>
            <a:off x="775726"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63" name="Google Shape;563;p15"/>
          <p:cNvSpPr/>
          <p:nvPr/>
        </p:nvSpPr>
        <p:spPr>
          <a:xfrm>
            <a:off x="19218552" y="882869"/>
            <a:ext cx="4388896" cy="8340642"/>
          </a:xfrm>
          <a:prstGeom prst="roundRect">
            <a:avLst>
              <a:gd fmla="val 2952"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564" name="Google Shape;564;p15"/>
          <p:cNvGrpSpPr/>
          <p:nvPr/>
        </p:nvGrpSpPr>
        <p:grpSpPr>
          <a:xfrm>
            <a:off x="14606793" y="863357"/>
            <a:ext cx="4388894" cy="796714"/>
            <a:chOff x="7303396" y="654236"/>
            <a:chExt cx="2194447" cy="398357"/>
          </a:xfrm>
        </p:grpSpPr>
        <p:cxnSp>
          <p:nvCxnSpPr>
            <p:cNvPr id="565" name="Google Shape;565;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66" name="Google Shape;566;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567" name="Google Shape;567;p15"/>
          <p:cNvGrpSpPr/>
          <p:nvPr/>
        </p:nvGrpSpPr>
        <p:grpSpPr>
          <a:xfrm>
            <a:off x="775729" y="873062"/>
            <a:ext cx="4388894" cy="790736"/>
            <a:chOff x="7303396" y="654236"/>
            <a:chExt cx="2194447" cy="395368"/>
          </a:xfrm>
        </p:grpSpPr>
        <p:cxnSp>
          <p:nvCxnSpPr>
            <p:cNvPr id="568" name="Google Shape;568;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69" name="Google Shape;569;p15">
              <a:hlinkClick action="ppaction://hlinksldjump" r:id="rId4"/>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570" name="Google Shape;570;p15"/>
          <p:cNvGrpSpPr/>
          <p:nvPr/>
        </p:nvGrpSpPr>
        <p:grpSpPr>
          <a:xfrm>
            <a:off x="19218549" y="876292"/>
            <a:ext cx="4388894" cy="790736"/>
            <a:chOff x="7303396" y="654236"/>
            <a:chExt cx="2194447" cy="395368"/>
          </a:xfrm>
        </p:grpSpPr>
        <p:cxnSp>
          <p:nvCxnSpPr>
            <p:cNvPr id="571" name="Google Shape;571;p15"/>
            <p:cNvCxnSpPr/>
            <p:nvPr/>
          </p:nvCxnSpPr>
          <p:spPr>
            <a:xfrm>
              <a:off x="7303397" y="1045820"/>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72" name="Google Shape;572;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573" name="Google Shape;573;p15"/>
          <p:cNvGrpSpPr/>
          <p:nvPr/>
        </p:nvGrpSpPr>
        <p:grpSpPr>
          <a:xfrm>
            <a:off x="5386925" y="5134524"/>
            <a:ext cx="4388894" cy="790736"/>
            <a:chOff x="7303396" y="654236"/>
            <a:chExt cx="2194447" cy="395368"/>
          </a:xfrm>
        </p:grpSpPr>
        <p:cxnSp>
          <p:nvCxnSpPr>
            <p:cNvPr id="574" name="Google Shape;574;p15"/>
            <p:cNvCxnSpPr/>
            <p:nvPr/>
          </p:nvCxnSpPr>
          <p:spPr>
            <a:xfrm>
              <a:off x="7303397" y="1049418"/>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75" name="Google Shape;575;p15">
              <a:hlinkClick/>
            </p:cNvPr>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grpSp>
        <p:nvGrpSpPr>
          <p:cNvPr id="576" name="Google Shape;576;p15"/>
          <p:cNvGrpSpPr/>
          <p:nvPr/>
        </p:nvGrpSpPr>
        <p:grpSpPr>
          <a:xfrm>
            <a:off x="14606793" y="5121149"/>
            <a:ext cx="4388894" cy="796714"/>
            <a:chOff x="7303396" y="654236"/>
            <a:chExt cx="2194447" cy="398357"/>
          </a:xfrm>
        </p:grpSpPr>
        <p:cxnSp>
          <p:nvCxnSpPr>
            <p:cNvPr id="577" name="Google Shape;577;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78" name="Google Shape;578;p15"/>
            <p:cNvSpPr/>
            <p:nvPr/>
          </p:nvSpPr>
          <p:spPr>
            <a:xfrm>
              <a:off x="7303396" y="654236"/>
              <a:ext cx="2194447" cy="395368"/>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579" name="Google Shape;579;p15"/>
          <p:cNvSpPr/>
          <p:nvPr/>
        </p:nvSpPr>
        <p:spPr>
          <a:xfrm>
            <a:off x="771524" y="9397359"/>
            <a:ext cx="11287328" cy="3677506"/>
          </a:xfrm>
          <a:prstGeom prst="roundRect">
            <a:avLst>
              <a:gd fmla="val 6100"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grpSp>
        <p:nvGrpSpPr>
          <p:cNvPr id="580" name="Google Shape;580;p15"/>
          <p:cNvGrpSpPr/>
          <p:nvPr/>
        </p:nvGrpSpPr>
        <p:grpSpPr>
          <a:xfrm>
            <a:off x="771524" y="9398483"/>
            <a:ext cx="11287328" cy="716478"/>
            <a:chOff x="7303396" y="654237"/>
            <a:chExt cx="2194447" cy="398356"/>
          </a:xfrm>
        </p:grpSpPr>
        <p:cxnSp>
          <p:nvCxnSpPr>
            <p:cNvPr id="581" name="Google Shape;581;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582" name="Google Shape;582;p15"/>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583" name="Google Shape;583;p15"/>
          <p:cNvSpPr/>
          <p:nvPr>
            <p:ph idx="16"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84" name="Google Shape;584;p15"/>
          <p:cNvSpPr txBox="1"/>
          <p:nvPr/>
        </p:nvSpPr>
        <p:spPr>
          <a:xfrm>
            <a:off x="897573" y="1041001"/>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Key Partners</a:t>
            </a:r>
            <a:endParaRPr/>
          </a:p>
        </p:txBody>
      </p:sp>
      <p:sp>
        <p:nvSpPr>
          <p:cNvPr id="585" name="Google Shape;585;p15"/>
          <p:cNvSpPr/>
          <p:nvPr>
            <p:ph idx="17"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3"/>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3"/>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86" name="Google Shape;586;p15">
            <a:hlinkClick/>
          </p:cNvPr>
          <p:cNvSpPr txBox="1"/>
          <p:nvPr/>
        </p:nvSpPr>
        <p:spPr>
          <a:xfrm>
            <a:off x="10174095" y="1041001"/>
            <a:ext cx="29509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3"/>
                </a:solidFill>
                <a:latin typeface="Open Sans SemiBold"/>
                <a:ea typeface="Open Sans SemiBold"/>
                <a:cs typeface="Open Sans SemiBold"/>
                <a:sym typeface="Open Sans SemiBold"/>
              </a:rPr>
              <a:t>Value Proposition</a:t>
            </a:r>
            <a:endParaRPr/>
          </a:p>
        </p:txBody>
      </p:sp>
      <p:sp>
        <p:nvSpPr>
          <p:cNvPr id="587" name="Google Shape;587;p15"/>
          <p:cNvSpPr/>
          <p:nvPr>
            <p:ph idx="18"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5"/>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5"/>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88" name="Google Shape;588;p15">
            <a:hlinkClick/>
          </p:cNvPr>
          <p:cNvSpPr txBox="1"/>
          <p:nvPr/>
        </p:nvSpPr>
        <p:spPr>
          <a:xfrm>
            <a:off x="19344599" y="1041000"/>
            <a:ext cx="31667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5"/>
                </a:solidFill>
                <a:latin typeface="Open Sans SemiBold"/>
                <a:ea typeface="Open Sans SemiBold"/>
                <a:cs typeface="Open Sans SemiBold"/>
                <a:sym typeface="Open Sans SemiBold"/>
              </a:rPr>
              <a:t>Customer Segments</a:t>
            </a:r>
            <a:endParaRPr/>
          </a:p>
        </p:txBody>
      </p:sp>
      <p:sp>
        <p:nvSpPr>
          <p:cNvPr id="589" name="Google Shape;589;p15"/>
          <p:cNvSpPr/>
          <p:nvPr/>
        </p:nvSpPr>
        <p:spPr>
          <a:xfrm>
            <a:off x="12325152" y="9397359"/>
            <a:ext cx="11287328" cy="3677506"/>
          </a:xfrm>
          <a:prstGeom prst="roundRect">
            <a:avLst>
              <a:gd fmla="val 5313" name="adj"/>
            </a:avLst>
          </a:prstGeom>
          <a:solidFill>
            <a:schemeClr val="lt2"/>
          </a:solidFill>
          <a:ln>
            <a:noFill/>
          </a:ln>
          <a:effectLst>
            <a:outerShdw blurRad="25400" rotWithShape="0" algn="t" dir="5400000" dist="12700">
              <a:srgbClr val="000000">
                <a:alpha val="18823"/>
              </a:srgbClr>
            </a:outerShdw>
          </a:effectLst>
        </p:spPr>
        <p:txBody>
          <a:bodyPr anchorCtr="0" anchor="t" bIns="45700" lIns="91425" spcFirstLastPara="1" rIns="91425" wrap="square" tIns="1080000">
            <a:noAutofit/>
          </a:bodyPr>
          <a:lstStyle/>
          <a:p>
            <a:pPr indent="-205049" lvl="0" marL="410400" marR="0" rtl="0" algn="l">
              <a:lnSpc>
                <a:spcPct val="140000"/>
              </a:lnSpc>
              <a:spcBef>
                <a:spcPts val="0"/>
              </a:spcBef>
              <a:spcAft>
                <a:spcPts val="0"/>
              </a:spcAft>
              <a:buClr>
                <a:schemeClr val="accent1"/>
              </a:buClr>
              <a:buSzPts val="2100"/>
              <a:buFont typeface="Noto Sans Symbols"/>
              <a:buNone/>
            </a:pPr>
            <a:r>
              <a:t/>
            </a:r>
            <a:endParaRPr b="0" baseline="30000" i="0" sz="2100" u="none" cap="none" strike="noStrike">
              <a:solidFill>
                <a:schemeClr val="dk2"/>
              </a:solidFill>
              <a:latin typeface="Open Sans"/>
              <a:ea typeface="Open Sans"/>
              <a:cs typeface="Open Sans"/>
              <a:sym typeface="Open Sans"/>
            </a:endParaRPr>
          </a:p>
        </p:txBody>
      </p:sp>
      <p:sp>
        <p:nvSpPr>
          <p:cNvPr id="590" name="Google Shape;590;p15"/>
          <p:cNvSpPr txBox="1"/>
          <p:nvPr/>
        </p:nvSpPr>
        <p:spPr>
          <a:xfrm>
            <a:off x="5701221" y="1057429"/>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Key Activities</a:t>
            </a:r>
            <a:endParaRPr/>
          </a:p>
        </p:txBody>
      </p:sp>
      <p:sp>
        <p:nvSpPr>
          <p:cNvPr id="591" name="Google Shape;591;p15">
            <a:hlinkClick/>
          </p:cNvPr>
          <p:cNvSpPr txBox="1"/>
          <p:nvPr/>
        </p:nvSpPr>
        <p:spPr>
          <a:xfrm>
            <a:off x="14779035" y="1057429"/>
            <a:ext cx="35358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4"/>
                </a:solidFill>
                <a:latin typeface="Open Sans SemiBold"/>
                <a:ea typeface="Open Sans SemiBold"/>
                <a:cs typeface="Open Sans SemiBold"/>
                <a:sym typeface="Open Sans SemiBold"/>
              </a:rPr>
              <a:t>Customer Relationships</a:t>
            </a:r>
            <a:endParaRPr/>
          </a:p>
        </p:txBody>
      </p:sp>
      <p:sp>
        <p:nvSpPr>
          <p:cNvPr id="592" name="Google Shape;592;p15">
            <a:hlinkClick/>
          </p:cNvPr>
          <p:cNvSpPr txBox="1"/>
          <p:nvPr/>
        </p:nvSpPr>
        <p:spPr>
          <a:xfrm>
            <a:off x="5701221" y="5293415"/>
            <a:ext cx="25929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6"/>
                </a:solidFill>
                <a:latin typeface="Open Sans SemiBold"/>
                <a:ea typeface="Open Sans SemiBold"/>
                <a:cs typeface="Open Sans SemiBold"/>
                <a:sym typeface="Open Sans SemiBold"/>
              </a:rPr>
              <a:t>Key Resources</a:t>
            </a:r>
            <a:endParaRPr/>
          </a:p>
        </p:txBody>
      </p:sp>
      <p:sp>
        <p:nvSpPr>
          <p:cNvPr id="593" name="Google Shape;593;p15"/>
          <p:cNvSpPr txBox="1"/>
          <p:nvPr/>
        </p:nvSpPr>
        <p:spPr>
          <a:xfrm>
            <a:off x="14965551" y="5293414"/>
            <a:ext cx="201080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Channels</a:t>
            </a:r>
            <a:endParaRPr/>
          </a:p>
        </p:txBody>
      </p:sp>
      <p:sp>
        <p:nvSpPr>
          <p:cNvPr id="594" name="Google Shape;594;p15"/>
          <p:cNvSpPr/>
          <p:nvPr>
            <p:ph idx="19"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2"/>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2"/>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95" name="Google Shape;595;p15"/>
          <p:cNvSpPr/>
          <p:nvPr>
            <p:ph idx="20"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6"/>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6"/>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96" name="Google Shape;596;p15"/>
          <p:cNvSpPr/>
          <p:nvPr>
            <p:ph idx="21"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4"/>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4"/>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97" name="Google Shape;597;p15"/>
          <p:cNvSpPr/>
          <p:nvPr/>
        </p:nvSpPr>
        <p:spPr>
          <a:xfrm>
            <a:off x="18266384" y="1057552"/>
            <a:ext cx="501840" cy="501836"/>
          </a:xfrm>
          <a:custGeom>
            <a:rect b="b" l="l" r="r" t="t"/>
            <a:pathLst>
              <a:path extrusionOk="0" h="436178" w="436183">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nvGrpSpPr>
          <p:cNvPr id="598" name="Google Shape;598;p15"/>
          <p:cNvGrpSpPr/>
          <p:nvPr/>
        </p:nvGrpSpPr>
        <p:grpSpPr>
          <a:xfrm>
            <a:off x="13679302" y="1094990"/>
            <a:ext cx="473154" cy="414134"/>
            <a:chOff x="6461229" y="767490"/>
            <a:chExt cx="236577" cy="207067"/>
          </a:xfrm>
        </p:grpSpPr>
        <p:sp>
          <p:nvSpPr>
            <p:cNvPr id="599" name="Google Shape;599;p15"/>
            <p:cNvSpPr/>
            <p:nvPr/>
          </p:nvSpPr>
          <p:spPr>
            <a:xfrm>
              <a:off x="6462468" y="837084"/>
              <a:ext cx="103937" cy="129030"/>
            </a:xfrm>
            <a:custGeom>
              <a:rect b="b" l="l" r="r" t="t"/>
              <a:pathLst>
                <a:path extrusionOk="0" h="129030" w="103937">
                  <a:moveTo>
                    <a:pt x="0" y="0"/>
                  </a:moveTo>
                  <a:lnTo>
                    <a:pt x="103938" y="129031"/>
                  </a:lnTo>
                  <a:lnTo>
                    <a:pt x="567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0" name="Google Shape;600;p15"/>
            <p:cNvSpPr/>
            <p:nvPr/>
          </p:nvSpPr>
          <p:spPr>
            <a:xfrm>
              <a:off x="6528525" y="837084"/>
              <a:ext cx="101445" cy="137473"/>
            </a:xfrm>
            <a:custGeom>
              <a:rect b="b" l="l" r="r" t="t"/>
              <a:pathLst>
                <a:path extrusionOk="0" h="137473" w="101445">
                  <a:moveTo>
                    <a:pt x="0" y="0"/>
                  </a:moveTo>
                  <a:lnTo>
                    <a:pt x="50229" y="137473"/>
                  </a:lnTo>
                  <a:lnTo>
                    <a:pt x="10144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1" name="Google Shape;601;p15"/>
            <p:cNvSpPr/>
            <p:nvPr/>
          </p:nvSpPr>
          <p:spPr>
            <a:xfrm>
              <a:off x="6589946" y="837084"/>
              <a:ext cx="106617" cy="132362"/>
            </a:xfrm>
            <a:custGeom>
              <a:rect b="b" l="l" r="r" t="t"/>
              <a:pathLst>
                <a:path extrusionOk="0" h="132362" w="106617">
                  <a:moveTo>
                    <a:pt x="0" y="132362"/>
                  </a:moveTo>
                  <a:lnTo>
                    <a:pt x="106617" y="0"/>
                  </a:lnTo>
                  <a:lnTo>
                    <a:pt x="4930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2" name="Google Shape;602;p15"/>
            <p:cNvSpPr/>
            <p:nvPr/>
          </p:nvSpPr>
          <p:spPr>
            <a:xfrm>
              <a:off x="6588659" y="767490"/>
              <a:ext cx="67236" cy="56740"/>
            </a:xfrm>
            <a:custGeom>
              <a:rect b="b" l="l" r="r" t="t"/>
              <a:pathLst>
                <a:path extrusionOk="0" h="56740" w="67236">
                  <a:moveTo>
                    <a:pt x="67236" y="0"/>
                  </a:moveTo>
                  <a:lnTo>
                    <a:pt x="0" y="0"/>
                  </a:lnTo>
                  <a:lnTo>
                    <a:pt x="46101" y="567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3" name="Google Shape;603;p15"/>
            <p:cNvSpPr/>
            <p:nvPr/>
          </p:nvSpPr>
          <p:spPr>
            <a:xfrm>
              <a:off x="6532114" y="770044"/>
              <a:ext cx="94808" cy="58341"/>
            </a:xfrm>
            <a:custGeom>
              <a:rect b="b" l="l" r="r" t="t"/>
              <a:pathLst>
                <a:path extrusionOk="0" h="58341" w="94808">
                  <a:moveTo>
                    <a:pt x="94808" y="58341"/>
                  </a:moveTo>
                  <a:lnTo>
                    <a:pt x="47402" y="0"/>
                  </a:lnTo>
                  <a:lnTo>
                    <a:pt x="0" y="5834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4" name="Google Shape;604;p15"/>
            <p:cNvSpPr/>
            <p:nvPr/>
          </p:nvSpPr>
          <p:spPr>
            <a:xfrm>
              <a:off x="6503093" y="767490"/>
              <a:ext cx="67283" cy="57123"/>
            </a:xfrm>
            <a:custGeom>
              <a:rect b="b" l="l" r="r" t="t"/>
              <a:pathLst>
                <a:path extrusionOk="0" h="57123" w="67283">
                  <a:moveTo>
                    <a:pt x="67284" y="0"/>
                  </a:moveTo>
                  <a:lnTo>
                    <a:pt x="0" y="0"/>
                  </a:lnTo>
                  <a:lnTo>
                    <a:pt x="20874" y="5712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5" name="Google Shape;605;p15"/>
            <p:cNvSpPr/>
            <p:nvPr/>
          </p:nvSpPr>
          <p:spPr>
            <a:xfrm>
              <a:off x="6461229" y="772997"/>
              <a:ext cx="54852" cy="55387"/>
            </a:xfrm>
            <a:custGeom>
              <a:rect b="b" l="l" r="r" t="t"/>
              <a:pathLst>
                <a:path extrusionOk="0" h="55387" w="54852">
                  <a:moveTo>
                    <a:pt x="34618" y="0"/>
                  </a:moveTo>
                  <a:lnTo>
                    <a:pt x="0" y="55388"/>
                  </a:lnTo>
                  <a:lnTo>
                    <a:pt x="54853" y="553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06" name="Google Shape;606;p15"/>
            <p:cNvSpPr/>
            <p:nvPr/>
          </p:nvSpPr>
          <p:spPr>
            <a:xfrm>
              <a:off x="6642493" y="772940"/>
              <a:ext cx="55313" cy="55444"/>
            </a:xfrm>
            <a:custGeom>
              <a:rect b="b" l="l" r="r" t="t"/>
              <a:pathLst>
                <a:path extrusionOk="0" h="55444" w="55313">
                  <a:moveTo>
                    <a:pt x="55314" y="55444"/>
                  </a:moveTo>
                  <a:lnTo>
                    <a:pt x="20661" y="0"/>
                  </a:lnTo>
                  <a:lnTo>
                    <a:pt x="0" y="554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pic>
        <p:nvPicPr>
          <p:cNvPr id="607" name="Google Shape;607;p15"/>
          <p:cNvPicPr preferRelativeResize="0"/>
          <p:nvPr/>
        </p:nvPicPr>
        <p:blipFill rotWithShape="1">
          <a:blip r:embed="rId3">
            <a:alphaModFix/>
          </a:blip>
          <a:srcRect b="0" l="0" r="0" t="0"/>
          <a:stretch/>
        </p:blipFill>
        <p:spPr>
          <a:xfrm>
            <a:off x="9104467" y="1076165"/>
            <a:ext cx="431606" cy="431606"/>
          </a:xfrm>
          <a:prstGeom prst="rect">
            <a:avLst/>
          </a:prstGeom>
          <a:noFill/>
          <a:ln>
            <a:noFill/>
          </a:ln>
        </p:spPr>
      </p:pic>
      <p:grpSp>
        <p:nvGrpSpPr>
          <p:cNvPr id="608" name="Google Shape;608;p15"/>
          <p:cNvGrpSpPr/>
          <p:nvPr/>
        </p:nvGrpSpPr>
        <p:grpSpPr>
          <a:xfrm flipH="1" rot="10800000">
            <a:off x="4493119" y="1076165"/>
            <a:ext cx="431612" cy="431678"/>
            <a:chOff x="2246179" y="770535"/>
            <a:chExt cx="216186" cy="216219"/>
          </a:xfrm>
        </p:grpSpPr>
        <p:sp>
          <p:nvSpPr>
            <p:cNvPr id="609" name="Google Shape;609;p15"/>
            <p:cNvSpPr/>
            <p:nvPr/>
          </p:nvSpPr>
          <p:spPr>
            <a:xfrm>
              <a:off x="2246179" y="840039"/>
              <a:ext cx="136119" cy="146715"/>
            </a:xfrm>
            <a:custGeom>
              <a:rect b="b" l="l" r="r" t="t"/>
              <a:pathLst>
                <a:path extrusionOk="0" h="146715" w="136119">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0" name="Google Shape;610;p15"/>
            <p:cNvSpPr/>
            <p:nvPr/>
          </p:nvSpPr>
          <p:spPr>
            <a:xfrm>
              <a:off x="2326175" y="770535"/>
              <a:ext cx="136190" cy="146717"/>
            </a:xfrm>
            <a:custGeom>
              <a:rect b="b" l="l" r="r" t="t"/>
              <a:pathLst>
                <a:path extrusionOk="0" h="146717" w="13619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grpSp>
        <p:nvGrpSpPr>
          <p:cNvPr id="611" name="Google Shape;611;p15"/>
          <p:cNvGrpSpPr/>
          <p:nvPr/>
        </p:nvGrpSpPr>
        <p:grpSpPr>
          <a:xfrm>
            <a:off x="22898989" y="1037995"/>
            <a:ext cx="433288" cy="504468"/>
            <a:chOff x="11449494" y="738992"/>
            <a:chExt cx="216644" cy="252234"/>
          </a:xfrm>
        </p:grpSpPr>
        <p:sp>
          <p:nvSpPr>
            <p:cNvPr id="612" name="Google Shape;612;p15"/>
            <p:cNvSpPr/>
            <p:nvPr/>
          </p:nvSpPr>
          <p:spPr>
            <a:xfrm>
              <a:off x="11499497" y="738992"/>
              <a:ext cx="116637" cy="142254"/>
            </a:xfrm>
            <a:custGeom>
              <a:rect b="b" l="l" r="r" t="t"/>
              <a:pathLst>
                <a:path extrusionOk="0" h="142254" w="116637">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3" name="Google Shape;613;p15"/>
            <p:cNvSpPr/>
            <p:nvPr/>
          </p:nvSpPr>
          <p:spPr>
            <a:xfrm>
              <a:off x="11449494" y="874638"/>
              <a:ext cx="216644" cy="116588"/>
            </a:xfrm>
            <a:custGeom>
              <a:rect b="b" l="l" r="r" t="t"/>
              <a:pathLst>
                <a:path extrusionOk="0" h="116588" w="216644">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614" name="Google Shape;614;p15"/>
          <p:cNvSpPr/>
          <p:nvPr/>
        </p:nvSpPr>
        <p:spPr>
          <a:xfrm>
            <a:off x="9060061" y="5299149"/>
            <a:ext cx="487092" cy="462788"/>
          </a:xfrm>
          <a:custGeom>
            <a:rect b="b" l="l" r="r" t="t"/>
            <a:pathLst>
              <a:path extrusionOk="0" h="231394" w="243546">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5" name="Google Shape;615;p15"/>
          <p:cNvSpPr/>
          <p:nvPr>
            <p:ph idx="22"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lvl1pPr indent="-385064" lvl="0" marL="457200" marR="0" rtl="0" algn="l">
              <a:lnSpc>
                <a:spcPct val="140000"/>
              </a:lnSpc>
              <a:spcBef>
                <a:spcPts val="800"/>
              </a:spcBef>
              <a:spcAft>
                <a:spcPts val="0"/>
              </a:spcAft>
              <a:buClr>
                <a:schemeClr val="accent1"/>
              </a:buClr>
              <a:buSzPts val="2464"/>
              <a:buFont typeface="Inter"/>
              <a:buChar char="⎪"/>
              <a:defRPr b="0" baseline="30000" i="0" sz="2800" u="none" cap="none" strike="noStrike">
                <a:solidFill>
                  <a:schemeClr val="dk2"/>
                </a:solidFill>
                <a:latin typeface="Open Sans"/>
                <a:ea typeface="Open Sans"/>
                <a:cs typeface="Open Sans"/>
                <a:sym typeface="Open Sans"/>
              </a:defRPr>
            </a:lvl1pPr>
            <a:lvl2pPr indent="-384047" lvl="1" marL="914400" marR="0" rtl="0" algn="l">
              <a:lnSpc>
                <a:spcPct val="140000"/>
              </a:lnSpc>
              <a:spcBef>
                <a:spcPts val="0"/>
              </a:spcBef>
              <a:spcAft>
                <a:spcPts val="0"/>
              </a:spcAft>
              <a:buClr>
                <a:schemeClr val="accent1"/>
              </a:buClr>
              <a:buSzPts val="2448"/>
              <a:buFont typeface="NTR"/>
              <a:buChar char="⁃"/>
              <a:defRPr b="0" baseline="30000" i="0" sz="2400" u="none" cap="none" strike="noStrike">
                <a:solidFill>
                  <a:schemeClr val="dk2"/>
                </a:solidFill>
                <a:latin typeface="Open Sans"/>
                <a:ea typeface="Open Sans"/>
                <a:cs typeface="Open Sans"/>
                <a:sym typeface="Open Sans"/>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grpSp>
        <p:nvGrpSpPr>
          <p:cNvPr id="616" name="Google Shape;616;p15"/>
          <p:cNvGrpSpPr/>
          <p:nvPr/>
        </p:nvGrpSpPr>
        <p:grpSpPr>
          <a:xfrm>
            <a:off x="18006606" y="5318650"/>
            <a:ext cx="753194" cy="461622"/>
            <a:chOff x="9003303" y="2776985"/>
            <a:chExt cx="376597" cy="230811"/>
          </a:xfrm>
        </p:grpSpPr>
        <p:sp>
          <p:nvSpPr>
            <p:cNvPr id="617" name="Google Shape;617;p15"/>
            <p:cNvSpPr/>
            <p:nvPr/>
          </p:nvSpPr>
          <p:spPr>
            <a:xfrm>
              <a:off x="9087901" y="2941625"/>
              <a:ext cx="66180" cy="66171"/>
            </a:xfrm>
            <a:custGeom>
              <a:rect b="b" l="l" r="r" t="t"/>
              <a:pathLst>
                <a:path extrusionOk="0" h="66171" w="6618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8" name="Google Shape;618;p15"/>
            <p:cNvSpPr/>
            <p:nvPr/>
          </p:nvSpPr>
          <p:spPr>
            <a:xfrm>
              <a:off x="9262385" y="2941625"/>
              <a:ext cx="66179" cy="66171"/>
            </a:xfrm>
            <a:custGeom>
              <a:rect b="b" l="l" r="r" t="t"/>
              <a:pathLst>
                <a:path extrusionOk="0" h="66171" w="66179">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19" name="Google Shape;619;p15"/>
            <p:cNvSpPr/>
            <p:nvPr/>
          </p:nvSpPr>
          <p:spPr>
            <a:xfrm>
              <a:off x="9025036" y="2826475"/>
              <a:ext cx="133179" cy="21915"/>
            </a:xfrm>
            <a:custGeom>
              <a:rect b="b" l="l" r="r" t="t"/>
              <a:pathLst>
                <a:path extrusionOk="0" h="21915" w="133179">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20" name="Google Shape;620;p15"/>
            <p:cNvSpPr/>
            <p:nvPr/>
          </p:nvSpPr>
          <p:spPr>
            <a:xfrm>
              <a:off x="9045534" y="2776985"/>
              <a:ext cx="334366" cy="199726"/>
            </a:xfrm>
            <a:custGeom>
              <a:rect b="b" l="l" r="r" t="t"/>
              <a:pathLst>
                <a:path extrusionOk="0" h="199726" w="334366">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621" name="Google Shape;621;p15"/>
            <p:cNvSpPr/>
            <p:nvPr/>
          </p:nvSpPr>
          <p:spPr>
            <a:xfrm>
              <a:off x="9003303" y="2880575"/>
              <a:ext cx="123907" cy="21915"/>
            </a:xfrm>
            <a:custGeom>
              <a:rect b="b" l="l" r="r" t="t"/>
              <a:pathLst>
                <a:path extrusionOk="0" h="21915" w="123907">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622" name="Google Shape;622;p15"/>
          <p:cNvSpPr txBox="1"/>
          <p:nvPr/>
        </p:nvSpPr>
        <p:spPr>
          <a:xfrm>
            <a:off x="89757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1"/>
                </a:solidFill>
                <a:latin typeface="Open Sans SemiBold"/>
                <a:ea typeface="Open Sans SemiBold"/>
                <a:cs typeface="Open Sans SemiBold"/>
                <a:sym typeface="Open Sans SemiBold"/>
              </a:rPr>
              <a:t>Cost Structure</a:t>
            </a:r>
            <a:endParaRPr/>
          </a:p>
        </p:txBody>
      </p:sp>
      <p:grpSp>
        <p:nvGrpSpPr>
          <p:cNvPr id="623" name="Google Shape;623;p15"/>
          <p:cNvGrpSpPr/>
          <p:nvPr/>
        </p:nvGrpSpPr>
        <p:grpSpPr>
          <a:xfrm>
            <a:off x="12320116" y="9398483"/>
            <a:ext cx="11287328" cy="716478"/>
            <a:chOff x="7303396" y="654237"/>
            <a:chExt cx="2194447" cy="398356"/>
          </a:xfrm>
        </p:grpSpPr>
        <p:cxnSp>
          <p:nvCxnSpPr>
            <p:cNvPr id="624" name="Google Shape;624;p15"/>
            <p:cNvCxnSpPr/>
            <p:nvPr/>
          </p:nvCxnSpPr>
          <p:spPr>
            <a:xfrm>
              <a:off x="7303397" y="1052593"/>
              <a:ext cx="2194446" cy="0"/>
            </a:xfrm>
            <a:prstGeom prst="straightConnector1">
              <a:avLst/>
            </a:prstGeom>
            <a:noFill/>
            <a:ln cap="flat" cmpd="sng" w="9525">
              <a:solidFill>
                <a:schemeClr val="dk2">
                  <a:alpha val="18823"/>
                </a:schemeClr>
              </a:solidFill>
              <a:prstDash val="solid"/>
              <a:miter lim="800000"/>
              <a:headEnd len="sm" w="sm" type="none"/>
              <a:tailEnd len="sm" w="sm" type="none"/>
            </a:ln>
          </p:spPr>
        </p:cxnSp>
        <p:sp>
          <p:nvSpPr>
            <p:cNvPr id="625" name="Google Shape;625;p15"/>
            <p:cNvSpPr/>
            <p:nvPr/>
          </p:nvSpPr>
          <p:spPr>
            <a:xfrm>
              <a:off x="7303396" y="654237"/>
              <a:ext cx="2194447" cy="395369"/>
            </a:xfrm>
            <a:prstGeom prst="round2SameRect">
              <a:avLst>
                <a:gd fmla="val 16666" name="adj1"/>
                <a:gd fmla="val 0" name="adj2"/>
              </a:avLst>
            </a:prstGeom>
            <a:solidFill>
              <a:srgbClr val="D2D8E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
        <p:nvSpPr>
          <p:cNvPr id="626" name="Google Shape;626;p15"/>
          <p:cNvSpPr txBox="1"/>
          <p:nvPr/>
        </p:nvSpPr>
        <p:spPr>
          <a:xfrm>
            <a:off x="12500990" y="9455104"/>
            <a:ext cx="343269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accent2"/>
                </a:solidFill>
                <a:latin typeface="Open Sans SemiBold"/>
                <a:ea typeface="Open Sans SemiBold"/>
                <a:cs typeface="Open Sans SemiBold"/>
                <a:sym typeface="Open Sans SemiBold"/>
              </a:rPr>
              <a:t>Revenue Stream</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lt1"/>
        </a:solidFill>
      </p:bgPr>
    </p:bg>
    <p:spTree>
      <p:nvGrpSpPr>
        <p:cNvPr id="627" name="Shape 627"/>
        <p:cNvGrpSpPr/>
        <p:nvPr/>
      </p:nvGrpSpPr>
      <p:grpSpPr>
        <a:xfrm>
          <a:off x="0" y="0"/>
          <a:ext cx="0" cy="0"/>
          <a:chOff x="0" y="0"/>
          <a:chExt cx="0" cy="0"/>
        </a:xfrm>
      </p:grpSpPr>
      <p:sp>
        <p:nvSpPr>
          <p:cNvPr id="628" name="Google Shape;628;p16"/>
          <p:cNvSpPr/>
          <p:nvPr/>
        </p:nvSpPr>
        <p:spPr>
          <a:xfrm>
            <a:off x="8283388" y="0"/>
            <a:ext cx="16100612" cy="13716000"/>
          </a:xfrm>
          <a:prstGeom prst="rect">
            <a:avLst/>
          </a:prstGeom>
          <a:solidFill>
            <a:srgbClr val="DDE7F4">
              <a:alpha val="7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cxnSp>
        <p:nvCxnSpPr>
          <p:cNvPr id="629" name="Google Shape;629;p16"/>
          <p:cNvCxnSpPr/>
          <p:nvPr/>
        </p:nvCxnSpPr>
        <p:spPr>
          <a:xfrm>
            <a:off x="8283388" y="0"/>
            <a:ext cx="0" cy="13716000"/>
          </a:xfrm>
          <a:prstGeom prst="straightConnector1">
            <a:avLst/>
          </a:prstGeom>
          <a:noFill/>
          <a:ln cap="flat" cmpd="sng" w="9525">
            <a:solidFill>
              <a:schemeClr val="accent1"/>
            </a:solidFill>
            <a:prstDash val="solid"/>
            <a:miter lim="800000"/>
            <a:headEnd len="sm" w="sm" type="none"/>
            <a:tailEnd len="sm" w="sm" type="none"/>
          </a:ln>
        </p:spPr>
      </p:cxnSp>
      <p:grpSp>
        <p:nvGrpSpPr>
          <p:cNvPr id="630" name="Google Shape;630;p16"/>
          <p:cNvGrpSpPr/>
          <p:nvPr/>
        </p:nvGrpSpPr>
        <p:grpSpPr>
          <a:xfrm>
            <a:off x="21369459" y="12749973"/>
            <a:ext cx="3014542" cy="966026"/>
            <a:chOff x="10684729" y="6374986"/>
            <a:chExt cx="1507271" cy="483013"/>
          </a:xfrm>
        </p:grpSpPr>
        <p:grpSp>
          <p:nvGrpSpPr>
            <p:cNvPr id="631" name="Google Shape;631;p16"/>
            <p:cNvGrpSpPr/>
            <p:nvPr/>
          </p:nvGrpSpPr>
          <p:grpSpPr>
            <a:xfrm>
              <a:off x="11631705" y="6374986"/>
              <a:ext cx="560295" cy="483013"/>
              <a:chOff x="11443455" y="6212702"/>
              <a:chExt cx="748546" cy="645298"/>
            </a:xfrm>
          </p:grpSpPr>
          <p:sp>
            <p:nvSpPr>
              <p:cNvPr id="632" name="Google Shape;632;p16"/>
              <p:cNvSpPr/>
              <p:nvPr/>
            </p:nvSpPr>
            <p:spPr>
              <a:xfrm>
                <a:off x="11443455" y="6212702"/>
                <a:ext cx="748546" cy="645298"/>
              </a:xfrm>
              <a:prstGeom prst="triangle">
                <a:avLst>
                  <a:gd fmla="val 10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633" name="Google Shape;633;p16"/>
              <p:cNvSpPr/>
              <p:nvPr/>
            </p:nvSpPr>
            <p:spPr>
              <a:xfrm>
                <a:off x="11859191" y="6552046"/>
                <a:ext cx="203793" cy="197295"/>
              </a:xfrm>
              <a:custGeom>
                <a:rect b="b" l="l" r="r" t="t"/>
                <a:pathLst>
                  <a:path extrusionOk="0" h="281855" w="291138">
                    <a:moveTo>
                      <a:pt x="287491" y="137518"/>
                    </a:moveTo>
                    <a:cubicBezTo>
                      <a:pt x="292768" y="131714"/>
                      <a:pt x="292259" y="122818"/>
                      <a:pt x="286353" y="117653"/>
                    </a:cubicBezTo>
                    <a:lnTo>
                      <a:pt x="156239" y="3804"/>
                    </a:lnTo>
                    <a:cubicBezTo>
                      <a:pt x="150334" y="-1361"/>
                      <a:pt x="140865" y="-1253"/>
                      <a:pt x="135084" y="4047"/>
                    </a:cubicBezTo>
                    <a:lnTo>
                      <a:pt x="4528" y="123723"/>
                    </a:lnTo>
                    <a:cubicBezTo>
                      <a:pt x="-1253" y="129024"/>
                      <a:pt x="-1537" y="137908"/>
                      <a:pt x="3900" y="143560"/>
                    </a:cubicBezTo>
                    <a:lnTo>
                      <a:pt x="7173" y="146969"/>
                    </a:lnTo>
                    <a:cubicBezTo>
                      <a:pt x="12603" y="152620"/>
                      <a:pt x="21381" y="153294"/>
                      <a:pt x="26766" y="148469"/>
                    </a:cubicBezTo>
                    <a:lnTo>
                      <a:pt x="36523" y="139732"/>
                    </a:lnTo>
                    <a:lnTo>
                      <a:pt x="36523" y="267654"/>
                    </a:lnTo>
                    <a:cubicBezTo>
                      <a:pt x="36523" y="275502"/>
                      <a:pt x="42882" y="281856"/>
                      <a:pt x="50725" y="281856"/>
                    </a:cubicBezTo>
                    <a:lnTo>
                      <a:pt x="101616" y="281856"/>
                    </a:lnTo>
                    <a:cubicBezTo>
                      <a:pt x="109459" y="281856"/>
                      <a:pt x="115818" y="275502"/>
                      <a:pt x="115818" y="267654"/>
                    </a:cubicBezTo>
                    <a:lnTo>
                      <a:pt x="115818" y="178160"/>
                    </a:lnTo>
                    <a:lnTo>
                      <a:pt x="180730" y="178160"/>
                    </a:lnTo>
                    <a:lnTo>
                      <a:pt x="180730" y="267654"/>
                    </a:lnTo>
                    <a:cubicBezTo>
                      <a:pt x="180617" y="275496"/>
                      <a:pt x="186229" y="281850"/>
                      <a:pt x="194072" y="281850"/>
                    </a:cubicBezTo>
                    <a:lnTo>
                      <a:pt x="248003" y="281850"/>
                    </a:lnTo>
                    <a:cubicBezTo>
                      <a:pt x="255846" y="281850"/>
                      <a:pt x="262206" y="275496"/>
                      <a:pt x="262206" y="267648"/>
                    </a:cubicBezTo>
                    <a:lnTo>
                      <a:pt x="262206" y="141533"/>
                    </a:lnTo>
                    <a:cubicBezTo>
                      <a:pt x="262206" y="141533"/>
                      <a:pt x="264901" y="143894"/>
                      <a:pt x="268225" y="146816"/>
                    </a:cubicBezTo>
                    <a:cubicBezTo>
                      <a:pt x="271544" y="149732"/>
                      <a:pt x="278515" y="147394"/>
                      <a:pt x="283792" y="141584"/>
                    </a:cubicBezTo>
                    <a:lnTo>
                      <a:pt x="287491" y="137518"/>
                    </a:lnTo>
                    <a:close/>
                  </a:path>
                </a:pathLst>
              </a:custGeom>
              <a:solidFill>
                <a:srgbClr val="D2D8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grpSp>
        <p:sp>
          <p:nvSpPr>
            <p:cNvPr id="634" name="Google Shape;634;p16">
              <a:hlinkClick action="ppaction://hlinkshowjump?jump=firstslide"/>
            </p:cNvPr>
            <p:cNvSpPr txBox="1"/>
            <p:nvPr/>
          </p:nvSpPr>
          <p:spPr>
            <a:xfrm>
              <a:off x="10684729" y="6427161"/>
              <a:ext cx="1466930" cy="40555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chemeClr val="dk2"/>
                  </a:solidFill>
                  <a:latin typeface="Open Sans"/>
                  <a:ea typeface="Open Sans"/>
                  <a:cs typeface="Open Sans"/>
                  <a:sym typeface="Open Sans"/>
                </a:rPr>
                <a:t>Back to main</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idx="12" type="sldNum"/>
          </p:nvPr>
        </p:nvSpPr>
        <p:spPr>
          <a:xfrm>
            <a:off x="22491191" y="792733"/>
            <a:ext cx="768859" cy="535434"/>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1pPr>
            <a:lvl2pPr indent="0" lvl="1"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2pPr>
            <a:lvl3pPr indent="0" lvl="2"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3pPr>
            <a:lvl4pPr indent="0" lvl="3"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4pPr>
            <a:lvl5pPr indent="0" lvl="4"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5pPr>
            <a:lvl6pPr indent="0" lvl="5"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6pPr>
            <a:lvl7pPr indent="0" lvl="6"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7pPr>
            <a:lvl8pPr indent="0" lvl="7"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8pPr>
            <a:lvl9pPr indent="0" lvl="8" marL="0" marR="0" rtl="0" algn="ctr">
              <a:lnSpc>
                <a:spcPct val="100000"/>
              </a:lnSpc>
              <a:spcBef>
                <a:spcPts val="0"/>
              </a:spcBef>
              <a:spcAft>
                <a:spcPts val="0"/>
              </a:spcAft>
              <a:buClr>
                <a:srgbClr val="323C40"/>
              </a:buClr>
              <a:buSzPts val="3000"/>
              <a:buFont typeface="Ubuntu"/>
              <a:buNone/>
              <a:defRPr b="0" i="0" sz="3000" u="none" cap="none" strike="noStrike">
                <a:solidFill>
                  <a:srgbClr val="323C40"/>
                </a:solidFill>
                <a:latin typeface="Ubuntu"/>
                <a:ea typeface="Ubuntu"/>
                <a:cs typeface="Ubuntu"/>
                <a:sym typeface="Ubuntu"/>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7F4"/>
        </a:solidFill>
      </p:bgPr>
    </p:bg>
    <p:spTree>
      <p:nvGrpSpPr>
        <p:cNvPr id="8" name="Shape 8"/>
        <p:cNvGrpSpPr/>
        <p:nvPr/>
      </p:nvGrpSpPr>
      <p:grpSpPr>
        <a:xfrm>
          <a:off x="0" y="0"/>
          <a:ext cx="0" cy="0"/>
          <a:chOff x="0" y="0"/>
          <a:chExt cx="0" cy="0"/>
        </a:xfrm>
      </p:grpSpPr>
      <p:sp>
        <p:nvSpPr>
          <p:cNvPr id="9" name="Google Shape;9;p11"/>
          <p:cNvSpPr/>
          <p:nvPr/>
        </p:nvSpPr>
        <p:spPr>
          <a:xfrm>
            <a:off x="733427" y="1285878"/>
            <a:ext cx="22917150" cy="11430000"/>
          </a:xfrm>
          <a:prstGeom prst="rect">
            <a:avLst/>
          </a:prstGeom>
          <a:noFill/>
          <a:ln cap="flat" cmpd="sng" w="12700">
            <a:solidFill>
              <a:srgbClr val="456793">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7F4"/>
        </a:solidFill>
      </p:bgPr>
    </p:bg>
    <p:spTree>
      <p:nvGrpSpPr>
        <p:cNvPr id="367" name="Shape 367"/>
        <p:cNvGrpSpPr/>
        <p:nvPr/>
      </p:nvGrpSpPr>
      <p:grpSpPr>
        <a:xfrm>
          <a:off x="0" y="0"/>
          <a:ext cx="0" cy="0"/>
          <a:chOff x="0" y="0"/>
          <a:chExt cx="0" cy="0"/>
        </a:xfrm>
      </p:grpSpPr>
      <p:sp>
        <p:nvSpPr>
          <p:cNvPr id="368" name="Google Shape;368;p13"/>
          <p:cNvSpPr/>
          <p:nvPr/>
        </p:nvSpPr>
        <p:spPr>
          <a:xfrm>
            <a:off x="733427" y="1285878"/>
            <a:ext cx="22917150" cy="11430000"/>
          </a:xfrm>
          <a:prstGeom prst="rect">
            <a:avLst/>
          </a:prstGeom>
          <a:noFill/>
          <a:ln cap="flat" cmpd="sng" w="12700">
            <a:solidFill>
              <a:srgbClr val="456793">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odelocanvas.net/"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modelocanvas.net/"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modelocanvas.net/"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
          <p:cNvSpPr/>
          <p:nvPr/>
        </p:nvSpPr>
        <p:spPr>
          <a:xfrm>
            <a:off x="1210100" y="1931050"/>
            <a:ext cx="4106100" cy="71628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457200" marR="0" rtl="0" algn="l">
              <a:lnSpc>
                <a:spcPct val="100000"/>
              </a:lnSpc>
              <a:spcBef>
                <a:spcPts val="0"/>
              </a:spcBef>
              <a:spcAft>
                <a:spcPts val="0"/>
              </a:spcAft>
              <a:buNone/>
            </a:pPr>
            <a:r>
              <a:rPr lang="en-US" sz="2000">
                <a:solidFill>
                  <a:schemeClr val="dk1"/>
                </a:solidFill>
              </a:rPr>
              <a:t>Los socios claves para </a:t>
            </a:r>
            <a:r>
              <a:rPr lang="en-US" sz="2000">
                <a:solidFill>
                  <a:schemeClr val="dk1"/>
                </a:solidFill>
              </a:rPr>
              <a:t>desarrollar</a:t>
            </a:r>
            <a:r>
              <a:rPr lang="en-US" sz="2000">
                <a:solidFill>
                  <a:schemeClr val="dk1"/>
                </a:solidFill>
              </a:rPr>
              <a:t> el modelo de negocio son los siguientes:</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Font typeface="Arial"/>
              <a:buChar char="●"/>
            </a:pPr>
            <a:r>
              <a:rPr lang="en-US" sz="2000">
                <a:solidFill>
                  <a:schemeClr val="dk1"/>
                </a:solidFill>
              </a:rPr>
              <a:t>Desarrolladores.</a:t>
            </a:r>
            <a:endParaRPr sz="2000">
              <a:solidFill>
                <a:schemeClr val="dk1"/>
              </a:solidFill>
            </a:endParaRPr>
          </a:p>
          <a:p>
            <a:pPr indent="0" lvl="0" marL="45720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Empresas de primera mano.</a:t>
            </a:r>
            <a:endParaRPr sz="2000">
              <a:solidFill>
                <a:schemeClr val="dk1"/>
              </a:solidFill>
            </a:endParaRPr>
          </a:p>
          <a:p>
            <a:pPr indent="0" lvl="0" marL="457200" marR="0" rtl="0" algn="l">
              <a:lnSpc>
                <a:spcPct val="100000"/>
              </a:lnSpc>
              <a:spcBef>
                <a:spcPts val="0"/>
              </a:spcBef>
              <a:spcAft>
                <a:spcPts val="0"/>
              </a:spcAft>
              <a:buNone/>
            </a:pPr>
            <a:r>
              <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en-US" sz="2000">
                <a:solidFill>
                  <a:schemeClr val="dk1"/>
                </a:solidFill>
              </a:rPr>
              <a:t>Relaciones colaborativas con instituciones de </a:t>
            </a:r>
            <a:r>
              <a:rPr lang="en-US" sz="2000">
                <a:solidFill>
                  <a:schemeClr val="dk1"/>
                </a:solidFill>
              </a:rPr>
              <a:t>educación</a:t>
            </a:r>
            <a:r>
              <a:rPr lang="en-US" sz="2000">
                <a:solidFill>
                  <a:schemeClr val="dk1"/>
                </a:solidFill>
              </a:rPr>
              <a:t> superior.</a:t>
            </a:r>
            <a:endParaRPr sz="2000">
              <a:solidFill>
                <a:schemeClr val="dk1"/>
              </a:solidFill>
            </a:endParaRPr>
          </a:p>
        </p:txBody>
      </p:sp>
      <p:sp>
        <p:nvSpPr>
          <p:cNvPr id="640" name="Google Shape;640;p1"/>
          <p:cNvSpPr/>
          <p:nvPr/>
        </p:nvSpPr>
        <p:spPr>
          <a:xfrm>
            <a:off x="5677292" y="1621732"/>
            <a:ext cx="4084633" cy="3221994"/>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rPr lang="en-US" sz="2000">
                <a:solidFill>
                  <a:schemeClr val="dk1"/>
                </a:solidFill>
              </a:rPr>
              <a:t>Agilizar la </a:t>
            </a:r>
            <a:r>
              <a:rPr lang="en-US" sz="2000">
                <a:solidFill>
                  <a:schemeClr val="dk1"/>
                </a:solidFill>
              </a:rPr>
              <a:t>estructura </a:t>
            </a:r>
            <a:r>
              <a:rPr lang="en-US" sz="2000">
                <a:solidFill>
                  <a:schemeClr val="dk1"/>
                </a:solidFill>
              </a:rPr>
              <a:t>en relación al sistema oferta-demanda de la empleabilidad, ya que al ofrecer </a:t>
            </a:r>
            <a:r>
              <a:rPr lang="en-US" sz="2000">
                <a:solidFill>
                  <a:schemeClr val="dk1"/>
                </a:solidFill>
              </a:rPr>
              <a:t>más</a:t>
            </a:r>
            <a:r>
              <a:rPr lang="en-US" sz="2000">
                <a:solidFill>
                  <a:schemeClr val="dk1"/>
                </a:solidFill>
              </a:rPr>
              <a:t> empleos en una </a:t>
            </a:r>
            <a:r>
              <a:rPr lang="en-US" sz="2000">
                <a:solidFill>
                  <a:schemeClr val="dk1"/>
                </a:solidFill>
              </a:rPr>
              <a:t>aplicación</a:t>
            </a:r>
            <a:r>
              <a:rPr lang="en-US" sz="2000">
                <a:solidFill>
                  <a:schemeClr val="dk1"/>
                </a:solidFill>
              </a:rPr>
              <a:t> que ayude a las personas a buscarlas, </a:t>
            </a:r>
            <a:r>
              <a:rPr lang="en-US" sz="2000">
                <a:solidFill>
                  <a:schemeClr val="dk1"/>
                </a:solidFill>
              </a:rPr>
              <a:t>producirá</a:t>
            </a:r>
            <a:r>
              <a:rPr lang="en-US" sz="2000">
                <a:solidFill>
                  <a:schemeClr val="dk1"/>
                </a:solidFill>
              </a:rPr>
              <a:t> una mayor solicitud de esta.</a:t>
            </a:r>
            <a:endParaRPr b="0" i="0" sz="2000" u="none" cap="none" strike="noStrike">
              <a:solidFill>
                <a:schemeClr val="dk1"/>
              </a:solidFill>
              <a:latin typeface="Arial"/>
              <a:ea typeface="Arial"/>
              <a:cs typeface="Arial"/>
              <a:sym typeface="Arial"/>
            </a:endParaRPr>
          </a:p>
        </p:txBody>
      </p:sp>
      <p:sp>
        <p:nvSpPr>
          <p:cNvPr id="641" name="Google Shape;641;p1"/>
          <p:cNvSpPr/>
          <p:nvPr/>
        </p:nvSpPr>
        <p:spPr>
          <a:xfrm>
            <a:off x="5658750" y="5737700"/>
            <a:ext cx="4103400" cy="33561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just">
              <a:lnSpc>
                <a:spcPct val="100000"/>
              </a:lnSpc>
              <a:spcBef>
                <a:spcPts val="0"/>
              </a:spcBef>
              <a:spcAft>
                <a:spcPts val="0"/>
              </a:spcAft>
              <a:buClr>
                <a:srgbClr val="FFFFFF"/>
              </a:buClr>
              <a:buSzPts val="5600"/>
              <a:buFont typeface="Helvetica Neue"/>
              <a:buNone/>
            </a:pPr>
            <a:r>
              <a:rPr lang="en-US" sz="2000">
                <a:solidFill>
                  <a:schemeClr val="dk1"/>
                </a:solidFill>
              </a:rPr>
              <a:t>Los elementos </a:t>
            </a:r>
            <a:r>
              <a:rPr lang="en-US" sz="2000">
                <a:solidFill>
                  <a:schemeClr val="dk1"/>
                </a:solidFill>
              </a:rPr>
              <a:t>más</a:t>
            </a:r>
            <a:r>
              <a:rPr lang="en-US" sz="2000">
                <a:solidFill>
                  <a:schemeClr val="dk1"/>
                </a:solidFill>
              </a:rPr>
              <a:t> importantes del proyectos son los programas a utilizar para poder desarrollar la app y la </a:t>
            </a:r>
            <a:r>
              <a:rPr lang="en-US" sz="2000">
                <a:solidFill>
                  <a:schemeClr val="dk1"/>
                </a:solidFill>
              </a:rPr>
              <a:t>página</a:t>
            </a:r>
            <a:r>
              <a:rPr lang="en-US" sz="2000">
                <a:solidFill>
                  <a:schemeClr val="dk1"/>
                </a:solidFill>
              </a:rPr>
              <a:t> web, </a:t>
            </a:r>
            <a:r>
              <a:rPr lang="en-US" sz="2000">
                <a:solidFill>
                  <a:schemeClr val="dk1"/>
                </a:solidFill>
              </a:rPr>
              <a:t>además</a:t>
            </a:r>
            <a:r>
              <a:rPr lang="en-US" sz="2000">
                <a:solidFill>
                  <a:schemeClr val="dk1"/>
                </a:solidFill>
              </a:rPr>
              <a:t> los activos que en este caso </a:t>
            </a:r>
            <a:r>
              <a:rPr lang="en-US" sz="2000">
                <a:solidFill>
                  <a:schemeClr val="dk1"/>
                </a:solidFill>
              </a:rPr>
              <a:t>serían</a:t>
            </a:r>
            <a:r>
              <a:rPr lang="en-US" sz="2000">
                <a:solidFill>
                  <a:schemeClr val="dk1"/>
                </a:solidFill>
              </a:rPr>
              <a:t> las personas que </a:t>
            </a:r>
            <a:r>
              <a:rPr lang="en-US" sz="2000">
                <a:solidFill>
                  <a:schemeClr val="dk1"/>
                </a:solidFill>
              </a:rPr>
              <a:t>desarrollarían</a:t>
            </a:r>
            <a:r>
              <a:rPr lang="en-US" sz="2000">
                <a:solidFill>
                  <a:schemeClr val="dk1"/>
                </a:solidFill>
              </a:rPr>
              <a:t> esta plataforma y por </a:t>
            </a:r>
            <a:r>
              <a:rPr lang="en-US" sz="2000">
                <a:solidFill>
                  <a:schemeClr val="dk1"/>
                </a:solidFill>
              </a:rPr>
              <a:t>último</a:t>
            </a:r>
            <a:r>
              <a:rPr lang="en-US" sz="2000">
                <a:solidFill>
                  <a:schemeClr val="dk1"/>
                </a:solidFill>
              </a:rPr>
              <a:t> pero no menos importante los recursos de la publicidades que se </a:t>
            </a:r>
            <a:r>
              <a:rPr lang="en-US" sz="2000">
                <a:solidFill>
                  <a:schemeClr val="dk1"/>
                </a:solidFill>
              </a:rPr>
              <a:t>harán</a:t>
            </a:r>
            <a:r>
              <a:rPr lang="en-US" sz="2000">
                <a:solidFill>
                  <a:schemeClr val="dk1"/>
                </a:solidFill>
              </a:rPr>
              <a:t>.</a:t>
            </a:r>
            <a:endParaRPr b="0" i="0" sz="2000" u="none" cap="none" strike="noStrike">
              <a:solidFill>
                <a:schemeClr val="dk1"/>
              </a:solidFill>
              <a:latin typeface="Arial"/>
              <a:ea typeface="Arial"/>
              <a:cs typeface="Arial"/>
              <a:sym typeface="Arial"/>
            </a:endParaRPr>
          </a:p>
        </p:txBody>
      </p:sp>
      <p:sp>
        <p:nvSpPr>
          <p:cNvPr id="642" name="Google Shape;642;p1"/>
          <p:cNvSpPr/>
          <p:nvPr/>
        </p:nvSpPr>
        <p:spPr>
          <a:xfrm>
            <a:off x="10044213" y="1931050"/>
            <a:ext cx="4116000" cy="71628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just">
              <a:lnSpc>
                <a:spcPct val="100000"/>
              </a:lnSpc>
              <a:spcBef>
                <a:spcPts val="0"/>
              </a:spcBef>
              <a:spcAft>
                <a:spcPts val="0"/>
              </a:spcAft>
              <a:buClr>
                <a:srgbClr val="FFFFFF"/>
              </a:buClr>
              <a:buSzPts val="5600"/>
              <a:buFont typeface="Helvetica Neue"/>
              <a:buNone/>
            </a:pPr>
            <a:r>
              <a:rPr lang="en-US" sz="2000">
                <a:solidFill>
                  <a:schemeClr val="dk1"/>
                </a:solidFill>
              </a:rPr>
              <a:t>Ofrecemos una plataforma accesible y sencilla para la búsqueda de empleos básicos,  para todas las personas. Además, </a:t>
            </a:r>
            <a:r>
              <a:rPr lang="en-US" sz="2000">
                <a:solidFill>
                  <a:schemeClr val="dk1"/>
                </a:solidFill>
              </a:rPr>
              <a:t>también</a:t>
            </a:r>
            <a:r>
              <a:rPr lang="en-US" sz="2000">
                <a:solidFill>
                  <a:schemeClr val="dk1"/>
                </a:solidFill>
              </a:rPr>
              <a:t> facilitamos una comunicación ágil y flexible entre empleadores y trabajadores.</a:t>
            </a:r>
            <a:endParaRPr sz="2000">
              <a:solidFill>
                <a:schemeClr val="dk1"/>
              </a:solidFill>
            </a:endParaRPr>
          </a:p>
        </p:txBody>
      </p:sp>
      <p:sp>
        <p:nvSpPr>
          <p:cNvPr id="643" name="Google Shape;643;p1"/>
          <p:cNvSpPr/>
          <p:nvPr/>
        </p:nvSpPr>
        <p:spPr>
          <a:xfrm>
            <a:off x="14519715" y="1621319"/>
            <a:ext cx="4188510" cy="3223031"/>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just">
              <a:lnSpc>
                <a:spcPct val="100000"/>
              </a:lnSpc>
              <a:spcBef>
                <a:spcPts val="0"/>
              </a:spcBef>
              <a:spcAft>
                <a:spcPts val="0"/>
              </a:spcAft>
              <a:buClr>
                <a:srgbClr val="FFFFFF"/>
              </a:buClr>
              <a:buSzPts val="5600"/>
              <a:buFont typeface="Helvetica Neue"/>
              <a:buNone/>
            </a:pPr>
            <a:r>
              <a:rPr lang="en-US" sz="2000">
                <a:solidFill>
                  <a:schemeClr val="dk1"/>
                </a:solidFill>
              </a:rPr>
              <a:t>Para mantener y hacer crecer a los clientes, se </a:t>
            </a:r>
            <a:r>
              <a:rPr lang="en-US" sz="2000">
                <a:solidFill>
                  <a:schemeClr val="dk1"/>
                </a:solidFill>
              </a:rPr>
              <a:t>implementará</a:t>
            </a:r>
            <a:r>
              <a:rPr lang="en-US" sz="2000">
                <a:solidFill>
                  <a:schemeClr val="dk1"/>
                </a:solidFill>
              </a:rPr>
              <a:t> un sistema de </a:t>
            </a:r>
            <a:r>
              <a:rPr lang="en-US" sz="2000">
                <a:solidFill>
                  <a:schemeClr val="dk1"/>
                </a:solidFill>
              </a:rPr>
              <a:t>clasificación</a:t>
            </a:r>
            <a:r>
              <a:rPr lang="en-US" sz="2000">
                <a:solidFill>
                  <a:schemeClr val="dk1"/>
                </a:solidFill>
              </a:rPr>
              <a:t> para poder ayudar a los usuarios que buscan y ofrecen empleos.</a:t>
            </a:r>
            <a:endParaRPr b="0" i="0" sz="2000" u="none" cap="none" strike="noStrike">
              <a:solidFill>
                <a:schemeClr val="dk1"/>
              </a:solidFill>
              <a:latin typeface="Arial"/>
              <a:ea typeface="Arial"/>
              <a:cs typeface="Arial"/>
              <a:sym typeface="Arial"/>
            </a:endParaRPr>
          </a:p>
        </p:txBody>
      </p:sp>
      <p:sp>
        <p:nvSpPr>
          <p:cNvPr id="644" name="Google Shape;644;p1"/>
          <p:cNvSpPr/>
          <p:nvPr/>
        </p:nvSpPr>
        <p:spPr>
          <a:xfrm>
            <a:off x="14556250" y="5872325"/>
            <a:ext cx="4116000" cy="32229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rPr lang="en-US" sz="2000">
                <a:solidFill>
                  <a:schemeClr val="dk1"/>
                </a:solidFill>
              </a:rPr>
              <a:t>La plataforma y app </a:t>
            </a:r>
            <a:r>
              <a:rPr lang="en-US" sz="2000">
                <a:solidFill>
                  <a:schemeClr val="dk1"/>
                </a:solidFill>
              </a:rPr>
              <a:t>móvil</a:t>
            </a:r>
            <a:r>
              <a:rPr lang="en-US" sz="2000">
                <a:solidFill>
                  <a:schemeClr val="dk1"/>
                </a:solidFill>
              </a:rPr>
              <a:t> se </a:t>
            </a:r>
            <a:r>
              <a:rPr lang="en-US" sz="2000">
                <a:solidFill>
                  <a:schemeClr val="dk1"/>
                </a:solidFill>
              </a:rPr>
              <a:t>hará</a:t>
            </a:r>
            <a:r>
              <a:rPr lang="en-US" sz="2000">
                <a:solidFill>
                  <a:schemeClr val="dk1"/>
                </a:solidFill>
              </a:rPr>
              <a:t> conocer </a:t>
            </a:r>
            <a:r>
              <a:rPr lang="en-US" sz="2000">
                <a:solidFill>
                  <a:schemeClr val="dk1"/>
                </a:solidFill>
              </a:rPr>
              <a:t>a través</a:t>
            </a:r>
            <a:r>
              <a:rPr lang="en-US" sz="2000">
                <a:solidFill>
                  <a:schemeClr val="dk1"/>
                </a:solidFill>
              </a:rPr>
              <a:t> de las redes sociales como canales, tales como Instagram, WhatsApp, Telegram, Facebook.</a:t>
            </a:r>
            <a:endParaRPr sz="2000">
              <a:solidFill>
                <a:schemeClr val="dk1"/>
              </a:solidFill>
            </a:endParaRPr>
          </a:p>
          <a:p>
            <a:pPr indent="0" lvl="0" marL="0" marR="0" rtl="0" algn="l">
              <a:lnSpc>
                <a:spcPct val="100000"/>
              </a:lnSpc>
              <a:spcBef>
                <a:spcPts val="0"/>
              </a:spcBef>
              <a:spcAft>
                <a:spcPts val="0"/>
              </a:spcAft>
              <a:buClr>
                <a:srgbClr val="FFFFFF"/>
              </a:buClr>
              <a:buSzPts val="5600"/>
              <a:buFont typeface="Helvetica Neue"/>
              <a:buNone/>
            </a:pPr>
            <a:r>
              <a:rPr lang="en-US" sz="2000">
                <a:solidFill>
                  <a:schemeClr val="dk1"/>
                </a:solidFill>
              </a:rPr>
              <a:t>Pero el canal </a:t>
            </a:r>
            <a:r>
              <a:rPr lang="en-US" sz="2000">
                <a:solidFill>
                  <a:schemeClr val="dk1"/>
                </a:solidFill>
              </a:rPr>
              <a:t>más</a:t>
            </a:r>
            <a:r>
              <a:rPr lang="en-US" sz="2000">
                <a:solidFill>
                  <a:schemeClr val="dk1"/>
                </a:solidFill>
              </a:rPr>
              <a:t> importante para esta plataforma </a:t>
            </a:r>
            <a:r>
              <a:rPr lang="en-US" sz="2000">
                <a:solidFill>
                  <a:schemeClr val="dk1"/>
                </a:solidFill>
              </a:rPr>
              <a:t>será</a:t>
            </a:r>
            <a:r>
              <a:rPr lang="en-US" sz="2000">
                <a:solidFill>
                  <a:schemeClr val="dk1"/>
                </a:solidFill>
              </a:rPr>
              <a:t> el voz a voz de la personas que </a:t>
            </a:r>
            <a:r>
              <a:rPr lang="en-US" sz="2000">
                <a:solidFill>
                  <a:schemeClr val="dk1"/>
                </a:solidFill>
              </a:rPr>
              <a:t>confíen</a:t>
            </a:r>
            <a:r>
              <a:rPr lang="en-US" sz="2000">
                <a:solidFill>
                  <a:schemeClr val="dk1"/>
                </a:solidFill>
              </a:rPr>
              <a:t> en la plataforma luego de haberla usado y conocido sus capacidades y funciones.</a:t>
            </a:r>
            <a:endParaRPr b="0" i="0" sz="2000" u="none" cap="none" strike="noStrike">
              <a:solidFill>
                <a:schemeClr val="dk1"/>
              </a:solidFill>
              <a:latin typeface="Arial"/>
              <a:ea typeface="Arial"/>
              <a:cs typeface="Arial"/>
              <a:sym typeface="Arial"/>
            </a:endParaRPr>
          </a:p>
        </p:txBody>
      </p:sp>
      <p:sp>
        <p:nvSpPr>
          <p:cNvPr id="645" name="Google Shape;645;p1"/>
          <p:cNvSpPr/>
          <p:nvPr/>
        </p:nvSpPr>
        <p:spPr>
          <a:xfrm>
            <a:off x="19033675" y="1964450"/>
            <a:ext cx="4116000" cy="71307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sz="2000">
              <a:solidFill>
                <a:schemeClr val="dk1"/>
              </a:solidFill>
            </a:endParaRPr>
          </a:p>
          <a:p>
            <a:pPr indent="0" lvl="0" marL="0" marR="0" rtl="0" algn="just">
              <a:lnSpc>
                <a:spcPct val="100000"/>
              </a:lnSpc>
              <a:spcBef>
                <a:spcPts val="0"/>
              </a:spcBef>
              <a:spcAft>
                <a:spcPts val="0"/>
              </a:spcAft>
              <a:buClr>
                <a:srgbClr val="FFFFFF"/>
              </a:buClr>
              <a:buSzPts val="5600"/>
              <a:buFont typeface="Helvetica Neue"/>
              <a:buNone/>
            </a:pPr>
            <a:r>
              <a:t/>
            </a:r>
            <a:endParaRPr sz="2000">
              <a:solidFill>
                <a:schemeClr val="dk1"/>
              </a:solidFill>
            </a:endParaRPr>
          </a:p>
          <a:p>
            <a:pPr indent="0" lvl="0" marL="0" marR="0" rtl="0" algn="just">
              <a:lnSpc>
                <a:spcPct val="100000"/>
              </a:lnSpc>
              <a:spcBef>
                <a:spcPts val="0"/>
              </a:spcBef>
              <a:spcAft>
                <a:spcPts val="0"/>
              </a:spcAft>
              <a:buClr>
                <a:srgbClr val="FFFFFF"/>
              </a:buClr>
              <a:buSzPts val="5600"/>
              <a:buFont typeface="Helvetica Neue"/>
              <a:buNone/>
            </a:pPr>
            <a:r>
              <a:rPr lang="en-US" sz="2000">
                <a:solidFill>
                  <a:schemeClr val="dk1"/>
                </a:solidFill>
              </a:rPr>
              <a:t>Esta plataforma </a:t>
            </a:r>
            <a:r>
              <a:rPr lang="en-US" sz="2000">
                <a:solidFill>
                  <a:schemeClr val="dk1"/>
                </a:solidFill>
              </a:rPr>
              <a:t>está</a:t>
            </a:r>
            <a:r>
              <a:rPr lang="en-US" sz="2000">
                <a:solidFill>
                  <a:schemeClr val="dk1"/>
                </a:solidFill>
              </a:rPr>
              <a:t> pensada para todo cliente que tenga una </a:t>
            </a:r>
            <a:r>
              <a:rPr lang="en-US" sz="2000">
                <a:solidFill>
                  <a:schemeClr val="dk1"/>
                </a:solidFill>
              </a:rPr>
              <a:t>problemática relacionada</a:t>
            </a:r>
            <a:r>
              <a:rPr lang="en-US" sz="2000">
                <a:solidFill>
                  <a:schemeClr val="dk1"/>
                </a:solidFill>
              </a:rPr>
              <a:t> a la </a:t>
            </a:r>
            <a:r>
              <a:rPr lang="en-US" sz="2000">
                <a:solidFill>
                  <a:schemeClr val="dk1"/>
                </a:solidFill>
              </a:rPr>
              <a:t>búsqueda</a:t>
            </a:r>
            <a:r>
              <a:rPr lang="en-US" sz="2000">
                <a:solidFill>
                  <a:schemeClr val="dk1"/>
                </a:solidFill>
              </a:rPr>
              <a:t> de trabajo, por ende estas personas </a:t>
            </a:r>
            <a:r>
              <a:rPr lang="en-US" sz="2000">
                <a:solidFill>
                  <a:schemeClr val="dk1"/>
                </a:solidFill>
              </a:rPr>
              <a:t>rondarían</a:t>
            </a:r>
            <a:r>
              <a:rPr lang="en-US" sz="2000">
                <a:solidFill>
                  <a:schemeClr val="dk1"/>
                </a:solidFill>
              </a:rPr>
              <a:t> desde los 18 años hacia adelante. A</a:t>
            </a:r>
            <a:r>
              <a:rPr lang="en-US" sz="2000">
                <a:solidFill>
                  <a:schemeClr val="dk1"/>
                </a:solidFill>
              </a:rPr>
              <a:t>demás</a:t>
            </a:r>
            <a:r>
              <a:rPr lang="en-US" sz="2000">
                <a:solidFill>
                  <a:schemeClr val="dk1"/>
                </a:solidFill>
              </a:rPr>
              <a:t> </a:t>
            </a:r>
            <a:r>
              <a:rPr lang="en-US" sz="2000">
                <a:solidFill>
                  <a:schemeClr val="dk1"/>
                </a:solidFill>
              </a:rPr>
              <a:t>está</a:t>
            </a:r>
            <a:r>
              <a:rPr lang="en-US" sz="2000">
                <a:solidFill>
                  <a:schemeClr val="dk1"/>
                </a:solidFill>
              </a:rPr>
              <a:t> enfocada tanto para personas que buscan un empleo como las personas o empresas que ofrecen uno.</a:t>
            </a:r>
            <a:endParaRPr sz="2000">
              <a:solidFill>
                <a:schemeClr val="dk1"/>
              </a:solidFill>
            </a:endParaRPr>
          </a:p>
          <a:p>
            <a:pPr indent="0" lvl="0" marL="0" marR="0" rtl="0" algn="ctr">
              <a:lnSpc>
                <a:spcPct val="100000"/>
              </a:lnSpc>
              <a:spcBef>
                <a:spcPts val="0"/>
              </a:spcBef>
              <a:spcAft>
                <a:spcPts val="0"/>
              </a:spcAft>
              <a:buClr>
                <a:srgbClr val="FFFFFF"/>
              </a:buClr>
              <a:buSzPts val="5600"/>
              <a:buFont typeface="Helvetica Neue"/>
              <a:buNone/>
            </a:pPr>
            <a:r>
              <a:t/>
            </a:r>
            <a:endParaRPr sz="2000">
              <a:solidFill>
                <a:schemeClr val="dk1"/>
              </a:solidFill>
            </a:endParaRPr>
          </a:p>
          <a:p>
            <a:pPr indent="0" lvl="0" marL="0" marR="0" rtl="0" algn="ctr">
              <a:lnSpc>
                <a:spcPct val="100000"/>
              </a:lnSpc>
              <a:spcBef>
                <a:spcPts val="0"/>
              </a:spcBef>
              <a:spcAft>
                <a:spcPts val="0"/>
              </a:spcAft>
              <a:buClr>
                <a:srgbClr val="FFFFFF"/>
              </a:buClr>
              <a:buSzPts val="5600"/>
              <a:buFont typeface="Helvetica Neue"/>
              <a:buNone/>
            </a:pPr>
            <a:r>
              <a:t/>
            </a:r>
            <a:endParaRPr sz="2000">
              <a:solidFill>
                <a:schemeClr val="dk1"/>
              </a:solidFill>
            </a:endParaRPr>
          </a:p>
          <a:p>
            <a:pPr indent="0" lvl="0" marL="0" marR="0" rtl="0" algn="l">
              <a:lnSpc>
                <a:spcPct val="100000"/>
              </a:lnSpc>
              <a:spcBef>
                <a:spcPts val="0"/>
              </a:spcBef>
              <a:spcAft>
                <a:spcPts val="0"/>
              </a:spcAft>
              <a:buClr>
                <a:srgbClr val="FFFFFF"/>
              </a:buClr>
              <a:buSzPts val="5600"/>
              <a:buFont typeface="Helvetica Neue"/>
              <a:buNone/>
            </a:pPr>
            <a:r>
              <a:rPr lang="en-US" sz="2000">
                <a:solidFill>
                  <a:schemeClr val="dk1"/>
                </a:solidFill>
              </a:rPr>
              <a:t>-Personas que buscan un empleo </a:t>
            </a:r>
            <a:r>
              <a:rPr lang="en-US" sz="2000">
                <a:solidFill>
                  <a:schemeClr val="dk1"/>
                </a:solidFill>
              </a:rPr>
              <a:t>básico.</a:t>
            </a:r>
            <a:endParaRPr sz="2000">
              <a:solidFill>
                <a:schemeClr val="dk1"/>
              </a:solidFill>
            </a:endParaRPr>
          </a:p>
          <a:p>
            <a:pPr indent="0" lvl="0" marL="0" marR="0" rtl="0" algn="l">
              <a:lnSpc>
                <a:spcPct val="100000"/>
              </a:lnSpc>
              <a:spcBef>
                <a:spcPts val="0"/>
              </a:spcBef>
              <a:spcAft>
                <a:spcPts val="0"/>
              </a:spcAft>
              <a:buClr>
                <a:srgbClr val="FFFFFF"/>
              </a:buClr>
              <a:buSzPts val="5600"/>
              <a:buFont typeface="Helvetica Neue"/>
              <a:buNone/>
            </a:pPr>
            <a:r>
              <a:rPr lang="en-US" sz="2000">
                <a:solidFill>
                  <a:schemeClr val="dk1"/>
                </a:solidFill>
              </a:rPr>
              <a:t>- Personas o Empresas que ofrecen trabajos </a:t>
            </a:r>
            <a:r>
              <a:rPr lang="en-US" sz="2000">
                <a:solidFill>
                  <a:schemeClr val="dk1"/>
                </a:solidFill>
              </a:rPr>
              <a:t>básicos.</a:t>
            </a:r>
            <a:endParaRPr sz="2000">
              <a:solidFill>
                <a:schemeClr val="dk1"/>
              </a:solidFill>
            </a:endParaRPr>
          </a:p>
        </p:txBody>
      </p:sp>
      <p:sp>
        <p:nvSpPr>
          <p:cNvPr id="646" name="Google Shape;646;p1"/>
          <p:cNvSpPr/>
          <p:nvPr/>
        </p:nvSpPr>
        <p:spPr>
          <a:xfrm>
            <a:off x="1173525" y="9791165"/>
            <a:ext cx="10851300" cy="23829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5600"/>
              <a:buFont typeface="Helvetica Neue"/>
              <a:buNone/>
            </a:pPr>
            <a:r>
              <a:rPr lang="en-US" sz="2000">
                <a:solidFill>
                  <a:schemeClr val="dk1"/>
                </a:solidFill>
              </a:rPr>
              <a:t>Los costos asociadas al proyecto </a:t>
            </a:r>
            <a:r>
              <a:rPr lang="en-US" sz="2000">
                <a:solidFill>
                  <a:schemeClr val="dk1"/>
                </a:solidFill>
              </a:rPr>
              <a:t>serían</a:t>
            </a:r>
            <a:r>
              <a:rPr lang="en-US" sz="2000">
                <a:solidFill>
                  <a:schemeClr val="dk1"/>
                </a:solidFill>
              </a:rPr>
              <a:t> los convenios, impuestos de trabajo IVA, el pago a los desarrolladores de la </a:t>
            </a:r>
            <a:r>
              <a:rPr lang="en-US" sz="2000">
                <a:solidFill>
                  <a:schemeClr val="dk1"/>
                </a:solidFill>
              </a:rPr>
              <a:t>página</a:t>
            </a:r>
            <a:r>
              <a:rPr lang="en-US" sz="2000">
                <a:solidFill>
                  <a:schemeClr val="dk1"/>
                </a:solidFill>
              </a:rPr>
              <a:t> web y mobile, base datos y la publicidad necesaria para expandir </a:t>
            </a:r>
            <a:r>
              <a:rPr lang="en-US" sz="2000">
                <a:solidFill>
                  <a:schemeClr val="dk1"/>
                </a:solidFill>
              </a:rPr>
              <a:t>aún</a:t>
            </a:r>
            <a:r>
              <a:rPr lang="en-US" sz="2000">
                <a:solidFill>
                  <a:schemeClr val="dk1"/>
                </a:solidFill>
              </a:rPr>
              <a:t> </a:t>
            </a:r>
            <a:r>
              <a:rPr lang="en-US" sz="2000">
                <a:solidFill>
                  <a:schemeClr val="dk1"/>
                </a:solidFill>
              </a:rPr>
              <a:t>más</a:t>
            </a:r>
            <a:r>
              <a:rPr lang="en-US" sz="2000">
                <a:solidFill>
                  <a:schemeClr val="dk1"/>
                </a:solidFill>
              </a:rPr>
              <a:t> el proyecto a las personas que lo necesiten.</a:t>
            </a:r>
            <a:endParaRPr sz="2000">
              <a:solidFill>
                <a:schemeClr val="dk1"/>
              </a:solidFill>
            </a:endParaRPr>
          </a:p>
        </p:txBody>
      </p:sp>
      <p:sp>
        <p:nvSpPr>
          <p:cNvPr id="647" name="Google Shape;647;p1"/>
          <p:cNvSpPr/>
          <p:nvPr/>
        </p:nvSpPr>
        <p:spPr>
          <a:xfrm>
            <a:off x="12293073" y="9927988"/>
            <a:ext cx="10854600" cy="2382900"/>
          </a:xfrm>
          <a:prstGeom prst="rect">
            <a:avLst/>
          </a:prstGeom>
          <a:noFill/>
          <a:ln cap="flat" cmpd="sng" w="63500">
            <a:solidFill>
              <a:schemeClr val="accent3"/>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5600"/>
              <a:buFont typeface="Helvetica Neue"/>
              <a:buNone/>
            </a:pPr>
            <a:r>
              <a:rPr lang="en-US" sz="2000">
                <a:solidFill>
                  <a:schemeClr val="dk1"/>
                </a:solidFill>
              </a:rPr>
              <a:t>El sistema pensado para obtener ingresos en la plataforma </a:t>
            </a:r>
            <a:r>
              <a:rPr lang="en-US" sz="2000">
                <a:solidFill>
                  <a:schemeClr val="dk1"/>
                </a:solidFill>
              </a:rPr>
              <a:t>será</a:t>
            </a:r>
            <a:r>
              <a:rPr lang="en-US" sz="2000">
                <a:solidFill>
                  <a:schemeClr val="dk1"/>
                </a:solidFill>
              </a:rPr>
              <a:t> a </a:t>
            </a:r>
            <a:r>
              <a:rPr lang="en-US" sz="2000">
                <a:solidFill>
                  <a:schemeClr val="dk1"/>
                </a:solidFill>
              </a:rPr>
              <a:t>través de comisiones por trabajos ya realizados (un ejemplo de este es uber) y además a través de publicidad pagada para los empleadores o empresas que requieran que sus trabajos sean más visibles en la plataforma. Por último todo esto se podrá hacer mediante un sistema de pagos seguros, tales como los métodos de transferencias o con tarjetas para asegurar los datos de los usuarios en la plataforma.</a:t>
            </a:r>
            <a:endParaRPr b="0" i="0" sz="2000" u="none" cap="none" strike="noStrike">
              <a:solidFill>
                <a:schemeClr val="dk1"/>
              </a:solidFill>
              <a:latin typeface="Arial"/>
              <a:ea typeface="Arial"/>
              <a:cs typeface="Arial"/>
              <a:sym typeface="Arial"/>
            </a:endParaRPr>
          </a:p>
        </p:txBody>
      </p:sp>
      <p:sp>
        <p:nvSpPr>
          <p:cNvPr id="648" name="Google Shape;648;p1"/>
          <p:cNvSpPr/>
          <p:nvPr/>
        </p:nvSpPr>
        <p:spPr>
          <a:xfrm>
            <a:off x="1168707" y="1176286"/>
            <a:ext cx="4188535" cy="787908"/>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49" name="Google Shape;649;p1"/>
          <p:cNvSpPr/>
          <p:nvPr/>
        </p:nvSpPr>
        <p:spPr>
          <a:xfrm>
            <a:off x="1921211" y="1276346"/>
            <a:ext cx="2694384" cy="475673"/>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200" u="none" cap="none" strike="noStrike">
                <a:solidFill>
                  <a:schemeClr val="dk1"/>
                </a:solidFill>
                <a:latin typeface="Ubuntu"/>
                <a:ea typeface="Ubuntu"/>
                <a:cs typeface="Ubuntu"/>
                <a:sym typeface="Ubuntu"/>
              </a:rPr>
              <a:t>Socios Clave</a:t>
            </a:r>
            <a:endParaRPr b="0" i="0" sz="3200" u="none" cap="none" strike="noStrike">
              <a:solidFill>
                <a:srgbClr val="000000"/>
              </a:solidFill>
              <a:latin typeface="Arial"/>
              <a:ea typeface="Arial"/>
              <a:cs typeface="Arial"/>
              <a:sym typeface="Arial"/>
            </a:endParaRPr>
          </a:p>
        </p:txBody>
      </p:sp>
      <p:sp>
        <p:nvSpPr>
          <p:cNvPr id="650" name="Google Shape;650;p1"/>
          <p:cNvSpPr/>
          <p:nvPr/>
        </p:nvSpPr>
        <p:spPr>
          <a:xfrm>
            <a:off x="5629417" y="1176286"/>
            <a:ext cx="4188535" cy="787908"/>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51" name="Google Shape;651;p1"/>
          <p:cNvSpPr/>
          <p:nvPr/>
        </p:nvSpPr>
        <p:spPr>
          <a:xfrm>
            <a:off x="5943511" y="1330399"/>
            <a:ext cx="3720520" cy="42161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Actividades Clave</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9999364" y="1176286"/>
            <a:ext cx="4179000" cy="7878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53" name="Google Shape;653;p1"/>
          <p:cNvSpPr/>
          <p:nvPr/>
        </p:nvSpPr>
        <p:spPr>
          <a:xfrm>
            <a:off x="10255763" y="1317922"/>
            <a:ext cx="3666300" cy="421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Propuesta de Valor</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4490503" y="1176103"/>
            <a:ext cx="4242317" cy="788349"/>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55" name="Google Shape;655;p1"/>
          <p:cNvSpPr/>
          <p:nvPr/>
        </p:nvSpPr>
        <p:spPr>
          <a:xfrm>
            <a:off x="14359900" y="1299144"/>
            <a:ext cx="4521605" cy="42161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Relación con Clientes</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8965461" y="1176386"/>
            <a:ext cx="4188600" cy="7878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57" name="Google Shape;657;p1"/>
          <p:cNvSpPr/>
          <p:nvPr/>
        </p:nvSpPr>
        <p:spPr>
          <a:xfrm>
            <a:off x="18950996" y="1317897"/>
            <a:ext cx="4302090" cy="42161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Segmento de Clientes</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5629425" y="5313602"/>
            <a:ext cx="4084500" cy="4758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59" name="Google Shape;659;p1"/>
          <p:cNvSpPr/>
          <p:nvPr/>
        </p:nvSpPr>
        <p:spPr>
          <a:xfrm>
            <a:off x="6103025" y="5147599"/>
            <a:ext cx="3272700" cy="735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Recursos Clave</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4550236" y="5014194"/>
            <a:ext cx="4188600" cy="7878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61" name="Google Shape;661;p1"/>
          <p:cNvSpPr/>
          <p:nvPr/>
        </p:nvSpPr>
        <p:spPr>
          <a:xfrm>
            <a:off x="15297385" y="5147596"/>
            <a:ext cx="2694300" cy="421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Canales</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131525" y="9592697"/>
            <a:ext cx="10851300" cy="4215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63" name="Google Shape;663;p1"/>
          <p:cNvSpPr/>
          <p:nvPr/>
        </p:nvSpPr>
        <p:spPr>
          <a:xfrm>
            <a:off x="4582767" y="9506373"/>
            <a:ext cx="4084637" cy="42161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Estructura de Costes</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2294725" y="9506375"/>
            <a:ext cx="10851300" cy="645300"/>
          </a:xfrm>
          <a:prstGeom prst="rect">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600"/>
              <a:buFont typeface="Helvetica Neue"/>
              <a:buNone/>
            </a:pPr>
            <a:r>
              <a:t/>
            </a:r>
            <a:endParaRPr b="0" i="0" sz="5600" u="none" cap="none" strike="noStrike">
              <a:solidFill>
                <a:schemeClr val="dk1"/>
              </a:solidFill>
              <a:latin typeface="Arial"/>
              <a:ea typeface="Arial"/>
              <a:cs typeface="Arial"/>
              <a:sym typeface="Arial"/>
            </a:endParaRPr>
          </a:p>
        </p:txBody>
      </p:sp>
      <p:sp>
        <p:nvSpPr>
          <p:cNvPr id="665" name="Google Shape;665;p1"/>
          <p:cNvSpPr/>
          <p:nvPr/>
        </p:nvSpPr>
        <p:spPr>
          <a:xfrm>
            <a:off x="15229025" y="9675803"/>
            <a:ext cx="4982700" cy="475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3000"/>
              <a:buFont typeface="Ubuntu"/>
              <a:buNone/>
            </a:pPr>
            <a:r>
              <a:rPr b="1" i="0" lang="en-US" sz="3000" u="none" cap="none" strike="noStrike">
                <a:solidFill>
                  <a:schemeClr val="dk1"/>
                </a:solidFill>
                <a:latin typeface="Ubuntu"/>
                <a:ea typeface="Ubuntu"/>
                <a:cs typeface="Ubuntu"/>
                <a:sym typeface="Ubuntu"/>
              </a:rPr>
              <a:t>Fuentes de Ingresos</a:t>
            </a:r>
            <a:endParaRPr b="0" i="0" sz="1400" u="none" cap="none" strike="noStrike">
              <a:solidFill>
                <a:srgbClr val="000000"/>
              </a:solidFill>
              <a:latin typeface="Arial"/>
              <a:ea typeface="Arial"/>
              <a:cs typeface="Arial"/>
              <a:sym typeface="Arial"/>
            </a:endParaRPr>
          </a:p>
        </p:txBody>
      </p:sp>
      <p:pic>
        <p:nvPicPr>
          <p:cNvPr id="666" name="Google Shape;666;p1">
            <a:hlinkClick r:id="rId3"/>
          </p:cNvPr>
          <p:cNvPicPr preferRelativeResize="0"/>
          <p:nvPr/>
        </p:nvPicPr>
        <p:blipFill rotWithShape="1">
          <a:blip r:embed="rId4">
            <a:alphaModFix/>
          </a:blip>
          <a:srcRect b="0" l="0" r="0" t="0"/>
          <a:stretch/>
        </p:blipFill>
        <p:spPr>
          <a:xfrm>
            <a:off x="22925014" y="12257014"/>
            <a:ext cx="1458986" cy="14589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1"/>
              </a:buClr>
              <a:buSzPts val="2464"/>
              <a:buFont typeface="Inter"/>
              <a:buNone/>
            </a:pPr>
            <a:r>
              <a:t/>
            </a:r>
            <a:endParaRPr/>
          </a:p>
        </p:txBody>
      </p:sp>
      <p:sp>
        <p:nvSpPr>
          <p:cNvPr id="672" name="Google Shape;672;p2"/>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3"/>
              </a:buClr>
              <a:buSzPts val="2464"/>
              <a:buFont typeface="Inter"/>
              <a:buNone/>
            </a:pPr>
            <a:r>
              <a:t/>
            </a:r>
            <a:endParaRPr/>
          </a:p>
        </p:txBody>
      </p:sp>
      <p:sp>
        <p:nvSpPr>
          <p:cNvPr id="673" name="Google Shape;673;p2"/>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5"/>
              </a:buClr>
              <a:buSzPts val="2464"/>
              <a:buFont typeface="Inter"/>
              <a:buNone/>
            </a:pPr>
            <a:r>
              <a:t/>
            </a:r>
            <a:endParaRPr/>
          </a:p>
        </p:txBody>
      </p:sp>
      <p:sp>
        <p:nvSpPr>
          <p:cNvPr id="674" name="Google Shape;674;p2"/>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2"/>
              </a:buClr>
              <a:buSzPts val="2464"/>
              <a:buFont typeface="Inter"/>
              <a:buNone/>
            </a:pPr>
            <a:r>
              <a:t/>
            </a:r>
            <a:endParaRPr/>
          </a:p>
        </p:txBody>
      </p:sp>
      <p:sp>
        <p:nvSpPr>
          <p:cNvPr id="675" name="Google Shape;675;p2"/>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6"/>
              </a:buClr>
              <a:buSzPts val="2464"/>
              <a:buFont typeface="Inter"/>
              <a:buNone/>
            </a:pPr>
            <a:r>
              <a:t/>
            </a:r>
            <a:endParaRPr/>
          </a:p>
        </p:txBody>
      </p:sp>
      <p:sp>
        <p:nvSpPr>
          <p:cNvPr id="676" name="Google Shape;676;p2"/>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4"/>
              </a:buClr>
              <a:buSzPts val="2464"/>
              <a:buFont typeface="Inter"/>
              <a:buNone/>
            </a:pPr>
            <a:r>
              <a:t/>
            </a:r>
            <a:endParaRPr/>
          </a:p>
        </p:txBody>
      </p:sp>
      <p:sp>
        <p:nvSpPr>
          <p:cNvPr id="677" name="Google Shape;677;p2"/>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p>
            <a:pPr indent="-181935" lvl="0" marL="410400" rtl="0" algn="l">
              <a:lnSpc>
                <a:spcPct val="140000"/>
              </a:lnSpc>
              <a:spcBef>
                <a:spcPts val="0"/>
              </a:spcBef>
              <a:spcAft>
                <a:spcPts val="0"/>
              </a:spcAft>
              <a:buClr>
                <a:schemeClr val="accent1"/>
              </a:buClr>
              <a:buSzPts val="2464"/>
              <a:buFont typeface="Inter"/>
              <a:buNone/>
            </a:pPr>
            <a:r>
              <a:t/>
            </a:r>
            <a:endParaRPr/>
          </a:p>
        </p:txBody>
      </p:sp>
      <p:sp>
        <p:nvSpPr>
          <p:cNvPr id="678" name="Google Shape;678;p2"/>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216000">
            <a:normAutofit/>
          </a:bodyPr>
          <a:lstStyle/>
          <a:p>
            <a:pPr indent="-181935" lvl="0" marL="410400" rtl="0" algn="l">
              <a:lnSpc>
                <a:spcPct val="140000"/>
              </a:lnSpc>
              <a:spcBef>
                <a:spcPts val="0"/>
              </a:spcBef>
              <a:spcAft>
                <a:spcPts val="0"/>
              </a:spcAft>
              <a:buClr>
                <a:schemeClr val="accent1"/>
              </a:buClr>
              <a:buSzPts val="2464"/>
              <a:buFont typeface="Inter"/>
              <a:buNone/>
            </a:pPr>
            <a:r>
              <a:t/>
            </a:r>
            <a:endParaRPr/>
          </a:p>
        </p:txBody>
      </p:sp>
      <p:sp>
        <p:nvSpPr>
          <p:cNvPr id="679" name="Google Shape;679;p2"/>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216000">
            <a:normAutofit/>
          </a:bodyPr>
          <a:lstStyle/>
          <a:p>
            <a:pPr indent="-181935" lvl="0" marL="410400" rtl="0" algn="l">
              <a:lnSpc>
                <a:spcPct val="140000"/>
              </a:lnSpc>
              <a:spcBef>
                <a:spcPts val="0"/>
              </a:spcBef>
              <a:spcAft>
                <a:spcPts val="0"/>
              </a:spcAft>
              <a:buClr>
                <a:schemeClr val="accent2"/>
              </a:buClr>
              <a:buSzPts val="2464"/>
              <a:buFont typeface="Inter"/>
              <a:buNone/>
            </a:pPr>
            <a:r>
              <a:t/>
            </a:r>
            <a:endParaRPr/>
          </a:p>
        </p:txBody>
      </p:sp>
      <p:sp>
        <p:nvSpPr>
          <p:cNvPr id="680" name="Google Shape;680;p2"/>
          <p:cNvSpPr txBox="1"/>
          <p:nvPr>
            <p:ph idx="13" type="body"/>
          </p:nvPr>
        </p:nvSpPr>
        <p:spPr>
          <a:xfrm>
            <a:off x="771524" y="118802"/>
            <a:ext cx="8873652" cy="667652"/>
          </a:xfrm>
          <a:prstGeom prst="rect">
            <a:avLst/>
          </a:prstGeom>
          <a:noFill/>
          <a:ln>
            <a:noFill/>
          </a:ln>
        </p:spPr>
        <p:txBody>
          <a:bodyPr anchorCtr="0" anchor="ctr" bIns="45700" lIns="0"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a:p>
        </p:txBody>
      </p:sp>
      <p:sp>
        <p:nvSpPr>
          <p:cNvPr id="681" name="Google Shape;681;p2"/>
          <p:cNvSpPr/>
          <p:nvPr>
            <p:ph idx="10" type="dt"/>
          </p:nvPr>
        </p:nvSpPr>
        <p:spPr>
          <a:xfrm>
            <a:off x="21309032" y="216470"/>
            <a:ext cx="2298404" cy="453428"/>
          </a:xfrm>
          <a:prstGeom prst="roundRect">
            <a:avLst>
              <a:gd fmla="val 10631" name="adj"/>
            </a:avLst>
          </a:prstGeom>
          <a:solidFill>
            <a:schemeClr val="lt2"/>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2/23/2023</a:t>
            </a:r>
            <a:endParaRPr/>
          </a:p>
        </p:txBody>
      </p:sp>
      <p:sp>
        <p:nvSpPr>
          <p:cNvPr id="682" name="Google Shape;682;p2"/>
          <p:cNvSpPr txBox="1"/>
          <p:nvPr>
            <p:ph idx="14" type="body"/>
          </p:nvPr>
        </p:nvSpPr>
        <p:spPr>
          <a:xfrm>
            <a:off x="18032864" y="245351"/>
            <a:ext cx="3113264" cy="414558"/>
          </a:xfrm>
          <a:prstGeom prst="rect">
            <a:avLst/>
          </a:prstGeom>
          <a:solidFill>
            <a:schemeClr val="lt2"/>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1600"/>
              <a:buNone/>
            </a:pPr>
            <a:r>
              <a:t/>
            </a:r>
            <a:endParaRPr/>
          </a:p>
        </p:txBody>
      </p:sp>
      <p:sp>
        <p:nvSpPr>
          <p:cNvPr id="683" name="Google Shape;683;p2"/>
          <p:cNvSpPr txBox="1"/>
          <p:nvPr>
            <p:ph idx="15" type="body"/>
          </p:nvPr>
        </p:nvSpPr>
        <p:spPr>
          <a:xfrm>
            <a:off x="14750168" y="245351"/>
            <a:ext cx="3113264" cy="414558"/>
          </a:xfrm>
          <a:prstGeom prst="rect">
            <a:avLst/>
          </a:prstGeom>
          <a:solidFill>
            <a:schemeClr val="lt2"/>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1600"/>
              <a:buNone/>
            </a:pPr>
            <a:r>
              <a:t/>
            </a:r>
            <a:endParaRPr/>
          </a:p>
        </p:txBody>
      </p:sp>
      <p:pic>
        <p:nvPicPr>
          <p:cNvPr id="684" name="Google Shape;684;p2">
            <a:hlinkClick r:id="rId3"/>
          </p:cNvPr>
          <p:cNvPicPr preferRelativeResize="0"/>
          <p:nvPr/>
        </p:nvPicPr>
        <p:blipFill rotWithShape="1">
          <a:blip r:embed="rId4">
            <a:alphaModFix/>
          </a:blip>
          <a:srcRect b="0" l="0" r="0" t="0"/>
          <a:stretch/>
        </p:blipFill>
        <p:spPr>
          <a:xfrm>
            <a:off x="22925014" y="12257014"/>
            <a:ext cx="1458986" cy="1458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7F4"/>
        </a:solidFill>
      </p:bgPr>
    </p:bg>
    <p:spTree>
      <p:nvGrpSpPr>
        <p:cNvPr id="688" name="Shape 688"/>
        <p:cNvGrpSpPr/>
        <p:nvPr/>
      </p:nvGrpSpPr>
      <p:grpSpPr>
        <a:xfrm>
          <a:off x="0" y="0"/>
          <a:ext cx="0" cy="0"/>
          <a:chOff x="0" y="0"/>
          <a:chExt cx="0" cy="0"/>
        </a:xfrm>
      </p:grpSpPr>
      <p:sp>
        <p:nvSpPr>
          <p:cNvPr id="689" name="Google Shape;689;p3"/>
          <p:cNvSpPr/>
          <p:nvPr>
            <p:ph idx="1" type="body"/>
          </p:nvPr>
        </p:nvSpPr>
        <p:spPr>
          <a:xfrm>
            <a:off x="771525" y="1945846"/>
            <a:ext cx="4388894" cy="7039108"/>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1"/>
              </a:buClr>
              <a:buSzPts val="2464"/>
              <a:buFont typeface="Inter"/>
              <a:buChar char="⎪"/>
            </a:pPr>
            <a:r>
              <a:rPr lang="en-US"/>
              <a:t>Who are our Key Partners? </a:t>
            </a:r>
            <a:endParaRPr/>
          </a:p>
          <a:p>
            <a:pPr indent="-338399" lvl="0" marL="410400" rtl="0" algn="l">
              <a:lnSpc>
                <a:spcPct val="140000"/>
              </a:lnSpc>
              <a:spcBef>
                <a:spcPts val="800"/>
              </a:spcBef>
              <a:spcAft>
                <a:spcPts val="0"/>
              </a:spcAft>
              <a:buClr>
                <a:schemeClr val="dk1"/>
              </a:buClr>
              <a:buSzPts val="2464"/>
              <a:buFont typeface="Inter"/>
              <a:buChar char="⎪"/>
            </a:pPr>
            <a:r>
              <a:rPr lang="en-US"/>
              <a:t>Who are our key suppliers? </a:t>
            </a:r>
            <a:endParaRPr/>
          </a:p>
          <a:p>
            <a:pPr indent="-338399" lvl="0" marL="410400" rtl="0" algn="l">
              <a:lnSpc>
                <a:spcPct val="140000"/>
              </a:lnSpc>
              <a:spcBef>
                <a:spcPts val="800"/>
              </a:spcBef>
              <a:spcAft>
                <a:spcPts val="0"/>
              </a:spcAft>
              <a:buClr>
                <a:schemeClr val="dk1"/>
              </a:buClr>
              <a:buSzPts val="2464"/>
              <a:buFont typeface="Inter"/>
              <a:buChar char="⎪"/>
            </a:pPr>
            <a:r>
              <a:rPr lang="en-US"/>
              <a:t>Which Key Resources are we acquiring from partners? </a:t>
            </a:r>
            <a:endParaRPr/>
          </a:p>
          <a:p>
            <a:pPr indent="-338399" lvl="0" marL="410400" rtl="0" algn="l">
              <a:lnSpc>
                <a:spcPct val="140000"/>
              </a:lnSpc>
              <a:spcBef>
                <a:spcPts val="800"/>
              </a:spcBef>
              <a:spcAft>
                <a:spcPts val="0"/>
              </a:spcAft>
              <a:buClr>
                <a:schemeClr val="dk1"/>
              </a:buClr>
              <a:buSzPts val="2464"/>
              <a:buFont typeface="Inter"/>
              <a:buChar char="⎪"/>
            </a:pPr>
            <a:r>
              <a:rPr lang="en-US"/>
              <a:t>Which Key Activities do partners perform?</a:t>
            </a:r>
            <a:endParaRPr/>
          </a:p>
          <a:p>
            <a:pPr indent="-338399" lvl="0" marL="410400" rtl="0" algn="l">
              <a:lnSpc>
                <a:spcPct val="140000"/>
              </a:lnSpc>
              <a:spcBef>
                <a:spcPts val="800"/>
              </a:spcBef>
              <a:spcAft>
                <a:spcPts val="0"/>
              </a:spcAft>
              <a:buClr>
                <a:schemeClr val="dk1"/>
              </a:buClr>
              <a:buSzPts val="2464"/>
              <a:buFont typeface="Inter"/>
              <a:buChar char="⎪"/>
            </a:pPr>
            <a:r>
              <a:rPr lang="en-US"/>
              <a:t>motivations for partnerships:</a:t>
            </a:r>
            <a:endParaRPr/>
          </a:p>
          <a:p>
            <a:pPr indent="-198900" lvl="1" marL="465300" rtl="0" algn="l">
              <a:lnSpc>
                <a:spcPct val="140000"/>
              </a:lnSpc>
              <a:spcBef>
                <a:spcPts val="0"/>
              </a:spcBef>
              <a:spcAft>
                <a:spcPts val="0"/>
              </a:spcAft>
              <a:buSzPts val="2448"/>
              <a:buChar char="⁃"/>
            </a:pPr>
            <a:r>
              <a:rPr lang="en-US"/>
              <a:t> Optimization and economy</a:t>
            </a:r>
            <a:endParaRPr/>
          </a:p>
          <a:p>
            <a:pPr indent="-198900" lvl="1" marL="465300" rtl="0" algn="l">
              <a:lnSpc>
                <a:spcPct val="140000"/>
              </a:lnSpc>
              <a:spcBef>
                <a:spcPts val="0"/>
              </a:spcBef>
              <a:spcAft>
                <a:spcPts val="0"/>
              </a:spcAft>
              <a:buSzPts val="2448"/>
              <a:buChar char="⁃"/>
            </a:pPr>
            <a:r>
              <a:rPr lang="en-US"/>
              <a:t> Reduction of risk and uncertainty</a:t>
            </a:r>
            <a:endParaRPr/>
          </a:p>
          <a:p>
            <a:pPr indent="-198900" lvl="1" marL="465300" rtl="0" algn="l">
              <a:lnSpc>
                <a:spcPct val="140000"/>
              </a:lnSpc>
              <a:spcBef>
                <a:spcPts val="0"/>
              </a:spcBef>
              <a:spcAft>
                <a:spcPts val="0"/>
              </a:spcAft>
              <a:buSzPts val="2448"/>
              <a:buChar char="⁃"/>
            </a:pPr>
            <a:r>
              <a:rPr lang="en-US"/>
              <a:t> Acquisition of particular resources and activities</a:t>
            </a:r>
            <a:endParaRPr/>
          </a:p>
        </p:txBody>
      </p:sp>
      <p:sp>
        <p:nvSpPr>
          <p:cNvPr id="690" name="Google Shape;690;p3"/>
          <p:cNvSpPr/>
          <p:nvPr>
            <p:ph idx="2" type="body"/>
          </p:nvPr>
        </p:nvSpPr>
        <p:spPr>
          <a:xfrm>
            <a:off x="9999279" y="1941543"/>
            <a:ext cx="4388894" cy="7043410"/>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1"/>
              </a:buClr>
              <a:buSzPts val="2464"/>
              <a:buFont typeface="Inter"/>
              <a:buChar char="⎪"/>
            </a:pPr>
            <a:r>
              <a:rPr lang="en-US"/>
              <a:t>What value do we deliver to the customer?</a:t>
            </a:r>
            <a:endParaRPr/>
          </a:p>
          <a:p>
            <a:pPr indent="-338399" lvl="0" marL="410400" rtl="0" algn="l">
              <a:lnSpc>
                <a:spcPct val="140000"/>
              </a:lnSpc>
              <a:spcBef>
                <a:spcPts val="800"/>
              </a:spcBef>
              <a:spcAft>
                <a:spcPts val="0"/>
              </a:spcAft>
              <a:buClr>
                <a:schemeClr val="dk1"/>
              </a:buClr>
              <a:buSzPts val="2464"/>
              <a:buFont typeface="Inter"/>
              <a:buChar char="⎪"/>
            </a:pPr>
            <a:r>
              <a:rPr lang="en-US"/>
              <a:t> Which one of our customer’s problems are we helping to solve?</a:t>
            </a:r>
            <a:endParaRPr/>
          </a:p>
          <a:p>
            <a:pPr indent="-338399" lvl="0" marL="410400" rtl="0" algn="l">
              <a:lnSpc>
                <a:spcPct val="140000"/>
              </a:lnSpc>
              <a:spcBef>
                <a:spcPts val="800"/>
              </a:spcBef>
              <a:spcAft>
                <a:spcPts val="0"/>
              </a:spcAft>
              <a:buClr>
                <a:schemeClr val="dk1"/>
              </a:buClr>
              <a:buSzPts val="2464"/>
              <a:buFont typeface="Inter"/>
              <a:buChar char="⎪"/>
            </a:pPr>
            <a:r>
              <a:rPr lang="en-US"/>
              <a:t>What bundles of products and services are we offering to each Customer Segment?</a:t>
            </a:r>
            <a:endParaRPr/>
          </a:p>
          <a:p>
            <a:pPr indent="-338399" lvl="0" marL="410400" rtl="0" algn="l">
              <a:lnSpc>
                <a:spcPct val="140000"/>
              </a:lnSpc>
              <a:spcBef>
                <a:spcPts val="800"/>
              </a:spcBef>
              <a:spcAft>
                <a:spcPts val="0"/>
              </a:spcAft>
              <a:buClr>
                <a:schemeClr val="dk1"/>
              </a:buClr>
              <a:buSzPts val="2464"/>
              <a:buFont typeface="Inter"/>
              <a:buChar char="⎪"/>
            </a:pPr>
            <a:r>
              <a:rPr lang="en-US"/>
              <a:t>Which customer needs are we satisfying?</a:t>
            </a:r>
            <a:endParaRPr/>
          </a:p>
        </p:txBody>
      </p:sp>
      <p:sp>
        <p:nvSpPr>
          <p:cNvPr id="691" name="Google Shape;691;p3"/>
          <p:cNvSpPr/>
          <p:nvPr>
            <p:ph idx="3" type="body"/>
          </p:nvPr>
        </p:nvSpPr>
        <p:spPr>
          <a:xfrm>
            <a:off x="19218551" y="1938319"/>
            <a:ext cx="4388894" cy="7046634"/>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1"/>
              </a:buClr>
              <a:buSzPts val="2464"/>
              <a:buFont typeface="Inter"/>
              <a:buChar char="⎪"/>
            </a:pPr>
            <a:r>
              <a:rPr lang="en-US"/>
              <a:t>For whom are we creating value?</a:t>
            </a:r>
            <a:endParaRPr/>
          </a:p>
          <a:p>
            <a:pPr indent="-338399" lvl="0" marL="410400" rtl="0" algn="l">
              <a:lnSpc>
                <a:spcPct val="140000"/>
              </a:lnSpc>
              <a:spcBef>
                <a:spcPts val="800"/>
              </a:spcBef>
              <a:spcAft>
                <a:spcPts val="0"/>
              </a:spcAft>
              <a:buClr>
                <a:schemeClr val="dk1"/>
              </a:buClr>
              <a:buSzPts val="2464"/>
              <a:buFont typeface="Inter"/>
              <a:buChar char="⎪"/>
            </a:pPr>
            <a:r>
              <a:rPr lang="en-US"/>
              <a:t>Who are our most important customers?</a:t>
            </a:r>
            <a:endParaRPr/>
          </a:p>
          <a:p>
            <a:pPr indent="-198900" lvl="1" marL="465300" rtl="0" algn="l">
              <a:lnSpc>
                <a:spcPct val="140000"/>
              </a:lnSpc>
              <a:spcBef>
                <a:spcPts val="0"/>
              </a:spcBef>
              <a:spcAft>
                <a:spcPts val="0"/>
              </a:spcAft>
              <a:buSzPts val="2448"/>
              <a:buChar char="⁃"/>
            </a:pPr>
            <a:r>
              <a:rPr lang="en-US"/>
              <a:t>Mass Market </a:t>
            </a:r>
            <a:endParaRPr/>
          </a:p>
          <a:p>
            <a:pPr indent="-198900" lvl="1" marL="465300" rtl="0" algn="l">
              <a:lnSpc>
                <a:spcPct val="140000"/>
              </a:lnSpc>
              <a:spcBef>
                <a:spcPts val="0"/>
              </a:spcBef>
              <a:spcAft>
                <a:spcPts val="0"/>
              </a:spcAft>
              <a:buSzPts val="2448"/>
              <a:buChar char="⁃"/>
            </a:pPr>
            <a:r>
              <a:rPr lang="en-US"/>
              <a:t>Niche Market </a:t>
            </a:r>
            <a:endParaRPr/>
          </a:p>
          <a:p>
            <a:pPr indent="-198900" lvl="1" marL="465300" rtl="0" algn="l">
              <a:lnSpc>
                <a:spcPct val="140000"/>
              </a:lnSpc>
              <a:spcBef>
                <a:spcPts val="0"/>
              </a:spcBef>
              <a:spcAft>
                <a:spcPts val="0"/>
              </a:spcAft>
              <a:buSzPts val="2448"/>
              <a:buChar char="⁃"/>
            </a:pPr>
            <a:r>
              <a:rPr lang="en-US"/>
              <a:t>Segmented </a:t>
            </a:r>
            <a:endParaRPr/>
          </a:p>
          <a:p>
            <a:pPr indent="-198900" lvl="1" marL="465300" rtl="0" algn="l">
              <a:lnSpc>
                <a:spcPct val="140000"/>
              </a:lnSpc>
              <a:spcBef>
                <a:spcPts val="0"/>
              </a:spcBef>
              <a:spcAft>
                <a:spcPts val="0"/>
              </a:spcAft>
              <a:buSzPts val="2448"/>
              <a:buChar char="⁃"/>
            </a:pPr>
            <a:r>
              <a:rPr lang="en-US"/>
              <a:t>Diversified </a:t>
            </a:r>
            <a:endParaRPr/>
          </a:p>
          <a:p>
            <a:pPr indent="-198900" lvl="1" marL="465300" rtl="0" algn="l">
              <a:lnSpc>
                <a:spcPct val="140000"/>
              </a:lnSpc>
              <a:spcBef>
                <a:spcPts val="0"/>
              </a:spcBef>
              <a:spcAft>
                <a:spcPts val="0"/>
              </a:spcAft>
              <a:buSzPts val="2448"/>
              <a:buChar char="⁃"/>
            </a:pPr>
            <a:r>
              <a:rPr lang="en-US"/>
              <a:t>Multi-sided Platform</a:t>
            </a:r>
            <a:endParaRPr/>
          </a:p>
        </p:txBody>
      </p:sp>
      <p:sp>
        <p:nvSpPr>
          <p:cNvPr id="692" name="Google Shape;692;p3"/>
          <p:cNvSpPr/>
          <p:nvPr>
            <p:ph idx="4" type="body"/>
          </p:nvPr>
        </p:nvSpPr>
        <p:spPr>
          <a:xfrm>
            <a:off x="5394411" y="1962275"/>
            <a:ext cx="4388894" cy="2963278"/>
          </a:xfrm>
          <a:prstGeom prst="roundRect">
            <a:avLst>
              <a:gd fmla="val 0" name="adj"/>
            </a:avLst>
          </a:prstGeom>
          <a:noFill/>
          <a:ln>
            <a:noFill/>
          </a:ln>
        </p:spPr>
        <p:txBody>
          <a:bodyPr anchorCtr="0" anchor="t" bIns="45700" lIns="91425" spcFirstLastPara="1" rIns="91425" wrap="square" tIns="46800">
            <a:normAutofit/>
          </a:bodyPr>
          <a:lstStyle/>
          <a:p>
            <a:pPr indent="-338399" lvl="0" marL="410400" rtl="0" algn="l">
              <a:lnSpc>
                <a:spcPct val="140000"/>
              </a:lnSpc>
              <a:spcBef>
                <a:spcPts val="0"/>
              </a:spcBef>
              <a:spcAft>
                <a:spcPts val="0"/>
              </a:spcAft>
              <a:buClr>
                <a:schemeClr val="dk1"/>
              </a:buClr>
              <a:buSzPts val="2464"/>
              <a:buFont typeface="Inter"/>
              <a:buChar char="⎪"/>
            </a:pPr>
            <a:r>
              <a:rPr lang="en-US"/>
              <a:t>What Key Activities do our Value Propositions require? </a:t>
            </a:r>
            <a:endParaRPr/>
          </a:p>
          <a:p>
            <a:pPr indent="-338399" lvl="0" marL="410400" rtl="0" algn="l">
              <a:lnSpc>
                <a:spcPct val="140000"/>
              </a:lnSpc>
              <a:spcBef>
                <a:spcPts val="800"/>
              </a:spcBef>
              <a:spcAft>
                <a:spcPts val="0"/>
              </a:spcAft>
              <a:buClr>
                <a:schemeClr val="dk1"/>
              </a:buClr>
              <a:buSzPts val="2464"/>
              <a:buFont typeface="Inter"/>
              <a:buChar char="⎪"/>
            </a:pPr>
            <a:r>
              <a:rPr lang="en-US"/>
              <a:t>Our Distribution Channels? </a:t>
            </a:r>
            <a:endParaRPr/>
          </a:p>
          <a:p>
            <a:pPr indent="-338399" lvl="0" marL="410400" rtl="0" algn="l">
              <a:lnSpc>
                <a:spcPct val="140000"/>
              </a:lnSpc>
              <a:spcBef>
                <a:spcPts val="800"/>
              </a:spcBef>
              <a:spcAft>
                <a:spcPts val="0"/>
              </a:spcAft>
              <a:buClr>
                <a:schemeClr val="dk1"/>
              </a:buClr>
              <a:buSzPts val="2464"/>
              <a:buFont typeface="Inter"/>
              <a:buChar char="⎪"/>
            </a:pPr>
            <a:r>
              <a:rPr lang="en-US"/>
              <a:t>Customer Relationships? </a:t>
            </a:r>
            <a:endParaRPr/>
          </a:p>
          <a:p>
            <a:pPr indent="-338399" lvl="0" marL="410400" rtl="0" algn="l">
              <a:lnSpc>
                <a:spcPct val="140000"/>
              </a:lnSpc>
              <a:spcBef>
                <a:spcPts val="800"/>
              </a:spcBef>
              <a:spcAft>
                <a:spcPts val="0"/>
              </a:spcAft>
              <a:buClr>
                <a:schemeClr val="dk1"/>
              </a:buClr>
              <a:buSzPts val="2464"/>
              <a:buFont typeface="Inter"/>
              <a:buChar char="⎪"/>
            </a:pPr>
            <a:r>
              <a:rPr lang="en-US"/>
              <a:t>Revenue streams?</a:t>
            </a:r>
            <a:endParaRPr/>
          </a:p>
        </p:txBody>
      </p:sp>
      <p:sp>
        <p:nvSpPr>
          <p:cNvPr id="693" name="Google Shape;693;p3"/>
          <p:cNvSpPr/>
          <p:nvPr>
            <p:ph idx="5" type="body"/>
          </p:nvPr>
        </p:nvSpPr>
        <p:spPr>
          <a:xfrm>
            <a:off x="5394411" y="6130509"/>
            <a:ext cx="4388894" cy="2842714"/>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1"/>
              </a:buClr>
              <a:buSzPts val="2464"/>
              <a:buFont typeface="Inter"/>
              <a:buChar char="⎪"/>
            </a:pPr>
            <a:r>
              <a:rPr lang="en-US"/>
              <a:t>What Key Resources do our Value Propositions require? </a:t>
            </a:r>
            <a:endParaRPr/>
          </a:p>
          <a:p>
            <a:pPr indent="-338399" lvl="0" marL="410400" rtl="0" algn="l">
              <a:lnSpc>
                <a:spcPct val="140000"/>
              </a:lnSpc>
              <a:spcBef>
                <a:spcPts val="800"/>
              </a:spcBef>
              <a:spcAft>
                <a:spcPts val="0"/>
              </a:spcAft>
              <a:buClr>
                <a:schemeClr val="dk1"/>
              </a:buClr>
              <a:buSzPts val="2464"/>
              <a:buFont typeface="Inter"/>
              <a:buChar char="⎪"/>
            </a:pPr>
            <a:r>
              <a:rPr lang="en-US"/>
              <a:t>Our Distribution Channels? Customer Relationships? Revenue Streams?</a:t>
            </a:r>
            <a:endParaRPr/>
          </a:p>
        </p:txBody>
      </p:sp>
      <p:sp>
        <p:nvSpPr>
          <p:cNvPr id="694" name="Google Shape;694;p3"/>
          <p:cNvSpPr/>
          <p:nvPr>
            <p:ph idx="6" type="body"/>
          </p:nvPr>
        </p:nvSpPr>
        <p:spPr>
          <a:xfrm>
            <a:off x="14620047" y="1954994"/>
            <a:ext cx="4388894" cy="2970560"/>
          </a:xfrm>
          <a:prstGeom prst="roundRect">
            <a:avLst>
              <a:gd fmla="val 0" name="adj"/>
            </a:avLst>
          </a:prstGeom>
          <a:noFill/>
          <a:ln>
            <a:noFill/>
          </a:ln>
        </p:spPr>
        <p:txBody>
          <a:bodyPr anchorCtr="0" anchor="t" bIns="45700" lIns="91425" spcFirstLastPara="1" rIns="91425" wrap="square" tIns="46800">
            <a:normAutofit/>
          </a:bodyPr>
          <a:lstStyle/>
          <a:p>
            <a:pPr indent="-338399" lvl="0" marL="410400" rtl="0" algn="l">
              <a:lnSpc>
                <a:spcPct val="140000"/>
              </a:lnSpc>
              <a:spcBef>
                <a:spcPts val="0"/>
              </a:spcBef>
              <a:spcAft>
                <a:spcPts val="0"/>
              </a:spcAft>
              <a:buClr>
                <a:schemeClr val="dk1"/>
              </a:buClr>
              <a:buSzPts val="2279"/>
              <a:buFont typeface="Inter"/>
              <a:buChar char="⎪"/>
            </a:pPr>
            <a:r>
              <a:rPr lang="en-US" sz="2590"/>
              <a:t>What type of relationship does each of our Customer Segments expect us to establish and maintain with them? </a:t>
            </a:r>
            <a:endParaRPr/>
          </a:p>
          <a:p>
            <a:pPr indent="-338399" lvl="0" marL="410400" rtl="0" algn="l">
              <a:lnSpc>
                <a:spcPct val="140000"/>
              </a:lnSpc>
              <a:spcBef>
                <a:spcPts val="800"/>
              </a:spcBef>
              <a:spcAft>
                <a:spcPts val="0"/>
              </a:spcAft>
              <a:buClr>
                <a:schemeClr val="dk1"/>
              </a:buClr>
              <a:buSzPts val="2279"/>
              <a:buFont typeface="Inter"/>
              <a:buChar char="⎪"/>
            </a:pPr>
            <a:r>
              <a:rPr lang="en-US" sz="2590"/>
              <a:t>Which ones have we established? </a:t>
            </a:r>
            <a:endParaRPr/>
          </a:p>
          <a:p>
            <a:pPr indent="-338399" lvl="0" marL="410400" rtl="0" algn="l">
              <a:lnSpc>
                <a:spcPct val="140000"/>
              </a:lnSpc>
              <a:spcBef>
                <a:spcPts val="800"/>
              </a:spcBef>
              <a:spcAft>
                <a:spcPts val="0"/>
              </a:spcAft>
              <a:buClr>
                <a:schemeClr val="dk1"/>
              </a:buClr>
              <a:buSzPts val="2279"/>
              <a:buFont typeface="Inter"/>
              <a:buChar char="⎪"/>
            </a:pPr>
            <a:r>
              <a:rPr lang="en-US" sz="2590"/>
              <a:t>How are they integrated with the rest of our business model? </a:t>
            </a:r>
            <a:endParaRPr/>
          </a:p>
          <a:p>
            <a:pPr indent="-338399" lvl="0" marL="410400" rtl="0" algn="l">
              <a:lnSpc>
                <a:spcPct val="140000"/>
              </a:lnSpc>
              <a:spcBef>
                <a:spcPts val="800"/>
              </a:spcBef>
              <a:spcAft>
                <a:spcPts val="0"/>
              </a:spcAft>
              <a:buClr>
                <a:schemeClr val="dk1"/>
              </a:buClr>
              <a:buSzPts val="2279"/>
              <a:buFont typeface="Inter"/>
              <a:buChar char="⎪"/>
            </a:pPr>
            <a:r>
              <a:rPr lang="en-US" sz="2590"/>
              <a:t>How costly are they?</a:t>
            </a:r>
            <a:endParaRPr/>
          </a:p>
        </p:txBody>
      </p:sp>
      <p:sp>
        <p:nvSpPr>
          <p:cNvPr id="695" name="Google Shape;695;p3"/>
          <p:cNvSpPr/>
          <p:nvPr>
            <p:ph idx="7" type="body"/>
          </p:nvPr>
        </p:nvSpPr>
        <p:spPr>
          <a:xfrm>
            <a:off x="14620047" y="6130509"/>
            <a:ext cx="4388894" cy="2842714"/>
          </a:xfrm>
          <a:prstGeom prst="roundRect">
            <a:avLst>
              <a:gd fmla="val 0" name="adj"/>
            </a:avLst>
          </a:prstGeom>
          <a:noFill/>
          <a:ln>
            <a:noFill/>
          </a:ln>
        </p:spPr>
        <p:txBody>
          <a:bodyPr anchorCtr="0" anchor="t" bIns="45700" lIns="91425" spcFirstLastPara="1" rIns="91425" wrap="square" tIns="46800">
            <a:normAutofit/>
          </a:bodyPr>
          <a:lstStyle/>
          <a:p>
            <a:pPr indent="-338399" lvl="0" marL="410400" rtl="0" algn="l">
              <a:lnSpc>
                <a:spcPct val="120000"/>
              </a:lnSpc>
              <a:spcBef>
                <a:spcPts val="0"/>
              </a:spcBef>
              <a:spcAft>
                <a:spcPts val="0"/>
              </a:spcAft>
              <a:buClr>
                <a:schemeClr val="dk1"/>
              </a:buClr>
              <a:buSzPts val="2279"/>
              <a:buFont typeface="Inter"/>
              <a:buChar char="⎪"/>
            </a:pPr>
            <a:r>
              <a:rPr lang="en-US" sz="2590"/>
              <a:t>Through which Channels do our Customer Segments want to be reached? </a:t>
            </a:r>
            <a:endParaRPr/>
          </a:p>
          <a:p>
            <a:pPr indent="-338399" lvl="0" marL="410400" rtl="0" algn="l">
              <a:lnSpc>
                <a:spcPct val="120000"/>
              </a:lnSpc>
              <a:spcBef>
                <a:spcPts val="800"/>
              </a:spcBef>
              <a:spcAft>
                <a:spcPts val="0"/>
              </a:spcAft>
              <a:buClr>
                <a:schemeClr val="dk1"/>
              </a:buClr>
              <a:buSzPts val="2279"/>
              <a:buFont typeface="Inter"/>
              <a:buChar char="⎪"/>
            </a:pPr>
            <a:r>
              <a:rPr lang="en-US" sz="2590"/>
              <a:t>How are we reaching them now? </a:t>
            </a:r>
            <a:endParaRPr/>
          </a:p>
          <a:p>
            <a:pPr indent="-338399" lvl="0" marL="410400" rtl="0" algn="l">
              <a:lnSpc>
                <a:spcPct val="120000"/>
              </a:lnSpc>
              <a:spcBef>
                <a:spcPts val="800"/>
              </a:spcBef>
              <a:spcAft>
                <a:spcPts val="0"/>
              </a:spcAft>
              <a:buClr>
                <a:schemeClr val="dk1"/>
              </a:buClr>
              <a:buSzPts val="2279"/>
              <a:buFont typeface="Inter"/>
              <a:buChar char="⎪"/>
            </a:pPr>
            <a:r>
              <a:rPr lang="en-US" sz="2590"/>
              <a:t>How are our Channels integrated? </a:t>
            </a:r>
            <a:endParaRPr/>
          </a:p>
          <a:p>
            <a:pPr indent="-338399" lvl="0" marL="410400" rtl="0" algn="l">
              <a:lnSpc>
                <a:spcPct val="120000"/>
              </a:lnSpc>
              <a:spcBef>
                <a:spcPts val="800"/>
              </a:spcBef>
              <a:spcAft>
                <a:spcPts val="0"/>
              </a:spcAft>
              <a:buClr>
                <a:schemeClr val="dk1"/>
              </a:buClr>
              <a:buSzPts val="2279"/>
              <a:buFont typeface="Inter"/>
              <a:buChar char="⎪"/>
            </a:pPr>
            <a:r>
              <a:rPr lang="en-US" sz="2590"/>
              <a:t>Which ones work best? </a:t>
            </a:r>
            <a:endParaRPr/>
          </a:p>
          <a:p>
            <a:pPr indent="-338399" lvl="0" marL="410400" rtl="0" algn="l">
              <a:lnSpc>
                <a:spcPct val="120000"/>
              </a:lnSpc>
              <a:spcBef>
                <a:spcPts val="800"/>
              </a:spcBef>
              <a:spcAft>
                <a:spcPts val="0"/>
              </a:spcAft>
              <a:buClr>
                <a:schemeClr val="dk1"/>
              </a:buClr>
              <a:buSzPts val="2279"/>
              <a:buFont typeface="Inter"/>
              <a:buChar char="⎪"/>
            </a:pPr>
            <a:r>
              <a:rPr lang="en-US" sz="2590"/>
              <a:t>Which ones are most cost-efficient? </a:t>
            </a:r>
            <a:endParaRPr/>
          </a:p>
        </p:txBody>
      </p:sp>
      <p:sp>
        <p:nvSpPr>
          <p:cNvPr id="696" name="Google Shape;696;p3"/>
          <p:cNvSpPr/>
          <p:nvPr>
            <p:ph idx="8" type="body"/>
          </p:nvPr>
        </p:nvSpPr>
        <p:spPr>
          <a:xfrm>
            <a:off x="771524" y="10122124"/>
            <a:ext cx="11287320" cy="2979400"/>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2"/>
              </a:buClr>
              <a:buSzPts val="2464"/>
              <a:buFont typeface="Inter"/>
              <a:buChar char="⎪"/>
            </a:pPr>
            <a:r>
              <a:rPr lang="en-US"/>
              <a:t>What are the most important costs inherent in our business model?</a:t>
            </a:r>
            <a:endParaRPr/>
          </a:p>
          <a:p>
            <a:pPr indent="-338399" lvl="0" marL="410400" rtl="0" algn="l">
              <a:lnSpc>
                <a:spcPct val="140000"/>
              </a:lnSpc>
              <a:spcBef>
                <a:spcPts val="800"/>
              </a:spcBef>
              <a:spcAft>
                <a:spcPts val="0"/>
              </a:spcAft>
              <a:buClr>
                <a:schemeClr val="dk2"/>
              </a:buClr>
              <a:buSzPts val="2464"/>
              <a:buFont typeface="Inter"/>
              <a:buChar char="⎪"/>
            </a:pPr>
            <a:r>
              <a:rPr lang="en-US"/>
              <a:t>Which Key Resources are most expensive? </a:t>
            </a:r>
            <a:endParaRPr/>
          </a:p>
          <a:p>
            <a:pPr indent="-338399" lvl="0" marL="410400" rtl="0" algn="l">
              <a:lnSpc>
                <a:spcPct val="140000"/>
              </a:lnSpc>
              <a:spcBef>
                <a:spcPts val="800"/>
              </a:spcBef>
              <a:spcAft>
                <a:spcPts val="0"/>
              </a:spcAft>
              <a:buClr>
                <a:schemeClr val="dk2"/>
              </a:buClr>
              <a:buSzPts val="2464"/>
              <a:buFont typeface="Inter"/>
              <a:buChar char="⎪"/>
            </a:pPr>
            <a:r>
              <a:rPr lang="en-US"/>
              <a:t> Which Key Activities are most expensive?</a:t>
            </a:r>
            <a:endParaRPr/>
          </a:p>
        </p:txBody>
      </p:sp>
      <p:sp>
        <p:nvSpPr>
          <p:cNvPr id="697" name="Google Shape;697;p3"/>
          <p:cNvSpPr/>
          <p:nvPr>
            <p:ph idx="9" type="body"/>
          </p:nvPr>
        </p:nvSpPr>
        <p:spPr>
          <a:xfrm>
            <a:off x="12311884" y="10122124"/>
            <a:ext cx="11300592" cy="2979400"/>
          </a:xfrm>
          <a:prstGeom prst="roundRect">
            <a:avLst>
              <a:gd fmla="val 0" name="adj"/>
            </a:avLst>
          </a:prstGeom>
          <a:noFill/>
          <a:ln>
            <a:noFill/>
          </a:ln>
        </p:spPr>
        <p:txBody>
          <a:bodyPr anchorCtr="0" anchor="t" bIns="45700" lIns="91425" spcFirstLastPara="1" rIns="91425" wrap="square" tIns="46800">
            <a:noAutofit/>
          </a:bodyPr>
          <a:lstStyle/>
          <a:p>
            <a:pPr indent="-338399" lvl="0" marL="410400" rtl="0" algn="l">
              <a:lnSpc>
                <a:spcPct val="140000"/>
              </a:lnSpc>
              <a:spcBef>
                <a:spcPts val="0"/>
              </a:spcBef>
              <a:spcAft>
                <a:spcPts val="0"/>
              </a:spcAft>
              <a:buClr>
                <a:schemeClr val="dk2"/>
              </a:buClr>
              <a:buSzPts val="2464"/>
              <a:buFont typeface="Inter"/>
              <a:buChar char="⎪"/>
            </a:pPr>
            <a:r>
              <a:rPr lang="en-US"/>
              <a:t>For what value are our customers really willing to pay? </a:t>
            </a:r>
            <a:endParaRPr/>
          </a:p>
          <a:p>
            <a:pPr indent="-338399" lvl="0" marL="410400" rtl="0" algn="l">
              <a:lnSpc>
                <a:spcPct val="140000"/>
              </a:lnSpc>
              <a:spcBef>
                <a:spcPts val="800"/>
              </a:spcBef>
              <a:spcAft>
                <a:spcPts val="0"/>
              </a:spcAft>
              <a:buClr>
                <a:schemeClr val="dk2"/>
              </a:buClr>
              <a:buSzPts val="2464"/>
              <a:buFont typeface="Inter"/>
              <a:buChar char="⎪"/>
            </a:pPr>
            <a:r>
              <a:rPr lang="en-US"/>
              <a:t>For what do they currently pay? </a:t>
            </a:r>
            <a:endParaRPr/>
          </a:p>
          <a:p>
            <a:pPr indent="-338399" lvl="0" marL="410400" rtl="0" algn="l">
              <a:lnSpc>
                <a:spcPct val="140000"/>
              </a:lnSpc>
              <a:spcBef>
                <a:spcPts val="800"/>
              </a:spcBef>
              <a:spcAft>
                <a:spcPts val="0"/>
              </a:spcAft>
              <a:buClr>
                <a:schemeClr val="dk2"/>
              </a:buClr>
              <a:buSzPts val="2464"/>
              <a:buFont typeface="Inter"/>
              <a:buChar char="⎪"/>
            </a:pPr>
            <a:r>
              <a:rPr lang="en-US"/>
              <a:t>How are they currently paying? </a:t>
            </a:r>
            <a:endParaRPr/>
          </a:p>
          <a:p>
            <a:pPr indent="-338399" lvl="0" marL="410400" rtl="0" algn="l">
              <a:lnSpc>
                <a:spcPct val="140000"/>
              </a:lnSpc>
              <a:spcBef>
                <a:spcPts val="800"/>
              </a:spcBef>
              <a:spcAft>
                <a:spcPts val="0"/>
              </a:spcAft>
              <a:buClr>
                <a:schemeClr val="dk2"/>
              </a:buClr>
              <a:buSzPts val="2464"/>
              <a:buFont typeface="Inter"/>
              <a:buChar char="⎪"/>
            </a:pPr>
            <a:r>
              <a:rPr lang="en-US"/>
              <a:t>How would they prefer to pay?</a:t>
            </a:r>
            <a:endParaRPr/>
          </a:p>
        </p:txBody>
      </p:sp>
      <p:sp>
        <p:nvSpPr>
          <p:cNvPr id="698" name="Google Shape;698;p3"/>
          <p:cNvSpPr txBox="1"/>
          <p:nvPr>
            <p:ph idx="13" type="body"/>
          </p:nvPr>
        </p:nvSpPr>
        <p:spPr>
          <a:xfrm>
            <a:off x="771524" y="118802"/>
            <a:ext cx="8873652" cy="667652"/>
          </a:xfrm>
          <a:prstGeom prst="rect">
            <a:avLst/>
          </a:prstGeom>
          <a:noFill/>
          <a:ln cap="flat" cmpd="sng" w="9525">
            <a:solidFill>
              <a:schemeClr val="dk2"/>
            </a:solidFill>
            <a:prstDash val="solid"/>
            <a:round/>
            <a:headEnd len="sm" w="sm" type="none"/>
            <a:tailEnd len="sm" w="sm" type="none"/>
          </a:ln>
        </p:spPr>
        <p:txBody>
          <a:bodyPr anchorCtr="0" anchor="ctr" bIns="45700" lIns="0"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Premast Business Model Canvas</a:t>
            </a:r>
            <a:endParaRPr/>
          </a:p>
        </p:txBody>
      </p:sp>
      <p:sp>
        <p:nvSpPr>
          <p:cNvPr id="699" name="Google Shape;699;p3"/>
          <p:cNvSpPr/>
          <p:nvPr>
            <p:ph idx="10" type="dt"/>
          </p:nvPr>
        </p:nvSpPr>
        <p:spPr>
          <a:xfrm>
            <a:off x="21309032" y="216470"/>
            <a:ext cx="2298404" cy="453428"/>
          </a:xfrm>
          <a:prstGeom prst="roundRect">
            <a:avLst>
              <a:gd fmla="val 10631" name="adj"/>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lang="en-US"/>
              <a:t>2/23/2023</a:t>
            </a:r>
            <a:endParaRPr/>
          </a:p>
        </p:txBody>
      </p:sp>
      <p:sp>
        <p:nvSpPr>
          <p:cNvPr id="700" name="Google Shape;700;p3"/>
          <p:cNvSpPr txBox="1"/>
          <p:nvPr>
            <p:ph idx="14" type="body"/>
          </p:nvPr>
        </p:nvSpPr>
        <p:spPr>
          <a:xfrm>
            <a:off x="18032864"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1600"/>
              <a:buNone/>
            </a:pPr>
            <a:r>
              <a:rPr lang="en-US"/>
              <a:t>Designed by:</a:t>
            </a:r>
            <a:endParaRPr/>
          </a:p>
        </p:txBody>
      </p:sp>
      <p:sp>
        <p:nvSpPr>
          <p:cNvPr id="701" name="Google Shape;701;p3"/>
          <p:cNvSpPr txBox="1"/>
          <p:nvPr>
            <p:ph idx="15" type="body"/>
          </p:nvPr>
        </p:nvSpPr>
        <p:spPr>
          <a:xfrm>
            <a:off x="14750168" y="245351"/>
            <a:ext cx="3113264" cy="41455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1600"/>
              <a:buNone/>
            </a:pPr>
            <a:r>
              <a:rPr lang="en-US"/>
              <a:t>Designed for:</a:t>
            </a:r>
            <a:endParaRPr/>
          </a:p>
        </p:txBody>
      </p:sp>
      <p:pic>
        <p:nvPicPr>
          <p:cNvPr id="702" name="Google Shape;702;p3">
            <a:hlinkClick r:id="rId3"/>
          </p:cNvPr>
          <p:cNvPicPr preferRelativeResize="0"/>
          <p:nvPr/>
        </p:nvPicPr>
        <p:blipFill rotWithShape="1">
          <a:blip r:embed="rId4">
            <a:alphaModFix/>
          </a:blip>
          <a:srcRect b="0" l="0" r="0" t="0"/>
          <a:stretch/>
        </p:blipFill>
        <p:spPr>
          <a:xfrm>
            <a:off x="22925014" y="12257014"/>
            <a:ext cx="1458986" cy="1458986"/>
          </a:xfrm>
          <a:prstGeom prst="rect">
            <a:avLst/>
          </a:prstGeom>
          <a:noFill/>
          <a:ln>
            <a:noFill/>
          </a:ln>
        </p:spPr>
      </p:pic>
    </p:spTree>
  </p:cSld>
  <p:clrMapOvr>
    <a:masterClrMapping/>
  </p:clrMapOvr>
  <mc:AlternateContent>
    <mc:Choice Requires="p14">
      <p:transition spd="slow" p14:dur="900">
        <p14:flythrough dir="out" hasBounce="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New_Template8">
  <a:themeElements>
    <a:clrScheme name="Custom 105">
      <a:dk1>
        <a:srgbClr val="2F3030"/>
      </a:dk1>
      <a:lt1>
        <a:srgbClr val="FEFFFF"/>
      </a:lt1>
      <a:dk2>
        <a:srgbClr val="2F3030"/>
      </a:dk2>
      <a:lt2>
        <a:srgbClr val="FEFFFF"/>
      </a:lt2>
      <a:accent1>
        <a:srgbClr val="FEFFFF"/>
      </a:accent1>
      <a:accent2>
        <a:srgbClr val="F4F4F4"/>
      </a:accent2>
      <a:accent3>
        <a:srgbClr val="E1E1E3"/>
      </a:accent3>
      <a:accent4>
        <a:srgbClr val="C4C2C2"/>
      </a:accent4>
      <a:accent5>
        <a:srgbClr val="A19F9F"/>
      </a:accent5>
      <a:accent6>
        <a:srgbClr val="FFE6C4"/>
      </a:accent6>
      <a:hlink>
        <a:srgbClr val="E1E1E3"/>
      </a:hlink>
      <a:folHlink>
        <a:srgbClr val="C4C2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Dashi 1">
      <a:dk1>
        <a:srgbClr val="000000"/>
      </a:dk1>
      <a:lt1>
        <a:srgbClr val="FFFFFF"/>
      </a:lt1>
      <a:dk2>
        <a:srgbClr val="3B4550"/>
      </a:dk2>
      <a:lt2>
        <a:srgbClr val="FFFFFF"/>
      </a:lt2>
      <a:accent1>
        <a:srgbClr val="5F8ECA"/>
      </a:accent1>
      <a:accent2>
        <a:srgbClr val="00B5EF"/>
      </a:accent2>
      <a:accent3>
        <a:srgbClr val="00C5B7"/>
      </a:accent3>
      <a:accent4>
        <a:srgbClr val="82D235"/>
      </a:accent4>
      <a:accent5>
        <a:srgbClr val="FFAD00"/>
      </a:accent5>
      <a:accent6>
        <a:srgbClr val="FF0046"/>
      </a:accent6>
      <a:hlink>
        <a:srgbClr val="AB8ED3"/>
      </a:hlink>
      <a:folHlink>
        <a:srgbClr val="005A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Dashi 1">
      <a:dk1>
        <a:srgbClr val="000000"/>
      </a:dk1>
      <a:lt1>
        <a:srgbClr val="FFFFFF"/>
      </a:lt1>
      <a:dk2>
        <a:srgbClr val="3B4550"/>
      </a:dk2>
      <a:lt2>
        <a:srgbClr val="FFFFFF"/>
      </a:lt2>
      <a:accent1>
        <a:srgbClr val="5F8ECA"/>
      </a:accent1>
      <a:accent2>
        <a:srgbClr val="00B5EF"/>
      </a:accent2>
      <a:accent3>
        <a:srgbClr val="00C5B7"/>
      </a:accent3>
      <a:accent4>
        <a:srgbClr val="82D235"/>
      </a:accent4>
      <a:accent5>
        <a:srgbClr val="FFAD00"/>
      </a:accent5>
      <a:accent6>
        <a:srgbClr val="FF0046"/>
      </a:accent6>
      <a:hlink>
        <a:srgbClr val="AB8ED3"/>
      </a:hlink>
      <a:folHlink>
        <a:srgbClr val="005A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