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  <p:sldMasterId id="2147483683" r:id="rId2"/>
  </p:sldMasterIdLst>
  <p:notesMasterIdLst>
    <p:notesMasterId r:id="rId28"/>
  </p:notesMasterIdLst>
  <p:handoutMasterIdLst>
    <p:handoutMasterId r:id="rId29"/>
  </p:handoutMasterIdLst>
  <p:sldIdLst>
    <p:sldId id="339" r:id="rId3"/>
    <p:sldId id="341" r:id="rId4"/>
    <p:sldId id="357" r:id="rId5"/>
    <p:sldId id="383" r:id="rId6"/>
    <p:sldId id="384" r:id="rId7"/>
    <p:sldId id="385" r:id="rId8"/>
    <p:sldId id="387" r:id="rId9"/>
    <p:sldId id="389" r:id="rId10"/>
    <p:sldId id="390" r:id="rId11"/>
    <p:sldId id="391" r:id="rId12"/>
    <p:sldId id="392" r:id="rId13"/>
    <p:sldId id="393" r:id="rId14"/>
    <p:sldId id="396" r:id="rId15"/>
    <p:sldId id="397" r:id="rId16"/>
    <p:sldId id="394" r:id="rId17"/>
    <p:sldId id="398" r:id="rId18"/>
    <p:sldId id="399" r:id="rId19"/>
    <p:sldId id="400" r:id="rId20"/>
    <p:sldId id="401" r:id="rId21"/>
    <p:sldId id="402" r:id="rId22"/>
    <p:sldId id="403" r:id="rId23"/>
    <p:sldId id="395" r:id="rId24"/>
    <p:sldId id="404" r:id="rId25"/>
    <p:sldId id="405" r:id="rId26"/>
    <p:sldId id="355" r:id="rId27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신규 자료" id="{228C957E-4EEE-402E-8002-69346F187927}">
          <p14:sldIdLst>
            <p14:sldId id="339"/>
            <p14:sldId id="341"/>
            <p14:sldId id="357"/>
            <p14:sldId id="383"/>
            <p14:sldId id="384"/>
            <p14:sldId id="385"/>
            <p14:sldId id="387"/>
            <p14:sldId id="389"/>
            <p14:sldId id="390"/>
            <p14:sldId id="391"/>
            <p14:sldId id="392"/>
            <p14:sldId id="393"/>
            <p14:sldId id="396"/>
            <p14:sldId id="397"/>
            <p14:sldId id="394"/>
            <p14:sldId id="398"/>
            <p14:sldId id="399"/>
            <p14:sldId id="400"/>
            <p14:sldId id="401"/>
            <p14:sldId id="402"/>
            <p14:sldId id="403"/>
            <p14:sldId id="395"/>
            <p14:sldId id="404"/>
            <p14:sldId id="405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733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262" userDrawn="1">
          <p15:clr>
            <a:srgbClr val="A4A3A4"/>
          </p15:clr>
        </p15:guide>
        <p15:guide id="6" pos="5978">
          <p15:clr>
            <a:srgbClr val="A4A3A4"/>
          </p15:clr>
        </p15:guide>
        <p15:guide id="7" pos="6239">
          <p15:clr>
            <a:srgbClr val="A4A3A4"/>
          </p15:clr>
        </p15:guide>
        <p15:guide id="8" pos="3301" userDrawn="1">
          <p15:clr>
            <a:srgbClr val="A4A3A4"/>
          </p15:clr>
        </p15:guide>
        <p15:guide id="9" pos="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영민" initials="신" lastIdx="1" clrIdx="0">
    <p:extLst>
      <p:ext uri="{19B8F6BF-5375-455C-9EA6-DF929625EA0E}">
        <p15:presenceInfo xmlns:p15="http://schemas.microsoft.com/office/powerpoint/2012/main" userId="신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A9"/>
    <a:srgbClr val="374D81"/>
    <a:srgbClr val="78697B"/>
    <a:srgbClr val="417B85"/>
    <a:srgbClr val="F98607"/>
    <a:srgbClr val="FFFFFF"/>
    <a:srgbClr val="746326"/>
    <a:srgbClr val="558ED5"/>
    <a:srgbClr val="0000FF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6391" autoAdjust="0"/>
  </p:normalViewPr>
  <p:slideViewPr>
    <p:cSldViewPr showGuides="1">
      <p:cViewPr varScale="1">
        <p:scale>
          <a:sx n="157" d="100"/>
          <a:sy n="157" d="100"/>
        </p:scale>
        <p:origin x="1926" y="84"/>
      </p:cViewPr>
      <p:guideLst>
        <p:guide orient="horz" pos="663"/>
        <p:guide orient="horz" pos="4020"/>
        <p:guide orient="horz" pos="733"/>
        <p:guide orient="horz" pos="4156"/>
        <p:guide pos="262"/>
        <p:guide pos="5978"/>
        <p:guide pos="6239"/>
        <p:guide pos="3301"/>
        <p:guide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65" d="100"/>
          <a:sy n="165" d="100"/>
        </p:scale>
        <p:origin x="2484" y="12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147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C188D784-89D4-42FE-93C0-598CDF02C0B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147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98BF411F-5ED7-466D-BECE-C8C235A69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9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fld id="{9B5D0067-D38F-4263-B989-0688B916729C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0" tIns="45700" rIns="91400" bIns="457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1400" tIns="45700" rIns="91400" bIns="4570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B5285FBC-F7CD-41AC-AE7E-FC5C5DFD5D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85FBC-F7CD-41AC-AE7E-FC5C5DFD5DB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2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2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5400" spc="-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‘20.12.00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 err="1"/>
              <a:t>대형사업부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/>
          <a:stretch/>
        </p:blipFill>
        <p:spPr>
          <a:xfrm>
            <a:off x="-15552" y="23387"/>
            <a:ext cx="9921552" cy="6858000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2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5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7EB-7A63-40B5-9BC1-CE9E22F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EF503-331E-4711-9A99-A9E3774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3D53-3FC1-4320-8D7B-4345FCE3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7DF7E-1A52-4C7D-8057-5B69085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0A46FC-D17F-4650-8400-AA5920D3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22F7A-6157-4ABB-9708-2997320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622CC-4416-4034-AA58-4415730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ADD6-6054-4427-816C-F99391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6D38-3A22-4F82-B737-2CD730A2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D171D-9E9F-472E-A313-50588330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90E81-17A3-47DA-B09A-49840CD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2654D-1BAB-4BC3-91FA-FDD93BB0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1AA38-8157-488C-9D64-0C4FC16D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737-3175-4970-984A-6FC489A5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2861E-17FD-4F1C-A1D3-9AF260567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473D7-DCD5-4179-A589-ECC9EB8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5E9A4-9D25-4081-9493-439125A4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4FDEB-C73F-4CA7-966F-0DE83EC4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E8B58-0DDD-4524-B005-857E8ED3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440A-2A58-4D90-8C35-8609566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E7EB1-9038-4D03-9C7D-1ADF819A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438BF-46D5-4A3A-8F37-82CF2E6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F90D1-6742-498A-BD1A-39DCCEA2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0EA9-68BB-4297-80A3-44081DE0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8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E8750-30B8-43AC-87EE-2B3B45FA1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E6BE0-365C-4215-987E-97AFBD8C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65525-B7E1-46D8-8F4E-2EA2BB7D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796FE-812C-4410-97DF-F5AB4A9B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0E97D-CC39-4F1E-A1EB-CE7892C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4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2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5400" spc="-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‘20.12.00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 err="1"/>
              <a:t>대형사업부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/>
          <a:stretch/>
        </p:blipFill>
        <p:spPr>
          <a:xfrm>
            <a:off x="-15552" y="23387"/>
            <a:ext cx="9921552" cy="6858000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2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5431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8467824" y="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060306" y="6656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9060306" y="468490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9612593" y="-372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558000" y="1889209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558000" y="2930148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2" hasCustomPrompt="1"/>
          </p:nvPr>
        </p:nvSpPr>
        <p:spPr>
          <a:xfrm>
            <a:off x="3558000" y="3966057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4092670" y="1869001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4087643" y="2898173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4092670" y="3927348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4106798" y="2362525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106338" y="3375557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4106338" y="4431109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3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8467824" y="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 userDrawn="1"/>
        </p:nvSpPr>
        <p:spPr>
          <a:xfrm>
            <a:off x="9060306" y="6656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9" name="직사각형 28"/>
          <p:cNvSpPr/>
          <p:nvPr userDrawn="1"/>
        </p:nvSpPr>
        <p:spPr>
          <a:xfrm>
            <a:off x="9060306" y="468490"/>
            <a:ext cx="262073" cy="31783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0" name="직사각형 29"/>
          <p:cNvSpPr/>
          <p:nvPr userDrawn="1"/>
        </p:nvSpPr>
        <p:spPr>
          <a:xfrm>
            <a:off x="9612593" y="-3720"/>
            <a:ext cx="301600" cy="77966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1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3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4EB0-6113-4A62-8138-A80F7A7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E403-0173-42D5-8B05-5A5F43FE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B80FA-9D07-43CA-85EE-FDB08CAC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867A0-2EF6-45BD-B669-49E6662A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A1F4E-5FB4-495D-B4A5-12AD899B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DBE1-DEBA-47E7-BBF5-D2620B5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72EDA-9916-4023-9E7C-C4E24793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7E016-CDED-4CFF-9AD4-04F0E84C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1AD9C-605F-46D3-A17F-048CED27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D87C0-22F2-4D54-8634-0252BAE3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B8B1D-040F-4500-A462-2FC5EF5F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8EEC8-D819-492B-8B25-3400C0E6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FB650-16A5-4258-9B7C-4C70ACFE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379C2-105E-48B7-9719-F4A78647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9EAD1-B1D5-44E5-BF11-D5D738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EFF1-D48C-4DD7-B8EA-EA9EB14A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D5A01-7088-4FE3-90F0-32317F47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54522-AF47-468D-A21A-24D131B8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DCF7E-7D22-4A5F-8FE0-F634CF95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6692E-0FC8-4A72-B455-6A821CC1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5E0B8-78FD-4A2B-A19A-BD4916C8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8DAF-FAF4-4305-BDA9-BFBA4111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F97F9-9B04-4986-8A65-FA9C91DF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F6C2-CB8B-4510-8E9F-E0097237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083FD-209B-4563-A40A-CCF91BDD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18EFD-0F59-4860-B461-7A9CE67E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30780-A1A8-48CD-AE48-F41A0F53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D6DFE-4F3E-45A1-AF6B-3F4DBC8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618B73-A369-4D37-9938-3F2B6670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2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ctr" defTabSz="1219140" rtl="0" eaLnBrk="1" latinLnBrk="1" hangingPunct="1">
        <a:spcBef>
          <a:spcPct val="0"/>
        </a:spcBef>
        <a:buNone/>
        <a:defRPr sz="60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457178" indent="-457178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ea"/>
          <a:ea typeface="+mn-ea"/>
          <a:cs typeface="+mn-cs"/>
        </a:defRPr>
      </a:lvl1pPr>
      <a:lvl2pPr marL="990550" indent="-380981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ea"/>
          <a:ea typeface="+mn-ea"/>
          <a:cs typeface="+mn-cs"/>
        </a:defRPr>
      </a:lvl2pPr>
      <a:lvl3pPr marL="1523925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3pPr>
      <a:lvl4pPr marL="2133493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ea"/>
          <a:ea typeface="+mn-ea"/>
          <a:cs typeface="+mn-cs"/>
        </a:defRPr>
      </a:lvl4pPr>
      <a:lvl5pPr marL="274306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ea"/>
          <a:ea typeface="+mn-ea"/>
          <a:cs typeface="+mn-cs"/>
        </a:defRPr>
      </a:lvl5pPr>
      <a:lvl6pPr marL="335263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48BCD-7E1B-4B5D-924C-4498B7E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6C6B-B721-4D88-ADCC-E313BB99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E0B0-11DF-44C5-8D8D-37647434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1F143-C0CB-4D7A-A655-AD3B31780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4363A-11A5-4136-98AD-B1F32804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366222" y="1988840"/>
            <a:ext cx="7173559" cy="1728192"/>
          </a:xfrm>
        </p:spPr>
        <p:txBody>
          <a:bodyPr/>
          <a:lstStyle/>
          <a:p>
            <a:r>
              <a:rPr lang="en-US" altLang="ko-KR" dirty="0"/>
              <a:t>HSMS/SECS Driver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98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680520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Control Message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Link test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request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아래 상태에 따라 자동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처리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2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Separate request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4149080"/>
            <a:ext cx="406021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Format use by SMN(E173, SECS-II Message Notation)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및 간소한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방식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(Storage, Performance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고려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 : Unrecognized Device ID (UDN)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S9F3 : Unrecognized Stream Type (USN)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S9F5 : Unrecognized Function Type (UFN)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S9F7 : Illegal Data (IDN)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S9F9 : Transaction Timer Timeout (TTN)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S9F11 : Data Too Long (DLN)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 No use(S9F7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대응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S9F13 : Conversation Timeout (CTN)  No use(App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구현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87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02" y="2560699"/>
            <a:ext cx="1032254" cy="3634576"/>
          </a:xfrm>
          <a:prstGeom prst="rect">
            <a:avLst/>
          </a:prstGeom>
          <a:ln>
            <a:solidFill>
              <a:srgbClr val="0045A9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75" y="2426020"/>
            <a:ext cx="1848108" cy="175284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2060849"/>
            <a:ext cx="2181529" cy="396044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56" y="4653136"/>
            <a:ext cx="1648055" cy="14098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91668"/>
            <a:ext cx="1288302" cy="864096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3609020"/>
            <a:ext cx="1296144" cy="1836203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378" y="5531285"/>
            <a:ext cx="1288302" cy="663989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5" idx="0"/>
          </p:cNvCxnSpPr>
          <p:nvPr/>
        </p:nvCxnSpPr>
        <p:spPr>
          <a:xfrm flipV="1">
            <a:off x="2072680" y="2426020"/>
            <a:ext cx="1634249" cy="697696"/>
          </a:xfrm>
          <a:prstGeom prst="bentConnector4">
            <a:avLst>
              <a:gd name="adj1" fmla="val 21728"/>
              <a:gd name="adj2" fmla="val 13276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7" idx="1"/>
          </p:cNvCxnSpPr>
          <p:nvPr/>
        </p:nvCxnSpPr>
        <p:spPr>
          <a:xfrm flipV="1">
            <a:off x="2072680" y="4041069"/>
            <a:ext cx="4680520" cy="486053"/>
          </a:xfrm>
          <a:prstGeom prst="bentConnector3">
            <a:avLst>
              <a:gd name="adj1" fmla="val 8464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8" idx="1"/>
          </p:cNvCxnSpPr>
          <p:nvPr/>
        </p:nvCxnSpPr>
        <p:spPr>
          <a:xfrm flipV="1">
            <a:off x="2072680" y="5358085"/>
            <a:ext cx="1584176" cy="5051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1374" y="2009941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비동기 소켓 모듈</a:t>
            </a:r>
            <a:endParaRPr lang="en-US" altLang="ko-KR" sz="1000" dirty="0"/>
          </a:p>
          <a:p>
            <a:r>
              <a:rPr lang="en-US" altLang="ko-KR" sz="1000" dirty="0"/>
              <a:t>HSMS </a:t>
            </a:r>
            <a:r>
              <a:rPr lang="ko-KR" altLang="en-US" sz="1000" dirty="0"/>
              <a:t>모듈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6272" y="6063033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HSMS/SECS-II </a:t>
            </a:r>
            <a:r>
              <a:rPr lang="ko-KR" altLang="en-US" sz="1000" dirty="0"/>
              <a:t>관련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2298" y="607988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Event Logger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19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생성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삭제 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Editor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Device ID,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모드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타입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TCP/IP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통신관련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기능의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Stream 9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계열의 자동 송신 여부 관련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(Binary, ASCII), Path, Keep days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관련 내용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Message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Define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위한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87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Main UI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.NET WPF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Application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Ribbon view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방식의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Interface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타社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(Link genesis)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 Modeling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81" y="2132856"/>
            <a:ext cx="3960440" cy="39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8248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기본적인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Interface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New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Open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열기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As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다른 이름으로 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2492896"/>
            <a:ext cx="5058752" cy="34639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545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Active mode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Host / 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Path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2420888"/>
            <a:ext cx="4380337" cy="3521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9" y="4990197"/>
            <a:ext cx="3934374" cy="952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86522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통신에서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Transaction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간 필요한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시간을 지정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140968"/>
            <a:ext cx="7274460" cy="28534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6321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Auto reply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On/Off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82" y="3286947"/>
            <a:ext cx="3953427" cy="1724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3424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Logging Path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및 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기간 등에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3140968"/>
            <a:ext cx="3934374" cy="15242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9200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1956"/>
            <a:ext cx="3358893" cy="454557"/>
          </a:xfrm>
          <a:prstGeom prst="parallelogram">
            <a:avLst>
              <a:gd name="adj" fmla="val 5410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CONTENTS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3789230" y="2005390"/>
            <a:ext cx="2697325" cy="360040"/>
          </a:xfrm>
          <a:prstGeom prst="parallelogram">
            <a:avLst>
              <a:gd name="adj" fmla="val 541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개발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632520" y="2025192"/>
            <a:ext cx="2699528" cy="360040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개요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6897216" y="2005390"/>
            <a:ext cx="2734392" cy="360040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+mn-ea"/>
              </a:rPr>
              <a:t>To-do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880" y="2488828"/>
            <a:ext cx="20162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기간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참조 자료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환경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범위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아이템</a:t>
            </a:r>
            <a:endParaRPr lang="en-US" altLang="ko-KR" sz="1600" b="1" dirty="0">
              <a:latin typeface="+mn-ea"/>
            </a:endParaRP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Driver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Configurator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개발 인원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248882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목적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SEMI Standard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SECS?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9320" y="248882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개선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프로젝트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77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SML Editor</a:t>
            </a:r>
          </a:p>
          <a:p>
            <a:pPr algn="l">
              <a:spcAft>
                <a:spcPts val="900"/>
              </a:spcAft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 SECS-II Message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구조 정의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84" y="2164454"/>
            <a:ext cx="3941271" cy="39692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966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File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Config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, SML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개씩 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해당 파일을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Driver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Load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하여 통신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2348880"/>
            <a:ext cx="1695687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10" y="3212976"/>
            <a:ext cx="3239498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34" y="3212977"/>
            <a:ext cx="3689732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75658" y="607396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Config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0308" y="60459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56211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 13"/>
          <p:cNvCxnSpPr>
            <a:stCxn id="9" idx="3"/>
            <a:endCxn id="16" idx="1"/>
          </p:cNvCxnSpPr>
          <p:nvPr/>
        </p:nvCxnSpPr>
        <p:spPr>
          <a:xfrm flipV="1">
            <a:off x="2072680" y="3069109"/>
            <a:ext cx="864096" cy="2938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28" idx="1"/>
          </p:cNvCxnSpPr>
          <p:nvPr/>
        </p:nvCxnSpPr>
        <p:spPr>
          <a:xfrm flipV="1">
            <a:off x="2072680" y="4128004"/>
            <a:ext cx="4882091" cy="789610"/>
          </a:xfrm>
          <a:prstGeom prst="bentConnector3">
            <a:avLst>
              <a:gd name="adj1" fmla="val 475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0" idx="1"/>
          </p:cNvCxnSpPr>
          <p:nvPr/>
        </p:nvCxnSpPr>
        <p:spPr>
          <a:xfrm flipV="1">
            <a:off x="2095245" y="5264276"/>
            <a:ext cx="2442413" cy="8147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36776" y="409827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 models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3730" y="5847074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User Controls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6513" y="5955946"/>
            <a:ext cx="1850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App, Popup Windows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7" y="2535049"/>
            <a:ext cx="1025948" cy="3774205"/>
          </a:xfrm>
          <a:prstGeom prst="rect">
            <a:avLst/>
          </a:prstGeom>
          <a:ln>
            <a:solidFill>
              <a:srgbClr val="0045A9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45538"/>
            <a:ext cx="1288302" cy="1434892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4173980"/>
            <a:ext cx="1296144" cy="148726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9101" y="5805264"/>
            <a:ext cx="1296144" cy="5475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658" y="4645064"/>
            <a:ext cx="2152950" cy="123842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6" y="2069851"/>
            <a:ext cx="1432980" cy="19985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771" y="2492896"/>
            <a:ext cx="1908348" cy="32702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4379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인원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지형락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문서 분석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 구조 설계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초기 코드 작성 및 통신 테스트 완료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XXX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개선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진행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다수 연결 테스트 진행 및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Checking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XXX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Configurator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개발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264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374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To-do</a:t>
            </a:r>
            <a:endParaRPr lang="ko-KR" altLang="en-US" sz="24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개선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2448272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CIM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CLIENT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TEST 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Bug Fix / Enhancement, Improving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타사 기능 참조 필요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테스트 시 필요 기능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List up </a:t>
            </a:r>
          </a:p>
        </p:txBody>
      </p:sp>
    </p:spTree>
    <p:extLst>
      <p:ext uri="{BB962C8B-B14F-4D97-AF65-F5344CB8AC3E}">
        <p14:creationId xmlns:p14="http://schemas.microsoft.com/office/powerpoint/2010/main" val="3925346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22"/>
          <p:cNvSpPr>
            <a:spLocks noGrp="1"/>
          </p:cNvSpPr>
          <p:nvPr>
            <p:ph type="title"/>
          </p:nvPr>
        </p:nvSpPr>
        <p:spPr>
          <a:xfrm>
            <a:off x="1366222" y="2924944"/>
            <a:ext cx="7173559" cy="901420"/>
          </a:xfrm>
        </p:spPr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86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412776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목 적</a:t>
            </a:r>
          </a:p>
        </p:txBody>
      </p:sp>
      <p:sp>
        <p:nvSpPr>
          <p:cNvPr id="115" name="대각선 방향의 모서리가 잘린 사각형 114"/>
          <p:cNvSpPr/>
          <p:nvPr/>
        </p:nvSpPr>
        <p:spPr>
          <a:xfrm>
            <a:off x="1080655" y="3880072"/>
            <a:ext cx="8181212" cy="576064"/>
          </a:xfrm>
          <a:prstGeom prst="snip2DiagRect">
            <a:avLst/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상용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Driver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구매비용 절감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7" name="대각선 방향의 모서리가 잘린 사각형 116"/>
          <p:cNvSpPr/>
          <p:nvPr/>
        </p:nvSpPr>
        <p:spPr>
          <a:xfrm>
            <a:off x="1076862" y="3047950"/>
            <a:ext cx="8181212" cy="576064"/>
          </a:xfrm>
          <a:prstGeom prst="snip2Diag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SEMI Standard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에서 규정한 통신 기술 내재화</a:t>
            </a:r>
          </a:p>
        </p:txBody>
      </p:sp>
      <p:sp>
        <p:nvSpPr>
          <p:cNvPr id="65" name="대각선 방향의 모서리가 잘린 사각형 64"/>
          <p:cNvSpPr/>
          <p:nvPr/>
        </p:nvSpPr>
        <p:spPr>
          <a:xfrm>
            <a:off x="1064568" y="2186384"/>
            <a:ext cx="8181212" cy="576064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반도체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/DISPLAY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표준을 기반으로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하는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HOST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와의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통신 기술 확보</a:t>
            </a:r>
          </a:p>
        </p:txBody>
      </p:sp>
      <p:sp>
        <p:nvSpPr>
          <p:cNvPr id="66" name="대각선 방향의 모서리가 잘린 사각형 65"/>
          <p:cNvSpPr/>
          <p:nvPr/>
        </p:nvSpPr>
        <p:spPr>
          <a:xfrm>
            <a:off x="1076862" y="4725144"/>
            <a:ext cx="8181212" cy="576064"/>
          </a:xfrm>
          <a:prstGeom prst="snip2Diag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B050"/>
                </a:solidFill>
                <a:latin typeface="+mn-ea"/>
              </a:rPr>
              <a:t>상용 드라이버 사용 시 구현 불가능 추가 가능</a:t>
            </a:r>
          </a:p>
        </p:txBody>
      </p:sp>
    </p:spTree>
    <p:extLst>
      <p:ext uri="{BB962C8B-B14F-4D97-AF65-F5344CB8AC3E}">
        <p14:creationId xmlns:p14="http://schemas.microsoft.com/office/powerpoint/2010/main" val="81495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SEMI Standard</a:t>
            </a:r>
            <a:endParaRPr lang="ko-KR" altLang="en-US" b="1" dirty="0">
              <a:latin typeface="+mn-ea"/>
            </a:endParaRPr>
          </a:p>
        </p:txBody>
      </p:sp>
      <p:sp>
        <p:nvSpPr>
          <p:cNvPr id="65" name="대각선 방향의 모서리가 잘린 사각형 64"/>
          <p:cNvSpPr/>
          <p:nvPr/>
        </p:nvSpPr>
        <p:spPr>
          <a:xfrm>
            <a:off x="1064568" y="1844824"/>
            <a:ext cx="8280920" cy="1152128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Semiconductor Equipment and Materials International(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국제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협회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세계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산업 및 평판 디스플레이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(FPD)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등을 대표하는 세계 유일의 국제 협회</a:t>
            </a:r>
            <a:endParaRPr lang="en-US" altLang="ko-KR" sz="1200" b="1" dirty="0">
              <a:solidFill>
                <a:srgbClr val="0045A9"/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1064568" y="3140968"/>
            <a:ext cx="8280920" cy="3467636"/>
          </a:xfrm>
          <a:prstGeom prst="snip2DiagRect">
            <a:avLst>
              <a:gd name="adj1" fmla="val 0"/>
              <a:gd name="adj2" fmla="val 7352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lnSpc>
                <a:spcPts val="1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Standard(Series)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 : Wafers &amp; Process Control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MF : Metrology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T : Traceability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 : Equipment communications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A : Backend automation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 : Safety, Environmental &amp; Energy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F : Facilities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C : Chemicals &amp; Gases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G :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3D : 3D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D : Flat panel Displays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MS : MEMS &amp; NEMS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3533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SECS?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1073090" y="1988840"/>
            <a:ext cx="8280920" cy="3888432"/>
          </a:xfrm>
          <a:prstGeom prst="snip2DiagRect">
            <a:avLst>
              <a:gd name="adj1" fmla="val 0"/>
              <a:gd name="adj2" fmla="val 8902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SECS(SEMI Equipment Communications Standard, E 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 : SECS-I (SEMI Equipment communications standard 1) 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E5 : SECS-II (SEMI Equipment communications standard 2)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E30 : GEM (Generic model for communications and control of manufacturing equipment)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E37 : HSMS (High-Speed SECS Message services)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E84 : CMS (Specification for Carrier Management)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E40 : Specification for Processing Management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E173 : SMN (Specification for XML SECS-II Message Notation)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45A9"/>
                </a:solidFill>
                <a:latin typeface="+mn-ea"/>
              </a:rPr>
              <a:t>etc</a:t>
            </a: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5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기간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1064568" y="1921060"/>
            <a:ext cx="8181212" cy="1602656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HSMS/SECS Driver(Alpha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2021.01 ~ 2022.12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Configurator(Alpha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2022.01 ~ 2022.12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793268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참조 자료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1064568" y="4293096"/>
            <a:ext cx="8181212" cy="1944216"/>
          </a:xfrm>
          <a:prstGeom prst="snip2DiagRect">
            <a:avLst/>
          </a:prstGeom>
          <a:noFill/>
          <a:ln w="3175">
            <a:solidFill>
              <a:srgbClr val="746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E005-0699(SECS-II)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E037-1080(HSMS)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E030-1103(GEM)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E173-0415(SMN)</a:t>
            </a:r>
            <a:endParaRPr lang="ko-KR" altLang="en-US" sz="1400" b="1" dirty="0">
              <a:solidFill>
                <a:srgbClr val="74632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2340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9256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환경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352839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Visual Studio 2017, 2019, 2022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OS : MS Windows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Framework : Microsoft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.Net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Language : C#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Markup Language : XAML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Format : XML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9104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범위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4088904" y="1916832"/>
            <a:ext cx="5673080" cy="4536504"/>
          </a:xfrm>
          <a:prstGeom prst="snip2DiagRect">
            <a:avLst>
              <a:gd name="adj1" fmla="val 0"/>
              <a:gd name="adj2" fmla="val 6018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l">
              <a:lnSpc>
                <a:spcPts val="1000"/>
              </a:lnSpc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90305" y="2636912"/>
            <a:ext cx="2093396" cy="1785685"/>
            <a:chOff x="5235868" y="1986103"/>
            <a:chExt cx="2093396" cy="1785685"/>
          </a:xfrm>
        </p:grpSpPr>
        <p:sp>
          <p:nvSpPr>
            <p:cNvPr id="9" name="순서도: 자기 디스크 8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자기 디스크 13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048484" y="2635028"/>
            <a:ext cx="2093396" cy="1785685"/>
            <a:chOff x="5235868" y="1986103"/>
            <a:chExt cx="2093396" cy="1785685"/>
          </a:xfrm>
        </p:grpSpPr>
        <p:sp>
          <p:nvSpPr>
            <p:cNvPr id="17" name="순서도: 자기 디스크 16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순서도: 자기 디스크 17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순서도: 자기 디스크 19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순서도: 자기 디스크 20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자유형 22"/>
          <p:cNvSpPr/>
          <p:nvPr/>
        </p:nvSpPr>
        <p:spPr>
          <a:xfrm>
            <a:off x="6967850" y="3176589"/>
            <a:ext cx="2237412" cy="1264182"/>
          </a:xfrm>
          <a:custGeom>
            <a:avLst/>
            <a:gdLst>
              <a:gd name="connsiteX0" fmla="*/ 0 w 2237412"/>
              <a:gd name="connsiteY0" fmla="*/ 0 h 1367959"/>
              <a:gd name="connsiteX1" fmla="*/ 2237411 w 2237412"/>
              <a:gd name="connsiteY1" fmla="*/ 0 h 1367959"/>
              <a:gd name="connsiteX2" fmla="*/ 2237411 w 2237412"/>
              <a:gd name="connsiteY2" fmla="*/ 1 h 1367959"/>
              <a:gd name="connsiteX3" fmla="*/ 2237412 w 2237412"/>
              <a:gd name="connsiteY3" fmla="*/ 1 h 1367959"/>
              <a:gd name="connsiteX4" fmla="*/ 2237412 w 2237412"/>
              <a:gd name="connsiteY4" fmla="*/ 1367959 h 1367959"/>
              <a:gd name="connsiteX5" fmla="*/ 1128202 w 2237412"/>
              <a:gd name="connsiteY5" fmla="*/ 1367959 h 1367959"/>
              <a:gd name="connsiteX6" fmla="*/ 1128202 w 2237412"/>
              <a:gd name="connsiteY6" fmla="*/ 576065 h 1367959"/>
              <a:gd name="connsiteX7" fmla="*/ 0 w 2237412"/>
              <a:gd name="connsiteY7" fmla="*/ 576065 h 13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412" h="1367959">
                <a:moveTo>
                  <a:pt x="0" y="0"/>
                </a:moveTo>
                <a:lnTo>
                  <a:pt x="2237411" y="0"/>
                </a:lnTo>
                <a:lnTo>
                  <a:pt x="2237411" y="1"/>
                </a:lnTo>
                <a:lnTo>
                  <a:pt x="2237412" y="1"/>
                </a:lnTo>
                <a:lnTo>
                  <a:pt x="2237412" y="1367959"/>
                </a:lnTo>
                <a:lnTo>
                  <a:pt x="1128202" y="1367959"/>
                </a:lnTo>
                <a:lnTo>
                  <a:pt x="1128202" y="576065"/>
                </a:lnTo>
                <a:lnTo>
                  <a:pt x="0" y="576065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0305" y="4577091"/>
            <a:ext cx="2093396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Layout of CIM SW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484" y="4581128"/>
            <a:ext cx="2093395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Driver scope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544" y="2151149"/>
            <a:ext cx="265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 Driver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962" y="5395282"/>
            <a:ext cx="457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2. Configurator</a:t>
            </a:r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Runtime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시 사용 하는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Parameter Editor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819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비동기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통신 모듈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Include Active(Client), Passive(Server) mode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1:1 Single session communication Only (HSMS-SS, E37-1)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573016"/>
            <a:ext cx="5601212" cy="26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681266" y="1916832"/>
            <a:ext cx="388843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format defined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7" y="2708920"/>
            <a:ext cx="2924302" cy="3368796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4953000" y="1914701"/>
            <a:ext cx="4536504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Encoder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87" y="2636912"/>
            <a:ext cx="3804929" cy="2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3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msung Display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144000" tIns="144000" rIns="0" bIns="0" rtlCol="0" anchor="t"/>
      <a:lstStyle>
        <a:defPPr marL="0" indent="180000" algn="l">
          <a:spcAft>
            <a:spcPts val="900"/>
          </a:spcAft>
          <a:buFont typeface="Arial" panose="020B0604020202020204" pitchFamily="34" charset="0"/>
          <a:buChar char="•"/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158913</TotalTime>
  <Words>908</Words>
  <Application>Microsoft Office PowerPoint</Application>
  <PresentationFormat>A4 용지(210x297mm)</PresentationFormat>
  <Paragraphs>232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맑은 고딕</vt:lpstr>
      <vt:lpstr>Arial</vt:lpstr>
      <vt:lpstr>Bahnschrift SemiCondensed</vt:lpstr>
      <vt:lpstr>Wingdings</vt:lpstr>
      <vt:lpstr>Office 테마</vt:lpstr>
      <vt:lpstr>1_Office 테마</vt:lpstr>
      <vt:lpstr>HSMS/SECS Driver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>HBTechnology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RONS Web Server 개발</dc:title>
  <dc:creator/>
  <cp:lastModifiedBy>지형락</cp:lastModifiedBy>
  <cp:revision>8846</cp:revision>
  <cp:lastPrinted>2021-08-03T08:09:34Z</cp:lastPrinted>
  <dcterms:created xsi:type="dcterms:W3CDTF">2014-07-26T01:50:47Z</dcterms:created>
  <dcterms:modified xsi:type="dcterms:W3CDTF">2023-04-06T02:03:04Z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C:\documents\efss\tempfiles\checkout\data\d_79fe55cdb_12_\200722 mask 검토_d-159539942736304754_4af1-m.pptx</vt:lpwstr>
  </property>
</Properties>
</file>