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69"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A1A56-4F77-4188-94A8-583F74903D5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AFAC3A4-775C-4101-BC7A-BEBEF551F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4D933E7-A159-49B6-BEBA-8227EA1C0725}"/>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5" name="מציין מיקום של כותרת תחתונה 4">
            <a:extLst>
              <a:ext uri="{FF2B5EF4-FFF2-40B4-BE49-F238E27FC236}">
                <a16:creationId xmlns:a16="http://schemas.microsoft.com/office/drawing/2014/main" id="{166FFAC0-0DFF-43E5-ACDB-4543A9B4325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43DA280-4C27-489A-8B24-629BC66D9E74}"/>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8236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6E0013-A5A6-441D-975E-704882D26C4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1347639-5CB3-4498-A614-55C169A1850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1ABD13B-5525-4A9E-B5FE-801F093E2484}"/>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5" name="מציין מיקום של כותרת תחתונה 4">
            <a:extLst>
              <a:ext uri="{FF2B5EF4-FFF2-40B4-BE49-F238E27FC236}">
                <a16:creationId xmlns:a16="http://schemas.microsoft.com/office/drawing/2014/main" id="{40B7A2CA-B829-46F8-A637-B1FB20B4ACF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F1AD7E0-7934-45CD-A207-57F46DE63D34}"/>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19389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7BFEDAB-23E5-4B93-9427-F36C0FE37FA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CBE4F8-C842-4B44-B15C-5FD171A4D1AF}"/>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7C1B321-5912-4A27-8A12-6B50D6AECDCF}"/>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5" name="מציין מיקום של כותרת תחתונה 4">
            <a:extLst>
              <a:ext uri="{FF2B5EF4-FFF2-40B4-BE49-F238E27FC236}">
                <a16:creationId xmlns:a16="http://schemas.microsoft.com/office/drawing/2014/main" id="{88FC5FB2-DE40-4734-9418-85B07F7DDB8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9F4D24E-42E2-4112-85EF-CFB9BD6FD2B0}"/>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255929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516AB9-69E0-4A24-A108-E2D56EEA3B3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C642E99-0D73-4686-BC86-C4F0FED0DFB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40CF884-8C3F-4628-A3BE-1427F5499034}"/>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5" name="מציין מיקום של כותרת תחתונה 4">
            <a:extLst>
              <a:ext uri="{FF2B5EF4-FFF2-40B4-BE49-F238E27FC236}">
                <a16:creationId xmlns:a16="http://schemas.microsoft.com/office/drawing/2014/main" id="{5CEB00CB-42F8-407E-8A10-C41372A60AF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1B1D057-979E-4C05-A974-BD25202058C9}"/>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244589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BC0E7B-E3F1-4222-9301-8CAA4F69685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50C8C7-D026-4104-BE51-24DBBFAD2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BFBF8CD-EB76-458A-AF16-9CC6C850A0D5}"/>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5" name="מציין מיקום של כותרת תחתונה 4">
            <a:extLst>
              <a:ext uri="{FF2B5EF4-FFF2-40B4-BE49-F238E27FC236}">
                <a16:creationId xmlns:a16="http://schemas.microsoft.com/office/drawing/2014/main" id="{B723EA51-2588-49AB-B151-83E8E2DC6B3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7C6AD4A-35AE-49BB-983E-7110C226A6B9}"/>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293158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908AE8-3574-4567-A136-0FF91C2DAA7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89F236A-8FFF-4104-9541-3D33238A4B4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DDBBA9F-D152-4EEC-8D89-8C5C86DC061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A5ED6A8-7E92-46AE-A1B0-2F8F4FA451B1}"/>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6" name="מציין מיקום של כותרת תחתונה 5">
            <a:extLst>
              <a:ext uri="{FF2B5EF4-FFF2-40B4-BE49-F238E27FC236}">
                <a16:creationId xmlns:a16="http://schemas.microsoft.com/office/drawing/2014/main" id="{773538A0-12F9-4CDE-8DA8-9E290FE88C7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7047B36-4630-4F17-965A-189CE1D8C874}"/>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190837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A8C4A8-CA58-4A1E-807D-9ACD36019B6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A24A5D2-1266-4ABA-82F7-D6EB2144D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21F8BCC-F058-4F75-9DF4-B0CD5006ABB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2883DF6-1751-4092-9DB0-109551A27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DC6ABE37-503B-4279-B6A7-9BB5B6775223}"/>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AC5BEA3-1DEA-4661-868C-ADDEA6C37A6F}"/>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8" name="מציין מיקום של כותרת תחתונה 7">
            <a:extLst>
              <a:ext uri="{FF2B5EF4-FFF2-40B4-BE49-F238E27FC236}">
                <a16:creationId xmlns:a16="http://schemas.microsoft.com/office/drawing/2014/main" id="{1EC7CE12-44AB-451B-80E3-1A5A174E587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8032798-F568-4244-9F63-83E555E391F6}"/>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163483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58BD1E-30CE-471C-8EEA-7078FF15236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43D4891-C671-4B52-B7C0-30F24874324E}"/>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4" name="מציין מיקום של כותרת תחתונה 3">
            <a:extLst>
              <a:ext uri="{FF2B5EF4-FFF2-40B4-BE49-F238E27FC236}">
                <a16:creationId xmlns:a16="http://schemas.microsoft.com/office/drawing/2014/main" id="{70C48594-E3BA-40CD-8050-8438B3E75FF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7D5E0CFB-BD82-43B2-A9FE-2C6DBEA5BC16}"/>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425516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14EF6710-47A9-40AB-A6CC-7B2D25D0D817}"/>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3" name="מציין מיקום של כותרת תחתונה 2">
            <a:extLst>
              <a:ext uri="{FF2B5EF4-FFF2-40B4-BE49-F238E27FC236}">
                <a16:creationId xmlns:a16="http://schemas.microsoft.com/office/drawing/2014/main" id="{8F2FD5EB-D663-480D-8186-76A19451B08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D9A1D025-15A8-445A-B535-E9525CD0A11F}"/>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333394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A23E3D-4C4F-40E0-813F-3311603782B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7157BF6-2504-4BC8-8CD7-0CAC6ECC4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DE4458B6-A2EC-4839-B27E-85036724A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36984A1-2831-4590-B689-C99A2488C1B2}"/>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6" name="מציין מיקום של כותרת תחתונה 5">
            <a:extLst>
              <a:ext uri="{FF2B5EF4-FFF2-40B4-BE49-F238E27FC236}">
                <a16:creationId xmlns:a16="http://schemas.microsoft.com/office/drawing/2014/main" id="{1C4FDF9C-F33A-4664-9549-D4A59A6E4A1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BD0448B-35BD-415D-A50C-B4EE3967DFB6}"/>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113438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18D404-93EB-4EC8-8EA6-D0AC6E99E6F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C96BCB3-001B-40C4-8D0B-9638581A5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5B3E9A4-2686-4A34-A016-9568F8366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1586553-8AD3-4FEF-8EC9-EA99F44C244C}"/>
              </a:ext>
            </a:extLst>
          </p:cNvPr>
          <p:cNvSpPr>
            <a:spLocks noGrp="1"/>
          </p:cNvSpPr>
          <p:nvPr>
            <p:ph type="dt" sz="half" idx="10"/>
          </p:nvPr>
        </p:nvSpPr>
        <p:spPr/>
        <p:txBody>
          <a:bodyPr/>
          <a:lstStyle/>
          <a:p>
            <a:fld id="{B4E84ADB-604C-4195-A98E-2638B31C4A1E}" type="datetimeFigureOut">
              <a:rPr lang="he-IL" smtClean="0"/>
              <a:t>כ"ג/כסלו/תשפ"א</a:t>
            </a:fld>
            <a:endParaRPr lang="he-IL"/>
          </a:p>
        </p:txBody>
      </p:sp>
      <p:sp>
        <p:nvSpPr>
          <p:cNvPr id="6" name="מציין מיקום של כותרת תחתונה 5">
            <a:extLst>
              <a:ext uri="{FF2B5EF4-FFF2-40B4-BE49-F238E27FC236}">
                <a16:creationId xmlns:a16="http://schemas.microsoft.com/office/drawing/2014/main" id="{05318E83-3145-4435-A631-FE310DAB713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524A420-97C8-4091-9541-390A947BBF1A}"/>
              </a:ext>
            </a:extLst>
          </p:cNvPr>
          <p:cNvSpPr>
            <a:spLocks noGrp="1"/>
          </p:cNvSpPr>
          <p:nvPr>
            <p:ph type="sldNum" sz="quarter" idx="12"/>
          </p:nvPr>
        </p:nvSpPr>
        <p:spPr/>
        <p:txBody>
          <a:bodyPr/>
          <a:lstStyle/>
          <a:p>
            <a:fld id="{F48CE054-7F94-4132-871C-D6951AE66C49}" type="slidenum">
              <a:rPr lang="he-IL" smtClean="0"/>
              <a:t>‹#›</a:t>
            </a:fld>
            <a:endParaRPr lang="he-IL"/>
          </a:p>
        </p:txBody>
      </p:sp>
    </p:spTree>
    <p:extLst>
      <p:ext uri="{BB962C8B-B14F-4D97-AF65-F5344CB8AC3E}">
        <p14:creationId xmlns:p14="http://schemas.microsoft.com/office/powerpoint/2010/main" val="244523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FB17FB9-7729-4E49-9746-3E0A9539712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B6C0113-B2A7-4B0B-8DFD-07AC6ACE152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AC1C911-BD83-48D0-85B6-7B471025515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4E84ADB-604C-4195-A98E-2638B31C4A1E}" type="datetimeFigureOut">
              <a:rPr lang="he-IL" smtClean="0"/>
              <a:t>כ"ג/כסלו/תשפ"א</a:t>
            </a:fld>
            <a:endParaRPr lang="he-IL"/>
          </a:p>
        </p:txBody>
      </p:sp>
      <p:sp>
        <p:nvSpPr>
          <p:cNvPr id="5" name="מציין מיקום של כותרת תחתונה 4">
            <a:extLst>
              <a:ext uri="{FF2B5EF4-FFF2-40B4-BE49-F238E27FC236}">
                <a16:creationId xmlns:a16="http://schemas.microsoft.com/office/drawing/2014/main" id="{33278868-6ABF-4031-96A7-A86C6750C2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11A2475-08D3-4158-A747-481F23561E2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48CE054-7F94-4132-871C-D6951AE66C49}" type="slidenum">
              <a:rPr lang="he-IL" smtClean="0"/>
              <a:t>‹#›</a:t>
            </a:fld>
            <a:endParaRPr lang="he-IL"/>
          </a:p>
        </p:txBody>
      </p:sp>
    </p:spTree>
    <p:extLst>
      <p:ext uri="{BB962C8B-B14F-4D97-AF65-F5344CB8AC3E}">
        <p14:creationId xmlns:p14="http://schemas.microsoft.com/office/powerpoint/2010/main" val="261712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elegraf/telegraf/blob/develop/readme.md" TargetMode="External"/><Relationship Id="rId2" Type="http://schemas.openxmlformats.org/officeDocument/2006/relationships/hyperlink" Target="https://prometheus.io/" TargetMode="External"/><Relationship Id="rId1" Type="http://schemas.openxmlformats.org/officeDocument/2006/relationships/slideLayout" Target="../slideLayouts/slideLayout2.xml"/><Relationship Id="rId4" Type="http://schemas.openxmlformats.org/officeDocument/2006/relationships/hyperlink" Target="https://grafan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65425D-C2C5-4968-B4C9-08988924DB17}"/>
              </a:ext>
            </a:extLst>
          </p:cNvPr>
          <p:cNvSpPr>
            <a:spLocks noGrp="1"/>
          </p:cNvSpPr>
          <p:nvPr>
            <p:ph type="ctrTitle"/>
          </p:nvPr>
        </p:nvSpPr>
        <p:spPr/>
        <p:txBody>
          <a:bodyPr>
            <a:normAutofit fontScale="90000"/>
          </a:bodyPr>
          <a:lstStyle/>
          <a:p>
            <a:r>
              <a:rPr lang="en-US" dirty="0"/>
              <a:t>Integrating CORTX metrics to </a:t>
            </a:r>
            <a:r>
              <a:rPr lang="en-US" dirty="0" err="1"/>
              <a:t>Promethus</a:t>
            </a:r>
            <a:r>
              <a:rPr lang="en-US" dirty="0"/>
              <a:t> for monitoring purposes</a:t>
            </a:r>
            <a:endParaRPr lang="he-IL" dirty="0"/>
          </a:p>
        </p:txBody>
      </p:sp>
      <p:sp>
        <p:nvSpPr>
          <p:cNvPr id="3" name="כותרת משנה 2">
            <a:extLst>
              <a:ext uri="{FF2B5EF4-FFF2-40B4-BE49-F238E27FC236}">
                <a16:creationId xmlns:a16="http://schemas.microsoft.com/office/drawing/2014/main" id="{05E36EAF-DC4E-402E-8BE0-0FF07765DB83}"/>
              </a:ext>
            </a:extLst>
          </p:cNvPr>
          <p:cNvSpPr>
            <a:spLocks noGrp="1"/>
          </p:cNvSpPr>
          <p:nvPr>
            <p:ph type="subTitle" idx="1"/>
          </p:nvPr>
        </p:nvSpPr>
        <p:spPr>
          <a:xfrm>
            <a:off x="1524000" y="4183063"/>
            <a:ext cx="9144000" cy="1655762"/>
          </a:xfrm>
        </p:spPr>
        <p:txBody>
          <a:bodyPr>
            <a:normAutofit fontScale="55000" lnSpcReduction="20000"/>
          </a:bodyPr>
          <a:lstStyle/>
          <a:p>
            <a:r>
              <a:rPr lang="en-US" dirty="0"/>
              <a:t>Hackathon 7-10.12/2020</a:t>
            </a:r>
          </a:p>
          <a:p>
            <a:r>
              <a:rPr lang="en-US" dirty="0"/>
              <a:t>Participants:</a:t>
            </a:r>
          </a:p>
          <a:p>
            <a:r>
              <a:rPr lang="en-US" dirty="0" err="1"/>
              <a:t>Koren</a:t>
            </a:r>
            <a:r>
              <a:rPr lang="en-US" dirty="0"/>
              <a:t> Lev (Mentor)</a:t>
            </a:r>
          </a:p>
          <a:p>
            <a:r>
              <a:rPr lang="en-US" dirty="0"/>
              <a:t> </a:t>
            </a:r>
            <a:r>
              <a:rPr lang="en-US" dirty="0" err="1"/>
              <a:t>Yaron</a:t>
            </a:r>
            <a:r>
              <a:rPr lang="en-US" dirty="0"/>
              <a:t> </a:t>
            </a:r>
            <a:r>
              <a:rPr lang="en-US" dirty="0" err="1"/>
              <a:t>Yogev</a:t>
            </a:r>
            <a:endParaRPr lang="en-US" dirty="0"/>
          </a:p>
          <a:p>
            <a:r>
              <a:rPr lang="en-US" dirty="0"/>
              <a:t>Yoni </a:t>
            </a:r>
            <a:r>
              <a:rPr lang="en-US" dirty="0" err="1"/>
              <a:t>Oranim</a:t>
            </a:r>
            <a:endParaRPr lang="en-US" dirty="0"/>
          </a:p>
          <a:p>
            <a:r>
              <a:rPr lang="en-US" dirty="0"/>
              <a:t>Rotem Beach</a:t>
            </a:r>
            <a:endParaRPr lang="he-IL" dirty="0"/>
          </a:p>
          <a:p>
            <a:endParaRPr lang="he-IL" dirty="0"/>
          </a:p>
        </p:txBody>
      </p:sp>
    </p:spTree>
    <p:extLst>
      <p:ext uri="{BB962C8B-B14F-4D97-AF65-F5344CB8AC3E}">
        <p14:creationId xmlns:p14="http://schemas.microsoft.com/office/powerpoint/2010/main" val="357374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E2EA10-A271-4580-9AFC-AD75E84272D1}"/>
              </a:ext>
            </a:extLst>
          </p:cNvPr>
          <p:cNvSpPr>
            <a:spLocks noGrp="1"/>
          </p:cNvSpPr>
          <p:nvPr>
            <p:ph type="title"/>
          </p:nvPr>
        </p:nvSpPr>
        <p:spPr/>
        <p:txBody>
          <a:bodyPr/>
          <a:lstStyle/>
          <a:p>
            <a:pPr algn="l" rtl="0"/>
            <a:r>
              <a:rPr lang="en-US" dirty="0"/>
              <a:t>Concept Details</a:t>
            </a:r>
            <a:endParaRPr lang="he-IL" dirty="0"/>
          </a:p>
        </p:txBody>
      </p:sp>
      <p:sp>
        <p:nvSpPr>
          <p:cNvPr id="3" name="מציין מיקום תוכן 2">
            <a:extLst>
              <a:ext uri="{FF2B5EF4-FFF2-40B4-BE49-F238E27FC236}">
                <a16:creationId xmlns:a16="http://schemas.microsoft.com/office/drawing/2014/main" id="{4F2A6FDE-4C49-447D-B4F6-0B037553EB90}"/>
              </a:ext>
            </a:extLst>
          </p:cNvPr>
          <p:cNvSpPr>
            <a:spLocks noGrp="1"/>
          </p:cNvSpPr>
          <p:nvPr>
            <p:ph idx="1"/>
          </p:nvPr>
        </p:nvSpPr>
        <p:spPr>
          <a:xfrm>
            <a:off x="838200" y="1846555"/>
            <a:ext cx="10515600" cy="4190262"/>
          </a:xfrm>
        </p:spPr>
        <p:txBody>
          <a:bodyPr>
            <a:noAutofit/>
          </a:bodyPr>
          <a:lstStyle/>
          <a:p>
            <a:pPr algn="l" rtl="0"/>
            <a:r>
              <a:rPr lang="en-US" sz="2000" b="1" i="0" dirty="0">
                <a:solidFill>
                  <a:srgbClr val="1D1C1D"/>
                </a:solidFill>
                <a:effectLst/>
                <a:latin typeface="Slack-Lato"/>
              </a:rPr>
              <a:t>Our integration is between CORTX and Prometheus, which is an open source monitoring system with a dimensional data model, flexible query language, efficient time series database and modern alerting approach. More info about it is at </a:t>
            </a:r>
            <a:r>
              <a:rPr lang="en-US" sz="2000" b="1" i="0" u="none" strike="noStrike" dirty="0">
                <a:solidFill>
                  <a:srgbClr val="1D1C1D"/>
                </a:solidFill>
                <a:effectLst/>
                <a:latin typeface="Slack-Lato"/>
                <a:hlinkClick r:id="rId2"/>
              </a:rPr>
              <a:t>https://prometheus.io/</a:t>
            </a:r>
            <a:endParaRPr lang="en-US" sz="2000" b="1" i="0" u="none" strike="noStrike" dirty="0">
              <a:solidFill>
                <a:srgbClr val="1D1C1D"/>
              </a:solidFill>
              <a:effectLst/>
              <a:latin typeface="Slack-Lato"/>
            </a:endParaRPr>
          </a:p>
          <a:p>
            <a:pPr algn="l" rtl="0"/>
            <a:r>
              <a:rPr lang="en-US" sz="2000" b="1" i="0" dirty="0">
                <a:solidFill>
                  <a:srgbClr val="1D1C1D"/>
                </a:solidFill>
                <a:effectLst/>
                <a:latin typeface="Slack-Lato"/>
              </a:rPr>
              <a:t>For collecting metrics from CORTX to Prometheus, we will use </a:t>
            </a:r>
            <a:r>
              <a:rPr lang="en-US" sz="2000" b="1" i="0" dirty="0" err="1">
                <a:solidFill>
                  <a:srgbClr val="1D1C1D"/>
                </a:solidFill>
                <a:effectLst/>
                <a:latin typeface="Slack-Lato"/>
              </a:rPr>
              <a:t>Telegraf</a:t>
            </a:r>
            <a:r>
              <a:rPr lang="en-US" sz="2000" b="1" i="0" dirty="0">
                <a:solidFill>
                  <a:srgbClr val="1D1C1D"/>
                </a:solidFill>
                <a:effectLst/>
                <a:latin typeface="Slack-Lato"/>
              </a:rPr>
              <a:t>, which is an open source plugin-driven server agent. More info about it is at  </a:t>
            </a:r>
            <a:r>
              <a:rPr lang="en-US" sz="2000" b="1" i="0" u="none" strike="noStrike" dirty="0">
                <a:solidFill>
                  <a:srgbClr val="1D1C1D"/>
                </a:solidFill>
                <a:effectLst/>
                <a:latin typeface="Slack-Lato"/>
                <a:hlinkClick r:id="rId3"/>
              </a:rPr>
              <a:t>https://github.com/telegraf/telegraf/blob/develop/readme.md</a:t>
            </a:r>
            <a:endParaRPr lang="en-US" sz="2000" b="1" i="0" u="none" strike="noStrike" dirty="0">
              <a:solidFill>
                <a:srgbClr val="1D1C1D"/>
              </a:solidFill>
              <a:effectLst/>
              <a:latin typeface="Slack-Lato"/>
            </a:endParaRPr>
          </a:p>
          <a:p>
            <a:pPr algn="l" rtl="0"/>
            <a:r>
              <a:rPr lang="en-US" sz="2000" b="1" i="0" dirty="0">
                <a:solidFill>
                  <a:srgbClr val="1D1C1D"/>
                </a:solidFill>
                <a:effectLst/>
                <a:latin typeface="Slack-Lato"/>
              </a:rPr>
              <a:t>For viewing purposes, we will use Grafana, which is an open source analytics and interactive visualization web application. More info about it is at </a:t>
            </a:r>
            <a:r>
              <a:rPr lang="en-US" sz="2000" b="1" i="0" u="none" strike="noStrike" dirty="0">
                <a:solidFill>
                  <a:srgbClr val="1D1C1D"/>
                </a:solidFill>
                <a:effectLst/>
                <a:latin typeface="Slack-Lato"/>
                <a:hlinkClick r:id="rId4"/>
              </a:rPr>
              <a:t>https://grafana.com/</a:t>
            </a:r>
            <a:endParaRPr lang="en-US" sz="2000" b="1" i="0" u="none" strike="noStrike" dirty="0">
              <a:solidFill>
                <a:srgbClr val="1D1C1D"/>
              </a:solidFill>
              <a:effectLst/>
              <a:latin typeface="Slack-Lato"/>
            </a:endParaRPr>
          </a:p>
          <a:p>
            <a:pPr algn="l" rtl="0"/>
            <a:r>
              <a:rPr lang="en-US" sz="2000" b="1" i="0" dirty="0">
                <a:solidFill>
                  <a:srgbClr val="1D1C1D"/>
                </a:solidFill>
                <a:effectLst/>
                <a:latin typeface="Slack-Lato"/>
              </a:rPr>
              <a:t>The reason we chose Prometheus is it has an active community of open source developers. We’d like to integrate it with CORTX to achieve better monitoring capabilities than the current CORTX UI.</a:t>
            </a:r>
          </a:p>
        </p:txBody>
      </p:sp>
    </p:spTree>
    <p:extLst>
      <p:ext uri="{BB962C8B-B14F-4D97-AF65-F5344CB8AC3E}">
        <p14:creationId xmlns:p14="http://schemas.microsoft.com/office/powerpoint/2010/main" val="423366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E2EA10-A271-4580-9AFC-AD75E84272D1}"/>
              </a:ext>
            </a:extLst>
          </p:cNvPr>
          <p:cNvSpPr>
            <a:spLocks noGrp="1"/>
          </p:cNvSpPr>
          <p:nvPr>
            <p:ph type="title"/>
          </p:nvPr>
        </p:nvSpPr>
        <p:spPr/>
        <p:txBody>
          <a:bodyPr/>
          <a:lstStyle/>
          <a:p>
            <a:pPr algn="l" rtl="0"/>
            <a:r>
              <a:rPr lang="en-US" dirty="0"/>
              <a:t>Concept Details</a:t>
            </a:r>
            <a:endParaRPr lang="he-IL" dirty="0"/>
          </a:p>
        </p:txBody>
      </p:sp>
      <p:sp>
        <p:nvSpPr>
          <p:cNvPr id="3" name="מציין מיקום תוכן 2">
            <a:extLst>
              <a:ext uri="{FF2B5EF4-FFF2-40B4-BE49-F238E27FC236}">
                <a16:creationId xmlns:a16="http://schemas.microsoft.com/office/drawing/2014/main" id="{4F2A6FDE-4C49-447D-B4F6-0B037553EB90}"/>
              </a:ext>
            </a:extLst>
          </p:cNvPr>
          <p:cNvSpPr>
            <a:spLocks noGrp="1"/>
          </p:cNvSpPr>
          <p:nvPr>
            <p:ph idx="1"/>
          </p:nvPr>
        </p:nvSpPr>
        <p:spPr>
          <a:xfrm>
            <a:off x="838200" y="1846555"/>
            <a:ext cx="10515600" cy="4190262"/>
          </a:xfrm>
        </p:spPr>
        <p:txBody>
          <a:bodyPr>
            <a:noAutofit/>
          </a:bodyPr>
          <a:lstStyle/>
          <a:p>
            <a:pPr algn="l" rtl="0"/>
            <a:r>
              <a:rPr lang="en-US" sz="2000" b="1" i="0" dirty="0">
                <a:solidFill>
                  <a:srgbClr val="1D1C1D"/>
                </a:solidFill>
                <a:effectLst/>
                <a:latin typeface="Slack-Lato"/>
              </a:rPr>
              <a:t>Let’s take autonomous cars as a use case example:</a:t>
            </a:r>
            <a:br>
              <a:rPr lang="en-US" sz="2000" dirty="0"/>
            </a:br>
            <a:r>
              <a:rPr lang="en-US" sz="2000" b="1" i="0" dirty="0">
                <a:solidFill>
                  <a:srgbClr val="1D1C1D"/>
                </a:solidFill>
                <a:effectLst/>
                <a:latin typeface="Slack-Lato"/>
              </a:rPr>
              <a:t>A fleet of cars, each storing a CORTX machine, can be monitored with a single Linux server running Prometheus and </a:t>
            </a:r>
            <a:r>
              <a:rPr lang="en-US" sz="2000" b="1" i="0" dirty="0" err="1">
                <a:solidFill>
                  <a:srgbClr val="1D1C1D"/>
                </a:solidFill>
                <a:effectLst/>
                <a:latin typeface="Slack-Lato"/>
              </a:rPr>
              <a:t>Grafana.As</a:t>
            </a:r>
            <a:r>
              <a:rPr lang="en-US" sz="2000" b="1" i="0" dirty="0">
                <a:solidFill>
                  <a:srgbClr val="1D1C1D"/>
                </a:solidFill>
                <a:effectLst/>
                <a:latin typeface="Slack-Lato"/>
              </a:rPr>
              <a:t> part of the integration, we created a </a:t>
            </a:r>
            <a:r>
              <a:rPr lang="en-US" sz="2000" b="1" i="0" dirty="0" err="1">
                <a:solidFill>
                  <a:srgbClr val="1D1C1D"/>
                </a:solidFill>
                <a:effectLst/>
                <a:latin typeface="Slack-Lato"/>
              </a:rPr>
              <a:t>telegraf</a:t>
            </a:r>
            <a:r>
              <a:rPr lang="en-US" sz="2000" b="1" i="0" dirty="0">
                <a:solidFill>
                  <a:srgbClr val="1D1C1D"/>
                </a:solidFill>
                <a:effectLst/>
                <a:latin typeface="Slack-Lato"/>
              </a:rPr>
              <a:t> input plugin for s3 </a:t>
            </a:r>
            <a:r>
              <a:rPr lang="en-US" sz="2000" b="1" i="0" dirty="0" err="1">
                <a:solidFill>
                  <a:srgbClr val="1D1C1D"/>
                </a:solidFill>
                <a:effectLst/>
                <a:latin typeface="Slack-Lato"/>
              </a:rPr>
              <a:t>api</a:t>
            </a:r>
            <a:r>
              <a:rPr lang="en-US" sz="2000" b="1" i="0" dirty="0">
                <a:solidFill>
                  <a:srgbClr val="1D1C1D"/>
                </a:solidFill>
                <a:effectLst/>
                <a:latin typeface="Slack-Lato"/>
              </a:rPr>
              <a:t> in CORTX.</a:t>
            </a:r>
            <a:endParaRPr lang="en-US" sz="2000" dirty="0"/>
          </a:p>
          <a:p>
            <a:pPr algn="l" rtl="0"/>
            <a:r>
              <a:rPr lang="en-US" sz="2000" b="1" i="0" dirty="0">
                <a:solidFill>
                  <a:srgbClr val="1D1C1D"/>
                </a:solidFill>
                <a:effectLst/>
                <a:latin typeface="Slack-Lato"/>
              </a:rPr>
              <a:t>The purpose of the plugin is to pull out data metrics (For example, object counts, object types and folders). </a:t>
            </a:r>
          </a:p>
          <a:p>
            <a:pPr algn="l" rtl="0"/>
            <a:r>
              <a:rPr lang="en-US" sz="2000" b="1" i="0" dirty="0">
                <a:solidFill>
                  <a:srgbClr val="1D1C1D"/>
                </a:solidFill>
                <a:effectLst/>
                <a:latin typeface="Slack-Lato"/>
              </a:rPr>
              <a:t>The output of the system is nicely shown in Grafana UI.</a:t>
            </a:r>
            <a:endParaRPr lang="he-IL" sz="2000" dirty="0"/>
          </a:p>
        </p:txBody>
      </p:sp>
    </p:spTree>
    <p:extLst>
      <p:ext uri="{BB962C8B-B14F-4D97-AF65-F5344CB8AC3E}">
        <p14:creationId xmlns:p14="http://schemas.microsoft.com/office/powerpoint/2010/main" val="136659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5156A9-1561-46B5-9004-09E6A6641142}"/>
              </a:ext>
            </a:extLst>
          </p:cNvPr>
          <p:cNvSpPr>
            <a:spLocks noGrp="1"/>
          </p:cNvSpPr>
          <p:nvPr>
            <p:ph type="title"/>
          </p:nvPr>
        </p:nvSpPr>
        <p:spPr/>
        <p:txBody>
          <a:bodyPr/>
          <a:lstStyle/>
          <a:p>
            <a:endParaRPr lang="he-IL" dirty="0"/>
          </a:p>
        </p:txBody>
      </p:sp>
      <p:pic>
        <p:nvPicPr>
          <p:cNvPr id="6" name="מציין מיקום תוכן 5">
            <a:extLst>
              <a:ext uri="{FF2B5EF4-FFF2-40B4-BE49-F238E27FC236}">
                <a16:creationId xmlns:a16="http://schemas.microsoft.com/office/drawing/2014/main" id="{2DFCB5B6-EE14-4C70-9D1E-3AC633C8EF06}"/>
              </a:ext>
            </a:extLst>
          </p:cNvPr>
          <p:cNvPicPr>
            <a:picLocks noGrp="1" noChangeAspect="1"/>
          </p:cNvPicPr>
          <p:nvPr>
            <p:ph idx="1"/>
          </p:nvPr>
        </p:nvPicPr>
        <p:blipFill>
          <a:blip r:embed="rId2"/>
          <a:stretch>
            <a:fillRect/>
          </a:stretch>
        </p:blipFill>
        <p:spPr>
          <a:xfrm>
            <a:off x="-124288" y="265458"/>
            <a:ext cx="11980485" cy="6739023"/>
          </a:xfrm>
          <a:prstGeom prst="rect">
            <a:avLst/>
          </a:prstGeom>
        </p:spPr>
      </p:pic>
      <p:sp>
        <p:nvSpPr>
          <p:cNvPr id="7" name="מלבן 6">
            <a:extLst>
              <a:ext uri="{FF2B5EF4-FFF2-40B4-BE49-F238E27FC236}">
                <a16:creationId xmlns:a16="http://schemas.microsoft.com/office/drawing/2014/main" id="{D3E62C65-9527-4FD5-BFF7-33D971FCFE9F}"/>
              </a:ext>
            </a:extLst>
          </p:cNvPr>
          <p:cNvSpPr/>
          <p:nvPr/>
        </p:nvSpPr>
        <p:spPr>
          <a:xfrm>
            <a:off x="3204843" y="5344352"/>
            <a:ext cx="2865939" cy="15766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 name="מלבן: פינות מעוגלות 7">
            <a:extLst>
              <a:ext uri="{FF2B5EF4-FFF2-40B4-BE49-F238E27FC236}">
                <a16:creationId xmlns:a16="http://schemas.microsoft.com/office/drawing/2014/main" id="{3D504A66-79E8-42E8-BAD5-F151D9A4F9CB}"/>
              </a:ext>
            </a:extLst>
          </p:cNvPr>
          <p:cNvSpPr/>
          <p:nvPr/>
        </p:nvSpPr>
        <p:spPr>
          <a:xfrm>
            <a:off x="3626532" y="5469899"/>
            <a:ext cx="217503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en-US" dirty="0"/>
          </a:p>
        </p:txBody>
      </p:sp>
      <p:sp>
        <p:nvSpPr>
          <p:cNvPr id="9" name="מלבן: פינות מעוגלות 8">
            <a:extLst>
              <a:ext uri="{FF2B5EF4-FFF2-40B4-BE49-F238E27FC236}">
                <a16:creationId xmlns:a16="http://schemas.microsoft.com/office/drawing/2014/main" id="{7F8E43FD-4BDB-425D-AFDA-E0159453D0C8}"/>
              </a:ext>
            </a:extLst>
          </p:cNvPr>
          <p:cNvSpPr/>
          <p:nvPr/>
        </p:nvSpPr>
        <p:spPr>
          <a:xfrm>
            <a:off x="3906179" y="5694576"/>
            <a:ext cx="1615735" cy="231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פינות מעוגלות 9">
            <a:extLst>
              <a:ext uri="{FF2B5EF4-FFF2-40B4-BE49-F238E27FC236}">
                <a16:creationId xmlns:a16="http://schemas.microsoft.com/office/drawing/2014/main" id="{48E6E9AB-FC46-4ED5-AB04-C108C485E958}"/>
              </a:ext>
            </a:extLst>
          </p:cNvPr>
          <p:cNvSpPr/>
          <p:nvPr/>
        </p:nvSpPr>
        <p:spPr>
          <a:xfrm>
            <a:off x="3906178" y="5993634"/>
            <a:ext cx="1615736" cy="231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B97AD1B6-A506-43C3-8589-9B91E0189E80}"/>
              </a:ext>
            </a:extLst>
          </p:cNvPr>
          <p:cNvSpPr/>
          <p:nvPr/>
        </p:nvSpPr>
        <p:spPr>
          <a:xfrm>
            <a:off x="3906178" y="6292694"/>
            <a:ext cx="1615736" cy="231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תיבת טקסט 12">
            <a:extLst>
              <a:ext uri="{FF2B5EF4-FFF2-40B4-BE49-F238E27FC236}">
                <a16:creationId xmlns:a16="http://schemas.microsoft.com/office/drawing/2014/main" id="{83DF5291-0D9E-4D02-83BB-6DD853D7F1D4}"/>
              </a:ext>
            </a:extLst>
          </p:cNvPr>
          <p:cNvSpPr txBox="1"/>
          <p:nvPr/>
        </p:nvSpPr>
        <p:spPr>
          <a:xfrm>
            <a:off x="1617959" y="5380672"/>
            <a:ext cx="6192174" cy="1477328"/>
          </a:xfrm>
          <a:prstGeom prst="rect">
            <a:avLst/>
          </a:prstGeom>
          <a:noFill/>
        </p:spPr>
        <p:txBody>
          <a:bodyPr wrap="square">
            <a:spAutoFit/>
          </a:bodyPr>
          <a:lstStyle/>
          <a:p>
            <a:pPr algn="ctr"/>
            <a:r>
              <a:rPr lang="en-US" dirty="0">
                <a:solidFill>
                  <a:schemeClr val="bg1"/>
                </a:solidFill>
              </a:rPr>
              <a:t>OS: Ubuntu20.04</a:t>
            </a:r>
          </a:p>
          <a:p>
            <a:pPr algn="ctr"/>
            <a:r>
              <a:rPr lang="en-US" dirty="0">
                <a:solidFill>
                  <a:schemeClr val="bg1"/>
                </a:solidFill>
              </a:rPr>
              <a:t>S3 client</a:t>
            </a:r>
          </a:p>
          <a:p>
            <a:pPr algn="ctr"/>
            <a:r>
              <a:rPr lang="en-US" dirty="0">
                <a:solidFill>
                  <a:schemeClr val="bg1"/>
                </a:solidFill>
              </a:rPr>
              <a:t>Prometheus server http:9090</a:t>
            </a:r>
          </a:p>
          <a:p>
            <a:pPr algn="ctr"/>
            <a:r>
              <a:rPr lang="en-US" dirty="0">
                <a:solidFill>
                  <a:schemeClr val="bg1"/>
                </a:solidFill>
              </a:rPr>
              <a:t>Grafana server http:3000</a:t>
            </a:r>
            <a:endParaRPr lang="he-IL" dirty="0">
              <a:solidFill>
                <a:schemeClr val="bg1"/>
              </a:solidFill>
            </a:endParaRPr>
          </a:p>
          <a:p>
            <a:pPr algn="ctr"/>
            <a:r>
              <a:rPr lang="en-US" dirty="0"/>
              <a:t>DHCP server</a:t>
            </a:r>
          </a:p>
        </p:txBody>
      </p:sp>
      <p:pic>
        <p:nvPicPr>
          <p:cNvPr id="14" name="מציין מיקום תוכן 3">
            <a:extLst>
              <a:ext uri="{FF2B5EF4-FFF2-40B4-BE49-F238E27FC236}">
                <a16:creationId xmlns:a16="http://schemas.microsoft.com/office/drawing/2014/main" id="{FABF357F-9B0A-4541-AFCD-C2449C377D38}"/>
              </a:ext>
            </a:extLst>
          </p:cNvPr>
          <p:cNvPicPr>
            <a:picLocks noChangeAspect="1"/>
          </p:cNvPicPr>
          <p:nvPr/>
        </p:nvPicPr>
        <p:blipFill rotWithShape="1">
          <a:blip r:embed="rId3"/>
          <a:srcRect l="35974" t="74177" r="56281" b="18326"/>
          <a:stretch/>
        </p:blipFill>
        <p:spPr>
          <a:xfrm>
            <a:off x="1997483" y="4046222"/>
            <a:ext cx="798991" cy="435006"/>
          </a:xfrm>
          <a:prstGeom prst="rect">
            <a:avLst/>
          </a:prstGeom>
        </p:spPr>
      </p:pic>
    </p:spTree>
    <p:extLst>
      <p:ext uri="{BB962C8B-B14F-4D97-AF65-F5344CB8AC3E}">
        <p14:creationId xmlns:p14="http://schemas.microsoft.com/office/powerpoint/2010/main" val="423187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DC7090-1A8F-4292-9694-2B5040C84185}"/>
              </a:ext>
            </a:extLst>
          </p:cNvPr>
          <p:cNvSpPr>
            <a:spLocks noGrp="1"/>
          </p:cNvSpPr>
          <p:nvPr>
            <p:ph type="title"/>
          </p:nvPr>
        </p:nvSpPr>
        <p:spPr/>
        <p:txBody>
          <a:bodyPr/>
          <a:lstStyle/>
          <a:p>
            <a:endParaRPr lang="he-IL"/>
          </a:p>
        </p:txBody>
      </p:sp>
      <p:pic>
        <p:nvPicPr>
          <p:cNvPr id="4" name="מציין מיקום תוכן 3">
            <a:extLst>
              <a:ext uri="{FF2B5EF4-FFF2-40B4-BE49-F238E27FC236}">
                <a16:creationId xmlns:a16="http://schemas.microsoft.com/office/drawing/2014/main" id="{BF0C20DF-C688-4CB4-9DB9-D13F7CEBC592}"/>
              </a:ext>
            </a:extLst>
          </p:cNvPr>
          <p:cNvPicPr>
            <a:picLocks noGrp="1" noChangeAspect="1"/>
          </p:cNvPicPr>
          <p:nvPr>
            <p:ph idx="1"/>
          </p:nvPr>
        </p:nvPicPr>
        <p:blipFill rotWithShape="1">
          <a:blip r:embed="rId2"/>
          <a:srcRect l="35974" t="74177" r="56281" b="18326"/>
          <a:stretch/>
        </p:blipFill>
        <p:spPr>
          <a:xfrm>
            <a:off x="5939160" y="4678533"/>
            <a:ext cx="798991" cy="435006"/>
          </a:xfrm>
          <a:prstGeom prst="rect">
            <a:avLst/>
          </a:prstGeom>
        </p:spPr>
      </p:pic>
    </p:spTree>
    <p:extLst>
      <p:ext uri="{BB962C8B-B14F-4D97-AF65-F5344CB8AC3E}">
        <p14:creationId xmlns:p14="http://schemas.microsoft.com/office/powerpoint/2010/main" val="32080828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291</Words>
  <Application>Microsoft Office PowerPoint</Application>
  <PresentationFormat>מסך רחב</PresentationFormat>
  <Paragraphs>21</Paragraphs>
  <Slides>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Calibri</vt:lpstr>
      <vt:lpstr>Calibri Light</vt:lpstr>
      <vt:lpstr>Slack-Lato</vt:lpstr>
      <vt:lpstr>ערכת נושא Office</vt:lpstr>
      <vt:lpstr>Integrating CORTX metrics to Promethus for monitoring purposes</vt:lpstr>
      <vt:lpstr>Concept Details</vt:lpstr>
      <vt:lpstr>Concept Details</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CORTX metrics into Grafana UI using Prometheus plug-in</dc:title>
  <dc:creator>רותם ביץ</dc:creator>
  <cp:lastModifiedBy>רותם ביץ</cp:lastModifiedBy>
  <cp:revision>7</cp:revision>
  <dcterms:created xsi:type="dcterms:W3CDTF">2020-12-09T09:27:07Z</dcterms:created>
  <dcterms:modified xsi:type="dcterms:W3CDTF">2020-12-09T15:28:42Z</dcterms:modified>
</cp:coreProperties>
</file>