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sldIdLst>
    <p:sldId id="256" r:id="rId2"/>
    <p:sldId id="257" r:id="rId3"/>
    <p:sldId id="287" r:id="rId4"/>
    <p:sldId id="259" r:id="rId5"/>
    <p:sldId id="298" r:id="rId6"/>
    <p:sldId id="297" r:id="rId7"/>
    <p:sldId id="278" r:id="rId8"/>
    <p:sldId id="280" r:id="rId9"/>
    <p:sldId id="279" r:id="rId10"/>
    <p:sldId id="281" r:id="rId11"/>
    <p:sldId id="261" r:id="rId12"/>
    <p:sldId id="270" r:id="rId13"/>
    <p:sldId id="262" r:id="rId14"/>
    <p:sldId id="299" r:id="rId15"/>
    <p:sldId id="300" r:id="rId16"/>
    <p:sldId id="277" r:id="rId17"/>
    <p:sldId id="267" r:id="rId18"/>
    <p:sldId id="268" r:id="rId19"/>
    <p:sldId id="303" r:id="rId20"/>
    <p:sldId id="302" r:id="rId21"/>
    <p:sldId id="301" r:id="rId22"/>
    <p:sldId id="269" r:id="rId23"/>
    <p:sldId id="271" r:id="rId24"/>
    <p:sldId id="284" r:id="rId25"/>
    <p:sldId id="286" r:id="rId26"/>
    <p:sldId id="283" r:id="rId27"/>
    <p:sldId id="272" r:id="rId28"/>
    <p:sldId id="304" r:id="rId29"/>
    <p:sldId id="27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 Brown" initials="PB" lastIdx="1" clrIdx="0">
    <p:extLst>
      <p:ext uri="{19B8F6BF-5375-455C-9EA6-DF929625EA0E}">
        <p15:presenceInfo xmlns:p15="http://schemas.microsoft.com/office/powerpoint/2012/main" userId="abb739ff03cd0a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080A"/>
    <a:srgbClr val="97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3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3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1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0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30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64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0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3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7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7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0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6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9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49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jpe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3.pn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3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jpe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6C6A-3FFB-4275-8017-CEE4973A2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Mesh of the Infrastructure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2B028-AC9D-40C2-9985-662BDD05C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Pete Brown</a:t>
            </a:r>
          </a:p>
          <a:p>
            <a:r>
              <a:rPr lang="en-US" dirty="0"/>
              <a:t>Network Engineer, AutoZone</a:t>
            </a:r>
          </a:p>
          <a:p>
            <a:r>
              <a:rPr lang="en-US" dirty="0"/>
              <a:t>@jpbrown1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4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19C-22C8-40DD-8C67-F64BB83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Source – NO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F900A0-C179-4211-8EAF-1A29777DD16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07011" y="3843421"/>
            <a:ext cx="781630" cy="519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5690F0-9968-417C-908E-17091FAF4CA1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008535" y="4416223"/>
            <a:ext cx="786352" cy="8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E26D83A-B06D-4EFA-BA92-15EC56FB1A4F}"/>
              </a:ext>
            </a:extLst>
          </p:cNvPr>
          <p:cNvSpPr>
            <a:spLocks noChangeAspect="1"/>
          </p:cNvSpPr>
          <p:nvPr/>
        </p:nvSpPr>
        <p:spPr>
          <a:xfrm>
            <a:off x="7713436" y="3697742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98AE5-7496-4814-B9F4-FC217CCB7881}"/>
              </a:ext>
            </a:extLst>
          </p:cNvPr>
          <p:cNvSpPr txBox="1"/>
          <p:nvPr/>
        </p:nvSpPr>
        <p:spPr>
          <a:xfrm>
            <a:off x="8021432" y="3658976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(Your Python script)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4BB2E3-1810-420D-96F2-82FEC8E858DC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7" y="3130055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1E431F-D0BE-4F1C-8C49-EE563F890689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6" y="3697741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7B3E7C-A4F6-4497-B477-FC49D5E1FE0C}"/>
              </a:ext>
            </a:extLst>
          </p:cNvPr>
          <p:cNvSpPr>
            <a:spLocks noChangeAspect="1"/>
          </p:cNvSpPr>
          <p:nvPr/>
        </p:nvSpPr>
        <p:spPr>
          <a:xfrm rot="5400000">
            <a:off x="3693470" y="4265427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1C67577-8C48-4199-80BA-332BFC9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641" y="3635608"/>
            <a:ext cx="423323" cy="41562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E6BC20-1B1B-4286-B14B-495E9F303818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211964" y="3843421"/>
            <a:ext cx="2495228" cy="757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F7379-F98E-4580-BBDA-DDDB128256E5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5218210" y="3961194"/>
            <a:ext cx="2539420" cy="455029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A02AB7-CEBF-4E46-8802-6C1AC07D29BE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5218210" y="3281013"/>
            <a:ext cx="2539418" cy="41738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DA4FB356-8EB9-4199-AA8B-B8514E2E0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887" y="3073200"/>
            <a:ext cx="423323" cy="415626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B702A2A-FE5A-4EA4-A640-053806CE8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887" y="4208410"/>
            <a:ext cx="423323" cy="415626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E2200D-A137-4EA7-9144-02A9FA1E124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007012" y="3280932"/>
            <a:ext cx="787875" cy="8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6D72E5-DA6E-4354-88BD-0EE4A89D6BE1}"/>
              </a:ext>
            </a:extLst>
          </p:cNvPr>
          <p:cNvSpPr txBox="1"/>
          <p:nvPr/>
        </p:nvSpPr>
        <p:spPr>
          <a:xfrm>
            <a:off x="2177603" y="3673491"/>
            <a:ext cx="145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Telephony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713E3E-16D1-49C3-B03F-D2D09BBF1058}"/>
              </a:ext>
            </a:extLst>
          </p:cNvPr>
          <p:cNvSpPr txBox="1"/>
          <p:nvPr/>
        </p:nvSpPr>
        <p:spPr>
          <a:xfrm>
            <a:off x="1952774" y="4224765"/>
            <a:ext cx="16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Load Balancers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3B424-2D64-42D0-A1F3-38EBA93048E9}"/>
              </a:ext>
            </a:extLst>
          </p:cNvPr>
          <p:cNvSpPr txBox="1"/>
          <p:nvPr/>
        </p:nvSpPr>
        <p:spPr>
          <a:xfrm>
            <a:off x="1773815" y="3091977"/>
            <a:ext cx="185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Directory Services</a:t>
            </a:r>
          </a:p>
        </p:txBody>
      </p:sp>
    </p:spTree>
    <p:extLst>
      <p:ext uri="{BB962C8B-B14F-4D97-AF65-F5344CB8AC3E}">
        <p14:creationId xmlns:p14="http://schemas.microsoft.com/office/powerpoint/2010/main" val="359980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sources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F6E5FB-FBB9-4DB3-9214-60DF03351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32532"/>
              </p:ext>
            </p:extLst>
          </p:nvPr>
        </p:nvGraphicFramePr>
        <p:xfrm>
          <a:off x="1410621" y="2065867"/>
          <a:ext cx="8681783" cy="33300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267">
                  <a:extLst>
                    <a:ext uri="{9D8B030D-6E8A-4147-A177-3AD203B41FA5}">
                      <a16:colId xmlns:a16="http://schemas.microsoft.com/office/drawing/2014/main" val="2551501734"/>
                    </a:ext>
                  </a:extLst>
                </a:gridCol>
              </a:tblGrid>
              <a:tr h="4836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Protocol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 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Client 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Meraki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XML/JSON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OpenAPI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18132"/>
                  </a:ext>
                </a:extLst>
              </a:tr>
              <a:tr h="4584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CUCM – AXL/RIS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PDF/HTML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CUCM - JTAPI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JTAPI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PDF/HTML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4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CUC - CUPI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PDF/HTML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NetScaler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PDF/HTML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4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Active Directory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LDAP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PDF/HTML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51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26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19C-22C8-40DD-8C67-F64BB83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Source – DIRECT API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7CF286-EDB0-4ABD-A32B-6113BE8474B8}"/>
              </a:ext>
            </a:extLst>
          </p:cNvPr>
          <p:cNvSpPr/>
          <p:nvPr/>
        </p:nvSpPr>
        <p:spPr>
          <a:xfrm>
            <a:off x="2171286" y="2904483"/>
            <a:ext cx="523480" cy="5234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20D9A-2C63-4225-A89C-0661896FF4A8}"/>
              </a:ext>
            </a:extLst>
          </p:cNvPr>
          <p:cNvSpPr txBox="1"/>
          <p:nvPr/>
        </p:nvSpPr>
        <p:spPr>
          <a:xfrm>
            <a:off x="1545716" y="3546290"/>
            <a:ext cx="18938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Study Integration Interface(s)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0A4E4B-206C-475A-A31D-FA6569353A98}"/>
              </a:ext>
            </a:extLst>
          </p:cNvPr>
          <p:cNvSpPr/>
          <p:nvPr/>
        </p:nvSpPr>
        <p:spPr>
          <a:xfrm>
            <a:off x="5555166" y="2904483"/>
            <a:ext cx="523480" cy="52348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7820CF-B753-44E4-9844-091215CB26B9}"/>
              </a:ext>
            </a:extLst>
          </p:cNvPr>
          <p:cNvSpPr txBox="1"/>
          <p:nvPr/>
        </p:nvSpPr>
        <p:spPr>
          <a:xfrm>
            <a:off x="4896180" y="3544682"/>
            <a:ext cx="18290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Discover Instances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68B449-39E3-481E-AA5F-4BFAB4AA342B}"/>
              </a:ext>
            </a:extLst>
          </p:cNvPr>
          <p:cNvSpPr/>
          <p:nvPr/>
        </p:nvSpPr>
        <p:spPr>
          <a:xfrm>
            <a:off x="7192674" y="2905520"/>
            <a:ext cx="523480" cy="52348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4B704-7DC6-406E-9725-2422B7804949}"/>
              </a:ext>
            </a:extLst>
          </p:cNvPr>
          <p:cNvSpPr txBox="1"/>
          <p:nvPr/>
        </p:nvSpPr>
        <p:spPr>
          <a:xfrm>
            <a:off x="6679200" y="3546290"/>
            <a:ext cx="15398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Acquire Credentials &amp; Roles</a:t>
            </a:r>
            <a:endParaRPr lang="en-US" sz="900" b="1" dirty="0">
              <a:solidFill>
                <a:schemeClr val="accent6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217653-8FC5-49C7-BD74-215470F5B0BF}"/>
              </a:ext>
            </a:extLst>
          </p:cNvPr>
          <p:cNvSpPr/>
          <p:nvPr/>
        </p:nvSpPr>
        <p:spPr>
          <a:xfrm>
            <a:off x="8830182" y="2905520"/>
            <a:ext cx="523480" cy="52348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1CFB14-A5EF-47A6-A1B0-07C69AA073A8}"/>
              </a:ext>
            </a:extLst>
          </p:cNvPr>
          <p:cNvSpPr txBox="1"/>
          <p:nvPr/>
        </p:nvSpPr>
        <p:spPr>
          <a:xfrm>
            <a:off x="8363349" y="3546290"/>
            <a:ext cx="15684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Address Routing &amp; Firewall Issues</a:t>
            </a:r>
            <a:endParaRPr lang="en-US" sz="900" b="1" dirty="0">
              <a:solidFill>
                <a:schemeClr val="accent3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18751A-B7E7-4FCA-83D5-B19FDD7C5D71}"/>
              </a:ext>
            </a:extLst>
          </p:cNvPr>
          <p:cNvCxnSpPr>
            <a:cxnSpLocks/>
            <a:stCxn id="33" idx="6"/>
            <a:endCxn id="20" idx="2"/>
          </p:cNvCxnSpPr>
          <p:nvPr/>
        </p:nvCxnSpPr>
        <p:spPr>
          <a:xfrm flipV="1">
            <a:off x="4388292" y="3166223"/>
            <a:ext cx="1166874" cy="103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095A1F-9C76-4EB6-90C9-B072C7B0164A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6078646" y="3166223"/>
            <a:ext cx="1114028" cy="103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609523-E15B-412D-8F90-351BB30F3A28}"/>
              </a:ext>
            </a:extLst>
          </p:cNvPr>
          <p:cNvCxnSpPr>
            <a:cxnSpLocks/>
            <a:stCxn id="18" idx="6"/>
            <a:endCxn id="33" idx="2"/>
          </p:cNvCxnSpPr>
          <p:nvPr/>
        </p:nvCxnSpPr>
        <p:spPr>
          <a:xfrm>
            <a:off x="2694766" y="3166223"/>
            <a:ext cx="1170046" cy="103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E12616-462F-4C8B-BDA3-21B57CD5BA64}"/>
              </a:ext>
            </a:extLst>
          </p:cNvPr>
          <p:cNvSpPr/>
          <p:nvPr/>
        </p:nvSpPr>
        <p:spPr>
          <a:xfrm>
            <a:off x="1545716" y="4094022"/>
            <a:ext cx="1893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Could be an API or native protocol (SQL, LDAP, </a:t>
            </a:r>
            <a:r>
              <a:rPr lang="en-US" sz="1100" dirty="0" err="1"/>
              <a:t>etc</a:t>
            </a:r>
            <a:r>
              <a:rPr lang="en-US" sz="1100" dirty="0"/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AE7686-36C9-4148-AF26-4556FBA86EF2}"/>
              </a:ext>
            </a:extLst>
          </p:cNvPr>
          <p:cNvSpPr/>
          <p:nvPr/>
        </p:nvSpPr>
        <p:spPr>
          <a:xfrm>
            <a:off x="4896180" y="4094022"/>
            <a:ext cx="1829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What instances are running in the environment?  What versions are they running?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76CB8B-2268-4042-A1D9-1D5FB3C5D785}"/>
              </a:ext>
            </a:extLst>
          </p:cNvPr>
          <p:cNvSpPr/>
          <p:nvPr/>
        </p:nvSpPr>
        <p:spPr>
          <a:xfrm>
            <a:off x="6670200" y="4094022"/>
            <a:ext cx="1557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Work with service owners to acquire credentials &amp; roles for each instance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F1ECB-05E3-4102-AECB-DF13DEBAE369}"/>
              </a:ext>
            </a:extLst>
          </p:cNvPr>
          <p:cNvSpPr/>
          <p:nvPr/>
        </p:nvSpPr>
        <p:spPr>
          <a:xfrm>
            <a:off x="8363349" y="4094022"/>
            <a:ext cx="1568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Work with network and security groups to resolve any communication issues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3F958-7098-423A-8241-85D2A7847E55}"/>
              </a:ext>
            </a:extLst>
          </p:cNvPr>
          <p:cNvSpPr/>
          <p:nvPr/>
        </p:nvSpPr>
        <p:spPr>
          <a:xfrm>
            <a:off x="3864812" y="2905520"/>
            <a:ext cx="523480" cy="523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C9DA94-3652-45AA-B1BC-EDAF191089EB}"/>
              </a:ext>
            </a:extLst>
          </p:cNvPr>
          <p:cNvSpPr txBox="1"/>
          <p:nvPr/>
        </p:nvSpPr>
        <p:spPr>
          <a:xfrm>
            <a:off x="3212031" y="3543121"/>
            <a:ext cx="18290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 Interface Libraries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3D09AA-2545-4276-85E1-E8813AB0F10A}"/>
              </a:ext>
            </a:extLst>
          </p:cNvPr>
          <p:cNvSpPr/>
          <p:nvPr/>
        </p:nvSpPr>
        <p:spPr>
          <a:xfrm>
            <a:off x="3212031" y="4090853"/>
            <a:ext cx="1829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Acquire or create language specific interface libraries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2745BD-9B25-490C-BEA6-A82ED821DCA1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7716154" y="3167260"/>
            <a:ext cx="1114028" cy="0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51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19C-22C8-40DD-8C67-F64BB83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Source – DIRECT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F900A0-C179-4211-8EAF-1A29777DD16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007011" y="3848618"/>
            <a:ext cx="370642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5690F0-9968-417C-908E-17091FAF4CA1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08535" y="3955303"/>
            <a:ext cx="3749092" cy="4610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CAA08-79C6-4D67-B6FA-4E9B6C36E404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007012" y="3280932"/>
            <a:ext cx="3750615" cy="4610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E26D83A-B06D-4EFA-BA92-15EC56FB1A4F}"/>
              </a:ext>
            </a:extLst>
          </p:cNvPr>
          <p:cNvSpPr>
            <a:spLocks noChangeAspect="1"/>
          </p:cNvSpPr>
          <p:nvPr/>
        </p:nvSpPr>
        <p:spPr>
          <a:xfrm>
            <a:off x="7713436" y="3697742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98AE5-7496-4814-B9F4-FC217CCB7881}"/>
              </a:ext>
            </a:extLst>
          </p:cNvPr>
          <p:cNvSpPr txBox="1"/>
          <p:nvPr/>
        </p:nvSpPr>
        <p:spPr>
          <a:xfrm>
            <a:off x="8021432" y="3658976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(Your Python script)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4BB2E3-1810-420D-96F2-82FEC8E858DC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7" y="3130055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1E431F-D0BE-4F1C-8C49-EE563F890689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6" y="3697741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7B3E7C-A4F6-4497-B477-FC49D5E1FE0C}"/>
              </a:ext>
            </a:extLst>
          </p:cNvPr>
          <p:cNvSpPr>
            <a:spLocks noChangeAspect="1"/>
          </p:cNvSpPr>
          <p:nvPr/>
        </p:nvSpPr>
        <p:spPr>
          <a:xfrm rot="5400000">
            <a:off x="3693470" y="4265427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5A820-716B-4A16-B879-78BB941A0F13}"/>
              </a:ext>
            </a:extLst>
          </p:cNvPr>
          <p:cNvSpPr txBox="1"/>
          <p:nvPr/>
        </p:nvSpPr>
        <p:spPr>
          <a:xfrm>
            <a:off x="2177603" y="3673491"/>
            <a:ext cx="145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Telephony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AFFBFC-E26F-4728-B6DC-3181065E527E}"/>
              </a:ext>
            </a:extLst>
          </p:cNvPr>
          <p:cNvSpPr txBox="1"/>
          <p:nvPr/>
        </p:nvSpPr>
        <p:spPr>
          <a:xfrm>
            <a:off x="1952774" y="4224765"/>
            <a:ext cx="16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Load Balancers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8F477-E418-4869-A4D9-3AACBA86D1C4}"/>
              </a:ext>
            </a:extLst>
          </p:cNvPr>
          <p:cNvSpPr txBox="1"/>
          <p:nvPr/>
        </p:nvSpPr>
        <p:spPr>
          <a:xfrm>
            <a:off x="1773815" y="3091977"/>
            <a:ext cx="185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Directory Services</a:t>
            </a:r>
          </a:p>
        </p:txBody>
      </p:sp>
    </p:spTree>
    <p:extLst>
      <p:ext uri="{BB962C8B-B14F-4D97-AF65-F5344CB8AC3E}">
        <p14:creationId xmlns:p14="http://schemas.microsoft.com/office/powerpoint/2010/main" val="72572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19C-22C8-40DD-8C67-F64BB83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Sources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F900A0-C179-4211-8EAF-1A29777DD16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007011" y="3848618"/>
            <a:ext cx="3706425" cy="24580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5690F0-9968-417C-908E-17091FAF4CA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008535" y="3848618"/>
            <a:ext cx="3704901" cy="81348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CAA08-79C6-4D67-B6FA-4E9B6C36E404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007012" y="3526732"/>
            <a:ext cx="3706424" cy="32188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E26D83A-B06D-4EFA-BA92-15EC56FB1A4F}"/>
              </a:ext>
            </a:extLst>
          </p:cNvPr>
          <p:cNvSpPr>
            <a:spLocks noChangeAspect="1"/>
          </p:cNvSpPr>
          <p:nvPr/>
        </p:nvSpPr>
        <p:spPr>
          <a:xfrm>
            <a:off x="7713436" y="3697742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98AE5-7496-4814-B9F4-FC217CCB7881}"/>
              </a:ext>
            </a:extLst>
          </p:cNvPr>
          <p:cNvSpPr txBox="1"/>
          <p:nvPr/>
        </p:nvSpPr>
        <p:spPr>
          <a:xfrm>
            <a:off x="8002700" y="3678733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CMDB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4BB2E3-1810-420D-96F2-82FEC8E858DC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7" y="3375855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1E431F-D0BE-4F1C-8C49-EE563F890689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6" y="3943541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7B3E7C-A4F6-4497-B477-FC49D5E1FE0C}"/>
              </a:ext>
            </a:extLst>
          </p:cNvPr>
          <p:cNvSpPr>
            <a:spLocks noChangeAspect="1"/>
          </p:cNvSpPr>
          <p:nvPr/>
        </p:nvSpPr>
        <p:spPr>
          <a:xfrm rot="5400000">
            <a:off x="3693470" y="4511227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76F53-8DA2-4343-9480-3803BC49EA90}"/>
              </a:ext>
            </a:extLst>
          </p:cNvPr>
          <p:cNvSpPr txBox="1"/>
          <p:nvPr/>
        </p:nvSpPr>
        <p:spPr>
          <a:xfrm>
            <a:off x="2177603" y="3919291"/>
            <a:ext cx="145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Telephony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A8CA-3138-4EC3-A8BF-80D8BAD8B0CB}"/>
              </a:ext>
            </a:extLst>
          </p:cNvPr>
          <p:cNvSpPr txBox="1"/>
          <p:nvPr/>
        </p:nvSpPr>
        <p:spPr>
          <a:xfrm>
            <a:off x="1952774" y="4470565"/>
            <a:ext cx="16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Load Balancers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1C270A-D9D0-4E1E-B674-1429305C11CB}"/>
              </a:ext>
            </a:extLst>
          </p:cNvPr>
          <p:cNvSpPr>
            <a:spLocks noChangeAspect="1"/>
          </p:cNvSpPr>
          <p:nvPr/>
        </p:nvSpPr>
        <p:spPr>
          <a:xfrm>
            <a:off x="7707192" y="4263531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732E8C-C551-485A-9850-84C1F5126B89}"/>
              </a:ext>
            </a:extLst>
          </p:cNvPr>
          <p:cNvSpPr txBox="1"/>
          <p:nvPr/>
        </p:nvSpPr>
        <p:spPr>
          <a:xfrm>
            <a:off x="8015188" y="4224765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Management Tools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BB562E-9D62-4B5E-BE44-6F221C2E5DF8}"/>
              </a:ext>
            </a:extLst>
          </p:cNvPr>
          <p:cNvSpPr>
            <a:spLocks noChangeAspect="1"/>
          </p:cNvSpPr>
          <p:nvPr/>
        </p:nvSpPr>
        <p:spPr>
          <a:xfrm>
            <a:off x="7700948" y="3151809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30B1A2-C3F6-4D45-812F-0F742BC4B290}"/>
              </a:ext>
            </a:extLst>
          </p:cNvPr>
          <p:cNvSpPr txBox="1"/>
          <p:nvPr/>
        </p:nvSpPr>
        <p:spPr>
          <a:xfrm>
            <a:off x="8008944" y="3113043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12844E-213F-4BF2-A889-EFA652F7D2CD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007012" y="3302685"/>
            <a:ext cx="3693936" cy="22404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D72F81-B336-42AA-A8FE-6152C25CBAE3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4007012" y="3526732"/>
            <a:ext cx="3700180" cy="88767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2B1009-FDB2-48B6-92A8-4279427CD1C9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007011" y="3302685"/>
            <a:ext cx="3693937" cy="79173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EB796B-7E1D-4B06-932E-8344DE4F9FBF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4007011" y="4094418"/>
            <a:ext cx="3700181" cy="319989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DEB0B1-F9A9-4A79-8F73-72512AA89241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008535" y="3302685"/>
            <a:ext cx="3692413" cy="1359419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E832EA-4DA1-4461-9350-CC85B0FDE6A1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008535" y="4414407"/>
            <a:ext cx="3698657" cy="24769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0A5207B-8BE7-4B3E-84E3-163BB6D7F036}"/>
              </a:ext>
            </a:extLst>
          </p:cNvPr>
          <p:cNvSpPr>
            <a:spLocks noChangeAspect="1"/>
          </p:cNvSpPr>
          <p:nvPr/>
        </p:nvSpPr>
        <p:spPr>
          <a:xfrm>
            <a:off x="4756530" y="5322349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50A042-7F66-467E-8AD6-BC8E920B49FD}"/>
              </a:ext>
            </a:extLst>
          </p:cNvPr>
          <p:cNvSpPr txBox="1"/>
          <p:nvPr/>
        </p:nvSpPr>
        <p:spPr>
          <a:xfrm>
            <a:off x="3894430" y="5626334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Ad-hoc processes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3BAC389-3939-477D-8B16-3AABF7285DCE}"/>
              </a:ext>
            </a:extLst>
          </p:cNvPr>
          <p:cNvCxnSpPr>
            <a:cxnSpLocks/>
            <a:stCxn id="64" idx="0"/>
            <a:endCxn id="25" idx="3"/>
          </p:cNvCxnSpPr>
          <p:nvPr/>
        </p:nvCxnSpPr>
        <p:spPr>
          <a:xfrm flipV="1">
            <a:off x="4907406" y="3409370"/>
            <a:ext cx="2837733" cy="1912979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477990-4E29-41B8-BDD1-862E9638B03F}"/>
              </a:ext>
            </a:extLst>
          </p:cNvPr>
          <p:cNvCxnSpPr>
            <a:cxnSpLocks/>
            <a:stCxn id="64" idx="0"/>
            <a:endCxn id="7" idx="3"/>
          </p:cNvCxnSpPr>
          <p:nvPr/>
        </p:nvCxnSpPr>
        <p:spPr>
          <a:xfrm flipV="1">
            <a:off x="4907406" y="3955303"/>
            <a:ext cx="2850221" cy="136704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FF31D53-0657-49BB-8BCB-D4FFBBD433BB}"/>
              </a:ext>
            </a:extLst>
          </p:cNvPr>
          <p:cNvCxnSpPr>
            <a:cxnSpLocks/>
            <a:stCxn id="64" idx="0"/>
            <a:endCxn id="23" idx="3"/>
          </p:cNvCxnSpPr>
          <p:nvPr/>
        </p:nvCxnSpPr>
        <p:spPr>
          <a:xfrm flipV="1">
            <a:off x="4907406" y="4521092"/>
            <a:ext cx="2843977" cy="80125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E3BE3C-A6A4-4BAF-8514-180A2670C9C3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4007012" y="3526732"/>
            <a:ext cx="900394" cy="17956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683A19-D88B-4926-9753-28B7ED14BEAD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4007011" y="4094418"/>
            <a:ext cx="900395" cy="1227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702CFBA-490C-4A00-ABC0-22A18C15AA80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4008535" y="4662104"/>
            <a:ext cx="898871" cy="66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C1C35FB2-2568-4491-98F3-5AD4740F494F}"/>
              </a:ext>
            </a:extLst>
          </p:cNvPr>
          <p:cNvSpPr>
            <a:spLocks noChangeAspect="1"/>
          </p:cNvSpPr>
          <p:nvPr/>
        </p:nvSpPr>
        <p:spPr>
          <a:xfrm rot="5400000">
            <a:off x="3687396" y="2819544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AF84D1-D22D-4F73-B370-D28E3B9A807C}"/>
              </a:ext>
            </a:extLst>
          </p:cNvPr>
          <p:cNvSpPr txBox="1"/>
          <p:nvPr/>
        </p:nvSpPr>
        <p:spPr>
          <a:xfrm>
            <a:off x="1896821" y="2781466"/>
            <a:ext cx="172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IPAM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F480BA-CB12-467F-91EB-3245453106BD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4002461" y="2970421"/>
            <a:ext cx="904945" cy="235192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B65A6E8-49F5-414C-8BB1-7F4172187B01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002461" y="2970421"/>
            <a:ext cx="3710975" cy="87819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BF601200-4F74-4CCA-B7B6-55052D3480F3}"/>
              </a:ext>
            </a:extLst>
          </p:cNvPr>
          <p:cNvSpPr>
            <a:spLocks noChangeAspect="1"/>
          </p:cNvSpPr>
          <p:nvPr/>
        </p:nvSpPr>
        <p:spPr>
          <a:xfrm>
            <a:off x="6838849" y="5326796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1942F8-E6A0-4766-BD74-C5EB652A448F}"/>
              </a:ext>
            </a:extLst>
          </p:cNvPr>
          <p:cNvSpPr txBox="1"/>
          <p:nvPr/>
        </p:nvSpPr>
        <p:spPr>
          <a:xfrm>
            <a:off x="5976749" y="5620934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Maintenance Jobs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E56330D-437E-4158-B264-0AEDBD983ABD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4008535" y="4662104"/>
            <a:ext cx="2981190" cy="66469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BAF6118-354C-48AE-85C3-BE91FDE3F0E7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4007011" y="4094418"/>
            <a:ext cx="2982714" cy="123237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18C836E-9ADB-4E92-870E-CEEF7E27E2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4007012" y="3526732"/>
            <a:ext cx="2982713" cy="180006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3303E08-9B52-424E-AEC6-E0AB3141323A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4002461" y="2970421"/>
            <a:ext cx="2987264" cy="235637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FE863EC-D203-4D4B-9F06-697DBF51B83C}"/>
              </a:ext>
            </a:extLst>
          </p:cNvPr>
          <p:cNvCxnSpPr>
            <a:cxnSpLocks/>
            <a:stCxn id="123" idx="0"/>
            <a:endCxn id="25" idx="3"/>
          </p:cNvCxnSpPr>
          <p:nvPr/>
        </p:nvCxnSpPr>
        <p:spPr>
          <a:xfrm flipV="1">
            <a:off x="6989725" y="3409370"/>
            <a:ext cx="755414" cy="191742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60AEDA9-01AE-4AFB-9414-0226B6C7A7C5}"/>
              </a:ext>
            </a:extLst>
          </p:cNvPr>
          <p:cNvCxnSpPr>
            <a:cxnSpLocks/>
            <a:stCxn id="123" idx="0"/>
            <a:endCxn id="7" idx="3"/>
          </p:cNvCxnSpPr>
          <p:nvPr/>
        </p:nvCxnSpPr>
        <p:spPr>
          <a:xfrm flipV="1">
            <a:off x="6989725" y="3955303"/>
            <a:ext cx="767902" cy="137149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56375BB-A100-4DAE-9E96-F9EEC87F853B}"/>
              </a:ext>
            </a:extLst>
          </p:cNvPr>
          <p:cNvCxnSpPr>
            <a:cxnSpLocks/>
            <a:stCxn id="123" idx="0"/>
            <a:endCxn id="23" idx="3"/>
          </p:cNvCxnSpPr>
          <p:nvPr/>
        </p:nvCxnSpPr>
        <p:spPr>
          <a:xfrm flipV="1">
            <a:off x="6989725" y="4521092"/>
            <a:ext cx="761658" cy="80570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AD158E7B-BC6E-480C-9AAF-D56C2B5BBCE3}"/>
              </a:ext>
            </a:extLst>
          </p:cNvPr>
          <p:cNvSpPr>
            <a:spLocks noChangeAspect="1"/>
          </p:cNvSpPr>
          <p:nvPr/>
        </p:nvSpPr>
        <p:spPr>
          <a:xfrm>
            <a:off x="5769505" y="2177115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38DF7A-EFDF-4633-87C8-04CA9B25EC29}"/>
              </a:ext>
            </a:extLst>
          </p:cNvPr>
          <p:cNvCxnSpPr>
            <a:cxnSpLocks/>
            <a:stCxn id="171" idx="4"/>
          </p:cNvCxnSpPr>
          <p:nvPr/>
        </p:nvCxnSpPr>
        <p:spPr>
          <a:xfrm flipH="1">
            <a:off x="4008535" y="2478867"/>
            <a:ext cx="1911846" cy="218323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B923EE7-1663-4A53-AEAC-DCA25FD4654F}"/>
              </a:ext>
            </a:extLst>
          </p:cNvPr>
          <p:cNvCxnSpPr>
            <a:cxnSpLocks/>
            <a:stCxn id="171" idx="4"/>
          </p:cNvCxnSpPr>
          <p:nvPr/>
        </p:nvCxnSpPr>
        <p:spPr>
          <a:xfrm flipH="1">
            <a:off x="4007011" y="2478867"/>
            <a:ext cx="1913370" cy="161555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D12D24E-F63C-42B3-914F-6131C11FA60E}"/>
              </a:ext>
            </a:extLst>
          </p:cNvPr>
          <p:cNvCxnSpPr>
            <a:cxnSpLocks/>
            <a:stCxn id="171" idx="4"/>
          </p:cNvCxnSpPr>
          <p:nvPr/>
        </p:nvCxnSpPr>
        <p:spPr>
          <a:xfrm flipH="1">
            <a:off x="4007012" y="2478867"/>
            <a:ext cx="1913369" cy="104786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69EF833-B868-495F-B19C-08C0AB1C9DBB}"/>
              </a:ext>
            </a:extLst>
          </p:cNvPr>
          <p:cNvCxnSpPr>
            <a:cxnSpLocks/>
            <a:stCxn id="171" idx="4"/>
          </p:cNvCxnSpPr>
          <p:nvPr/>
        </p:nvCxnSpPr>
        <p:spPr>
          <a:xfrm flipH="1">
            <a:off x="4002461" y="2478867"/>
            <a:ext cx="1917920" cy="49155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7CC1926-918A-485A-935B-E2104565E24A}"/>
              </a:ext>
            </a:extLst>
          </p:cNvPr>
          <p:cNvCxnSpPr>
            <a:cxnSpLocks/>
            <a:stCxn id="171" idx="4"/>
            <a:endCxn id="25" idx="1"/>
          </p:cNvCxnSpPr>
          <p:nvPr/>
        </p:nvCxnSpPr>
        <p:spPr>
          <a:xfrm>
            <a:off x="5920381" y="2478867"/>
            <a:ext cx="1824758" cy="71713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88E23A7-3D3E-40EC-A7D6-56BDD039E46E}"/>
              </a:ext>
            </a:extLst>
          </p:cNvPr>
          <p:cNvCxnSpPr>
            <a:cxnSpLocks/>
            <a:stCxn id="171" idx="4"/>
            <a:endCxn id="7" idx="1"/>
          </p:cNvCxnSpPr>
          <p:nvPr/>
        </p:nvCxnSpPr>
        <p:spPr>
          <a:xfrm>
            <a:off x="5920381" y="2478867"/>
            <a:ext cx="1837246" cy="126306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2169693-294B-4DF4-91BE-832F87D8C5FE}"/>
              </a:ext>
            </a:extLst>
          </p:cNvPr>
          <p:cNvCxnSpPr>
            <a:cxnSpLocks/>
            <a:stCxn id="171" idx="4"/>
            <a:endCxn id="23" idx="1"/>
          </p:cNvCxnSpPr>
          <p:nvPr/>
        </p:nvCxnSpPr>
        <p:spPr>
          <a:xfrm>
            <a:off x="5920381" y="2478867"/>
            <a:ext cx="1831002" cy="182885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575EBC41-21C8-4B2E-8C38-953BF37DF621}"/>
              </a:ext>
            </a:extLst>
          </p:cNvPr>
          <p:cNvSpPr txBox="1"/>
          <p:nvPr/>
        </p:nvSpPr>
        <p:spPr>
          <a:xfrm>
            <a:off x="4831968" y="1850014"/>
            <a:ext cx="217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Dashboards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5B9373E-4508-467B-9365-C0209598120A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4002461" y="2970421"/>
            <a:ext cx="3698487" cy="33226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1E8DCE0-05A4-426C-A622-94ABBE0CFC31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4002461" y="2970421"/>
            <a:ext cx="3704731" cy="144398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C3AC60E-B73F-4F5C-A42F-7E77D8BAEC80}"/>
              </a:ext>
            </a:extLst>
          </p:cNvPr>
          <p:cNvSpPr txBox="1"/>
          <p:nvPr/>
        </p:nvSpPr>
        <p:spPr>
          <a:xfrm>
            <a:off x="1773815" y="3337777"/>
            <a:ext cx="185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Directory Services</a:t>
            </a:r>
          </a:p>
        </p:txBody>
      </p:sp>
    </p:spTree>
    <p:extLst>
      <p:ext uri="{BB962C8B-B14F-4D97-AF65-F5344CB8AC3E}">
        <p14:creationId xmlns:p14="http://schemas.microsoft.com/office/powerpoint/2010/main" val="204582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87D708-6C0B-45FE-8C29-68910CCD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439ED-4C88-4F1D-824B-F3C81A2A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709786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Q. How do we make it easier to discover and integrate with sources?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A. Make services declare themselves and advertise their resources!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255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Data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4DF-7AC4-4320-9196-3ACD8B9A8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Infrastructure data sources should 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Discoverable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Addressable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Trustworthy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Self-Describing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Interoperable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Secure</a:t>
            </a:r>
          </a:p>
          <a:p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5F96AF0-6FEE-40A4-A14F-70C1B2D92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461955"/>
            <a:ext cx="6095593" cy="377185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7408CB-0178-4B2A-A65B-C494713F5E71}"/>
              </a:ext>
            </a:extLst>
          </p:cNvPr>
          <p:cNvSpPr txBox="1"/>
          <p:nvPr/>
        </p:nvSpPr>
        <p:spPr>
          <a:xfrm>
            <a:off x="1271377" y="5986790"/>
            <a:ext cx="964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https://martinfowler.com/articles/data-monolith-to-mesh.html</a:t>
            </a:r>
            <a:endParaRPr lang="en-US" sz="28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87D708-6C0B-45FE-8C29-68910CCD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DRP – Declarative Resource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439ED-4C88-4F1D-824B-F3C81A2A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JSON based WebSocket subprotocol for declaring and consuming resources</a:t>
            </a:r>
          </a:p>
          <a:p>
            <a:endParaRPr lang="en-US" dirty="0"/>
          </a:p>
          <a:p>
            <a:r>
              <a:rPr lang="en-US" dirty="0"/>
              <a:t>Provides a relatively easy way to create a service mesh for the infrastructure</a:t>
            </a:r>
          </a:p>
          <a:p>
            <a:endParaRPr lang="en-US" dirty="0"/>
          </a:p>
          <a:p>
            <a:r>
              <a:rPr lang="en-US" dirty="0"/>
              <a:t>Allows consumers to focus on data analysis functions by reducing time spent on discovery and connectivity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Promotes an integrate once, use many approach</a:t>
            </a:r>
          </a:p>
        </p:txBody>
      </p:sp>
    </p:spTree>
    <p:extLst>
      <p:ext uri="{BB962C8B-B14F-4D97-AF65-F5344CB8AC3E}">
        <p14:creationId xmlns:p14="http://schemas.microsoft.com/office/powerpoint/2010/main" val="73868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87D708-6C0B-45FE-8C29-68910CCD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DRP – Declarative Resource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439ED-4C88-4F1D-824B-F3C81A2A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are declared, not discovered</a:t>
            </a:r>
          </a:p>
          <a:p>
            <a:endParaRPr lang="en-US" dirty="0"/>
          </a:p>
          <a:p>
            <a:r>
              <a:rPr lang="en-US" dirty="0"/>
              <a:t>Sources use a common format for declarations</a:t>
            </a:r>
          </a:p>
          <a:p>
            <a:endParaRPr lang="en-US" dirty="0"/>
          </a:p>
          <a:p>
            <a:r>
              <a:rPr lang="en-US" dirty="0"/>
              <a:t>Consumers use a single logical endpoint to access all sources</a:t>
            </a:r>
          </a:p>
          <a:p>
            <a:endParaRPr lang="en-US" dirty="0"/>
          </a:p>
          <a:p>
            <a:r>
              <a:rPr lang="en-US" dirty="0"/>
              <a:t>Consumers use a standardized RPC &amp; pub/sub mechanism to access all sources</a:t>
            </a:r>
          </a:p>
        </p:txBody>
      </p:sp>
    </p:spTree>
    <p:extLst>
      <p:ext uri="{BB962C8B-B14F-4D97-AF65-F5344CB8AC3E}">
        <p14:creationId xmlns:p14="http://schemas.microsoft.com/office/powerpoint/2010/main" val="336124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CB4F-4E00-4B70-93FA-35300812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DRP – roles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7346ABFC-0CC7-4527-9B99-946FB0CA7801}"/>
              </a:ext>
            </a:extLst>
          </p:cNvPr>
          <p:cNvSpPr>
            <a:spLocks noChangeAspect="1"/>
          </p:cNvSpPr>
          <p:nvPr/>
        </p:nvSpPr>
        <p:spPr>
          <a:xfrm>
            <a:off x="5492224" y="2316909"/>
            <a:ext cx="375998" cy="375998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Collate 17">
            <a:extLst>
              <a:ext uri="{FF2B5EF4-FFF2-40B4-BE49-F238E27FC236}">
                <a16:creationId xmlns:a16="http://schemas.microsoft.com/office/drawing/2014/main" id="{38D057EC-B100-4912-A7D2-8E556934856B}"/>
              </a:ext>
            </a:extLst>
          </p:cNvPr>
          <p:cNvSpPr>
            <a:spLocks noChangeAspect="1"/>
          </p:cNvSpPr>
          <p:nvPr/>
        </p:nvSpPr>
        <p:spPr>
          <a:xfrm rot="5400000">
            <a:off x="3278990" y="3697741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A20FE3D-D179-42DE-AE73-3FE396DE09D2}"/>
              </a:ext>
            </a:extLst>
          </p:cNvPr>
          <p:cNvSpPr>
            <a:spLocks noChangeAspect="1"/>
          </p:cNvSpPr>
          <p:nvPr/>
        </p:nvSpPr>
        <p:spPr>
          <a:xfrm>
            <a:off x="4505366" y="3684428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0C1EFB-A932-4A15-B7BE-FA27D66CB4D3}"/>
              </a:ext>
            </a:extLst>
          </p:cNvPr>
          <p:cNvSpPr>
            <a:spLocks noChangeAspect="1"/>
          </p:cNvSpPr>
          <p:nvPr/>
        </p:nvSpPr>
        <p:spPr>
          <a:xfrm>
            <a:off x="6539410" y="3711054"/>
            <a:ext cx="301752" cy="3017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BB55CD-E556-4A5A-AE28-DBE7D7852C7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701596" y="2597566"/>
            <a:ext cx="815056" cy="1086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E8B439-EF5A-467D-ABBB-5725B9B42C75}"/>
              </a:ext>
            </a:extLst>
          </p:cNvPr>
          <p:cNvCxnSpPr>
            <a:stCxn id="21" idx="1"/>
            <a:endCxn id="18" idx="0"/>
          </p:cNvCxnSpPr>
          <p:nvPr/>
        </p:nvCxnSpPr>
        <p:spPr>
          <a:xfrm flipH="1" flipV="1">
            <a:off x="3594055" y="3848618"/>
            <a:ext cx="1009426" cy="4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F93C3A-4468-4872-A2F1-5B4852CFB625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5796413" y="2692906"/>
            <a:ext cx="893873" cy="1018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F5C7D-56B8-448C-BF09-1F1E91B6CE77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4799711" y="3853592"/>
            <a:ext cx="1739699" cy="8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AF03C0-001B-418F-B9CC-B7211D34F544}"/>
              </a:ext>
            </a:extLst>
          </p:cNvPr>
          <p:cNvCxnSpPr>
            <a:cxnSpLocks/>
            <a:stCxn id="23" idx="2"/>
            <a:endCxn id="52" idx="3"/>
          </p:cNvCxnSpPr>
          <p:nvPr/>
        </p:nvCxnSpPr>
        <p:spPr>
          <a:xfrm flipH="1">
            <a:off x="5809833" y="4012806"/>
            <a:ext cx="880453" cy="92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43B935-1686-4A9A-9E73-D7F852144F52}"/>
              </a:ext>
            </a:extLst>
          </p:cNvPr>
          <p:cNvCxnSpPr>
            <a:cxnSpLocks/>
          </p:cNvCxnSpPr>
          <p:nvPr/>
        </p:nvCxnSpPr>
        <p:spPr>
          <a:xfrm flipV="1">
            <a:off x="5688106" y="2692908"/>
            <a:ext cx="3314" cy="2139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10A670-F3DD-4912-B8F8-74C5D97C6CC9}"/>
              </a:ext>
            </a:extLst>
          </p:cNvPr>
          <p:cNvCxnSpPr>
            <a:cxnSpLocks/>
            <a:stCxn id="21" idx="3"/>
            <a:endCxn id="52" idx="0"/>
          </p:cNvCxnSpPr>
          <p:nvPr/>
        </p:nvCxnSpPr>
        <p:spPr>
          <a:xfrm>
            <a:off x="4701596" y="4022756"/>
            <a:ext cx="894919" cy="918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0BE6B6-A130-4EC8-A2CE-BFD320A72AA8}"/>
              </a:ext>
            </a:extLst>
          </p:cNvPr>
          <p:cNvSpPr txBox="1"/>
          <p:nvPr/>
        </p:nvSpPr>
        <p:spPr>
          <a:xfrm>
            <a:off x="5178702" y="5228843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A117C4-E8E4-4E64-B0BE-D07C95D1CC29}"/>
              </a:ext>
            </a:extLst>
          </p:cNvPr>
          <p:cNvSpPr>
            <a:spLocks noChangeAspect="1"/>
          </p:cNvSpPr>
          <p:nvPr/>
        </p:nvSpPr>
        <p:spPr>
          <a:xfrm>
            <a:off x="7713436" y="3707574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F4F74F-24A0-44B4-8414-02BD1D668CD7}"/>
              </a:ext>
            </a:extLst>
          </p:cNvPr>
          <p:cNvSpPr txBox="1"/>
          <p:nvPr/>
        </p:nvSpPr>
        <p:spPr>
          <a:xfrm>
            <a:off x="6086097" y="3316063"/>
            <a:ext cx="119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Broker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CAB6A7-CFD3-480E-9E47-F65B61E63729}"/>
              </a:ext>
            </a:extLst>
          </p:cNvPr>
          <p:cNvCxnSpPr>
            <a:cxnSpLocks/>
            <a:stCxn id="46" idx="2"/>
            <a:endCxn id="23" idx="3"/>
          </p:cNvCxnSpPr>
          <p:nvPr/>
        </p:nvCxnSpPr>
        <p:spPr>
          <a:xfrm flipH="1">
            <a:off x="6841162" y="3858450"/>
            <a:ext cx="872274" cy="3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83E1CA-80C4-4C4D-B212-BF6001A4AB28}"/>
              </a:ext>
            </a:extLst>
          </p:cNvPr>
          <p:cNvSpPr txBox="1"/>
          <p:nvPr/>
        </p:nvSpPr>
        <p:spPr>
          <a:xfrm>
            <a:off x="1764647" y="3673491"/>
            <a:ext cx="145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Native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BCD885-B615-4D4E-A5C6-C875D05CE850}"/>
              </a:ext>
            </a:extLst>
          </p:cNvPr>
          <p:cNvSpPr>
            <a:spLocks noChangeAspect="1"/>
          </p:cNvSpPr>
          <p:nvPr/>
        </p:nvSpPr>
        <p:spPr>
          <a:xfrm rot="18823665">
            <a:off x="5554667" y="4895102"/>
            <a:ext cx="301752" cy="3017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1CD78405-0876-45B3-A3D2-0E0D39B116EF}"/>
              </a:ext>
            </a:extLst>
          </p:cNvPr>
          <p:cNvSpPr>
            <a:spLocks noChangeAspect="1"/>
          </p:cNvSpPr>
          <p:nvPr/>
        </p:nvSpPr>
        <p:spPr>
          <a:xfrm>
            <a:off x="10368018" y="3432032"/>
            <a:ext cx="375998" cy="375998"/>
          </a:xfrm>
          <a:prstGeom prst="star5">
            <a:avLst/>
          </a:prstGeom>
          <a:solidFill>
            <a:srgbClr val="FFFF0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151BD9-35C5-43A0-B516-BFC24CD9D0C3}"/>
              </a:ext>
            </a:extLst>
          </p:cNvPr>
          <p:cNvSpPr txBox="1"/>
          <p:nvPr/>
        </p:nvSpPr>
        <p:spPr>
          <a:xfrm>
            <a:off x="10744016" y="3432032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Registry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11C0F48-B405-49F8-AFEE-34912C258F0D}"/>
              </a:ext>
            </a:extLst>
          </p:cNvPr>
          <p:cNvSpPr>
            <a:spLocks noChangeAspect="1"/>
          </p:cNvSpPr>
          <p:nvPr/>
        </p:nvSpPr>
        <p:spPr>
          <a:xfrm>
            <a:off x="10359787" y="3909854"/>
            <a:ext cx="392460" cy="338328"/>
          </a:xfrm>
          <a:prstGeom prst="triangle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1ED3D0-089C-475E-A428-801A66B74FBB}"/>
              </a:ext>
            </a:extLst>
          </p:cNvPr>
          <p:cNvSpPr txBox="1"/>
          <p:nvPr/>
        </p:nvSpPr>
        <p:spPr>
          <a:xfrm>
            <a:off x="10744015" y="3894352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7F930A-3AD4-4ACE-ABF7-A87691823DC4}"/>
              </a:ext>
            </a:extLst>
          </p:cNvPr>
          <p:cNvSpPr>
            <a:spLocks noChangeAspect="1"/>
          </p:cNvSpPr>
          <p:nvPr/>
        </p:nvSpPr>
        <p:spPr>
          <a:xfrm>
            <a:off x="10396909" y="5246428"/>
            <a:ext cx="301752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61BE71-EF0E-4EE1-928A-844196B40023}"/>
              </a:ext>
            </a:extLst>
          </p:cNvPr>
          <p:cNvSpPr txBox="1"/>
          <p:nvPr/>
        </p:nvSpPr>
        <p:spPr>
          <a:xfrm>
            <a:off x="10735782" y="5212638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C58982-43D8-4D70-8AF7-965B48279E15}"/>
              </a:ext>
            </a:extLst>
          </p:cNvPr>
          <p:cNvSpPr>
            <a:spLocks noChangeAspect="1"/>
          </p:cNvSpPr>
          <p:nvPr/>
        </p:nvSpPr>
        <p:spPr>
          <a:xfrm>
            <a:off x="10396909" y="5650004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1040B4-924F-4BFF-9A81-BE6B4108D91E}"/>
              </a:ext>
            </a:extLst>
          </p:cNvPr>
          <p:cNvSpPr txBox="1"/>
          <p:nvPr/>
        </p:nvSpPr>
        <p:spPr>
          <a:xfrm>
            <a:off x="10735781" y="5616214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61" name="Flowchart: Collate 60">
            <a:extLst>
              <a:ext uri="{FF2B5EF4-FFF2-40B4-BE49-F238E27FC236}">
                <a16:creationId xmlns:a16="http://schemas.microsoft.com/office/drawing/2014/main" id="{7245396C-BA0C-4D49-8D61-9B27F05A42E9}"/>
              </a:ext>
            </a:extLst>
          </p:cNvPr>
          <p:cNvSpPr>
            <a:spLocks noChangeAspect="1"/>
          </p:cNvSpPr>
          <p:nvPr/>
        </p:nvSpPr>
        <p:spPr>
          <a:xfrm rot="5400000">
            <a:off x="10391828" y="4373808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EC8023-EFAA-499F-96BB-A2ECD0B16D95}"/>
              </a:ext>
            </a:extLst>
          </p:cNvPr>
          <p:cNvSpPr txBox="1"/>
          <p:nvPr/>
        </p:nvSpPr>
        <p:spPr>
          <a:xfrm>
            <a:off x="10752247" y="4355610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2B02FD-7B09-4D0F-B0EB-D4183340A73A}"/>
              </a:ext>
            </a:extLst>
          </p:cNvPr>
          <p:cNvSpPr>
            <a:spLocks noChangeAspect="1"/>
          </p:cNvSpPr>
          <p:nvPr/>
        </p:nvSpPr>
        <p:spPr>
          <a:xfrm rot="18823665">
            <a:off x="10413997" y="4819414"/>
            <a:ext cx="301752" cy="3017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AF6466-6A79-4FF6-A477-A047864D08E6}"/>
              </a:ext>
            </a:extLst>
          </p:cNvPr>
          <p:cNvSpPr txBox="1"/>
          <p:nvPr/>
        </p:nvSpPr>
        <p:spPr>
          <a:xfrm>
            <a:off x="10744015" y="4786133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</a:t>
            </a:r>
          </a:p>
        </p:txBody>
      </p:sp>
      <p:sp>
        <p:nvSpPr>
          <p:cNvPr id="40" name="Callout: Line 39">
            <a:extLst>
              <a:ext uri="{FF2B5EF4-FFF2-40B4-BE49-F238E27FC236}">
                <a16:creationId xmlns:a16="http://schemas.microsoft.com/office/drawing/2014/main" id="{5D0A6339-B30E-420F-9EB5-D42177A761F6}"/>
              </a:ext>
            </a:extLst>
          </p:cNvPr>
          <p:cNvSpPr/>
          <p:nvPr/>
        </p:nvSpPr>
        <p:spPr>
          <a:xfrm>
            <a:off x="6649533" y="1154162"/>
            <a:ext cx="5188506" cy="1037226"/>
          </a:xfrm>
          <a:prstGeom prst="borderCallout1">
            <a:avLst>
              <a:gd name="adj1" fmla="val 48136"/>
              <a:gd name="adj2" fmla="val -194"/>
              <a:gd name="adj3" fmla="val 122928"/>
              <a:gd name="adj4" fmla="val -14160"/>
            </a:avLst>
          </a:prstGeom>
          <a:solidFill>
            <a:srgbClr val="5C080A"/>
          </a:solidFill>
          <a:ln w="571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Acts as control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Meshes with other Registries via DNS SRV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Routes traffic between non-listening nodes</a:t>
            </a:r>
          </a:p>
        </p:txBody>
      </p:sp>
      <p:sp>
        <p:nvSpPr>
          <p:cNvPr id="66" name="Callout: Line 65">
            <a:extLst>
              <a:ext uri="{FF2B5EF4-FFF2-40B4-BE49-F238E27FC236}">
                <a16:creationId xmlns:a16="http://schemas.microsoft.com/office/drawing/2014/main" id="{FBEE147E-513B-49E0-82DB-7A98847C3A0D}"/>
              </a:ext>
            </a:extLst>
          </p:cNvPr>
          <p:cNvSpPr/>
          <p:nvPr/>
        </p:nvSpPr>
        <p:spPr>
          <a:xfrm>
            <a:off x="7104907" y="2504909"/>
            <a:ext cx="4241519" cy="631582"/>
          </a:xfrm>
          <a:prstGeom prst="borderCallout1">
            <a:avLst>
              <a:gd name="adj1" fmla="val 104496"/>
              <a:gd name="adj2" fmla="val 31538"/>
              <a:gd name="adj3" fmla="val 187646"/>
              <a:gd name="adj4" fmla="val 19339"/>
            </a:avLst>
          </a:prstGeom>
          <a:solidFill>
            <a:srgbClr val="5C080A"/>
          </a:solidFill>
          <a:ln w="571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client (web browser, script,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requests via REST or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83" name="Callout: Line 82">
            <a:extLst>
              <a:ext uri="{FF2B5EF4-FFF2-40B4-BE49-F238E27FC236}">
                <a16:creationId xmlns:a16="http://schemas.microsoft.com/office/drawing/2014/main" id="{6734A816-B38A-4F64-A98E-8DDC201FA0E0}"/>
              </a:ext>
            </a:extLst>
          </p:cNvPr>
          <p:cNvSpPr/>
          <p:nvPr/>
        </p:nvSpPr>
        <p:spPr>
          <a:xfrm>
            <a:off x="4057349" y="6005301"/>
            <a:ext cx="4241519" cy="631582"/>
          </a:xfrm>
          <a:prstGeom prst="borderCallout1">
            <a:avLst>
              <a:gd name="adj1" fmla="val -2921"/>
              <a:gd name="adj2" fmla="val 56342"/>
              <a:gd name="adj3" fmla="val -136163"/>
              <a:gd name="adj4" fmla="val 42520"/>
            </a:avLst>
          </a:prstGeom>
          <a:solidFill>
            <a:srgbClr val="5C080A"/>
          </a:solidFill>
          <a:ln w="571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Accepts logs from other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logs to DB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E98AAA-3489-450F-AECB-CABB2025818F}"/>
              </a:ext>
            </a:extLst>
          </p:cNvPr>
          <p:cNvSpPr txBox="1"/>
          <p:nvPr/>
        </p:nvSpPr>
        <p:spPr>
          <a:xfrm>
            <a:off x="5084622" y="1903240"/>
            <a:ext cx="119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Registry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76198D-1FF4-4930-9C1C-F9B229E98412}"/>
              </a:ext>
            </a:extLst>
          </p:cNvPr>
          <p:cNvSpPr txBox="1"/>
          <p:nvPr/>
        </p:nvSpPr>
        <p:spPr>
          <a:xfrm>
            <a:off x="4060200" y="3304301"/>
            <a:ext cx="119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Provider</a:t>
            </a:r>
          </a:p>
        </p:txBody>
      </p:sp>
      <p:sp>
        <p:nvSpPr>
          <p:cNvPr id="87" name="Callout: Line 86">
            <a:extLst>
              <a:ext uri="{FF2B5EF4-FFF2-40B4-BE49-F238E27FC236}">
                <a16:creationId xmlns:a16="http://schemas.microsoft.com/office/drawing/2014/main" id="{34F7B79F-DB14-41B4-8841-DEF0DEE5BB53}"/>
              </a:ext>
            </a:extLst>
          </p:cNvPr>
          <p:cNvSpPr/>
          <p:nvPr/>
        </p:nvSpPr>
        <p:spPr>
          <a:xfrm>
            <a:off x="226766" y="4563816"/>
            <a:ext cx="4760335" cy="631582"/>
          </a:xfrm>
          <a:prstGeom prst="borderCallout1">
            <a:avLst>
              <a:gd name="adj1" fmla="val -2922"/>
              <a:gd name="adj2" fmla="val 53901"/>
              <a:gd name="adj3" fmla="val -81675"/>
              <a:gd name="adj4" fmla="val 63205"/>
            </a:avLst>
          </a:prstGeom>
          <a:solidFill>
            <a:srgbClr val="5C080A"/>
          </a:solidFill>
          <a:ln w="571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non-DRP capable backend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 DRP Provider to interact with mesh</a:t>
            </a:r>
          </a:p>
        </p:txBody>
      </p:sp>
      <p:sp>
        <p:nvSpPr>
          <p:cNvPr id="88" name="Callout: Line 87">
            <a:extLst>
              <a:ext uri="{FF2B5EF4-FFF2-40B4-BE49-F238E27FC236}">
                <a16:creationId xmlns:a16="http://schemas.microsoft.com/office/drawing/2014/main" id="{EA356827-DD6D-41B7-AD72-6BC431EA0825}"/>
              </a:ext>
            </a:extLst>
          </p:cNvPr>
          <p:cNvSpPr/>
          <p:nvPr/>
        </p:nvSpPr>
        <p:spPr>
          <a:xfrm>
            <a:off x="187204" y="1751151"/>
            <a:ext cx="4991497" cy="951084"/>
          </a:xfrm>
          <a:prstGeom prst="borderCallout1">
            <a:avLst>
              <a:gd name="adj1" fmla="val 101893"/>
              <a:gd name="adj2" fmla="val 50924"/>
              <a:gd name="adj3" fmla="val 216810"/>
              <a:gd name="adj4" fmla="val 88897"/>
            </a:avLst>
          </a:prstGeom>
          <a:solidFill>
            <a:srgbClr val="5C080A"/>
          </a:solidFill>
          <a:ln w="571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Declares services to 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listening or non-listening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Services consist of methods, classes and streams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9737FA-D249-4219-8C40-AF93E1D1DFDB}"/>
              </a:ext>
            </a:extLst>
          </p:cNvPr>
          <p:cNvSpPr txBox="1"/>
          <p:nvPr/>
        </p:nvSpPr>
        <p:spPr>
          <a:xfrm>
            <a:off x="8044250" y="3673491"/>
            <a:ext cx="119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91" name="Callout: Line 90">
            <a:extLst>
              <a:ext uri="{FF2B5EF4-FFF2-40B4-BE49-F238E27FC236}">
                <a16:creationId xmlns:a16="http://schemas.microsoft.com/office/drawing/2014/main" id="{B3A244B5-3CCF-4CF1-90BA-8EBAD28F79B5}"/>
              </a:ext>
            </a:extLst>
          </p:cNvPr>
          <p:cNvSpPr/>
          <p:nvPr/>
        </p:nvSpPr>
        <p:spPr>
          <a:xfrm>
            <a:off x="6205325" y="4740055"/>
            <a:ext cx="3956293" cy="478548"/>
          </a:xfrm>
          <a:prstGeom prst="borderCallout1">
            <a:avLst>
              <a:gd name="adj1" fmla="val -7591"/>
              <a:gd name="adj2" fmla="val 25511"/>
              <a:gd name="adj3" fmla="val -139709"/>
              <a:gd name="adj4" fmla="val 15796"/>
            </a:avLst>
          </a:prstGeom>
          <a:solidFill>
            <a:srgbClr val="5C080A"/>
          </a:solidFill>
          <a:ln w="571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Processes requests from Consumers</a:t>
            </a:r>
          </a:p>
        </p:txBody>
      </p:sp>
    </p:spTree>
    <p:extLst>
      <p:ext uri="{BB962C8B-B14F-4D97-AF65-F5344CB8AC3E}">
        <p14:creationId xmlns:p14="http://schemas.microsoft.com/office/powerpoint/2010/main" val="397367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7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4F109F97-F09B-48A3-B782-0A317A5C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8" b="428"/>
          <a:stretch>
            <a:fillRect/>
          </a:stretch>
        </p:blipFill>
        <p:spPr>
          <a:xfrm>
            <a:off x="772164" y="1101601"/>
            <a:ext cx="2407060" cy="2387557"/>
          </a:xfrm>
          <a:prstGeom prst="ellipse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ACA409E-61F4-4A46-99A6-E9789FA88940}"/>
              </a:ext>
            </a:extLst>
          </p:cNvPr>
          <p:cNvSpPr txBox="1">
            <a:spLocks/>
          </p:cNvSpPr>
          <p:nvPr/>
        </p:nvSpPr>
        <p:spPr>
          <a:xfrm>
            <a:off x="3731125" y="894395"/>
            <a:ext cx="6305241" cy="21239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Pete has supported various functional areas of infrastructure for around 20 years. He is a proponent of democratizing access to infrastructure data in order to promote learning, facilitate better decision making and reduce reliance on tribal knowledge.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83A2CA4D-C5CA-431F-B68E-1D9C1E0195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5EBBBC2-70A3-4C4E-8C6B-D40F135B23DC}"/>
              </a:ext>
            </a:extLst>
          </p:cNvPr>
          <p:cNvSpPr/>
          <p:nvPr/>
        </p:nvSpPr>
        <p:spPr>
          <a:xfrm>
            <a:off x="5509730" y="1828800"/>
            <a:ext cx="4466302" cy="405089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910D3B0-9480-4995-A9F4-84C00611F770}"/>
              </a:ext>
            </a:extLst>
          </p:cNvPr>
          <p:cNvSpPr/>
          <p:nvPr/>
        </p:nvSpPr>
        <p:spPr>
          <a:xfrm>
            <a:off x="685801" y="1828800"/>
            <a:ext cx="4466302" cy="405089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0CB4F-4E00-4B70-93FA-35300812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DRP – Multiple Zone example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7346ABFC-0CC7-4527-9B99-946FB0CA7801}"/>
              </a:ext>
            </a:extLst>
          </p:cNvPr>
          <p:cNvSpPr>
            <a:spLocks noChangeAspect="1"/>
          </p:cNvSpPr>
          <p:nvPr/>
        </p:nvSpPr>
        <p:spPr>
          <a:xfrm>
            <a:off x="3953268" y="4617653"/>
            <a:ext cx="375998" cy="375998"/>
          </a:xfrm>
          <a:prstGeom prst="star5">
            <a:avLst/>
          </a:prstGeom>
          <a:solidFill>
            <a:srgbClr val="FFFF0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9A1842D-0F53-4E87-82E3-871D101B637B}"/>
              </a:ext>
            </a:extLst>
          </p:cNvPr>
          <p:cNvSpPr>
            <a:spLocks noChangeAspect="1"/>
          </p:cNvSpPr>
          <p:nvPr/>
        </p:nvSpPr>
        <p:spPr>
          <a:xfrm>
            <a:off x="10368018" y="3432032"/>
            <a:ext cx="375998" cy="375998"/>
          </a:xfrm>
          <a:prstGeom prst="star5">
            <a:avLst/>
          </a:prstGeom>
          <a:solidFill>
            <a:srgbClr val="FFFF0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FD22A-6E90-4FDF-86DA-E887DFE02DB4}"/>
              </a:ext>
            </a:extLst>
          </p:cNvPr>
          <p:cNvSpPr txBox="1"/>
          <p:nvPr/>
        </p:nvSpPr>
        <p:spPr>
          <a:xfrm>
            <a:off x="10744016" y="3432032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8C841ED-53D0-46D4-97AB-106634C20315}"/>
              </a:ext>
            </a:extLst>
          </p:cNvPr>
          <p:cNvSpPr>
            <a:spLocks noChangeAspect="1"/>
          </p:cNvSpPr>
          <p:nvPr/>
        </p:nvSpPr>
        <p:spPr>
          <a:xfrm>
            <a:off x="10359787" y="3909854"/>
            <a:ext cx="392460" cy="338328"/>
          </a:xfrm>
          <a:prstGeom prst="triangle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70808-9AE0-4C69-82CD-78195E5FB6AE}"/>
              </a:ext>
            </a:extLst>
          </p:cNvPr>
          <p:cNvSpPr txBox="1"/>
          <p:nvPr/>
        </p:nvSpPr>
        <p:spPr>
          <a:xfrm>
            <a:off x="10744015" y="3894352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8CB3B-30EA-41D4-82F8-037EC33CCE22}"/>
              </a:ext>
            </a:extLst>
          </p:cNvPr>
          <p:cNvSpPr>
            <a:spLocks noChangeAspect="1"/>
          </p:cNvSpPr>
          <p:nvPr/>
        </p:nvSpPr>
        <p:spPr>
          <a:xfrm>
            <a:off x="10396909" y="5246428"/>
            <a:ext cx="301752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B4258-7227-43F6-872F-BE53DFDB7558}"/>
              </a:ext>
            </a:extLst>
          </p:cNvPr>
          <p:cNvSpPr txBox="1"/>
          <p:nvPr/>
        </p:nvSpPr>
        <p:spPr>
          <a:xfrm>
            <a:off x="10735782" y="5212638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BB8B7A-B376-42BF-8424-6F682DFC873C}"/>
              </a:ext>
            </a:extLst>
          </p:cNvPr>
          <p:cNvSpPr>
            <a:spLocks noChangeAspect="1"/>
          </p:cNvSpPr>
          <p:nvPr/>
        </p:nvSpPr>
        <p:spPr>
          <a:xfrm>
            <a:off x="10396909" y="5650004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8BBFE-C344-4559-AE4B-B491D757E2EC}"/>
              </a:ext>
            </a:extLst>
          </p:cNvPr>
          <p:cNvSpPr txBox="1"/>
          <p:nvPr/>
        </p:nvSpPr>
        <p:spPr>
          <a:xfrm>
            <a:off x="10735781" y="5616214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13" name="Flowchart: Collate 12">
            <a:extLst>
              <a:ext uri="{FF2B5EF4-FFF2-40B4-BE49-F238E27FC236}">
                <a16:creationId xmlns:a16="http://schemas.microsoft.com/office/drawing/2014/main" id="{83C15DB7-E03C-417C-8B1D-CA550C83C13F}"/>
              </a:ext>
            </a:extLst>
          </p:cNvPr>
          <p:cNvSpPr>
            <a:spLocks noChangeAspect="1"/>
          </p:cNvSpPr>
          <p:nvPr/>
        </p:nvSpPr>
        <p:spPr>
          <a:xfrm rot="5400000">
            <a:off x="10391828" y="4373808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7A5C7-1991-4AE5-9149-107BC4ABFC17}"/>
              </a:ext>
            </a:extLst>
          </p:cNvPr>
          <p:cNvSpPr txBox="1"/>
          <p:nvPr/>
        </p:nvSpPr>
        <p:spPr>
          <a:xfrm>
            <a:off x="10752247" y="4355610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</a:t>
            </a:r>
          </a:p>
        </p:txBody>
      </p:sp>
      <p:sp>
        <p:nvSpPr>
          <p:cNvPr id="18" name="Flowchart: Collate 17">
            <a:extLst>
              <a:ext uri="{FF2B5EF4-FFF2-40B4-BE49-F238E27FC236}">
                <a16:creationId xmlns:a16="http://schemas.microsoft.com/office/drawing/2014/main" id="{38D057EC-B100-4912-A7D2-8E556934856B}"/>
              </a:ext>
            </a:extLst>
          </p:cNvPr>
          <p:cNvSpPr>
            <a:spLocks noChangeAspect="1"/>
          </p:cNvSpPr>
          <p:nvPr/>
        </p:nvSpPr>
        <p:spPr>
          <a:xfrm rot="5400000">
            <a:off x="1371528" y="4317175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Collate 18">
            <a:extLst>
              <a:ext uri="{FF2B5EF4-FFF2-40B4-BE49-F238E27FC236}">
                <a16:creationId xmlns:a16="http://schemas.microsoft.com/office/drawing/2014/main" id="{81A88746-EEC0-464C-9BF7-E75EB6428AF0}"/>
              </a:ext>
            </a:extLst>
          </p:cNvPr>
          <p:cNvSpPr>
            <a:spLocks noChangeAspect="1"/>
          </p:cNvSpPr>
          <p:nvPr/>
        </p:nvSpPr>
        <p:spPr>
          <a:xfrm rot="5400000">
            <a:off x="1373052" y="4884861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CC70E86-19A3-44A6-B419-8E400E52C2B6}"/>
              </a:ext>
            </a:extLst>
          </p:cNvPr>
          <p:cNvSpPr>
            <a:spLocks noChangeAspect="1"/>
          </p:cNvSpPr>
          <p:nvPr/>
        </p:nvSpPr>
        <p:spPr>
          <a:xfrm>
            <a:off x="2195164" y="3726913"/>
            <a:ext cx="392460" cy="338328"/>
          </a:xfrm>
          <a:prstGeom prst="triangle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A20FE3D-D179-42DE-AE73-3FE396DE09D2}"/>
              </a:ext>
            </a:extLst>
          </p:cNvPr>
          <p:cNvSpPr>
            <a:spLocks noChangeAspect="1"/>
          </p:cNvSpPr>
          <p:nvPr/>
        </p:nvSpPr>
        <p:spPr>
          <a:xfrm>
            <a:off x="2195164" y="4293912"/>
            <a:ext cx="392460" cy="338328"/>
          </a:xfrm>
          <a:prstGeom prst="triangle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5794D0D-71BA-441D-9509-278A288E30F7}"/>
              </a:ext>
            </a:extLst>
          </p:cNvPr>
          <p:cNvSpPr>
            <a:spLocks noChangeAspect="1"/>
          </p:cNvSpPr>
          <p:nvPr/>
        </p:nvSpPr>
        <p:spPr>
          <a:xfrm>
            <a:off x="2195164" y="4860602"/>
            <a:ext cx="392460" cy="338328"/>
          </a:xfrm>
          <a:prstGeom prst="triangle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E8B439-EF5A-467D-ABBB-5725B9B42C75}"/>
              </a:ext>
            </a:extLst>
          </p:cNvPr>
          <p:cNvCxnSpPr>
            <a:stCxn id="21" idx="1"/>
            <a:endCxn id="18" idx="0"/>
          </p:cNvCxnSpPr>
          <p:nvPr/>
        </p:nvCxnSpPr>
        <p:spPr>
          <a:xfrm flipH="1">
            <a:off x="1686593" y="4463076"/>
            <a:ext cx="606686" cy="4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55A4F5-627D-455E-ADB8-570AB49EBDA6}"/>
              </a:ext>
            </a:extLst>
          </p:cNvPr>
          <p:cNvCxnSpPr>
            <a:stCxn id="22" idx="1"/>
            <a:endCxn id="19" idx="0"/>
          </p:cNvCxnSpPr>
          <p:nvPr/>
        </p:nvCxnSpPr>
        <p:spPr>
          <a:xfrm flipH="1">
            <a:off x="1688117" y="5029766"/>
            <a:ext cx="605162" cy="5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D87C8A16-EA09-42BA-B3FB-40A105BDDBAD}"/>
              </a:ext>
            </a:extLst>
          </p:cNvPr>
          <p:cNvSpPr>
            <a:spLocks noChangeAspect="1"/>
          </p:cNvSpPr>
          <p:nvPr/>
        </p:nvSpPr>
        <p:spPr>
          <a:xfrm>
            <a:off x="3958322" y="4016815"/>
            <a:ext cx="375998" cy="37599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0E77E6-ADDB-4495-8959-FC4ED398E080}"/>
              </a:ext>
            </a:extLst>
          </p:cNvPr>
          <p:cNvSpPr>
            <a:spLocks noChangeAspect="1"/>
          </p:cNvSpPr>
          <p:nvPr/>
        </p:nvSpPr>
        <p:spPr>
          <a:xfrm rot="18823665">
            <a:off x="3198412" y="5379662"/>
            <a:ext cx="301752" cy="3017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D923E5-111C-4373-B258-D80108D3ADB6}"/>
              </a:ext>
            </a:extLst>
          </p:cNvPr>
          <p:cNvSpPr>
            <a:spLocks noChangeAspect="1"/>
          </p:cNvSpPr>
          <p:nvPr/>
        </p:nvSpPr>
        <p:spPr>
          <a:xfrm>
            <a:off x="2842545" y="3206142"/>
            <a:ext cx="301752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831265-4BFD-4092-B47C-EC30A71BC837}"/>
              </a:ext>
            </a:extLst>
          </p:cNvPr>
          <p:cNvSpPr>
            <a:spLocks noChangeAspect="1"/>
          </p:cNvSpPr>
          <p:nvPr/>
        </p:nvSpPr>
        <p:spPr>
          <a:xfrm>
            <a:off x="3498339" y="3206142"/>
            <a:ext cx="301752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0904AE0A-4D20-463E-A13D-824A01A59FE6}"/>
              </a:ext>
            </a:extLst>
          </p:cNvPr>
          <p:cNvSpPr>
            <a:spLocks noChangeAspect="1"/>
          </p:cNvSpPr>
          <p:nvPr/>
        </p:nvSpPr>
        <p:spPr>
          <a:xfrm>
            <a:off x="6214889" y="4617653"/>
            <a:ext cx="375998" cy="375998"/>
          </a:xfrm>
          <a:prstGeom prst="star5">
            <a:avLst/>
          </a:prstGeom>
          <a:solidFill>
            <a:srgbClr val="FFFF0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tar: 5 Points 62">
            <a:extLst>
              <a:ext uri="{FF2B5EF4-FFF2-40B4-BE49-F238E27FC236}">
                <a16:creationId xmlns:a16="http://schemas.microsoft.com/office/drawing/2014/main" id="{182B9910-AE7C-4ACB-A7E9-F1E12B174CDC}"/>
              </a:ext>
            </a:extLst>
          </p:cNvPr>
          <p:cNvSpPr>
            <a:spLocks noChangeAspect="1"/>
          </p:cNvSpPr>
          <p:nvPr/>
        </p:nvSpPr>
        <p:spPr>
          <a:xfrm>
            <a:off x="6219943" y="4016815"/>
            <a:ext cx="375998" cy="37599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587AC5C-759D-4573-993D-CFAD1A6B544C}"/>
              </a:ext>
            </a:extLst>
          </p:cNvPr>
          <p:cNvSpPr>
            <a:spLocks noChangeAspect="1"/>
          </p:cNvSpPr>
          <p:nvPr/>
        </p:nvSpPr>
        <p:spPr>
          <a:xfrm>
            <a:off x="8090731" y="3740006"/>
            <a:ext cx="392460" cy="338328"/>
          </a:xfrm>
          <a:prstGeom prst="triangle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E263802-2A2F-41ED-97F3-2D3B3FEAE000}"/>
              </a:ext>
            </a:extLst>
          </p:cNvPr>
          <p:cNvSpPr>
            <a:spLocks noChangeAspect="1"/>
          </p:cNvSpPr>
          <p:nvPr/>
        </p:nvSpPr>
        <p:spPr>
          <a:xfrm>
            <a:off x="8090731" y="4307005"/>
            <a:ext cx="392460" cy="338328"/>
          </a:xfrm>
          <a:prstGeom prst="triangle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04697CAD-EADF-42EE-B71A-FB24DC68433E}"/>
              </a:ext>
            </a:extLst>
          </p:cNvPr>
          <p:cNvSpPr>
            <a:spLocks noChangeAspect="1"/>
          </p:cNvSpPr>
          <p:nvPr/>
        </p:nvSpPr>
        <p:spPr>
          <a:xfrm>
            <a:off x="8090731" y="4873695"/>
            <a:ext cx="392460" cy="338328"/>
          </a:xfrm>
          <a:prstGeom prst="triangle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llate 67">
            <a:extLst>
              <a:ext uri="{FF2B5EF4-FFF2-40B4-BE49-F238E27FC236}">
                <a16:creationId xmlns:a16="http://schemas.microsoft.com/office/drawing/2014/main" id="{C6D323E3-EF40-4DBE-90BE-C027BC3BFE40}"/>
              </a:ext>
            </a:extLst>
          </p:cNvPr>
          <p:cNvSpPr>
            <a:spLocks noChangeAspect="1"/>
          </p:cNvSpPr>
          <p:nvPr/>
        </p:nvSpPr>
        <p:spPr>
          <a:xfrm rot="5400000">
            <a:off x="9064660" y="4323270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Flowchart: Collate 68">
            <a:extLst>
              <a:ext uri="{FF2B5EF4-FFF2-40B4-BE49-F238E27FC236}">
                <a16:creationId xmlns:a16="http://schemas.microsoft.com/office/drawing/2014/main" id="{84A251A5-DBA5-4D0F-9389-7F7574EBB93A}"/>
              </a:ext>
            </a:extLst>
          </p:cNvPr>
          <p:cNvSpPr>
            <a:spLocks noChangeAspect="1"/>
          </p:cNvSpPr>
          <p:nvPr/>
        </p:nvSpPr>
        <p:spPr>
          <a:xfrm rot="5400000">
            <a:off x="9066184" y="4890956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BD3903-33EE-4A68-9226-C280294C989C}"/>
              </a:ext>
            </a:extLst>
          </p:cNvPr>
          <p:cNvCxnSpPr>
            <a:cxnSpLocks/>
            <a:stCxn id="65" idx="5"/>
            <a:endCxn id="68" idx="2"/>
          </p:cNvCxnSpPr>
          <p:nvPr/>
        </p:nvCxnSpPr>
        <p:spPr>
          <a:xfrm flipV="1">
            <a:off x="8385076" y="4474147"/>
            <a:ext cx="692897" cy="2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029961B-E4B1-45CD-B728-429FA7CAC344}"/>
              </a:ext>
            </a:extLst>
          </p:cNvPr>
          <p:cNvCxnSpPr>
            <a:cxnSpLocks/>
            <a:stCxn id="66" idx="5"/>
            <a:endCxn id="69" idx="2"/>
          </p:cNvCxnSpPr>
          <p:nvPr/>
        </p:nvCxnSpPr>
        <p:spPr>
          <a:xfrm flipV="1">
            <a:off x="8385076" y="5041833"/>
            <a:ext cx="694421" cy="1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64FF179-05AC-43ED-A958-1F27FF169996}"/>
              </a:ext>
            </a:extLst>
          </p:cNvPr>
          <p:cNvSpPr>
            <a:spLocks noChangeAspect="1"/>
          </p:cNvSpPr>
          <p:nvPr/>
        </p:nvSpPr>
        <p:spPr>
          <a:xfrm rot="18823665">
            <a:off x="7238076" y="5364648"/>
            <a:ext cx="301752" cy="3017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3EB078C-7F48-4CC0-B5A2-F75DD595EDF0}"/>
              </a:ext>
            </a:extLst>
          </p:cNvPr>
          <p:cNvSpPr>
            <a:spLocks noChangeAspect="1"/>
          </p:cNvSpPr>
          <p:nvPr/>
        </p:nvSpPr>
        <p:spPr>
          <a:xfrm rot="18823665">
            <a:off x="10413997" y="4819414"/>
            <a:ext cx="301752" cy="3017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BB2239-68A1-453C-BFA0-4450EEB19A2B}"/>
              </a:ext>
            </a:extLst>
          </p:cNvPr>
          <p:cNvSpPr txBox="1"/>
          <p:nvPr/>
        </p:nvSpPr>
        <p:spPr>
          <a:xfrm>
            <a:off x="10744015" y="4786133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D69F748-700D-4DA4-8C7B-B847AB061F19}"/>
              </a:ext>
            </a:extLst>
          </p:cNvPr>
          <p:cNvCxnSpPr>
            <a:cxnSpLocks/>
            <a:stCxn id="20" idx="5"/>
            <a:endCxn id="52" idx="1"/>
          </p:cNvCxnSpPr>
          <p:nvPr/>
        </p:nvCxnSpPr>
        <p:spPr>
          <a:xfrm>
            <a:off x="2489509" y="3896077"/>
            <a:ext cx="1468813" cy="264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F226DD3-6329-474F-9161-C83D1AF36547}"/>
              </a:ext>
            </a:extLst>
          </p:cNvPr>
          <p:cNvCxnSpPr>
            <a:cxnSpLocks/>
            <a:stCxn id="21" idx="5"/>
            <a:endCxn id="52" idx="2"/>
          </p:cNvCxnSpPr>
          <p:nvPr/>
        </p:nvCxnSpPr>
        <p:spPr>
          <a:xfrm flipV="1">
            <a:off x="2489509" y="4392812"/>
            <a:ext cx="1540622" cy="70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0E618E2-9F6F-437B-9B44-59637E3DD87B}"/>
              </a:ext>
            </a:extLst>
          </p:cNvPr>
          <p:cNvCxnSpPr>
            <a:cxnSpLocks/>
            <a:stCxn id="22" idx="5"/>
            <a:endCxn id="4" idx="1"/>
          </p:cNvCxnSpPr>
          <p:nvPr/>
        </p:nvCxnSpPr>
        <p:spPr>
          <a:xfrm flipV="1">
            <a:off x="2489509" y="4761271"/>
            <a:ext cx="1463759" cy="268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EE6D97-1AFC-4B17-A287-0CF64BF7D135}"/>
              </a:ext>
            </a:extLst>
          </p:cNvPr>
          <p:cNvCxnSpPr>
            <a:cxnSpLocks/>
            <a:stCxn id="57" idx="3"/>
            <a:endCxn id="4" idx="2"/>
          </p:cNvCxnSpPr>
          <p:nvPr/>
        </p:nvCxnSpPr>
        <p:spPr>
          <a:xfrm flipV="1">
            <a:off x="3453578" y="4993650"/>
            <a:ext cx="571499" cy="427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2A5F4B-D242-4621-9541-277DAB52ACB9}"/>
              </a:ext>
            </a:extLst>
          </p:cNvPr>
          <p:cNvCxnSpPr>
            <a:cxnSpLocks/>
            <a:stCxn id="63" idx="1"/>
            <a:endCxn id="52" idx="4"/>
          </p:cNvCxnSpPr>
          <p:nvPr/>
        </p:nvCxnSpPr>
        <p:spPr>
          <a:xfrm flipH="1">
            <a:off x="4334320" y="4160433"/>
            <a:ext cx="18856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B16261-173F-4924-869A-6FEC59563EE9}"/>
              </a:ext>
            </a:extLst>
          </p:cNvPr>
          <p:cNvCxnSpPr>
            <a:cxnSpLocks/>
            <a:stCxn id="4" idx="3"/>
            <a:endCxn id="62" idx="2"/>
          </p:cNvCxnSpPr>
          <p:nvPr/>
        </p:nvCxnSpPr>
        <p:spPr>
          <a:xfrm>
            <a:off x="4257457" y="4993650"/>
            <a:ext cx="20292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647EDC9-FBB4-4B98-8A6D-76D079D4CE10}"/>
              </a:ext>
            </a:extLst>
          </p:cNvPr>
          <p:cNvCxnSpPr>
            <a:cxnSpLocks/>
            <a:stCxn id="63" idx="2"/>
            <a:endCxn id="4" idx="4"/>
          </p:cNvCxnSpPr>
          <p:nvPr/>
        </p:nvCxnSpPr>
        <p:spPr>
          <a:xfrm flipH="1">
            <a:off x="4329266" y="4392812"/>
            <a:ext cx="1962486" cy="3684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E52E249-A4E8-4FCD-BD84-A30361429662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4262511" y="4392812"/>
            <a:ext cx="1952378" cy="3684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6B1B8D-3BB5-4F6D-A72E-44422AF48CF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41267" y="4348338"/>
            <a:ext cx="0" cy="2693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F879559-6A68-477F-B743-D36D8FA0B15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400353" y="4348338"/>
            <a:ext cx="2535" cy="2693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BAADD40-2432-4618-9646-184BA7B50EE6}"/>
              </a:ext>
            </a:extLst>
          </p:cNvPr>
          <p:cNvCxnSpPr>
            <a:cxnSpLocks/>
            <a:stCxn id="64" idx="1"/>
            <a:endCxn id="63" idx="4"/>
          </p:cNvCxnSpPr>
          <p:nvPr/>
        </p:nvCxnSpPr>
        <p:spPr>
          <a:xfrm flipH="1">
            <a:off x="6595941" y="3909170"/>
            <a:ext cx="1592905" cy="251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3F5DD15-333C-432E-99DC-13178F577D01}"/>
              </a:ext>
            </a:extLst>
          </p:cNvPr>
          <p:cNvCxnSpPr>
            <a:cxnSpLocks/>
            <a:stCxn id="65" idx="1"/>
            <a:endCxn id="63" idx="3"/>
          </p:cNvCxnSpPr>
          <p:nvPr/>
        </p:nvCxnSpPr>
        <p:spPr>
          <a:xfrm flipH="1" flipV="1">
            <a:off x="6524132" y="4392812"/>
            <a:ext cx="1664714" cy="83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3CEFE9E-E116-48CC-BE3D-3990D2142381}"/>
              </a:ext>
            </a:extLst>
          </p:cNvPr>
          <p:cNvCxnSpPr>
            <a:cxnSpLocks/>
            <a:stCxn id="66" idx="1"/>
            <a:endCxn id="62" idx="4"/>
          </p:cNvCxnSpPr>
          <p:nvPr/>
        </p:nvCxnSpPr>
        <p:spPr>
          <a:xfrm flipH="1" flipV="1">
            <a:off x="6590887" y="4761271"/>
            <a:ext cx="1597959" cy="28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54717A9-EF3E-4DCB-8B21-3A9A2349E72D}"/>
              </a:ext>
            </a:extLst>
          </p:cNvPr>
          <p:cNvCxnSpPr>
            <a:cxnSpLocks/>
            <a:stCxn id="80" idx="0"/>
            <a:endCxn id="62" idx="3"/>
          </p:cNvCxnSpPr>
          <p:nvPr/>
        </p:nvCxnSpPr>
        <p:spPr>
          <a:xfrm flipH="1" flipV="1">
            <a:off x="6519078" y="4993650"/>
            <a:ext cx="760846" cy="417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B7B220A-7C65-4700-84D1-4C9FFB777E8E}"/>
              </a:ext>
            </a:extLst>
          </p:cNvPr>
          <p:cNvSpPr>
            <a:spLocks noChangeAspect="1"/>
          </p:cNvSpPr>
          <p:nvPr/>
        </p:nvSpPr>
        <p:spPr>
          <a:xfrm>
            <a:off x="6795601" y="3200182"/>
            <a:ext cx="301752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27018E4-2F0F-40DD-B3F4-AD211DB97BAF}"/>
              </a:ext>
            </a:extLst>
          </p:cNvPr>
          <p:cNvSpPr>
            <a:spLocks noChangeAspect="1"/>
          </p:cNvSpPr>
          <p:nvPr/>
        </p:nvSpPr>
        <p:spPr>
          <a:xfrm>
            <a:off x="7451395" y="3200182"/>
            <a:ext cx="301752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8F8D457-CB51-4040-8F41-32B44DF43665}"/>
              </a:ext>
            </a:extLst>
          </p:cNvPr>
          <p:cNvSpPr>
            <a:spLocks noChangeAspect="1"/>
          </p:cNvSpPr>
          <p:nvPr/>
        </p:nvSpPr>
        <p:spPr>
          <a:xfrm flipH="1">
            <a:off x="2836104" y="2021348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C767E66-D09B-4630-BD8A-4EAAE0534706}"/>
              </a:ext>
            </a:extLst>
          </p:cNvPr>
          <p:cNvSpPr>
            <a:spLocks noChangeAspect="1"/>
          </p:cNvSpPr>
          <p:nvPr/>
        </p:nvSpPr>
        <p:spPr>
          <a:xfrm flipH="1">
            <a:off x="2989835" y="2203353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D30C003-CE0A-44E7-A649-5C476E419AD5}"/>
              </a:ext>
            </a:extLst>
          </p:cNvPr>
          <p:cNvSpPr>
            <a:spLocks noChangeAspect="1"/>
          </p:cNvSpPr>
          <p:nvPr/>
        </p:nvSpPr>
        <p:spPr>
          <a:xfrm flipH="1">
            <a:off x="3062084" y="2007055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F9DF1F7-1827-4CAB-92B0-4B545D2D41B5}"/>
              </a:ext>
            </a:extLst>
          </p:cNvPr>
          <p:cNvSpPr>
            <a:spLocks noChangeAspect="1"/>
          </p:cNvSpPr>
          <p:nvPr/>
        </p:nvSpPr>
        <p:spPr>
          <a:xfrm flipH="1">
            <a:off x="3222950" y="2211407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8BA128F-9AA3-4D0C-B755-E372B14C7F4F}"/>
              </a:ext>
            </a:extLst>
          </p:cNvPr>
          <p:cNvSpPr>
            <a:spLocks noChangeAspect="1"/>
          </p:cNvSpPr>
          <p:nvPr/>
        </p:nvSpPr>
        <p:spPr>
          <a:xfrm flipH="1">
            <a:off x="3301286" y="2005445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6E43937-0998-42BE-A746-DB1A9F6D3A69}"/>
              </a:ext>
            </a:extLst>
          </p:cNvPr>
          <p:cNvSpPr>
            <a:spLocks noChangeAspect="1"/>
          </p:cNvSpPr>
          <p:nvPr/>
        </p:nvSpPr>
        <p:spPr>
          <a:xfrm flipH="1">
            <a:off x="2943659" y="1868694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8781FCB-14A8-42A9-8B04-140EB130F76F}"/>
              </a:ext>
            </a:extLst>
          </p:cNvPr>
          <p:cNvSpPr>
            <a:spLocks noChangeAspect="1"/>
          </p:cNvSpPr>
          <p:nvPr/>
        </p:nvSpPr>
        <p:spPr>
          <a:xfrm flipH="1">
            <a:off x="3213380" y="1883313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1FA6B1A-31A7-4917-A073-7B3A3DC060BA}"/>
              </a:ext>
            </a:extLst>
          </p:cNvPr>
          <p:cNvSpPr>
            <a:spLocks noChangeAspect="1"/>
          </p:cNvSpPr>
          <p:nvPr/>
        </p:nvSpPr>
        <p:spPr>
          <a:xfrm flipH="1">
            <a:off x="6833748" y="2007055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F05C6BF-D9B8-49A6-9522-CC82BDFCD849}"/>
              </a:ext>
            </a:extLst>
          </p:cNvPr>
          <p:cNvSpPr>
            <a:spLocks noChangeAspect="1"/>
          </p:cNvSpPr>
          <p:nvPr/>
        </p:nvSpPr>
        <p:spPr>
          <a:xfrm flipH="1">
            <a:off x="6987479" y="2189060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CEF0E36-088B-48F6-8449-A2002676B867}"/>
              </a:ext>
            </a:extLst>
          </p:cNvPr>
          <p:cNvSpPr>
            <a:spLocks noChangeAspect="1"/>
          </p:cNvSpPr>
          <p:nvPr/>
        </p:nvSpPr>
        <p:spPr>
          <a:xfrm flipH="1">
            <a:off x="7059728" y="1992762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7832A3B-04A6-44A9-A80A-03F624CBC6B4}"/>
              </a:ext>
            </a:extLst>
          </p:cNvPr>
          <p:cNvSpPr>
            <a:spLocks noChangeAspect="1"/>
          </p:cNvSpPr>
          <p:nvPr/>
        </p:nvSpPr>
        <p:spPr>
          <a:xfrm flipH="1">
            <a:off x="7220594" y="2197114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BAD71C7-95FC-4AA1-9147-730005010AD9}"/>
              </a:ext>
            </a:extLst>
          </p:cNvPr>
          <p:cNvSpPr>
            <a:spLocks noChangeAspect="1"/>
          </p:cNvSpPr>
          <p:nvPr/>
        </p:nvSpPr>
        <p:spPr>
          <a:xfrm flipH="1">
            <a:off x="7298930" y="1991152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456289E-32CE-4284-B3A3-EDEA380D38FA}"/>
              </a:ext>
            </a:extLst>
          </p:cNvPr>
          <p:cNvSpPr>
            <a:spLocks noChangeAspect="1"/>
          </p:cNvSpPr>
          <p:nvPr/>
        </p:nvSpPr>
        <p:spPr>
          <a:xfrm flipH="1">
            <a:off x="6941303" y="1854401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DB2B3A6-753B-4974-A481-DEAF2AD1C9B7}"/>
              </a:ext>
            </a:extLst>
          </p:cNvPr>
          <p:cNvSpPr>
            <a:spLocks noChangeAspect="1"/>
          </p:cNvSpPr>
          <p:nvPr/>
        </p:nvSpPr>
        <p:spPr>
          <a:xfrm flipH="1">
            <a:off x="7211024" y="1869020"/>
            <a:ext cx="341885" cy="341885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135A686-CE1C-401A-85E9-E87505787AC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2993421" y="3507894"/>
            <a:ext cx="1031656" cy="526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E0B909D-A0CC-4C23-83F9-7BB66AF82F87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3649215" y="3507894"/>
            <a:ext cx="504918" cy="472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1D9B5C-B7C1-43AD-8D48-18B2DD0A1B0F}"/>
              </a:ext>
            </a:extLst>
          </p:cNvPr>
          <p:cNvCxnSpPr>
            <a:cxnSpLocks/>
            <a:stCxn id="132" idx="2"/>
            <a:endCxn id="63" idx="0"/>
          </p:cNvCxnSpPr>
          <p:nvPr/>
        </p:nvCxnSpPr>
        <p:spPr>
          <a:xfrm flipH="1">
            <a:off x="6407942" y="3501934"/>
            <a:ext cx="538535" cy="514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05E2980-B686-478C-B0B3-AD8C317CB6A3}"/>
              </a:ext>
            </a:extLst>
          </p:cNvPr>
          <p:cNvCxnSpPr>
            <a:cxnSpLocks/>
            <a:stCxn id="133" idx="2"/>
          </p:cNvCxnSpPr>
          <p:nvPr/>
        </p:nvCxnSpPr>
        <p:spPr>
          <a:xfrm flipH="1">
            <a:off x="6538900" y="3501934"/>
            <a:ext cx="1063371" cy="568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E23C1A4-D061-480D-A8D7-C3489AFD25D5}"/>
              </a:ext>
            </a:extLst>
          </p:cNvPr>
          <p:cNvSpPr txBox="1"/>
          <p:nvPr/>
        </p:nvSpPr>
        <p:spPr>
          <a:xfrm>
            <a:off x="1072476" y="2009871"/>
            <a:ext cx="132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Zone A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57CAB9A-C6C0-4F5C-80E1-0C939D9644B7}"/>
              </a:ext>
            </a:extLst>
          </p:cNvPr>
          <p:cNvSpPr txBox="1"/>
          <p:nvPr/>
        </p:nvSpPr>
        <p:spPr>
          <a:xfrm>
            <a:off x="8449753" y="2013329"/>
            <a:ext cx="132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Zone B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80C1A6E1-F38D-4800-AE67-DBCF217AB39D}"/>
              </a:ext>
            </a:extLst>
          </p:cNvPr>
          <p:cNvSpPr/>
          <p:nvPr/>
        </p:nvSpPr>
        <p:spPr>
          <a:xfrm>
            <a:off x="2447382" y="2772309"/>
            <a:ext cx="1676323" cy="3340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A688DEC3-D1C9-4B33-9FA1-591B953B809C}"/>
              </a:ext>
            </a:extLst>
          </p:cNvPr>
          <p:cNvSpPr/>
          <p:nvPr/>
        </p:nvSpPr>
        <p:spPr>
          <a:xfrm>
            <a:off x="6491202" y="2767436"/>
            <a:ext cx="1676323" cy="3340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E0D543F-2439-4808-80F3-3D43B52E67F8}"/>
              </a:ext>
            </a:extLst>
          </p:cNvPr>
          <p:cNvSpPr/>
          <p:nvPr/>
        </p:nvSpPr>
        <p:spPr>
          <a:xfrm>
            <a:off x="2486682" y="5929416"/>
            <a:ext cx="5647653" cy="888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_drp._tcp.acme.com.     600     IN      SRV     10 10 443 registry1.acme.com.</a:t>
            </a:r>
          </a:p>
          <a:p>
            <a:pPr algn="ctr"/>
            <a:r>
              <a:rPr lang="en-US" sz="1400" b="1" dirty="0"/>
              <a:t>_drp._tcp.acme.com.     600     IN      SRV     10 10 443 registry2.acme.com.</a:t>
            </a:r>
          </a:p>
          <a:p>
            <a:pPr algn="ctr"/>
            <a:r>
              <a:rPr lang="en-US" sz="1400" b="1" dirty="0"/>
              <a:t>_drp._tcp.acme.com.     600     IN      SRV     10 10 443 registry3.acme.com.</a:t>
            </a:r>
          </a:p>
          <a:p>
            <a:pPr algn="ctr"/>
            <a:r>
              <a:rPr lang="en-US" sz="1400" b="1" dirty="0"/>
              <a:t>_drp._tcp.acme.com.     600     IN      SRV     10 10 443 registry4.acme.com.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AB8BB33-08A5-4501-A970-13A00BFD01A4}"/>
              </a:ext>
            </a:extLst>
          </p:cNvPr>
          <p:cNvSpPr/>
          <p:nvPr/>
        </p:nvSpPr>
        <p:spPr>
          <a:xfrm>
            <a:off x="6252566" y="2453390"/>
            <a:ext cx="2153594" cy="353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https://zone-b.acme.com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0A7AFBD-5BE4-43D4-B02A-BB6D5371A16B}"/>
              </a:ext>
            </a:extLst>
          </p:cNvPr>
          <p:cNvSpPr/>
          <p:nvPr/>
        </p:nvSpPr>
        <p:spPr>
          <a:xfrm>
            <a:off x="2208401" y="2468538"/>
            <a:ext cx="2153594" cy="353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https://zone-a.acme.com</a:t>
            </a:r>
          </a:p>
        </p:txBody>
      </p:sp>
    </p:spTree>
    <p:extLst>
      <p:ext uri="{BB962C8B-B14F-4D97-AF65-F5344CB8AC3E}">
        <p14:creationId xmlns:p14="http://schemas.microsoft.com/office/powerpoint/2010/main" val="4020532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19C-22C8-40DD-8C67-F64BB83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Source – DIRECT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F900A0-C179-4211-8EAF-1A29777DD16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007011" y="3848618"/>
            <a:ext cx="370642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5690F0-9968-417C-908E-17091FAF4CA1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4008535" y="3955303"/>
            <a:ext cx="3749092" cy="4610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CAA08-79C6-4D67-B6FA-4E9B6C36E40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flipH="1" flipV="1">
            <a:off x="4007012" y="3280932"/>
            <a:ext cx="3750615" cy="4610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E26D83A-B06D-4EFA-BA92-15EC56FB1A4F}"/>
              </a:ext>
            </a:extLst>
          </p:cNvPr>
          <p:cNvSpPr>
            <a:spLocks noChangeAspect="1"/>
          </p:cNvSpPr>
          <p:nvPr/>
        </p:nvSpPr>
        <p:spPr>
          <a:xfrm>
            <a:off x="7713436" y="3697742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98AE5-7496-4814-B9F4-FC217CCB7881}"/>
              </a:ext>
            </a:extLst>
          </p:cNvPr>
          <p:cNvSpPr txBox="1"/>
          <p:nvPr/>
        </p:nvSpPr>
        <p:spPr>
          <a:xfrm>
            <a:off x="8021432" y="3658976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(Your Python script)</a:t>
            </a:r>
          </a:p>
        </p:txBody>
      </p:sp>
      <p:sp>
        <p:nvSpPr>
          <p:cNvPr id="9" name="Flowchart: Collate 8">
            <a:extLst>
              <a:ext uri="{FF2B5EF4-FFF2-40B4-BE49-F238E27FC236}">
                <a16:creationId xmlns:a16="http://schemas.microsoft.com/office/drawing/2014/main" id="{284BB2E3-1810-420D-96F2-82FEC8E858DC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7" y="3130055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Collate 9">
            <a:extLst>
              <a:ext uri="{FF2B5EF4-FFF2-40B4-BE49-F238E27FC236}">
                <a16:creationId xmlns:a16="http://schemas.microsoft.com/office/drawing/2014/main" id="{061E431F-D0BE-4F1C-8C49-EE563F890689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6" y="3697741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Collate 10">
            <a:extLst>
              <a:ext uri="{FF2B5EF4-FFF2-40B4-BE49-F238E27FC236}">
                <a16:creationId xmlns:a16="http://schemas.microsoft.com/office/drawing/2014/main" id="{B27B3E7C-A4F6-4497-B477-FC49D5E1FE0C}"/>
              </a:ext>
            </a:extLst>
          </p:cNvPr>
          <p:cNvSpPr>
            <a:spLocks noChangeAspect="1"/>
          </p:cNvSpPr>
          <p:nvPr/>
        </p:nvSpPr>
        <p:spPr>
          <a:xfrm rot="5400000">
            <a:off x="3693470" y="4265427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5A820-716B-4A16-B879-78BB941A0F13}"/>
              </a:ext>
            </a:extLst>
          </p:cNvPr>
          <p:cNvSpPr txBox="1"/>
          <p:nvPr/>
        </p:nvSpPr>
        <p:spPr>
          <a:xfrm>
            <a:off x="2177603" y="3673491"/>
            <a:ext cx="145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Telephony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AFFBFC-E26F-4728-B6DC-3181065E527E}"/>
              </a:ext>
            </a:extLst>
          </p:cNvPr>
          <p:cNvSpPr txBox="1"/>
          <p:nvPr/>
        </p:nvSpPr>
        <p:spPr>
          <a:xfrm>
            <a:off x="1952774" y="4224765"/>
            <a:ext cx="16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Load Balancers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07019A-6DD2-4D8D-A3E5-4D3F8F1E4D0F}"/>
              </a:ext>
            </a:extLst>
          </p:cNvPr>
          <p:cNvSpPr txBox="1"/>
          <p:nvPr/>
        </p:nvSpPr>
        <p:spPr>
          <a:xfrm>
            <a:off x="1773815" y="3091977"/>
            <a:ext cx="185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Directory Services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A51D25EE-0D3E-4F91-AAB9-F94233773E66}"/>
              </a:ext>
            </a:extLst>
          </p:cNvPr>
          <p:cNvSpPr>
            <a:spLocks noChangeAspect="1"/>
          </p:cNvSpPr>
          <p:nvPr/>
        </p:nvSpPr>
        <p:spPr>
          <a:xfrm>
            <a:off x="10368018" y="3432032"/>
            <a:ext cx="375998" cy="375998"/>
          </a:xfrm>
          <a:prstGeom prst="star5">
            <a:avLst/>
          </a:prstGeom>
          <a:solidFill>
            <a:srgbClr val="FFFF0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62FFC4-495D-4CA2-AC0A-A8C1A60898D3}"/>
              </a:ext>
            </a:extLst>
          </p:cNvPr>
          <p:cNvSpPr txBox="1"/>
          <p:nvPr/>
        </p:nvSpPr>
        <p:spPr>
          <a:xfrm>
            <a:off x="10744016" y="3432032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Registry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7707FDB-9A5A-4700-BAE1-22D5D77A2C74}"/>
              </a:ext>
            </a:extLst>
          </p:cNvPr>
          <p:cNvSpPr>
            <a:spLocks noChangeAspect="1"/>
          </p:cNvSpPr>
          <p:nvPr/>
        </p:nvSpPr>
        <p:spPr>
          <a:xfrm>
            <a:off x="10359787" y="3909854"/>
            <a:ext cx="392460" cy="338328"/>
          </a:xfrm>
          <a:prstGeom prst="triangle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981FAF-F68E-4EB8-83D5-719A9EE4C849}"/>
              </a:ext>
            </a:extLst>
          </p:cNvPr>
          <p:cNvSpPr txBox="1"/>
          <p:nvPr/>
        </p:nvSpPr>
        <p:spPr>
          <a:xfrm>
            <a:off x="10744015" y="3894352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8380DA-0932-4BA9-8066-6DC9A942285C}"/>
              </a:ext>
            </a:extLst>
          </p:cNvPr>
          <p:cNvSpPr>
            <a:spLocks noChangeAspect="1"/>
          </p:cNvSpPr>
          <p:nvPr/>
        </p:nvSpPr>
        <p:spPr>
          <a:xfrm>
            <a:off x="10396909" y="5246428"/>
            <a:ext cx="301752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A6212F-C48E-4A89-94A9-A8A7104CA3C1}"/>
              </a:ext>
            </a:extLst>
          </p:cNvPr>
          <p:cNvSpPr txBox="1"/>
          <p:nvPr/>
        </p:nvSpPr>
        <p:spPr>
          <a:xfrm>
            <a:off x="10735782" y="5212638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2486B1-78C0-4D40-AD58-77CCEE379CC8}"/>
              </a:ext>
            </a:extLst>
          </p:cNvPr>
          <p:cNvSpPr>
            <a:spLocks noChangeAspect="1"/>
          </p:cNvSpPr>
          <p:nvPr/>
        </p:nvSpPr>
        <p:spPr>
          <a:xfrm>
            <a:off x="10396909" y="5650004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025860-A37A-4912-BF1D-378DC11155DC}"/>
              </a:ext>
            </a:extLst>
          </p:cNvPr>
          <p:cNvSpPr txBox="1"/>
          <p:nvPr/>
        </p:nvSpPr>
        <p:spPr>
          <a:xfrm>
            <a:off x="10735781" y="5616214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30" name="Flowchart: Collate 29">
            <a:extLst>
              <a:ext uri="{FF2B5EF4-FFF2-40B4-BE49-F238E27FC236}">
                <a16:creationId xmlns:a16="http://schemas.microsoft.com/office/drawing/2014/main" id="{7005DC52-3EC0-4AB3-8111-7DE1E55E775D}"/>
              </a:ext>
            </a:extLst>
          </p:cNvPr>
          <p:cNvSpPr>
            <a:spLocks noChangeAspect="1"/>
          </p:cNvSpPr>
          <p:nvPr/>
        </p:nvSpPr>
        <p:spPr>
          <a:xfrm rot="5400000">
            <a:off x="10391828" y="4373808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796C48-B116-4B7F-B619-FC12964E4756}"/>
              </a:ext>
            </a:extLst>
          </p:cNvPr>
          <p:cNvSpPr txBox="1"/>
          <p:nvPr/>
        </p:nvSpPr>
        <p:spPr>
          <a:xfrm>
            <a:off x="10752247" y="4355610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A9F169-7CA4-4045-94F1-BCDC0C1EC40F}"/>
              </a:ext>
            </a:extLst>
          </p:cNvPr>
          <p:cNvSpPr>
            <a:spLocks noChangeAspect="1"/>
          </p:cNvSpPr>
          <p:nvPr/>
        </p:nvSpPr>
        <p:spPr>
          <a:xfrm rot="18823665">
            <a:off x="10413997" y="4819414"/>
            <a:ext cx="301752" cy="3017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3880D9-3CBF-4F13-BEF4-8C35EC18C3A4}"/>
              </a:ext>
            </a:extLst>
          </p:cNvPr>
          <p:cNvSpPr txBox="1"/>
          <p:nvPr/>
        </p:nvSpPr>
        <p:spPr>
          <a:xfrm>
            <a:off x="10744015" y="4786133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</a:t>
            </a:r>
          </a:p>
        </p:txBody>
      </p:sp>
    </p:spTree>
    <p:extLst>
      <p:ext uri="{BB962C8B-B14F-4D97-AF65-F5344CB8AC3E}">
        <p14:creationId xmlns:p14="http://schemas.microsoft.com/office/powerpoint/2010/main" val="64707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CB4F-4E00-4B70-93FA-35300812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Source - MESH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7346ABFC-0CC7-4527-9B99-946FB0CA7801}"/>
              </a:ext>
            </a:extLst>
          </p:cNvPr>
          <p:cNvSpPr>
            <a:spLocks noChangeAspect="1"/>
          </p:cNvSpPr>
          <p:nvPr/>
        </p:nvSpPr>
        <p:spPr>
          <a:xfrm>
            <a:off x="5492224" y="2316909"/>
            <a:ext cx="375998" cy="375998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llate 14">
            <a:extLst>
              <a:ext uri="{FF2B5EF4-FFF2-40B4-BE49-F238E27FC236}">
                <a16:creationId xmlns:a16="http://schemas.microsoft.com/office/drawing/2014/main" id="{341567E6-FEE9-4721-9840-776A0AF2E885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7" y="3130055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C897DE-85E8-4517-A234-FFFFEA8FECB0}"/>
              </a:ext>
            </a:extLst>
          </p:cNvPr>
          <p:cNvSpPr>
            <a:spLocks noChangeAspect="1"/>
          </p:cNvSpPr>
          <p:nvPr/>
        </p:nvSpPr>
        <p:spPr>
          <a:xfrm>
            <a:off x="7715430" y="4278505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5CFA21-6C5C-47FB-9CC2-EADA2A6D1E7D}"/>
              </a:ext>
            </a:extLst>
          </p:cNvPr>
          <p:cNvSpPr>
            <a:spLocks noChangeAspect="1"/>
          </p:cNvSpPr>
          <p:nvPr/>
        </p:nvSpPr>
        <p:spPr>
          <a:xfrm>
            <a:off x="7715430" y="3090560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owchart: Collate 17">
            <a:extLst>
              <a:ext uri="{FF2B5EF4-FFF2-40B4-BE49-F238E27FC236}">
                <a16:creationId xmlns:a16="http://schemas.microsoft.com/office/drawing/2014/main" id="{38D057EC-B100-4912-A7D2-8E556934856B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6" y="3697741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Collate 18">
            <a:extLst>
              <a:ext uri="{FF2B5EF4-FFF2-40B4-BE49-F238E27FC236}">
                <a16:creationId xmlns:a16="http://schemas.microsoft.com/office/drawing/2014/main" id="{81A88746-EEC0-464C-9BF7-E75EB6428AF0}"/>
              </a:ext>
            </a:extLst>
          </p:cNvPr>
          <p:cNvSpPr>
            <a:spLocks noChangeAspect="1"/>
          </p:cNvSpPr>
          <p:nvPr/>
        </p:nvSpPr>
        <p:spPr>
          <a:xfrm rot="5400000">
            <a:off x="3693470" y="4265427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CC70E86-19A3-44A6-B419-8E400E52C2B6}"/>
              </a:ext>
            </a:extLst>
          </p:cNvPr>
          <p:cNvSpPr>
            <a:spLocks noChangeAspect="1"/>
          </p:cNvSpPr>
          <p:nvPr/>
        </p:nvSpPr>
        <p:spPr>
          <a:xfrm>
            <a:off x="4515582" y="3107479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A20FE3D-D179-42DE-AE73-3FE396DE09D2}"/>
              </a:ext>
            </a:extLst>
          </p:cNvPr>
          <p:cNvSpPr>
            <a:spLocks noChangeAspect="1"/>
          </p:cNvSpPr>
          <p:nvPr/>
        </p:nvSpPr>
        <p:spPr>
          <a:xfrm>
            <a:off x="4515582" y="3674478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5794D0D-71BA-441D-9509-278A288E30F7}"/>
              </a:ext>
            </a:extLst>
          </p:cNvPr>
          <p:cNvSpPr>
            <a:spLocks noChangeAspect="1"/>
          </p:cNvSpPr>
          <p:nvPr/>
        </p:nvSpPr>
        <p:spPr>
          <a:xfrm>
            <a:off x="4515582" y="4241168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0C1EFB-A932-4A15-B7BE-FA27D66CB4D3}"/>
              </a:ext>
            </a:extLst>
          </p:cNvPr>
          <p:cNvSpPr>
            <a:spLocks noChangeAspect="1"/>
          </p:cNvSpPr>
          <p:nvPr/>
        </p:nvSpPr>
        <p:spPr>
          <a:xfrm>
            <a:off x="6332931" y="3711054"/>
            <a:ext cx="301752" cy="3017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2516E5-CCB7-4D68-B87C-2FDEF2474123}"/>
              </a:ext>
            </a:extLst>
          </p:cNvPr>
          <p:cNvCxnSpPr>
            <a:cxnSpLocks/>
            <a:stCxn id="20" idx="5"/>
            <a:endCxn id="4" idx="1"/>
          </p:cNvCxnSpPr>
          <p:nvPr/>
        </p:nvCxnSpPr>
        <p:spPr>
          <a:xfrm flipV="1">
            <a:off x="4809927" y="2460527"/>
            <a:ext cx="682297" cy="816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BB55CD-E556-4A5A-AE28-DBE7D7852C74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4809927" y="2587616"/>
            <a:ext cx="716941" cy="1256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7FC98-537E-4A19-8B8D-4CC4157A19AC}"/>
              </a:ext>
            </a:extLst>
          </p:cNvPr>
          <p:cNvCxnSpPr>
            <a:cxnSpLocks/>
            <a:stCxn id="22" idx="5"/>
            <a:endCxn id="4" idx="2"/>
          </p:cNvCxnSpPr>
          <p:nvPr/>
        </p:nvCxnSpPr>
        <p:spPr>
          <a:xfrm flipV="1">
            <a:off x="4809927" y="2692906"/>
            <a:ext cx="754106" cy="1717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83BB3D-D31B-409D-A5E8-C6306E7243E3}"/>
              </a:ext>
            </a:extLst>
          </p:cNvPr>
          <p:cNvCxnSpPr>
            <a:cxnSpLocks/>
            <a:stCxn id="20" idx="1"/>
            <a:endCxn id="15" idx="0"/>
          </p:cNvCxnSpPr>
          <p:nvPr/>
        </p:nvCxnSpPr>
        <p:spPr>
          <a:xfrm flipH="1">
            <a:off x="4007012" y="3276643"/>
            <a:ext cx="606685" cy="4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E8B439-EF5A-467D-ABBB-5725B9B42C75}"/>
              </a:ext>
            </a:extLst>
          </p:cNvPr>
          <p:cNvCxnSpPr>
            <a:stCxn id="21" idx="1"/>
            <a:endCxn id="18" idx="0"/>
          </p:cNvCxnSpPr>
          <p:nvPr/>
        </p:nvCxnSpPr>
        <p:spPr>
          <a:xfrm flipH="1">
            <a:off x="4007011" y="3843642"/>
            <a:ext cx="606686" cy="4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55A4F5-627D-455E-ADB8-570AB49EBDA6}"/>
              </a:ext>
            </a:extLst>
          </p:cNvPr>
          <p:cNvCxnSpPr>
            <a:stCxn id="22" idx="1"/>
            <a:endCxn id="19" idx="0"/>
          </p:cNvCxnSpPr>
          <p:nvPr/>
        </p:nvCxnSpPr>
        <p:spPr>
          <a:xfrm flipH="1">
            <a:off x="4008535" y="4410332"/>
            <a:ext cx="605162" cy="5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F93C3A-4468-4872-A2F1-5B4852CFB625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5796413" y="2692906"/>
            <a:ext cx="687394" cy="1018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3045DF-A2B7-4482-B3A8-D80527AB5FD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673128" y="3241436"/>
            <a:ext cx="1042302" cy="469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091D22-C7EA-4263-BC7B-DB4FCAC6D9AB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698607" y="3999494"/>
            <a:ext cx="1016823" cy="42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89494E-F087-4660-BE69-1FD5BC0CD3AC}"/>
              </a:ext>
            </a:extLst>
          </p:cNvPr>
          <p:cNvCxnSpPr>
            <a:cxnSpLocks/>
            <a:stCxn id="22" idx="5"/>
          </p:cNvCxnSpPr>
          <p:nvPr/>
        </p:nvCxnSpPr>
        <p:spPr>
          <a:xfrm flipV="1">
            <a:off x="4809927" y="4012806"/>
            <a:ext cx="1461250" cy="397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F5C7D-56B8-448C-BF09-1F1E91B6CE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809927" y="3843642"/>
            <a:ext cx="1461250" cy="18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22BF37-EA73-4484-B9A2-7AEC6E2EBC2C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4809927" y="3276643"/>
            <a:ext cx="1461250" cy="470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AF03C0-001B-418F-B9CC-B7211D34F544}"/>
              </a:ext>
            </a:extLst>
          </p:cNvPr>
          <p:cNvCxnSpPr>
            <a:cxnSpLocks/>
          </p:cNvCxnSpPr>
          <p:nvPr/>
        </p:nvCxnSpPr>
        <p:spPr>
          <a:xfrm flipV="1">
            <a:off x="5454752" y="4076021"/>
            <a:ext cx="912865" cy="906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43B935-1686-4A9A-9E73-D7F852144F52}"/>
              </a:ext>
            </a:extLst>
          </p:cNvPr>
          <p:cNvCxnSpPr>
            <a:cxnSpLocks/>
          </p:cNvCxnSpPr>
          <p:nvPr/>
        </p:nvCxnSpPr>
        <p:spPr>
          <a:xfrm flipV="1">
            <a:off x="5356637" y="2692907"/>
            <a:ext cx="334783" cy="2120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10A670-F3DD-4912-B8F8-74C5D97C6CC9}"/>
              </a:ext>
            </a:extLst>
          </p:cNvPr>
          <p:cNvCxnSpPr>
            <a:cxnSpLocks/>
          </p:cNvCxnSpPr>
          <p:nvPr/>
        </p:nvCxnSpPr>
        <p:spPr>
          <a:xfrm flipH="1" flipV="1">
            <a:off x="4908042" y="4645256"/>
            <a:ext cx="350480" cy="337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0BE6B6-A130-4EC8-A2CE-BFD320A72AA8}"/>
              </a:ext>
            </a:extLst>
          </p:cNvPr>
          <p:cNvSpPr txBox="1"/>
          <p:nvPr/>
        </p:nvSpPr>
        <p:spPr>
          <a:xfrm>
            <a:off x="4952243" y="5201362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08167D-6B20-48B4-B60B-4AF52CFD6CC3}"/>
              </a:ext>
            </a:extLst>
          </p:cNvPr>
          <p:cNvSpPr txBox="1"/>
          <p:nvPr/>
        </p:nvSpPr>
        <p:spPr>
          <a:xfrm>
            <a:off x="8015810" y="3059668"/>
            <a:ext cx="13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Client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C2F17B-8313-4404-9169-AA1A07CF0821}"/>
              </a:ext>
            </a:extLst>
          </p:cNvPr>
          <p:cNvSpPr txBox="1"/>
          <p:nvPr/>
        </p:nvSpPr>
        <p:spPr>
          <a:xfrm>
            <a:off x="8011641" y="4258571"/>
            <a:ext cx="13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PowerShell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A117C4-E8E4-4E64-B0BE-D07C95D1CC29}"/>
              </a:ext>
            </a:extLst>
          </p:cNvPr>
          <p:cNvSpPr>
            <a:spLocks noChangeAspect="1"/>
          </p:cNvSpPr>
          <p:nvPr/>
        </p:nvSpPr>
        <p:spPr>
          <a:xfrm>
            <a:off x="7713436" y="3697742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F4F74F-24A0-44B4-8414-02BD1D668CD7}"/>
              </a:ext>
            </a:extLst>
          </p:cNvPr>
          <p:cNvSpPr txBox="1"/>
          <p:nvPr/>
        </p:nvSpPr>
        <p:spPr>
          <a:xfrm>
            <a:off x="8021432" y="3658976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(Your Python script)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CAB6A7-CFD3-480E-9E47-F65B61E63729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673128" y="3848618"/>
            <a:ext cx="1040308" cy="1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704ACA5-FFF6-4014-9A44-CA0A5659AA4F}"/>
              </a:ext>
            </a:extLst>
          </p:cNvPr>
          <p:cNvSpPr txBox="1"/>
          <p:nvPr/>
        </p:nvSpPr>
        <p:spPr>
          <a:xfrm>
            <a:off x="1773815" y="3091977"/>
            <a:ext cx="185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Directory 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83E1CA-80C4-4C4D-B212-BF6001A4AB28}"/>
              </a:ext>
            </a:extLst>
          </p:cNvPr>
          <p:cNvSpPr txBox="1"/>
          <p:nvPr/>
        </p:nvSpPr>
        <p:spPr>
          <a:xfrm>
            <a:off x="2177603" y="3673491"/>
            <a:ext cx="145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Telephony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D7ECAF-2508-4E68-9635-D10D31B3FC88}"/>
              </a:ext>
            </a:extLst>
          </p:cNvPr>
          <p:cNvSpPr txBox="1"/>
          <p:nvPr/>
        </p:nvSpPr>
        <p:spPr>
          <a:xfrm>
            <a:off x="1952774" y="4224765"/>
            <a:ext cx="16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Load Balancers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BCD885-B615-4D4E-A5C6-C875D05CE850}"/>
              </a:ext>
            </a:extLst>
          </p:cNvPr>
          <p:cNvSpPr>
            <a:spLocks noChangeAspect="1"/>
          </p:cNvSpPr>
          <p:nvPr/>
        </p:nvSpPr>
        <p:spPr>
          <a:xfrm rot="18823665">
            <a:off x="5205761" y="4856604"/>
            <a:ext cx="301752" cy="3017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830944FE-3565-4E9B-BAE1-AF774439C44E}"/>
              </a:ext>
            </a:extLst>
          </p:cNvPr>
          <p:cNvSpPr>
            <a:spLocks noChangeAspect="1"/>
          </p:cNvSpPr>
          <p:nvPr/>
        </p:nvSpPr>
        <p:spPr>
          <a:xfrm>
            <a:off x="10368018" y="3432032"/>
            <a:ext cx="375998" cy="375998"/>
          </a:xfrm>
          <a:prstGeom prst="star5">
            <a:avLst/>
          </a:prstGeom>
          <a:solidFill>
            <a:srgbClr val="FFFF0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ECA03C-EF30-4982-AEEB-0EEBB9051C07}"/>
              </a:ext>
            </a:extLst>
          </p:cNvPr>
          <p:cNvSpPr txBox="1"/>
          <p:nvPr/>
        </p:nvSpPr>
        <p:spPr>
          <a:xfrm>
            <a:off x="10744016" y="3432032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Registry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CB45F12-454A-46CA-99B6-B582E6C2A286}"/>
              </a:ext>
            </a:extLst>
          </p:cNvPr>
          <p:cNvSpPr>
            <a:spLocks noChangeAspect="1"/>
          </p:cNvSpPr>
          <p:nvPr/>
        </p:nvSpPr>
        <p:spPr>
          <a:xfrm>
            <a:off x="10359787" y="3909854"/>
            <a:ext cx="392460" cy="338328"/>
          </a:xfrm>
          <a:prstGeom prst="triangle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1F9AFA-0143-4774-B571-23B46D744A5F}"/>
              </a:ext>
            </a:extLst>
          </p:cNvPr>
          <p:cNvSpPr txBox="1"/>
          <p:nvPr/>
        </p:nvSpPr>
        <p:spPr>
          <a:xfrm>
            <a:off x="10744015" y="3894352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D4E5F3-77AF-4A3A-BD3F-481553F15386}"/>
              </a:ext>
            </a:extLst>
          </p:cNvPr>
          <p:cNvSpPr>
            <a:spLocks noChangeAspect="1"/>
          </p:cNvSpPr>
          <p:nvPr/>
        </p:nvSpPr>
        <p:spPr>
          <a:xfrm>
            <a:off x="10396909" y="5246428"/>
            <a:ext cx="301752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7A1923-733A-4089-8372-394394B8E19F}"/>
              </a:ext>
            </a:extLst>
          </p:cNvPr>
          <p:cNvSpPr txBox="1"/>
          <p:nvPr/>
        </p:nvSpPr>
        <p:spPr>
          <a:xfrm>
            <a:off x="10735782" y="5212638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FD9E12-11AE-4A9B-982C-848C12D15531}"/>
              </a:ext>
            </a:extLst>
          </p:cNvPr>
          <p:cNvSpPr>
            <a:spLocks noChangeAspect="1"/>
          </p:cNvSpPr>
          <p:nvPr/>
        </p:nvSpPr>
        <p:spPr>
          <a:xfrm>
            <a:off x="10396909" y="5650004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C34AC0-2EDD-44B4-8222-03DA3B1BA983}"/>
              </a:ext>
            </a:extLst>
          </p:cNvPr>
          <p:cNvSpPr txBox="1"/>
          <p:nvPr/>
        </p:nvSpPr>
        <p:spPr>
          <a:xfrm>
            <a:off x="10735781" y="5616214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61" name="Flowchart: Collate 60">
            <a:extLst>
              <a:ext uri="{FF2B5EF4-FFF2-40B4-BE49-F238E27FC236}">
                <a16:creationId xmlns:a16="http://schemas.microsoft.com/office/drawing/2014/main" id="{8F1C19E0-0D8D-4580-BFEA-0B5DEFAF428A}"/>
              </a:ext>
            </a:extLst>
          </p:cNvPr>
          <p:cNvSpPr>
            <a:spLocks noChangeAspect="1"/>
          </p:cNvSpPr>
          <p:nvPr/>
        </p:nvSpPr>
        <p:spPr>
          <a:xfrm rot="5400000">
            <a:off x="10391828" y="4373808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29631C-CB2A-46A0-8E7B-B2F8C773E695}"/>
              </a:ext>
            </a:extLst>
          </p:cNvPr>
          <p:cNvSpPr txBox="1"/>
          <p:nvPr/>
        </p:nvSpPr>
        <p:spPr>
          <a:xfrm>
            <a:off x="10752247" y="4355610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9DB3A9-E0A1-49F6-B665-73C23AAC1572}"/>
              </a:ext>
            </a:extLst>
          </p:cNvPr>
          <p:cNvSpPr>
            <a:spLocks noChangeAspect="1"/>
          </p:cNvSpPr>
          <p:nvPr/>
        </p:nvSpPr>
        <p:spPr>
          <a:xfrm rot="18823665">
            <a:off x="10413997" y="4819414"/>
            <a:ext cx="301752" cy="3017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750032-3585-4067-9C44-658843FB8441}"/>
              </a:ext>
            </a:extLst>
          </p:cNvPr>
          <p:cNvSpPr txBox="1"/>
          <p:nvPr/>
        </p:nvSpPr>
        <p:spPr>
          <a:xfrm>
            <a:off x="10744015" y="4786133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</a:t>
            </a:r>
          </a:p>
        </p:txBody>
      </p:sp>
    </p:spTree>
    <p:extLst>
      <p:ext uri="{BB962C8B-B14F-4D97-AF65-F5344CB8AC3E}">
        <p14:creationId xmlns:p14="http://schemas.microsoft.com/office/powerpoint/2010/main" val="4192254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19C-22C8-40DD-8C67-F64BB83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Source - MESH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7CF286-EDB0-4ABD-A32B-6113BE8474B8}"/>
              </a:ext>
            </a:extLst>
          </p:cNvPr>
          <p:cNvSpPr/>
          <p:nvPr/>
        </p:nvSpPr>
        <p:spPr>
          <a:xfrm>
            <a:off x="2171286" y="2904483"/>
            <a:ext cx="523480" cy="5234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20D9A-2C63-4225-A89C-0661896FF4A8}"/>
              </a:ext>
            </a:extLst>
          </p:cNvPr>
          <p:cNvSpPr txBox="1"/>
          <p:nvPr/>
        </p:nvSpPr>
        <p:spPr>
          <a:xfrm>
            <a:off x="1545716" y="3546290"/>
            <a:ext cx="18938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strike="sngStrike" dirty="0">
                <a:solidFill>
                  <a:schemeClr val="accent2"/>
                </a:solidFill>
                <a:highlight>
                  <a:srgbClr val="808080"/>
                </a:highlight>
              </a:rPr>
              <a:t>Study Integration Interface(s)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0A4E4B-206C-475A-A31D-FA6569353A98}"/>
              </a:ext>
            </a:extLst>
          </p:cNvPr>
          <p:cNvSpPr/>
          <p:nvPr/>
        </p:nvSpPr>
        <p:spPr>
          <a:xfrm>
            <a:off x="5555166" y="2904483"/>
            <a:ext cx="523480" cy="52348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7820CF-B753-44E4-9844-091215CB26B9}"/>
              </a:ext>
            </a:extLst>
          </p:cNvPr>
          <p:cNvSpPr txBox="1"/>
          <p:nvPr/>
        </p:nvSpPr>
        <p:spPr>
          <a:xfrm>
            <a:off x="4896180" y="3544682"/>
            <a:ext cx="18290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strike="sngStrike" dirty="0">
                <a:solidFill>
                  <a:schemeClr val="accent5"/>
                </a:solidFill>
                <a:highlight>
                  <a:srgbClr val="808080"/>
                </a:highlight>
              </a:rPr>
              <a:t>Discover Instances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68B449-39E3-481E-AA5F-4BFAB4AA342B}"/>
              </a:ext>
            </a:extLst>
          </p:cNvPr>
          <p:cNvSpPr/>
          <p:nvPr/>
        </p:nvSpPr>
        <p:spPr>
          <a:xfrm>
            <a:off x="7192674" y="2905520"/>
            <a:ext cx="523480" cy="52348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4B704-7DC6-406E-9725-2422B7804949}"/>
              </a:ext>
            </a:extLst>
          </p:cNvPr>
          <p:cNvSpPr txBox="1"/>
          <p:nvPr/>
        </p:nvSpPr>
        <p:spPr>
          <a:xfrm>
            <a:off x="6679200" y="3546290"/>
            <a:ext cx="15398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Acquire </a:t>
            </a:r>
            <a:r>
              <a:rPr lang="en-US" sz="1200" b="1" strike="sngStrike" dirty="0">
                <a:solidFill>
                  <a:schemeClr val="accent6"/>
                </a:solidFill>
                <a:highlight>
                  <a:srgbClr val="808080"/>
                </a:highlight>
              </a:rPr>
              <a:t>Credentials &amp;</a:t>
            </a:r>
            <a:r>
              <a:rPr lang="en-US" sz="1200" b="1" dirty="0">
                <a:solidFill>
                  <a:schemeClr val="accent6"/>
                </a:solidFill>
              </a:rPr>
              <a:t> Roles</a:t>
            </a:r>
            <a:endParaRPr lang="en-US" sz="900" b="1" dirty="0">
              <a:solidFill>
                <a:schemeClr val="accent6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217653-8FC5-49C7-BD74-215470F5B0BF}"/>
              </a:ext>
            </a:extLst>
          </p:cNvPr>
          <p:cNvSpPr/>
          <p:nvPr/>
        </p:nvSpPr>
        <p:spPr>
          <a:xfrm>
            <a:off x="8830182" y="2905520"/>
            <a:ext cx="523480" cy="52348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1CFB14-A5EF-47A6-A1B0-07C69AA073A8}"/>
              </a:ext>
            </a:extLst>
          </p:cNvPr>
          <p:cNvSpPr txBox="1"/>
          <p:nvPr/>
        </p:nvSpPr>
        <p:spPr>
          <a:xfrm>
            <a:off x="8363349" y="3546290"/>
            <a:ext cx="15684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strike="sngStrike" dirty="0">
                <a:solidFill>
                  <a:schemeClr val="accent3"/>
                </a:solidFill>
                <a:highlight>
                  <a:srgbClr val="808080"/>
                </a:highlight>
              </a:rPr>
              <a:t>Address Routing &amp; Firewall Issues</a:t>
            </a:r>
            <a:endParaRPr lang="en-US" sz="900" b="1" strike="sngStrike" dirty="0">
              <a:solidFill>
                <a:schemeClr val="accent3"/>
              </a:solidFill>
              <a:highlight>
                <a:srgbClr val="808080"/>
              </a:highligh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18751A-B7E7-4FCA-83D5-B19FDD7C5D71}"/>
              </a:ext>
            </a:extLst>
          </p:cNvPr>
          <p:cNvCxnSpPr>
            <a:cxnSpLocks/>
            <a:stCxn id="33" idx="6"/>
            <a:endCxn id="20" idx="2"/>
          </p:cNvCxnSpPr>
          <p:nvPr/>
        </p:nvCxnSpPr>
        <p:spPr>
          <a:xfrm flipV="1">
            <a:off x="4388292" y="3166223"/>
            <a:ext cx="1166874" cy="103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095A1F-9C76-4EB6-90C9-B072C7B0164A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6078646" y="3166223"/>
            <a:ext cx="1114028" cy="103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609523-E15B-412D-8F90-351BB30F3A28}"/>
              </a:ext>
            </a:extLst>
          </p:cNvPr>
          <p:cNvCxnSpPr>
            <a:cxnSpLocks/>
            <a:stCxn id="18" idx="6"/>
            <a:endCxn id="33" idx="2"/>
          </p:cNvCxnSpPr>
          <p:nvPr/>
        </p:nvCxnSpPr>
        <p:spPr>
          <a:xfrm>
            <a:off x="2694766" y="3166223"/>
            <a:ext cx="1170046" cy="103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E12616-462F-4C8B-BDA3-21B57CD5BA64}"/>
              </a:ext>
            </a:extLst>
          </p:cNvPr>
          <p:cNvSpPr/>
          <p:nvPr/>
        </p:nvSpPr>
        <p:spPr>
          <a:xfrm>
            <a:off x="1545716" y="4094022"/>
            <a:ext cx="1893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trike="sngStrike" dirty="0">
                <a:highlight>
                  <a:srgbClr val="808080"/>
                </a:highlight>
              </a:rPr>
              <a:t>Could be an API or native protocol (SQL, LDAP, </a:t>
            </a:r>
            <a:r>
              <a:rPr lang="en-US" sz="1100" strike="sngStrike" dirty="0" err="1">
                <a:highlight>
                  <a:srgbClr val="808080"/>
                </a:highlight>
              </a:rPr>
              <a:t>etc</a:t>
            </a:r>
            <a:r>
              <a:rPr lang="en-US" sz="1100" strike="sngStrike" dirty="0">
                <a:highlight>
                  <a:srgbClr val="808080"/>
                </a:highlight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AE7686-36C9-4148-AF26-4556FBA86EF2}"/>
              </a:ext>
            </a:extLst>
          </p:cNvPr>
          <p:cNvSpPr/>
          <p:nvPr/>
        </p:nvSpPr>
        <p:spPr>
          <a:xfrm>
            <a:off x="4896180" y="4094022"/>
            <a:ext cx="1829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trike="sngStrike" dirty="0">
                <a:highlight>
                  <a:srgbClr val="808080"/>
                </a:highlight>
              </a:rPr>
              <a:t>What instances are running in the environment?  What versions are they running?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76CB8B-2268-4042-A1D9-1D5FB3C5D785}"/>
              </a:ext>
            </a:extLst>
          </p:cNvPr>
          <p:cNvSpPr/>
          <p:nvPr/>
        </p:nvSpPr>
        <p:spPr>
          <a:xfrm>
            <a:off x="6670200" y="4094022"/>
            <a:ext cx="1557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Work with service owners to acquire </a:t>
            </a:r>
            <a:r>
              <a:rPr lang="en-US" sz="1200" strike="sngStrike" dirty="0">
                <a:highlight>
                  <a:srgbClr val="808080"/>
                </a:highlight>
              </a:rPr>
              <a:t>credentials &amp;</a:t>
            </a:r>
            <a:r>
              <a:rPr lang="en-US" sz="1200" dirty="0"/>
              <a:t> roles for each instance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F1ECB-05E3-4102-AECB-DF13DEBAE369}"/>
              </a:ext>
            </a:extLst>
          </p:cNvPr>
          <p:cNvSpPr/>
          <p:nvPr/>
        </p:nvSpPr>
        <p:spPr>
          <a:xfrm>
            <a:off x="8363349" y="4094022"/>
            <a:ext cx="1568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trike="sngStrike" dirty="0">
                <a:highlight>
                  <a:srgbClr val="808080"/>
                </a:highlight>
              </a:rPr>
              <a:t>Work with network and security groups to resolve any communication issues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3F958-7098-423A-8241-85D2A7847E55}"/>
              </a:ext>
            </a:extLst>
          </p:cNvPr>
          <p:cNvSpPr/>
          <p:nvPr/>
        </p:nvSpPr>
        <p:spPr>
          <a:xfrm>
            <a:off x="3864812" y="2905520"/>
            <a:ext cx="523480" cy="523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C9DA94-3652-45AA-B1BC-EDAF191089EB}"/>
              </a:ext>
            </a:extLst>
          </p:cNvPr>
          <p:cNvSpPr txBox="1"/>
          <p:nvPr/>
        </p:nvSpPr>
        <p:spPr>
          <a:xfrm>
            <a:off x="3212031" y="3543121"/>
            <a:ext cx="18290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strike="sngStrike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8080"/>
                </a:highlight>
              </a:rPr>
              <a:t>Implement Interface Libraries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3D09AA-2545-4276-85E1-E8813AB0F10A}"/>
              </a:ext>
            </a:extLst>
          </p:cNvPr>
          <p:cNvSpPr/>
          <p:nvPr/>
        </p:nvSpPr>
        <p:spPr>
          <a:xfrm>
            <a:off x="3212031" y="4090853"/>
            <a:ext cx="1829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trike="sngStrike" dirty="0">
                <a:highlight>
                  <a:srgbClr val="808080"/>
                </a:highlight>
              </a:rPr>
              <a:t>Acquire or create language specific interface libraries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2745BD-9B25-490C-BEA6-A82ED821DCA1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7716154" y="3167260"/>
            <a:ext cx="1114028" cy="0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9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Sources</a:t>
            </a:r>
          </a:p>
        </p:txBody>
      </p:sp>
      <p:sp>
        <p:nvSpPr>
          <p:cNvPr id="57" name="AutoShape 2" descr="Azure Active Directory Vector Logo - Download Free SVG Icon |  Worldvectorlogo">
            <a:extLst>
              <a:ext uri="{FF2B5EF4-FFF2-40B4-BE49-F238E27FC236}">
                <a16:creationId xmlns:a16="http://schemas.microsoft.com/office/drawing/2014/main" id="{CFD5B9B9-D581-4C4F-99F4-F6FF76A0E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00F160-9E71-4B77-8F10-BCB71857D78F}"/>
              </a:ext>
            </a:extLst>
          </p:cNvPr>
          <p:cNvGrpSpPr/>
          <p:nvPr/>
        </p:nvGrpSpPr>
        <p:grpSpPr>
          <a:xfrm>
            <a:off x="1252339" y="1765239"/>
            <a:ext cx="3591103" cy="2142130"/>
            <a:chOff x="461506" y="491286"/>
            <a:chExt cx="3591103" cy="21421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820DD3F-191B-455C-A390-9E255D381B0C}"/>
                </a:ext>
              </a:extLst>
            </p:cNvPr>
            <p:cNvGrpSpPr/>
            <p:nvPr/>
          </p:nvGrpSpPr>
          <p:grpSpPr>
            <a:xfrm>
              <a:off x="461506" y="491286"/>
              <a:ext cx="3591103" cy="2142130"/>
              <a:chOff x="1424616" y="1239325"/>
              <a:chExt cx="3591103" cy="214213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FF73F7D-C4C0-43C7-BAC2-37FC8FEF9105}"/>
                  </a:ext>
                </a:extLst>
              </p:cNvPr>
              <p:cNvSpPr/>
              <p:nvPr/>
            </p:nvSpPr>
            <p:spPr>
              <a:xfrm>
                <a:off x="1424616" y="1239325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Directory Services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E0B3DE76-836E-447F-9A50-4CDEEE87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76458" y="1761603"/>
                <a:ext cx="634362" cy="63922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68A3B-4D7F-4F2A-AD2E-1C12F7FFF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2628" y="1775833"/>
                <a:ext cx="610760" cy="61076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C5B34E7-C0D1-4E9B-ABC3-E19B00ED4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92628" y="2657544"/>
                <a:ext cx="611789" cy="611789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CCAF6B-02DE-4D69-A86B-C012DC918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038" y="1909505"/>
              <a:ext cx="610760" cy="61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0430FBE3-B2E1-418E-832A-DBEE8F7E4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8766" y="4741617"/>
            <a:ext cx="854865" cy="653204"/>
          </a:xfrm>
          <a:prstGeom prst="rect">
            <a:avLst/>
          </a:prstGeom>
        </p:spPr>
      </p:pic>
      <p:pic>
        <p:nvPicPr>
          <p:cNvPr id="3074" name="Picture 2" descr="You get a spreadsheet And you get a spreadsheet - Oprah Winfrey &quot;You Get a  Car&quot; | Make a Meme">
            <a:extLst>
              <a:ext uri="{FF2B5EF4-FFF2-40B4-BE49-F238E27FC236}">
                <a16:creationId xmlns:a16="http://schemas.microsoft.com/office/drawing/2014/main" id="{03464FAC-9302-4E9C-B2A3-F64CC346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94" y="1790639"/>
            <a:ext cx="5280139" cy="394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9062313-EB10-4392-9704-A527CB6DC0BD}"/>
              </a:ext>
            </a:extLst>
          </p:cNvPr>
          <p:cNvSpPr/>
          <p:nvPr/>
        </p:nvSpPr>
        <p:spPr>
          <a:xfrm>
            <a:off x="4934585" y="2386588"/>
            <a:ext cx="1421752" cy="86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645E8-BBF8-448C-8986-6A0778023D08}"/>
              </a:ext>
            </a:extLst>
          </p:cNvPr>
          <p:cNvSpPr txBox="1"/>
          <p:nvPr/>
        </p:nvSpPr>
        <p:spPr>
          <a:xfrm>
            <a:off x="7378327" y="-210376"/>
            <a:ext cx="3051223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6538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Sources</a:t>
            </a:r>
          </a:p>
        </p:txBody>
      </p:sp>
      <p:sp>
        <p:nvSpPr>
          <p:cNvPr id="57" name="AutoShape 2" descr="Azure Active Directory Vector Logo - Download Free SVG Icon |  Worldvectorlogo">
            <a:extLst>
              <a:ext uri="{FF2B5EF4-FFF2-40B4-BE49-F238E27FC236}">
                <a16:creationId xmlns:a16="http://schemas.microsoft.com/office/drawing/2014/main" id="{CFD5B9B9-D581-4C4F-99F4-F6FF76A0E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00F160-9E71-4B77-8F10-BCB71857D78F}"/>
              </a:ext>
            </a:extLst>
          </p:cNvPr>
          <p:cNvGrpSpPr/>
          <p:nvPr/>
        </p:nvGrpSpPr>
        <p:grpSpPr>
          <a:xfrm>
            <a:off x="1252339" y="1765239"/>
            <a:ext cx="3591103" cy="2142130"/>
            <a:chOff x="461506" y="491286"/>
            <a:chExt cx="3591103" cy="21421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820DD3F-191B-455C-A390-9E255D381B0C}"/>
                </a:ext>
              </a:extLst>
            </p:cNvPr>
            <p:cNvGrpSpPr/>
            <p:nvPr/>
          </p:nvGrpSpPr>
          <p:grpSpPr>
            <a:xfrm>
              <a:off x="461506" y="491286"/>
              <a:ext cx="3591103" cy="2142130"/>
              <a:chOff x="1424616" y="1239325"/>
              <a:chExt cx="3591103" cy="214213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FF73F7D-C4C0-43C7-BAC2-37FC8FEF9105}"/>
                  </a:ext>
                </a:extLst>
              </p:cNvPr>
              <p:cNvSpPr/>
              <p:nvPr/>
            </p:nvSpPr>
            <p:spPr>
              <a:xfrm>
                <a:off x="1424616" y="1239325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Directory Services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E0B3DE76-836E-447F-9A50-4CDEEE87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76458" y="1761603"/>
                <a:ext cx="634362" cy="63922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68A3B-4D7F-4F2A-AD2E-1C12F7FFF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2628" y="1775833"/>
                <a:ext cx="610760" cy="61076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C5B34E7-C0D1-4E9B-ABC3-E19B00ED4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92628" y="2657544"/>
                <a:ext cx="611789" cy="611789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CCAF6B-02DE-4D69-A86B-C012DC918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038" y="1909505"/>
              <a:ext cx="610760" cy="61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0430FBE3-B2E1-418E-832A-DBEE8F7E4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8766" y="4741617"/>
            <a:ext cx="854865" cy="653204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9062313-EB10-4392-9704-A527CB6DC0BD}"/>
              </a:ext>
            </a:extLst>
          </p:cNvPr>
          <p:cNvSpPr/>
          <p:nvPr/>
        </p:nvSpPr>
        <p:spPr>
          <a:xfrm>
            <a:off x="4934585" y="2386588"/>
            <a:ext cx="1421752" cy="86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590B18-9C2C-4403-9201-40FBA1F5F2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094" y="1707183"/>
            <a:ext cx="4018357" cy="50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Sources</a:t>
            </a:r>
          </a:p>
        </p:txBody>
      </p:sp>
      <p:sp>
        <p:nvSpPr>
          <p:cNvPr id="57" name="AutoShape 2" descr="Azure Active Directory Vector Logo - Download Free SVG Icon |  Worldvectorlogo">
            <a:extLst>
              <a:ext uri="{FF2B5EF4-FFF2-40B4-BE49-F238E27FC236}">
                <a16:creationId xmlns:a16="http://schemas.microsoft.com/office/drawing/2014/main" id="{CFD5B9B9-D581-4C4F-99F4-F6FF76A0E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F336C0-02DA-4922-807B-30B4381E5F84}"/>
              </a:ext>
            </a:extLst>
          </p:cNvPr>
          <p:cNvGrpSpPr/>
          <p:nvPr/>
        </p:nvGrpSpPr>
        <p:grpSpPr>
          <a:xfrm>
            <a:off x="6942143" y="1765239"/>
            <a:ext cx="3591103" cy="2142130"/>
            <a:chOff x="7814517" y="476633"/>
            <a:chExt cx="3591103" cy="214213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2B111A7-1067-4B33-A771-F23C0BC3EA57}"/>
                </a:ext>
              </a:extLst>
            </p:cNvPr>
            <p:cNvGrpSpPr/>
            <p:nvPr/>
          </p:nvGrpSpPr>
          <p:grpSpPr>
            <a:xfrm>
              <a:off x="7814517" y="476633"/>
              <a:ext cx="3591103" cy="2142130"/>
              <a:chOff x="515360" y="2245486"/>
              <a:chExt cx="3591103" cy="214213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32E420E-8791-4C77-BC58-3987FCE7C205}"/>
                  </a:ext>
                </a:extLst>
              </p:cNvPr>
              <p:cNvSpPr/>
              <p:nvPr/>
            </p:nvSpPr>
            <p:spPr>
              <a:xfrm>
                <a:off x="515360" y="2245486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Network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80D24165-B952-4EC0-94DA-BE0BDEB88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2301" y="2688541"/>
                <a:ext cx="748682" cy="423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53E08DF-DC48-477E-8F4F-0880BEF47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7435" y="1640442"/>
              <a:ext cx="642716" cy="769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0024B83-1BC9-4C55-BB15-EA3438FEE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781" y="949703"/>
              <a:ext cx="834715" cy="375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093A831-0BD9-422B-A005-C353CF93F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03363" y="1382797"/>
              <a:ext cx="642716" cy="64271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665D0AA-0F1C-48B3-AA27-623702B3B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41596" y="1925671"/>
              <a:ext cx="527813" cy="527813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B3B7EA-C5C6-4406-BED6-10C5DBB5B898}"/>
              </a:ext>
            </a:extLst>
          </p:cNvPr>
          <p:cNvGrpSpPr/>
          <p:nvPr/>
        </p:nvGrpSpPr>
        <p:grpSpPr>
          <a:xfrm>
            <a:off x="1252340" y="4281188"/>
            <a:ext cx="3591103" cy="2142130"/>
            <a:chOff x="4417052" y="2945147"/>
            <a:chExt cx="3591103" cy="214213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FFA2517-65EF-4922-9F25-D87B43FFBC63}"/>
                </a:ext>
              </a:extLst>
            </p:cNvPr>
            <p:cNvSpPr/>
            <p:nvPr/>
          </p:nvSpPr>
          <p:spPr>
            <a:xfrm>
              <a:off x="4417052" y="2945147"/>
              <a:ext cx="3591103" cy="214213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InfoSec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98FD7E6-8BA5-4C76-81F6-DA0163944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86" y="3408593"/>
              <a:ext cx="532053" cy="7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630F1A-4C1A-4802-B20C-A3C76CB79152}"/>
              </a:ext>
            </a:extLst>
          </p:cNvPr>
          <p:cNvGrpSpPr/>
          <p:nvPr/>
        </p:nvGrpSpPr>
        <p:grpSpPr>
          <a:xfrm>
            <a:off x="6942142" y="4281188"/>
            <a:ext cx="3591103" cy="2142130"/>
            <a:chOff x="8149379" y="2858587"/>
            <a:chExt cx="3591103" cy="214213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EB1B41A-04CA-432B-8552-2688CE5198A9}"/>
                </a:ext>
              </a:extLst>
            </p:cNvPr>
            <p:cNvSpPr/>
            <p:nvPr/>
          </p:nvSpPr>
          <p:spPr>
            <a:xfrm>
              <a:off x="8149379" y="2858587"/>
              <a:ext cx="3591103" cy="214213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Telephony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5435FD2-DB20-4C22-8348-351B6120A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964" y="3384769"/>
              <a:ext cx="764648" cy="585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C4F6729-C77F-4313-92AC-17303C64B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859" y="3379147"/>
              <a:ext cx="790331" cy="584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97BF492-E4DF-4845-BE21-742EC40A6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7953" y="4124993"/>
              <a:ext cx="904345" cy="59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00F160-9E71-4B77-8F10-BCB71857D78F}"/>
              </a:ext>
            </a:extLst>
          </p:cNvPr>
          <p:cNvGrpSpPr/>
          <p:nvPr/>
        </p:nvGrpSpPr>
        <p:grpSpPr>
          <a:xfrm>
            <a:off x="1252339" y="1765239"/>
            <a:ext cx="3591103" cy="2142130"/>
            <a:chOff x="461506" y="491286"/>
            <a:chExt cx="3591103" cy="21421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820DD3F-191B-455C-A390-9E255D381B0C}"/>
                </a:ext>
              </a:extLst>
            </p:cNvPr>
            <p:cNvGrpSpPr/>
            <p:nvPr/>
          </p:nvGrpSpPr>
          <p:grpSpPr>
            <a:xfrm>
              <a:off x="461506" y="491286"/>
              <a:ext cx="3591103" cy="2142130"/>
              <a:chOff x="1424616" y="1239325"/>
              <a:chExt cx="3591103" cy="214213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FF73F7D-C4C0-43C7-BAC2-37FC8FEF9105}"/>
                  </a:ext>
                </a:extLst>
              </p:cNvPr>
              <p:cNvSpPr/>
              <p:nvPr/>
            </p:nvSpPr>
            <p:spPr>
              <a:xfrm>
                <a:off x="1424616" y="1239325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Directory Services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E0B3DE76-836E-447F-9A50-4CDEEE87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076458" y="1761603"/>
                <a:ext cx="634362" cy="63922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68A3B-4D7F-4F2A-AD2E-1C12F7FFF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692628" y="1775833"/>
                <a:ext cx="610760" cy="61076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C5B34E7-C0D1-4E9B-ABC3-E19B00ED4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692628" y="2657544"/>
                <a:ext cx="611789" cy="611789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CCAF6B-02DE-4D69-A86B-C012DC918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038" y="1909505"/>
              <a:ext cx="610760" cy="61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0430FBE3-B2E1-418E-832A-DBEE8F7E42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8766" y="4741617"/>
            <a:ext cx="854865" cy="653204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B99FF496-99F6-40B7-92B9-C9AC64670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15029" y="5411358"/>
            <a:ext cx="865722" cy="86572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16E0A79-1060-4C7E-8F0A-FB672E26E79E}"/>
              </a:ext>
            </a:extLst>
          </p:cNvPr>
          <p:cNvSpPr/>
          <p:nvPr/>
        </p:nvSpPr>
        <p:spPr>
          <a:xfrm>
            <a:off x="4876096" y="2723658"/>
            <a:ext cx="602600" cy="525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88C47CE-F80A-4C08-B271-14432CB01F74}"/>
              </a:ext>
            </a:extLst>
          </p:cNvPr>
          <p:cNvSpPr/>
          <p:nvPr/>
        </p:nvSpPr>
        <p:spPr>
          <a:xfrm>
            <a:off x="4876096" y="5173739"/>
            <a:ext cx="602600" cy="525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F35005B-64E6-436C-A5C7-042EDB779BE0}"/>
              </a:ext>
            </a:extLst>
          </p:cNvPr>
          <p:cNvSpPr/>
          <p:nvPr/>
        </p:nvSpPr>
        <p:spPr>
          <a:xfrm rot="10800000">
            <a:off x="6305444" y="2743002"/>
            <a:ext cx="602600" cy="525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7D70B67-AF7F-4287-B7FE-55166F86081E}"/>
              </a:ext>
            </a:extLst>
          </p:cNvPr>
          <p:cNvSpPr/>
          <p:nvPr/>
        </p:nvSpPr>
        <p:spPr>
          <a:xfrm rot="10800000">
            <a:off x="6305444" y="5193083"/>
            <a:ext cx="602600" cy="525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FF4EDD-9AB8-4A79-930C-44F67DA6FC62}"/>
              </a:ext>
            </a:extLst>
          </p:cNvPr>
          <p:cNvSpPr/>
          <p:nvPr/>
        </p:nvSpPr>
        <p:spPr>
          <a:xfrm>
            <a:off x="5469476" y="2065867"/>
            <a:ext cx="828505" cy="404643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DRP MESH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5145B0-F9B0-407A-B708-D91B2706D1E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72017" y="2157791"/>
            <a:ext cx="400372" cy="501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C1FE65-0BC3-4D80-BB0C-F3DEB11D350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31749" y="2153277"/>
            <a:ext cx="400372" cy="501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E90796-61F7-4085-8E86-3AD40CDC4DB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79216" y="4609741"/>
            <a:ext cx="400372" cy="5011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5FAA9-4D13-4531-AAB3-B7096481A93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19875" y="4609740"/>
            <a:ext cx="400372" cy="5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01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3A042-5F3C-4E1F-8B5E-65CC5D92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4186F-1DCD-48F5-8689-BAAF7B3C4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13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4DF-7AC4-4320-9196-3ACD8B9A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If groups within an organization are to operate as a cohesive unit, internal data sharing practices need to reflect that!</a:t>
            </a:r>
          </a:p>
        </p:txBody>
      </p:sp>
    </p:spTree>
    <p:extLst>
      <p:ext uri="{BB962C8B-B14F-4D97-AF65-F5344CB8AC3E}">
        <p14:creationId xmlns:p14="http://schemas.microsoft.com/office/powerpoint/2010/main" val="1537532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111C7D-6A4D-4ECC-81BD-3E99576D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3730F-6064-46BE-AFC7-7ECD2089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Project used in demo: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/>
                </a:solidFill>
              </a:rPr>
              <a:t>https://github.com/adhdtech/DRP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4DF-7AC4-4320-9196-3ACD8B9A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Challenge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Infrastructure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Traditional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Mesh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Cultural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Q&amp;A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646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4DF-7AC4-4320-9196-3ACD8B9A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are often asked to collect and analyze data from disparate infrastructure source types.  These efforts are hindered by constant technological and environmental changes.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can we mitigate the impact of these changes to reduce time spent on development and maintenance?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026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4DF-7AC4-4320-9196-3ACD8B9A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Buy infrastructure products to fulfill the needs of the business</a:t>
            </a:r>
          </a:p>
          <a:p>
            <a:r>
              <a:rPr lang="en-US" sz="2800" dirty="0"/>
              <a:t>Buy tools to manage the infrastructure products</a:t>
            </a:r>
          </a:p>
          <a:p>
            <a:r>
              <a:rPr lang="en-US" sz="2800" dirty="0"/>
              <a:t>Write internal ad-hoc processes for analysis</a:t>
            </a:r>
          </a:p>
          <a:p>
            <a:r>
              <a:rPr lang="en-US" sz="2800" dirty="0"/>
              <a:t>Develop internal dashboards</a:t>
            </a:r>
          </a:p>
          <a:p>
            <a:r>
              <a:rPr lang="en-US" sz="2800" dirty="0"/>
              <a:t>Develop scheduled maintenance processes</a:t>
            </a:r>
          </a:p>
        </p:txBody>
      </p:sp>
    </p:spTree>
    <p:extLst>
      <p:ext uri="{BB962C8B-B14F-4D97-AF65-F5344CB8AC3E}">
        <p14:creationId xmlns:p14="http://schemas.microsoft.com/office/powerpoint/2010/main" val="281070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19C-22C8-40DD-8C67-F64BB83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Sources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F900A0-C179-4211-8EAF-1A29777DD16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007011" y="3848618"/>
            <a:ext cx="3706425" cy="24580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5690F0-9968-417C-908E-17091FAF4CA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008535" y="3848618"/>
            <a:ext cx="3704901" cy="81348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CAA08-79C6-4D67-B6FA-4E9B6C36E404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007012" y="3526732"/>
            <a:ext cx="3706424" cy="32188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E26D83A-B06D-4EFA-BA92-15EC56FB1A4F}"/>
              </a:ext>
            </a:extLst>
          </p:cNvPr>
          <p:cNvSpPr>
            <a:spLocks noChangeAspect="1"/>
          </p:cNvSpPr>
          <p:nvPr/>
        </p:nvSpPr>
        <p:spPr>
          <a:xfrm>
            <a:off x="7713436" y="3697742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98AE5-7496-4814-B9F4-FC217CCB7881}"/>
              </a:ext>
            </a:extLst>
          </p:cNvPr>
          <p:cNvSpPr txBox="1"/>
          <p:nvPr/>
        </p:nvSpPr>
        <p:spPr>
          <a:xfrm>
            <a:off x="8002700" y="3678733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CMDB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4BB2E3-1810-420D-96F2-82FEC8E858DC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7" y="3375855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1E431F-D0BE-4F1C-8C49-EE563F890689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6" y="3943541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7B3E7C-A4F6-4497-B477-FC49D5E1FE0C}"/>
              </a:ext>
            </a:extLst>
          </p:cNvPr>
          <p:cNvSpPr>
            <a:spLocks noChangeAspect="1"/>
          </p:cNvSpPr>
          <p:nvPr/>
        </p:nvSpPr>
        <p:spPr>
          <a:xfrm rot="5400000">
            <a:off x="3693470" y="4511227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CF3BA-0920-4AEA-8BE4-91B01455CBB9}"/>
              </a:ext>
            </a:extLst>
          </p:cNvPr>
          <p:cNvSpPr txBox="1"/>
          <p:nvPr/>
        </p:nvSpPr>
        <p:spPr>
          <a:xfrm>
            <a:off x="1773815" y="3337777"/>
            <a:ext cx="185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Directory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76F53-8DA2-4343-9480-3803BC49EA90}"/>
              </a:ext>
            </a:extLst>
          </p:cNvPr>
          <p:cNvSpPr txBox="1"/>
          <p:nvPr/>
        </p:nvSpPr>
        <p:spPr>
          <a:xfrm>
            <a:off x="2177603" y="3919291"/>
            <a:ext cx="145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Telephony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A8CA-3138-4EC3-A8BF-80D8BAD8B0CB}"/>
              </a:ext>
            </a:extLst>
          </p:cNvPr>
          <p:cNvSpPr txBox="1"/>
          <p:nvPr/>
        </p:nvSpPr>
        <p:spPr>
          <a:xfrm>
            <a:off x="1952774" y="4470565"/>
            <a:ext cx="16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Load Balancers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1C270A-D9D0-4E1E-B674-1429305C11CB}"/>
              </a:ext>
            </a:extLst>
          </p:cNvPr>
          <p:cNvSpPr>
            <a:spLocks noChangeAspect="1"/>
          </p:cNvSpPr>
          <p:nvPr/>
        </p:nvSpPr>
        <p:spPr>
          <a:xfrm>
            <a:off x="7707192" y="4263531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732E8C-C551-485A-9850-84C1F5126B89}"/>
              </a:ext>
            </a:extLst>
          </p:cNvPr>
          <p:cNvSpPr txBox="1"/>
          <p:nvPr/>
        </p:nvSpPr>
        <p:spPr>
          <a:xfrm>
            <a:off x="8015188" y="4224765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Management Tools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BB562E-9D62-4B5E-BE44-6F221C2E5DF8}"/>
              </a:ext>
            </a:extLst>
          </p:cNvPr>
          <p:cNvSpPr>
            <a:spLocks noChangeAspect="1"/>
          </p:cNvSpPr>
          <p:nvPr/>
        </p:nvSpPr>
        <p:spPr>
          <a:xfrm>
            <a:off x="7700948" y="3151809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30B1A2-C3F6-4D45-812F-0F742BC4B290}"/>
              </a:ext>
            </a:extLst>
          </p:cNvPr>
          <p:cNvSpPr txBox="1"/>
          <p:nvPr/>
        </p:nvSpPr>
        <p:spPr>
          <a:xfrm>
            <a:off x="8008944" y="3113043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12844E-213F-4BF2-A889-EFA652F7D2CD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007012" y="3302685"/>
            <a:ext cx="3693936" cy="22404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D72F81-B336-42AA-A8FE-6152C25CBAE3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4007012" y="3526732"/>
            <a:ext cx="3700180" cy="88767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2B1009-FDB2-48B6-92A8-4279427CD1C9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007011" y="3302685"/>
            <a:ext cx="3693937" cy="79173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EB796B-7E1D-4B06-932E-8344DE4F9FBF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4007011" y="4094418"/>
            <a:ext cx="3700181" cy="319989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DEB0B1-F9A9-4A79-8F73-72512AA89241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008535" y="3302685"/>
            <a:ext cx="3692413" cy="1359419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E832EA-4DA1-4461-9350-CC85B0FDE6A1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008535" y="4414407"/>
            <a:ext cx="3698657" cy="24769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0A5207B-8BE7-4B3E-84E3-163BB6D7F036}"/>
              </a:ext>
            </a:extLst>
          </p:cNvPr>
          <p:cNvSpPr>
            <a:spLocks noChangeAspect="1"/>
          </p:cNvSpPr>
          <p:nvPr/>
        </p:nvSpPr>
        <p:spPr>
          <a:xfrm>
            <a:off x="4756530" y="5322349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50A042-7F66-467E-8AD6-BC8E920B49FD}"/>
              </a:ext>
            </a:extLst>
          </p:cNvPr>
          <p:cNvSpPr txBox="1"/>
          <p:nvPr/>
        </p:nvSpPr>
        <p:spPr>
          <a:xfrm>
            <a:off x="3894430" y="5626334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Ad-hoc processes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3BAC389-3939-477D-8B16-3AABF7285DCE}"/>
              </a:ext>
            </a:extLst>
          </p:cNvPr>
          <p:cNvCxnSpPr>
            <a:cxnSpLocks/>
            <a:stCxn id="64" idx="0"/>
            <a:endCxn id="25" idx="3"/>
          </p:cNvCxnSpPr>
          <p:nvPr/>
        </p:nvCxnSpPr>
        <p:spPr>
          <a:xfrm flipV="1">
            <a:off x="4907406" y="3409370"/>
            <a:ext cx="2837733" cy="1912979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477990-4E29-41B8-BDD1-862E9638B03F}"/>
              </a:ext>
            </a:extLst>
          </p:cNvPr>
          <p:cNvCxnSpPr>
            <a:cxnSpLocks/>
            <a:stCxn id="64" idx="0"/>
            <a:endCxn id="7" idx="3"/>
          </p:cNvCxnSpPr>
          <p:nvPr/>
        </p:nvCxnSpPr>
        <p:spPr>
          <a:xfrm flipV="1">
            <a:off x="4907406" y="3955303"/>
            <a:ext cx="2850221" cy="136704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FF31D53-0657-49BB-8BCB-D4FFBBD433BB}"/>
              </a:ext>
            </a:extLst>
          </p:cNvPr>
          <p:cNvCxnSpPr>
            <a:cxnSpLocks/>
            <a:stCxn id="64" idx="0"/>
            <a:endCxn id="23" idx="3"/>
          </p:cNvCxnSpPr>
          <p:nvPr/>
        </p:nvCxnSpPr>
        <p:spPr>
          <a:xfrm flipV="1">
            <a:off x="4907406" y="4521092"/>
            <a:ext cx="2843977" cy="80125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E3BE3C-A6A4-4BAF-8514-180A2670C9C3}"/>
              </a:ext>
            </a:extLst>
          </p:cNvPr>
          <p:cNvCxnSpPr>
            <a:cxnSpLocks/>
          </p:cNvCxnSpPr>
          <p:nvPr/>
        </p:nvCxnSpPr>
        <p:spPr>
          <a:xfrm flipH="1" flipV="1">
            <a:off x="4007012" y="3526732"/>
            <a:ext cx="900394" cy="182511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683A19-D88B-4926-9753-28B7ED14BEAD}"/>
              </a:ext>
            </a:extLst>
          </p:cNvPr>
          <p:cNvCxnSpPr>
            <a:cxnSpLocks/>
          </p:cNvCxnSpPr>
          <p:nvPr/>
        </p:nvCxnSpPr>
        <p:spPr>
          <a:xfrm flipH="1" flipV="1">
            <a:off x="4007011" y="4094418"/>
            <a:ext cx="900395" cy="125742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702CFBA-490C-4A00-ABC0-22A18C15AA80}"/>
              </a:ext>
            </a:extLst>
          </p:cNvPr>
          <p:cNvCxnSpPr>
            <a:cxnSpLocks/>
          </p:cNvCxnSpPr>
          <p:nvPr/>
        </p:nvCxnSpPr>
        <p:spPr>
          <a:xfrm flipH="1" flipV="1">
            <a:off x="4008535" y="4662104"/>
            <a:ext cx="898871" cy="68974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C1C35FB2-2568-4491-98F3-5AD4740F494F}"/>
              </a:ext>
            </a:extLst>
          </p:cNvPr>
          <p:cNvSpPr>
            <a:spLocks noChangeAspect="1"/>
          </p:cNvSpPr>
          <p:nvPr/>
        </p:nvSpPr>
        <p:spPr>
          <a:xfrm rot="5400000">
            <a:off x="3687396" y="2819544"/>
            <a:ext cx="328377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AF84D1-D22D-4F73-B370-D28E3B9A807C}"/>
              </a:ext>
            </a:extLst>
          </p:cNvPr>
          <p:cNvSpPr txBox="1"/>
          <p:nvPr/>
        </p:nvSpPr>
        <p:spPr>
          <a:xfrm>
            <a:off x="1896821" y="2781466"/>
            <a:ext cx="172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IPAM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F480BA-CB12-467F-91EB-3245453106BD}"/>
              </a:ext>
            </a:extLst>
          </p:cNvPr>
          <p:cNvCxnSpPr>
            <a:cxnSpLocks/>
          </p:cNvCxnSpPr>
          <p:nvPr/>
        </p:nvCxnSpPr>
        <p:spPr>
          <a:xfrm flipH="1" flipV="1">
            <a:off x="4002461" y="2970421"/>
            <a:ext cx="904945" cy="238142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B65A6E8-49F5-414C-8BB1-7F4172187B01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002461" y="2970421"/>
            <a:ext cx="3710975" cy="87819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BF601200-4F74-4CCA-B7B6-55052D3480F3}"/>
              </a:ext>
            </a:extLst>
          </p:cNvPr>
          <p:cNvSpPr>
            <a:spLocks noChangeAspect="1"/>
          </p:cNvSpPr>
          <p:nvPr/>
        </p:nvSpPr>
        <p:spPr>
          <a:xfrm>
            <a:off x="6838849" y="5326796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1942F8-E6A0-4766-BD74-C5EB652A448F}"/>
              </a:ext>
            </a:extLst>
          </p:cNvPr>
          <p:cNvSpPr txBox="1"/>
          <p:nvPr/>
        </p:nvSpPr>
        <p:spPr>
          <a:xfrm>
            <a:off x="5976749" y="5620934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Maintenance Jobs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E56330D-437E-4158-B264-0AEDBD983ABD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4008535" y="4662104"/>
            <a:ext cx="2981190" cy="66469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BAF6118-354C-48AE-85C3-BE91FDE3F0E7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4007011" y="4094418"/>
            <a:ext cx="2982714" cy="123237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18C836E-9ADB-4E92-870E-CEEF7E27E2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4007012" y="3526732"/>
            <a:ext cx="2982713" cy="180006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3303E08-9B52-424E-AEC6-E0AB3141323A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4002461" y="2970421"/>
            <a:ext cx="2987264" cy="235637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FE863EC-D203-4D4B-9F06-697DBF51B83C}"/>
              </a:ext>
            </a:extLst>
          </p:cNvPr>
          <p:cNvCxnSpPr>
            <a:cxnSpLocks/>
            <a:stCxn id="123" idx="0"/>
            <a:endCxn id="25" idx="3"/>
          </p:cNvCxnSpPr>
          <p:nvPr/>
        </p:nvCxnSpPr>
        <p:spPr>
          <a:xfrm flipV="1">
            <a:off x="6989725" y="3409370"/>
            <a:ext cx="755414" cy="191742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60AEDA9-01AE-4AFB-9414-0226B6C7A7C5}"/>
              </a:ext>
            </a:extLst>
          </p:cNvPr>
          <p:cNvCxnSpPr>
            <a:cxnSpLocks/>
            <a:stCxn id="123" idx="0"/>
            <a:endCxn id="7" idx="3"/>
          </p:cNvCxnSpPr>
          <p:nvPr/>
        </p:nvCxnSpPr>
        <p:spPr>
          <a:xfrm flipV="1">
            <a:off x="6989725" y="3955303"/>
            <a:ext cx="767902" cy="137149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56375BB-A100-4DAE-9E96-F9EEC87F853B}"/>
              </a:ext>
            </a:extLst>
          </p:cNvPr>
          <p:cNvCxnSpPr>
            <a:cxnSpLocks/>
            <a:stCxn id="123" idx="0"/>
            <a:endCxn id="23" idx="3"/>
          </p:cNvCxnSpPr>
          <p:nvPr/>
        </p:nvCxnSpPr>
        <p:spPr>
          <a:xfrm flipV="1">
            <a:off x="6989725" y="4521092"/>
            <a:ext cx="761658" cy="80570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AD158E7B-BC6E-480C-9AAF-D56C2B5BBCE3}"/>
              </a:ext>
            </a:extLst>
          </p:cNvPr>
          <p:cNvSpPr>
            <a:spLocks noChangeAspect="1"/>
          </p:cNvSpPr>
          <p:nvPr/>
        </p:nvSpPr>
        <p:spPr>
          <a:xfrm>
            <a:off x="5769505" y="2177115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38DF7A-EFDF-4633-87C8-04CA9B25EC29}"/>
              </a:ext>
            </a:extLst>
          </p:cNvPr>
          <p:cNvCxnSpPr>
            <a:cxnSpLocks/>
            <a:stCxn id="171" idx="4"/>
          </p:cNvCxnSpPr>
          <p:nvPr/>
        </p:nvCxnSpPr>
        <p:spPr>
          <a:xfrm flipH="1">
            <a:off x="4008535" y="2478867"/>
            <a:ext cx="1911846" cy="218323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B923EE7-1663-4A53-AEAC-DCA25FD4654F}"/>
              </a:ext>
            </a:extLst>
          </p:cNvPr>
          <p:cNvCxnSpPr>
            <a:cxnSpLocks/>
            <a:stCxn id="171" idx="4"/>
          </p:cNvCxnSpPr>
          <p:nvPr/>
        </p:nvCxnSpPr>
        <p:spPr>
          <a:xfrm flipH="1">
            <a:off x="4007011" y="2478867"/>
            <a:ext cx="1913370" cy="161555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D12D24E-F63C-42B3-914F-6131C11FA60E}"/>
              </a:ext>
            </a:extLst>
          </p:cNvPr>
          <p:cNvCxnSpPr>
            <a:cxnSpLocks/>
            <a:stCxn id="171" idx="4"/>
          </p:cNvCxnSpPr>
          <p:nvPr/>
        </p:nvCxnSpPr>
        <p:spPr>
          <a:xfrm flipH="1">
            <a:off x="4007012" y="2478867"/>
            <a:ext cx="1913369" cy="104786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69EF833-B868-495F-B19C-08C0AB1C9DBB}"/>
              </a:ext>
            </a:extLst>
          </p:cNvPr>
          <p:cNvCxnSpPr>
            <a:cxnSpLocks/>
            <a:stCxn id="171" idx="4"/>
          </p:cNvCxnSpPr>
          <p:nvPr/>
        </p:nvCxnSpPr>
        <p:spPr>
          <a:xfrm flipH="1">
            <a:off x="4002461" y="2478867"/>
            <a:ext cx="1917920" cy="49155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7CC1926-918A-485A-935B-E2104565E24A}"/>
              </a:ext>
            </a:extLst>
          </p:cNvPr>
          <p:cNvCxnSpPr>
            <a:cxnSpLocks/>
            <a:stCxn id="171" idx="4"/>
            <a:endCxn id="25" idx="1"/>
          </p:cNvCxnSpPr>
          <p:nvPr/>
        </p:nvCxnSpPr>
        <p:spPr>
          <a:xfrm>
            <a:off x="5920381" y="2478867"/>
            <a:ext cx="1824758" cy="71713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88E23A7-3D3E-40EC-A7D6-56BDD039E46E}"/>
              </a:ext>
            </a:extLst>
          </p:cNvPr>
          <p:cNvCxnSpPr>
            <a:cxnSpLocks/>
            <a:stCxn id="171" idx="4"/>
            <a:endCxn id="7" idx="1"/>
          </p:cNvCxnSpPr>
          <p:nvPr/>
        </p:nvCxnSpPr>
        <p:spPr>
          <a:xfrm>
            <a:off x="5920381" y="2478867"/>
            <a:ext cx="1837246" cy="126306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2169693-294B-4DF4-91BE-832F87D8C5FE}"/>
              </a:ext>
            </a:extLst>
          </p:cNvPr>
          <p:cNvCxnSpPr>
            <a:cxnSpLocks/>
            <a:stCxn id="171" idx="4"/>
            <a:endCxn id="23" idx="1"/>
          </p:cNvCxnSpPr>
          <p:nvPr/>
        </p:nvCxnSpPr>
        <p:spPr>
          <a:xfrm>
            <a:off x="5920381" y="2478867"/>
            <a:ext cx="1831002" cy="182885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575EBC41-21C8-4B2E-8C38-953BF37DF621}"/>
              </a:ext>
            </a:extLst>
          </p:cNvPr>
          <p:cNvSpPr txBox="1"/>
          <p:nvPr/>
        </p:nvSpPr>
        <p:spPr>
          <a:xfrm>
            <a:off x="4831968" y="1850014"/>
            <a:ext cx="217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Dashboards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5B9373E-4508-467B-9365-C0209598120A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4002461" y="2970421"/>
            <a:ext cx="3698487" cy="33226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1E8DCE0-05A4-426C-A622-94ABBE0CFC31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4002461" y="2970421"/>
            <a:ext cx="3704731" cy="144398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7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Sources</a:t>
            </a:r>
          </a:p>
        </p:txBody>
      </p:sp>
      <p:sp>
        <p:nvSpPr>
          <p:cNvPr id="57" name="AutoShape 2" descr="Azure Active Directory Vector Logo - Download Free SVG Icon |  Worldvectorlogo">
            <a:extLst>
              <a:ext uri="{FF2B5EF4-FFF2-40B4-BE49-F238E27FC236}">
                <a16:creationId xmlns:a16="http://schemas.microsoft.com/office/drawing/2014/main" id="{CFD5B9B9-D581-4C4F-99F4-F6FF76A0E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F336C0-02DA-4922-807B-30B4381E5F84}"/>
              </a:ext>
            </a:extLst>
          </p:cNvPr>
          <p:cNvGrpSpPr/>
          <p:nvPr/>
        </p:nvGrpSpPr>
        <p:grpSpPr>
          <a:xfrm>
            <a:off x="6942143" y="1765239"/>
            <a:ext cx="3591103" cy="2142130"/>
            <a:chOff x="7814517" y="476633"/>
            <a:chExt cx="3591103" cy="214213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2B111A7-1067-4B33-A771-F23C0BC3EA57}"/>
                </a:ext>
              </a:extLst>
            </p:cNvPr>
            <p:cNvGrpSpPr/>
            <p:nvPr/>
          </p:nvGrpSpPr>
          <p:grpSpPr>
            <a:xfrm>
              <a:off x="7814517" y="476633"/>
              <a:ext cx="3591103" cy="2142130"/>
              <a:chOff x="515360" y="2245486"/>
              <a:chExt cx="3591103" cy="214213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32E420E-8791-4C77-BC58-3987FCE7C205}"/>
                  </a:ext>
                </a:extLst>
              </p:cNvPr>
              <p:cNvSpPr/>
              <p:nvPr/>
            </p:nvSpPr>
            <p:spPr>
              <a:xfrm>
                <a:off x="515360" y="2245486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Network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80D24165-B952-4EC0-94DA-BE0BDEB88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2301" y="2688541"/>
                <a:ext cx="748682" cy="423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53E08DF-DC48-477E-8F4F-0880BEF47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7435" y="1640442"/>
              <a:ext cx="642716" cy="769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0024B83-1BC9-4C55-BB15-EA3438FEE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781" y="949703"/>
              <a:ext cx="834715" cy="375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093A831-0BD9-422B-A005-C353CF93F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03363" y="1382797"/>
              <a:ext cx="642716" cy="64271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665D0AA-0F1C-48B3-AA27-623702B3B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41596" y="1925671"/>
              <a:ext cx="527813" cy="527813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B3B7EA-C5C6-4406-BED6-10C5DBB5B898}"/>
              </a:ext>
            </a:extLst>
          </p:cNvPr>
          <p:cNvGrpSpPr/>
          <p:nvPr/>
        </p:nvGrpSpPr>
        <p:grpSpPr>
          <a:xfrm>
            <a:off x="1252340" y="4281188"/>
            <a:ext cx="3591103" cy="2142130"/>
            <a:chOff x="4417052" y="2945147"/>
            <a:chExt cx="3591103" cy="214213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FFA2517-65EF-4922-9F25-D87B43FFBC63}"/>
                </a:ext>
              </a:extLst>
            </p:cNvPr>
            <p:cNvSpPr/>
            <p:nvPr/>
          </p:nvSpPr>
          <p:spPr>
            <a:xfrm>
              <a:off x="4417052" y="2945147"/>
              <a:ext cx="3591103" cy="214213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InfoSec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98FD7E6-8BA5-4C76-81F6-DA0163944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86" y="3408593"/>
              <a:ext cx="532053" cy="7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630F1A-4C1A-4802-B20C-A3C76CB79152}"/>
              </a:ext>
            </a:extLst>
          </p:cNvPr>
          <p:cNvGrpSpPr/>
          <p:nvPr/>
        </p:nvGrpSpPr>
        <p:grpSpPr>
          <a:xfrm>
            <a:off x="6942142" y="4281188"/>
            <a:ext cx="3591103" cy="2142130"/>
            <a:chOff x="8149379" y="2858587"/>
            <a:chExt cx="3591103" cy="214213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EB1B41A-04CA-432B-8552-2688CE5198A9}"/>
                </a:ext>
              </a:extLst>
            </p:cNvPr>
            <p:cNvSpPr/>
            <p:nvPr/>
          </p:nvSpPr>
          <p:spPr>
            <a:xfrm>
              <a:off x="8149379" y="2858587"/>
              <a:ext cx="3591103" cy="214213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Telephony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5435FD2-DB20-4C22-8348-351B6120A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964" y="3384769"/>
              <a:ext cx="764648" cy="585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C4F6729-C77F-4313-92AC-17303C64B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859" y="3379147"/>
              <a:ext cx="790331" cy="584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97BF492-E4DF-4845-BE21-742EC40A6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7953" y="4124993"/>
              <a:ext cx="904345" cy="59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00F160-9E71-4B77-8F10-BCB71857D78F}"/>
              </a:ext>
            </a:extLst>
          </p:cNvPr>
          <p:cNvGrpSpPr/>
          <p:nvPr/>
        </p:nvGrpSpPr>
        <p:grpSpPr>
          <a:xfrm>
            <a:off x="1252339" y="1765239"/>
            <a:ext cx="3591103" cy="2142130"/>
            <a:chOff x="461506" y="491286"/>
            <a:chExt cx="3591103" cy="21421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820DD3F-191B-455C-A390-9E255D381B0C}"/>
                </a:ext>
              </a:extLst>
            </p:cNvPr>
            <p:cNvGrpSpPr/>
            <p:nvPr/>
          </p:nvGrpSpPr>
          <p:grpSpPr>
            <a:xfrm>
              <a:off x="461506" y="491286"/>
              <a:ext cx="3591103" cy="2142130"/>
              <a:chOff x="1424616" y="1239325"/>
              <a:chExt cx="3591103" cy="214213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FF73F7D-C4C0-43C7-BAC2-37FC8FEF9105}"/>
                  </a:ext>
                </a:extLst>
              </p:cNvPr>
              <p:cNvSpPr/>
              <p:nvPr/>
            </p:nvSpPr>
            <p:spPr>
              <a:xfrm>
                <a:off x="1424616" y="1239325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Directory Services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E0B3DE76-836E-447F-9A50-4CDEEE87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076458" y="1761603"/>
                <a:ext cx="634362" cy="63922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68A3B-4D7F-4F2A-AD2E-1C12F7FFF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692628" y="1775833"/>
                <a:ext cx="610760" cy="61076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C5B34E7-C0D1-4E9B-ABC3-E19B00ED4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692628" y="2657544"/>
                <a:ext cx="611789" cy="611789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CCAF6B-02DE-4D69-A86B-C012DC918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038" y="1909505"/>
              <a:ext cx="610760" cy="61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0430FBE3-B2E1-418E-832A-DBEE8F7E42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8766" y="4741617"/>
            <a:ext cx="854865" cy="653204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B99FF496-99F6-40B7-92B9-C9AC64670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15029" y="5411358"/>
            <a:ext cx="865722" cy="8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7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Sources</a:t>
            </a:r>
          </a:p>
        </p:txBody>
      </p:sp>
      <p:sp>
        <p:nvSpPr>
          <p:cNvPr id="57" name="AutoShape 2" descr="Azure Active Directory Vector Logo - Download Free SVG Icon |  Worldvectorlogo">
            <a:extLst>
              <a:ext uri="{FF2B5EF4-FFF2-40B4-BE49-F238E27FC236}">
                <a16:creationId xmlns:a16="http://schemas.microsoft.com/office/drawing/2014/main" id="{CFD5B9B9-D581-4C4F-99F4-F6FF76A0E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7517" y="37120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00F160-9E71-4B77-8F10-BCB71857D78F}"/>
              </a:ext>
            </a:extLst>
          </p:cNvPr>
          <p:cNvGrpSpPr/>
          <p:nvPr/>
        </p:nvGrpSpPr>
        <p:grpSpPr>
          <a:xfrm>
            <a:off x="1252339" y="1765239"/>
            <a:ext cx="3591103" cy="2142130"/>
            <a:chOff x="461506" y="491286"/>
            <a:chExt cx="3591103" cy="21421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820DD3F-191B-455C-A390-9E255D381B0C}"/>
                </a:ext>
              </a:extLst>
            </p:cNvPr>
            <p:cNvGrpSpPr/>
            <p:nvPr/>
          </p:nvGrpSpPr>
          <p:grpSpPr>
            <a:xfrm>
              <a:off x="461506" y="491286"/>
              <a:ext cx="3591103" cy="2142130"/>
              <a:chOff x="1424616" y="1239325"/>
              <a:chExt cx="3591103" cy="214213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FF73F7D-C4C0-43C7-BAC2-37FC8FEF9105}"/>
                  </a:ext>
                </a:extLst>
              </p:cNvPr>
              <p:cNvSpPr/>
              <p:nvPr/>
            </p:nvSpPr>
            <p:spPr>
              <a:xfrm>
                <a:off x="1424616" y="1239325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Directory Services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E0B3DE76-836E-447F-9A50-4CDEEE87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76458" y="1761603"/>
                <a:ext cx="634362" cy="63922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68A3B-4D7F-4F2A-AD2E-1C12F7FFF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2628" y="1775833"/>
                <a:ext cx="610760" cy="61076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C5B34E7-C0D1-4E9B-ABC3-E19B00ED4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92628" y="2657544"/>
                <a:ext cx="611789" cy="611789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CCAF6B-02DE-4D69-A86B-C012DC918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038" y="1909505"/>
              <a:ext cx="610760" cy="61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0430FBE3-B2E1-418E-832A-DBEE8F7E4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8766" y="4741617"/>
            <a:ext cx="854865" cy="6532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684F41E-051F-4885-80CD-A371EC2189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66471" y="3047796"/>
            <a:ext cx="2264909" cy="2264909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64EC96A-3DB5-4B28-B084-C4923F9D552B}"/>
              </a:ext>
            </a:extLst>
          </p:cNvPr>
          <p:cNvSpPr/>
          <p:nvPr/>
        </p:nvSpPr>
        <p:spPr>
          <a:xfrm>
            <a:off x="8978154" y="1736401"/>
            <a:ext cx="2734875" cy="9906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Hi!  I need a list of Active Directory users.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6EDBB56-A262-4A9A-99EF-624590668E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49341" y="4191232"/>
            <a:ext cx="2264909" cy="2264909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CBBC5E1-A220-4C65-995A-BB9091FD8B6A}"/>
              </a:ext>
            </a:extLst>
          </p:cNvPr>
          <p:cNvSpPr/>
          <p:nvPr/>
        </p:nvSpPr>
        <p:spPr>
          <a:xfrm>
            <a:off x="5671325" y="2836027"/>
            <a:ext cx="2264909" cy="9906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Okay, here you go…</a:t>
            </a:r>
          </a:p>
        </p:txBody>
      </p:sp>
    </p:spTree>
    <p:extLst>
      <p:ext uri="{BB962C8B-B14F-4D97-AF65-F5344CB8AC3E}">
        <p14:creationId xmlns:p14="http://schemas.microsoft.com/office/powerpoint/2010/main" val="116100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Sources</a:t>
            </a:r>
          </a:p>
        </p:txBody>
      </p:sp>
      <p:sp>
        <p:nvSpPr>
          <p:cNvPr id="57" name="AutoShape 2" descr="Azure Active Directory Vector Logo - Download Free SVG Icon |  Worldvectorlogo">
            <a:extLst>
              <a:ext uri="{FF2B5EF4-FFF2-40B4-BE49-F238E27FC236}">
                <a16:creationId xmlns:a16="http://schemas.microsoft.com/office/drawing/2014/main" id="{CFD5B9B9-D581-4C4F-99F4-F6FF76A0E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00F160-9E71-4B77-8F10-BCB71857D78F}"/>
              </a:ext>
            </a:extLst>
          </p:cNvPr>
          <p:cNvGrpSpPr/>
          <p:nvPr/>
        </p:nvGrpSpPr>
        <p:grpSpPr>
          <a:xfrm>
            <a:off x="1252339" y="1765239"/>
            <a:ext cx="3591103" cy="2142130"/>
            <a:chOff x="461506" y="491286"/>
            <a:chExt cx="3591103" cy="21421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820DD3F-191B-455C-A390-9E255D381B0C}"/>
                </a:ext>
              </a:extLst>
            </p:cNvPr>
            <p:cNvGrpSpPr/>
            <p:nvPr/>
          </p:nvGrpSpPr>
          <p:grpSpPr>
            <a:xfrm>
              <a:off x="461506" y="491286"/>
              <a:ext cx="3591103" cy="2142130"/>
              <a:chOff x="1424616" y="1239325"/>
              <a:chExt cx="3591103" cy="214213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FF73F7D-C4C0-43C7-BAC2-37FC8FEF9105}"/>
                  </a:ext>
                </a:extLst>
              </p:cNvPr>
              <p:cNvSpPr/>
              <p:nvPr/>
            </p:nvSpPr>
            <p:spPr>
              <a:xfrm>
                <a:off x="1424616" y="1239325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Directory Services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E0B3DE76-836E-447F-9A50-4CDEEE87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76458" y="1761603"/>
                <a:ext cx="634362" cy="63922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68A3B-4D7F-4F2A-AD2E-1C12F7FFF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2628" y="1775833"/>
                <a:ext cx="610760" cy="61076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C5B34E7-C0D1-4E9B-ABC3-E19B00ED4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92628" y="2657544"/>
                <a:ext cx="611789" cy="611789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CCAF6B-02DE-4D69-A86B-C012DC918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038" y="1909505"/>
              <a:ext cx="610760" cy="61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0430FBE3-B2E1-418E-832A-DBEE8F7E4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8766" y="4741617"/>
            <a:ext cx="854865" cy="653204"/>
          </a:xfrm>
          <a:prstGeom prst="rect">
            <a:avLst/>
          </a:prstGeom>
        </p:spPr>
      </p:pic>
      <p:pic>
        <p:nvPicPr>
          <p:cNvPr id="3074" name="Picture 2" descr="You get a spreadsheet And you get a spreadsheet - Oprah Winfrey &quot;You Get a  Car&quot; | Make a Meme">
            <a:extLst>
              <a:ext uri="{FF2B5EF4-FFF2-40B4-BE49-F238E27FC236}">
                <a16:creationId xmlns:a16="http://schemas.microsoft.com/office/drawing/2014/main" id="{03464FAC-9302-4E9C-B2A3-F64CC346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94" y="1790639"/>
            <a:ext cx="5280139" cy="394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9062313-EB10-4392-9704-A527CB6DC0BD}"/>
              </a:ext>
            </a:extLst>
          </p:cNvPr>
          <p:cNvSpPr/>
          <p:nvPr/>
        </p:nvSpPr>
        <p:spPr>
          <a:xfrm>
            <a:off x="4934585" y="2386588"/>
            <a:ext cx="1421752" cy="86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41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956</Words>
  <Application>Microsoft Office PowerPoint</Application>
  <PresentationFormat>Widescreen</PresentationFormat>
  <Paragraphs>254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Celestial</vt:lpstr>
      <vt:lpstr>Making a Mesh of the Infrastructure </vt:lpstr>
      <vt:lpstr>PowerPoint Presentation</vt:lpstr>
      <vt:lpstr>Agenda</vt:lpstr>
      <vt:lpstr>The Challenge</vt:lpstr>
      <vt:lpstr>Infrastructure Sources</vt:lpstr>
      <vt:lpstr>Infrastructure Sources</vt:lpstr>
      <vt:lpstr>Infrastructure Sources</vt:lpstr>
      <vt:lpstr>Infrastructure Sources</vt:lpstr>
      <vt:lpstr>Infrastructure Sources</vt:lpstr>
      <vt:lpstr>Accessing a Source – NO API</vt:lpstr>
      <vt:lpstr>Sample sources</vt:lpstr>
      <vt:lpstr>Accessing a Source – DIRECT API</vt:lpstr>
      <vt:lpstr>Accessing a Source – DIRECT API</vt:lpstr>
      <vt:lpstr>Infrastructure Sources</vt:lpstr>
      <vt:lpstr>PowerPoint Presentation</vt:lpstr>
      <vt:lpstr>Data mesh</vt:lpstr>
      <vt:lpstr>DRP – Declarative Resource Protocol</vt:lpstr>
      <vt:lpstr>DRP – Declarative Resource Protocol</vt:lpstr>
      <vt:lpstr>DRP – roles</vt:lpstr>
      <vt:lpstr>DRP – Multiple Zone example</vt:lpstr>
      <vt:lpstr>Accessing a Source – DIRECT API</vt:lpstr>
      <vt:lpstr>Accessing a Source - MESH</vt:lpstr>
      <vt:lpstr>Accessing a Source - MESH</vt:lpstr>
      <vt:lpstr>Infrastructure Sources</vt:lpstr>
      <vt:lpstr>Infrastructure Sources</vt:lpstr>
      <vt:lpstr>Infrastructure Sources</vt:lpstr>
      <vt:lpstr>Demo Time</vt:lpstr>
      <vt:lpstr>Closing thought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Mesh of the Infrastructure </dc:title>
  <dc:creator>Pete Brown</dc:creator>
  <cp:lastModifiedBy>Pete Brown</cp:lastModifiedBy>
  <cp:revision>9</cp:revision>
  <dcterms:created xsi:type="dcterms:W3CDTF">2021-01-27T08:04:36Z</dcterms:created>
  <dcterms:modified xsi:type="dcterms:W3CDTF">2021-01-27T21:26:54Z</dcterms:modified>
</cp:coreProperties>
</file>