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0" r:id="rId4"/>
    <p:sldId id="261" r:id="rId5"/>
    <p:sldId id="286" r:id="rId6"/>
    <p:sldId id="262" r:id="rId7"/>
    <p:sldId id="263" r:id="rId8"/>
    <p:sldId id="266" r:id="rId9"/>
    <p:sldId id="264" r:id="rId10"/>
    <p:sldId id="265" r:id="rId11"/>
    <p:sldId id="267" r:id="rId12"/>
    <p:sldId id="268" r:id="rId13"/>
    <p:sldId id="270" r:id="rId14"/>
    <p:sldId id="269" r:id="rId15"/>
    <p:sldId id="279" r:id="rId16"/>
    <p:sldId id="271" r:id="rId17"/>
    <p:sldId id="272" r:id="rId18"/>
    <p:sldId id="273" r:id="rId19"/>
    <p:sldId id="274" r:id="rId20"/>
    <p:sldId id="275" r:id="rId21"/>
    <p:sldId id="278" r:id="rId2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2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598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3936" cy="6858000"/>
          </a:xfrm>
          <a:prstGeom prst="rect">
            <a:avLst/>
          </a:prstGeom>
          <a:gradFill flip="none" rotWithShape="1">
            <a:gsLst>
              <a:gs pos="62000">
                <a:schemeClr val="tx1">
                  <a:alpha val="38000"/>
                </a:schemeClr>
              </a:gs>
              <a:gs pos="0">
                <a:schemeClr val="bg1">
                  <a:alpha val="0"/>
                  <a:lumMod val="0"/>
                  <a:lumOff val="100000"/>
                </a:schemeClr>
              </a:gs>
              <a:gs pos="100000">
                <a:schemeClr val="tx1"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936" y="0"/>
            <a:ext cx="7557166" cy="6858000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33000"/>
                </a:schemeClr>
              </a:gs>
              <a:gs pos="0">
                <a:schemeClr val="tx1">
                  <a:alpha val="0"/>
                  <a:lumMod val="99000"/>
                </a:schemeClr>
              </a:gs>
              <a:gs pos="86472">
                <a:schemeClr val="tx1">
                  <a:alpha val="79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3740" y="674370"/>
            <a:ext cx="1219200" cy="72390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3429000" y="4281787"/>
            <a:ext cx="2070100" cy="0"/>
          </a:xfrm>
          <a:prstGeom prst="line">
            <a:avLst/>
          </a:prstGeom>
          <a:ln>
            <a:solidFill>
              <a:schemeClr val="accent6">
                <a:lumMod val="95000"/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33400" y="3206366"/>
            <a:ext cx="6457950" cy="84023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3400" y="4138671"/>
            <a:ext cx="2895600" cy="286232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418668" y="3748630"/>
            <a:ext cx="21229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66267" y="3190330"/>
            <a:ext cx="2275397" cy="535531"/>
          </a:xfrm>
        </p:spPr>
        <p:txBody>
          <a:bodyPr wrap="square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620002" y="3133534"/>
            <a:ext cx="2624666" cy="59093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489" y="0"/>
            <a:ext cx="12192000" cy="6858000"/>
          </a:xfrm>
          <a:prstGeom prst="rect">
            <a:avLst/>
          </a:prstGeom>
          <a:gradFill flip="none" rotWithShape="1">
            <a:gsLst>
              <a:gs pos="62000">
                <a:schemeClr val="tx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tx1"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6489" y="0"/>
            <a:ext cx="12208489" cy="6858000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33000"/>
                </a:schemeClr>
              </a:gs>
              <a:gs pos="0">
                <a:schemeClr val="tx1">
                  <a:alpha val="0"/>
                  <a:lumMod val="99000"/>
                </a:schemeClr>
              </a:gs>
              <a:gs pos="86472">
                <a:schemeClr val="tx1">
                  <a:alpha val="79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3740" y="659855"/>
            <a:ext cx="1219200" cy="72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086100" y="2773436"/>
            <a:ext cx="6019800" cy="1311128"/>
          </a:xfrm>
        </p:spPr>
        <p:txBody>
          <a:bodyPr wrap="square">
            <a:normAutofit/>
          </a:bodyPr>
          <a:lstStyle>
            <a:lvl1pPr algn="ctr">
              <a:defRPr sz="8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599441" y="751295"/>
            <a:ext cx="1915160" cy="286232"/>
          </a:xfrm>
        </p:spPr>
        <p:txBody>
          <a:bodyPr>
            <a:normAutofit/>
          </a:bodyPr>
          <a:lstStyle>
            <a:lvl1pPr marL="0" indent="0" algn="dist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2022/5/18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37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6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629920" y="798523"/>
            <a:ext cx="1897380" cy="3432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2500"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1400" b="1">
                <a:solidFill>
                  <a:schemeClr val="bg1"/>
                </a:solidFill>
              </a:rPr>
              <a:t>网易云音乐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352040" y="3501390"/>
            <a:ext cx="7978775" cy="840105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>
                <a:sym typeface="+mn-lt"/>
              </a:rPr>
              <a:t>网易云音乐热歌榜爬取</a:t>
            </a:r>
            <a:br>
              <a:rPr lang="zh-CN" altLang="en-US">
                <a:sym typeface="+mn-lt"/>
              </a:rPr>
            </a:br>
            <a:r>
              <a:rPr lang="zh-CN" altLang="en-US">
                <a:sym typeface="+mn-lt"/>
              </a:rPr>
              <a:t/>
            </a:r>
            <a:br>
              <a:rPr lang="zh-CN" altLang="en-US">
                <a:sym typeface="+mn-lt"/>
              </a:rPr>
            </a:br>
            <a:r>
              <a:rPr lang="zh-CN" altLang="en-US">
                <a:sym typeface="+mn-lt"/>
              </a:rPr>
              <a:t>                   </a:t>
            </a:r>
            <a:r>
              <a:rPr lang="en-US" altLang="zh-CN">
                <a:sym typeface="+mn-lt"/>
              </a:rPr>
              <a:t>——</a:t>
            </a:r>
            <a:r>
              <a:rPr lang="zh-CN" altLang="en-US">
                <a:sym typeface="+mn-lt"/>
              </a:rPr>
              <a:t>歌词与热评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29655" y="5154295"/>
            <a:ext cx="4844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报告人：李</a:t>
            </a:r>
            <a:r>
              <a:rPr lang="zh-CN" altLang="en-US" sz="2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海豹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dell\Desktop\图片4.png图片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5575" y="100965"/>
            <a:ext cx="11881485" cy="66560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dell\Desktop\图片5.png图片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4765" y="10795"/>
            <a:ext cx="5921375" cy="68605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610" y="10795"/>
            <a:ext cx="6289675" cy="68605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625" y="62865"/>
            <a:ext cx="5469890" cy="23317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0" y="62865"/>
            <a:ext cx="6295390" cy="67322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81750" y="2714625"/>
            <a:ext cx="563435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message['nickname'] = comment['user']['nickname']</a:t>
            </a: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#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获取用户昵称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381750" y="3430270"/>
            <a:ext cx="532384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message['content'] = comment['content']</a:t>
            </a: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#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获取用户评论</a:t>
            </a: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81750" y="5453380"/>
            <a:ext cx="496125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将每位用户的评论存为一个字典元素；</a:t>
            </a: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每首歌的所有热门评论保存在一个字典中。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381750" y="4424045"/>
            <a:ext cx="511302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hotComments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是一个列表，通过遍历获取我们想要的部分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05" y="72390"/>
            <a:ext cx="11705590" cy="67125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dell\Desktop\图片7.png图片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145" y="183833"/>
            <a:ext cx="12158345" cy="64630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855" y="365760"/>
            <a:ext cx="6783705" cy="58083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0215" y="4093845"/>
            <a:ext cx="4668520" cy="1383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通过传入请求头参数信息，并进行</a:t>
            </a: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BeautifulSoup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加工后，得到下面一页内容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0215" y="1333500"/>
            <a:ext cx="4668520" cy="1383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为了得到包含歌单中的歌曲</a:t>
            </a: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和歌曲名称的信息，</a:t>
            </a:r>
          </a:p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定义 </a:t>
            </a: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get_soup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函数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" y="219075"/>
            <a:ext cx="12091670" cy="64192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705" y="347345"/>
            <a:ext cx="10072370" cy="9975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815" y="1440180"/>
            <a:ext cx="10072370" cy="930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9925" y="2464435"/>
            <a:ext cx="10090150" cy="742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4835" y="629285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第一首歌的信息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84835" y="1721485"/>
            <a:ext cx="121666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第二首歌的信息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72770" y="2562225"/>
            <a:ext cx="122872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最后一首歌的信息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980" y="3316605"/>
            <a:ext cx="11428095" cy="18592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980" y="5175885"/>
            <a:ext cx="11428095" cy="14636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55" y="167005"/>
            <a:ext cx="11809095" cy="65100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dell\Desktop\图片1.png图片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38480" y="14605"/>
            <a:ext cx="11115040" cy="68287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059555" y="202565"/>
            <a:ext cx="4073525" cy="5232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  <a:sym typeface="+mn-lt"/>
              </a:rPr>
              <a:t>库的使用与介绍</a:t>
            </a: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4523874" y="2927457"/>
            <a:ext cx="672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CONSTRUCT MACHINERY COMPANY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-635" y="1108710"/>
            <a:ext cx="12192635" cy="5767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0" y="6608"/>
            <a:ext cx="121920" cy="1102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>
            <p:custDataLst>
              <p:tags r:id="rId6"/>
            </p:custDataLst>
          </p:nvPr>
        </p:nvSpPr>
        <p:spPr>
          <a:xfrm>
            <a:off x="12070715" y="6608"/>
            <a:ext cx="121920" cy="1102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680" y="1974215"/>
            <a:ext cx="3723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1 . </a:t>
            </a:r>
            <a:r>
              <a:rPr lang="en-US" altLang="zh-CN" sz="3200">
                <a:sym typeface="+mn-ea"/>
              </a:rPr>
              <a:t>jieba</a:t>
            </a:r>
            <a:r>
              <a:rPr lang="zh-CN" altLang="en-US" sz="3200">
                <a:sym typeface="+mn-ea"/>
              </a:rPr>
              <a:t>：分词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614680" y="2866390"/>
            <a:ext cx="5241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2 . </a:t>
            </a:r>
            <a:r>
              <a:rPr lang="en-US" altLang="zh-CN" sz="3200" dirty="0">
                <a:sym typeface="+mn-ea"/>
              </a:rPr>
              <a:t>requests</a:t>
            </a:r>
            <a:r>
              <a:rPr lang="zh-CN" altLang="en-US" sz="3200" dirty="0" smtClean="0">
                <a:sym typeface="+mn-ea"/>
              </a:rPr>
              <a:t>：网页访问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614680" y="3806190"/>
            <a:ext cx="66567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3 . </a:t>
            </a:r>
            <a:r>
              <a:rPr lang="en-US" altLang="zh-CN" sz="3200">
                <a:sym typeface="+mn-ea"/>
              </a:rPr>
              <a:t>bs4</a:t>
            </a:r>
            <a:r>
              <a:rPr lang="zh-CN" altLang="en-US" sz="3200">
                <a:sym typeface="+mn-ea"/>
              </a:rPr>
              <a:t>：将网页转化为可读格式</a:t>
            </a:r>
            <a:endParaRPr lang="zh-CN" altLang="en-US" sz="3200"/>
          </a:p>
          <a:p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614680" y="4806950"/>
            <a:ext cx="79451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4 . </a:t>
            </a:r>
            <a:r>
              <a:rPr lang="en-US" altLang="zh-CN" sz="3200">
                <a:sym typeface="+mn-ea"/>
              </a:rPr>
              <a:t>json</a:t>
            </a:r>
            <a:r>
              <a:rPr lang="zh-CN" altLang="en-US" sz="3200">
                <a:sym typeface="+mn-ea"/>
              </a:rPr>
              <a:t>：转化参数数据为可读的</a:t>
            </a:r>
            <a:r>
              <a:rPr lang="en-US" altLang="zh-CN" sz="3200">
                <a:sym typeface="+mn-ea"/>
              </a:rPr>
              <a:t>json</a:t>
            </a:r>
            <a:r>
              <a:rPr lang="zh-CN" altLang="en-US" sz="3200">
                <a:sym typeface="+mn-ea"/>
              </a:rPr>
              <a:t>数据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14680" y="5718810"/>
            <a:ext cx="92043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5 . </a:t>
            </a:r>
            <a:r>
              <a:rPr lang="en-US" altLang="zh-CN" sz="3200">
                <a:sym typeface="+mn-ea"/>
              </a:rPr>
              <a:t>re</a:t>
            </a:r>
            <a:r>
              <a:rPr lang="zh-CN" altLang="en-US" sz="3200">
                <a:sym typeface="+mn-ea"/>
              </a:rPr>
              <a:t>：匹配网页中包含歌词和评论的相关字段</a:t>
            </a:r>
            <a:endParaRPr lang="zh-CN" altLang="en-US" sz="3200"/>
          </a:p>
          <a:p>
            <a:endParaRPr lang="zh-CN" altLang="en-US" sz="32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1975" y="1516380"/>
            <a:ext cx="4780280" cy="26866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95" y="340995"/>
            <a:ext cx="11576050" cy="61112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-16489" y="32838"/>
            <a:ext cx="12192000" cy="6825162"/>
          </a:xfrm>
          <a:prstGeom prst="rect">
            <a:avLst/>
          </a:prstGeom>
          <a:gradFill flip="none" rotWithShape="1">
            <a:gsLst>
              <a:gs pos="62000">
                <a:schemeClr val="tx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tx1"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-16489" y="0"/>
            <a:ext cx="12208489" cy="6858000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33000"/>
                </a:schemeClr>
              </a:gs>
              <a:gs pos="0">
                <a:schemeClr val="tx1">
                  <a:alpha val="0"/>
                  <a:lumMod val="99000"/>
                </a:schemeClr>
              </a:gs>
              <a:gs pos="86472">
                <a:schemeClr val="tx1">
                  <a:alpha val="79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713740" y="659855"/>
            <a:ext cx="1219200" cy="72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THANKS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99440" y="751205"/>
            <a:ext cx="2090420" cy="426720"/>
          </a:xfrm>
        </p:spPr>
        <p:txBody>
          <a:bodyPr>
            <a:normAutofit/>
          </a:bodyPr>
          <a:lstStyle/>
          <a:p>
            <a:r>
              <a:rPr lang="zh-CN" altLang="en-US" sz="2000"/>
              <a:t>网易云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21" y="16328"/>
            <a:ext cx="12192000" cy="6825162"/>
          </a:xfrm>
          <a:prstGeom prst="rect">
            <a:avLst/>
          </a:prstGeom>
          <a:gradFill flip="none" rotWithShape="1">
            <a:gsLst>
              <a:gs pos="62000">
                <a:schemeClr val="tx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tx1"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5" name="文本框 4"/>
          <p:cNvSpPr txBox="1"/>
          <p:nvPr/>
        </p:nvSpPr>
        <p:spPr>
          <a:xfrm>
            <a:off x="1288415" y="280670"/>
            <a:ext cx="1056513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2800">
                <a:solidFill>
                  <a:schemeClr val="accent4"/>
                </a:solidFill>
                <a:effectLst/>
              </a:rPr>
              <a:t>以单曲《可不可以》为例，先打开网易云查看该歌曲相关信息</a:t>
            </a:r>
          </a:p>
        </p:txBody>
      </p:sp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945" y="802640"/>
            <a:ext cx="9194165" cy="59340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" y="5715"/>
            <a:ext cx="12162790" cy="68694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dell\Desktop\图片1.png图片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45770" y="268605"/>
            <a:ext cx="11299825" cy="48666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81405" y="5715635"/>
            <a:ext cx="100279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找到音乐下载外链，注意写入方式为二进制（</a:t>
            </a:r>
            <a:r>
              <a:rPr lang="en-US" altLang="zh-CN" sz="3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.content</a:t>
            </a:r>
            <a:r>
              <a:rPr lang="zh-CN" altLang="en-US" sz="3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-16489" y="32838"/>
            <a:ext cx="12192000" cy="6825162"/>
          </a:xfrm>
          <a:prstGeom prst="rect">
            <a:avLst/>
          </a:prstGeom>
          <a:gradFill flip="none" rotWithShape="1">
            <a:gsLst>
              <a:gs pos="62000">
                <a:schemeClr val="tx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tx1"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-16489" y="0"/>
            <a:ext cx="12208489" cy="6858000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33000"/>
                </a:schemeClr>
              </a:gs>
              <a:gs pos="0">
                <a:schemeClr val="tx1">
                  <a:alpha val="0"/>
                  <a:lumMod val="99000"/>
                </a:schemeClr>
              </a:gs>
              <a:gs pos="86472">
                <a:schemeClr val="tx1">
                  <a:alpha val="79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713740" y="659855"/>
            <a:ext cx="1219200" cy="72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图片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6510" y="0"/>
            <a:ext cx="12209145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dell\Desktop\图片3.png图片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57175" y="133350"/>
            <a:ext cx="11667490" cy="65443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720" y="-29845"/>
            <a:ext cx="7861935" cy="6918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215" y="154305"/>
            <a:ext cx="4361815" cy="9779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816215" y="1328420"/>
            <a:ext cx="380111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pat = re.compile(r'\[.*?]')</a:t>
            </a: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产生一个正则式，方便复用</a:t>
            </a: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这里匹配的是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[]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里面的所有内容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816215" y="2376170"/>
            <a:ext cx="325247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re.sub(pat,char,string)</a:t>
            </a: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用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char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取代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pat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匹配到的内容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6215" y="3441065"/>
            <a:ext cx="4276090" cy="12268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16215" y="5049520"/>
            <a:ext cx="354520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发现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lyric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也是可遍历的，于是直接筛选；</a:t>
            </a: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得到的结果比之前的效果更好，效率也得到提高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65" y="121920"/>
            <a:ext cx="11924665" cy="66128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902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4*i*2"/>
  <p:tag name="KSO_WM_TEMPLATE_CATEGORY" val="custom"/>
  <p:tag name="KSO_WM_TEMPLATE_INDEX" val="20189023"/>
  <p:tag name="KSO_WM_UNIT_INDEX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4*i*6"/>
  <p:tag name="KSO_WM_TEMPLATE_CATEGORY" val="custom"/>
  <p:tag name="KSO_WM_TEMPLATE_INDEX" val="20189023"/>
  <p:tag name="KSO_WM_UNIT_INDEX" val="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4*i*6"/>
  <p:tag name="KSO_WM_TEMPLATE_CATEGORY" val="custom"/>
  <p:tag name="KSO_WM_TEMPLATE_INDEX" val="20189023"/>
  <p:tag name="KSO_WM_UNIT_INDEX" val="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endPage"/>
  <p:tag name="KSO_WM_SLIDE_SUBTYPE" val="pureTxt"/>
  <p:tag name="KSO_WM_BEAUTIFY_FLAG" val="#wm#"/>
  <p:tag name="KSO_WM_COMBINE_RELATE_SLIDE_ID" val="background20185108_13"/>
  <p:tag name="KSO_WM_TEMPLATE_CATEGORY" val="custom"/>
  <p:tag name="KSO_WM_TEMPLATE_INDEX" val="20189023"/>
  <p:tag name="KSO_WM_SLIDE_ID" val="custom20189023_13"/>
  <p:tag name="KSO_WM_SLIDE_INDEX" val="13"/>
  <p:tag name="KSO_WM_TEMPLATE_SUBCATEGORY" val="combin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13*i*0"/>
  <p:tag name="KSO_WM_TEMPLATE_CATEGORY" val="custom"/>
  <p:tag name="KSO_WM_TEMPLATE_INDEX" val="20189023"/>
  <p:tag name="KSO_WM_UNIT_INDEX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b_f_c"/>
  <p:tag name="KSO_WM_SLIDE_LAYOUT_CNT" val="1_1_1_1"/>
  <p:tag name="KSO_WM_SLIDE_TYPE" val="title"/>
  <p:tag name="KSO_WM_SLIDE_SUBTYPE" val="pureTxt"/>
  <p:tag name="KSO_WM_BEAUTIFY_FLAG" val="#wm#"/>
  <p:tag name="KSO_WM_COMBINE_RELATE_SLIDE_ID" val="background20185108_1"/>
  <p:tag name="KSO_WM_TEMPLATE_CATEGORY" val="custom"/>
  <p:tag name="KSO_WM_TEMPLATE_INDEX" val="20189023"/>
  <p:tag name="KSO_WM_SLIDE_ID" val="custom20189023_1"/>
  <p:tag name="KSO_WM_SLIDE_INDEX" val="1"/>
  <p:tag name="KSO_WM_TEMPLATE_SUBCATEGORY" val="combine"/>
  <p:tag name="KSO_WM_TEMPLATE_THUMBS_INDEX" val="1、2、3、4、5、7、10、12、13、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902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endPage"/>
  <p:tag name="KSO_WM_SLIDE_SUBTYPE" val="pureTxt"/>
  <p:tag name="KSO_WM_BEAUTIFY_FLAG" val="#wm#"/>
  <p:tag name="KSO_WM_COMBINE_RELATE_SLIDE_ID" val="background20185108_13"/>
  <p:tag name="KSO_WM_TEMPLATE_CATEGORY" val="custom"/>
  <p:tag name="KSO_WM_TEMPLATE_INDEX" val="20189023"/>
  <p:tag name="KSO_WM_SLIDE_ID" val="custom20189023_13"/>
  <p:tag name="KSO_WM_SLIDE_INDEX" val="13"/>
  <p:tag name="KSO_WM_TEMPLATE_SUBCATEGORY" val="combin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13*i*0"/>
  <p:tag name="KSO_WM_TEMPLATE_CATEGORY" val="custom"/>
  <p:tag name="KSO_WM_TEMPLATE_INDEX" val="20189023"/>
  <p:tag name="KSO_WM_UNIT_INDEX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13*i*1"/>
  <p:tag name="KSO_WM_TEMPLATE_CATEGORY" val="custom"/>
  <p:tag name="KSO_WM_TEMPLATE_INDEX" val="20189023"/>
  <p:tag name="KSO_WM_UNIT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902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13*i*2"/>
  <p:tag name="KSO_WM_TEMPLATE_CATEGORY" val="custom"/>
  <p:tag name="KSO_WM_TEMPLATE_INDEX" val="20189023"/>
  <p:tag name="KSO_WM_UNIT_INDEX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902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902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902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902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902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902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902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902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902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5108_1"/>
  <p:tag name="KSO_WM_TEMPLATE_CATEGORY" val="custom"/>
  <p:tag name="KSO_WM_TEMPLATE_INDEX" val="20189023"/>
  <p:tag name="KSO_WM_TEMPLATE_SUBCATEGORY" val="combine"/>
  <p:tag name="KSO_WM_TEMPLATE_THUMBS_INDEX" val="1、2、3、4、5、7、10、12、1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902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902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902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902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902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endPage"/>
  <p:tag name="KSO_WM_SLIDE_SUBTYPE" val="pureTxt"/>
  <p:tag name="KSO_WM_BEAUTIFY_FLAG" val="#wm#"/>
  <p:tag name="KSO_WM_COMBINE_RELATE_SLIDE_ID" val="background20185108_13"/>
  <p:tag name="KSO_WM_TEMPLATE_CATEGORY" val="custom"/>
  <p:tag name="KSO_WM_TEMPLATE_INDEX" val="20189023"/>
  <p:tag name="KSO_WM_SLIDE_ID" val="custom20189023_13"/>
  <p:tag name="KSO_WM_SLIDE_INDEX" val="13"/>
  <p:tag name="KSO_WM_TEMPLATE_SUBCATEGORY" val="combin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13*i*0"/>
  <p:tag name="KSO_WM_TEMPLATE_CATEGORY" val="custom"/>
  <p:tag name="KSO_WM_TEMPLATE_INDEX" val="20189023"/>
  <p:tag name="KSO_WM_UNIT_INDEX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13*i*1"/>
  <p:tag name="KSO_WM_TEMPLATE_CATEGORY" val="custom"/>
  <p:tag name="KSO_WM_TEMPLATE_INDEX" val="20189023"/>
  <p:tag name="KSO_WM_UNIT_INDEX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13*i*2"/>
  <p:tag name="KSO_WM_TEMPLATE_CATEGORY" val="custom"/>
  <p:tag name="KSO_WM_TEMPLATE_INDEX" val="20189023"/>
  <p:tag name="KSO_WM_UNIT_INDEX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13*a*1"/>
  <p:tag name="KSO_WM_UNIT_PRESET_TEXT" val="THANK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b_f_c"/>
  <p:tag name="KSO_WM_SLIDE_LAYOUT_CNT" val="1_1_1_1"/>
  <p:tag name="KSO_WM_SLIDE_TYPE" val="title"/>
  <p:tag name="KSO_WM_SLIDE_SUBTYPE" val="pureTxt"/>
  <p:tag name="KSO_WM_BEAUTIFY_FLAG" val="#wm#"/>
  <p:tag name="KSO_WM_COMBINE_RELATE_SLIDE_ID" val="background20185108_1"/>
  <p:tag name="KSO_WM_TEMPLATE_CATEGORY" val="custom"/>
  <p:tag name="KSO_WM_TEMPLATE_INDEX" val="20189023"/>
  <p:tag name="KSO_WM_SLIDE_ID" val="custom20189023_1"/>
  <p:tag name="KSO_WM_SLIDE_INDEX" val="1"/>
  <p:tag name="KSO_WM_TEMPLATE_SUBCATEGORY" val="combine"/>
  <p:tag name="KSO_WM_TEMPLATE_THUMBS_INDEX" val="1、2、3、4、5、7、10、12、13、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13*f*1"/>
  <p:tag name="KSO_WM_UNIT_PRESET_TEXT" val="BUSINESS PLA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f"/>
  <p:tag name="KSO_WM_UNIT_INDEX" val="1"/>
  <p:tag name="KSO_WM_UNIT_LAYERLEVEL" val="1"/>
  <p:tag name="KSO_WM_UNIT_VALUE" val="9"/>
  <p:tag name="KSO_WM_UNIT_HIGHLIGHT" val="0"/>
  <p:tag name="KSO_WM_UNIT_COMPATIBLE" val="0"/>
  <p:tag name="KSO_WM_UNIT_CLEAR" val="0"/>
  <p:tag name="KSO_WM_BEAUTIFY_FLAG" val="#wm#"/>
  <p:tag name="KSO_WM_UNIT_ID" val="custom20189023_1*f*1"/>
  <p:tag name="KSO_WM_UNIT_PRESET_TEXT" val="BUSINESS PLA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a*1"/>
  <p:tag name="KSO_WM_UNIT_PRESET_TEXT" val="商业计划书模板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_h"/>
  <p:tag name="KSO_WM_SLIDE_LAYOUT_CNT" val="1_1"/>
  <p:tag name="KSO_WM_SLIDE_TYPE" val="text"/>
  <p:tag name="KSO_WM_SLIDE_SUBTYPE" val="picTxt"/>
  <p:tag name="KSO_WM_BEAUTIFY_FLAG" val="#wm#"/>
  <p:tag name="KSO_WM_SLIDE_POSITION" val="0*150"/>
  <p:tag name="KSO_WM_SLIDE_SIZE" val="922*299"/>
  <p:tag name="KSO_WM_COMBINE_RELATE_SLIDE_ID" val="background20185108_4"/>
  <p:tag name="KSO_WM_TEMPLATE_CATEGORY" val="custom"/>
  <p:tag name="KSO_WM_TEMPLATE_INDEX" val="20189023"/>
  <p:tag name="KSO_WM_SLIDE_ID" val="custom20189023_4"/>
  <p:tag name="KSO_WM_SLIDE_INDEX" val="4"/>
  <p:tag name="KSO_WM_TEMPLATE_SUBCATEGORY" val="combin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4*a*1"/>
  <p:tag name="KSO_WM_UNIT_PRESET_TEXT" val="公司介绍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4*i*1"/>
  <p:tag name="KSO_WM_TEMPLATE_CATEGORY" val="custom"/>
  <p:tag name="KSO_WM_TEMPLATE_INDEX" val="20189023"/>
  <p:tag name="KSO_WM_UNIT_INDEX" val="1"/>
</p:tagLst>
</file>

<file path=ppt/theme/theme1.xml><?xml version="1.0" encoding="utf-8"?>
<a:theme xmlns:a="http://schemas.openxmlformats.org/drawingml/2006/main" name="1_Office 主题​​">
  <a:themeElements>
    <a:clrScheme name="自定义 310">
      <a:dk1>
        <a:srgbClr val="000000"/>
      </a:dk1>
      <a:lt1>
        <a:srgbClr val="FFFFFF"/>
      </a:lt1>
      <a:dk2>
        <a:srgbClr val="C00000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Office PowerPoint</Application>
  <PresentationFormat>自定义</PresentationFormat>
  <Paragraphs>40</Paragraphs>
  <Slides>21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1_Office 主题​​</vt:lpstr>
      <vt:lpstr>网易云音乐热歌榜爬取                     ——歌词与热评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dell</cp:lastModifiedBy>
  <cp:revision>10</cp:revision>
  <dcterms:created xsi:type="dcterms:W3CDTF">2018-05-19T09:08:00Z</dcterms:created>
  <dcterms:modified xsi:type="dcterms:W3CDTF">2022-05-18T05:10:25Z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2052-11.1.0.7967</vt:lpwstr>
  </property>
</Properties>
</file>