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79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61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19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9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1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314B906-ABA6-4F54-A9F8-D2FA7064AFD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8D8528C-6903-4A9E-850B-7284940AA1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3. CÁC CÔNG THỨC XÁC SUẤT – </a:t>
            </a:r>
            <a:r>
              <a:rPr lang="en-US">
                <a:solidFill>
                  <a:srgbClr val="00B050"/>
                </a:solidFill>
              </a:rPr>
              <a:t>công thức </a:t>
            </a:r>
            <a:r>
              <a:rPr lang="en-US" smtClean="0">
                <a:solidFill>
                  <a:srgbClr val="00B050"/>
                </a:solidFill>
              </a:rPr>
              <a:t>Bayes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Th.S Hà Minh Tuấn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6" y="381000"/>
            <a:ext cx="49244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124200" y="5334000"/>
            <a:ext cx="59197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00"/>
                </a:solidFill>
              </a:rPr>
              <a:t>Nhà Toán học người Anh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Thomas Bayes</a:t>
            </a:r>
            <a:r>
              <a:rPr lang="en-US" altLang="en-US" sz="2800">
                <a:solidFill>
                  <a:srgbClr val="000000"/>
                </a:solidFill>
              </a:rPr>
              <a:t> (1702 – 1761).</a:t>
            </a:r>
          </a:p>
        </p:txBody>
      </p:sp>
    </p:spTree>
    <p:extLst>
      <p:ext uri="{BB962C8B-B14F-4D97-AF65-F5344CB8AC3E}">
        <p14:creationId xmlns:p14="http://schemas.microsoft.com/office/powerpoint/2010/main" val="42908347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" y="533400"/>
            <a:ext cx="10759440" cy="5076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sz="3200" b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2 lô hàng, mỗi lô chứa 15 sản phẩm, trong đó lô I chứa 10 tốt, 5 xấu, lô 2 chứa 8 tốt, 7 xấu. Chọn ngẫu nhiên từ lô I ra 2 sp rồi bỏ vào lô II. Sau đó, từ lô II lấy ra 2 sp.</a:t>
            </a:r>
            <a:endParaRPr lang="en-US" sz="3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 xác suất để trong hai sản phẩm lấy ra từ lô II có 1 sản phẩm tốt và 1 sản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 </a:t>
            </a:r>
            <a:r>
              <a:rPr lang="en-US" sz="32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xấu.</a:t>
            </a:r>
          </a:p>
          <a:p>
            <a:pPr marL="514350" marR="0" lvl="0" indent="-51435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32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Giả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sử chọn được 1 sản phẩm tốt và 1 sản phẩm xấu từ lô II. Tính xác suất đã lấy được một sản phẩm tốt và 1 sản phẩm từ lô I.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4941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07237"/>
              </p:ext>
            </p:extLst>
          </p:nvPr>
        </p:nvGraphicFramePr>
        <p:xfrm>
          <a:off x="587456" y="2183882"/>
          <a:ext cx="10924639" cy="170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4445000" imgH="698500" progId="Equation.DSMT4">
                  <p:embed/>
                </p:oleObj>
              </mc:Choice>
              <mc:Fallback>
                <p:oleObj name="Equation" r:id="rId3" imgW="44450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56" y="2183882"/>
                        <a:ext cx="10924639" cy="1706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055831"/>
              </p:ext>
            </p:extLst>
          </p:nvPr>
        </p:nvGraphicFramePr>
        <p:xfrm>
          <a:off x="1341119" y="5308808"/>
          <a:ext cx="10170975" cy="72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5" imgW="4127500" imgH="266700" progId="Equation.DSMT4">
                  <p:embed/>
                </p:oleObj>
              </mc:Choice>
              <mc:Fallback>
                <p:oleObj name="Equation" r:id="rId5" imgW="41275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119" y="5308808"/>
                        <a:ext cx="10170975" cy="722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587457" y="320768"/>
                <a:ext cx="10924639" cy="2101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Giải. Gọi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3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(j=0,1,2) 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à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biến cố lấy được j sản phẩm tốt từ lô I. Khi đ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biến cố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à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 hệ đầy đủ c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biến cố sơ cấp. C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x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suất tương ứng</a:t>
                </a:r>
                <a:endParaRPr kumimoji="0" lang="en-US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457" y="320768"/>
                <a:ext cx="10924639" cy="2101666"/>
              </a:xfrm>
              <a:prstGeom prst="rect">
                <a:avLst/>
              </a:prstGeom>
              <a:blipFill>
                <a:blip r:embed="rId7"/>
                <a:stretch>
                  <a:fillRect l="-1395" t="-3779" r="-14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458" y="3651573"/>
            <a:ext cx="110711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 A l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biến cố chọn được 1 sản phẩm tốt v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sản phẩm xấu từ lô II. Khi đ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theo công thức x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suất đầy đủ ta c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6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1" y="416596"/>
            <a:ext cx="11663350" cy="52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5" y="649224"/>
            <a:ext cx="11459865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2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783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9144000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0934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9884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749319" y="404814"/>
            <a:ext cx="85250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Phân biệt các bài toán áp dụng công thức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Nhân – Đầy đủ – Bayes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676400" y="1624013"/>
            <a:ext cx="629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Trong 1 bài toán, ta xét 3 biến cố </a:t>
            </a:r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7924800" y="1589088"/>
          <a:ext cx="17526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244060" imgH="495085" progId="Equation.DSMT4">
                  <p:embed/>
                </p:oleObj>
              </mc:Choice>
              <mc:Fallback>
                <p:oleObj name="Equation" r:id="rId4" imgW="1244060" imgH="495085" progId="Equation.DSMT4">
                  <p:embed/>
                  <p:pic>
                    <p:nvPicPr>
                      <p:cNvPr id="176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89088"/>
                        <a:ext cx="17526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1668463" y="2233613"/>
            <a:ext cx="778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1) Nếu bài toán yêu cầu tìm xác suất của </a:t>
            </a:r>
          </a:p>
        </p:txBody>
      </p:sp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9177338" y="2209800"/>
          <a:ext cx="1306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952087" imgH="444307" progId="Equation.DSMT4">
                  <p:embed/>
                </p:oleObj>
              </mc:Choice>
              <mc:Fallback>
                <p:oleObj name="Equation" r:id="rId6" imgW="952087" imgH="444307" progId="Equation.DSMT4">
                  <p:embed/>
                  <p:pic>
                    <p:nvPicPr>
                      <p:cNvPr id="176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7338" y="2209800"/>
                        <a:ext cx="13065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1"/>
          <p:cNvGraphicFramePr>
            <a:graphicFrameLocks noChangeAspect="1"/>
          </p:cNvGraphicFramePr>
          <p:nvPr/>
        </p:nvGraphicFramePr>
        <p:xfrm>
          <a:off x="2133600" y="2828926"/>
          <a:ext cx="1219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901309" imgH="444307" progId="Equation.DSMT4">
                  <p:embed/>
                </p:oleObj>
              </mc:Choice>
              <mc:Fallback>
                <p:oleObj name="Equation" r:id="rId8" imgW="901309" imgH="444307" progId="Equation.DSMT4">
                  <p:embed/>
                  <p:pic>
                    <p:nvPicPr>
                      <p:cNvPr id="176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28926"/>
                        <a:ext cx="1219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429001" y="2843213"/>
            <a:ext cx="6469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thì đây là bài toán công thức nhân.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057401" y="3452813"/>
            <a:ext cx="76947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Xác suất là </a:t>
            </a:r>
            <a:r>
              <a:rPr lang="en-US" altLang="en-US" sz="2800" i="1">
                <a:solidFill>
                  <a:srgbClr val="FF3300"/>
                </a:solidFill>
              </a:rPr>
              <a:t>xác suất tích của từng nhánh</a:t>
            </a:r>
            <a:r>
              <a:rPr lang="en-US" altLang="en-US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1981200" y="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1. Xác suất của Biến cố</a:t>
            </a:r>
          </a:p>
        </p:txBody>
      </p:sp>
    </p:spTree>
    <p:extLst>
      <p:ext uri="{BB962C8B-B14F-4D97-AF65-F5344CB8AC3E}">
        <p14:creationId xmlns:p14="http://schemas.microsoft.com/office/powerpoint/2010/main" val="940002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/>
      <p:bldP spid="176135" grpId="0"/>
      <p:bldP spid="176137" grpId="0"/>
      <p:bldP spid="176140" grpId="0"/>
      <p:bldP spid="1761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600201" y="304800"/>
            <a:ext cx="8852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2) Nếu bài toán yêu cầu tìm xác suất của     và 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9144000" y="357188"/>
          <a:ext cx="3810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266353" imgH="266353" progId="Equation.DSMT4">
                  <p:embed/>
                </p:oleObj>
              </mc:Choice>
              <mc:Fallback>
                <p:oleObj name="Equation" r:id="rId3" imgW="266353" imgH="266353" progId="Equation.DSMT4">
                  <p:embed/>
                  <p:pic>
                    <p:nvPicPr>
                      <p:cNvPr id="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57188"/>
                        <a:ext cx="3810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2057400" y="890589"/>
          <a:ext cx="1511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054100" imgH="495300" progId="Equation.DSMT4">
                  <p:embed/>
                </p:oleObj>
              </mc:Choice>
              <mc:Fallback>
                <p:oleObj name="Equation" r:id="rId5" imgW="1054100" imgH="495300" progId="Equation.DSMT4">
                  <p:embed/>
                  <p:pic>
                    <p:nvPicPr>
                      <p:cNvPr id="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90589"/>
                        <a:ext cx="15113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2209801" y="966788"/>
            <a:ext cx="774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           đầy đủ thì đây là bài toán áp dụng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828800" y="1652588"/>
            <a:ext cx="883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công thức đầy đủ. Xác suất bằng </a:t>
            </a:r>
            <a:r>
              <a:rPr lang="en-US" altLang="en-US" sz="2800" i="1">
                <a:solidFill>
                  <a:srgbClr val="FF3300"/>
                </a:solidFill>
              </a:rPr>
              <a:t>tổng 2 nhánh</a:t>
            </a:r>
            <a:r>
              <a:rPr lang="en-US" altLang="en-US" sz="28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8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1931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3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1749319" y="404814"/>
            <a:ext cx="85250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Phân biệt các bài toán áp dụng công thức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Nhân – Đầy đủ – Bayes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1600201" y="1547813"/>
            <a:ext cx="7662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3) Nếu bài toán yêu cầu tìm xác suất của</a:t>
            </a: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8928100" y="2286001"/>
          <a:ext cx="1511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1054100" imgH="495300" progId="Equation.DSMT4">
                  <p:embed/>
                </p:oleObj>
              </mc:Choice>
              <mc:Fallback>
                <p:oleObj name="Equation" r:id="rId4" imgW="1054100" imgH="495300" progId="Equation.DSMT4">
                  <p:embed/>
                  <p:pic>
                    <p:nvPicPr>
                      <p:cNvPr id="1771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286001"/>
                        <a:ext cx="15113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3" name="Object 11"/>
          <p:cNvGraphicFramePr>
            <a:graphicFrameLocks noChangeAspect="1"/>
          </p:cNvGraphicFramePr>
          <p:nvPr/>
        </p:nvGraphicFramePr>
        <p:xfrm>
          <a:off x="9144001" y="1524000"/>
          <a:ext cx="10906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761669" imgH="495085" progId="Equation.DSMT4">
                  <p:embed/>
                </p:oleObj>
              </mc:Choice>
              <mc:Fallback>
                <p:oleObj name="Equation" r:id="rId6" imgW="761669" imgH="495085" progId="Equation.DSMT4">
                  <p:embed/>
                  <p:pic>
                    <p:nvPicPr>
                      <p:cNvPr id="1771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1524000"/>
                        <a:ext cx="10906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4191000" y="2362201"/>
          <a:ext cx="381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8" imgW="266353" imgH="266353" progId="Equation.DSMT4">
                  <p:embed/>
                </p:oleObj>
              </mc:Choice>
              <mc:Fallback>
                <p:oleObj name="Equation" r:id="rId8" imgW="266353" imgH="266353" progId="Equation.DSMT4">
                  <p:embed/>
                  <p:pic>
                    <p:nvPicPr>
                      <p:cNvPr id="1771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1"/>
                        <a:ext cx="381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2057400" y="2309813"/>
            <a:ext cx="69188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và cho biết</a:t>
            </a:r>
            <a:r>
              <a:rPr lang="en-US" altLang="en-US" sz="2800">
                <a:solidFill>
                  <a:srgbClr val="FF3300"/>
                </a:solidFill>
              </a:rPr>
              <a:t>    </a:t>
            </a:r>
            <a:r>
              <a:rPr lang="en-US" altLang="en-US" sz="2800" i="1">
                <a:solidFill>
                  <a:srgbClr val="3333FF"/>
                </a:solidFill>
              </a:rPr>
              <a:t>đã xảy ra</a:t>
            </a:r>
            <a:r>
              <a:rPr lang="en-US" altLang="en-US" sz="2800">
                <a:solidFill>
                  <a:srgbClr val="000000"/>
                </a:solidFill>
              </a:rPr>
              <a:t>, đồng thời hệ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2025650" y="2995614"/>
            <a:ext cx="83295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đầy đủ thì đây là bài toán áp dụng công thức</a:t>
            </a:r>
          </a:p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Bayes. Xác suất là </a:t>
            </a:r>
            <a:r>
              <a:rPr lang="en-US" altLang="en-US" sz="2800" i="1">
                <a:solidFill>
                  <a:srgbClr val="3333FF"/>
                </a:solidFill>
              </a:rPr>
              <a:t>tỉ số</a:t>
            </a:r>
            <a:r>
              <a:rPr lang="en-US" altLang="en-US" sz="2800">
                <a:solidFill>
                  <a:srgbClr val="000000"/>
                </a:solidFill>
              </a:rPr>
              <a:t> giữa </a:t>
            </a:r>
            <a:r>
              <a:rPr lang="en-US" altLang="en-US" sz="2800" i="1">
                <a:solidFill>
                  <a:srgbClr val="FF3300"/>
                </a:solidFill>
              </a:rPr>
              <a:t>nhánh cần tìm</a:t>
            </a:r>
            <a:r>
              <a:rPr lang="en-US" altLang="en-US" sz="280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với </a:t>
            </a:r>
            <a:r>
              <a:rPr lang="en-US" altLang="en-US" sz="2800" i="1">
                <a:solidFill>
                  <a:srgbClr val="FF3300"/>
                </a:solidFill>
              </a:rPr>
              <a:t>tổng của hai nhánh</a:t>
            </a:r>
            <a:r>
              <a:rPr lang="en-US" altLang="en-US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1981200" y="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1. Xác suất của Biến cố</a:t>
            </a:r>
          </a:p>
        </p:txBody>
      </p:sp>
    </p:spTree>
    <p:extLst>
      <p:ext uri="{BB962C8B-B14F-4D97-AF65-F5344CB8AC3E}">
        <p14:creationId xmlns:p14="http://schemas.microsoft.com/office/powerpoint/2010/main" val="16109069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/>
      <p:bldP spid="177161" grpId="0"/>
      <p:bldP spid="177165" grpId="0"/>
      <p:bldP spid="177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7591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914401" y="1922621"/>
                <a:ext cx="11002478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hệ đầy đủ xung khắc từng đôi c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biến cố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en-US" sz="3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en-US" sz="3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3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Khi đ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với A l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à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một biến cố bất k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ì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 c</a:t>
                </a: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endParaRPr kumimoji="0" lang="en-US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1" y="1922621"/>
                <a:ext cx="11002478" cy="1077218"/>
              </a:xfrm>
              <a:prstGeom prst="rect">
                <a:avLst/>
              </a:prstGeom>
              <a:blipFill>
                <a:blip r:embed="rId6"/>
                <a:stretch>
                  <a:fillRect t="-7910" b="-186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56156"/>
              </p:ext>
            </p:extLst>
          </p:nvPr>
        </p:nvGraphicFramePr>
        <p:xfrm>
          <a:off x="1794062" y="3130966"/>
          <a:ext cx="685127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1854200" imgH="469900" progId="Equation.DSMT4">
                  <p:embed/>
                </p:oleObj>
              </mc:Choice>
              <mc:Fallback>
                <p:oleObj name="Equation" r:id="rId7" imgW="18542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062" y="3130966"/>
                        <a:ext cx="6851275" cy="1751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17320" y="5013960"/>
            <a:ext cx="380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Chứng minh.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876188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294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669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214"/>
            <a:ext cx="899160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1519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397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679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3965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9144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2114"/>
            <a:ext cx="9144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1"/>
            <a:ext cx="91440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602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1660526" y="471488"/>
            <a:ext cx="1308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3300"/>
                </a:solidFill>
              </a:rPr>
              <a:t>Sơ đồ</a:t>
            </a:r>
          </a:p>
        </p:txBody>
      </p:sp>
      <p:pic>
        <p:nvPicPr>
          <p:cNvPr id="16896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70" name="Line 10"/>
          <p:cNvSpPr>
            <a:spLocks noChangeShapeType="1"/>
          </p:cNvSpPr>
          <p:nvPr/>
        </p:nvSpPr>
        <p:spPr bwMode="auto">
          <a:xfrm flipV="1">
            <a:off x="1676400" y="1328738"/>
            <a:ext cx="990600" cy="762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1752600" y="2057400"/>
            <a:ext cx="914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89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73" name="Line 13"/>
          <p:cNvSpPr>
            <a:spLocks noChangeShapeType="1"/>
          </p:cNvSpPr>
          <p:nvPr/>
        </p:nvSpPr>
        <p:spPr bwMode="auto">
          <a:xfrm>
            <a:off x="1676400" y="2090738"/>
            <a:ext cx="990600" cy="762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8974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914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577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704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4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sp>
        <p:nvSpPr>
          <p:cNvPr id="169990" name="Oval 6"/>
          <p:cNvSpPr>
            <a:spLocks noChangeArrowheads="1"/>
          </p:cNvSpPr>
          <p:nvPr/>
        </p:nvSpPr>
        <p:spPr bwMode="auto">
          <a:xfrm>
            <a:off x="65659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9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8014"/>
            <a:ext cx="8991600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2574926" y="4222751"/>
            <a:ext cx="636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5011266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animBg="1"/>
      <p:bldP spid="1699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67" y="294132"/>
            <a:ext cx="11467501" cy="36987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67" y="4222104"/>
            <a:ext cx="11468868" cy="21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17697"/>
            <a:ext cx="11140440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 dụ. Một nhà máy sản xuất với tỉ lệ được sản phẩm tốt là 60%. Cho máy sản xuất 5 sản phẩm. Tính xác suất để trong 5 sp được chọn có </a:t>
            </a:r>
            <a:endParaRPr lang="en-US" sz="3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sản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 </a:t>
            </a:r>
            <a:r>
              <a:rPr lang="en-US" sz="32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tốt.</a:t>
            </a:r>
          </a:p>
          <a:p>
            <a:pPr marL="514350" marR="0" lvl="0" indent="-51435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32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Ít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nhất 3 sản phẩm tốt.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2905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7" y="274320"/>
            <a:ext cx="11012022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9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6280" y="467975"/>
            <a:ext cx="1120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>
                <a:latin typeface="Times New Roman" panose="02020603050405020304" pitchFamily="18" charset="0"/>
                <a:ea typeface="Times New Roman" panose="02020603050405020304" pitchFamily="18" charset="0"/>
              </a:rPr>
              <a:t>Ví dụ.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</a:rPr>
              <a:t> Một xạ thủ bắn 10 viên đạn, với giả thiết xác suất bắn trúng mục tiêu luôn không đổi là 0.8. Tính xác suất trong 10 viên đạn có 7 viên trúng 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</a:rPr>
              <a:t>mục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tiêu.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7379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6963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607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942975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9828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1"/>
            <a:ext cx="914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1"/>
            <a:ext cx="9144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8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169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6180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8788"/>
            <a:ext cx="91440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1" name="Line 9"/>
          <p:cNvSpPr>
            <a:spLocks noChangeShapeType="1"/>
          </p:cNvSpPr>
          <p:nvPr/>
        </p:nvSpPr>
        <p:spPr bwMode="auto">
          <a:xfrm flipV="1">
            <a:off x="1752600" y="1830388"/>
            <a:ext cx="14478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180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1789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1752600" y="22860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180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5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2426"/>
            <a:ext cx="91440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9601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270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9145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1"/>
            <a:ext cx="914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1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71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476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812925" y="533401"/>
            <a:ext cx="146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3300"/>
                </a:solidFill>
              </a:rPr>
              <a:t>Sơ đồ</a:t>
            </a:r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V="1">
            <a:off x="1905000" y="1592263"/>
            <a:ext cx="14478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1905000" y="2430463"/>
            <a:ext cx="14478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5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17589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5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41589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1323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5782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153400" cy="381000"/>
          </a:xfrm>
        </p:spPr>
        <p:txBody>
          <a:bodyPr rtlCol="0" anchor="ctr">
            <a:normAutofit fontScale="9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1. Xác suất của Biến cố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465072"/>
            <a:ext cx="11689140" cy="5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329738"/>
              </p:ext>
            </p:extLst>
          </p:nvPr>
        </p:nvGraphicFramePr>
        <p:xfrm>
          <a:off x="1700213" y="3303588"/>
          <a:ext cx="8793162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2895480" imgH="723600" progId="Equation.DSMT4">
                  <p:embed/>
                </p:oleObj>
              </mc:Choice>
              <mc:Fallback>
                <p:oleObj name="Equation" r:id="rId5" imgW="28954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0213" y="3303588"/>
                        <a:ext cx="8793162" cy="219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57200" y="1205101"/>
                <a:ext cx="1088136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2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 hệ đầy đủ xung khắc từng đôi c</a:t>
                </a:r>
                <a:r>
                  <a:rPr lang="en-US" altLang="en-US" sz="32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lang="en-US" altLang="en-US" sz="32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biến cố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3200" i="1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3200" i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en-US" sz="3200" i="1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32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Khi đ</a:t>
                </a:r>
                <a:r>
                  <a:rPr lang="en-US" altLang="en-US" sz="32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lang="en-US" altLang="en-US" sz="32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với A l</a:t>
                </a:r>
                <a:r>
                  <a:rPr lang="en-US" altLang="en-US" sz="32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à</a:t>
                </a:r>
                <a:r>
                  <a:rPr lang="en-US" altLang="en-US" sz="32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một biến cố bất k</a:t>
                </a:r>
                <a:r>
                  <a:rPr lang="en-US" altLang="en-US" sz="32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ì</a:t>
                </a:r>
                <a:r>
                  <a:rPr lang="en-US" altLang="en-US" sz="32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 c</a:t>
                </a:r>
                <a:r>
                  <a:rPr lang="en-US" altLang="en-US" sz="32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endParaRPr lang="en-US" altLang="en-US" sz="320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05101"/>
                <a:ext cx="10881360" cy="1077218"/>
              </a:xfrm>
              <a:prstGeom prst="rect">
                <a:avLst/>
              </a:prstGeom>
              <a:blipFill>
                <a:blip r:embed="rId7"/>
                <a:stretch>
                  <a:fillRect t="-852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705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183</TotalTime>
  <Words>570</Words>
  <Application>Microsoft Office PowerPoint</Application>
  <PresentationFormat>Widescreen</PresentationFormat>
  <Paragraphs>48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Corbel</vt:lpstr>
      <vt:lpstr>Times New Roman</vt:lpstr>
      <vt:lpstr>Verdana</vt:lpstr>
      <vt:lpstr>Wingdings</vt:lpstr>
      <vt:lpstr>Feathered</vt:lpstr>
      <vt:lpstr>Equation</vt:lpstr>
      <vt:lpstr>MathType 7.0 Equation</vt:lpstr>
      <vt:lpstr>Bài 3. CÁC CÔNG THỨC XÁC SUẤT – công thức Bayes</vt:lpstr>
      <vt:lpstr> Chương 1. Xác suất của Biến cố</vt:lpstr>
      <vt:lpstr> Chương 1. Xác suất của Biến cố</vt:lpstr>
      <vt:lpstr>PowerPoint Presentation</vt:lpstr>
      <vt:lpstr> Chương 1. Xác suất của Biến cố</vt:lpstr>
      <vt:lpstr> Chương 1. Xác suất của Biến cố</vt:lpstr>
      <vt:lpstr>PowerPoint Presentation</vt:lpstr>
      <vt:lpstr> Chương 1. Xác suất của Biến cố</vt:lpstr>
      <vt:lpstr> Chương 1. Xác suất của Biến cố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Chương 1. Xác suất của Biến cố</vt:lpstr>
      <vt:lpstr>PowerPoint Presentation</vt:lpstr>
      <vt:lpstr>PowerPoint Presentation</vt:lpstr>
      <vt:lpstr>PowerPoint Presentation</vt:lpstr>
      <vt:lpstr>PowerPoint Presentation</vt:lpstr>
      <vt:lpstr> Chương 1. Xác suất của Biến cố</vt:lpstr>
      <vt:lpstr> Chương 1. Xác suất của Biến cố</vt:lpstr>
      <vt:lpstr>PowerPoint Presentation</vt:lpstr>
      <vt:lpstr> Chương 1. Xác suất của Biến cố</vt:lpstr>
      <vt:lpstr> Chương 1. Xác suất của Biến cố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2019-10-18T16:22:16Z</dcterms:created>
  <dcterms:modified xsi:type="dcterms:W3CDTF">2019-10-22T15:59:34Z</dcterms:modified>
</cp:coreProperties>
</file>