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0" r:id="rId4"/>
    <p:sldId id="271" r:id="rId5"/>
    <p:sldId id="272" r:id="rId6"/>
    <p:sldId id="258" r:id="rId7"/>
    <p:sldId id="259" r:id="rId8"/>
    <p:sldId id="260" r:id="rId9"/>
    <p:sldId id="273"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4" d="100"/>
          <a:sy n="54" d="100"/>
        </p:scale>
        <p:origin x="67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8872162E-CD10-4504-997E-CCDB7A0AE327}" type="datetimeFigureOut">
              <a:rPr lang="en-US" smtClean="0"/>
              <a:t>10/18/2019</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AA82D6A5-D607-4482-B990-9BC174F85547}"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81765208"/>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72162E-CD10-4504-997E-CCDB7A0AE327}"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2D6A5-D607-4482-B990-9BC174F85547}" type="slidenum">
              <a:rPr lang="en-US" smtClean="0"/>
              <a:t>‹#›</a:t>
            </a:fld>
            <a:endParaRPr lang="en-US"/>
          </a:p>
        </p:txBody>
      </p:sp>
    </p:spTree>
    <p:extLst>
      <p:ext uri="{BB962C8B-B14F-4D97-AF65-F5344CB8AC3E}">
        <p14:creationId xmlns:p14="http://schemas.microsoft.com/office/powerpoint/2010/main" val="492561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8872162E-CD10-4504-997E-CCDB7A0AE327}" type="datetimeFigureOut">
              <a:rPr lang="en-US" smtClean="0"/>
              <a:t>10/18/2019</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AA82D6A5-D607-4482-B990-9BC174F85547}"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093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72162E-CD10-4504-997E-CCDB7A0AE327}"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2D6A5-D607-4482-B990-9BC174F85547}" type="slidenum">
              <a:rPr lang="en-US" smtClean="0"/>
              <a:t>‹#›</a:t>
            </a:fld>
            <a:endParaRPr lang="en-US"/>
          </a:p>
        </p:txBody>
      </p:sp>
    </p:spTree>
    <p:extLst>
      <p:ext uri="{BB962C8B-B14F-4D97-AF65-F5344CB8AC3E}">
        <p14:creationId xmlns:p14="http://schemas.microsoft.com/office/powerpoint/2010/main" val="2473475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8872162E-CD10-4504-997E-CCDB7A0AE327}" type="datetimeFigureOut">
              <a:rPr lang="en-US" smtClean="0"/>
              <a:t>10/18/2019</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AA82D6A5-D607-4482-B990-9BC174F85547}"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3869517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72162E-CD10-4504-997E-CCDB7A0AE327}"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82D6A5-D607-4482-B990-9BC174F85547}" type="slidenum">
              <a:rPr lang="en-US" smtClean="0"/>
              <a:t>‹#›</a:t>
            </a:fld>
            <a:endParaRPr lang="en-US"/>
          </a:p>
        </p:txBody>
      </p:sp>
    </p:spTree>
    <p:extLst>
      <p:ext uri="{BB962C8B-B14F-4D97-AF65-F5344CB8AC3E}">
        <p14:creationId xmlns:p14="http://schemas.microsoft.com/office/powerpoint/2010/main" val="2843906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72162E-CD10-4504-997E-CCDB7A0AE327}" type="datetimeFigureOut">
              <a:rPr lang="en-US" smtClean="0"/>
              <a:t>10/18/2019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82D6A5-D607-4482-B990-9BC174F85547}" type="slidenum">
              <a:rPr lang="en-US" smtClean="0"/>
              <a:t>‹#›</a:t>
            </a:fld>
            <a:endParaRPr lang="en-US"/>
          </a:p>
        </p:txBody>
      </p:sp>
    </p:spTree>
    <p:extLst>
      <p:ext uri="{BB962C8B-B14F-4D97-AF65-F5344CB8AC3E}">
        <p14:creationId xmlns:p14="http://schemas.microsoft.com/office/powerpoint/2010/main" val="655005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72162E-CD10-4504-997E-CCDB7A0AE327}" type="datetimeFigureOut">
              <a:rPr lang="en-US" smtClean="0"/>
              <a:t>10/18/2019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82D6A5-D607-4482-B990-9BC174F85547}" type="slidenum">
              <a:rPr lang="en-US" smtClean="0"/>
              <a:t>‹#›</a:t>
            </a:fld>
            <a:endParaRPr lang="en-US"/>
          </a:p>
        </p:txBody>
      </p:sp>
    </p:spTree>
    <p:extLst>
      <p:ext uri="{BB962C8B-B14F-4D97-AF65-F5344CB8AC3E}">
        <p14:creationId xmlns:p14="http://schemas.microsoft.com/office/powerpoint/2010/main" val="3831450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8872162E-CD10-4504-997E-CCDB7A0AE327}" type="datetimeFigureOut">
              <a:rPr lang="en-US" smtClean="0"/>
              <a:t>10/18/2019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82D6A5-D607-4482-B990-9BC174F85547}" type="slidenum">
              <a:rPr lang="en-US" smtClean="0"/>
              <a:t>‹#›</a:t>
            </a:fld>
            <a:endParaRPr lang="en-US"/>
          </a:p>
        </p:txBody>
      </p:sp>
    </p:spTree>
    <p:extLst>
      <p:ext uri="{BB962C8B-B14F-4D97-AF65-F5344CB8AC3E}">
        <p14:creationId xmlns:p14="http://schemas.microsoft.com/office/powerpoint/2010/main" val="3725683225"/>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8872162E-CD10-4504-997E-CCDB7A0AE327}" type="datetimeFigureOut">
              <a:rPr lang="en-US" smtClean="0"/>
              <a:t>10/18/2019</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AA82D6A5-D607-4482-B990-9BC174F85547}" type="slidenum">
              <a:rPr lang="en-US" smtClean="0"/>
              <a:t>‹#›</a:t>
            </a:fld>
            <a:endParaRPr lang="en-US"/>
          </a:p>
        </p:txBody>
      </p:sp>
    </p:spTree>
    <p:extLst>
      <p:ext uri="{BB962C8B-B14F-4D97-AF65-F5344CB8AC3E}">
        <p14:creationId xmlns:p14="http://schemas.microsoft.com/office/powerpoint/2010/main" val="3396466005"/>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8872162E-CD10-4504-997E-CCDB7A0AE327}" type="datetimeFigureOut">
              <a:rPr lang="en-US" smtClean="0"/>
              <a:t>10/18/2019</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AA82D6A5-D607-4482-B990-9BC174F85547}" type="slidenum">
              <a:rPr lang="en-US" smtClean="0"/>
              <a:t>‹#›</a:t>
            </a:fld>
            <a:endParaRPr lang="en-US"/>
          </a:p>
        </p:txBody>
      </p:sp>
    </p:spTree>
    <p:extLst>
      <p:ext uri="{BB962C8B-B14F-4D97-AF65-F5344CB8AC3E}">
        <p14:creationId xmlns:p14="http://schemas.microsoft.com/office/powerpoint/2010/main" val="102112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8872162E-CD10-4504-997E-CCDB7A0AE327}" type="datetimeFigureOut">
              <a:rPr lang="en-US" smtClean="0"/>
              <a:t>10/18/2019</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AA82D6A5-D607-4482-B990-9BC174F85547}"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9326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4.emf"/><Relationship Id="rId4" Type="http://schemas.openxmlformats.org/officeDocument/2006/relationships/image" Target="../media/image23.emf"/></Relationships>
</file>

<file path=ppt/slides/_rels/slide1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2.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image" Target="../media/image3.png"/><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7.wmf"/><Relationship Id="rId4" Type="http://schemas.openxmlformats.org/officeDocument/2006/relationships/oleObject" Target="../embeddings/oleObject4.bin"/><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1.emf"/><Relationship Id="rId4" Type="http://schemas.openxmlformats.org/officeDocument/2006/relationships/image" Target="../media/image20.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Bài 3. CÁC CÔNG THỨC XÁC SUẤT – </a:t>
            </a:r>
            <a:r>
              <a:rPr lang="en-US" smtClean="0">
                <a:solidFill>
                  <a:srgbClr val="00B050"/>
                </a:solidFill>
              </a:rPr>
              <a:t>công thức cộng</a:t>
            </a:r>
            <a:endParaRPr lang="en-US">
              <a:solidFill>
                <a:srgbClr val="00B050"/>
              </a:solidFill>
            </a:endParaRPr>
          </a:p>
        </p:txBody>
      </p:sp>
      <p:sp>
        <p:nvSpPr>
          <p:cNvPr id="3" name="Subtitle 2"/>
          <p:cNvSpPr>
            <a:spLocks noGrp="1"/>
          </p:cNvSpPr>
          <p:nvPr>
            <p:ph type="subTitle" idx="1"/>
          </p:nvPr>
        </p:nvSpPr>
        <p:spPr/>
        <p:txBody>
          <a:bodyPr/>
          <a:lstStyle/>
          <a:p>
            <a:r>
              <a:rPr lang="en-US" smtClean="0"/>
              <a:t>Th.S Hà Minh Tuấn</a:t>
            </a:r>
            <a:endParaRPr lang="en-US"/>
          </a:p>
        </p:txBody>
      </p:sp>
    </p:spTree>
    <p:extLst>
      <p:ext uri="{BB962C8B-B14F-4D97-AF65-F5344CB8AC3E}">
        <p14:creationId xmlns:p14="http://schemas.microsoft.com/office/powerpoint/2010/main" val="307658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Rectangle 17"/>
          <p:cNvGrpSpPr>
            <a:grpSpLocks/>
          </p:cNvGrpSpPr>
          <p:nvPr/>
        </p:nvGrpSpPr>
        <p:grpSpPr bwMode="auto">
          <a:xfrm>
            <a:off x="1524000" y="0"/>
            <a:ext cx="9182100" cy="381000"/>
            <a:chOff x="-12" y="-12"/>
            <a:chExt cx="5784" cy="312"/>
          </a:xfrm>
        </p:grpSpPr>
        <p:pic>
          <p:nvPicPr>
            <p:cNvPr id="46087" name="Rectangl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 y="-12"/>
              <a:ext cx="5784" cy="312"/>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6088" name="Text Box 4"/>
            <p:cNvSpPr txBox="1">
              <a:spLocks noChangeArrowheads="1"/>
            </p:cNvSpPr>
            <p:nvPr/>
          </p:nvSpPr>
          <p:spPr bwMode="auto">
            <a:xfrm>
              <a:off x="0" y="0"/>
              <a:ext cx="5760" cy="288"/>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a:solidFill>
                  <a:srgbClr val="FFFFFF"/>
                </a:solidFill>
              </a:endParaRPr>
            </a:p>
          </p:txBody>
        </p:sp>
      </p:grpSp>
      <p:sp>
        <p:nvSpPr>
          <p:cNvPr id="181251" name="Rectangle 2"/>
          <p:cNvSpPr>
            <a:spLocks noGrp="1" noChangeArrowheads="1"/>
          </p:cNvSpPr>
          <p:nvPr>
            <p:ph type="title" idx="4294967295"/>
          </p:nvPr>
        </p:nvSpPr>
        <p:spPr>
          <a:xfrm>
            <a:off x="1524000" y="0"/>
            <a:ext cx="8153400" cy="381000"/>
          </a:xfrm>
        </p:spPr>
        <p:txBody>
          <a:bodyPr rtlCol="0" anchor="ctr">
            <a:normAutofit fontScale="90000"/>
          </a:bodyPr>
          <a:lstStyle/>
          <a:p>
            <a:pPr>
              <a:buFont typeface="Wingdings" pitchFamily="2" charset="2"/>
              <a:buChar char="Ø"/>
              <a:defRPr/>
            </a:pPr>
            <a:r>
              <a:rPr lang="en-US" sz="2400" b="1">
                <a:solidFill>
                  <a:schemeClr val="bg1"/>
                </a:solidFill>
              </a:rPr>
              <a:t> Chương 1. Xác suất của Biến cố</a:t>
            </a:r>
          </a:p>
        </p:txBody>
      </p:sp>
      <p:pic>
        <p:nvPicPr>
          <p:cNvPr id="13927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81001"/>
            <a:ext cx="91440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272"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2006600"/>
            <a:ext cx="89916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273"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0" y="4332288"/>
            <a:ext cx="9144000" cy="183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384862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39271"/>
                                        </p:tgtEl>
                                        <p:attrNameLst>
                                          <p:attrName>style.visibility</p:attrName>
                                        </p:attrNameLst>
                                      </p:cBhvr>
                                      <p:to>
                                        <p:strVal val="visible"/>
                                      </p:to>
                                    </p:set>
                                    <p:animEffect transition="in" filter="fade">
                                      <p:cBhvr>
                                        <p:cTn id="7" dur="1000"/>
                                        <p:tgtEl>
                                          <p:spTgt spid="139271"/>
                                        </p:tgtEl>
                                      </p:cBhvr>
                                    </p:animEffect>
                                    <p:anim calcmode="lin" valueType="num">
                                      <p:cBhvr>
                                        <p:cTn id="8" dur="1000" fill="hold"/>
                                        <p:tgtEl>
                                          <p:spTgt spid="139271"/>
                                        </p:tgtEl>
                                        <p:attrNameLst>
                                          <p:attrName>ppt_x</p:attrName>
                                        </p:attrNameLst>
                                      </p:cBhvr>
                                      <p:tavLst>
                                        <p:tav tm="0">
                                          <p:val>
                                            <p:strVal val="#ppt_x"/>
                                          </p:val>
                                        </p:tav>
                                        <p:tav tm="100000">
                                          <p:val>
                                            <p:strVal val="#ppt_x"/>
                                          </p:val>
                                        </p:tav>
                                      </p:tavLst>
                                    </p:anim>
                                    <p:anim calcmode="lin" valueType="num">
                                      <p:cBhvr>
                                        <p:cTn id="9" dur="1000" fill="hold"/>
                                        <p:tgtEl>
                                          <p:spTgt spid="139271"/>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5" fill="hold" nodeType="clickEffect">
                                  <p:stCondLst>
                                    <p:cond delay="0"/>
                                  </p:stCondLst>
                                  <p:childTnLst>
                                    <p:set>
                                      <p:cBhvr>
                                        <p:cTn id="13" dur="1" fill="hold">
                                          <p:stCondLst>
                                            <p:cond delay="0"/>
                                          </p:stCondLst>
                                        </p:cTn>
                                        <p:tgtEl>
                                          <p:spTgt spid="139272"/>
                                        </p:tgtEl>
                                        <p:attrNameLst>
                                          <p:attrName>style.visibility</p:attrName>
                                        </p:attrNameLst>
                                      </p:cBhvr>
                                      <p:to>
                                        <p:strVal val="visible"/>
                                      </p:to>
                                    </p:set>
                                    <p:animEffect transition="in" filter="checkerboard(down)">
                                      <p:cBhvr>
                                        <p:cTn id="14" dur="500"/>
                                        <p:tgtEl>
                                          <p:spTgt spid="13927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39273"/>
                                        </p:tgtEl>
                                        <p:attrNameLst>
                                          <p:attrName>style.visibility</p:attrName>
                                        </p:attrNameLst>
                                      </p:cBhvr>
                                      <p:to>
                                        <p:strVal val="visible"/>
                                      </p:to>
                                    </p:set>
                                    <p:animEffect transition="in" filter="fade">
                                      <p:cBhvr>
                                        <p:cTn id="19" dur="1000"/>
                                        <p:tgtEl>
                                          <p:spTgt spid="139273"/>
                                        </p:tgtEl>
                                      </p:cBhvr>
                                    </p:animEffect>
                                    <p:anim calcmode="lin" valueType="num">
                                      <p:cBhvr>
                                        <p:cTn id="20" dur="1000" fill="hold"/>
                                        <p:tgtEl>
                                          <p:spTgt spid="139273"/>
                                        </p:tgtEl>
                                        <p:attrNameLst>
                                          <p:attrName>ppt_x</p:attrName>
                                        </p:attrNameLst>
                                      </p:cBhvr>
                                      <p:tavLst>
                                        <p:tav tm="0">
                                          <p:val>
                                            <p:strVal val="#ppt_x"/>
                                          </p:val>
                                        </p:tav>
                                        <p:tav tm="100000">
                                          <p:val>
                                            <p:strVal val="#ppt_x"/>
                                          </p:val>
                                        </p:tav>
                                      </p:tavLst>
                                    </p:anim>
                                    <p:anim calcmode="lin" valueType="num">
                                      <p:cBhvr>
                                        <p:cTn id="21" dur="1000" fill="hold"/>
                                        <p:tgtEl>
                                          <p:spTgt spid="1392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Rectangle 17"/>
          <p:cNvGrpSpPr>
            <a:grpSpLocks/>
          </p:cNvGrpSpPr>
          <p:nvPr/>
        </p:nvGrpSpPr>
        <p:grpSpPr bwMode="auto">
          <a:xfrm>
            <a:off x="1524000" y="0"/>
            <a:ext cx="9182100" cy="381000"/>
            <a:chOff x="-12" y="-12"/>
            <a:chExt cx="5784" cy="312"/>
          </a:xfrm>
        </p:grpSpPr>
        <p:pic>
          <p:nvPicPr>
            <p:cNvPr id="47112" name="Rectangl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 y="-12"/>
              <a:ext cx="5784" cy="312"/>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7113" name="Text Box 4"/>
            <p:cNvSpPr txBox="1">
              <a:spLocks noChangeArrowheads="1"/>
            </p:cNvSpPr>
            <p:nvPr/>
          </p:nvSpPr>
          <p:spPr bwMode="auto">
            <a:xfrm>
              <a:off x="0" y="0"/>
              <a:ext cx="5760" cy="288"/>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a:solidFill>
                  <a:srgbClr val="FFFFFF"/>
                </a:solidFill>
              </a:endParaRPr>
            </a:p>
          </p:txBody>
        </p:sp>
      </p:grpSp>
      <p:sp>
        <p:nvSpPr>
          <p:cNvPr id="181251" name="Rectangle 2"/>
          <p:cNvSpPr>
            <a:spLocks noGrp="1" noChangeArrowheads="1"/>
          </p:cNvSpPr>
          <p:nvPr>
            <p:ph type="title" idx="4294967295"/>
          </p:nvPr>
        </p:nvSpPr>
        <p:spPr>
          <a:xfrm>
            <a:off x="1524000" y="0"/>
            <a:ext cx="8153400" cy="381000"/>
          </a:xfrm>
        </p:spPr>
        <p:txBody>
          <a:bodyPr rtlCol="0" anchor="ctr">
            <a:normAutofit fontScale="90000"/>
          </a:bodyPr>
          <a:lstStyle/>
          <a:p>
            <a:pPr>
              <a:buFont typeface="Wingdings" pitchFamily="2" charset="2"/>
              <a:buChar char="Ø"/>
              <a:defRPr/>
            </a:pPr>
            <a:r>
              <a:rPr lang="en-US" sz="2400" b="1">
                <a:solidFill>
                  <a:schemeClr val="bg1"/>
                </a:solidFill>
              </a:rPr>
              <a:t> Chương 1. Xác suất của Biến cố</a:t>
            </a:r>
          </a:p>
        </p:txBody>
      </p:sp>
      <p:pic>
        <p:nvPicPr>
          <p:cNvPr id="14029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533401"/>
            <a:ext cx="91440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8"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1463676"/>
            <a:ext cx="9144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9"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0" y="2428876"/>
            <a:ext cx="9144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300" name="Picture 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0" y="3243264"/>
            <a:ext cx="91440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668638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140296"/>
                                        </p:tgtEl>
                                        <p:attrNameLst>
                                          <p:attrName>style.visibility</p:attrName>
                                        </p:attrNameLst>
                                      </p:cBhvr>
                                      <p:to>
                                        <p:strVal val="visible"/>
                                      </p:to>
                                    </p:set>
                                    <p:anim calcmode="lin" valueType="num">
                                      <p:cBhvr>
                                        <p:cTn id="7" dur="1000" fill="hold"/>
                                        <p:tgtEl>
                                          <p:spTgt spid="140296"/>
                                        </p:tgtEl>
                                        <p:attrNameLst>
                                          <p:attrName>ppt_x</p:attrName>
                                        </p:attrNameLst>
                                      </p:cBhvr>
                                      <p:tavLst>
                                        <p:tav tm="0">
                                          <p:val>
                                            <p:strVal val="#ppt_x-.2"/>
                                          </p:val>
                                        </p:tav>
                                        <p:tav tm="100000">
                                          <p:val>
                                            <p:strVal val="#ppt_x"/>
                                          </p:val>
                                        </p:tav>
                                      </p:tavLst>
                                    </p:anim>
                                    <p:anim calcmode="lin" valueType="num">
                                      <p:cBhvr>
                                        <p:cTn id="8" dur="1000" fill="hold"/>
                                        <p:tgtEl>
                                          <p:spTgt spid="14029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029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40298"/>
                                        </p:tgtEl>
                                        <p:attrNameLst>
                                          <p:attrName>style.visibility</p:attrName>
                                        </p:attrNameLst>
                                      </p:cBhvr>
                                      <p:to>
                                        <p:strVal val="visible"/>
                                      </p:to>
                                    </p:set>
                                    <p:animEffect transition="in" filter="fade">
                                      <p:cBhvr>
                                        <p:cTn id="14" dur="1000"/>
                                        <p:tgtEl>
                                          <p:spTgt spid="140298"/>
                                        </p:tgtEl>
                                      </p:cBhvr>
                                    </p:animEffect>
                                    <p:anim calcmode="lin" valueType="num">
                                      <p:cBhvr>
                                        <p:cTn id="15" dur="1000" fill="hold"/>
                                        <p:tgtEl>
                                          <p:spTgt spid="140298"/>
                                        </p:tgtEl>
                                        <p:attrNameLst>
                                          <p:attrName>ppt_x</p:attrName>
                                        </p:attrNameLst>
                                      </p:cBhvr>
                                      <p:tavLst>
                                        <p:tav tm="0">
                                          <p:val>
                                            <p:strVal val="#ppt_x"/>
                                          </p:val>
                                        </p:tav>
                                        <p:tav tm="100000">
                                          <p:val>
                                            <p:strVal val="#ppt_x"/>
                                          </p:val>
                                        </p:tav>
                                      </p:tavLst>
                                    </p:anim>
                                    <p:anim calcmode="lin" valueType="num">
                                      <p:cBhvr>
                                        <p:cTn id="16" dur="1000" fill="hold"/>
                                        <p:tgtEl>
                                          <p:spTgt spid="140298"/>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40299"/>
                                        </p:tgtEl>
                                        <p:attrNameLst>
                                          <p:attrName>style.visibility</p:attrName>
                                        </p:attrNameLst>
                                      </p:cBhvr>
                                      <p:to>
                                        <p:strVal val="visible"/>
                                      </p:to>
                                    </p:set>
                                    <p:animEffect transition="in" filter="fade">
                                      <p:cBhvr>
                                        <p:cTn id="21" dur="1000"/>
                                        <p:tgtEl>
                                          <p:spTgt spid="140299"/>
                                        </p:tgtEl>
                                      </p:cBhvr>
                                    </p:animEffect>
                                    <p:anim calcmode="lin" valueType="num">
                                      <p:cBhvr>
                                        <p:cTn id="22" dur="1000" fill="hold"/>
                                        <p:tgtEl>
                                          <p:spTgt spid="140299"/>
                                        </p:tgtEl>
                                        <p:attrNameLst>
                                          <p:attrName>ppt_x</p:attrName>
                                        </p:attrNameLst>
                                      </p:cBhvr>
                                      <p:tavLst>
                                        <p:tav tm="0">
                                          <p:val>
                                            <p:strVal val="#ppt_x"/>
                                          </p:val>
                                        </p:tav>
                                        <p:tav tm="100000">
                                          <p:val>
                                            <p:strVal val="#ppt_x"/>
                                          </p:val>
                                        </p:tav>
                                      </p:tavLst>
                                    </p:anim>
                                    <p:anim calcmode="lin" valueType="num">
                                      <p:cBhvr>
                                        <p:cTn id="23" dur="1000" fill="hold"/>
                                        <p:tgtEl>
                                          <p:spTgt spid="140299"/>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40300"/>
                                        </p:tgtEl>
                                        <p:attrNameLst>
                                          <p:attrName>style.visibility</p:attrName>
                                        </p:attrNameLst>
                                      </p:cBhvr>
                                      <p:to>
                                        <p:strVal val="visible"/>
                                      </p:to>
                                    </p:set>
                                    <p:anim calcmode="lin" valueType="num">
                                      <p:cBhvr>
                                        <p:cTn id="28" dur="1000" fill="hold"/>
                                        <p:tgtEl>
                                          <p:spTgt spid="140300"/>
                                        </p:tgtEl>
                                        <p:attrNameLst>
                                          <p:attrName>ppt_x</p:attrName>
                                        </p:attrNameLst>
                                      </p:cBhvr>
                                      <p:tavLst>
                                        <p:tav tm="0">
                                          <p:val>
                                            <p:strVal val="#ppt_x-.2"/>
                                          </p:val>
                                        </p:tav>
                                        <p:tav tm="100000">
                                          <p:val>
                                            <p:strVal val="#ppt_x"/>
                                          </p:val>
                                        </p:tav>
                                      </p:tavLst>
                                    </p:anim>
                                    <p:anim calcmode="lin" valueType="num">
                                      <p:cBhvr>
                                        <p:cTn id="29" dur="1000" fill="hold"/>
                                        <p:tgtEl>
                                          <p:spTgt spid="140300"/>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40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Rectangle 17"/>
          <p:cNvGrpSpPr>
            <a:grpSpLocks/>
          </p:cNvGrpSpPr>
          <p:nvPr/>
        </p:nvGrpSpPr>
        <p:grpSpPr bwMode="auto">
          <a:xfrm>
            <a:off x="1524000" y="0"/>
            <a:ext cx="9182100" cy="381000"/>
            <a:chOff x="-12" y="-12"/>
            <a:chExt cx="5784" cy="312"/>
          </a:xfrm>
        </p:grpSpPr>
        <p:pic>
          <p:nvPicPr>
            <p:cNvPr id="41994" name="Rectangle 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 y="-12"/>
              <a:ext cx="5784" cy="312"/>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1995" name="Text Box 4"/>
            <p:cNvSpPr txBox="1">
              <a:spLocks noChangeArrowheads="1"/>
            </p:cNvSpPr>
            <p:nvPr/>
          </p:nvSpPr>
          <p:spPr bwMode="auto">
            <a:xfrm>
              <a:off x="0" y="0"/>
              <a:ext cx="5760" cy="288"/>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a:solidFill>
                  <a:srgbClr val="FFFFFF"/>
                </a:solidFill>
              </a:endParaRPr>
            </a:p>
          </p:txBody>
        </p:sp>
      </p:grpSp>
      <p:sp>
        <p:nvSpPr>
          <p:cNvPr id="181251" name="Rectangle 2"/>
          <p:cNvSpPr>
            <a:spLocks noGrp="1" noChangeArrowheads="1"/>
          </p:cNvSpPr>
          <p:nvPr>
            <p:ph type="title" idx="4294967295"/>
          </p:nvPr>
        </p:nvSpPr>
        <p:spPr>
          <a:xfrm>
            <a:off x="1524000" y="0"/>
            <a:ext cx="8153400" cy="381000"/>
          </a:xfrm>
        </p:spPr>
        <p:txBody>
          <a:bodyPr rtlCol="0" anchor="ctr">
            <a:normAutofit fontScale="90000"/>
          </a:bodyPr>
          <a:lstStyle/>
          <a:p>
            <a:pPr>
              <a:buFont typeface="Wingdings" pitchFamily="2" charset="2"/>
              <a:buChar char="Ø"/>
              <a:defRPr/>
            </a:pPr>
            <a:r>
              <a:rPr lang="en-US" sz="2400" b="1">
                <a:solidFill>
                  <a:schemeClr val="bg1"/>
                </a:solidFill>
              </a:rPr>
              <a:t> Chương 1. Xác suất của Biến cố</a:t>
            </a:r>
          </a:p>
        </p:txBody>
      </p:sp>
      <p:pic>
        <p:nvPicPr>
          <p:cNvPr id="135177"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6875" y="504598"/>
            <a:ext cx="91440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Object 2"/>
          <p:cNvGraphicFramePr>
            <a:graphicFrameLocks noChangeAspect="1"/>
          </p:cNvGraphicFramePr>
          <p:nvPr>
            <p:extLst>
              <p:ext uri="{D42A27DB-BD31-4B8C-83A1-F6EECF244321}">
                <p14:modId xmlns:p14="http://schemas.microsoft.com/office/powerpoint/2010/main" val="303677579"/>
              </p:ext>
            </p:extLst>
          </p:nvPr>
        </p:nvGraphicFramePr>
        <p:xfrm>
          <a:off x="3300413" y="2530530"/>
          <a:ext cx="4804006" cy="681358"/>
        </p:xfrm>
        <a:graphic>
          <a:graphicData uri="http://schemas.openxmlformats.org/presentationml/2006/ole">
            <mc:AlternateContent xmlns:mc="http://schemas.openxmlformats.org/markup-compatibility/2006">
              <mc:Choice xmlns:v="urn:schemas-microsoft-com:vml" Requires="v">
                <p:oleObj spid="_x0000_s4111" name="Equation" r:id="rId5" imgW="1765080" imgH="253800" progId="Equation.DSMT4">
                  <p:embed/>
                </p:oleObj>
              </mc:Choice>
              <mc:Fallback>
                <p:oleObj name="Equation" r:id="rId5" imgW="1765080" imgH="253800" progId="Equation.DSMT4">
                  <p:embed/>
                  <p:pic>
                    <p:nvPicPr>
                      <p:cNvPr id="0" name="Object 2"/>
                      <p:cNvPicPr>
                        <a:picLocks noChangeAspect="1" noChangeArrowheads="1"/>
                      </p:cNvPicPr>
                      <p:nvPr/>
                    </p:nvPicPr>
                    <p:blipFill>
                      <a:blip r:embed="rId6"/>
                      <a:srcRect/>
                      <a:stretch>
                        <a:fillRect/>
                      </a:stretch>
                    </p:blipFill>
                    <p:spPr bwMode="auto">
                      <a:xfrm>
                        <a:off x="3300413" y="2530530"/>
                        <a:ext cx="4804006" cy="681358"/>
                      </a:xfrm>
                      <a:prstGeom prst="rect">
                        <a:avLst/>
                      </a:prstGeom>
                      <a:noFill/>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4158223613"/>
              </p:ext>
            </p:extLst>
          </p:nvPr>
        </p:nvGraphicFramePr>
        <p:xfrm>
          <a:off x="3300413" y="5022849"/>
          <a:ext cx="3389277" cy="891440"/>
        </p:xfrm>
        <a:graphic>
          <a:graphicData uri="http://schemas.openxmlformats.org/presentationml/2006/ole">
            <mc:AlternateContent xmlns:mc="http://schemas.openxmlformats.org/markup-compatibility/2006">
              <mc:Choice xmlns:v="urn:schemas-microsoft-com:vml" Requires="v">
                <p:oleObj spid="_x0000_s4112" name="Equation" r:id="rId7" imgW="1180588" imgH="317362" progId="Equation.DSMT4">
                  <p:embed/>
                </p:oleObj>
              </mc:Choice>
              <mc:Fallback>
                <p:oleObj name="Equation" r:id="rId7" imgW="1180588" imgH="317362" progId="Equation.DSMT4">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0413" y="5022849"/>
                        <a:ext cx="3389277" cy="891440"/>
                      </a:xfrm>
                      <a:prstGeom prst="rect">
                        <a:avLst/>
                      </a:prstGeom>
                      <a:noFill/>
                    </p:spPr>
                  </p:pic>
                </p:oleObj>
              </mc:Fallback>
            </mc:AlternateContent>
          </a:graphicData>
        </a:graphic>
      </p:graphicFrame>
      <p:sp>
        <p:nvSpPr>
          <p:cNvPr id="5" name="Rectangle 3"/>
          <p:cNvSpPr>
            <a:spLocks noChangeArrowheads="1"/>
          </p:cNvSpPr>
          <p:nvPr/>
        </p:nvSpPr>
        <p:spPr bwMode="auto">
          <a:xfrm>
            <a:off x="371475" y="1396492"/>
            <a:ext cx="1148715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smtClean="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Công thức cộng xác suất thứ nhất</a:t>
            </a:r>
            <a:r>
              <a:rPr kumimoji="0" lang="en-US" altLang="en-US" sz="32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3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Với A và B là hai biến cố xung khắc, ta </a:t>
            </a:r>
            <a:r>
              <a:rPr kumimoji="0" lang="en-US" altLang="en-US" sz="3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kumimoji="0" lang="en-US" altLang="en-US" sz="3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3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4"/>
          <p:cNvSpPr>
            <a:spLocks noChangeArrowheads="1"/>
          </p:cNvSpPr>
          <p:nvPr/>
        </p:nvSpPr>
        <p:spPr bwMode="auto">
          <a:xfrm>
            <a:off x="550862" y="3853626"/>
            <a:ext cx="671331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Với A là một biến cố bất kì ta có hệ quả</a:t>
            </a:r>
            <a:endParaRPr kumimoji="0" lang="en-US" altLang="en-US" sz="3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404799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35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Rectangle 17"/>
          <p:cNvGrpSpPr>
            <a:grpSpLocks/>
          </p:cNvGrpSpPr>
          <p:nvPr/>
        </p:nvGrpSpPr>
        <p:grpSpPr bwMode="auto">
          <a:xfrm>
            <a:off x="1524000" y="0"/>
            <a:ext cx="9182100" cy="381000"/>
            <a:chOff x="-12" y="-12"/>
            <a:chExt cx="5784" cy="312"/>
          </a:xfrm>
        </p:grpSpPr>
        <p:pic>
          <p:nvPicPr>
            <p:cNvPr id="41994" name="Rectangle 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 y="-12"/>
              <a:ext cx="5784" cy="312"/>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1995" name="Text Box 4"/>
            <p:cNvSpPr txBox="1">
              <a:spLocks noChangeArrowheads="1"/>
            </p:cNvSpPr>
            <p:nvPr/>
          </p:nvSpPr>
          <p:spPr bwMode="auto">
            <a:xfrm>
              <a:off x="0" y="0"/>
              <a:ext cx="5760" cy="288"/>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a:solidFill>
                  <a:srgbClr val="FFFFFF"/>
                </a:solidFill>
              </a:endParaRPr>
            </a:p>
          </p:txBody>
        </p:sp>
      </p:grpSp>
      <p:sp>
        <p:nvSpPr>
          <p:cNvPr id="181251" name="Rectangle 2"/>
          <p:cNvSpPr>
            <a:spLocks noGrp="1" noChangeArrowheads="1"/>
          </p:cNvSpPr>
          <p:nvPr>
            <p:ph type="title" idx="4294967295"/>
          </p:nvPr>
        </p:nvSpPr>
        <p:spPr>
          <a:xfrm>
            <a:off x="1524000" y="0"/>
            <a:ext cx="8153400" cy="381000"/>
          </a:xfrm>
        </p:spPr>
        <p:txBody>
          <a:bodyPr rtlCol="0" anchor="ctr">
            <a:normAutofit fontScale="90000"/>
          </a:bodyPr>
          <a:lstStyle/>
          <a:p>
            <a:pPr>
              <a:buFont typeface="Wingdings" pitchFamily="2" charset="2"/>
              <a:buChar char="Ø"/>
              <a:defRPr/>
            </a:pPr>
            <a:r>
              <a:rPr lang="en-US" sz="2400" b="1">
                <a:solidFill>
                  <a:schemeClr val="bg1"/>
                </a:solidFill>
              </a:rPr>
              <a:t> Chương 1. Xác suất của Biến cố</a:t>
            </a:r>
          </a:p>
        </p:txBody>
      </p:sp>
      <p:pic>
        <p:nvPicPr>
          <p:cNvPr id="135177"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6875" y="504598"/>
            <a:ext cx="91440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6"/>
          <p:cNvGraphicFramePr>
            <a:graphicFrameLocks noChangeAspect="1"/>
          </p:cNvGraphicFramePr>
          <p:nvPr>
            <p:extLst>
              <p:ext uri="{D42A27DB-BD31-4B8C-83A1-F6EECF244321}">
                <p14:modId xmlns:p14="http://schemas.microsoft.com/office/powerpoint/2010/main" val="1068401794"/>
              </p:ext>
            </p:extLst>
          </p:nvPr>
        </p:nvGraphicFramePr>
        <p:xfrm>
          <a:off x="1666875" y="2869688"/>
          <a:ext cx="7274081" cy="765183"/>
        </p:xfrm>
        <a:graphic>
          <a:graphicData uri="http://schemas.openxmlformats.org/presentationml/2006/ole">
            <mc:AlternateContent xmlns:mc="http://schemas.openxmlformats.org/markup-compatibility/2006">
              <mc:Choice xmlns:v="urn:schemas-microsoft-com:vml" Requires="v">
                <p:oleObj spid="_x0000_s48138" name="Equation" r:id="rId5" imgW="2387520" imgH="253800" progId="Equation.DSMT4">
                  <p:embed/>
                </p:oleObj>
              </mc:Choice>
              <mc:Fallback>
                <p:oleObj name="Equation" r:id="rId5" imgW="2387520" imgH="253800" progId="Equation.DSMT4">
                  <p:embed/>
                  <p:pic>
                    <p:nvPicPr>
                      <p:cNvPr id="0" name="Object 2"/>
                      <p:cNvPicPr>
                        <a:picLocks noChangeAspect="1" noChangeArrowheads="1"/>
                      </p:cNvPicPr>
                      <p:nvPr/>
                    </p:nvPicPr>
                    <p:blipFill>
                      <a:blip r:embed="rId6"/>
                      <a:srcRect/>
                      <a:stretch>
                        <a:fillRect/>
                      </a:stretch>
                    </p:blipFill>
                    <p:spPr bwMode="auto">
                      <a:xfrm>
                        <a:off x="1666875" y="2869688"/>
                        <a:ext cx="7274081" cy="765183"/>
                      </a:xfrm>
                      <a:prstGeom prst="rect">
                        <a:avLst/>
                      </a:prstGeom>
                      <a:noFill/>
                    </p:spPr>
                  </p:pic>
                </p:oleObj>
              </mc:Fallback>
            </mc:AlternateContent>
          </a:graphicData>
        </a:graphic>
      </p:graphicFrame>
      <p:sp>
        <p:nvSpPr>
          <p:cNvPr id="9" name="Rectangle 3"/>
          <p:cNvSpPr>
            <a:spLocks noChangeArrowheads="1"/>
          </p:cNvSpPr>
          <p:nvPr/>
        </p:nvSpPr>
        <p:spPr bwMode="auto">
          <a:xfrm>
            <a:off x="189078" y="1516319"/>
            <a:ext cx="1209959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smtClean="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Công thức cộng x</a:t>
            </a:r>
            <a:r>
              <a:rPr kumimoji="0" lang="en-US" altLang="en-US" sz="3200" b="1" i="0" u="none" strike="noStrike" cap="none" normalizeH="0" baseline="0" smtClean="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á</a:t>
            </a:r>
            <a:r>
              <a:rPr kumimoji="0" lang="en-US" altLang="en-US" sz="3200" b="1" i="0" u="none" strike="noStrike" cap="none" normalizeH="0" baseline="0" smtClean="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 suất thứ hai. </a:t>
            </a:r>
            <a:r>
              <a:rPr kumimoji="0" lang="en-US" altLang="en-US" sz="3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Với A, B l</a:t>
            </a:r>
            <a:r>
              <a:rPr kumimoji="0" lang="en-US" altLang="en-US" sz="3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à</a:t>
            </a:r>
            <a:r>
              <a:rPr kumimoji="0" lang="en-US" altLang="en-US" sz="3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hai biến cố bất k</a:t>
            </a:r>
            <a:r>
              <a:rPr kumimoji="0" lang="en-US" altLang="en-US" sz="3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ì</a:t>
            </a:r>
            <a:r>
              <a:rPr kumimoji="0" lang="en-US" altLang="en-US" sz="3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ta c</a:t>
            </a:r>
            <a:r>
              <a:rPr kumimoji="0" lang="en-US" altLang="en-US" sz="3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ó</a:t>
            </a:r>
            <a:r>
              <a:rPr kumimoji="0" lang="en-US" altLang="en-US" sz="3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32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smtClean="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10" name="Rectangle 4"/>
              <p:cNvSpPr>
                <a:spLocks noChangeArrowheads="1"/>
              </p:cNvSpPr>
              <p:nvPr/>
            </p:nvSpPr>
            <p:spPr bwMode="auto">
              <a:xfrm>
                <a:off x="357227" y="3953174"/>
                <a:ext cx="11931445" cy="107721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Nhận xét: </a:t>
                </a:r>
                <a:r>
                  <a:rPr kumimoji="0" lang="en-US" altLang="en-US" sz="3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công thức cộng xác suất thứ nhất là hệ quả của công thức cộng thứ hai. Vì với A, B xung </a:t>
                </a:r>
                <a:r>
                  <a:rPr kumimoji="0" lang="en-US" altLang="en-US" sz="3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khắc </a:t>
                </a:r>
                <a:r>
                  <a:rPr kumimoji="0" lang="en-US" altLang="en-US" sz="3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a:t>
                </a:r>
                <a:r>
                  <a:rPr kumimoji="0" lang="en-US" altLang="en-US" sz="3200" b="0" i="0" u="none" strike="noStrike" cap="none" normalizeH="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có</a:t>
                </a:r>
                <a:r>
                  <a:rPr kumimoji="0" lang="en-US" altLang="en-US" sz="3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kumimoji="0" lang="en-US" altLang="en-US" sz="32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𝐴𝐵</m:t>
                    </m:r>
                    <m:r>
                      <a:rPr kumimoji="0" lang="en-US" altLang="en-US" sz="32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kumimoji="0" lang="en-US" altLang="en-US" sz="3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mc:Choice>
        <mc:Fallback>
          <p:sp>
            <p:nvSpPr>
              <p:cNvPr id="10" name="Rectangle 4"/>
              <p:cNvSpPr>
                <a:spLocks noRot="1" noChangeAspect="1" noMove="1" noResize="1" noEditPoints="1" noAdjustHandles="1" noChangeArrowheads="1" noChangeShapeType="1" noTextEdit="1"/>
              </p:cNvSpPr>
              <p:nvPr/>
            </p:nvSpPr>
            <p:spPr bwMode="auto">
              <a:xfrm>
                <a:off x="357227" y="3953174"/>
                <a:ext cx="11931445" cy="1077218"/>
              </a:xfrm>
              <a:prstGeom prst="rect">
                <a:avLst/>
              </a:prstGeom>
              <a:blipFill>
                <a:blip r:embed="rId7"/>
                <a:stretch>
                  <a:fillRect l="-1329" t="-7345" b="-1751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2558328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35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Rectangle 17"/>
          <p:cNvGrpSpPr>
            <a:grpSpLocks/>
          </p:cNvGrpSpPr>
          <p:nvPr/>
        </p:nvGrpSpPr>
        <p:grpSpPr bwMode="auto">
          <a:xfrm>
            <a:off x="1524000" y="0"/>
            <a:ext cx="9182100" cy="381000"/>
            <a:chOff x="-12" y="-12"/>
            <a:chExt cx="5784" cy="312"/>
          </a:xfrm>
        </p:grpSpPr>
        <p:pic>
          <p:nvPicPr>
            <p:cNvPr id="41994" name="Rectangl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 y="-12"/>
              <a:ext cx="5784" cy="312"/>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1995" name="Text Box 4"/>
            <p:cNvSpPr txBox="1">
              <a:spLocks noChangeArrowheads="1"/>
            </p:cNvSpPr>
            <p:nvPr/>
          </p:nvSpPr>
          <p:spPr bwMode="auto">
            <a:xfrm>
              <a:off x="0" y="0"/>
              <a:ext cx="5760" cy="288"/>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a:solidFill>
                  <a:srgbClr val="FFFFFF"/>
                </a:solidFill>
              </a:endParaRPr>
            </a:p>
          </p:txBody>
        </p:sp>
      </p:grpSp>
      <p:sp>
        <p:nvSpPr>
          <p:cNvPr id="181251" name="Rectangle 2"/>
          <p:cNvSpPr>
            <a:spLocks noGrp="1" noChangeArrowheads="1"/>
          </p:cNvSpPr>
          <p:nvPr>
            <p:ph type="title" idx="4294967295"/>
          </p:nvPr>
        </p:nvSpPr>
        <p:spPr>
          <a:xfrm>
            <a:off x="1524000" y="0"/>
            <a:ext cx="8153400" cy="381000"/>
          </a:xfrm>
        </p:spPr>
        <p:txBody>
          <a:bodyPr rtlCol="0" anchor="ctr">
            <a:normAutofit fontScale="90000"/>
          </a:bodyPr>
          <a:lstStyle/>
          <a:p>
            <a:pPr>
              <a:buFont typeface="Wingdings" pitchFamily="2" charset="2"/>
              <a:buChar char="Ø"/>
              <a:defRPr/>
            </a:pPr>
            <a:r>
              <a:rPr lang="en-US" sz="2400" b="1">
                <a:solidFill>
                  <a:schemeClr val="bg1"/>
                </a:solidFill>
              </a:rPr>
              <a:t> Chương 1. Xác suất của Biến cố</a:t>
            </a:r>
          </a:p>
        </p:txBody>
      </p:sp>
      <p:pic>
        <p:nvPicPr>
          <p:cNvPr id="13517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6875" y="504598"/>
            <a:ext cx="91440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85826" y="1225664"/>
            <a:ext cx="10429874" cy="4485330"/>
          </a:xfrm>
          <a:prstGeom prst="rect">
            <a:avLst/>
          </a:prstGeom>
        </p:spPr>
        <p:txBody>
          <a:bodyPr wrap="square">
            <a:spAutoFit/>
          </a:bodyPr>
          <a:lstStyle/>
          <a:p>
            <a:pPr algn="just">
              <a:lnSpc>
                <a:spcPct val="120000"/>
              </a:lnSpc>
              <a:spcAft>
                <a:spcPts val="1000"/>
              </a:spcAft>
            </a:pPr>
            <a:r>
              <a:rPr lang="en-US" sz="3200" b="1" smtClean="0">
                <a:effectLst/>
                <a:latin typeface="Times New Roman" panose="02020603050405020304" pitchFamily="18" charset="0"/>
                <a:ea typeface="Times New Roman" panose="02020603050405020304" pitchFamily="18" charset="0"/>
                <a:cs typeface="Times New Roman" panose="02020603050405020304" pitchFamily="18" charset="0"/>
              </a:rPr>
              <a:t>Ví dụ 1.</a:t>
            </a:r>
            <a:r>
              <a:rPr lang="en-US" sz="3200" smtClean="0">
                <a:effectLst/>
                <a:latin typeface="Calibri" panose="020F0502020204030204" pitchFamily="34" charset="0"/>
                <a:ea typeface="Times New Roman" panose="02020603050405020304" pitchFamily="18" charset="0"/>
                <a:cs typeface="Times New Roman" panose="02020603050405020304" pitchFamily="18" charset="0"/>
              </a:rPr>
              <a:t> </a:t>
            </a:r>
            <a:r>
              <a:rPr lang="en-US" sz="3200" smtClean="0">
                <a:effectLst/>
                <a:latin typeface="Times New Roman" panose="02020603050405020304" pitchFamily="18" charset="0"/>
                <a:ea typeface="Times New Roman" panose="02020603050405020304" pitchFamily="18" charset="0"/>
                <a:cs typeface="Times New Roman" panose="02020603050405020304" pitchFamily="18" charset="0"/>
              </a:rPr>
              <a:t>Một lô hàng chứa 15sp, trong đó có 10sp tốt và 5sp xấu. Chọn ngẫu nhiên từ lô 4sp. Tính xác suất để trong 4sp được chọn có</a:t>
            </a:r>
            <a:endParaRPr lang="en-US" sz="3200" smtClean="0">
              <a:effectLst/>
              <a:latin typeface="Calibri" panose="020F0502020204030204" pitchFamily="34" charset="0"/>
              <a:ea typeface="Times New Roman" panose="02020603050405020304" pitchFamily="18" charset="0"/>
              <a:cs typeface="Times New Roman" panose="02020603050405020304" pitchFamily="18" charset="0"/>
            </a:endParaRPr>
          </a:p>
          <a:p>
            <a:pPr marL="971550" marR="0" lvl="1" indent="-514350">
              <a:lnSpc>
                <a:spcPct val="120000"/>
              </a:lnSpc>
              <a:spcBef>
                <a:spcPts val="0"/>
              </a:spcBef>
              <a:spcAft>
                <a:spcPts val="0"/>
              </a:spcAft>
              <a:buFont typeface="+mj-lt"/>
              <a:buAutoNum type="alphaLcParenR"/>
            </a:pPr>
            <a:r>
              <a:rPr lang="en-US" sz="3200" smtClean="0">
                <a:effectLst/>
                <a:latin typeface="Times New Roman" panose="02020603050405020304" pitchFamily="18" charset="0"/>
                <a:ea typeface="Times New Roman" panose="02020603050405020304" pitchFamily="18" charset="0"/>
                <a:cs typeface="Times New Roman" panose="02020603050405020304" pitchFamily="18" charset="0"/>
              </a:rPr>
              <a:t>Đúng một sản phẩm tốt.</a:t>
            </a:r>
            <a:endParaRPr lang="en-US" sz="3200" smtClean="0">
              <a:effectLst/>
              <a:latin typeface="Calibri" panose="020F0502020204030204" pitchFamily="34" charset="0"/>
              <a:ea typeface="Times New Roman" panose="02020603050405020304" pitchFamily="18" charset="0"/>
              <a:cs typeface="Times New Roman" panose="02020603050405020304" pitchFamily="18" charset="0"/>
            </a:endParaRPr>
          </a:p>
          <a:p>
            <a:pPr marL="971550" marR="0" lvl="1" indent="-514350">
              <a:lnSpc>
                <a:spcPct val="120000"/>
              </a:lnSpc>
              <a:spcBef>
                <a:spcPts val="0"/>
              </a:spcBef>
              <a:spcAft>
                <a:spcPts val="0"/>
              </a:spcAft>
              <a:buFont typeface="+mj-lt"/>
              <a:buAutoNum type="alphaLcParenR"/>
            </a:pPr>
            <a:r>
              <a:rPr lang="en-US" sz="3200" smtClean="0">
                <a:effectLst/>
                <a:latin typeface="Times New Roman" panose="02020603050405020304" pitchFamily="18" charset="0"/>
                <a:ea typeface="Times New Roman" panose="02020603050405020304" pitchFamily="18" charset="0"/>
                <a:cs typeface="Times New Roman" panose="02020603050405020304" pitchFamily="18" charset="0"/>
              </a:rPr>
              <a:t>Không nhiều hơn hai sản phẩm tốt.</a:t>
            </a:r>
            <a:endParaRPr lang="en-US" sz="3200" smtClean="0">
              <a:effectLst/>
              <a:latin typeface="Calibri" panose="020F0502020204030204" pitchFamily="34" charset="0"/>
              <a:ea typeface="Times New Roman" panose="02020603050405020304" pitchFamily="18" charset="0"/>
              <a:cs typeface="Times New Roman" panose="02020603050405020304" pitchFamily="18" charset="0"/>
            </a:endParaRPr>
          </a:p>
          <a:p>
            <a:pPr marL="971550" marR="0" lvl="1" indent="-514350">
              <a:lnSpc>
                <a:spcPct val="120000"/>
              </a:lnSpc>
              <a:spcBef>
                <a:spcPts val="0"/>
              </a:spcBef>
              <a:spcAft>
                <a:spcPts val="600"/>
              </a:spcAft>
              <a:buFont typeface="+mj-lt"/>
              <a:buAutoNum type="alphaLcParenR"/>
            </a:pPr>
            <a:r>
              <a:rPr lang="en-US" sz="3200" smtClean="0">
                <a:effectLst/>
                <a:latin typeface="Times New Roman" panose="02020603050405020304" pitchFamily="18" charset="0"/>
                <a:ea typeface="Times New Roman" panose="02020603050405020304" pitchFamily="18" charset="0"/>
                <a:cs typeface="Times New Roman" panose="02020603050405020304" pitchFamily="18" charset="0"/>
              </a:rPr>
              <a:t>Số sản phẩm tốt không ít hơn số sản phẩm xấu.</a:t>
            </a:r>
          </a:p>
          <a:p>
            <a:pPr marL="971550" marR="0" lvl="1" indent="-514350">
              <a:lnSpc>
                <a:spcPct val="120000"/>
              </a:lnSpc>
              <a:spcBef>
                <a:spcPts val="0"/>
              </a:spcBef>
              <a:spcAft>
                <a:spcPts val="600"/>
              </a:spcAft>
              <a:buFont typeface="+mj-lt"/>
              <a:buAutoNum type="alphaLcParenR"/>
            </a:pPr>
            <a:r>
              <a:rPr lang="en-US" sz="3200" smtClean="0">
                <a:effectLst/>
                <a:latin typeface="Times New Roman" panose="02020603050405020304" pitchFamily="18" charset="0"/>
                <a:ea typeface="Times New Roman" panose="02020603050405020304" pitchFamily="18" charset="0"/>
              </a:rPr>
              <a:t>Ít nhất một sản phẩm xấu.</a:t>
            </a:r>
            <a:endParaRPr lang="en-US" sz="3200"/>
          </a:p>
        </p:txBody>
      </p:sp>
    </p:spTree>
    <p:extLst>
      <p:ext uri="{BB962C8B-B14F-4D97-AF65-F5344CB8AC3E}">
        <p14:creationId xmlns:p14="http://schemas.microsoft.com/office/powerpoint/2010/main" val="39844542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35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Rectangle 17"/>
          <p:cNvGrpSpPr>
            <a:grpSpLocks/>
          </p:cNvGrpSpPr>
          <p:nvPr/>
        </p:nvGrpSpPr>
        <p:grpSpPr bwMode="auto">
          <a:xfrm>
            <a:off x="1524000" y="0"/>
            <a:ext cx="9182100" cy="381000"/>
            <a:chOff x="-12" y="-12"/>
            <a:chExt cx="5784" cy="312"/>
          </a:xfrm>
        </p:grpSpPr>
        <p:pic>
          <p:nvPicPr>
            <p:cNvPr id="41994" name="Rectangle 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 y="-12"/>
              <a:ext cx="5784" cy="312"/>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1995" name="Text Box 4"/>
            <p:cNvSpPr txBox="1">
              <a:spLocks noChangeArrowheads="1"/>
            </p:cNvSpPr>
            <p:nvPr/>
          </p:nvSpPr>
          <p:spPr bwMode="auto">
            <a:xfrm>
              <a:off x="0" y="0"/>
              <a:ext cx="5760" cy="288"/>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a:solidFill>
                  <a:srgbClr val="FFFFFF"/>
                </a:solidFill>
              </a:endParaRPr>
            </a:p>
          </p:txBody>
        </p:sp>
      </p:grpSp>
      <p:sp>
        <p:nvSpPr>
          <p:cNvPr id="181251" name="Rectangle 2"/>
          <p:cNvSpPr>
            <a:spLocks noGrp="1" noChangeArrowheads="1"/>
          </p:cNvSpPr>
          <p:nvPr>
            <p:ph type="title" idx="4294967295"/>
          </p:nvPr>
        </p:nvSpPr>
        <p:spPr>
          <a:xfrm>
            <a:off x="1524000" y="0"/>
            <a:ext cx="8153400" cy="381000"/>
          </a:xfrm>
        </p:spPr>
        <p:txBody>
          <a:bodyPr rtlCol="0" anchor="ctr">
            <a:normAutofit fontScale="90000"/>
          </a:bodyPr>
          <a:lstStyle/>
          <a:p>
            <a:pPr>
              <a:buFont typeface="Wingdings" pitchFamily="2" charset="2"/>
              <a:buChar char="Ø"/>
              <a:defRPr/>
            </a:pPr>
            <a:r>
              <a:rPr lang="en-US" sz="2400" b="1">
                <a:solidFill>
                  <a:schemeClr val="bg1"/>
                </a:solidFill>
              </a:rPr>
              <a:t> Chương 1. Xác suất của Biến cố</a:t>
            </a:r>
          </a:p>
        </p:txBody>
      </p:sp>
      <p:graphicFrame>
        <p:nvGraphicFramePr>
          <p:cNvPr id="5" name="Object 4"/>
          <p:cNvGraphicFramePr>
            <a:graphicFrameLocks noChangeAspect="1"/>
          </p:cNvGraphicFramePr>
          <p:nvPr>
            <p:extLst>
              <p:ext uri="{D42A27DB-BD31-4B8C-83A1-F6EECF244321}">
                <p14:modId xmlns:p14="http://schemas.microsoft.com/office/powerpoint/2010/main" val="2222338901"/>
              </p:ext>
            </p:extLst>
          </p:nvPr>
        </p:nvGraphicFramePr>
        <p:xfrm>
          <a:off x="6238875" y="2907273"/>
          <a:ext cx="3853938" cy="1146406"/>
        </p:xfrm>
        <a:graphic>
          <a:graphicData uri="http://schemas.openxmlformats.org/presentationml/2006/ole">
            <mc:AlternateContent xmlns:mc="http://schemas.openxmlformats.org/markup-compatibility/2006">
              <mc:Choice xmlns:v="urn:schemas-microsoft-com:vml" Requires="v">
                <p:oleObj spid="_x0000_s49165" name="Equation" r:id="rId4" imgW="1459866" imgH="482391" progId="Equation.DSMT4">
                  <p:embed/>
                </p:oleObj>
              </mc:Choice>
              <mc:Fallback>
                <p:oleObj name="Equation" r:id="rId4" imgW="1459866" imgH="482391"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8875" y="2907273"/>
                        <a:ext cx="3853938" cy="1146406"/>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089420418"/>
              </p:ext>
            </p:extLst>
          </p:nvPr>
        </p:nvGraphicFramePr>
        <p:xfrm>
          <a:off x="2861187" y="5155595"/>
          <a:ext cx="6816213" cy="1575722"/>
        </p:xfrm>
        <a:graphic>
          <a:graphicData uri="http://schemas.openxmlformats.org/presentationml/2006/ole">
            <mc:AlternateContent xmlns:mc="http://schemas.openxmlformats.org/markup-compatibility/2006">
              <mc:Choice xmlns:v="urn:schemas-microsoft-com:vml" Requires="v">
                <p:oleObj spid="_x0000_s49166" name="Equation" r:id="rId6" imgW="3327400" imgH="774700" progId="Equation.DSMT4">
                  <p:embed/>
                </p:oleObj>
              </mc:Choice>
              <mc:Fallback>
                <p:oleObj name="Equation" r:id="rId6" imgW="3327400" imgH="77470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61187" y="5155595"/>
                        <a:ext cx="6816213" cy="1575722"/>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7" name="Rectangle 4"/>
              <p:cNvSpPr>
                <a:spLocks noChangeArrowheads="1"/>
              </p:cNvSpPr>
              <p:nvPr/>
            </p:nvSpPr>
            <p:spPr bwMode="auto">
              <a:xfrm>
                <a:off x="430084" y="879103"/>
                <a:ext cx="11331831" cy="156966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kumimoji="0" lang="en-US" altLang="en-US" sz="32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Giải</a:t>
                </a:r>
                <a:r>
                  <a:rPr kumimoji="0" lang="en-US" altLang="en-US" sz="3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Gọi </a:t>
                </a:r>
                <a14:m>
                  <m:oMath xmlns:m="http://schemas.openxmlformats.org/officeDocument/2006/math">
                    <m:r>
                      <a:rPr kumimoji="0" lang="en-US" altLang="en-US" sz="32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𝐴</m:t>
                    </m:r>
                    <m:r>
                      <a:rPr kumimoji="0" lang="en-US" altLang="en-US" sz="3200" b="0" i="1" u="none" strike="noStrike" cap="none" normalizeH="0" baseline="-3000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𝑗</m:t>
                    </m:r>
                  </m:oMath>
                </a14:m>
                <a:r>
                  <a:rPr kumimoji="0" lang="en-US" altLang="en-US" sz="3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a:t>
                </a:r>
                <a:r>
                  <a:rPr kumimoji="0" lang="en-US" altLang="en-US" sz="3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à</a:t>
                </a:r>
                <a:r>
                  <a:rPr kumimoji="0" lang="en-US" altLang="en-US" sz="3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biến cố lấy được </a:t>
                </a:r>
                <a14:m>
                  <m:oMath xmlns:m="http://schemas.openxmlformats.org/officeDocument/2006/math">
                    <m:r>
                      <a:rPr kumimoji="0" lang="en-US" altLang="en-US" sz="32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𝑗</m:t>
                    </m:r>
                  </m:oMath>
                </a14:m>
                <a:r>
                  <a:rPr kumimoji="0" lang="en-US" altLang="en-US" sz="3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sản phẩm </a:t>
                </a:r>
                <a:r>
                  <a:rPr kumimoji="0" lang="en-US" altLang="en-US" sz="3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tốt </a:t>
                </a:r>
                <a:r>
                  <a:rPr kumimoji="0" lang="en-US" altLang="en-US" sz="3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r>
                      <a:rPr kumimoji="0" lang="en-US" altLang="en-US" sz="32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𝑗</m:t>
                    </m:r>
                    <m:r>
                      <a:rPr kumimoji="0" lang="en-US" altLang="en-US" sz="32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=0,1,…,4)</m:t>
                    </m:r>
                  </m:oMath>
                </a14:m>
                <a:r>
                  <a:rPr kumimoji="0" lang="en-US" altLang="en-US" sz="3200" b="0" i="0" u="none" strike="noStrike" cap="none" normalizeH="0" baseline="0" smtClean="0">
                    <a:ln>
                      <a:noFill/>
                    </a:ln>
                    <a:solidFill>
                      <a:schemeClr val="tx1"/>
                    </a:solidFill>
                    <a:effectLst/>
                    <a:latin typeface="Arial" panose="020B0604020202020204" pitchFamily="34" charset="0"/>
                  </a:rPr>
                  <a:t> </a:t>
                </a:r>
                <a:r>
                  <a:rPr kumimoji="0" lang="en-US" altLang="en-US" sz="3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trong số 4sp được chọn. Khi đ</a:t>
                </a:r>
                <a:r>
                  <a:rPr kumimoji="0" lang="en-US" altLang="en-US" sz="3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ó</a:t>
                </a:r>
                <a:r>
                  <a:rPr kumimoji="0" lang="en-US" altLang="en-US" sz="3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a:t>
                </a:r>
                <a:r>
                  <a:rPr kumimoji="0" lang="en-US" altLang="en-US" sz="3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á</a:t>
                </a:r>
                <a:r>
                  <a:rPr kumimoji="0" lang="en-US" altLang="en-US" sz="3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 biến cố A</a:t>
                </a:r>
                <a:r>
                  <a:rPr kumimoji="0" lang="en-US" altLang="en-US" sz="3200" b="0" i="0" u="none" strike="noStrike" cap="none" normalizeH="0" baseline="-3000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a:t>
                </a:r>
                <a:r>
                  <a:rPr kumimoji="0" lang="en-US" altLang="en-US" sz="32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xung khắc từng đôi một.</a:t>
                </a:r>
                <a:endParaRPr kumimoji="0" lang="en-US" altLang="en-US" sz="3200" b="0" i="0" u="none" strike="noStrike" cap="none" normalizeH="0" baseline="0" smtClean="0">
                  <a:ln>
                    <a:noFill/>
                  </a:ln>
                  <a:solidFill>
                    <a:schemeClr val="tx1"/>
                  </a:solidFill>
                  <a:effectLst/>
                </a:endParaRPr>
              </a:p>
            </p:txBody>
          </p:sp>
        </mc:Choice>
        <mc:Fallback>
          <p:sp>
            <p:nvSpPr>
              <p:cNvPr id="7" name="Rectangle 4"/>
              <p:cNvSpPr>
                <a:spLocks noRot="1" noChangeAspect="1" noMove="1" noResize="1" noEditPoints="1" noAdjustHandles="1" noChangeArrowheads="1" noChangeShapeType="1" noTextEdit="1"/>
              </p:cNvSpPr>
              <p:nvPr/>
            </p:nvSpPr>
            <p:spPr bwMode="auto">
              <a:xfrm>
                <a:off x="430084" y="879103"/>
                <a:ext cx="11331831" cy="1569660"/>
              </a:xfrm>
              <a:prstGeom prst="rect">
                <a:avLst/>
              </a:prstGeom>
              <a:blipFill>
                <a:blip r:embed="rId8"/>
                <a:stretch>
                  <a:fillRect l="-1399" t="-5426" r="-1399" b="-1124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8" name="Rectangle 5"/>
          <p:cNvSpPr>
            <a:spLocks noChangeArrowheads="1"/>
          </p:cNvSpPr>
          <p:nvPr/>
        </p:nvSpPr>
        <p:spPr bwMode="auto">
          <a:xfrm>
            <a:off x="698499" y="2616565"/>
            <a:ext cx="63881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514350" marR="0" lvl="0" indent="-51435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sz="2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a:t>
            </a:r>
            <a:r>
              <a:rPr kumimoji="0" lang="en-US" altLang="en-US" sz="28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á</a:t>
            </a:r>
            <a:r>
              <a:rPr kumimoji="0" lang="en-US" altLang="en-US" sz="2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 </a:t>
            </a:r>
            <a:r>
              <a:rPr kumimoji="0" lang="en-US" altLang="en-US" sz="2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suất đ</a:t>
            </a:r>
            <a:r>
              <a:rPr kumimoji="0" lang="en-US" altLang="en-US" sz="28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ú</a:t>
            </a:r>
            <a:r>
              <a:rPr kumimoji="0" lang="en-US" altLang="en-US" sz="2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ng một sản </a:t>
            </a:r>
            <a:r>
              <a:rPr kumimoji="0" lang="en-US" altLang="en-US" sz="2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phẩm </a:t>
            </a:r>
            <a:r>
              <a:rPr kumimoji="0" lang="en-US" altLang="en-US" sz="2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tốt</a:t>
            </a:r>
            <a:endParaRPr kumimoji="0" lang="en-US" altLang="en-US" sz="2800" b="0" i="0" u="none" strike="noStrike" cap="none" normalizeH="0" baseline="0" smtClean="0">
              <a:ln>
                <a:noFill/>
              </a:ln>
              <a:solidFill>
                <a:schemeClr val="tx1"/>
              </a:solidFill>
              <a:effectLst/>
            </a:endParaRPr>
          </a:p>
        </p:txBody>
      </p:sp>
      <mc:AlternateContent xmlns:mc="http://schemas.openxmlformats.org/markup-compatibility/2006">
        <mc:Choice xmlns:a14="http://schemas.microsoft.com/office/drawing/2010/main" Requires="a14">
          <p:sp>
            <p:nvSpPr>
              <p:cNvPr id="9" name="Rectangle 6"/>
              <p:cNvSpPr>
                <a:spLocks noChangeArrowheads="1"/>
              </p:cNvSpPr>
              <p:nvPr/>
            </p:nvSpPr>
            <p:spPr bwMode="auto">
              <a:xfrm>
                <a:off x="557212" y="4228143"/>
                <a:ext cx="11506969" cy="95410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l" defTabSz="914400" rtl="0" eaLnBrk="0" fontAlgn="base" latinLnBrk="0" hangingPunct="0">
                  <a:lnSpc>
                    <a:spcPct val="100000"/>
                  </a:lnSpc>
                  <a:spcBef>
                    <a:spcPct val="0"/>
                  </a:spcBef>
                  <a:spcAft>
                    <a:spcPct val="0"/>
                  </a:spcAft>
                  <a:buClrTx/>
                  <a:buSzTx/>
                  <a:buFont typeface="+mj-lt"/>
                  <a:buAutoNum type="alphaLcParenR" startAt="2"/>
                  <a:tabLst/>
                </a:pPr>
                <a:r>
                  <a:rPr kumimoji="0" lang="en-US" altLang="en-US" sz="2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Gọi B l</a:t>
                </a:r>
                <a:r>
                  <a:rPr kumimoji="0" lang="en-US" altLang="en-US" sz="28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à</a:t>
                </a:r>
                <a:r>
                  <a:rPr kumimoji="0" lang="en-US" altLang="en-US" sz="2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biến cố không nhiều hơn hai sản phẩm tốt. Ta c</a:t>
                </a:r>
                <a:r>
                  <a:rPr kumimoji="0" lang="en-US" altLang="en-US" sz="28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ó</a:t>
                </a:r>
                <a:r>
                  <a:rPr kumimoji="0" lang="en-US" altLang="en-US" sz="2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kumimoji="0" lang="en-US" altLang="en-US" sz="28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𝐵</m:t>
                    </m:r>
                    <m:r>
                      <a:rPr kumimoji="0" lang="en-US" altLang="en-US" sz="28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kumimoji="0" lang="en-US" altLang="en-US" sz="2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sSubPr>
                      <m:e>
                        <m:r>
                          <a:rPr kumimoji="0" lang="en-US" altLang="en-US" sz="2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𝐴</m:t>
                        </m:r>
                      </m:e>
                      <m:sub>
                        <m:r>
                          <a:rPr kumimoji="0" lang="en-US" altLang="en-US" sz="2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0</m:t>
                        </m:r>
                      </m:sub>
                    </m:sSub>
                    <m:r>
                      <a:rPr kumimoji="0" lang="en-US" altLang="en-US" sz="28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US" altLang="en-US" sz="2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kumimoji="0" lang="en-US" altLang="en-US" sz="2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sSubPr>
                      <m:e>
                        <m:r>
                          <a:rPr kumimoji="0" lang="en-US" altLang="en-US" sz="2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𝐴</m:t>
                        </m:r>
                      </m:e>
                      <m:sub>
                        <m:r>
                          <a:rPr kumimoji="0" lang="en-US" altLang="en-US" sz="2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1</m:t>
                        </m:r>
                      </m:sub>
                    </m:sSub>
                    <m:r>
                      <a:rPr kumimoji="0" lang="en-US" altLang="en-US" sz="2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m:t>
                    </m:r>
                    <m:sSub>
                      <m:sSubPr>
                        <m:ctrlPr>
                          <a:rPr kumimoji="0" lang="en-US" altLang="en-US" sz="2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sSubPr>
                      <m:e>
                        <m:r>
                          <a:rPr kumimoji="0" lang="en-US" altLang="en-US" sz="2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𝐴</m:t>
                        </m:r>
                      </m:e>
                      <m:sub>
                        <m:r>
                          <a:rPr kumimoji="0" lang="en-US" altLang="en-US" sz="28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2</m:t>
                        </m:r>
                      </m:sub>
                    </m:sSub>
                  </m:oMath>
                </a14:m>
                <a:r>
                  <a:rPr kumimoji="0" lang="en-US" altLang="en-US" sz="2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a:t>
                </a:r>
                <a:r>
                  <a:rPr kumimoji="0" lang="en-US" altLang="en-US" sz="28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á</a:t>
                </a:r>
                <a:r>
                  <a:rPr kumimoji="0" lang="en-US" altLang="en-US" sz="2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 suất </a:t>
                </a:r>
                <a:r>
                  <a:rPr kumimoji="0" lang="en-US" altLang="en-US" sz="2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cần </a:t>
                </a:r>
                <a:r>
                  <a:rPr kumimoji="0" lang="en-US" altLang="en-US" sz="2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t>
                </a:r>
                <a:r>
                  <a:rPr kumimoji="0" lang="en-US" altLang="en-US" sz="28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í</a:t>
                </a:r>
                <a:r>
                  <a:rPr kumimoji="0" lang="en-US" altLang="en-US" sz="28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nh</a:t>
                </a:r>
                <a:endParaRPr kumimoji="0" lang="en-US" altLang="en-US" sz="2800" b="0" i="0" u="none" strike="noStrike" cap="none" normalizeH="0" baseline="0" smtClean="0">
                  <a:ln>
                    <a:noFill/>
                  </a:ln>
                  <a:solidFill>
                    <a:schemeClr val="tx1"/>
                  </a:solidFill>
                  <a:effectLst/>
                  <a:latin typeface="Arial" panose="020B0604020202020204" pitchFamily="34" charset="0"/>
                </a:endParaRPr>
              </a:p>
            </p:txBody>
          </p:sp>
        </mc:Choice>
        <mc:Fallback>
          <p:sp>
            <p:nvSpPr>
              <p:cNvPr id="9" name="Rectangle 6"/>
              <p:cNvSpPr>
                <a:spLocks noRot="1" noChangeAspect="1" noMove="1" noResize="1" noEditPoints="1" noAdjustHandles="1" noChangeArrowheads="1" noChangeShapeType="1" noTextEdit="1"/>
              </p:cNvSpPr>
              <p:nvPr/>
            </p:nvSpPr>
            <p:spPr bwMode="auto">
              <a:xfrm>
                <a:off x="557212" y="4228143"/>
                <a:ext cx="11506969" cy="954107"/>
              </a:xfrm>
              <a:prstGeom prst="rect">
                <a:avLst/>
              </a:prstGeom>
              <a:blipFill>
                <a:blip r:embed="rId9"/>
                <a:stretch>
                  <a:fillRect l="-953" t="-7051" b="-1794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4185146335"/>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Rectangle 17"/>
          <p:cNvGrpSpPr>
            <a:grpSpLocks/>
          </p:cNvGrpSpPr>
          <p:nvPr/>
        </p:nvGrpSpPr>
        <p:grpSpPr bwMode="auto">
          <a:xfrm>
            <a:off x="1524000" y="0"/>
            <a:ext cx="9182100" cy="381000"/>
            <a:chOff x="-12" y="-12"/>
            <a:chExt cx="5784" cy="312"/>
          </a:xfrm>
        </p:grpSpPr>
        <p:pic>
          <p:nvPicPr>
            <p:cNvPr id="43016" name="Rectangl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 y="-12"/>
              <a:ext cx="5784" cy="312"/>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3017" name="Text Box 4"/>
            <p:cNvSpPr txBox="1">
              <a:spLocks noChangeArrowheads="1"/>
            </p:cNvSpPr>
            <p:nvPr/>
          </p:nvSpPr>
          <p:spPr bwMode="auto">
            <a:xfrm>
              <a:off x="0" y="0"/>
              <a:ext cx="5760" cy="288"/>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a:solidFill>
                  <a:srgbClr val="FFFFFF"/>
                </a:solidFill>
              </a:endParaRPr>
            </a:p>
          </p:txBody>
        </p:sp>
      </p:grpSp>
      <p:sp>
        <p:nvSpPr>
          <p:cNvPr id="181251" name="Rectangle 2"/>
          <p:cNvSpPr>
            <a:spLocks noGrp="1" noChangeArrowheads="1"/>
          </p:cNvSpPr>
          <p:nvPr>
            <p:ph type="title" idx="4294967295"/>
          </p:nvPr>
        </p:nvSpPr>
        <p:spPr>
          <a:xfrm>
            <a:off x="1524000" y="0"/>
            <a:ext cx="8153400" cy="381000"/>
          </a:xfrm>
        </p:spPr>
        <p:txBody>
          <a:bodyPr rtlCol="0" anchor="ctr">
            <a:normAutofit fontScale="90000"/>
          </a:bodyPr>
          <a:lstStyle/>
          <a:p>
            <a:pPr>
              <a:buFont typeface="Wingdings" pitchFamily="2" charset="2"/>
              <a:buChar char="Ø"/>
              <a:defRPr/>
            </a:pPr>
            <a:r>
              <a:rPr lang="en-US" sz="2400" b="1">
                <a:solidFill>
                  <a:schemeClr val="bg1"/>
                </a:solidFill>
              </a:rPr>
              <a:t> Chương 1. Xác suất của Biến cố</a:t>
            </a:r>
          </a:p>
        </p:txBody>
      </p:sp>
      <p:pic>
        <p:nvPicPr>
          <p:cNvPr id="13620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457200"/>
            <a:ext cx="89916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201"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2687638"/>
            <a:ext cx="8991600"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202"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0" y="4562476"/>
            <a:ext cx="9144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203"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0" y="5538788"/>
            <a:ext cx="91440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13144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nodeType="afterEffect">
                                  <p:stCondLst>
                                    <p:cond delay="0"/>
                                  </p:stCondLst>
                                  <p:childTnLst>
                                    <p:set>
                                      <p:cBhvr>
                                        <p:cTn id="6" dur="1" fill="hold">
                                          <p:stCondLst>
                                            <p:cond delay="0"/>
                                          </p:stCondLst>
                                        </p:cTn>
                                        <p:tgtEl>
                                          <p:spTgt spid="136200"/>
                                        </p:tgtEl>
                                        <p:attrNameLst>
                                          <p:attrName>style.visibility</p:attrName>
                                        </p:attrNameLst>
                                      </p:cBhvr>
                                      <p:to>
                                        <p:strVal val="visible"/>
                                      </p:to>
                                    </p:set>
                                    <p:animEffect transition="in" filter="checkerboard(down)">
                                      <p:cBhvr>
                                        <p:cTn id="7" dur="500"/>
                                        <p:tgtEl>
                                          <p:spTgt spid="1362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nodeType="clickEffect">
                                  <p:stCondLst>
                                    <p:cond delay="0"/>
                                  </p:stCondLst>
                                  <p:childTnLst>
                                    <p:set>
                                      <p:cBhvr>
                                        <p:cTn id="11" dur="1" fill="hold">
                                          <p:stCondLst>
                                            <p:cond delay="0"/>
                                          </p:stCondLst>
                                        </p:cTn>
                                        <p:tgtEl>
                                          <p:spTgt spid="136201"/>
                                        </p:tgtEl>
                                        <p:attrNameLst>
                                          <p:attrName>style.visibility</p:attrName>
                                        </p:attrNameLst>
                                      </p:cBhvr>
                                      <p:to>
                                        <p:strVal val="visible"/>
                                      </p:to>
                                    </p:set>
                                    <p:animEffect transition="in" filter="checkerboard(down)">
                                      <p:cBhvr>
                                        <p:cTn id="12" dur="500"/>
                                        <p:tgtEl>
                                          <p:spTgt spid="1362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nodeType="clickEffect">
                                  <p:stCondLst>
                                    <p:cond delay="0"/>
                                  </p:stCondLst>
                                  <p:childTnLst>
                                    <p:set>
                                      <p:cBhvr>
                                        <p:cTn id="16" dur="1" fill="hold">
                                          <p:stCondLst>
                                            <p:cond delay="0"/>
                                          </p:stCondLst>
                                        </p:cTn>
                                        <p:tgtEl>
                                          <p:spTgt spid="136202"/>
                                        </p:tgtEl>
                                        <p:attrNameLst>
                                          <p:attrName>style.visibility</p:attrName>
                                        </p:attrNameLst>
                                      </p:cBhvr>
                                      <p:to>
                                        <p:strVal val="visible"/>
                                      </p:to>
                                    </p:set>
                                    <p:animEffect transition="in" filter="fade">
                                      <p:cBhvr>
                                        <p:cTn id="17" dur="1000"/>
                                        <p:tgtEl>
                                          <p:spTgt spid="136202"/>
                                        </p:tgtEl>
                                      </p:cBhvr>
                                    </p:animEffect>
                                    <p:anim calcmode="lin" valueType="num">
                                      <p:cBhvr>
                                        <p:cTn id="18" dur="1000" fill="hold"/>
                                        <p:tgtEl>
                                          <p:spTgt spid="136202"/>
                                        </p:tgtEl>
                                        <p:attrNameLst>
                                          <p:attrName>ppt_x</p:attrName>
                                        </p:attrNameLst>
                                      </p:cBhvr>
                                      <p:tavLst>
                                        <p:tav tm="0">
                                          <p:val>
                                            <p:strVal val="#ppt_x"/>
                                          </p:val>
                                        </p:tav>
                                        <p:tav tm="100000">
                                          <p:val>
                                            <p:strVal val="#ppt_x"/>
                                          </p:val>
                                        </p:tav>
                                      </p:tavLst>
                                    </p:anim>
                                    <p:anim calcmode="lin" valueType="num">
                                      <p:cBhvr>
                                        <p:cTn id="19" dur="1000" fill="hold"/>
                                        <p:tgtEl>
                                          <p:spTgt spid="136202"/>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136203"/>
                                        </p:tgtEl>
                                        <p:attrNameLst>
                                          <p:attrName>style.visibility</p:attrName>
                                        </p:attrNameLst>
                                      </p:cBhvr>
                                      <p:to>
                                        <p:strVal val="visible"/>
                                      </p:to>
                                    </p:set>
                                    <p:animEffect transition="in" filter="fade">
                                      <p:cBhvr>
                                        <p:cTn id="24" dur="1000"/>
                                        <p:tgtEl>
                                          <p:spTgt spid="136203"/>
                                        </p:tgtEl>
                                      </p:cBhvr>
                                    </p:animEffect>
                                    <p:anim calcmode="lin" valueType="num">
                                      <p:cBhvr>
                                        <p:cTn id="25" dur="1000" fill="hold"/>
                                        <p:tgtEl>
                                          <p:spTgt spid="136203"/>
                                        </p:tgtEl>
                                        <p:attrNameLst>
                                          <p:attrName>ppt_x</p:attrName>
                                        </p:attrNameLst>
                                      </p:cBhvr>
                                      <p:tavLst>
                                        <p:tav tm="0">
                                          <p:val>
                                            <p:strVal val="#ppt_x"/>
                                          </p:val>
                                        </p:tav>
                                        <p:tav tm="100000">
                                          <p:val>
                                            <p:strVal val="#ppt_x"/>
                                          </p:val>
                                        </p:tav>
                                      </p:tavLst>
                                    </p:anim>
                                    <p:anim calcmode="lin" valueType="num">
                                      <p:cBhvr>
                                        <p:cTn id="26" dur="1000" fill="hold"/>
                                        <p:tgtEl>
                                          <p:spTgt spid="1362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Rectangle 17"/>
          <p:cNvGrpSpPr>
            <a:grpSpLocks/>
          </p:cNvGrpSpPr>
          <p:nvPr/>
        </p:nvGrpSpPr>
        <p:grpSpPr bwMode="auto">
          <a:xfrm>
            <a:off x="1524000" y="0"/>
            <a:ext cx="9182100" cy="381000"/>
            <a:chOff x="-12" y="-12"/>
            <a:chExt cx="5784" cy="312"/>
          </a:xfrm>
        </p:grpSpPr>
        <p:pic>
          <p:nvPicPr>
            <p:cNvPr id="44040" name="Rectangl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 y="-12"/>
              <a:ext cx="5784" cy="312"/>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4041" name="Text Box 4"/>
            <p:cNvSpPr txBox="1">
              <a:spLocks noChangeArrowheads="1"/>
            </p:cNvSpPr>
            <p:nvPr/>
          </p:nvSpPr>
          <p:spPr bwMode="auto">
            <a:xfrm>
              <a:off x="0" y="0"/>
              <a:ext cx="5760" cy="288"/>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a:solidFill>
                  <a:srgbClr val="FFFFFF"/>
                </a:solidFill>
              </a:endParaRPr>
            </a:p>
          </p:txBody>
        </p:sp>
      </p:grpSp>
      <p:sp>
        <p:nvSpPr>
          <p:cNvPr id="181251" name="Rectangle 2"/>
          <p:cNvSpPr>
            <a:spLocks noGrp="1" noChangeArrowheads="1"/>
          </p:cNvSpPr>
          <p:nvPr>
            <p:ph type="title" idx="4294967295"/>
          </p:nvPr>
        </p:nvSpPr>
        <p:spPr>
          <a:xfrm>
            <a:off x="1524000" y="0"/>
            <a:ext cx="8153400" cy="381000"/>
          </a:xfrm>
        </p:spPr>
        <p:txBody>
          <a:bodyPr rtlCol="0" anchor="ctr">
            <a:normAutofit fontScale="90000"/>
          </a:bodyPr>
          <a:lstStyle/>
          <a:p>
            <a:pPr>
              <a:buFont typeface="Wingdings" pitchFamily="2" charset="2"/>
              <a:buChar char="Ø"/>
              <a:defRPr/>
            </a:pPr>
            <a:r>
              <a:rPr lang="en-US" sz="2400" b="1">
                <a:solidFill>
                  <a:schemeClr val="bg1"/>
                </a:solidFill>
              </a:rPr>
              <a:t> Chương 1. Xác suất của Biến cố</a:t>
            </a:r>
          </a:p>
        </p:txBody>
      </p:sp>
      <p:pic>
        <p:nvPicPr>
          <p:cNvPr id="17818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81001"/>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8185"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1981200"/>
            <a:ext cx="9144000"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8186"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0" y="3449638"/>
            <a:ext cx="9144000" cy="150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8187"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0" y="5064126"/>
            <a:ext cx="91440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418233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78182"/>
                                        </p:tgtEl>
                                        <p:attrNameLst>
                                          <p:attrName>style.visibility</p:attrName>
                                        </p:attrNameLst>
                                      </p:cBhvr>
                                      <p:to>
                                        <p:strVal val="visible"/>
                                      </p:to>
                                    </p:set>
                                    <p:animEffect transition="in" filter="fade">
                                      <p:cBhvr>
                                        <p:cTn id="7" dur="1000"/>
                                        <p:tgtEl>
                                          <p:spTgt spid="178182"/>
                                        </p:tgtEl>
                                      </p:cBhvr>
                                    </p:animEffect>
                                    <p:anim calcmode="lin" valueType="num">
                                      <p:cBhvr>
                                        <p:cTn id="8" dur="1000" fill="hold"/>
                                        <p:tgtEl>
                                          <p:spTgt spid="178182"/>
                                        </p:tgtEl>
                                        <p:attrNameLst>
                                          <p:attrName>ppt_x</p:attrName>
                                        </p:attrNameLst>
                                      </p:cBhvr>
                                      <p:tavLst>
                                        <p:tav tm="0">
                                          <p:val>
                                            <p:strVal val="#ppt_x"/>
                                          </p:val>
                                        </p:tav>
                                        <p:tav tm="100000">
                                          <p:val>
                                            <p:strVal val="#ppt_x"/>
                                          </p:val>
                                        </p:tav>
                                      </p:tavLst>
                                    </p:anim>
                                    <p:anim calcmode="lin" valueType="num">
                                      <p:cBhvr>
                                        <p:cTn id="9" dur="1000" fill="hold"/>
                                        <p:tgtEl>
                                          <p:spTgt spid="17818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5" fill="hold" nodeType="clickEffect">
                                  <p:stCondLst>
                                    <p:cond delay="0"/>
                                  </p:stCondLst>
                                  <p:childTnLst>
                                    <p:set>
                                      <p:cBhvr>
                                        <p:cTn id="13" dur="1" fill="hold">
                                          <p:stCondLst>
                                            <p:cond delay="0"/>
                                          </p:stCondLst>
                                        </p:cTn>
                                        <p:tgtEl>
                                          <p:spTgt spid="178185"/>
                                        </p:tgtEl>
                                        <p:attrNameLst>
                                          <p:attrName>style.visibility</p:attrName>
                                        </p:attrNameLst>
                                      </p:cBhvr>
                                      <p:to>
                                        <p:strVal val="visible"/>
                                      </p:to>
                                    </p:set>
                                    <p:animEffect transition="in" filter="checkerboard(down)">
                                      <p:cBhvr>
                                        <p:cTn id="14" dur="500"/>
                                        <p:tgtEl>
                                          <p:spTgt spid="17818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78186"/>
                                        </p:tgtEl>
                                        <p:attrNameLst>
                                          <p:attrName>style.visibility</p:attrName>
                                        </p:attrNameLst>
                                      </p:cBhvr>
                                      <p:to>
                                        <p:strVal val="visible"/>
                                      </p:to>
                                    </p:set>
                                    <p:animEffect transition="in" filter="fade">
                                      <p:cBhvr>
                                        <p:cTn id="19" dur="1000"/>
                                        <p:tgtEl>
                                          <p:spTgt spid="178186"/>
                                        </p:tgtEl>
                                      </p:cBhvr>
                                    </p:animEffect>
                                    <p:anim calcmode="lin" valueType="num">
                                      <p:cBhvr>
                                        <p:cTn id="20" dur="1000" fill="hold"/>
                                        <p:tgtEl>
                                          <p:spTgt spid="178186"/>
                                        </p:tgtEl>
                                        <p:attrNameLst>
                                          <p:attrName>ppt_x</p:attrName>
                                        </p:attrNameLst>
                                      </p:cBhvr>
                                      <p:tavLst>
                                        <p:tav tm="0">
                                          <p:val>
                                            <p:strVal val="#ppt_x"/>
                                          </p:val>
                                        </p:tav>
                                        <p:tav tm="100000">
                                          <p:val>
                                            <p:strVal val="#ppt_x"/>
                                          </p:val>
                                        </p:tav>
                                      </p:tavLst>
                                    </p:anim>
                                    <p:anim calcmode="lin" valueType="num">
                                      <p:cBhvr>
                                        <p:cTn id="21" dur="1000" fill="hold"/>
                                        <p:tgtEl>
                                          <p:spTgt spid="178186"/>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9" presetClass="entr" presetSubtype="0" fill="hold" nodeType="clickEffect">
                                  <p:stCondLst>
                                    <p:cond delay="0"/>
                                  </p:stCondLst>
                                  <p:childTnLst>
                                    <p:set>
                                      <p:cBhvr>
                                        <p:cTn id="25" dur="1" fill="hold">
                                          <p:stCondLst>
                                            <p:cond delay="0"/>
                                          </p:stCondLst>
                                        </p:cTn>
                                        <p:tgtEl>
                                          <p:spTgt spid="178187"/>
                                        </p:tgtEl>
                                        <p:attrNameLst>
                                          <p:attrName>style.visibility</p:attrName>
                                        </p:attrNameLst>
                                      </p:cBhvr>
                                      <p:to>
                                        <p:strVal val="visible"/>
                                      </p:to>
                                    </p:set>
                                    <p:anim calcmode="lin" valueType="num">
                                      <p:cBhvr>
                                        <p:cTn id="26" dur="1000" fill="hold"/>
                                        <p:tgtEl>
                                          <p:spTgt spid="178187"/>
                                        </p:tgtEl>
                                        <p:attrNameLst>
                                          <p:attrName>ppt_x</p:attrName>
                                        </p:attrNameLst>
                                      </p:cBhvr>
                                      <p:tavLst>
                                        <p:tav tm="0">
                                          <p:val>
                                            <p:strVal val="#ppt_x-.2"/>
                                          </p:val>
                                        </p:tav>
                                        <p:tav tm="100000">
                                          <p:val>
                                            <p:strVal val="#ppt_x"/>
                                          </p:val>
                                        </p:tav>
                                      </p:tavLst>
                                    </p:anim>
                                    <p:anim calcmode="lin" valueType="num">
                                      <p:cBhvr>
                                        <p:cTn id="27" dur="1000" fill="hold"/>
                                        <p:tgtEl>
                                          <p:spTgt spid="178187"/>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78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Rectangle 17"/>
          <p:cNvGrpSpPr>
            <a:grpSpLocks/>
          </p:cNvGrpSpPr>
          <p:nvPr/>
        </p:nvGrpSpPr>
        <p:grpSpPr bwMode="auto">
          <a:xfrm>
            <a:off x="1524000" y="0"/>
            <a:ext cx="9182100" cy="381000"/>
            <a:chOff x="-12" y="-12"/>
            <a:chExt cx="5784" cy="312"/>
          </a:xfrm>
        </p:grpSpPr>
        <p:pic>
          <p:nvPicPr>
            <p:cNvPr id="45063" name="Rectangl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 y="-12"/>
              <a:ext cx="5784" cy="312"/>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5064" name="Text Box 4"/>
            <p:cNvSpPr txBox="1">
              <a:spLocks noChangeArrowheads="1"/>
            </p:cNvSpPr>
            <p:nvPr/>
          </p:nvSpPr>
          <p:spPr bwMode="auto">
            <a:xfrm>
              <a:off x="0" y="0"/>
              <a:ext cx="5760" cy="288"/>
            </a:xfrm>
            <a:prstGeom prst="rect">
              <a:avLst/>
            </a:prstGeom>
            <a:gradFill rotWithShape="1">
              <a:gsLst>
                <a:gs pos="0">
                  <a:srgbClr val="FF3300"/>
                </a:gs>
                <a:gs pos="100000">
                  <a:srgbClr val="7618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endParaRPr lang="en-US" altLang="en-US">
                <a:solidFill>
                  <a:srgbClr val="FFFFFF"/>
                </a:solidFill>
              </a:endParaRPr>
            </a:p>
          </p:txBody>
        </p:sp>
      </p:grpSp>
      <p:sp>
        <p:nvSpPr>
          <p:cNvPr id="181251" name="Rectangle 2"/>
          <p:cNvSpPr>
            <a:spLocks noGrp="1" noChangeArrowheads="1"/>
          </p:cNvSpPr>
          <p:nvPr>
            <p:ph type="title" idx="4294967295"/>
          </p:nvPr>
        </p:nvSpPr>
        <p:spPr>
          <a:xfrm>
            <a:off x="1524000" y="0"/>
            <a:ext cx="8153400" cy="381000"/>
          </a:xfrm>
        </p:spPr>
        <p:txBody>
          <a:bodyPr rtlCol="0" anchor="ctr">
            <a:normAutofit fontScale="90000"/>
          </a:bodyPr>
          <a:lstStyle/>
          <a:p>
            <a:pPr>
              <a:buFont typeface="Wingdings" pitchFamily="2" charset="2"/>
              <a:buChar char="Ø"/>
              <a:defRPr/>
            </a:pPr>
            <a:r>
              <a:rPr lang="en-US" sz="2400" b="1">
                <a:solidFill>
                  <a:schemeClr val="bg1"/>
                </a:solidFill>
              </a:rPr>
              <a:t> Chương 1. Xác suất của Biến cố</a:t>
            </a:r>
          </a:p>
        </p:txBody>
      </p:sp>
      <p:pic>
        <p:nvPicPr>
          <p:cNvPr id="138249"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533400"/>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50"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1219201"/>
            <a:ext cx="9144000"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51"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0" y="2760664"/>
            <a:ext cx="9144000" cy="181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01496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138249"/>
                                        </p:tgtEl>
                                        <p:attrNameLst>
                                          <p:attrName>style.visibility</p:attrName>
                                        </p:attrNameLst>
                                      </p:cBhvr>
                                      <p:to>
                                        <p:strVal val="visible"/>
                                      </p:to>
                                    </p:set>
                                    <p:anim calcmode="lin" valueType="num">
                                      <p:cBhvr>
                                        <p:cTn id="7" dur="1000" fill="hold"/>
                                        <p:tgtEl>
                                          <p:spTgt spid="138249"/>
                                        </p:tgtEl>
                                        <p:attrNameLst>
                                          <p:attrName>ppt_x</p:attrName>
                                        </p:attrNameLst>
                                      </p:cBhvr>
                                      <p:tavLst>
                                        <p:tav tm="0">
                                          <p:val>
                                            <p:strVal val="#ppt_x-.2"/>
                                          </p:val>
                                        </p:tav>
                                        <p:tav tm="100000">
                                          <p:val>
                                            <p:strVal val="#ppt_x"/>
                                          </p:val>
                                        </p:tav>
                                      </p:tavLst>
                                    </p:anim>
                                    <p:anim calcmode="lin" valueType="num">
                                      <p:cBhvr>
                                        <p:cTn id="8" dur="1000" fill="hold"/>
                                        <p:tgtEl>
                                          <p:spTgt spid="138249"/>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824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nodeType="clickEffect">
                                  <p:stCondLst>
                                    <p:cond delay="0"/>
                                  </p:stCondLst>
                                  <p:childTnLst>
                                    <p:set>
                                      <p:cBhvr>
                                        <p:cTn id="13" dur="1" fill="hold">
                                          <p:stCondLst>
                                            <p:cond delay="0"/>
                                          </p:stCondLst>
                                        </p:cTn>
                                        <p:tgtEl>
                                          <p:spTgt spid="138250"/>
                                        </p:tgtEl>
                                        <p:attrNameLst>
                                          <p:attrName>style.visibility</p:attrName>
                                        </p:attrNameLst>
                                      </p:cBhvr>
                                      <p:to>
                                        <p:strVal val="visible"/>
                                      </p:to>
                                    </p:set>
                                    <p:animEffect transition="in" filter="wipe(down)">
                                      <p:cBhvr>
                                        <p:cTn id="14" dur="500"/>
                                        <p:tgtEl>
                                          <p:spTgt spid="13825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5" fill="hold" nodeType="clickEffect">
                                  <p:stCondLst>
                                    <p:cond delay="0"/>
                                  </p:stCondLst>
                                  <p:childTnLst>
                                    <p:set>
                                      <p:cBhvr>
                                        <p:cTn id="18" dur="1" fill="hold">
                                          <p:stCondLst>
                                            <p:cond delay="0"/>
                                          </p:stCondLst>
                                        </p:cTn>
                                        <p:tgtEl>
                                          <p:spTgt spid="138251"/>
                                        </p:tgtEl>
                                        <p:attrNameLst>
                                          <p:attrName>style.visibility</p:attrName>
                                        </p:attrNameLst>
                                      </p:cBhvr>
                                      <p:to>
                                        <p:strVal val="visible"/>
                                      </p:to>
                                    </p:set>
                                    <p:animEffect transition="in" filter="checkerboard(down)">
                                      <p:cBhvr>
                                        <p:cTn id="19" dur="500"/>
                                        <p:tgtEl>
                                          <p:spTgt spid="138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1512" y="557123"/>
            <a:ext cx="10944225" cy="2062103"/>
          </a:xfrm>
          <a:prstGeom prst="rect">
            <a:avLst/>
          </a:prstGeom>
        </p:spPr>
        <p:txBody>
          <a:bodyPr wrap="square">
            <a:spAutoFit/>
          </a:bodyPr>
          <a:lstStyle/>
          <a:p>
            <a:pPr algn="just"/>
            <a:r>
              <a:rPr lang="en-US" sz="3200" b="1" smtClean="0">
                <a:latin typeface="Times New Roman" panose="02020603050405020304" pitchFamily="18" charset="0"/>
                <a:ea typeface="Times New Roman" panose="02020603050405020304" pitchFamily="18" charset="0"/>
              </a:rPr>
              <a:t>Bài tập.</a:t>
            </a:r>
            <a:r>
              <a:rPr lang="en-US" sz="3200" smtClean="0">
                <a:latin typeface="Times New Roman" panose="02020603050405020304" pitchFamily="18" charset="0"/>
                <a:ea typeface="Times New Roman" panose="02020603050405020304" pitchFamily="18" charset="0"/>
              </a:rPr>
              <a:t> </a:t>
            </a:r>
            <a:r>
              <a:rPr lang="en-US" sz="3200">
                <a:latin typeface="Times New Roman" panose="02020603050405020304" pitchFamily="18" charset="0"/>
                <a:ea typeface="Times New Roman" panose="02020603050405020304" pitchFamily="18" charset="0"/>
              </a:rPr>
              <a:t>Một lớp có 100 sinh viên, trong đó có 60 sinh viên giỏi toán, 70 sinh viên giỏi anh văn, 40 sinh viên giỏi cả hai môn toán và anh văn. Tìm xác suất để tìm được một sinh viên giỏi ít nhất một trong hai môn toán và anh văn.</a:t>
            </a:r>
            <a:endParaRPr lang="en-US" sz="3200"/>
          </a:p>
        </p:txBody>
      </p:sp>
    </p:spTree>
    <p:extLst>
      <p:ext uri="{BB962C8B-B14F-4D97-AF65-F5344CB8AC3E}">
        <p14:creationId xmlns:p14="http://schemas.microsoft.com/office/powerpoint/2010/main" val="1174658961"/>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Feathered</Template>
  <TotalTime>162</TotalTime>
  <Words>376</Words>
  <Application>Microsoft Office PowerPoint</Application>
  <PresentationFormat>Widescreen</PresentationFormat>
  <Paragraphs>24</Paragraphs>
  <Slides>11</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1" baseType="lpstr">
      <vt:lpstr>Arial</vt:lpstr>
      <vt:lpstr>Calibri</vt:lpstr>
      <vt:lpstr>Cambria Math</vt:lpstr>
      <vt:lpstr>Century Schoolbook</vt:lpstr>
      <vt:lpstr>Corbel</vt:lpstr>
      <vt:lpstr>Times New Roman</vt:lpstr>
      <vt:lpstr>Verdana</vt:lpstr>
      <vt:lpstr>Wingdings</vt:lpstr>
      <vt:lpstr>Feathered</vt:lpstr>
      <vt:lpstr>MathType 7.0 Equation</vt:lpstr>
      <vt:lpstr>Bài 3. CÁC CÔNG THỨC XÁC SUẤT – công thức cộng</vt:lpstr>
      <vt:lpstr> Chương 1. Xác suất của Biến cố</vt:lpstr>
      <vt:lpstr> Chương 1. Xác suất của Biến cố</vt:lpstr>
      <vt:lpstr> Chương 1. Xác suất của Biến cố</vt:lpstr>
      <vt:lpstr> Chương 1. Xác suất của Biến cố</vt:lpstr>
      <vt:lpstr> Chương 1. Xác suất của Biến cố</vt:lpstr>
      <vt:lpstr> Chương 1. Xác suất của Biến cố</vt:lpstr>
      <vt:lpstr> Chương 1. Xác suất của Biến cố</vt:lpstr>
      <vt:lpstr>PowerPoint Presentation</vt:lpstr>
      <vt:lpstr> Chương 1. Xác suất của Biến cố</vt:lpstr>
      <vt:lpstr> Chương 1. Xác suất của Biến cố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3. CÁC CÔNG THỨC XÁC SUẤT</dc:title>
  <dc:creator>USER</dc:creator>
  <cp:lastModifiedBy>USER</cp:lastModifiedBy>
  <cp:revision>9</cp:revision>
  <dcterms:created xsi:type="dcterms:W3CDTF">2019-10-18T14:42:38Z</dcterms:created>
  <dcterms:modified xsi:type="dcterms:W3CDTF">2019-10-18T17:25:27Z</dcterms:modified>
</cp:coreProperties>
</file>