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 id="275" r:id="rId8"/>
    <p:sldId id="276" r:id="rId9"/>
    <p:sldId id="258" r:id="rId10"/>
    <p:sldId id="277" r:id="rId11"/>
    <p:sldId id="259" r:id="rId12"/>
    <p:sldId id="260" r:id="rId13"/>
    <p:sldId id="261" r:id="rId14"/>
    <p:sldId id="278" r:id="rId15"/>
    <p:sldId id="262" r:id="rId16"/>
    <p:sldId id="263" r:id="rId17"/>
    <p:sldId id="264" r:id="rId18"/>
    <p:sldId id="265" r:id="rId19"/>
    <p:sldId id="266"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C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7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FDFE985-45EB-49D4-B16A-2BCB3D146BDC}" type="datetimeFigureOut">
              <a:rPr lang="en-US" smtClean="0"/>
              <a:t>10/22/2019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B9F5D20-EBD5-404D-BC3B-7E4977C2EA45}"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94076578"/>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DFE985-45EB-49D4-B16A-2BCB3D146BDC}"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F5D20-EBD5-404D-BC3B-7E4977C2EA45}" type="slidenum">
              <a:rPr lang="en-US" smtClean="0"/>
              <a:t>‹#›</a:t>
            </a:fld>
            <a:endParaRPr lang="en-US"/>
          </a:p>
        </p:txBody>
      </p:sp>
    </p:spTree>
    <p:extLst>
      <p:ext uri="{BB962C8B-B14F-4D97-AF65-F5344CB8AC3E}">
        <p14:creationId xmlns:p14="http://schemas.microsoft.com/office/powerpoint/2010/main" val="404974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FDFE985-45EB-49D4-B16A-2BCB3D146BDC}" type="datetimeFigureOut">
              <a:rPr lang="en-US" smtClean="0"/>
              <a:t>10/22/2019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B9F5D20-EBD5-404D-BC3B-7E4977C2EA45}"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12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DFE985-45EB-49D4-B16A-2BCB3D146BDC}"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9F5D20-EBD5-404D-BC3B-7E4977C2EA45}" type="slidenum">
              <a:rPr lang="en-US" smtClean="0"/>
              <a:t>‹#›</a:t>
            </a:fld>
            <a:endParaRPr lang="en-US"/>
          </a:p>
        </p:txBody>
      </p:sp>
    </p:spTree>
    <p:extLst>
      <p:ext uri="{BB962C8B-B14F-4D97-AF65-F5344CB8AC3E}">
        <p14:creationId xmlns:p14="http://schemas.microsoft.com/office/powerpoint/2010/main" val="399325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FDFE985-45EB-49D4-B16A-2BCB3D146BDC}" type="datetimeFigureOut">
              <a:rPr lang="en-US" smtClean="0"/>
              <a:t>10/22/2019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B9F5D20-EBD5-404D-BC3B-7E4977C2EA45}"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86691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FE985-45EB-49D4-B16A-2BCB3D146BDC}"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9F5D20-EBD5-404D-BC3B-7E4977C2EA45}" type="slidenum">
              <a:rPr lang="en-US" smtClean="0"/>
              <a:t>‹#›</a:t>
            </a:fld>
            <a:endParaRPr lang="en-US"/>
          </a:p>
        </p:txBody>
      </p:sp>
    </p:spTree>
    <p:extLst>
      <p:ext uri="{BB962C8B-B14F-4D97-AF65-F5344CB8AC3E}">
        <p14:creationId xmlns:p14="http://schemas.microsoft.com/office/powerpoint/2010/main" val="21606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DFE985-45EB-49D4-B16A-2BCB3D146BDC}"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9F5D20-EBD5-404D-BC3B-7E4977C2EA45}" type="slidenum">
              <a:rPr lang="en-US" smtClean="0"/>
              <a:t>‹#›</a:t>
            </a:fld>
            <a:endParaRPr lang="en-US"/>
          </a:p>
        </p:txBody>
      </p:sp>
    </p:spTree>
    <p:extLst>
      <p:ext uri="{BB962C8B-B14F-4D97-AF65-F5344CB8AC3E}">
        <p14:creationId xmlns:p14="http://schemas.microsoft.com/office/powerpoint/2010/main" val="429490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DFE985-45EB-49D4-B16A-2BCB3D146BDC}"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9F5D20-EBD5-404D-BC3B-7E4977C2EA45}" type="slidenum">
              <a:rPr lang="en-US" smtClean="0"/>
              <a:t>‹#›</a:t>
            </a:fld>
            <a:endParaRPr lang="en-US"/>
          </a:p>
        </p:txBody>
      </p:sp>
    </p:spTree>
    <p:extLst>
      <p:ext uri="{BB962C8B-B14F-4D97-AF65-F5344CB8AC3E}">
        <p14:creationId xmlns:p14="http://schemas.microsoft.com/office/powerpoint/2010/main" val="361546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FDFE985-45EB-49D4-B16A-2BCB3D146BDC}"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9F5D20-EBD5-404D-BC3B-7E4977C2EA45}" type="slidenum">
              <a:rPr lang="en-US" smtClean="0"/>
              <a:t>‹#›</a:t>
            </a:fld>
            <a:endParaRPr lang="en-US"/>
          </a:p>
        </p:txBody>
      </p:sp>
    </p:spTree>
    <p:extLst>
      <p:ext uri="{BB962C8B-B14F-4D97-AF65-F5344CB8AC3E}">
        <p14:creationId xmlns:p14="http://schemas.microsoft.com/office/powerpoint/2010/main" val="683910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FDFE985-45EB-49D4-B16A-2BCB3D146BDC}" type="datetimeFigureOut">
              <a:rPr lang="en-US" smtClean="0"/>
              <a:t>10/22/2019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B9F5D20-EBD5-404D-BC3B-7E4977C2EA45}" type="slidenum">
              <a:rPr lang="en-US" smtClean="0"/>
              <a:t>‹#›</a:t>
            </a:fld>
            <a:endParaRPr lang="en-US"/>
          </a:p>
        </p:txBody>
      </p:sp>
    </p:spTree>
    <p:extLst>
      <p:ext uri="{BB962C8B-B14F-4D97-AF65-F5344CB8AC3E}">
        <p14:creationId xmlns:p14="http://schemas.microsoft.com/office/powerpoint/2010/main" val="50995346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FDFE985-45EB-49D4-B16A-2BCB3D146BDC}" type="datetimeFigureOut">
              <a:rPr lang="en-US" smtClean="0"/>
              <a:t>10/22/2019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B9F5D20-EBD5-404D-BC3B-7E4977C2EA45}" type="slidenum">
              <a:rPr lang="en-US" smtClean="0"/>
              <a:t>‹#›</a:t>
            </a:fld>
            <a:endParaRPr lang="en-US"/>
          </a:p>
        </p:txBody>
      </p:sp>
    </p:spTree>
    <p:extLst>
      <p:ext uri="{BB962C8B-B14F-4D97-AF65-F5344CB8AC3E}">
        <p14:creationId xmlns:p14="http://schemas.microsoft.com/office/powerpoint/2010/main" val="199121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FDFE985-45EB-49D4-B16A-2BCB3D146BDC}" type="datetimeFigureOut">
              <a:rPr lang="en-US" smtClean="0"/>
              <a:t>10/22/2019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B9F5D20-EBD5-404D-BC3B-7E4977C2EA45}"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208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xml"/><Relationship Id="rId5" Type="http://schemas.openxmlformats.org/officeDocument/2006/relationships/image" Target="../media/image47.emf"/><Relationship Id="rId4" Type="http://schemas.openxmlformats.org/officeDocument/2006/relationships/image" Target="../media/image46.emf"/></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7.xml"/><Relationship Id="rId4" Type="http://schemas.openxmlformats.org/officeDocument/2006/relationships/image" Target="../media/image51.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4.emf"/><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Bài 3. CÁC CÔNG THỨC XÁC SUẤT – </a:t>
            </a:r>
            <a:r>
              <a:rPr lang="en-US">
                <a:solidFill>
                  <a:srgbClr val="00B050"/>
                </a:solidFill>
              </a:rPr>
              <a:t>công thức </a:t>
            </a:r>
            <a:r>
              <a:rPr lang="en-US" smtClean="0">
                <a:solidFill>
                  <a:srgbClr val="00B050"/>
                </a:solidFill>
              </a:rPr>
              <a:t>nhân</a:t>
            </a:r>
            <a:endParaRPr lang="en-US"/>
          </a:p>
        </p:txBody>
      </p:sp>
      <p:sp>
        <p:nvSpPr>
          <p:cNvPr id="3" name="Subtitle 2"/>
          <p:cNvSpPr>
            <a:spLocks noGrp="1"/>
          </p:cNvSpPr>
          <p:nvPr>
            <p:ph type="subTitle" idx="1"/>
          </p:nvPr>
        </p:nvSpPr>
        <p:spPr/>
        <p:txBody>
          <a:bodyPr/>
          <a:lstStyle/>
          <a:p>
            <a:r>
              <a:rPr lang="en-US" smtClean="0"/>
              <a:t>Th.S Hà Minh Tuấn</a:t>
            </a:r>
            <a:endParaRPr lang="en-US"/>
          </a:p>
        </p:txBody>
      </p:sp>
    </p:spTree>
    <p:extLst>
      <p:ext uri="{BB962C8B-B14F-4D97-AF65-F5344CB8AC3E}">
        <p14:creationId xmlns:p14="http://schemas.microsoft.com/office/powerpoint/2010/main" val="423404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Rectangle 17"/>
          <p:cNvGrpSpPr>
            <a:grpSpLocks/>
          </p:cNvGrpSpPr>
          <p:nvPr/>
        </p:nvGrpSpPr>
        <p:grpSpPr bwMode="auto">
          <a:xfrm>
            <a:off x="1524000" y="0"/>
            <a:ext cx="9182100" cy="381000"/>
            <a:chOff x="-12" y="-12"/>
            <a:chExt cx="5784" cy="312"/>
          </a:xfrm>
        </p:grpSpPr>
        <p:pic>
          <p:nvPicPr>
            <p:cNvPr id="55304"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530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mc:AlternateContent xmlns:mc="http://schemas.openxmlformats.org/markup-compatibility/2006">
        <mc:Choice xmlns:a14="http://schemas.microsoft.com/office/drawing/2010/main" Requires="a14">
          <p:sp>
            <p:nvSpPr>
              <p:cNvPr id="3" name="Rectangle 2"/>
              <p:cNvSpPr/>
              <p:nvPr/>
            </p:nvSpPr>
            <p:spPr>
              <a:xfrm>
                <a:off x="666750" y="824331"/>
                <a:ext cx="10896600" cy="4262001"/>
              </a:xfrm>
              <a:prstGeom prst="rect">
                <a:avLst/>
              </a:prstGeom>
            </p:spPr>
            <p:txBody>
              <a:bodyPr wrap="square">
                <a:spAutoFit/>
              </a:bodyPr>
              <a:lstStyle/>
              <a:p>
                <a:pPr algn="just">
                  <a:lnSpc>
                    <a:spcPct val="120000"/>
                  </a:lnSpc>
                  <a:spcAft>
                    <a:spcPts val="1000"/>
                  </a:spcAft>
                </a:pPr>
                <a:r>
                  <a:rPr lang="en-US" sz="3200" b="1">
                    <a:latin typeface="Times New Roman" panose="02020603050405020304" pitchFamily="18" charset="0"/>
                    <a:ea typeface="Times New Roman" panose="02020603050405020304" pitchFamily="18" charset="0"/>
                    <a:cs typeface="Times New Roman" panose="02020603050405020304" pitchFamily="18" charset="0"/>
                  </a:rPr>
                  <a:t>Ví </a:t>
                </a:r>
                <a:r>
                  <a:rPr lang="en-US" sz="3200" b="1" smtClean="0">
                    <a:latin typeface="Times New Roman" panose="02020603050405020304" pitchFamily="18" charset="0"/>
                    <a:ea typeface="Times New Roman" panose="02020603050405020304" pitchFamily="18" charset="0"/>
                    <a:cs typeface="Times New Roman" panose="02020603050405020304" pitchFamily="18" charset="0"/>
                  </a:rPr>
                  <a:t>dụ.</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a:latin typeface="Times New Roman" panose="02020603050405020304" pitchFamily="18" charset="0"/>
                    <a:ea typeface="Times New Roman" panose="02020603050405020304" pitchFamily="18" charset="0"/>
                    <a:cs typeface="Times New Roman" panose="02020603050405020304" pitchFamily="18" charset="0"/>
                  </a:rPr>
                  <a:t>Cho </a:t>
                </a:r>
                <a14:m>
                  <m:oMath xmlns:m="http://schemas.openxmlformats.org/officeDocument/2006/math">
                    <m:r>
                      <a:rPr lang="en-US" sz="3200" i="1">
                        <a:latin typeface="Cambria Math" panose="02040503050406030204" pitchFamily="18" charset="0"/>
                        <a:ea typeface="Times New Roman" panose="02020603050405020304" pitchFamily="18" charset="0"/>
                        <a:cs typeface="Times New Roman" panose="02020603050405020304" pitchFamily="18" charset="0"/>
                      </a:rPr>
                      <m:t>Ω=</m:t>
                    </m:r>
                    <m:d>
                      <m:dPr>
                        <m:begChr m:val="{"/>
                        <m:endChr m:val="}"/>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latin typeface="Cambria Math" panose="02040503050406030204" pitchFamily="18" charset="0"/>
                            <a:ea typeface="Times New Roman" panose="02020603050405020304" pitchFamily="18" charset="0"/>
                            <a:cs typeface="Times New Roman" panose="02020603050405020304" pitchFamily="18" charset="0"/>
                          </a:rPr>
                          <m:t>1, 2, 3, 4,…, 10</m:t>
                        </m:r>
                      </m:e>
                    </m:d>
                  </m:oMath>
                </a14:m>
                <a:r>
                  <a:rPr lang="en-US" sz="3200">
                    <a:latin typeface="Times New Roman" panose="02020603050405020304" pitchFamily="18" charset="0"/>
                    <a:ea typeface="Times New Roman" panose="02020603050405020304" pitchFamily="18" charset="0"/>
                    <a:cs typeface="Times New Roman" panose="02020603050405020304" pitchFamily="18" charset="0"/>
                  </a:rPr>
                  <a:t> và các biến cố </a:t>
                </a:r>
                <a14:m>
                  <m:oMath xmlns:m="http://schemas.openxmlformats.org/officeDocument/2006/math">
                    <m:r>
                      <a:rPr lang="en-US" sz="3200" i="1">
                        <a:latin typeface="Cambria Math" panose="02040503050406030204" pitchFamily="18" charset="0"/>
                        <a:ea typeface="Times New Roman" panose="02020603050405020304" pitchFamily="18" charset="0"/>
                        <a:cs typeface="Times New Roman" panose="02020603050405020304" pitchFamily="18" charset="0"/>
                      </a:rPr>
                      <m:t>𝐴</m:t>
                    </m:r>
                    <m:r>
                      <a:rPr lang="en-US" sz="32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latin typeface="Cambria Math" panose="02040503050406030204" pitchFamily="18" charset="0"/>
                            <a:ea typeface="Times New Roman" panose="02020603050405020304" pitchFamily="18" charset="0"/>
                            <a:cs typeface="Times New Roman" panose="02020603050405020304" pitchFamily="18" charset="0"/>
                          </a:rPr>
                          <m:t>1, 2, 3, 4, 5</m:t>
                        </m:r>
                      </m:e>
                    </m:d>
                    <m:r>
                      <a:rPr lang="en-US" sz="3200" i="1">
                        <a:latin typeface="Cambria Math" panose="02040503050406030204" pitchFamily="18" charset="0"/>
                        <a:ea typeface="Times New Roman" panose="02020603050405020304" pitchFamily="18" charset="0"/>
                        <a:cs typeface="Times New Roman" panose="02020603050405020304" pitchFamily="18" charset="0"/>
                      </a:rPr>
                      <m:t>;</m:t>
                    </m:r>
                    <m:r>
                      <a:rPr lang="en-US" sz="3200" i="1">
                        <a:latin typeface="Cambria Math" panose="02040503050406030204" pitchFamily="18" charset="0"/>
                        <a:ea typeface="Times New Roman" panose="02020603050405020304" pitchFamily="18" charset="0"/>
                        <a:cs typeface="Times New Roman" panose="02020603050405020304" pitchFamily="18" charset="0"/>
                      </a:rPr>
                      <m:t>𝐵</m:t>
                    </m:r>
                    <m:r>
                      <a:rPr lang="en-US" sz="32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latin typeface="Cambria Math" panose="02040503050406030204" pitchFamily="18" charset="0"/>
                            <a:ea typeface="Times New Roman" panose="02020603050405020304" pitchFamily="18" charset="0"/>
                            <a:cs typeface="Times New Roman" panose="02020603050405020304" pitchFamily="18" charset="0"/>
                          </a:rPr>
                          <m:t>4, 5, 6, 7, 8</m:t>
                        </m:r>
                      </m:e>
                    </m:d>
                    <m:r>
                      <a:rPr lang="en-US" sz="3200" i="1">
                        <a:latin typeface="Cambria Math" panose="02040503050406030204" pitchFamily="18" charset="0"/>
                        <a:ea typeface="Times New Roman" panose="02020603050405020304" pitchFamily="18" charset="0"/>
                        <a:cs typeface="Times New Roman" panose="02020603050405020304" pitchFamily="18" charset="0"/>
                      </a:rPr>
                      <m:t>;</m:t>
                    </m:r>
                    <m:r>
                      <a:rPr lang="en-US" sz="3200" i="1">
                        <a:latin typeface="Cambria Math" panose="02040503050406030204" pitchFamily="18" charset="0"/>
                        <a:ea typeface="Times New Roman" panose="02020603050405020304" pitchFamily="18" charset="0"/>
                        <a:cs typeface="Times New Roman" panose="02020603050405020304" pitchFamily="18" charset="0"/>
                      </a:rPr>
                      <m:t>𝐶</m:t>
                    </m:r>
                    <m:r>
                      <a:rPr lang="en-US" sz="32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latin typeface="Cambria Math" panose="02040503050406030204" pitchFamily="18" charset="0"/>
                            <a:ea typeface="Times New Roman" panose="02020603050405020304" pitchFamily="18" charset="0"/>
                            <a:cs typeface="Times New Roman" panose="02020603050405020304" pitchFamily="18" charset="0"/>
                          </a:rPr>
                          <m:t>7,9</m:t>
                        </m:r>
                      </m:e>
                    </m:d>
                    <m:r>
                      <a:rPr lang="en-US" sz="32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200">
                    <a:latin typeface="Times New Roman" panose="02020603050405020304" pitchFamily="18" charset="0"/>
                    <a:ea typeface="Times New Roman" panose="02020603050405020304" pitchFamily="18" charset="0"/>
                    <a:cs typeface="Times New Roman" panose="02020603050405020304" pitchFamily="18" charset="0"/>
                  </a:rPr>
                  <a:t> Khi đó </a:t>
                </a:r>
                <a14:m>
                  <m:oMath xmlns:m="http://schemas.openxmlformats.org/officeDocument/2006/math">
                    <m:r>
                      <a:rPr lang="en-US" sz="3200" i="1">
                        <a:latin typeface="Cambria Math" panose="02040503050406030204" pitchFamily="18" charset="0"/>
                        <a:ea typeface="Times New Roman" panose="02020603050405020304" pitchFamily="18" charset="0"/>
                        <a:cs typeface="Times New Roman" panose="02020603050405020304" pitchFamily="18" charset="0"/>
                      </a:rPr>
                      <m:t>𝐴𝐵</m:t>
                    </m:r>
                    <m:r>
                      <a:rPr lang="en-US" sz="32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latin typeface="Cambria Math" panose="02040503050406030204" pitchFamily="18" charset="0"/>
                            <a:ea typeface="Times New Roman" panose="02020603050405020304" pitchFamily="18" charset="0"/>
                            <a:cs typeface="Times New Roman" panose="02020603050405020304" pitchFamily="18" charset="0"/>
                          </a:rPr>
                          <m:t>4, 5</m:t>
                        </m:r>
                      </m:e>
                    </m:d>
                    <m:r>
                      <a:rPr lang="en-US" sz="32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200">
                    <a:latin typeface="Times New Roman" panose="02020603050405020304" pitchFamily="18" charset="0"/>
                    <a:ea typeface="Times New Roman" panose="02020603050405020304" pitchFamily="18" charset="0"/>
                    <a:cs typeface="Times New Roman" panose="02020603050405020304" pitchFamily="18" charset="0"/>
                  </a:rPr>
                  <a:t> xác suất </a:t>
                </a:r>
                <a14:m>
                  <m:oMath xmlns:m="http://schemas.openxmlformats.org/officeDocument/2006/math">
                    <m:r>
                      <a:rPr lang="en-US" sz="3200" i="1">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latin typeface="Cambria Math" panose="02040503050406030204" pitchFamily="18" charset="0"/>
                            <a:ea typeface="Times New Roman" panose="02020603050405020304" pitchFamily="18" charset="0"/>
                            <a:cs typeface="Times New Roman" panose="02020603050405020304" pitchFamily="18" charset="0"/>
                          </a:rPr>
                          <m:t>𝐴𝐵</m:t>
                        </m:r>
                      </m:e>
                    </m:d>
                    <m:r>
                      <a:rPr lang="en-US" sz="32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i="1">
                            <a:latin typeface="Cambria Math" panose="02040503050406030204" pitchFamily="18" charset="0"/>
                            <a:ea typeface="Times New Roman" panose="02020603050405020304" pitchFamily="18" charset="0"/>
                            <a:cs typeface="Times New Roman" panose="02020603050405020304" pitchFamily="18" charset="0"/>
                          </a:rPr>
                          <m:t>2</m:t>
                        </m:r>
                      </m:num>
                      <m:den>
                        <m:r>
                          <a:rPr lang="en-US" sz="3200" i="1">
                            <a:latin typeface="Cambria Math" panose="02040503050406030204" pitchFamily="18" charset="0"/>
                            <a:ea typeface="Times New Roman" panose="02020603050405020304" pitchFamily="18" charset="0"/>
                            <a:cs typeface="Times New Roman" panose="02020603050405020304" pitchFamily="18" charset="0"/>
                          </a:rPr>
                          <m:t>10</m:t>
                        </m:r>
                      </m:den>
                    </m:f>
                  </m:oMath>
                </a14:m>
                <a:r>
                  <a:rPr lang="en-US" sz="3200">
                    <a:latin typeface="Times New Roman" panose="02020603050405020304" pitchFamily="18" charset="0"/>
                    <a:ea typeface="Times New Roman" panose="02020603050405020304" pitchFamily="18" charset="0"/>
                    <a:cs typeface="Times New Roman" panose="02020603050405020304" pitchFamily="18" charset="0"/>
                  </a:rPr>
                  <a:t> khác 0 nên hai biến cố A và B không xung khắc. </a:t>
                </a:r>
                <a:endParaRPr lang="en-US" sz="320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20000"/>
                  </a:lnSpc>
                  <a:spcAft>
                    <a:spcPts val="1000"/>
                  </a:spcAft>
                </a:pPr>
                <a14:m>
                  <m:oMath xmlns:m="http://schemas.openxmlformats.org/officeDocument/2006/math">
                    <m:r>
                      <a:rPr lang="en-US" sz="4800" i="1">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48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4800" i="1">
                            <a:latin typeface="Cambria Math" panose="02040503050406030204" pitchFamily="18" charset="0"/>
                            <a:ea typeface="Times New Roman" panose="02020603050405020304" pitchFamily="18" charset="0"/>
                            <a:cs typeface="Times New Roman" panose="02020603050405020304" pitchFamily="18" charset="0"/>
                          </a:rPr>
                          <m:t>𝐴</m:t>
                        </m:r>
                        <m:r>
                          <a:rPr lang="en-US" sz="4800" i="1">
                            <a:latin typeface="Cambria Math" panose="02040503050406030204" pitchFamily="18" charset="0"/>
                            <a:ea typeface="Times New Roman" panose="02020603050405020304" pitchFamily="18" charset="0"/>
                            <a:cs typeface="Times New Roman" panose="02020603050405020304" pitchFamily="18" charset="0"/>
                          </a:rPr>
                          <m:t>/</m:t>
                        </m:r>
                        <m:r>
                          <a:rPr lang="en-US" sz="4800" i="1">
                            <a:latin typeface="Cambria Math" panose="02040503050406030204" pitchFamily="18" charset="0"/>
                            <a:ea typeface="Times New Roman" panose="02020603050405020304" pitchFamily="18" charset="0"/>
                            <a:cs typeface="Times New Roman" panose="02020603050405020304" pitchFamily="18" charset="0"/>
                          </a:rPr>
                          <m:t>𝐵</m:t>
                        </m:r>
                      </m:e>
                    </m:d>
                    <m:r>
                      <a:rPr lang="en-US" sz="4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4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4800" i="1">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48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4800" i="1">
                                <a:latin typeface="Cambria Math" panose="02040503050406030204" pitchFamily="18" charset="0"/>
                                <a:ea typeface="Times New Roman" panose="02020603050405020304" pitchFamily="18" charset="0"/>
                                <a:cs typeface="Times New Roman" panose="02020603050405020304" pitchFamily="18" charset="0"/>
                              </a:rPr>
                              <m:t>𝐴𝐵</m:t>
                            </m:r>
                          </m:e>
                        </m:d>
                      </m:num>
                      <m:den>
                        <m:r>
                          <a:rPr lang="en-US" sz="4800" i="1">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48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4800" i="1">
                                <a:latin typeface="Cambria Math" panose="02040503050406030204" pitchFamily="18" charset="0"/>
                                <a:ea typeface="Times New Roman" panose="02020603050405020304" pitchFamily="18" charset="0"/>
                                <a:cs typeface="Times New Roman" panose="02020603050405020304" pitchFamily="18" charset="0"/>
                              </a:rPr>
                              <m:t>𝐵</m:t>
                            </m:r>
                          </m:e>
                        </m:d>
                      </m:den>
                    </m:f>
                    <m:r>
                      <a:rPr lang="en-US" sz="4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4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4800" i="1">
                            <a:latin typeface="Cambria Math" panose="02040503050406030204" pitchFamily="18" charset="0"/>
                            <a:ea typeface="Times New Roman" panose="02020603050405020304" pitchFamily="18" charset="0"/>
                            <a:cs typeface="Times New Roman" panose="02020603050405020304" pitchFamily="18" charset="0"/>
                          </a:rPr>
                          <m:t>2/10</m:t>
                        </m:r>
                      </m:num>
                      <m:den>
                        <m:r>
                          <a:rPr lang="en-US" sz="4800" i="1">
                            <a:latin typeface="Cambria Math" panose="02040503050406030204" pitchFamily="18" charset="0"/>
                            <a:ea typeface="Times New Roman" panose="02020603050405020304" pitchFamily="18" charset="0"/>
                            <a:cs typeface="Times New Roman" panose="02020603050405020304" pitchFamily="18" charset="0"/>
                          </a:rPr>
                          <m:t>5/10</m:t>
                        </m:r>
                      </m:den>
                    </m:f>
                    <m:r>
                      <a:rPr lang="en-US" sz="4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48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4800" i="1">
                            <a:latin typeface="Cambria Math" panose="02040503050406030204" pitchFamily="18" charset="0"/>
                            <a:ea typeface="Times New Roman" panose="02020603050405020304" pitchFamily="18" charset="0"/>
                            <a:cs typeface="Times New Roman" panose="02020603050405020304" pitchFamily="18" charset="0"/>
                          </a:rPr>
                          <m:t>2</m:t>
                        </m:r>
                      </m:num>
                      <m:den>
                        <m:r>
                          <a:rPr lang="en-US" sz="4800" i="1">
                            <a:latin typeface="Cambria Math" panose="02040503050406030204" pitchFamily="18" charset="0"/>
                            <a:ea typeface="Times New Roman" panose="02020603050405020304" pitchFamily="18" charset="0"/>
                            <a:cs typeface="Times New Roman" panose="02020603050405020304" pitchFamily="18" charset="0"/>
                          </a:rPr>
                          <m:t>5</m:t>
                        </m:r>
                      </m:den>
                    </m:f>
                  </m:oMath>
                </a14:m>
                <a:r>
                  <a:rPr lang="en-US" sz="4800">
                    <a:latin typeface="Times New Roman" panose="02020603050405020304" pitchFamily="18" charset="0"/>
                    <a:ea typeface="Times New Roman" panose="02020603050405020304" pitchFamily="18" charset="0"/>
                    <a:cs typeface="Times New Roman" panose="02020603050405020304" pitchFamily="18" charset="0"/>
                  </a:rPr>
                  <a:t>.</a:t>
                </a:r>
                <a:endParaRPr lang="en-US" sz="480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666750" y="824331"/>
                <a:ext cx="10896600" cy="4262001"/>
              </a:xfrm>
              <a:prstGeom prst="rect">
                <a:avLst/>
              </a:prstGeom>
              <a:blipFill>
                <a:blip r:embed="rId3"/>
                <a:stretch>
                  <a:fillRect l="-1398" t="-858" r="-1398" b="-715"/>
                </a:stretch>
              </a:blipFill>
            </p:spPr>
            <p:txBody>
              <a:bodyPr/>
              <a:lstStyle/>
              <a:p>
                <a:r>
                  <a:rPr lang="en-US">
                    <a:noFill/>
                  </a:rPr>
                  <a:t> </a:t>
                </a:r>
              </a:p>
            </p:txBody>
          </p:sp>
        </mc:Fallback>
      </mc:AlternateContent>
    </p:spTree>
    <p:extLst>
      <p:ext uri="{BB962C8B-B14F-4D97-AF65-F5344CB8AC3E}">
        <p14:creationId xmlns:p14="http://schemas.microsoft.com/office/powerpoint/2010/main" val="1347761643"/>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Rectangle 17"/>
          <p:cNvGrpSpPr>
            <a:grpSpLocks/>
          </p:cNvGrpSpPr>
          <p:nvPr/>
        </p:nvGrpSpPr>
        <p:grpSpPr bwMode="auto">
          <a:xfrm>
            <a:off x="1524000" y="0"/>
            <a:ext cx="9182100" cy="381000"/>
            <a:chOff x="-12" y="-12"/>
            <a:chExt cx="5784" cy="312"/>
          </a:xfrm>
        </p:grpSpPr>
        <p:pic>
          <p:nvPicPr>
            <p:cNvPr id="56328"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6329"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95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1"/>
            <a:ext cx="89916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209800"/>
            <a:ext cx="9144000"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3810001"/>
            <a:ext cx="9144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5310188"/>
            <a:ext cx="9144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7873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checkerboard(down)">
                                      <p:cBhvr>
                                        <p:cTn id="7" dur="500"/>
                                        <p:tgtEl>
                                          <p:spTgt spid="149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49511"/>
                                        </p:tgtEl>
                                        <p:attrNameLst>
                                          <p:attrName>style.visibility</p:attrName>
                                        </p:attrNameLst>
                                      </p:cBhvr>
                                      <p:to>
                                        <p:strVal val="visible"/>
                                      </p:to>
                                    </p:set>
                                    <p:animEffect transition="in" filter="fade">
                                      <p:cBhvr>
                                        <p:cTn id="12" dur="1000"/>
                                        <p:tgtEl>
                                          <p:spTgt spid="149511"/>
                                        </p:tgtEl>
                                      </p:cBhvr>
                                    </p:animEffect>
                                    <p:anim calcmode="lin" valueType="num">
                                      <p:cBhvr>
                                        <p:cTn id="13" dur="1000" fill="hold"/>
                                        <p:tgtEl>
                                          <p:spTgt spid="149511"/>
                                        </p:tgtEl>
                                        <p:attrNameLst>
                                          <p:attrName>ppt_x</p:attrName>
                                        </p:attrNameLst>
                                      </p:cBhvr>
                                      <p:tavLst>
                                        <p:tav tm="0">
                                          <p:val>
                                            <p:strVal val="#ppt_x"/>
                                          </p:val>
                                        </p:tav>
                                        <p:tav tm="100000">
                                          <p:val>
                                            <p:strVal val="#ppt_x"/>
                                          </p:val>
                                        </p:tav>
                                      </p:tavLst>
                                    </p:anim>
                                    <p:anim calcmode="lin" valueType="num">
                                      <p:cBhvr>
                                        <p:cTn id="14" dur="1000" fill="hold"/>
                                        <p:tgtEl>
                                          <p:spTgt spid="14951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nodeType="clickEffect">
                                  <p:stCondLst>
                                    <p:cond delay="0"/>
                                  </p:stCondLst>
                                  <p:childTnLst>
                                    <p:set>
                                      <p:cBhvr>
                                        <p:cTn id="18" dur="1" fill="hold">
                                          <p:stCondLst>
                                            <p:cond delay="0"/>
                                          </p:stCondLst>
                                        </p:cTn>
                                        <p:tgtEl>
                                          <p:spTgt spid="149512"/>
                                        </p:tgtEl>
                                        <p:attrNameLst>
                                          <p:attrName>style.visibility</p:attrName>
                                        </p:attrNameLst>
                                      </p:cBhvr>
                                      <p:to>
                                        <p:strVal val="visible"/>
                                      </p:to>
                                    </p:set>
                                    <p:animEffect transition="in" filter="checkerboard(down)">
                                      <p:cBhvr>
                                        <p:cTn id="19" dur="500"/>
                                        <p:tgtEl>
                                          <p:spTgt spid="1495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149513"/>
                                        </p:tgtEl>
                                        <p:attrNameLst>
                                          <p:attrName>style.visibility</p:attrName>
                                        </p:attrNameLst>
                                      </p:cBhvr>
                                      <p:to>
                                        <p:strVal val="visible"/>
                                      </p:to>
                                    </p:set>
                                    <p:anim calcmode="lin" valueType="num">
                                      <p:cBhvr>
                                        <p:cTn id="24" dur="1000" fill="hold"/>
                                        <p:tgtEl>
                                          <p:spTgt spid="149513"/>
                                        </p:tgtEl>
                                        <p:attrNameLst>
                                          <p:attrName>ppt_x</p:attrName>
                                        </p:attrNameLst>
                                      </p:cBhvr>
                                      <p:tavLst>
                                        <p:tav tm="0">
                                          <p:val>
                                            <p:strVal val="#ppt_x-.2"/>
                                          </p:val>
                                        </p:tav>
                                        <p:tav tm="100000">
                                          <p:val>
                                            <p:strVal val="#ppt_x"/>
                                          </p:val>
                                        </p:tav>
                                      </p:tavLst>
                                    </p:anim>
                                    <p:anim calcmode="lin" valueType="num">
                                      <p:cBhvr>
                                        <p:cTn id="25" dur="1000" fill="hold"/>
                                        <p:tgtEl>
                                          <p:spTgt spid="14951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Rectangle 17"/>
          <p:cNvGrpSpPr>
            <a:grpSpLocks/>
          </p:cNvGrpSpPr>
          <p:nvPr/>
        </p:nvGrpSpPr>
        <p:grpSpPr bwMode="auto">
          <a:xfrm>
            <a:off x="1524000" y="0"/>
            <a:ext cx="9182100" cy="381000"/>
            <a:chOff x="-12" y="-12"/>
            <a:chExt cx="5784" cy="312"/>
          </a:xfrm>
        </p:grpSpPr>
        <p:pic>
          <p:nvPicPr>
            <p:cNvPr id="57353"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7354"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505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1"/>
            <a:ext cx="89916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286000"/>
            <a:ext cx="9144000"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3921126"/>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8"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513080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9"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4000" y="5894388"/>
            <a:ext cx="9144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99387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checkerboard(down)">
                                      <p:cBhvr>
                                        <p:cTn id="7" dur="500"/>
                                        <p:tgtEl>
                                          <p:spTgt spid="150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50535"/>
                                        </p:tgtEl>
                                        <p:attrNameLst>
                                          <p:attrName>style.visibility</p:attrName>
                                        </p:attrNameLst>
                                      </p:cBhvr>
                                      <p:to>
                                        <p:strVal val="visible"/>
                                      </p:to>
                                    </p:set>
                                    <p:animEffect transition="in" filter="fade">
                                      <p:cBhvr>
                                        <p:cTn id="12" dur="1000"/>
                                        <p:tgtEl>
                                          <p:spTgt spid="150535"/>
                                        </p:tgtEl>
                                      </p:cBhvr>
                                    </p:animEffect>
                                    <p:anim calcmode="lin" valueType="num">
                                      <p:cBhvr>
                                        <p:cTn id="13" dur="1000" fill="hold"/>
                                        <p:tgtEl>
                                          <p:spTgt spid="150535"/>
                                        </p:tgtEl>
                                        <p:attrNameLst>
                                          <p:attrName>ppt_x</p:attrName>
                                        </p:attrNameLst>
                                      </p:cBhvr>
                                      <p:tavLst>
                                        <p:tav tm="0">
                                          <p:val>
                                            <p:strVal val="#ppt_x"/>
                                          </p:val>
                                        </p:tav>
                                        <p:tav tm="100000">
                                          <p:val>
                                            <p:strVal val="#ppt_x"/>
                                          </p:val>
                                        </p:tav>
                                      </p:tavLst>
                                    </p:anim>
                                    <p:anim calcmode="lin" valueType="num">
                                      <p:cBhvr>
                                        <p:cTn id="14" dur="1000" fill="hold"/>
                                        <p:tgtEl>
                                          <p:spTgt spid="15053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nodeType="clickEffect">
                                  <p:stCondLst>
                                    <p:cond delay="0"/>
                                  </p:stCondLst>
                                  <p:childTnLst>
                                    <p:set>
                                      <p:cBhvr>
                                        <p:cTn id="18" dur="1" fill="hold">
                                          <p:stCondLst>
                                            <p:cond delay="0"/>
                                          </p:stCondLst>
                                        </p:cTn>
                                        <p:tgtEl>
                                          <p:spTgt spid="150537"/>
                                        </p:tgtEl>
                                        <p:attrNameLst>
                                          <p:attrName>style.visibility</p:attrName>
                                        </p:attrNameLst>
                                      </p:cBhvr>
                                      <p:to>
                                        <p:strVal val="visible"/>
                                      </p:to>
                                    </p:set>
                                    <p:animEffect transition="in" filter="checkerboard(down)">
                                      <p:cBhvr>
                                        <p:cTn id="19" dur="500"/>
                                        <p:tgtEl>
                                          <p:spTgt spid="1505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50538"/>
                                        </p:tgtEl>
                                        <p:attrNameLst>
                                          <p:attrName>style.visibility</p:attrName>
                                        </p:attrNameLst>
                                      </p:cBhvr>
                                      <p:to>
                                        <p:strVal val="visible"/>
                                      </p:to>
                                    </p:set>
                                    <p:animEffect transition="in" filter="fade">
                                      <p:cBhvr>
                                        <p:cTn id="24" dur="1000"/>
                                        <p:tgtEl>
                                          <p:spTgt spid="150538"/>
                                        </p:tgtEl>
                                      </p:cBhvr>
                                    </p:animEffect>
                                    <p:anim calcmode="lin" valueType="num">
                                      <p:cBhvr>
                                        <p:cTn id="25" dur="1000" fill="hold"/>
                                        <p:tgtEl>
                                          <p:spTgt spid="150538"/>
                                        </p:tgtEl>
                                        <p:attrNameLst>
                                          <p:attrName>ppt_x</p:attrName>
                                        </p:attrNameLst>
                                      </p:cBhvr>
                                      <p:tavLst>
                                        <p:tav tm="0">
                                          <p:val>
                                            <p:strVal val="#ppt_x"/>
                                          </p:val>
                                        </p:tav>
                                        <p:tav tm="100000">
                                          <p:val>
                                            <p:strVal val="#ppt_x"/>
                                          </p:val>
                                        </p:tav>
                                      </p:tavLst>
                                    </p:anim>
                                    <p:anim calcmode="lin" valueType="num">
                                      <p:cBhvr>
                                        <p:cTn id="26" dur="1000" fill="hold"/>
                                        <p:tgtEl>
                                          <p:spTgt spid="150538"/>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50539"/>
                                        </p:tgtEl>
                                        <p:attrNameLst>
                                          <p:attrName>style.visibility</p:attrName>
                                        </p:attrNameLst>
                                      </p:cBhvr>
                                      <p:to>
                                        <p:strVal val="visible"/>
                                      </p:to>
                                    </p:set>
                                    <p:animEffect transition="in" filter="fade">
                                      <p:cBhvr>
                                        <p:cTn id="31" dur="1000"/>
                                        <p:tgtEl>
                                          <p:spTgt spid="150539"/>
                                        </p:tgtEl>
                                      </p:cBhvr>
                                    </p:animEffect>
                                    <p:anim calcmode="lin" valueType="num">
                                      <p:cBhvr>
                                        <p:cTn id="32" dur="1000" fill="hold"/>
                                        <p:tgtEl>
                                          <p:spTgt spid="150539"/>
                                        </p:tgtEl>
                                        <p:attrNameLst>
                                          <p:attrName>ppt_x</p:attrName>
                                        </p:attrNameLst>
                                      </p:cBhvr>
                                      <p:tavLst>
                                        <p:tav tm="0">
                                          <p:val>
                                            <p:strVal val="#ppt_x"/>
                                          </p:val>
                                        </p:tav>
                                        <p:tav tm="100000">
                                          <p:val>
                                            <p:strVal val="#ppt_x"/>
                                          </p:val>
                                        </p:tav>
                                      </p:tavLst>
                                    </p:anim>
                                    <p:anim calcmode="lin" valueType="num">
                                      <p:cBhvr>
                                        <p:cTn id="33" dur="1000" fill="hold"/>
                                        <p:tgtEl>
                                          <p:spTgt spid="1505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Rectangle 17"/>
          <p:cNvGrpSpPr>
            <a:grpSpLocks/>
          </p:cNvGrpSpPr>
          <p:nvPr/>
        </p:nvGrpSpPr>
        <p:grpSpPr bwMode="auto">
          <a:xfrm>
            <a:off x="1524000" y="0"/>
            <a:ext cx="9182100" cy="381000"/>
            <a:chOff x="-12" y="-12"/>
            <a:chExt cx="5784" cy="312"/>
          </a:xfrm>
        </p:grpSpPr>
        <p:pic>
          <p:nvPicPr>
            <p:cNvPr id="58374"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837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5155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609600"/>
            <a:ext cx="91440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5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981200"/>
            <a:ext cx="914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2714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checkerboard(down)">
                                      <p:cBhvr>
                                        <p:cTn id="7" dur="500"/>
                                        <p:tgtEl>
                                          <p:spTgt spid="151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151559"/>
                                        </p:tgtEl>
                                        <p:attrNameLst>
                                          <p:attrName>style.visibility</p:attrName>
                                        </p:attrNameLst>
                                      </p:cBhvr>
                                      <p:to>
                                        <p:strVal val="visible"/>
                                      </p:to>
                                    </p:set>
                                    <p:anim calcmode="lin" valueType="num">
                                      <p:cBhvr>
                                        <p:cTn id="12" dur="1000" fill="hold"/>
                                        <p:tgtEl>
                                          <p:spTgt spid="151559"/>
                                        </p:tgtEl>
                                        <p:attrNameLst>
                                          <p:attrName>ppt_x</p:attrName>
                                        </p:attrNameLst>
                                      </p:cBhvr>
                                      <p:tavLst>
                                        <p:tav tm="0">
                                          <p:val>
                                            <p:strVal val="#ppt_x-.2"/>
                                          </p:val>
                                        </p:tav>
                                        <p:tav tm="100000">
                                          <p:val>
                                            <p:strVal val="#ppt_x"/>
                                          </p:val>
                                        </p:tav>
                                      </p:tavLst>
                                    </p:anim>
                                    <p:anim calcmode="lin" valueType="num">
                                      <p:cBhvr>
                                        <p:cTn id="13" dur="1000" fill="hold"/>
                                        <p:tgtEl>
                                          <p:spTgt spid="15155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500678"/>
            <a:ext cx="11079480" cy="4485330"/>
          </a:xfrm>
          <a:prstGeom prst="rect">
            <a:avLst/>
          </a:prstGeom>
        </p:spPr>
        <p:txBody>
          <a:bodyPr wrap="square">
            <a:spAutoFit/>
          </a:bodyPr>
          <a:lstStyle/>
          <a:p>
            <a:pPr algn="just">
              <a:lnSpc>
                <a:spcPct val="120000"/>
              </a:lnSpc>
              <a:spcAft>
                <a:spcPts val="1000"/>
              </a:spcAft>
            </a:pPr>
            <a:r>
              <a:rPr lang="en-US" sz="3200" b="1">
                <a:latin typeface="Times New Roman" panose="02020603050405020304" pitchFamily="18" charset="0"/>
                <a:ea typeface="Times New Roman" panose="02020603050405020304" pitchFamily="18" charset="0"/>
                <a:cs typeface="Times New Roman" panose="02020603050405020304" pitchFamily="18" charset="0"/>
              </a:rPr>
              <a:t>Ví </a:t>
            </a:r>
            <a:r>
              <a:rPr lang="en-US" sz="3200" b="1" smtClean="0">
                <a:latin typeface="Times New Roman" panose="02020603050405020304" pitchFamily="18" charset="0"/>
                <a:ea typeface="Times New Roman" panose="02020603050405020304" pitchFamily="18" charset="0"/>
                <a:cs typeface="Times New Roman" panose="02020603050405020304" pitchFamily="18" charset="0"/>
              </a:rPr>
              <a:t>dụ.</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a:latin typeface="Times New Roman" panose="02020603050405020304" pitchFamily="18" charset="0"/>
                <a:ea typeface="Times New Roman" panose="02020603050405020304" pitchFamily="18" charset="0"/>
                <a:cs typeface="Times New Roman" panose="02020603050405020304" pitchFamily="18" charset="0"/>
              </a:rPr>
              <a:t>Có hai lô hàng, mỗi lô chứa 15 sản phẩm, trong đó lô I gồm 10 sản phẩm tốt và 5 sản phẩm xấu, lô II chứa 8 tốt 7 xấu. Chọn ngẫu nhiên từ mỗi lô 2 sản phẩm.</a:t>
            </a:r>
            <a:endParaRPr lang="en-US" sz="320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14350" marR="0" lvl="0" indent="-514350" algn="just">
              <a:lnSpc>
                <a:spcPct val="120000"/>
              </a:lnSpc>
              <a:spcBef>
                <a:spcPts val="0"/>
              </a:spcBef>
              <a:spcAft>
                <a:spcPts val="1000"/>
              </a:spcAft>
              <a:buFont typeface="+mj-lt"/>
              <a:buAutoNum type="alphaLcParenR"/>
            </a:pPr>
            <a:r>
              <a:rPr lang="en-US" sz="3200">
                <a:latin typeface="Times New Roman" panose="02020603050405020304" pitchFamily="18" charset="0"/>
                <a:ea typeface="Times New Roman" panose="02020603050405020304" pitchFamily="18" charset="0"/>
                <a:cs typeface="Times New Roman" panose="02020603050405020304" pitchFamily="18" charset="0"/>
              </a:rPr>
              <a:t>Tính xác suất để trong 4 sản phẩm được chọn ra có 2 sản phẩm tốt và 2 sản phẩm </a:t>
            </a:r>
            <a:r>
              <a:rPr lang="en-US" sz="3200" smtClean="0">
                <a:latin typeface="Times New Roman" panose="02020603050405020304" pitchFamily="18" charset="0"/>
                <a:ea typeface="Times New Roman" panose="02020603050405020304" pitchFamily="18" charset="0"/>
                <a:cs typeface="Times New Roman" panose="02020603050405020304" pitchFamily="18" charset="0"/>
              </a:rPr>
              <a:t>xấu.</a:t>
            </a:r>
          </a:p>
          <a:p>
            <a:pPr marL="514350" marR="0" lvl="0" indent="-514350" algn="just">
              <a:lnSpc>
                <a:spcPct val="120000"/>
              </a:lnSpc>
              <a:spcBef>
                <a:spcPts val="0"/>
              </a:spcBef>
              <a:spcAft>
                <a:spcPts val="1000"/>
              </a:spcAft>
              <a:buFont typeface="+mj-lt"/>
              <a:buAutoNum type="alphaLcParenR"/>
            </a:pPr>
            <a:r>
              <a:rPr lang="en-US" sz="3200" smtClean="0">
                <a:latin typeface="Times New Roman" panose="02020603050405020304" pitchFamily="18" charset="0"/>
                <a:ea typeface="Times New Roman" panose="02020603050405020304" pitchFamily="18" charset="0"/>
              </a:rPr>
              <a:t>Giả </a:t>
            </a:r>
            <a:r>
              <a:rPr lang="en-US" sz="3200">
                <a:latin typeface="Times New Roman" panose="02020603050405020304" pitchFamily="18" charset="0"/>
                <a:ea typeface="Times New Roman" panose="02020603050405020304" pitchFamily="18" charset="0"/>
              </a:rPr>
              <a:t>sử chọn được 2 sản phẩm tốt và 2 sản phẩm xấu. </a:t>
            </a:r>
            <a:r>
              <a:rPr lang="en-US" sz="3200" smtClean="0">
                <a:latin typeface="Times New Roman" panose="02020603050405020304" pitchFamily="18" charset="0"/>
                <a:ea typeface="Times New Roman" panose="02020603050405020304" pitchFamily="18" charset="0"/>
              </a:rPr>
              <a:t>Tính </a:t>
            </a:r>
            <a:r>
              <a:rPr lang="en-US" sz="3200">
                <a:latin typeface="Times New Roman" panose="02020603050405020304" pitchFamily="18" charset="0"/>
                <a:ea typeface="Times New Roman" panose="02020603050405020304" pitchFamily="18" charset="0"/>
              </a:rPr>
              <a:t>xác suất đã chọn được 1 sản phẩm tốt và 1 sản phẩm xấu từ lô I.</a:t>
            </a:r>
            <a:endParaRPr lang="en-US" sz="3200"/>
          </a:p>
        </p:txBody>
      </p:sp>
    </p:spTree>
    <p:extLst>
      <p:ext uri="{BB962C8B-B14F-4D97-AF65-F5344CB8AC3E}">
        <p14:creationId xmlns:p14="http://schemas.microsoft.com/office/powerpoint/2010/main" val="88701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Rectangle 17"/>
          <p:cNvGrpSpPr>
            <a:grpSpLocks/>
          </p:cNvGrpSpPr>
          <p:nvPr/>
        </p:nvGrpSpPr>
        <p:grpSpPr bwMode="auto">
          <a:xfrm>
            <a:off x="1524000" y="0"/>
            <a:ext cx="9182100" cy="381000"/>
            <a:chOff x="-12" y="-12"/>
            <a:chExt cx="5784" cy="312"/>
          </a:xfrm>
        </p:grpSpPr>
        <p:pic>
          <p:nvPicPr>
            <p:cNvPr id="59397"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9398"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5258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1"/>
            <a:ext cx="89916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6107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checkerboard(down)">
                                      <p:cBhvr>
                                        <p:cTn id="7" dur="500"/>
                                        <p:tgtEl>
                                          <p:spTgt spid="152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91440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371600"/>
            <a:ext cx="91440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652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Rectangle 17"/>
          <p:cNvGrpSpPr>
            <a:grpSpLocks/>
          </p:cNvGrpSpPr>
          <p:nvPr/>
        </p:nvGrpSpPr>
        <p:grpSpPr bwMode="auto">
          <a:xfrm>
            <a:off x="1524000" y="0"/>
            <a:ext cx="9182100" cy="381000"/>
            <a:chOff x="-12" y="-12"/>
            <a:chExt cx="5784" cy="312"/>
          </a:xfrm>
        </p:grpSpPr>
        <p:pic>
          <p:nvPicPr>
            <p:cNvPr id="61446"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1447"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5360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01650"/>
            <a:ext cx="91440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524001"/>
            <a:ext cx="9144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2436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53609"/>
                                        </p:tgtEl>
                                        <p:attrNameLst>
                                          <p:attrName>style.visibility</p:attrName>
                                        </p:attrNameLst>
                                      </p:cBhvr>
                                      <p:to>
                                        <p:strVal val="visible"/>
                                      </p:to>
                                    </p:set>
                                    <p:anim calcmode="lin" valueType="num">
                                      <p:cBhvr>
                                        <p:cTn id="7" dur="1000" fill="hold"/>
                                        <p:tgtEl>
                                          <p:spTgt spid="153609"/>
                                        </p:tgtEl>
                                        <p:attrNameLst>
                                          <p:attrName>ppt_x</p:attrName>
                                        </p:attrNameLst>
                                      </p:cBhvr>
                                      <p:tavLst>
                                        <p:tav tm="0">
                                          <p:val>
                                            <p:strVal val="#ppt_x-.2"/>
                                          </p:val>
                                        </p:tav>
                                        <p:tav tm="100000">
                                          <p:val>
                                            <p:strVal val="#ppt_x"/>
                                          </p:val>
                                        </p:tav>
                                      </p:tavLst>
                                    </p:anim>
                                    <p:anim calcmode="lin" valueType="num">
                                      <p:cBhvr>
                                        <p:cTn id="8" dur="1000" fill="hold"/>
                                        <p:tgtEl>
                                          <p:spTgt spid="15360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0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5" fill="hold" nodeType="clickEffect">
                                  <p:stCondLst>
                                    <p:cond delay="0"/>
                                  </p:stCondLst>
                                  <p:childTnLst>
                                    <p:set>
                                      <p:cBhvr>
                                        <p:cTn id="13" dur="1" fill="hold">
                                          <p:stCondLst>
                                            <p:cond delay="0"/>
                                          </p:stCondLst>
                                        </p:cTn>
                                        <p:tgtEl>
                                          <p:spTgt spid="153610"/>
                                        </p:tgtEl>
                                        <p:attrNameLst>
                                          <p:attrName>style.visibility</p:attrName>
                                        </p:attrNameLst>
                                      </p:cBhvr>
                                      <p:to>
                                        <p:strVal val="visible"/>
                                      </p:to>
                                    </p:set>
                                    <p:animEffect transition="in" filter="checkerboard(down)">
                                      <p:cBhvr>
                                        <p:cTn id="14" dur="500"/>
                                        <p:tgtEl>
                                          <p:spTgt spid="15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Rectangle 17"/>
          <p:cNvGrpSpPr>
            <a:grpSpLocks/>
          </p:cNvGrpSpPr>
          <p:nvPr/>
        </p:nvGrpSpPr>
        <p:grpSpPr bwMode="auto">
          <a:xfrm>
            <a:off x="1524000" y="0"/>
            <a:ext cx="9182100" cy="381000"/>
            <a:chOff x="-12" y="-12"/>
            <a:chExt cx="5784" cy="312"/>
          </a:xfrm>
        </p:grpSpPr>
        <p:pic>
          <p:nvPicPr>
            <p:cNvPr id="62469"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2470"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546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1"/>
            <a:ext cx="89916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7455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54630"/>
                                        </p:tgtEl>
                                        <p:attrNameLst>
                                          <p:attrName>style.visibility</p:attrName>
                                        </p:attrNameLst>
                                      </p:cBhvr>
                                      <p:to>
                                        <p:strVal val="visible"/>
                                      </p:to>
                                    </p:set>
                                    <p:animEffect transition="in" filter="checkerboard(down)">
                                      <p:cBhvr>
                                        <p:cTn id="7" dur="500"/>
                                        <p:tgtEl>
                                          <p:spTgt spid="15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91440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447801"/>
            <a:ext cx="91440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3048000"/>
            <a:ext cx="91440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4495801"/>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405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ppt_x</p:attrName>
                                        </p:attrNameLst>
                                      </p:cBhvr>
                                      <p:tavLst>
                                        <p:tav tm="0">
                                          <p:val>
                                            <p:strVal val="#ppt_x-.2"/>
                                          </p:val>
                                        </p:tav>
                                        <p:tav tm="100000">
                                          <p:val>
                                            <p:strVal val="#ppt_x"/>
                                          </p:val>
                                        </p:tav>
                                      </p:tavLst>
                                    </p:anim>
                                    <p:anim calcmode="lin" valueType="num">
                                      <p:cBhvr>
                                        <p:cTn id="2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Rectangle 17"/>
          <p:cNvGrpSpPr>
            <a:grpSpLocks/>
          </p:cNvGrpSpPr>
          <p:nvPr/>
        </p:nvGrpSpPr>
        <p:grpSpPr bwMode="auto">
          <a:xfrm>
            <a:off x="1524000" y="0"/>
            <a:ext cx="9182100" cy="381000"/>
            <a:chOff x="-12" y="-12"/>
            <a:chExt cx="5784" cy="312"/>
          </a:xfrm>
        </p:grpSpPr>
        <p:pic>
          <p:nvPicPr>
            <p:cNvPr id="48138"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139"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23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0"/>
            <a:ext cx="9144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990601"/>
            <a:ext cx="89916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4"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971801"/>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4113214"/>
            <a:ext cx="9144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6"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4000" y="4319588"/>
            <a:ext cx="9144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7"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4000" y="5334001"/>
            <a:ext cx="9144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0374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fade">
                                      <p:cBhvr>
                                        <p:cTn id="7" dur="1000"/>
                                        <p:tgtEl>
                                          <p:spTgt spid="142342"/>
                                        </p:tgtEl>
                                      </p:cBhvr>
                                    </p:animEffect>
                                    <p:anim calcmode="lin" valueType="num">
                                      <p:cBhvr>
                                        <p:cTn id="8" dur="1000" fill="hold"/>
                                        <p:tgtEl>
                                          <p:spTgt spid="142342"/>
                                        </p:tgtEl>
                                        <p:attrNameLst>
                                          <p:attrName>ppt_x</p:attrName>
                                        </p:attrNameLst>
                                      </p:cBhvr>
                                      <p:tavLst>
                                        <p:tav tm="0">
                                          <p:val>
                                            <p:strVal val="#ppt_x"/>
                                          </p:val>
                                        </p:tav>
                                        <p:tav tm="100000">
                                          <p:val>
                                            <p:strVal val="#ppt_x"/>
                                          </p:val>
                                        </p:tav>
                                      </p:tavLst>
                                    </p:anim>
                                    <p:anim calcmode="lin" valueType="num">
                                      <p:cBhvr>
                                        <p:cTn id="9" dur="1000" fill="hold"/>
                                        <p:tgtEl>
                                          <p:spTgt spid="14234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5" fill="hold" nodeType="clickEffect">
                                  <p:stCondLst>
                                    <p:cond delay="0"/>
                                  </p:stCondLst>
                                  <p:childTnLst>
                                    <p:set>
                                      <p:cBhvr>
                                        <p:cTn id="13" dur="1" fill="hold">
                                          <p:stCondLst>
                                            <p:cond delay="0"/>
                                          </p:stCondLst>
                                        </p:cTn>
                                        <p:tgtEl>
                                          <p:spTgt spid="142343"/>
                                        </p:tgtEl>
                                        <p:attrNameLst>
                                          <p:attrName>style.visibility</p:attrName>
                                        </p:attrNameLst>
                                      </p:cBhvr>
                                      <p:to>
                                        <p:strVal val="visible"/>
                                      </p:to>
                                    </p:set>
                                    <p:animEffect transition="in" filter="checkerboard(down)">
                                      <p:cBhvr>
                                        <p:cTn id="14" dur="500"/>
                                        <p:tgtEl>
                                          <p:spTgt spid="14234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nodeType="clickEffect">
                                  <p:stCondLst>
                                    <p:cond delay="0"/>
                                  </p:stCondLst>
                                  <p:childTnLst>
                                    <p:set>
                                      <p:cBhvr>
                                        <p:cTn id="18" dur="1" fill="hold">
                                          <p:stCondLst>
                                            <p:cond delay="0"/>
                                          </p:stCondLst>
                                        </p:cTn>
                                        <p:tgtEl>
                                          <p:spTgt spid="142344"/>
                                        </p:tgtEl>
                                        <p:attrNameLst>
                                          <p:attrName>style.visibility</p:attrName>
                                        </p:attrNameLst>
                                      </p:cBhvr>
                                      <p:to>
                                        <p:strVal val="visible"/>
                                      </p:to>
                                    </p:set>
                                    <p:animEffect transition="in" filter="checkerboard(down)">
                                      <p:cBhvr>
                                        <p:cTn id="19" dur="500"/>
                                        <p:tgtEl>
                                          <p:spTgt spid="14234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142345"/>
                                        </p:tgtEl>
                                        <p:attrNameLst>
                                          <p:attrName>style.visibility</p:attrName>
                                        </p:attrNameLst>
                                      </p:cBhvr>
                                      <p:to>
                                        <p:strVal val="visible"/>
                                      </p:to>
                                    </p:set>
                                    <p:animEffect transition="in" filter="checkerboard(across)">
                                      <p:cBhvr>
                                        <p:cTn id="24" dur="500"/>
                                        <p:tgtEl>
                                          <p:spTgt spid="142345"/>
                                        </p:tgtEl>
                                      </p:cBhvr>
                                    </p:animEffect>
                                  </p:childTnLst>
                                </p:cTn>
                              </p:par>
                            </p:childTnLst>
                          </p:cTn>
                        </p:par>
                        <p:par>
                          <p:cTn id="25" fill="hold" nodeType="afterGroup">
                            <p:stCondLst>
                              <p:cond delay="500"/>
                            </p:stCondLst>
                            <p:childTnLst>
                              <p:par>
                                <p:cTn id="26" presetID="42" presetClass="entr" presetSubtype="0" fill="hold" nodeType="afterEffect">
                                  <p:stCondLst>
                                    <p:cond delay="0"/>
                                  </p:stCondLst>
                                  <p:childTnLst>
                                    <p:set>
                                      <p:cBhvr>
                                        <p:cTn id="27" dur="1" fill="hold">
                                          <p:stCondLst>
                                            <p:cond delay="0"/>
                                          </p:stCondLst>
                                        </p:cTn>
                                        <p:tgtEl>
                                          <p:spTgt spid="142346"/>
                                        </p:tgtEl>
                                        <p:attrNameLst>
                                          <p:attrName>style.visibility</p:attrName>
                                        </p:attrNameLst>
                                      </p:cBhvr>
                                      <p:to>
                                        <p:strVal val="visible"/>
                                      </p:to>
                                    </p:set>
                                    <p:animEffect transition="in" filter="fade">
                                      <p:cBhvr>
                                        <p:cTn id="28" dur="1000"/>
                                        <p:tgtEl>
                                          <p:spTgt spid="142346"/>
                                        </p:tgtEl>
                                      </p:cBhvr>
                                    </p:animEffect>
                                    <p:anim calcmode="lin" valueType="num">
                                      <p:cBhvr>
                                        <p:cTn id="29" dur="1000" fill="hold"/>
                                        <p:tgtEl>
                                          <p:spTgt spid="142346"/>
                                        </p:tgtEl>
                                        <p:attrNameLst>
                                          <p:attrName>ppt_x</p:attrName>
                                        </p:attrNameLst>
                                      </p:cBhvr>
                                      <p:tavLst>
                                        <p:tav tm="0">
                                          <p:val>
                                            <p:strVal val="#ppt_x"/>
                                          </p:val>
                                        </p:tav>
                                        <p:tav tm="100000">
                                          <p:val>
                                            <p:strVal val="#ppt_x"/>
                                          </p:val>
                                        </p:tav>
                                      </p:tavLst>
                                    </p:anim>
                                    <p:anim calcmode="lin" valueType="num">
                                      <p:cBhvr>
                                        <p:cTn id="30" dur="1000" fill="hold"/>
                                        <p:tgtEl>
                                          <p:spTgt spid="142346"/>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1500"/>
                            </p:stCondLst>
                            <p:childTnLst>
                              <p:par>
                                <p:cTn id="32" presetID="42" presetClass="entr" presetSubtype="0" fill="hold" nodeType="afterEffect">
                                  <p:stCondLst>
                                    <p:cond delay="0"/>
                                  </p:stCondLst>
                                  <p:childTnLst>
                                    <p:set>
                                      <p:cBhvr>
                                        <p:cTn id="33" dur="1" fill="hold">
                                          <p:stCondLst>
                                            <p:cond delay="0"/>
                                          </p:stCondLst>
                                        </p:cTn>
                                        <p:tgtEl>
                                          <p:spTgt spid="142347"/>
                                        </p:tgtEl>
                                        <p:attrNameLst>
                                          <p:attrName>style.visibility</p:attrName>
                                        </p:attrNameLst>
                                      </p:cBhvr>
                                      <p:to>
                                        <p:strVal val="visible"/>
                                      </p:to>
                                    </p:set>
                                    <p:animEffect transition="in" filter="fade">
                                      <p:cBhvr>
                                        <p:cTn id="34" dur="1000"/>
                                        <p:tgtEl>
                                          <p:spTgt spid="142347"/>
                                        </p:tgtEl>
                                      </p:cBhvr>
                                    </p:animEffect>
                                    <p:anim calcmode="lin" valueType="num">
                                      <p:cBhvr>
                                        <p:cTn id="35" dur="1000" fill="hold"/>
                                        <p:tgtEl>
                                          <p:spTgt spid="142347"/>
                                        </p:tgtEl>
                                        <p:attrNameLst>
                                          <p:attrName>ppt_x</p:attrName>
                                        </p:attrNameLst>
                                      </p:cBhvr>
                                      <p:tavLst>
                                        <p:tav tm="0">
                                          <p:val>
                                            <p:strVal val="#ppt_x"/>
                                          </p:val>
                                        </p:tav>
                                        <p:tav tm="100000">
                                          <p:val>
                                            <p:strVal val="#ppt_x"/>
                                          </p:val>
                                        </p:tav>
                                      </p:tavLst>
                                    </p:anim>
                                    <p:anim calcmode="lin" valueType="num">
                                      <p:cBhvr>
                                        <p:cTn id="36" dur="1000" fill="hold"/>
                                        <p:tgtEl>
                                          <p:spTgt spid="1423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Rectangle 17"/>
          <p:cNvGrpSpPr>
            <a:grpSpLocks/>
          </p:cNvGrpSpPr>
          <p:nvPr/>
        </p:nvGrpSpPr>
        <p:grpSpPr bwMode="auto">
          <a:xfrm>
            <a:off x="1524000" y="0"/>
            <a:ext cx="9182100" cy="381000"/>
            <a:chOff x="-12" y="-12"/>
            <a:chExt cx="5784" cy="312"/>
          </a:xfrm>
        </p:grpSpPr>
        <p:pic>
          <p:nvPicPr>
            <p:cNvPr id="65541"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5542"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5770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0"/>
            <a:ext cx="8991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7660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57702"/>
                                        </p:tgtEl>
                                        <p:attrNameLst>
                                          <p:attrName>style.visibility</p:attrName>
                                        </p:attrNameLst>
                                      </p:cBhvr>
                                      <p:to>
                                        <p:strVal val="visible"/>
                                      </p:to>
                                    </p:set>
                                    <p:animEffect transition="in" filter="checkerboard(down)">
                                      <p:cBhvr>
                                        <p:cTn id="7" dur="500"/>
                                        <p:tgtEl>
                                          <p:spTgt spid="157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75" y="434975"/>
            <a:ext cx="91440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150" y="2912269"/>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038" y="4430714"/>
            <a:ext cx="9144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85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Rectangle 17"/>
          <p:cNvGrpSpPr>
            <a:grpSpLocks/>
          </p:cNvGrpSpPr>
          <p:nvPr/>
        </p:nvGrpSpPr>
        <p:grpSpPr bwMode="auto">
          <a:xfrm>
            <a:off x="1524000" y="0"/>
            <a:ext cx="9182100" cy="381000"/>
            <a:chOff x="-12" y="-12"/>
            <a:chExt cx="5784" cy="312"/>
          </a:xfrm>
        </p:grpSpPr>
        <p:pic>
          <p:nvPicPr>
            <p:cNvPr id="49161"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9162"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56685"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08000"/>
            <a:ext cx="9144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8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144714"/>
            <a:ext cx="89916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87"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3198814"/>
            <a:ext cx="9144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88"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3829050"/>
            <a:ext cx="9144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89" name="Picture 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4000" y="4521200"/>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614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56685"/>
                                        </p:tgtEl>
                                        <p:attrNameLst>
                                          <p:attrName>style.visibility</p:attrName>
                                        </p:attrNameLst>
                                      </p:cBhvr>
                                      <p:to>
                                        <p:strVal val="visible"/>
                                      </p:to>
                                    </p:set>
                                    <p:animEffect transition="in" filter="checkerboard(down)">
                                      <p:cBhvr>
                                        <p:cTn id="7" dur="500"/>
                                        <p:tgtEl>
                                          <p:spTgt spid="156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56686"/>
                                        </p:tgtEl>
                                        <p:attrNameLst>
                                          <p:attrName>style.visibility</p:attrName>
                                        </p:attrNameLst>
                                      </p:cBhvr>
                                      <p:to>
                                        <p:strVal val="visible"/>
                                      </p:to>
                                    </p:set>
                                    <p:animEffect transition="in" filter="checkerboard(down)">
                                      <p:cBhvr>
                                        <p:cTn id="12" dur="500"/>
                                        <p:tgtEl>
                                          <p:spTgt spid="156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9" presetClass="entr" presetSubtype="0" fill="hold" nodeType="clickEffect">
                                  <p:stCondLst>
                                    <p:cond delay="0"/>
                                  </p:stCondLst>
                                  <p:childTnLst>
                                    <p:set>
                                      <p:cBhvr>
                                        <p:cTn id="16" dur="1" fill="hold">
                                          <p:stCondLst>
                                            <p:cond delay="0"/>
                                          </p:stCondLst>
                                        </p:cTn>
                                        <p:tgtEl>
                                          <p:spTgt spid="156687"/>
                                        </p:tgtEl>
                                        <p:attrNameLst>
                                          <p:attrName>style.visibility</p:attrName>
                                        </p:attrNameLst>
                                      </p:cBhvr>
                                      <p:to>
                                        <p:strVal val="visible"/>
                                      </p:to>
                                    </p:set>
                                    <p:anim calcmode="lin" valueType="num">
                                      <p:cBhvr>
                                        <p:cTn id="17" dur="1000" fill="hold"/>
                                        <p:tgtEl>
                                          <p:spTgt spid="156687"/>
                                        </p:tgtEl>
                                        <p:attrNameLst>
                                          <p:attrName>ppt_x</p:attrName>
                                        </p:attrNameLst>
                                      </p:cBhvr>
                                      <p:tavLst>
                                        <p:tav tm="0">
                                          <p:val>
                                            <p:strVal val="#ppt_x-.2"/>
                                          </p:val>
                                        </p:tav>
                                        <p:tav tm="100000">
                                          <p:val>
                                            <p:strVal val="#ppt_x"/>
                                          </p:val>
                                        </p:tav>
                                      </p:tavLst>
                                    </p:anim>
                                    <p:anim calcmode="lin" valueType="num">
                                      <p:cBhvr>
                                        <p:cTn id="18" dur="1000" fill="hold"/>
                                        <p:tgtEl>
                                          <p:spTgt spid="15668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566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5" fill="hold" nodeType="clickEffect">
                                  <p:stCondLst>
                                    <p:cond delay="0"/>
                                  </p:stCondLst>
                                  <p:childTnLst>
                                    <p:set>
                                      <p:cBhvr>
                                        <p:cTn id="23" dur="1" fill="hold">
                                          <p:stCondLst>
                                            <p:cond delay="0"/>
                                          </p:stCondLst>
                                        </p:cTn>
                                        <p:tgtEl>
                                          <p:spTgt spid="156688"/>
                                        </p:tgtEl>
                                        <p:attrNameLst>
                                          <p:attrName>style.visibility</p:attrName>
                                        </p:attrNameLst>
                                      </p:cBhvr>
                                      <p:to>
                                        <p:strVal val="visible"/>
                                      </p:to>
                                    </p:set>
                                    <p:animEffect transition="in" filter="checkerboard(down)">
                                      <p:cBhvr>
                                        <p:cTn id="24" dur="500"/>
                                        <p:tgtEl>
                                          <p:spTgt spid="156688"/>
                                        </p:tgtEl>
                                      </p:cBhvr>
                                    </p:animEffect>
                                  </p:childTnLst>
                                </p:cTn>
                              </p:par>
                              <p:par>
                                <p:cTn id="25" presetID="5" presetClass="entr" presetSubtype="5" fill="hold" nodeType="withEffect">
                                  <p:stCondLst>
                                    <p:cond delay="0"/>
                                  </p:stCondLst>
                                  <p:childTnLst>
                                    <p:set>
                                      <p:cBhvr>
                                        <p:cTn id="26" dur="1" fill="hold">
                                          <p:stCondLst>
                                            <p:cond delay="0"/>
                                          </p:stCondLst>
                                        </p:cTn>
                                        <p:tgtEl>
                                          <p:spTgt spid="156689"/>
                                        </p:tgtEl>
                                        <p:attrNameLst>
                                          <p:attrName>style.visibility</p:attrName>
                                        </p:attrNameLst>
                                      </p:cBhvr>
                                      <p:to>
                                        <p:strVal val="visible"/>
                                      </p:to>
                                    </p:set>
                                    <p:animEffect transition="in" filter="checkerboard(down)">
                                      <p:cBhvr>
                                        <p:cTn id="27" dur="500"/>
                                        <p:tgtEl>
                                          <p:spTgt spid="15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Rectangle 17"/>
          <p:cNvGrpSpPr>
            <a:grpSpLocks/>
          </p:cNvGrpSpPr>
          <p:nvPr/>
        </p:nvGrpSpPr>
        <p:grpSpPr bwMode="auto">
          <a:xfrm>
            <a:off x="1524000" y="0"/>
            <a:ext cx="9182100" cy="381000"/>
            <a:chOff x="-12" y="-12"/>
            <a:chExt cx="5784" cy="312"/>
          </a:xfrm>
        </p:grpSpPr>
        <p:pic>
          <p:nvPicPr>
            <p:cNvPr id="50182"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0183"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439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609600"/>
            <a:ext cx="9144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Rectangle 2"/>
              <p:cNvSpPr/>
              <p:nvPr/>
            </p:nvSpPr>
            <p:spPr>
              <a:xfrm>
                <a:off x="988218" y="1296988"/>
                <a:ext cx="10929938" cy="2062103"/>
              </a:xfrm>
              <a:prstGeom prst="rect">
                <a:avLst/>
              </a:prstGeom>
            </p:spPr>
            <p:txBody>
              <a:bodyPr wrap="square">
                <a:spAutoFit/>
              </a:bodyPr>
              <a:lstStyle/>
              <a:p>
                <a:pPr algn="just"/>
                <a:r>
                  <a:rPr lang="en-US" sz="3200" b="1">
                    <a:solidFill>
                      <a:srgbClr val="00B050"/>
                    </a:solidFill>
                    <a:latin typeface="Times New Roman" panose="02020603050405020304" pitchFamily="18" charset="0"/>
                    <a:ea typeface="Times New Roman" panose="02020603050405020304" pitchFamily="18" charset="0"/>
                  </a:rPr>
                  <a:t>Xác suất có điều kiện.</a:t>
                </a:r>
                <a:r>
                  <a:rPr lang="en-US" sz="3200">
                    <a:solidFill>
                      <a:srgbClr val="00B050"/>
                    </a:solidFill>
                    <a:latin typeface="Times New Roman" panose="02020603050405020304" pitchFamily="18" charset="0"/>
                    <a:ea typeface="Times New Roman" panose="02020603050405020304" pitchFamily="18" charset="0"/>
                  </a:rPr>
                  <a:t> </a:t>
                </a:r>
                <a:r>
                  <a:rPr lang="en-US" sz="3200" i="1">
                    <a:latin typeface="Times New Roman" panose="02020603050405020304" pitchFamily="18" charset="0"/>
                    <a:ea typeface="Times New Roman" panose="02020603050405020304" pitchFamily="18" charset="0"/>
                  </a:rPr>
                  <a:t>Xác suất có điều kiện</a:t>
                </a:r>
                <a:r>
                  <a:rPr lang="en-US" sz="3200">
                    <a:latin typeface="Times New Roman" panose="02020603050405020304" pitchFamily="18" charset="0"/>
                    <a:ea typeface="Times New Roman" panose="02020603050405020304" pitchFamily="18" charset="0"/>
                  </a:rPr>
                  <a:t> của biến cố </a:t>
                </a:r>
                <a14:m>
                  <m:oMath xmlns:m="http://schemas.openxmlformats.org/officeDocument/2006/math">
                    <m:r>
                      <a:rPr lang="en-US" sz="3200" i="1" smtClean="0">
                        <a:latin typeface="Cambria Math" panose="02040503050406030204" pitchFamily="18" charset="0"/>
                        <a:ea typeface="Times New Roman" panose="02020603050405020304" pitchFamily="18" charset="0"/>
                      </a:rPr>
                      <m:t>𝐴</m:t>
                    </m:r>
                  </m:oMath>
                </a14:m>
                <a:r>
                  <a:rPr lang="en-US" sz="3200">
                    <a:latin typeface="Times New Roman" panose="02020603050405020304" pitchFamily="18" charset="0"/>
                    <a:ea typeface="Times New Roman" panose="02020603050405020304" pitchFamily="18" charset="0"/>
                  </a:rPr>
                  <a:t>, biết biến cố </a:t>
                </a:r>
                <a14:m>
                  <m:oMath xmlns:m="http://schemas.openxmlformats.org/officeDocument/2006/math">
                    <m:r>
                      <a:rPr lang="en-US" sz="3200" i="1" smtClean="0">
                        <a:latin typeface="Cambria Math" panose="02040503050406030204" pitchFamily="18" charset="0"/>
                        <a:ea typeface="Times New Roman" panose="02020603050405020304" pitchFamily="18" charset="0"/>
                      </a:rPr>
                      <m:t>𝐵</m:t>
                    </m:r>
                  </m:oMath>
                </a14:m>
                <a:r>
                  <a:rPr lang="en-US" sz="3200">
                    <a:latin typeface="Times New Roman" panose="02020603050405020304" pitchFamily="18" charset="0"/>
                    <a:ea typeface="Times New Roman" panose="02020603050405020304" pitchFamily="18" charset="0"/>
                  </a:rPr>
                  <a:t> đã xảy ra, kí hiệu là </a:t>
                </a:r>
                <a14:m>
                  <m:oMath xmlns:m="http://schemas.openxmlformats.org/officeDocument/2006/math">
                    <m:r>
                      <a:rPr lang="en-US" sz="3200" i="1">
                        <a:latin typeface="Cambria Math" panose="02040503050406030204" pitchFamily="18" charset="0"/>
                        <a:ea typeface="Times New Roman" panose="02020603050405020304" pitchFamily="18" charset="0"/>
                        <a:cs typeface="Times New Roman" panose="02020603050405020304" pitchFamily="18" charset="0"/>
                      </a:rPr>
                      <m:t>𝑃</m:t>
                    </m:r>
                    <m:r>
                      <a:rPr lang="en-US" sz="3200" i="1">
                        <a:latin typeface="Cambria Math" panose="02040503050406030204" pitchFamily="18" charset="0"/>
                        <a:ea typeface="Times New Roman" panose="02020603050405020304" pitchFamily="18" charset="0"/>
                        <a:cs typeface="Times New Roman" panose="02020603050405020304" pitchFamily="18" charset="0"/>
                      </a:rPr>
                      <m:t>(</m:t>
                    </m:r>
                    <m:r>
                      <a:rPr lang="en-US" sz="3200" i="1">
                        <a:latin typeface="Cambria Math" panose="02040503050406030204" pitchFamily="18" charset="0"/>
                        <a:ea typeface="Times New Roman" panose="02020603050405020304" pitchFamily="18" charset="0"/>
                        <a:cs typeface="Times New Roman" panose="02020603050405020304" pitchFamily="18" charset="0"/>
                      </a:rPr>
                      <m:t>𝐴</m:t>
                    </m:r>
                    <m:r>
                      <a:rPr lang="en-US" sz="3200" i="1">
                        <a:latin typeface="Cambria Math" panose="02040503050406030204" pitchFamily="18" charset="0"/>
                        <a:ea typeface="Times New Roman" panose="02020603050405020304" pitchFamily="18" charset="0"/>
                        <a:cs typeface="Times New Roman" panose="02020603050405020304" pitchFamily="18" charset="0"/>
                      </a:rPr>
                      <m:t>/</m:t>
                    </m:r>
                    <m:r>
                      <a:rPr lang="en-US" sz="3200" i="1">
                        <a:latin typeface="Cambria Math" panose="02040503050406030204" pitchFamily="18" charset="0"/>
                        <a:ea typeface="Times New Roman" panose="02020603050405020304" pitchFamily="18" charset="0"/>
                        <a:cs typeface="Times New Roman" panose="02020603050405020304" pitchFamily="18" charset="0"/>
                      </a:rPr>
                      <m:t>𝐵</m:t>
                    </m:r>
                    <m:r>
                      <a:rPr lang="en-US" sz="3200"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200">
                    <a:latin typeface="Times New Roman" panose="02020603050405020304" pitchFamily="18" charset="0"/>
                    <a:ea typeface="Times New Roman" panose="02020603050405020304" pitchFamily="18" charset="0"/>
                  </a:rPr>
                  <a:t>, là xác suất của biến cố </a:t>
                </a:r>
                <a14:m>
                  <m:oMath xmlns:m="http://schemas.openxmlformats.org/officeDocument/2006/math">
                    <m:r>
                      <a:rPr lang="en-US" sz="3200" i="1" smtClean="0">
                        <a:latin typeface="Cambria Math" panose="02040503050406030204" pitchFamily="18" charset="0"/>
                        <a:ea typeface="Times New Roman" panose="02020603050405020304" pitchFamily="18" charset="0"/>
                      </a:rPr>
                      <m:t>𝐴</m:t>
                    </m:r>
                  </m:oMath>
                </a14:m>
                <a:r>
                  <a:rPr lang="en-US" sz="3200">
                    <a:latin typeface="Times New Roman" panose="02020603050405020304" pitchFamily="18" charset="0"/>
                    <a:ea typeface="Times New Roman" panose="02020603050405020304" pitchFamily="18" charset="0"/>
                  </a:rPr>
                  <a:t> được tính trong điều kiện biến cố </a:t>
                </a:r>
                <a14:m>
                  <m:oMath xmlns:m="http://schemas.openxmlformats.org/officeDocument/2006/math">
                    <m:r>
                      <a:rPr lang="en-US" sz="3200" i="1" smtClean="0">
                        <a:latin typeface="Cambria Math" panose="02040503050406030204" pitchFamily="18" charset="0"/>
                        <a:ea typeface="Times New Roman" panose="02020603050405020304" pitchFamily="18" charset="0"/>
                      </a:rPr>
                      <m:t>𝐵</m:t>
                    </m:r>
                  </m:oMath>
                </a14:m>
                <a:r>
                  <a:rPr lang="en-US" sz="3200">
                    <a:latin typeface="Times New Roman" panose="02020603050405020304" pitchFamily="18" charset="0"/>
                    <a:ea typeface="Times New Roman" panose="02020603050405020304" pitchFamily="18" charset="0"/>
                  </a:rPr>
                  <a:t> đã xảy ra rồi</a:t>
                </a:r>
                <a:r>
                  <a:rPr lang="en-US" sz="3200" smtClean="0">
                    <a:latin typeface="Times New Roman" panose="02020603050405020304" pitchFamily="18" charset="0"/>
                    <a:ea typeface="Times New Roman" panose="02020603050405020304" pitchFamily="18" charset="0"/>
                  </a:rPr>
                  <a:t>. Xác suất có điều kiện được tính theo công thức </a:t>
                </a:r>
                <a:endParaRPr lang="en-US" sz="3200"/>
              </a:p>
            </p:txBody>
          </p:sp>
        </mc:Choice>
        <mc:Fallback xmlns="">
          <p:sp>
            <p:nvSpPr>
              <p:cNvPr id="3" name="Rectangle 2"/>
              <p:cNvSpPr>
                <a:spLocks noRot="1" noChangeAspect="1" noMove="1" noResize="1" noEditPoints="1" noAdjustHandles="1" noChangeArrowheads="1" noChangeShapeType="1" noTextEdit="1"/>
              </p:cNvSpPr>
              <p:nvPr/>
            </p:nvSpPr>
            <p:spPr>
              <a:xfrm>
                <a:off x="988218" y="1296988"/>
                <a:ext cx="10929938" cy="2062103"/>
              </a:xfrm>
              <a:prstGeom prst="rect">
                <a:avLst/>
              </a:prstGeom>
              <a:blipFill>
                <a:blip r:embed="rId4"/>
                <a:stretch>
                  <a:fillRect l="-1394" t="-4142" r="-1450" b="-82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614738" y="3880265"/>
                <a:ext cx="3717199" cy="12457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𝑃</m:t>
                      </m:r>
                      <m:d>
                        <m:dPr>
                          <m:ctrlPr>
                            <a:rPr lang="en-US" sz="3600" i="1">
                              <a:latin typeface="Cambria Math" panose="02040503050406030204" pitchFamily="18" charset="0"/>
                            </a:rPr>
                          </m:ctrlPr>
                        </m:dPr>
                        <m:e>
                          <m:f>
                            <m:fPr>
                              <m:type m:val="lin"/>
                              <m:ctrlPr>
                                <a:rPr lang="en-US" sz="3600" i="1">
                                  <a:latin typeface="Cambria Math" panose="02040503050406030204" pitchFamily="18" charset="0"/>
                                </a:rPr>
                              </m:ctrlPr>
                            </m:fPr>
                            <m:num>
                              <m:r>
                                <a:rPr lang="en-US" sz="3600" i="1">
                                  <a:latin typeface="Cambria Math" panose="02040503050406030204" pitchFamily="18" charset="0"/>
                                </a:rPr>
                                <m:t>𝐴</m:t>
                              </m:r>
                            </m:num>
                            <m:den>
                              <m:r>
                                <a:rPr lang="en-US" sz="3600" i="1">
                                  <a:latin typeface="Cambria Math" panose="02040503050406030204" pitchFamily="18" charset="0"/>
                                </a:rPr>
                                <m:t>𝐵</m:t>
                              </m:r>
                            </m:den>
                          </m:f>
                        </m:e>
                      </m:d>
                      <m:r>
                        <a:rPr lang="en-US" sz="3600" i="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i="1">
                                  <a:latin typeface="Cambria Math" panose="02040503050406030204" pitchFamily="18" charset="0"/>
                                </a:rPr>
                                <m:t>𝐴𝐵</m:t>
                              </m:r>
                            </m:e>
                          </m:d>
                        </m:num>
                        <m:den>
                          <m:r>
                            <a:rPr lang="en-US" sz="3600" i="1">
                              <a:latin typeface="Cambria Math" panose="02040503050406030204" pitchFamily="18" charset="0"/>
                            </a:rPr>
                            <m:t>𝑃</m:t>
                          </m:r>
                          <m:d>
                            <m:dPr>
                              <m:ctrlPr>
                                <a:rPr lang="en-US" sz="3600" i="1">
                                  <a:latin typeface="Cambria Math" panose="02040503050406030204" pitchFamily="18" charset="0"/>
                                </a:rPr>
                              </m:ctrlPr>
                            </m:dPr>
                            <m:e>
                              <m:r>
                                <a:rPr lang="en-US" sz="3600" i="1">
                                  <a:latin typeface="Cambria Math" panose="02040503050406030204" pitchFamily="18" charset="0"/>
                                </a:rPr>
                                <m:t>𝐵</m:t>
                              </m:r>
                            </m:e>
                          </m:d>
                        </m:den>
                      </m:f>
                    </m:oMath>
                  </m:oMathPara>
                </a14:m>
                <a:endParaRPr lang="en-US" sz="3600"/>
              </a:p>
            </p:txBody>
          </p:sp>
        </mc:Choice>
        <mc:Fallback xmlns="">
          <p:sp>
            <p:nvSpPr>
              <p:cNvPr id="5" name="Rectangle 4"/>
              <p:cNvSpPr>
                <a:spLocks noRot="1" noChangeAspect="1" noMove="1" noResize="1" noEditPoints="1" noAdjustHandles="1" noChangeArrowheads="1" noChangeShapeType="1" noTextEdit="1"/>
              </p:cNvSpPr>
              <p:nvPr/>
            </p:nvSpPr>
            <p:spPr>
              <a:xfrm>
                <a:off x="3614738" y="3880265"/>
                <a:ext cx="3717199" cy="124579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63287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44390"/>
                                        </p:tgtEl>
                                        <p:attrNameLst>
                                          <p:attrName>style.visibility</p:attrName>
                                        </p:attrNameLst>
                                      </p:cBhvr>
                                      <p:to>
                                        <p:strVal val="visible"/>
                                      </p:to>
                                    </p:set>
                                    <p:animEffect transition="in" filter="checkerboard(across)">
                                      <p:cBhvr>
                                        <p:cTn id="7"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Rectangle 17"/>
          <p:cNvGrpSpPr>
            <a:grpSpLocks/>
          </p:cNvGrpSpPr>
          <p:nvPr/>
        </p:nvGrpSpPr>
        <p:grpSpPr bwMode="auto">
          <a:xfrm>
            <a:off x="1524000" y="0"/>
            <a:ext cx="9182100" cy="381000"/>
            <a:chOff x="-12" y="-12"/>
            <a:chExt cx="5784" cy="312"/>
          </a:xfrm>
        </p:grpSpPr>
        <p:pic>
          <p:nvPicPr>
            <p:cNvPr id="51207"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08"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337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1"/>
            <a:ext cx="89916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7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3429001"/>
            <a:ext cx="9144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72"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4473576"/>
            <a:ext cx="91440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69512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43370"/>
                                        </p:tgtEl>
                                        <p:attrNameLst>
                                          <p:attrName>style.visibility</p:attrName>
                                        </p:attrNameLst>
                                      </p:cBhvr>
                                      <p:to>
                                        <p:strVal val="visible"/>
                                      </p:to>
                                    </p:set>
                                    <p:animEffect transition="in" filter="checkerboard(down)">
                                      <p:cBhvr>
                                        <p:cTn id="7" dur="500"/>
                                        <p:tgtEl>
                                          <p:spTgt spid="143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43371"/>
                                        </p:tgtEl>
                                        <p:attrNameLst>
                                          <p:attrName>style.visibility</p:attrName>
                                        </p:attrNameLst>
                                      </p:cBhvr>
                                      <p:to>
                                        <p:strVal val="visible"/>
                                      </p:to>
                                    </p:set>
                                    <p:animEffect transition="in" filter="fade">
                                      <p:cBhvr>
                                        <p:cTn id="12" dur="1000"/>
                                        <p:tgtEl>
                                          <p:spTgt spid="143371"/>
                                        </p:tgtEl>
                                      </p:cBhvr>
                                    </p:animEffect>
                                    <p:anim calcmode="lin" valueType="num">
                                      <p:cBhvr>
                                        <p:cTn id="13" dur="1000" fill="hold"/>
                                        <p:tgtEl>
                                          <p:spTgt spid="143371"/>
                                        </p:tgtEl>
                                        <p:attrNameLst>
                                          <p:attrName>ppt_x</p:attrName>
                                        </p:attrNameLst>
                                      </p:cBhvr>
                                      <p:tavLst>
                                        <p:tav tm="0">
                                          <p:val>
                                            <p:strVal val="#ppt_x"/>
                                          </p:val>
                                        </p:tav>
                                        <p:tav tm="100000">
                                          <p:val>
                                            <p:strVal val="#ppt_x"/>
                                          </p:val>
                                        </p:tav>
                                      </p:tavLst>
                                    </p:anim>
                                    <p:anim calcmode="lin" valueType="num">
                                      <p:cBhvr>
                                        <p:cTn id="14" dur="1000" fill="hold"/>
                                        <p:tgtEl>
                                          <p:spTgt spid="14337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nodeType="clickEffect">
                                  <p:stCondLst>
                                    <p:cond delay="0"/>
                                  </p:stCondLst>
                                  <p:childTnLst>
                                    <p:set>
                                      <p:cBhvr>
                                        <p:cTn id="18" dur="1" fill="hold">
                                          <p:stCondLst>
                                            <p:cond delay="0"/>
                                          </p:stCondLst>
                                        </p:cTn>
                                        <p:tgtEl>
                                          <p:spTgt spid="143372"/>
                                        </p:tgtEl>
                                        <p:attrNameLst>
                                          <p:attrName>style.visibility</p:attrName>
                                        </p:attrNameLst>
                                      </p:cBhvr>
                                      <p:to>
                                        <p:strVal val="visible"/>
                                      </p:to>
                                    </p:set>
                                    <p:animEffect transition="in" filter="checkerboard(down)">
                                      <p:cBhvr>
                                        <p:cTn id="19" dur="500"/>
                                        <p:tgtEl>
                                          <p:spTgt spid="143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Rectangle 17"/>
          <p:cNvGrpSpPr>
            <a:grpSpLocks/>
          </p:cNvGrpSpPr>
          <p:nvPr/>
        </p:nvGrpSpPr>
        <p:grpSpPr bwMode="auto">
          <a:xfrm>
            <a:off x="1524000" y="0"/>
            <a:ext cx="9182100" cy="381000"/>
            <a:chOff x="-12" y="-12"/>
            <a:chExt cx="5784" cy="312"/>
          </a:xfrm>
        </p:grpSpPr>
        <p:pic>
          <p:nvPicPr>
            <p:cNvPr id="52230"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2231"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54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33400"/>
            <a:ext cx="91440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286001"/>
            <a:ext cx="9144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0683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fade">
                                      <p:cBhvr>
                                        <p:cTn id="7" dur="1000"/>
                                        <p:tgtEl>
                                          <p:spTgt spid="145414"/>
                                        </p:tgtEl>
                                      </p:cBhvr>
                                    </p:animEffect>
                                    <p:anim calcmode="lin" valueType="num">
                                      <p:cBhvr>
                                        <p:cTn id="8" dur="1000" fill="hold"/>
                                        <p:tgtEl>
                                          <p:spTgt spid="145414"/>
                                        </p:tgtEl>
                                        <p:attrNameLst>
                                          <p:attrName>ppt_x</p:attrName>
                                        </p:attrNameLst>
                                      </p:cBhvr>
                                      <p:tavLst>
                                        <p:tav tm="0">
                                          <p:val>
                                            <p:strVal val="#ppt_x"/>
                                          </p:val>
                                        </p:tav>
                                        <p:tav tm="100000">
                                          <p:val>
                                            <p:strVal val="#ppt_x"/>
                                          </p:val>
                                        </p:tav>
                                      </p:tavLst>
                                    </p:anim>
                                    <p:anim calcmode="lin" valueType="num">
                                      <p:cBhvr>
                                        <p:cTn id="9" dur="1000" fill="hold"/>
                                        <p:tgtEl>
                                          <p:spTgt spid="1454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5415"/>
                                        </p:tgtEl>
                                        <p:attrNameLst>
                                          <p:attrName>style.visibility</p:attrName>
                                        </p:attrNameLst>
                                      </p:cBhvr>
                                      <p:to>
                                        <p:strVal val="visible"/>
                                      </p:to>
                                    </p:set>
                                    <p:animEffect transition="in" filter="fade">
                                      <p:cBhvr>
                                        <p:cTn id="14" dur="1000"/>
                                        <p:tgtEl>
                                          <p:spTgt spid="145415"/>
                                        </p:tgtEl>
                                      </p:cBhvr>
                                    </p:animEffect>
                                    <p:anim calcmode="lin" valueType="num">
                                      <p:cBhvr>
                                        <p:cTn id="15" dur="1000" fill="hold"/>
                                        <p:tgtEl>
                                          <p:spTgt spid="145415"/>
                                        </p:tgtEl>
                                        <p:attrNameLst>
                                          <p:attrName>ppt_x</p:attrName>
                                        </p:attrNameLst>
                                      </p:cBhvr>
                                      <p:tavLst>
                                        <p:tav tm="0">
                                          <p:val>
                                            <p:strVal val="#ppt_x"/>
                                          </p:val>
                                        </p:tav>
                                        <p:tav tm="100000">
                                          <p:val>
                                            <p:strVal val="#ppt_x"/>
                                          </p:val>
                                        </p:tav>
                                      </p:tavLst>
                                    </p:anim>
                                    <p:anim calcmode="lin" valueType="num">
                                      <p:cBhvr>
                                        <p:cTn id="16" dur="1000" fill="hold"/>
                                        <p:tgtEl>
                                          <p:spTgt spid="1454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Rectangle 17"/>
          <p:cNvGrpSpPr>
            <a:grpSpLocks/>
          </p:cNvGrpSpPr>
          <p:nvPr/>
        </p:nvGrpSpPr>
        <p:grpSpPr bwMode="auto">
          <a:xfrm>
            <a:off x="1524000" y="0"/>
            <a:ext cx="9182100" cy="381000"/>
            <a:chOff x="-12" y="-12"/>
            <a:chExt cx="5784" cy="312"/>
          </a:xfrm>
        </p:grpSpPr>
        <p:pic>
          <p:nvPicPr>
            <p:cNvPr id="53254"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325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643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81001"/>
            <a:ext cx="91440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4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747964"/>
            <a:ext cx="9144000"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92602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checkerboard(down)">
                                      <p:cBhvr>
                                        <p:cTn id="7" dur="500"/>
                                        <p:tgtEl>
                                          <p:spTgt spid="146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46440"/>
                                        </p:tgtEl>
                                        <p:attrNameLst>
                                          <p:attrName>style.visibility</p:attrName>
                                        </p:attrNameLst>
                                      </p:cBhvr>
                                      <p:to>
                                        <p:strVal val="visible"/>
                                      </p:to>
                                    </p:set>
                                    <p:animEffect transition="in" filter="checkerboard(down)">
                                      <p:cBhvr>
                                        <p:cTn id="12" dur="500"/>
                                        <p:tgtEl>
                                          <p:spTgt spid="1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Rectangle 17"/>
          <p:cNvGrpSpPr>
            <a:grpSpLocks/>
          </p:cNvGrpSpPr>
          <p:nvPr/>
        </p:nvGrpSpPr>
        <p:grpSpPr bwMode="auto">
          <a:xfrm>
            <a:off x="1524000" y="0"/>
            <a:ext cx="9182100" cy="381000"/>
            <a:chOff x="-12" y="-12"/>
            <a:chExt cx="5784" cy="312"/>
          </a:xfrm>
        </p:grpSpPr>
        <p:pic>
          <p:nvPicPr>
            <p:cNvPr id="54280"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4281"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mc:AlternateContent xmlns:mc="http://schemas.openxmlformats.org/markup-compatibility/2006">
        <mc:Choice xmlns:a14="http://schemas.microsoft.com/office/drawing/2010/main" Requires="a14">
          <p:sp>
            <p:nvSpPr>
              <p:cNvPr id="3" name="Rectangle 2"/>
              <p:cNvSpPr/>
              <p:nvPr/>
            </p:nvSpPr>
            <p:spPr>
              <a:xfrm>
                <a:off x="471487" y="395654"/>
                <a:ext cx="11287125" cy="6001643"/>
              </a:xfrm>
              <a:prstGeom prst="rect">
                <a:avLst/>
              </a:prstGeom>
            </p:spPr>
            <p:txBody>
              <a:bodyPr wrap="square">
                <a:spAutoFit/>
              </a:bodyPr>
              <a:lstStyle/>
              <a:p>
                <a:pPr marL="60325" marR="0" lvl="2" algn="just">
                  <a:lnSpc>
                    <a:spcPct val="120000"/>
                  </a:lnSpc>
                  <a:spcBef>
                    <a:spcPts val="0"/>
                  </a:spcBef>
                  <a:spcAft>
                    <a:spcPts val="0"/>
                  </a:spcAft>
                </a:pPr>
                <a:r>
                  <a:rPr lang="en-US" sz="3200" b="1" smtClean="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Tính độc lập</a:t>
                </a:r>
                <a:r>
                  <a:rPr lang="en-US" sz="3200" b="1"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a:effectLst/>
                    <a:latin typeface="Times New Roman" panose="02020603050405020304" pitchFamily="18" charset="0"/>
                    <a:ea typeface="Times New Roman" panose="02020603050405020304" pitchFamily="18" charset="0"/>
                    <a:cs typeface="Times New Roman" panose="02020603050405020304" pitchFamily="18" charset="0"/>
                  </a:rPr>
                  <a:t> Hai biến cố A và B được gọi là độc lập nhau nếu một trong các điều kiện sau được thỏa</a:t>
                </a:r>
                <a:endParaRPr lang="en-US" sz="3200">
                  <a:effectLst/>
                  <a:latin typeface="Calibri" panose="020F0502020204030204" pitchFamily="34" charset="0"/>
                  <a:ea typeface="Times New Roman" panose="02020603050405020304" pitchFamily="18" charset="0"/>
                  <a:cs typeface="Times New Roman" panose="02020603050405020304" pitchFamily="18" charset="0"/>
                </a:endParaRPr>
              </a:p>
              <a:p>
                <a:pPr marL="514350" marR="0" lvl="0" indent="-514350" algn="just">
                  <a:lnSpc>
                    <a:spcPct val="120000"/>
                  </a:lnSpc>
                  <a:spcBef>
                    <a:spcPts val="0"/>
                  </a:spcBef>
                  <a:spcAft>
                    <a:spcPts val="0"/>
                  </a:spcAft>
                  <a:buFont typeface="+mj-lt"/>
                  <a:buAutoNum type="alphaLcParenR"/>
                </a:pPr>
                <a14:m>
                  <m:oMath xmlns:m="http://schemas.openxmlformats.org/officeDocument/2006/math">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smtClean="0">
                  <a:latin typeface="Calibri" panose="020F0502020204030204" pitchFamily="34" charset="0"/>
                  <a:ea typeface="Times New Roman" panose="02020603050405020304" pitchFamily="18" charset="0"/>
                  <a:cs typeface="Times New Roman" panose="02020603050405020304" pitchFamily="18" charset="0"/>
                </a:endParaRPr>
              </a:p>
              <a:p>
                <a:pPr marL="514350" marR="0" lvl="0" indent="-514350" algn="just">
                  <a:lnSpc>
                    <a:spcPct val="120000"/>
                  </a:lnSpc>
                  <a:spcBef>
                    <a:spcPts val="0"/>
                  </a:spcBef>
                  <a:spcAft>
                    <a:spcPts val="0"/>
                  </a:spcAft>
                  <a:buFont typeface="+mj-lt"/>
                  <a:buAutoNum type="alphaLcParenR"/>
                </a:pPr>
                <a14:m>
                  <m:oMath xmlns:m="http://schemas.openxmlformats.org/officeDocument/2006/math">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𝐵</m:t>
                        </m:r>
                      </m:e>
                    </m:d>
                  </m:oMath>
                </a14:m>
                <a:endParaRPr lang="en-US" sz="3200" i="1" smtClean="0">
                  <a:effectLst/>
                  <a:latin typeface="Cambria Math" panose="02040503050406030204" pitchFamily="18" charset="0"/>
                  <a:ea typeface="Times New Roman" panose="02020603050405020304" pitchFamily="18" charset="0"/>
                  <a:cs typeface="Times New Roman" panose="02020603050405020304" pitchFamily="18" charset="0"/>
                </a:endParaRPr>
              </a:p>
              <a:p>
                <a:pPr marL="514350" marR="0" lvl="0" indent="-514350" algn="just">
                  <a:lnSpc>
                    <a:spcPct val="120000"/>
                  </a:lnSpc>
                  <a:spcBef>
                    <a:spcPts val="0"/>
                  </a:spcBef>
                  <a:spcAft>
                    <a:spcPts val="0"/>
                  </a:spcAft>
                  <a:buFont typeface="+mj-lt"/>
                  <a:buAutoNum type="alphaLcParenR"/>
                </a:pPr>
                <a14:m>
                  <m:oMath xmlns:m="http://schemas.openxmlformats.org/officeDocument/2006/math">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𝐴𝐵</m:t>
                        </m:r>
                      </m:e>
                    </m:d>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3200">
                    <a:solidFill>
                      <a:srgbClr val="00B050"/>
                    </a:solidFill>
                    <a:effectLst/>
                    <a:latin typeface="Times New Roman" panose="02020603050405020304" pitchFamily="18" charset="0"/>
                    <a:ea typeface="Times New Roman" panose="02020603050405020304" pitchFamily="18" charset="0"/>
                  </a:rPr>
                  <a:t>Nhận xét: </a:t>
                </a:r>
                <a:r>
                  <a:rPr lang="en-US" sz="3200">
                    <a:effectLst/>
                    <a:latin typeface="Times New Roman" panose="02020603050405020304" pitchFamily="18" charset="0"/>
                    <a:ea typeface="Times New Roman" panose="02020603050405020304" pitchFamily="18" charset="0"/>
                  </a:rPr>
                  <a:t>Từ định nghĩa ta thấy rằng hai biến cố A và B là độc lập nhau khi sự xuất hiện biến cố này không ảnh hưởng đến xác suất xuất hiện biến cố kia. For example, the outcomes of two roles of a fair die are independent events. The outcome of the first roll does not change the probability for the outcome of the second roll. Hai biến cố không độc lập được gọi là phụ thuộc.</a:t>
                </a:r>
                <a:endParaRPr lang="en-US" sz="3200"/>
              </a:p>
            </p:txBody>
          </p:sp>
        </mc:Choice>
        <mc:Fallback>
          <p:sp>
            <p:nvSpPr>
              <p:cNvPr id="3" name="Rectangle 2"/>
              <p:cNvSpPr>
                <a:spLocks noRot="1" noChangeAspect="1" noMove="1" noResize="1" noEditPoints="1" noAdjustHandles="1" noChangeArrowheads="1" noChangeShapeType="1" noTextEdit="1"/>
              </p:cNvSpPr>
              <p:nvPr/>
            </p:nvSpPr>
            <p:spPr>
              <a:xfrm>
                <a:off x="471487" y="395654"/>
                <a:ext cx="11287125" cy="6001643"/>
              </a:xfrm>
              <a:prstGeom prst="rect">
                <a:avLst/>
              </a:prstGeom>
              <a:blipFill>
                <a:blip r:embed="rId3"/>
                <a:stretch>
                  <a:fillRect l="-1350" t="-610" r="-1350" b="-2236"/>
                </a:stretch>
              </a:blipFill>
            </p:spPr>
            <p:txBody>
              <a:bodyPr/>
              <a:lstStyle/>
              <a:p>
                <a:r>
                  <a:rPr lang="en-US">
                    <a:noFill/>
                  </a:rPr>
                  <a:t> </a:t>
                </a:r>
              </a:p>
            </p:txBody>
          </p:sp>
        </mc:Fallback>
      </mc:AlternateContent>
    </p:spTree>
    <p:extLst>
      <p:ext uri="{BB962C8B-B14F-4D97-AF65-F5344CB8AC3E}">
        <p14:creationId xmlns:p14="http://schemas.microsoft.com/office/powerpoint/2010/main" val="2599644012"/>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Rectangle 17"/>
          <p:cNvGrpSpPr>
            <a:grpSpLocks/>
          </p:cNvGrpSpPr>
          <p:nvPr/>
        </p:nvGrpSpPr>
        <p:grpSpPr bwMode="auto">
          <a:xfrm>
            <a:off x="1524000" y="0"/>
            <a:ext cx="9182100" cy="381000"/>
            <a:chOff x="-12" y="-12"/>
            <a:chExt cx="5784" cy="312"/>
          </a:xfrm>
        </p:grpSpPr>
        <p:pic>
          <p:nvPicPr>
            <p:cNvPr id="55304" name="Rectangl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530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848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59" y="413668"/>
            <a:ext cx="11376775" cy="57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9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4191001"/>
            <a:ext cx="91440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3904066" y="447320"/>
            <a:ext cx="71958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 A v</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 l</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hai biến cố bất k</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ì</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ta c</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ó</a:t>
            </a:r>
            <a:endParaRPr kumimoji="0" lang="en-US" altLang="en-US" sz="3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30183998"/>
              </p:ext>
            </p:extLst>
          </p:nvPr>
        </p:nvGraphicFramePr>
        <p:xfrm>
          <a:off x="2362836" y="1459548"/>
          <a:ext cx="8297704" cy="732423"/>
        </p:xfrm>
        <a:graphic>
          <a:graphicData uri="http://schemas.openxmlformats.org/presentationml/2006/ole">
            <mc:AlternateContent xmlns:mc="http://schemas.openxmlformats.org/markup-compatibility/2006">
              <mc:Choice xmlns:v="urn:schemas-microsoft-com:vml" Requires="v">
                <p:oleObj spid="_x0000_s1029" name="Equation" r:id="rId6" imgW="2844720" imgH="253800" progId="Equation.DSMT4">
                  <p:embed/>
                </p:oleObj>
              </mc:Choice>
              <mc:Fallback>
                <p:oleObj name="Equation" r:id="rId6" imgW="2844720" imgH="253800" progId="Equation.DSMT4">
                  <p:embed/>
                  <p:pic>
                    <p:nvPicPr>
                      <p:cNvPr id="0" name="Object 1"/>
                      <p:cNvPicPr>
                        <a:picLocks noChangeAspect="1" noChangeArrowheads="1"/>
                      </p:cNvPicPr>
                      <p:nvPr/>
                    </p:nvPicPr>
                    <p:blipFill>
                      <a:blip r:embed="rId7"/>
                      <a:srcRect/>
                      <a:stretch>
                        <a:fillRect/>
                      </a:stretch>
                    </p:blipFill>
                    <p:spPr bwMode="auto">
                      <a:xfrm>
                        <a:off x="2362836" y="1459548"/>
                        <a:ext cx="8297704" cy="732423"/>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6" name="Rectangle 5"/>
              <p:cNvSpPr/>
              <p:nvPr/>
            </p:nvSpPr>
            <p:spPr>
              <a:xfrm>
                <a:off x="1524000" y="2272945"/>
                <a:ext cx="7211269" cy="1550168"/>
              </a:xfrm>
              <a:prstGeom prst="rect">
                <a:avLst/>
              </a:prstGeom>
            </p:spPr>
            <p:txBody>
              <a:bodyPr wrap="none">
                <a:spAutoFit/>
              </a:bodyPr>
              <a:lstStyle/>
              <a:p>
                <a:pPr marR="0" lvl="0" algn="just">
                  <a:lnSpc>
                    <a:spcPct val="120000"/>
                  </a:lnSpc>
                  <a:spcBef>
                    <a:spcPts val="0"/>
                  </a:spcBef>
                  <a:spcAft>
                    <a:spcPts val="1000"/>
                  </a:spcAft>
                </a:pPr>
                <a:r>
                  <a:rPr lang="en-US" sz="3600" smtClean="0">
                    <a:ea typeface="Times New Roman" panose="02020603050405020304" pitchFamily="18" charset="0"/>
                    <a:cs typeface="Times New Roman" panose="02020603050405020304" pitchFamily="18" charset="0"/>
                  </a:rPr>
                  <a:t>Với A và B là hai biến cố độc lập ta có </a:t>
                </a:r>
                <a:endParaRPr lang="en-US" sz="3600" i="1" smtClean="0">
                  <a:latin typeface="Cambria Math" panose="02040503050406030204" pitchFamily="18" charset="0"/>
                  <a:ea typeface="Times New Roman" panose="02020603050405020304" pitchFamily="18" charset="0"/>
                  <a:cs typeface="Times New Roman" panose="02020603050405020304" pitchFamily="18" charset="0"/>
                </a:endParaRPr>
              </a:p>
              <a:p>
                <a:pPr marR="0" lvl="0" algn="ctr">
                  <a:lnSpc>
                    <a:spcPct val="120000"/>
                  </a:lnSpc>
                  <a:spcBef>
                    <a:spcPts val="0"/>
                  </a:spcBef>
                  <a:spcAft>
                    <a:spcPts val="1000"/>
                  </a:spcAft>
                </a:pPr>
                <a14:m>
                  <m:oMath xmlns:m="http://schemas.openxmlformats.org/officeDocument/2006/math">
                    <m:r>
                      <a:rPr lang="en-US" sz="3600" i="1" smtClean="0">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𝐴𝐵</m:t>
                        </m:r>
                      </m:e>
                    </m:d>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𝐴</m:t>
                        </m:r>
                      </m:e>
                    </m:d>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𝑃</m:t>
                    </m:r>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𝐵</m:t>
                    </m:r>
                    <m:r>
                      <a:rPr lang="en-US" sz="36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6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1524000" y="2272945"/>
                <a:ext cx="7211269" cy="1550168"/>
              </a:xfrm>
              <a:prstGeom prst="rect">
                <a:avLst/>
              </a:prstGeom>
              <a:blipFill>
                <a:blip r:embed="rId8"/>
                <a:stretch>
                  <a:fillRect l="-2536" t="-1969" r="-169" b="-10236"/>
                </a:stretch>
              </a:blipFill>
            </p:spPr>
            <p:txBody>
              <a:bodyPr/>
              <a:lstStyle/>
              <a:p>
                <a:r>
                  <a:rPr lang="en-US">
                    <a:noFill/>
                  </a:rPr>
                  <a:t> </a:t>
                </a:r>
              </a:p>
            </p:txBody>
          </p:sp>
        </mc:Fallback>
      </mc:AlternateContent>
    </p:spTree>
    <p:extLst>
      <p:ext uri="{BB962C8B-B14F-4D97-AF65-F5344CB8AC3E}">
        <p14:creationId xmlns:p14="http://schemas.microsoft.com/office/powerpoint/2010/main" val="36380713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48486"/>
                                        </p:tgtEl>
                                        <p:attrNameLst>
                                          <p:attrName>style.visibility</p:attrName>
                                        </p:attrNameLst>
                                      </p:cBhvr>
                                      <p:to>
                                        <p:strVal val="visible"/>
                                      </p:to>
                                    </p:set>
                                    <p:animEffect transition="in" filter="checkerboard(across)">
                                      <p:cBhvr>
                                        <p:cTn id="7" dur="500"/>
                                        <p:tgtEl>
                                          <p:spTgt spid="148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48490"/>
                                        </p:tgtEl>
                                        <p:attrNameLst>
                                          <p:attrName>style.visibility</p:attrName>
                                        </p:attrNameLst>
                                      </p:cBhvr>
                                      <p:to>
                                        <p:strVal val="visible"/>
                                      </p:to>
                                    </p:set>
                                    <p:animEffect transition="in" filter="checkerboard(down)">
                                      <p:cBhvr>
                                        <p:cTn id="12" dur="500"/>
                                        <p:tgtEl>
                                          <p:spTgt spid="14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3137</TotalTime>
  <Words>404</Words>
  <Application>Microsoft Office PowerPoint</Application>
  <PresentationFormat>Widescreen</PresentationFormat>
  <Paragraphs>33</Paragraphs>
  <Slides>21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Arial</vt:lpstr>
      <vt:lpstr>Calibri</vt:lpstr>
      <vt:lpstr>Cambria Math</vt:lpstr>
      <vt:lpstr>Century Schoolbook</vt:lpstr>
      <vt:lpstr>Corbel</vt:lpstr>
      <vt:lpstr>Times New Roman</vt:lpstr>
      <vt:lpstr>Verdana</vt:lpstr>
      <vt:lpstr>Wingdings</vt:lpstr>
      <vt:lpstr>Feathered</vt:lpstr>
      <vt:lpstr>MathType 7.0 Equation</vt:lpstr>
      <vt:lpstr>Bài 3. CÁC CÔNG THỨC XÁC SUẤT – công thức nhân</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PowerPoint Presentation</vt:lpstr>
      <vt:lpstr> Chương 1. Xác suất của Biến cố</vt:lpstr>
      <vt:lpstr>PowerPoint Presentation</vt:lpstr>
      <vt:lpstr> Chương 1. Xác suất của Biến cố</vt:lpstr>
      <vt:lpstr> Chương 1. Xác suất của Biến cố</vt:lpstr>
      <vt:lpstr>PowerPoint Presentation</vt:lpstr>
      <vt:lpstr> Chương 1. Xác suất của Biến cố</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CÁC CÔNG THỨC XÁC SUẤT – công thức nhân</dc:title>
  <dc:creator>USER</dc:creator>
  <cp:lastModifiedBy>USER</cp:lastModifiedBy>
  <cp:revision>11</cp:revision>
  <dcterms:created xsi:type="dcterms:W3CDTF">2019-10-18T14:48:20Z</dcterms:created>
  <dcterms:modified xsi:type="dcterms:W3CDTF">2019-10-22T15:33:00Z</dcterms:modified>
</cp:coreProperties>
</file>