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39" r:id="rId2"/>
    <p:sldId id="464" r:id="rId3"/>
    <p:sldId id="440" r:id="rId4"/>
    <p:sldId id="465" r:id="rId5"/>
    <p:sldId id="441" r:id="rId6"/>
    <p:sldId id="442" r:id="rId7"/>
    <p:sldId id="463" r:id="rId8"/>
    <p:sldId id="396" r:id="rId9"/>
    <p:sldId id="397" r:id="rId10"/>
    <p:sldId id="398" r:id="rId11"/>
    <p:sldId id="400" r:id="rId12"/>
    <p:sldId id="401" r:id="rId13"/>
    <p:sldId id="462" r:id="rId14"/>
    <p:sldId id="402" r:id="rId15"/>
    <p:sldId id="443" r:id="rId16"/>
    <p:sldId id="403" r:id="rId17"/>
    <p:sldId id="444" r:id="rId18"/>
    <p:sldId id="445" r:id="rId19"/>
    <p:sldId id="446" r:id="rId20"/>
    <p:sldId id="447" r:id="rId21"/>
    <p:sldId id="448" r:id="rId22"/>
    <p:sldId id="449" r:id="rId23"/>
    <p:sldId id="452" r:id="rId24"/>
    <p:sldId id="453" r:id="rId25"/>
    <p:sldId id="454" r:id="rId26"/>
    <p:sldId id="413" r:id="rId27"/>
    <p:sldId id="455" r:id="rId28"/>
    <p:sldId id="456" r:id="rId29"/>
    <p:sldId id="458" r:id="rId30"/>
    <p:sldId id="417" r:id="rId31"/>
    <p:sldId id="418" r:id="rId32"/>
    <p:sldId id="419" r:id="rId33"/>
    <p:sldId id="420" r:id="rId34"/>
    <p:sldId id="459" r:id="rId35"/>
    <p:sldId id="421" r:id="rId36"/>
    <p:sldId id="422" r:id="rId37"/>
    <p:sldId id="423" r:id="rId38"/>
    <p:sldId id="424" r:id="rId39"/>
    <p:sldId id="425" r:id="rId40"/>
    <p:sldId id="460" r:id="rId41"/>
    <p:sldId id="426" r:id="rId42"/>
    <p:sldId id="427" r:id="rId43"/>
    <p:sldId id="428" r:id="rId44"/>
    <p:sldId id="429" r:id="rId45"/>
    <p:sldId id="461" r:id="rId46"/>
    <p:sldId id="430" r:id="rId47"/>
    <p:sldId id="435" r:id="rId48"/>
    <p:sldId id="436" r:id="rId49"/>
    <p:sldId id="437" r:id="rId50"/>
    <p:sldId id="433" r:id="rId51"/>
    <p:sldId id="438" r:id="rId52"/>
    <p:sldId id="434" r:id="rId53"/>
    <p:sldId id="450" r:id="rId54"/>
  </p:sldIdLst>
  <p:sldSz cx="9144000" cy="6858000" type="screen4x3"/>
  <p:notesSz cx="6797675" cy="9926638"/>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032" autoAdjust="0"/>
  </p:normalViewPr>
  <p:slideViewPr>
    <p:cSldViewPr>
      <p:cViewPr varScale="1">
        <p:scale>
          <a:sx n="108" d="100"/>
          <a:sy n="108" d="100"/>
        </p:scale>
        <p:origin x="1674" y="96"/>
      </p:cViewPr>
      <p:guideLst>
        <p:guide orient="horz" pos="2160"/>
        <p:guide pos="2880"/>
      </p:guideLst>
    </p:cSldViewPr>
  </p:slideViewPr>
  <p:outlineViewPr>
    <p:cViewPr>
      <p:scale>
        <a:sx n="33" d="100"/>
        <a:sy n="33" d="100"/>
      </p:scale>
      <p:origin x="0" y="34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2945659" cy="496332"/>
          </a:xfrm>
          <a:prstGeom prst="rect">
            <a:avLst/>
          </a:prstGeom>
        </p:spPr>
        <p:txBody>
          <a:bodyPr vert="horz" lIns="95562" tIns="47781" rIns="95562" bIns="47781" rtlCol="0"/>
          <a:lstStyle>
            <a:lvl1pPr algn="l">
              <a:defRPr sz="1300"/>
            </a:lvl1pPr>
          </a:lstStyle>
          <a:p>
            <a:endParaRPr lang="es-AR" dirty="0"/>
          </a:p>
        </p:txBody>
      </p:sp>
      <p:sp>
        <p:nvSpPr>
          <p:cNvPr id="3" name="2 Marcador de fecha"/>
          <p:cNvSpPr>
            <a:spLocks noGrp="1"/>
          </p:cNvSpPr>
          <p:nvPr>
            <p:ph type="dt" idx="1"/>
          </p:nvPr>
        </p:nvSpPr>
        <p:spPr>
          <a:xfrm>
            <a:off x="3850443" y="1"/>
            <a:ext cx="2945659" cy="496332"/>
          </a:xfrm>
          <a:prstGeom prst="rect">
            <a:avLst/>
          </a:prstGeom>
        </p:spPr>
        <p:txBody>
          <a:bodyPr vert="horz" lIns="95562" tIns="47781" rIns="95562" bIns="47781" rtlCol="0"/>
          <a:lstStyle>
            <a:lvl1pPr algn="r">
              <a:defRPr sz="1300"/>
            </a:lvl1pPr>
          </a:lstStyle>
          <a:p>
            <a:fld id="{4B68F25A-1108-41D4-B704-FBE393CF120A}" type="datetimeFigureOut">
              <a:rPr lang="es-AR" smtClean="0"/>
              <a:pPr/>
              <a:t>28/4/2025</a:t>
            </a:fld>
            <a:endParaRPr lang="es-AR" dirty="0"/>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62" tIns="47781" rIns="95562" bIns="47781" rtlCol="0" anchor="ctr"/>
          <a:lstStyle/>
          <a:p>
            <a:endParaRPr lang="es-AR" dirty="0"/>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5562" tIns="47781" rIns="95562" bIns="47781"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9428584"/>
            <a:ext cx="2945659" cy="496332"/>
          </a:xfrm>
          <a:prstGeom prst="rect">
            <a:avLst/>
          </a:prstGeom>
        </p:spPr>
        <p:txBody>
          <a:bodyPr vert="horz" lIns="95562" tIns="47781" rIns="95562" bIns="47781" rtlCol="0" anchor="b"/>
          <a:lstStyle>
            <a:lvl1pPr algn="l">
              <a:defRPr sz="1300"/>
            </a:lvl1pPr>
          </a:lstStyle>
          <a:p>
            <a:endParaRPr lang="es-AR" dirty="0"/>
          </a:p>
        </p:txBody>
      </p:sp>
      <p:sp>
        <p:nvSpPr>
          <p:cNvPr id="7" name="6 Marcador de número de diapositiva"/>
          <p:cNvSpPr>
            <a:spLocks noGrp="1"/>
          </p:cNvSpPr>
          <p:nvPr>
            <p:ph type="sldNum" sz="quarter" idx="5"/>
          </p:nvPr>
        </p:nvSpPr>
        <p:spPr>
          <a:xfrm>
            <a:off x="3850443" y="9428584"/>
            <a:ext cx="2945659" cy="496332"/>
          </a:xfrm>
          <a:prstGeom prst="rect">
            <a:avLst/>
          </a:prstGeom>
        </p:spPr>
        <p:txBody>
          <a:bodyPr vert="horz" lIns="95562" tIns="47781" rIns="95562" bIns="47781" rtlCol="0" anchor="b"/>
          <a:lstStyle>
            <a:lvl1pPr algn="r">
              <a:defRPr sz="1300"/>
            </a:lvl1pPr>
          </a:lstStyle>
          <a:p>
            <a:fld id="{50574220-5A24-4F60-9AA8-78307B999F7D}" type="slidenum">
              <a:rPr lang="es-AR" smtClean="0"/>
              <a:pPr/>
              <a:t>‹Nº›</a:t>
            </a:fld>
            <a:endParaRPr lang="es-A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Fondo fiduciario: </a:t>
            </a:r>
            <a:r>
              <a:rPr lang="es-AR" dirty="0"/>
              <a:t>Instrumento mediante el cual la Administración </a:t>
            </a:r>
            <a:r>
              <a:rPr lang="es-AR" b="1" dirty="0"/>
              <a:t>Pública</a:t>
            </a:r>
            <a:r>
              <a:rPr lang="es-AR" dirty="0"/>
              <a:t> (por intermedio de alguna de sus Jurisdicciones o Entidades) transmite a un </a:t>
            </a:r>
            <a:r>
              <a:rPr lang="es-AR" b="1" dirty="0"/>
              <a:t>fiduciario</a:t>
            </a:r>
            <a:r>
              <a:rPr lang="es-AR" dirty="0"/>
              <a:t> (ej: una entidad financiera) la propiedad </a:t>
            </a:r>
            <a:r>
              <a:rPr lang="es-AR" b="1" dirty="0"/>
              <a:t>fiduciaria</a:t>
            </a:r>
            <a:r>
              <a:rPr lang="es-AR" dirty="0"/>
              <a:t> de bienes y/o </a:t>
            </a:r>
            <a:r>
              <a:rPr lang="es-AR" b="1" dirty="0"/>
              <a:t>fondos públicos</a:t>
            </a:r>
            <a:r>
              <a:rPr lang="es-AR" dirty="0"/>
              <a:t>, para realizar un fin de interés público. Es un fideicomiso cuando el mismo pertenece al estado y es fideicomiso toda constitución de fondos para un fin específico.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del Sistema de Infraestructura de Transporte.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el Desarrollo Provincial.</a:t>
            </a:r>
          </a:p>
          <a:p>
            <a:pPr algn="l">
              <a:buFont typeface="Arial" panose="020B0604020202020204" pitchFamily="34" charset="0"/>
              <a:buChar char="•"/>
            </a:pP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la Infraestructura Hídrica.</a:t>
            </a:r>
            <a:endParaRPr lang="es-AR" dirty="0"/>
          </a:p>
          <a:p>
            <a:r>
              <a:rPr lang="es-AR" dirty="0"/>
              <a:t>Entes públicos excluidos:  https://www.enre.gov.ar/web/bibliotd.nsf/042563ae0068864b04256385005ad0be/c7f8b28d8101d5bf03258226003e0f02/$FILE/anexo.pdf</a:t>
            </a:r>
          </a:p>
          <a:p>
            <a:r>
              <a:rPr lang="es-AR" dirty="0"/>
              <a:t>Organismos descentralizados:   https://www.cippec.org/wp-content/uploads/2018/03/176-DPP-GP-Organismos-descentralizados-en-el-Estado-nacional2c-administraci%C3%B3n-centralizada-por-otros-medios_-Jimena-Rubio2c-Enero-2018-VF.pdf</a:t>
            </a:r>
          </a:p>
          <a:p>
            <a:endParaRPr lang="es-AR" dirty="0"/>
          </a:p>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8</a:t>
            </a:fld>
            <a:endParaRPr lang="es-A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https://www.argentina.gob.ar/trabajo/licitaciones/procedimiento</a:t>
            </a:r>
          </a:p>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28</a:t>
            </a:fld>
            <a:endParaRPr lang="es-A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30</a:t>
            </a:fld>
            <a:endParaRPr lang="es-A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31</a:t>
            </a:fld>
            <a:endParaRPr lang="es-A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32</a:t>
            </a:fld>
            <a:endParaRPr lang="es-A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33</a:t>
            </a:fld>
            <a:endParaRPr lang="es-A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34</a:t>
            </a:fld>
            <a:endParaRPr lang="es-A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35</a:t>
            </a:fld>
            <a:endParaRPr lang="es-A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36</a:t>
            </a:fld>
            <a:endParaRPr lang="es-A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37</a:t>
            </a:fld>
            <a:endParaRPr lang="es-A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38</a:t>
            </a:fld>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9</a:t>
            </a:fld>
            <a:endParaRPr lang="es-A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39</a:t>
            </a:fld>
            <a:endParaRPr lang="es-A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41</a:t>
            </a:fld>
            <a:endParaRPr lang="es-A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42</a:t>
            </a:fld>
            <a:endParaRPr lang="es-A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43</a:t>
            </a:fld>
            <a:endParaRPr lang="es-A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44</a:t>
            </a:fld>
            <a:endParaRPr lang="es-A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46</a:t>
            </a:fld>
            <a:endParaRPr lang="es-A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47</a:t>
            </a:fld>
            <a:endParaRPr lang="es-A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48</a:t>
            </a:fld>
            <a:endParaRPr lang="es-A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49</a:t>
            </a:fld>
            <a:endParaRPr lang="es-A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50</a:t>
            </a:fld>
            <a:endParaRPr lang="es-A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10</a:t>
            </a:fld>
            <a:endParaRPr lang="es-A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51</a:t>
            </a:fld>
            <a:endParaRPr lang="es-A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52</a:t>
            </a:fld>
            <a:endParaRPr lang="es-A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0574220-5A24-4F60-9AA8-78307B999F7D}" type="slidenum">
              <a:rPr lang="es-AR" smtClean="0"/>
              <a:pPr/>
              <a:t>53</a:t>
            </a:fld>
            <a:endParaRPr lang="es-AR" dirty="0"/>
          </a:p>
        </p:txBody>
      </p:sp>
    </p:spTree>
    <p:extLst>
      <p:ext uri="{BB962C8B-B14F-4D97-AF65-F5344CB8AC3E}">
        <p14:creationId xmlns:p14="http://schemas.microsoft.com/office/powerpoint/2010/main" val="206164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11</a:t>
            </a:fld>
            <a:endParaRPr lang="es-A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12</a:t>
            </a:fld>
            <a:endParaRPr lang="es-A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Se entenderá por crédito público la capacidad que tiene el Estado de endeudarse con el objeto de captar medios de financiamiento para realizar inversiones reproductivas, para atender casos de evidente necesidad nacional, para reestructurar su organización o para refinanciar sus pasivos, incluyendo los intereses respectivos. Se prohíbe realizar operaciones de crédito público para financiar gastos operativos.</a:t>
            </a:r>
          </a:p>
          <a:p>
            <a:r>
              <a:rPr lang="es-AR" dirty="0"/>
              <a:t>Que son las inversiones productivas? Estas consisten en la adquisición de bienes con fin productivo, esto significa que ayudaran a la producción de otros bienes.</a:t>
            </a:r>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14</a:t>
            </a:fld>
            <a:endParaRPr lang="es-A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16</a:t>
            </a:fld>
            <a:endParaRPr lang="es-A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26</a:t>
            </a:fld>
            <a:endParaRPr lang="es-A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300" dirty="0"/>
              <a:t>SIPro = Sistema de Información de Proveedores (del Estado) → una base de datos de proveedores registrados</a:t>
            </a:r>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27</a:t>
            </a:fld>
            <a:endParaRPr lang="es-A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22253E2E-04A8-48E9-BEA7-137FD93AF31F}" type="datetimeFigureOut">
              <a:rPr lang="es-AR" smtClean="0"/>
              <a:pPr/>
              <a:t>28/4/2025</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DD9616AD-D697-4F28-BA0F-09729AB5D75E}" type="slidenum">
              <a:rPr lang="es-AR" smtClean="0"/>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53E2E-04A8-48E9-BEA7-137FD93AF31F}" type="datetimeFigureOut">
              <a:rPr lang="es-AR" smtClean="0"/>
              <a:pPr/>
              <a:t>28/4/2025</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616AD-D697-4F28-BA0F-09729AB5D75E}" type="slidenum">
              <a:rPr lang="es-AR" smtClean="0"/>
              <a:pPr/>
              <a:t>‹Nº›</a:t>
            </a:fld>
            <a:endParaRPr lang="es-A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ervicios.infoleg.gob.ar/infolegInternet/anexos/265000-269999/265506/texact.ht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ervicios.infoleg.gob.ar/infolegInternet/anexos/60000-64999/64646/norma.ht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ervicios.infoleg.gob.ar/infolegInternet/anexos/65000-69999/68396/texact.htm"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ervicios.infoleg.gob.ar/infolegInternet/anexos/0-4999/554/texact.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rvicios.infoleg.gob.ar/infolegInternet/verNorma.do?id=9122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276872"/>
            <a:ext cx="7772400" cy="1470025"/>
          </a:xfrm>
        </p:spPr>
        <p:txBody>
          <a:bodyPr>
            <a:normAutofit fontScale="90000"/>
          </a:bodyPr>
          <a:lstStyle/>
          <a:p>
            <a:pPr algn="l"/>
            <a:r>
              <a:rPr lang="es-AR" dirty="0">
                <a:solidFill>
                  <a:schemeClr val="accent2"/>
                </a:solidFill>
                <a:latin typeface="Arial" pitchFamily="34" charset="0"/>
                <a:cs typeface="Arial" pitchFamily="34" charset="0"/>
              </a:rPr>
              <a:t>RÉGIMEN DE</a:t>
            </a:r>
            <a:br>
              <a:rPr lang="es-AR" dirty="0">
                <a:solidFill>
                  <a:schemeClr val="accent2"/>
                </a:solidFill>
                <a:latin typeface="Arial" pitchFamily="34" charset="0"/>
                <a:cs typeface="Arial" pitchFamily="34" charset="0"/>
              </a:rPr>
            </a:br>
            <a:r>
              <a:rPr lang="es-AR" dirty="0">
                <a:solidFill>
                  <a:schemeClr val="accent2"/>
                </a:solidFill>
                <a:latin typeface="Arial" pitchFamily="34" charset="0"/>
                <a:cs typeface="Arial" pitchFamily="34" charset="0"/>
              </a:rPr>
              <a:t>CONTRATACIONES DE LA</a:t>
            </a:r>
            <a:br>
              <a:rPr lang="es-AR" dirty="0">
                <a:solidFill>
                  <a:schemeClr val="accent2"/>
                </a:solidFill>
                <a:latin typeface="Arial" pitchFamily="34" charset="0"/>
                <a:cs typeface="Arial" pitchFamily="34" charset="0"/>
              </a:rPr>
            </a:br>
            <a:r>
              <a:rPr lang="es-AR" dirty="0">
                <a:solidFill>
                  <a:schemeClr val="accent2"/>
                </a:solidFill>
                <a:latin typeface="Arial" pitchFamily="34" charset="0"/>
                <a:cs typeface="Arial" pitchFamily="34" charset="0"/>
              </a:rPr>
              <a:t>ADMINISTRACIÓN</a:t>
            </a:r>
            <a:br>
              <a:rPr lang="es-AR" dirty="0">
                <a:solidFill>
                  <a:schemeClr val="accent2"/>
                </a:solidFill>
                <a:latin typeface="Arial" pitchFamily="34" charset="0"/>
                <a:cs typeface="Arial" pitchFamily="34" charset="0"/>
              </a:rPr>
            </a:br>
            <a:r>
              <a:rPr lang="es-AR" dirty="0">
                <a:solidFill>
                  <a:schemeClr val="accent2"/>
                </a:solidFill>
                <a:latin typeface="Arial" pitchFamily="34" charset="0"/>
                <a:cs typeface="Arial" pitchFamily="34" charset="0"/>
              </a:rPr>
              <a:t>NACIONAL</a:t>
            </a:r>
            <a:br>
              <a:rPr lang="es-AR" dirty="0">
                <a:solidFill>
                  <a:schemeClr val="accent2"/>
                </a:solidFill>
                <a:latin typeface="Arial" pitchFamily="34" charset="0"/>
                <a:cs typeface="Arial" pitchFamily="34" charset="0"/>
              </a:rPr>
            </a:br>
            <a:br>
              <a:rPr lang="es-AR" dirty="0">
                <a:solidFill>
                  <a:schemeClr val="accent2"/>
                </a:solidFill>
                <a:latin typeface="Arial" pitchFamily="34" charset="0"/>
                <a:cs typeface="Arial" pitchFamily="34" charset="0"/>
              </a:rPr>
            </a:br>
            <a:endParaRPr lang="es-AR" dirty="0"/>
          </a:p>
        </p:txBody>
      </p:sp>
      <p:sp>
        <p:nvSpPr>
          <p:cNvPr id="3" name="2 Subtítulo"/>
          <p:cNvSpPr>
            <a:spLocks noGrp="1"/>
          </p:cNvSpPr>
          <p:nvPr>
            <p:ph type="subTitle" idx="1"/>
          </p:nvPr>
        </p:nvSpPr>
        <p:spPr/>
        <p:txBody>
          <a:bodyPr/>
          <a:lstStyle/>
          <a:p>
            <a:pPr algn="l"/>
            <a:br>
              <a:rPr lang="es-AR" dirty="0">
                <a:latin typeface="Arial" pitchFamily="34" charset="0"/>
                <a:cs typeface="Arial" pitchFamily="34" charset="0"/>
              </a:rPr>
            </a:br>
            <a:r>
              <a:rPr lang="es-AR" dirty="0">
                <a:latin typeface="Arial" pitchFamily="34" charset="0"/>
                <a:cs typeface="Arial" pitchFamily="34" charset="0"/>
              </a:rPr>
              <a:t>NORMATIVA</a:t>
            </a:r>
            <a:endParaRPr lang="es-AR" dirty="0"/>
          </a:p>
        </p:txBody>
      </p:sp>
      <p:cxnSp>
        <p:nvCxnSpPr>
          <p:cNvPr id="5" name="4 Conector recto"/>
          <p:cNvCxnSpPr/>
          <p:nvPr/>
        </p:nvCxnSpPr>
        <p:spPr>
          <a:xfrm>
            <a:off x="755576" y="3789040"/>
            <a:ext cx="777686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3563888" y="5733256"/>
            <a:ext cx="1947969" cy="369332"/>
          </a:xfrm>
          <a:prstGeom prst="rect">
            <a:avLst/>
          </a:prstGeom>
          <a:noFill/>
        </p:spPr>
        <p:txBody>
          <a:bodyPr wrap="none" rtlCol="0">
            <a:spAutoFit/>
          </a:bodyPr>
          <a:lstStyle/>
          <a:p>
            <a:r>
              <a:rPr lang="es-ES" i="1" dirty="0">
                <a:latin typeface="Times New Roman" pitchFamily="18" charset="0"/>
                <a:cs typeface="Times New Roman" pitchFamily="18" charset="0"/>
              </a:rPr>
              <a:t>Ing. Néstor Pagani</a:t>
            </a:r>
            <a:endParaRPr lang="es-AR"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linds(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amond(in)">
                                      <p:cBhvr>
                                        <p:cTn id="3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1268760"/>
            <a:ext cx="8352928" cy="5093702"/>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PRINCIPIOS GENERALES</a:t>
            </a:r>
          </a:p>
          <a:p>
            <a:pPr algn="just">
              <a:buFont typeface="Wingdings" pitchFamily="2" charset="2"/>
              <a:buChar char="ü"/>
            </a:pPr>
            <a:endParaRPr lang="es-AR" sz="2500" dirty="0">
              <a:latin typeface="Arial Rounded MT Bold" pitchFamily="34" charset="0"/>
            </a:endParaRPr>
          </a:p>
          <a:p>
            <a:pPr algn="just">
              <a:buFont typeface="Wingdings" pitchFamily="2" charset="2"/>
              <a:buChar char="ü"/>
            </a:pPr>
            <a:r>
              <a:rPr lang="es-AR" sz="2800" dirty="0">
                <a:latin typeface="Times New Roman" pitchFamily="18" charset="0"/>
                <a:cs typeface="Times New Roman" pitchFamily="18" charset="0"/>
              </a:rPr>
              <a:t> publicidad y difusión de las actuaciones.</a:t>
            </a:r>
          </a:p>
          <a:p>
            <a:pPr algn="just">
              <a:buFont typeface="Wingdings" pitchFamily="2" charset="2"/>
              <a:buChar char="ü"/>
            </a:pPr>
            <a:endParaRPr lang="es-AR" sz="28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responsabilidad de los agentes y funcionarios públicos que autoricen, aprueben o gestionen las contrataciones.</a:t>
            </a:r>
          </a:p>
          <a:p>
            <a:pPr algn="just">
              <a:buFont typeface="Wingdings" pitchFamily="2" charset="2"/>
              <a:buChar char="ü"/>
            </a:pPr>
            <a:endParaRPr lang="es-AR" sz="28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a:t>
            </a:r>
            <a:r>
              <a:rPr lang="es-AR" sz="2800" spc="30" dirty="0">
                <a:latin typeface="Times New Roman" pitchFamily="18" charset="0"/>
                <a:cs typeface="Times New Roman" pitchFamily="18" charset="0"/>
              </a:rPr>
              <a:t>igualdad de tratamiento para interesados y para oferentes.</a:t>
            </a:r>
          </a:p>
          <a:p>
            <a:pPr algn="ctr"/>
            <a:endParaRPr lang="es-AR" sz="2800" dirty="0"/>
          </a:p>
          <a:p>
            <a:pPr algn="ctr"/>
            <a:r>
              <a:rPr lang="es-AR" sz="2000" i="1" dirty="0">
                <a:solidFill>
                  <a:schemeClr val="accent2"/>
                </a:solidFill>
              </a:rPr>
              <a:t>ARTÍCULO 3º DECRETO 1023/2001</a:t>
            </a:r>
          </a:p>
          <a:p>
            <a:pPr algn="ctr"/>
            <a:endParaRPr lang="es-AR" sz="2800" dirty="0">
              <a:latin typeface="Arial Rounded MT Bold" pitchFamily="34" charset="0"/>
            </a:endParaRPr>
          </a:p>
        </p:txBody>
      </p:sp>
      <p:sp>
        <p:nvSpPr>
          <p:cNvPr id="4" name="3 Rectángulo"/>
          <p:cNvSpPr/>
          <p:nvPr/>
        </p:nvSpPr>
        <p:spPr>
          <a:xfrm>
            <a:off x="539552" y="260648"/>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Disposiciones generales del régimen de Contrataciones de la APN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1052736"/>
            <a:ext cx="8352928" cy="5616922"/>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CONTRATOS COMPRENDIDOS</a:t>
            </a:r>
          </a:p>
          <a:p>
            <a:pPr algn="just">
              <a:spcBef>
                <a:spcPts val="1800"/>
              </a:spcBef>
              <a:buFont typeface="Wingdings" pitchFamily="2" charset="2"/>
              <a:buChar char="ü"/>
            </a:pPr>
            <a:r>
              <a:rPr lang="es-AR" sz="2800" dirty="0">
                <a:latin typeface="Times New Roman" pitchFamily="18" charset="0"/>
                <a:cs typeface="Times New Roman" pitchFamily="18" charset="0"/>
              </a:rPr>
              <a:t> Compraventa</a:t>
            </a:r>
          </a:p>
          <a:p>
            <a:pPr algn="just">
              <a:spcBef>
                <a:spcPts val="1200"/>
              </a:spcBef>
              <a:buFont typeface="Wingdings" pitchFamily="2" charset="2"/>
              <a:buChar char="ü"/>
            </a:pPr>
            <a:r>
              <a:rPr lang="es-AR" sz="2800" dirty="0">
                <a:latin typeface="Times New Roman" pitchFamily="18" charset="0"/>
                <a:cs typeface="Times New Roman" pitchFamily="18" charset="0"/>
              </a:rPr>
              <a:t> Suministros</a:t>
            </a:r>
          </a:p>
          <a:p>
            <a:pPr algn="just">
              <a:spcBef>
                <a:spcPts val="1200"/>
              </a:spcBef>
              <a:buFont typeface="Wingdings" pitchFamily="2" charset="2"/>
              <a:buChar char="ü"/>
            </a:pPr>
            <a:r>
              <a:rPr lang="es-AR" sz="2800" dirty="0">
                <a:latin typeface="Times New Roman" pitchFamily="18" charset="0"/>
                <a:cs typeface="Times New Roman" pitchFamily="18" charset="0"/>
              </a:rPr>
              <a:t> Servicios</a:t>
            </a:r>
          </a:p>
          <a:p>
            <a:pPr algn="just">
              <a:spcBef>
                <a:spcPts val="1200"/>
              </a:spcBef>
              <a:buFont typeface="Wingdings" pitchFamily="2" charset="2"/>
              <a:buChar char="ü"/>
            </a:pPr>
            <a:r>
              <a:rPr lang="es-AR" sz="2800" dirty="0">
                <a:latin typeface="Times New Roman" pitchFamily="18" charset="0"/>
                <a:cs typeface="Times New Roman" pitchFamily="18" charset="0"/>
              </a:rPr>
              <a:t> Locaciones</a:t>
            </a:r>
          </a:p>
          <a:p>
            <a:pPr algn="just">
              <a:spcBef>
                <a:spcPts val="1200"/>
              </a:spcBef>
              <a:buFont typeface="Wingdings" pitchFamily="2" charset="2"/>
              <a:buChar char="ü"/>
            </a:pPr>
            <a:r>
              <a:rPr lang="es-AR" sz="2800" dirty="0">
                <a:latin typeface="Times New Roman" pitchFamily="18" charset="0"/>
                <a:cs typeface="Times New Roman" pitchFamily="18" charset="0"/>
              </a:rPr>
              <a:t> Consultoría</a:t>
            </a:r>
          </a:p>
          <a:p>
            <a:pPr algn="just">
              <a:spcBef>
                <a:spcPts val="1200"/>
              </a:spcBef>
              <a:buFont typeface="Wingdings" pitchFamily="2" charset="2"/>
              <a:buChar char="ü"/>
            </a:pPr>
            <a:r>
              <a:rPr lang="es-AR" sz="2800" dirty="0">
                <a:latin typeface="Times New Roman" pitchFamily="18" charset="0"/>
                <a:cs typeface="Times New Roman" pitchFamily="18" charset="0"/>
              </a:rPr>
              <a:t> Alquileres con opción a compra</a:t>
            </a:r>
          </a:p>
          <a:p>
            <a:pPr algn="just">
              <a:spcBef>
                <a:spcPts val="1200"/>
              </a:spcBef>
              <a:buFont typeface="Wingdings" pitchFamily="2" charset="2"/>
              <a:buChar char="ü"/>
            </a:pPr>
            <a:r>
              <a:rPr lang="es-AR" sz="2800" dirty="0">
                <a:latin typeface="Times New Roman" pitchFamily="18" charset="0"/>
                <a:cs typeface="Times New Roman" pitchFamily="18" charset="0"/>
              </a:rPr>
              <a:t> Permutas</a:t>
            </a:r>
          </a:p>
          <a:p>
            <a:pPr algn="just">
              <a:buFont typeface="Wingdings" pitchFamily="2" charset="2"/>
              <a:buChar char="ü"/>
            </a:pPr>
            <a:endParaRPr lang="es-AR" sz="1200" dirty="0"/>
          </a:p>
          <a:p>
            <a:pPr algn="ctr"/>
            <a:r>
              <a:rPr lang="es-AR" sz="2000" i="1" dirty="0">
                <a:solidFill>
                  <a:schemeClr val="accent2"/>
                </a:solidFill>
              </a:rPr>
              <a:t>ARTÍCULO 4º DECRETO 1023/2001</a:t>
            </a:r>
          </a:p>
          <a:p>
            <a:pPr algn="ctr"/>
            <a:endParaRPr lang="es-AR" sz="2800" dirty="0">
              <a:latin typeface="Arial Rounded MT Bold" pitchFamily="34" charset="0"/>
            </a:endParaRPr>
          </a:p>
        </p:txBody>
      </p:sp>
      <p:sp>
        <p:nvSpPr>
          <p:cNvPr id="4" name="3 Rectángulo"/>
          <p:cNvSpPr/>
          <p:nvPr/>
        </p:nvSpPr>
        <p:spPr>
          <a:xfrm>
            <a:off x="539552" y="260648"/>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Disposiciones generales del régimen de Contrataciones de la APN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95536" y="1052736"/>
            <a:ext cx="8352928" cy="5909310"/>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CONTRATOS COMPRENDIDOS</a:t>
            </a:r>
          </a:p>
          <a:p>
            <a:pPr algn="just">
              <a:spcBef>
                <a:spcPts val="1200"/>
              </a:spcBef>
              <a:buFont typeface="Wingdings" pitchFamily="2" charset="2"/>
              <a:buChar char="ü"/>
            </a:pPr>
            <a:r>
              <a:rPr lang="es-AR" sz="2800" dirty="0">
                <a:latin typeface="Times New Roman" pitchFamily="18" charset="0"/>
                <a:cs typeface="Times New Roman" pitchFamily="18" charset="0"/>
              </a:rPr>
              <a:t>Concesiones de uso de los bienes del dominio público y privado del estado nacional</a:t>
            </a:r>
          </a:p>
          <a:p>
            <a:pPr algn="just">
              <a:buFont typeface="Wingdings" pitchFamily="2" charset="2"/>
              <a:buChar char="ü"/>
            </a:pPr>
            <a:endParaRPr lang="es-AR" sz="14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Todos aquellos contratos no excluidos expresamente</a:t>
            </a:r>
          </a:p>
          <a:p>
            <a:pPr algn="just"/>
            <a:endParaRPr lang="es-AR" sz="14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a:t>
            </a:r>
            <a:r>
              <a:rPr lang="es-AR" sz="2800" dirty="0">
                <a:highlight>
                  <a:srgbClr val="FFFF00"/>
                </a:highlight>
                <a:latin typeface="Times New Roman" pitchFamily="18" charset="0"/>
                <a:cs typeface="Times New Roman" pitchFamily="18" charset="0"/>
              </a:rPr>
              <a:t>Obras públicas</a:t>
            </a:r>
          </a:p>
          <a:p>
            <a:pPr algn="just">
              <a:buFont typeface="Wingdings" pitchFamily="2" charset="2"/>
              <a:buChar char="ü"/>
            </a:pPr>
            <a:endParaRPr lang="es-AR" sz="14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Concesiones de obras públicas</a:t>
            </a:r>
          </a:p>
          <a:p>
            <a:pPr algn="just">
              <a:buFont typeface="Wingdings" pitchFamily="2" charset="2"/>
              <a:buChar char="ü"/>
            </a:pPr>
            <a:endParaRPr lang="es-AR" sz="14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Concesiones de servicios públicos</a:t>
            </a:r>
          </a:p>
          <a:p>
            <a:pPr algn="just">
              <a:buFont typeface="Wingdings" pitchFamily="2" charset="2"/>
              <a:buChar char="ü"/>
            </a:pPr>
            <a:endParaRPr lang="es-AR" sz="14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Licencias</a:t>
            </a:r>
          </a:p>
          <a:p>
            <a:pPr algn="just">
              <a:buFont typeface="Wingdings" pitchFamily="2" charset="2"/>
              <a:buChar char="ü"/>
            </a:pPr>
            <a:endParaRPr lang="es-AR" sz="1200" dirty="0"/>
          </a:p>
          <a:p>
            <a:pPr algn="ctr"/>
            <a:r>
              <a:rPr lang="es-AR" sz="2000" i="1" dirty="0">
                <a:solidFill>
                  <a:schemeClr val="accent2"/>
                </a:solidFill>
              </a:rPr>
              <a:t>ARTÍCULO 4º DECRETO 1023/2001</a:t>
            </a:r>
          </a:p>
          <a:p>
            <a:pPr algn="ctr"/>
            <a:endParaRPr lang="es-AR" sz="2800" dirty="0">
              <a:latin typeface="Arial Rounded MT Bold" pitchFamily="34" charset="0"/>
            </a:endParaRPr>
          </a:p>
        </p:txBody>
      </p:sp>
      <p:sp>
        <p:nvSpPr>
          <p:cNvPr id="5" name="4 Rectángulo"/>
          <p:cNvSpPr/>
          <p:nvPr/>
        </p:nvSpPr>
        <p:spPr>
          <a:xfrm>
            <a:off x="539552" y="260648"/>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Disposiciones generales del régimen de Contrataciones de la APN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Rectángulo">
            <a:extLst>
              <a:ext uri="{FF2B5EF4-FFF2-40B4-BE49-F238E27FC236}">
                <a16:creationId xmlns:a16="http://schemas.microsoft.com/office/drawing/2014/main" id="{65284A01-CF22-46E5-8DC5-D32A8AD818EC}"/>
              </a:ext>
            </a:extLst>
          </p:cNvPr>
          <p:cNvSpPr/>
          <p:nvPr/>
        </p:nvSpPr>
        <p:spPr>
          <a:xfrm>
            <a:off x="539552" y="260648"/>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Disposiciones generales del régimen de Contrataciones de la APN</a:t>
            </a:r>
          </a:p>
        </p:txBody>
      </p:sp>
      <p:sp>
        <p:nvSpPr>
          <p:cNvPr id="3" name="3 Rectángulo">
            <a:extLst>
              <a:ext uri="{FF2B5EF4-FFF2-40B4-BE49-F238E27FC236}">
                <a16:creationId xmlns:a16="http://schemas.microsoft.com/office/drawing/2014/main" id="{2815D451-48E8-420D-BFEA-B87490045AEF}"/>
              </a:ext>
            </a:extLst>
          </p:cNvPr>
          <p:cNvSpPr/>
          <p:nvPr/>
        </p:nvSpPr>
        <p:spPr>
          <a:xfrm>
            <a:off x="395536" y="980728"/>
            <a:ext cx="8352928" cy="5432256"/>
          </a:xfrm>
          <a:prstGeom prst="rect">
            <a:avLst/>
          </a:prstGeom>
        </p:spPr>
        <p:txBody>
          <a:bodyPr wrap="square">
            <a:spAutoFit/>
          </a:bodyPr>
          <a:lstStyle/>
          <a:p>
            <a:r>
              <a:rPr lang="es-AR" sz="1600" b="1" dirty="0">
                <a:solidFill>
                  <a:schemeClr val="accent3">
                    <a:lumMod val="75000"/>
                  </a:schemeClr>
                </a:solidFill>
                <a:latin typeface="Times New Roman" pitchFamily="18" charset="0"/>
                <a:cs typeface="Times New Roman" pitchFamily="18" charset="0"/>
              </a:rPr>
              <a:t>REFERENCIA</a:t>
            </a:r>
            <a:r>
              <a:rPr lang="es-AR" sz="1600" dirty="0">
                <a:solidFill>
                  <a:schemeClr val="accent3">
                    <a:lumMod val="75000"/>
                  </a:schemeClr>
                </a:solidFill>
                <a:latin typeface="Times New Roman" pitchFamily="18" charset="0"/>
                <a:cs typeface="Times New Roman" pitchFamily="18" charset="0"/>
              </a:rPr>
              <a:t>: </a:t>
            </a:r>
            <a:r>
              <a:rPr lang="es-AR" sz="1600" i="1" dirty="0">
                <a:solidFill>
                  <a:schemeClr val="accent3">
                    <a:lumMod val="75000"/>
                  </a:schemeClr>
                </a:solidFill>
                <a:latin typeface="Times New Roman" pitchFamily="18" charset="0"/>
                <a:cs typeface="Times New Roman" pitchFamily="18" charset="0"/>
              </a:rPr>
              <a:t>CONTRATACIÓN DE OBRA PÚBLICA Y CONCESIÓN DE OBRA PÚBICA</a:t>
            </a:r>
          </a:p>
          <a:p>
            <a:endParaRPr lang="es-AR" sz="1600" dirty="0">
              <a:solidFill>
                <a:schemeClr val="accent3">
                  <a:lumMod val="75000"/>
                </a:schemeClr>
              </a:solidFill>
              <a:latin typeface="Times New Roman" pitchFamily="18" charset="0"/>
              <a:cs typeface="Times New Roman" pitchFamily="18" charset="0"/>
            </a:endParaRPr>
          </a:p>
          <a:p>
            <a:pPr algn="just"/>
            <a:r>
              <a:rPr lang="es-AR" sz="1500" b="1" dirty="0">
                <a:solidFill>
                  <a:schemeClr val="accent3">
                    <a:lumMod val="75000"/>
                  </a:schemeClr>
                </a:solidFill>
                <a:latin typeface="Times New Roman" pitchFamily="18" charset="0"/>
                <a:cs typeface="Times New Roman" pitchFamily="18" charset="0"/>
              </a:rPr>
              <a:t>Contratación de obra pública</a:t>
            </a:r>
          </a:p>
          <a:p>
            <a:pPr algn="just"/>
            <a:r>
              <a:rPr lang="es-AR" sz="1500" dirty="0">
                <a:solidFill>
                  <a:schemeClr val="accent3">
                    <a:lumMod val="75000"/>
                  </a:schemeClr>
                </a:solidFill>
                <a:latin typeface="Times New Roman" pitchFamily="18" charset="0"/>
                <a:cs typeface="Times New Roman" pitchFamily="18" charset="0"/>
              </a:rPr>
              <a:t>Este tipo de transacción constituye la forma básica y habitual en que el Estado ejecuta obras de infraestructura. En el tradicional contrato de obra pública, el Estado encarga la construcción a una empresa y paga el costo de la obra con sus recursos generales, provenientes de impuestos o del crédito público. Este pago se realiza a medida que se va construyendo la misma obra, lo que significa que el contratista no financia al Estado más que cada etapa (generalmente mensual) de la misma. De esta manera, al cumplirse cada período se certifican los acopios de materiales realizados y la parte de obra construida, y el monto resultante es pagado por el Estado con una deducción que actúa como garantía de la buena construcción y se libera, por ende, a la recepción de la misma.</a:t>
            </a:r>
          </a:p>
          <a:p>
            <a:pPr algn="just"/>
            <a:endParaRPr lang="es-AR" sz="1500" b="1" dirty="0">
              <a:solidFill>
                <a:schemeClr val="accent3">
                  <a:lumMod val="75000"/>
                </a:schemeClr>
              </a:solidFill>
              <a:latin typeface="Times New Roman" pitchFamily="18" charset="0"/>
              <a:cs typeface="Times New Roman" pitchFamily="18" charset="0"/>
            </a:endParaRPr>
          </a:p>
          <a:p>
            <a:pPr algn="just"/>
            <a:r>
              <a:rPr lang="es-AR" sz="1500" b="1" dirty="0">
                <a:solidFill>
                  <a:schemeClr val="accent3">
                    <a:lumMod val="75000"/>
                  </a:schemeClr>
                </a:solidFill>
                <a:latin typeface="Times New Roman" pitchFamily="18" charset="0"/>
                <a:cs typeface="Times New Roman" pitchFamily="18" charset="0"/>
              </a:rPr>
              <a:t>Concesión de obra pública</a:t>
            </a:r>
          </a:p>
          <a:p>
            <a:pPr algn="just"/>
            <a:r>
              <a:rPr lang="es-AR" sz="1500" dirty="0">
                <a:solidFill>
                  <a:schemeClr val="accent3">
                    <a:lumMod val="75000"/>
                  </a:schemeClr>
                </a:solidFill>
                <a:latin typeface="Times New Roman" pitchFamily="18" charset="0"/>
                <a:cs typeface="Times New Roman" pitchFamily="18" charset="0"/>
              </a:rPr>
              <a:t>En la concesión de obra pública, en su versión básica, el Estado encarga a una empresa la construcción, la mejora o el mantenimiento de una obra pública, debiendo la firma recuperar parcial o totalmente la inversión mediante la explotación del activo, a través del cobro de una tarifa a los usuarios de ésta. Un ejemplo consiste en la concesión de una ruta, donde la empresa construye, mejora o mantiene caminos, cobrando luego un peaje a las personas que los utilizan. Uno de los aspectos cruciales de esta definición es que la inversión es financiada con fondos privados, a diferencia del caso anterior en el cual era asumida por el Estado. Por otro lado el repago de dicha financiación proviene de la explotación del mismo proyecto, o sea con los fondos proporcionados por los usuarios de la obra o servicio en cuestión. También cabe la posibilidad que el Estado tome a su cargo total o parcialmente los pagos liberando de ellos a los consumidores.</a:t>
            </a:r>
            <a:endParaRPr lang="es-AR" sz="2800" dirty="0">
              <a:latin typeface="Arial Rounded MT Bold" pitchFamily="34" charset="0"/>
            </a:endParaRPr>
          </a:p>
        </p:txBody>
      </p:sp>
    </p:spTree>
    <p:extLst>
      <p:ext uri="{BB962C8B-B14F-4D97-AF65-F5344CB8AC3E}">
        <p14:creationId xmlns:p14="http://schemas.microsoft.com/office/powerpoint/2010/main" val="355346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980728"/>
            <a:ext cx="8352928" cy="5570756"/>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CONTRATOS EXCLUIDOS</a:t>
            </a:r>
          </a:p>
          <a:p>
            <a:pPr algn="just">
              <a:spcBef>
                <a:spcPts val="2400"/>
              </a:spcBef>
              <a:buFont typeface="Wingdings" pitchFamily="2" charset="2"/>
              <a:buChar char="ü"/>
            </a:pPr>
            <a:r>
              <a:rPr lang="es-AR" sz="2800" dirty="0"/>
              <a:t> </a:t>
            </a:r>
            <a:r>
              <a:rPr lang="es-AR" sz="2800" dirty="0">
                <a:latin typeface="Times New Roman" pitchFamily="18" charset="0"/>
                <a:cs typeface="Times New Roman" pitchFamily="18" charset="0"/>
              </a:rPr>
              <a:t>Los de empleo público.</a:t>
            </a:r>
          </a:p>
          <a:p>
            <a:pPr algn="just"/>
            <a:endParaRPr lang="es-AR" sz="14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Las compras por caja chica.</a:t>
            </a:r>
          </a:p>
          <a:p>
            <a:pPr algn="just">
              <a:buFont typeface="Wingdings" pitchFamily="2" charset="2"/>
              <a:buChar char="ü"/>
            </a:pPr>
            <a:endParaRPr lang="es-AR" sz="14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Los que se celebren con estados extranjeros, con entidades de derecho público internacional, con instituciones multilaterales de crédito, los que se financien total o parcialmente con recursos provenientes de esos organismos.</a:t>
            </a:r>
          </a:p>
          <a:p>
            <a:pPr algn="just">
              <a:buFont typeface="Wingdings" pitchFamily="2" charset="2"/>
              <a:buChar char="ü"/>
            </a:pPr>
            <a:endParaRPr lang="es-AR" sz="14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Los comprendidos en operaciones de crédito público.</a:t>
            </a:r>
          </a:p>
          <a:p>
            <a:pPr algn="just">
              <a:buFont typeface="Wingdings" pitchFamily="2" charset="2"/>
              <a:buChar char="ü"/>
            </a:pPr>
            <a:endParaRPr lang="es-AR" sz="1200" dirty="0"/>
          </a:p>
          <a:p>
            <a:pPr algn="ctr">
              <a:spcBef>
                <a:spcPts val="1200"/>
              </a:spcBef>
            </a:pPr>
            <a:r>
              <a:rPr lang="es-AR" sz="2000" i="1" dirty="0">
                <a:solidFill>
                  <a:schemeClr val="accent2"/>
                </a:solidFill>
              </a:rPr>
              <a:t>ARTÍCULO 4º DECRETO 1023/2001</a:t>
            </a:r>
            <a:endParaRPr lang="es-AR" sz="2800" dirty="0">
              <a:latin typeface="Arial Rounded MT Bold" pitchFamily="34" charset="0"/>
            </a:endParaRPr>
          </a:p>
        </p:txBody>
      </p:sp>
      <p:sp>
        <p:nvSpPr>
          <p:cNvPr id="5" name="4 Rectángulo"/>
          <p:cNvSpPr/>
          <p:nvPr/>
        </p:nvSpPr>
        <p:spPr>
          <a:xfrm>
            <a:off x="539552" y="260648"/>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Disposiciones generales del régimen de Contrataciones de la APN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1844824"/>
            <a:ext cx="7056784" cy="2308324"/>
          </a:xfrm>
          <a:prstGeom prst="rect">
            <a:avLst/>
          </a:prstGeom>
        </p:spPr>
        <p:txBody>
          <a:bodyPr wrap="square">
            <a:spAutoFit/>
          </a:bodyPr>
          <a:lstStyle/>
          <a:p>
            <a:pPr algn="ctr"/>
            <a:br>
              <a:rPr lang="es-AR" dirty="0">
                <a:solidFill>
                  <a:schemeClr val="accent2"/>
                </a:solidFill>
                <a:latin typeface="Arial" pitchFamily="34" charset="0"/>
                <a:cs typeface="Arial" pitchFamily="34" charset="0"/>
              </a:rPr>
            </a:br>
            <a:r>
              <a:rPr lang="es-AR" sz="3600" dirty="0">
                <a:solidFill>
                  <a:schemeClr val="accent2"/>
                </a:solidFill>
                <a:latin typeface="Times New Roman" pitchFamily="18" charset="0"/>
                <a:cs typeface="Times New Roman" pitchFamily="18" charset="0"/>
              </a:rPr>
              <a:t>DETERMINACIÓN DEL PROCEDIMIENTO DE</a:t>
            </a:r>
          </a:p>
          <a:p>
            <a:pPr algn="ctr"/>
            <a:r>
              <a:rPr lang="es-AR" sz="3600" dirty="0">
                <a:solidFill>
                  <a:schemeClr val="accent2"/>
                </a:solidFill>
                <a:latin typeface="Times New Roman" pitchFamily="18" charset="0"/>
                <a:cs typeface="Times New Roman" pitchFamily="18" charset="0"/>
              </a:rPr>
              <a:t>SELECCIÓN</a:t>
            </a:r>
            <a:br>
              <a:rPr lang="es-AR" dirty="0">
                <a:solidFill>
                  <a:schemeClr val="accent2"/>
                </a:solidFill>
                <a:latin typeface="Arial" pitchFamily="34" charset="0"/>
                <a:cs typeface="Arial" pitchFamily="34" charset="0"/>
              </a:rPr>
            </a:br>
            <a:endParaRPr lang="es-AR" dirty="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980728"/>
            <a:ext cx="8352928" cy="5316840"/>
          </a:xfrm>
          <a:prstGeom prst="rect">
            <a:avLst/>
          </a:prstGeom>
        </p:spPr>
        <p:txBody>
          <a:bodyPr wrap="square">
            <a:spAutoFit/>
          </a:bodyPr>
          <a:lstStyle/>
          <a:p>
            <a:pPr algn="ctr"/>
            <a:r>
              <a:rPr lang="es-AR" sz="2800" b="1" dirty="0">
                <a:solidFill>
                  <a:schemeClr val="accent2"/>
                </a:solidFill>
                <a:latin typeface="Times New Roman" pitchFamily="18" charset="0"/>
                <a:cs typeface="Times New Roman" pitchFamily="18" charset="0"/>
              </a:rPr>
              <a:t>LICITACIÓN PÚBLICA</a:t>
            </a:r>
          </a:p>
          <a:p>
            <a:pPr algn="ctr">
              <a:spcBef>
                <a:spcPts val="1800"/>
              </a:spcBef>
            </a:pPr>
            <a:r>
              <a:rPr lang="es-AR" sz="2800" dirty="0">
                <a:latin typeface="Times New Roman" pitchFamily="18" charset="0"/>
                <a:cs typeface="Times New Roman" pitchFamily="18" charset="0"/>
              </a:rPr>
              <a:t>CARACTERÍSTICAS:</a:t>
            </a:r>
          </a:p>
          <a:p>
            <a:pPr algn="just"/>
            <a:endParaRPr lang="es-AR" sz="1050" dirty="0">
              <a:latin typeface="Times New Roman" pitchFamily="18" charset="0"/>
              <a:cs typeface="Times New Roman" pitchFamily="18" charset="0"/>
            </a:endParaRPr>
          </a:p>
          <a:p>
            <a:pPr algn="just"/>
            <a:r>
              <a:rPr lang="es-AR" sz="2500" b="1" dirty="0">
                <a:latin typeface="Times New Roman" pitchFamily="18" charset="0"/>
                <a:cs typeface="Times New Roman" pitchFamily="18" charset="0"/>
              </a:rPr>
              <a:t>Regla general</a:t>
            </a:r>
          </a:p>
          <a:p>
            <a:pPr algn="just">
              <a:spcBef>
                <a:spcPts val="1800"/>
              </a:spcBef>
              <a:buFont typeface="Wingdings" pitchFamily="2" charset="2"/>
              <a:buChar char="ü"/>
            </a:pPr>
            <a:r>
              <a:rPr lang="es-AR" sz="2500" dirty="0">
                <a:latin typeface="Times New Roman" pitchFamily="18" charset="0"/>
                <a:cs typeface="Times New Roman" pitchFamily="18" charset="0"/>
              </a:rPr>
              <a:t>Llamado a participar dirigido a una cantidad indeterminada de posibles oferentes.</a:t>
            </a:r>
          </a:p>
          <a:p>
            <a:pPr algn="just">
              <a:spcBef>
                <a:spcPts val="1200"/>
              </a:spcBef>
              <a:buFont typeface="Wingdings" pitchFamily="2" charset="2"/>
              <a:buChar char="ü"/>
            </a:pPr>
            <a:r>
              <a:rPr lang="es-AR" sz="2500" dirty="0">
                <a:latin typeface="Times New Roman" pitchFamily="18" charset="0"/>
                <a:cs typeface="Times New Roman" pitchFamily="18" charset="0"/>
              </a:rPr>
              <a:t>Criterio de selección del cocontratante recaerá primor-dialmente en factores económicos.</a:t>
            </a:r>
          </a:p>
          <a:p>
            <a:pPr algn="just">
              <a:spcBef>
                <a:spcPts val="1200"/>
              </a:spcBef>
              <a:buFont typeface="Wingdings" pitchFamily="2" charset="2"/>
              <a:buChar char="ü"/>
            </a:pPr>
            <a:r>
              <a:rPr lang="es-AR" sz="2500" dirty="0">
                <a:latin typeface="Times New Roman" pitchFamily="18" charset="0"/>
                <a:cs typeface="Times New Roman" pitchFamily="18" charset="0"/>
              </a:rPr>
              <a:t>Obligatorio cuando el monto estimado del contrato </a:t>
            </a:r>
            <a:r>
              <a:rPr lang="es-AR" sz="2500" u="sng" dirty="0">
                <a:latin typeface="Times New Roman" pitchFamily="18" charset="0"/>
                <a:cs typeface="Times New Roman" pitchFamily="18" charset="0"/>
              </a:rPr>
              <a:t>supere</a:t>
            </a:r>
            <a:r>
              <a:rPr lang="es-AR" sz="2500" dirty="0">
                <a:latin typeface="Times New Roman" pitchFamily="18" charset="0"/>
                <a:cs typeface="Times New Roman" pitchFamily="18" charset="0"/>
              </a:rPr>
              <a:t> los $15.000.000   (M 5.000;  1 M = $3.000)   (M = módulo)</a:t>
            </a:r>
            <a:endParaRPr lang="es-AR" sz="2500" b="1" dirty="0">
              <a:solidFill>
                <a:schemeClr val="accent2"/>
              </a:solidFill>
              <a:latin typeface="Times New Roman" pitchFamily="18" charset="0"/>
              <a:cs typeface="Times New Roman" pitchFamily="18" charset="0"/>
            </a:endParaRPr>
          </a:p>
          <a:p>
            <a:pPr algn="just">
              <a:buFont typeface="Wingdings" pitchFamily="2" charset="2"/>
              <a:buChar char="ü"/>
            </a:pPr>
            <a:endParaRPr lang="es-AR" sz="2400" dirty="0"/>
          </a:p>
          <a:p>
            <a:pPr algn="ctr"/>
            <a:r>
              <a:rPr lang="es-AR" sz="2400" i="1" dirty="0">
                <a:solidFill>
                  <a:srgbClr val="C0504D"/>
                </a:solidFill>
                <a:highlight>
                  <a:srgbClr val="FFFF00"/>
                </a:highlight>
              </a:rPr>
              <a:t>ARTÍCULO 25 DECRETO 1023/2001</a:t>
            </a:r>
            <a:endParaRPr lang="es-AR" sz="3200" i="1" dirty="0">
              <a:solidFill>
                <a:srgbClr val="000000"/>
              </a:solidFill>
              <a:highlight>
                <a:srgbClr val="FFFF00"/>
              </a:highlight>
              <a:latin typeface="Arial Rounded MT Bold"/>
            </a:endParaRPr>
          </a:p>
        </p:txBody>
      </p:sp>
      <p:sp>
        <p:nvSpPr>
          <p:cNvPr id="5" name="4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917912"/>
            <a:ext cx="8352928" cy="5109091"/>
          </a:xfrm>
          <a:prstGeom prst="rect">
            <a:avLst/>
          </a:prstGeom>
        </p:spPr>
        <p:txBody>
          <a:bodyPr wrap="square">
            <a:spAutoFit/>
          </a:bodyPr>
          <a:lstStyle/>
          <a:p>
            <a:pPr algn="ctr"/>
            <a:r>
              <a:rPr lang="es-AR" sz="2800" b="1" dirty="0">
                <a:solidFill>
                  <a:schemeClr val="accent2"/>
                </a:solidFill>
                <a:latin typeface="Times New Roman" pitchFamily="18" charset="0"/>
                <a:cs typeface="Times New Roman" pitchFamily="18" charset="0"/>
              </a:rPr>
              <a:t>CONCURSO PÚBLICO</a:t>
            </a:r>
          </a:p>
          <a:p>
            <a:pPr algn="ctr">
              <a:spcBef>
                <a:spcPts val="1800"/>
              </a:spcBef>
            </a:pPr>
            <a:r>
              <a:rPr lang="es-AR" sz="2400" dirty="0">
                <a:latin typeface="Times New Roman" pitchFamily="18" charset="0"/>
                <a:cs typeface="Times New Roman" pitchFamily="18" charset="0"/>
              </a:rPr>
              <a:t>CARACTERÍSTICAS:</a:t>
            </a:r>
          </a:p>
          <a:p>
            <a:pPr algn="just"/>
            <a:endParaRPr lang="es-AR" sz="1000" dirty="0">
              <a:latin typeface="Times New Roman" pitchFamily="18" charset="0"/>
              <a:cs typeface="Times New Roman" pitchFamily="18" charset="0"/>
            </a:endParaRPr>
          </a:p>
          <a:p>
            <a:pPr algn="just"/>
            <a:r>
              <a:rPr lang="es-AR" sz="2500" b="1" dirty="0">
                <a:latin typeface="Times New Roman" pitchFamily="18" charset="0"/>
                <a:cs typeface="Times New Roman" pitchFamily="18" charset="0"/>
              </a:rPr>
              <a:t>Regla general</a:t>
            </a:r>
          </a:p>
          <a:p>
            <a:pPr algn="just"/>
            <a:endParaRPr lang="es-AR" sz="1000" dirty="0">
              <a:latin typeface="Times New Roman" pitchFamily="18" charset="0"/>
              <a:cs typeface="Times New Roman" pitchFamily="18" charset="0"/>
            </a:endParaRPr>
          </a:p>
          <a:p>
            <a:pPr algn="just">
              <a:buFont typeface="Wingdings" pitchFamily="2" charset="2"/>
              <a:buChar char="ü"/>
            </a:pPr>
            <a:r>
              <a:rPr lang="es-AR" sz="2500" dirty="0">
                <a:latin typeface="Times New Roman" pitchFamily="18" charset="0"/>
                <a:cs typeface="Times New Roman" pitchFamily="18" charset="0"/>
              </a:rPr>
              <a:t>Llamado a participar dirigido a una cantidad indeterminada de posibles oferentes.</a:t>
            </a:r>
          </a:p>
          <a:p>
            <a:pPr algn="just">
              <a:buFont typeface="Wingdings" pitchFamily="2" charset="2"/>
              <a:buChar char="ü"/>
            </a:pPr>
            <a:endParaRPr lang="es-AR" sz="1200" dirty="0">
              <a:latin typeface="Times New Roman" pitchFamily="18" charset="0"/>
              <a:cs typeface="Times New Roman" pitchFamily="18" charset="0"/>
            </a:endParaRPr>
          </a:p>
          <a:p>
            <a:pPr algn="just">
              <a:buFont typeface="Wingdings" pitchFamily="2" charset="2"/>
              <a:buChar char="ü"/>
            </a:pPr>
            <a:r>
              <a:rPr lang="es-AR" sz="2500" dirty="0">
                <a:latin typeface="Times New Roman" pitchFamily="18" charset="0"/>
                <a:cs typeface="Times New Roman" pitchFamily="18" charset="0"/>
              </a:rPr>
              <a:t>Criterio de selección del cocontratante recaerá primordial-mente en factores </a:t>
            </a:r>
            <a:r>
              <a:rPr lang="es-AR" sz="2500" b="1" u="sng" dirty="0">
                <a:latin typeface="Times New Roman" pitchFamily="18" charset="0"/>
                <a:cs typeface="Times New Roman" pitchFamily="18" charset="0"/>
              </a:rPr>
              <a:t>no</a:t>
            </a:r>
            <a:r>
              <a:rPr lang="es-AR" sz="2500" dirty="0">
                <a:latin typeface="Times New Roman" pitchFamily="18" charset="0"/>
                <a:cs typeface="Times New Roman" pitchFamily="18" charset="0"/>
              </a:rPr>
              <a:t> económicos.</a:t>
            </a:r>
          </a:p>
          <a:p>
            <a:pPr algn="just">
              <a:buFont typeface="Wingdings" pitchFamily="2" charset="2"/>
              <a:buChar char="ü"/>
            </a:pPr>
            <a:endParaRPr lang="es-AR" sz="1200" dirty="0">
              <a:latin typeface="Times New Roman" pitchFamily="18" charset="0"/>
              <a:cs typeface="Times New Roman" pitchFamily="18" charset="0"/>
            </a:endParaRPr>
          </a:p>
          <a:p>
            <a:pPr algn="just">
              <a:buFont typeface="Wingdings" pitchFamily="2" charset="2"/>
              <a:buChar char="ü"/>
            </a:pPr>
            <a:r>
              <a:rPr lang="es-AR" sz="2500" dirty="0">
                <a:latin typeface="Times New Roman" pitchFamily="18" charset="0"/>
                <a:cs typeface="Times New Roman" pitchFamily="18" charset="0"/>
              </a:rPr>
              <a:t>Obligatorio cuando el monto estimado del contrato </a:t>
            </a:r>
            <a:r>
              <a:rPr lang="es-AR" sz="2500" u="sng" dirty="0">
                <a:latin typeface="Times New Roman" pitchFamily="18" charset="0"/>
                <a:cs typeface="Times New Roman" pitchFamily="18" charset="0"/>
              </a:rPr>
              <a:t>supere</a:t>
            </a:r>
            <a:r>
              <a:rPr lang="es-AR" sz="2500" dirty="0">
                <a:latin typeface="Times New Roman" pitchFamily="18" charset="0"/>
                <a:cs typeface="Times New Roman" pitchFamily="18" charset="0"/>
              </a:rPr>
              <a:t> los $15.000.000   (M 5.000;  1 M = $3.000)</a:t>
            </a:r>
            <a:endParaRPr lang="es-AR" sz="2500" b="1" dirty="0">
              <a:solidFill>
                <a:schemeClr val="accent2"/>
              </a:solidFill>
              <a:latin typeface="Times New Roman" pitchFamily="18" charset="0"/>
              <a:cs typeface="Times New Roman" pitchFamily="18" charset="0"/>
            </a:endParaRPr>
          </a:p>
          <a:p>
            <a:pPr algn="just">
              <a:buFont typeface="Wingdings" pitchFamily="2" charset="2"/>
              <a:buChar char="ü"/>
            </a:pPr>
            <a:endParaRPr lang="es-AR" sz="2000" dirty="0"/>
          </a:p>
          <a:p>
            <a:pPr algn="ctr"/>
            <a:r>
              <a:rPr lang="es-AR" sz="2000" dirty="0">
                <a:solidFill>
                  <a:schemeClr val="accent2"/>
                </a:solidFill>
                <a:highlight>
                  <a:srgbClr val="FFFF00"/>
                </a:highlight>
              </a:rPr>
              <a:t>ARTÍCULO 25 DECRETO 1023/2001</a:t>
            </a:r>
          </a:p>
        </p:txBody>
      </p:sp>
      <p:sp>
        <p:nvSpPr>
          <p:cNvPr id="3" name="2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917912"/>
            <a:ext cx="8352928" cy="5740033"/>
          </a:xfrm>
          <a:prstGeom prst="rect">
            <a:avLst/>
          </a:prstGeom>
        </p:spPr>
        <p:txBody>
          <a:bodyPr wrap="square">
            <a:spAutoFit/>
          </a:bodyPr>
          <a:lstStyle/>
          <a:p>
            <a:pPr algn="ctr"/>
            <a:r>
              <a:rPr lang="es-AR" sz="2800" b="1" dirty="0">
                <a:solidFill>
                  <a:schemeClr val="accent2"/>
                </a:solidFill>
                <a:latin typeface="Times New Roman" pitchFamily="18" charset="0"/>
                <a:cs typeface="Times New Roman" pitchFamily="18" charset="0"/>
              </a:rPr>
              <a:t>LICITACIÓN PRIVADA</a:t>
            </a:r>
          </a:p>
          <a:p>
            <a:pPr algn="ctr">
              <a:spcBef>
                <a:spcPts val="1800"/>
              </a:spcBef>
            </a:pPr>
            <a:r>
              <a:rPr lang="es-AR" sz="2400" dirty="0">
                <a:latin typeface="Times New Roman" pitchFamily="18" charset="0"/>
                <a:cs typeface="Times New Roman" pitchFamily="18" charset="0"/>
              </a:rPr>
              <a:t>CARACTERÍSTICAS:</a:t>
            </a:r>
          </a:p>
          <a:p>
            <a:pPr algn="just"/>
            <a:endParaRPr lang="es-AR" sz="1000" dirty="0">
              <a:latin typeface="Times New Roman" pitchFamily="18" charset="0"/>
              <a:cs typeface="Times New Roman" pitchFamily="18" charset="0"/>
            </a:endParaRPr>
          </a:p>
          <a:p>
            <a:pPr algn="just"/>
            <a:r>
              <a:rPr lang="es-AR" sz="2500" b="1" dirty="0">
                <a:latin typeface="Times New Roman" pitchFamily="18" charset="0"/>
                <a:cs typeface="Times New Roman" pitchFamily="18" charset="0"/>
              </a:rPr>
              <a:t>Regla general</a:t>
            </a:r>
            <a:endParaRPr lang="es-AR" sz="1000" dirty="0">
              <a:latin typeface="Times New Roman" pitchFamily="18" charset="0"/>
              <a:cs typeface="Times New Roman" pitchFamily="18" charset="0"/>
            </a:endParaRPr>
          </a:p>
          <a:p>
            <a:pPr algn="just">
              <a:spcBef>
                <a:spcPts val="1800"/>
              </a:spcBef>
              <a:buFont typeface="Wingdings" pitchFamily="2" charset="2"/>
              <a:buChar char="ü"/>
            </a:pPr>
            <a:r>
              <a:rPr lang="es-AR" sz="2500" dirty="0">
                <a:latin typeface="Times New Roman" pitchFamily="18" charset="0"/>
                <a:cs typeface="Times New Roman" pitchFamily="18" charset="0"/>
              </a:rPr>
              <a:t>llamado a participar dirigido exclusivamente a proveedores que se hallaren  incorporados al SIPro.</a:t>
            </a:r>
          </a:p>
          <a:p>
            <a:pPr algn="just">
              <a:spcBef>
                <a:spcPts val="1200"/>
              </a:spcBef>
              <a:buFont typeface="Wingdings" pitchFamily="2" charset="2"/>
              <a:buChar char="ü"/>
            </a:pPr>
            <a:r>
              <a:rPr lang="es-AR" sz="2500" dirty="0">
                <a:latin typeface="Times New Roman" pitchFamily="18" charset="0"/>
                <a:cs typeface="Times New Roman" pitchFamily="18" charset="0"/>
              </a:rPr>
              <a:t>Criterio de selección del cocontratante recae primordialmente en factores económicos.</a:t>
            </a:r>
          </a:p>
          <a:p>
            <a:pPr algn="just">
              <a:spcBef>
                <a:spcPts val="1200"/>
              </a:spcBef>
              <a:buFont typeface="Wingdings" pitchFamily="2" charset="2"/>
              <a:buChar char="ü"/>
            </a:pPr>
            <a:r>
              <a:rPr lang="es-AR" sz="2500" dirty="0">
                <a:latin typeface="Times New Roman" pitchFamily="18" charset="0"/>
                <a:cs typeface="Times New Roman" pitchFamily="18" charset="0"/>
              </a:rPr>
              <a:t>Se puede realizar cuando el monto estimado del contrato fuere de </a:t>
            </a:r>
            <a:r>
              <a:rPr lang="es-AR" sz="2500" u="sng" dirty="0">
                <a:latin typeface="Times New Roman" pitchFamily="18" charset="0"/>
                <a:cs typeface="Times New Roman" pitchFamily="18" charset="0"/>
              </a:rPr>
              <a:t>hasta</a:t>
            </a:r>
            <a:r>
              <a:rPr lang="es-AR" sz="2500" dirty="0">
                <a:latin typeface="Times New Roman" pitchFamily="18" charset="0"/>
                <a:cs typeface="Times New Roman" pitchFamily="18" charset="0"/>
              </a:rPr>
              <a:t> $15.000.000   (M 5.000;  1 M = $3.000)</a:t>
            </a:r>
          </a:p>
          <a:p>
            <a:pPr algn="just">
              <a:buFont typeface="Wingdings" pitchFamily="2" charset="2"/>
              <a:buChar char="ü"/>
            </a:pPr>
            <a:endParaRPr lang="es-AR" sz="2000" dirty="0"/>
          </a:p>
          <a:p>
            <a:pPr algn="ctr"/>
            <a:r>
              <a:rPr lang="es-AR" sz="2000" i="1" dirty="0">
                <a:solidFill>
                  <a:schemeClr val="accent2"/>
                </a:solidFill>
                <a:highlight>
                  <a:srgbClr val="FFFF00"/>
                </a:highlight>
              </a:rPr>
              <a:t>ARTÍCULO 25 DECRETO 1023/2001</a:t>
            </a:r>
          </a:p>
          <a:p>
            <a:pPr algn="ctr"/>
            <a:r>
              <a:rPr lang="es-AR" sz="2000" i="1" dirty="0">
                <a:solidFill>
                  <a:schemeClr val="accent2"/>
                </a:solidFill>
                <a:highlight>
                  <a:srgbClr val="FFFF00"/>
                </a:highlight>
              </a:rPr>
              <a:t>ARTÍCULO 22 DECRETO 436/2000</a:t>
            </a:r>
          </a:p>
          <a:p>
            <a:pPr algn="ctr"/>
            <a:endParaRPr lang="es-AR" sz="2000" i="1" dirty="0">
              <a:solidFill>
                <a:schemeClr val="accent2"/>
              </a:solidFill>
            </a:endParaRPr>
          </a:p>
        </p:txBody>
      </p:sp>
      <p:sp>
        <p:nvSpPr>
          <p:cNvPr id="3" name="2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917912"/>
            <a:ext cx="8352928" cy="5740033"/>
          </a:xfrm>
          <a:prstGeom prst="rect">
            <a:avLst/>
          </a:prstGeom>
        </p:spPr>
        <p:txBody>
          <a:bodyPr wrap="square">
            <a:spAutoFit/>
          </a:bodyPr>
          <a:lstStyle/>
          <a:p>
            <a:pPr algn="ctr"/>
            <a:r>
              <a:rPr lang="es-AR" sz="2800" b="1" dirty="0">
                <a:solidFill>
                  <a:schemeClr val="accent2"/>
                </a:solidFill>
                <a:latin typeface="Times New Roman" pitchFamily="18" charset="0"/>
                <a:cs typeface="Times New Roman" pitchFamily="18" charset="0"/>
              </a:rPr>
              <a:t>CONCURSO PRIVADO</a:t>
            </a:r>
          </a:p>
          <a:p>
            <a:pPr algn="ctr">
              <a:spcBef>
                <a:spcPts val="1800"/>
              </a:spcBef>
            </a:pPr>
            <a:r>
              <a:rPr lang="es-AR" sz="2400" dirty="0">
                <a:latin typeface="Times New Roman" pitchFamily="18" charset="0"/>
                <a:cs typeface="Times New Roman" pitchFamily="18" charset="0"/>
              </a:rPr>
              <a:t>CARACTERÍSTICAS:</a:t>
            </a:r>
          </a:p>
          <a:p>
            <a:pPr algn="just"/>
            <a:endParaRPr lang="es-AR" sz="1000" dirty="0">
              <a:latin typeface="Times New Roman" pitchFamily="18" charset="0"/>
              <a:cs typeface="Times New Roman" pitchFamily="18" charset="0"/>
            </a:endParaRPr>
          </a:p>
          <a:p>
            <a:pPr algn="just"/>
            <a:r>
              <a:rPr lang="es-AR" sz="2500" b="1" dirty="0">
                <a:latin typeface="Times New Roman" pitchFamily="18" charset="0"/>
                <a:cs typeface="Times New Roman" pitchFamily="18" charset="0"/>
              </a:rPr>
              <a:t>Regla general</a:t>
            </a:r>
            <a:endParaRPr lang="es-AR" sz="2500" dirty="0">
              <a:latin typeface="Times New Roman" pitchFamily="18" charset="0"/>
              <a:cs typeface="Times New Roman" pitchFamily="18" charset="0"/>
            </a:endParaRPr>
          </a:p>
          <a:p>
            <a:pPr algn="just">
              <a:spcBef>
                <a:spcPts val="1800"/>
              </a:spcBef>
              <a:buFont typeface="Wingdings" pitchFamily="2" charset="2"/>
              <a:buChar char="ü"/>
            </a:pPr>
            <a:r>
              <a:rPr lang="es-AR" sz="2500" dirty="0">
                <a:latin typeface="Times New Roman" pitchFamily="18" charset="0"/>
                <a:cs typeface="Times New Roman" pitchFamily="18" charset="0"/>
              </a:rPr>
              <a:t>Llamado a participar dirigido exclusivamente a proveedores que se hallaren  incorporados al SIPro.</a:t>
            </a:r>
          </a:p>
          <a:p>
            <a:pPr algn="just">
              <a:spcBef>
                <a:spcPts val="1200"/>
              </a:spcBef>
              <a:buFont typeface="Wingdings" pitchFamily="2" charset="2"/>
              <a:buChar char="ü"/>
            </a:pPr>
            <a:r>
              <a:rPr lang="es-AR" sz="2500" dirty="0">
                <a:latin typeface="Times New Roman" pitchFamily="18" charset="0"/>
                <a:cs typeface="Times New Roman" pitchFamily="18" charset="0"/>
              </a:rPr>
              <a:t>Criterio de selección del cocontratante recae primordialmente en factores </a:t>
            </a:r>
            <a:r>
              <a:rPr lang="es-AR" sz="2500" b="1" u="sng" dirty="0">
                <a:latin typeface="Times New Roman" pitchFamily="18" charset="0"/>
                <a:cs typeface="Times New Roman" pitchFamily="18" charset="0"/>
              </a:rPr>
              <a:t>no</a:t>
            </a:r>
            <a:r>
              <a:rPr lang="es-AR" sz="2500" dirty="0">
                <a:latin typeface="Times New Roman" pitchFamily="18" charset="0"/>
                <a:cs typeface="Times New Roman" pitchFamily="18" charset="0"/>
              </a:rPr>
              <a:t> económicos.</a:t>
            </a:r>
          </a:p>
          <a:p>
            <a:pPr algn="just">
              <a:spcBef>
                <a:spcPts val="1200"/>
              </a:spcBef>
              <a:buFont typeface="Wingdings" pitchFamily="2" charset="2"/>
              <a:buChar char="ü"/>
            </a:pPr>
            <a:r>
              <a:rPr lang="es-AR" sz="2500" dirty="0">
                <a:latin typeface="Times New Roman" pitchFamily="18" charset="0"/>
                <a:cs typeface="Times New Roman" pitchFamily="18" charset="0"/>
              </a:rPr>
              <a:t>Se puede realizar cuando el monto estimado del contrato fuere de </a:t>
            </a:r>
            <a:r>
              <a:rPr lang="es-AR" sz="2500" u="sng" dirty="0">
                <a:latin typeface="Times New Roman" pitchFamily="18" charset="0"/>
                <a:cs typeface="Times New Roman" pitchFamily="18" charset="0"/>
              </a:rPr>
              <a:t>hasta</a:t>
            </a:r>
            <a:r>
              <a:rPr lang="es-AR" sz="2500" dirty="0"/>
              <a:t> </a:t>
            </a:r>
            <a:r>
              <a:rPr lang="es-AR" sz="2500" dirty="0">
                <a:latin typeface="Times New Roman" pitchFamily="18" charset="0"/>
                <a:cs typeface="Times New Roman" pitchFamily="18" charset="0"/>
              </a:rPr>
              <a:t>$15000.000   (M 5.000;  1 M = $3.000)</a:t>
            </a:r>
          </a:p>
          <a:p>
            <a:pPr algn="just">
              <a:buFont typeface="Wingdings" pitchFamily="2" charset="2"/>
              <a:buChar char="ü"/>
            </a:pPr>
            <a:endParaRPr lang="es-AR" sz="2000" dirty="0"/>
          </a:p>
          <a:p>
            <a:pPr algn="ctr"/>
            <a:r>
              <a:rPr lang="es-AR" sz="2000" i="1" dirty="0">
                <a:solidFill>
                  <a:schemeClr val="accent2"/>
                </a:solidFill>
                <a:highlight>
                  <a:srgbClr val="FFFF00"/>
                </a:highlight>
              </a:rPr>
              <a:t>ARTÍCULO 25 DECRETO 1023/2001</a:t>
            </a:r>
          </a:p>
          <a:p>
            <a:pPr algn="ctr"/>
            <a:r>
              <a:rPr lang="es-AR" sz="2000" i="1" dirty="0">
                <a:solidFill>
                  <a:schemeClr val="accent2"/>
                </a:solidFill>
                <a:highlight>
                  <a:srgbClr val="FFFF00"/>
                </a:highlight>
              </a:rPr>
              <a:t>ARTÍCULO 22 DECRETO 436/2000</a:t>
            </a:r>
          </a:p>
          <a:p>
            <a:pPr algn="ctr"/>
            <a:endParaRPr lang="es-AR" sz="2000" i="1" dirty="0">
              <a:solidFill>
                <a:schemeClr val="accent2"/>
              </a:solidFill>
            </a:endParaRPr>
          </a:p>
        </p:txBody>
      </p:sp>
      <p:sp>
        <p:nvSpPr>
          <p:cNvPr id="3" name="2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4EFD7BE-5B79-2876-8B4C-BEA53087B1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70833"/>
            <a:ext cx="9144000" cy="4516334"/>
          </a:xfrm>
          <a:prstGeom prst="rect">
            <a:avLst/>
          </a:prstGeom>
        </p:spPr>
      </p:pic>
    </p:spTree>
    <p:extLst>
      <p:ext uri="{BB962C8B-B14F-4D97-AF65-F5344CB8AC3E}">
        <p14:creationId xmlns:p14="http://schemas.microsoft.com/office/powerpoint/2010/main" val="2866366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917912"/>
            <a:ext cx="8352928" cy="5262979"/>
          </a:xfrm>
          <a:prstGeom prst="rect">
            <a:avLst/>
          </a:prstGeom>
        </p:spPr>
        <p:txBody>
          <a:bodyPr wrap="square">
            <a:spAutoFit/>
          </a:bodyPr>
          <a:lstStyle/>
          <a:p>
            <a:pPr algn="ctr"/>
            <a:r>
              <a:rPr lang="es-AR" sz="2800" b="1" i="1" dirty="0">
                <a:solidFill>
                  <a:schemeClr val="accent2"/>
                </a:solidFill>
                <a:latin typeface="Times New Roman" pitchFamily="18" charset="0"/>
                <a:cs typeface="Times New Roman" pitchFamily="18" charset="0"/>
              </a:rPr>
              <a:t>CLASES</a:t>
            </a:r>
            <a:r>
              <a:rPr lang="es-AR" sz="2800" b="1" dirty="0">
                <a:solidFill>
                  <a:schemeClr val="accent2"/>
                </a:solidFill>
                <a:latin typeface="Times New Roman" pitchFamily="18" charset="0"/>
                <a:cs typeface="Times New Roman" pitchFamily="18" charset="0"/>
              </a:rPr>
              <a:t> DE LICITACIÓNES Y CONCURSOS</a:t>
            </a:r>
          </a:p>
          <a:p>
            <a:pPr algn="ctr"/>
            <a:r>
              <a:rPr lang="es-AR" sz="2800" b="1" dirty="0">
                <a:solidFill>
                  <a:schemeClr val="accent2"/>
                </a:solidFill>
                <a:latin typeface="Times New Roman" pitchFamily="18" charset="0"/>
                <a:cs typeface="Times New Roman" pitchFamily="18" charset="0"/>
              </a:rPr>
              <a:t>PÚBLICOS Y PRIVADOS</a:t>
            </a: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endParaRPr lang="es-AR" sz="2000" i="1" dirty="0">
              <a:solidFill>
                <a:schemeClr val="accent2"/>
              </a:solidFill>
            </a:endParaRPr>
          </a:p>
          <a:p>
            <a:pPr algn="ctr"/>
            <a:r>
              <a:rPr lang="es-AR" sz="2000" i="1" dirty="0">
                <a:solidFill>
                  <a:schemeClr val="accent2"/>
                </a:solidFill>
              </a:rPr>
              <a:t>ARTÍCULO 26 DECRETO 1023/2001</a:t>
            </a:r>
          </a:p>
        </p:txBody>
      </p:sp>
      <p:sp>
        <p:nvSpPr>
          <p:cNvPr id="3" name="2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
        <p:nvSpPr>
          <p:cNvPr id="4" name="3 CuadroTexto"/>
          <p:cNvSpPr txBox="1"/>
          <p:nvPr/>
        </p:nvSpPr>
        <p:spPr>
          <a:xfrm>
            <a:off x="899592" y="2420888"/>
            <a:ext cx="2994221" cy="954107"/>
          </a:xfrm>
          <a:prstGeom prst="rect">
            <a:avLst/>
          </a:prstGeom>
          <a:noFill/>
        </p:spPr>
        <p:txBody>
          <a:bodyPr wrap="square" rtlCol="0">
            <a:spAutoFit/>
          </a:bodyPr>
          <a:lstStyle/>
          <a:p>
            <a:pPr algn="ctr"/>
            <a:r>
              <a:rPr lang="es-ES" sz="2800" dirty="0">
                <a:latin typeface="Times New Roman" pitchFamily="18" charset="0"/>
                <a:cs typeface="Times New Roman" pitchFamily="18" charset="0"/>
              </a:rPr>
              <a:t>Según las fases o etapas de selección</a:t>
            </a:r>
          </a:p>
        </p:txBody>
      </p:sp>
      <p:sp>
        <p:nvSpPr>
          <p:cNvPr id="5" name="4 CuadroTexto"/>
          <p:cNvSpPr txBox="1"/>
          <p:nvPr/>
        </p:nvSpPr>
        <p:spPr>
          <a:xfrm>
            <a:off x="899593" y="3717032"/>
            <a:ext cx="3024335" cy="1384995"/>
          </a:xfrm>
          <a:prstGeom prst="rect">
            <a:avLst/>
          </a:prstGeom>
          <a:noFill/>
        </p:spPr>
        <p:txBody>
          <a:bodyPr wrap="square" rtlCol="0">
            <a:spAutoFit/>
          </a:bodyPr>
          <a:lstStyle/>
          <a:p>
            <a:pPr algn="ctr"/>
            <a:r>
              <a:rPr lang="es-ES" sz="2800" dirty="0">
                <a:latin typeface="Times New Roman" pitchFamily="18" charset="0"/>
                <a:cs typeface="Times New Roman" pitchFamily="18" charset="0"/>
              </a:rPr>
              <a:t>Según la ubicación de la sede del proveedor</a:t>
            </a:r>
            <a:endParaRPr lang="es-AR" dirty="0"/>
          </a:p>
        </p:txBody>
      </p:sp>
      <p:sp>
        <p:nvSpPr>
          <p:cNvPr id="6" name="5 Abrir llave"/>
          <p:cNvSpPr/>
          <p:nvPr/>
        </p:nvSpPr>
        <p:spPr>
          <a:xfrm>
            <a:off x="4211960" y="2204864"/>
            <a:ext cx="360040" cy="13681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7" name="6 Abrir llave"/>
          <p:cNvSpPr/>
          <p:nvPr/>
        </p:nvSpPr>
        <p:spPr>
          <a:xfrm>
            <a:off x="4139952" y="3861048"/>
            <a:ext cx="432048" cy="14401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8" name="7 CuadroTexto"/>
          <p:cNvSpPr txBox="1"/>
          <p:nvPr/>
        </p:nvSpPr>
        <p:spPr>
          <a:xfrm>
            <a:off x="4932040" y="2276872"/>
            <a:ext cx="2352311" cy="523220"/>
          </a:xfrm>
          <a:prstGeom prst="rect">
            <a:avLst/>
          </a:prstGeom>
          <a:noFill/>
        </p:spPr>
        <p:txBody>
          <a:bodyPr wrap="none" rtlCol="0">
            <a:spAutoFit/>
          </a:bodyPr>
          <a:lstStyle/>
          <a:p>
            <a:r>
              <a:rPr lang="es-ES" sz="2800" dirty="0">
                <a:latin typeface="Times New Roman" pitchFamily="18" charset="0"/>
                <a:cs typeface="Times New Roman" pitchFamily="18" charset="0"/>
              </a:rPr>
              <a:t>De etapa única</a:t>
            </a:r>
            <a:endParaRPr lang="es-AR" sz="2800" dirty="0">
              <a:latin typeface="Times New Roman" pitchFamily="18" charset="0"/>
              <a:cs typeface="Times New Roman" pitchFamily="18" charset="0"/>
            </a:endParaRPr>
          </a:p>
        </p:txBody>
      </p:sp>
      <p:sp>
        <p:nvSpPr>
          <p:cNvPr id="9" name="8 CuadroTexto"/>
          <p:cNvSpPr txBox="1"/>
          <p:nvPr/>
        </p:nvSpPr>
        <p:spPr>
          <a:xfrm>
            <a:off x="4932040" y="2924944"/>
            <a:ext cx="2731838" cy="523220"/>
          </a:xfrm>
          <a:prstGeom prst="rect">
            <a:avLst/>
          </a:prstGeom>
          <a:noFill/>
        </p:spPr>
        <p:txBody>
          <a:bodyPr wrap="none" rtlCol="0">
            <a:spAutoFit/>
          </a:bodyPr>
          <a:lstStyle/>
          <a:p>
            <a:r>
              <a:rPr lang="es-ES" sz="2800" dirty="0">
                <a:latin typeface="Times New Roman" pitchFamily="18" charset="0"/>
                <a:cs typeface="Times New Roman" pitchFamily="18" charset="0"/>
              </a:rPr>
              <a:t>De etapa múltiple</a:t>
            </a:r>
            <a:endParaRPr lang="es-AR" sz="2800" dirty="0">
              <a:latin typeface="Times New Roman" pitchFamily="18" charset="0"/>
              <a:cs typeface="Times New Roman" pitchFamily="18" charset="0"/>
            </a:endParaRPr>
          </a:p>
        </p:txBody>
      </p:sp>
      <p:sp>
        <p:nvSpPr>
          <p:cNvPr id="10" name="9 CuadroTexto"/>
          <p:cNvSpPr txBox="1"/>
          <p:nvPr/>
        </p:nvSpPr>
        <p:spPr>
          <a:xfrm>
            <a:off x="5004048" y="3933056"/>
            <a:ext cx="1776448" cy="523220"/>
          </a:xfrm>
          <a:prstGeom prst="rect">
            <a:avLst/>
          </a:prstGeom>
          <a:noFill/>
        </p:spPr>
        <p:txBody>
          <a:bodyPr wrap="none" rtlCol="0">
            <a:spAutoFit/>
          </a:bodyPr>
          <a:lstStyle/>
          <a:p>
            <a:r>
              <a:rPr lang="es-ES" sz="2800" dirty="0">
                <a:latin typeface="Times New Roman" pitchFamily="18" charset="0"/>
                <a:cs typeface="Times New Roman" pitchFamily="18" charset="0"/>
              </a:rPr>
              <a:t>Nacionales</a:t>
            </a:r>
            <a:endParaRPr lang="es-AR" sz="2800" dirty="0">
              <a:latin typeface="Times New Roman" pitchFamily="18" charset="0"/>
              <a:cs typeface="Times New Roman" pitchFamily="18" charset="0"/>
            </a:endParaRPr>
          </a:p>
        </p:txBody>
      </p:sp>
      <p:sp>
        <p:nvSpPr>
          <p:cNvPr id="11" name="10 CuadroTexto"/>
          <p:cNvSpPr txBox="1"/>
          <p:nvPr/>
        </p:nvSpPr>
        <p:spPr>
          <a:xfrm>
            <a:off x="5004048" y="4581128"/>
            <a:ext cx="2374368" cy="523220"/>
          </a:xfrm>
          <a:prstGeom prst="rect">
            <a:avLst/>
          </a:prstGeom>
          <a:noFill/>
        </p:spPr>
        <p:txBody>
          <a:bodyPr wrap="none" rtlCol="0">
            <a:spAutoFit/>
          </a:bodyPr>
          <a:lstStyle/>
          <a:p>
            <a:r>
              <a:rPr lang="es-ES" sz="2800" dirty="0">
                <a:latin typeface="Times New Roman" pitchFamily="18" charset="0"/>
                <a:cs typeface="Times New Roman" pitchFamily="18" charset="0"/>
              </a:rPr>
              <a:t>Internacionales</a:t>
            </a:r>
            <a:endParaRPr lang="es-AR" sz="28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917912"/>
            <a:ext cx="8352928" cy="5539978"/>
          </a:xfrm>
          <a:prstGeom prst="rect">
            <a:avLst/>
          </a:prstGeom>
        </p:spPr>
        <p:txBody>
          <a:bodyPr wrap="square">
            <a:spAutoFit/>
          </a:bodyPr>
          <a:lstStyle/>
          <a:p>
            <a:pPr algn="ctr"/>
            <a:r>
              <a:rPr lang="es-AR" sz="2400" b="1" dirty="0">
                <a:solidFill>
                  <a:schemeClr val="accent2"/>
                </a:solidFill>
                <a:latin typeface="Times New Roman" pitchFamily="18" charset="0"/>
                <a:cs typeface="Times New Roman" pitchFamily="18" charset="0"/>
              </a:rPr>
              <a:t>Clases de licitaciones y concursos públicos y privados</a:t>
            </a:r>
          </a:p>
          <a:p>
            <a:pPr>
              <a:spcBef>
                <a:spcPts val="3000"/>
              </a:spcBef>
            </a:pPr>
            <a:r>
              <a:rPr lang="es-AR" sz="2400" b="1" dirty="0">
                <a:latin typeface="Times New Roman" pitchFamily="18" charset="0"/>
                <a:cs typeface="Times New Roman" pitchFamily="18" charset="0"/>
              </a:rPr>
              <a:t>DE ETAPA ÚNICA</a:t>
            </a:r>
          </a:p>
          <a:p>
            <a:pPr algn="just">
              <a:spcBef>
                <a:spcPts val="1200"/>
              </a:spcBef>
            </a:pPr>
            <a:r>
              <a:rPr lang="es-AR" sz="2400" dirty="0">
                <a:latin typeface="Times New Roman" pitchFamily="18" charset="0"/>
                <a:cs typeface="Times New Roman" pitchFamily="18" charset="0"/>
              </a:rPr>
              <a:t>La comparación de las ofertas y calidades de los oferentes se realiza en un mismo acto</a:t>
            </a:r>
          </a:p>
          <a:p>
            <a:pPr algn="just">
              <a:spcBef>
                <a:spcPts val="3000"/>
              </a:spcBef>
            </a:pPr>
            <a:r>
              <a:rPr lang="es-AR" sz="2400" b="1" dirty="0">
                <a:latin typeface="Times New Roman" pitchFamily="18" charset="0"/>
                <a:cs typeface="Times New Roman" pitchFamily="18" charset="0"/>
              </a:rPr>
              <a:t>DE ETAPA MÚLTIPLE</a:t>
            </a:r>
          </a:p>
          <a:p>
            <a:pPr algn="just">
              <a:spcBef>
                <a:spcPts val="1200"/>
              </a:spcBef>
            </a:pPr>
            <a:r>
              <a:rPr lang="es-AR" sz="2400" dirty="0">
                <a:latin typeface="Times New Roman" pitchFamily="18" charset="0"/>
                <a:cs typeface="Times New Roman" pitchFamily="18" charset="0"/>
              </a:rPr>
              <a:t>Cuando se realicen en dos o mas fases la evaluación y comparación de las calidades de los oferentes, los antecedentes empresariales y técnicos, la capacidad económico financiera, las características de la prestación y el análisis de los componentes económicos de la oferta mediante preselecciones sucesivas.</a:t>
            </a:r>
          </a:p>
          <a:p>
            <a:pPr algn="just"/>
            <a:endParaRPr lang="es-AR" sz="2400" dirty="0"/>
          </a:p>
          <a:p>
            <a:pPr algn="ctr"/>
            <a:r>
              <a:rPr lang="es-AR" sz="2000" i="1" dirty="0">
                <a:solidFill>
                  <a:schemeClr val="accent2"/>
                </a:solidFill>
              </a:rPr>
              <a:t>ARTÍCULO 26 DECRETO 1023/2001</a:t>
            </a:r>
          </a:p>
        </p:txBody>
      </p:sp>
      <p:sp>
        <p:nvSpPr>
          <p:cNvPr id="3" name="2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836712"/>
            <a:ext cx="8352928" cy="5909310"/>
          </a:xfrm>
          <a:prstGeom prst="rect">
            <a:avLst/>
          </a:prstGeom>
        </p:spPr>
        <p:txBody>
          <a:bodyPr wrap="square">
            <a:spAutoFit/>
          </a:bodyPr>
          <a:lstStyle/>
          <a:p>
            <a:pPr algn="ctr"/>
            <a:r>
              <a:rPr lang="es-AR" sz="2400" b="1" i="1" dirty="0">
                <a:solidFill>
                  <a:schemeClr val="accent2"/>
                </a:solidFill>
                <a:latin typeface="Times New Roman" pitchFamily="18" charset="0"/>
                <a:cs typeface="Times New Roman" pitchFamily="18" charset="0"/>
              </a:rPr>
              <a:t>Clases</a:t>
            </a:r>
            <a:r>
              <a:rPr lang="es-AR" sz="2400" b="1" dirty="0">
                <a:solidFill>
                  <a:schemeClr val="accent2"/>
                </a:solidFill>
                <a:latin typeface="Times New Roman" pitchFamily="18" charset="0"/>
                <a:cs typeface="Times New Roman" pitchFamily="18" charset="0"/>
              </a:rPr>
              <a:t> de licitaciones y concursos públicos y privados</a:t>
            </a:r>
          </a:p>
          <a:p>
            <a:pPr algn="just">
              <a:spcBef>
                <a:spcPts val="3000"/>
              </a:spcBef>
            </a:pPr>
            <a:r>
              <a:rPr lang="es-AR" sz="2400" b="1" dirty="0">
                <a:latin typeface="Times New Roman" pitchFamily="18" charset="0"/>
                <a:cs typeface="Times New Roman" pitchFamily="18" charset="0"/>
              </a:rPr>
              <a:t>NACIONALES</a:t>
            </a:r>
          </a:p>
          <a:p>
            <a:pPr algn="just">
              <a:spcBef>
                <a:spcPts val="1200"/>
              </a:spcBef>
            </a:pPr>
            <a:r>
              <a:rPr lang="es-AR" sz="2400" dirty="0">
                <a:latin typeface="Times New Roman" pitchFamily="18" charset="0"/>
                <a:cs typeface="Times New Roman" pitchFamily="18" charset="0"/>
              </a:rPr>
              <a:t>Cuando la convocatoria este dirigida a interesados cuyo domicilio o sede principal de sus negocios se encuentre en el país o tengan sucursal en el país debidamente registrada en los organismos habilitados al efecto</a:t>
            </a:r>
          </a:p>
          <a:p>
            <a:pPr algn="just">
              <a:spcBef>
                <a:spcPts val="3000"/>
              </a:spcBef>
            </a:pPr>
            <a:r>
              <a:rPr lang="es-AR" sz="2400" b="1" dirty="0">
                <a:latin typeface="Times New Roman" pitchFamily="18" charset="0"/>
                <a:cs typeface="Times New Roman" pitchFamily="18" charset="0"/>
              </a:rPr>
              <a:t>INTERNACIONALES</a:t>
            </a:r>
          </a:p>
          <a:p>
            <a:pPr algn="just">
              <a:spcBef>
                <a:spcPts val="1200"/>
              </a:spcBef>
            </a:pPr>
            <a:r>
              <a:rPr lang="es-AR" sz="2400" dirty="0">
                <a:latin typeface="Times New Roman" pitchFamily="18" charset="0"/>
                <a:cs typeface="Times New Roman" pitchFamily="18" charset="0"/>
              </a:rPr>
              <a:t>Cuando la convocatoria se extienda a interesados y oferentes del exterior revistiendo tal carácter aquellos cuya sede principal de sus negocios se encuentre en el extranjero y no tengan sucursal debidamente registrada en el país</a:t>
            </a:r>
          </a:p>
          <a:p>
            <a:pPr algn="just"/>
            <a:endParaRPr lang="es-AR" sz="2400" dirty="0"/>
          </a:p>
          <a:p>
            <a:pPr algn="ctr"/>
            <a:r>
              <a:rPr lang="es-AR" sz="2000" i="1" dirty="0">
                <a:solidFill>
                  <a:schemeClr val="accent2"/>
                </a:solidFill>
              </a:rPr>
              <a:t>ARTÍCULO 26 DECRETO 1023/2001</a:t>
            </a:r>
          </a:p>
        </p:txBody>
      </p:sp>
      <p:sp>
        <p:nvSpPr>
          <p:cNvPr id="3" name="2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917912"/>
            <a:ext cx="8352928" cy="5616922"/>
          </a:xfrm>
          <a:prstGeom prst="rect">
            <a:avLst/>
          </a:prstGeom>
        </p:spPr>
        <p:txBody>
          <a:bodyPr wrap="square">
            <a:spAutoFit/>
          </a:bodyPr>
          <a:lstStyle/>
          <a:p>
            <a:pPr algn="ctr"/>
            <a:r>
              <a:rPr lang="es-AR" sz="2800" b="1" dirty="0">
                <a:solidFill>
                  <a:schemeClr val="accent2"/>
                </a:solidFill>
                <a:latin typeface="Times New Roman" pitchFamily="18" charset="0"/>
                <a:cs typeface="Times New Roman" pitchFamily="18" charset="0"/>
              </a:rPr>
              <a:t>CONTRATACIÓN DIRECTA</a:t>
            </a:r>
          </a:p>
          <a:p>
            <a:pPr>
              <a:spcBef>
                <a:spcPts val="1800"/>
              </a:spcBef>
            </a:pPr>
            <a:r>
              <a:rPr lang="es-AR" sz="2800" i="1" dirty="0">
                <a:latin typeface="Times New Roman" pitchFamily="18" charset="0"/>
                <a:cs typeface="Times New Roman" pitchFamily="18" charset="0"/>
              </a:rPr>
              <a:t>¿En qué casos?</a:t>
            </a:r>
          </a:p>
          <a:p>
            <a:pPr algn="just">
              <a:spcBef>
                <a:spcPts val="1800"/>
              </a:spcBef>
              <a:buFont typeface="Wingdings" pitchFamily="2" charset="2"/>
              <a:buChar char="ü"/>
            </a:pPr>
            <a:r>
              <a:rPr lang="es-AR" sz="2800" dirty="0">
                <a:latin typeface="Times New Roman" pitchFamily="18" charset="0"/>
                <a:cs typeface="Times New Roman" pitchFamily="18" charset="0"/>
              </a:rPr>
              <a:t> Monto</a:t>
            </a:r>
          </a:p>
          <a:p>
            <a:pPr algn="just">
              <a:spcBef>
                <a:spcPts val="1800"/>
              </a:spcBef>
              <a:buFont typeface="Wingdings" pitchFamily="2" charset="2"/>
              <a:buChar char="ü"/>
            </a:pPr>
            <a:r>
              <a:rPr lang="es-AR" sz="2800" dirty="0">
                <a:latin typeface="Times New Roman" pitchFamily="18" charset="0"/>
                <a:cs typeface="Times New Roman" pitchFamily="18" charset="0"/>
              </a:rPr>
              <a:t> Obras científicas, técnicas o artísticas</a:t>
            </a:r>
          </a:p>
          <a:p>
            <a:pPr algn="just">
              <a:spcBef>
                <a:spcPts val="1800"/>
              </a:spcBef>
              <a:buFont typeface="Wingdings" pitchFamily="2" charset="2"/>
              <a:buChar char="ü"/>
            </a:pPr>
            <a:r>
              <a:rPr lang="es-AR" sz="2800" dirty="0">
                <a:latin typeface="Times New Roman" pitchFamily="18" charset="0"/>
                <a:cs typeface="Times New Roman" pitchFamily="18" charset="0"/>
              </a:rPr>
              <a:t> Exclusividad</a:t>
            </a:r>
          </a:p>
          <a:p>
            <a:pPr algn="just">
              <a:spcBef>
                <a:spcPts val="1800"/>
              </a:spcBef>
              <a:buFont typeface="Wingdings" pitchFamily="2" charset="2"/>
              <a:buChar char="ü"/>
            </a:pPr>
            <a:r>
              <a:rPr lang="es-AR" sz="2800" dirty="0">
                <a:latin typeface="Times New Roman" pitchFamily="18" charset="0"/>
                <a:cs typeface="Times New Roman" pitchFamily="18" charset="0"/>
              </a:rPr>
              <a:t> Es desierta o fracasada una licitación o concurso anterior</a:t>
            </a:r>
          </a:p>
          <a:p>
            <a:pPr algn="just">
              <a:spcBef>
                <a:spcPts val="1800"/>
              </a:spcBef>
              <a:buFont typeface="Wingdings" pitchFamily="2" charset="2"/>
              <a:buChar char="ü"/>
            </a:pPr>
            <a:r>
              <a:rPr lang="es-AR" sz="2800" dirty="0">
                <a:latin typeface="Times New Roman" pitchFamily="18" charset="0"/>
                <a:cs typeface="Times New Roman" pitchFamily="18" charset="0"/>
              </a:rPr>
              <a:t> Urgencia o emergencia</a:t>
            </a:r>
            <a:endParaRPr lang="es-AR" sz="2000" dirty="0"/>
          </a:p>
          <a:p>
            <a:pPr algn="ctr">
              <a:spcBef>
                <a:spcPts val="3000"/>
              </a:spcBef>
            </a:pPr>
            <a:r>
              <a:rPr lang="es-AR" sz="2000" i="1" dirty="0">
                <a:solidFill>
                  <a:schemeClr val="accent2"/>
                </a:solidFill>
              </a:rPr>
              <a:t>ARTÍCULO 25 DECRETO 1023/2001</a:t>
            </a:r>
          </a:p>
        </p:txBody>
      </p:sp>
      <p:sp>
        <p:nvSpPr>
          <p:cNvPr id="3" name="2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917912"/>
            <a:ext cx="8352928" cy="5386090"/>
          </a:xfrm>
          <a:prstGeom prst="rect">
            <a:avLst/>
          </a:prstGeom>
        </p:spPr>
        <p:txBody>
          <a:bodyPr wrap="square">
            <a:spAutoFit/>
          </a:bodyPr>
          <a:lstStyle/>
          <a:p>
            <a:pPr algn="ctr"/>
            <a:r>
              <a:rPr lang="es-AR" sz="2800" b="1" dirty="0">
                <a:solidFill>
                  <a:schemeClr val="accent2"/>
                </a:solidFill>
                <a:latin typeface="Times New Roman" pitchFamily="18" charset="0"/>
                <a:cs typeface="Times New Roman" pitchFamily="18" charset="0"/>
              </a:rPr>
              <a:t>CONTRATACIÓN DIRECTA</a:t>
            </a:r>
          </a:p>
          <a:p>
            <a:pPr>
              <a:spcBef>
                <a:spcPts val="1800"/>
              </a:spcBef>
            </a:pPr>
            <a:r>
              <a:rPr lang="es-AR" sz="2800" i="1" dirty="0">
                <a:latin typeface="Times New Roman" pitchFamily="18" charset="0"/>
                <a:cs typeface="Times New Roman" pitchFamily="18" charset="0"/>
              </a:rPr>
              <a:t>¿En qué casos?</a:t>
            </a:r>
          </a:p>
          <a:p>
            <a:pPr algn="just">
              <a:spcBef>
                <a:spcPts val="1800"/>
              </a:spcBef>
              <a:buFont typeface="Wingdings" pitchFamily="2" charset="2"/>
              <a:buChar char="ü"/>
            </a:pPr>
            <a:r>
              <a:rPr lang="es-AR" sz="2800" dirty="0">
                <a:latin typeface="Times New Roman" pitchFamily="18" charset="0"/>
                <a:cs typeface="Times New Roman" pitchFamily="18" charset="0"/>
              </a:rPr>
              <a:t> Secreto por razones de seguridad o defensa nacional.</a:t>
            </a:r>
          </a:p>
          <a:p>
            <a:pPr algn="just">
              <a:spcBef>
                <a:spcPts val="1800"/>
              </a:spcBef>
              <a:buFont typeface="Wingdings" pitchFamily="2" charset="2"/>
              <a:buChar char="ü"/>
            </a:pPr>
            <a:r>
              <a:rPr lang="es-AR" sz="2800" dirty="0">
                <a:latin typeface="Times New Roman" pitchFamily="18" charset="0"/>
                <a:cs typeface="Times New Roman" pitchFamily="18" charset="0"/>
              </a:rPr>
              <a:t> Reparaciones de maquinarias, vehículos, equipos o motores.</a:t>
            </a:r>
          </a:p>
          <a:p>
            <a:pPr algn="just">
              <a:spcBef>
                <a:spcPts val="1800"/>
              </a:spcBef>
              <a:buFont typeface="Wingdings" pitchFamily="2" charset="2"/>
              <a:buChar char="ü"/>
            </a:pPr>
            <a:r>
              <a:rPr lang="es-AR" sz="2800" dirty="0">
                <a:latin typeface="Times New Roman" pitchFamily="18" charset="0"/>
                <a:cs typeface="Times New Roman" pitchFamily="18" charset="0"/>
              </a:rPr>
              <a:t> Interadministrativas, para la prestación de servicios de seguridad, logística o salud.</a:t>
            </a:r>
          </a:p>
          <a:p>
            <a:pPr algn="just">
              <a:spcBef>
                <a:spcPts val="1800"/>
              </a:spcBef>
              <a:buFont typeface="Wingdings" pitchFamily="2" charset="2"/>
              <a:buChar char="ü"/>
            </a:pPr>
            <a:r>
              <a:rPr lang="es-AR" sz="2800" dirty="0">
                <a:latin typeface="Times New Roman" pitchFamily="18" charset="0"/>
                <a:cs typeface="Times New Roman" pitchFamily="18" charset="0"/>
              </a:rPr>
              <a:t>Contrataciones con universidades nacionales.</a:t>
            </a:r>
          </a:p>
          <a:p>
            <a:pPr algn="ctr">
              <a:spcBef>
                <a:spcPts val="3000"/>
              </a:spcBef>
            </a:pPr>
            <a:r>
              <a:rPr lang="es-AR" sz="2000" i="1" dirty="0">
                <a:solidFill>
                  <a:schemeClr val="accent2"/>
                </a:solidFill>
              </a:rPr>
              <a:t>ARTÍCULO 25 DECRETO 1023/2001</a:t>
            </a:r>
          </a:p>
        </p:txBody>
      </p:sp>
      <p:sp>
        <p:nvSpPr>
          <p:cNvPr id="3" name="2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Rectángulo"/>
          <p:cNvSpPr/>
          <p:nvPr/>
        </p:nvSpPr>
        <p:spPr>
          <a:xfrm>
            <a:off x="467544" y="1268760"/>
            <a:ext cx="8352928" cy="5001369"/>
          </a:xfrm>
          <a:prstGeom prst="rect">
            <a:avLst/>
          </a:prstGeom>
        </p:spPr>
        <p:txBody>
          <a:bodyPr wrap="square">
            <a:spAutoFit/>
          </a:bodyPr>
          <a:lstStyle/>
          <a:p>
            <a:pPr algn="ctr"/>
            <a:r>
              <a:rPr lang="es-AR" sz="2400" b="1" dirty="0">
                <a:solidFill>
                  <a:schemeClr val="accent2"/>
                </a:solidFill>
                <a:latin typeface="Times New Roman" pitchFamily="18" charset="0"/>
                <a:cs typeface="Times New Roman" pitchFamily="18" charset="0"/>
              </a:rPr>
              <a:t>CONTRATACIÓN DIRECTA POR TRÁMITE SIMPLIFICADO</a:t>
            </a:r>
          </a:p>
          <a:p>
            <a:pPr>
              <a:spcBef>
                <a:spcPts val="3000"/>
              </a:spcBef>
            </a:pPr>
            <a:r>
              <a:rPr lang="es-AR" sz="2400" dirty="0">
                <a:latin typeface="Times New Roman" pitchFamily="18" charset="0"/>
                <a:cs typeface="Times New Roman" pitchFamily="18" charset="0"/>
              </a:rPr>
              <a:t>La regulación (</a:t>
            </a:r>
            <a:r>
              <a:rPr lang="es-AR" sz="2400" b="1" i="1" dirty="0">
                <a:solidFill>
                  <a:schemeClr val="accent2"/>
                </a:solidFill>
                <a:latin typeface="Times New Roman" pitchFamily="18" charset="0"/>
                <a:cs typeface="Times New Roman" pitchFamily="18" charset="0"/>
              </a:rPr>
              <a:t>art. 27 del anexo al decreto nº436 /2000</a:t>
            </a:r>
            <a:r>
              <a:rPr lang="es-AR" sz="2400" dirty="0">
                <a:latin typeface="Times New Roman" pitchFamily="18" charset="0"/>
                <a:cs typeface="Times New Roman" pitchFamily="18" charset="0"/>
              </a:rPr>
              <a:t>; circular nº 10/2003 ONC – oficina nacional de contrataciones -) permite que... </a:t>
            </a:r>
          </a:p>
          <a:p>
            <a:pPr algn="just">
              <a:spcBef>
                <a:spcPts val="1800"/>
              </a:spcBef>
            </a:pPr>
            <a:r>
              <a:rPr lang="es-AR" sz="2400" dirty="0">
                <a:latin typeface="Times New Roman" pitchFamily="18" charset="0"/>
                <a:cs typeface="Times New Roman" pitchFamily="18" charset="0"/>
              </a:rPr>
              <a:t>“Cualquiera de los casos de contratación directa previstos en el inciso d) del articulo </a:t>
            </a:r>
            <a:r>
              <a:rPr lang="es-AR" sz="2400" b="1" i="1" dirty="0">
                <a:solidFill>
                  <a:schemeClr val="accent2"/>
                </a:solidFill>
                <a:latin typeface="Times New Roman" pitchFamily="18" charset="0"/>
                <a:cs typeface="Times New Roman" pitchFamily="18" charset="0"/>
              </a:rPr>
              <a:t>25 del decreto nº 1023-2001 </a:t>
            </a:r>
            <a:r>
              <a:rPr lang="es-AR" sz="2400" dirty="0">
                <a:latin typeface="Times New Roman" pitchFamily="18" charset="0"/>
                <a:cs typeface="Times New Roman" pitchFamily="18" charset="0"/>
              </a:rPr>
              <a:t>podrá realizarse por trámite simplificado, siempre que el monto estimado del contrato fuera de hasta $200.000**, incluidas las ampliaciones y opciones de prórroga previstas.”</a:t>
            </a:r>
          </a:p>
          <a:p>
            <a:pPr algn="r">
              <a:spcBef>
                <a:spcPts val="2400"/>
              </a:spcBef>
            </a:pPr>
            <a:r>
              <a:rPr lang="es-ES" sz="2000" i="1" dirty="0">
                <a:solidFill>
                  <a:schemeClr val="accent2"/>
                </a:solidFill>
                <a:latin typeface="Times New Roman" pitchFamily="18" charset="0"/>
                <a:cs typeface="Times New Roman" pitchFamily="18" charset="0"/>
              </a:rPr>
              <a:t>** Monto aproximado, deben verificarse los topes actuales</a:t>
            </a:r>
            <a:endParaRPr lang="es-AR" sz="2000" i="1" dirty="0">
              <a:solidFill>
                <a:schemeClr val="accent2"/>
              </a:solidFill>
            </a:endParaRPr>
          </a:p>
        </p:txBody>
      </p:sp>
      <p:sp>
        <p:nvSpPr>
          <p:cNvPr id="3" name="2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
        <p:nvSpPr>
          <p:cNvPr id="4" name="Rectangle 3">
            <a:extLst>
              <a:ext uri="{FF2B5EF4-FFF2-40B4-BE49-F238E27FC236}">
                <a16:creationId xmlns:a16="http://schemas.microsoft.com/office/drawing/2014/main" id="{5FDF0262-C3B5-4C46-AD6C-4055A22F9957}"/>
              </a:ext>
            </a:extLst>
          </p:cNvPr>
          <p:cNvSpPr/>
          <p:nvPr/>
        </p:nvSpPr>
        <p:spPr>
          <a:xfrm rot="19782153">
            <a:off x="287524" y="3092315"/>
            <a:ext cx="8568952" cy="360040"/>
          </a:xfrm>
          <a:prstGeom prst="rect">
            <a:avLst/>
          </a:prstGeom>
          <a:solidFill>
            <a:schemeClr val="accent4">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Rectángulo"/>
          <p:cNvSpPr/>
          <p:nvPr/>
        </p:nvSpPr>
        <p:spPr>
          <a:xfrm>
            <a:off x="467544" y="1556792"/>
            <a:ext cx="8280920" cy="4708981"/>
          </a:xfrm>
          <a:prstGeom prst="rect">
            <a:avLst/>
          </a:prstGeom>
        </p:spPr>
        <p:txBody>
          <a:bodyPr wrap="square">
            <a:spAutoFit/>
          </a:bodyPr>
          <a:lstStyle/>
          <a:p>
            <a:pPr algn="just"/>
            <a:r>
              <a:rPr lang="es-AR" sz="2000" dirty="0">
                <a:solidFill>
                  <a:schemeClr val="accent2">
                    <a:lumMod val="50000"/>
                  </a:schemeClr>
                </a:solidFill>
                <a:latin typeface="Times New Roman" pitchFamily="18" charset="0"/>
                <a:cs typeface="Times New Roman" pitchFamily="18" charset="0"/>
              </a:rPr>
              <a:t>Este procedimiento permite seleccionar un proveedor mediante una serie de simplificaciones a las normas que regulan las compras del estado. </a:t>
            </a:r>
          </a:p>
          <a:p>
            <a:pPr algn="just"/>
            <a:endParaRPr lang="es-AR" sz="2000" i="1" dirty="0">
              <a:solidFill>
                <a:schemeClr val="accent2">
                  <a:lumMod val="50000"/>
                </a:schemeClr>
              </a:solidFill>
              <a:latin typeface="Times New Roman" pitchFamily="18" charset="0"/>
              <a:cs typeface="Times New Roman" pitchFamily="18" charset="0"/>
            </a:endParaRPr>
          </a:p>
          <a:p>
            <a:pPr algn="just"/>
            <a:r>
              <a:rPr lang="es-ES" sz="2000" i="1" dirty="0">
                <a:solidFill>
                  <a:schemeClr val="accent2">
                    <a:lumMod val="50000"/>
                  </a:schemeClr>
                </a:solidFill>
                <a:latin typeface="Times New Roman" pitchFamily="18" charset="0"/>
                <a:cs typeface="Times New Roman" pitchFamily="18" charset="0"/>
              </a:rPr>
              <a:t>POR EJEMPLO:</a:t>
            </a:r>
          </a:p>
          <a:p>
            <a:pPr algn="just">
              <a:spcBef>
                <a:spcPts val="1200"/>
              </a:spcBef>
              <a:buFont typeface="Wingdings" pitchFamily="2" charset="2"/>
              <a:buChar char="ü"/>
            </a:pPr>
            <a:r>
              <a:rPr lang="es-AR" sz="2000" i="1" dirty="0">
                <a:solidFill>
                  <a:schemeClr val="accent2">
                    <a:lumMod val="50000"/>
                  </a:schemeClr>
                </a:solidFill>
                <a:latin typeface="Times New Roman" pitchFamily="18" charset="0"/>
                <a:cs typeface="Times New Roman" pitchFamily="18" charset="0"/>
              </a:rPr>
              <a:t>Las invitaciones a participar podrán efectuarse por cualquier medio</a:t>
            </a:r>
          </a:p>
          <a:p>
            <a:pPr algn="just">
              <a:spcBef>
                <a:spcPts val="1200"/>
              </a:spcBef>
              <a:buFont typeface="Wingdings" pitchFamily="2" charset="2"/>
              <a:buChar char="ü"/>
            </a:pPr>
            <a:r>
              <a:rPr lang="es-AR" sz="2000" i="1" dirty="0">
                <a:solidFill>
                  <a:schemeClr val="accent2">
                    <a:lumMod val="50000"/>
                  </a:schemeClr>
                </a:solidFill>
                <a:latin typeface="Times New Roman" pitchFamily="18" charset="0"/>
                <a:cs typeface="Times New Roman" pitchFamily="18" charset="0"/>
              </a:rPr>
              <a:t>Las ofertas podrán presentarse por correo electrónico, fax o soporte papel</a:t>
            </a:r>
          </a:p>
          <a:p>
            <a:pPr algn="just">
              <a:spcBef>
                <a:spcPts val="1200"/>
              </a:spcBef>
              <a:buFont typeface="Wingdings" pitchFamily="2" charset="2"/>
              <a:buChar char="ü"/>
            </a:pPr>
            <a:r>
              <a:rPr lang="es-AR" sz="2000" i="1" dirty="0">
                <a:solidFill>
                  <a:schemeClr val="accent2">
                    <a:lumMod val="50000"/>
                  </a:schemeClr>
                </a:solidFill>
                <a:latin typeface="Times New Roman" pitchFamily="18" charset="0"/>
                <a:cs typeface="Times New Roman" pitchFamily="18" charset="0"/>
              </a:rPr>
              <a:t>El titular de la UOC (Unidad Operativa de Contratación) será depositario de las propuestas que se reciban </a:t>
            </a:r>
          </a:p>
          <a:p>
            <a:pPr algn="just">
              <a:spcBef>
                <a:spcPts val="1200"/>
              </a:spcBef>
              <a:buFont typeface="Wingdings" pitchFamily="2" charset="2"/>
              <a:buChar char="ü"/>
            </a:pPr>
            <a:r>
              <a:rPr lang="es-AR" sz="2000" i="1" dirty="0">
                <a:solidFill>
                  <a:schemeClr val="accent2">
                    <a:lumMod val="50000"/>
                  </a:schemeClr>
                </a:solidFill>
                <a:latin typeface="Times New Roman" pitchFamily="18" charset="0"/>
                <a:cs typeface="Times New Roman" pitchFamily="18" charset="0"/>
              </a:rPr>
              <a:t>Se podrá prescindir del acto formal de apertura de ofertas</a:t>
            </a:r>
          </a:p>
          <a:p>
            <a:pPr algn="just">
              <a:spcBef>
                <a:spcPts val="1200"/>
              </a:spcBef>
              <a:buFont typeface="Wingdings" pitchFamily="2" charset="2"/>
              <a:buChar char="ü"/>
            </a:pPr>
            <a:r>
              <a:rPr lang="es-AR" sz="2000" i="1" dirty="0">
                <a:solidFill>
                  <a:schemeClr val="accent2">
                    <a:lumMod val="50000"/>
                  </a:schemeClr>
                </a:solidFill>
                <a:latin typeface="Times New Roman" pitchFamily="18" charset="0"/>
                <a:cs typeface="Times New Roman" pitchFamily="18" charset="0"/>
              </a:rPr>
              <a:t>No resulta obligatorio emitir el dictamen de evaluación de las ofertas</a:t>
            </a:r>
          </a:p>
          <a:p>
            <a:pPr algn="just">
              <a:spcBef>
                <a:spcPts val="1200"/>
              </a:spcBef>
              <a:buFont typeface="Wingdings" pitchFamily="2" charset="2"/>
              <a:buChar char="ü"/>
            </a:pPr>
            <a:r>
              <a:rPr lang="es-AR" sz="2000" i="1" dirty="0">
                <a:solidFill>
                  <a:schemeClr val="accent2">
                    <a:lumMod val="50000"/>
                  </a:schemeClr>
                </a:solidFill>
                <a:latin typeface="Times New Roman" pitchFamily="18" charset="0"/>
                <a:cs typeface="Times New Roman" pitchFamily="18" charset="0"/>
              </a:rPr>
              <a:t>La elección de la oferta más conveniente se podrá resolver sin más trámite por la autoridad competente para adjudicar.</a:t>
            </a:r>
            <a:endParaRPr lang="es-AR" sz="2200" dirty="0">
              <a:latin typeface="Times New Roman" pitchFamily="18" charset="0"/>
              <a:cs typeface="Times New Roman" pitchFamily="18" charset="0"/>
            </a:endParaRPr>
          </a:p>
        </p:txBody>
      </p:sp>
      <p:sp>
        <p:nvSpPr>
          <p:cNvPr id="4" name="3 Rectángulo"/>
          <p:cNvSpPr/>
          <p:nvPr/>
        </p:nvSpPr>
        <p:spPr>
          <a:xfrm>
            <a:off x="467544" y="980728"/>
            <a:ext cx="8352928" cy="400110"/>
          </a:xfrm>
          <a:prstGeom prst="rect">
            <a:avLst/>
          </a:prstGeom>
        </p:spPr>
        <p:txBody>
          <a:bodyPr wrap="square">
            <a:spAutoFit/>
          </a:bodyPr>
          <a:lstStyle/>
          <a:p>
            <a:pPr algn="ctr"/>
            <a:r>
              <a:rPr lang="es-AR" sz="2000" b="1" i="1" dirty="0">
                <a:solidFill>
                  <a:schemeClr val="accent2"/>
                </a:solidFill>
                <a:latin typeface="Times New Roman" pitchFamily="18" charset="0"/>
                <a:cs typeface="Times New Roman" pitchFamily="18" charset="0"/>
              </a:rPr>
              <a:t>CONTRATACIÓN DIRECTA POR TRÁMITE SIMPLIFICADO</a:t>
            </a:r>
          </a:p>
        </p:txBody>
      </p:sp>
      <p:sp>
        <p:nvSpPr>
          <p:cNvPr id="5" name="4 Rectángulo"/>
          <p:cNvSpPr/>
          <p:nvPr/>
        </p:nvSpPr>
        <p:spPr>
          <a:xfrm>
            <a:off x="467544"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
        <p:nvSpPr>
          <p:cNvPr id="2" name="Rectangle 1">
            <a:extLst>
              <a:ext uri="{FF2B5EF4-FFF2-40B4-BE49-F238E27FC236}">
                <a16:creationId xmlns:a16="http://schemas.microsoft.com/office/drawing/2014/main" id="{9672A06D-C517-40C3-9E14-0B381B9473D3}"/>
              </a:ext>
            </a:extLst>
          </p:cNvPr>
          <p:cNvSpPr/>
          <p:nvPr/>
        </p:nvSpPr>
        <p:spPr>
          <a:xfrm rot="19782153">
            <a:off x="287524" y="3092315"/>
            <a:ext cx="8568952" cy="360040"/>
          </a:xfrm>
          <a:prstGeom prst="rect">
            <a:avLst/>
          </a:prstGeom>
          <a:solidFill>
            <a:schemeClr val="accent4">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Rectángulo"/>
          <p:cNvSpPr/>
          <p:nvPr/>
        </p:nvSpPr>
        <p:spPr>
          <a:xfrm>
            <a:off x="467544" y="1556792"/>
            <a:ext cx="8280920" cy="4632037"/>
          </a:xfrm>
          <a:prstGeom prst="rect">
            <a:avLst/>
          </a:prstGeom>
        </p:spPr>
        <p:txBody>
          <a:bodyPr wrap="square">
            <a:spAutoFit/>
          </a:bodyPr>
          <a:lstStyle/>
          <a:p>
            <a:pPr algn="just">
              <a:spcBef>
                <a:spcPts val="1200"/>
              </a:spcBef>
              <a:buFont typeface="Wingdings" pitchFamily="2" charset="2"/>
              <a:buChar char="ü"/>
            </a:pPr>
            <a:r>
              <a:rPr lang="es-AR" sz="2000" i="1" dirty="0">
                <a:solidFill>
                  <a:schemeClr val="accent2">
                    <a:lumMod val="50000"/>
                  </a:schemeClr>
                </a:solidFill>
                <a:latin typeface="Times New Roman" pitchFamily="18" charset="0"/>
                <a:cs typeface="Times New Roman" pitchFamily="18" charset="0"/>
              </a:rPr>
              <a:t>No es necesario que los oferentes presenten garantía de mantenimiento de la oferta ni que los adjudicatarios integren la garantía de cumplimiento del contrato.</a:t>
            </a:r>
          </a:p>
          <a:p>
            <a:pPr algn="just">
              <a:spcBef>
                <a:spcPts val="1200"/>
              </a:spcBef>
              <a:buFont typeface="Wingdings" pitchFamily="2" charset="2"/>
              <a:buChar char="ü"/>
            </a:pPr>
            <a:r>
              <a:rPr lang="es-AR" sz="2000" i="1" dirty="0">
                <a:solidFill>
                  <a:schemeClr val="accent2">
                    <a:lumMod val="50000"/>
                  </a:schemeClr>
                </a:solidFill>
                <a:latin typeface="Times New Roman" pitchFamily="18" charset="0"/>
                <a:cs typeface="Times New Roman" pitchFamily="18" charset="0"/>
              </a:rPr>
              <a:t>Si la oferta más conveniente fuera la de un proveedor que no se encontrare incorporado en el SIPro, deberá requerírsele la información y documentación para tal fin.</a:t>
            </a:r>
          </a:p>
          <a:p>
            <a:pPr algn="just">
              <a:spcBef>
                <a:spcPts val="1200"/>
              </a:spcBef>
              <a:buFont typeface="Wingdings" pitchFamily="2" charset="2"/>
              <a:buChar char="ü"/>
            </a:pPr>
            <a:r>
              <a:rPr lang="es-AR" sz="2000" i="1" dirty="0">
                <a:solidFill>
                  <a:schemeClr val="accent2">
                    <a:lumMod val="50000"/>
                  </a:schemeClr>
                </a:solidFill>
                <a:latin typeface="Times New Roman" pitchFamily="18" charset="0"/>
                <a:cs typeface="Times New Roman" pitchFamily="18" charset="0"/>
              </a:rPr>
              <a:t>Si la oferta elegida como más conveniente, fuera de un proveedor incorporado en el aludido sistema, deberá verificarse que sus datos estén al día, y en caso contrario proceder a su actualización.</a:t>
            </a:r>
          </a:p>
          <a:p>
            <a:pPr algn="just">
              <a:spcBef>
                <a:spcPts val="3000"/>
              </a:spcBef>
            </a:pPr>
            <a:r>
              <a:rPr lang="es-AR" sz="2000" i="1" dirty="0">
                <a:solidFill>
                  <a:schemeClr val="accent2">
                    <a:lumMod val="50000"/>
                  </a:schemeClr>
                </a:solidFill>
                <a:latin typeface="Times New Roman" pitchFamily="18" charset="0"/>
                <a:cs typeface="Times New Roman" pitchFamily="18" charset="0"/>
              </a:rPr>
              <a:t>Notificación adjudicación /orden de compra:</a:t>
            </a:r>
          </a:p>
          <a:p>
            <a:pPr algn="just">
              <a:spcBef>
                <a:spcPts val="1200"/>
              </a:spcBef>
              <a:buFont typeface="Wingdings" pitchFamily="2" charset="2"/>
              <a:buChar char="ü"/>
            </a:pPr>
            <a:r>
              <a:rPr lang="es-AR" sz="2000" i="1" dirty="0">
                <a:solidFill>
                  <a:schemeClr val="accent2">
                    <a:lumMod val="50000"/>
                  </a:schemeClr>
                </a:solidFill>
                <a:latin typeface="Times New Roman" pitchFamily="18" charset="0"/>
                <a:cs typeface="Times New Roman" pitchFamily="18" charset="0"/>
              </a:rPr>
              <a:t>La adjudicación deberá  notificarse a todos los oferentes y la orden de compra al adjudicatario.</a:t>
            </a:r>
          </a:p>
        </p:txBody>
      </p:sp>
      <p:sp>
        <p:nvSpPr>
          <p:cNvPr id="4" name="3 Rectángulo"/>
          <p:cNvSpPr/>
          <p:nvPr/>
        </p:nvSpPr>
        <p:spPr>
          <a:xfrm>
            <a:off x="467544" y="980728"/>
            <a:ext cx="8352928" cy="400110"/>
          </a:xfrm>
          <a:prstGeom prst="rect">
            <a:avLst/>
          </a:prstGeom>
        </p:spPr>
        <p:txBody>
          <a:bodyPr wrap="square">
            <a:spAutoFit/>
          </a:bodyPr>
          <a:lstStyle/>
          <a:p>
            <a:pPr algn="ctr"/>
            <a:r>
              <a:rPr lang="es-AR" sz="2000" b="1" i="1" dirty="0">
                <a:solidFill>
                  <a:schemeClr val="accent2"/>
                </a:solidFill>
                <a:latin typeface="Times New Roman" pitchFamily="18" charset="0"/>
                <a:cs typeface="Times New Roman" pitchFamily="18" charset="0"/>
              </a:rPr>
              <a:t>CONTRATACIÓN DIRECTA POR TRÁMITE SIMPLIFICADO</a:t>
            </a:r>
          </a:p>
        </p:txBody>
      </p:sp>
      <p:sp>
        <p:nvSpPr>
          <p:cNvPr id="5" name="4 Rectángulo"/>
          <p:cNvSpPr/>
          <p:nvPr/>
        </p:nvSpPr>
        <p:spPr>
          <a:xfrm>
            <a:off x="467544"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
        <p:nvSpPr>
          <p:cNvPr id="2" name="Rectangle 1">
            <a:extLst>
              <a:ext uri="{FF2B5EF4-FFF2-40B4-BE49-F238E27FC236}">
                <a16:creationId xmlns:a16="http://schemas.microsoft.com/office/drawing/2014/main" id="{F25D6A9F-A8B0-45E3-BAD1-A7375458ABEA}"/>
              </a:ext>
            </a:extLst>
          </p:cNvPr>
          <p:cNvSpPr/>
          <p:nvPr/>
        </p:nvSpPr>
        <p:spPr>
          <a:xfrm rot="19782153">
            <a:off x="287524" y="3092315"/>
            <a:ext cx="8568952" cy="360040"/>
          </a:xfrm>
          <a:prstGeom prst="rect">
            <a:avLst/>
          </a:prstGeom>
          <a:solidFill>
            <a:schemeClr val="accent4">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95536" y="4869160"/>
            <a:ext cx="8496944" cy="1785104"/>
          </a:xfrm>
          <a:prstGeom prst="rect">
            <a:avLst/>
          </a:prstGeom>
        </p:spPr>
        <p:txBody>
          <a:bodyPr wrap="square">
            <a:spAutoFit/>
          </a:bodyPr>
          <a:lstStyle/>
          <a:p>
            <a:pPr algn="ctr">
              <a:spcBef>
                <a:spcPts val="600"/>
              </a:spcBef>
            </a:pPr>
            <a:r>
              <a:rPr lang="es-AR" dirty="0">
                <a:latin typeface="Times New Roman" pitchFamily="18" charset="0"/>
                <a:cs typeface="Times New Roman" pitchFamily="18" charset="0"/>
              </a:rPr>
              <a:t>Total en que se estimen las adjudicaciones, incluidas las opciones de prórroga previstas.</a:t>
            </a:r>
          </a:p>
          <a:p>
            <a:pPr algn="ctr">
              <a:spcBef>
                <a:spcPts val="600"/>
              </a:spcBef>
              <a:spcAft>
                <a:spcPts val="1200"/>
              </a:spcAft>
            </a:pPr>
            <a:r>
              <a:rPr lang="es-AR" sz="1400" i="1" dirty="0">
                <a:latin typeface="Times New Roman" panose="02020603050405020304" pitchFamily="18" charset="0"/>
                <a:cs typeface="Times New Roman" panose="02020603050405020304" pitchFamily="18" charset="0"/>
                <a:hlinkClick r:id="rId3"/>
              </a:rPr>
              <a:t>http://servicios.infoleg.gob.ar/infolegInternet/anexos/265000-269999/265506/texact.htm</a:t>
            </a:r>
            <a:endParaRPr lang="es-AR" sz="1400" i="1" dirty="0">
              <a:latin typeface="Times New Roman" panose="02020603050405020304" pitchFamily="18" charset="0"/>
              <a:cs typeface="Times New Roman" panose="02020603050405020304" pitchFamily="18" charset="0"/>
            </a:endParaRPr>
          </a:p>
          <a:p>
            <a:pPr algn="ctr">
              <a:spcBef>
                <a:spcPts val="600"/>
              </a:spcBef>
              <a:spcAft>
                <a:spcPts val="600"/>
              </a:spcAft>
            </a:pPr>
            <a:r>
              <a:rPr lang="es-AR" sz="2400" i="1" dirty="0">
                <a:solidFill>
                  <a:srgbClr val="C0504D"/>
                </a:solidFill>
              </a:rPr>
              <a:t>Artículos 27 y 28 Decreto 1030/2016</a:t>
            </a:r>
          </a:p>
          <a:p>
            <a:pPr algn="ctr">
              <a:spcBef>
                <a:spcPts val="600"/>
              </a:spcBef>
              <a:spcAft>
                <a:spcPts val="600"/>
              </a:spcAft>
            </a:pPr>
            <a:r>
              <a:rPr lang="es-AR" sz="2400" i="1" dirty="0">
                <a:solidFill>
                  <a:srgbClr val="C0504D"/>
                </a:solidFill>
              </a:rPr>
              <a:t>Sustituidos por art. 3 y 4 </a:t>
            </a:r>
            <a:r>
              <a:rPr lang="pt-BR" sz="2400" i="1" dirty="0">
                <a:solidFill>
                  <a:srgbClr val="C0504D"/>
                </a:solidFill>
              </a:rPr>
              <a:t>Decreto N° 820/2020 B.O. 26/10/2020.</a:t>
            </a:r>
            <a:endParaRPr lang="es-AR" sz="2400" i="1" dirty="0">
              <a:solidFill>
                <a:srgbClr val="C0504D"/>
              </a:solidFill>
            </a:endParaRPr>
          </a:p>
        </p:txBody>
      </p:sp>
      <p:sp>
        <p:nvSpPr>
          <p:cNvPr id="5" name="4 Rectángulo"/>
          <p:cNvSpPr/>
          <p:nvPr/>
        </p:nvSpPr>
        <p:spPr>
          <a:xfrm>
            <a:off x="611560" y="332656"/>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Determinación del procedimiento de selección</a:t>
            </a:r>
          </a:p>
        </p:txBody>
      </p:sp>
      <p:sp>
        <p:nvSpPr>
          <p:cNvPr id="6" name="5 CuadroTexto"/>
          <p:cNvSpPr txBox="1"/>
          <p:nvPr/>
        </p:nvSpPr>
        <p:spPr>
          <a:xfrm>
            <a:off x="611560" y="816698"/>
            <a:ext cx="8136904" cy="523220"/>
          </a:xfrm>
          <a:prstGeom prst="rect">
            <a:avLst/>
          </a:prstGeom>
          <a:noFill/>
        </p:spPr>
        <p:txBody>
          <a:bodyPr wrap="square" rtlCol="0">
            <a:spAutoFit/>
          </a:bodyPr>
          <a:lstStyle/>
          <a:p>
            <a:pPr algn="ctr"/>
            <a:r>
              <a:rPr lang="es-AR" sz="2800" b="1" dirty="0">
                <a:solidFill>
                  <a:schemeClr val="accent2"/>
                </a:solidFill>
                <a:latin typeface="Times New Roman" pitchFamily="18" charset="0"/>
                <a:cs typeface="Times New Roman" pitchFamily="18" charset="0"/>
              </a:rPr>
              <a:t>MONTO  ESTIMADO</a:t>
            </a:r>
            <a:endParaRPr lang="es-AR" dirty="0"/>
          </a:p>
        </p:txBody>
      </p:sp>
      <p:pic>
        <p:nvPicPr>
          <p:cNvPr id="7" name="Imagen 6">
            <a:extLst>
              <a:ext uri="{FF2B5EF4-FFF2-40B4-BE49-F238E27FC236}">
                <a16:creationId xmlns:a16="http://schemas.microsoft.com/office/drawing/2014/main" id="{C4A301FC-CBBA-4635-A29E-70FD3FFE8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1375031"/>
            <a:ext cx="6408712" cy="340554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2204864"/>
            <a:ext cx="7056784" cy="1200329"/>
          </a:xfrm>
          <a:prstGeom prst="rect">
            <a:avLst/>
          </a:prstGeom>
        </p:spPr>
        <p:txBody>
          <a:bodyPr wrap="square">
            <a:spAutoFit/>
          </a:bodyPr>
          <a:lstStyle/>
          <a:p>
            <a:pPr algn="ctr"/>
            <a:br>
              <a:rPr lang="es-AR" dirty="0">
                <a:solidFill>
                  <a:schemeClr val="accent2"/>
                </a:solidFill>
                <a:latin typeface="Arial" pitchFamily="34" charset="0"/>
                <a:cs typeface="Arial" pitchFamily="34" charset="0"/>
              </a:rPr>
            </a:br>
            <a:r>
              <a:rPr lang="es-AR" sz="3600" dirty="0">
                <a:solidFill>
                  <a:schemeClr val="accent2"/>
                </a:solidFill>
                <a:latin typeface="Times New Roman" pitchFamily="18" charset="0"/>
                <a:cs typeface="Times New Roman" pitchFamily="18" charset="0"/>
              </a:rPr>
              <a:t>EL PROCESO DE LICITACIÓN</a:t>
            </a:r>
            <a:br>
              <a:rPr lang="es-AR" dirty="0">
                <a:solidFill>
                  <a:schemeClr val="accent2"/>
                </a:solidFill>
                <a:latin typeface="Arial" pitchFamily="34" charset="0"/>
                <a:cs typeface="Arial" pitchFamily="34" charset="0"/>
              </a:rPr>
            </a:br>
            <a:endParaRPr lang="es-AR"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1700808"/>
            <a:ext cx="7056784" cy="2585323"/>
          </a:xfrm>
          <a:prstGeom prst="rect">
            <a:avLst/>
          </a:prstGeom>
        </p:spPr>
        <p:txBody>
          <a:bodyPr wrap="square">
            <a:spAutoFit/>
          </a:bodyPr>
          <a:lstStyle/>
          <a:p>
            <a:pPr algn="ctr"/>
            <a:br>
              <a:rPr lang="es-AR" dirty="0">
                <a:solidFill>
                  <a:schemeClr val="accent2"/>
                </a:solidFill>
                <a:latin typeface="Arial" pitchFamily="34" charset="0"/>
                <a:cs typeface="Arial" pitchFamily="34" charset="0"/>
              </a:rPr>
            </a:br>
            <a:r>
              <a:rPr lang="es-AR" sz="3600" dirty="0">
                <a:solidFill>
                  <a:schemeClr val="accent2"/>
                </a:solidFill>
                <a:latin typeface="Times New Roman" pitchFamily="18" charset="0"/>
                <a:cs typeface="Times New Roman" pitchFamily="18" charset="0"/>
              </a:rPr>
              <a:t>DISPOSICIONES GENERALES DEL RÉGIMEN DE</a:t>
            </a:r>
          </a:p>
          <a:p>
            <a:pPr algn="ctr"/>
            <a:r>
              <a:rPr lang="es-AR" sz="3600" dirty="0">
                <a:solidFill>
                  <a:schemeClr val="accent2"/>
                </a:solidFill>
                <a:latin typeface="Times New Roman" pitchFamily="18" charset="0"/>
                <a:cs typeface="Times New Roman" pitchFamily="18" charset="0"/>
              </a:rPr>
              <a:t>CONTRATACIONES DE LA APN</a:t>
            </a:r>
          </a:p>
          <a:p>
            <a:br>
              <a:rPr lang="es-AR" dirty="0">
                <a:solidFill>
                  <a:schemeClr val="accent2"/>
                </a:solidFill>
                <a:latin typeface="Arial" pitchFamily="34" charset="0"/>
                <a:cs typeface="Arial" pitchFamily="34" charset="0"/>
              </a:rPr>
            </a:br>
            <a:endParaRPr lang="es-AR"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809797" y="260648"/>
            <a:ext cx="3648755"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 proceso de licitación </a:t>
            </a:r>
          </a:p>
        </p:txBody>
      </p:sp>
      <p:sp>
        <p:nvSpPr>
          <p:cNvPr id="3" name="2 Rectángulo"/>
          <p:cNvSpPr/>
          <p:nvPr/>
        </p:nvSpPr>
        <p:spPr>
          <a:xfrm>
            <a:off x="755576" y="1268760"/>
            <a:ext cx="7632848" cy="4031873"/>
          </a:xfrm>
          <a:prstGeom prst="rect">
            <a:avLst/>
          </a:prstGeom>
        </p:spPr>
        <p:txBody>
          <a:bodyPr wrap="square">
            <a:spAutoFit/>
          </a:bodyPr>
          <a:lstStyle/>
          <a:p>
            <a:r>
              <a:rPr lang="es-AR" sz="3200" b="1" u="sng" dirty="0">
                <a:latin typeface="Times New Roman" pitchFamily="18" charset="0"/>
                <a:cs typeface="Times New Roman" pitchFamily="18" charset="0"/>
              </a:rPr>
              <a:t>La Licitación Pública</a:t>
            </a:r>
          </a:p>
          <a:p>
            <a:endParaRPr lang="es-AR" sz="3200" b="1" dirty="0">
              <a:latin typeface="Times New Roman" pitchFamily="18" charset="0"/>
              <a:cs typeface="Times New Roman" pitchFamily="18" charset="0"/>
            </a:endParaRPr>
          </a:p>
          <a:p>
            <a:pPr algn="just"/>
            <a:r>
              <a:rPr lang="es-AR" sz="3200" dirty="0">
                <a:latin typeface="Times New Roman" pitchFamily="18" charset="0"/>
                <a:cs typeface="Times New Roman" pitchFamily="18" charset="0"/>
              </a:rPr>
              <a:t>Es el procedimiento de selección en que la Administración invita públicamente en forma general a efectuar propuestas sobre un determinado objeto y condiciones, a fin de seleccionar la oferta más conveniente para celebrar el contrato con su autor.</a:t>
            </a:r>
            <a:endParaRPr lang="es-AR"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55576" y="980728"/>
            <a:ext cx="7632848" cy="4893647"/>
          </a:xfrm>
          <a:prstGeom prst="rect">
            <a:avLst/>
          </a:prstGeom>
        </p:spPr>
        <p:txBody>
          <a:bodyPr wrap="square">
            <a:spAutoFit/>
          </a:bodyPr>
          <a:lstStyle/>
          <a:p>
            <a:r>
              <a:rPr lang="es-AR" sz="2400" dirty="0">
                <a:latin typeface="Times New Roman" pitchFamily="18" charset="0"/>
                <a:cs typeface="Times New Roman" pitchFamily="18" charset="0"/>
              </a:rPr>
              <a:t>La licitación pública está regida por tres principios:</a:t>
            </a:r>
          </a:p>
          <a:p>
            <a:pPr algn="just"/>
            <a:r>
              <a:rPr lang="es-AR" sz="1200" dirty="0">
                <a:latin typeface="Times New Roman" pitchFamily="18" charset="0"/>
                <a:cs typeface="Times New Roman" pitchFamily="18" charset="0"/>
              </a:rPr>
              <a:t>  </a:t>
            </a:r>
            <a:br>
              <a:rPr lang="es-AR" sz="2400" dirty="0">
                <a:latin typeface="Times New Roman" pitchFamily="18" charset="0"/>
                <a:cs typeface="Times New Roman" pitchFamily="18" charset="0"/>
              </a:rPr>
            </a:br>
            <a:r>
              <a:rPr lang="es-AR" sz="2400" b="1" u="sng" dirty="0">
                <a:latin typeface="Times New Roman" pitchFamily="18" charset="0"/>
                <a:cs typeface="Times New Roman" pitchFamily="18" charset="0"/>
              </a:rPr>
              <a:t>Oposición o libre concurrencia: </a:t>
            </a:r>
            <a:endParaRPr lang="es-AR" sz="2400" b="1" dirty="0">
              <a:latin typeface="Times New Roman" pitchFamily="18" charset="0"/>
              <a:cs typeface="Times New Roman" pitchFamily="18" charset="0"/>
            </a:endParaRPr>
          </a:p>
          <a:p>
            <a:pPr algn="just"/>
            <a:r>
              <a:rPr lang="es-AR" sz="2400" dirty="0">
                <a:latin typeface="Times New Roman" pitchFamily="18" charset="0"/>
                <a:cs typeface="Times New Roman" pitchFamily="18" charset="0"/>
              </a:rPr>
              <a:t>Es fundamental ya que a mayor concurrencia de distintos oferentes es mayor  la posibilidad de que la administración obtenga el precio y las condiciones más convenientes.</a:t>
            </a:r>
            <a:br>
              <a:rPr lang="es-AR" sz="2400" dirty="0">
                <a:latin typeface="Times New Roman" pitchFamily="18" charset="0"/>
                <a:cs typeface="Times New Roman" pitchFamily="18" charset="0"/>
              </a:rPr>
            </a:br>
            <a:r>
              <a:rPr lang="es-AR" sz="1200" dirty="0">
                <a:latin typeface="Times New Roman" pitchFamily="18" charset="0"/>
                <a:cs typeface="Times New Roman" pitchFamily="18" charset="0"/>
              </a:rPr>
              <a:t>  </a:t>
            </a:r>
            <a:endParaRPr lang="es-AR" sz="2400" dirty="0">
              <a:latin typeface="Times New Roman" pitchFamily="18" charset="0"/>
              <a:cs typeface="Times New Roman" pitchFamily="18" charset="0"/>
            </a:endParaRPr>
          </a:p>
          <a:p>
            <a:pPr algn="just"/>
            <a:r>
              <a:rPr lang="es-AR" sz="2400" b="1" u="sng" dirty="0">
                <a:latin typeface="Times New Roman" pitchFamily="18" charset="0"/>
                <a:cs typeface="Times New Roman" pitchFamily="18" charset="0"/>
              </a:rPr>
              <a:t>Publicidad: </a:t>
            </a:r>
            <a:endParaRPr lang="es-AR" sz="2400" b="1" dirty="0">
              <a:latin typeface="Times New Roman" pitchFamily="18" charset="0"/>
              <a:cs typeface="Times New Roman" pitchFamily="18" charset="0"/>
            </a:endParaRPr>
          </a:p>
          <a:p>
            <a:pPr algn="just"/>
            <a:r>
              <a:rPr lang="es-AR" sz="2400" dirty="0">
                <a:latin typeface="Times New Roman" pitchFamily="18" charset="0"/>
                <a:cs typeface="Times New Roman" pitchFamily="18" charset="0"/>
              </a:rPr>
              <a:t>Su publicación se realiza en el Boletín Oficial y en diarios de amplia circulación, según el objeto y monto. Permite el acceso al conocimiento del procedimiento licitatorio por parte de todo interesado. Esta publicidad permite garantizar y asegurar la presencia de los otros principios y asegura además la transparencia del acto.</a:t>
            </a:r>
          </a:p>
        </p:txBody>
      </p:sp>
      <p:sp>
        <p:nvSpPr>
          <p:cNvPr id="5" name="4 CuadroTexto"/>
          <p:cNvSpPr txBox="1"/>
          <p:nvPr/>
        </p:nvSpPr>
        <p:spPr>
          <a:xfrm>
            <a:off x="2809797" y="260648"/>
            <a:ext cx="3648755"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 proceso de licitación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55576" y="980728"/>
            <a:ext cx="7632848" cy="4401205"/>
          </a:xfrm>
          <a:prstGeom prst="rect">
            <a:avLst/>
          </a:prstGeom>
        </p:spPr>
        <p:txBody>
          <a:bodyPr wrap="square">
            <a:spAutoFit/>
          </a:bodyPr>
          <a:lstStyle/>
          <a:p>
            <a:endParaRPr lang="es-AR" sz="2400" dirty="0">
              <a:latin typeface="Times New Roman" pitchFamily="18" charset="0"/>
              <a:cs typeface="Times New Roman" pitchFamily="18" charset="0"/>
            </a:endParaRPr>
          </a:p>
          <a:p>
            <a:r>
              <a:rPr lang="es-AR" sz="2400" dirty="0">
                <a:latin typeface="Times New Roman" pitchFamily="18" charset="0"/>
                <a:cs typeface="Times New Roman" pitchFamily="18" charset="0"/>
              </a:rPr>
              <a:t>(Principios de la licitación pública)</a:t>
            </a:r>
          </a:p>
          <a:p>
            <a:endParaRPr lang="es-AR" sz="1200" dirty="0">
              <a:latin typeface="Times New Roman" pitchFamily="18" charset="0"/>
              <a:cs typeface="Times New Roman" pitchFamily="18" charset="0"/>
            </a:endParaRPr>
          </a:p>
          <a:p>
            <a:r>
              <a:rPr lang="es-AR" sz="1200" dirty="0">
                <a:latin typeface="Times New Roman" pitchFamily="18" charset="0"/>
                <a:cs typeface="Times New Roman" pitchFamily="18" charset="0"/>
              </a:rPr>
              <a:t>  </a:t>
            </a:r>
            <a:br>
              <a:rPr lang="es-AR" sz="2600" dirty="0">
                <a:latin typeface="Times New Roman" pitchFamily="18" charset="0"/>
                <a:cs typeface="Times New Roman" pitchFamily="18" charset="0"/>
              </a:rPr>
            </a:br>
            <a:r>
              <a:rPr lang="es-AR" sz="2600" b="1" u="sng" dirty="0">
                <a:latin typeface="Times New Roman" pitchFamily="18" charset="0"/>
                <a:cs typeface="Times New Roman" pitchFamily="18" charset="0"/>
              </a:rPr>
              <a:t>Igualdad: </a:t>
            </a:r>
            <a:endParaRPr lang="es-AR" sz="2600" b="1" dirty="0">
              <a:latin typeface="Times New Roman" pitchFamily="18" charset="0"/>
              <a:cs typeface="Times New Roman" pitchFamily="18" charset="0"/>
            </a:endParaRPr>
          </a:p>
          <a:p>
            <a:pPr algn="just"/>
            <a:r>
              <a:rPr lang="es-AR" sz="2600" dirty="0">
                <a:latin typeface="Times New Roman" pitchFamily="18" charset="0"/>
                <a:cs typeface="Times New Roman" pitchFamily="18" charset="0"/>
              </a:rPr>
              <a:t>este principio es considerado el más importante. El procedimiento licitatorio existe como método para asegurar la igualdad de los oferentes ante el procedimiento.</a:t>
            </a:r>
          </a:p>
          <a:p>
            <a:pPr algn="just"/>
            <a:r>
              <a:rPr lang="es-AR" sz="2600" dirty="0">
                <a:latin typeface="Times New Roman" pitchFamily="18" charset="0"/>
                <a:cs typeface="Times New Roman" pitchFamily="18" charset="0"/>
              </a:rPr>
              <a:t>El licitante se abstendrá de incurrir en conductas que coloquen o permitan que se coloque un oferente en posición más ventajosa que otro.</a:t>
            </a:r>
          </a:p>
        </p:txBody>
      </p:sp>
      <p:sp>
        <p:nvSpPr>
          <p:cNvPr id="4" name="3 CuadroTexto"/>
          <p:cNvSpPr txBox="1"/>
          <p:nvPr/>
        </p:nvSpPr>
        <p:spPr>
          <a:xfrm>
            <a:off x="2809797" y="260648"/>
            <a:ext cx="3648755"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 proceso de licitación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55576" y="980728"/>
            <a:ext cx="7632848" cy="4832092"/>
          </a:xfrm>
          <a:prstGeom prst="rect">
            <a:avLst/>
          </a:prstGeom>
        </p:spPr>
        <p:txBody>
          <a:bodyPr wrap="square">
            <a:spAutoFit/>
          </a:bodyPr>
          <a:lstStyle/>
          <a:p>
            <a:pPr algn="ctr"/>
            <a:r>
              <a:rPr lang="es-AR" sz="2600" b="1" dirty="0">
                <a:latin typeface="Times New Roman" pitchFamily="18" charset="0"/>
                <a:cs typeface="Times New Roman" pitchFamily="18" charset="0"/>
              </a:rPr>
              <a:t>ETAPAS DEL PROCEDIMIENTO LICITATORIO</a:t>
            </a:r>
          </a:p>
          <a:p>
            <a:endParaRPr lang="es-AR" sz="2600" dirty="0">
              <a:latin typeface="Times New Roman" pitchFamily="18" charset="0"/>
              <a:cs typeface="Times New Roman" pitchFamily="18" charset="0"/>
            </a:endParaRPr>
          </a:p>
          <a:p>
            <a:pPr algn="just"/>
            <a:r>
              <a:rPr lang="es-AR" sz="2800" b="1" i="1" dirty="0">
                <a:solidFill>
                  <a:schemeClr val="accent2">
                    <a:lumMod val="50000"/>
                  </a:schemeClr>
                </a:solidFill>
                <a:latin typeface="Times New Roman" pitchFamily="18" charset="0"/>
                <a:cs typeface="Times New Roman" pitchFamily="18" charset="0"/>
              </a:rPr>
              <a:t>1) Elaboración del pliego de bases y condiciones</a:t>
            </a:r>
          </a:p>
          <a:p>
            <a:pPr algn="just">
              <a:spcBef>
                <a:spcPts val="1200"/>
              </a:spcBef>
            </a:pPr>
            <a:r>
              <a:rPr lang="es-AR" sz="2800" b="1" i="1" dirty="0">
                <a:solidFill>
                  <a:schemeClr val="accent2">
                    <a:lumMod val="50000"/>
                  </a:schemeClr>
                </a:solidFill>
                <a:latin typeface="Times New Roman" pitchFamily="18" charset="0"/>
                <a:cs typeface="Times New Roman" pitchFamily="18" charset="0"/>
              </a:rPr>
              <a:t>2) El llamado a licitación</a:t>
            </a:r>
          </a:p>
          <a:p>
            <a:pPr algn="just">
              <a:spcBef>
                <a:spcPts val="1200"/>
              </a:spcBef>
            </a:pPr>
            <a:r>
              <a:rPr lang="es-AR" sz="2800" b="1" i="1" dirty="0">
                <a:solidFill>
                  <a:schemeClr val="accent2">
                    <a:lumMod val="50000"/>
                  </a:schemeClr>
                </a:solidFill>
                <a:latin typeface="Times New Roman" pitchFamily="18" charset="0"/>
                <a:cs typeface="Times New Roman" pitchFamily="18" charset="0"/>
              </a:rPr>
              <a:t>3) Oferta y presentación del pliego</a:t>
            </a:r>
          </a:p>
          <a:p>
            <a:pPr algn="just">
              <a:spcBef>
                <a:spcPts val="1200"/>
              </a:spcBef>
            </a:pPr>
            <a:r>
              <a:rPr lang="es-AR" sz="2800" b="1" i="1" dirty="0">
                <a:solidFill>
                  <a:schemeClr val="accent2">
                    <a:lumMod val="50000"/>
                  </a:schemeClr>
                </a:solidFill>
                <a:latin typeface="Times New Roman" pitchFamily="18" charset="0"/>
                <a:cs typeface="Times New Roman" pitchFamily="18" charset="0"/>
              </a:rPr>
              <a:t>4) Apertura de los sobres</a:t>
            </a:r>
          </a:p>
          <a:p>
            <a:pPr algn="just">
              <a:spcBef>
                <a:spcPts val="1200"/>
              </a:spcBef>
            </a:pPr>
            <a:r>
              <a:rPr lang="es-AR" sz="2800" b="1" i="1" dirty="0">
                <a:solidFill>
                  <a:schemeClr val="accent2">
                    <a:lumMod val="50000"/>
                  </a:schemeClr>
                </a:solidFill>
                <a:latin typeface="Times New Roman" pitchFamily="18" charset="0"/>
                <a:cs typeface="Times New Roman" pitchFamily="18" charset="0"/>
              </a:rPr>
              <a:t>5) Adjudicación</a:t>
            </a:r>
            <a:endParaRPr lang="es-AR" sz="2800" dirty="0">
              <a:solidFill>
                <a:schemeClr val="accent2">
                  <a:lumMod val="50000"/>
                </a:schemeClr>
              </a:solidFill>
              <a:latin typeface="Times New Roman" pitchFamily="18" charset="0"/>
              <a:cs typeface="Times New Roman" pitchFamily="18" charset="0"/>
            </a:endParaRPr>
          </a:p>
          <a:p>
            <a:pPr algn="just">
              <a:spcBef>
                <a:spcPts val="1200"/>
              </a:spcBef>
            </a:pPr>
            <a:r>
              <a:rPr lang="es-AR" sz="2800" b="1" i="1" dirty="0">
                <a:solidFill>
                  <a:schemeClr val="accent2">
                    <a:lumMod val="50000"/>
                  </a:schemeClr>
                </a:solidFill>
                <a:latin typeface="Times New Roman" pitchFamily="18" charset="0"/>
                <a:cs typeface="Times New Roman" pitchFamily="18" charset="0"/>
              </a:rPr>
              <a:t>6) Perfeccionamiento</a:t>
            </a:r>
          </a:p>
          <a:p>
            <a:pPr algn="just">
              <a:spcBef>
                <a:spcPts val="1200"/>
              </a:spcBef>
            </a:pPr>
            <a:r>
              <a:rPr lang="es-AR" sz="2800" b="1" i="1" dirty="0">
                <a:solidFill>
                  <a:schemeClr val="accent2">
                    <a:lumMod val="50000"/>
                  </a:schemeClr>
                </a:solidFill>
                <a:latin typeface="Times New Roman" pitchFamily="18" charset="0"/>
                <a:cs typeface="Times New Roman" pitchFamily="18" charset="0"/>
              </a:rPr>
              <a:t>7) La mejora de propuesta</a:t>
            </a:r>
            <a:endParaRPr lang="es-AR" sz="2800" dirty="0"/>
          </a:p>
        </p:txBody>
      </p:sp>
      <p:sp>
        <p:nvSpPr>
          <p:cNvPr id="4" name="3 CuadroTexto"/>
          <p:cNvSpPr txBox="1"/>
          <p:nvPr/>
        </p:nvSpPr>
        <p:spPr>
          <a:xfrm>
            <a:off x="2809797" y="260648"/>
            <a:ext cx="3648755"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 proceso de licitación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043608" y="980728"/>
            <a:ext cx="7200800" cy="5724644"/>
          </a:xfrm>
          <a:prstGeom prst="rect">
            <a:avLst/>
          </a:prstGeom>
        </p:spPr>
        <p:txBody>
          <a:bodyPr wrap="square">
            <a:spAutoFit/>
          </a:bodyPr>
          <a:lstStyle/>
          <a:p>
            <a:pPr algn="ctr"/>
            <a:r>
              <a:rPr lang="es-AR" sz="2600" b="1" dirty="0">
                <a:solidFill>
                  <a:schemeClr val="tx1">
                    <a:lumMod val="50000"/>
                    <a:lumOff val="50000"/>
                  </a:schemeClr>
                </a:solidFill>
                <a:latin typeface="Times New Roman" pitchFamily="18" charset="0"/>
                <a:cs typeface="Times New Roman" pitchFamily="18" charset="0"/>
              </a:rPr>
              <a:t>(Etapas del procedimiento licitatorio)</a:t>
            </a:r>
          </a:p>
          <a:p>
            <a:endParaRPr lang="es-AR" sz="2600" dirty="0">
              <a:latin typeface="Times New Roman" pitchFamily="18" charset="0"/>
              <a:cs typeface="Times New Roman" pitchFamily="18" charset="0"/>
            </a:endParaRPr>
          </a:p>
          <a:p>
            <a:pPr algn="just"/>
            <a:r>
              <a:rPr lang="es-AR" sz="2600" b="1" i="1" dirty="0">
                <a:solidFill>
                  <a:schemeClr val="accent2">
                    <a:lumMod val="50000"/>
                  </a:schemeClr>
                </a:solidFill>
                <a:latin typeface="Times New Roman" pitchFamily="18" charset="0"/>
                <a:cs typeface="Times New Roman" pitchFamily="18" charset="0"/>
              </a:rPr>
              <a:t>1) Elaboración del pliego de bases y condiciones:</a:t>
            </a:r>
          </a:p>
          <a:p>
            <a:pPr algn="just">
              <a:spcBef>
                <a:spcPts val="1800"/>
              </a:spcBef>
            </a:pPr>
            <a:r>
              <a:rPr lang="es-AR" sz="2600" dirty="0">
                <a:solidFill>
                  <a:schemeClr val="accent2">
                    <a:lumMod val="50000"/>
                  </a:schemeClr>
                </a:solidFill>
                <a:latin typeface="Times New Roman" pitchFamily="18" charset="0"/>
                <a:cs typeface="Times New Roman" pitchFamily="18" charset="0"/>
              </a:rPr>
              <a:t>Es el conjunto de cláusulas redactadas por la administración publica, especificando el suministro, obra o servicio que se licita, estableciendo las condiciones del contrato a celebrarse y determinando el tramite a seguir en el procedimiento de licitación.</a:t>
            </a:r>
          </a:p>
          <a:p>
            <a:pPr algn="just">
              <a:spcBef>
                <a:spcPts val="1800"/>
              </a:spcBef>
            </a:pPr>
            <a:r>
              <a:rPr lang="es-AR" sz="2600" dirty="0">
                <a:solidFill>
                  <a:schemeClr val="accent2">
                    <a:lumMod val="50000"/>
                  </a:schemeClr>
                </a:solidFill>
                <a:latin typeface="Times New Roman" pitchFamily="18" charset="0"/>
                <a:cs typeface="Times New Roman" pitchFamily="18" charset="0"/>
              </a:rPr>
              <a:t>Se define el objeto de la prestación a contratar, la administración elabora los pliegos de condiciones que han de regir en la licitación. Y luego, en el contrato.</a:t>
            </a:r>
          </a:p>
          <a:p>
            <a:endParaRPr lang="es-AR" sz="2400" dirty="0"/>
          </a:p>
        </p:txBody>
      </p:sp>
      <p:sp>
        <p:nvSpPr>
          <p:cNvPr id="4" name="3 CuadroTexto"/>
          <p:cNvSpPr txBox="1"/>
          <p:nvPr/>
        </p:nvSpPr>
        <p:spPr>
          <a:xfrm>
            <a:off x="2809797" y="260648"/>
            <a:ext cx="3648755"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 proceso de licitación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55576" y="980728"/>
            <a:ext cx="7632848" cy="5663089"/>
          </a:xfrm>
          <a:prstGeom prst="rect">
            <a:avLst/>
          </a:prstGeom>
        </p:spPr>
        <p:txBody>
          <a:bodyPr wrap="square">
            <a:spAutoFit/>
          </a:bodyPr>
          <a:lstStyle/>
          <a:p>
            <a:pPr algn="ctr"/>
            <a:r>
              <a:rPr lang="es-AR" sz="2600" b="1" dirty="0">
                <a:solidFill>
                  <a:schemeClr val="tx1">
                    <a:lumMod val="50000"/>
                    <a:lumOff val="50000"/>
                  </a:schemeClr>
                </a:solidFill>
                <a:latin typeface="Times New Roman" pitchFamily="18" charset="0"/>
                <a:cs typeface="Times New Roman" pitchFamily="18" charset="0"/>
              </a:rPr>
              <a:t>(Etapas del procedimiento licitatorio)</a:t>
            </a:r>
          </a:p>
          <a:p>
            <a:endParaRPr lang="es-AR" sz="1200" dirty="0">
              <a:latin typeface="Times New Roman" pitchFamily="18" charset="0"/>
              <a:cs typeface="Times New Roman" pitchFamily="18" charset="0"/>
            </a:endParaRPr>
          </a:p>
          <a:p>
            <a:pPr algn="just"/>
            <a:r>
              <a:rPr lang="es-AR" sz="2600" b="1" i="1" dirty="0">
                <a:solidFill>
                  <a:schemeClr val="accent2">
                    <a:lumMod val="50000"/>
                  </a:schemeClr>
                </a:solidFill>
                <a:latin typeface="Times New Roman" pitchFamily="18" charset="0"/>
                <a:cs typeface="Times New Roman" pitchFamily="18" charset="0"/>
              </a:rPr>
              <a:t>2) El llamado a licitación:</a:t>
            </a:r>
          </a:p>
          <a:p>
            <a:pPr algn="just"/>
            <a:r>
              <a:rPr lang="es-AR" sz="2600" dirty="0">
                <a:solidFill>
                  <a:schemeClr val="accent2">
                    <a:lumMod val="50000"/>
                  </a:schemeClr>
                </a:solidFill>
                <a:latin typeface="Times New Roman" pitchFamily="18" charset="0"/>
                <a:cs typeface="Times New Roman" pitchFamily="18" charset="0"/>
              </a:rPr>
              <a:t>Esta es la invitación hecha al público para que presente ofertas con el fin de contratar con la administración determinada prestación en las condiciones que allí se definen. Ese llamado debe ser lo más amplio posible a fin de lograr una buena oferta. Frente al llamado concurrirán los que se denominan oferentes.</a:t>
            </a:r>
          </a:p>
          <a:p>
            <a:pPr algn="just"/>
            <a:endParaRPr lang="es-AR" sz="1200" dirty="0">
              <a:solidFill>
                <a:schemeClr val="accent2">
                  <a:lumMod val="50000"/>
                </a:schemeClr>
              </a:solidFill>
              <a:latin typeface="Times New Roman" pitchFamily="18" charset="0"/>
              <a:cs typeface="Times New Roman" pitchFamily="18" charset="0"/>
            </a:endParaRPr>
          </a:p>
          <a:p>
            <a:pPr algn="just"/>
            <a:r>
              <a:rPr lang="es-AR" sz="2600" b="1" i="1" dirty="0">
                <a:solidFill>
                  <a:schemeClr val="accent2">
                    <a:lumMod val="50000"/>
                  </a:schemeClr>
                </a:solidFill>
                <a:latin typeface="Times New Roman" pitchFamily="18" charset="0"/>
                <a:cs typeface="Times New Roman" pitchFamily="18" charset="0"/>
              </a:rPr>
              <a:t>3) Oferta y presentación del pliego:</a:t>
            </a:r>
          </a:p>
          <a:p>
            <a:pPr algn="just"/>
            <a:r>
              <a:rPr lang="es-AR" sz="2600" dirty="0">
                <a:solidFill>
                  <a:schemeClr val="accent2">
                    <a:lumMod val="50000"/>
                  </a:schemeClr>
                </a:solidFill>
                <a:latin typeface="Times New Roman" pitchFamily="18" charset="0"/>
                <a:cs typeface="Times New Roman" pitchFamily="18" charset="0"/>
              </a:rPr>
              <a:t>La oferta es el acto jurídico de propuesta que presenta el oferente con la aspiración de ser el cocontratante de la administración, siempre ajustada a las exigencias del pliego de la licitación.</a:t>
            </a:r>
            <a:endParaRPr lang="es-AR" sz="2400" dirty="0">
              <a:solidFill>
                <a:schemeClr val="accent2">
                  <a:lumMod val="50000"/>
                </a:schemeClr>
              </a:solidFill>
              <a:latin typeface="Times New Roman" pitchFamily="18" charset="0"/>
              <a:cs typeface="Times New Roman" pitchFamily="18" charset="0"/>
            </a:endParaRPr>
          </a:p>
        </p:txBody>
      </p:sp>
      <p:sp>
        <p:nvSpPr>
          <p:cNvPr id="6" name="5 CuadroTexto"/>
          <p:cNvSpPr txBox="1"/>
          <p:nvPr/>
        </p:nvSpPr>
        <p:spPr>
          <a:xfrm>
            <a:off x="2843808" y="332656"/>
            <a:ext cx="3648755"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 proceso de licitación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83568" y="908720"/>
            <a:ext cx="7848872" cy="5847755"/>
          </a:xfrm>
          <a:prstGeom prst="rect">
            <a:avLst/>
          </a:prstGeom>
        </p:spPr>
        <p:txBody>
          <a:bodyPr wrap="square">
            <a:spAutoFit/>
          </a:bodyPr>
          <a:lstStyle/>
          <a:p>
            <a:pPr algn="ctr"/>
            <a:r>
              <a:rPr lang="es-AR" sz="2600" b="1" dirty="0">
                <a:solidFill>
                  <a:schemeClr val="tx1">
                    <a:lumMod val="50000"/>
                    <a:lumOff val="50000"/>
                  </a:schemeClr>
                </a:solidFill>
                <a:latin typeface="Times New Roman" pitchFamily="18" charset="0"/>
                <a:cs typeface="Times New Roman" pitchFamily="18" charset="0"/>
              </a:rPr>
              <a:t>(Etapas del procedimiento licitatorio)</a:t>
            </a:r>
          </a:p>
          <a:p>
            <a:endParaRPr lang="es-AR" sz="1200" dirty="0">
              <a:latin typeface="Times New Roman" pitchFamily="18" charset="0"/>
              <a:cs typeface="Times New Roman" pitchFamily="18" charset="0"/>
            </a:endParaRPr>
          </a:p>
          <a:p>
            <a:pPr algn="just"/>
            <a:r>
              <a:rPr lang="es-AR" sz="2400" i="1" dirty="0">
                <a:solidFill>
                  <a:schemeClr val="accent2">
                    <a:lumMod val="50000"/>
                  </a:schemeClr>
                </a:solidFill>
                <a:latin typeface="Times New Roman" pitchFamily="18" charset="0"/>
                <a:cs typeface="Times New Roman" pitchFamily="18" charset="0"/>
              </a:rPr>
              <a:t>3.a)  </a:t>
            </a:r>
            <a:r>
              <a:rPr lang="es-AR" sz="2400" b="1" i="1" dirty="0">
                <a:solidFill>
                  <a:schemeClr val="accent2">
                    <a:lumMod val="50000"/>
                  </a:schemeClr>
                </a:solidFill>
                <a:latin typeface="Times New Roman" pitchFamily="18" charset="0"/>
                <a:cs typeface="Times New Roman" pitchFamily="18" charset="0"/>
              </a:rPr>
              <a:t>Presentación</a:t>
            </a:r>
            <a:r>
              <a:rPr lang="es-AR" sz="2400" i="1" dirty="0">
                <a:solidFill>
                  <a:schemeClr val="accent2">
                    <a:lumMod val="50000"/>
                  </a:schemeClr>
                </a:solidFill>
                <a:latin typeface="Times New Roman" pitchFamily="18" charset="0"/>
                <a:cs typeface="Times New Roman" pitchFamily="18" charset="0"/>
              </a:rPr>
              <a:t>: </a:t>
            </a:r>
            <a:r>
              <a:rPr lang="es-AR" sz="2400" dirty="0">
                <a:solidFill>
                  <a:schemeClr val="accent2">
                    <a:lumMod val="50000"/>
                  </a:schemeClr>
                </a:solidFill>
                <a:latin typeface="Times New Roman" pitchFamily="18" charset="0"/>
                <a:cs typeface="Times New Roman" pitchFamily="18" charset="0"/>
              </a:rPr>
              <a:t>las ofertas deben ser presentadas dentro del término que fija el licitante en el llamado a licitación. También cumpliendo los requisitos formales.</a:t>
            </a:r>
          </a:p>
          <a:p>
            <a:pPr algn="just"/>
            <a:endParaRPr lang="es-AR" sz="1200" dirty="0">
              <a:solidFill>
                <a:schemeClr val="accent2">
                  <a:lumMod val="50000"/>
                </a:schemeClr>
              </a:solidFill>
              <a:latin typeface="Times New Roman" pitchFamily="18" charset="0"/>
              <a:cs typeface="Times New Roman" pitchFamily="18" charset="0"/>
            </a:endParaRPr>
          </a:p>
          <a:p>
            <a:pPr algn="just"/>
            <a:r>
              <a:rPr lang="es-AR" sz="2400" i="1" dirty="0">
                <a:solidFill>
                  <a:schemeClr val="accent2">
                    <a:lumMod val="50000"/>
                  </a:schemeClr>
                </a:solidFill>
                <a:latin typeface="Times New Roman" pitchFamily="18" charset="0"/>
                <a:cs typeface="Times New Roman" pitchFamily="18" charset="0"/>
              </a:rPr>
              <a:t>3.b) </a:t>
            </a:r>
            <a:r>
              <a:rPr lang="es-AR" sz="2400" b="1" i="1" dirty="0">
                <a:solidFill>
                  <a:schemeClr val="accent2">
                    <a:lumMod val="50000"/>
                  </a:schemeClr>
                </a:solidFill>
                <a:latin typeface="Times New Roman" pitchFamily="18" charset="0"/>
                <a:cs typeface="Times New Roman" pitchFamily="18" charset="0"/>
              </a:rPr>
              <a:t>Requisitos: </a:t>
            </a:r>
            <a:r>
              <a:rPr lang="es-AR" sz="2400" dirty="0">
                <a:solidFill>
                  <a:schemeClr val="accent2">
                    <a:lumMod val="50000"/>
                  </a:schemeClr>
                </a:solidFill>
                <a:latin typeface="Times New Roman" pitchFamily="18" charset="0"/>
                <a:cs typeface="Times New Roman" pitchFamily="18" charset="0"/>
              </a:rPr>
              <a:t>existen requisitos que hacen al monto ofertado, que debe ser claro, determinado, escrito y firmado. También se imponen requisitos relativos a la persona del oferente.</a:t>
            </a:r>
          </a:p>
          <a:p>
            <a:pPr algn="just"/>
            <a:endParaRPr lang="es-AR" sz="1200" dirty="0">
              <a:solidFill>
                <a:schemeClr val="accent2">
                  <a:lumMod val="50000"/>
                </a:schemeClr>
              </a:solidFill>
              <a:latin typeface="Times New Roman" pitchFamily="18" charset="0"/>
              <a:cs typeface="Times New Roman" pitchFamily="18" charset="0"/>
            </a:endParaRPr>
          </a:p>
          <a:p>
            <a:pPr algn="just"/>
            <a:r>
              <a:rPr lang="es-AR" sz="2400" i="1" dirty="0">
                <a:solidFill>
                  <a:schemeClr val="accent2">
                    <a:lumMod val="50000"/>
                  </a:schemeClr>
                </a:solidFill>
                <a:latin typeface="Times New Roman" pitchFamily="18" charset="0"/>
                <a:cs typeface="Times New Roman" pitchFamily="18" charset="0"/>
              </a:rPr>
              <a:t>3.c) </a:t>
            </a:r>
            <a:r>
              <a:rPr lang="es-AR" sz="2400" b="1" i="1" dirty="0">
                <a:solidFill>
                  <a:schemeClr val="accent2">
                    <a:lumMod val="50000"/>
                  </a:schemeClr>
                </a:solidFill>
                <a:latin typeface="Times New Roman" pitchFamily="18" charset="0"/>
                <a:cs typeface="Times New Roman" pitchFamily="18" charset="0"/>
              </a:rPr>
              <a:t>Garantía precontractual: </a:t>
            </a:r>
            <a:r>
              <a:rPr lang="es-AR" sz="2400" dirty="0">
                <a:solidFill>
                  <a:schemeClr val="accent2">
                    <a:lumMod val="50000"/>
                  </a:schemeClr>
                </a:solidFill>
                <a:latin typeface="Times New Roman" pitchFamily="18" charset="0"/>
                <a:cs typeface="Times New Roman" pitchFamily="18" charset="0"/>
              </a:rPr>
              <a:t>junto con la propuesta, el oferente debe acompañar una garantía de mantenimiento de oferta (</a:t>
            </a:r>
            <a:r>
              <a:rPr lang="es-AR" sz="2400" b="1" i="1" dirty="0">
                <a:solidFill>
                  <a:schemeClr val="accent2">
                    <a:lumMod val="50000"/>
                  </a:schemeClr>
                </a:solidFill>
                <a:latin typeface="Times New Roman" pitchFamily="18" charset="0"/>
                <a:cs typeface="Times New Roman" pitchFamily="18" charset="0"/>
              </a:rPr>
              <a:t>Garantía de Oferta</a:t>
            </a:r>
            <a:r>
              <a:rPr lang="es-AR" sz="2400" dirty="0">
                <a:solidFill>
                  <a:schemeClr val="accent2">
                    <a:lumMod val="50000"/>
                  </a:schemeClr>
                </a:solidFill>
                <a:latin typeface="Times New Roman" pitchFamily="18" charset="0"/>
                <a:cs typeface="Times New Roman" pitchFamily="18" charset="0"/>
              </a:rPr>
              <a:t>). Asegura al licitante que el oferente no se va a arrepentir de su oferta antes del cumplimiento. Puede ser dinero en efectivo, títulos públicos, etc.</a:t>
            </a:r>
          </a:p>
        </p:txBody>
      </p:sp>
      <p:sp>
        <p:nvSpPr>
          <p:cNvPr id="4" name="3 CuadroTexto"/>
          <p:cNvSpPr txBox="1"/>
          <p:nvPr/>
        </p:nvSpPr>
        <p:spPr>
          <a:xfrm>
            <a:off x="2809797" y="260648"/>
            <a:ext cx="3648755"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 proceso de licitación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83568" y="908720"/>
            <a:ext cx="7848872" cy="5047536"/>
          </a:xfrm>
          <a:prstGeom prst="rect">
            <a:avLst/>
          </a:prstGeom>
        </p:spPr>
        <p:txBody>
          <a:bodyPr wrap="square">
            <a:spAutoFit/>
          </a:bodyPr>
          <a:lstStyle/>
          <a:p>
            <a:pPr algn="ctr"/>
            <a:r>
              <a:rPr lang="es-AR" sz="2600" b="1" dirty="0">
                <a:solidFill>
                  <a:schemeClr val="tx1">
                    <a:lumMod val="50000"/>
                    <a:lumOff val="50000"/>
                  </a:schemeClr>
                </a:solidFill>
                <a:latin typeface="Times New Roman" pitchFamily="18" charset="0"/>
                <a:cs typeface="Times New Roman" pitchFamily="18" charset="0"/>
              </a:rPr>
              <a:t>(Etapas del procedimiento licitatorio)</a:t>
            </a:r>
          </a:p>
          <a:p>
            <a:endParaRPr lang="es-AR" sz="2000" dirty="0">
              <a:latin typeface="Times New Roman" pitchFamily="18" charset="0"/>
              <a:cs typeface="Times New Roman" pitchFamily="18" charset="0"/>
            </a:endParaRPr>
          </a:p>
          <a:p>
            <a:pPr algn="just"/>
            <a:r>
              <a:rPr lang="es-AR" sz="2400" b="1" i="1" dirty="0">
                <a:solidFill>
                  <a:schemeClr val="accent2">
                    <a:lumMod val="50000"/>
                  </a:schemeClr>
                </a:solidFill>
                <a:latin typeface="Times New Roman" pitchFamily="18" charset="0"/>
                <a:cs typeface="Times New Roman" pitchFamily="18" charset="0"/>
              </a:rPr>
              <a:t>4) Apertura de los sobres:</a:t>
            </a:r>
          </a:p>
          <a:p>
            <a:pPr algn="just"/>
            <a:endParaRPr lang="es-AR" sz="1200" b="1" i="1" dirty="0">
              <a:solidFill>
                <a:schemeClr val="accent2">
                  <a:lumMod val="50000"/>
                </a:schemeClr>
              </a:solidFill>
              <a:latin typeface="Times New Roman" pitchFamily="18" charset="0"/>
              <a:cs typeface="Times New Roman" pitchFamily="18" charset="0"/>
            </a:endParaRPr>
          </a:p>
          <a:p>
            <a:pPr algn="just"/>
            <a:r>
              <a:rPr lang="es-AR" sz="2400" dirty="0">
                <a:solidFill>
                  <a:schemeClr val="accent2">
                    <a:lumMod val="50000"/>
                  </a:schemeClr>
                </a:solidFill>
                <a:latin typeface="Times New Roman" pitchFamily="18" charset="0"/>
                <a:cs typeface="Times New Roman" pitchFamily="18" charset="0"/>
              </a:rPr>
              <a:t>En el lugar, día y hora determinados para celebrar el acto, se procederá a abrir las propuestas en presencia de funcionarios designados por la dependencia y de todos aquellos que desearan presenciarlo. </a:t>
            </a:r>
          </a:p>
          <a:p>
            <a:pPr algn="just"/>
            <a:endParaRPr lang="es-AR" sz="1200" dirty="0">
              <a:solidFill>
                <a:schemeClr val="accent2">
                  <a:lumMod val="50000"/>
                </a:schemeClr>
              </a:solidFill>
              <a:latin typeface="Times New Roman" pitchFamily="18" charset="0"/>
              <a:cs typeface="Times New Roman" pitchFamily="18" charset="0"/>
            </a:endParaRPr>
          </a:p>
          <a:p>
            <a:pPr algn="just"/>
            <a:r>
              <a:rPr lang="es-AR" sz="2400" dirty="0">
                <a:solidFill>
                  <a:schemeClr val="accent2">
                    <a:lumMod val="50000"/>
                  </a:schemeClr>
                </a:solidFill>
                <a:latin typeface="Times New Roman" pitchFamily="18" charset="0"/>
                <a:cs typeface="Times New Roman" pitchFamily="18" charset="0"/>
              </a:rPr>
              <a:t>De lo acontecido se labra un acta y en ella se puede incluir todas las observaciones que los presentes quieran formular. </a:t>
            </a:r>
          </a:p>
          <a:p>
            <a:pPr algn="just"/>
            <a:endParaRPr lang="es-AR" sz="1200" dirty="0">
              <a:solidFill>
                <a:schemeClr val="accent2">
                  <a:lumMod val="50000"/>
                </a:schemeClr>
              </a:solidFill>
              <a:latin typeface="Times New Roman" pitchFamily="18" charset="0"/>
              <a:cs typeface="Times New Roman" pitchFamily="18" charset="0"/>
            </a:endParaRPr>
          </a:p>
          <a:p>
            <a:pPr algn="just"/>
            <a:r>
              <a:rPr lang="es-AR" sz="2400" dirty="0">
                <a:solidFill>
                  <a:schemeClr val="accent2">
                    <a:lumMod val="50000"/>
                  </a:schemeClr>
                </a:solidFill>
                <a:latin typeface="Times New Roman" pitchFamily="18" charset="0"/>
                <a:cs typeface="Times New Roman" pitchFamily="18" charset="0"/>
              </a:rPr>
              <a:t>A partir del acto de apertura se produce el análisis pormenorizado de las ofertas por parte de los distintos cuerpos integrantes del ente licitante.</a:t>
            </a:r>
          </a:p>
        </p:txBody>
      </p:sp>
      <p:sp>
        <p:nvSpPr>
          <p:cNvPr id="4" name="3 CuadroTexto"/>
          <p:cNvSpPr txBox="1"/>
          <p:nvPr/>
        </p:nvSpPr>
        <p:spPr>
          <a:xfrm>
            <a:off x="2809797" y="260648"/>
            <a:ext cx="3648755"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 proceso de licitación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83568" y="836712"/>
            <a:ext cx="7848872" cy="5663089"/>
          </a:xfrm>
          <a:prstGeom prst="rect">
            <a:avLst/>
          </a:prstGeom>
        </p:spPr>
        <p:txBody>
          <a:bodyPr wrap="square">
            <a:spAutoFit/>
          </a:bodyPr>
          <a:lstStyle/>
          <a:p>
            <a:pPr algn="ctr"/>
            <a:r>
              <a:rPr lang="es-AR" sz="2600" b="1" dirty="0">
                <a:solidFill>
                  <a:schemeClr val="tx1">
                    <a:lumMod val="50000"/>
                    <a:lumOff val="50000"/>
                  </a:schemeClr>
                </a:solidFill>
                <a:latin typeface="Times New Roman" pitchFamily="18" charset="0"/>
                <a:cs typeface="Times New Roman" pitchFamily="18" charset="0"/>
              </a:rPr>
              <a:t>(Etapas del procedimiento licitatorio)</a:t>
            </a:r>
          </a:p>
          <a:p>
            <a:endParaRPr lang="es-AR" sz="1200" dirty="0">
              <a:latin typeface="Times New Roman" pitchFamily="18" charset="0"/>
              <a:cs typeface="Times New Roman" pitchFamily="18" charset="0"/>
            </a:endParaRPr>
          </a:p>
          <a:p>
            <a:pPr algn="just"/>
            <a:r>
              <a:rPr lang="es-AR" sz="2400" b="1" i="1" dirty="0">
                <a:solidFill>
                  <a:schemeClr val="accent2">
                    <a:lumMod val="50000"/>
                  </a:schemeClr>
                </a:solidFill>
                <a:latin typeface="Times New Roman" pitchFamily="18" charset="0"/>
                <a:cs typeface="Times New Roman" pitchFamily="18" charset="0"/>
              </a:rPr>
              <a:t>5) Adjudicación:</a:t>
            </a:r>
          </a:p>
          <a:p>
            <a:pPr algn="just"/>
            <a:r>
              <a:rPr lang="es-AR" sz="2400" dirty="0">
                <a:solidFill>
                  <a:schemeClr val="accent2">
                    <a:lumMod val="50000"/>
                  </a:schemeClr>
                </a:solidFill>
                <a:latin typeface="Times New Roman" pitchFamily="18" charset="0"/>
                <a:cs typeface="Times New Roman" pitchFamily="18" charset="0"/>
              </a:rPr>
              <a:t>la adjudicación es el acto administrativo en virtud del cual el órgano competente de la administración licitante elige de entre los oferentes admitidos aquel que ha presentado la oferta con derecho a ser calificada como la más conveniente tras una valoración comparativa de todas las propuestas presentadas y admitidas.</a:t>
            </a:r>
          </a:p>
          <a:p>
            <a:pPr algn="just"/>
            <a:endParaRPr lang="es-AR" sz="1200" dirty="0">
              <a:solidFill>
                <a:schemeClr val="accent2">
                  <a:lumMod val="50000"/>
                </a:schemeClr>
              </a:solidFill>
              <a:latin typeface="Times New Roman" pitchFamily="18" charset="0"/>
              <a:cs typeface="Times New Roman" pitchFamily="18" charset="0"/>
            </a:endParaRPr>
          </a:p>
          <a:p>
            <a:pPr algn="just"/>
            <a:r>
              <a:rPr lang="es-AR" sz="2400" b="1" i="1" dirty="0">
                <a:solidFill>
                  <a:schemeClr val="accent2">
                    <a:lumMod val="50000"/>
                  </a:schemeClr>
                </a:solidFill>
                <a:latin typeface="Times New Roman" pitchFamily="18" charset="0"/>
                <a:cs typeface="Times New Roman" pitchFamily="18" charset="0"/>
              </a:rPr>
              <a:t>6) Perfeccionamiento:</a:t>
            </a:r>
          </a:p>
          <a:p>
            <a:pPr algn="just"/>
            <a:r>
              <a:rPr lang="es-AR" sz="2400" dirty="0">
                <a:solidFill>
                  <a:schemeClr val="accent2">
                    <a:lumMod val="50000"/>
                  </a:schemeClr>
                </a:solidFill>
                <a:latin typeface="Times New Roman" pitchFamily="18" charset="0"/>
                <a:cs typeface="Times New Roman" pitchFamily="18" charset="0"/>
              </a:rPr>
              <a:t>una vez seleccionado el oferente, se debe notificar en forma fehaciente dentro del plazo estipulado para el mantenimiento de las ofertas. Una vez notificado el oferente y habiéndose perfeccionado el contrato, la administración procede a la devolución de la fianza a aquellos que no fueron elegidos.</a:t>
            </a:r>
            <a:endParaRPr lang="es-AR" sz="2400" dirty="0"/>
          </a:p>
        </p:txBody>
      </p:sp>
      <p:sp>
        <p:nvSpPr>
          <p:cNvPr id="4" name="3 CuadroTexto"/>
          <p:cNvSpPr txBox="1"/>
          <p:nvPr/>
        </p:nvSpPr>
        <p:spPr>
          <a:xfrm>
            <a:off x="2809797" y="188640"/>
            <a:ext cx="3648755"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 proceso de licitación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83568" y="908720"/>
            <a:ext cx="7848872" cy="5293757"/>
          </a:xfrm>
          <a:prstGeom prst="rect">
            <a:avLst/>
          </a:prstGeom>
        </p:spPr>
        <p:txBody>
          <a:bodyPr wrap="square">
            <a:spAutoFit/>
          </a:bodyPr>
          <a:lstStyle/>
          <a:p>
            <a:pPr algn="ctr"/>
            <a:r>
              <a:rPr lang="es-AR" sz="2600" b="1" dirty="0">
                <a:solidFill>
                  <a:schemeClr val="tx1">
                    <a:lumMod val="50000"/>
                    <a:lumOff val="50000"/>
                  </a:schemeClr>
                </a:solidFill>
                <a:latin typeface="Times New Roman" pitchFamily="18" charset="0"/>
                <a:cs typeface="Times New Roman" pitchFamily="18" charset="0"/>
              </a:rPr>
              <a:t>(Etapas del procedimiento licitatorio)</a:t>
            </a:r>
          </a:p>
          <a:p>
            <a:endParaRPr lang="es-AR" sz="2000" dirty="0">
              <a:solidFill>
                <a:schemeClr val="accent2">
                  <a:lumMod val="50000"/>
                </a:schemeClr>
              </a:solidFill>
              <a:latin typeface="Times New Roman" pitchFamily="18" charset="0"/>
              <a:cs typeface="Times New Roman" pitchFamily="18" charset="0"/>
            </a:endParaRPr>
          </a:p>
          <a:p>
            <a:pPr algn="just"/>
            <a:r>
              <a:rPr lang="es-AR" sz="2400" b="1" i="1" dirty="0">
                <a:solidFill>
                  <a:schemeClr val="accent2">
                    <a:lumMod val="50000"/>
                  </a:schemeClr>
                </a:solidFill>
                <a:latin typeface="Times New Roman" pitchFamily="18" charset="0"/>
                <a:cs typeface="Times New Roman" pitchFamily="18" charset="0"/>
              </a:rPr>
              <a:t>7) La mejora de propuesta:</a:t>
            </a:r>
          </a:p>
          <a:p>
            <a:pPr algn="just"/>
            <a:r>
              <a:rPr lang="es-AR" sz="2400" dirty="0">
                <a:solidFill>
                  <a:schemeClr val="accent2">
                    <a:lumMod val="50000"/>
                  </a:schemeClr>
                </a:solidFill>
                <a:latin typeface="Times New Roman" pitchFamily="18" charset="0"/>
                <a:cs typeface="Times New Roman" pitchFamily="18" charset="0"/>
              </a:rPr>
              <a:t>Se da en el caso en que existan dos o más oferentes con una misma propuesta. Tiene por objeto poder seleccionar al mejor oferente.</a:t>
            </a:r>
          </a:p>
          <a:p>
            <a:pPr algn="just"/>
            <a:endParaRPr lang="es-AR" sz="3200" dirty="0">
              <a:solidFill>
                <a:schemeClr val="accent2">
                  <a:lumMod val="50000"/>
                </a:schemeClr>
              </a:solidFill>
              <a:latin typeface="Times New Roman" pitchFamily="18" charset="0"/>
              <a:cs typeface="Times New Roman" pitchFamily="18" charset="0"/>
            </a:endParaRPr>
          </a:p>
          <a:p>
            <a:pPr algn="ctr"/>
            <a:r>
              <a:rPr lang="es-AR" sz="3200" b="1" dirty="0">
                <a:solidFill>
                  <a:schemeClr val="accent2">
                    <a:lumMod val="50000"/>
                  </a:schemeClr>
                </a:solidFill>
                <a:latin typeface="Times New Roman" pitchFamily="18" charset="0"/>
                <a:cs typeface="Times New Roman" pitchFamily="18" charset="0"/>
              </a:rPr>
              <a:t>Licitación Privada:</a:t>
            </a:r>
          </a:p>
          <a:p>
            <a:pPr algn="ctr"/>
            <a:endParaRPr lang="es-AR" sz="1200" b="1" dirty="0">
              <a:solidFill>
                <a:schemeClr val="accent2">
                  <a:lumMod val="50000"/>
                </a:schemeClr>
              </a:solidFill>
              <a:latin typeface="Times New Roman" pitchFamily="18" charset="0"/>
              <a:cs typeface="Times New Roman" pitchFamily="18" charset="0"/>
            </a:endParaRPr>
          </a:p>
          <a:p>
            <a:pPr algn="just"/>
            <a:r>
              <a:rPr lang="es-AR" sz="2400" dirty="0">
                <a:solidFill>
                  <a:schemeClr val="accent2">
                    <a:lumMod val="50000"/>
                  </a:schemeClr>
                </a:solidFill>
                <a:latin typeface="Times New Roman" pitchFamily="18" charset="0"/>
                <a:cs typeface="Times New Roman" pitchFamily="18" charset="0"/>
              </a:rPr>
              <a:t>Existe cuando los participantes son sólo aquellos que la Administración determina e invita en forma personal.</a:t>
            </a:r>
          </a:p>
          <a:p>
            <a:pPr algn="just"/>
            <a:r>
              <a:rPr lang="es-AR" sz="2400" dirty="0">
                <a:solidFill>
                  <a:schemeClr val="accent2">
                    <a:lumMod val="50000"/>
                  </a:schemeClr>
                </a:solidFill>
                <a:latin typeface="Times New Roman" pitchFamily="18" charset="0"/>
                <a:cs typeface="Times New Roman" pitchFamily="18" charset="0"/>
              </a:rPr>
              <a:t>El acto mediante el cual la administración selecciona la lista de oferentes a invitar es discrecional.                      </a:t>
            </a:r>
            <a:r>
              <a:rPr lang="es-AR" sz="2400" dirty="0">
                <a:solidFill>
                  <a:schemeClr val="bg1"/>
                </a:solidFill>
                <a:latin typeface="Times New Roman" pitchFamily="18" charset="0"/>
                <a:cs typeface="Times New Roman" pitchFamily="18" charset="0"/>
              </a:rPr>
              <a:t>.</a:t>
            </a:r>
            <a:br>
              <a:rPr lang="es-AR" sz="2400" dirty="0">
                <a:latin typeface="Times New Roman" pitchFamily="18" charset="0"/>
                <a:cs typeface="Times New Roman" pitchFamily="18" charset="0"/>
              </a:rPr>
            </a:br>
            <a:endParaRPr lang="es-AR" sz="2400" dirty="0">
              <a:latin typeface="Times New Roman" pitchFamily="18" charset="0"/>
              <a:cs typeface="Times New Roman" pitchFamily="18" charset="0"/>
            </a:endParaRPr>
          </a:p>
        </p:txBody>
      </p:sp>
      <p:sp>
        <p:nvSpPr>
          <p:cNvPr id="4" name="3 CuadroTexto"/>
          <p:cNvSpPr txBox="1"/>
          <p:nvPr/>
        </p:nvSpPr>
        <p:spPr>
          <a:xfrm>
            <a:off x="2809797" y="260648"/>
            <a:ext cx="3648755"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 proceso de licitación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94898C4-FC8B-E4F2-7258-035F17FEA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25" y="1428750"/>
            <a:ext cx="6610350" cy="4000500"/>
          </a:xfrm>
          <a:prstGeom prst="rect">
            <a:avLst/>
          </a:prstGeom>
        </p:spPr>
      </p:pic>
    </p:spTree>
    <p:extLst>
      <p:ext uri="{BB962C8B-B14F-4D97-AF65-F5344CB8AC3E}">
        <p14:creationId xmlns:p14="http://schemas.microsoft.com/office/powerpoint/2010/main" val="1474870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2204864"/>
            <a:ext cx="7056784" cy="1754326"/>
          </a:xfrm>
          <a:prstGeom prst="rect">
            <a:avLst/>
          </a:prstGeom>
        </p:spPr>
        <p:txBody>
          <a:bodyPr wrap="square">
            <a:spAutoFit/>
          </a:bodyPr>
          <a:lstStyle/>
          <a:p>
            <a:pPr algn="ctr"/>
            <a:br>
              <a:rPr lang="es-AR" dirty="0">
                <a:solidFill>
                  <a:schemeClr val="accent2"/>
                </a:solidFill>
                <a:latin typeface="Arial" pitchFamily="34" charset="0"/>
                <a:cs typeface="Arial" pitchFamily="34" charset="0"/>
              </a:rPr>
            </a:br>
            <a:r>
              <a:rPr lang="es-AR" sz="3600" dirty="0">
                <a:solidFill>
                  <a:schemeClr val="accent2"/>
                </a:solidFill>
                <a:latin typeface="Times New Roman" pitchFamily="18" charset="0"/>
                <a:cs typeface="Times New Roman" pitchFamily="18" charset="0"/>
              </a:rPr>
              <a:t>ELABORACIÓN DE LOS PLIEGOS</a:t>
            </a:r>
            <a:br>
              <a:rPr lang="es-AR" dirty="0">
                <a:solidFill>
                  <a:schemeClr val="accent2"/>
                </a:solidFill>
                <a:latin typeface="Arial" pitchFamily="34" charset="0"/>
                <a:cs typeface="Arial" pitchFamily="34" charset="0"/>
              </a:rPr>
            </a:br>
            <a:endParaRPr lang="es-AR" dirty="0">
              <a:solidFill>
                <a:schemeClr val="accen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644682" y="260648"/>
            <a:ext cx="3978973"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Elaboración de los pliegos</a:t>
            </a:r>
          </a:p>
        </p:txBody>
      </p:sp>
      <p:sp>
        <p:nvSpPr>
          <p:cNvPr id="3" name="2 Rectángulo"/>
          <p:cNvSpPr/>
          <p:nvPr/>
        </p:nvSpPr>
        <p:spPr>
          <a:xfrm>
            <a:off x="467544" y="1124744"/>
            <a:ext cx="8424936" cy="4878259"/>
          </a:xfrm>
          <a:prstGeom prst="rect">
            <a:avLst/>
          </a:prstGeom>
        </p:spPr>
        <p:txBody>
          <a:bodyPr wrap="square">
            <a:spAutoFit/>
          </a:bodyPr>
          <a:lstStyle/>
          <a:p>
            <a:pPr algn="ctr"/>
            <a:r>
              <a:rPr lang="es-AR" sz="2900" dirty="0">
                <a:latin typeface="Times New Roman" pitchFamily="18" charset="0"/>
                <a:cs typeface="Times New Roman" pitchFamily="18" charset="0"/>
              </a:rPr>
              <a:t>PLIEGO ÚNICO DE BASES Y CONDICIONES</a:t>
            </a:r>
          </a:p>
          <a:p>
            <a:pPr algn="ctr"/>
            <a:r>
              <a:rPr lang="es-AR" sz="2900" dirty="0">
                <a:latin typeface="Times New Roman" pitchFamily="18" charset="0"/>
                <a:cs typeface="Times New Roman" pitchFamily="18" charset="0"/>
              </a:rPr>
              <a:t>GENERALES</a:t>
            </a:r>
          </a:p>
          <a:p>
            <a:pPr algn="just"/>
            <a:endParaRPr lang="es-AR" sz="2000" dirty="0">
              <a:latin typeface="Times New Roman" pitchFamily="18" charset="0"/>
              <a:cs typeface="Times New Roman" pitchFamily="18" charset="0"/>
            </a:endParaRPr>
          </a:p>
          <a:p>
            <a:pPr algn="just"/>
            <a:r>
              <a:rPr lang="es-AR" sz="2900" dirty="0">
                <a:latin typeface="Times New Roman" pitchFamily="18" charset="0"/>
                <a:cs typeface="Times New Roman" pitchFamily="18" charset="0"/>
              </a:rPr>
              <a:t>El pliego único de bases y condiciones generales fue aprobado por la resolución del ministerio de economía Nº 834/2000 y </a:t>
            </a:r>
            <a:r>
              <a:rPr lang="es-AR" sz="2900" u="sng" dirty="0">
                <a:latin typeface="Times New Roman" pitchFamily="18" charset="0"/>
                <a:cs typeface="Times New Roman" pitchFamily="18" charset="0"/>
              </a:rPr>
              <a:t>debe ser utilizado en forma obligatoria en todos los procedimientos </a:t>
            </a:r>
            <a:r>
              <a:rPr lang="es-AR" sz="2900" dirty="0">
                <a:latin typeface="Times New Roman" pitchFamily="18" charset="0"/>
                <a:cs typeface="Times New Roman" pitchFamily="18" charset="0"/>
              </a:rPr>
              <a:t>de selección que lleven a cabo las jurisdicciones y entidades comprendidas dentro del ámbito de aplicación del decreto Nº1023/2001.</a:t>
            </a:r>
            <a:endParaRPr lang="es-AR" sz="2200" dirty="0"/>
          </a:p>
          <a:p>
            <a:pPr algn="ctr"/>
            <a:endParaRPr lang="es-AR" sz="2200" dirty="0"/>
          </a:p>
        </p:txBody>
      </p:sp>
      <p:sp>
        <p:nvSpPr>
          <p:cNvPr id="4" name="TextBox 3">
            <a:extLst>
              <a:ext uri="{FF2B5EF4-FFF2-40B4-BE49-F238E27FC236}">
                <a16:creationId xmlns:a16="http://schemas.microsoft.com/office/drawing/2014/main" id="{2CC88373-F57D-4D49-8AEA-922797185E10}"/>
              </a:ext>
            </a:extLst>
          </p:cNvPr>
          <p:cNvSpPr txBox="1"/>
          <p:nvPr/>
        </p:nvSpPr>
        <p:spPr>
          <a:xfrm>
            <a:off x="1403648" y="5789629"/>
            <a:ext cx="6332183" cy="954107"/>
          </a:xfrm>
          <a:prstGeom prst="rect">
            <a:avLst/>
          </a:prstGeom>
          <a:noFill/>
        </p:spPr>
        <p:txBody>
          <a:bodyPr wrap="none" rtlCol="0">
            <a:spAutoFit/>
          </a:bodyPr>
          <a:lstStyle/>
          <a:p>
            <a:r>
              <a:rPr lang="es-ES" sz="1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Resolución Nº834/ 2000  y decreto Nº1023/2001</a:t>
            </a:r>
          </a:p>
          <a:p>
            <a:r>
              <a:rPr lang="es-ES" sz="1400" i="1" dirty="0">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http://servicios.infoleg.gob.ar/infolegInternet/anexos/60000-64999/64646/norma.htm</a:t>
            </a:r>
            <a:endParaRPr lang="es-ES" sz="1400" i="1" dirty="0">
              <a:latin typeface="Times New Roman" panose="02020603050405020304" pitchFamily="18" charset="0"/>
              <a:cs typeface="Times New Roman" panose="02020603050405020304" pitchFamily="18" charset="0"/>
            </a:endParaRPr>
          </a:p>
          <a:p>
            <a:r>
              <a:rPr lang="es-ES" sz="1400" i="1" dirty="0">
                <a:latin typeface="Times New Roman" panose="02020603050405020304" pitchFamily="18" charset="0"/>
                <a:cs typeface="Times New Roman" panose="02020603050405020304" pitchFamily="18" charset="0"/>
                <a:hlinkClick r:id="rId4"/>
              </a:rPr>
              <a:t>http://servicios.infoleg.gob.ar/infolegInternet/anexos/65000-69999/68396/texact.htm</a:t>
            </a:r>
            <a:endParaRPr lang="es-ES" sz="1400" i="1" dirty="0">
              <a:latin typeface="Times New Roman" panose="02020603050405020304" pitchFamily="18" charset="0"/>
              <a:cs typeface="Times New Roman" panose="02020603050405020304" pitchFamily="18" charset="0"/>
            </a:endParaRPr>
          </a:p>
          <a:p>
            <a:endParaRPr lang="es-E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644682" y="260648"/>
            <a:ext cx="3978973"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Elaboración de los pliegos</a:t>
            </a:r>
          </a:p>
        </p:txBody>
      </p:sp>
      <p:sp>
        <p:nvSpPr>
          <p:cNvPr id="3" name="2 Rectángulo"/>
          <p:cNvSpPr/>
          <p:nvPr/>
        </p:nvSpPr>
        <p:spPr>
          <a:xfrm>
            <a:off x="395536" y="980728"/>
            <a:ext cx="8424936" cy="5109091"/>
          </a:xfrm>
          <a:prstGeom prst="rect">
            <a:avLst/>
          </a:prstGeom>
        </p:spPr>
        <p:txBody>
          <a:bodyPr wrap="square">
            <a:spAutoFit/>
          </a:bodyPr>
          <a:lstStyle/>
          <a:p>
            <a:pPr algn="ctr"/>
            <a:r>
              <a:rPr lang="es-AR" sz="2800" dirty="0">
                <a:latin typeface="Times New Roman" pitchFamily="18" charset="0"/>
                <a:cs typeface="Times New Roman" pitchFamily="18" charset="0"/>
              </a:rPr>
              <a:t>PLIEGO DE BASES Y CONDICIONES</a:t>
            </a:r>
          </a:p>
          <a:p>
            <a:pPr algn="ctr"/>
            <a:r>
              <a:rPr lang="es-AR" sz="2800" dirty="0">
                <a:latin typeface="Times New Roman" pitchFamily="18" charset="0"/>
                <a:cs typeface="Times New Roman" pitchFamily="18" charset="0"/>
              </a:rPr>
              <a:t>PARTICULARES</a:t>
            </a:r>
          </a:p>
          <a:p>
            <a:pPr algn="ctr"/>
            <a:endParaRPr lang="es-AR" sz="2600" dirty="0">
              <a:latin typeface="Times New Roman" pitchFamily="18" charset="0"/>
              <a:cs typeface="Times New Roman" pitchFamily="18" charset="0"/>
            </a:endParaRPr>
          </a:p>
          <a:p>
            <a:pPr algn="just"/>
            <a:r>
              <a:rPr lang="es-AR" sz="2600" u="sng" dirty="0">
                <a:latin typeface="Times New Roman" pitchFamily="18" charset="0"/>
                <a:cs typeface="Times New Roman" pitchFamily="18" charset="0"/>
              </a:rPr>
              <a:t>Los pliegos particulares, que contienen normas comple-mentarias, deben ajustarse en forma ineludible a las normas de jerarquía superior</a:t>
            </a:r>
            <a:r>
              <a:rPr lang="es-AR" sz="2600" dirty="0">
                <a:latin typeface="Times New Roman" pitchFamily="18" charset="0"/>
                <a:cs typeface="Times New Roman" pitchFamily="18" charset="0"/>
              </a:rPr>
              <a:t>, no pudiendo en consecuencia, incluir requisitos que se aparten de lo determinado en el decreto delegado nº 1023/2001, en el decreto nº 436/2000 y en el pliego único.</a:t>
            </a:r>
          </a:p>
          <a:p>
            <a:pPr algn="just"/>
            <a:endParaRPr lang="es-AR" sz="1200" dirty="0">
              <a:latin typeface="Times New Roman" pitchFamily="18" charset="0"/>
              <a:cs typeface="Times New Roman" pitchFamily="18" charset="0"/>
            </a:endParaRPr>
          </a:p>
          <a:p>
            <a:pPr algn="just"/>
            <a:r>
              <a:rPr lang="es-AR" sz="2600" dirty="0">
                <a:latin typeface="Times New Roman" pitchFamily="18" charset="0"/>
                <a:cs typeface="Times New Roman" pitchFamily="18" charset="0"/>
              </a:rPr>
              <a:t>Deben ser elaborados y aprobados por el organismo contra- tante para cada procedimiento de selección.</a:t>
            </a:r>
          </a:p>
          <a:p>
            <a:pPr algn="just"/>
            <a:endParaRPr lang="es-AR"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95536" y="1124744"/>
            <a:ext cx="8424936" cy="4770537"/>
          </a:xfrm>
          <a:prstGeom prst="rect">
            <a:avLst/>
          </a:prstGeom>
        </p:spPr>
        <p:txBody>
          <a:bodyPr wrap="square">
            <a:spAutoFit/>
          </a:bodyPr>
          <a:lstStyle/>
          <a:p>
            <a:pPr algn="ctr"/>
            <a:r>
              <a:rPr lang="es-AR" sz="2800" dirty="0">
                <a:latin typeface="Times New Roman" pitchFamily="18" charset="0"/>
                <a:cs typeface="Times New Roman" pitchFamily="18" charset="0"/>
              </a:rPr>
              <a:t>PLIEGO DE BASES Y CONDICIONES</a:t>
            </a:r>
          </a:p>
          <a:p>
            <a:pPr algn="ctr"/>
            <a:r>
              <a:rPr lang="es-AR" sz="2800" dirty="0">
                <a:latin typeface="Times New Roman" pitchFamily="18" charset="0"/>
                <a:cs typeface="Times New Roman" pitchFamily="18" charset="0"/>
              </a:rPr>
              <a:t>PARTICULARES</a:t>
            </a:r>
          </a:p>
          <a:p>
            <a:pPr algn="ctr"/>
            <a:endParaRPr lang="es-AR" sz="1200" dirty="0">
              <a:latin typeface="Times New Roman" pitchFamily="18" charset="0"/>
              <a:cs typeface="Times New Roman" pitchFamily="18" charset="0"/>
            </a:endParaRPr>
          </a:p>
          <a:p>
            <a:pPr algn="just"/>
            <a:r>
              <a:rPr lang="es-AR" sz="2600" u="sng" dirty="0">
                <a:latin typeface="Times New Roman" pitchFamily="18" charset="0"/>
                <a:cs typeface="Times New Roman" pitchFamily="18" charset="0"/>
              </a:rPr>
              <a:t>No se deberán formular especificaciones cuyo cumplimiento sólo sea factible para determinadas empresas o productos</a:t>
            </a:r>
            <a:r>
              <a:rPr lang="es-AR" sz="2600" dirty="0">
                <a:latin typeface="Times New Roman" pitchFamily="18" charset="0"/>
                <a:cs typeface="Times New Roman" pitchFamily="18" charset="0"/>
              </a:rPr>
              <a:t>, ni transcribirse detalladamente textos extraídos de folletos, catálogos o presupuestos informativos.</a:t>
            </a:r>
          </a:p>
          <a:p>
            <a:pPr algn="just"/>
            <a:endParaRPr lang="es-AR" sz="1200" dirty="0">
              <a:latin typeface="Times New Roman" pitchFamily="18" charset="0"/>
              <a:cs typeface="Times New Roman" pitchFamily="18" charset="0"/>
            </a:endParaRPr>
          </a:p>
          <a:p>
            <a:pPr algn="just"/>
            <a:r>
              <a:rPr lang="es-AR" sz="2400" dirty="0">
                <a:latin typeface="Times New Roman" pitchFamily="18" charset="0"/>
                <a:cs typeface="Times New Roman" pitchFamily="18" charset="0"/>
              </a:rPr>
              <a:t>Las especificaciones técnicas deberán consignar en forma clara e inconfundible: las características y especies de la prestación, la calidad exigida y en su caso las normas de calidad que deben cumplir los bienes o servicios o satisfacer los proveedores.</a:t>
            </a:r>
          </a:p>
          <a:p>
            <a:pPr algn="just"/>
            <a:endParaRPr lang="es-AR" sz="2400" dirty="0"/>
          </a:p>
        </p:txBody>
      </p:sp>
      <p:sp>
        <p:nvSpPr>
          <p:cNvPr id="4" name="3 CuadroTexto"/>
          <p:cNvSpPr txBox="1"/>
          <p:nvPr/>
        </p:nvSpPr>
        <p:spPr>
          <a:xfrm>
            <a:off x="2644682" y="260648"/>
            <a:ext cx="3978973"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Elaboración de los pliegos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95536" y="1268760"/>
            <a:ext cx="8424936" cy="4770537"/>
          </a:xfrm>
          <a:prstGeom prst="rect">
            <a:avLst/>
          </a:prstGeom>
        </p:spPr>
        <p:txBody>
          <a:bodyPr wrap="square">
            <a:spAutoFit/>
          </a:bodyPr>
          <a:lstStyle/>
          <a:p>
            <a:pPr algn="ctr"/>
            <a:r>
              <a:rPr lang="es-AR" sz="2800" dirty="0">
                <a:latin typeface="Times New Roman" pitchFamily="18" charset="0"/>
                <a:cs typeface="Times New Roman" pitchFamily="18" charset="0"/>
              </a:rPr>
              <a:t>PLIEGO DE BASES Y CONDICIONES</a:t>
            </a:r>
          </a:p>
          <a:p>
            <a:pPr algn="ctr"/>
            <a:r>
              <a:rPr lang="es-AR" sz="2800" dirty="0">
                <a:latin typeface="Times New Roman" pitchFamily="18" charset="0"/>
                <a:cs typeface="Times New Roman" pitchFamily="18" charset="0"/>
              </a:rPr>
              <a:t>PARTICULARES</a:t>
            </a:r>
          </a:p>
          <a:p>
            <a:pPr algn="ctr"/>
            <a:endParaRPr lang="es-AR" sz="1200" dirty="0">
              <a:latin typeface="Times New Roman" pitchFamily="18" charset="0"/>
              <a:cs typeface="Times New Roman" pitchFamily="18" charset="0"/>
            </a:endParaRPr>
          </a:p>
          <a:p>
            <a:pPr algn="just"/>
            <a:r>
              <a:rPr lang="es-AR" sz="2600" dirty="0">
                <a:latin typeface="Times New Roman" pitchFamily="18" charset="0"/>
                <a:cs typeface="Times New Roman" pitchFamily="18" charset="0"/>
              </a:rPr>
              <a:t>Las especificaciones técnicas deberán consignar en forma clara e inconfundible: </a:t>
            </a:r>
          </a:p>
          <a:p>
            <a:pPr algn="just"/>
            <a:endParaRPr lang="es-AR" sz="1000" dirty="0">
              <a:latin typeface="Times New Roman" pitchFamily="18" charset="0"/>
              <a:cs typeface="Times New Roman" pitchFamily="18" charset="0"/>
            </a:endParaRPr>
          </a:p>
          <a:p>
            <a:pPr>
              <a:buFont typeface="Wingdings" pitchFamily="2" charset="2"/>
              <a:buChar char="ü"/>
            </a:pPr>
            <a:r>
              <a:rPr lang="es-AR" sz="2600" dirty="0">
                <a:latin typeface="Times New Roman" pitchFamily="18" charset="0"/>
                <a:cs typeface="Times New Roman" pitchFamily="18" charset="0"/>
              </a:rPr>
              <a:t>Si los elementos deben ser nuevos, usados o reacondicionados.</a:t>
            </a:r>
          </a:p>
          <a:p>
            <a:pPr>
              <a:buFont typeface="Wingdings" pitchFamily="2" charset="2"/>
              <a:buChar char="ü"/>
            </a:pPr>
            <a:endParaRPr lang="es-AR" sz="1000" dirty="0">
              <a:latin typeface="Times New Roman" pitchFamily="18" charset="0"/>
              <a:cs typeface="Times New Roman" pitchFamily="18" charset="0"/>
            </a:endParaRPr>
          </a:p>
          <a:p>
            <a:pPr>
              <a:buFont typeface="Wingdings" pitchFamily="2" charset="2"/>
              <a:buChar char="ü"/>
            </a:pPr>
            <a:r>
              <a:rPr lang="es-AR" sz="2600" dirty="0">
                <a:latin typeface="Times New Roman" pitchFamily="18" charset="0"/>
                <a:cs typeface="Times New Roman" pitchFamily="18" charset="0"/>
              </a:rPr>
              <a:t>Si se aceptarán tolerancias. </a:t>
            </a:r>
          </a:p>
          <a:p>
            <a:pPr>
              <a:buFont typeface="Wingdings" pitchFamily="2" charset="2"/>
              <a:buChar char="ü"/>
            </a:pPr>
            <a:endParaRPr lang="es-AR" sz="1000" dirty="0">
              <a:latin typeface="Times New Roman" pitchFamily="18" charset="0"/>
              <a:cs typeface="Times New Roman" pitchFamily="18" charset="0"/>
            </a:endParaRPr>
          </a:p>
          <a:p>
            <a:pPr>
              <a:buFont typeface="Wingdings" pitchFamily="2" charset="2"/>
              <a:buChar char="ü"/>
            </a:pPr>
            <a:r>
              <a:rPr lang="es-AR" sz="2600" dirty="0">
                <a:latin typeface="Times New Roman" pitchFamily="18" charset="0"/>
                <a:cs typeface="Times New Roman" pitchFamily="18" charset="0"/>
              </a:rPr>
              <a:t>Para la reparación de aparatos, máquinas o motores podrán solicitarse repuestos denominados legítimos.</a:t>
            </a:r>
          </a:p>
          <a:p>
            <a:pPr algn="just"/>
            <a:endParaRPr lang="es-AR" sz="2400" dirty="0"/>
          </a:p>
        </p:txBody>
      </p:sp>
      <p:sp>
        <p:nvSpPr>
          <p:cNvPr id="4" name="3 CuadroTexto"/>
          <p:cNvSpPr txBox="1"/>
          <p:nvPr/>
        </p:nvSpPr>
        <p:spPr>
          <a:xfrm>
            <a:off x="2644682" y="260648"/>
            <a:ext cx="3978973" cy="523220"/>
          </a:xfrm>
          <a:prstGeom prst="rect">
            <a:avLst/>
          </a:prstGeom>
          <a:noFill/>
        </p:spPr>
        <p:txBody>
          <a:bodyPr wrap="none" rtlCol="0">
            <a:spAutoFit/>
          </a:bodyPr>
          <a:lstStyle/>
          <a:p>
            <a:pPr algn="ctr"/>
            <a:r>
              <a:rPr lang="es-AR" sz="2800" dirty="0">
                <a:solidFill>
                  <a:schemeClr val="accent2"/>
                </a:solidFill>
                <a:latin typeface="Times New Roman" pitchFamily="18" charset="0"/>
                <a:cs typeface="Times New Roman" pitchFamily="18" charset="0"/>
              </a:rPr>
              <a:t>Elaboración de los pliegos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547664" y="2132856"/>
            <a:ext cx="5904656" cy="1938992"/>
          </a:xfrm>
          <a:prstGeom prst="rect">
            <a:avLst/>
          </a:prstGeom>
        </p:spPr>
        <p:txBody>
          <a:bodyPr wrap="square">
            <a:spAutoFit/>
          </a:bodyPr>
          <a:lstStyle/>
          <a:p>
            <a:pPr algn="ctr"/>
            <a:r>
              <a:rPr lang="es-AR" sz="4000" dirty="0">
                <a:solidFill>
                  <a:schemeClr val="accent2"/>
                </a:solidFill>
                <a:latin typeface="Times New Roman" pitchFamily="18" charset="0"/>
                <a:cs typeface="Times New Roman" pitchFamily="18" charset="0"/>
              </a:rPr>
              <a:t>PUBLICIDAD Y DIFUSIÓN PLIEGOS Y</a:t>
            </a:r>
          </a:p>
          <a:p>
            <a:pPr algn="ctr"/>
            <a:r>
              <a:rPr lang="es-AR" sz="4000" dirty="0">
                <a:solidFill>
                  <a:schemeClr val="accent2"/>
                </a:solidFill>
                <a:latin typeface="Times New Roman" pitchFamily="18" charset="0"/>
                <a:cs typeface="Times New Roman" pitchFamily="18" charset="0"/>
              </a:rPr>
              <a:t>CONVOCATORIAS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693302" y="260648"/>
            <a:ext cx="5881738" cy="461665"/>
          </a:xfrm>
          <a:prstGeom prst="rect">
            <a:avLst/>
          </a:prstGeom>
          <a:noFill/>
        </p:spPr>
        <p:txBody>
          <a:bodyPr wrap="none" rtlCol="0">
            <a:spAutoFit/>
          </a:bodyPr>
          <a:lstStyle/>
          <a:p>
            <a:pPr algn="ctr"/>
            <a:r>
              <a:rPr lang="es-AR" sz="2400" dirty="0">
                <a:solidFill>
                  <a:schemeClr val="accent2"/>
                </a:solidFill>
                <a:latin typeface="Times New Roman" pitchFamily="18" charset="0"/>
                <a:cs typeface="Times New Roman" pitchFamily="18" charset="0"/>
              </a:rPr>
              <a:t>Publicidad y difusión Pliegos y Convocatorias</a:t>
            </a:r>
          </a:p>
        </p:txBody>
      </p:sp>
      <p:sp>
        <p:nvSpPr>
          <p:cNvPr id="3" name="2 Rectángulo"/>
          <p:cNvSpPr/>
          <p:nvPr/>
        </p:nvSpPr>
        <p:spPr>
          <a:xfrm>
            <a:off x="611560" y="1010245"/>
            <a:ext cx="7992888" cy="5740033"/>
          </a:xfrm>
          <a:prstGeom prst="rect">
            <a:avLst/>
          </a:prstGeom>
        </p:spPr>
        <p:txBody>
          <a:bodyPr wrap="square">
            <a:spAutoFit/>
          </a:bodyPr>
          <a:lstStyle/>
          <a:p>
            <a:pPr algn="ctr"/>
            <a:r>
              <a:rPr lang="es-AR" sz="2800" b="1" dirty="0">
                <a:latin typeface="Times New Roman" pitchFamily="18" charset="0"/>
                <a:cs typeface="Times New Roman" pitchFamily="18" charset="0"/>
              </a:rPr>
              <a:t>Pliego único y pliegos particulares</a:t>
            </a:r>
          </a:p>
          <a:p>
            <a:pPr>
              <a:spcBef>
                <a:spcPts val="3000"/>
              </a:spcBef>
            </a:pPr>
            <a:r>
              <a:rPr lang="es-AR" sz="2800" dirty="0">
                <a:latin typeface="Times New Roman" pitchFamily="18" charset="0"/>
                <a:cs typeface="Times New Roman" pitchFamily="18" charset="0"/>
              </a:rPr>
              <a:t>Publicidad y difusión pliegos y convocatorias.</a:t>
            </a:r>
          </a:p>
          <a:p>
            <a:pPr algn="just">
              <a:spcBef>
                <a:spcPts val="2400"/>
              </a:spcBef>
            </a:pPr>
            <a:r>
              <a:rPr lang="es-AR" sz="2800" dirty="0">
                <a:latin typeface="Times New Roman" pitchFamily="18" charset="0"/>
                <a:cs typeface="Times New Roman" pitchFamily="18" charset="0"/>
              </a:rPr>
              <a:t>Exhibidos en forma obligatoria en carteleras o carpetas ubicadas en lugares visibles del organismo c</a:t>
            </a:r>
            <a:r>
              <a:rPr lang="es-AR" sz="2800" spc="-20" dirty="0">
                <a:latin typeface="Times New Roman" pitchFamily="18" charset="0"/>
                <a:cs typeface="Times New Roman" pitchFamily="18" charset="0"/>
              </a:rPr>
              <a:t>ontratante, cuyo ingreso sea irrestricto para los interesados.</a:t>
            </a:r>
          </a:p>
          <a:p>
            <a:pPr algn="just">
              <a:spcBef>
                <a:spcPts val="2400"/>
              </a:spcBef>
            </a:pPr>
            <a:r>
              <a:rPr lang="es-AR" sz="2800" spc="-20" dirty="0">
                <a:latin typeface="Times New Roman" pitchFamily="18" charset="0"/>
                <a:cs typeface="Times New Roman" pitchFamily="18" charset="0"/>
              </a:rPr>
              <a:t>Difundidos en el sitio web de la ONC (Oficina Nacional de Contrataciones) a partir del primer día de la convocatoria</a:t>
            </a:r>
            <a:r>
              <a:rPr lang="es-AR" sz="2800" dirty="0">
                <a:latin typeface="Times New Roman" pitchFamily="18" charset="0"/>
                <a:cs typeface="Times New Roman" pitchFamily="18" charset="0"/>
              </a:rPr>
              <a:t>.</a:t>
            </a:r>
          </a:p>
          <a:p>
            <a:pPr algn="ctr"/>
            <a:endParaRPr lang="es-AR" sz="2000" dirty="0"/>
          </a:p>
          <a:p>
            <a:pPr algn="ctr">
              <a:spcBef>
                <a:spcPts val="1200"/>
              </a:spcBef>
            </a:pPr>
            <a:r>
              <a:rPr lang="es-AR" sz="2000" i="1" dirty="0">
                <a:solidFill>
                  <a:schemeClr val="accent2"/>
                </a:solidFill>
                <a:cs typeface="Times New Roman" pitchFamily="18" charset="0"/>
              </a:rPr>
              <a:t>ARTICULO 13 DECRETO 436/2000</a:t>
            </a:r>
            <a:endParaRPr lang="es-AR"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95536" y="1268760"/>
            <a:ext cx="8424936" cy="5324535"/>
          </a:xfrm>
          <a:prstGeom prst="rect">
            <a:avLst/>
          </a:prstGeom>
        </p:spPr>
        <p:txBody>
          <a:bodyPr wrap="square">
            <a:spAutoFit/>
          </a:bodyPr>
          <a:lstStyle/>
          <a:p>
            <a:pPr algn="ctr"/>
            <a:r>
              <a:rPr lang="es-AR" sz="2600" b="1" dirty="0">
                <a:latin typeface="Times New Roman" pitchFamily="18" charset="0"/>
                <a:cs typeface="Times New Roman" pitchFamily="18" charset="0"/>
              </a:rPr>
              <a:t>LICITACIÓN PÚBLICA – CONCURSO PÚBLICO</a:t>
            </a:r>
          </a:p>
          <a:p>
            <a:pPr algn="ctr"/>
            <a:endParaRPr lang="es-AR" sz="2600" dirty="0">
              <a:latin typeface="Times New Roman" pitchFamily="18" charset="0"/>
              <a:cs typeface="Times New Roman" pitchFamily="18" charset="0"/>
            </a:endParaRPr>
          </a:p>
          <a:p>
            <a:pPr algn="ctr"/>
            <a:r>
              <a:rPr lang="es-AR" sz="2400" dirty="0">
                <a:latin typeface="Times New Roman" pitchFamily="18" charset="0"/>
                <a:cs typeface="Times New Roman" pitchFamily="18" charset="0"/>
              </a:rPr>
              <a:t>CUALQUIERA SEA SU MONTO</a:t>
            </a:r>
          </a:p>
          <a:p>
            <a:pPr algn="just"/>
            <a:endParaRPr lang="es-AR" sz="1200" dirty="0">
              <a:latin typeface="Times New Roman" pitchFamily="18" charset="0"/>
              <a:cs typeface="Times New Roman" pitchFamily="18" charset="0"/>
            </a:endParaRPr>
          </a:p>
          <a:p>
            <a:pPr algn="just"/>
            <a:r>
              <a:rPr lang="es-AR" sz="2800" dirty="0">
                <a:latin typeface="Times New Roman" pitchFamily="18" charset="0"/>
                <a:cs typeface="Times New Roman" pitchFamily="18" charset="0"/>
              </a:rPr>
              <a:t>Difusión en el sitio de internet de la Oficina Nacional de Contrataciones.</a:t>
            </a:r>
          </a:p>
          <a:p>
            <a:pPr algn="just">
              <a:spcBef>
                <a:spcPts val="1800"/>
              </a:spcBef>
            </a:pPr>
            <a:r>
              <a:rPr lang="es-AR" sz="2800" dirty="0">
                <a:latin typeface="Times New Roman" pitchFamily="18" charset="0"/>
                <a:cs typeface="Times New Roman" pitchFamily="18" charset="0"/>
              </a:rPr>
              <a:t>Publicación en el boletín oficial: 2 días con 20 días Corridos de antelación a la fecha de apertura.</a:t>
            </a:r>
          </a:p>
          <a:p>
            <a:pPr algn="just">
              <a:spcBef>
                <a:spcPts val="1800"/>
              </a:spcBef>
            </a:pPr>
            <a:r>
              <a:rPr lang="es-AR" sz="2800" dirty="0">
                <a:latin typeface="Times New Roman" pitchFamily="18" charset="0"/>
                <a:cs typeface="Times New Roman" pitchFamily="18" charset="0"/>
              </a:rPr>
              <a:t>Los días de anticipación se computarán a partir del día hábil inmediato siguiente al de la última publicación.</a:t>
            </a:r>
          </a:p>
          <a:p>
            <a:pPr algn="ctr"/>
            <a:endParaRPr lang="es-AR" sz="2400" dirty="0"/>
          </a:p>
          <a:p>
            <a:pPr algn="ctr">
              <a:spcBef>
                <a:spcPts val="1200"/>
              </a:spcBef>
            </a:pPr>
            <a:r>
              <a:rPr lang="es-AR" sz="2000" i="1" dirty="0">
                <a:solidFill>
                  <a:schemeClr val="accent2"/>
                </a:solidFill>
              </a:rPr>
              <a:t>ARTÍCULO 32 DECRETO 1023/2001</a:t>
            </a:r>
            <a:endParaRPr lang="es-ES" sz="2000" i="1" dirty="0">
              <a:solidFill>
                <a:schemeClr val="accent2"/>
              </a:solidFill>
            </a:endParaRPr>
          </a:p>
        </p:txBody>
      </p:sp>
      <p:sp>
        <p:nvSpPr>
          <p:cNvPr id="4" name="3 CuadroTexto"/>
          <p:cNvSpPr txBox="1"/>
          <p:nvPr/>
        </p:nvSpPr>
        <p:spPr>
          <a:xfrm>
            <a:off x="1693302" y="260648"/>
            <a:ext cx="5881738" cy="461665"/>
          </a:xfrm>
          <a:prstGeom prst="rect">
            <a:avLst/>
          </a:prstGeom>
          <a:noFill/>
        </p:spPr>
        <p:txBody>
          <a:bodyPr wrap="none" rtlCol="0">
            <a:spAutoFit/>
          </a:bodyPr>
          <a:lstStyle/>
          <a:p>
            <a:pPr algn="ctr"/>
            <a:r>
              <a:rPr lang="es-AR" sz="2400" dirty="0">
                <a:solidFill>
                  <a:schemeClr val="accent2"/>
                </a:solidFill>
                <a:latin typeface="Times New Roman" pitchFamily="18" charset="0"/>
                <a:cs typeface="Times New Roman" pitchFamily="18" charset="0"/>
              </a:rPr>
              <a:t>Publicidad y difusión Pliegos y Convocatorias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95536" y="1268760"/>
            <a:ext cx="8424936" cy="5032147"/>
          </a:xfrm>
          <a:prstGeom prst="rect">
            <a:avLst/>
          </a:prstGeom>
        </p:spPr>
        <p:txBody>
          <a:bodyPr wrap="square">
            <a:spAutoFit/>
          </a:bodyPr>
          <a:lstStyle/>
          <a:p>
            <a:pPr algn="ctr"/>
            <a:r>
              <a:rPr lang="es-AR" sz="2600" b="1" dirty="0">
                <a:latin typeface="Times New Roman" pitchFamily="18" charset="0"/>
                <a:cs typeface="Times New Roman" pitchFamily="18" charset="0"/>
              </a:rPr>
              <a:t>LICITACIÓN PÚBLICA – CONCURSO PÚBLICO</a:t>
            </a:r>
          </a:p>
          <a:p>
            <a:pPr algn="ctr"/>
            <a:endParaRPr lang="es-AR" sz="2600" dirty="0">
              <a:latin typeface="Times New Roman" pitchFamily="18" charset="0"/>
              <a:cs typeface="Times New Roman" pitchFamily="18" charset="0"/>
            </a:endParaRPr>
          </a:p>
          <a:p>
            <a:pPr algn="ctr"/>
            <a:r>
              <a:rPr lang="es-AR" sz="2400" dirty="0">
                <a:latin typeface="Times New Roman" pitchFamily="18" charset="0"/>
                <a:cs typeface="Times New Roman" pitchFamily="18" charset="0"/>
              </a:rPr>
              <a:t>CUALQUIERA SEA SU MONTO</a:t>
            </a:r>
          </a:p>
          <a:p>
            <a:pPr algn="just">
              <a:spcBef>
                <a:spcPts val="3000"/>
              </a:spcBef>
            </a:pPr>
            <a:r>
              <a:rPr lang="es-AR" sz="2600" dirty="0">
                <a:latin typeface="Times New Roman" pitchFamily="18" charset="0"/>
                <a:cs typeface="Times New Roman" pitchFamily="18" charset="0"/>
              </a:rPr>
              <a:t>En su caso, se publicará aviso, por el mismo lapso y con igual antelación, en el medio de difusión oficial, provincial o municipal, donde deba cumplirse la prestación.</a:t>
            </a:r>
          </a:p>
          <a:p>
            <a:pPr algn="just">
              <a:spcBef>
                <a:spcPts val="1800"/>
              </a:spcBef>
            </a:pPr>
            <a:r>
              <a:rPr lang="es-AR" sz="2600" dirty="0">
                <a:latin typeface="Times New Roman" pitchFamily="18" charset="0"/>
                <a:cs typeface="Times New Roman" pitchFamily="18" charset="0"/>
              </a:rPr>
              <a:t>En caso que tales medios no existieren o no fueren de publicación diaria, dichas publicaciones se efectuaran en uno de los medios de mayor difusión del lugar.</a:t>
            </a:r>
          </a:p>
          <a:p>
            <a:pPr algn="ctr"/>
            <a:endParaRPr lang="es-AR" sz="2400" dirty="0">
              <a:latin typeface="Times New Roman" pitchFamily="18" charset="0"/>
              <a:cs typeface="Times New Roman" pitchFamily="18" charset="0"/>
            </a:endParaRPr>
          </a:p>
          <a:p>
            <a:pPr algn="ctr">
              <a:spcBef>
                <a:spcPts val="600"/>
              </a:spcBef>
            </a:pPr>
            <a:r>
              <a:rPr lang="es-AR" sz="2000" i="1" dirty="0">
                <a:solidFill>
                  <a:schemeClr val="accent2"/>
                </a:solidFill>
                <a:cs typeface="Arial" pitchFamily="34" charset="0"/>
              </a:rPr>
              <a:t>ARTÍCULO 14 DECRETO 436/2000</a:t>
            </a:r>
            <a:endParaRPr lang="es-ES" sz="2000" i="1" dirty="0">
              <a:solidFill>
                <a:schemeClr val="accent2"/>
              </a:solidFill>
              <a:cs typeface="Arial" pitchFamily="34" charset="0"/>
            </a:endParaRPr>
          </a:p>
        </p:txBody>
      </p:sp>
      <p:sp>
        <p:nvSpPr>
          <p:cNvPr id="4" name="3 CuadroTexto"/>
          <p:cNvSpPr txBox="1"/>
          <p:nvPr/>
        </p:nvSpPr>
        <p:spPr>
          <a:xfrm>
            <a:off x="1693302" y="260648"/>
            <a:ext cx="5881738" cy="461665"/>
          </a:xfrm>
          <a:prstGeom prst="rect">
            <a:avLst/>
          </a:prstGeom>
          <a:noFill/>
        </p:spPr>
        <p:txBody>
          <a:bodyPr wrap="none" rtlCol="0">
            <a:spAutoFit/>
          </a:bodyPr>
          <a:lstStyle/>
          <a:p>
            <a:pPr algn="ctr"/>
            <a:r>
              <a:rPr lang="es-AR" sz="2400" dirty="0">
                <a:solidFill>
                  <a:schemeClr val="accent2"/>
                </a:solidFill>
                <a:latin typeface="Times New Roman" pitchFamily="18" charset="0"/>
                <a:cs typeface="Times New Roman" pitchFamily="18" charset="0"/>
              </a:rPr>
              <a:t>Publicidad y difusión Pliegos y Convocatorias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23528" y="980728"/>
            <a:ext cx="8496944" cy="5693866"/>
          </a:xfrm>
          <a:prstGeom prst="rect">
            <a:avLst/>
          </a:prstGeom>
        </p:spPr>
        <p:txBody>
          <a:bodyPr wrap="square">
            <a:spAutoFit/>
          </a:bodyPr>
          <a:lstStyle/>
          <a:p>
            <a:pPr algn="ctr"/>
            <a:r>
              <a:rPr lang="es-AR" sz="2600" b="1" dirty="0">
                <a:latin typeface="Times New Roman" pitchFamily="18" charset="0"/>
                <a:cs typeface="Times New Roman" pitchFamily="18" charset="0"/>
              </a:rPr>
              <a:t>LICITACIÓN PÚBLICA – CONCURSO PÚBLICO</a:t>
            </a:r>
          </a:p>
          <a:p>
            <a:pPr algn="ctr"/>
            <a:endParaRPr lang="es-AR" sz="2000" dirty="0">
              <a:latin typeface="Times New Roman" pitchFamily="18" charset="0"/>
              <a:cs typeface="Times New Roman" pitchFamily="18" charset="0"/>
            </a:endParaRPr>
          </a:p>
          <a:p>
            <a:pPr algn="ctr"/>
            <a:r>
              <a:rPr lang="es-AR" sz="2400" dirty="0">
                <a:latin typeface="Times New Roman" pitchFamily="18" charset="0"/>
                <a:cs typeface="Times New Roman" pitchFamily="18" charset="0"/>
              </a:rPr>
              <a:t>CUALQUIERA SEA SU MONTO</a:t>
            </a:r>
          </a:p>
          <a:p>
            <a:pPr algn="just">
              <a:spcBef>
                <a:spcPts val="2400"/>
              </a:spcBef>
            </a:pPr>
            <a:r>
              <a:rPr lang="es-AR" sz="2200" dirty="0">
                <a:latin typeface="Times New Roman" pitchFamily="18" charset="0"/>
                <a:cs typeface="Times New Roman" pitchFamily="18" charset="0"/>
              </a:rPr>
              <a:t>Comunicaciones a las asociaciones que nuclean a los productores, fabricantes comerciantes del rubro y, en su caso, a las asociaciones locales del lugar donde deban efectuarse las provisiones, para su difusión entre los interesados.</a:t>
            </a:r>
          </a:p>
          <a:p>
            <a:pPr algn="just">
              <a:spcBef>
                <a:spcPts val="1800"/>
              </a:spcBef>
            </a:pPr>
            <a:r>
              <a:rPr lang="es-AR" sz="2200" dirty="0">
                <a:latin typeface="Times New Roman" pitchFamily="18" charset="0"/>
                <a:cs typeface="Times New Roman" pitchFamily="18" charset="0"/>
              </a:rPr>
              <a:t>Las mismas podrán cursarse por cualquier medio durante el lapso de las publicaciones.</a:t>
            </a:r>
          </a:p>
          <a:p>
            <a:pPr algn="just">
              <a:spcBef>
                <a:spcPts val="1800"/>
              </a:spcBef>
            </a:pPr>
            <a:r>
              <a:rPr lang="es-AR" sz="2200" dirty="0">
                <a:latin typeface="Times New Roman" pitchFamily="18" charset="0"/>
                <a:cs typeface="Times New Roman" pitchFamily="18" charset="0"/>
              </a:rPr>
              <a:t>Podrán cursarse invitaciones a firmas que sean proveedoras habituales del organismo o que, por su importancia, se considere conveniente que conozcan la convocatoria.</a:t>
            </a:r>
          </a:p>
          <a:p>
            <a:pPr algn="just"/>
            <a:endParaRPr lang="es-AR" sz="2200" dirty="0"/>
          </a:p>
          <a:p>
            <a:pPr algn="ctr"/>
            <a:r>
              <a:rPr lang="es-AR" i="1" dirty="0">
                <a:solidFill>
                  <a:schemeClr val="accent2"/>
                </a:solidFill>
              </a:rPr>
              <a:t>ARTÍCULO 14 DECRETO 436/2000</a:t>
            </a:r>
            <a:endParaRPr lang="es-ES" i="1" dirty="0">
              <a:solidFill>
                <a:schemeClr val="accent2"/>
              </a:solidFill>
            </a:endParaRPr>
          </a:p>
        </p:txBody>
      </p:sp>
      <p:sp>
        <p:nvSpPr>
          <p:cNvPr id="4" name="3 CuadroTexto"/>
          <p:cNvSpPr txBox="1"/>
          <p:nvPr/>
        </p:nvSpPr>
        <p:spPr>
          <a:xfrm>
            <a:off x="1693302" y="260648"/>
            <a:ext cx="5881738" cy="461665"/>
          </a:xfrm>
          <a:prstGeom prst="rect">
            <a:avLst/>
          </a:prstGeom>
          <a:noFill/>
        </p:spPr>
        <p:txBody>
          <a:bodyPr wrap="none" rtlCol="0">
            <a:spAutoFit/>
          </a:bodyPr>
          <a:lstStyle/>
          <a:p>
            <a:pPr algn="ctr"/>
            <a:r>
              <a:rPr lang="es-AR" sz="2400" dirty="0">
                <a:solidFill>
                  <a:schemeClr val="accent2"/>
                </a:solidFill>
                <a:latin typeface="Times New Roman" pitchFamily="18" charset="0"/>
                <a:cs typeface="Times New Roman" pitchFamily="18" charset="0"/>
              </a:rPr>
              <a:t>Publicidad y difusión Pliegos y Convocatorias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260648"/>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Disposiciones generales del régimen de Contrataciones de la APN</a:t>
            </a:r>
          </a:p>
        </p:txBody>
      </p:sp>
      <p:sp>
        <p:nvSpPr>
          <p:cNvPr id="3" name="2 Rectángulo"/>
          <p:cNvSpPr/>
          <p:nvPr/>
        </p:nvSpPr>
        <p:spPr>
          <a:xfrm>
            <a:off x="755576" y="980728"/>
            <a:ext cx="7848872" cy="5201424"/>
          </a:xfrm>
          <a:prstGeom prst="rect">
            <a:avLst/>
          </a:prstGeom>
        </p:spPr>
        <p:txBody>
          <a:bodyPr wrap="square">
            <a:spAutoFit/>
          </a:bodyPr>
          <a:lstStyle/>
          <a:p>
            <a:pPr>
              <a:spcBef>
                <a:spcPts val="600"/>
              </a:spcBef>
            </a:pPr>
            <a:r>
              <a:rPr lang="es-AR" sz="2800" dirty="0">
                <a:solidFill>
                  <a:schemeClr val="accent2"/>
                </a:solidFill>
                <a:latin typeface="Times New Roman" pitchFamily="18" charset="0"/>
                <a:cs typeface="Times New Roman" pitchFamily="18" charset="0"/>
              </a:rPr>
              <a:t>OBJETO</a:t>
            </a:r>
          </a:p>
          <a:p>
            <a:pPr algn="just">
              <a:spcBef>
                <a:spcPts val="1200"/>
              </a:spcBef>
            </a:pPr>
            <a:endParaRPr lang="es-AR" sz="1400" dirty="0">
              <a:latin typeface="Times New Roman" pitchFamily="18" charset="0"/>
              <a:cs typeface="Times New Roman" pitchFamily="18" charset="0"/>
            </a:endParaRPr>
          </a:p>
          <a:p>
            <a:pPr algn="just"/>
            <a:r>
              <a:rPr lang="es-AR" sz="2400" dirty="0">
                <a:latin typeface="Times New Roman" pitchFamily="18" charset="0"/>
                <a:cs typeface="Times New Roman" pitchFamily="18" charset="0"/>
              </a:rPr>
              <a:t>Que las obras, bienes y servicios... </a:t>
            </a:r>
          </a:p>
          <a:p>
            <a:pPr indent="180000" algn="just">
              <a:spcBef>
                <a:spcPts val="1200"/>
              </a:spcBef>
              <a:buFont typeface="Wingdings" pitchFamily="2" charset="2"/>
              <a:buChar char="ü"/>
            </a:pPr>
            <a:r>
              <a:rPr lang="es-AR" sz="2400" dirty="0">
                <a:latin typeface="Times New Roman" pitchFamily="18" charset="0"/>
                <a:cs typeface="Times New Roman" pitchFamily="18" charset="0"/>
              </a:rPr>
              <a:t>sean obtenidos con la mejor tecnología proporcionada a las necesidades, </a:t>
            </a:r>
          </a:p>
          <a:p>
            <a:pPr indent="180000" algn="just">
              <a:spcBef>
                <a:spcPts val="1200"/>
              </a:spcBef>
              <a:buFont typeface="Wingdings" pitchFamily="2" charset="2"/>
              <a:buChar char="ü"/>
            </a:pPr>
            <a:r>
              <a:rPr lang="es-AR" sz="2400" dirty="0">
                <a:latin typeface="Times New Roman" pitchFamily="18" charset="0"/>
                <a:cs typeface="Times New Roman" pitchFamily="18" charset="0"/>
              </a:rPr>
              <a:t>en el momento oportuno y </a:t>
            </a:r>
          </a:p>
          <a:p>
            <a:pPr indent="180000" algn="just">
              <a:spcBef>
                <a:spcPts val="1200"/>
              </a:spcBef>
              <a:buFont typeface="Wingdings" pitchFamily="2" charset="2"/>
              <a:buChar char="ü"/>
            </a:pPr>
            <a:r>
              <a:rPr lang="es-AR" sz="2400" dirty="0">
                <a:latin typeface="Times New Roman" pitchFamily="18" charset="0"/>
                <a:cs typeface="Times New Roman" pitchFamily="18" charset="0"/>
              </a:rPr>
              <a:t>al menor costo posible, también que la venta de bienes sea al mejor postor, </a:t>
            </a:r>
          </a:p>
          <a:p>
            <a:pPr indent="180000" algn="just">
              <a:spcBef>
                <a:spcPts val="1200"/>
              </a:spcBef>
              <a:buFont typeface="Wingdings" pitchFamily="2" charset="2"/>
              <a:buChar char="ü"/>
            </a:pPr>
            <a:r>
              <a:rPr lang="es-AR" sz="2400" dirty="0">
                <a:latin typeface="Times New Roman" pitchFamily="18" charset="0"/>
                <a:cs typeface="Times New Roman" pitchFamily="18" charset="0"/>
              </a:rPr>
              <a:t>para el desempeño eficiente de la administración y para el logro de los resultados requeridos por la sociedad.</a:t>
            </a:r>
          </a:p>
          <a:p>
            <a:pPr algn="ctr"/>
            <a:endParaRPr lang="es-AR" dirty="0"/>
          </a:p>
          <a:p>
            <a:pPr algn="ctr">
              <a:spcBef>
                <a:spcPts val="1200"/>
              </a:spcBef>
            </a:pPr>
            <a:r>
              <a:rPr lang="es-AR" sz="2000" i="1" dirty="0">
                <a:solidFill>
                  <a:schemeClr val="accent2"/>
                </a:solidFill>
              </a:rPr>
              <a:t>ARTÍCULO 1º DECRETO 1023/2001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9" presetClass="entr" presetSubtype="0" accel="10000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59532" y="1124744"/>
            <a:ext cx="8424936" cy="5278368"/>
          </a:xfrm>
          <a:prstGeom prst="rect">
            <a:avLst/>
          </a:prstGeom>
        </p:spPr>
        <p:txBody>
          <a:bodyPr wrap="square">
            <a:spAutoFit/>
          </a:bodyPr>
          <a:lstStyle/>
          <a:p>
            <a:pPr algn="ctr"/>
            <a:r>
              <a:rPr lang="es-AR" sz="2600" b="1" dirty="0">
                <a:latin typeface="Times New Roman" pitchFamily="18" charset="0"/>
                <a:cs typeface="Times New Roman" pitchFamily="18" charset="0"/>
              </a:rPr>
              <a:t>LICITACION PRIVADA – CONCURSO PRIVADO</a:t>
            </a:r>
            <a:endParaRPr lang="es-AR" sz="2600" dirty="0">
              <a:latin typeface="Times New Roman" pitchFamily="18" charset="0"/>
              <a:cs typeface="Times New Roman" pitchFamily="18" charset="0"/>
            </a:endParaRPr>
          </a:p>
          <a:p>
            <a:pPr algn="just"/>
            <a:endParaRPr lang="es-AR" sz="3200" dirty="0">
              <a:latin typeface="Times New Roman" pitchFamily="18" charset="0"/>
              <a:cs typeface="Times New Roman" pitchFamily="18" charset="0"/>
            </a:endParaRPr>
          </a:p>
          <a:p>
            <a:pPr algn="just"/>
            <a:r>
              <a:rPr lang="es-AR" sz="2500" dirty="0">
                <a:latin typeface="Times New Roman" pitchFamily="18" charset="0"/>
                <a:cs typeface="Times New Roman" pitchFamily="18" charset="0"/>
              </a:rPr>
              <a:t>Difusión en el sitio de internet de la Oficina Nacional de Contrataciones.</a:t>
            </a:r>
          </a:p>
          <a:p>
            <a:pPr algn="just"/>
            <a:endParaRPr lang="es-AR" sz="2500" dirty="0">
              <a:latin typeface="Times New Roman" pitchFamily="18" charset="0"/>
              <a:cs typeface="Times New Roman" pitchFamily="18" charset="0"/>
            </a:endParaRPr>
          </a:p>
          <a:p>
            <a:pPr algn="just"/>
            <a:r>
              <a:rPr lang="es-AR" sz="2500" dirty="0">
                <a:latin typeface="Times New Roman" pitchFamily="18" charset="0"/>
                <a:cs typeface="Times New Roman" pitchFamily="18" charset="0"/>
              </a:rPr>
              <a:t>No se publica en boletín oficial.</a:t>
            </a:r>
          </a:p>
          <a:p>
            <a:pPr algn="just"/>
            <a:endParaRPr lang="es-AR" sz="2500" dirty="0">
              <a:latin typeface="Times New Roman" pitchFamily="18" charset="0"/>
              <a:cs typeface="Times New Roman" pitchFamily="18" charset="0"/>
            </a:endParaRPr>
          </a:p>
          <a:p>
            <a:pPr algn="just"/>
            <a:r>
              <a:rPr lang="es-AR" sz="2500" dirty="0">
                <a:latin typeface="Times New Roman" pitchFamily="18" charset="0"/>
                <a:cs typeface="Times New Roman" pitchFamily="18" charset="0"/>
              </a:rPr>
              <a:t>Invitación a cinco proveedores incorporados en el SIPRO (</a:t>
            </a:r>
            <a:r>
              <a:rPr lang="es-AR" sz="2400" i="1" dirty="0">
                <a:solidFill>
                  <a:schemeClr val="bg1">
                    <a:lumMod val="50000"/>
                  </a:schemeClr>
                </a:solidFill>
                <a:latin typeface="Times New Roman" pitchFamily="18" charset="0"/>
                <a:cs typeface="Times New Roman" pitchFamily="18" charset="0"/>
              </a:rPr>
              <a:t>Sistema de Información de Proveedores</a:t>
            </a:r>
            <a:r>
              <a:rPr lang="es-AR" sz="2500" dirty="0">
                <a:latin typeface="Times New Roman" pitchFamily="18" charset="0"/>
                <a:cs typeface="Times New Roman" pitchFamily="18" charset="0"/>
              </a:rPr>
              <a:t>).</a:t>
            </a:r>
          </a:p>
          <a:p>
            <a:pPr algn="just"/>
            <a:endParaRPr lang="es-AR" sz="2500" dirty="0">
              <a:latin typeface="Times New Roman" pitchFamily="18" charset="0"/>
              <a:cs typeface="Times New Roman" pitchFamily="18" charset="0"/>
            </a:endParaRPr>
          </a:p>
          <a:p>
            <a:pPr algn="just"/>
            <a:r>
              <a:rPr lang="es-AR" sz="2500" dirty="0">
                <a:latin typeface="Times New Roman" pitchFamily="18" charset="0"/>
                <a:cs typeface="Times New Roman" pitchFamily="18" charset="0"/>
              </a:rPr>
              <a:t>Antelación 7 días corridos a la fecha de apertura.</a:t>
            </a:r>
          </a:p>
          <a:p>
            <a:pPr algn="just"/>
            <a:endParaRPr lang="es-AR" sz="3600" dirty="0"/>
          </a:p>
          <a:p>
            <a:pPr algn="ctr"/>
            <a:r>
              <a:rPr lang="es-AR" i="1" dirty="0">
                <a:solidFill>
                  <a:schemeClr val="accent2"/>
                </a:solidFill>
              </a:rPr>
              <a:t>ARTÍCULO 32 DECRETO 1023/01 – ARTÍCULO 15 DECRETO 436/00</a:t>
            </a:r>
            <a:endParaRPr lang="es-ES" i="1" dirty="0">
              <a:solidFill>
                <a:schemeClr val="accent2"/>
              </a:solidFill>
            </a:endParaRPr>
          </a:p>
        </p:txBody>
      </p:sp>
      <p:sp>
        <p:nvSpPr>
          <p:cNvPr id="4" name="3 CuadroTexto"/>
          <p:cNvSpPr txBox="1"/>
          <p:nvPr/>
        </p:nvSpPr>
        <p:spPr>
          <a:xfrm>
            <a:off x="1693302" y="260648"/>
            <a:ext cx="5881738" cy="461665"/>
          </a:xfrm>
          <a:prstGeom prst="rect">
            <a:avLst/>
          </a:prstGeom>
          <a:noFill/>
        </p:spPr>
        <p:txBody>
          <a:bodyPr wrap="none" rtlCol="0">
            <a:spAutoFit/>
          </a:bodyPr>
          <a:lstStyle/>
          <a:p>
            <a:pPr algn="ctr"/>
            <a:r>
              <a:rPr lang="es-AR" sz="2400" dirty="0">
                <a:solidFill>
                  <a:schemeClr val="accent2"/>
                </a:solidFill>
                <a:latin typeface="Times New Roman" pitchFamily="18" charset="0"/>
                <a:cs typeface="Times New Roman" pitchFamily="18" charset="0"/>
              </a:rPr>
              <a:t>Publicidad y difusión Pliegos y Convocatorias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95536" y="980728"/>
            <a:ext cx="8424936" cy="4985980"/>
          </a:xfrm>
          <a:prstGeom prst="rect">
            <a:avLst/>
          </a:prstGeom>
        </p:spPr>
        <p:txBody>
          <a:bodyPr wrap="square">
            <a:spAutoFit/>
          </a:bodyPr>
          <a:lstStyle/>
          <a:p>
            <a:pPr algn="ctr"/>
            <a:r>
              <a:rPr lang="es-AR" sz="2600" b="1" dirty="0">
                <a:latin typeface="Times New Roman" pitchFamily="18" charset="0"/>
                <a:cs typeface="Times New Roman" pitchFamily="18" charset="0"/>
              </a:rPr>
              <a:t>LICITACION PRIVADA – CONCURSO PRIVADO</a:t>
            </a:r>
          </a:p>
          <a:p>
            <a:pPr algn="ctr"/>
            <a:endParaRPr lang="es-AR" sz="2400" dirty="0"/>
          </a:p>
          <a:p>
            <a:pPr algn="just"/>
            <a:r>
              <a:rPr lang="es-AR" sz="2400" dirty="0">
                <a:latin typeface="Times New Roman" pitchFamily="18" charset="0"/>
                <a:cs typeface="Times New Roman" pitchFamily="18" charset="0"/>
              </a:rPr>
              <a:t>Comunicaciones a las asociaciones que nuclean a los prestadores, productores, fabricantes y comerciantes del rubro, para su difusión entre los posibles interesados en participar. El envío de estas comunicaciones se podrá efectuar por cualquier medio, dejando constancia en el expediente.</a:t>
            </a:r>
          </a:p>
          <a:p>
            <a:pPr algn="just"/>
            <a:endParaRPr lang="es-AR" sz="2400" dirty="0">
              <a:latin typeface="Times New Roman" pitchFamily="18" charset="0"/>
              <a:cs typeface="Times New Roman" pitchFamily="18" charset="0"/>
            </a:endParaRPr>
          </a:p>
          <a:p>
            <a:pPr algn="just"/>
            <a:r>
              <a:rPr lang="es-AR" sz="2400" dirty="0">
                <a:latin typeface="Times New Roman" pitchFamily="18" charset="0"/>
                <a:cs typeface="Times New Roman" pitchFamily="18" charset="0"/>
              </a:rPr>
              <a:t>Podrán cursarse invitaciones a firmas que sean proveedoras habituales del organismo o que, por su importancia, se considere conveniente que conozcan la convocatoria.</a:t>
            </a:r>
          </a:p>
          <a:p>
            <a:pPr algn="just"/>
            <a:endParaRPr lang="es-AR" sz="2400" dirty="0"/>
          </a:p>
          <a:p>
            <a:pPr algn="ctr">
              <a:spcBef>
                <a:spcPts val="1200"/>
              </a:spcBef>
            </a:pPr>
            <a:r>
              <a:rPr lang="es-AR" i="1" dirty="0">
                <a:solidFill>
                  <a:schemeClr val="accent2"/>
                </a:solidFill>
              </a:rPr>
              <a:t>ARTÍCULO 14 DECRETO 436/2000</a:t>
            </a:r>
          </a:p>
        </p:txBody>
      </p:sp>
      <p:sp>
        <p:nvSpPr>
          <p:cNvPr id="4" name="3 CuadroTexto"/>
          <p:cNvSpPr txBox="1"/>
          <p:nvPr/>
        </p:nvSpPr>
        <p:spPr>
          <a:xfrm>
            <a:off x="1693302" y="260648"/>
            <a:ext cx="5881738" cy="461665"/>
          </a:xfrm>
          <a:prstGeom prst="rect">
            <a:avLst/>
          </a:prstGeom>
          <a:noFill/>
        </p:spPr>
        <p:txBody>
          <a:bodyPr wrap="none" rtlCol="0">
            <a:spAutoFit/>
          </a:bodyPr>
          <a:lstStyle/>
          <a:p>
            <a:pPr algn="ctr"/>
            <a:r>
              <a:rPr lang="es-AR" sz="2400" dirty="0">
                <a:solidFill>
                  <a:schemeClr val="accent2"/>
                </a:solidFill>
                <a:latin typeface="Times New Roman" pitchFamily="18" charset="0"/>
                <a:cs typeface="Times New Roman" pitchFamily="18" charset="0"/>
              </a:rPr>
              <a:t>Publicidad y difusión Pliegos y Convocatorias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95536" y="1412776"/>
            <a:ext cx="8352928" cy="5124480"/>
          </a:xfrm>
          <a:prstGeom prst="rect">
            <a:avLst/>
          </a:prstGeom>
        </p:spPr>
        <p:txBody>
          <a:bodyPr wrap="square">
            <a:spAutoFit/>
          </a:bodyPr>
          <a:lstStyle/>
          <a:p>
            <a:pPr algn="ctr"/>
            <a:r>
              <a:rPr lang="es-AR" sz="2600" b="1" dirty="0">
                <a:latin typeface="Times New Roman" pitchFamily="18" charset="0"/>
                <a:cs typeface="Times New Roman" pitchFamily="18" charset="0"/>
              </a:rPr>
              <a:t>CONTRATACIÓN DIRECTA</a:t>
            </a:r>
          </a:p>
          <a:p>
            <a:pPr algn="ctr"/>
            <a:endParaRPr lang="es-AR" dirty="0"/>
          </a:p>
          <a:p>
            <a:pPr algn="just"/>
            <a:r>
              <a:rPr lang="es-AR" sz="2400" dirty="0">
                <a:latin typeface="Times New Roman" pitchFamily="18" charset="0"/>
                <a:cs typeface="Times New Roman" pitchFamily="18" charset="0"/>
              </a:rPr>
              <a:t>Si lo justifica :</a:t>
            </a:r>
          </a:p>
          <a:p>
            <a:pPr algn="just"/>
            <a:r>
              <a:rPr lang="es-AR" sz="2400" dirty="0">
                <a:latin typeface="Times New Roman" pitchFamily="18" charset="0"/>
                <a:cs typeface="Times New Roman" pitchFamily="18" charset="0"/>
              </a:rPr>
              <a:t>	El bajo monto.</a:t>
            </a:r>
          </a:p>
          <a:p>
            <a:pPr algn="just"/>
            <a:r>
              <a:rPr lang="es-AR" sz="2400" dirty="0">
                <a:latin typeface="Times New Roman" pitchFamily="18" charset="0"/>
                <a:cs typeface="Times New Roman" pitchFamily="18" charset="0"/>
              </a:rPr>
              <a:t>	La urgencia.</a:t>
            </a:r>
          </a:p>
          <a:p>
            <a:pPr algn="just"/>
            <a:r>
              <a:rPr lang="es-AR" sz="2400" dirty="0">
                <a:latin typeface="Times New Roman" pitchFamily="18" charset="0"/>
                <a:cs typeface="Times New Roman" pitchFamily="18" charset="0"/>
              </a:rPr>
              <a:t>	Licitación desierta o fracasada.</a:t>
            </a:r>
          </a:p>
          <a:p>
            <a:pPr algn="just"/>
            <a:endParaRPr lang="es-AR" sz="1200" dirty="0">
              <a:latin typeface="Times New Roman" pitchFamily="18" charset="0"/>
              <a:cs typeface="Times New Roman" pitchFamily="18" charset="0"/>
            </a:endParaRPr>
          </a:p>
          <a:p>
            <a:pPr algn="just"/>
            <a:r>
              <a:rPr lang="es-AR" sz="2400" dirty="0">
                <a:latin typeface="Times New Roman" pitchFamily="18" charset="0"/>
                <a:cs typeface="Times New Roman" pitchFamily="18" charset="0"/>
              </a:rPr>
              <a:t>Invitaciones a tres proveedores.</a:t>
            </a:r>
          </a:p>
          <a:p>
            <a:pPr algn="just"/>
            <a:endParaRPr lang="es-AR" sz="1200" dirty="0">
              <a:latin typeface="Times New Roman" pitchFamily="18" charset="0"/>
              <a:cs typeface="Times New Roman" pitchFamily="18" charset="0"/>
            </a:endParaRPr>
          </a:p>
          <a:p>
            <a:pPr algn="just"/>
            <a:r>
              <a:rPr lang="es-AR" sz="2400" dirty="0">
                <a:latin typeface="Times New Roman" pitchFamily="18" charset="0"/>
                <a:cs typeface="Times New Roman" pitchFamily="18" charset="0"/>
              </a:rPr>
              <a:t>Antelación de 5 días a la fecha de apertura en los casos encuadrados en el monto y en licitación desierta o fracasada.</a:t>
            </a:r>
          </a:p>
          <a:p>
            <a:pPr algn="just"/>
            <a:endParaRPr lang="es-AR" sz="1200" dirty="0"/>
          </a:p>
          <a:p>
            <a:pPr algn="ctr">
              <a:spcBef>
                <a:spcPts val="1800"/>
              </a:spcBef>
            </a:pPr>
            <a:r>
              <a:rPr lang="es-AR" i="1" dirty="0">
                <a:solidFill>
                  <a:schemeClr val="accent2"/>
                </a:solidFill>
              </a:rPr>
              <a:t>ARTICULO 18 DECRETO 436/2000</a:t>
            </a:r>
            <a:endParaRPr lang="es-ES" i="1" dirty="0">
              <a:solidFill>
                <a:schemeClr val="accent2"/>
              </a:solidFill>
            </a:endParaRPr>
          </a:p>
          <a:p>
            <a:pPr algn="just"/>
            <a:endParaRPr lang="es-ES" sz="2200" dirty="0"/>
          </a:p>
          <a:p>
            <a:pPr algn="just"/>
            <a:endParaRPr lang="es-AR" sz="2400" dirty="0"/>
          </a:p>
        </p:txBody>
      </p:sp>
      <p:sp>
        <p:nvSpPr>
          <p:cNvPr id="4" name="3 CuadroTexto"/>
          <p:cNvSpPr txBox="1"/>
          <p:nvPr/>
        </p:nvSpPr>
        <p:spPr>
          <a:xfrm>
            <a:off x="1693302" y="260648"/>
            <a:ext cx="5881738" cy="461665"/>
          </a:xfrm>
          <a:prstGeom prst="rect">
            <a:avLst/>
          </a:prstGeom>
          <a:noFill/>
        </p:spPr>
        <p:txBody>
          <a:bodyPr wrap="none" rtlCol="0">
            <a:spAutoFit/>
          </a:bodyPr>
          <a:lstStyle/>
          <a:p>
            <a:pPr algn="ctr"/>
            <a:r>
              <a:rPr lang="es-AR" sz="2400" dirty="0">
                <a:solidFill>
                  <a:schemeClr val="accent2"/>
                </a:solidFill>
                <a:latin typeface="Times New Roman" pitchFamily="18" charset="0"/>
                <a:cs typeface="Times New Roman" pitchFamily="18" charset="0"/>
              </a:rPr>
              <a:t>Publicidad y difusión Pliegos y Convocatorias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31624" y="2564904"/>
            <a:ext cx="5905848" cy="646331"/>
          </a:xfrm>
          <a:prstGeom prst="rect">
            <a:avLst/>
          </a:prstGeom>
        </p:spPr>
        <p:txBody>
          <a:bodyPr wrap="none">
            <a:spAutoFit/>
          </a:bodyPr>
          <a:lstStyle/>
          <a:p>
            <a:pPr algn="ctr"/>
            <a:r>
              <a:rPr lang="es-ES" sz="3600" dirty="0">
                <a:solidFill>
                  <a:schemeClr val="accent2"/>
                </a:solidFill>
                <a:latin typeface="Times New Roman" pitchFamily="18" charset="0"/>
                <a:cs typeface="Times New Roman" pitchFamily="18" charset="0"/>
              </a:rPr>
              <a:t>FIN DE LA PRESENTACIÓN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1196752"/>
            <a:ext cx="7488832" cy="2739211"/>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ÁMBITO DE APLICACIÓN</a:t>
            </a:r>
          </a:p>
          <a:p>
            <a:pPr algn="ctr"/>
            <a:endParaRPr lang="es-AR" sz="2800" dirty="0">
              <a:latin typeface="Times New Roman" pitchFamily="18" charset="0"/>
              <a:cs typeface="Times New Roman" pitchFamily="18" charset="0"/>
            </a:endParaRPr>
          </a:p>
          <a:p>
            <a:pPr algn="just"/>
            <a:r>
              <a:rPr lang="es-AR" sz="2800" dirty="0">
                <a:latin typeface="Times New Roman" pitchFamily="18" charset="0"/>
                <a:cs typeface="Times New Roman" pitchFamily="18" charset="0"/>
              </a:rPr>
              <a:t>Procedimientos de contrataciones en los que sean parte las jurisdicciones y entidades comprendidas en el inciso a) del artículo 8º de la ley 24.156.</a:t>
            </a:r>
          </a:p>
          <a:p>
            <a:endParaRPr lang="es-AR" dirty="0"/>
          </a:p>
          <a:p>
            <a:pPr algn="ctr"/>
            <a:r>
              <a:rPr lang="es-AR" sz="1400" i="1" dirty="0">
                <a:solidFill>
                  <a:schemeClr val="accent2"/>
                </a:solidFill>
              </a:rPr>
              <a:t>ARTÍCULO 2º DECRETO 1023/2001</a:t>
            </a:r>
            <a:endParaRPr lang="es-AR" i="1" dirty="0">
              <a:solidFill>
                <a:schemeClr val="accent2"/>
              </a:solidFill>
            </a:endParaRPr>
          </a:p>
        </p:txBody>
      </p:sp>
      <p:sp>
        <p:nvSpPr>
          <p:cNvPr id="3" name="2 Rectángulo"/>
          <p:cNvSpPr/>
          <p:nvPr/>
        </p:nvSpPr>
        <p:spPr>
          <a:xfrm>
            <a:off x="539552" y="260648"/>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Disposiciones generales del régimen de Contrataciones de la APN</a:t>
            </a:r>
          </a:p>
        </p:txBody>
      </p:sp>
      <p:sp>
        <p:nvSpPr>
          <p:cNvPr id="4" name="3 CuadroTexto"/>
          <p:cNvSpPr txBox="1"/>
          <p:nvPr/>
        </p:nvSpPr>
        <p:spPr>
          <a:xfrm>
            <a:off x="899592" y="5301208"/>
            <a:ext cx="7481664" cy="369332"/>
          </a:xfrm>
          <a:prstGeom prst="rect">
            <a:avLst/>
          </a:prstGeom>
          <a:noFill/>
        </p:spPr>
        <p:txBody>
          <a:bodyPr wrap="none" rtlCol="0">
            <a:spAutoFit/>
          </a:bodyPr>
          <a:lstStyle/>
          <a:p>
            <a:r>
              <a:rPr lang="es-AR" dirty="0">
                <a:hlinkClick r:id="rId2"/>
              </a:rPr>
              <a:t>http://servicios.infoleg.gob.ar/infolegInternet/anexos/0-4999/554/texact.htm</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6E9232D-0FAB-24AB-6E50-766478E22082}"/>
              </a:ext>
            </a:extLst>
          </p:cNvPr>
          <p:cNvSpPr>
            <a:spLocks noChangeArrowheads="1"/>
          </p:cNvSpPr>
          <p:nvPr/>
        </p:nvSpPr>
        <p:spPr bwMode="auto">
          <a:xfrm>
            <a:off x="611560" y="582067"/>
            <a:ext cx="8064896"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ARTICULO 8º</a:t>
            </a:r>
            <a: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Las disposiciones de esta Ley serán de aplicación en todo el Sector Público Nacional, el que a tal efecto está integrado por:</a:t>
            </a:r>
            <a:r>
              <a:rPr kumimoji="0" lang="es-ES" altLang="es-ES" sz="1400" b="0" i="0" u="none" strike="noStrike" cap="none" normalizeH="0" baseline="0" dirty="0">
                <a:ln>
                  <a:noFill/>
                </a:ln>
                <a:solidFill>
                  <a:schemeClr val="accent5">
                    <a:lumMod val="20000"/>
                    <a:lumOff val="80000"/>
                  </a:schemeClr>
                </a:solidFill>
                <a:effectLst/>
                <a:latin typeface="Arial" panose="020B0604020202020204" pitchFamily="34" charset="0"/>
                <a:cs typeface="Arial" panose="020B0604020202020204" pitchFamily="34" charset="0"/>
              </a:rPr>
              <a:t>…………………………………………………………</a:t>
            </a:r>
            <a:b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b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Administración Nacional, conformada por la Administración Central y los Organismos Descentralizados, comprendiendo en estos últimos a las Instituciones de Seguridad Social</a:t>
            </a:r>
            <a:r>
              <a:rPr lang="es-ES" altLang="es-ES" sz="1400" dirty="0">
                <a:solidFill>
                  <a:srgbClr val="000000"/>
                </a:solidFill>
                <a:cs typeface="Arial" panose="020B0604020202020204" pitchFamily="34" charset="0"/>
              </a:rPr>
              <a:t>.</a:t>
            </a:r>
            <a:r>
              <a:rPr kumimoji="0" lang="es-ES" altLang="es-ES" sz="1400" b="0" i="0" u="none" strike="noStrike" cap="none" normalizeH="0" baseline="0" dirty="0">
                <a:ln>
                  <a:noFill/>
                </a:ln>
                <a:solidFill>
                  <a:schemeClr val="accent5">
                    <a:lumMod val="20000"/>
                    <a:lumOff val="80000"/>
                  </a:schemeClr>
                </a:solidFill>
                <a:effectLst/>
                <a:latin typeface="Arial" panose="020B0604020202020204" pitchFamily="34" charset="0"/>
                <a:cs typeface="Arial" panose="020B0604020202020204" pitchFamily="34" charset="0"/>
              </a:rPr>
              <a:t> …….</a:t>
            </a:r>
            <a:b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b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 Empresas y Sociedades del Estado que abarca a las Empresas del Estado, las Sociedades del Estado, las Sociedades Anónimas con Participación Estatal Mayoritaria, las Sociedades de Economía Mixta y todas aquellas otras organizaciones empresariales donde el Estado nacional tenga participación mayoritaria en el capital o en la formación de las decisiones societarias.</a:t>
            </a:r>
            <a:b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b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 Entes Públicos excluidos expresamente de la Administración Nacional, que abarca a cualquier organización estatal no empresarial, con autarquía financiera, personalidad jurídica y patrimonio propio, donde el Estado nacional tenga el control mayoritario del patrimonio o de la formación de las decisiones, incluyendo aquellas entidades públicas no estatales donde el Estado nacional tenga el control de las decisiones.</a:t>
            </a:r>
            <a:r>
              <a:rPr kumimoji="0" lang="es-ES" altLang="es-ES" sz="1400" b="0" i="0" u="none" strike="noStrike" cap="none" normalizeH="0" baseline="0" dirty="0">
                <a:ln>
                  <a:noFill/>
                </a:ln>
                <a:solidFill>
                  <a:schemeClr val="accent5">
                    <a:lumMod val="20000"/>
                    <a:lumOff val="80000"/>
                  </a:schemeClr>
                </a:solidFill>
                <a:effectLst/>
                <a:latin typeface="Arial" panose="020B0604020202020204" pitchFamily="34" charset="0"/>
                <a:cs typeface="Arial" panose="020B0604020202020204" pitchFamily="34" charset="0"/>
              </a:rPr>
              <a:t>…………………………………………………………………………………….</a:t>
            </a:r>
            <a:b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b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 Fondos Fiduciarios integrados total o mayoritariamente con bienes y/o fondos del Estado nacional.</a:t>
            </a:r>
            <a:r>
              <a:rPr kumimoji="0" lang="es-ES" altLang="es-ES" sz="1400" b="0" i="0" u="none" strike="noStrike" cap="none" normalizeH="0" baseline="0" dirty="0">
                <a:ln>
                  <a:noFill/>
                </a:ln>
                <a:solidFill>
                  <a:schemeClr val="accent5">
                    <a:lumMod val="20000"/>
                    <a:lumOff val="80000"/>
                  </a:schemeClr>
                </a:solidFill>
                <a:effectLst/>
                <a:latin typeface="Arial" panose="020B0604020202020204" pitchFamily="34" charset="0"/>
                <a:cs typeface="Arial" panose="020B0604020202020204" pitchFamily="34" charset="0"/>
              </a:rPr>
              <a:t>…………………………………………………………………………………………………............</a:t>
            </a:r>
            <a:b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b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s-ES" altLang="es-E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Serán aplicables las normas de esta ley, en lo relativo a la rendición de cuentas de las organizaciones privadas a las que se hayan acordado subsidios o aportes y a las instituciones o fondos cuya administración, guarda o conservación está a cargo del Estado nacional a través de sus Jurisdicciones o Entidades.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14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(Artículo sustituido por art. 8 de la </a:t>
            </a:r>
            <a:r>
              <a:rPr kumimoji="0" lang="es-ES" altLang="es-ES" sz="1400" b="0" i="1" u="none" strike="noStrike" cap="none" normalizeH="0" baseline="0" dirty="0">
                <a:ln>
                  <a:noFill/>
                </a:ln>
                <a:solidFill>
                  <a:srgbClr val="000000"/>
                </a:solidFill>
                <a:effectLst/>
                <a:latin typeface="Arial" panose="020B0604020202020204" pitchFamily="34" charset="0"/>
                <a:cs typeface="Arial" panose="020B0604020202020204" pitchFamily="34" charset="0"/>
                <a:hlinkClick r:id="rId2"/>
              </a:rPr>
              <a:t>Ley </a:t>
            </a:r>
            <a:r>
              <a:rPr kumimoji="0" lang="es-ES" altLang="es-ES" sz="14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hlinkClick r:id="rId2"/>
              </a:rPr>
              <a:t>N°</a:t>
            </a:r>
            <a:r>
              <a:rPr kumimoji="0" lang="es-ES" altLang="es-ES" sz="1400" b="0" i="1" u="none" strike="noStrike" cap="none" normalizeH="0" baseline="0" dirty="0">
                <a:ln>
                  <a:noFill/>
                </a:ln>
                <a:solidFill>
                  <a:srgbClr val="000000"/>
                </a:solidFill>
                <a:effectLst/>
                <a:latin typeface="Arial" panose="020B0604020202020204" pitchFamily="34" charset="0"/>
                <a:cs typeface="Arial" panose="020B0604020202020204" pitchFamily="34" charset="0"/>
                <a:hlinkClick r:id="rId2"/>
              </a:rPr>
              <a:t> 25.827</a:t>
            </a:r>
            <a:r>
              <a:rPr kumimoji="0" lang="es-ES" altLang="es-ES" sz="14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B.O. 22/12/2003)</a:t>
            </a:r>
            <a:endParaRPr kumimoji="0" lang="es-ES" altLang="es-E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80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1124744"/>
            <a:ext cx="8352928" cy="5463034"/>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SECTOR PÚBLICO NACIONAL</a:t>
            </a:r>
          </a:p>
          <a:p>
            <a:pPr algn="ctr"/>
            <a:endParaRPr lang="es-AR" sz="2000" dirty="0">
              <a:latin typeface="Times New Roman" pitchFamily="18" charset="0"/>
              <a:cs typeface="Times New Roman" pitchFamily="18" charset="0"/>
            </a:endParaRPr>
          </a:p>
          <a:p>
            <a:pPr algn="just"/>
            <a:r>
              <a:rPr lang="es-AR" sz="2500" dirty="0">
                <a:latin typeface="Times New Roman" pitchFamily="18" charset="0"/>
                <a:cs typeface="Times New Roman" pitchFamily="18" charset="0"/>
              </a:rPr>
              <a:t>a) </a:t>
            </a:r>
            <a:r>
              <a:rPr lang="es-AR" sz="2500" u="sng" dirty="0">
                <a:latin typeface="Times New Roman" pitchFamily="18" charset="0"/>
                <a:cs typeface="Times New Roman" pitchFamily="18" charset="0"/>
              </a:rPr>
              <a:t>administración nacional: administración central, organismos descentralizados, comprendiendo en estos últimos a las instituciones de seguridad social</a:t>
            </a:r>
            <a:r>
              <a:rPr lang="es-AR" sz="2500" dirty="0">
                <a:latin typeface="Times New Roman" pitchFamily="18" charset="0"/>
                <a:cs typeface="Times New Roman" pitchFamily="18" charset="0"/>
              </a:rPr>
              <a:t>.</a:t>
            </a:r>
            <a:r>
              <a:rPr lang="es-AR" sz="1600" dirty="0">
                <a:solidFill>
                  <a:schemeClr val="bg1">
                    <a:lumMod val="50000"/>
                  </a:schemeClr>
                </a:solidFill>
                <a:latin typeface="Times New Roman" pitchFamily="18" charset="0"/>
                <a:cs typeface="Times New Roman" pitchFamily="18" charset="0"/>
              </a:rPr>
              <a:t>¹       ¹ Por ejemplo ANSES, caja Policial, etc.</a:t>
            </a:r>
          </a:p>
          <a:p>
            <a:pPr algn="just"/>
            <a:endParaRPr lang="es-AR" sz="2000" dirty="0">
              <a:latin typeface="Times New Roman" pitchFamily="18" charset="0"/>
              <a:cs typeface="Times New Roman" pitchFamily="18" charset="0"/>
            </a:endParaRPr>
          </a:p>
          <a:p>
            <a:pPr algn="just"/>
            <a:r>
              <a:rPr lang="es-AR" sz="2500" dirty="0">
                <a:latin typeface="Times New Roman" pitchFamily="18" charset="0"/>
                <a:cs typeface="Times New Roman" pitchFamily="18" charset="0"/>
              </a:rPr>
              <a:t>b)  empresas y sociedades del estado.</a:t>
            </a:r>
          </a:p>
          <a:p>
            <a:pPr algn="just"/>
            <a:endParaRPr lang="es-AR" sz="2000" dirty="0">
              <a:latin typeface="Times New Roman" pitchFamily="18" charset="0"/>
              <a:cs typeface="Times New Roman" pitchFamily="18" charset="0"/>
            </a:endParaRPr>
          </a:p>
          <a:p>
            <a:pPr algn="just"/>
            <a:r>
              <a:rPr lang="es-AR" sz="2500" dirty="0">
                <a:latin typeface="Times New Roman" pitchFamily="18" charset="0"/>
                <a:cs typeface="Times New Roman" pitchFamily="18" charset="0"/>
              </a:rPr>
              <a:t>c)  entes públicos excluidos expresamente de la administración nacional.    </a:t>
            </a:r>
            <a:r>
              <a:rPr lang="es-AR" i="1" dirty="0">
                <a:solidFill>
                  <a:schemeClr val="bg1">
                    <a:lumMod val="50000"/>
                  </a:schemeClr>
                </a:solidFill>
                <a:latin typeface="Times New Roman" pitchFamily="18" charset="0"/>
                <a:cs typeface="Times New Roman" pitchFamily="18" charset="0"/>
              </a:rPr>
              <a:t>(ARCA, INCAA, RENATRE →</a:t>
            </a:r>
            <a:r>
              <a:rPr lang="es-AR" sz="1200" i="1" dirty="0">
                <a:solidFill>
                  <a:schemeClr val="bg1">
                    <a:lumMod val="50000"/>
                  </a:schemeClr>
                </a:solidFill>
                <a:latin typeface="Times New Roman" pitchFamily="18" charset="0"/>
                <a:cs typeface="Times New Roman" pitchFamily="18" charset="0"/>
              </a:rPr>
              <a:t>Registro Nacional de Trabajadores Rurales y Empleadores</a:t>
            </a:r>
            <a:r>
              <a:rPr lang="es-AR" i="1" dirty="0">
                <a:solidFill>
                  <a:schemeClr val="bg1">
                    <a:lumMod val="50000"/>
                  </a:schemeClr>
                </a:solidFill>
                <a:latin typeface="Times New Roman" pitchFamily="18" charset="0"/>
                <a:cs typeface="Times New Roman" pitchFamily="18" charset="0"/>
              </a:rPr>
              <a:t>)</a:t>
            </a:r>
          </a:p>
          <a:p>
            <a:pPr algn="ctr"/>
            <a:r>
              <a:rPr lang="es-AR" sz="1200" i="1" dirty="0">
                <a:solidFill>
                  <a:schemeClr val="bg1">
                    <a:lumMod val="50000"/>
                  </a:schemeClr>
                </a:solidFill>
                <a:latin typeface="Times New Roman" pitchFamily="18" charset="0"/>
                <a:cs typeface="Times New Roman" pitchFamily="18" charset="0"/>
              </a:rPr>
              <a:t>Agencia de Recaudación y Control Aduanero (ARCA)</a:t>
            </a:r>
          </a:p>
          <a:p>
            <a:pPr algn="just"/>
            <a:r>
              <a:rPr lang="es-AR" sz="2500" dirty="0">
                <a:latin typeface="Times New Roman" pitchFamily="18" charset="0"/>
                <a:cs typeface="Times New Roman" pitchFamily="18" charset="0"/>
              </a:rPr>
              <a:t>d)  fondos fiduciarios </a:t>
            </a:r>
            <a:r>
              <a:rPr lang="es-AR" dirty="0">
                <a:latin typeface="Times New Roman" pitchFamily="18" charset="0"/>
                <a:cs typeface="Times New Roman" pitchFamily="18" charset="0"/>
              </a:rPr>
              <a:t>integrados total o mayoritariamente con bienes y/o fondos del Estado nacional.</a:t>
            </a:r>
          </a:p>
          <a:p>
            <a:pPr algn="ctr"/>
            <a:endParaRPr lang="es-AR" sz="2800" dirty="0"/>
          </a:p>
          <a:p>
            <a:pPr algn="ctr"/>
            <a:r>
              <a:rPr lang="es-AR" sz="2000" i="1" dirty="0">
                <a:solidFill>
                  <a:schemeClr val="accent2"/>
                </a:solidFill>
              </a:rPr>
              <a:t>ARTÍCULO 8º LEY 24.156</a:t>
            </a:r>
          </a:p>
        </p:txBody>
      </p:sp>
      <p:sp>
        <p:nvSpPr>
          <p:cNvPr id="4" name="3 Rectángulo"/>
          <p:cNvSpPr/>
          <p:nvPr/>
        </p:nvSpPr>
        <p:spPr>
          <a:xfrm>
            <a:off x="539552" y="260648"/>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Disposiciones generales del régimen de Contrataciones de la APN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1196752"/>
            <a:ext cx="8352928" cy="5139869"/>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PRINCIPIOS GENERALES</a:t>
            </a:r>
            <a:endParaRPr lang="es-AR" sz="2000" dirty="0">
              <a:solidFill>
                <a:schemeClr val="accent2"/>
              </a:solidFill>
              <a:latin typeface="Times New Roman" pitchFamily="18" charset="0"/>
              <a:cs typeface="Times New Roman" pitchFamily="18" charset="0"/>
            </a:endParaRPr>
          </a:p>
          <a:p>
            <a:endParaRPr lang="es-AR" sz="28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razonabilidad del proyecto y eficiencia de la contratación para cumplir con el interés público comprometido y el resultado esperado.</a:t>
            </a:r>
          </a:p>
          <a:p>
            <a:pPr algn="just">
              <a:buFont typeface="Wingdings" pitchFamily="2" charset="2"/>
              <a:buChar char="ü"/>
            </a:pPr>
            <a:endParaRPr lang="es-AR" sz="28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promoción de la concurrencia de interesados y de la competencia entre oferentes.</a:t>
            </a:r>
          </a:p>
          <a:p>
            <a:pPr algn="just">
              <a:buFont typeface="Wingdings" pitchFamily="2" charset="2"/>
              <a:buChar char="ü"/>
            </a:pPr>
            <a:endParaRPr lang="es-AR" sz="2800" dirty="0">
              <a:latin typeface="Times New Roman" pitchFamily="18" charset="0"/>
              <a:cs typeface="Times New Roman" pitchFamily="18" charset="0"/>
            </a:endParaRPr>
          </a:p>
          <a:p>
            <a:pPr algn="just">
              <a:buFont typeface="Wingdings" pitchFamily="2" charset="2"/>
              <a:buChar char="ü"/>
            </a:pPr>
            <a:r>
              <a:rPr lang="es-AR" sz="2800" dirty="0">
                <a:latin typeface="Times New Roman" pitchFamily="18" charset="0"/>
                <a:cs typeface="Times New Roman" pitchFamily="18" charset="0"/>
              </a:rPr>
              <a:t> transparencia en los procedimientos.</a:t>
            </a:r>
          </a:p>
          <a:p>
            <a:endParaRPr lang="es-AR" sz="2800" dirty="0"/>
          </a:p>
          <a:p>
            <a:pPr algn="ctr"/>
            <a:r>
              <a:rPr lang="es-AR" sz="2000" i="1" dirty="0">
                <a:solidFill>
                  <a:schemeClr val="accent2"/>
                </a:solidFill>
              </a:rPr>
              <a:t>ARTÍCULO 3º DECRETO 1023/2001</a:t>
            </a:r>
          </a:p>
        </p:txBody>
      </p:sp>
      <p:sp>
        <p:nvSpPr>
          <p:cNvPr id="4" name="3 Rectángulo"/>
          <p:cNvSpPr/>
          <p:nvPr/>
        </p:nvSpPr>
        <p:spPr>
          <a:xfrm>
            <a:off x="539552" y="260648"/>
            <a:ext cx="8136904" cy="369332"/>
          </a:xfrm>
          <a:prstGeom prst="rect">
            <a:avLst/>
          </a:prstGeom>
        </p:spPr>
        <p:txBody>
          <a:bodyPr wrap="square">
            <a:spAutoFit/>
          </a:bodyPr>
          <a:lstStyle/>
          <a:p>
            <a:pPr algn="ctr"/>
            <a:r>
              <a:rPr lang="es-AR" dirty="0">
                <a:solidFill>
                  <a:schemeClr val="accent2"/>
                </a:solidFill>
                <a:latin typeface="Times New Roman" pitchFamily="18" charset="0"/>
                <a:cs typeface="Times New Roman" pitchFamily="18" charset="0"/>
              </a:rPr>
              <a:t>Disposiciones generales del régimen de Contrataciones de la APN</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6234</TotalTime>
  <Words>4508</Words>
  <Application>Microsoft Office PowerPoint</Application>
  <PresentationFormat>Presentación en pantalla (4:3)</PresentationFormat>
  <Paragraphs>472</Paragraphs>
  <Slides>53</Slides>
  <Notes>32</Notes>
  <HiddenSlides>3</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53</vt:i4>
      </vt:variant>
    </vt:vector>
  </HeadingPairs>
  <TitlesOfParts>
    <vt:vector size="60" baseType="lpstr">
      <vt:lpstr>Arial</vt:lpstr>
      <vt:lpstr>Arial</vt:lpstr>
      <vt:lpstr>Arial Rounded MT Bold</vt:lpstr>
      <vt:lpstr>Calibri</vt:lpstr>
      <vt:lpstr>Times New Roman</vt:lpstr>
      <vt:lpstr>Wingdings</vt:lpstr>
      <vt:lpstr>Tema de Office</vt:lpstr>
      <vt:lpstr>RÉGIMEN DE CONTRATACIONES DE LA ADMINISTRACIÓN NACIONAL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Néstor Pagani</dc:creator>
  <cp:lastModifiedBy>Néstor Pagani</cp:lastModifiedBy>
  <cp:revision>197</cp:revision>
  <dcterms:created xsi:type="dcterms:W3CDTF">2018-05-03T06:15:52Z</dcterms:created>
  <dcterms:modified xsi:type="dcterms:W3CDTF">2025-04-28T18:14:18Z</dcterms:modified>
</cp:coreProperties>
</file>