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6"/>
  </p:notesMasterIdLst>
  <p:sldIdLst>
    <p:sldId id="256" r:id="rId2"/>
    <p:sldId id="257" r:id="rId3"/>
    <p:sldId id="270" r:id="rId4"/>
    <p:sldId id="286" r:id="rId5"/>
    <p:sldId id="288" r:id="rId6"/>
    <p:sldId id="287" r:id="rId7"/>
    <p:sldId id="278" r:id="rId8"/>
    <p:sldId id="280" r:id="rId9"/>
    <p:sldId id="281" r:id="rId10"/>
    <p:sldId id="283" r:id="rId11"/>
    <p:sldId id="282" r:id="rId12"/>
    <p:sldId id="284" r:id="rId13"/>
    <p:sldId id="285" r:id="rId14"/>
    <p:sldId id="277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ED72-CBD5-BE40-BEA0-F2E29ABA2C3A}" type="datetimeFigureOut">
              <a:rPr lang="es-ES" smtClean="0"/>
              <a:t>13/5/21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222BD-7F59-7C40-94AE-19B3EE2051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222BD-7F59-7C40-94AE-19B3EE20518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3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2A86C7E-A92C-E645-B88A-BAAC63BC88ED}" type="datetimeFigureOut">
              <a:rPr lang="es-ES" smtClean="0"/>
              <a:t>13/5/21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2EC68D1-AB99-9F4D-AEA8-905FBFFC60B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CONTRATOS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Ing. Javier DAccorso</a:t>
            </a:r>
          </a:p>
        </p:txBody>
      </p:sp>
    </p:spTree>
    <p:extLst>
      <p:ext uri="{BB962C8B-B14F-4D97-AF65-F5344CB8AC3E}">
        <p14:creationId xmlns:p14="http://schemas.microsoft.com/office/powerpoint/2010/main" val="133005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 de los Contratos en Ingeniería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Es la demostración de la verdad de un hecho del cual derivan consecuencias jurídicas, reglamentada por los Códigos Procesales </a:t>
            </a:r>
          </a:p>
          <a:p>
            <a:endParaRPr lang="es-ES" dirty="0"/>
          </a:p>
          <a:p>
            <a:r>
              <a:rPr lang="es-ES" dirty="0"/>
              <a:t>Instrumentos Públicos</a:t>
            </a:r>
          </a:p>
          <a:p>
            <a:pPr lvl="1"/>
            <a:r>
              <a:rPr lang="es-ES" dirty="0"/>
              <a:t>Escritura ante Escribano Público </a:t>
            </a:r>
          </a:p>
          <a:p>
            <a:pPr lvl="1"/>
            <a:r>
              <a:rPr lang="es-ES" dirty="0"/>
              <a:t>Escrituras realizadas por Funcionario Público </a:t>
            </a:r>
          </a:p>
          <a:p>
            <a:pPr lvl="1"/>
            <a:r>
              <a:rPr lang="es-ES" dirty="0"/>
              <a:t>Actas judiciales </a:t>
            </a:r>
          </a:p>
          <a:p>
            <a:endParaRPr lang="es-ES" dirty="0"/>
          </a:p>
          <a:p>
            <a:r>
              <a:rPr lang="es-ES" dirty="0"/>
              <a:t>Instrumentos Privados </a:t>
            </a:r>
          </a:p>
          <a:p>
            <a:pPr lvl="1"/>
            <a:r>
              <a:rPr lang="es-ES" dirty="0"/>
              <a:t>No es prueba absoluta </a:t>
            </a:r>
          </a:p>
          <a:p>
            <a:pPr lvl="1"/>
            <a:r>
              <a:rPr lang="es-ES" dirty="0"/>
              <a:t>Tienen efecto entre partes y sucesores universales </a:t>
            </a:r>
          </a:p>
          <a:p>
            <a:pPr lvl="1"/>
            <a:r>
              <a:rPr lang="es-ES" dirty="0"/>
              <a:t>No tienen efecto en perjuicio de terceros </a:t>
            </a:r>
          </a:p>
          <a:p>
            <a:endParaRPr lang="es-ES" dirty="0"/>
          </a:p>
          <a:p>
            <a:r>
              <a:rPr lang="es-ES" dirty="0"/>
              <a:t>Prueba pericial</a:t>
            </a:r>
          </a:p>
          <a:p>
            <a:pPr lvl="1"/>
            <a:r>
              <a:rPr lang="es-ES" dirty="0"/>
              <a:t>Tiene fuerza probatoria propia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439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de los contratos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efectos de los contratos se extienden activa y pasivamente a los herederos y sucesores universales, a no ser que las obligaciones que nacieron de ellos fuesen inherentes a la persona, o que resultase lo contrario de una disposición expresa de la ley, de una cláusula del contrato, o de su naturaleza misma. </a:t>
            </a:r>
          </a:p>
          <a:p>
            <a:endParaRPr lang="es-ES" dirty="0"/>
          </a:p>
          <a:p>
            <a:r>
              <a:rPr lang="es-ES" dirty="0"/>
              <a:t>Los contratos no pueden perjudicar a terceros.</a:t>
            </a:r>
          </a:p>
          <a:p>
            <a:endParaRPr lang="es-ES" dirty="0"/>
          </a:p>
          <a:p>
            <a:r>
              <a:rPr lang="es-ES" dirty="0"/>
              <a:t>Los contratos mantienen su validez mientras no se extingan las obligaciones que ellos crean.</a:t>
            </a:r>
          </a:p>
        </p:txBody>
      </p:sp>
    </p:spTree>
    <p:extLst>
      <p:ext uri="{BB962C8B-B14F-4D97-AF65-F5344CB8AC3E}">
        <p14:creationId xmlns:p14="http://schemas.microsoft.com/office/powerpoint/2010/main" val="22179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Cláusulas</a:t>
            </a:r>
            <a:r>
              <a:rPr lang="es-ES" dirty="0"/>
              <a:t> Accesorias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Pacto Comisorio Explícito</a:t>
            </a:r>
          </a:p>
          <a:p>
            <a:pPr lvl="1"/>
            <a:r>
              <a:rPr lang="es-ES" dirty="0"/>
              <a:t>Las partes pactan las condiciones para un incumplimiento, los tiempos, el resarcimiento y la forma de resolución </a:t>
            </a:r>
          </a:p>
          <a:p>
            <a:pPr lvl="1"/>
            <a:endParaRPr lang="es-ES" dirty="0"/>
          </a:p>
          <a:p>
            <a:r>
              <a:rPr lang="es-ES" dirty="0" err="1"/>
              <a:t>Condición</a:t>
            </a:r>
            <a:r>
              <a:rPr lang="es-ES" dirty="0"/>
              <a:t> Resolutoria</a:t>
            </a:r>
          </a:p>
          <a:p>
            <a:pPr lvl="1"/>
            <a:r>
              <a:rPr lang="es-ES" dirty="0"/>
              <a:t>Se subordina a un hecho futuro la </a:t>
            </a:r>
            <a:r>
              <a:rPr lang="es-ES" dirty="0" err="1"/>
              <a:t>extinción</a:t>
            </a:r>
            <a:r>
              <a:rPr lang="es-ES" dirty="0"/>
              <a:t> del contrato por </a:t>
            </a:r>
            <a:r>
              <a:rPr lang="es-ES" dirty="0" err="1"/>
              <a:t>resolución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Cláusula</a:t>
            </a:r>
            <a:r>
              <a:rPr lang="es-ES" dirty="0"/>
              <a:t> Penal</a:t>
            </a:r>
          </a:p>
          <a:p>
            <a:pPr lvl="1"/>
            <a:r>
              <a:rPr lang="es-ES" dirty="0"/>
              <a:t>Resarce por </a:t>
            </a:r>
            <a:r>
              <a:rPr lang="es-ES" dirty="0" err="1"/>
              <a:t>daños</a:t>
            </a:r>
            <a:r>
              <a:rPr lang="es-ES" dirty="0"/>
              <a:t> y perjuicios a una </a:t>
            </a:r>
            <a:r>
              <a:rPr lang="es-ES" dirty="0" err="1"/>
              <a:t>ejecución</a:t>
            </a:r>
            <a:r>
              <a:rPr lang="es-ES" dirty="0"/>
              <a:t> </a:t>
            </a:r>
            <a:r>
              <a:rPr lang="es-ES" dirty="0" err="1"/>
              <a:t>tardía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Cláusula</a:t>
            </a:r>
            <a:r>
              <a:rPr lang="es-ES" dirty="0"/>
              <a:t> Arbitral</a:t>
            </a:r>
          </a:p>
          <a:p>
            <a:pPr lvl="1"/>
            <a:r>
              <a:rPr lang="es-ES" dirty="0"/>
              <a:t>Se establece la </a:t>
            </a:r>
            <a:r>
              <a:rPr lang="es-ES" dirty="0" err="1"/>
              <a:t>vía</a:t>
            </a:r>
            <a:r>
              <a:rPr lang="es-ES" dirty="0"/>
              <a:t> arbitral para soluciones de divergencias en la </a:t>
            </a:r>
            <a:r>
              <a:rPr lang="es-ES" dirty="0" err="1"/>
              <a:t>interpretación</a:t>
            </a:r>
            <a:r>
              <a:rPr lang="es-ES" dirty="0"/>
              <a:t> del contrato </a:t>
            </a:r>
          </a:p>
          <a:p>
            <a:endParaRPr lang="es-ES" dirty="0"/>
          </a:p>
          <a:p>
            <a:r>
              <a:rPr lang="es-ES" dirty="0" err="1"/>
              <a:t>Condición</a:t>
            </a:r>
            <a:r>
              <a:rPr lang="es-ES" dirty="0"/>
              <a:t> Suspensoria</a:t>
            </a:r>
          </a:p>
          <a:p>
            <a:pPr lvl="1"/>
            <a:r>
              <a:rPr lang="es-ES" dirty="0"/>
              <a:t>Se determina una </a:t>
            </a:r>
            <a:r>
              <a:rPr lang="es-ES" dirty="0" err="1"/>
              <a:t>pactación</a:t>
            </a:r>
            <a:r>
              <a:rPr lang="es-ES" dirty="0"/>
              <a:t> expresa de la </a:t>
            </a:r>
            <a:r>
              <a:rPr lang="es-ES" dirty="0" err="1"/>
              <a:t>suspensión</a:t>
            </a:r>
            <a:r>
              <a:rPr lang="es-ES" dirty="0"/>
              <a:t> de las obligaciones ante un hecho fortuito e incierto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37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Extinción</a:t>
            </a:r>
            <a:r>
              <a:rPr lang="es-ES" dirty="0"/>
              <a:t> de los Contratos en </a:t>
            </a:r>
            <a:r>
              <a:rPr lang="es-ES" dirty="0" err="1"/>
              <a:t>Ingeniería</a:t>
            </a:r>
            <a:r>
              <a:rPr lang="es-E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Medios Normales</a:t>
            </a:r>
          </a:p>
          <a:p>
            <a:pPr lvl="1"/>
            <a:r>
              <a:rPr lang="es-ES" dirty="0"/>
              <a:t>Cumplimiento de los derechos y obligaciones </a:t>
            </a:r>
          </a:p>
          <a:p>
            <a:endParaRPr lang="es-ES" sz="1100" dirty="0"/>
          </a:p>
          <a:p>
            <a:r>
              <a:rPr lang="es-ES" dirty="0"/>
              <a:t>Medios Anormales </a:t>
            </a:r>
          </a:p>
          <a:p>
            <a:pPr lvl="1"/>
            <a:r>
              <a:rPr lang="es-ES" dirty="0"/>
              <a:t>Nulidad</a:t>
            </a:r>
          </a:p>
          <a:p>
            <a:pPr lvl="2"/>
            <a:r>
              <a:rPr lang="es-ES" dirty="0"/>
              <a:t>impide existencia y efectos </a:t>
            </a:r>
          </a:p>
          <a:p>
            <a:pPr lvl="1"/>
            <a:r>
              <a:rPr lang="es-ES" dirty="0"/>
              <a:t>RESCISIÓN </a:t>
            </a:r>
          </a:p>
          <a:p>
            <a:pPr lvl="2"/>
            <a:r>
              <a:rPr lang="es-ES" dirty="0"/>
              <a:t>con cargo </a:t>
            </a:r>
          </a:p>
          <a:p>
            <a:pPr lvl="2"/>
            <a:r>
              <a:rPr lang="es-ES" dirty="0"/>
              <a:t>de </a:t>
            </a:r>
            <a:r>
              <a:rPr lang="es-ES" dirty="0" err="1"/>
              <a:t>común</a:t>
            </a:r>
            <a:r>
              <a:rPr lang="es-ES" dirty="0"/>
              <a:t> acuerdo </a:t>
            </a:r>
          </a:p>
          <a:p>
            <a:pPr lvl="1"/>
            <a:r>
              <a:rPr lang="es-ES" dirty="0"/>
              <a:t>RESOLUCIÓN </a:t>
            </a:r>
          </a:p>
          <a:p>
            <a:pPr lvl="2"/>
            <a:r>
              <a:rPr lang="es-ES" dirty="0" err="1"/>
              <a:t>condición</a:t>
            </a:r>
            <a:r>
              <a:rPr lang="es-ES" dirty="0"/>
              <a:t> resolutoria </a:t>
            </a:r>
          </a:p>
          <a:p>
            <a:pPr lvl="2"/>
            <a:r>
              <a:rPr lang="es-ES" dirty="0"/>
              <a:t>pacto comisorio </a:t>
            </a:r>
          </a:p>
          <a:p>
            <a:pPr lvl="1"/>
            <a:r>
              <a:rPr lang="es-ES" dirty="0"/>
              <a:t>REVOCACIÓN</a:t>
            </a:r>
          </a:p>
          <a:p>
            <a:pPr lvl="2"/>
            <a:r>
              <a:rPr lang="es-ES" dirty="0"/>
              <a:t>en mandato por acuerdo de partes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0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908526"/>
            <a:ext cx="8229600" cy="1143000"/>
          </a:xfrm>
        </p:spPr>
        <p:txBody>
          <a:bodyPr/>
          <a:lstStyle/>
          <a:p>
            <a:pPr algn="ctr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487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 algn="ctr">
              <a:buNone/>
            </a:pPr>
            <a:r>
              <a:rPr lang="es-ES" dirty="0"/>
              <a:t>Hay contrato cuando varias personas se ponen de acuerdo sobre una declaración de voluntad común, destinada a reglar sus derechos. </a:t>
            </a:r>
          </a:p>
        </p:txBody>
      </p:sp>
    </p:spTree>
    <p:extLst>
      <p:ext uri="{BB962C8B-B14F-4D97-AF65-F5344CB8AC3E}">
        <p14:creationId xmlns:p14="http://schemas.microsoft.com/office/powerpoint/2010/main" val="399802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 de las obligaciones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Tradicionales </a:t>
            </a:r>
            <a:endParaRPr lang="es-ES" b="1" dirty="0">
              <a:effectLst/>
            </a:endParaRPr>
          </a:p>
          <a:p>
            <a:pPr lvl="1"/>
            <a:r>
              <a:rPr lang="es-ES" dirty="0"/>
              <a:t>LEY </a:t>
            </a:r>
            <a:endParaRPr lang="es-ES" dirty="0">
              <a:effectLst/>
            </a:endParaRPr>
          </a:p>
          <a:p>
            <a:pPr lvl="1"/>
            <a:r>
              <a:rPr lang="es-ES" b="1" dirty="0">
                <a:solidFill>
                  <a:srgbClr val="008000"/>
                </a:solidFill>
              </a:rPr>
              <a:t>CONTRATO </a:t>
            </a:r>
            <a:endParaRPr lang="es-ES" b="1" dirty="0">
              <a:solidFill>
                <a:srgbClr val="008000"/>
              </a:solidFill>
              <a:effectLst/>
            </a:endParaRPr>
          </a:p>
          <a:p>
            <a:pPr lvl="1"/>
            <a:r>
              <a:rPr lang="es-ES" dirty="0"/>
              <a:t>CUASICONTRATO </a:t>
            </a:r>
          </a:p>
          <a:p>
            <a:pPr lvl="1"/>
            <a:r>
              <a:rPr lang="es-ES" dirty="0"/>
              <a:t>DELITO </a:t>
            </a:r>
          </a:p>
          <a:p>
            <a:pPr lvl="1"/>
            <a:r>
              <a:rPr lang="es-ES" dirty="0"/>
              <a:t>CUASIDELITO </a:t>
            </a:r>
            <a:endParaRPr lang="es-ES" dirty="0">
              <a:effectLst/>
            </a:endParaRPr>
          </a:p>
          <a:p>
            <a:r>
              <a:rPr lang="es-ES" b="1" dirty="0"/>
              <a:t>Modernas </a:t>
            </a:r>
            <a:endParaRPr lang="es-ES" b="1" dirty="0">
              <a:effectLst/>
            </a:endParaRPr>
          </a:p>
          <a:p>
            <a:pPr lvl="1"/>
            <a:r>
              <a:rPr lang="es-ES" dirty="0"/>
              <a:t>ENRIQUECIMIENTO SIN CAUSA </a:t>
            </a:r>
          </a:p>
          <a:p>
            <a:pPr lvl="1"/>
            <a:r>
              <a:rPr lang="es-ES" dirty="0"/>
              <a:t>ABUSO del DERECHO </a:t>
            </a:r>
          </a:p>
          <a:p>
            <a:pPr lvl="1"/>
            <a:r>
              <a:rPr lang="es-ES" dirty="0"/>
              <a:t>VOLUNTAD UNILATERAL 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5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 de los contratos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98150"/>
            <a:ext cx="82296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Prevención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Establecer límites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Definir como actuar en cada situación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Resguarda derechos y obligaciones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Seguridad jurídica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Poder de ley</a:t>
            </a:r>
          </a:p>
        </p:txBody>
      </p:sp>
    </p:spTree>
    <p:extLst>
      <p:ext uri="{BB962C8B-B14F-4D97-AF65-F5344CB8AC3E}">
        <p14:creationId xmlns:p14="http://schemas.microsoft.com/office/powerpoint/2010/main" val="77323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98150"/>
            <a:ext cx="82296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Buena fe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Obligan a lo que está expresado y además a las consecuencias comprendidas en el contrato, obrando con cuidado y previsión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 contrato tiene sustento en la confianza de las partes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La obligación de uno se contrapone con el derecho del otro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Nadie tiene DERECHO si no se cumple con su OBLIGACIÓN 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90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elementos de un contrato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Objeto</a:t>
            </a:r>
          </a:p>
          <a:p>
            <a:pPr lvl="1"/>
            <a:r>
              <a:rPr lang="es-ES" dirty="0"/>
              <a:t>Debe ser lícito y de apreciación pecuniaria.</a:t>
            </a:r>
          </a:p>
          <a:p>
            <a:r>
              <a:rPr lang="es-ES" dirty="0"/>
              <a:t>Causa</a:t>
            </a:r>
          </a:p>
          <a:p>
            <a:pPr lvl="1"/>
            <a:r>
              <a:rPr lang="es-ES" dirty="0"/>
              <a:t>Puede confundirse con el objeto. Se considera causa, la causa final o finalidad del contrato.</a:t>
            </a:r>
          </a:p>
          <a:p>
            <a:r>
              <a:rPr lang="es-ES" dirty="0"/>
              <a:t>Forma </a:t>
            </a:r>
          </a:p>
          <a:p>
            <a:pPr lvl="1"/>
            <a:r>
              <a:rPr lang="es-ES" dirty="0"/>
              <a:t>Es requisito esencial para cierto tipo de contratos. Son los recaudos que la ley exige para darle validez o para poder probar la expresión de la voluntad de las partes. </a:t>
            </a:r>
          </a:p>
        </p:txBody>
      </p:sp>
    </p:spTree>
    <p:extLst>
      <p:ext uri="{BB962C8B-B14F-4D97-AF65-F5344CB8AC3E}">
        <p14:creationId xmlns:p14="http://schemas.microsoft.com/office/powerpoint/2010/main" val="81299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elementos de un contrato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Capacidad</a:t>
            </a:r>
          </a:p>
          <a:p>
            <a:pPr lvl="1"/>
            <a:r>
              <a:rPr lang="es-ES" dirty="0"/>
              <a:t>Es la facultad de adquirir derechos y contraer obligaciones. </a:t>
            </a:r>
          </a:p>
          <a:p>
            <a:r>
              <a:rPr lang="es-ES" dirty="0"/>
              <a:t>Consentimiento</a:t>
            </a:r>
          </a:p>
          <a:p>
            <a:pPr lvl="1"/>
            <a:r>
              <a:rPr lang="es-ES" dirty="0"/>
              <a:t>es necesario que las partes contratantes coincidan en el fin y el contenido del acto a realizar y manifiesten su voluntad de adhesión al proyecto mediante alguno de los medios provistos por la ley. </a:t>
            </a:r>
          </a:p>
          <a:p>
            <a:pPr lvl="1"/>
            <a:r>
              <a:rPr lang="es-ES" dirty="0"/>
              <a:t>El consentimiento debe darse sobre todos los puntos del contrato. Aceptada la propuesta, cualquier modificación implica la gestión de un nuevo contrato.</a:t>
            </a:r>
          </a:p>
        </p:txBody>
      </p:sp>
    </p:spTree>
    <p:extLst>
      <p:ext uri="{BB962C8B-B14F-4D97-AF65-F5344CB8AC3E}">
        <p14:creationId xmlns:p14="http://schemas.microsoft.com/office/powerpoint/2010/main" val="64617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los contratos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Unilaterales o bilaterales (Art. 966 </a:t>
            </a:r>
            <a:r>
              <a:rPr lang="es-ES" dirty="0" err="1"/>
              <a:t>CCyC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según si una sola de las partes se obliga hacia la otra sin que ésta le quede obligada (existencia o no de obligación recíproca).</a:t>
            </a:r>
          </a:p>
          <a:p>
            <a:pPr lvl="1"/>
            <a:r>
              <a:rPr lang="es-ES" sz="1200" dirty="0"/>
              <a:t>Unilaterales: Un mutuo o la fianza</a:t>
            </a:r>
          </a:p>
          <a:p>
            <a:pPr lvl="1"/>
            <a:r>
              <a:rPr lang="es-ES" sz="1200" dirty="0"/>
              <a:t>Bilaterales: Compraventa</a:t>
            </a:r>
          </a:p>
          <a:p>
            <a:pPr lvl="1"/>
            <a:endParaRPr lang="es-ES" dirty="0"/>
          </a:p>
          <a:p>
            <a:r>
              <a:rPr lang="es-ES" dirty="0"/>
              <a:t>Onerosos o gratuitos (Art. 967 </a:t>
            </a:r>
            <a:r>
              <a:rPr lang="es-ES" dirty="0" err="1"/>
              <a:t>CCyC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es oneroso cuando ambas partes se aseguren una prestación y gratuito si asigna ventajas a una sola de las partes.</a:t>
            </a:r>
            <a:endParaRPr lang="es-ES" sz="1200" dirty="0"/>
          </a:p>
          <a:p>
            <a:pPr lvl="1"/>
            <a:r>
              <a:rPr lang="es-ES" sz="1200" dirty="0"/>
              <a:t>Oneroso: Compra de una </a:t>
            </a:r>
            <a:r>
              <a:rPr lang="es-ES" sz="1200" dirty="0" err="1"/>
              <a:t>cosech</a:t>
            </a:r>
            <a:endParaRPr lang="es-ES" sz="1200" dirty="0"/>
          </a:p>
          <a:p>
            <a:pPr lvl="1"/>
            <a:r>
              <a:rPr lang="es-ES" sz="1200" dirty="0"/>
              <a:t>Gratuito: Donación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los contratos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Conmutativos o aleatorios (Art. 968 </a:t>
            </a:r>
            <a:r>
              <a:rPr lang="es-ES" dirty="0" err="1"/>
              <a:t>CCyC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según si la prestación que cada una de las partes recibe, depende o no de un hecho futuro e incierto.</a:t>
            </a:r>
          </a:p>
          <a:p>
            <a:pPr lvl="1"/>
            <a:r>
              <a:rPr lang="es-ES" sz="1200" dirty="0"/>
              <a:t>Aleatorio: Compra de una cosecha, o pago de abogado en juicio</a:t>
            </a:r>
          </a:p>
          <a:p>
            <a:pPr lvl="1"/>
            <a:r>
              <a:rPr lang="es-ES" sz="1200" dirty="0"/>
              <a:t>Conmutativo: Pago por un trabajo en relación de dependencia</a:t>
            </a:r>
          </a:p>
          <a:p>
            <a:pPr lvl="1"/>
            <a:endParaRPr lang="es-ES" dirty="0"/>
          </a:p>
          <a:p>
            <a:r>
              <a:rPr lang="es-ES" dirty="0"/>
              <a:t>Formales o no formales (Art. 969 </a:t>
            </a:r>
            <a:r>
              <a:rPr lang="es-ES" dirty="0" err="1"/>
              <a:t>CCyC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es para contratos consensuales. Según si dependan de una forma especial como requisito esencial de validez. Los no formales son la regla, los formales la excepción.</a:t>
            </a:r>
            <a:br>
              <a:rPr lang="es-ES" dirty="0"/>
            </a:br>
            <a:r>
              <a:rPr lang="es-ES" sz="1200" dirty="0"/>
              <a:t>Formal: la compraventa de inmuebles que debe otorgarse por escritura pública; matrimonio o divorcio</a:t>
            </a:r>
          </a:p>
          <a:p>
            <a:pPr lvl="1"/>
            <a:r>
              <a:rPr lang="es-ES" sz="1200" dirty="0"/>
              <a:t>No formal: compra de un alfajor en un kiosco</a:t>
            </a:r>
            <a:endParaRPr lang="es-ES" dirty="0"/>
          </a:p>
          <a:p>
            <a:r>
              <a:rPr lang="es-ES" dirty="0"/>
              <a:t>Nominados o innominados (Art. 970 </a:t>
            </a:r>
            <a:r>
              <a:rPr lang="es-ES" dirty="0" err="1"/>
              <a:t>CCyC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Es aquel contrato que se encuentra previsto y regulado en la ley.</a:t>
            </a:r>
          </a:p>
          <a:p>
            <a:pPr lvl="1"/>
            <a:r>
              <a:rPr lang="es-ES" sz="1200" dirty="0"/>
              <a:t>Nominado: contrato de alquiler o compraventa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63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405</TotalTime>
  <Words>789</Words>
  <Application>Microsoft Macintosh PowerPoint</Application>
  <PresentationFormat>Presentación en pantalla (4:3)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Claridad</vt:lpstr>
      <vt:lpstr>CONTRATOS</vt:lpstr>
      <vt:lpstr>¿Que es?</vt:lpstr>
      <vt:lpstr>Fuente de las obligaciones</vt:lpstr>
      <vt:lpstr>Objetivo de los contratos</vt:lpstr>
      <vt:lpstr>Principios</vt:lpstr>
      <vt:lpstr>Tipos de elementos de un contrato</vt:lpstr>
      <vt:lpstr>Tipos de elementos de un contrato</vt:lpstr>
      <vt:lpstr>Clasificación de los contratos</vt:lpstr>
      <vt:lpstr>Clasificación de los contratos</vt:lpstr>
      <vt:lpstr>Prueba de los Contratos en Ingeniería </vt:lpstr>
      <vt:lpstr>Efectos de los contratos</vt:lpstr>
      <vt:lpstr>Cláusulas Accesorias </vt:lpstr>
      <vt:lpstr>Extinción de los Contratos en Ingeniería </vt:lpstr>
      <vt:lpstr>Gracias</vt:lpstr>
    </vt:vector>
  </TitlesOfParts>
  <Company>99UNO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Obligaciones</dc:title>
  <dc:creator>Javier Daccorso</dc:creator>
  <cp:lastModifiedBy>Microsoft Office User</cp:lastModifiedBy>
  <cp:revision>19</cp:revision>
  <dcterms:created xsi:type="dcterms:W3CDTF">2019-09-19T16:58:06Z</dcterms:created>
  <dcterms:modified xsi:type="dcterms:W3CDTF">2021-05-13T18:31:54Z</dcterms:modified>
</cp:coreProperties>
</file>