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9"/>
  </p:notesMasterIdLst>
  <p:sldIdLst>
    <p:sldId id="256" r:id="rId2"/>
    <p:sldId id="371" r:id="rId3"/>
    <p:sldId id="376" r:id="rId4"/>
    <p:sldId id="377" r:id="rId5"/>
    <p:sldId id="338" r:id="rId6"/>
    <p:sldId id="257" r:id="rId7"/>
    <p:sldId id="372" r:id="rId8"/>
    <p:sldId id="366" r:id="rId9"/>
    <p:sldId id="292" r:id="rId10"/>
    <p:sldId id="293" r:id="rId11"/>
    <p:sldId id="260" r:id="rId12"/>
    <p:sldId id="295" r:id="rId13"/>
    <p:sldId id="334" r:id="rId14"/>
    <p:sldId id="378" r:id="rId15"/>
    <p:sldId id="355" r:id="rId16"/>
    <p:sldId id="373" r:id="rId17"/>
    <p:sldId id="381" r:id="rId18"/>
    <p:sldId id="380" r:id="rId19"/>
    <p:sldId id="374" r:id="rId20"/>
    <p:sldId id="358" r:id="rId21"/>
    <p:sldId id="375" r:id="rId22"/>
    <p:sldId id="357" r:id="rId23"/>
    <p:sldId id="298" r:id="rId24"/>
    <p:sldId id="335" r:id="rId25"/>
    <p:sldId id="367" r:id="rId26"/>
    <p:sldId id="297" r:id="rId27"/>
    <p:sldId id="299" r:id="rId28"/>
    <p:sldId id="307" r:id="rId29"/>
    <p:sldId id="308" r:id="rId30"/>
    <p:sldId id="339" r:id="rId31"/>
    <p:sldId id="379" r:id="rId32"/>
    <p:sldId id="309" r:id="rId33"/>
    <p:sldId id="343" r:id="rId34"/>
    <p:sldId id="344" r:id="rId35"/>
    <p:sldId id="346" r:id="rId36"/>
    <p:sldId id="347" r:id="rId37"/>
    <p:sldId id="348" r:id="rId38"/>
    <p:sldId id="365" r:id="rId39"/>
    <p:sldId id="350" r:id="rId40"/>
    <p:sldId id="351" r:id="rId41"/>
    <p:sldId id="352" r:id="rId42"/>
    <p:sldId id="353" r:id="rId43"/>
    <p:sldId id="286" r:id="rId44"/>
    <p:sldId id="361" r:id="rId45"/>
    <p:sldId id="289" r:id="rId46"/>
    <p:sldId id="288" r:id="rId47"/>
    <p:sldId id="290" r:id="rId48"/>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éstor" initials="N" lastIdx="1" clrIdx="0">
    <p:extLst>
      <p:ext uri="{19B8F6BF-5375-455C-9EA6-DF929625EA0E}">
        <p15:presenceInfo xmlns:p15="http://schemas.microsoft.com/office/powerpoint/2012/main" userId="96960a1c07a91c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5CFC"/>
    <a:srgbClr val="438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94471" autoAdjust="0"/>
  </p:normalViewPr>
  <p:slideViewPr>
    <p:cSldViewPr>
      <p:cViewPr varScale="1">
        <p:scale>
          <a:sx n="104" d="100"/>
          <a:sy n="104" d="100"/>
        </p:scale>
        <p:origin x="128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E282EF-B703-4F96-953E-43C4743BCCC4}" type="datetimeFigureOut">
              <a:rPr lang="es-AR" smtClean="0"/>
              <a:pPr/>
              <a:t>26/11/2020</a:t>
            </a:fld>
            <a:endParaRPr lang="es-AR"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26300-AC21-44B2-B743-9FD4E2E583A3}" type="slidenum">
              <a:rPr lang="es-AR" smtClean="0"/>
              <a:pPr/>
              <a:t>‹#›</a:t>
            </a:fld>
            <a:endParaRPr lang="es-A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A0826300-AC21-44B2-B743-9FD4E2E583A3}" type="slidenum">
              <a:rPr lang="es-AR" smtClean="0"/>
              <a:pPr/>
              <a:t>10</a:t>
            </a:fld>
            <a:endParaRPr lang="es-AR" dirty="0"/>
          </a:p>
        </p:txBody>
      </p:sp>
    </p:spTree>
    <p:extLst>
      <p:ext uri="{BB962C8B-B14F-4D97-AF65-F5344CB8AC3E}">
        <p14:creationId xmlns:p14="http://schemas.microsoft.com/office/powerpoint/2010/main" val="1215344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A0826300-AC21-44B2-B743-9FD4E2E583A3}" type="slidenum">
              <a:rPr lang="es-AR" smtClean="0"/>
              <a:pPr/>
              <a:t>21</a:t>
            </a:fld>
            <a:endParaRPr lang="es-AR" dirty="0"/>
          </a:p>
        </p:txBody>
      </p:sp>
    </p:spTree>
    <p:extLst>
      <p:ext uri="{BB962C8B-B14F-4D97-AF65-F5344CB8AC3E}">
        <p14:creationId xmlns:p14="http://schemas.microsoft.com/office/powerpoint/2010/main" val="1992620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Diferencia entre expropiación</a:t>
            </a:r>
            <a:r>
              <a:rPr lang="es-ES" baseline="0" dirty="0"/>
              <a:t> y confiscación</a:t>
            </a:r>
            <a:endParaRPr lang="es-AR" dirty="0"/>
          </a:p>
        </p:txBody>
      </p:sp>
      <p:sp>
        <p:nvSpPr>
          <p:cNvPr id="4" name="3 Marcador de número de diapositiva"/>
          <p:cNvSpPr>
            <a:spLocks noGrp="1"/>
          </p:cNvSpPr>
          <p:nvPr>
            <p:ph type="sldNum" sz="quarter" idx="10"/>
          </p:nvPr>
        </p:nvSpPr>
        <p:spPr/>
        <p:txBody>
          <a:bodyPr/>
          <a:lstStyle/>
          <a:p>
            <a:fld id="{A0826300-AC21-44B2-B743-9FD4E2E583A3}" type="slidenum">
              <a:rPr lang="es-AR" smtClean="0"/>
              <a:pPr/>
              <a:t>43</a:t>
            </a:fld>
            <a:endParaRPr lang="es-A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Propiedad horizontal Ley 13512</a:t>
            </a:r>
            <a:r>
              <a:rPr lang="es-ES" baseline="0" dirty="0"/>
              <a:t> – Warrant (certificado de mercadería en depósito en Aduana) (Ley 9643) - </a:t>
            </a:r>
            <a:r>
              <a:rPr lang="es-AR" sz="1200" kern="1200" baseline="0" dirty="0">
                <a:solidFill>
                  <a:schemeClr val="tx1"/>
                </a:solidFill>
                <a:latin typeface="+mn-lt"/>
                <a:ea typeface="+mn-ea"/>
                <a:cs typeface="+mn-cs"/>
              </a:rPr>
              <a:t>Prenda Industrial con o sin desplazamiento (ley 12.692)</a:t>
            </a:r>
            <a:endParaRPr lang="es-AR" dirty="0"/>
          </a:p>
        </p:txBody>
      </p:sp>
      <p:sp>
        <p:nvSpPr>
          <p:cNvPr id="4" name="3 Marcador de número de diapositiva"/>
          <p:cNvSpPr>
            <a:spLocks noGrp="1"/>
          </p:cNvSpPr>
          <p:nvPr>
            <p:ph type="sldNum" sz="quarter" idx="10"/>
          </p:nvPr>
        </p:nvSpPr>
        <p:spPr/>
        <p:txBody>
          <a:bodyPr/>
          <a:lstStyle/>
          <a:p>
            <a:fld id="{A0826300-AC21-44B2-B743-9FD4E2E583A3}" type="slidenum">
              <a:rPr lang="es-AR" smtClean="0"/>
              <a:pPr/>
              <a:t>47</a:t>
            </a:fld>
            <a:endParaRPr lang="es-A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03CA162-452C-4774-8DB6-03D9CE4A48B8}" type="datetimeFigureOut">
              <a:rPr lang="es-AR" smtClean="0"/>
              <a:pPr/>
              <a:t>26/11/2020</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F3DD151C-B868-40ED-8DEC-D39E215F7704}" type="slidenum">
              <a:rPr lang="es-AR" smtClean="0"/>
              <a:pPr/>
              <a:t>‹#›</a:t>
            </a:fld>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CA162-452C-4774-8DB6-03D9CE4A48B8}" type="datetimeFigureOut">
              <a:rPr lang="es-AR" smtClean="0"/>
              <a:pPr/>
              <a:t>26/11/2020</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D151C-B868-40ED-8DEC-D39E215F7704}" type="slidenum">
              <a:rPr lang="es-AR" smtClean="0"/>
              <a:pPr/>
              <a:t>‹#›</a:t>
            </a:fld>
            <a:endParaRPr lang="es-A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dle.rae.es/tradici%C3%B3n"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dle.rae.es/tradici%C3%B3n"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ervicios.infoleg.gob.ar/infolegInternet/anexos/235000-239999/235975/norma.htm#26"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Users\Seven\Downloads\Camino%20de%20Sirga%20-%20How%20the%20west%20was%20won.wmv" TargetMode="External"/><Relationship Id="rId1" Type="http://schemas.microsoft.com/office/2007/relationships/media" Target="file:///C:\Users\Seven\Downloads\Camino%20de%20Sirga%20-%20How%20the%20west%20was%20won.wmv" TargetMode="Externa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2 CuadroTexto"/>
          <p:cNvSpPr txBox="1"/>
          <p:nvPr/>
        </p:nvSpPr>
        <p:spPr>
          <a:xfrm>
            <a:off x="1331640" y="2420888"/>
            <a:ext cx="6628738" cy="923330"/>
          </a:xfrm>
          <a:prstGeom prst="rect">
            <a:avLst/>
          </a:prstGeom>
          <a:noFill/>
        </p:spPr>
        <p:txBody>
          <a:bodyPr wrap="none" rtlCol="0">
            <a:spAutoFit/>
          </a:bodyPr>
          <a:lstStyle/>
          <a:p>
            <a:r>
              <a:rPr lang="es-ES" sz="5400" dirty="0">
                <a:solidFill>
                  <a:schemeClr val="tx2">
                    <a:lumMod val="75000"/>
                  </a:schemeClr>
                </a:solidFill>
                <a:latin typeface="Times New Roman" pitchFamily="18" charset="0"/>
                <a:cs typeface="Times New Roman" pitchFamily="18" charset="0"/>
              </a:rPr>
              <a:t>DERECHOS REALES</a:t>
            </a:r>
            <a:endParaRPr lang="es-AR" sz="5400" dirty="0">
              <a:solidFill>
                <a:schemeClr val="tx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83568" y="620689"/>
            <a:ext cx="7992888" cy="6771084"/>
          </a:xfrm>
          <a:prstGeom prst="rect">
            <a:avLst/>
          </a:prstGeom>
          <a:noFill/>
        </p:spPr>
        <p:txBody>
          <a:bodyPr wrap="square" rtlCol="0">
            <a:spAutoFit/>
          </a:bodyPr>
          <a:lstStyle/>
          <a:p>
            <a:r>
              <a:rPr lang="es-AR" sz="3000" b="1" u="sng" dirty="0">
                <a:latin typeface="Times New Roman" pitchFamily="18" charset="0"/>
                <a:cs typeface="Times New Roman" pitchFamily="18" charset="0"/>
              </a:rPr>
              <a:t>Persecución y preferencia</a:t>
            </a:r>
            <a:r>
              <a:rPr lang="es-AR" sz="3000" dirty="0">
                <a:latin typeface="Times New Roman" pitchFamily="18" charset="0"/>
                <a:cs typeface="Times New Roman" pitchFamily="18" charset="0"/>
              </a:rPr>
              <a:t>. El derecho real atribuye a su titular la facultad de perseguir la cosa en poder de quien se encuentra, y de hacer valer su preferencia con respecto a otro derecho real o personal que haya obtenido oponibilidad posteriormente. </a:t>
            </a:r>
          </a:p>
          <a:p>
            <a:endParaRPr lang="es-AR" sz="1000" b="1" dirty="0">
              <a:latin typeface="Times New Roman" pitchFamily="18" charset="0"/>
              <a:cs typeface="Times New Roman" pitchFamily="18" charset="0"/>
            </a:endParaRPr>
          </a:p>
          <a:p>
            <a:r>
              <a:rPr lang="es-AR" sz="2400" dirty="0">
                <a:latin typeface="Times New Roman" pitchFamily="18" charset="0"/>
                <a:cs typeface="Times New Roman" pitchFamily="18" charset="0"/>
              </a:rPr>
              <a:t>Esto se refiere a:</a:t>
            </a:r>
          </a:p>
          <a:p>
            <a:endParaRPr lang="es-AR" sz="1000" b="1" i="1" dirty="0">
              <a:latin typeface="Times New Roman" pitchFamily="18" charset="0"/>
              <a:cs typeface="Times New Roman" pitchFamily="18" charset="0"/>
            </a:endParaRPr>
          </a:p>
          <a:p>
            <a:r>
              <a:rPr lang="es-AR" sz="2400" b="1" i="1" dirty="0">
                <a:latin typeface="Times New Roman" pitchFamily="18" charset="0"/>
                <a:cs typeface="Times New Roman" pitchFamily="18" charset="0"/>
              </a:rPr>
              <a:t>a) Derecho de persecución</a:t>
            </a:r>
            <a:r>
              <a:rPr lang="es-AR" sz="2400" i="1" dirty="0">
                <a:latin typeface="Times New Roman" pitchFamily="18" charset="0"/>
                <a:cs typeface="Times New Roman" pitchFamily="18" charset="0"/>
              </a:rPr>
              <a:t>: </a:t>
            </a:r>
            <a:r>
              <a:rPr lang="es-AR" sz="2000" i="1" dirty="0">
                <a:latin typeface="Times New Roman" pitchFamily="18" charset="0"/>
                <a:cs typeface="Times New Roman" pitchFamily="18" charset="0"/>
              </a:rPr>
              <a:t>es el que le otorga al titular el derecho de perseguir judicialmente la cosa donde quiera que se encuentre, y sin importar las manos que la tengan.</a:t>
            </a:r>
          </a:p>
          <a:p>
            <a:endParaRPr lang="es-AR" sz="1000" i="1" dirty="0">
              <a:latin typeface="Times New Roman" pitchFamily="18" charset="0"/>
              <a:cs typeface="Times New Roman" pitchFamily="18" charset="0"/>
            </a:endParaRPr>
          </a:p>
          <a:p>
            <a:r>
              <a:rPr lang="es-AR" sz="2400" b="1" i="1" dirty="0">
                <a:latin typeface="Times New Roman" pitchFamily="18" charset="0"/>
                <a:cs typeface="Times New Roman" pitchFamily="18" charset="0"/>
              </a:rPr>
              <a:t>b) Derecho de preferencia:</a:t>
            </a:r>
            <a:r>
              <a:rPr lang="es-AR" sz="2400" i="1" dirty="0">
                <a:latin typeface="Times New Roman" pitchFamily="18" charset="0"/>
                <a:cs typeface="Times New Roman" pitchFamily="18" charset="0"/>
              </a:rPr>
              <a:t> </a:t>
            </a:r>
            <a:r>
              <a:rPr lang="es-AR" sz="2000" i="1" dirty="0">
                <a:latin typeface="Times New Roman" pitchFamily="18" charset="0"/>
                <a:cs typeface="Times New Roman" pitchFamily="18" charset="0"/>
              </a:rPr>
              <a:t>es el que le permite al titular del derecho real satisfacer su prestación en primer lugar, con relación a cualquier otro titular del derecho.</a:t>
            </a:r>
          </a:p>
          <a:p>
            <a:br>
              <a:rPr lang="es-AR" sz="2400" dirty="0">
                <a:latin typeface="Times New Roman" pitchFamily="18" charset="0"/>
                <a:cs typeface="Times New Roman" pitchFamily="18" charset="0"/>
              </a:rPr>
            </a:br>
            <a:endParaRPr lang="es-ES" sz="2400" dirty="0">
              <a:latin typeface="Times New Roman" pitchFamily="18" charset="0"/>
              <a:cs typeface="Times New Roman" pitchFamily="18" charset="0"/>
            </a:endParaRPr>
          </a:p>
          <a:p>
            <a:endParaRPr lang="es-E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116632"/>
            <a:ext cx="8208912" cy="646331"/>
          </a:xfrm>
          <a:prstGeom prst="rect">
            <a:avLst/>
          </a:prstGeom>
          <a:noFill/>
        </p:spPr>
        <p:txBody>
          <a:bodyPr wrap="square" rtlCol="0">
            <a:spAutoFit/>
          </a:bodyPr>
          <a:lstStyle/>
          <a:p>
            <a:endParaRPr lang="es-AR" dirty="0">
              <a:latin typeface="Times New Roman" pitchFamily="18" charset="0"/>
              <a:cs typeface="Times New Roman" pitchFamily="18" charset="0"/>
            </a:endParaRPr>
          </a:p>
          <a:p>
            <a:endParaRPr lang="es-AR" dirty="0"/>
          </a:p>
        </p:txBody>
      </p:sp>
      <p:sp>
        <p:nvSpPr>
          <p:cNvPr id="3" name="2 Rectángulo"/>
          <p:cNvSpPr/>
          <p:nvPr/>
        </p:nvSpPr>
        <p:spPr>
          <a:xfrm>
            <a:off x="683568" y="332656"/>
            <a:ext cx="7848872" cy="2223686"/>
          </a:xfrm>
          <a:prstGeom prst="rect">
            <a:avLst/>
          </a:prstGeom>
        </p:spPr>
        <p:txBody>
          <a:bodyPr wrap="square">
            <a:spAutoFit/>
          </a:bodyPr>
          <a:lstStyle/>
          <a:p>
            <a:r>
              <a:rPr lang="es-ES" sz="2000" b="1" dirty="0">
                <a:latin typeface="Times New Roman" pitchFamily="18" charset="0"/>
                <a:cs typeface="Times New Roman" pitchFamily="18" charset="0"/>
              </a:rPr>
              <a:t>Los derechos reales en el nuevo Código</a:t>
            </a:r>
          </a:p>
          <a:p>
            <a:r>
              <a:rPr lang="es-ES" sz="1050" dirty="0">
                <a:latin typeface="Times New Roman" pitchFamily="18" charset="0"/>
                <a:cs typeface="Times New Roman" pitchFamily="18" charset="0"/>
              </a:rPr>
              <a:t>  </a:t>
            </a:r>
            <a:endParaRPr lang="es-AR" sz="1050" dirty="0">
              <a:latin typeface="Times New Roman" pitchFamily="18" charset="0"/>
              <a:cs typeface="Times New Roman" pitchFamily="18" charset="0"/>
            </a:endParaRPr>
          </a:p>
          <a:p>
            <a:r>
              <a:rPr lang="es-AR" dirty="0">
                <a:latin typeface="Times New Roman" pitchFamily="18" charset="0"/>
                <a:cs typeface="Times New Roman" pitchFamily="18" charset="0"/>
              </a:rPr>
              <a:t>ARTÍCULO 1887.- Enumeración. Son derechos reales en este Código:</a:t>
            </a:r>
          </a:p>
          <a:p>
            <a:endParaRPr lang="es-ES" dirty="0">
              <a:latin typeface="Times New Roman" pitchFamily="18" charset="0"/>
              <a:cs typeface="Times New Roman" pitchFamily="18" charset="0"/>
            </a:endParaRPr>
          </a:p>
          <a:p>
            <a:r>
              <a:rPr lang="es-ES" b="1" i="1" dirty="0">
                <a:latin typeface="Times New Roman" pitchFamily="18" charset="0"/>
                <a:cs typeface="Times New Roman" pitchFamily="18" charset="0"/>
              </a:rPr>
              <a:t>         Sobre cosa propia:		     Sobre cosa ajena:</a:t>
            </a:r>
            <a:endParaRPr lang="es-AR" b="1" i="1" dirty="0">
              <a:latin typeface="Times New Roman" pitchFamily="18" charset="0"/>
              <a:cs typeface="Times New Roman" pitchFamily="18" charset="0"/>
            </a:endParaRPr>
          </a:p>
          <a:p>
            <a:endParaRPr lang="es-AR" dirty="0">
              <a:latin typeface="Times New Roman" pitchFamily="18" charset="0"/>
              <a:cs typeface="Times New Roman" pitchFamily="18" charset="0"/>
            </a:endParaRPr>
          </a:p>
          <a:p>
            <a:endParaRPr lang="es-AR" dirty="0">
              <a:latin typeface="Times New Roman" pitchFamily="18" charset="0"/>
              <a:cs typeface="Times New Roman" pitchFamily="18" charset="0"/>
            </a:endParaRPr>
          </a:p>
          <a:p>
            <a:endParaRPr lang="es-AR" dirty="0">
              <a:latin typeface="Times New Roman" pitchFamily="18" charset="0"/>
              <a:cs typeface="Times New Roman" pitchFamily="18" charset="0"/>
            </a:endParaRPr>
          </a:p>
        </p:txBody>
      </p:sp>
      <p:graphicFrame>
        <p:nvGraphicFramePr>
          <p:cNvPr id="4" name="3 Tabla"/>
          <p:cNvGraphicFramePr>
            <a:graphicFrameLocks noGrp="1"/>
          </p:cNvGraphicFramePr>
          <p:nvPr/>
        </p:nvGraphicFramePr>
        <p:xfrm>
          <a:off x="1187624" y="1772816"/>
          <a:ext cx="6912768" cy="502920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tblGrid>
              <a:tr h="370840">
                <a:tc>
                  <a:txBody>
                    <a:bodyPr/>
                    <a:lstStyle/>
                    <a:p>
                      <a:r>
                        <a:rPr lang="es-ES" b="0" i="1" dirty="0">
                          <a:solidFill>
                            <a:srgbClr val="0070C0"/>
                          </a:solidFill>
                          <a:latin typeface="Times New Roman" pitchFamily="18" charset="0"/>
                          <a:cs typeface="Times New Roman" pitchFamily="18" charset="0"/>
                        </a:rPr>
                        <a:t>Principales</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a) el dominio;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b) el condominio;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c) la propiedad horizontal;</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d) los conjuntos inmobiliarios;</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e) el tiempo compartido;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f) el cementerio privado;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g) la superficie;</a:t>
                      </a:r>
                    </a:p>
                    <a:p>
                      <a:endParaRPr lang="es-AR" b="0" dirty="0">
                        <a:solidFill>
                          <a:schemeClr val="tx1"/>
                        </a:solidFill>
                      </a:endParaRPr>
                    </a:p>
                  </a:txBody>
                  <a:tcPr>
                    <a:solidFill>
                      <a:schemeClr val="bg1"/>
                    </a:solidFill>
                  </a:tcPr>
                </a:tc>
                <a:tc>
                  <a:txBody>
                    <a:bodyPr/>
                    <a:lstStyle/>
                    <a:p>
                      <a:r>
                        <a:rPr lang="es-ES" b="0" i="1" dirty="0">
                          <a:solidFill>
                            <a:srgbClr val="0070C0"/>
                          </a:solidFill>
                          <a:latin typeface="Times New Roman" pitchFamily="18" charset="0"/>
                          <a:cs typeface="Times New Roman" pitchFamily="18" charset="0"/>
                        </a:rPr>
                        <a:t>Principales</a:t>
                      </a:r>
                      <a:endParaRPr lang="es-AR" b="0" i="1" dirty="0">
                        <a:solidFill>
                          <a:srgbClr val="0070C0"/>
                        </a:solidFill>
                        <a:latin typeface="Times New Roman" pitchFamily="18" charset="0"/>
                        <a:cs typeface="Times New Roman" pitchFamily="18" charset="0"/>
                      </a:endParaRP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h) el usufructo;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i) el uso;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j) la habitación;</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k) la servidumbre;</a:t>
                      </a:r>
                    </a:p>
                    <a:p>
                      <a:endParaRPr lang="es-ES" b="0" dirty="0">
                        <a:solidFill>
                          <a:schemeClr val="tx1"/>
                        </a:solidFill>
                        <a:latin typeface="Times New Roman" pitchFamily="18" charset="0"/>
                        <a:cs typeface="Times New Roman" pitchFamily="18" charset="0"/>
                      </a:endParaRPr>
                    </a:p>
                    <a:p>
                      <a:r>
                        <a:rPr lang="es-ES" b="0" i="1" dirty="0">
                          <a:solidFill>
                            <a:srgbClr val="0070C0"/>
                          </a:solidFill>
                          <a:latin typeface="Times New Roman" pitchFamily="18" charset="0"/>
                          <a:cs typeface="Times New Roman" pitchFamily="18" charset="0"/>
                        </a:rPr>
                        <a:t>Accesorios:</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l) la hipoteca;</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m) la anticresis;</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n) la prenda.</a:t>
                      </a:r>
                    </a:p>
                    <a:p>
                      <a:endParaRPr lang="es-AR" b="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611560" y="498158"/>
            <a:ext cx="7776864"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s-AR" sz="3200"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Derechos reales sobre cosa propia o ajena</a:t>
            </a:r>
            <a:r>
              <a:rPr kumimoji="0" lang="es-AR" sz="3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lvl="0" fontAlgn="base">
              <a:spcBef>
                <a:spcPts val="1200"/>
              </a:spcBef>
              <a:spcAft>
                <a:spcPct val="0"/>
              </a:spcAft>
            </a:pPr>
            <a:r>
              <a:rPr kumimoji="0" lang="es-AR" sz="2000" b="0" i="1" u="none" strike="noStrike" cap="none" normalizeH="0" baseline="0" dirty="0">
                <a:ln>
                  <a:noFill/>
                </a:ln>
                <a:effectLst/>
                <a:latin typeface="Times New Roman" pitchFamily="18" charset="0"/>
                <a:ea typeface="Times New Roman" pitchFamily="18" charset="0"/>
                <a:cs typeface="Times New Roman" pitchFamily="18" charset="0"/>
              </a:rPr>
              <a:t>Son derechos reales sobre cosa total o parcialmente propia: el dominio, el condominio, la propiedad horizontal, los conjuntos inmobiliarios, el tiempo compartido, el cementerio privado y la superficie si existe propiedad superficiaria. </a:t>
            </a:r>
          </a:p>
          <a:p>
            <a:pPr lvl="0" fontAlgn="base">
              <a:spcBef>
                <a:spcPts val="1200"/>
              </a:spcBef>
              <a:spcAft>
                <a:spcPct val="0"/>
              </a:spcAft>
            </a:pPr>
            <a:r>
              <a:rPr kumimoji="0" lang="es-AR" sz="2000" b="0" i="1" u="none" strike="noStrike" cap="none" normalizeH="0" baseline="0" dirty="0">
                <a:ln>
                  <a:noFill/>
                </a:ln>
                <a:effectLst/>
                <a:latin typeface="Times New Roman" pitchFamily="18" charset="0"/>
                <a:ea typeface="Times New Roman" pitchFamily="18" charset="0"/>
                <a:cs typeface="Times New Roman" pitchFamily="18" charset="0"/>
              </a:rPr>
              <a:t>Los restantes derechos reales recaen sobre cosa ajena.</a:t>
            </a:r>
            <a:br>
              <a:rPr kumimoji="0" lang="es-AR" sz="2000" b="0" i="0" u="none" strike="noStrike" cap="none" normalizeH="0" baseline="0" dirty="0">
                <a:ln>
                  <a:noFill/>
                </a:ln>
                <a:effectLst/>
                <a:latin typeface="Times New Roman" pitchFamily="18" charset="0"/>
                <a:ea typeface="Times New Roman" pitchFamily="18" charset="0"/>
                <a:cs typeface="Times New Roman" pitchFamily="18" charset="0"/>
              </a:rPr>
            </a:br>
            <a:br>
              <a:rPr kumimoji="0" lang="es-AR" sz="3200" b="0" i="0" u="none" strike="noStrike" cap="none" normalizeH="0" baseline="0" dirty="0">
                <a:ln>
                  <a:noFill/>
                </a:ln>
                <a:effectLst/>
                <a:latin typeface="Times New Roman" pitchFamily="18" charset="0"/>
                <a:ea typeface="Times New Roman" pitchFamily="18" charset="0"/>
                <a:cs typeface="Times New Roman" pitchFamily="18" charset="0"/>
              </a:rPr>
            </a:br>
            <a:r>
              <a:rPr lang="es-AR" sz="3200" b="1" i="1" dirty="0">
                <a:latin typeface="Times New Roman" pitchFamily="18" charset="0"/>
                <a:ea typeface="Times New Roman" pitchFamily="18" charset="0"/>
                <a:cs typeface="Times New Roman" pitchFamily="18" charset="0"/>
              </a:rPr>
              <a:t>Carga o gravamen real</a:t>
            </a:r>
            <a:r>
              <a:rPr lang="es-AR" sz="3200" dirty="0">
                <a:latin typeface="Times New Roman" pitchFamily="18" charset="0"/>
                <a:ea typeface="Times New Roman" pitchFamily="18" charset="0"/>
                <a:cs typeface="Times New Roman" pitchFamily="18" charset="0"/>
              </a:rPr>
              <a:t>. </a:t>
            </a:r>
          </a:p>
          <a:p>
            <a:pPr lvl="0" fontAlgn="base">
              <a:spcBef>
                <a:spcPts val="1200"/>
              </a:spcBef>
              <a:spcAft>
                <a:spcPct val="0"/>
              </a:spcAft>
            </a:pPr>
            <a:r>
              <a:rPr lang="es-AR" sz="2800" dirty="0">
                <a:latin typeface="Times New Roman" pitchFamily="18" charset="0"/>
                <a:ea typeface="Times New Roman" pitchFamily="18" charset="0"/>
                <a:cs typeface="Times New Roman" pitchFamily="18" charset="0"/>
              </a:rPr>
              <a:t>Con </a:t>
            </a:r>
            <a:r>
              <a:rPr kumimoji="0" lang="es-AR" sz="2800" b="0" i="0" u="none" strike="noStrike" cap="none" normalizeH="0" baseline="0" dirty="0">
                <a:ln>
                  <a:noFill/>
                </a:ln>
                <a:effectLst/>
                <a:latin typeface="Times New Roman" pitchFamily="18" charset="0"/>
                <a:ea typeface="Times New Roman" pitchFamily="18" charset="0"/>
                <a:cs typeface="Times New Roman" pitchFamily="18" charset="0"/>
              </a:rPr>
              <a:t>relación al dueño de la cosa, los derechos reales sobre cosa ajena constituyen cargas o gravámenes reales.</a:t>
            </a:r>
          </a:p>
          <a:p>
            <a:pPr lvl="0" fontAlgn="base">
              <a:spcBef>
                <a:spcPts val="1200"/>
              </a:spcBef>
              <a:spcAft>
                <a:spcPct val="0"/>
              </a:spcAft>
            </a:pPr>
            <a:r>
              <a:rPr kumimoji="0" lang="es-AR" sz="2000" b="0" i="1" u="none" strike="noStrike" cap="none" normalizeH="0" baseline="0" dirty="0">
                <a:ln>
                  <a:noFill/>
                </a:ln>
                <a:effectLst/>
                <a:latin typeface="Times New Roman" pitchFamily="18" charset="0"/>
                <a:ea typeface="Times New Roman" pitchFamily="18" charset="0"/>
                <a:cs typeface="Times New Roman" pitchFamily="18" charset="0"/>
              </a:rPr>
              <a:t>Las cosas se presumen sin gravamen, excepto prueba en contrario. Toda duda sobre la existencia de un gravamen real, su extensión o el modo de ejercicio, se interpreta a favor del titular del bien gravado.</a:t>
            </a:r>
            <a:endParaRPr kumimoji="0" lang="es-AR" sz="2000" b="0" i="1" u="none" strike="noStrike" cap="none" normalizeH="0" baseline="0" dirty="0">
              <a:ln>
                <a:noFill/>
              </a:ln>
              <a:effectLst/>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755576" y="-61354"/>
            <a:ext cx="7704856"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br>
              <a:rPr kumimoji="0" lang="es-AR" sz="2600" b="0" i="0" u="none" strike="noStrike" cap="none" normalizeH="0" baseline="0" dirty="0">
                <a:ln>
                  <a:noFill/>
                </a:ln>
                <a:effectLst/>
                <a:latin typeface="Times New Roman" pitchFamily="18" charset="0"/>
                <a:ea typeface="Times New Roman" pitchFamily="18" charset="0"/>
                <a:cs typeface="Times New Roman" pitchFamily="18" charset="0"/>
              </a:rPr>
            </a:br>
            <a:r>
              <a:rPr lang="es-AR" sz="3200" b="1" u="sng" dirty="0">
                <a:latin typeface="Times New Roman" pitchFamily="18" charset="0"/>
                <a:ea typeface="Times New Roman" pitchFamily="18" charset="0"/>
                <a:cs typeface="Times New Roman" pitchFamily="18" charset="0"/>
              </a:rPr>
              <a:t>Derechos reales principales y accesorios</a:t>
            </a:r>
            <a:r>
              <a:rPr lang="es-AR" sz="3200" dirty="0">
                <a:latin typeface="Times New Roman" pitchFamily="18" charset="0"/>
                <a:ea typeface="Times New Roman" pitchFamily="18" charset="0"/>
                <a:cs typeface="Times New Roman" pitchFamily="18" charset="0"/>
              </a:rPr>
              <a:t>. </a:t>
            </a:r>
          </a:p>
          <a:p>
            <a:pPr lvl="0" fontAlgn="base">
              <a:spcBef>
                <a:spcPts val="1200"/>
              </a:spcBef>
              <a:spcAft>
                <a:spcPct val="0"/>
              </a:spcAft>
            </a:pPr>
            <a:r>
              <a:rPr lang="es-AR" sz="2400" dirty="0">
                <a:latin typeface="Times New Roman" pitchFamily="18" charset="0"/>
                <a:ea typeface="Times New Roman" pitchFamily="18" charset="0"/>
                <a:cs typeface="Times New Roman" pitchFamily="18" charset="0"/>
              </a:rPr>
              <a:t>Los derechos reales son principales, excepto los accesorios de un crédito en función de garantía. </a:t>
            </a:r>
          </a:p>
          <a:p>
            <a:pPr lvl="0" fontAlgn="base">
              <a:spcBef>
                <a:spcPts val="1200"/>
              </a:spcBef>
              <a:spcAft>
                <a:spcPct val="0"/>
              </a:spcAft>
            </a:pPr>
            <a:r>
              <a:rPr lang="es-AR" sz="2400" dirty="0">
                <a:latin typeface="Times New Roman" pitchFamily="18" charset="0"/>
                <a:ea typeface="Times New Roman" pitchFamily="18" charset="0"/>
                <a:cs typeface="Times New Roman" pitchFamily="18" charset="0"/>
              </a:rPr>
              <a:t>Son accesorios la hipoteca, la anticresis y la prenda.</a:t>
            </a:r>
          </a:p>
          <a:p>
            <a:pPr lvl="0" fontAlgn="base">
              <a:spcBef>
                <a:spcPct val="0"/>
              </a:spcBef>
              <a:spcAft>
                <a:spcPct val="0"/>
              </a:spcAft>
            </a:pPr>
            <a:br>
              <a:rPr lang="es-AR" sz="2400" dirty="0">
                <a:latin typeface="Times New Roman" pitchFamily="18" charset="0"/>
                <a:ea typeface="Times New Roman" pitchFamily="18" charset="0"/>
                <a:cs typeface="Times New Roman" pitchFamily="18" charset="0"/>
              </a:rPr>
            </a:br>
            <a:r>
              <a:rPr kumimoji="0" lang="es-AR" sz="3200" b="1" i="0" u="sng" strike="noStrike" cap="none" normalizeH="0" baseline="0" dirty="0">
                <a:ln>
                  <a:noFill/>
                </a:ln>
                <a:effectLst/>
                <a:latin typeface="Times New Roman" pitchFamily="18" charset="0"/>
                <a:ea typeface="Times New Roman" pitchFamily="18" charset="0"/>
                <a:cs typeface="Times New Roman" pitchFamily="18" charset="0"/>
              </a:rPr>
              <a:t>Derechos reales sobre cosas registrables y no registrables</a:t>
            </a:r>
            <a:r>
              <a:rPr kumimoji="0" lang="es-AR" sz="3200" b="0" i="0" u="none" strike="noStrike" cap="none" normalizeH="0" baseline="0" dirty="0">
                <a:ln>
                  <a:noFill/>
                </a:ln>
                <a:effectLst/>
                <a:latin typeface="Times New Roman" pitchFamily="18" charset="0"/>
                <a:ea typeface="Times New Roman" pitchFamily="18" charset="0"/>
                <a:cs typeface="Times New Roman" pitchFamily="18" charset="0"/>
              </a:rPr>
              <a:t>. </a:t>
            </a:r>
          </a:p>
          <a:p>
            <a:pPr lvl="0" fontAlgn="base">
              <a:spcBef>
                <a:spcPts val="1200"/>
              </a:spcBef>
              <a:spcAft>
                <a:spcPct val="0"/>
              </a:spcAft>
            </a:pPr>
            <a:r>
              <a:rPr kumimoji="0" lang="es-AR" sz="2400" b="0" i="0" u="none" strike="noStrike" cap="none" normalizeH="0" baseline="0" dirty="0">
                <a:ln>
                  <a:noFill/>
                </a:ln>
                <a:effectLst/>
                <a:latin typeface="Times New Roman" pitchFamily="18" charset="0"/>
                <a:ea typeface="Times New Roman" pitchFamily="18" charset="0"/>
                <a:cs typeface="Times New Roman" pitchFamily="18" charset="0"/>
              </a:rPr>
              <a:t>Los derechos reales recaen sobre cosas registrables cuando la ley requiere la inscripción de los títulos en el respectivo registro a los efectos que correspondan.</a:t>
            </a:r>
          </a:p>
          <a:p>
            <a:pPr lvl="0" fontAlgn="base">
              <a:spcBef>
                <a:spcPts val="1200"/>
              </a:spcBef>
              <a:spcAft>
                <a:spcPct val="0"/>
              </a:spcAft>
            </a:pPr>
            <a:r>
              <a:rPr kumimoji="0" lang="es-AR" sz="2400" b="0" i="0" u="none" strike="noStrike" cap="none" normalizeH="0" baseline="0" dirty="0">
                <a:ln>
                  <a:noFill/>
                </a:ln>
                <a:effectLst/>
                <a:latin typeface="Times New Roman" pitchFamily="18" charset="0"/>
                <a:ea typeface="Times New Roman" pitchFamily="18" charset="0"/>
                <a:cs typeface="Times New Roman" pitchFamily="18" charset="0"/>
              </a:rPr>
              <a:t>Recaen sobre cosas no registrables, cuando los documentos portantes de derechos sobre su objeto no acceden a un registro a los fines de su inscripción.</a:t>
            </a:r>
            <a:br>
              <a:rPr kumimoji="0" lang="es-AR" sz="2400" b="0" i="0" u="none" strike="noStrike" cap="none" normalizeH="0" baseline="0" dirty="0">
                <a:ln>
                  <a:noFill/>
                </a:ln>
                <a:solidFill>
                  <a:schemeClr val="tx1">
                    <a:lumMod val="50000"/>
                    <a:lumOff val="50000"/>
                  </a:schemeClr>
                </a:solidFill>
                <a:effectLst/>
                <a:latin typeface="Times New Roman" pitchFamily="18" charset="0"/>
                <a:ea typeface="Times New Roman" pitchFamily="18" charset="0"/>
                <a:cs typeface="Times New Roman" pitchFamily="18" charset="0"/>
              </a:rPr>
            </a:br>
            <a:endParaRPr kumimoji="0" lang="es-AR" sz="2400" b="0" i="0" u="none" strike="noStrike" cap="none" normalizeH="0" baseline="0" dirty="0">
              <a:ln>
                <a:noFill/>
              </a:ln>
              <a:solidFill>
                <a:schemeClr val="tx1">
                  <a:lumMod val="50000"/>
                  <a:lumOff val="50000"/>
                </a:schemeClr>
              </a:solidFill>
              <a:effectLst/>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116632"/>
            <a:ext cx="8208912" cy="646331"/>
          </a:xfrm>
          <a:prstGeom prst="rect">
            <a:avLst/>
          </a:prstGeom>
          <a:noFill/>
        </p:spPr>
        <p:txBody>
          <a:bodyPr wrap="square" rtlCol="0">
            <a:spAutoFit/>
          </a:bodyPr>
          <a:lstStyle/>
          <a:p>
            <a:endParaRPr lang="es-AR" dirty="0">
              <a:latin typeface="Times New Roman" pitchFamily="18" charset="0"/>
              <a:cs typeface="Times New Roman" pitchFamily="18" charset="0"/>
            </a:endParaRPr>
          </a:p>
          <a:p>
            <a:endParaRPr lang="es-AR" dirty="0"/>
          </a:p>
        </p:txBody>
      </p:sp>
      <p:sp>
        <p:nvSpPr>
          <p:cNvPr id="3" name="2 Rectángulo"/>
          <p:cNvSpPr/>
          <p:nvPr/>
        </p:nvSpPr>
        <p:spPr>
          <a:xfrm>
            <a:off x="683568" y="332656"/>
            <a:ext cx="7848872" cy="2223686"/>
          </a:xfrm>
          <a:prstGeom prst="rect">
            <a:avLst/>
          </a:prstGeom>
        </p:spPr>
        <p:txBody>
          <a:bodyPr wrap="square">
            <a:spAutoFit/>
          </a:bodyPr>
          <a:lstStyle/>
          <a:p>
            <a:r>
              <a:rPr lang="es-ES" sz="2000" b="1" dirty="0">
                <a:latin typeface="Times New Roman" pitchFamily="18" charset="0"/>
                <a:cs typeface="Times New Roman" pitchFamily="18" charset="0"/>
              </a:rPr>
              <a:t>Los derechos reales en el nuevo Código</a:t>
            </a:r>
          </a:p>
          <a:p>
            <a:r>
              <a:rPr lang="es-ES" sz="1050" dirty="0">
                <a:latin typeface="Times New Roman" pitchFamily="18" charset="0"/>
                <a:cs typeface="Times New Roman" pitchFamily="18" charset="0"/>
              </a:rPr>
              <a:t>  </a:t>
            </a:r>
            <a:endParaRPr lang="es-AR" sz="1050" dirty="0">
              <a:latin typeface="Times New Roman" pitchFamily="18" charset="0"/>
              <a:cs typeface="Times New Roman" pitchFamily="18" charset="0"/>
            </a:endParaRPr>
          </a:p>
          <a:p>
            <a:r>
              <a:rPr lang="es-AR" dirty="0">
                <a:latin typeface="Times New Roman" pitchFamily="18" charset="0"/>
                <a:cs typeface="Times New Roman" pitchFamily="18" charset="0"/>
              </a:rPr>
              <a:t>ARTÍCULO 1887.- Enumeración. Son derechos reales en este Código:</a:t>
            </a:r>
          </a:p>
          <a:p>
            <a:endParaRPr lang="es-ES" dirty="0">
              <a:latin typeface="Times New Roman" pitchFamily="18" charset="0"/>
              <a:cs typeface="Times New Roman" pitchFamily="18" charset="0"/>
            </a:endParaRPr>
          </a:p>
          <a:p>
            <a:r>
              <a:rPr lang="es-ES" b="1" i="1" dirty="0">
                <a:latin typeface="Times New Roman" pitchFamily="18" charset="0"/>
                <a:cs typeface="Times New Roman" pitchFamily="18" charset="0"/>
              </a:rPr>
              <a:t>         Sobre cosa propia:		     Sobre cosa ajena:</a:t>
            </a:r>
            <a:endParaRPr lang="es-AR" b="1" i="1" dirty="0">
              <a:latin typeface="Times New Roman" pitchFamily="18" charset="0"/>
              <a:cs typeface="Times New Roman" pitchFamily="18" charset="0"/>
            </a:endParaRPr>
          </a:p>
          <a:p>
            <a:endParaRPr lang="es-AR" dirty="0">
              <a:latin typeface="Times New Roman" pitchFamily="18" charset="0"/>
              <a:cs typeface="Times New Roman" pitchFamily="18" charset="0"/>
            </a:endParaRPr>
          </a:p>
          <a:p>
            <a:endParaRPr lang="es-AR" dirty="0">
              <a:latin typeface="Times New Roman" pitchFamily="18" charset="0"/>
              <a:cs typeface="Times New Roman" pitchFamily="18" charset="0"/>
            </a:endParaRPr>
          </a:p>
          <a:p>
            <a:endParaRPr lang="es-AR" dirty="0">
              <a:latin typeface="Times New Roman" pitchFamily="18" charset="0"/>
              <a:cs typeface="Times New Roman" pitchFamily="18" charset="0"/>
            </a:endParaRPr>
          </a:p>
        </p:txBody>
      </p:sp>
      <p:graphicFrame>
        <p:nvGraphicFramePr>
          <p:cNvPr id="4" name="3 Tabla"/>
          <p:cNvGraphicFramePr>
            <a:graphicFrameLocks noGrp="1"/>
          </p:cNvGraphicFramePr>
          <p:nvPr/>
        </p:nvGraphicFramePr>
        <p:xfrm>
          <a:off x="1187624" y="1772816"/>
          <a:ext cx="6912768" cy="502920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20000"/>
                    </a:ext>
                  </a:extLst>
                </a:gridCol>
                <a:gridCol w="3456384">
                  <a:extLst>
                    <a:ext uri="{9D8B030D-6E8A-4147-A177-3AD203B41FA5}">
                      <a16:colId xmlns:a16="http://schemas.microsoft.com/office/drawing/2014/main" val="20001"/>
                    </a:ext>
                  </a:extLst>
                </a:gridCol>
              </a:tblGrid>
              <a:tr h="370840">
                <a:tc>
                  <a:txBody>
                    <a:bodyPr/>
                    <a:lstStyle/>
                    <a:p>
                      <a:r>
                        <a:rPr lang="es-ES" b="0" i="1" dirty="0">
                          <a:solidFill>
                            <a:srgbClr val="0070C0"/>
                          </a:solidFill>
                          <a:latin typeface="Times New Roman" pitchFamily="18" charset="0"/>
                          <a:cs typeface="Times New Roman" pitchFamily="18" charset="0"/>
                        </a:rPr>
                        <a:t>Principales</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a) el dominio;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b) el condominio;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c) la propiedad horizontal;</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d) los conjuntos inmobiliarios;</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e) el tiempo compartido;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f) el cementerio privado;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g) la superficie;</a:t>
                      </a:r>
                    </a:p>
                    <a:p>
                      <a:endParaRPr lang="es-AR" b="0" dirty="0">
                        <a:solidFill>
                          <a:schemeClr val="tx1"/>
                        </a:solidFill>
                      </a:endParaRPr>
                    </a:p>
                  </a:txBody>
                  <a:tcPr>
                    <a:solidFill>
                      <a:schemeClr val="bg1"/>
                    </a:solidFill>
                  </a:tcPr>
                </a:tc>
                <a:tc>
                  <a:txBody>
                    <a:bodyPr/>
                    <a:lstStyle/>
                    <a:p>
                      <a:r>
                        <a:rPr lang="es-ES" b="0" i="1" dirty="0">
                          <a:solidFill>
                            <a:srgbClr val="0070C0"/>
                          </a:solidFill>
                          <a:latin typeface="Times New Roman" pitchFamily="18" charset="0"/>
                          <a:cs typeface="Times New Roman" pitchFamily="18" charset="0"/>
                        </a:rPr>
                        <a:t>Principales</a:t>
                      </a:r>
                      <a:endParaRPr lang="es-AR" b="0" i="1" dirty="0">
                        <a:solidFill>
                          <a:srgbClr val="0070C0"/>
                        </a:solidFill>
                        <a:latin typeface="Times New Roman" pitchFamily="18" charset="0"/>
                        <a:cs typeface="Times New Roman" pitchFamily="18" charset="0"/>
                      </a:endParaRP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h) el usufructo;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i) el uso;</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j) la habitación;</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k) la servidumbre;</a:t>
                      </a:r>
                    </a:p>
                    <a:p>
                      <a:endParaRPr lang="es-ES" b="0" dirty="0">
                        <a:solidFill>
                          <a:schemeClr val="tx1"/>
                        </a:solidFill>
                        <a:latin typeface="Times New Roman" pitchFamily="18" charset="0"/>
                        <a:cs typeface="Times New Roman" pitchFamily="18" charset="0"/>
                      </a:endParaRPr>
                    </a:p>
                    <a:p>
                      <a:r>
                        <a:rPr lang="es-ES" b="0" i="1" dirty="0">
                          <a:solidFill>
                            <a:srgbClr val="0070C0"/>
                          </a:solidFill>
                          <a:latin typeface="Times New Roman" pitchFamily="18" charset="0"/>
                          <a:cs typeface="Times New Roman" pitchFamily="18" charset="0"/>
                        </a:rPr>
                        <a:t>Accesorios:</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l) la hipoteca;</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m) la anticresis;</a:t>
                      </a:r>
                    </a:p>
                    <a:p>
                      <a:endParaRPr lang="es-AR" b="0" dirty="0">
                        <a:solidFill>
                          <a:schemeClr val="tx1"/>
                        </a:solidFill>
                        <a:latin typeface="Times New Roman" pitchFamily="18" charset="0"/>
                        <a:cs typeface="Times New Roman" pitchFamily="18" charset="0"/>
                      </a:endParaRPr>
                    </a:p>
                    <a:p>
                      <a:r>
                        <a:rPr lang="es-AR" b="0" dirty="0">
                          <a:solidFill>
                            <a:schemeClr val="tx1"/>
                          </a:solidFill>
                          <a:latin typeface="Times New Roman" pitchFamily="18" charset="0"/>
                          <a:cs typeface="Times New Roman" pitchFamily="18" charset="0"/>
                        </a:rPr>
                        <a:t>n) la prenda.</a:t>
                      </a:r>
                    </a:p>
                    <a:p>
                      <a:endParaRPr lang="es-AR" b="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5" name="4 Elipse"/>
          <p:cNvSpPr/>
          <p:nvPr/>
        </p:nvSpPr>
        <p:spPr>
          <a:xfrm>
            <a:off x="4067944" y="4365104"/>
            <a:ext cx="2520280" cy="23762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404664"/>
            <a:ext cx="8352928" cy="5909310"/>
          </a:xfrm>
          <a:prstGeom prst="rect">
            <a:avLst/>
          </a:prstGeom>
          <a:noFill/>
          <a:ln>
            <a:noFill/>
          </a:ln>
        </p:spPr>
        <p:txBody>
          <a:bodyPr wrap="square" rtlCol="0">
            <a:spAutoFit/>
          </a:bodyPr>
          <a:lstStyle/>
          <a:p>
            <a:pPr algn="ctr"/>
            <a:r>
              <a:rPr lang="es-AR" sz="3600" b="1" dirty="0">
                <a:latin typeface="Times New Roman"/>
              </a:rPr>
              <a:t>Adquisición, transmisión, extinción de Derechos Reales</a:t>
            </a:r>
          </a:p>
          <a:p>
            <a:endParaRPr lang="es-ES" dirty="0">
              <a:latin typeface="Times New Roman"/>
            </a:endParaRPr>
          </a:p>
          <a:p>
            <a:r>
              <a:rPr lang="es-ES" sz="2400" i="1" dirty="0">
                <a:latin typeface="Times New Roman"/>
              </a:rPr>
              <a:t>Se tratan en el capítulo 2 de las disposiciones generales (Título I).</a:t>
            </a:r>
          </a:p>
          <a:p>
            <a:endParaRPr lang="es-ES" sz="1200" dirty="0">
              <a:latin typeface="Times New Roman"/>
            </a:endParaRPr>
          </a:p>
          <a:p>
            <a:r>
              <a:rPr lang="es-AR" sz="2800" dirty="0">
                <a:latin typeface="Times New Roman"/>
              </a:rPr>
              <a:t>La adquisición derivada por actos entre vivos de un derecho real requiere la concurrencia de </a:t>
            </a:r>
            <a:r>
              <a:rPr lang="es-AR" sz="2800" b="1" i="1" dirty="0">
                <a:latin typeface="Times New Roman"/>
              </a:rPr>
              <a:t>título y modo suficientes</a:t>
            </a:r>
            <a:r>
              <a:rPr lang="es-AR" sz="2800" dirty="0">
                <a:latin typeface="Times New Roman"/>
              </a:rPr>
              <a:t>.</a:t>
            </a:r>
          </a:p>
          <a:p>
            <a:endParaRPr lang="es-AR" sz="2800" dirty="0">
              <a:latin typeface="Times New Roman"/>
            </a:endParaRPr>
          </a:p>
          <a:p>
            <a:endParaRPr lang="es-AR" sz="1000" dirty="0">
              <a:latin typeface="Times New Roman"/>
            </a:endParaRPr>
          </a:p>
          <a:p>
            <a:pPr marL="288000"/>
            <a:r>
              <a:rPr lang="es-AR" sz="2000" b="1" i="1" dirty="0">
                <a:latin typeface="Times New Roman"/>
              </a:rPr>
              <a:t>Título suficiente → </a:t>
            </a:r>
            <a:r>
              <a:rPr lang="es-AR" sz="2000" dirty="0">
                <a:latin typeface="Times New Roman"/>
              </a:rPr>
              <a:t>el acto jurídico revestido de las formas establecidas por la ley, que tiene por finalidad transmitir o constituir el derecho real.</a:t>
            </a:r>
          </a:p>
          <a:p>
            <a:pPr marL="288000"/>
            <a:endParaRPr lang="es-ES" sz="1000" dirty="0">
              <a:latin typeface="Times New Roman"/>
            </a:endParaRPr>
          </a:p>
          <a:p>
            <a:pPr marL="288000"/>
            <a:r>
              <a:rPr lang="es-AR" sz="2000" b="1" i="1" dirty="0">
                <a:latin typeface="Times New Roman"/>
              </a:rPr>
              <a:t>Modo suficiente →</a:t>
            </a:r>
            <a:r>
              <a:rPr lang="es-AR" sz="2000" i="1" dirty="0">
                <a:latin typeface="Times New Roman"/>
              </a:rPr>
              <a:t> se puede dar de distintas formas:</a:t>
            </a:r>
            <a:endParaRPr lang="es-AR" sz="2000" dirty="0">
              <a:latin typeface="Times New Roman"/>
            </a:endParaRPr>
          </a:p>
          <a:p>
            <a:pPr marL="288000">
              <a:spcBef>
                <a:spcPts val="1200"/>
              </a:spcBef>
            </a:pPr>
            <a:r>
              <a:rPr lang="es-AR" sz="2000" dirty="0">
                <a:latin typeface="Times New Roman"/>
              </a:rPr>
              <a:t>		   	La tradición posesoria</a:t>
            </a:r>
          </a:p>
          <a:p>
            <a:pPr>
              <a:spcBef>
                <a:spcPts val="1200"/>
              </a:spcBef>
            </a:pPr>
            <a:r>
              <a:rPr lang="es-AR" sz="2000" dirty="0">
                <a:latin typeface="Times New Roman"/>
              </a:rPr>
              <a:t>		   	La inscripción registral</a:t>
            </a:r>
            <a:endParaRPr lang="es-AR"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404664"/>
            <a:ext cx="8352928" cy="5847755"/>
          </a:xfrm>
          <a:prstGeom prst="rect">
            <a:avLst/>
          </a:prstGeom>
          <a:noFill/>
          <a:ln>
            <a:noFill/>
          </a:ln>
        </p:spPr>
        <p:txBody>
          <a:bodyPr wrap="square" rtlCol="0">
            <a:spAutoFit/>
          </a:bodyPr>
          <a:lstStyle/>
          <a:p>
            <a:r>
              <a:rPr lang="es-AR" sz="3200" dirty="0">
                <a:latin typeface="Times New Roman" pitchFamily="18" charset="0"/>
                <a:cs typeface="Times New Roman" pitchFamily="18" charset="0"/>
              </a:rPr>
              <a:t>Aux.-</a:t>
            </a:r>
          </a:p>
          <a:p>
            <a:endParaRPr lang="es-ES" sz="1000" dirty="0">
              <a:latin typeface="Times New Roman"/>
            </a:endParaRPr>
          </a:p>
          <a:p>
            <a:r>
              <a:rPr lang="es-AR" sz="2400" dirty="0">
                <a:latin typeface="Times New Roman"/>
              </a:rPr>
              <a:t>La tradición posesoria es </a:t>
            </a:r>
            <a:r>
              <a:rPr lang="es-AR" sz="2400" b="1" i="1" dirty="0">
                <a:latin typeface="Times New Roman"/>
              </a:rPr>
              <a:t>modo suficiente </a:t>
            </a:r>
            <a:r>
              <a:rPr lang="es-AR" sz="2400" dirty="0">
                <a:latin typeface="Times New Roman"/>
              </a:rPr>
              <a:t>para transmitir o constituir derechos reales que se ejercen por la posesión. </a:t>
            </a:r>
          </a:p>
          <a:p>
            <a:endParaRPr lang="es-AR" sz="1000" dirty="0">
              <a:latin typeface="Times New Roman"/>
            </a:endParaRPr>
          </a:p>
          <a:p>
            <a:r>
              <a:rPr lang="es-AR" sz="2400" dirty="0">
                <a:latin typeface="Times New Roman"/>
                <a:hlinkClick r:id="rId2"/>
              </a:rPr>
              <a:t>https://dle.rae.es/tradici%C3%B3n</a:t>
            </a:r>
            <a:endParaRPr lang="es-AR" sz="2400" dirty="0">
              <a:latin typeface="Times New Roman"/>
            </a:endParaRPr>
          </a:p>
          <a:p>
            <a:endParaRPr lang="es-AR" sz="1000" dirty="0">
              <a:latin typeface="Times New Roman"/>
            </a:endParaRPr>
          </a:p>
          <a:p>
            <a:pPr marL="180000">
              <a:spcBef>
                <a:spcPts val="1200"/>
              </a:spcBef>
            </a:pPr>
            <a:r>
              <a:rPr lang="es-ES" sz="2000" i="1" dirty="0">
                <a:latin typeface="Times New Roman"/>
              </a:rPr>
              <a:t>D.R.A.E. </a:t>
            </a:r>
            <a:r>
              <a:rPr lang="es-AR" sz="2000" i="1" dirty="0">
                <a:latin typeface="Times New Roman"/>
              </a:rPr>
              <a:t>título de tradición → Der. título que incorpora un derecho real sobre las mercancías en él descritas.</a:t>
            </a:r>
          </a:p>
          <a:p>
            <a:pPr marL="180000">
              <a:spcBef>
                <a:spcPts val="1200"/>
              </a:spcBef>
            </a:pPr>
            <a:r>
              <a:rPr lang="es-ES" sz="2000" i="1" dirty="0">
                <a:latin typeface="Times New Roman"/>
              </a:rPr>
              <a:t>Wikipedia → </a:t>
            </a:r>
            <a:r>
              <a:rPr lang="es-AR" sz="2000" i="1" dirty="0">
                <a:latin typeface="Times New Roman"/>
              </a:rPr>
              <a:t>La tradición (del latín traditio y éste a su vez de tradere, "entregar"), en Derecho, es el acto por el que se hace entrega de una cosa, a una persona física o persona jurídica.</a:t>
            </a:r>
          </a:p>
          <a:p>
            <a:endParaRPr lang="es-ES" sz="2400" dirty="0">
              <a:latin typeface="Times New Roman"/>
            </a:endParaRPr>
          </a:p>
          <a:p>
            <a:r>
              <a:rPr lang="es-AR" sz="2400" dirty="0">
                <a:latin typeface="Times New Roman"/>
              </a:rPr>
              <a:t>La inscripción registral es </a:t>
            </a:r>
            <a:r>
              <a:rPr lang="es-AR" sz="2400" b="1" i="1" dirty="0">
                <a:latin typeface="Times New Roman"/>
              </a:rPr>
              <a:t>modo suficiente </a:t>
            </a:r>
            <a:r>
              <a:rPr lang="es-AR" sz="2400" dirty="0">
                <a:latin typeface="Times New Roman"/>
              </a:rPr>
              <a:t>para transmitir o constituir derechos reales sobre cosas registrables en los casos legalmente previstos; y sobre cosas no registrables, cuando el tipo del derecho así lo requiera.</a:t>
            </a:r>
            <a:endParaRPr lang="es-A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B4072AE3-32A7-415D-B62A-6649EE474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038145"/>
            <a:ext cx="7751558" cy="4983144"/>
          </a:xfrm>
          <a:prstGeom prst="rect">
            <a:avLst/>
          </a:prstGeom>
        </p:spPr>
      </p:pic>
      <p:pic>
        <p:nvPicPr>
          <p:cNvPr id="5" name="Picture 4">
            <a:extLst>
              <a:ext uri="{FF2B5EF4-FFF2-40B4-BE49-F238E27FC236}">
                <a16:creationId xmlns:a16="http://schemas.microsoft.com/office/drawing/2014/main" id="{1A357E71-0F06-4B6B-8939-7D55F4153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5" y="332656"/>
            <a:ext cx="7704857" cy="448343"/>
          </a:xfrm>
          <a:prstGeom prst="rect">
            <a:avLst/>
          </a:prstGeom>
        </p:spPr>
      </p:pic>
      <p:sp>
        <p:nvSpPr>
          <p:cNvPr id="6" name="Oval 5">
            <a:extLst>
              <a:ext uri="{FF2B5EF4-FFF2-40B4-BE49-F238E27FC236}">
                <a16:creationId xmlns:a16="http://schemas.microsoft.com/office/drawing/2014/main" id="{61185F74-D840-4168-86CA-5F34FB98B6D4}"/>
              </a:ext>
            </a:extLst>
          </p:cNvPr>
          <p:cNvSpPr/>
          <p:nvPr/>
        </p:nvSpPr>
        <p:spPr>
          <a:xfrm>
            <a:off x="179512" y="1847373"/>
            <a:ext cx="8496944" cy="559769"/>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Oval 6">
            <a:extLst>
              <a:ext uri="{FF2B5EF4-FFF2-40B4-BE49-F238E27FC236}">
                <a16:creationId xmlns:a16="http://schemas.microsoft.com/office/drawing/2014/main" id="{561E9A67-01F0-42E4-A1D2-8CB505E5106B}"/>
              </a:ext>
            </a:extLst>
          </p:cNvPr>
          <p:cNvSpPr/>
          <p:nvPr/>
        </p:nvSpPr>
        <p:spPr>
          <a:xfrm>
            <a:off x="179512" y="4653136"/>
            <a:ext cx="8496944" cy="5597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Oval 7">
            <a:extLst>
              <a:ext uri="{FF2B5EF4-FFF2-40B4-BE49-F238E27FC236}">
                <a16:creationId xmlns:a16="http://schemas.microsoft.com/office/drawing/2014/main" id="{BDC07CC3-C7D7-4D43-90C9-5320D70F16F3}"/>
              </a:ext>
            </a:extLst>
          </p:cNvPr>
          <p:cNvSpPr/>
          <p:nvPr/>
        </p:nvSpPr>
        <p:spPr>
          <a:xfrm>
            <a:off x="179512" y="2656601"/>
            <a:ext cx="8496944" cy="559769"/>
          </a:xfrm>
          <a:prstGeom prst="ellipse">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Oval 8">
            <a:extLst>
              <a:ext uri="{FF2B5EF4-FFF2-40B4-BE49-F238E27FC236}">
                <a16:creationId xmlns:a16="http://schemas.microsoft.com/office/drawing/2014/main" id="{EDBCEE86-B09C-4E11-9CB3-4EAE357DA842}"/>
              </a:ext>
            </a:extLst>
          </p:cNvPr>
          <p:cNvSpPr/>
          <p:nvPr/>
        </p:nvSpPr>
        <p:spPr>
          <a:xfrm>
            <a:off x="191344" y="5661248"/>
            <a:ext cx="2724472" cy="3600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0506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5"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anim calcmode="lin" valueType="num">
                                      <p:cBhvr>
                                        <p:cTn id="22" dur="2000" fill="hold"/>
                                        <p:tgtEl>
                                          <p:spTgt spid="6"/>
                                        </p:tgtEl>
                                        <p:attrNameLst>
                                          <p:attrName>ppt_w</p:attrName>
                                        </p:attrNameLst>
                                      </p:cBhvr>
                                      <p:tavLst>
                                        <p:tav tm="0" fmla="#ppt_w*sin(2.5*pi*$)">
                                          <p:val>
                                            <p:fltVal val="0"/>
                                          </p:val>
                                        </p:tav>
                                        <p:tav tm="100000">
                                          <p:val>
                                            <p:fltVal val="1"/>
                                          </p:val>
                                        </p:tav>
                                      </p:tavLst>
                                    </p:anim>
                                    <p:anim calcmode="lin" valueType="num">
                                      <p:cBhvr>
                                        <p:cTn id="23"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anim calcmode="lin" valueType="num">
                                      <p:cBhvr>
                                        <p:cTn id="29" dur="2000" fill="hold"/>
                                        <p:tgtEl>
                                          <p:spTgt spid="8"/>
                                        </p:tgtEl>
                                        <p:attrNameLst>
                                          <p:attrName>ppt_w</p:attrName>
                                        </p:attrNameLst>
                                      </p:cBhvr>
                                      <p:tavLst>
                                        <p:tav tm="0" fmla="#ppt_w*sin(2.5*pi*$)">
                                          <p:val>
                                            <p:fltVal val="0"/>
                                          </p:val>
                                        </p:tav>
                                        <p:tav tm="100000">
                                          <p:val>
                                            <p:fltVal val="1"/>
                                          </p:val>
                                        </p:tav>
                                      </p:tavLst>
                                    </p:anim>
                                    <p:anim calcmode="lin" valueType="num">
                                      <p:cBhvr>
                                        <p:cTn id="30"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000"/>
                                        <p:tgtEl>
                                          <p:spTgt spid="7"/>
                                        </p:tgtEl>
                                      </p:cBhvr>
                                    </p:animEffect>
                                    <p:anim calcmode="lin" valueType="num">
                                      <p:cBhvr>
                                        <p:cTn id="36" dur="2000" fill="hold"/>
                                        <p:tgtEl>
                                          <p:spTgt spid="7"/>
                                        </p:tgtEl>
                                        <p:attrNameLst>
                                          <p:attrName>ppt_w</p:attrName>
                                        </p:attrNameLst>
                                      </p:cBhvr>
                                      <p:tavLst>
                                        <p:tav tm="0" fmla="#ppt_w*sin(2.5*pi*$)">
                                          <p:val>
                                            <p:fltVal val="0"/>
                                          </p:val>
                                        </p:tav>
                                        <p:tav tm="100000">
                                          <p:val>
                                            <p:fltVal val="1"/>
                                          </p:val>
                                        </p:tav>
                                      </p:tavLst>
                                    </p:anim>
                                    <p:anim calcmode="lin" valueType="num">
                                      <p:cBhvr>
                                        <p:cTn id="37"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45"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2000"/>
                                        <p:tgtEl>
                                          <p:spTgt spid="9"/>
                                        </p:tgtEl>
                                      </p:cBhvr>
                                    </p:animEffect>
                                    <p:anim calcmode="lin" valueType="num">
                                      <p:cBhvr>
                                        <p:cTn id="43" dur="2000" fill="hold"/>
                                        <p:tgtEl>
                                          <p:spTgt spid="9"/>
                                        </p:tgtEl>
                                        <p:attrNameLst>
                                          <p:attrName>ppt_w</p:attrName>
                                        </p:attrNameLst>
                                      </p:cBhvr>
                                      <p:tavLst>
                                        <p:tav tm="0" fmla="#ppt_w*sin(2.5*pi*$)">
                                          <p:val>
                                            <p:fltVal val="0"/>
                                          </p:val>
                                        </p:tav>
                                        <p:tav tm="100000">
                                          <p:val>
                                            <p:fltVal val="1"/>
                                          </p:val>
                                        </p:tav>
                                      </p:tavLst>
                                    </p:anim>
                                    <p:anim calcmode="lin" valueType="num">
                                      <p:cBhvr>
                                        <p:cTn id="44" dur="2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404664"/>
            <a:ext cx="8352928" cy="5847755"/>
          </a:xfrm>
          <a:prstGeom prst="rect">
            <a:avLst/>
          </a:prstGeom>
          <a:noFill/>
          <a:ln>
            <a:noFill/>
          </a:ln>
        </p:spPr>
        <p:txBody>
          <a:bodyPr wrap="square" rtlCol="0">
            <a:spAutoFit/>
          </a:bodyPr>
          <a:lstStyle/>
          <a:p>
            <a:r>
              <a:rPr lang="es-AR" sz="3200" dirty="0">
                <a:latin typeface="Times New Roman" pitchFamily="18" charset="0"/>
                <a:cs typeface="Times New Roman" pitchFamily="18" charset="0"/>
              </a:rPr>
              <a:t>Aux.-</a:t>
            </a:r>
          </a:p>
          <a:p>
            <a:endParaRPr lang="es-ES" sz="1000" dirty="0">
              <a:latin typeface="Times New Roman"/>
            </a:endParaRPr>
          </a:p>
          <a:p>
            <a:r>
              <a:rPr lang="es-AR" sz="2400" dirty="0">
                <a:latin typeface="Times New Roman"/>
              </a:rPr>
              <a:t>La tradición posesoria es </a:t>
            </a:r>
            <a:r>
              <a:rPr lang="es-AR" sz="2400" b="1" i="1" dirty="0">
                <a:latin typeface="Times New Roman"/>
              </a:rPr>
              <a:t>modo suficiente </a:t>
            </a:r>
            <a:r>
              <a:rPr lang="es-AR" sz="2400" dirty="0">
                <a:latin typeface="Times New Roman"/>
              </a:rPr>
              <a:t>para transmitir o constituir derechos reales que se ejercen por la posesión. </a:t>
            </a:r>
          </a:p>
          <a:p>
            <a:endParaRPr lang="es-AR" sz="1000" dirty="0">
              <a:latin typeface="Times New Roman"/>
            </a:endParaRPr>
          </a:p>
          <a:p>
            <a:r>
              <a:rPr lang="es-AR" sz="2400" dirty="0">
                <a:latin typeface="Times New Roman"/>
                <a:hlinkClick r:id="rId2"/>
              </a:rPr>
              <a:t>https://dle.rae.es/tradici%C3%B3n</a:t>
            </a:r>
            <a:endParaRPr lang="es-AR" sz="2400" dirty="0">
              <a:latin typeface="Times New Roman"/>
            </a:endParaRPr>
          </a:p>
          <a:p>
            <a:endParaRPr lang="es-AR" sz="1000" dirty="0">
              <a:latin typeface="Times New Roman"/>
            </a:endParaRPr>
          </a:p>
          <a:p>
            <a:pPr marL="180000">
              <a:spcBef>
                <a:spcPts val="1200"/>
              </a:spcBef>
            </a:pPr>
            <a:r>
              <a:rPr lang="es-ES" sz="2000" i="1" dirty="0">
                <a:latin typeface="Times New Roman"/>
              </a:rPr>
              <a:t>D.R.A.E. </a:t>
            </a:r>
            <a:r>
              <a:rPr lang="es-AR" sz="2000" i="1" dirty="0">
                <a:latin typeface="Times New Roman"/>
              </a:rPr>
              <a:t>título de tradición → Der. título que incorpora un derecho real sobre las mercancías en él descritas.</a:t>
            </a:r>
          </a:p>
          <a:p>
            <a:pPr marL="180000">
              <a:spcBef>
                <a:spcPts val="1200"/>
              </a:spcBef>
            </a:pPr>
            <a:r>
              <a:rPr lang="es-ES" sz="2000" i="1" dirty="0">
                <a:latin typeface="Times New Roman"/>
              </a:rPr>
              <a:t>Wikipedia → </a:t>
            </a:r>
            <a:r>
              <a:rPr lang="es-AR" sz="2000" i="1" dirty="0">
                <a:latin typeface="Times New Roman"/>
              </a:rPr>
              <a:t>La tradición (del latín traditio y éste a su vez de tradere, "entregar"), en Derecho, es el acto por el que se hace entrega de una cosa, a una persona física o persona jurídica.</a:t>
            </a:r>
          </a:p>
          <a:p>
            <a:endParaRPr lang="es-ES" sz="2400" dirty="0">
              <a:latin typeface="Times New Roman"/>
            </a:endParaRPr>
          </a:p>
          <a:p>
            <a:r>
              <a:rPr lang="es-AR" sz="2400" dirty="0">
                <a:latin typeface="Times New Roman"/>
              </a:rPr>
              <a:t>La inscripción registral es </a:t>
            </a:r>
            <a:r>
              <a:rPr lang="es-AR" sz="2400" b="1" i="1" dirty="0">
                <a:latin typeface="Times New Roman"/>
              </a:rPr>
              <a:t>modo suficiente </a:t>
            </a:r>
            <a:r>
              <a:rPr lang="es-AR" sz="2400" dirty="0">
                <a:latin typeface="Times New Roman"/>
              </a:rPr>
              <a:t>para transmitir o constituir derechos reales sobre cosas registrables en los casos legalmente previstos; y sobre cosas no registrables, cuando el tipo del derecho así lo requiera.</a:t>
            </a:r>
            <a:endParaRPr lang="es-AR" sz="2400" dirty="0"/>
          </a:p>
        </p:txBody>
      </p:sp>
    </p:spTree>
    <p:extLst>
      <p:ext uri="{BB962C8B-B14F-4D97-AF65-F5344CB8AC3E}">
        <p14:creationId xmlns:p14="http://schemas.microsoft.com/office/powerpoint/2010/main" val="364973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95536" y="260648"/>
            <a:ext cx="8352928" cy="6093976"/>
          </a:xfrm>
          <a:prstGeom prst="rect">
            <a:avLst/>
          </a:prstGeom>
          <a:noFill/>
          <a:ln>
            <a:noFill/>
          </a:ln>
        </p:spPr>
        <p:txBody>
          <a:bodyPr wrap="square" rtlCol="0">
            <a:spAutoFit/>
          </a:bodyPr>
          <a:lstStyle/>
          <a:p>
            <a:r>
              <a:rPr lang="es-AR" sz="3000" dirty="0" err="1">
                <a:latin typeface="Times New Roman" pitchFamily="18" charset="0"/>
                <a:cs typeface="Times New Roman" pitchFamily="18" charset="0"/>
              </a:rPr>
              <a:t>Aux</a:t>
            </a:r>
            <a:r>
              <a:rPr lang="es-AR" sz="3000" dirty="0">
                <a:latin typeface="Times New Roman" pitchFamily="18" charset="0"/>
                <a:cs typeface="Times New Roman" pitchFamily="18" charset="0"/>
              </a:rPr>
              <a:t>.-  </a:t>
            </a:r>
            <a:r>
              <a:rPr lang="es-AR" sz="2800" i="1" dirty="0">
                <a:solidFill>
                  <a:schemeClr val="accent2">
                    <a:lumMod val="75000"/>
                  </a:schemeClr>
                </a:solidFill>
                <a:latin typeface="Times New Roman" pitchFamily="18" charset="0"/>
                <a:cs typeface="Times New Roman" pitchFamily="18" charset="0"/>
              </a:rPr>
              <a:t>(Vemos esto como introducción a lo que sigue)</a:t>
            </a:r>
          </a:p>
          <a:p>
            <a:endParaRPr lang="es-AR" sz="2400" dirty="0">
              <a:latin typeface="Times New Roman" pitchFamily="18" charset="0"/>
              <a:cs typeface="Times New Roman" pitchFamily="18" charset="0"/>
            </a:endParaRPr>
          </a:p>
          <a:p>
            <a:r>
              <a:rPr lang="es-ES" sz="2400" b="1" u="sng" dirty="0">
                <a:latin typeface="Times New Roman" pitchFamily="18" charset="0"/>
                <a:cs typeface="Times New Roman" pitchFamily="18" charset="0"/>
              </a:rPr>
              <a:t>De la prescripción.</a:t>
            </a:r>
            <a:r>
              <a:rPr lang="es-ES" sz="2400" b="1" dirty="0">
                <a:latin typeface="Times New Roman" pitchFamily="18" charset="0"/>
                <a:cs typeface="Times New Roman" pitchFamily="18" charset="0"/>
              </a:rPr>
              <a:t>  </a:t>
            </a:r>
          </a:p>
          <a:p>
            <a:endParaRPr lang="es-ES" sz="2400" b="1" dirty="0">
              <a:latin typeface="Times New Roman" pitchFamily="18" charset="0"/>
              <a:cs typeface="Times New Roman" pitchFamily="18" charset="0"/>
            </a:endParaRPr>
          </a:p>
          <a:p>
            <a:pPr marL="288000"/>
            <a:r>
              <a:rPr lang="es-ES" sz="2400" dirty="0">
                <a:latin typeface="Times New Roman" pitchFamily="18" charset="0"/>
                <a:cs typeface="Times New Roman" pitchFamily="18" charset="0"/>
              </a:rPr>
              <a:t>Según el D.R.A.E. </a:t>
            </a:r>
          </a:p>
          <a:p>
            <a:pPr marL="288000"/>
            <a:r>
              <a:rPr lang="es-ES" sz="2400" b="1" i="1" dirty="0">
                <a:latin typeface="Times New Roman" pitchFamily="18" charset="0"/>
                <a:cs typeface="Times New Roman" pitchFamily="18" charset="0"/>
              </a:rPr>
              <a:t>Prescribir  </a:t>
            </a:r>
            <a:r>
              <a:rPr lang="es-ES" sz="2400" i="1" dirty="0">
                <a:latin typeface="Times New Roman" pitchFamily="18" charset="0"/>
                <a:cs typeface="Times New Roman" pitchFamily="18" charset="0"/>
              </a:rPr>
              <a:t>→ </a:t>
            </a:r>
            <a:r>
              <a:rPr lang="es-AR" sz="2400" i="1" dirty="0">
                <a:latin typeface="Times New Roman" pitchFamily="18" charset="0"/>
                <a:cs typeface="Times New Roman" pitchFamily="18" charset="0"/>
              </a:rPr>
              <a:t>3. intr. Dicho de un derecho, de una responsabilidad o de una obligación: Extinguirse por haber transcurrido cierto período de tiempo, especialmente un plazo legal.     </a:t>
            </a:r>
            <a:r>
              <a:rPr lang="es-AR" sz="1600" i="1" dirty="0">
                <a:solidFill>
                  <a:schemeClr val="accent2">
                    <a:lumMod val="75000"/>
                  </a:schemeClr>
                </a:solidFill>
                <a:latin typeface="Times New Roman" pitchFamily="18" charset="0"/>
                <a:cs typeface="Times New Roman" pitchFamily="18" charset="0"/>
              </a:rPr>
              <a:t>(Vínculo con obligaciones: extinción que no satisface al acreedor)</a:t>
            </a:r>
          </a:p>
          <a:p>
            <a:endParaRPr lang="es-ES" sz="1600" dirty="0">
              <a:latin typeface="Times New Roman" pitchFamily="18" charset="0"/>
              <a:cs typeface="Times New Roman" pitchFamily="18" charset="0"/>
            </a:endParaRPr>
          </a:p>
          <a:p>
            <a:r>
              <a:rPr lang="es-ES" sz="2400" dirty="0">
                <a:latin typeface="Times New Roman" pitchFamily="18" charset="0"/>
                <a:cs typeface="Times New Roman" pitchFamily="18" charset="0"/>
              </a:rPr>
              <a:t>En términos legales, por el transcurso del tiempo se pueden dar:</a:t>
            </a:r>
          </a:p>
          <a:p>
            <a:endParaRPr lang="es-ES" sz="1600" dirty="0">
              <a:latin typeface="Times New Roman" pitchFamily="18" charset="0"/>
              <a:cs typeface="Times New Roman" pitchFamily="18" charset="0"/>
            </a:endParaRPr>
          </a:p>
          <a:p>
            <a:r>
              <a:rPr lang="es-ES" sz="2400" b="1" i="1" dirty="0">
                <a:latin typeface="Times New Roman" pitchFamily="18" charset="0"/>
                <a:cs typeface="Times New Roman" pitchFamily="18" charset="0"/>
              </a:rPr>
              <a:t>Prescripción Adquisitiva </a:t>
            </a:r>
            <a:r>
              <a:rPr lang="es-ES" sz="2400" dirty="0">
                <a:latin typeface="Times New Roman" pitchFamily="18" charset="0"/>
                <a:cs typeface="Times New Roman" pitchFamily="18" charset="0"/>
              </a:rPr>
              <a:t>→ lo que prescribe es la adquisición de un derecho</a:t>
            </a:r>
          </a:p>
          <a:p>
            <a:endParaRPr lang="es-ES" sz="1600" dirty="0">
              <a:latin typeface="Times New Roman" pitchFamily="18" charset="0"/>
              <a:cs typeface="Times New Roman" pitchFamily="18" charset="0"/>
            </a:endParaRPr>
          </a:p>
          <a:p>
            <a:r>
              <a:rPr lang="es-ES" sz="2400" b="1" i="1" dirty="0">
                <a:latin typeface="Times New Roman" pitchFamily="18" charset="0"/>
                <a:cs typeface="Times New Roman" pitchFamily="18" charset="0"/>
              </a:rPr>
              <a:t>Prescripción Liberatoria </a:t>
            </a:r>
            <a:r>
              <a:rPr lang="es-ES" sz="2400" dirty="0">
                <a:latin typeface="Times New Roman" pitchFamily="18" charset="0"/>
                <a:cs typeface="Times New Roman" pitchFamily="18" charset="0"/>
              </a:rPr>
              <a:t>→ lo que prescribe es una obligación, el deudor queda liberado de ella. </a:t>
            </a:r>
            <a:endParaRPr lang="es-AR"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1560" y="620688"/>
            <a:ext cx="7992888" cy="5986254"/>
          </a:xfrm>
          <a:prstGeom prst="rect">
            <a:avLst/>
          </a:prstGeom>
          <a:noFill/>
        </p:spPr>
        <p:txBody>
          <a:bodyPr wrap="square" rtlCol="0">
            <a:spAutoFit/>
          </a:bodyPr>
          <a:lstStyle/>
          <a:p>
            <a:pPr>
              <a:spcAft>
                <a:spcPts val="600"/>
              </a:spcAft>
            </a:pPr>
            <a:r>
              <a:rPr lang="es-ES" sz="4000" b="1" dirty="0">
                <a:latin typeface="Times New Roman" pitchFamily="18" charset="0"/>
                <a:cs typeface="Times New Roman" pitchFamily="18" charset="0"/>
              </a:rPr>
              <a:t>Derechos patrimoniales: </a:t>
            </a:r>
          </a:p>
          <a:p>
            <a:pPr>
              <a:spcAft>
                <a:spcPts val="1800"/>
              </a:spcAft>
            </a:pPr>
            <a:r>
              <a:rPr lang="es-ES" sz="2400" i="1" dirty="0">
                <a:latin typeface="Times New Roman" pitchFamily="18" charset="0"/>
                <a:cs typeface="Times New Roman" pitchFamily="18" charset="0"/>
              </a:rPr>
              <a:t>sirven para la satisfacción de las necesidades económicas del titular - son apreciables pecuniariamente.</a:t>
            </a:r>
            <a:endParaRPr lang="es-ES" sz="2400" b="1" i="1" dirty="0">
              <a:latin typeface="Times New Roman" pitchFamily="18" charset="0"/>
              <a:cs typeface="Times New Roman" pitchFamily="18" charset="0"/>
            </a:endParaRPr>
          </a:p>
          <a:p>
            <a:r>
              <a:rPr lang="es-ES" sz="3600" dirty="0">
                <a:latin typeface="Times New Roman" pitchFamily="18" charset="0"/>
                <a:cs typeface="Times New Roman" pitchFamily="18" charset="0"/>
              </a:rPr>
              <a:t>		1) Derechos Personales </a:t>
            </a:r>
          </a:p>
          <a:p>
            <a:pPr>
              <a:spcAft>
                <a:spcPts val="1800"/>
              </a:spcAft>
            </a:pPr>
            <a:r>
              <a:rPr lang="es-ES" sz="3600" dirty="0">
                <a:latin typeface="Times New Roman" pitchFamily="18" charset="0"/>
                <a:cs typeface="Times New Roman" pitchFamily="18" charset="0"/>
              </a:rPr>
              <a:t>		    o Creditorios;</a:t>
            </a:r>
          </a:p>
          <a:p>
            <a:pPr>
              <a:spcAft>
                <a:spcPts val="1800"/>
              </a:spcAft>
            </a:pPr>
            <a:r>
              <a:rPr lang="es-ES" sz="3600" dirty="0">
                <a:latin typeface="Times New Roman" pitchFamily="18" charset="0"/>
                <a:cs typeface="Times New Roman" pitchFamily="18" charset="0"/>
              </a:rPr>
              <a:t> 		2) Derechos Reales;</a:t>
            </a:r>
          </a:p>
          <a:p>
            <a:pPr>
              <a:spcAft>
                <a:spcPts val="600"/>
              </a:spcAft>
            </a:pPr>
            <a:r>
              <a:rPr lang="es-ES" sz="3600" dirty="0">
                <a:latin typeface="Times New Roman" pitchFamily="18" charset="0"/>
                <a:cs typeface="Times New Roman" pitchFamily="18" charset="0"/>
              </a:rPr>
              <a:t>		3) Derechos Intelectuales.</a:t>
            </a:r>
          </a:p>
          <a:p>
            <a:endParaRPr lang="es-AR" sz="2400" dirty="0">
              <a:latin typeface="Times New Roman" pitchFamily="18" charset="0"/>
              <a:cs typeface="Times New Roman" pitchFamily="18" charset="0"/>
            </a:endParaRPr>
          </a:p>
          <a:p>
            <a:r>
              <a:rPr lang="es-AR" sz="2400" dirty="0">
                <a:latin typeface="Times New Roman" pitchFamily="18" charset="0"/>
                <a:cs typeface="Times New Roman" pitchFamily="18" charset="0"/>
              </a:rPr>
              <a:t>Los </a:t>
            </a:r>
            <a:r>
              <a:rPr lang="es-AR" sz="2400" b="1" i="1" dirty="0">
                <a:latin typeface="Times New Roman" pitchFamily="18" charset="0"/>
                <a:cs typeface="Times New Roman" pitchFamily="18" charset="0"/>
              </a:rPr>
              <a:t>derechos personales o creditorios</a:t>
            </a:r>
            <a:r>
              <a:rPr lang="es-AR" sz="2400" dirty="0">
                <a:latin typeface="Times New Roman" pitchFamily="18" charset="0"/>
                <a:cs typeface="Times New Roman" pitchFamily="18" charset="0"/>
              </a:rPr>
              <a:t> facultan al titular del derecho a exigir que una persona determinada cumpla con una obligación (dar, hacer o no hacer). </a:t>
            </a:r>
            <a:endParaRPr lang="es-E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CuadroTexto"/>
          <p:cNvSpPr txBox="1"/>
          <p:nvPr/>
        </p:nvSpPr>
        <p:spPr>
          <a:xfrm>
            <a:off x="6156176" y="188640"/>
            <a:ext cx="2715615" cy="646331"/>
          </a:xfrm>
          <a:prstGeom prst="rect">
            <a:avLst/>
          </a:prstGeom>
          <a:noFill/>
        </p:spPr>
        <p:txBody>
          <a:bodyPr wrap="none" rtlCol="0">
            <a:spAutoFit/>
          </a:bodyPr>
          <a:lstStyle/>
          <a:p>
            <a:r>
              <a:rPr lang="es-ES" sz="3600" i="1" dirty="0">
                <a:solidFill>
                  <a:schemeClr val="accent2">
                    <a:lumMod val="75000"/>
                  </a:schemeClr>
                </a:solidFill>
                <a:latin typeface="Times New Roman" pitchFamily="18" charset="0"/>
                <a:cs typeface="Times New Roman" pitchFamily="18" charset="0"/>
              </a:rPr>
              <a:t>REPASEMOS</a:t>
            </a:r>
            <a:endParaRPr lang="es-AR" sz="3600" i="1" dirty="0">
              <a:solidFill>
                <a:schemeClr val="accent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1" nodeType="clickEffect">
                                  <p:stCondLst>
                                    <p:cond delay="0"/>
                                  </p:stCondLst>
                                  <p:childTnLst>
                                    <p:animRot by="21600000">
                                      <p:cBhvr>
                                        <p:cTn id="14" dur="2000" fill="hold"/>
                                        <p:tgtEl>
                                          <p:spTgt spid="3"/>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p:cTn id="19"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
                                            <p:txEl>
                                              <p:pRg st="0" end="0"/>
                                            </p:txEl>
                                          </p:spTgt>
                                        </p:tgtEl>
                                      </p:cBhvr>
                                    </p:animEffect>
                                  </p:childTnLst>
                                </p:cTn>
                              </p:par>
                              <p:par>
                                <p:cTn id="27" presetID="25"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p:cTn id="29"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5">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blinds(horizontal)">
                                      <p:cBhvr>
                                        <p:cTn id="41" dur="500"/>
                                        <p:tgtEl>
                                          <p:spTgt spid="5">
                                            <p:txEl>
                                              <p:pRg st="2" end="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blinds(horizontal)">
                                      <p:cBhvr>
                                        <p:cTn id="44" dur="500"/>
                                        <p:tgtEl>
                                          <p:spTgt spid="5">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Effect transition="in" filter="wheel(4)">
                                      <p:cBhvr>
                                        <p:cTn id="49" dur="2000"/>
                                        <p:tgtEl>
                                          <p:spTgt spid="5">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diamond(in)">
                                      <p:cBhvr>
                                        <p:cTn id="54" dur="2000"/>
                                        <p:tgtEl>
                                          <p:spTgt spid="5">
                                            <p:txEl>
                                              <p:pRg st="4" end="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3" presetClass="entr" presetSubtype="16" fill="hold"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animEffect transition="in" filter="plus(in)">
                                      <p:cBhvr>
                                        <p:cTn id="59"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548680"/>
            <a:ext cx="8352928" cy="5724644"/>
          </a:xfrm>
          <a:prstGeom prst="rect">
            <a:avLst/>
          </a:prstGeom>
          <a:noFill/>
        </p:spPr>
        <p:txBody>
          <a:bodyPr wrap="square" rtlCol="0">
            <a:spAutoFit/>
          </a:bodyPr>
          <a:lstStyle/>
          <a:p>
            <a:pPr algn="ctr"/>
            <a:r>
              <a:rPr lang="es-AR" sz="2400" b="1" u="sng" dirty="0">
                <a:latin typeface="Times New Roman"/>
              </a:rPr>
              <a:t>PRESCRIPCIÓN ADQUISITIVA</a:t>
            </a:r>
            <a:r>
              <a:rPr lang="es-AR" sz="2400" dirty="0">
                <a:latin typeface="Times New Roman"/>
              </a:rPr>
              <a:t> </a:t>
            </a:r>
          </a:p>
          <a:p>
            <a:pPr>
              <a:spcBef>
                <a:spcPts val="1200"/>
              </a:spcBef>
            </a:pPr>
            <a:r>
              <a:rPr lang="es-AR" sz="2800" dirty="0">
                <a:latin typeface="Times New Roman"/>
              </a:rPr>
              <a:t>La prescripción para adquirir es el modo por el cual el poseedor de una cosa adquiere un derecho real sobre ella, mediante la posesión durante el tiempo fijado por la ley.</a:t>
            </a:r>
          </a:p>
          <a:p>
            <a:endParaRPr lang="es-ES" dirty="0">
              <a:latin typeface="Times New Roman"/>
            </a:endParaRPr>
          </a:p>
          <a:p>
            <a:r>
              <a:rPr lang="es-ES" sz="2800" dirty="0">
                <a:latin typeface="Times New Roman"/>
              </a:rPr>
              <a:t>Esta forma de adquisición de derecho también se conoce como </a:t>
            </a:r>
            <a:r>
              <a:rPr lang="es-ES" sz="2400" b="1" i="1" u="sng" dirty="0">
                <a:latin typeface="Times New Roman"/>
              </a:rPr>
              <a:t>usucapión</a:t>
            </a:r>
            <a:r>
              <a:rPr lang="es-ES" sz="2400" dirty="0">
                <a:latin typeface="Times New Roman"/>
              </a:rPr>
              <a:t>.</a:t>
            </a:r>
          </a:p>
          <a:p>
            <a:endParaRPr lang="es-ES" sz="2400" dirty="0">
              <a:latin typeface="Times New Roman"/>
            </a:endParaRPr>
          </a:p>
          <a:p>
            <a:r>
              <a:rPr lang="es-ES" sz="2000" b="1" i="1" dirty="0">
                <a:latin typeface="Times New Roman"/>
              </a:rPr>
              <a:t>D.R.A.E.  </a:t>
            </a:r>
            <a:r>
              <a:rPr lang="es-ES" sz="2000" i="1" dirty="0">
                <a:latin typeface="Times New Roman"/>
              </a:rPr>
              <a:t>Del lat. </a:t>
            </a:r>
            <a:r>
              <a:rPr lang="es-ES" sz="2000" i="1" dirty="0" err="1">
                <a:latin typeface="Times New Roman"/>
              </a:rPr>
              <a:t>usucapio</a:t>
            </a:r>
            <a:r>
              <a:rPr lang="es-ES" sz="2000" i="1" dirty="0">
                <a:latin typeface="Times New Roman"/>
              </a:rPr>
              <a:t>, -</a:t>
            </a:r>
            <a:r>
              <a:rPr lang="es-ES" sz="2000" i="1" dirty="0" err="1">
                <a:latin typeface="Times New Roman"/>
              </a:rPr>
              <a:t>ōnis</a:t>
            </a:r>
            <a:r>
              <a:rPr lang="es-ES" sz="2000" i="1" dirty="0">
                <a:latin typeface="Times New Roman"/>
              </a:rPr>
              <a:t>.</a:t>
            </a:r>
          </a:p>
          <a:p>
            <a:pPr marL="457200" indent="-457200">
              <a:buAutoNum type="arabicPeriod"/>
            </a:pPr>
            <a:r>
              <a:rPr lang="es-AR" sz="2000" i="1" dirty="0">
                <a:latin typeface="Times New Roman"/>
              </a:rPr>
              <a:t>f. Der. Adquisición de una propiedad o de un derecho real mediante su ejercicio en las condiciones y durante el tiempo previsto por la ley.</a:t>
            </a:r>
          </a:p>
          <a:p>
            <a:pPr marL="457200" indent="-457200"/>
            <a:endParaRPr lang="es-ES" sz="2400" dirty="0">
              <a:latin typeface="Times New Roman"/>
            </a:endParaRPr>
          </a:p>
          <a:p>
            <a:r>
              <a:rPr lang="es-ES" sz="2000" i="1" dirty="0">
                <a:latin typeface="Times New Roman"/>
              </a:rPr>
              <a:t>Esta palabra proviene del Derecho Romano significa “toma de un bien por uso” teniendo el vocablo una raíz de acción [</a:t>
            </a:r>
            <a:r>
              <a:rPr lang="es-ES" sz="2000" i="1" dirty="0" err="1">
                <a:latin typeface="Times New Roman"/>
              </a:rPr>
              <a:t>io</a:t>
            </a:r>
            <a:r>
              <a:rPr lang="es-ES" sz="2000" i="1" dirty="0">
                <a:latin typeface="Times New Roman"/>
              </a:rPr>
              <a:t>-(n)] y proviniendo de </a:t>
            </a:r>
            <a:r>
              <a:rPr lang="es-ES" sz="2000" i="1" dirty="0" err="1">
                <a:latin typeface="Times New Roman"/>
              </a:rPr>
              <a:t>usus</a:t>
            </a:r>
            <a:r>
              <a:rPr lang="es-ES" sz="2000" i="1" dirty="0">
                <a:latin typeface="Times New Roman"/>
              </a:rPr>
              <a:t> + </a:t>
            </a:r>
            <a:r>
              <a:rPr lang="es-ES" sz="2000" i="1" dirty="0" err="1">
                <a:latin typeface="Times New Roman"/>
              </a:rPr>
              <a:t>capere</a:t>
            </a:r>
            <a:r>
              <a:rPr lang="es-ES" sz="2000" i="1" dirty="0">
                <a:latin typeface="Times New Roman"/>
              </a:rPr>
              <a:t> (derecho de utilización y goce + capturar, tomar).</a:t>
            </a:r>
            <a:endParaRPr lang="es-AR" sz="2000" i="1" dirty="0">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67544" y="425470"/>
            <a:ext cx="8352928" cy="6432530"/>
          </a:xfrm>
          <a:prstGeom prst="rect">
            <a:avLst/>
          </a:prstGeom>
          <a:noFill/>
        </p:spPr>
        <p:txBody>
          <a:bodyPr wrap="square" rtlCol="0">
            <a:spAutoFit/>
          </a:bodyPr>
          <a:lstStyle/>
          <a:p>
            <a:pPr algn="ctr"/>
            <a:r>
              <a:rPr lang="es-AR" sz="2400" b="1" u="sng" dirty="0">
                <a:latin typeface="Times New Roman"/>
              </a:rPr>
              <a:t>PRESCRIPCIÓN ADQUISITIVA</a:t>
            </a:r>
            <a:r>
              <a:rPr lang="es-AR" sz="2400" dirty="0">
                <a:latin typeface="Times New Roman"/>
              </a:rPr>
              <a:t> </a:t>
            </a:r>
          </a:p>
          <a:p>
            <a:endParaRPr lang="es-AR" sz="2400" dirty="0">
              <a:latin typeface="Times New Roman"/>
            </a:endParaRPr>
          </a:p>
          <a:p>
            <a:r>
              <a:rPr lang="es-AR" sz="2400" dirty="0">
                <a:latin typeface="Times New Roman"/>
              </a:rPr>
              <a:t>La prescripción adquisitiva de derechos reales es breve si se produce con justo título y buena fe sobre inmuebles por la posesión durante diez años. Y es larga si no existe justo título o buena fe, en cuyo caso el plazo es de veinte años.</a:t>
            </a:r>
          </a:p>
          <a:p>
            <a:endParaRPr lang="es-ES" sz="2400" dirty="0">
              <a:latin typeface="Times New Roman"/>
            </a:endParaRPr>
          </a:p>
          <a:p>
            <a:r>
              <a:rPr lang="es-AR" sz="2400" b="1" u="sng" dirty="0">
                <a:latin typeface="Times New Roman"/>
              </a:rPr>
              <a:t>Posesión exigible</a:t>
            </a:r>
            <a:r>
              <a:rPr lang="es-AR" sz="2400" dirty="0">
                <a:latin typeface="Times New Roman"/>
              </a:rPr>
              <a:t>. La posesión para prescribir debe ser ostensible y continua.</a:t>
            </a:r>
          </a:p>
          <a:p>
            <a:endParaRPr lang="es-AR" sz="1400" dirty="0">
              <a:latin typeface="Times New Roman"/>
            </a:endParaRPr>
          </a:p>
          <a:p>
            <a:r>
              <a:rPr lang="es-AR" sz="2400" b="1" u="sng" dirty="0">
                <a:latin typeface="Times New Roman"/>
              </a:rPr>
              <a:t>Unión de posesiones</a:t>
            </a:r>
            <a:r>
              <a:rPr lang="es-AR" sz="2400" dirty="0">
                <a:latin typeface="Times New Roman"/>
              </a:rPr>
              <a:t>. El heredero continúa la posesión de su causante.</a:t>
            </a:r>
          </a:p>
          <a:p>
            <a:endParaRPr lang="es-AR" sz="1400" dirty="0">
              <a:latin typeface="Times New Roman"/>
            </a:endParaRPr>
          </a:p>
          <a:p>
            <a:r>
              <a:rPr lang="es-AR" sz="2400" dirty="0">
                <a:solidFill>
                  <a:schemeClr val="tx1">
                    <a:lumMod val="50000"/>
                    <a:lumOff val="50000"/>
                  </a:schemeClr>
                </a:solidFill>
                <a:latin typeface="Times New Roman"/>
              </a:rPr>
              <a:t>El sucesor particular puede unir su posesión a la de sus antecesores, siempre que derive inmediatamente de las otras. En la prescripción breve las posesiones unidas deben ser de buena fe y estar ligadas por un vínculo jurídico. </a:t>
            </a:r>
            <a:r>
              <a:rPr lang="es-AR" sz="2400" dirty="0">
                <a:solidFill>
                  <a:schemeClr val="bg1">
                    <a:lumMod val="85000"/>
                  </a:schemeClr>
                </a:solidFill>
                <a:latin typeface="Times New Roman"/>
              </a:rPr>
              <a:t>(</a:t>
            </a:r>
            <a:r>
              <a:rPr lang="es-AR" sz="2400" i="1" dirty="0">
                <a:solidFill>
                  <a:schemeClr val="bg1">
                    <a:lumMod val="85000"/>
                  </a:schemeClr>
                </a:solidFill>
                <a:latin typeface="Times New Roman"/>
              </a:rPr>
              <a:t>Ejemplo compra venta</a:t>
            </a:r>
            <a:r>
              <a:rPr lang="es-AR" sz="2400" dirty="0">
                <a:solidFill>
                  <a:schemeClr val="bg1">
                    <a:lumMod val="85000"/>
                  </a:schemeClr>
                </a:solidFill>
                <a:latin typeface="Times New Roman"/>
              </a:rPr>
              <a:t>)</a:t>
            </a:r>
          </a:p>
          <a:p>
            <a:endParaRPr lang="es-AR" sz="2400" dirty="0">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95536" y="404664"/>
            <a:ext cx="8352928" cy="5755422"/>
          </a:xfrm>
          <a:prstGeom prst="rect">
            <a:avLst/>
          </a:prstGeom>
          <a:noFill/>
        </p:spPr>
        <p:txBody>
          <a:bodyPr wrap="square" rtlCol="0">
            <a:spAutoFit/>
          </a:bodyPr>
          <a:lstStyle/>
          <a:p>
            <a:r>
              <a:rPr lang="es-AR" sz="3200" b="1" dirty="0">
                <a:latin typeface="Times New Roman"/>
              </a:rPr>
              <a:t>Posesión y tenencia</a:t>
            </a:r>
          </a:p>
          <a:p>
            <a:endParaRPr lang="es-AR" sz="1600" dirty="0">
              <a:latin typeface="Times New Roman"/>
            </a:endParaRPr>
          </a:p>
          <a:p>
            <a:r>
              <a:rPr lang="es-AR" sz="2400" dirty="0">
                <a:latin typeface="Times New Roman"/>
              </a:rPr>
              <a:t>Las relaciones de poder del sujeto con una cosa son la posesión y la tenencia.</a:t>
            </a:r>
          </a:p>
          <a:p>
            <a:endParaRPr lang="es-AR" sz="1600" dirty="0">
              <a:latin typeface="Times New Roman"/>
            </a:endParaRPr>
          </a:p>
          <a:p>
            <a:r>
              <a:rPr lang="es-AR" sz="2400" b="1" u="sng" dirty="0">
                <a:latin typeface="Times New Roman"/>
              </a:rPr>
              <a:t>Posesión</a:t>
            </a:r>
            <a:r>
              <a:rPr lang="es-AR" sz="2400" dirty="0">
                <a:latin typeface="Times New Roman"/>
              </a:rPr>
              <a:t>. Hay posesión cuando una persona, por sí o por medio de otra, ejerce un poder de hecho sobre una cosa, comportándose como titular de un derecho real, lo sea o no.</a:t>
            </a:r>
          </a:p>
          <a:p>
            <a:endParaRPr lang="es-AR" sz="1600" dirty="0">
              <a:latin typeface="Times New Roman"/>
            </a:endParaRPr>
          </a:p>
          <a:p>
            <a:r>
              <a:rPr lang="es-AR" sz="2400" b="1" u="sng" dirty="0">
                <a:latin typeface="Times New Roman"/>
              </a:rPr>
              <a:t>Tenencia</a:t>
            </a:r>
            <a:r>
              <a:rPr lang="es-AR" sz="2400" dirty="0">
                <a:latin typeface="Times New Roman"/>
              </a:rPr>
              <a:t>. Hay tenencia cuando una persona, por sí o por medio de otra, ejerce un poder de hecho sobre una cosa, y se comporta como representante del poseedor.</a:t>
            </a:r>
          </a:p>
          <a:p>
            <a:endParaRPr lang="es-ES" sz="2400" dirty="0">
              <a:latin typeface="Times New Roman"/>
            </a:endParaRPr>
          </a:p>
          <a:p>
            <a:r>
              <a:rPr lang="es-ES" sz="2400" i="1" dirty="0">
                <a:latin typeface="Times New Roman"/>
              </a:rPr>
              <a:t>Entonces se distingue una de otra en que el poseedor tiene la intención de apropiarse de la cosa, mientras que en la tenencia esta intención no existe</a:t>
            </a:r>
            <a:r>
              <a:rPr lang="es-ES" sz="2400" dirty="0">
                <a:latin typeface="Times New Roman"/>
              </a:rPr>
              <a:t>.</a:t>
            </a:r>
            <a:endParaRPr lang="es-AR" sz="2400" dirty="0">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32657"/>
            <a:ext cx="8280920" cy="7278916"/>
          </a:xfrm>
          <a:prstGeom prst="rect">
            <a:avLst/>
          </a:prstGeom>
        </p:spPr>
        <p:txBody>
          <a:bodyPr wrap="square">
            <a:spAutoFit/>
          </a:bodyPr>
          <a:lstStyle/>
          <a:p>
            <a:r>
              <a:rPr lang="es-AR" sz="2800" b="1" dirty="0">
                <a:latin typeface="Times New Roman" pitchFamily="18" charset="0"/>
                <a:cs typeface="Times New Roman" pitchFamily="18" charset="0"/>
              </a:rPr>
              <a:t>TITULO III – Dominio (Art. 1941 </a:t>
            </a:r>
            <a:r>
              <a:rPr lang="it-IT" sz="2800" b="1" dirty="0">
                <a:latin typeface="Times New Roman" pitchFamily="18" charset="0"/>
                <a:cs typeface="Times New Roman" pitchFamily="18" charset="0"/>
              </a:rPr>
              <a:t>~ 1982)</a:t>
            </a:r>
          </a:p>
          <a:p>
            <a:endParaRPr lang="it-IT" sz="2800" b="1" dirty="0">
              <a:latin typeface="Times New Roman" pitchFamily="18" charset="0"/>
              <a:cs typeface="Times New Roman" pitchFamily="18" charset="0"/>
            </a:endParaRPr>
          </a:p>
          <a:p>
            <a:r>
              <a:rPr lang="es-AR" sz="2800" i="1" dirty="0">
                <a:latin typeface="Times New Roman" pitchFamily="18" charset="0"/>
                <a:cs typeface="Times New Roman" pitchFamily="18" charset="0"/>
              </a:rPr>
              <a:t>El dominio es el derecho real en virtud del cual una cosa se encuentra sometida a la voluntad y a la acción de una persona</a:t>
            </a:r>
            <a:r>
              <a:rPr lang="es-AR" sz="2800" dirty="0">
                <a:latin typeface="Times New Roman" pitchFamily="18" charset="0"/>
                <a:cs typeface="Times New Roman" pitchFamily="18" charset="0"/>
              </a:rPr>
              <a:t>.</a:t>
            </a:r>
          </a:p>
          <a:p>
            <a:endParaRPr lang="it-IT" sz="2800" dirty="0">
              <a:latin typeface="Times New Roman" pitchFamily="18" charset="0"/>
              <a:cs typeface="Times New Roman" pitchFamily="18" charset="0"/>
            </a:endParaRPr>
          </a:p>
          <a:p>
            <a:r>
              <a:rPr lang="it-IT" sz="2800" dirty="0">
                <a:latin typeface="Times New Roman" pitchFamily="18" charset="0"/>
                <a:cs typeface="Times New Roman" pitchFamily="18" charset="0"/>
              </a:rPr>
              <a:t>El dominio puede ser </a:t>
            </a:r>
            <a:r>
              <a:rPr lang="it-IT" sz="2800" b="1" i="1" dirty="0">
                <a:latin typeface="Times New Roman" pitchFamily="18" charset="0"/>
                <a:cs typeface="Times New Roman" pitchFamily="18" charset="0"/>
              </a:rPr>
              <a:t>perfecto</a:t>
            </a:r>
            <a:r>
              <a:rPr lang="it-IT" sz="2800" dirty="0">
                <a:latin typeface="Times New Roman" pitchFamily="18" charset="0"/>
                <a:cs typeface="Times New Roman" pitchFamily="18" charset="0"/>
              </a:rPr>
              <a:t> o </a:t>
            </a:r>
            <a:r>
              <a:rPr lang="it-IT" sz="2800" b="1" i="1" dirty="0">
                <a:latin typeface="Times New Roman" pitchFamily="18" charset="0"/>
                <a:cs typeface="Times New Roman" pitchFamily="18" charset="0"/>
              </a:rPr>
              <a:t>imperfecto</a:t>
            </a:r>
            <a:r>
              <a:rPr lang="it-IT" sz="2800" dirty="0">
                <a:latin typeface="Times New Roman" pitchFamily="18" charset="0"/>
                <a:cs typeface="Times New Roman" pitchFamily="18" charset="0"/>
              </a:rPr>
              <a:t>. </a:t>
            </a:r>
          </a:p>
          <a:p>
            <a:endParaRPr lang="it-IT" sz="2800" dirty="0">
              <a:latin typeface="Times New Roman" pitchFamily="18" charset="0"/>
              <a:cs typeface="Times New Roman" pitchFamily="18" charset="0"/>
            </a:endParaRPr>
          </a:p>
          <a:p>
            <a:r>
              <a:rPr lang="es-AR" sz="2800" dirty="0">
                <a:latin typeface="Times New Roman" pitchFamily="18" charset="0"/>
                <a:cs typeface="Times New Roman" pitchFamily="18" charset="0"/>
              </a:rPr>
              <a:t>El </a:t>
            </a:r>
            <a:r>
              <a:rPr lang="es-AR" sz="2800" b="1" u="sng" dirty="0">
                <a:latin typeface="Times New Roman" pitchFamily="18" charset="0"/>
                <a:cs typeface="Times New Roman" pitchFamily="18" charset="0"/>
              </a:rPr>
              <a:t>dominio perfecto </a:t>
            </a:r>
            <a:r>
              <a:rPr lang="es-AR" sz="2800" dirty="0">
                <a:effectLst>
                  <a:outerShdw blurRad="38100" dist="38100" dir="2700000" algn="tl">
                    <a:srgbClr val="000000">
                      <a:alpha val="43137"/>
                    </a:srgbClr>
                  </a:outerShdw>
                </a:effectLst>
                <a:latin typeface="Times New Roman" pitchFamily="18" charset="0"/>
                <a:cs typeface="Times New Roman" pitchFamily="18" charset="0"/>
              </a:rPr>
              <a:t>es el derecho real que otorga todas las facultades de usar, gozar y disponer material y jurídicamente de una cosa, dentro de los límites previstos por la ley¹.</a:t>
            </a:r>
            <a:r>
              <a:rPr lang="es-AR" sz="2800" dirty="0">
                <a:latin typeface="Times New Roman" pitchFamily="18" charset="0"/>
                <a:cs typeface="Times New Roman" pitchFamily="18" charset="0"/>
              </a:rPr>
              <a:t> El dominio se presume perfecto hasta que se pruebe lo contrario</a:t>
            </a:r>
            <a:r>
              <a:rPr lang="es-AR" sz="2500" dirty="0">
                <a:latin typeface="Times New Roman" pitchFamily="18" charset="0"/>
                <a:cs typeface="Times New Roman" pitchFamily="18" charset="0"/>
              </a:rPr>
              <a:t>. </a:t>
            </a:r>
            <a:r>
              <a:rPr lang="es-AR" sz="2800" i="1" dirty="0">
                <a:solidFill>
                  <a:schemeClr val="tx1">
                    <a:lumMod val="50000"/>
                    <a:lumOff val="50000"/>
                  </a:schemeClr>
                </a:solidFill>
                <a:latin typeface="Times New Roman" pitchFamily="18" charset="0"/>
                <a:cs typeface="Times New Roman" pitchFamily="18" charset="0"/>
              </a:rPr>
              <a:t>(Art. 1941 CCyC)</a:t>
            </a:r>
          </a:p>
          <a:p>
            <a:pPr>
              <a:spcBef>
                <a:spcPts val="600"/>
              </a:spcBef>
            </a:pPr>
            <a:r>
              <a:rPr lang="es-AR" i="1" dirty="0">
                <a:solidFill>
                  <a:schemeClr val="tx1">
                    <a:lumMod val="50000"/>
                    <a:lumOff val="50000"/>
                  </a:schemeClr>
                </a:solidFill>
                <a:latin typeface="Times New Roman" pitchFamily="18" charset="0"/>
                <a:cs typeface="Times New Roman" pitchFamily="18" charset="0"/>
              </a:rPr>
              <a:t>¹ Esto refleja el llamado carácter absoluto del dominio</a:t>
            </a:r>
            <a:endParaRPr lang="it-IT" i="1" dirty="0">
              <a:solidFill>
                <a:schemeClr val="tx1">
                  <a:lumMod val="50000"/>
                  <a:lumOff val="50000"/>
                </a:schemeClr>
              </a:solidFill>
              <a:latin typeface="Times New Roman" pitchFamily="18" charset="0"/>
              <a:cs typeface="Times New Roman" pitchFamily="18" charset="0"/>
            </a:endParaRPr>
          </a:p>
          <a:p>
            <a:endParaRPr lang="es-AR" sz="2500" dirty="0">
              <a:latin typeface="Times New Roman" pitchFamily="18" charset="0"/>
              <a:cs typeface="Times New Roman" pitchFamily="18" charset="0"/>
            </a:endParaRPr>
          </a:p>
          <a:p>
            <a:endParaRPr lang="es-ES" sz="2500" dirty="0">
              <a:latin typeface="Times New Roman" pitchFamily="18" charset="0"/>
              <a:cs typeface="Times New Roman" pitchFamily="18" charset="0"/>
            </a:endParaRPr>
          </a:p>
          <a:p>
            <a:endParaRPr lang="es-AR" sz="25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620688"/>
            <a:ext cx="8280920" cy="6124754"/>
          </a:xfrm>
          <a:prstGeom prst="rect">
            <a:avLst/>
          </a:prstGeom>
        </p:spPr>
        <p:txBody>
          <a:bodyPr wrap="square">
            <a:spAutoFit/>
          </a:bodyPr>
          <a:lstStyle/>
          <a:p>
            <a:r>
              <a:rPr lang="es-ES" sz="3200" b="1" i="1" dirty="0">
                <a:latin typeface="Times New Roman" pitchFamily="18" charset="0"/>
                <a:cs typeface="Times New Roman" pitchFamily="18" charset="0"/>
              </a:rPr>
              <a:t>Caracteres del dominio:   </a:t>
            </a:r>
          </a:p>
          <a:p>
            <a:r>
              <a:rPr lang="es-ES" b="1" i="1" dirty="0">
                <a:solidFill>
                  <a:schemeClr val="tx1">
                    <a:lumMod val="50000"/>
                    <a:lumOff val="50000"/>
                  </a:schemeClr>
                </a:solidFill>
                <a:latin typeface="Times New Roman" pitchFamily="18" charset="0"/>
                <a:cs typeface="Times New Roman" pitchFamily="18" charset="0"/>
              </a:rPr>
              <a:t>(según los artículos del CCyC)</a:t>
            </a:r>
          </a:p>
          <a:p>
            <a:endParaRPr lang="es-ES" sz="2400" dirty="0">
              <a:latin typeface="Times New Roman" pitchFamily="18" charset="0"/>
              <a:cs typeface="Times New Roman" pitchFamily="18" charset="0"/>
            </a:endParaRPr>
          </a:p>
          <a:p>
            <a:r>
              <a:rPr lang="es-AR" sz="2600" b="1" u="sng" dirty="0">
                <a:latin typeface="Times New Roman" pitchFamily="18" charset="0"/>
                <a:cs typeface="Times New Roman" pitchFamily="18" charset="0"/>
              </a:rPr>
              <a:t>Perpetuidad</a:t>
            </a:r>
            <a:r>
              <a:rPr lang="es-AR" sz="2600" dirty="0">
                <a:latin typeface="Times New Roman" pitchFamily="18" charset="0"/>
                <a:cs typeface="Times New Roman" pitchFamily="18" charset="0"/>
              </a:rPr>
              <a:t>. </a:t>
            </a:r>
            <a:r>
              <a:rPr lang="es-AR" sz="2600" dirty="0">
                <a:effectLst>
                  <a:outerShdw blurRad="38100" dist="38100" dir="2700000" algn="tl">
                    <a:srgbClr val="000000">
                      <a:alpha val="43137"/>
                    </a:srgbClr>
                  </a:outerShdw>
                </a:effectLst>
                <a:latin typeface="Times New Roman" pitchFamily="18" charset="0"/>
                <a:cs typeface="Times New Roman" pitchFamily="18" charset="0"/>
              </a:rPr>
              <a:t>El dominio es </a:t>
            </a:r>
            <a:r>
              <a:rPr lang="es-AR" sz="2600" i="1" u="sng" dirty="0">
                <a:effectLst>
                  <a:outerShdw blurRad="38100" dist="38100" dir="2700000" algn="tl">
                    <a:srgbClr val="000000">
                      <a:alpha val="43137"/>
                    </a:srgbClr>
                  </a:outerShdw>
                </a:effectLst>
                <a:latin typeface="Times New Roman" pitchFamily="18" charset="0"/>
                <a:cs typeface="Times New Roman" pitchFamily="18" charset="0"/>
              </a:rPr>
              <a:t>perpetuo</a:t>
            </a:r>
            <a:r>
              <a:rPr lang="es-AR" sz="2600" dirty="0">
                <a:effectLst>
                  <a:outerShdw blurRad="38100" dist="38100" dir="2700000" algn="tl">
                    <a:srgbClr val="000000">
                      <a:alpha val="43137"/>
                    </a:srgbClr>
                  </a:outerShdw>
                </a:effectLst>
                <a:latin typeface="Times New Roman" pitchFamily="18" charset="0"/>
                <a:cs typeface="Times New Roman" pitchFamily="18" charset="0"/>
              </a:rPr>
              <a:t>. No tiene límite en el tiempo y subsiste con independencia de su ejercicio</a:t>
            </a:r>
            <a:r>
              <a:rPr lang="es-AR" sz="2600" dirty="0">
                <a:latin typeface="Times New Roman" pitchFamily="18" charset="0"/>
                <a:cs typeface="Times New Roman" pitchFamily="18" charset="0"/>
              </a:rPr>
              <a:t>. No se extingue aunque el dueño no ejerza sus facultades, o las ejerza otro, excepto que éste adquiera el dominio por prescripción adquisitiva. </a:t>
            </a:r>
            <a:r>
              <a:rPr lang="es-AR" sz="2600" i="1" dirty="0">
                <a:solidFill>
                  <a:schemeClr val="tx1">
                    <a:lumMod val="50000"/>
                    <a:lumOff val="50000"/>
                  </a:schemeClr>
                </a:solidFill>
                <a:latin typeface="Times New Roman" pitchFamily="18" charset="0"/>
                <a:cs typeface="Times New Roman" pitchFamily="18" charset="0"/>
              </a:rPr>
              <a:t>(Art. 1942 CCyC)</a:t>
            </a:r>
            <a:endParaRPr lang="it-IT" sz="2600" i="1" dirty="0">
              <a:solidFill>
                <a:schemeClr val="tx1">
                  <a:lumMod val="50000"/>
                  <a:lumOff val="50000"/>
                </a:schemeClr>
              </a:solidFill>
              <a:latin typeface="Times New Roman" pitchFamily="18" charset="0"/>
              <a:cs typeface="Times New Roman" pitchFamily="18" charset="0"/>
            </a:endParaRPr>
          </a:p>
          <a:p>
            <a:endParaRPr lang="it-IT" sz="1000" dirty="0">
              <a:latin typeface="Times New Roman" pitchFamily="18" charset="0"/>
              <a:cs typeface="Times New Roman" pitchFamily="18" charset="0"/>
            </a:endParaRPr>
          </a:p>
          <a:p>
            <a:endParaRPr lang="es-ES" sz="2400" dirty="0">
              <a:latin typeface="Times New Roman" pitchFamily="18" charset="0"/>
              <a:cs typeface="Times New Roman" pitchFamily="18" charset="0"/>
            </a:endParaRPr>
          </a:p>
          <a:p>
            <a:r>
              <a:rPr lang="es-AR" sz="2600" b="1" u="sng" dirty="0">
                <a:latin typeface="Times New Roman" pitchFamily="18" charset="0"/>
                <a:cs typeface="Times New Roman" pitchFamily="18" charset="0"/>
              </a:rPr>
              <a:t>Exclusividad</a:t>
            </a:r>
            <a:r>
              <a:rPr lang="es-AR" sz="2600" dirty="0">
                <a:latin typeface="Times New Roman" pitchFamily="18" charset="0"/>
                <a:cs typeface="Times New Roman" pitchFamily="18" charset="0"/>
              </a:rPr>
              <a:t>. </a:t>
            </a:r>
            <a:r>
              <a:rPr lang="es-AR" sz="2600" dirty="0">
                <a:effectLst>
                  <a:outerShdw blurRad="38100" dist="38100" dir="2700000" algn="tl">
                    <a:srgbClr val="000000">
                      <a:alpha val="43137"/>
                    </a:srgbClr>
                  </a:outerShdw>
                </a:effectLst>
                <a:latin typeface="Times New Roman" pitchFamily="18" charset="0"/>
                <a:cs typeface="Times New Roman" pitchFamily="18" charset="0"/>
              </a:rPr>
              <a:t>El dominio es </a:t>
            </a:r>
            <a:r>
              <a:rPr lang="es-AR" sz="2600" i="1" u="sng" dirty="0">
                <a:effectLst>
                  <a:outerShdw blurRad="38100" dist="38100" dir="2700000" algn="tl">
                    <a:srgbClr val="000000">
                      <a:alpha val="43137"/>
                    </a:srgbClr>
                  </a:outerShdw>
                </a:effectLst>
                <a:latin typeface="Times New Roman" pitchFamily="18" charset="0"/>
                <a:cs typeface="Times New Roman" pitchFamily="18" charset="0"/>
              </a:rPr>
              <a:t>exclusivo</a:t>
            </a:r>
            <a:r>
              <a:rPr lang="es-AR" sz="2600" dirty="0">
                <a:effectLst>
                  <a:outerShdw blurRad="38100" dist="38100" dir="2700000" algn="tl">
                    <a:srgbClr val="000000">
                      <a:alpha val="43137"/>
                    </a:srgbClr>
                  </a:outerShdw>
                </a:effectLst>
                <a:latin typeface="Times New Roman" pitchFamily="18" charset="0"/>
                <a:cs typeface="Times New Roman" pitchFamily="18" charset="0"/>
              </a:rPr>
              <a:t> y no puede tener más de un titular. </a:t>
            </a:r>
            <a:r>
              <a:rPr lang="es-AR" sz="2600" dirty="0">
                <a:latin typeface="Times New Roman" pitchFamily="18" charset="0"/>
                <a:cs typeface="Times New Roman" pitchFamily="18" charset="0"/>
              </a:rPr>
              <a:t>Quien adquiere la cosa por un título, no puede en adelante adquirirla por otro, si no es por lo que falta al título.</a:t>
            </a:r>
            <a:r>
              <a:rPr lang="es-AR" sz="2600" i="1" dirty="0">
                <a:solidFill>
                  <a:schemeClr val="tx1">
                    <a:lumMod val="50000"/>
                    <a:lumOff val="50000"/>
                  </a:schemeClr>
                </a:solidFill>
                <a:latin typeface="Times New Roman" pitchFamily="18" charset="0"/>
                <a:cs typeface="Times New Roman" pitchFamily="18" charset="0"/>
              </a:rPr>
              <a:t> (Art. 1943 CCyC)</a:t>
            </a:r>
            <a:endParaRPr lang="it-IT" sz="2600" i="1" dirty="0">
              <a:solidFill>
                <a:schemeClr val="tx1">
                  <a:lumMod val="50000"/>
                  <a:lumOff val="50000"/>
                </a:schemeClr>
              </a:solidFill>
              <a:latin typeface="Times New Roman" pitchFamily="18" charset="0"/>
              <a:cs typeface="Times New Roman" pitchFamily="18" charset="0"/>
            </a:endParaRPr>
          </a:p>
          <a:p>
            <a:endParaRPr lang="it-IT" sz="2600" dirty="0">
              <a:latin typeface="Times New Roman" pitchFamily="18" charset="0"/>
              <a:cs typeface="Times New Roman" pitchFamily="18" charset="0"/>
            </a:endParaRPr>
          </a:p>
          <a:p>
            <a:endParaRPr lang="es-AR"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611560" y="404664"/>
            <a:ext cx="7920880" cy="6309420"/>
          </a:xfrm>
          <a:prstGeom prst="rect">
            <a:avLst/>
          </a:prstGeom>
        </p:spPr>
        <p:txBody>
          <a:bodyPr wrap="square">
            <a:spAutoFit/>
          </a:bodyPr>
          <a:lstStyle/>
          <a:p>
            <a:r>
              <a:rPr lang="es-ES" sz="2500" b="1" i="1" dirty="0">
                <a:latin typeface="Times New Roman" pitchFamily="18" charset="0"/>
                <a:cs typeface="Times New Roman" pitchFamily="18" charset="0"/>
              </a:rPr>
              <a:t>(Caracteres del dominio)</a:t>
            </a:r>
          </a:p>
          <a:p>
            <a:endParaRPr lang="es-ES" sz="1600" b="1" i="1" dirty="0">
              <a:latin typeface="Times New Roman" pitchFamily="18" charset="0"/>
              <a:cs typeface="Times New Roman" pitchFamily="18" charset="0"/>
            </a:endParaRPr>
          </a:p>
          <a:p>
            <a:r>
              <a:rPr lang="es-AR" sz="2500" b="1" u="sng" dirty="0">
                <a:latin typeface="Times New Roman" pitchFamily="18" charset="0"/>
                <a:cs typeface="Times New Roman" pitchFamily="18" charset="0"/>
              </a:rPr>
              <a:t>Facultad de exclusión</a:t>
            </a:r>
            <a:r>
              <a:rPr lang="es-AR" sz="2500" dirty="0">
                <a:latin typeface="Times New Roman" pitchFamily="18" charset="0"/>
                <a:cs typeface="Times New Roman" pitchFamily="18" charset="0"/>
              </a:rPr>
              <a:t>. </a:t>
            </a:r>
            <a:r>
              <a:rPr lang="es-AR" sz="2500" dirty="0">
                <a:effectLst>
                  <a:outerShdw blurRad="38100" dist="38100" dir="2700000" algn="tl">
                    <a:srgbClr val="000000">
                      <a:alpha val="43137"/>
                    </a:srgbClr>
                  </a:outerShdw>
                </a:effectLst>
                <a:latin typeface="Times New Roman" pitchFamily="18" charset="0"/>
                <a:cs typeface="Times New Roman" pitchFamily="18" charset="0"/>
              </a:rPr>
              <a:t>El dominio es </a:t>
            </a:r>
            <a:r>
              <a:rPr lang="es-AR" sz="2500" i="1" u="sng" dirty="0">
                <a:effectLst>
                  <a:outerShdw blurRad="38100" dist="38100" dir="2700000" algn="tl">
                    <a:srgbClr val="000000">
                      <a:alpha val="43137"/>
                    </a:srgbClr>
                  </a:outerShdw>
                </a:effectLst>
                <a:latin typeface="Times New Roman" pitchFamily="18" charset="0"/>
                <a:cs typeface="Times New Roman" pitchFamily="18" charset="0"/>
              </a:rPr>
              <a:t>excluyente</a:t>
            </a:r>
            <a:r>
              <a:rPr lang="es-AR" sz="2500" dirty="0">
                <a:effectLst>
                  <a:outerShdw blurRad="38100" dist="38100" dir="2700000" algn="tl">
                    <a:srgbClr val="000000">
                      <a:alpha val="43137"/>
                    </a:srgbClr>
                  </a:outerShdw>
                </a:effectLst>
                <a:latin typeface="Times New Roman" pitchFamily="18" charset="0"/>
                <a:cs typeface="Times New Roman" pitchFamily="18" charset="0"/>
              </a:rPr>
              <a:t>. El dueño puede excluir a extraños del uso, goce o disposición de la cosa, remover por propia autoridad los objetos puestos en ella, y encerrar sus inmuebles con muros, cercos o fosos, sujetándose a las normas locales.</a:t>
            </a:r>
            <a:r>
              <a:rPr lang="es-AR" sz="2400" i="1" dirty="0">
                <a:solidFill>
                  <a:schemeClr val="tx1">
                    <a:lumMod val="50000"/>
                    <a:lumOff val="50000"/>
                  </a:schemeClr>
                </a:solidFill>
                <a:latin typeface="Times New Roman" pitchFamily="18" charset="0"/>
                <a:cs typeface="Times New Roman" pitchFamily="18" charset="0"/>
              </a:rPr>
              <a:t> (Art. 1944 CCyC)</a:t>
            </a:r>
            <a:endParaRPr lang="it-IT" sz="2400" i="1" dirty="0">
              <a:solidFill>
                <a:schemeClr val="tx1">
                  <a:lumMod val="50000"/>
                  <a:lumOff val="50000"/>
                </a:schemeClr>
              </a:solidFill>
              <a:latin typeface="Times New Roman" pitchFamily="18" charset="0"/>
              <a:cs typeface="Times New Roman" pitchFamily="18" charset="0"/>
            </a:endParaRPr>
          </a:p>
          <a:p>
            <a:endParaRPr lang="es-ES" sz="1600" dirty="0">
              <a:latin typeface="Times New Roman" pitchFamily="18" charset="0"/>
              <a:cs typeface="Times New Roman" pitchFamily="18" charset="0"/>
            </a:endParaRPr>
          </a:p>
          <a:p>
            <a:r>
              <a:rPr lang="es-AR" sz="2500" b="1" u="sng" dirty="0">
                <a:latin typeface="Times New Roman" pitchFamily="18" charset="0"/>
                <a:cs typeface="Times New Roman" pitchFamily="18" charset="0"/>
              </a:rPr>
              <a:t>Extensión</a:t>
            </a:r>
            <a:r>
              <a:rPr lang="es-AR" sz="2500" dirty="0">
                <a:effectLst>
                  <a:outerShdw blurRad="38100" dist="38100" dir="2700000" algn="tl">
                    <a:srgbClr val="000000">
                      <a:alpha val="43137"/>
                    </a:srgbClr>
                  </a:outerShdw>
                </a:effectLst>
                <a:latin typeface="Times New Roman" pitchFamily="18" charset="0"/>
                <a:cs typeface="Times New Roman" pitchFamily="18" charset="0"/>
              </a:rPr>
              <a:t>. El dominio de una cosa comprende los objetos que forman un todo con ella o son sus accesorios.</a:t>
            </a:r>
          </a:p>
          <a:p>
            <a:r>
              <a:rPr lang="es-AR" sz="2400" i="1" dirty="0">
                <a:solidFill>
                  <a:schemeClr val="tx1">
                    <a:lumMod val="50000"/>
                    <a:lumOff val="50000"/>
                  </a:schemeClr>
                </a:solidFill>
                <a:latin typeface="Times New Roman" pitchFamily="18" charset="0"/>
                <a:cs typeface="Times New Roman" pitchFamily="18" charset="0"/>
              </a:rPr>
              <a:t>(Art. 1945 CCyC)</a:t>
            </a:r>
            <a:endParaRPr lang="it-IT" sz="2400" i="1" dirty="0">
              <a:solidFill>
                <a:schemeClr val="tx1">
                  <a:lumMod val="50000"/>
                  <a:lumOff val="50000"/>
                </a:schemeClr>
              </a:solidFill>
              <a:latin typeface="Times New Roman" pitchFamily="18" charset="0"/>
              <a:cs typeface="Times New Roman" pitchFamily="18" charset="0"/>
            </a:endParaRPr>
          </a:p>
          <a:p>
            <a:endParaRPr lang="es-AR" sz="2000" dirty="0">
              <a:latin typeface="Times New Roman" pitchFamily="18" charset="0"/>
              <a:cs typeface="Times New Roman" pitchFamily="18" charset="0"/>
            </a:endParaRPr>
          </a:p>
          <a:p>
            <a:r>
              <a:rPr lang="es-AR" b="1" i="1" u="sng" dirty="0">
                <a:latin typeface="Times New Roman" pitchFamily="18" charset="0"/>
                <a:cs typeface="Times New Roman" pitchFamily="18" charset="0"/>
              </a:rPr>
              <a:t>Nota</a:t>
            </a:r>
            <a:r>
              <a:rPr lang="es-AR" b="1" i="1" dirty="0">
                <a:latin typeface="Times New Roman" pitchFamily="18" charset="0"/>
                <a:cs typeface="Times New Roman" pitchFamily="18" charset="0"/>
              </a:rPr>
              <a:t>: </a:t>
            </a:r>
            <a:r>
              <a:rPr lang="es-AR" i="1" dirty="0">
                <a:latin typeface="Times New Roman" pitchFamily="18" charset="0"/>
                <a:cs typeface="Times New Roman" pitchFamily="18" charset="0"/>
              </a:rPr>
              <a:t>en otras descripciones se establece que…</a:t>
            </a:r>
          </a:p>
          <a:p>
            <a:pPr>
              <a:spcBef>
                <a:spcPts val="1200"/>
              </a:spcBef>
            </a:pPr>
            <a:r>
              <a:rPr lang="es-AR" i="1" dirty="0">
                <a:latin typeface="Times New Roman" pitchFamily="18" charset="0"/>
                <a:cs typeface="Times New Roman" pitchFamily="18" charset="0"/>
              </a:rPr>
              <a:t>“El derecho real de dominio presenta como características, las de ser absoluto, exclusivo y perpetuo. Que es absoluto significa que el propietario o titular del derecho de dominio puede hacer con su cosa lo que le plazca: conservarla, regalarla, destruirla, venderla, etc., dentro de los límites previstos por la ley”</a:t>
            </a:r>
            <a:r>
              <a:rPr lang="es-AR" dirty="0">
                <a:latin typeface="Times New Roman" pitchFamily="18" charset="0"/>
                <a:cs typeface="Times New Roman" pitchFamily="18" charset="0"/>
              </a:rPr>
              <a:t>.</a:t>
            </a:r>
          </a:p>
          <a:p>
            <a:pPr>
              <a:spcBef>
                <a:spcPts val="1200"/>
              </a:spcBef>
            </a:pPr>
            <a:r>
              <a:rPr lang="es-AR" sz="1600" dirty="0">
                <a:latin typeface="Times New Roman" pitchFamily="18" charset="0"/>
                <a:cs typeface="Times New Roman" pitchFamily="18" charset="0"/>
              </a:rPr>
              <a:t>Podemos observar que el carácter absoluto está implícito en el art.1941 CCyC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692696"/>
            <a:ext cx="8352928" cy="5755422"/>
          </a:xfrm>
          <a:prstGeom prst="rect">
            <a:avLst/>
          </a:prstGeom>
        </p:spPr>
        <p:txBody>
          <a:bodyPr wrap="square">
            <a:spAutoFit/>
          </a:bodyPr>
          <a:lstStyle/>
          <a:p>
            <a:r>
              <a:rPr lang="es-AR" sz="2600" dirty="0">
                <a:latin typeface="Times New Roman" pitchFamily="18" charset="0"/>
                <a:cs typeface="Times New Roman" pitchFamily="18" charset="0"/>
              </a:rPr>
              <a:t>El dominio de una cosa inmueble </a:t>
            </a:r>
            <a:r>
              <a:rPr lang="es-AR" sz="2600" i="1" dirty="0">
                <a:latin typeface="Times New Roman" pitchFamily="18" charset="0"/>
                <a:cs typeface="Times New Roman" pitchFamily="18" charset="0"/>
              </a:rPr>
              <a:t>se extiende al subsuelo y al espacio aéreo</a:t>
            </a:r>
            <a:r>
              <a:rPr lang="es-AR" sz="2600" dirty="0">
                <a:latin typeface="Times New Roman" pitchFamily="18" charset="0"/>
                <a:cs typeface="Times New Roman" pitchFamily="18" charset="0"/>
              </a:rPr>
              <a:t>, en la medida en que su aprovechamiento sea posible, excepto lo dispuesto por normas especiales.</a:t>
            </a:r>
          </a:p>
          <a:p>
            <a:endParaRPr lang="es-AR" sz="1400" dirty="0">
              <a:latin typeface="Times New Roman" pitchFamily="18" charset="0"/>
              <a:cs typeface="Times New Roman" pitchFamily="18" charset="0"/>
            </a:endParaRPr>
          </a:p>
          <a:p>
            <a:r>
              <a:rPr lang="es-AR" sz="2600" dirty="0">
                <a:latin typeface="Times New Roman" pitchFamily="18" charset="0"/>
                <a:cs typeface="Times New Roman" pitchFamily="18" charset="0"/>
              </a:rPr>
              <a:t>Todas las construcciones, siembras o plantaciones existentes en un inmueble pertenecen a su dueño, excepto lo dispuesto respecto de los derechos de propiedad horizontal y superficie.</a:t>
            </a:r>
          </a:p>
          <a:p>
            <a:endParaRPr lang="es-AR" sz="1400" dirty="0">
              <a:latin typeface="Times New Roman" pitchFamily="18" charset="0"/>
              <a:cs typeface="Times New Roman" pitchFamily="18" charset="0"/>
            </a:endParaRPr>
          </a:p>
          <a:p>
            <a:r>
              <a:rPr lang="es-AR" sz="2600" dirty="0">
                <a:latin typeface="Times New Roman" pitchFamily="18" charset="0"/>
                <a:cs typeface="Times New Roman" pitchFamily="18" charset="0"/>
              </a:rPr>
              <a:t>Se presume que las construcciones, siembras o plantaciones las hizo el dueño del inmueble, si no se prueba lo contrario.</a:t>
            </a:r>
          </a:p>
          <a:p>
            <a:endParaRPr lang="es-AR" sz="2600" dirty="0">
              <a:latin typeface="Times New Roman" pitchFamily="18" charset="0"/>
              <a:cs typeface="Times New Roman" pitchFamily="18" charset="0"/>
            </a:endParaRPr>
          </a:p>
          <a:p>
            <a:r>
              <a:rPr lang="es-AR" sz="2600" b="1" u="sng" dirty="0">
                <a:latin typeface="Times New Roman" pitchFamily="18" charset="0"/>
                <a:cs typeface="Times New Roman" pitchFamily="18" charset="0"/>
              </a:rPr>
              <a:t>Dominio imperfecto</a:t>
            </a:r>
            <a:r>
              <a:rPr lang="es-AR" sz="2600" dirty="0">
                <a:latin typeface="Times New Roman" pitchFamily="18" charset="0"/>
                <a:cs typeface="Times New Roman" pitchFamily="18" charset="0"/>
              </a:rPr>
              <a:t>. </a:t>
            </a:r>
            <a:r>
              <a:rPr lang="es-AR" sz="2600" dirty="0">
                <a:effectLst>
                  <a:outerShdw blurRad="38100" dist="38100" dir="2700000" algn="tl">
                    <a:srgbClr val="000000">
                      <a:alpha val="43137"/>
                    </a:srgbClr>
                  </a:outerShdw>
                </a:effectLst>
                <a:latin typeface="Times New Roman" pitchFamily="18" charset="0"/>
                <a:cs typeface="Times New Roman" pitchFamily="18" charset="0"/>
              </a:rPr>
              <a:t>El dominio es imperfecto si está sometido a condición o plazo resolutorios, o si la cosa está gravada con cargas reales. </a:t>
            </a:r>
            <a:r>
              <a:rPr lang="es-AR" sz="2600" i="1" dirty="0">
                <a:solidFill>
                  <a:schemeClr val="tx1">
                    <a:lumMod val="50000"/>
                    <a:lumOff val="50000"/>
                  </a:schemeClr>
                </a:solidFill>
                <a:latin typeface="Times New Roman" pitchFamily="18" charset="0"/>
                <a:cs typeface="Times New Roman" pitchFamily="18" charset="0"/>
              </a:rPr>
              <a:t>(Art. 1946 CCyC)</a:t>
            </a:r>
            <a:endParaRPr lang="it-IT" sz="2600" i="1" dirty="0">
              <a:solidFill>
                <a:schemeClr val="tx1">
                  <a:lumMod val="50000"/>
                  <a:lumOff val="50000"/>
                </a:schemeClr>
              </a:solidFill>
              <a:latin typeface="Times New Roman" pitchFamily="18" charset="0"/>
              <a:cs typeface="Times New Roman" pitchFamily="18" charset="0"/>
            </a:endParaRPr>
          </a:p>
          <a:p>
            <a:endParaRPr lang="es-AR" sz="26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647056" y="579358"/>
            <a:ext cx="8496944" cy="6032421"/>
          </a:xfrm>
          <a:prstGeom prst="rect">
            <a:avLst/>
          </a:prstGeom>
        </p:spPr>
        <p:txBody>
          <a:bodyPr wrap="square">
            <a:spAutoFit/>
          </a:bodyPr>
          <a:lstStyle/>
          <a:p>
            <a:r>
              <a:rPr lang="es-AR" sz="2800" b="1" i="1" dirty="0">
                <a:latin typeface="Times New Roman"/>
              </a:rPr>
              <a:t>Modos especiales de adquisición del dominio</a:t>
            </a:r>
          </a:p>
          <a:p>
            <a:endParaRPr lang="es-ES" sz="1400" dirty="0">
              <a:latin typeface="Times New Roman"/>
              <a:cs typeface="Times New Roman"/>
            </a:endParaRPr>
          </a:p>
          <a:p>
            <a:r>
              <a:rPr lang="es-AR" sz="2600" dirty="0">
                <a:latin typeface="Times New Roman" pitchFamily="18" charset="0"/>
                <a:cs typeface="Times New Roman" pitchFamily="18" charset="0"/>
              </a:rPr>
              <a:t>1° Apropiación;</a:t>
            </a:r>
          </a:p>
          <a:p>
            <a:endParaRPr lang="es-AR" dirty="0">
              <a:latin typeface="Times New Roman" pitchFamily="18" charset="0"/>
              <a:cs typeface="Times New Roman" pitchFamily="18" charset="0"/>
            </a:endParaRPr>
          </a:p>
          <a:p>
            <a:r>
              <a:rPr lang="es-AR" sz="2600" dirty="0">
                <a:latin typeface="Times New Roman" pitchFamily="18" charset="0"/>
                <a:cs typeface="Times New Roman" pitchFamily="18" charset="0"/>
              </a:rPr>
              <a:t>2° Adquisición de un tesoro</a:t>
            </a:r>
          </a:p>
          <a:p>
            <a:endParaRPr lang="es-AR" dirty="0">
              <a:latin typeface="Times New Roman" pitchFamily="18" charset="0"/>
              <a:cs typeface="Times New Roman" pitchFamily="18" charset="0"/>
            </a:endParaRPr>
          </a:p>
          <a:p>
            <a:r>
              <a:rPr lang="es-AR" sz="2600" dirty="0">
                <a:latin typeface="Times New Roman" pitchFamily="18" charset="0"/>
                <a:cs typeface="Times New Roman" pitchFamily="18" charset="0"/>
              </a:rPr>
              <a:t>3° Régimen de cosas perdidas</a:t>
            </a:r>
          </a:p>
          <a:p>
            <a:endParaRPr lang="es-AR" dirty="0">
              <a:latin typeface="Times New Roman" pitchFamily="18" charset="0"/>
              <a:cs typeface="Times New Roman" pitchFamily="18" charset="0"/>
            </a:endParaRPr>
          </a:p>
          <a:p>
            <a:r>
              <a:rPr lang="es-ES" sz="2600" dirty="0">
                <a:latin typeface="Times New Roman" pitchFamily="18" charset="0"/>
                <a:cs typeface="Times New Roman" pitchFamily="18" charset="0"/>
              </a:rPr>
              <a:t>4º </a:t>
            </a:r>
            <a:r>
              <a:rPr lang="es-AR" sz="2600" dirty="0">
                <a:latin typeface="Times New Roman" pitchFamily="18" charset="0"/>
                <a:cs typeface="Times New Roman" pitchFamily="18" charset="0"/>
              </a:rPr>
              <a:t>Transformación y accesión de cosas muebles</a:t>
            </a:r>
          </a:p>
          <a:p>
            <a:endParaRPr lang="es-AR" dirty="0">
              <a:latin typeface="Times New Roman" pitchFamily="18" charset="0"/>
              <a:cs typeface="Times New Roman" pitchFamily="18" charset="0"/>
            </a:endParaRPr>
          </a:p>
          <a:p>
            <a:r>
              <a:rPr lang="es-AR" sz="2600" dirty="0">
                <a:latin typeface="Times New Roman" pitchFamily="18" charset="0"/>
                <a:cs typeface="Times New Roman" pitchFamily="18" charset="0"/>
              </a:rPr>
              <a:t>5° Accesión de cosas inmuebles:</a:t>
            </a:r>
          </a:p>
          <a:p>
            <a:r>
              <a:rPr lang="es-ES" sz="2600" dirty="0">
                <a:latin typeface="Times New Roman" pitchFamily="18" charset="0"/>
                <a:cs typeface="Times New Roman" pitchFamily="18" charset="0"/>
              </a:rPr>
              <a:t>     Aluvión – Avulsión - Construcción, siembra y</a:t>
            </a:r>
          </a:p>
          <a:p>
            <a:r>
              <a:rPr lang="es-ES" sz="2600" dirty="0">
                <a:latin typeface="Times New Roman" pitchFamily="18" charset="0"/>
                <a:cs typeface="Times New Roman" pitchFamily="18" charset="0"/>
              </a:rPr>
              <a:t>     plantación – Invasión de inmueble colindante</a:t>
            </a:r>
            <a:endParaRPr lang="es-AR" sz="2600" dirty="0">
              <a:latin typeface="Times New Roman" pitchFamily="18" charset="0"/>
              <a:cs typeface="Times New Roman" pitchFamily="18" charset="0"/>
            </a:endParaRPr>
          </a:p>
          <a:p>
            <a:endParaRPr lang="es-AR" dirty="0">
              <a:latin typeface="Times New Roman"/>
            </a:endParaRPr>
          </a:p>
          <a:p>
            <a:r>
              <a:rPr lang="es-AR" dirty="0">
                <a:latin typeface="Times New Roman"/>
              </a:rPr>
              <a:t>Se propone que el estudiante acuda a la norma (Código Civil y Comercial) y vea ahí la descripción de estos modos: artículos 1947 ~ 1963 en la sección 2 del título III.</a:t>
            </a:r>
          </a:p>
          <a:p>
            <a:r>
              <a:rPr lang="es-AR" dirty="0">
                <a:latin typeface="Times New Roman"/>
                <a:hlinkClick r:id="rId2"/>
              </a:rPr>
              <a:t>http://servicios.infoleg.gob.ar/infolegInternet/anexos/235000-239999/235975/norma.htm#26</a:t>
            </a:r>
            <a:endParaRPr lang="es-AR" sz="2400" dirty="0">
              <a:latin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476672"/>
            <a:ext cx="7776864" cy="5755422"/>
          </a:xfrm>
          <a:prstGeom prst="rect">
            <a:avLst/>
          </a:prstGeom>
          <a:noFill/>
        </p:spPr>
        <p:txBody>
          <a:bodyPr wrap="square" rtlCol="0">
            <a:spAutoFit/>
          </a:bodyPr>
          <a:lstStyle/>
          <a:p>
            <a:r>
              <a:rPr lang="es-AR" sz="3200" b="1" dirty="0">
                <a:latin typeface="Times New Roman" pitchFamily="18" charset="0"/>
                <a:cs typeface="Times New Roman" pitchFamily="18" charset="0"/>
              </a:rPr>
              <a:t>Límites al dominio</a:t>
            </a:r>
          </a:p>
          <a:p>
            <a:endParaRPr lang="es-ES" sz="2400"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Normas administrativas</a:t>
            </a:r>
            <a:r>
              <a:rPr lang="es-AR" sz="2400" dirty="0">
                <a:latin typeface="Times New Roman" pitchFamily="18" charset="0"/>
                <a:cs typeface="Times New Roman" pitchFamily="18" charset="0"/>
              </a:rPr>
              <a:t>. Las limitaciones impuestas al dominio privado en el interés público están regidas por el derecho administrativo. El aprovechamiento y uso del dominio sobre inmuebles debe ejercerse de conformidad con las normas administrativas de cada jurisdicción.</a:t>
            </a:r>
          </a:p>
          <a:p>
            <a:endParaRPr lang="es-AR" sz="2400" dirty="0">
              <a:latin typeface="Times New Roman" pitchFamily="18" charset="0"/>
              <a:cs typeface="Times New Roman" pitchFamily="18" charset="0"/>
            </a:endParaRPr>
          </a:p>
          <a:p>
            <a:r>
              <a:rPr lang="es-AR" sz="2400" dirty="0">
                <a:latin typeface="Times New Roman" pitchFamily="18" charset="0"/>
                <a:cs typeface="Times New Roman" pitchFamily="18" charset="0"/>
              </a:rPr>
              <a:t>Los límites impuestos al dominio en este Capítulo en materia de relaciones de vecindad, rigen en subsidio de las normas administrativas aplicables en cada jurisdicción.</a:t>
            </a:r>
          </a:p>
          <a:p>
            <a:endParaRPr lang="es-AR" sz="2400"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Daño no indemnizable</a:t>
            </a:r>
            <a:r>
              <a:rPr lang="es-AR" sz="2400" dirty="0">
                <a:latin typeface="Times New Roman" pitchFamily="18" charset="0"/>
                <a:cs typeface="Times New Roman" pitchFamily="18" charset="0"/>
              </a:rPr>
              <a:t>. Los deberes impuestos por los límites al dominio no generan indemnización de daños, a menos que por la actividad del hombre se agrave el perjuicio.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55576" y="620688"/>
            <a:ext cx="7416824" cy="5632311"/>
          </a:xfrm>
          <a:prstGeom prst="rect">
            <a:avLst/>
          </a:prstGeom>
          <a:noFill/>
        </p:spPr>
        <p:txBody>
          <a:bodyPr wrap="square" rtlCol="0">
            <a:spAutoFit/>
          </a:bodyPr>
          <a:lstStyle/>
          <a:p>
            <a:r>
              <a:rPr lang="es-AR" sz="2400" i="1" dirty="0">
                <a:latin typeface="Times New Roman" pitchFamily="18" charset="0"/>
                <a:cs typeface="Times New Roman" pitchFamily="18" charset="0"/>
              </a:rPr>
              <a:t>(Límites al dominio)</a:t>
            </a:r>
          </a:p>
          <a:p>
            <a:endParaRPr lang="es-AR" sz="2400" i="1"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Cláusulas de inenajenabilidad</a:t>
            </a:r>
            <a:r>
              <a:rPr lang="es-AR" sz="2400" dirty="0">
                <a:latin typeface="Times New Roman" pitchFamily="18" charset="0"/>
                <a:cs typeface="Times New Roman" pitchFamily="18" charset="0"/>
              </a:rPr>
              <a:t>. En los actos a título oneroso es nula la cláusula de no transmitir a persona alguna el dominio de una cosa determinada o de no constituir sobre ella otros derechos reales. Estas cláusulas son válidas si se refieren a persona o personas determinadas.</a:t>
            </a:r>
          </a:p>
          <a:p>
            <a:endParaRPr lang="es-ES" sz="2400"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Inmisiones</a:t>
            </a:r>
            <a:r>
              <a:rPr lang="es-AR" sz="2400" dirty="0">
                <a:latin typeface="Times New Roman" pitchFamily="18" charset="0"/>
                <a:cs typeface="Times New Roman" pitchFamily="18" charset="0"/>
              </a:rPr>
              <a:t>. Las molestias que ocasionan el humo, calor, olores, luminosidad, ruidos, vibraciones o inmisiones similares por el ejercicio de actividades en inmuebles vecinos, no deben exceder la normal tolerancia teniendo en cuenta las condiciones del lugar y aunque medie autorización administrativa para aquéllas.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08000" y="1513031"/>
            <a:ext cx="8131175" cy="4524315"/>
          </a:xfrm>
          <a:prstGeom prst="rect">
            <a:avLst/>
          </a:prstGeom>
        </p:spPr>
        <p:txBody>
          <a:bodyPr wrap="square">
            <a:spAutoFit/>
          </a:bodyPr>
          <a:lstStyle/>
          <a:p>
            <a:pPr algn="just"/>
            <a:r>
              <a:rPr lang="es-ES" sz="2000" dirty="0">
                <a:latin typeface="Times New Roman" pitchFamily="18" charset="0"/>
                <a:cs typeface="Times New Roman" pitchFamily="18" charset="0"/>
              </a:rPr>
              <a:t>El Código Civil y Comercial trata este tema bajo la denominación “</a:t>
            </a:r>
            <a:r>
              <a:rPr lang="es-ES" sz="2000" b="1" i="1" dirty="0">
                <a:latin typeface="Times New Roman" pitchFamily="18" charset="0"/>
                <a:cs typeface="Times New Roman" pitchFamily="18" charset="0"/>
              </a:rPr>
              <a:t>Derechos Personales</a:t>
            </a:r>
            <a:r>
              <a:rPr lang="es-ES" sz="2000" dirty="0">
                <a:latin typeface="Times New Roman" pitchFamily="18" charset="0"/>
                <a:cs typeface="Times New Roman" pitchFamily="18" charset="0"/>
              </a:rPr>
              <a:t>” en su libro tercero. Estos forman parte de los </a:t>
            </a:r>
            <a:r>
              <a:rPr lang="es-ES" sz="2000" b="1" i="1" dirty="0">
                <a:latin typeface="Times New Roman" pitchFamily="18" charset="0"/>
                <a:cs typeface="Times New Roman" pitchFamily="18" charset="0"/>
              </a:rPr>
              <a:t>derechos patrimoniales</a:t>
            </a:r>
            <a:r>
              <a:rPr lang="es-ES" sz="2000" dirty="0">
                <a:latin typeface="Times New Roman" pitchFamily="18" charset="0"/>
                <a:cs typeface="Times New Roman" pitchFamily="18" charset="0"/>
              </a:rPr>
              <a:t>.</a:t>
            </a:r>
          </a:p>
          <a:p>
            <a:endParaRPr lang="es-ES" sz="2000" b="1" dirty="0">
              <a:latin typeface="Times New Roman" pitchFamily="18" charset="0"/>
              <a:cs typeface="Times New Roman" pitchFamily="18" charset="0"/>
            </a:endParaRPr>
          </a:p>
          <a:p>
            <a:r>
              <a:rPr lang="es-ES" sz="2000" b="1" dirty="0">
                <a:latin typeface="Times New Roman" pitchFamily="18" charset="0"/>
                <a:cs typeface="Times New Roman" pitchFamily="18" charset="0"/>
              </a:rPr>
              <a:t>Derechos patrimoniales: </a:t>
            </a:r>
            <a:r>
              <a:rPr lang="es-ES" sz="2000" dirty="0">
                <a:latin typeface="Times New Roman" pitchFamily="18" charset="0"/>
                <a:cs typeface="Times New Roman" pitchFamily="18" charset="0"/>
              </a:rPr>
              <a:t>son aquellos que sirven para la satisfacción de las necesidades económicas del titular de dichos derechos; por consiguiente, son apreciables pecuniariamente. Abarcan:</a:t>
            </a:r>
          </a:p>
          <a:p>
            <a:pPr>
              <a:spcBef>
                <a:spcPts val="1200"/>
              </a:spcBef>
            </a:pPr>
            <a:r>
              <a:rPr lang="es-ES" sz="2000" dirty="0">
                <a:latin typeface="Times New Roman" pitchFamily="18" charset="0"/>
                <a:cs typeface="Times New Roman" pitchFamily="18" charset="0"/>
              </a:rPr>
              <a:t>					1) Derechos Personales;</a:t>
            </a:r>
          </a:p>
          <a:p>
            <a:r>
              <a:rPr lang="es-ES" sz="2000" dirty="0">
                <a:latin typeface="Times New Roman" pitchFamily="18" charset="0"/>
                <a:cs typeface="Times New Roman" pitchFamily="18" charset="0"/>
              </a:rPr>
              <a:t> 					2) Derechos Reales;</a:t>
            </a:r>
          </a:p>
          <a:p>
            <a:r>
              <a:rPr lang="es-ES" sz="2000" dirty="0">
                <a:latin typeface="Times New Roman" pitchFamily="18" charset="0"/>
                <a:cs typeface="Times New Roman" pitchFamily="18" charset="0"/>
              </a:rPr>
              <a:t>					3) Derechos Intelectuales.</a:t>
            </a:r>
          </a:p>
          <a:p>
            <a:endParaRPr lang="es-ES" sz="2000" dirty="0">
              <a:latin typeface="Times New Roman" pitchFamily="18" charset="0"/>
              <a:cs typeface="Times New Roman" pitchFamily="18" charset="0"/>
            </a:endParaRPr>
          </a:p>
          <a:p>
            <a:r>
              <a:rPr lang="es-AR" sz="2000" dirty="0">
                <a:latin typeface="Times New Roman" pitchFamily="18" charset="0"/>
                <a:cs typeface="Times New Roman" pitchFamily="18" charset="0"/>
              </a:rPr>
              <a:t>Los </a:t>
            </a:r>
            <a:r>
              <a:rPr lang="es-AR" sz="2000" b="1" i="1" dirty="0">
                <a:latin typeface="Times New Roman" pitchFamily="18" charset="0"/>
                <a:cs typeface="Times New Roman" pitchFamily="18" charset="0"/>
              </a:rPr>
              <a:t>derechos personales o creditorios</a:t>
            </a:r>
            <a:r>
              <a:rPr lang="es-AR" sz="2000" dirty="0">
                <a:latin typeface="Times New Roman" pitchFamily="18" charset="0"/>
                <a:cs typeface="Times New Roman" pitchFamily="18" charset="0"/>
              </a:rPr>
              <a:t> facultan al titular del derecho a exigir que una persona determinada cumpla con una obligación.</a:t>
            </a:r>
            <a:br>
              <a:rPr lang="es-AR" dirty="0">
                <a:latin typeface="Times New Roman" pitchFamily="18" charset="0"/>
                <a:cs typeface="Times New Roman" pitchFamily="18" charset="0"/>
              </a:rPr>
            </a:br>
            <a:endParaRPr lang="es-ES"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3 Imagen" descr="Obligaciones en CCC02b.jpg"/>
          <p:cNvPicPr>
            <a:picLocks noChangeAspect="1"/>
          </p:cNvPicPr>
          <p:nvPr/>
        </p:nvPicPr>
        <p:blipFill>
          <a:blip r:embed="rId2" cstate="print"/>
          <a:stretch>
            <a:fillRect/>
          </a:stretch>
        </p:blipFill>
        <p:spPr>
          <a:xfrm>
            <a:off x="814098" y="874856"/>
            <a:ext cx="7543800" cy="638175"/>
          </a:xfrm>
          <a:prstGeom prst="rect">
            <a:avLst/>
          </a:prstGeom>
        </p:spPr>
      </p:pic>
      <p:sp>
        <p:nvSpPr>
          <p:cNvPr id="5" name="4 CuadroTexto"/>
          <p:cNvSpPr txBox="1"/>
          <p:nvPr/>
        </p:nvSpPr>
        <p:spPr>
          <a:xfrm>
            <a:off x="179512" y="260648"/>
            <a:ext cx="8838958" cy="369332"/>
          </a:xfrm>
          <a:prstGeom prst="rect">
            <a:avLst/>
          </a:prstGeom>
          <a:noFill/>
        </p:spPr>
        <p:txBody>
          <a:bodyPr wrap="none" rtlCol="0">
            <a:spAutoFit/>
          </a:bodyPr>
          <a:lstStyle/>
          <a:p>
            <a:r>
              <a:rPr lang="es-ES" b="1" i="1" dirty="0">
                <a:solidFill>
                  <a:schemeClr val="accent2">
                    <a:lumMod val="75000"/>
                  </a:schemeClr>
                </a:solidFill>
                <a:latin typeface="Times New Roman" pitchFamily="18" charset="0"/>
                <a:cs typeface="Times New Roman" pitchFamily="18" charset="0"/>
              </a:rPr>
              <a:t>¿RECUERDAN? ESTA DIAPOSITIVA LA VIMOS AL PRESENTAR “OBLIGACIONES”</a:t>
            </a:r>
            <a:endParaRPr lang="es-AR" b="1" i="1" dirty="0">
              <a:solidFill>
                <a:schemeClr val="accent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3" presetClass="emph" presetSubtype="0" fill="hold" grpId="1" nodeType="clickEffect">
                                  <p:stCondLst>
                                    <p:cond delay="0"/>
                                  </p:stCondLst>
                                  <p:childTnLst>
                                    <p:animClr clrSpc="hsl" dir="cw">
                                      <p:cBhvr override="childStyle">
                                        <p:cTn id="18" dur="500" fill="hold"/>
                                        <p:tgtEl>
                                          <p:spTgt spid="5"/>
                                        </p:tgtEl>
                                        <p:attrNameLst>
                                          <p:attrName>style.color</p:attrName>
                                        </p:attrNameLst>
                                      </p:cBhvr>
                                      <p:by>
                                        <p:hsl h="10842353" s="0" l="0"/>
                                      </p:by>
                                    </p:animClr>
                                    <p:animClr clrSpc="hsl" dir="cw">
                                      <p:cBhvr>
                                        <p:cTn id="19" dur="500" fill="hold"/>
                                        <p:tgtEl>
                                          <p:spTgt spid="5"/>
                                        </p:tgtEl>
                                        <p:attrNameLst>
                                          <p:attrName>fillcolor</p:attrName>
                                        </p:attrNameLst>
                                      </p:cBhvr>
                                      <p:by>
                                        <p:hsl h="10842353" s="0" l="0"/>
                                      </p:by>
                                    </p:animClr>
                                    <p:animClr clrSpc="hsl" dir="cw">
                                      <p:cBhvr>
                                        <p:cTn id="20" dur="500" fill="hold"/>
                                        <p:tgtEl>
                                          <p:spTgt spid="5"/>
                                        </p:tgtEl>
                                        <p:attrNameLst>
                                          <p:attrName>stroke.color</p:attrName>
                                        </p:attrNameLst>
                                      </p:cBhvr>
                                      <p:by>
                                        <p:hsl h="10842353" s="0" l="0"/>
                                      </p:by>
                                    </p:animClr>
                                    <p:set>
                                      <p:cBhvr>
                                        <p:cTn id="21" dur="500" fill="hold"/>
                                        <p:tgtEl>
                                          <p:spTgt spid="5"/>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1"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4)">
                                      <p:cBhvr>
                                        <p:cTn id="26" dur="2000"/>
                                        <p:tgtEl>
                                          <p:spTgt spid="4"/>
                                        </p:tgtEl>
                                      </p:cBhvr>
                                    </p:animEffect>
                                  </p:childTnLst>
                                </p:cTn>
                              </p:par>
                              <p:par>
                                <p:cTn id="27" presetID="21"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heel(4)">
                                      <p:cBhvr>
                                        <p:cTn id="2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39552" y="476672"/>
            <a:ext cx="7992888" cy="6032421"/>
          </a:xfrm>
          <a:prstGeom prst="rect">
            <a:avLst/>
          </a:prstGeom>
          <a:noFill/>
        </p:spPr>
        <p:txBody>
          <a:bodyPr wrap="square" rtlCol="0">
            <a:spAutoFit/>
          </a:bodyPr>
          <a:lstStyle/>
          <a:p>
            <a:r>
              <a:rPr lang="es-AR" sz="2400" i="1" dirty="0">
                <a:solidFill>
                  <a:schemeClr val="tx1">
                    <a:lumMod val="50000"/>
                    <a:lumOff val="50000"/>
                  </a:schemeClr>
                </a:solidFill>
                <a:latin typeface="Times New Roman" pitchFamily="18" charset="0"/>
                <a:cs typeface="Times New Roman" pitchFamily="18" charset="0"/>
              </a:rPr>
              <a:t>(Límites al dominio)</a:t>
            </a:r>
          </a:p>
          <a:p>
            <a:endParaRPr lang="es-AR" sz="1400" i="1" dirty="0">
              <a:latin typeface="Times New Roman" pitchFamily="18" charset="0"/>
              <a:cs typeface="Times New Roman" pitchFamily="18" charset="0"/>
            </a:endParaRPr>
          </a:p>
          <a:p>
            <a:r>
              <a:rPr lang="es-AR" sz="2400" dirty="0">
                <a:latin typeface="Times New Roman" pitchFamily="18" charset="0"/>
                <a:cs typeface="Times New Roman" pitchFamily="18" charset="0"/>
              </a:rPr>
              <a:t>Según las circunstancias del caso, los jueces pueden disponer la remoción de la causa de la molestia o su cesación y la indemnización de los daños. Para disponer el cese de la inmisión, el juez debe ponderar especialmente el respeto debido al uso regular de la propiedad, la prioridad en el uso, el interés general y las exigencias de la producción.</a:t>
            </a:r>
          </a:p>
          <a:p>
            <a:endParaRPr lang="es-AR" sz="2400"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Camino de sirga</a:t>
            </a:r>
            <a:r>
              <a:rPr lang="es-AR" sz="2400" dirty="0">
                <a:latin typeface="Times New Roman" pitchFamily="18" charset="0"/>
                <a:cs typeface="Times New Roman" pitchFamily="18" charset="0"/>
              </a:rPr>
              <a:t>. El dueño de un inmueble colindante con cualquiera de las orillas de los cauces o sus riberas, aptos para el transporte por agua, debe dejar libre una franja de terreno de quince metros de ancho en toda la extensión del curso, en la que no puede hacer ningún acto que menoscabe aquella actividad.  </a:t>
            </a:r>
          </a:p>
          <a:p>
            <a:r>
              <a:rPr lang="es-AR" i="1" dirty="0">
                <a:latin typeface="Times New Roman" pitchFamily="18" charset="0"/>
                <a:cs typeface="Times New Roman" pitchFamily="18" charset="0"/>
              </a:rPr>
              <a:t>Se adjunta un pequeño vídeo que muestra un camino de sirga en un film estado-</a:t>
            </a:r>
            <a:r>
              <a:rPr lang="es-AR" i="1" dirty="0" err="1">
                <a:latin typeface="Times New Roman" pitchFamily="18" charset="0"/>
                <a:cs typeface="Times New Roman" pitchFamily="18" charset="0"/>
              </a:rPr>
              <a:t>unidense</a:t>
            </a:r>
            <a:r>
              <a:rPr lang="es-AR" i="1" dirty="0">
                <a:latin typeface="Times New Roman" pitchFamily="18" charset="0"/>
                <a:cs typeface="Times New Roman" pitchFamily="18" charset="0"/>
              </a:rPr>
              <a:t>: La Conquista del Oeste (1962)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pic>
        <p:nvPicPr>
          <p:cNvPr id="5" name="Camino de Sirga - How the west was won.wmv">
            <a:hlinkClick r:id="" action="ppaction://media"/>
          </p:cNvPr>
          <p:cNvPicPr>
            <a:picLocks noGrp="1" noChangeAspect="1"/>
          </p:cNvPicPr>
          <p:nvPr>
            <p:ph idx="1"/>
            <a:videoFile r:link="rId2"/>
            <p:extLst>
              <p:ext uri="{DAA4B4D4-6D71-4841-9C94-3DE7FCFB9230}">
                <p14:media xmlns:p14="http://schemas.microsoft.com/office/powerpoint/2010/main" r:link="rId1"/>
              </p:ext>
            </p:extLst>
          </p:nvPr>
        </p:nvPicPr>
        <p:blipFill>
          <a:blip r:embed="rId4" cstate="print"/>
          <a:stretch>
            <a:fillRect/>
          </a:stretch>
        </p:blipFill>
        <p:spPr>
          <a:xfrm>
            <a:off x="-4570413" y="-1279525"/>
            <a:ext cx="18288001" cy="1028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289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188640"/>
            <a:ext cx="7992888" cy="6494085"/>
          </a:xfrm>
          <a:prstGeom prst="rect">
            <a:avLst/>
          </a:prstGeom>
        </p:spPr>
        <p:txBody>
          <a:bodyPr wrap="square">
            <a:spAutoFit/>
          </a:bodyPr>
          <a:lstStyle/>
          <a:p>
            <a:r>
              <a:rPr lang="es-AR" sz="2800" b="1" dirty="0">
                <a:latin typeface="Times New Roman" pitchFamily="18" charset="0"/>
                <a:cs typeface="Times New Roman" pitchFamily="18" charset="0"/>
              </a:rPr>
              <a:t>TITULO IV – Condominio (Art. 1983 </a:t>
            </a:r>
            <a:r>
              <a:rPr lang="it-IT" sz="2800" b="1" dirty="0">
                <a:latin typeface="Times New Roman" pitchFamily="18" charset="0"/>
                <a:cs typeface="Times New Roman" pitchFamily="18" charset="0"/>
              </a:rPr>
              <a:t>~ 2036)</a:t>
            </a:r>
          </a:p>
          <a:p>
            <a:endParaRPr lang="it-IT" sz="1400"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Condominio</a:t>
            </a:r>
            <a:r>
              <a:rPr lang="es-AR" sz="2400" dirty="0">
                <a:latin typeface="Times New Roman" pitchFamily="18" charset="0"/>
                <a:cs typeface="Times New Roman" pitchFamily="18" charset="0"/>
              </a:rPr>
              <a:t>. Condominio es el derecho real de propiedad sobre una cosa que pertenece en común a varias personas y que corresponde a cada una por una parte indivisa. Las partes de los condóminos se presumen iguales, excepto que la ley o el título dispongan otra proporción.</a:t>
            </a:r>
          </a:p>
          <a:p>
            <a:endParaRPr lang="es-ES" sz="1400" dirty="0">
              <a:latin typeface="Times New Roman" pitchFamily="18" charset="0"/>
              <a:cs typeface="Times New Roman" pitchFamily="18" charset="0"/>
            </a:endParaRPr>
          </a:p>
          <a:p>
            <a:r>
              <a:rPr lang="es-AR" sz="2400" b="1" i="1" dirty="0">
                <a:latin typeface="Times New Roman" pitchFamily="18" charset="0"/>
                <a:cs typeface="Times New Roman" pitchFamily="18" charset="0"/>
              </a:rPr>
              <a:t>Uso y goce de la cosa</a:t>
            </a:r>
            <a:r>
              <a:rPr lang="es-AR" sz="2400" dirty="0">
                <a:latin typeface="Times New Roman" pitchFamily="18" charset="0"/>
                <a:cs typeface="Times New Roman" pitchFamily="18" charset="0"/>
              </a:rPr>
              <a:t>. Cada condómino, conjunta o individualmente, puede usar y gozar de la cosa común sin alterar su destino. No puede deteriorarla en su propio interés u obstaculizar el ejercicio de iguales facultades por los restantes condóminos.</a:t>
            </a:r>
          </a:p>
          <a:p>
            <a:endParaRPr lang="es-AR" sz="1400" dirty="0">
              <a:latin typeface="Times New Roman" pitchFamily="18" charset="0"/>
              <a:cs typeface="Times New Roman" pitchFamily="18" charset="0"/>
            </a:endParaRPr>
          </a:p>
          <a:p>
            <a:r>
              <a:rPr lang="es-AR" sz="2400" b="1" i="1" dirty="0">
                <a:latin typeface="Times New Roman" pitchFamily="18" charset="0"/>
                <a:cs typeface="Times New Roman" pitchFamily="18" charset="0"/>
              </a:rPr>
              <a:t>Convenio de uso y goce</a:t>
            </a:r>
            <a:r>
              <a:rPr lang="es-AR" sz="2400" dirty="0">
                <a:latin typeface="Times New Roman" pitchFamily="18" charset="0"/>
                <a:cs typeface="Times New Roman" pitchFamily="18" charset="0"/>
              </a:rPr>
              <a:t>. Los condóminos pueden convenir el uso y goce alternado de la cosa común o que se ejercite de manera exclusiva y excluyente sobre determinadas partes materiales.</a:t>
            </a:r>
            <a:endParaRPr lang="it-IT" sz="24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548680"/>
            <a:ext cx="7992888" cy="5478423"/>
          </a:xfrm>
          <a:prstGeom prst="rect">
            <a:avLst/>
          </a:prstGeom>
        </p:spPr>
        <p:txBody>
          <a:bodyPr wrap="square">
            <a:spAutoFit/>
          </a:bodyPr>
          <a:lstStyle/>
          <a:p>
            <a:r>
              <a:rPr lang="es-AR" sz="2800" b="1" dirty="0">
                <a:latin typeface="Times New Roman" pitchFamily="18" charset="0"/>
                <a:cs typeface="Times New Roman" pitchFamily="18" charset="0"/>
              </a:rPr>
              <a:t>TITULO V – Propiedad Horizontal </a:t>
            </a:r>
          </a:p>
          <a:p>
            <a:r>
              <a:rPr lang="es-AR" sz="2800" b="1" dirty="0">
                <a:latin typeface="Times New Roman" pitchFamily="18" charset="0"/>
                <a:cs typeface="Times New Roman" pitchFamily="18" charset="0"/>
              </a:rPr>
              <a:t>(Art. 2037 </a:t>
            </a:r>
            <a:r>
              <a:rPr lang="it-IT" sz="2800" b="1" dirty="0">
                <a:latin typeface="Times New Roman" pitchFamily="18" charset="0"/>
                <a:cs typeface="Times New Roman" pitchFamily="18" charset="0"/>
              </a:rPr>
              <a:t>~ 2072)</a:t>
            </a:r>
          </a:p>
          <a:p>
            <a:endParaRPr lang="it-IT" sz="2800" b="1" dirty="0">
              <a:latin typeface="Times New Roman" pitchFamily="18" charset="0"/>
              <a:cs typeface="Times New Roman" pitchFamily="18" charset="0"/>
            </a:endParaRPr>
          </a:p>
          <a:p>
            <a:endParaRPr lang="it-IT" sz="1400" dirty="0">
              <a:latin typeface="Times New Roman" pitchFamily="18" charset="0"/>
              <a:cs typeface="Times New Roman" pitchFamily="18" charset="0"/>
            </a:endParaRPr>
          </a:p>
          <a:p>
            <a:r>
              <a:rPr lang="es-AR" sz="2800" b="1" u="sng" dirty="0">
                <a:latin typeface="Times New Roman" pitchFamily="18" charset="0"/>
                <a:cs typeface="Times New Roman" pitchFamily="18" charset="0"/>
              </a:rPr>
              <a:t>Concepto</a:t>
            </a:r>
            <a:r>
              <a:rPr lang="es-AR" sz="2800" dirty="0">
                <a:latin typeface="Times New Roman" pitchFamily="18" charset="0"/>
                <a:cs typeface="Times New Roman" pitchFamily="18" charset="0"/>
              </a:rPr>
              <a:t>. La propiedad horizontal es el derecho real que se ejerce sobre un inmueble propio que otorga a su titular facultades de uso, goce y disposición material y jurídica que se ejercen sobre partes privativas y sobre partes comunes de un edificio, de conformidad con lo que establece este Título y el respectivo reglamento de propiedad horizontal. Las diversas partes del inmueble así como las facultades que sobre ellas se tienen son interdependientes y conforman un todo no escindible.</a:t>
            </a:r>
            <a:endParaRPr lang="it-IT" sz="2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548680"/>
            <a:ext cx="8136904" cy="5478423"/>
          </a:xfrm>
          <a:prstGeom prst="rect">
            <a:avLst/>
          </a:prstGeom>
        </p:spPr>
        <p:txBody>
          <a:bodyPr wrap="square">
            <a:spAutoFit/>
          </a:bodyPr>
          <a:lstStyle/>
          <a:p>
            <a:r>
              <a:rPr lang="es-AR" sz="2800" b="1" dirty="0">
                <a:latin typeface="Times New Roman" pitchFamily="18" charset="0"/>
                <a:cs typeface="Times New Roman" pitchFamily="18" charset="0"/>
              </a:rPr>
              <a:t>TITULO VI – Conjuntos Inmobiliarios</a:t>
            </a:r>
          </a:p>
          <a:p>
            <a:r>
              <a:rPr lang="es-AR" sz="2800" b="1" dirty="0">
                <a:latin typeface="Times New Roman" pitchFamily="18" charset="0"/>
                <a:cs typeface="Times New Roman" pitchFamily="18" charset="0"/>
              </a:rPr>
              <a:t>(Art. 2073 </a:t>
            </a:r>
            <a:r>
              <a:rPr lang="it-IT" sz="2800" b="1" dirty="0">
                <a:latin typeface="Times New Roman" pitchFamily="18" charset="0"/>
                <a:cs typeface="Times New Roman" pitchFamily="18" charset="0"/>
              </a:rPr>
              <a:t>~ 2113)</a:t>
            </a:r>
          </a:p>
          <a:p>
            <a:endParaRPr lang="it-IT" sz="2800" b="1" dirty="0">
              <a:latin typeface="Times New Roman" pitchFamily="18" charset="0"/>
              <a:cs typeface="Times New Roman" pitchFamily="18" charset="0"/>
            </a:endParaRPr>
          </a:p>
          <a:p>
            <a:endParaRPr lang="it-IT" sz="1400" dirty="0">
              <a:latin typeface="Times New Roman" pitchFamily="18" charset="0"/>
              <a:cs typeface="Times New Roman" pitchFamily="18" charset="0"/>
            </a:endParaRPr>
          </a:p>
          <a:p>
            <a:r>
              <a:rPr lang="es-AR" sz="2800" b="1" u="sng" dirty="0">
                <a:latin typeface="Times New Roman" pitchFamily="18" charset="0"/>
                <a:cs typeface="Times New Roman" pitchFamily="18" charset="0"/>
              </a:rPr>
              <a:t>Concepto</a:t>
            </a:r>
            <a:r>
              <a:rPr lang="es-AR" sz="2800" dirty="0">
                <a:latin typeface="Times New Roman" pitchFamily="18" charset="0"/>
                <a:cs typeface="Times New Roman" pitchFamily="18" charset="0"/>
              </a:rPr>
              <a:t>. Son conjuntos inmobiliarios los clubes de campo, barrios cerrados o privados, parques industriales, empresariales o náuticos, o cualquier otro emprendimiento urbanístico independientemente del destino de vivienda permanente o temporaria, laboral, comercial o empresarial que tenga, comprendidos asimismo aquellos que contemplan usos mixtos, con arreglo a lo dispuesto en las normas administrativas locales.</a:t>
            </a:r>
            <a:endParaRPr lang="it-IT" sz="2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67544" y="548680"/>
            <a:ext cx="8136904" cy="5478423"/>
          </a:xfrm>
          <a:prstGeom prst="rect">
            <a:avLst/>
          </a:prstGeom>
        </p:spPr>
        <p:txBody>
          <a:bodyPr wrap="square">
            <a:spAutoFit/>
          </a:bodyPr>
          <a:lstStyle/>
          <a:p>
            <a:r>
              <a:rPr lang="es-AR" sz="2800" b="1" dirty="0">
                <a:latin typeface="Times New Roman" pitchFamily="18" charset="0"/>
                <a:cs typeface="Times New Roman" pitchFamily="18" charset="0"/>
              </a:rPr>
              <a:t>TITULO VII – Superficie (Art. 2114 </a:t>
            </a:r>
            <a:r>
              <a:rPr lang="it-IT" sz="2800" b="1" dirty="0">
                <a:latin typeface="Times New Roman" pitchFamily="18" charset="0"/>
                <a:cs typeface="Times New Roman" pitchFamily="18" charset="0"/>
              </a:rPr>
              <a:t>~ 2128)</a:t>
            </a:r>
          </a:p>
          <a:p>
            <a:endParaRPr lang="it-IT" sz="2800" b="1" dirty="0">
              <a:latin typeface="Times New Roman" pitchFamily="18" charset="0"/>
              <a:cs typeface="Times New Roman" pitchFamily="18" charset="0"/>
            </a:endParaRPr>
          </a:p>
          <a:p>
            <a:endParaRPr lang="it-IT" sz="1400" dirty="0">
              <a:latin typeface="Times New Roman" pitchFamily="18" charset="0"/>
              <a:cs typeface="Times New Roman" pitchFamily="18" charset="0"/>
            </a:endParaRPr>
          </a:p>
          <a:p>
            <a:r>
              <a:rPr lang="es-AR" sz="2800" b="1" u="sng" dirty="0">
                <a:latin typeface="Times New Roman" pitchFamily="18" charset="0"/>
                <a:cs typeface="Times New Roman" pitchFamily="18" charset="0"/>
              </a:rPr>
              <a:t>Concepto</a:t>
            </a:r>
            <a:r>
              <a:rPr lang="es-AR" sz="2800" dirty="0">
                <a:latin typeface="Times New Roman" pitchFamily="18" charset="0"/>
                <a:cs typeface="Times New Roman" pitchFamily="18" charset="0"/>
              </a:rPr>
              <a:t>. El derecho de superficie es un derecho real </a:t>
            </a:r>
            <a:r>
              <a:rPr lang="es-AR" sz="2800" i="1" dirty="0">
                <a:latin typeface="Times New Roman" pitchFamily="18" charset="0"/>
                <a:cs typeface="Times New Roman" pitchFamily="18" charset="0"/>
              </a:rPr>
              <a:t>temporario</a:t>
            </a:r>
            <a:r>
              <a:rPr lang="es-AR" sz="2800" dirty="0">
                <a:latin typeface="Times New Roman" pitchFamily="18" charset="0"/>
                <a:cs typeface="Times New Roman" pitchFamily="18" charset="0"/>
              </a:rPr>
              <a:t>, que se constituye sobre un inmueble ajeno, que otorga a su titular la facultad de uso, goce y disposición material y jurídica del derecho de plantar, forestar o construir, o sobre lo plantado, forestado o construido en el terreno, el vuelo o el subsuelo, según las modalidades de su ejercicio y plazo de duración establecidos en el título suficiente para su constitución y dentro de lo previsto en este Título y las leyes especiales.</a:t>
            </a:r>
            <a:endParaRPr lang="it-IT" sz="28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404664"/>
            <a:ext cx="8208912" cy="6924973"/>
          </a:xfrm>
          <a:prstGeom prst="rect">
            <a:avLst/>
          </a:prstGeom>
        </p:spPr>
        <p:txBody>
          <a:bodyPr wrap="square">
            <a:spAutoFit/>
          </a:bodyPr>
          <a:lstStyle/>
          <a:p>
            <a:r>
              <a:rPr lang="es-AR" sz="2800" b="1" dirty="0">
                <a:latin typeface="Times New Roman" pitchFamily="18" charset="0"/>
                <a:cs typeface="Times New Roman" pitchFamily="18" charset="0"/>
              </a:rPr>
              <a:t>TITULO VIII – Usufructo (Art. 2129 </a:t>
            </a:r>
            <a:r>
              <a:rPr lang="it-IT" sz="2800" b="1" dirty="0">
                <a:latin typeface="Times New Roman" pitchFamily="18" charset="0"/>
                <a:cs typeface="Times New Roman" pitchFamily="18" charset="0"/>
              </a:rPr>
              <a:t>~ 2153)</a:t>
            </a:r>
          </a:p>
          <a:p>
            <a:endParaRPr lang="it-IT" sz="1400"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Concepto</a:t>
            </a:r>
            <a:r>
              <a:rPr lang="es-AR" sz="2400" dirty="0">
                <a:latin typeface="Times New Roman" pitchFamily="18" charset="0"/>
                <a:cs typeface="Times New Roman" pitchFamily="18" charset="0"/>
              </a:rPr>
              <a:t>. Usufructo es el derecho real de usar, gozar y disponer jurídicamente de un bien ajeno, sin alterar su sustancia.</a:t>
            </a:r>
          </a:p>
          <a:p>
            <a:r>
              <a:rPr lang="es-AR" sz="2400" dirty="0">
                <a:latin typeface="Times New Roman" pitchFamily="18" charset="0"/>
                <a:cs typeface="Times New Roman" pitchFamily="18" charset="0"/>
              </a:rPr>
              <a:t>Hay alteración de la sustancia, si es una cosa, cuando se modifica su materia, forma o destino.</a:t>
            </a:r>
          </a:p>
          <a:p>
            <a:endParaRPr lang="es-AR" sz="2400" dirty="0">
              <a:latin typeface="Times New Roman" pitchFamily="18" charset="0"/>
              <a:cs typeface="Times New Roman" pitchFamily="18" charset="0"/>
            </a:endParaRPr>
          </a:p>
          <a:p>
            <a:r>
              <a:rPr lang="es-AR" sz="2800" b="1" dirty="0">
                <a:latin typeface="Times New Roman" pitchFamily="18" charset="0"/>
                <a:cs typeface="Times New Roman" pitchFamily="18" charset="0"/>
              </a:rPr>
              <a:t>TÍTULO IX - Uso (Art. 2154 </a:t>
            </a:r>
            <a:r>
              <a:rPr lang="it-IT" sz="2800" b="1" dirty="0">
                <a:latin typeface="Times New Roman" pitchFamily="18" charset="0"/>
                <a:cs typeface="Times New Roman" pitchFamily="18" charset="0"/>
              </a:rPr>
              <a:t>~ 2157)</a:t>
            </a:r>
            <a:endParaRPr lang="es-AR" sz="2800" b="1" dirty="0">
              <a:latin typeface="Times New Roman" pitchFamily="18" charset="0"/>
              <a:cs typeface="Times New Roman" pitchFamily="18" charset="0"/>
            </a:endParaRPr>
          </a:p>
          <a:p>
            <a:endParaRPr lang="es-AR" sz="1400"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Concepto</a:t>
            </a:r>
            <a:r>
              <a:rPr lang="es-AR" sz="2400" dirty="0">
                <a:latin typeface="Times New Roman" pitchFamily="18" charset="0"/>
                <a:cs typeface="Times New Roman" pitchFamily="18" charset="0"/>
              </a:rPr>
              <a:t>. El uso es el derecho real que consiste en usar y gozar de una cosa ajena, su parte material o indivisa, en la extensión y con los límites establecidos en el título, sin alterar su sustancia. </a:t>
            </a:r>
            <a:r>
              <a:rPr lang="es-AR" sz="2400" b="1" i="1" dirty="0">
                <a:latin typeface="Times New Roman" pitchFamily="18" charset="0"/>
                <a:cs typeface="Times New Roman" pitchFamily="18" charset="0"/>
              </a:rPr>
              <a:t>Si el título no establece la </a:t>
            </a:r>
            <a:r>
              <a:rPr lang="es-AR" sz="2400" b="1" i="1" dirty="0">
                <a:solidFill>
                  <a:srgbClr val="FF0000"/>
                </a:solidFill>
                <a:latin typeface="Times New Roman" pitchFamily="18" charset="0"/>
                <a:cs typeface="Times New Roman" pitchFamily="18" charset="0"/>
              </a:rPr>
              <a:t>extensión del uso </a:t>
            </a:r>
            <a:r>
              <a:rPr lang="es-AR" sz="2400" b="1" i="1" dirty="0">
                <a:latin typeface="Times New Roman" pitchFamily="18" charset="0"/>
                <a:cs typeface="Times New Roman" pitchFamily="18" charset="0"/>
              </a:rPr>
              <a:t>y goce se entiende que se constituye un usufructo.</a:t>
            </a:r>
          </a:p>
          <a:p>
            <a:endParaRPr lang="es-AR" sz="2400" dirty="0">
              <a:latin typeface="Times New Roman" pitchFamily="18" charset="0"/>
              <a:cs typeface="Times New Roman" pitchFamily="18" charset="0"/>
            </a:endParaRPr>
          </a:p>
          <a:p>
            <a:r>
              <a:rPr lang="es-AR" sz="2400" dirty="0">
                <a:latin typeface="Times New Roman" pitchFamily="18" charset="0"/>
                <a:cs typeface="Times New Roman" pitchFamily="18" charset="0"/>
              </a:rPr>
              <a:t>El derecho real de uso sólo puede constituirse a favor de persona humana.</a:t>
            </a:r>
          </a:p>
          <a:p>
            <a:endParaRPr lang="es-AR" sz="2400" dirty="0">
              <a:latin typeface="Times New Roman" pitchFamily="18" charset="0"/>
              <a:cs typeface="Times New Roman" pitchFamily="18" charset="0"/>
            </a:endParaRPr>
          </a:p>
          <a:p>
            <a:endParaRPr lang="it-IT" sz="24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332656"/>
            <a:ext cx="8208912" cy="6140142"/>
          </a:xfrm>
          <a:prstGeom prst="rect">
            <a:avLst/>
          </a:prstGeom>
        </p:spPr>
        <p:txBody>
          <a:bodyPr wrap="square">
            <a:spAutoFit/>
          </a:bodyPr>
          <a:lstStyle/>
          <a:p>
            <a:r>
              <a:rPr lang="es-AR" sz="2800" b="1" dirty="0">
                <a:latin typeface="Times New Roman" pitchFamily="18" charset="0"/>
                <a:cs typeface="Times New Roman" pitchFamily="18" charset="0"/>
              </a:rPr>
              <a:t>TITULO X – Habitación (Art. 2158 </a:t>
            </a:r>
            <a:r>
              <a:rPr lang="it-IT" sz="2800" b="1" dirty="0">
                <a:latin typeface="Times New Roman" pitchFamily="18" charset="0"/>
                <a:cs typeface="Times New Roman" pitchFamily="18" charset="0"/>
              </a:rPr>
              <a:t>~ 2161)</a:t>
            </a:r>
          </a:p>
          <a:p>
            <a:endParaRPr lang="it-IT" sz="1400"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Concepto</a:t>
            </a:r>
            <a:r>
              <a:rPr lang="es-AR" sz="2400" dirty="0">
                <a:latin typeface="Times New Roman" pitchFamily="18" charset="0"/>
                <a:cs typeface="Times New Roman" pitchFamily="18" charset="0"/>
              </a:rPr>
              <a:t>. La habitación es el derecho real que consiste en morar en un inmueble ajeno construido, o en parte material de él, sin alterar su sustancia.</a:t>
            </a:r>
          </a:p>
          <a:p>
            <a:endParaRPr lang="es-AR" sz="1100" dirty="0">
              <a:latin typeface="Times New Roman" pitchFamily="18" charset="0"/>
              <a:cs typeface="Times New Roman" pitchFamily="18" charset="0"/>
            </a:endParaRPr>
          </a:p>
          <a:p>
            <a:r>
              <a:rPr lang="es-AR" sz="2400" dirty="0">
                <a:latin typeface="Times New Roman" pitchFamily="18" charset="0"/>
                <a:cs typeface="Times New Roman" pitchFamily="18" charset="0"/>
              </a:rPr>
              <a:t>El derecho real de habitación sólo puede constituirse a favor de persona humana.</a:t>
            </a:r>
          </a:p>
          <a:p>
            <a:endParaRPr lang="es-ES" sz="2400" dirty="0">
              <a:latin typeface="Times New Roman" pitchFamily="18" charset="0"/>
              <a:cs typeface="Times New Roman" pitchFamily="18" charset="0"/>
            </a:endParaRPr>
          </a:p>
          <a:p>
            <a:r>
              <a:rPr lang="es-AR" sz="2800" b="1" dirty="0">
                <a:latin typeface="Times New Roman" pitchFamily="18" charset="0"/>
                <a:cs typeface="Times New Roman" pitchFamily="18" charset="0"/>
              </a:rPr>
              <a:t>TITULO XI – Servidumbre (Art. 2162 </a:t>
            </a:r>
            <a:r>
              <a:rPr lang="it-IT" sz="2800" b="1" dirty="0">
                <a:latin typeface="Times New Roman" pitchFamily="18" charset="0"/>
                <a:cs typeface="Times New Roman" pitchFamily="18" charset="0"/>
              </a:rPr>
              <a:t>~ 2183)</a:t>
            </a:r>
          </a:p>
          <a:p>
            <a:endParaRPr lang="it-IT" sz="1200" dirty="0">
              <a:latin typeface="Times New Roman" pitchFamily="18" charset="0"/>
              <a:cs typeface="Times New Roman" pitchFamily="18" charset="0"/>
            </a:endParaRPr>
          </a:p>
          <a:p>
            <a:r>
              <a:rPr lang="es-AR" sz="2000" b="1" u="sng" dirty="0">
                <a:latin typeface="Times New Roman" pitchFamily="18" charset="0"/>
                <a:cs typeface="Times New Roman" pitchFamily="18" charset="0"/>
              </a:rPr>
              <a:t>Concepto</a:t>
            </a:r>
            <a:r>
              <a:rPr lang="es-AR" sz="2000" dirty="0">
                <a:latin typeface="Times New Roman" pitchFamily="18" charset="0"/>
                <a:cs typeface="Times New Roman" pitchFamily="18" charset="0"/>
              </a:rPr>
              <a:t>. </a:t>
            </a:r>
            <a:r>
              <a:rPr lang="es-AR" sz="2400" dirty="0">
                <a:latin typeface="Times New Roman" pitchFamily="18" charset="0"/>
                <a:cs typeface="Times New Roman" pitchFamily="18" charset="0"/>
              </a:rPr>
              <a:t>La servidumbre es el derecho real que se establece entre dos inmuebles y que concede al titular del inmueble dominante determinada utilidad sobre el inmueble sirviente ajeno. La utilidad puede ser de mero recreo.</a:t>
            </a:r>
          </a:p>
          <a:p>
            <a:endParaRPr lang="es-AR" sz="1200" dirty="0">
              <a:latin typeface="Times New Roman" pitchFamily="18" charset="0"/>
              <a:cs typeface="Times New Roman" pitchFamily="18" charset="0"/>
            </a:endParaRPr>
          </a:p>
          <a:p>
            <a:r>
              <a:rPr lang="es-AR" sz="2400" dirty="0">
                <a:latin typeface="Times New Roman" pitchFamily="18" charset="0"/>
                <a:cs typeface="Times New Roman" pitchFamily="18" charset="0"/>
              </a:rPr>
              <a:t>La servidumbre puede tener por objeto la totalidad o una parte material del inmueble ajeno.</a:t>
            </a:r>
            <a:endParaRPr lang="it-IT"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332656"/>
            <a:ext cx="8208912" cy="4832092"/>
          </a:xfrm>
          <a:prstGeom prst="rect">
            <a:avLst/>
          </a:prstGeom>
        </p:spPr>
        <p:txBody>
          <a:bodyPr wrap="square">
            <a:spAutoFit/>
          </a:bodyPr>
          <a:lstStyle/>
          <a:p>
            <a:r>
              <a:rPr lang="es-AR" sz="2800" dirty="0">
                <a:latin typeface="Times New Roman" pitchFamily="18" charset="0"/>
                <a:cs typeface="Times New Roman" pitchFamily="18" charset="0"/>
              </a:rPr>
              <a:t>Aux.-</a:t>
            </a:r>
          </a:p>
          <a:p>
            <a:endParaRPr lang="es-AR" sz="2800" dirty="0">
              <a:solidFill>
                <a:schemeClr val="bg1">
                  <a:lumMod val="50000"/>
                </a:schemeClr>
              </a:solidFill>
              <a:latin typeface="Times New Roman" pitchFamily="18" charset="0"/>
              <a:cs typeface="Times New Roman" pitchFamily="18" charset="0"/>
            </a:endParaRPr>
          </a:p>
          <a:p>
            <a:r>
              <a:rPr lang="es-AR" sz="2800" dirty="0">
                <a:solidFill>
                  <a:schemeClr val="bg1">
                    <a:lumMod val="50000"/>
                  </a:schemeClr>
                </a:solidFill>
                <a:latin typeface="Times New Roman" pitchFamily="18" charset="0"/>
                <a:cs typeface="Times New Roman" pitchFamily="18" charset="0"/>
              </a:rPr>
              <a:t>Un ejemplo de servidumbre, Juan es dueño de una finca, que está antes de la finca de  Miguel, para que Miguel tenga acceso en auto a su finca es necesario que pase por la finca de Juan, a este  camino de acceso se le denomina servidumbre. En este caso el predio dominante es el de Miguel que es el que se beneficia de dicho camino para acceder a la finca en el auto; el predio sirviente es de Juan que es el que sufre el gravamen o carga sobre su propiedad.</a:t>
            </a:r>
            <a:endParaRPr lang="it-IT" sz="2800" dirty="0">
              <a:solidFill>
                <a:schemeClr val="bg1">
                  <a:lumMod val="50000"/>
                </a:schemeClr>
              </a:solidFill>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332656"/>
            <a:ext cx="8424936" cy="5940088"/>
          </a:xfrm>
          <a:prstGeom prst="rect">
            <a:avLst/>
          </a:prstGeom>
        </p:spPr>
        <p:txBody>
          <a:bodyPr wrap="square">
            <a:spAutoFit/>
          </a:bodyPr>
          <a:lstStyle/>
          <a:p>
            <a:r>
              <a:rPr lang="es-AR" sz="2300" b="1" u="sng" dirty="0">
                <a:latin typeface="Times New Roman" pitchFamily="18" charset="0"/>
                <a:cs typeface="Times New Roman" pitchFamily="18" charset="0"/>
              </a:rPr>
              <a:t>Servidumbres reales y personales</a:t>
            </a:r>
            <a:r>
              <a:rPr lang="es-AR" sz="2300" dirty="0">
                <a:latin typeface="Times New Roman" pitchFamily="18" charset="0"/>
                <a:cs typeface="Times New Roman" pitchFamily="18" charset="0"/>
              </a:rPr>
              <a:t>: son reales aquellas que se hacen en beneficio de otro inmueble. Personales son las constituidas en beneficio de una o más personas o de una comunidad.</a:t>
            </a:r>
          </a:p>
          <a:p>
            <a:endParaRPr lang="es-AR" sz="1200" dirty="0">
              <a:latin typeface="Times New Roman" pitchFamily="18" charset="0"/>
              <a:cs typeface="Times New Roman" pitchFamily="18" charset="0"/>
            </a:endParaRPr>
          </a:p>
          <a:p>
            <a:r>
              <a:rPr lang="es-AR" sz="2300" dirty="0">
                <a:latin typeface="Times New Roman" pitchFamily="18" charset="0"/>
                <a:cs typeface="Times New Roman" pitchFamily="18" charset="0"/>
              </a:rPr>
              <a:t>En caso de duda, la servidumbre se presume personal.</a:t>
            </a:r>
          </a:p>
          <a:p>
            <a:endParaRPr lang="es-ES" sz="2300" dirty="0">
              <a:latin typeface="Times New Roman" pitchFamily="18" charset="0"/>
              <a:cs typeface="Times New Roman" pitchFamily="18" charset="0"/>
            </a:endParaRPr>
          </a:p>
          <a:p>
            <a:r>
              <a:rPr lang="es-AR" sz="2300" b="1" u="sng" dirty="0">
                <a:latin typeface="Times New Roman" pitchFamily="18" charset="0"/>
                <a:cs typeface="Times New Roman" pitchFamily="18" charset="0"/>
              </a:rPr>
              <a:t>Servidumbre forzosa</a:t>
            </a:r>
            <a:r>
              <a:rPr lang="es-AR" sz="2300" dirty="0">
                <a:latin typeface="Times New Roman" pitchFamily="18" charset="0"/>
                <a:cs typeface="Times New Roman" pitchFamily="18" charset="0"/>
              </a:rPr>
              <a:t>. Nadie puede imponer la constitución de una servidumbre, excepto que la ley prevea expresamente la necesidad jurídica de hacerlo, caso en el cual se denomina forzosa.</a:t>
            </a:r>
          </a:p>
          <a:p>
            <a:endParaRPr lang="es-AR" sz="2300" dirty="0">
              <a:latin typeface="Times New Roman" pitchFamily="18" charset="0"/>
              <a:cs typeface="Times New Roman" pitchFamily="18" charset="0"/>
            </a:endParaRPr>
          </a:p>
          <a:p>
            <a:r>
              <a:rPr lang="es-AR" sz="2300" dirty="0">
                <a:latin typeface="Times New Roman" pitchFamily="18" charset="0"/>
                <a:cs typeface="Times New Roman" pitchFamily="18" charset="0"/>
              </a:rPr>
              <a:t>Son </a:t>
            </a:r>
            <a:r>
              <a:rPr lang="es-AR" sz="2300" b="1" i="1" dirty="0">
                <a:latin typeface="Times New Roman" pitchFamily="18" charset="0"/>
                <a:cs typeface="Times New Roman" pitchFamily="18" charset="0"/>
              </a:rPr>
              <a:t>servidumbres forzosas y reales </a:t>
            </a:r>
            <a:r>
              <a:rPr lang="es-AR" sz="2300" dirty="0">
                <a:latin typeface="Times New Roman" pitchFamily="18" charset="0"/>
                <a:cs typeface="Times New Roman" pitchFamily="18" charset="0"/>
              </a:rPr>
              <a:t>la servidumbre de tránsito a favor de un inmueble sin comunicación suficiente con la vía pública, la de acueducto cuando resulta necesaria para la explotación económica establecida en el inmueble dominante, o para la población, y la de recibir agua extraída o degradada artificialmente de la que no resulta perjuicio grave para el fundo sirviente o, de existir, es canalizada subterráneamente o en cañerías.</a:t>
            </a:r>
            <a:endParaRPr lang="it-IT" sz="23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11560" y="404664"/>
            <a:ext cx="7992888" cy="5986254"/>
          </a:xfrm>
          <a:prstGeom prst="rect">
            <a:avLst/>
          </a:prstGeom>
          <a:noFill/>
        </p:spPr>
        <p:txBody>
          <a:bodyPr wrap="square" rtlCol="0">
            <a:spAutoFit/>
          </a:bodyPr>
          <a:lstStyle/>
          <a:p>
            <a:pPr>
              <a:spcAft>
                <a:spcPts val="600"/>
              </a:spcAft>
            </a:pPr>
            <a:r>
              <a:rPr lang="es-ES" sz="4000" b="1" dirty="0">
                <a:latin typeface="Times New Roman" pitchFamily="18" charset="0"/>
                <a:cs typeface="Times New Roman" pitchFamily="18" charset="0"/>
              </a:rPr>
              <a:t>Derechos patrimoniales: </a:t>
            </a:r>
          </a:p>
          <a:p>
            <a:pPr>
              <a:spcAft>
                <a:spcPts val="1800"/>
              </a:spcAft>
            </a:pPr>
            <a:r>
              <a:rPr lang="es-ES" sz="2400" i="1" dirty="0">
                <a:latin typeface="Times New Roman" pitchFamily="18" charset="0"/>
                <a:cs typeface="Times New Roman" pitchFamily="18" charset="0"/>
              </a:rPr>
              <a:t>sirven para la satisfacción de las necesidades económicas del titular - son apreciables pecuniariamente.</a:t>
            </a:r>
            <a:endParaRPr lang="es-ES" sz="2400" b="1" i="1" dirty="0">
              <a:latin typeface="Times New Roman" pitchFamily="18" charset="0"/>
              <a:cs typeface="Times New Roman" pitchFamily="18" charset="0"/>
            </a:endParaRPr>
          </a:p>
          <a:p>
            <a:r>
              <a:rPr lang="es-ES" sz="3600" dirty="0">
                <a:latin typeface="Times New Roman" pitchFamily="18" charset="0"/>
                <a:cs typeface="Times New Roman" pitchFamily="18" charset="0"/>
              </a:rPr>
              <a:t>		1) Derechos Personales </a:t>
            </a:r>
          </a:p>
          <a:p>
            <a:pPr>
              <a:spcAft>
                <a:spcPts val="1800"/>
              </a:spcAft>
            </a:pPr>
            <a:r>
              <a:rPr lang="es-ES" sz="3600" dirty="0">
                <a:latin typeface="Times New Roman" pitchFamily="18" charset="0"/>
                <a:cs typeface="Times New Roman" pitchFamily="18" charset="0"/>
              </a:rPr>
              <a:t>		    o Creditorios;</a:t>
            </a:r>
          </a:p>
          <a:p>
            <a:pPr>
              <a:spcAft>
                <a:spcPts val="1800"/>
              </a:spcAft>
            </a:pPr>
            <a:r>
              <a:rPr lang="es-ES" sz="3600" dirty="0">
                <a:latin typeface="Times New Roman" pitchFamily="18" charset="0"/>
                <a:cs typeface="Times New Roman" pitchFamily="18" charset="0"/>
              </a:rPr>
              <a:t> 		2) Derechos Reales;</a:t>
            </a:r>
          </a:p>
          <a:p>
            <a:pPr>
              <a:spcAft>
                <a:spcPts val="600"/>
              </a:spcAft>
            </a:pPr>
            <a:r>
              <a:rPr lang="es-ES" sz="3600" dirty="0">
                <a:latin typeface="Times New Roman" pitchFamily="18" charset="0"/>
                <a:cs typeface="Times New Roman" pitchFamily="18" charset="0"/>
              </a:rPr>
              <a:t>		3) Derechos Intelectuales.</a:t>
            </a:r>
          </a:p>
          <a:p>
            <a:endParaRPr lang="es-AR" sz="2400" dirty="0">
              <a:latin typeface="Times New Roman" pitchFamily="18" charset="0"/>
              <a:cs typeface="Times New Roman" pitchFamily="18" charset="0"/>
            </a:endParaRPr>
          </a:p>
          <a:p>
            <a:r>
              <a:rPr lang="es-AR" sz="2400" dirty="0">
                <a:latin typeface="Times New Roman" pitchFamily="18" charset="0"/>
                <a:cs typeface="Times New Roman" pitchFamily="18" charset="0"/>
              </a:rPr>
              <a:t>Los </a:t>
            </a:r>
            <a:r>
              <a:rPr lang="es-AR" sz="2400" b="1" i="1" dirty="0">
                <a:latin typeface="Times New Roman" pitchFamily="18" charset="0"/>
                <a:cs typeface="Times New Roman" pitchFamily="18" charset="0"/>
              </a:rPr>
              <a:t>derechos personales o creditorios</a:t>
            </a:r>
            <a:r>
              <a:rPr lang="es-AR" sz="2400" dirty="0">
                <a:latin typeface="Times New Roman" pitchFamily="18" charset="0"/>
                <a:cs typeface="Times New Roman" pitchFamily="18" charset="0"/>
              </a:rPr>
              <a:t> facultan al titular del derecho a exigir que una persona determinada cumpla con una obligación (dar, hacer o no hacer). </a:t>
            </a:r>
            <a:endParaRPr lang="es-ES" sz="2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3 Elipse"/>
          <p:cNvSpPr/>
          <p:nvPr/>
        </p:nvSpPr>
        <p:spPr>
          <a:xfrm>
            <a:off x="1475656" y="3356992"/>
            <a:ext cx="597666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Elipse"/>
          <p:cNvSpPr/>
          <p:nvPr/>
        </p:nvSpPr>
        <p:spPr>
          <a:xfrm>
            <a:off x="1979712" y="4149080"/>
            <a:ext cx="5976664"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CuadroTexto"/>
          <p:cNvSpPr txBox="1"/>
          <p:nvPr/>
        </p:nvSpPr>
        <p:spPr>
          <a:xfrm>
            <a:off x="7874719" y="4221088"/>
            <a:ext cx="1178528" cy="646331"/>
          </a:xfrm>
          <a:prstGeom prst="rect">
            <a:avLst/>
          </a:prstGeom>
          <a:noFill/>
        </p:spPr>
        <p:txBody>
          <a:bodyPr wrap="none" rtlCol="0">
            <a:spAutoFit/>
          </a:bodyPr>
          <a:lstStyle/>
          <a:p>
            <a:pPr algn="ctr"/>
            <a:r>
              <a:rPr lang="es-ES" dirty="0">
                <a:solidFill>
                  <a:srgbClr val="FF0000"/>
                </a:solidFill>
                <a:latin typeface="Times New Roman" pitchFamily="18" charset="0"/>
                <a:cs typeface="Times New Roman" pitchFamily="18" charset="0"/>
              </a:rPr>
              <a:t>EN OTRA</a:t>
            </a:r>
          </a:p>
          <a:p>
            <a:pPr algn="ctr"/>
            <a:r>
              <a:rPr lang="es-ES" dirty="0">
                <a:solidFill>
                  <a:srgbClr val="FF0000"/>
                </a:solidFill>
                <a:latin typeface="Times New Roman" pitchFamily="18" charset="0"/>
                <a:cs typeface="Times New Roman" pitchFamily="18" charset="0"/>
              </a:rPr>
              <a:t>CLASE</a:t>
            </a:r>
            <a:endParaRPr lang="es-AR" dirty="0">
              <a:solidFill>
                <a:srgbClr val="FF0000"/>
              </a:solidFill>
              <a:latin typeface="Times New Roman" pitchFamily="18" charset="0"/>
              <a:cs typeface="Times New Roman" pitchFamily="18" charset="0"/>
            </a:endParaRPr>
          </a:p>
        </p:txBody>
      </p:sp>
      <p:sp>
        <p:nvSpPr>
          <p:cNvPr id="8" name="6 CuadroTexto">
            <a:extLst>
              <a:ext uri="{FF2B5EF4-FFF2-40B4-BE49-F238E27FC236}">
                <a16:creationId xmlns:a16="http://schemas.microsoft.com/office/drawing/2014/main" id="{31F24CE0-F113-42D9-A0D6-6F23D2204FB3}"/>
              </a:ext>
            </a:extLst>
          </p:cNvPr>
          <p:cNvSpPr txBox="1"/>
          <p:nvPr/>
        </p:nvSpPr>
        <p:spPr>
          <a:xfrm>
            <a:off x="7227920" y="3356992"/>
            <a:ext cx="1456911" cy="646331"/>
          </a:xfrm>
          <a:prstGeom prst="rect">
            <a:avLst/>
          </a:prstGeom>
          <a:noFill/>
        </p:spPr>
        <p:txBody>
          <a:bodyPr wrap="square" rtlCol="0">
            <a:spAutoFit/>
          </a:bodyPr>
          <a:lstStyle/>
          <a:p>
            <a:pPr algn="ctr"/>
            <a:r>
              <a:rPr lang="es-ES" dirty="0">
                <a:solidFill>
                  <a:srgbClr val="FF0000"/>
                </a:solidFill>
                <a:latin typeface="Times New Roman" pitchFamily="18" charset="0"/>
                <a:cs typeface="Times New Roman" pitchFamily="18" charset="0"/>
              </a:rPr>
              <a:t>EL TEMA DE HOY</a:t>
            </a:r>
            <a:endParaRPr lang="es-AR"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5"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4" dur="1000" fill="hold"/>
                                        <p:tgtEl>
                                          <p:spTgt spid="7"/>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000"/>
                                        <p:tgtEl>
                                          <p:spTgt spid="6"/>
                                        </p:tgtEl>
                                      </p:cBhvr>
                                    </p:animEffect>
                                    <p:set>
                                      <p:cBhvr>
                                        <p:cTn id="26" dur="1" fill="hold">
                                          <p:stCondLst>
                                            <p:cond delay="19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5"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39" dur="1000" fill="hold"/>
                                        <p:tgtEl>
                                          <p:spTgt spid="8"/>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8"/>
                                        </p:tgtEl>
                                      </p:cBhvr>
                                    </p:animEffect>
                                    <p:set>
                                      <p:cBhvr>
                                        <p:cTn id="48"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7" grpId="0"/>
      <p:bldP spid="7" grpId="1"/>
      <p:bldP spid="8" grpId="0"/>
      <p:bldP spid="8"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332656"/>
            <a:ext cx="8208912" cy="6032421"/>
          </a:xfrm>
          <a:prstGeom prst="rect">
            <a:avLst/>
          </a:prstGeom>
        </p:spPr>
        <p:txBody>
          <a:bodyPr wrap="square">
            <a:spAutoFit/>
          </a:bodyPr>
          <a:lstStyle/>
          <a:p>
            <a:r>
              <a:rPr lang="es-AR" sz="2800" b="1" dirty="0">
                <a:latin typeface="Times New Roman" pitchFamily="18" charset="0"/>
                <a:cs typeface="Times New Roman" pitchFamily="18" charset="0"/>
              </a:rPr>
              <a:t>TITULO XII – Derechos reales de garantía </a:t>
            </a:r>
          </a:p>
          <a:p>
            <a:r>
              <a:rPr lang="es-AR" sz="2800" b="1" dirty="0">
                <a:latin typeface="Times New Roman" pitchFamily="18" charset="0"/>
                <a:cs typeface="Times New Roman" pitchFamily="18" charset="0"/>
              </a:rPr>
              <a:t>(Art. 2184 </a:t>
            </a:r>
            <a:r>
              <a:rPr lang="it-IT" sz="2800" b="1" dirty="0">
                <a:latin typeface="Times New Roman" pitchFamily="18" charset="0"/>
                <a:cs typeface="Times New Roman" pitchFamily="18" charset="0"/>
              </a:rPr>
              <a:t>~ 2237)</a:t>
            </a:r>
          </a:p>
          <a:p>
            <a:endParaRPr lang="it-IT" sz="1400" dirty="0">
              <a:latin typeface="Times New Roman" pitchFamily="18" charset="0"/>
              <a:cs typeface="Times New Roman" pitchFamily="18" charset="0"/>
            </a:endParaRPr>
          </a:p>
          <a:p>
            <a:endParaRPr lang="it-IT" sz="1400" dirty="0">
              <a:latin typeface="Times New Roman" pitchFamily="18" charset="0"/>
              <a:cs typeface="Times New Roman" pitchFamily="18" charset="0"/>
            </a:endParaRPr>
          </a:p>
          <a:p>
            <a:r>
              <a:rPr lang="es-AR" sz="2800" b="1" dirty="0">
                <a:latin typeface="Times New Roman" pitchFamily="18" charset="0"/>
                <a:cs typeface="Times New Roman" pitchFamily="18" charset="0"/>
              </a:rPr>
              <a:t>Hipoteca</a:t>
            </a:r>
          </a:p>
          <a:p>
            <a:endParaRPr lang="es-AR" sz="2400" dirty="0">
              <a:latin typeface="Times New Roman" pitchFamily="18" charset="0"/>
              <a:cs typeface="Times New Roman" pitchFamily="18" charset="0"/>
            </a:endParaRPr>
          </a:p>
          <a:p>
            <a:r>
              <a:rPr lang="es-AR" sz="2500" b="1" u="sng" dirty="0">
                <a:latin typeface="Times New Roman" pitchFamily="18" charset="0"/>
                <a:cs typeface="Times New Roman" pitchFamily="18" charset="0"/>
              </a:rPr>
              <a:t>Concepto</a:t>
            </a:r>
            <a:r>
              <a:rPr lang="es-AR" sz="2500" dirty="0">
                <a:latin typeface="Times New Roman" pitchFamily="18" charset="0"/>
                <a:cs typeface="Times New Roman" pitchFamily="18" charset="0"/>
              </a:rPr>
              <a:t>. La hipoteca es el derecho real de garantía que recae sobre uno o más inmuebles individualizados que continúan en poder del constituyente y que otorga al acreedor, ante el incumplimiento del deudor, las facultades de persecución y preferencia para cobrar sobre su producido el crédito garantizado.</a:t>
            </a:r>
          </a:p>
          <a:p>
            <a:endParaRPr lang="es-AR" sz="2500" dirty="0">
              <a:latin typeface="Times New Roman" pitchFamily="18" charset="0"/>
              <a:cs typeface="Times New Roman" pitchFamily="18" charset="0"/>
            </a:endParaRPr>
          </a:p>
          <a:p>
            <a:r>
              <a:rPr lang="es-AR" sz="2500" b="1" u="sng" dirty="0">
                <a:latin typeface="Times New Roman" pitchFamily="18" charset="0"/>
                <a:cs typeface="Times New Roman" pitchFamily="18" charset="0"/>
              </a:rPr>
              <a:t>Legitimación</a:t>
            </a:r>
            <a:r>
              <a:rPr lang="es-AR" sz="2500" dirty="0">
                <a:latin typeface="Times New Roman" pitchFamily="18" charset="0"/>
                <a:cs typeface="Times New Roman" pitchFamily="18" charset="0"/>
              </a:rPr>
              <a:t>. Pueden constituir hipoteca los titulares de los derechos reales de dominio, condominio, propiedad horizontal, conjuntos inmobiliarios y superficie.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332656"/>
            <a:ext cx="8208912" cy="5678478"/>
          </a:xfrm>
          <a:prstGeom prst="rect">
            <a:avLst/>
          </a:prstGeom>
        </p:spPr>
        <p:txBody>
          <a:bodyPr wrap="square">
            <a:spAutoFit/>
          </a:bodyPr>
          <a:lstStyle/>
          <a:p>
            <a:r>
              <a:rPr lang="es-AR" sz="2800" b="1" dirty="0">
                <a:latin typeface="Times New Roman" pitchFamily="18" charset="0"/>
                <a:cs typeface="Times New Roman" pitchFamily="18" charset="0"/>
              </a:rPr>
              <a:t>Anticresis</a:t>
            </a:r>
          </a:p>
          <a:p>
            <a:endParaRPr lang="es-AR" sz="2500" dirty="0">
              <a:latin typeface="Times New Roman" pitchFamily="18" charset="0"/>
              <a:cs typeface="Times New Roman" pitchFamily="18" charset="0"/>
            </a:endParaRPr>
          </a:p>
          <a:p>
            <a:r>
              <a:rPr lang="es-AR" sz="2500" b="1" u="sng" dirty="0">
                <a:latin typeface="Times New Roman" pitchFamily="18" charset="0"/>
                <a:cs typeface="Times New Roman" pitchFamily="18" charset="0"/>
              </a:rPr>
              <a:t>Concepto</a:t>
            </a:r>
            <a:r>
              <a:rPr lang="es-AR" sz="2500" dirty="0">
                <a:latin typeface="Times New Roman" pitchFamily="18" charset="0"/>
                <a:cs typeface="Times New Roman" pitchFamily="18" charset="0"/>
              </a:rPr>
              <a:t>. La anticresis es el derecho real de garantía que recae sobre cosas registrables individualizadas, cuya posesión se entrega al acreedor o a un tercero designado por las partes, a quien se autoriza a percibir los frutos para imputarlos a una deuda.</a:t>
            </a:r>
          </a:p>
          <a:p>
            <a:endParaRPr lang="es-AR" sz="2500" dirty="0">
              <a:latin typeface="Times New Roman" pitchFamily="18" charset="0"/>
              <a:cs typeface="Times New Roman" pitchFamily="18" charset="0"/>
            </a:endParaRPr>
          </a:p>
          <a:p>
            <a:r>
              <a:rPr lang="es-ES" sz="2000" b="1" i="1" dirty="0">
                <a:latin typeface="Times New Roman" pitchFamily="18" charset="0"/>
                <a:cs typeface="Times New Roman" pitchFamily="18" charset="0"/>
              </a:rPr>
              <a:t>D.R.A.E.</a:t>
            </a:r>
          </a:p>
          <a:p>
            <a:r>
              <a:rPr lang="es-AR" sz="2000" i="1" dirty="0">
                <a:latin typeface="Times New Roman" pitchFamily="18" charset="0"/>
                <a:cs typeface="Times New Roman" pitchFamily="18" charset="0"/>
              </a:rPr>
              <a:t>1. f. Contrato en que el deudor consiente que su acreedor goce de los frutos de la finca que le entrega, hasta que sea cancelada la deuda.</a:t>
            </a:r>
          </a:p>
          <a:p>
            <a:endParaRPr lang="es-AR" sz="2500" dirty="0">
              <a:latin typeface="Times New Roman" pitchFamily="18" charset="0"/>
              <a:cs typeface="Times New Roman" pitchFamily="18" charset="0"/>
            </a:endParaRPr>
          </a:p>
          <a:p>
            <a:r>
              <a:rPr lang="es-AR" sz="2500" b="1" u="sng" dirty="0">
                <a:latin typeface="Times New Roman" pitchFamily="18" charset="0"/>
                <a:cs typeface="Times New Roman" pitchFamily="18" charset="0"/>
              </a:rPr>
              <a:t>Legitimación</a:t>
            </a:r>
            <a:r>
              <a:rPr lang="es-AR" sz="2500" dirty="0">
                <a:latin typeface="Times New Roman" pitchFamily="18" charset="0"/>
                <a:cs typeface="Times New Roman" pitchFamily="18" charset="0"/>
              </a:rPr>
              <a:t>. Pueden constituir anticresis los titulares de los derechos reales de dominio, condominio, propiedad horizontal, superficie y usufructo.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332656"/>
            <a:ext cx="8208912" cy="6063198"/>
          </a:xfrm>
          <a:prstGeom prst="rect">
            <a:avLst/>
          </a:prstGeom>
        </p:spPr>
        <p:txBody>
          <a:bodyPr wrap="square">
            <a:spAutoFit/>
          </a:bodyPr>
          <a:lstStyle/>
          <a:p>
            <a:r>
              <a:rPr lang="es-AR" sz="2800" b="1" dirty="0">
                <a:latin typeface="Times New Roman" pitchFamily="18" charset="0"/>
                <a:cs typeface="Times New Roman" pitchFamily="18" charset="0"/>
              </a:rPr>
              <a:t>Prenda</a:t>
            </a:r>
          </a:p>
          <a:p>
            <a:endParaRPr lang="es-AR" sz="1200" dirty="0">
              <a:latin typeface="Times New Roman" pitchFamily="18" charset="0"/>
              <a:cs typeface="Times New Roman" pitchFamily="18" charset="0"/>
            </a:endParaRPr>
          </a:p>
          <a:p>
            <a:r>
              <a:rPr lang="es-AR" sz="2400" b="1" u="sng" dirty="0">
                <a:latin typeface="Times New Roman" pitchFamily="18" charset="0"/>
                <a:cs typeface="Times New Roman" pitchFamily="18" charset="0"/>
              </a:rPr>
              <a:t>Concepto</a:t>
            </a:r>
            <a:r>
              <a:rPr lang="es-AR" sz="2400" dirty="0">
                <a:latin typeface="Times New Roman" pitchFamily="18" charset="0"/>
                <a:cs typeface="Times New Roman" pitchFamily="18" charset="0"/>
              </a:rPr>
              <a:t>. La prenda es el derecho real de garantía sobre cosas muebles no registrables o créditos instrumentados. Se constituye por el dueño o la totalidad de los copropietarios, por contrato formalizado en instrumento público o privado y tradición al acreedor prendario o a un tercero designado por las partes. Esta prenda se rige por las disposiciones del presente Capítulo.</a:t>
            </a:r>
          </a:p>
          <a:p>
            <a:endParaRPr lang="es-AR" sz="1200" dirty="0">
              <a:latin typeface="Times New Roman" pitchFamily="18" charset="0"/>
              <a:cs typeface="Times New Roman" pitchFamily="18" charset="0"/>
            </a:endParaRPr>
          </a:p>
          <a:p>
            <a:r>
              <a:rPr lang="es-AR" sz="2400" b="1" i="1" u="sng" dirty="0">
                <a:latin typeface="Times New Roman" pitchFamily="18" charset="0"/>
                <a:cs typeface="Times New Roman" pitchFamily="18" charset="0"/>
              </a:rPr>
              <a:t>Prenda con registro</a:t>
            </a:r>
            <a:r>
              <a:rPr lang="es-AR" sz="2400" dirty="0">
                <a:latin typeface="Times New Roman" pitchFamily="18" charset="0"/>
                <a:cs typeface="Times New Roman" pitchFamily="18" charset="0"/>
              </a:rPr>
              <a:t>. Asimismo, puede constituirse prenda con registro para asegurar el pago de una suma de dinero, o el cumplimiento de cualquier clase de obligaciones a las que los contrayentes le atribuyen, a los efectos de la garantía prendaria, un valor consistente en una suma de dinero, sobre bienes que </a:t>
            </a:r>
            <a:r>
              <a:rPr lang="es-AR" sz="2400" i="1" dirty="0">
                <a:latin typeface="Times New Roman" pitchFamily="18" charset="0"/>
                <a:cs typeface="Times New Roman" pitchFamily="18" charset="0"/>
              </a:rPr>
              <a:t>deben quedar en poder del deudor </a:t>
            </a:r>
            <a:r>
              <a:rPr lang="es-AR" sz="2400" dirty="0">
                <a:latin typeface="Times New Roman" pitchFamily="18" charset="0"/>
                <a:cs typeface="Times New Roman" pitchFamily="18" charset="0"/>
              </a:rPr>
              <a:t>o del tercero que los haya prendado en seguridad de una deuda ajena. Esta prenda se rige por la legislación especial.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302359"/>
            <a:ext cx="8208912" cy="6432530"/>
          </a:xfrm>
          <a:prstGeom prst="rect">
            <a:avLst/>
          </a:prstGeom>
        </p:spPr>
        <p:txBody>
          <a:bodyPr wrap="square">
            <a:spAutoFit/>
          </a:bodyPr>
          <a:lstStyle/>
          <a:p>
            <a:r>
              <a:rPr lang="es-ES" sz="3600" b="1" dirty="0">
                <a:latin typeface="Times New Roman" pitchFamily="18" charset="0"/>
                <a:cs typeface="Times New Roman" pitchFamily="18" charset="0"/>
              </a:rPr>
              <a:t>Expropiación  </a:t>
            </a:r>
            <a:r>
              <a:rPr lang="es-ES" sz="3600" i="1" dirty="0">
                <a:latin typeface="Times New Roman" pitchFamily="18" charset="0"/>
                <a:cs typeface="Times New Roman" pitchFamily="18" charset="0"/>
              </a:rPr>
              <a:t>(≠ confiscación)</a:t>
            </a:r>
            <a:endParaRPr lang="es-AR" sz="3600" i="1" dirty="0">
              <a:latin typeface="Times New Roman" pitchFamily="18" charset="0"/>
              <a:cs typeface="Times New Roman" pitchFamily="18" charset="0"/>
            </a:endParaRPr>
          </a:p>
          <a:p>
            <a:endParaRPr lang="es-AR" sz="2400" dirty="0">
              <a:latin typeface="Times New Roman" pitchFamily="18" charset="0"/>
              <a:cs typeface="Times New Roman" pitchFamily="18" charset="0"/>
            </a:endParaRPr>
          </a:p>
          <a:p>
            <a:r>
              <a:rPr lang="es-AR" sz="2400" dirty="0">
                <a:latin typeface="Times New Roman" pitchFamily="18" charset="0"/>
                <a:cs typeface="Times New Roman" pitchFamily="18" charset="0"/>
              </a:rPr>
              <a:t>Limitación al dominio. Prevista en la Constitución Nacional:</a:t>
            </a:r>
          </a:p>
          <a:p>
            <a:endParaRPr lang="es-AR" sz="1600" dirty="0">
              <a:latin typeface="Times New Roman" pitchFamily="18" charset="0"/>
              <a:cs typeface="Times New Roman" pitchFamily="18" charset="0"/>
            </a:endParaRPr>
          </a:p>
          <a:p>
            <a:r>
              <a:rPr lang="es-AR" sz="2400" dirty="0">
                <a:latin typeface="Times New Roman" pitchFamily="18" charset="0"/>
                <a:cs typeface="Times New Roman" pitchFamily="18" charset="0"/>
              </a:rPr>
              <a:t>Art. 17: “La propiedad es inviolable, y ningún habitante de la Nación puede ser privado de ella, sino en virtud de sentencia fundada en ley</a:t>
            </a:r>
            <a:r>
              <a:rPr lang="es-AR" sz="2400" i="1" dirty="0">
                <a:latin typeface="Times New Roman" pitchFamily="18" charset="0"/>
                <a:cs typeface="Times New Roman" pitchFamily="18" charset="0"/>
              </a:rPr>
              <a:t>. La expropiación por causa de utilidad pública, debe ser calificada por ley y previamente indemnizada</a:t>
            </a:r>
            <a:r>
              <a:rPr lang="es-AR" sz="2400" dirty="0">
                <a:latin typeface="Times New Roman" pitchFamily="18" charset="0"/>
                <a:cs typeface="Times New Roman" pitchFamily="18" charset="0"/>
              </a:rPr>
              <a:t>”.</a:t>
            </a:r>
          </a:p>
          <a:p>
            <a:endParaRPr lang="es-ES" sz="1600" dirty="0">
              <a:latin typeface="Times New Roman" pitchFamily="18" charset="0"/>
              <a:cs typeface="Times New Roman" pitchFamily="18" charset="0"/>
            </a:endParaRPr>
          </a:p>
          <a:p>
            <a:pPr>
              <a:buFont typeface="Wingdings" pitchFamily="2" charset="2"/>
              <a:buChar char="ü"/>
            </a:pPr>
            <a:r>
              <a:rPr lang="es-ES" sz="2400" dirty="0">
                <a:latin typeface="Times New Roman" pitchFamily="18" charset="0"/>
                <a:cs typeface="Times New Roman" pitchFamily="18" charset="0"/>
              </a:rPr>
              <a:t> Dado que es indemnizable y no recurrible en cuanto a sus efectos, puede decirse que la expropiación dispuesta por ley tiene las características de una venta forzosa de un bien.</a:t>
            </a:r>
          </a:p>
          <a:p>
            <a:endParaRPr lang="es-ES" sz="1600" dirty="0">
              <a:latin typeface="Times New Roman" pitchFamily="18" charset="0"/>
              <a:cs typeface="Times New Roman" pitchFamily="18" charset="0"/>
            </a:endParaRPr>
          </a:p>
          <a:p>
            <a:pPr>
              <a:buFont typeface="Wingdings" pitchFamily="2" charset="2"/>
              <a:buChar char="ü"/>
            </a:pPr>
            <a:r>
              <a:rPr lang="es-ES" sz="2400" dirty="0">
                <a:latin typeface="Times New Roman" pitchFamily="18" charset="0"/>
                <a:cs typeface="Times New Roman" pitchFamily="18" charset="0"/>
              </a:rPr>
              <a:t> Incluye derechos, los cuales pueden ser también expropiados.</a:t>
            </a:r>
          </a:p>
          <a:p>
            <a:endParaRPr lang="es-ES" sz="1600" dirty="0">
              <a:latin typeface="Times New Roman" pitchFamily="18" charset="0"/>
              <a:cs typeface="Times New Roman" pitchFamily="18" charset="0"/>
            </a:endParaRPr>
          </a:p>
          <a:p>
            <a:pPr>
              <a:buFont typeface="Wingdings" pitchFamily="2" charset="2"/>
              <a:buChar char="ü"/>
            </a:pPr>
            <a:r>
              <a:rPr lang="es-ES" sz="2400" dirty="0">
                <a:latin typeface="Times New Roman" pitchFamily="18" charset="0"/>
                <a:cs typeface="Times New Roman" pitchFamily="18" charset="0"/>
              </a:rPr>
              <a:t> Puede tratarse tanto de bienes de particulares como así los de los estados provinciales.</a:t>
            </a:r>
          </a:p>
          <a:p>
            <a:pPr>
              <a:buFont typeface="Wingdings" pitchFamily="2" charset="2"/>
              <a:buChar char="ü"/>
            </a:pPr>
            <a:endParaRPr lang="es-ES" sz="24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260648"/>
            <a:ext cx="8208912" cy="5940088"/>
          </a:xfrm>
          <a:prstGeom prst="rect">
            <a:avLst/>
          </a:prstGeom>
        </p:spPr>
        <p:txBody>
          <a:bodyPr wrap="square">
            <a:spAutoFit/>
          </a:bodyPr>
          <a:lstStyle/>
          <a:p>
            <a:r>
              <a:rPr lang="es-ES" sz="2400" dirty="0">
                <a:latin typeface="Times New Roman" pitchFamily="18" charset="0"/>
                <a:cs typeface="Times New Roman" pitchFamily="18" charset="0"/>
              </a:rPr>
              <a:t>(Expropiación)</a:t>
            </a:r>
          </a:p>
          <a:p>
            <a:endParaRPr lang="es-ES" sz="1600" dirty="0">
              <a:latin typeface="Times New Roman" pitchFamily="18" charset="0"/>
              <a:cs typeface="Times New Roman" pitchFamily="18" charset="0"/>
            </a:endParaRPr>
          </a:p>
          <a:p>
            <a:endParaRPr lang="es-ES" dirty="0">
              <a:latin typeface="Times New Roman" pitchFamily="18" charset="0"/>
              <a:cs typeface="Times New Roman" pitchFamily="18" charset="0"/>
            </a:endParaRPr>
          </a:p>
          <a:p>
            <a:pPr>
              <a:buFont typeface="Wingdings" pitchFamily="2" charset="2"/>
              <a:buChar char="ü"/>
            </a:pPr>
            <a:r>
              <a:rPr lang="es-ES" sz="2400" dirty="0">
                <a:latin typeface="Times New Roman" pitchFamily="18" charset="0"/>
                <a:cs typeface="Times New Roman" pitchFamily="18" charset="0"/>
              </a:rPr>
              <a:t> Ley 21499/77: se refiere a las expropiaciones en el orden nacional. Las provincias dictan sus propias disposiciones.</a:t>
            </a:r>
            <a:endParaRPr lang="es-AR" sz="2400" dirty="0">
              <a:latin typeface="Times New Roman" pitchFamily="18" charset="0"/>
              <a:cs typeface="Times New Roman" pitchFamily="18" charset="0"/>
            </a:endParaRPr>
          </a:p>
          <a:p>
            <a:pPr>
              <a:buFont typeface="Wingdings" pitchFamily="2" charset="2"/>
              <a:buChar char="ü"/>
            </a:pPr>
            <a:r>
              <a:rPr lang="es-ES" sz="2400" dirty="0">
                <a:latin typeface="Times New Roman" pitchFamily="18" charset="0"/>
                <a:cs typeface="Times New Roman" pitchFamily="18" charset="0"/>
              </a:rPr>
              <a:t> Producida la expropiación, con sus indemnización correspondiente, se considera extinguido el dominio sobre el bien expropiado.</a:t>
            </a:r>
          </a:p>
          <a:p>
            <a:endParaRPr lang="es-ES" dirty="0">
              <a:latin typeface="Times New Roman" pitchFamily="18" charset="0"/>
              <a:cs typeface="Times New Roman" pitchFamily="18" charset="0"/>
            </a:endParaRPr>
          </a:p>
          <a:p>
            <a:pPr>
              <a:buFont typeface="Wingdings" pitchFamily="2" charset="2"/>
              <a:buChar char="ü"/>
            </a:pPr>
            <a:r>
              <a:rPr lang="es-ES" sz="2400" dirty="0">
                <a:latin typeface="Times New Roman" pitchFamily="18" charset="0"/>
                <a:cs typeface="Times New Roman" pitchFamily="18" charset="0"/>
              </a:rPr>
              <a:t> La Constitución limita, aunque preventivamente, el principio de inviolabilidad de la propiedad privada.</a:t>
            </a:r>
          </a:p>
          <a:p>
            <a:endParaRPr lang="es-ES" dirty="0">
              <a:latin typeface="Times New Roman" pitchFamily="18" charset="0"/>
              <a:cs typeface="Times New Roman" pitchFamily="18" charset="0"/>
            </a:endParaRPr>
          </a:p>
          <a:p>
            <a:pPr>
              <a:buFont typeface="Wingdings" pitchFamily="2" charset="2"/>
              <a:buChar char="ü"/>
            </a:pPr>
            <a:r>
              <a:rPr lang="es-ES" sz="2400" dirty="0">
                <a:latin typeface="Times New Roman" pitchFamily="18" charset="0"/>
                <a:cs typeface="Times New Roman" pitchFamily="18" charset="0"/>
              </a:rPr>
              <a:t> Al requerir que las razones para expropiar sean “de utilidad pública” (la Constitución y la ley) se introduce una importante protección de los bienes en general, evitando avances sobre la propiedad privada.</a:t>
            </a:r>
          </a:p>
          <a:p>
            <a:endParaRPr lang="es-ES" sz="2200" b="1"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DDRR- Restricciones Cuadro1.jpg"/>
          <p:cNvPicPr>
            <a:picLocks noChangeAspect="1"/>
          </p:cNvPicPr>
          <p:nvPr/>
        </p:nvPicPr>
        <p:blipFill>
          <a:blip r:embed="rId2" cstate="print"/>
          <a:stretch>
            <a:fillRect/>
          </a:stretch>
        </p:blipFill>
        <p:spPr>
          <a:xfrm>
            <a:off x="755576" y="476672"/>
            <a:ext cx="7812360" cy="583748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DDRR- Restricciones Cuadro2.jpg"/>
          <p:cNvPicPr>
            <a:picLocks noChangeAspect="1"/>
          </p:cNvPicPr>
          <p:nvPr/>
        </p:nvPicPr>
        <p:blipFill>
          <a:blip r:embed="rId2" cstate="print"/>
          <a:stretch>
            <a:fillRect/>
          </a:stretch>
        </p:blipFill>
        <p:spPr>
          <a:xfrm>
            <a:off x="539552" y="476672"/>
            <a:ext cx="7688570" cy="568459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051720" y="2564904"/>
            <a:ext cx="5266763" cy="584775"/>
          </a:xfrm>
          <a:prstGeom prst="rect">
            <a:avLst/>
          </a:prstGeom>
          <a:noFill/>
        </p:spPr>
        <p:txBody>
          <a:bodyPr wrap="none" rtlCol="0">
            <a:spAutoFit/>
          </a:bodyPr>
          <a:lstStyle/>
          <a:p>
            <a:r>
              <a:rPr lang="es-ES" sz="3200" dirty="0">
                <a:latin typeface="Times New Roman" pitchFamily="18" charset="0"/>
                <a:cs typeface="Times New Roman" pitchFamily="18" charset="0"/>
              </a:rPr>
              <a:t>FIN DE LA PRESENTACIÓN</a:t>
            </a:r>
            <a:endParaRPr lang="es-AR" sz="3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11560" y="733246"/>
            <a:ext cx="7848872" cy="6124754"/>
          </a:xfrm>
          <a:prstGeom prst="rect">
            <a:avLst/>
          </a:prstGeom>
          <a:noFill/>
        </p:spPr>
        <p:txBody>
          <a:bodyPr wrap="square" rtlCol="0">
            <a:spAutoFit/>
          </a:bodyPr>
          <a:lstStyle/>
          <a:p>
            <a:r>
              <a:rPr lang="es-ES" sz="2800" dirty="0">
                <a:latin typeface="Times New Roman" pitchFamily="18" charset="0"/>
                <a:cs typeface="Times New Roman" pitchFamily="18" charset="0"/>
              </a:rPr>
              <a:t>En el diccionario de la Real academia española (D.R.A.E.):</a:t>
            </a:r>
          </a:p>
          <a:p>
            <a:endParaRPr lang="es-ES" sz="2400" dirty="0">
              <a:latin typeface="Times New Roman" pitchFamily="18" charset="0"/>
              <a:cs typeface="Times New Roman" pitchFamily="18" charset="0"/>
            </a:endParaRPr>
          </a:p>
          <a:p>
            <a:r>
              <a:rPr lang="es-AR" sz="2400" b="1" dirty="0">
                <a:latin typeface="Times New Roman" pitchFamily="18" charset="0"/>
                <a:cs typeface="Times New Roman" pitchFamily="18" charset="0"/>
              </a:rPr>
              <a:t>real</a:t>
            </a:r>
            <a:r>
              <a:rPr lang="es-AR" sz="2400" dirty="0">
                <a:latin typeface="Times New Roman" pitchFamily="18" charset="0"/>
                <a:cs typeface="Times New Roman" pitchFamily="18" charset="0"/>
              </a:rPr>
              <a:t> </a:t>
            </a:r>
          </a:p>
          <a:p>
            <a:endParaRPr lang="es-AR" sz="800" dirty="0">
              <a:latin typeface="Times New Roman" pitchFamily="18" charset="0"/>
              <a:cs typeface="Times New Roman" pitchFamily="18" charset="0"/>
            </a:endParaRPr>
          </a:p>
          <a:p>
            <a:r>
              <a:rPr lang="es-AR" sz="2400" dirty="0">
                <a:latin typeface="Times New Roman" pitchFamily="18" charset="0"/>
                <a:cs typeface="Times New Roman" pitchFamily="18" charset="0"/>
              </a:rPr>
              <a:t>Del lat. tardío </a:t>
            </a:r>
            <a:r>
              <a:rPr lang="es-AR" sz="2400" i="1" dirty="0">
                <a:latin typeface="Times New Roman" pitchFamily="18" charset="0"/>
                <a:cs typeface="Times New Roman" pitchFamily="18" charset="0"/>
              </a:rPr>
              <a:t>reālis</a:t>
            </a:r>
            <a:r>
              <a:rPr lang="es-AR" sz="2400" dirty="0">
                <a:latin typeface="Times New Roman" pitchFamily="18" charset="0"/>
                <a:cs typeface="Times New Roman" pitchFamily="18" charset="0"/>
              </a:rPr>
              <a:t>, y este der. del lat. </a:t>
            </a:r>
            <a:r>
              <a:rPr lang="es-AR" sz="2400" i="1" dirty="0">
                <a:latin typeface="Times New Roman" pitchFamily="18" charset="0"/>
                <a:cs typeface="Times New Roman" pitchFamily="18" charset="0"/>
              </a:rPr>
              <a:t>res</a:t>
            </a:r>
            <a:r>
              <a:rPr lang="es-AR" sz="2400" dirty="0">
                <a:latin typeface="Times New Roman" pitchFamily="18" charset="0"/>
                <a:cs typeface="Times New Roman" pitchFamily="18" charset="0"/>
              </a:rPr>
              <a:t>, </a:t>
            </a:r>
            <a:r>
              <a:rPr lang="es-AR" sz="2400" i="1" dirty="0">
                <a:latin typeface="Times New Roman" pitchFamily="18" charset="0"/>
                <a:cs typeface="Times New Roman" pitchFamily="18" charset="0"/>
              </a:rPr>
              <a:t>rei</a:t>
            </a:r>
            <a:r>
              <a:rPr lang="es-AR" sz="2400" dirty="0">
                <a:latin typeface="Times New Roman" pitchFamily="18" charset="0"/>
                <a:cs typeface="Times New Roman" pitchFamily="18" charset="0"/>
              </a:rPr>
              <a:t> 'cosa'.</a:t>
            </a:r>
          </a:p>
          <a:p>
            <a:endParaRPr lang="es-AR" sz="800" dirty="0">
              <a:latin typeface="Times New Roman" pitchFamily="18" charset="0"/>
              <a:cs typeface="Times New Roman" pitchFamily="18" charset="0"/>
            </a:endParaRPr>
          </a:p>
          <a:p>
            <a:pPr marL="514350" indent="-514350">
              <a:buAutoNum type="arabicPeriod"/>
            </a:pPr>
            <a:r>
              <a:rPr lang="es-AR" sz="2400" dirty="0">
                <a:latin typeface="Times New Roman" pitchFamily="18" charset="0"/>
                <a:cs typeface="Times New Roman" pitchFamily="18" charset="0"/>
              </a:rPr>
              <a:t>adj. Que tiene existencia objetiva.</a:t>
            </a:r>
          </a:p>
          <a:p>
            <a:pPr marL="514350" indent="-514350"/>
            <a:endParaRPr lang="es-AR" sz="2400" dirty="0">
              <a:latin typeface="Times New Roman" pitchFamily="18" charset="0"/>
              <a:cs typeface="Times New Roman" pitchFamily="18" charset="0"/>
            </a:endParaRPr>
          </a:p>
          <a:p>
            <a:r>
              <a:rPr lang="es-AR" sz="2400" b="1" dirty="0">
                <a:latin typeface="Times New Roman" pitchFamily="18" charset="0"/>
                <a:cs typeface="Times New Roman" pitchFamily="18" charset="0"/>
              </a:rPr>
              <a:t>derecho real</a:t>
            </a:r>
          </a:p>
          <a:p>
            <a:endParaRPr lang="es-AR" sz="800" dirty="0">
              <a:latin typeface="Times New Roman" pitchFamily="18" charset="0"/>
              <a:cs typeface="Times New Roman" pitchFamily="18" charset="0"/>
            </a:endParaRPr>
          </a:p>
          <a:p>
            <a:pPr marL="457200" indent="-457200">
              <a:buAutoNum type="arabicPeriod"/>
            </a:pPr>
            <a:r>
              <a:rPr lang="es-AR" sz="2400" dirty="0">
                <a:latin typeface="Times New Roman" pitchFamily="18" charset="0"/>
                <a:cs typeface="Times New Roman" pitchFamily="18" charset="0"/>
              </a:rPr>
              <a:t>m. derecho que recae sobre una cosa y es eficaz frente a todos.</a:t>
            </a:r>
          </a:p>
          <a:p>
            <a:pPr marL="457200" indent="-457200"/>
            <a:endParaRPr lang="es-AR" sz="2400" dirty="0">
              <a:latin typeface="Times New Roman" pitchFamily="18" charset="0"/>
              <a:cs typeface="Times New Roman" pitchFamily="18" charset="0"/>
            </a:endParaRPr>
          </a:p>
          <a:p>
            <a:r>
              <a:rPr lang="es-AR" sz="2800" b="1" dirty="0">
                <a:latin typeface="Times New Roman" pitchFamily="18" charset="0"/>
                <a:cs typeface="Times New Roman" pitchFamily="18" charset="0"/>
              </a:rPr>
              <a:t>derechos reales</a:t>
            </a:r>
          </a:p>
          <a:p>
            <a:endParaRPr lang="es-AR" sz="800" dirty="0">
              <a:latin typeface="Times New Roman" pitchFamily="18" charset="0"/>
              <a:cs typeface="Times New Roman" pitchFamily="18" charset="0"/>
            </a:endParaRPr>
          </a:p>
          <a:p>
            <a:pPr marL="514350" indent="-514350">
              <a:buAutoNum type="arabicPeriod"/>
            </a:pPr>
            <a:r>
              <a:rPr lang="es-AR" sz="2800" dirty="0">
                <a:latin typeface="Times New Roman" pitchFamily="18" charset="0"/>
                <a:cs typeface="Times New Roman" pitchFamily="18" charset="0"/>
              </a:rPr>
              <a:t>m. pl. derechos de una persona sobre las cosas.</a:t>
            </a:r>
          </a:p>
          <a:p>
            <a:endParaRPr lang="es-AR" sz="3200" dirty="0">
              <a:latin typeface="Times New Roman" pitchFamily="18" charset="0"/>
              <a:cs typeface="Times New Roman" pitchFamily="18" charset="0"/>
            </a:endParaRPr>
          </a:p>
        </p:txBody>
      </p:sp>
      <p:sp>
        <p:nvSpPr>
          <p:cNvPr id="4" name="3 CuadroTexto"/>
          <p:cNvSpPr txBox="1"/>
          <p:nvPr/>
        </p:nvSpPr>
        <p:spPr>
          <a:xfrm>
            <a:off x="611560" y="260648"/>
            <a:ext cx="7567456" cy="369332"/>
          </a:xfrm>
          <a:prstGeom prst="rect">
            <a:avLst/>
          </a:prstGeom>
          <a:noFill/>
        </p:spPr>
        <p:txBody>
          <a:bodyPr wrap="none" rtlCol="0">
            <a:spAutoFit/>
          </a:bodyPr>
          <a:lstStyle/>
          <a:p>
            <a:r>
              <a:rPr lang="es-ES" b="1" i="1" dirty="0">
                <a:solidFill>
                  <a:schemeClr val="accent2">
                    <a:lumMod val="75000"/>
                  </a:schemeClr>
                </a:solidFill>
                <a:latin typeface="Times New Roman" pitchFamily="18" charset="0"/>
                <a:cs typeface="Times New Roman" pitchFamily="18" charset="0"/>
              </a:rPr>
              <a:t>DERECHOS REALES.... pero... ¿ Por qué hablamos de derechos “reales”?</a:t>
            </a:r>
            <a:endParaRPr lang="es-AR" b="1" i="1" dirty="0">
              <a:solidFill>
                <a:schemeClr val="accent2">
                  <a:lumMod val="7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2000"/>
                                        <p:tgtEl>
                                          <p:spTgt spid="3">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0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20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20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DDRR02.jpg"/>
          <p:cNvPicPr>
            <a:picLocks noChangeAspect="1"/>
          </p:cNvPicPr>
          <p:nvPr/>
        </p:nvPicPr>
        <p:blipFill>
          <a:blip r:embed="rId2" cstate="print"/>
          <a:stretch>
            <a:fillRect/>
          </a:stretch>
        </p:blipFill>
        <p:spPr>
          <a:xfrm>
            <a:off x="0" y="1484784"/>
            <a:ext cx="9144000" cy="4581138"/>
          </a:xfrm>
          <a:prstGeom prst="rect">
            <a:avLst/>
          </a:prstGeom>
        </p:spPr>
      </p:pic>
      <p:sp>
        <p:nvSpPr>
          <p:cNvPr id="3" name="2 CuadroTexto"/>
          <p:cNvSpPr txBox="1"/>
          <p:nvPr/>
        </p:nvSpPr>
        <p:spPr>
          <a:xfrm>
            <a:off x="395536" y="980728"/>
            <a:ext cx="8340745" cy="400110"/>
          </a:xfrm>
          <a:prstGeom prst="rect">
            <a:avLst/>
          </a:prstGeom>
          <a:noFill/>
        </p:spPr>
        <p:txBody>
          <a:bodyPr wrap="none" rtlCol="0">
            <a:spAutoFit/>
          </a:bodyPr>
          <a:lstStyle/>
          <a:p>
            <a:r>
              <a:rPr lang="es-ES" sz="2000" dirty="0">
                <a:latin typeface="Times New Roman" pitchFamily="18" charset="0"/>
                <a:cs typeface="Times New Roman" pitchFamily="18" charset="0"/>
              </a:rPr>
              <a:t>El Código Civil y Comercial dedica uno de sus seis libros a los derechos reales.</a:t>
            </a:r>
            <a:endParaRPr lang="es-AR"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83568" y="620688"/>
            <a:ext cx="7992888" cy="5909310"/>
          </a:xfrm>
          <a:prstGeom prst="rect">
            <a:avLst/>
          </a:prstGeom>
          <a:noFill/>
        </p:spPr>
        <p:txBody>
          <a:bodyPr wrap="square" rtlCol="0">
            <a:spAutoFit/>
          </a:bodyPr>
          <a:lstStyle/>
          <a:p>
            <a:r>
              <a:rPr lang="es-ES" sz="3200" b="1" dirty="0">
                <a:latin typeface="Times New Roman" pitchFamily="18" charset="0"/>
                <a:cs typeface="Times New Roman" pitchFamily="18" charset="0"/>
              </a:rPr>
              <a:t>Derecho real </a:t>
            </a:r>
            <a:r>
              <a:rPr lang="es-ES" sz="3200" dirty="0">
                <a:latin typeface="Times New Roman" pitchFamily="18" charset="0"/>
                <a:cs typeface="Times New Roman" pitchFamily="18" charset="0"/>
              </a:rPr>
              <a:t>es aquel por el cual se establece una relación directa entre una persona y una cosa. </a:t>
            </a:r>
          </a:p>
          <a:p>
            <a:endParaRPr lang="es-ES" sz="1600" dirty="0">
              <a:latin typeface="Times New Roman" pitchFamily="18" charset="0"/>
              <a:cs typeface="Times New Roman" pitchFamily="18" charset="0"/>
            </a:endParaRPr>
          </a:p>
          <a:p>
            <a:pPr>
              <a:spcAft>
                <a:spcPts val="1200"/>
              </a:spcAft>
            </a:pPr>
            <a:r>
              <a:rPr lang="es-ES" sz="3200" dirty="0">
                <a:latin typeface="Times New Roman" pitchFamily="18" charset="0"/>
                <a:cs typeface="Times New Roman" pitchFamily="18" charset="0"/>
              </a:rPr>
              <a:t>Elementos:</a:t>
            </a:r>
          </a:p>
          <a:p>
            <a:pPr>
              <a:spcAft>
                <a:spcPts val="1200"/>
              </a:spcAft>
              <a:buFont typeface="Arial" pitchFamily="34" charset="0"/>
              <a:buChar char="•"/>
            </a:pPr>
            <a:r>
              <a:rPr lang="es-ES" sz="3200" dirty="0">
                <a:latin typeface="Times New Roman" pitchFamily="18" charset="0"/>
                <a:cs typeface="Times New Roman" pitchFamily="18" charset="0"/>
              </a:rPr>
              <a:t>	     Titular del derecho o sujeto</a:t>
            </a:r>
          </a:p>
          <a:p>
            <a:pPr>
              <a:spcAft>
                <a:spcPts val="1200"/>
              </a:spcAft>
              <a:buFont typeface="Arial" pitchFamily="34" charset="0"/>
              <a:buChar char="•"/>
            </a:pPr>
            <a:r>
              <a:rPr lang="es-ES" sz="3200" dirty="0">
                <a:latin typeface="Times New Roman" pitchFamily="18" charset="0"/>
                <a:cs typeface="Times New Roman" pitchFamily="18" charset="0"/>
              </a:rPr>
              <a:t>	     Objeto del derecho o cosa.</a:t>
            </a:r>
          </a:p>
          <a:p>
            <a:endParaRPr lang="es-ES" sz="1600" dirty="0">
              <a:latin typeface="Times New Roman" pitchFamily="18" charset="0"/>
              <a:cs typeface="Times New Roman" pitchFamily="18" charset="0"/>
            </a:endParaRPr>
          </a:p>
          <a:p>
            <a:r>
              <a:rPr lang="es-ES" sz="3200" dirty="0">
                <a:latin typeface="Times New Roman" pitchFamily="18" charset="0"/>
                <a:cs typeface="Times New Roman" pitchFamily="18" charset="0"/>
              </a:rPr>
              <a:t>La comunidad está obligada a respetar esa facultad de ejercer sus derechos en relación al objeto.</a:t>
            </a:r>
          </a:p>
          <a:p>
            <a:endParaRPr lang="es-ES" sz="2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683568" y="332656"/>
            <a:ext cx="7992888" cy="5524589"/>
          </a:xfrm>
          <a:prstGeom prst="rect">
            <a:avLst/>
          </a:prstGeom>
          <a:noFill/>
        </p:spPr>
        <p:txBody>
          <a:bodyPr wrap="square" rtlCol="0">
            <a:spAutoFit/>
          </a:bodyPr>
          <a:lstStyle/>
          <a:p>
            <a:endParaRPr lang="es-ES" sz="2400" dirty="0">
              <a:latin typeface="Times New Roman" pitchFamily="18" charset="0"/>
              <a:cs typeface="Times New Roman" pitchFamily="18" charset="0"/>
            </a:endParaRPr>
          </a:p>
          <a:p>
            <a:r>
              <a:rPr lang="es-AR" sz="3600" b="1" dirty="0">
                <a:latin typeface="Times New Roman" pitchFamily="18" charset="0"/>
                <a:cs typeface="Times New Roman" pitchFamily="18" charset="0"/>
              </a:rPr>
              <a:t>Principios comunes </a:t>
            </a:r>
            <a:endParaRPr lang="es-AR" sz="3600" dirty="0">
              <a:latin typeface="Times New Roman" pitchFamily="18" charset="0"/>
              <a:cs typeface="Times New Roman" pitchFamily="18" charset="0"/>
            </a:endParaRPr>
          </a:p>
          <a:p>
            <a:r>
              <a:rPr lang="es-AR" sz="3200" dirty="0">
                <a:latin typeface="Times New Roman" pitchFamily="18" charset="0"/>
                <a:cs typeface="Times New Roman" pitchFamily="18" charset="0"/>
              </a:rPr>
              <a:t>(Se enumeran en los artículos 1882 </a:t>
            </a:r>
            <a:r>
              <a:rPr lang="it-IT" sz="3200" dirty="0">
                <a:latin typeface="Times New Roman" pitchFamily="18" charset="0"/>
                <a:cs typeface="Times New Roman" pitchFamily="18" charset="0"/>
              </a:rPr>
              <a:t>~ 1891 del C.C. y C.) </a:t>
            </a:r>
          </a:p>
          <a:p>
            <a:pPr>
              <a:spcAft>
                <a:spcPts val="600"/>
              </a:spcAft>
            </a:pPr>
            <a:br>
              <a:rPr lang="es-AR" sz="3200" dirty="0">
                <a:latin typeface="Times New Roman" pitchFamily="18" charset="0"/>
                <a:cs typeface="Times New Roman" pitchFamily="18" charset="0"/>
              </a:rPr>
            </a:br>
            <a:r>
              <a:rPr lang="es-AR" sz="3200" b="1" u="sng" dirty="0">
                <a:latin typeface="Times New Roman" pitchFamily="18" charset="0"/>
                <a:cs typeface="Times New Roman" pitchFamily="18" charset="0"/>
              </a:rPr>
              <a:t>Concepto / Definición</a:t>
            </a:r>
          </a:p>
          <a:p>
            <a:r>
              <a:rPr lang="es-AR" sz="3200" dirty="0">
                <a:latin typeface="Times New Roman" pitchFamily="18" charset="0"/>
                <a:cs typeface="Times New Roman" pitchFamily="18" charset="0"/>
              </a:rPr>
              <a:t>El derecho real es el poder jurídico, de estructura legal, que se ejerce directamente sobre su objeto, y que atribuye a su titular las facultades de persecución y preferencia, y las demás previstas en este Código.</a:t>
            </a:r>
            <a:endParaRPr lang="es-ES" sz="3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04664"/>
            <a:ext cx="7992888" cy="6617196"/>
          </a:xfrm>
          <a:prstGeom prst="rect">
            <a:avLst/>
          </a:prstGeom>
          <a:noFill/>
        </p:spPr>
        <p:txBody>
          <a:bodyPr wrap="square" rtlCol="0">
            <a:spAutoFit/>
          </a:bodyPr>
          <a:lstStyle/>
          <a:p>
            <a:r>
              <a:rPr lang="es-AR" sz="3000" b="1" u="sng" dirty="0">
                <a:latin typeface="Times New Roman" pitchFamily="18" charset="0"/>
                <a:cs typeface="Times New Roman" pitchFamily="18" charset="0"/>
              </a:rPr>
              <a:t>Objeto</a:t>
            </a:r>
            <a:r>
              <a:rPr lang="es-AR" sz="3000" dirty="0">
                <a:latin typeface="Times New Roman" pitchFamily="18" charset="0"/>
                <a:cs typeface="Times New Roman" pitchFamily="18" charset="0"/>
              </a:rPr>
              <a:t>.  =&gt; La cosa =&gt; el total o una parte de ella.</a:t>
            </a:r>
          </a:p>
          <a:p>
            <a:pPr>
              <a:spcBef>
                <a:spcPts val="1200"/>
              </a:spcBef>
            </a:pPr>
            <a:r>
              <a:rPr lang="es-AR" sz="2000" i="1" dirty="0">
                <a:latin typeface="Times New Roman" pitchFamily="18" charset="0"/>
                <a:cs typeface="Times New Roman" pitchFamily="18" charset="0"/>
              </a:rPr>
              <a:t>El derecho real se ejerce sobre la totalidad o una parte material de la cosa que constituye su objeto, por el todo o por una parte indivisa</a:t>
            </a:r>
            <a:r>
              <a:rPr lang="es-AR" sz="2400" dirty="0">
                <a:latin typeface="Times New Roman" pitchFamily="18" charset="0"/>
                <a:cs typeface="Times New Roman" pitchFamily="18" charset="0"/>
              </a:rPr>
              <a:t>.</a:t>
            </a:r>
            <a:br>
              <a:rPr lang="es-AR" sz="2400" dirty="0">
                <a:latin typeface="Times New Roman" pitchFamily="18" charset="0"/>
                <a:cs typeface="Times New Roman" pitchFamily="18" charset="0"/>
              </a:rPr>
            </a:br>
            <a:endParaRPr lang="es-AR" sz="2400" dirty="0">
              <a:latin typeface="Times New Roman" pitchFamily="18" charset="0"/>
              <a:cs typeface="Times New Roman" pitchFamily="18" charset="0"/>
            </a:endParaRPr>
          </a:p>
          <a:p>
            <a:r>
              <a:rPr lang="es-AR" sz="3000" b="1" u="sng" dirty="0">
                <a:latin typeface="Times New Roman" pitchFamily="18" charset="0"/>
                <a:cs typeface="Times New Roman" pitchFamily="18" charset="0"/>
              </a:rPr>
              <a:t>Estructura</a:t>
            </a:r>
            <a:r>
              <a:rPr lang="es-AR" sz="3000" dirty="0">
                <a:latin typeface="Times New Roman" pitchFamily="18" charset="0"/>
                <a:cs typeface="Times New Roman" pitchFamily="18" charset="0"/>
              </a:rPr>
              <a:t>. =&gt; Establecidos sólo por la ley</a:t>
            </a:r>
          </a:p>
          <a:p>
            <a:pPr>
              <a:spcBef>
                <a:spcPts val="1200"/>
              </a:spcBef>
            </a:pPr>
            <a:r>
              <a:rPr lang="es-AR" sz="2000" i="1" dirty="0">
                <a:latin typeface="Times New Roman" pitchFamily="18" charset="0"/>
                <a:cs typeface="Times New Roman" pitchFamily="18" charset="0"/>
              </a:rPr>
              <a:t>La regulación de los derechos reales en cuanto a sus elementos, contenido, adquisición, constitución, modificación, transmisión, duración y extinción es establecida sólo por la ley. Es nula la configuración de un derecho real no previsto en la ley, o la modificación de su estructura.</a:t>
            </a:r>
          </a:p>
          <a:p>
            <a:br>
              <a:rPr lang="es-AR" sz="3000" dirty="0">
                <a:latin typeface="Times New Roman" pitchFamily="18" charset="0"/>
                <a:cs typeface="Times New Roman" pitchFamily="18" charset="0"/>
              </a:rPr>
            </a:br>
            <a:r>
              <a:rPr lang="es-AR" sz="3000" b="1" u="sng" dirty="0">
                <a:latin typeface="Times New Roman" pitchFamily="18" charset="0"/>
                <a:cs typeface="Times New Roman" pitchFamily="18" charset="0"/>
              </a:rPr>
              <a:t>Convalidación</a:t>
            </a:r>
            <a:r>
              <a:rPr lang="es-AR" sz="3000" dirty="0">
                <a:latin typeface="Times New Roman" pitchFamily="18" charset="0"/>
                <a:cs typeface="Times New Roman" pitchFamily="18" charset="0"/>
              </a:rPr>
              <a:t>. =&gt; Se convalida el DDRR adquirido a posteriori de su transmisión.</a:t>
            </a:r>
          </a:p>
          <a:p>
            <a:pPr>
              <a:spcBef>
                <a:spcPts val="1200"/>
              </a:spcBef>
            </a:pPr>
            <a:r>
              <a:rPr lang="es-AR" sz="2000" i="1" dirty="0">
                <a:latin typeface="Times New Roman" pitchFamily="18" charset="0"/>
                <a:cs typeface="Times New Roman" pitchFamily="18" charset="0"/>
              </a:rPr>
              <a:t>Si quien constituye o transmite un derecho real que no tiene, lo adquiere posteriormente, la constitución o transmisión queda convalidada.</a:t>
            </a:r>
            <a:br>
              <a:rPr lang="es-AR" sz="2800" dirty="0">
                <a:latin typeface="Times New Roman" pitchFamily="18" charset="0"/>
                <a:cs typeface="Times New Roman" pitchFamily="18" charset="0"/>
              </a:rPr>
            </a:br>
            <a:br>
              <a:rPr lang="es-AR" sz="2800" dirty="0">
                <a:latin typeface="Times New Roman" pitchFamily="18" charset="0"/>
                <a:cs typeface="Times New Roman" pitchFamily="18" charset="0"/>
              </a:rPr>
            </a:br>
            <a:endParaRPr lang="es-E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5940</TotalTime>
  <Words>4587</Words>
  <Application>Microsoft Office PowerPoint</Application>
  <PresentationFormat>On-screen Show (4:3)</PresentationFormat>
  <Paragraphs>399</Paragraphs>
  <Slides>47</Slides>
  <Notes>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Times New Roman</vt:lpstr>
      <vt:lpstr>Wingdings</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Néstor Pagani</dc:creator>
  <cp:lastModifiedBy>Néstor</cp:lastModifiedBy>
  <cp:revision>370</cp:revision>
  <dcterms:created xsi:type="dcterms:W3CDTF">2015-05-06T23:34:30Z</dcterms:created>
  <dcterms:modified xsi:type="dcterms:W3CDTF">2020-11-27T08:37:57Z</dcterms:modified>
</cp:coreProperties>
</file>