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32.xml" ContentType="application/vnd.openxmlformats-officedocument.presentationml.slide+xml"/>
  <Override PartName="/ppt/slides/slide11.xml" ContentType="application/vnd.openxmlformats-officedocument.presentationml.slide+xml"/>
  <Override PartName="/ppt/slides/slide33.xml" ContentType="application/vnd.openxmlformats-officedocument.presentationml.slide+xml"/>
  <Override PartName="/ppt/slides/slide12.xml" ContentType="application/vnd.openxmlformats-officedocument.presentationml.slide+xml"/>
  <Override PartName="/ppt/slides/slide34.xml" ContentType="application/vnd.openxmlformats-officedocument.presentationml.slide+xml"/>
  <Override PartName="/ppt/slides/slide13.xml" ContentType="application/vnd.openxmlformats-officedocument.presentationml.slide+xml"/>
  <Override PartName="/ppt/slides/slide35.xml" ContentType="application/vnd.openxmlformats-officedocument.presentationml.slide+xml"/>
  <Override PartName="/ppt/slides/slide14.xml" ContentType="application/vnd.openxmlformats-officedocument.presentationml.slide+xml"/>
  <Override PartName="/ppt/slides/slide36.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32.xml.rels" ContentType="application/vnd.openxmlformats-package.relationships+xml"/>
  <Override PartName="/ppt/slides/_rels/slide10.xml.rels" ContentType="application/vnd.openxmlformats-package.relationships+xml"/>
  <Override PartName="/ppt/slides/_rels/slide33.xml.rels" ContentType="application/vnd.openxmlformats-package.relationships+xml"/>
  <Override PartName="/ppt/slides/_rels/slide11.xml.rels" ContentType="application/vnd.openxmlformats-package.relationships+xml"/>
  <Override PartName="/ppt/slides/_rels/slide34.xml.rels" ContentType="application/vnd.openxmlformats-package.relationships+xml"/>
  <Override PartName="/ppt/slides/_rels/slide12.xml.rels" ContentType="application/vnd.openxmlformats-package.relationships+xml"/>
  <Override PartName="/ppt/slides/_rels/slide35.xml.rels" ContentType="application/vnd.openxmlformats-package.relationships+xml"/>
  <Override PartName="/ppt/slides/_rels/slide13.xml.rels" ContentType="application/vnd.openxmlformats-package.relationships+xml"/>
  <Override PartName="/ppt/slides/_rels/slide3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0.xml.rels" ContentType="application/vnd.openxmlformats-package.relationships+xml"/>
  <Override PartName="/ppt/slides/_rels/slide21.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5.xml.rels" ContentType="application/vnd.openxmlformats-package.relationships+xml"/>
  <Override PartName="/ppt/slides/_rels/slide26.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media/image1.jpeg" ContentType="image/jpeg"/>
  <Override PartName="/_rels/.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CA0B956C-4412-4F86-B361-9CD3C4013041}" type="slidenum">
              <a:t>&lt;#&gt;</a:t>
            </a:fld>
          </a:p>
        </p:txBody>
      </p:sp>
      <p:sp>
        <p:nvSpPr>
          <p:cNvPr id="4" name="PlaceHolder 3"/>
          <p:cNvSpPr>
            <a:spLocks noGrp="1"/>
          </p:cNvSpPr>
          <p:nvPr>
            <p:ph type="dt" idx="1"/>
          </p:nvPr>
        </p:nvSpPr>
        <p:spPr/>
        <p:txBody>
          <a:bodyPr/>
          <a:p>
            <a:r>
              <a:rPr lang="es-A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28" name="PlaceHolder 2"/>
          <p:cNvSpPr>
            <a:spLocks noGrp="1"/>
          </p:cNvSpPr>
          <p:nvPr>
            <p:ph/>
          </p:nvPr>
        </p:nvSpPr>
        <p:spPr>
          <a:xfrm>
            <a:off x="360000" y="1080000"/>
            <a:ext cx="936000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29" name="PlaceHolder 3"/>
          <p:cNvSpPr>
            <a:spLocks noGrp="1"/>
          </p:cNvSpPr>
          <p:nvPr>
            <p:ph/>
          </p:nvPr>
        </p:nvSpPr>
        <p:spPr>
          <a:xfrm>
            <a:off x="360000" y="2960280"/>
            <a:ext cx="936000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66116F84-52F0-4483-81DF-D6E3A90853E7}" type="slidenum">
              <a:t>&lt;#&gt;</a:t>
            </a:fld>
          </a:p>
        </p:txBody>
      </p:sp>
      <p:sp>
        <p:nvSpPr>
          <p:cNvPr id="7" name="PlaceHolder 6"/>
          <p:cNvSpPr>
            <a:spLocks noGrp="1"/>
          </p:cNvSpPr>
          <p:nvPr>
            <p:ph type="dt" idx="1"/>
          </p:nvPr>
        </p:nvSpPr>
        <p:spPr/>
        <p:txBody>
          <a:bodyPr/>
          <a:p>
            <a:r>
              <a:rPr lang="es-A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31"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32"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33"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34" name="PlaceHolder 5"/>
          <p:cNvSpPr>
            <a:spLocks noGrp="1"/>
          </p:cNvSpPr>
          <p:nvPr>
            <p:ph/>
          </p:nvPr>
        </p:nvSpPr>
        <p:spPr>
          <a:xfrm>
            <a:off x="5155920" y="296028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D15DAA74-CE3F-4742-BB8C-3090E4FA9EFD}" type="slidenum">
              <a:t>&lt;#&gt;</a:t>
            </a:fld>
          </a:p>
        </p:txBody>
      </p:sp>
      <p:sp>
        <p:nvSpPr>
          <p:cNvPr id="9" name="PlaceHolder 8"/>
          <p:cNvSpPr>
            <a:spLocks noGrp="1"/>
          </p:cNvSpPr>
          <p:nvPr>
            <p:ph type="dt" idx="1"/>
          </p:nvPr>
        </p:nvSpPr>
        <p:spPr/>
        <p:txBody>
          <a:bodyPr/>
          <a:p>
            <a:r>
              <a:rPr lang="es-A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36" name="PlaceHolder 2"/>
          <p:cNvSpPr>
            <a:spLocks noGrp="1"/>
          </p:cNvSpPr>
          <p:nvPr>
            <p:ph/>
          </p:nvPr>
        </p:nvSpPr>
        <p:spPr>
          <a:xfrm>
            <a:off x="360000" y="1080000"/>
            <a:ext cx="301356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37" name="PlaceHolder 3"/>
          <p:cNvSpPr>
            <a:spLocks noGrp="1"/>
          </p:cNvSpPr>
          <p:nvPr>
            <p:ph/>
          </p:nvPr>
        </p:nvSpPr>
        <p:spPr>
          <a:xfrm>
            <a:off x="3524760" y="1080000"/>
            <a:ext cx="301356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38" name="PlaceHolder 4"/>
          <p:cNvSpPr>
            <a:spLocks noGrp="1"/>
          </p:cNvSpPr>
          <p:nvPr>
            <p:ph/>
          </p:nvPr>
        </p:nvSpPr>
        <p:spPr>
          <a:xfrm>
            <a:off x="6689160" y="1080000"/>
            <a:ext cx="301356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39" name="PlaceHolder 5"/>
          <p:cNvSpPr>
            <a:spLocks noGrp="1"/>
          </p:cNvSpPr>
          <p:nvPr>
            <p:ph/>
          </p:nvPr>
        </p:nvSpPr>
        <p:spPr>
          <a:xfrm>
            <a:off x="360000" y="2960280"/>
            <a:ext cx="301356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40" name="PlaceHolder 6"/>
          <p:cNvSpPr>
            <a:spLocks noGrp="1"/>
          </p:cNvSpPr>
          <p:nvPr>
            <p:ph/>
          </p:nvPr>
        </p:nvSpPr>
        <p:spPr>
          <a:xfrm>
            <a:off x="3524760" y="2960280"/>
            <a:ext cx="301356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41" name="PlaceHolder 7"/>
          <p:cNvSpPr>
            <a:spLocks noGrp="1"/>
          </p:cNvSpPr>
          <p:nvPr>
            <p:ph/>
          </p:nvPr>
        </p:nvSpPr>
        <p:spPr>
          <a:xfrm>
            <a:off x="6689160" y="2960280"/>
            <a:ext cx="301356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52628073-33CD-43DA-AEAF-21EBFC88F68E}" type="slidenum">
              <a:t>&lt;#&gt;</a:t>
            </a:fld>
          </a:p>
        </p:txBody>
      </p:sp>
      <p:sp>
        <p:nvSpPr>
          <p:cNvPr id="11" name="PlaceHolder 10"/>
          <p:cNvSpPr>
            <a:spLocks noGrp="1"/>
          </p:cNvSpPr>
          <p:nvPr>
            <p:ph type="dt" idx="1"/>
          </p:nvPr>
        </p:nvSpPr>
        <p:spPr/>
        <p:txBody>
          <a:bodyPr/>
          <a:p>
            <a:r>
              <a:rPr lang="es-A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1046FAAA-857C-4CEE-80A8-49662C81F753}" type="slidenum">
              <a:t>&lt;#&gt;</a:t>
            </a:fld>
          </a:p>
        </p:txBody>
      </p:sp>
      <p:sp>
        <p:nvSpPr>
          <p:cNvPr id="4" name="PlaceHolder 3"/>
          <p:cNvSpPr>
            <a:spLocks noGrp="1"/>
          </p:cNvSpPr>
          <p:nvPr>
            <p:ph type="dt" idx="4"/>
          </p:nvPr>
        </p:nvSpPr>
        <p:spPr/>
        <p:txBody>
          <a:bodyPr/>
          <a:p>
            <a:r>
              <a:rPr lang="es-A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50" name="PlaceHolder 2"/>
          <p:cNvSpPr>
            <a:spLocks noGrp="1"/>
          </p:cNvSpPr>
          <p:nvPr>
            <p:ph type="subTitle"/>
          </p:nvPr>
        </p:nvSpPr>
        <p:spPr>
          <a:xfrm>
            <a:off x="360000" y="1080000"/>
            <a:ext cx="9360000" cy="3600000"/>
          </a:xfrm>
          <a:prstGeom prst="rect">
            <a:avLst/>
          </a:prstGeom>
          <a:noFill/>
          <a:ln w="0">
            <a:noFill/>
          </a:ln>
        </p:spPr>
        <p:txBody>
          <a:bodyPr lIns="0" rIns="0" tIns="0" bIns="0" anchor="ctr">
            <a:noAutofit/>
          </a:bodyPr>
          <a:p>
            <a:pPr indent="0" algn="ctr">
              <a:buNone/>
            </a:pPr>
            <a:endParaRPr b="0" lang="es-AR" sz="3200" spc="-1" strike="noStrike">
              <a:solidFill>
                <a:srgbClr val="000000"/>
              </a:solidFill>
              <a:highlight>
                <a:srgbClr val="ffffff"/>
              </a:highlight>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9972437-D709-44A7-8E6A-ED54CD8192DD}" type="slidenum">
              <a:t>&lt;#&gt;</a:t>
            </a:fld>
          </a:p>
        </p:txBody>
      </p:sp>
      <p:sp>
        <p:nvSpPr>
          <p:cNvPr id="6" name="PlaceHolder 5"/>
          <p:cNvSpPr>
            <a:spLocks noGrp="1"/>
          </p:cNvSpPr>
          <p:nvPr>
            <p:ph type="dt" idx="4"/>
          </p:nvPr>
        </p:nvSpPr>
        <p:spPr/>
        <p:txBody>
          <a:bodyPr/>
          <a:p>
            <a:r>
              <a:rPr lang="es-A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52"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3E0014BD-1AC1-4721-A900-786000A520F7}" type="slidenum">
              <a:t>&lt;#&gt;</a:t>
            </a:fld>
          </a:p>
        </p:txBody>
      </p:sp>
      <p:sp>
        <p:nvSpPr>
          <p:cNvPr id="6" name="PlaceHolder 5"/>
          <p:cNvSpPr>
            <a:spLocks noGrp="1"/>
          </p:cNvSpPr>
          <p:nvPr>
            <p:ph type="dt" idx="4"/>
          </p:nvPr>
        </p:nvSpPr>
        <p:spPr/>
        <p:txBody>
          <a:bodyPr/>
          <a:p>
            <a:r>
              <a:rPr lang="es-A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54"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55"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5E2B6CC9-18F3-4BF8-A4B3-CB8A32836295}" type="slidenum">
              <a:t>&lt;#&gt;</a:t>
            </a:fld>
          </a:p>
        </p:txBody>
      </p:sp>
      <p:sp>
        <p:nvSpPr>
          <p:cNvPr id="7" name="PlaceHolder 6"/>
          <p:cNvSpPr>
            <a:spLocks noGrp="1"/>
          </p:cNvSpPr>
          <p:nvPr>
            <p:ph type="dt" idx="4"/>
          </p:nvPr>
        </p:nvSpPr>
        <p:spPr/>
        <p:txBody>
          <a:bodyPr/>
          <a:p>
            <a:r>
              <a:rPr lang="es-A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BA667EAC-67CD-4BF9-B0CD-6E6CD4DF1B68}" type="slidenum">
              <a:t>&lt;#&gt;</a:t>
            </a:fld>
          </a:p>
        </p:txBody>
      </p:sp>
      <p:sp>
        <p:nvSpPr>
          <p:cNvPr id="5" name="PlaceHolder 4"/>
          <p:cNvSpPr>
            <a:spLocks noGrp="1"/>
          </p:cNvSpPr>
          <p:nvPr>
            <p:ph type="dt" idx="4"/>
          </p:nvPr>
        </p:nvSpPr>
        <p:spPr/>
        <p:txBody>
          <a:bodyPr/>
          <a:p>
            <a:r>
              <a:rPr lang="es-A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7"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endParaRPr b="0" lang="es-AR" sz="3200" spc="-1" strike="noStrike">
              <a:solidFill>
                <a:srgbClr val="000000"/>
              </a:solidFill>
              <a:highlight>
                <a:srgbClr val="ffffff"/>
              </a:highlight>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6F25C115-CADD-4FE5-A601-FF0A380C7BEF}" type="slidenum">
              <a:t>&lt;#&gt;</a:t>
            </a:fld>
          </a:p>
        </p:txBody>
      </p:sp>
      <p:sp>
        <p:nvSpPr>
          <p:cNvPr id="5" name="PlaceHolder 4"/>
          <p:cNvSpPr>
            <a:spLocks noGrp="1"/>
          </p:cNvSpPr>
          <p:nvPr>
            <p:ph type="dt" idx="4"/>
          </p:nvPr>
        </p:nvSpPr>
        <p:spPr/>
        <p:txBody>
          <a:bodyPr/>
          <a:p>
            <a:r>
              <a:rPr lang="es-A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59"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60"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61"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15F3ECC-DB32-47C2-BD3C-CA6AD0C928E4}" type="slidenum">
              <a:t>&lt;#&gt;</a:t>
            </a:fld>
          </a:p>
        </p:txBody>
      </p:sp>
      <p:sp>
        <p:nvSpPr>
          <p:cNvPr id="8" name="PlaceHolder 7"/>
          <p:cNvSpPr>
            <a:spLocks noGrp="1"/>
          </p:cNvSpPr>
          <p:nvPr>
            <p:ph type="dt" idx="4"/>
          </p:nvPr>
        </p:nvSpPr>
        <p:spPr/>
        <p:txBody>
          <a:bodyPr/>
          <a:p>
            <a:r>
              <a:rPr lang="es-A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7" name="PlaceHolder 2"/>
          <p:cNvSpPr>
            <a:spLocks noGrp="1"/>
          </p:cNvSpPr>
          <p:nvPr>
            <p:ph type="subTitle"/>
          </p:nvPr>
        </p:nvSpPr>
        <p:spPr>
          <a:xfrm>
            <a:off x="360000" y="1080000"/>
            <a:ext cx="9360000" cy="3600000"/>
          </a:xfrm>
          <a:prstGeom prst="rect">
            <a:avLst/>
          </a:prstGeom>
          <a:noFill/>
          <a:ln w="0">
            <a:noFill/>
          </a:ln>
        </p:spPr>
        <p:txBody>
          <a:bodyPr lIns="0" rIns="0" tIns="0" bIns="0" anchor="ctr">
            <a:noAutofit/>
          </a:bodyPr>
          <a:p>
            <a:pPr indent="0" algn="ctr">
              <a:buNone/>
            </a:pPr>
            <a:endParaRPr b="0" lang="es-AR" sz="3200" spc="-1" strike="noStrike">
              <a:solidFill>
                <a:srgbClr val="000000"/>
              </a:solidFill>
              <a:highlight>
                <a:srgbClr val="ffffff"/>
              </a:highlight>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93946B7-3685-4978-B7FE-167DE4A55FCB}" type="slidenum">
              <a:t>&lt;#&gt;</a:t>
            </a:fld>
          </a:p>
        </p:txBody>
      </p:sp>
      <p:sp>
        <p:nvSpPr>
          <p:cNvPr id="6" name="PlaceHolder 5"/>
          <p:cNvSpPr>
            <a:spLocks noGrp="1"/>
          </p:cNvSpPr>
          <p:nvPr>
            <p:ph type="dt" idx="1"/>
          </p:nvPr>
        </p:nvSpPr>
        <p:spPr/>
        <p:txBody>
          <a:bodyPr/>
          <a:p>
            <a:r>
              <a:rPr lang="es-A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63"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64"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65" name="PlaceHolder 4"/>
          <p:cNvSpPr>
            <a:spLocks noGrp="1"/>
          </p:cNvSpPr>
          <p:nvPr>
            <p:ph/>
          </p:nvPr>
        </p:nvSpPr>
        <p:spPr>
          <a:xfrm>
            <a:off x="5155920" y="296028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2FA6FC61-BE14-43D9-8E55-5C8D5E5D084D}" type="slidenum">
              <a:t>&lt;#&gt;</a:t>
            </a:fld>
          </a:p>
        </p:txBody>
      </p:sp>
      <p:sp>
        <p:nvSpPr>
          <p:cNvPr id="8" name="PlaceHolder 7"/>
          <p:cNvSpPr>
            <a:spLocks noGrp="1"/>
          </p:cNvSpPr>
          <p:nvPr>
            <p:ph type="dt" idx="4"/>
          </p:nvPr>
        </p:nvSpPr>
        <p:spPr/>
        <p:txBody>
          <a:bodyPr/>
          <a:p>
            <a:r>
              <a:rPr lang="es-A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67"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68"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69" name="PlaceHolder 4"/>
          <p:cNvSpPr>
            <a:spLocks noGrp="1"/>
          </p:cNvSpPr>
          <p:nvPr>
            <p:ph/>
          </p:nvPr>
        </p:nvSpPr>
        <p:spPr>
          <a:xfrm>
            <a:off x="360000" y="2960280"/>
            <a:ext cx="936000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2607618-1EAB-423B-A465-116B7D038C06}" type="slidenum">
              <a:t>&lt;#&gt;</a:t>
            </a:fld>
          </a:p>
        </p:txBody>
      </p:sp>
      <p:sp>
        <p:nvSpPr>
          <p:cNvPr id="8" name="PlaceHolder 7"/>
          <p:cNvSpPr>
            <a:spLocks noGrp="1"/>
          </p:cNvSpPr>
          <p:nvPr>
            <p:ph type="dt" idx="4"/>
          </p:nvPr>
        </p:nvSpPr>
        <p:spPr/>
        <p:txBody>
          <a:bodyPr/>
          <a:p>
            <a:r>
              <a:rPr lang="es-A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71" name="PlaceHolder 2"/>
          <p:cNvSpPr>
            <a:spLocks noGrp="1"/>
          </p:cNvSpPr>
          <p:nvPr>
            <p:ph/>
          </p:nvPr>
        </p:nvSpPr>
        <p:spPr>
          <a:xfrm>
            <a:off x="360000" y="1080000"/>
            <a:ext cx="936000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72" name="PlaceHolder 3"/>
          <p:cNvSpPr>
            <a:spLocks noGrp="1"/>
          </p:cNvSpPr>
          <p:nvPr>
            <p:ph/>
          </p:nvPr>
        </p:nvSpPr>
        <p:spPr>
          <a:xfrm>
            <a:off x="360000" y="2960280"/>
            <a:ext cx="936000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4EED5F3-696F-4250-A5FA-F8CF35ED23DA}" type="slidenum">
              <a:t>&lt;#&gt;</a:t>
            </a:fld>
          </a:p>
        </p:txBody>
      </p:sp>
      <p:sp>
        <p:nvSpPr>
          <p:cNvPr id="7" name="PlaceHolder 6"/>
          <p:cNvSpPr>
            <a:spLocks noGrp="1"/>
          </p:cNvSpPr>
          <p:nvPr>
            <p:ph type="dt" idx="4"/>
          </p:nvPr>
        </p:nvSpPr>
        <p:spPr/>
        <p:txBody>
          <a:bodyPr/>
          <a:p>
            <a:r>
              <a:rPr lang="es-A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74"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75"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76"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77" name="PlaceHolder 5"/>
          <p:cNvSpPr>
            <a:spLocks noGrp="1"/>
          </p:cNvSpPr>
          <p:nvPr>
            <p:ph/>
          </p:nvPr>
        </p:nvSpPr>
        <p:spPr>
          <a:xfrm>
            <a:off x="5155920" y="296028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F8B21D6-A7D3-413B-93BA-2B1E9C492157}" type="slidenum">
              <a:t>&lt;#&gt;</a:t>
            </a:fld>
          </a:p>
        </p:txBody>
      </p:sp>
      <p:sp>
        <p:nvSpPr>
          <p:cNvPr id="9" name="PlaceHolder 8"/>
          <p:cNvSpPr>
            <a:spLocks noGrp="1"/>
          </p:cNvSpPr>
          <p:nvPr>
            <p:ph type="dt" idx="4"/>
          </p:nvPr>
        </p:nvSpPr>
        <p:spPr/>
        <p:txBody>
          <a:bodyPr/>
          <a:p>
            <a:r>
              <a:rPr lang="es-A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79" name="PlaceHolder 2"/>
          <p:cNvSpPr>
            <a:spLocks noGrp="1"/>
          </p:cNvSpPr>
          <p:nvPr>
            <p:ph/>
          </p:nvPr>
        </p:nvSpPr>
        <p:spPr>
          <a:xfrm>
            <a:off x="360000" y="1080000"/>
            <a:ext cx="301356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80" name="PlaceHolder 3"/>
          <p:cNvSpPr>
            <a:spLocks noGrp="1"/>
          </p:cNvSpPr>
          <p:nvPr>
            <p:ph/>
          </p:nvPr>
        </p:nvSpPr>
        <p:spPr>
          <a:xfrm>
            <a:off x="3524760" y="1080000"/>
            <a:ext cx="301356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81" name="PlaceHolder 4"/>
          <p:cNvSpPr>
            <a:spLocks noGrp="1"/>
          </p:cNvSpPr>
          <p:nvPr>
            <p:ph/>
          </p:nvPr>
        </p:nvSpPr>
        <p:spPr>
          <a:xfrm>
            <a:off x="6689160" y="1080000"/>
            <a:ext cx="301356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82" name="PlaceHolder 5"/>
          <p:cNvSpPr>
            <a:spLocks noGrp="1"/>
          </p:cNvSpPr>
          <p:nvPr>
            <p:ph/>
          </p:nvPr>
        </p:nvSpPr>
        <p:spPr>
          <a:xfrm>
            <a:off x="360000" y="2960280"/>
            <a:ext cx="301356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83" name="PlaceHolder 6"/>
          <p:cNvSpPr>
            <a:spLocks noGrp="1"/>
          </p:cNvSpPr>
          <p:nvPr>
            <p:ph/>
          </p:nvPr>
        </p:nvSpPr>
        <p:spPr>
          <a:xfrm>
            <a:off x="3524760" y="2960280"/>
            <a:ext cx="301356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84" name="PlaceHolder 7"/>
          <p:cNvSpPr>
            <a:spLocks noGrp="1"/>
          </p:cNvSpPr>
          <p:nvPr>
            <p:ph/>
          </p:nvPr>
        </p:nvSpPr>
        <p:spPr>
          <a:xfrm>
            <a:off x="6689160" y="2960280"/>
            <a:ext cx="301356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C2B8E553-B060-4253-A2FA-78AD90802665}" type="slidenum">
              <a:t>&lt;#&gt;</a:t>
            </a:fld>
          </a:p>
        </p:txBody>
      </p:sp>
      <p:sp>
        <p:nvSpPr>
          <p:cNvPr id="11" name="PlaceHolder 10"/>
          <p:cNvSpPr>
            <a:spLocks noGrp="1"/>
          </p:cNvSpPr>
          <p:nvPr>
            <p:ph type="dt" idx="4"/>
          </p:nvPr>
        </p:nvSpPr>
        <p:spPr/>
        <p:txBody>
          <a:bodyPr/>
          <a:p>
            <a:r>
              <a:rPr lang="es-A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A921BBD-812D-4150-9FC1-E0E181A516D3}" type="slidenum">
              <a:t>&lt;#&gt;</a:t>
            </a:fld>
          </a:p>
        </p:txBody>
      </p:sp>
      <p:sp>
        <p:nvSpPr>
          <p:cNvPr id="6" name="PlaceHolder 5"/>
          <p:cNvSpPr>
            <a:spLocks noGrp="1"/>
          </p:cNvSpPr>
          <p:nvPr>
            <p:ph type="dt" idx="1"/>
          </p:nvPr>
        </p:nvSpPr>
        <p:spPr/>
        <p:txBody>
          <a:bodyPr/>
          <a:p>
            <a:r>
              <a:rPr lang="es-A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11"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12"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6BEEFB4-A419-413A-B374-568463D34FD3}" type="slidenum">
              <a:t>&lt;#&gt;</a:t>
            </a:fld>
          </a:p>
        </p:txBody>
      </p:sp>
      <p:sp>
        <p:nvSpPr>
          <p:cNvPr id="7" name="PlaceHolder 6"/>
          <p:cNvSpPr>
            <a:spLocks noGrp="1"/>
          </p:cNvSpPr>
          <p:nvPr>
            <p:ph type="dt" idx="1"/>
          </p:nvPr>
        </p:nvSpPr>
        <p:spPr/>
        <p:txBody>
          <a:bodyPr/>
          <a:p>
            <a:r>
              <a:rPr lang="es-A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39E2103-B603-4560-A3D6-32F9F072DEDC}" type="slidenum">
              <a:t>&lt;#&gt;</a:t>
            </a:fld>
          </a:p>
        </p:txBody>
      </p:sp>
      <p:sp>
        <p:nvSpPr>
          <p:cNvPr id="5" name="PlaceHolder 4"/>
          <p:cNvSpPr>
            <a:spLocks noGrp="1"/>
          </p:cNvSpPr>
          <p:nvPr>
            <p:ph type="dt" idx="1"/>
          </p:nvPr>
        </p:nvSpPr>
        <p:spPr/>
        <p:txBody>
          <a:bodyPr/>
          <a:p>
            <a:r>
              <a:rPr lang="es-A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360000" y="180000"/>
            <a:ext cx="9360000" cy="2217240"/>
          </a:xfrm>
          <a:prstGeom prst="rect">
            <a:avLst/>
          </a:prstGeom>
          <a:noFill/>
          <a:ln w="0">
            <a:noFill/>
          </a:ln>
        </p:spPr>
        <p:txBody>
          <a:bodyPr lIns="0" rIns="0" tIns="0" bIns="0" anchor="ctr">
            <a:noAutofit/>
          </a:bodyPr>
          <a:p>
            <a:pPr algn="ctr"/>
            <a:endParaRPr b="0" lang="es-AR" sz="3200" spc="-1" strike="noStrike">
              <a:solidFill>
                <a:srgbClr val="000000"/>
              </a:solidFill>
              <a:highlight>
                <a:srgbClr val="ffffff"/>
              </a:highlight>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0AC73CF6-5384-4563-AD8C-E9D7B0C61ED0}" type="slidenum">
              <a:t>&lt;#&gt;</a:t>
            </a:fld>
          </a:p>
        </p:txBody>
      </p:sp>
      <p:sp>
        <p:nvSpPr>
          <p:cNvPr id="5" name="PlaceHolder 4"/>
          <p:cNvSpPr>
            <a:spLocks noGrp="1"/>
          </p:cNvSpPr>
          <p:nvPr>
            <p:ph type="dt" idx="1"/>
          </p:nvPr>
        </p:nvSpPr>
        <p:spPr/>
        <p:txBody>
          <a:bodyPr/>
          <a:p>
            <a:r>
              <a:rPr lang="es-A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16"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17" name="PlaceHolder 3"/>
          <p:cNvSpPr>
            <a:spLocks noGrp="1"/>
          </p:cNvSpPr>
          <p:nvPr>
            <p:ph/>
          </p:nvPr>
        </p:nvSpPr>
        <p:spPr>
          <a:xfrm>
            <a:off x="5155920" y="1080000"/>
            <a:ext cx="4567320" cy="360000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18" name="PlaceHolder 4"/>
          <p:cNvSpPr>
            <a:spLocks noGrp="1"/>
          </p:cNvSpPr>
          <p:nvPr>
            <p:ph/>
          </p:nvPr>
        </p:nvSpPr>
        <p:spPr>
          <a:xfrm>
            <a:off x="360000" y="296028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8E5AB59E-894F-43CB-AB41-B658D475FE27}" type="slidenum">
              <a:t>&lt;#&gt;</a:t>
            </a:fld>
          </a:p>
        </p:txBody>
      </p:sp>
      <p:sp>
        <p:nvSpPr>
          <p:cNvPr id="8" name="PlaceHolder 7"/>
          <p:cNvSpPr>
            <a:spLocks noGrp="1"/>
          </p:cNvSpPr>
          <p:nvPr>
            <p:ph type="dt" idx="1"/>
          </p:nvPr>
        </p:nvSpPr>
        <p:spPr/>
        <p:txBody>
          <a:bodyPr/>
          <a:p>
            <a:r>
              <a:rPr lang="es-A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20" name="PlaceHolder 2"/>
          <p:cNvSpPr>
            <a:spLocks noGrp="1"/>
          </p:cNvSpPr>
          <p:nvPr>
            <p:ph/>
          </p:nvPr>
        </p:nvSpPr>
        <p:spPr>
          <a:xfrm>
            <a:off x="360000" y="1080000"/>
            <a:ext cx="4567320" cy="360000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21"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22" name="PlaceHolder 4"/>
          <p:cNvSpPr>
            <a:spLocks noGrp="1"/>
          </p:cNvSpPr>
          <p:nvPr>
            <p:ph/>
          </p:nvPr>
        </p:nvSpPr>
        <p:spPr>
          <a:xfrm>
            <a:off x="5155920" y="296028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1BF1585D-8A59-4A2D-89CB-643D0C4C2FE3}" type="slidenum">
              <a:t>&lt;#&gt;</a:t>
            </a:fld>
          </a:p>
        </p:txBody>
      </p:sp>
      <p:sp>
        <p:nvSpPr>
          <p:cNvPr id="8" name="PlaceHolder 7"/>
          <p:cNvSpPr>
            <a:spLocks noGrp="1"/>
          </p:cNvSpPr>
          <p:nvPr>
            <p:ph type="dt" idx="1"/>
          </p:nvPr>
        </p:nvSpPr>
        <p:spPr/>
        <p:txBody>
          <a:bodyPr/>
          <a:p>
            <a:r>
              <a:rPr lang="es-A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24" name="PlaceHolder 2"/>
          <p:cNvSpPr>
            <a:spLocks noGrp="1"/>
          </p:cNvSpPr>
          <p:nvPr>
            <p:ph/>
          </p:nvPr>
        </p:nvSpPr>
        <p:spPr>
          <a:xfrm>
            <a:off x="360000" y="108000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25" name="PlaceHolder 3"/>
          <p:cNvSpPr>
            <a:spLocks noGrp="1"/>
          </p:cNvSpPr>
          <p:nvPr>
            <p:ph/>
          </p:nvPr>
        </p:nvSpPr>
        <p:spPr>
          <a:xfrm>
            <a:off x="5155920" y="1080000"/>
            <a:ext cx="456732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26" name="PlaceHolder 4"/>
          <p:cNvSpPr>
            <a:spLocks noGrp="1"/>
          </p:cNvSpPr>
          <p:nvPr>
            <p:ph/>
          </p:nvPr>
        </p:nvSpPr>
        <p:spPr>
          <a:xfrm>
            <a:off x="360000" y="2960280"/>
            <a:ext cx="9360000" cy="171684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FFAFBD88-C6A5-4D08-AFF6-A29F0E528321}" type="slidenum">
              <a:t>&lt;#&gt;</a:t>
            </a:fld>
          </a:p>
        </p:txBody>
      </p:sp>
      <p:sp>
        <p:nvSpPr>
          <p:cNvPr id="8" name="PlaceHolder 7"/>
          <p:cNvSpPr>
            <a:spLocks noGrp="1"/>
          </p:cNvSpPr>
          <p:nvPr>
            <p:ph type="dt" idx="1"/>
          </p:nvPr>
        </p:nvSpPr>
        <p:spPr/>
        <p:txBody>
          <a:bodyPr/>
          <a:p>
            <a:r>
              <a:rPr lang="es-A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
          <p:cNvSpPr/>
          <p:nvPr/>
        </p:nvSpPr>
        <p:spPr>
          <a:xfrm flipH="1" flipV="1">
            <a:off x="0" y="4500000"/>
            <a:ext cx="10080000" cy="1170000"/>
          </a:xfrm>
          <a:prstGeom prst="flowChartDocumen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s-AR" sz="1800" spc="-1" strike="noStrike">
              <a:solidFill>
                <a:srgbClr val="000000"/>
              </a:solidFill>
              <a:latin typeface="Arial"/>
            </a:endParaRPr>
          </a:p>
        </p:txBody>
      </p:sp>
      <p:sp>
        <p:nvSpPr>
          <p:cNvPr id="1" name="PlaceHolder 1"/>
          <p:cNvSpPr>
            <a:spLocks noGrp="1"/>
          </p:cNvSpPr>
          <p:nvPr>
            <p:ph type="title"/>
          </p:nvPr>
        </p:nvSpPr>
        <p:spPr>
          <a:xfrm>
            <a:off x="0" y="1620000"/>
            <a:ext cx="9000000" cy="1080000"/>
          </a:xfrm>
          <a:prstGeom prst="rect">
            <a:avLst/>
          </a:prstGeom>
          <a:noFill/>
          <a:ln w="0">
            <a:noFill/>
          </a:ln>
        </p:spPr>
        <p:txBody>
          <a:bodyPr lIns="0" rIns="0" tIns="0" bIns="0" anchor="ctr">
            <a:noAutofit/>
          </a:bodyPr>
          <a:p>
            <a:pPr indent="0" algn="ctr">
              <a:buNone/>
            </a:pPr>
            <a:r>
              <a:rPr b="0" lang="es-AR" sz="3300" spc="-1" strike="noStrike">
                <a:solidFill>
                  <a:srgbClr val="dd4100"/>
                </a:solidFill>
                <a:latin typeface="Arial"/>
              </a:rPr>
              <a:t>Pulse para editar el formato del texto de título</a:t>
            </a:r>
            <a:endParaRPr b="0" lang="es-AR" sz="3300" spc="-1" strike="noStrike">
              <a:solidFill>
                <a:srgbClr val="dd4100"/>
              </a:solidFill>
              <a:latin typeface="Arial"/>
            </a:endParaRPr>
          </a:p>
        </p:txBody>
      </p:sp>
      <p:sp>
        <p:nvSpPr>
          <p:cNvPr id="2" name="PlaceHolder 2"/>
          <p:cNvSpPr>
            <a:spLocks noGrp="1"/>
          </p:cNvSpPr>
          <p:nvPr>
            <p:ph type="body"/>
          </p:nvPr>
        </p:nvSpPr>
        <p:spPr>
          <a:xfrm>
            <a:off x="360000" y="2880000"/>
            <a:ext cx="9360000" cy="1620000"/>
          </a:xfrm>
          <a:prstGeom prst="rect">
            <a:avLst/>
          </a:prstGeom>
          <a:noFill/>
          <a:ln w="0">
            <a:noFill/>
          </a:ln>
        </p:spPr>
        <p:txBody>
          <a:bodyPr lIns="0" rIns="0" tIns="0" bIns="0" anchor="t">
            <a:normAutofit fontScale="80000"/>
          </a:bodyPr>
          <a:p>
            <a:pPr marL="345600" indent="-259200">
              <a:spcBef>
                <a:spcPts val="1060"/>
              </a:spcBef>
              <a:buClr>
                <a:srgbClr val="77caee"/>
              </a:buClr>
              <a:buSzPct val="45000"/>
              <a:buFont typeface="Wingdings" charset="2"/>
              <a:buChar char=""/>
            </a:pPr>
            <a:r>
              <a:rPr b="0" lang="es-AR" sz="2400" spc="-1" strike="noStrike">
                <a:solidFill>
                  <a:srgbClr val="009bdd"/>
                </a:solidFill>
                <a:latin typeface="Arial"/>
              </a:rPr>
              <a:t>Pulse para editar el formato de texto del esquema</a:t>
            </a:r>
            <a:endParaRPr b="0" lang="es-AR" sz="2400" spc="-1" strike="noStrike">
              <a:solidFill>
                <a:srgbClr val="009bdd"/>
              </a:solidFill>
              <a:latin typeface="Arial"/>
            </a:endParaRPr>
          </a:p>
          <a:p>
            <a:pPr lvl="1" marL="691200" indent="-259200">
              <a:spcBef>
                <a:spcPts val="850"/>
              </a:spcBef>
              <a:buClr>
                <a:srgbClr val="77caee"/>
              </a:buClr>
              <a:buSzPct val="45000"/>
              <a:buFont typeface="Wingdings" charset="2"/>
              <a:buChar char=""/>
            </a:pPr>
            <a:r>
              <a:rPr b="0" lang="es-AR" sz="2100" spc="-1" strike="noStrike">
                <a:solidFill>
                  <a:srgbClr val="009bdd"/>
                </a:solidFill>
                <a:latin typeface="Arial"/>
              </a:rPr>
              <a:t>Segundo nivel del esquema</a:t>
            </a:r>
            <a:endParaRPr b="0" lang="es-AR" sz="2100" spc="-1" strike="noStrike">
              <a:solidFill>
                <a:srgbClr val="009bdd"/>
              </a:solidFill>
              <a:latin typeface="Arial"/>
            </a:endParaRPr>
          </a:p>
          <a:p>
            <a:pPr lvl="2" marL="1036800" indent="-230400">
              <a:spcBef>
                <a:spcPts val="635"/>
              </a:spcBef>
              <a:buClr>
                <a:srgbClr val="77caee"/>
              </a:buClr>
              <a:buSzPct val="45000"/>
              <a:buFont typeface="Wingdings" charset="2"/>
              <a:buChar char=""/>
            </a:pPr>
            <a:r>
              <a:rPr b="0" lang="es-AR" sz="1800" spc="-1" strike="noStrike">
                <a:solidFill>
                  <a:srgbClr val="009bdd"/>
                </a:solidFill>
                <a:latin typeface="Arial"/>
              </a:rPr>
              <a:t>Tercer nivel del esquema</a:t>
            </a:r>
            <a:endParaRPr b="0" lang="es-AR" sz="1800" spc="-1" strike="noStrike">
              <a:solidFill>
                <a:srgbClr val="009bdd"/>
              </a:solidFill>
              <a:latin typeface="Arial"/>
            </a:endParaRPr>
          </a:p>
          <a:p>
            <a:pPr lvl="3" marL="1382400" indent="-172800">
              <a:spcBef>
                <a:spcPts val="422"/>
              </a:spcBef>
              <a:buClr>
                <a:srgbClr val="77caee"/>
              </a:buClr>
              <a:buSzPct val="45000"/>
              <a:buFont typeface="Wingdings" charset="2"/>
              <a:buChar char=""/>
            </a:pPr>
            <a:r>
              <a:rPr b="0" lang="es-AR" sz="1500" spc="-1" strike="noStrike">
                <a:solidFill>
                  <a:srgbClr val="009bdd"/>
                </a:solidFill>
                <a:latin typeface="Arial"/>
              </a:rPr>
              <a:t>Cuarto nivel del esquema</a:t>
            </a:r>
            <a:endParaRPr b="0" lang="es-AR" sz="1500" spc="-1" strike="noStrike">
              <a:solidFill>
                <a:srgbClr val="009bdd"/>
              </a:solidFill>
              <a:latin typeface="Arial"/>
            </a:endParaRPr>
          </a:p>
          <a:p>
            <a:pPr lvl="4" marL="1728000" indent="-172800">
              <a:spcBef>
                <a:spcPts val="210"/>
              </a:spcBef>
              <a:buClr>
                <a:srgbClr val="77caee"/>
              </a:buClr>
              <a:buSzPct val="45000"/>
              <a:buFont typeface="Wingdings" charset="2"/>
              <a:buChar char=""/>
            </a:pPr>
            <a:r>
              <a:rPr b="0" lang="es-AR" sz="1500" spc="-1" strike="noStrike">
                <a:solidFill>
                  <a:srgbClr val="009bdd"/>
                </a:solidFill>
                <a:latin typeface="Arial"/>
              </a:rPr>
              <a:t>Quinto nivel del esquema</a:t>
            </a:r>
            <a:endParaRPr b="0" lang="es-AR" sz="1500" spc="-1" strike="noStrike">
              <a:solidFill>
                <a:srgbClr val="009bdd"/>
              </a:solidFill>
              <a:latin typeface="Arial"/>
            </a:endParaRPr>
          </a:p>
          <a:p>
            <a:pPr lvl="5" marL="2073600" indent="-172800">
              <a:spcBef>
                <a:spcPts val="210"/>
              </a:spcBef>
              <a:buClr>
                <a:srgbClr val="77caee"/>
              </a:buClr>
              <a:buSzPct val="45000"/>
              <a:buFont typeface="Wingdings" charset="2"/>
              <a:buChar char=""/>
            </a:pPr>
            <a:r>
              <a:rPr b="0" lang="es-AR" sz="1500" spc="-1" strike="noStrike">
                <a:solidFill>
                  <a:srgbClr val="009bdd"/>
                </a:solidFill>
                <a:latin typeface="Arial"/>
              </a:rPr>
              <a:t>Sexto nivel del esquema</a:t>
            </a:r>
            <a:endParaRPr b="0" lang="es-AR" sz="1500" spc="-1" strike="noStrike">
              <a:solidFill>
                <a:srgbClr val="009bdd"/>
              </a:solidFill>
              <a:latin typeface="Arial"/>
            </a:endParaRPr>
          </a:p>
          <a:p>
            <a:pPr lvl="6" marL="2419200" indent="-172800">
              <a:spcBef>
                <a:spcPts val="210"/>
              </a:spcBef>
              <a:buClr>
                <a:srgbClr val="77caee"/>
              </a:buClr>
              <a:buSzPct val="45000"/>
              <a:buFont typeface="Wingdings" charset="2"/>
              <a:buChar char=""/>
            </a:pPr>
            <a:r>
              <a:rPr b="0" lang="es-AR" sz="1500" spc="-1" strike="noStrike">
                <a:solidFill>
                  <a:srgbClr val="009bdd"/>
                </a:solidFill>
                <a:latin typeface="Arial"/>
              </a:rPr>
              <a:t>Séptimo nivel del esquema</a:t>
            </a:r>
            <a:endParaRPr b="0" lang="es-AR" sz="1500" spc="-1" strike="noStrike">
              <a:solidFill>
                <a:srgbClr val="009bdd"/>
              </a:solidFill>
              <a:latin typeface="Arial"/>
            </a:endParaRPr>
          </a:p>
        </p:txBody>
      </p:sp>
      <p:sp>
        <p:nvSpPr>
          <p:cNvPr id="3" name="PlaceHolder 3"/>
          <p:cNvSpPr>
            <a:spLocks noGrp="1"/>
          </p:cNvSpPr>
          <p:nvPr>
            <p:ph type="dt" idx="1"/>
          </p:nvPr>
        </p:nvSpPr>
        <p:spPr>
          <a:xfrm>
            <a:off x="360000" y="5220000"/>
            <a:ext cx="2340000" cy="360000"/>
          </a:xfrm>
          <a:prstGeom prst="rect">
            <a:avLst/>
          </a:prstGeom>
          <a:noFill/>
          <a:ln w="0">
            <a:noFill/>
          </a:ln>
        </p:spPr>
        <p:txBody>
          <a:bodyPr lIns="0" rIns="0" tIns="0" bIns="0" anchor="t">
            <a:noAutofit/>
          </a:bodyPr>
          <a:lstStyle>
            <a:lvl1pPr indent="0">
              <a:buNone/>
              <a:defRPr b="0" lang="es-AR" sz="1400" spc="-1" strike="noStrike">
                <a:solidFill>
                  <a:srgbClr val="ffffff"/>
                </a:solidFill>
                <a:latin typeface="Arial"/>
              </a:defRPr>
            </a:lvl1pPr>
          </a:lstStyle>
          <a:p>
            <a:pPr indent="0">
              <a:buNone/>
            </a:pPr>
            <a:r>
              <a:rPr b="0" lang="es-AR" sz="1400" spc="-1" strike="noStrike">
                <a:solidFill>
                  <a:srgbClr val="ffffff"/>
                </a:solidFill>
                <a:latin typeface="Arial"/>
              </a:rPr>
              <a:t>&lt;fecha/hora&gt;</a:t>
            </a:r>
            <a:endParaRPr b="0" lang="es-AR" sz="1400" spc="-1" strike="noStrike">
              <a:solidFill>
                <a:srgbClr val="ffffff"/>
              </a:solidFill>
              <a:latin typeface="Arial"/>
            </a:endParaRPr>
          </a:p>
        </p:txBody>
      </p:sp>
      <p:sp>
        <p:nvSpPr>
          <p:cNvPr id="4" name="PlaceHolder 4"/>
          <p:cNvSpPr>
            <a:spLocks noGrp="1"/>
          </p:cNvSpPr>
          <p:nvPr>
            <p:ph type="ftr" idx="2"/>
          </p:nvPr>
        </p:nvSpPr>
        <p:spPr>
          <a:xfrm>
            <a:off x="3420000" y="5220000"/>
            <a:ext cx="3240000" cy="360000"/>
          </a:xfrm>
          <a:prstGeom prst="rect">
            <a:avLst/>
          </a:prstGeom>
          <a:noFill/>
          <a:ln w="0">
            <a:noFill/>
          </a:ln>
        </p:spPr>
        <p:txBody>
          <a:bodyPr lIns="0" rIns="0" tIns="0" bIns="0" anchor="t">
            <a:noAutofit/>
          </a:bodyPr>
          <a:lstStyle>
            <a:lvl1pPr indent="0" algn="ctr">
              <a:buNone/>
              <a:defRPr b="0" lang="es-AR" sz="1400" spc="-1" strike="noStrike">
                <a:solidFill>
                  <a:srgbClr val="ffffff"/>
                </a:solidFill>
                <a:latin typeface="Arial"/>
              </a:defRPr>
            </a:lvl1pPr>
          </a:lstStyle>
          <a:p>
            <a:pPr indent="0" algn="ctr">
              <a:buNone/>
            </a:pPr>
            <a:r>
              <a:rPr b="0" lang="es-AR" sz="1400" spc="-1" strike="noStrike">
                <a:solidFill>
                  <a:srgbClr val="ffffff"/>
                </a:solidFill>
                <a:latin typeface="Arial"/>
              </a:rPr>
              <a:t>&lt;pie de página&gt;</a:t>
            </a:r>
            <a:endParaRPr b="0" lang="es-AR" sz="1400" spc="-1" strike="noStrike">
              <a:solidFill>
                <a:srgbClr val="ffffff"/>
              </a:solidFill>
              <a:latin typeface="Arial"/>
            </a:endParaRPr>
          </a:p>
        </p:txBody>
      </p:sp>
      <p:sp>
        <p:nvSpPr>
          <p:cNvPr id="5" name="PlaceHolder 5"/>
          <p:cNvSpPr>
            <a:spLocks noGrp="1"/>
          </p:cNvSpPr>
          <p:nvPr>
            <p:ph type="sldNum" idx="3"/>
          </p:nvPr>
        </p:nvSpPr>
        <p:spPr>
          <a:xfrm>
            <a:off x="7380000" y="5220000"/>
            <a:ext cx="2340000" cy="360000"/>
          </a:xfrm>
          <a:prstGeom prst="rect">
            <a:avLst/>
          </a:prstGeom>
          <a:noFill/>
          <a:ln w="0">
            <a:noFill/>
          </a:ln>
        </p:spPr>
        <p:txBody>
          <a:bodyPr lIns="0" rIns="0" tIns="0" bIns="0" anchor="t">
            <a:noAutofit/>
          </a:bodyPr>
          <a:lstStyle>
            <a:lvl1pPr indent="0" algn="r">
              <a:buNone/>
              <a:defRPr b="0" lang="es-AR" sz="1400" spc="-1" strike="noStrike">
                <a:solidFill>
                  <a:srgbClr val="ffffff"/>
                </a:solidFill>
                <a:latin typeface="Arial"/>
              </a:defRPr>
            </a:lvl1pPr>
          </a:lstStyle>
          <a:p>
            <a:pPr indent="0" algn="r">
              <a:buNone/>
            </a:pPr>
            <a:fld id="{51826991-8C48-4B9F-974E-56D748E9B29E}" type="slidenum">
              <a:rPr b="0" lang="es-AR" sz="1400" spc="-1" strike="noStrike">
                <a:solidFill>
                  <a:srgbClr val="ffffff"/>
                </a:solidFill>
                <a:latin typeface="Arial"/>
              </a:rPr>
              <a:t>&lt;número&gt;</a:t>
            </a:fld>
            <a:endParaRPr b="0" lang="es-AR"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
          <p:cNvSpPr/>
          <p:nvPr/>
        </p:nvSpPr>
        <p:spPr>
          <a:xfrm>
            <a:off x="0" y="0"/>
            <a:ext cx="10076760" cy="720000"/>
          </a:xfrm>
          <a:prstGeom prst="rec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s-AR" sz="1800" spc="-1" strike="noStrike">
              <a:solidFill>
                <a:srgbClr val="000000"/>
              </a:solidFill>
              <a:latin typeface="Arial"/>
            </a:endParaRPr>
          </a:p>
        </p:txBody>
      </p:sp>
      <p:sp>
        <p:nvSpPr>
          <p:cNvPr id="43" name=""/>
          <p:cNvSpPr/>
          <p:nvPr/>
        </p:nvSpPr>
        <p:spPr>
          <a:xfrm>
            <a:off x="3240" y="5040000"/>
            <a:ext cx="10076760" cy="631440"/>
          </a:xfrm>
          <a:prstGeom prst="rect">
            <a:avLst/>
          </a:prstGeom>
          <a:gradFill rotWithShape="0">
            <a:gsLst>
              <a:gs pos="0">
                <a:srgbClr val="77caee"/>
              </a:gs>
              <a:gs pos="100000">
                <a:srgbClr val="009bdd"/>
              </a:gs>
            </a:gsLst>
            <a:lin ang="10800000"/>
          </a:gradFill>
          <a:ln w="18000">
            <a:noFill/>
          </a:ln>
          <a:effectLst>
            <a:outerShdw dist="10800" dir="5400000" blurRad="0" rotWithShape="0">
              <a:srgbClr val="009bdd"/>
            </a:outerShdw>
          </a:effectLst>
        </p:spPr>
        <p:style>
          <a:lnRef idx="0"/>
          <a:fillRef idx="0"/>
          <a:effectRef idx="0"/>
          <a:fontRef idx="minor"/>
        </p:style>
        <p:txBody>
          <a:bodyPr wrap="none" lIns="90000" rIns="90000" tIns="45000" bIns="45000" anchor="ctr">
            <a:noAutofit/>
          </a:bodyPr>
          <a:p>
            <a:endParaRPr b="0" lang="es-AR" sz="1800" spc="-1" strike="noStrike">
              <a:solidFill>
                <a:srgbClr val="000000"/>
              </a:solidFill>
              <a:latin typeface="Arial"/>
            </a:endParaRPr>
          </a:p>
        </p:txBody>
      </p:sp>
      <p:sp>
        <p:nvSpPr>
          <p:cNvPr id="4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Pulse para editar el formato del texto de título</a:t>
            </a:r>
            <a:endParaRPr b="0" lang="es-AR" sz="3300" spc="-1" strike="noStrike">
              <a:solidFill>
                <a:srgbClr val="ffffff"/>
              </a:solidFill>
              <a:latin typeface="Arial"/>
            </a:endParaRPr>
          </a:p>
        </p:txBody>
      </p:sp>
      <p:sp>
        <p:nvSpPr>
          <p:cNvPr id="45" name="PlaceHolder 2"/>
          <p:cNvSpPr>
            <a:spLocks noGrp="1"/>
          </p:cNvSpPr>
          <p:nvPr>
            <p:ph type="body"/>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Pulse para editar el formato de texto del esquema</a:t>
            </a:r>
            <a:endParaRPr b="0" lang="es-AR" sz="2400" spc="-1" strike="noStrike">
              <a:solidFill>
                <a:srgbClr val="009bdd"/>
              </a:solidFill>
              <a:latin typeface="Arial"/>
            </a:endParaRPr>
          </a:p>
          <a:p>
            <a:pPr lvl="1" marL="864000" indent="-324000">
              <a:spcBef>
                <a:spcPts val="850"/>
              </a:spcBef>
              <a:buClr>
                <a:srgbClr val="77caee"/>
              </a:buClr>
              <a:buSzPct val="45000"/>
              <a:buFont typeface="Wingdings" charset="2"/>
              <a:buChar char=""/>
            </a:pPr>
            <a:r>
              <a:rPr b="0" lang="es-AR" sz="2100" spc="-1" strike="noStrike">
                <a:solidFill>
                  <a:srgbClr val="009bdd"/>
                </a:solidFill>
                <a:latin typeface="Arial"/>
              </a:rPr>
              <a:t>Segundo nivel del esquema</a:t>
            </a:r>
            <a:endParaRPr b="0" lang="es-AR" sz="2100" spc="-1" strike="noStrike">
              <a:solidFill>
                <a:srgbClr val="009bdd"/>
              </a:solidFill>
              <a:latin typeface="Arial"/>
            </a:endParaRPr>
          </a:p>
          <a:p>
            <a:pPr lvl="2" marL="1296000" indent="-288000">
              <a:spcBef>
                <a:spcPts val="635"/>
              </a:spcBef>
              <a:buClr>
                <a:srgbClr val="77caee"/>
              </a:buClr>
              <a:buSzPct val="45000"/>
              <a:buFont typeface="Wingdings" charset="2"/>
              <a:buChar char=""/>
            </a:pPr>
            <a:r>
              <a:rPr b="0" lang="es-AR" sz="1800" spc="-1" strike="noStrike">
                <a:solidFill>
                  <a:srgbClr val="009bdd"/>
                </a:solidFill>
                <a:latin typeface="Arial"/>
              </a:rPr>
              <a:t>Tercer nivel del esquema</a:t>
            </a:r>
            <a:endParaRPr b="0" lang="es-AR" sz="1800" spc="-1" strike="noStrike">
              <a:solidFill>
                <a:srgbClr val="009bdd"/>
              </a:solidFill>
              <a:latin typeface="Arial"/>
            </a:endParaRPr>
          </a:p>
          <a:p>
            <a:pPr lvl="3" marL="1728000" indent="-216000">
              <a:spcBef>
                <a:spcPts val="422"/>
              </a:spcBef>
              <a:buClr>
                <a:srgbClr val="77caee"/>
              </a:buClr>
              <a:buSzPct val="45000"/>
              <a:buFont typeface="Wingdings" charset="2"/>
              <a:buChar char=""/>
            </a:pPr>
            <a:r>
              <a:rPr b="0" lang="es-AR" sz="1500" spc="-1" strike="noStrike">
                <a:solidFill>
                  <a:srgbClr val="009bdd"/>
                </a:solidFill>
                <a:latin typeface="Arial"/>
              </a:rPr>
              <a:t>Cuarto nivel del esquema</a:t>
            </a:r>
            <a:endParaRPr b="0" lang="es-AR" sz="1500" spc="-1" strike="noStrike">
              <a:solidFill>
                <a:srgbClr val="009bdd"/>
              </a:solidFill>
              <a:latin typeface="Arial"/>
            </a:endParaRPr>
          </a:p>
          <a:p>
            <a:pPr lvl="4" marL="2160000" indent="-216000">
              <a:spcBef>
                <a:spcPts val="210"/>
              </a:spcBef>
              <a:buClr>
                <a:srgbClr val="77caee"/>
              </a:buClr>
              <a:buSzPct val="45000"/>
              <a:buFont typeface="Wingdings" charset="2"/>
              <a:buChar char=""/>
            </a:pPr>
            <a:r>
              <a:rPr b="0" lang="es-AR" sz="1500" spc="-1" strike="noStrike">
                <a:solidFill>
                  <a:srgbClr val="009bdd"/>
                </a:solidFill>
                <a:latin typeface="Arial"/>
              </a:rPr>
              <a:t>Quinto nivel del esquema</a:t>
            </a:r>
            <a:endParaRPr b="0" lang="es-AR" sz="1500" spc="-1" strike="noStrike">
              <a:solidFill>
                <a:srgbClr val="009bdd"/>
              </a:solidFill>
              <a:latin typeface="Arial"/>
            </a:endParaRPr>
          </a:p>
          <a:p>
            <a:pPr lvl="5" marL="2592000" indent="-216000">
              <a:spcBef>
                <a:spcPts val="210"/>
              </a:spcBef>
              <a:buClr>
                <a:srgbClr val="77caee"/>
              </a:buClr>
              <a:buSzPct val="45000"/>
              <a:buFont typeface="Wingdings" charset="2"/>
              <a:buChar char=""/>
            </a:pPr>
            <a:r>
              <a:rPr b="0" lang="es-AR" sz="1500" spc="-1" strike="noStrike">
                <a:solidFill>
                  <a:srgbClr val="009bdd"/>
                </a:solidFill>
                <a:latin typeface="Arial"/>
              </a:rPr>
              <a:t>Sexto nivel del esquema</a:t>
            </a:r>
            <a:endParaRPr b="0" lang="es-AR" sz="1500" spc="-1" strike="noStrike">
              <a:solidFill>
                <a:srgbClr val="009bdd"/>
              </a:solidFill>
              <a:latin typeface="Arial"/>
            </a:endParaRPr>
          </a:p>
          <a:p>
            <a:pPr lvl="6" marL="3024000" indent="-216000">
              <a:spcBef>
                <a:spcPts val="210"/>
              </a:spcBef>
              <a:buClr>
                <a:srgbClr val="77caee"/>
              </a:buClr>
              <a:buSzPct val="45000"/>
              <a:buFont typeface="Wingdings" charset="2"/>
              <a:buChar char=""/>
            </a:pPr>
            <a:r>
              <a:rPr b="0" lang="es-AR" sz="1500" spc="-1" strike="noStrike">
                <a:solidFill>
                  <a:srgbClr val="009bdd"/>
                </a:solidFill>
                <a:latin typeface="Arial"/>
              </a:rPr>
              <a:t>Séptimo nivel del esquema</a:t>
            </a:r>
            <a:endParaRPr b="0" lang="es-AR" sz="1500" spc="-1" strike="noStrike">
              <a:solidFill>
                <a:srgbClr val="009bdd"/>
              </a:solidFill>
              <a:latin typeface="Arial"/>
            </a:endParaRPr>
          </a:p>
        </p:txBody>
      </p:sp>
      <p:sp>
        <p:nvSpPr>
          <p:cNvPr id="46" name="PlaceHolder 3"/>
          <p:cNvSpPr>
            <a:spLocks noGrp="1"/>
          </p:cNvSpPr>
          <p:nvPr>
            <p:ph type="dt" idx="4"/>
          </p:nvPr>
        </p:nvSpPr>
        <p:spPr>
          <a:xfrm>
            <a:off x="360000" y="5220000"/>
            <a:ext cx="2340000" cy="360000"/>
          </a:xfrm>
          <a:prstGeom prst="rect">
            <a:avLst/>
          </a:prstGeom>
          <a:noFill/>
          <a:ln w="0">
            <a:noFill/>
          </a:ln>
        </p:spPr>
        <p:txBody>
          <a:bodyPr lIns="0" rIns="0" tIns="0" bIns="0" anchor="t">
            <a:noAutofit/>
          </a:bodyPr>
          <a:lstStyle>
            <a:lvl1pPr indent="0">
              <a:buNone/>
              <a:defRPr b="0" lang="es-AR" sz="1400" spc="-1" strike="noStrike">
                <a:solidFill>
                  <a:srgbClr val="ffffff"/>
                </a:solidFill>
                <a:latin typeface="Arial"/>
              </a:defRPr>
            </a:lvl1pPr>
          </a:lstStyle>
          <a:p>
            <a:pPr indent="0">
              <a:buNone/>
            </a:pPr>
            <a:r>
              <a:rPr b="0" lang="es-AR" sz="1400" spc="-1" strike="noStrike">
                <a:solidFill>
                  <a:srgbClr val="ffffff"/>
                </a:solidFill>
                <a:latin typeface="Arial"/>
              </a:rPr>
              <a:t>&lt;fecha/hora&gt;</a:t>
            </a:r>
            <a:endParaRPr b="0" lang="es-AR" sz="1400" spc="-1" strike="noStrike">
              <a:solidFill>
                <a:srgbClr val="ffffff"/>
              </a:solidFill>
              <a:latin typeface="Arial"/>
            </a:endParaRPr>
          </a:p>
        </p:txBody>
      </p:sp>
      <p:sp>
        <p:nvSpPr>
          <p:cNvPr id="47" name="PlaceHolder 4"/>
          <p:cNvSpPr>
            <a:spLocks noGrp="1"/>
          </p:cNvSpPr>
          <p:nvPr>
            <p:ph type="ftr" idx="5"/>
          </p:nvPr>
        </p:nvSpPr>
        <p:spPr>
          <a:xfrm>
            <a:off x="3420000" y="5220000"/>
            <a:ext cx="3240000" cy="360000"/>
          </a:xfrm>
          <a:prstGeom prst="rect">
            <a:avLst/>
          </a:prstGeom>
          <a:noFill/>
          <a:ln w="0">
            <a:noFill/>
          </a:ln>
        </p:spPr>
        <p:txBody>
          <a:bodyPr lIns="0" rIns="0" tIns="0" bIns="0" anchor="t">
            <a:noAutofit/>
          </a:bodyPr>
          <a:lstStyle>
            <a:lvl1pPr indent="0" algn="ctr">
              <a:buNone/>
              <a:defRPr b="0" lang="es-AR" sz="1400" spc="-1" strike="noStrike">
                <a:solidFill>
                  <a:srgbClr val="ffffff"/>
                </a:solidFill>
                <a:latin typeface="Arial"/>
              </a:defRPr>
            </a:lvl1pPr>
          </a:lstStyle>
          <a:p>
            <a:pPr indent="0" algn="ctr">
              <a:buNone/>
            </a:pPr>
            <a:r>
              <a:rPr b="0" lang="es-AR" sz="1400" spc="-1" strike="noStrike">
                <a:solidFill>
                  <a:srgbClr val="ffffff"/>
                </a:solidFill>
                <a:latin typeface="Arial"/>
              </a:rPr>
              <a:t>&lt;pie de página&gt;</a:t>
            </a:r>
            <a:endParaRPr b="0" lang="es-AR" sz="1400" spc="-1" strike="noStrike">
              <a:solidFill>
                <a:srgbClr val="ffffff"/>
              </a:solidFill>
              <a:latin typeface="Arial"/>
            </a:endParaRPr>
          </a:p>
        </p:txBody>
      </p:sp>
      <p:sp>
        <p:nvSpPr>
          <p:cNvPr id="48" name="PlaceHolder 5"/>
          <p:cNvSpPr>
            <a:spLocks noGrp="1"/>
          </p:cNvSpPr>
          <p:nvPr>
            <p:ph type="sldNum" idx="6"/>
          </p:nvPr>
        </p:nvSpPr>
        <p:spPr>
          <a:xfrm>
            <a:off x="7380000" y="5220000"/>
            <a:ext cx="2340000" cy="360000"/>
          </a:xfrm>
          <a:prstGeom prst="rect">
            <a:avLst/>
          </a:prstGeom>
          <a:noFill/>
          <a:ln w="0">
            <a:noFill/>
          </a:ln>
        </p:spPr>
        <p:txBody>
          <a:bodyPr lIns="0" rIns="0" tIns="0" bIns="0" anchor="t">
            <a:noAutofit/>
          </a:bodyPr>
          <a:lstStyle>
            <a:lvl1pPr indent="0" algn="r">
              <a:buNone/>
              <a:defRPr b="0" lang="es-AR" sz="1400" spc="-1" strike="noStrike">
                <a:solidFill>
                  <a:srgbClr val="ffffff"/>
                </a:solidFill>
                <a:latin typeface="Arial"/>
              </a:defRPr>
            </a:lvl1pPr>
          </a:lstStyle>
          <a:p>
            <a:pPr indent="0" algn="r">
              <a:buNone/>
            </a:pPr>
            <a:fld id="{A8DA9CE7-EE90-4E8E-95F0-7E5AB5FF583B}" type="slidenum">
              <a:rPr b="0" lang="es-AR" sz="1400" spc="-1" strike="noStrike">
                <a:solidFill>
                  <a:srgbClr val="ffffff"/>
                </a:solidFill>
                <a:latin typeface="Arial"/>
              </a:rPr>
              <a:t>&lt;número&gt;</a:t>
            </a:fld>
            <a:endParaRPr b="0" lang="es-AR" sz="1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6.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6.xml.rels><?xml version="1.0" encoding="UTF-8"?>
<Relationships xmlns="http://schemas.openxmlformats.org/package/2006/relationships"><Relationship Id="rId1" Type="http://schemas.openxmlformats.org/officeDocument/2006/relationships/hyperlink" Target="https://www.youtube.com/watch?v=OoITnPKBWac" TargetMode="External"/><Relationship Id="rId2"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559080" y="439920"/>
            <a:ext cx="9000000" cy="1080000"/>
          </a:xfrm>
          <a:prstGeom prst="rect">
            <a:avLst/>
          </a:prstGeom>
          <a:noFill/>
          <a:ln w="0">
            <a:noFill/>
          </a:ln>
        </p:spPr>
        <p:txBody>
          <a:bodyPr lIns="0" rIns="0" tIns="0" bIns="0" anchor="ctr">
            <a:noAutofit/>
          </a:bodyPr>
          <a:p>
            <a:pPr indent="0" algn="ctr">
              <a:buNone/>
            </a:pPr>
            <a:r>
              <a:rPr b="0" lang="es-AR" sz="4000" spc="-1" strike="noStrike">
                <a:solidFill>
                  <a:srgbClr val="dd4100"/>
                </a:solidFill>
                <a:latin typeface="Arial"/>
              </a:rPr>
              <a:t>Introducción al Derecho Laboral</a:t>
            </a:r>
            <a:endParaRPr b="0" lang="es-AR" sz="4000" spc="-1" strike="noStrike">
              <a:solidFill>
                <a:srgbClr val="dd4100"/>
              </a:solidFill>
              <a:latin typeface="Arial"/>
            </a:endParaRPr>
          </a:p>
        </p:txBody>
      </p:sp>
      <p:pic>
        <p:nvPicPr>
          <p:cNvPr id="86" name="" descr=""/>
          <p:cNvPicPr/>
          <p:nvPr/>
        </p:nvPicPr>
        <p:blipFill>
          <a:blip r:embed="rId1"/>
          <a:stretch/>
        </p:blipFill>
        <p:spPr>
          <a:xfrm>
            <a:off x="662400" y="1304640"/>
            <a:ext cx="8085960" cy="3085200"/>
          </a:xfrm>
          <a:prstGeom prst="rect">
            <a:avLst/>
          </a:prstGeom>
          <a:ln w="18000">
            <a:noFill/>
          </a:ln>
        </p:spPr>
      </p:pic>
      <p:sp>
        <p:nvSpPr>
          <p:cNvPr id="87" name="PlaceHolder 2"/>
          <p:cNvSpPr>
            <a:spLocks noGrp="1"/>
          </p:cNvSpPr>
          <p:nvPr>
            <p:ph type="subTitle"/>
          </p:nvPr>
        </p:nvSpPr>
        <p:spPr>
          <a:xfrm>
            <a:off x="341640" y="1381680"/>
            <a:ext cx="9000000" cy="5007600"/>
          </a:xfrm>
          <a:prstGeom prst="rect">
            <a:avLst/>
          </a:prstGeom>
          <a:noFill/>
          <a:ln w="0">
            <a:noFill/>
          </a:ln>
        </p:spPr>
        <p:txBody>
          <a:bodyPr lIns="0" rIns="0" tIns="0" bIns="0" anchor="ctr">
            <a:noAutofit/>
          </a:bodyPr>
          <a:p>
            <a:pPr algn="ctr"/>
            <a:endParaRPr b="0" lang="es-AR" sz="3200" spc="-1" strike="noStrike">
              <a:solidFill>
                <a:srgbClr val="000000"/>
              </a:solidFill>
              <a:highlight>
                <a:srgbClr val="ffffff"/>
              </a:highlight>
              <a:latin typeface="Arial"/>
            </a:endParaRPr>
          </a:p>
          <a:p>
            <a:pPr algn="ctr"/>
            <a:endParaRPr b="0" lang="es-AR" sz="3200" spc="-1" strike="noStrike">
              <a:solidFill>
                <a:srgbClr val="000000"/>
              </a:solidFill>
              <a:highlight>
                <a:srgbClr val="ffffff"/>
              </a:highlight>
              <a:latin typeface="Arial"/>
            </a:endParaRPr>
          </a:p>
          <a:p>
            <a:pPr algn="ctr"/>
            <a:endParaRPr b="0" lang="es-AR" sz="3200" spc="-1" strike="noStrike">
              <a:solidFill>
                <a:srgbClr val="000000"/>
              </a:solidFill>
              <a:highlight>
                <a:srgbClr val="ffffff"/>
              </a:highlight>
              <a:latin typeface="Arial"/>
            </a:endParaRPr>
          </a:p>
          <a:p>
            <a:pPr algn="ctr"/>
            <a:endParaRPr b="0" lang="es-AR" sz="3200" spc="-1" strike="noStrike">
              <a:solidFill>
                <a:srgbClr val="000000"/>
              </a:solidFill>
              <a:highlight>
                <a:srgbClr val="ffffff"/>
              </a:highlight>
              <a:latin typeface="Arial"/>
            </a:endParaRPr>
          </a:p>
          <a:p>
            <a:pPr algn="ctr"/>
            <a:endParaRPr b="0" lang="es-AR" sz="3200" spc="-1" strike="noStrike">
              <a:solidFill>
                <a:srgbClr val="000000"/>
              </a:solidFill>
              <a:highlight>
                <a:srgbClr val="ffffff"/>
              </a:highlight>
              <a:latin typeface="Arial"/>
            </a:endParaRPr>
          </a:p>
          <a:p>
            <a:pPr algn="ctr"/>
            <a:r>
              <a:rPr b="0" lang="es-AR" sz="2600" spc="-1" strike="noStrike">
                <a:solidFill>
                  <a:srgbClr val="000000"/>
                </a:solidFill>
                <a:highlight>
                  <a:srgbClr val="ffffff"/>
                </a:highlight>
                <a:latin typeface="Arial"/>
              </a:rPr>
              <a:t>Profesor Martín Iranzi</a:t>
            </a:r>
            <a:endParaRPr b="0" lang="es-AR" sz="2600" spc="-1" strike="noStrike">
              <a:solidFill>
                <a:srgbClr val="000000"/>
              </a:solidFill>
              <a:highlight>
                <a:srgbClr val="ffffff"/>
              </a:highlight>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Principios</a:t>
            </a:r>
            <a:endParaRPr b="0" lang="es-AR" sz="3300" spc="-1" strike="noStrike">
              <a:solidFill>
                <a:srgbClr val="ffffff"/>
              </a:solidFill>
              <a:latin typeface="Arial"/>
            </a:endParaRPr>
          </a:p>
        </p:txBody>
      </p:sp>
      <p:sp>
        <p:nvSpPr>
          <p:cNvPr id="10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Funciones fundamentes:</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de interpretación: dirigido a juez, jurista/abogado</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de integración: en caso de ¨laguna legal¨ ver art. 11 LCT</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de preservación de unidad: dirigido legislador, jueces.</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Principio Protectorio</a:t>
            </a:r>
            <a:r>
              <a:rPr b="0" lang="es-AR" sz="2000" spc="-1" strike="noStrike">
                <a:solidFill>
                  <a:srgbClr val="009bdd"/>
                </a:solidFill>
                <a:latin typeface="Arial"/>
              </a:rPr>
              <a:t>: Considerado el más importantes de todos. </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Fuente fundamental: Art. 14 bis CN..</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De este se derivan tres reglas:</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Regla ¨in dubio pro operario¨: art 9 LCT:si duda sobre  interpretación de norma a  aplicar</a:t>
            </a:r>
            <a:r>
              <a:rPr b="0" lang="es-AR" sz="2000" spc="-1" strike="noStrike">
                <a:solidFill>
                  <a:srgbClr val="009bdd"/>
                </a:solidFill>
                <a:latin typeface="Arial"/>
              </a:rPr>
              <a:t> y apreciación de prueba. </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Regla de norma mas favorable: si duda recae sobre que norma aplicar. art 9 LCT</a:t>
            </a:r>
            <a:endParaRPr b="0" lang="es-AR" sz="2000" spc="-1" strike="noStrike">
              <a:solidFill>
                <a:srgbClr val="009bdd"/>
              </a:solidFill>
              <a:latin typeface="Arial"/>
            </a:endParaRPr>
          </a:p>
        </p:txBody>
      </p:sp>
      <p:sp>
        <p:nvSpPr>
          <p:cNvPr id="4" name="PlaceHolder 3"/>
          <p:cNvSpPr>
            <a:spLocks noGrp="1"/>
          </p:cNvSpPr>
          <p:nvPr>
            <p:ph type="sldNum" idx="6"/>
          </p:nvPr>
        </p:nvSpPr>
        <p:spPr/>
        <p:txBody>
          <a:bodyPr/>
          <a:p>
            <a:fld id="{3865809F-DB5D-4A8A-8757-3CBA0E05CDF9}" type="slidenum">
              <a:t>10</a:t>
            </a:fld>
          </a:p>
        </p:txBody>
      </p:sp>
      <p:sp>
        <p:nvSpPr>
          <p:cNvPr id="5" name="PlaceHolder 4"/>
          <p:cNvSpPr>
            <a:spLocks noGrp="1"/>
          </p:cNvSpPr>
          <p:nvPr>
            <p:ph type="dt" idx="4"/>
          </p:nvPr>
        </p:nvSpPr>
        <p:spPr/>
        <p:txBody>
          <a:bodyPr/>
          <a:p>
            <a:fld id="{CF1F18ED-09F1-4A8E-B820-46716B1B7B35}" type="datetime1">
              <a:rPr lang="es-AR"/>
              <a:t>12/11/2024</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Principios</a:t>
            </a:r>
            <a:endParaRPr b="0" lang="es-AR" sz="3300" spc="-1" strike="noStrike">
              <a:solidFill>
                <a:srgbClr val="ffffff"/>
              </a:solidFill>
              <a:latin typeface="Arial"/>
            </a:endParaRPr>
          </a:p>
        </p:txBody>
      </p:sp>
      <p:sp>
        <p:nvSpPr>
          <p:cNvPr id="111"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0">
              <a:spcBef>
                <a:spcPts val="1060"/>
              </a:spcBef>
              <a:buNone/>
            </a:pPr>
            <a:r>
              <a:rPr b="0" lang="es-AR" sz="2000" spc="-1" strike="noStrike">
                <a:solidFill>
                  <a:srgbClr val="009bdd"/>
                </a:solidFill>
                <a:latin typeface="Arial"/>
              </a:rPr>
              <a:t>Regla de la condición mas beneficiosa: no se puede modificar condiciones laborales en perjuicio del trabajador pactadas individualmente. ver art 7 LCT.</a:t>
            </a: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Irrenunciabilidad: </a:t>
            </a:r>
            <a:r>
              <a:rPr b="0" lang="es-AR" sz="2000" spc="-1" strike="noStrike">
                <a:solidFill>
                  <a:srgbClr val="009bdd"/>
                </a:solidFill>
                <a:latin typeface="Arial"/>
              </a:rPr>
              <a:t>ver art. 12 LCT</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Excepciones: </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Transacción/ Conciliación: debe ser homologada por </a:t>
            </a:r>
            <a:r>
              <a:rPr b="0" lang="es-AR" sz="2000" spc="-1" strike="noStrike">
                <a:solidFill>
                  <a:srgbClr val="009bdd"/>
                </a:solidFill>
                <a:latin typeface="Arial"/>
              </a:rPr>
              <a:t>juzgado o aut. ad.(ej.:seclo).</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Renuncia: mediante telegrama o ante ministerio de  trabajo( sino carece de toda validez)</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Prescripción: 2 años(ver art. 256 LCT).</a:t>
            </a:r>
            <a:endParaRPr b="0" lang="es-AR" sz="2000" spc="-1" strike="noStrike">
              <a:solidFill>
                <a:srgbClr val="009bdd"/>
              </a:solidFill>
              <a:latin typeface="Arial"/>
            </a:endParaRPr>
          </a:p>
        </p:txBody>
      </p:sp>
      <p:sp>
        <p:nvSpPr>
          <p:cNvPr id="4" name="PlaceHolder 3"/>
          <p:cNvSpPr>
            <a:spLocks noGrp="1"/>
          </p:cNvSpPr>
          <p:nvPr>
            <p:ph type="sldNum" idx="6"/>
          </p:nvPr>
        </p:nvSpPr>
        <p:spPr/>
        <p:txBody>
          <a:bodyPr/>
          <a:p>
            <a:fld id="{4E5A54F5-9D6C-479C-A0F6-5009A78BE5D0}" type="slidenum">
              <a:t>11</a:t>
            </a:fld>
          </a:p>
        </p:txBody>
      </p:sp>
      <p:sp>
        <p:nvSpPr>
          <p:cNvPr id="5" name="PlaceHolder 4"/>
          <p:cNvSpPr>
            <a:spLocks noGrp="1"/>
          </p:cNvSpPr>
          <p:nvPr>
            <p:ph type="dt" idx="4"/>
          </p:nvPr>
        </p:nvSpPr>
        <p:spPr/>
        <p:txBody>
          <a:bodyPr/>
          <a:p>
            <a:fld id="{A54EF52E-1B0F-41D8-9480-6D70F315B252}" type="datetime1">
              <a:rPr lang="es-AR"/>
              <a:t>12/11/2024</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Principios</a:t>
            </a:r>
            <a:endParaRPr b="0" lang="es-AR" sz="3300" spc="-1" strike="noStrike">
              <a:solidFill>
                <a:srgbClr val="ffffff"/>
              </a:solidFill>
              <a:latin typeface="Arial"/>
            </a:endParaRPr>
          </a:p>
        </p:txBody>
      </p:sp>
      <p:sp>
        <p:nvSpPr>
          <p:cNvPr id="11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Primacía de la Realidad:</a:t>
            </a:r>
            <a:r>
              <a:rPr b="0" lang="es-AR" sz="2000" spc="-1" strike="noStrike">
                <a:solidFill>
                  <a:srgbClr val="009bdd"/>
                </a:solidFill>
                <a:latin typeface="Arial"/>
              </a:rPr>
              <a:t> prevalecen hechos sobre apariencia, forma o denominación. ¨Contrato-realidad¨.ver art. 14 LCT.</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Continuidad de la relación laboral: </a:t>
            </a:r>
            <a:r>
              <a:rPr b="0" lang="es-AR" sz="2000" spc="-1" strike="noStrike">
                <a:solidFill>
                  <a:srgbClr val="009bdd"/>
                </a:solidFill>
                <a:latin typeface="Arial"/>
              </a:rPr>
              <a:t>principio de indeterminación del plazo hasta que trabajador se jubile(art. 91).</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Excepciones: eventual, plazo fijo, etc.(art. 90)</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subsistencia del contrato en caso de duda( art. 10)</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Principio de Buena fe:</a:t>
            </a:r>
            <a:r>
              <a:rPr b="0" lang="es-AR" sz="2000" spc="-1" strike="noStrike">
                <a:solidFill>
                  <a:srgbClr val="009bdd"/>
                </a:solidFill>
                <a:latin typeface="Arial"/>
              </a:rPr>
              <a:t>  art. 63 Ej: necesidad de intimación previa antes de proceder a la ruptura de la relación.</a:t>
            </a: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p:txBody>
      </p:sp>
      <p:sp>
        <p:nvSpPr>
          <p:cNvPr id="4" name="PlaceHolder 3"/>
          <p:cNvSpPr>
            <a:spLocks noGrp="1"/>
          </p:cNvSpPr>
          <p:nvPr>
            <p:ph type="sldNum" idx="6"/>
          </p:nvPr>
        </p:nvSpPr>
        <p:spPr/>
        <p:txBody>
          <a:bodyPr/>
          <a:p>
            <a:fld id="{FD9B57D5-2A18-4FF2-89BC-C6032254052E}" type="slidenum">
              <a:t>12</a:t>
            </a:fld>
          </a:p>
        </p:txBody>
      </p:sp>
      <p:sp>
        <p:nvSpPr>
          <p:cNvPr id="5" name="PlaceHolder 4"/>
          <p:cNvSpPr>
            <a:spLocks noGrp="1"/>
          </p:cNvSpPr>
          <p:nvPr>
            <p:ph type="dt" idx="4"/>
          </p:nvPr>
        </p:nvSpPr>
        <p:spPr/>
        <p:txBody>
          <a:bodyPr/>
          <a:p>
            <a:fld id="{19A6D367-4B7E-4E20-82F8-BDF4DB01961F}" type="datetime1">
              <a:rPr lang="es-AR"/>
              <a:t>12/11/2024</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Principios</a:t>
            </a:r>
            <a:endParaRPr b="0" lang="es-AR" sz="3300" spc="-1" strike="noStrike">
              <a:solidFill>
                <a:srgbClr val="ffffff"/>
              </a:solidFill>
              <a:latin typeface="Arial"/>
            </a:endParaRPr>
          </a:p>
        </p:txBody>
      </p:sp>
      <p:sp>
        <p:nvSpPr>
          <p:cNvPr id="115" name="PlaceHolder 2"/>
          <p:cNvSpPr>
            <a:spLocks noGrp="1"/>
          </p:cNvSpPr>
          <p:nvPr>
            <p:ph/>
          </p:nvPr>
        </p:nvSpPr>
        <p:spPr>
          <a:xfrm>
            <a:off x="360000" y="88596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Principio de no discriminación(arbitraria) e igualdad de trato:</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no discriminación por motivos de sexo, religión, raza, estado civil, ideas políticas y gremiales, etc.</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art 14 bis: igual remuneración por igual tarea. </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Permitido: Premiar por razones objetivas (ej. mayor productividad)</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Gratuidad:</a:t>
            </a:r>
            <a:r>
              <a:rPr b="0" lang="es-AR" sz="2000" spc="-1" strike="noStrike">
                <a:solidFill>
                  <a:srgbClr val="009bdd"/>
                </a:solidFill>
                <a:latin typeface="Arial"/>
              </a:rPr>
              <a:t> objetivo de garantizar acceso a justicia.</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No pago de telegramas/Carta Documento, tasa de justicia, etc.( no incluye costas )</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Principio de progresividad: </a:t>
            </a:r>
            <a:r>
              <a:rPr b="0" lang="es-AR" sz="2000" spc="-1" strike="noStrike">
                <a:solidFill>
                  <a:srgbClr val="009bdd"/>
                </a:solidFill>
                <a:latin typeface="Arial"/>
              </a:rPr>
              <a:t>cambios normativos deben incrementar protección del trabajador. Prohibición de regresividad. Fuente principal: Pacto de Derechos Económicos,Sociales y Culturares</a:t>
            </a:r>
            <a:r>
              <a:rPr b="1" lang="es-AR" sz="2000" spc="-1" strike="noStrike">
                <a:solidFill>
                  <a:srgbClr val="009bdd"/>
                </a:solidFill>
                <a:latin typeface="Arial"/>
              </a:rPr>
              <a:t>Otros principios:</a:t>
            </a:r>
            <a:r>
              <a:rPr b="0" lang="es-AR" sz="2000" spc="-1" strike="noStrike">
                <a:solidFill>
                  <a:srgbClr val="009bdd"/>
                </a:solidFill>
                <a:latin typeface="Arial"/>
              </a:rPr>
              <a:t> Equidad, Justicia Social, Razonabilidad, etc.</a:t>
            </a: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p:txBody>
      </p:sp>
      <p:sp>
        <p:nvSpPr>
          <p:cNvPr id="4" name="PlaceHolder 3"/>
          <p:cNvSpPr>
            <a:spLocks noGrp="1"/>
          </p:cNvSpPr>
          <p:nvPr>
            <p:ph type="sldNum" idx="6"/>
          </p:nvPr>
        </p:nvSpPr>
        <p:spPr/>
        <p:txBody>
          <a:bodyPr/>
          <a:p>
            <a:fld id="{D8947D5F-CFFD-40C3-9D8C-BF532A83D798}" type="slidenum">
              <a:t>13</a:t>
            </a:fld>
          </a:p>
        </p:txBody>
      </p:sp>
      <p:sp>
        <p:nvSpPr>
          <p:cNvPr id="5" name="PlaceHolder 4"/>
          <p:cNvSpPr>
            <a:spLocks noGrp="1"/>
          </p:cNvSpPr>
          <p:nvPr>
            <p:ph type="dt" idx="4"/>
          </p:nvPr>
        </p:nvSpPr>
        <p:spPr/>
        <p:txBody>
          <a:bodyPr/>
          <a:p>
            <a:fld id="{952AFA81-A038-476E-8AE3-C8CD33A7F401}" type="datetime1">
              <a:rPr lang="es-AR"/>
              <a:t>12/11/2024</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Contrato y Relación de Trabajo. </a:t>
            </a:r>
            <a:endParaRPr b="0" lang="es-AR" sz="3300" spc="-1" strike="noStrike">
              <a:solidFill>
                <a:srgbClr val="ffffff"/>
              </a:solidFill>
              <a:latin typeface="Arial"/>
            </a:endParaRPr>
          </a:p>
        </p:txBody>
      </p:sp>
      <p:sp>
        <p:nvSpPr>
          <p:cNvPr id="11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Contrato de trabajo:</a:t>
            </a:r>
            <a:r>
              <a:rPr b="0" lang="es-AR" sz="2000" spc="-1" strike="noStrike">
                <a:solidFill>
                  <a:srgbClr val="009bdd"/>
                </a:solidFill>
                <a:latin typeface="Arial"/>
              </a:rPr>
              <a:t> art. 21 LCT</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Caracteres: consensual, personal ( infungible), relación de dependencia, oneroso, no formal, larga duración,etc.</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Relación de trabajo</a:t>
            </a:r>
            <a:r>
              <a:rPr b="0" lang="es-AR" sz="2000" spc="-1" strike="noStrike">
                <a:solidFill>
                  <a:srgbClr val="009bdd"/>
                </a:solidFill>
                <a:latin typeface="Arial"/>
              </a:rPr>
              <a:t>: art. 22 LCT</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Contrato sin relación de trabajo: posibilidad de daños y perjuicios(piso:1 mes).</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Partes</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Trabajador: solo persona humana. Art. 25 LCT.</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Capacidad: 18 años. Entre 16 y 18:  si consentimiento de padres( se presume si no vive  con ellos)</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Empleador: persona/s humanas y/o jurídicas, con o sin fines de lucro.</a:t>
            </a: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p:txBody>
      </p:sp>
      <p:sp>
        <p:nvSpPr>
          <p:cNvPr id="4" name="PlaceHolder 3"/>
          <p:cNvSpPr>
            <a:spLocks noGrp="1"/>
          </p:cNvSpPr>
          <p:nvPr>
            <p:ph type="sldNum" idx="6"/>
          </p:nvPr>
        </p:nvSpPr>
        <p:spPr/>
        <p:txBody>
          <a:bodyPr/>
          <a:p>
            <a:fld id="{62EF9E31-E5D1-46F8-95AE-70BFD09F41B2}" type="slidenum">
              <a:t>14</a:t>
            </a:fld>
          </a:p>
        </p:txBody>
      </p:sp>
      <p:sp>
        <p:nvSpPr>
          <p:cNvPr id="5" name="PlaceHolder 4"/>
          <p:cNvSpPr>
            <a:spLocks noGrp="1"/>
          </p:cNvSpPr>
          <p:nvPr>
            <p:ph type="dt" idx="4"/>
          </p:nvPr>
        </p:nvSpPr>
        <p:spPr/>
        <p:txBody>
          <a:bodyPr/>
          <a:p>
            <a:fld id="{22DE9D89-E22D-4824-BEDD-13DCD1762139}" type="datetime1">
              <a:rPr lang="es-AR"/>
              <a:t>12/11/2024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Contrato y relación de trabajo. </a:t>
            </a:r>
            <a:endParaRPr b="0" lang="es-AR" sz="3300" spc="-1" strike="noStrike">
              <a:solidFill>
                <a:srgbClr val="ffffff"/>
              </a:solidFill>
              <a:latin typeface="Arial"/>
            </a:endParaRPr>
          </a:p>
        </p:txBody>
      </p:sp>
      <p:sp>
        <p:nvSpPr>
          <p:cNvPr id="11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Forma y prueba:</a:t>
            </a:r>
            <a:r>
              <a:rPr b="0" lang="es-AR" sz="2000" spc="-1" strike="noStrike">
                <a:solidFill>
                  <a:srgbClr val="009bdd"/>
                </a:solidFill>
                <a:latin typeface="Arial"/>
              </a:rPr>
              <a:t> libre( salvo excepciones como plazo fijo).</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Ver art. 48 y 50 LCT.</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Presunción existencia de contrato de trabajo</a:t>
            </a:r>
            <a:r>
              <a:rPr b="0" lang="es-AR" sz="2000" spc="-1" strike="noStrike">
                <a:solidFill>
                  <a:srgbClr val="009bdd"/>
                </a:solidFill>
                <a:latin typeface="Arial"/>
              </a:rPr>
              <a:t>: art. 23 LCT:</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Prestación de servicios hace presumir existencia de un contrato de trabajo.</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Postura amplia(mayoritaria): carga de probar prestación de servicios.</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Postura restringida: se debe probar servicios c/ carácter dependiente.</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Ley Bases: no aplicación si contrataciones de obras o de servicios profesionales o de oficios mediante recibos o pagos bancarios</a:t>
            </a:r>
            <a:endParaRPr b="0" lang="es-AR" sz="2000" spc="-1" strike="noStrike">
              <a:solidFill>
                <a:srgbClr val="009bdd"/>
              </a:solidFill>
              <a:latin typeface="Arial"/>
            </a:endParaRPr>
          </a:p>
          <a:p>
            <a:pPr marL="432000" indent="0">
              <a:spcBef>
                <a:spcPts val="1060"/>
              </a:spcBef>
              <a:buNone/>
            </a:pPr>
            <a:endParaRPr b="0" lang="es-AR" sz="2400" spc="-1" strike="noStrike">
              <a:solidFill>
                <a:srgbClr val="009bdd"/>
              </a:solidFill>
              <a:latin typeface="Arial"/>
            </a:endParaRPr>
          </a:p>
          <a:p>
            <a:pPr marL="432000" indent="0">
              <a:spcBef>
                <a:spcPts val="1060"/>
              </a:spcBef>
              <a:buNone/>
            </a:pPr>
            <a:endParaRPr b="0" lang="es-AR" sz="2400" spc="-1" strike="noStrike">
              <a:solidFill>
                <a:srgbClr val="009bdd"/>
              </a:solidFill>
              <a:latin typeface="Arial"/>
            </a:endParaRPr>
          </a:p>
        </p:txBody>
      </p:sp>
      <p:sp>
        <p:nvSpPr>
          <p:cNvPr id="4" name="PlaceHolder 3"/>
          <p:cNvSpPr>
            <a:spLocks noGrp="1"/>
          </p:cNvSpPr>
          <p:nvPr>
            <p:ph type="sldNum" idx="6"/>
          </p:nvPr>
        </p:nvSpPr>
        <p:spPr/>
        <p:txBody>
          <a:bodyPr/>
          <a:p>
            <a:fld id="{B369307B-CE8F-457E-8B9A-585FBC2E1C93}" type="slidenum">
              <a:t>15</a:t>
            </a:fld>
          </a:p>
        </p:txBody>
      </p:sp>
      <p:sp>
        <p:nvSpPr>
          <p:cNvPr id="5" name="PlaceHolder 4"/>
          <p:cNvSpPr>
            <a:spLocks noGrp="1"/>
          </p:cNvSpPr>
          <p:nvPr>
            <p:ph type="dt" idx="4"/>
          </p:nvPr>
        </p:nvSpPr>
        <p:spPr/>
        <p:txBody>
          <a:bodyPr/>
          <a:p>
            <a:fld id="{DEDB7B3F-3CB3-4DA9-80F4-74A838C4A009}" type="datetime1">
              <a:rPr lang="es-AR"/>
              <a:t>12/11/2024</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Empelo no registrado. Multas. ( Derogado)</a:t>
            </a:r>
            <a:endParaRPr b="0" lang="es-AR" sz="3300" spc="-1" strike="noStrike">
              <a:solidFill>
                <a:srgbClr val="ffffff"/>
              </a:solidFill>
              <a:latin typeface="Arial"/>
            </a:endParaRPr>
          </a:p>
        </p:txBody>
      </p:sp>
      <p:sp>
        <p:nvSpPr>
          <p:cNvPr id="121"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Empleo  registrado:</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Si registro en Sistema Único de de Registro Laboral</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E inscripción en art. 52 LCT o documentación sustituta.</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Art. 52 LCT: libro rubricado por Ministerio de Trabajo.</a:t>
            </a: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Empleador debe asentar: nombre, fecha ingreso y egreso, remuneración. etc.</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Omisión: presunción iuris tantum(admite prueba en contrario) a favor del trabajador sobre lo que empleador debía asentar.</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Incluye: planillas, registros, etc. obligatorios. Ejemplo: planilla de horarios.</a:t>
            </a:r>
            <a:endParaRPr b="0" lang="es-AR" sz="2000" spc="-1" strike="noStrike">
              <a:solidFill>
                <a:srgbClr val="009bdd"/>
              </a:solidFill>
              <a:latin typeface="Arial"/>
            </a:endParaRPr>
          </a:p>
        </p:txBody>
      </p:sp>
      <p:sp>
        <p:nvSpPr>
          <p:cNvPr id="4" name="PlaceHolder 3"/>
          <p:cNvSpPr>
            <a:spLocks noGrp="1"/>
          </p:cNvSpPr>
          <p:nvPr>
            <p:ph type="sldNum" idx="6"/>
          </p:nvPr>
        </p:nvSpPr>
        <p:spPr/>
        <p:txBody>
          <a:bodyPr/>
          <a:p>
            <a:fld id="{64BDB3FD-8411-48BB-8857-1D5A3CD3E7C5}" type="slidenum">
              <a:t>16</a:t>
            </a:fld>
          </a:p>
        </p:txBody>
      </p:sp>
      <p:sp>
        <p:nvSpPr>
          <p:cNvPr id="5" name="PlaceHolder 4"/>
          <p:cNvSpPr>
            <a:spLocks noGrp="1"/>
          </p:cNvSpPr>
          <p:nvPr>
            <p:ph type="dt" idx="4"/>
          </p:nvPr>
        </p:nvSpPr>
        <p:spPr/>
        <p:txBody>
          <a:bodyPr/>
          <a:p>
            <a:fld id="{03C7E06F-44BD-441A-B152-D6A7760DC9B9}" type="datetime1">
              <a:rPr lang="es-AR"/>
              <a:t>12/11/2024</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Empleo no registrado. Multas(L.N.E.).(Derogado)</a:t>
            </a:r>
            <a:endParaRPr b="0" lang="es-AR" sz="3300" spc="-1" strike="noStrike">
              <a:solidFill>
                <a:srgbClr val="ffffff"/>
              </a:solidFill>
              <a:latin typeface="Arial"/>
            </a:endParaRPr>
          </a:p>
        </p:txBody>
      </p:sp>
      <p:sp>
        <p:nvSpPr>
          <p:cNvPr id="12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¨Multas¨ por trabajo no registrado:</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Trabajo totalmente no registrado(art. 8): cuarta parte de salarios desde inicio de la relación laboral reajustados según valores actuales. Piso mínimo: 3 salarios según art. 245 LCT.</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Fecha de ingreso posterior a la real(art. 9): cuarta parte de las remuneraciones ¨en negro¨ reajustadas a valores actuales.</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Registro parcial de remuneración (art. 10): cuarta parte de remuneraciones ¨en negro¨ a valores actuales</a:t>
            </a:r>
            <a:r>
              <a:rPr b="0" lang="es-AR" sz="2400" spc="-1" strike="noStrike">
                <a:solidFill>
                  <a:srgbClr val="009bdd"/>
                </a:solidFill>
                <a:latin typeface="Arial"/>
              </a:rPr>
              <a:t>.</a:t>
            </a:r>
            <a:endParaRPr b="0" lang="es-AR" sz="2400" spc="-1" strike="noStrike">
              <a:solidFill>
                <a:srgbClr val="009bdd"/>
              </a:solidFill>
              <a:latin typeface="Arial"/>
            </a:endParaRPr>
          </a:p>
        </p:txBody>
      </p:sp>
      <p:sp>
        <p:nvSpPr>
          <p:cNvPr id="4" name="PlaceHolder 3"/>
          <p:cNvSpPr>
            <a:spLocks noGrp="1"/>
          </p:cNvSpPr>
          <p:nvPr>
            <p:ph type="sldNum" idx="6"/>
          </p:nvPr>
        </p:nvSpPr>
        <p:spPr/>
        <p:txBody>
          <a:bodyPr/>
          <a:p>
            <a:fld id="{C28F295D-FDFC-40A4-89D0-0FE02F0802DD}" type="slidenum">
              <a:t>17</a:t>
            </a:fld>
          </a:p>
        </p:txBody>
      </p:sp>
      <p:sp>
        <p:nvSpPr>
          <p:cNvPr id="5" name="PlaceHolder 4"/>
          <p:cNvSpPr>
            <a:spLocks noGrp="1"/>
          </p:cNvSpPr>
          <p:nvPr>
            <p:ph type="dt" idx="4"/>
          </p:nvPr>
        </p:nvSpPr>
        <p:spPr/>
        <p:txBody>
          <a:bodyPr/>
          <a:p>
            <a:fld id="{C54E435A-25B2-410E-AC6D-66BBFBABE3C7}" type="datetime1">
              <a:rPr lang="es-AR"/>
              <a:t>12/11/2024</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Empleo no registrado. Multas(L.N.E.).(Derogado)</a:t>
            </a:r>
            <a:endParaRPr b="0" lang="es-AR" sz="3300" spc="-1" strike="noStrike">
              <a:solidFill>
                <a:srgbClr val="ffffff"/>
              </a:solidFill>
              <a:latin typeface="Arial"/>
            </a:endParaRPr>
          </a:p>
        </p:txBody>
      </p:sp>
      <p:sp>
        <p:nvSpPr>
          <p:cNvPr id="12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Requisitos(art. 11):</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Intimación previa por trabajador o asociación sindical para que empleador cumpla dentro de 30 días </a:t>
            </a:r>
            <a:endParaRPr b="0" lang="es-AR" sz="2400" spc="-1" strike="noStrike">
              <a:solidFill>
                <a:srgbClr val="009bdd"/>
              </a:solidFill>
              <a:latin typeface="Arial"/>
            </a:endParaRPr>
          </a:p>
          <a:p>
            <a:pPr marL="432000" indent="0">
              <a:spcBef>
                <a:spcPts val="1060"/>
              </a:spcBef>
              <a:buNone/>
            </a:pPr>
            <a:r>
              <a:rPr b="0" lang="es-AR" sz="2400" spc="-1" strike="noStrike">
                <a:solidFill>
                  <a:srgbClr val="009bdd"/>
                </a:solidFill>
                <a:latin typeface="Arial"/>
              </a:rPr>
              <a:t>No necesidad: si niega incorrecto registro o relación laboral.</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Enviar copia de intimación a AFIP</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Establecer fecha de real de ingreso, verdadera remuneración, categoría profesional, etc.</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Cumplimiento del  empleador: no debe pagar indemnizaciones.</a:t>
            </a:r>
            <a:endParaRPr b="0" lang="es-AR" sz="2400" spc="-1" strike="noStrike">
              <a:solidFill>
                <a:srgbClr val="009bdd"/>
              </a:solidFill>
              <a:latin typeface="Arial"/>
            </a:endParaRPr>
          </a:p>
          <a:p>
            <a:pPr marL="432000" indent="0">
              <a:spcBef>
                <a:spcPts val="1060"/>
              </a:spcBef>
              <a:buNone/>
            </a:pPr>
            <a:r>
              <a:rPr b="0" lang="es-AR" sz="2400" spc="-1" strike="noStrike">
                <a:solidFill>
                  <a:srgbClr val="009bdd"/>
                </a:solidFill>
                <a:latin typeface="Arial"/>
              </a:rPr>
              <a:t>  </a:t>
            </a:r>
            <a:endParaRPr b="0" lang="es-AR" sz="2400" spc="-1" strike="noStrike">
              <a:solidFill>
                <a:srgbClr val="009bdd"/>
              </a:solidFill>
              <a:latin typeface="Arial"/>
            </a:endParaRPr>
          </a:p>
        </p:txBody>
      </p:sp>
      <p:sp>
        <p:nvSpPr>
          <p:cNvPr id="4" name="PlaceHolder 3"/>
          <p:cNvSpPr>
            <a:spLocks noGrp="1"/>
          </p:cNvSpPr>
          <p:nvPr>
            <p:ph type="sldNum" idx="6"/>
          </p:nvPr>
        </p:nvSpPr>
        <p:spPr/>
        <p:txBody>
          <a:bodyPr/>
          <a:p>
            <a:fld id="{37A46790-E878-4C8D-B758-D8489AB83B99}" type="slidenum">
              <a:t>18</a:t>
            </a:fld>
          </a:p>
        </p:txBody>
      </p:sp>
      <p:sp>
        <p:nvSpPr>
          <p:cNvPr id="5" name="PlaceHolder 4"/>
          <p:cNvSpPr>
            <a:spLocks noGrp="1"/>
          </p:cNvSpPr>
          <p:nvPr>
            <p:ph type="dt" idx="4"/>
          </p:nvPr>
        </p:nvSpPr>
        <p:spPr/>
        <p:txBody>
          <a:bodyPr/>
          <a:p>
            <a:fld id="{6AF5E11A-E192-4DEC-A019-690F869D5ED3}" type="datetime1">
              <a:rPr lang="es-AR"/>
              <a:t>12/11/2024</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6" name="PlaceHolder 1"/>
          <p:cNvSpPr>
            <a:spLocks noGrp="1"/>
          </p:cNvSpPr>
          <p:nvPr>
            <p:ph type="title"/>
          </p:nvPr>
        </p:nvSpPr>
        <p:spPr>
          <a:xfrm>
            <a:off x="360000" y="-48960"/>
            <a:ext cx="9360000" cy="93636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Empleo no registrado. Multas(Ley 25.323).(Derogado)</a:t>
            </a:r>
            <a:endParaRPr b="0" lang="es-AR" sz="3300" spc="-1" strike="noStrike">
              <a:solidFill>
                <a:srgbClr val="ffffff"/>
              </a:solidFill>
              <a:latin typeface="Arial"/>
            </a:endParaRPr>
          </a:p>
        </p:txBody>
      </p:sp>
      <p:sp>
        <p:nvSpPr>
          <p:cNvPr id="12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Duplicación de indemnizaciones LCT: si Trabajador despedido sin justa causa o se considera despedido por justa causa luego de 2 años de intimidación</a:t>
            </a: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Ley 25.323</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Duplicación de indemnización por antigüedad si relación no registrada o de forma deficiente al momento del despido(art 1).</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Incremento indemnización 50%  de indemnizaciones por despido, integración y preaviso si no pago en plazo de ley(art. 2).</a:t>
            </a: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p:txBody>
      </p:sp>
      <p:sp>
        <p:nvSpPr>
          <p:cNvPr id="4" name="PlaceHolder 3"/>
          <p:cNvSpPr>
            <a:spLocks noGrp="1"/>
          </p:cNvSpPr>
          <p:nvPr>
            <p:ph type="sldNum" idx="6"/>
          </p:nvPr>
        </p:nvSpPr>
        <p:spPr/>
        <p:txBody>
          <a:bodyPr/>
          <a:p>
            <a:fld id="{21BCE482-5DEF-45F1-BD9F-986A4955BCF0}" type="slidenum">
              <a:t>19</a:t>
            </a:fld>
          </a:p>
        </p:txBody>
      </p:sp>
      <p:sp>
        <p:nvSpPr>
          <p:cNvPr id="5" name="PlaceHolder 4"/>
          <p:cNvSpPr>
            <a:spLocks noGrp="1"/>
          </p:cNvSpPr>
          <p:nvPr>
            <p:ph type="dt" idx="4"/>
          </p:nvPr>
        </p:nvSpPr>
        <p:spPr/>
        <p:txBody>
          <a:bodyPr/>
          <a:p>
            <a:fld id="{17826EBC-1A64-4E50-8D5F-EB43A9F82E17}" type="datetime1">
              <a:rPr lang="es-AR"/>
              <a:t>12/11/2024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Finalidad y Divisiones</a:t>
            </a:r>
            <a:endParaRPr b="0" lang="es-AR" sz="3300" spc="-1" strike="noStrike">
              <a:solidFill>
                <a:srgbClr val="ffffff"/>
              </a:solidFill>
              <a:latin typeface="Arial"/>
            </a:endParaRPr>
          </a:p>
        </p:txBody>
      </p:sp>
      <p:sp>
        <p:nvSpPr>
          <p:cNvPr id="8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Finalidad:</a:t>
            </a:r>
            <a:r>
              <a:rPr b="0" lang="es-AR" sz="2000" spc="-1" strike="noStrike">
                <a:solidFill>
                  <a:srgbClr val="009bdd"/>
                </a:solidFill>
                <a:latin typeface="Arial"/>
              </a:rPr>
              <a:t> Proteger al trabajador. Busca igualar la relación</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Se parte de la hipo suficiencia negocial del trabajador( parte más débil) en relación al empleador.</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Veamos este video: https://www.youtube.com/watch?v=hx8pwjKrhgA&amp;t=52s</a:t>
            </a: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Se dice que en el  derecho civil/comercial ¨el contrato es ley para las partes¨, en el derecho laboral, en cambio, ¨la ley es contrato para las partes¨.</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 </a:t>
            </a: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a:p>
            <a:pPr marL="432000" indent="0">
              <a:spcBef>
                <a:spcPts val="1060"/>
              </a:spcBef>
              <a:buNone/>
            </a:pPr>
            <a:endParaRPr b="0" lang="es-AR" sz="2400" spc="-1" strike="noStrike">
              <a:solidFill>
                <a:srgbClr val="009bdd"/>
              </a:solidFill>
              <a:latin typeface="Arial"/>
            </a:endParaRPr>
          </a:p>
          <a:p>
            <a:pPr marL="432000" indent="0">
              <a:spcBef>
                <a:spcPts val="1060"/>
              </a:spcBef>
              <a:buNone/>
            </a:pPr>
            <a:endParaRPr b="0" lang="es-AR" sz="2400" spc="-1" strike="noStrike">
              <a:solidFill>
                <a:srgbClr val="009bdd"/>
              </a:solidFill>
              <a:latin typeface="Arial"/>
            </a:endParaRPr>
          </a:p>
        </p:txBody>
      </p:sp>
      <p:sp>
        <p:nvSpPr>
          <p:cNvPr id="4" name="PlaceHolder 3"/>
          <p:cNvSpPr>
            <a:spLocks noGrp="1"/>
          </p:cNvSpPr>
          <p:nvPr>
            <p:ph type="sldNum" idx="6"/>
          </p:nvPr>
        </p:nvSpPr>
        <p:spPr/>
        <p:txBody>
          <a:bodyPr/>
          <a:p>
            <a:fld id="{7AF5841E-CC42-4E6C-BB06-09DBEC616BDB}" type="slidenum">
              <a:t>2</a:t>
            </a:fld>
          </a:p>
        </p:txBody>
      </p:sp>
      <p:sp>
        <p:nvSpPr>
          <p:cNvPr id="5" name="PlaceHolder 4"/>
          <p:cNvSpPr>
            <a:spLocks noGrp="1"/>
          </p:cNvSpPr>
          <p:nvPr>
            <p:ph type="dt" idx="4"/>
          </p:nvPr>
        </p:nvSpPr>
        <p:spPr/>
        <p:txBody>
          <a:bodyPr/>
          <a:p>
            <a:fld id="{74606F9C-6C98-47A7-B3F7-A1C23FE89716}" type="datetime1">
              <a:rPr lang="es-AR"/>
              <a:t>12/11/2024</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Remuneración</a:t>
            </a:r>
            <a:endParaRPr b="0" lang="es-AR" sz="3300" spc="-1" strike="noStrike">
              <a:solidFill>
                <a:srgbClr val="ffffff"/>
              </a:solidFill>
              <a:latin typeface="Arial"/>
            </a:endParaRPr>
          </a:p>
        </p:txBody>
      </p:sp>
      <p:sp>
        <p:nvSpPr>
          <p:cNvPr id="12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Concepto(art. 103): Contraprestación por poner fuerza de trabajo a  disposición del empleador( aunque este no haga uso de ella)</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Art. 95 OIT art. 1: remuneración o ganancia… siempre que pueda evaluarse en efectivo… en virtud de un contrato de trabajo…etc.</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Caracteres principales:</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Patrimonial</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Igual y justa(art. 14 bis)</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Dineraria: hasta un 20% en especie.</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Alimentaria: necesaria para que trabajador subsista</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Inembargable: hasta salario mínimo( exc,: deuda por alimentos)</a:t>
            </a:r>
            <a:endParaRPr b="0" lang="es-AR" sz="2000" spc="-1" strike="noStrike">
              <a:solidFill>
                <a:srgbClr val="009bdd"/>
              </a:solidFill>
              <a:latin typeface="Arial"/>
            </a:endParaRPr>
          </a:p>
        </p:txBody>
      </p:sp>
      <p:sp>
        <p:nvSpPr>
          <p:cNvPr id="4" name="PlaceHolder 3"/>
          <p:cNvSpPr>
            <a:spLocks noGrp="1"/>
          </p:cNvSpPr>
          <p:nvPr>
            <p:ph type="sldNum" idx="6"/>
          </p:nvPr>
        </p:nvSpPr>
        <p:spPr/>
        <p:txBody>
          <a:bodyPr/>
          <a:p>
            <a:fld id="{FD968A8F-9977-4F08-9CBF-75B6FC1DC1E5}" type="slidenum">
              <a:t>20</a:t>
            </a:fld>
          </a:p>
        </p:txBody>
      </p:sp>
      <p:sp>
        <p:nvSpPr>
          <p:cNvPr id="5" name="PlaceHolder 4"/>
          <p:cNvSpPr>
            <a:spLocks noGrp="1"/>
          </p:cNvSpPr>
          <p:nvPr>
            <p:ph type="dt" idx="4"/>
          </p:nvPr>
        </p:nvSpPr>
        <p:spPr/>
        <p:txBody>
          <a:bodyPr/>
          <a:p>
            <a:fld id="{5DC70693-7973-48EA-8733-11888B31B1B8}" type="datetime1">
              <a:rPr lang="es-AR"/>
              <a:t>12/11/2024</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Conceptos remunerativos y no remunerativos</a:t>
            </a:r>
            <a:endParaRPr b="0" lang="es-AR" sz="3300" spc="-1" strike="noStrike">
              <a:solidFill>
                <a:srgbClr val="ffffff"/>
              </a:solidFill>
              <a:latin typeface="Arial"/>
            </a:endParaRPr>
          </a:p>
        </p:txBody>
      </p:sp>
      <p:sp>
        <p:nvSpPr>
          <p:cNvPr id="131"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Fallo Pérez c/ Disco: inconstitucionalidad de acuerdos que fijan aumentos salariales mediante ¨sumas no remunerativas¨.Conv. 95 OIT art. 1 </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Prestaciones no remuneratorias: no son contraprestación por trabajo, otorgan beneficios o reparan un daño.</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Importancia</a:t>
            </a:r>
            <a:r>
              <a:rPr b="0" lang="es-AR" sz="2000" spc="-1" strike="noStrike">
                <a:solidFill>
                  <a:srgbClr val="009bdd"/>
                </a:solidFill>
                <a:latin typeface="Arial"/>
              </a:rPr>
              <a:t>: no se computan para indemnizaciones, aguinaldo, vacaciones, no se le descuentan aportes y contribuciones, etc.</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Entre ellas:</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Asignaciones familiares,</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 </a:t>
            </a:r>
            <a:r>
              <a:rPr b="0" lang="es-AR" sz="2000" spc="-1" strike="noStrike">
                <a:solidFill>
                  <a:srgbClr val="009bdd"/>
                </a:solidFill>
                <a:latin typeface="Arial"/>
              </a:rPr>
              <a:t>indemnización por despido y accidente de trabajo.</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Viáticos con comprobantes</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Pagos por pasantías</a:t>
            </a:r>
            <a:endParaRPr b="0" lang="es-AR" sz="2000" spc="-1" strike="noStrike">
              <a:solidFill>
                <a:srgbClr val="009bdd"/>
              </a:solidFill>
              <a:latin typeface="Arial"/>
            </a:endParaRPr>
          </a:p>
        </p:txBody>
      </p:sp>
      <p:sp>
        <p:nvSpPr>
          <p:cNvPr id="4" name="PlaceHolder 3"/>
          <p:cNvSpPr>
            <a:spLocks noGrp="1"/>
          </p:cNvSpPr>
          <p:nvPr>
            <p:ph type="sldNum" idx="6"/>
          </p:nvPr>
        </p:nvSpPr>
        <p:spPr/>
        <p:txBody>
          <a:bodyPr/>
          <a:p>
            <a:fld id="{69ADA4F6-B611-4F6B-833B-636A2DAE6EFF}" type="slidenum">
              <a:t>21</a:t>
            </a:fld>
          </a:p>
        </p:txBody>
      </p:sp>
      <p:sp>
        <p:nvSpPr>
          <p:cNvPr id="5" name="PlaceHolder 4"/>
          <p:cNvSpPr>
            <a:spLocks noGrp="1"/>
          </p:cNvSpPr>
          <p:nvPr>
            <p:ph type="dt" idx="4"/>
          </p:nvPr>
        </p:nvSpPr>
        <p:spPr/>
        <p:txBody>
          <a:bodyPr/>
          <a:p>
            <a:fld id="{49C364C6-FB9A-4F85-AE06-B5B0EB8D0BD9}" type="datetime1">
              <a:rPr lang="es-AR"/>
              <a:t>12/11/2024</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Conceptos remunerativos y no remunerativos.</a:t>
            </a:r>
            <a:endParaRPr b="0" lang="es-AR" sz="3300" spc="-1" strike="noStrike">
              <a:solidFill>
                <a:srgbClr val="ffffff"/>
              </a:solidFill>
              <a:latin typeface="Arial"/>
            </a:endParaRPr>
          </a:p>
        </p:txBody>
      </p:sp>
      <p:sp>
        <p:nvSpPr>
          <p:cNvPr id="13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0">
              <a:spcBef>
                <a:spcPts val="1060"/>
              </a:spcBef>
              <a:buNone/>
            </a:pP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ropa de trabajo y elementos de trabajo(caso,etc.)</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Gastos médicos y ontológicos con comprobantes asumidos por empleador: incluye prepaga.</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Útiles y guardapolvos escolares</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Cursos de capacitación,etc.</a:t>
            </a:r>
            <a:endParaRPr b="0" lang="es-AR" sz="2000" spc="-1" strike="noStrike">
              <a:solidFill>
                <a:srgbClr val="009bdd"/>
              </a:solidFill>
              <a:latin typeface="Arial"/>
            </a:endParaRPr>
          </a:p>
        </p:txBody>
      </p:sp>
      <p:sp>
        <p:nvSpPr>
          <p:cNvPr id="4" name="PlaceHolder 3"/>
          <p:cNvSpPr>
            <a:spLocks noGrp="1"/>
          </p:cNvSpPr>
          <p:nvPr>
            <p:ph type="sldNum" idx="6"/>
          </p:nvPr>
        </p:nvSpPr>
        <p:spPr/>
        <p:txBody>
          <a:bodyPr/>
          <a:p>
            <a:fld id="{A1F870CE-01E4-4077-8DD0-6023BEB6D761}" type="slidenum">
              <a:t>22</a:t>
            </a:fld>
          </a:p>
        </p:txBody>
      </p:sp>
      <p:sp>
        <p:nvSpPr>
          <p:cNvPr id="5" name="PlaceHolder 4"/>
          <p:cNvSpPr>
            <a:spLocks noGrp="1"/>
          </p:cNvSpPr>
          <p:nvPr>
            <p:ph type="dt" idx="4"/>
          </p:nvPr>
        </p:nvSpPr>
        <p:spPr/>
        <p:txBody>
          <a:bodyPr/>
          <a:p>
            <a:fld id="{A549EA7E-4F31-4246-A5BA-08D480306376}" type="datetime1">
              <a:rPr lang="es-AR"/>
              <a:t>12/11/2024</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El Despido</a:t>
            </a:r>
            <a:endParaRPr b="0" lang="es-AR" sz="3300" spc="-1" strike="noStrike">
              <a:solidFill>
                <a:srgbClr val="ffffff"/>
              </a:solidFill>
              <a:latin typeface="Arial"/>
            </a:endParaRPr>
          </a:p>
        </p:txBody>
      </p:sp>
      <p:sp>
        <p:nvSpPr>
          <p:cNvPr id="135" name="PlaceHolder 2"/>
          <p:cNvSpPr>
            <a:spLocks noGrp="1"/>
          </p:cNvSpPr>
          <p:nvPr>
            <p:ph/>
          </p:nvPr>
        </p:nvSpPr>
        <p:spPr>
          <a:xfrm>
            <a:off x="412200" y="108036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1" lang="es-AR" sz="2400" spc="-1" strike="noStrike">
                <a:solidFill>
                  <a:srgbClr val="009bdd"/>
                </a:solidFill>
                <a:latin typeface="Arial"/>
              </a:rPr>
              <a:t>Clases:</a:t>
            </a:r>
            <a:endParaRPr b="0" lang="es-AR" sz="2400" spc="-1" strike="noStrike">
              <a:solidFill>
                <a:srgbClr val="009bdd"/>
              </a:solidFill>
              <a:latin typeface="Arial"/>
            </a:endParaRPr>
          </a:p>
          <a:p>
            <a:pPr marL="432000" indent="0">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s-MX" sz="2400" spc="-1" strike="noStrike" u="sng">
                <a:solidFill>
                  <a:srgbClr val="66ff99"/>
                </a:solidFill>
                <a:uFillTx/>
                <a:latin typeface="Arial"/>
              </a:rPr>
              <a:t>DIRECTO</a:t>
            </a:r>
            <a:r>
              <a:rPr b="0" lang="es-MX" sz="2400" spc="-1" strike="noStrike">
                <a:solidFill>
                  <a:srgbClr val="66ff99"/>
                </a:solidFill>
                <a:latin typeface="Arial"/>
              </a:rPr>
              <a:t>. CUANDO LO APLICA EL EMPLEADOR.</a:t>
            </a:r>
            <a:endParaRPr b="0" lang="es-AR" sz="2400" spc="-1" strike="noStrike">
              <a:solidFill>
                <a:srgbClr val="009bdd"/>
              </a:solidFill>
              <a:latin typeface="Arial"/>
            </a:endParaRPr>
          </a:p>
          <a:p>
            <a:pPr marL="432000" indent="0">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s-MX" sz="2400" spc="-1" strike="noStrike">
                <a:solidFill>
                  <a:srgbClr val="66ff99"/>
                </a:solidFill>
                <a:latin typeface="Arial"/>
              </a:rPr>
              <a:t>PUEDE SER </a:t>
            </a:r>
            <a:r>
              <a:rPr b="0" lang="es-MX" sz="2400" spc="-1" strike="noStrike" u="sng">
                <a:solidFill>
                  <a:srgbClr val="66ff99"/>
                </a:solidFill>
                <a:uFillTx/>
                <a:latin typeface="Arial"/>
              </a:rPr>
              <a:t>CON JUSTA CAUSA</a:t>
            </a:r>
            <a:r>
              <a:rPr b="0" lang="es-MX" sz="2400" spc="-1" strike="noStrike">
                <a:solidFill>
                  <a:srgbClr val="66ff99"/>
                </a:solidFill>
                <a:latin typeface="Arial"/>
              </a:rPr>
              <a:t> (CAUSADO)</a:t>
            </a:r>
            <a:endParaRPr b="0" lang="es-AR" sz="2400" spc="-1" strike="noStrike">
              <a:solidFill>
                <a:srgbClr val="009bdd"/>
              </a:solidFill>
              <a:latin typeface="Arial"/>
            </a:endParaRPr>
          </a:p>
          <a:p>
            <a:pPr marL="432000" indent="0">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s-MX" sz="2400" spc="-1" strike="noStrike">
                <a:solidFill>
                  <a:srgbClr val="66ff99"/>
                </a:solidFill>
                <a:latin typeface="Arial"/>
              </a:rPr>
              <a:t>PUEDE SER </a:t>
            </a:r>
            <a:r>
              <a:rPr b="0" lang="es-MX" sz="2400" spc="-1" strike="noStrike" u="sng">
                <a:solidFill>
                  <a:srgbClr val="66ff99"/>
                </a:solidFill>
                <a:uFillTx/>
                <a:latin typeface="Arial"/>
              </a:rPr>
              <a:t>SIN JUSTA CAUSA</a:t>
            </a:r>
            <a:r>
              <a:rPr b="0" lang="es-MX" sz="2400" spc="-1" strike="noStrike">
                <a:solidFill>
                  <a:srgbClr val="66ff99"/>
                </a:solidFill>
                <a:latin typeface="Arial"/>
              </a:rPr>
              <a:t> (INCAUSADO)</a:t>
            </a:r>
            <a:endParaRPr b="0" lang="es-AR" sz="2400" spc="-1" strike="noStrike">
              <a:solidFill>
                <a:srgbClr val="009bdd"/>
              </a:solidFill>
              <a:latin typeface="Arial"/>
            </a:endParaRPr>
          </a:p>
          <a:p>
            <a:pPr marL="432000" indent="0">
              <a:lnSpc>
                <a:spcPct val="100000"/>
              </a:lnSpc>
              <a:spcBef>
                <a:spcPts val="799"/>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s-MX" sz="2400" spc="-1" strike="noStrike" u="sng">
                <a:solidFill>
                  <a:srgbClr val="66ff99"/>
                </a:solidFill>
                <a:uFillTx/>
                <a:latin typeface="Arial"/>
              </a:rPr>
              <a:t>INDIRECTO</a:t>
            </a:r>
            <a:r>
              <a:rPr b="0" lang="es-MX" sz="2400" spc="-1" strike="noStrike">
                <a:solidFill>
                  <a:srgbClr val="66ff99"/>
                </a:solidFill>
                <a:latin typeface="Arial"/>
              </a:rPr>
              <a:t>. CUANDO QUIEN LO APLICA ES EL TRABAJADOR ANTE UN INCUMPLIMIENTO QUE LO AMERITA(Ej.:  no pago de la remuneración)</a:t>
            </a:r>
            <a:endParaRPr b="0" lang="es-AR" sz="2400" spc="-1" strike="noStrike">
              <a:solidFill>
                <a:srgbClr val="009bdd"/>
              </a:solidFill>
              <a:latin typeface="Arial"/>
            </a:endParaRPr>
          </a:p>
          <a:p>
            <a:pPr marL="432000" indent="0">
              <a:spcBef>
                <a:spcPts val="1060"/>
              </a:spcBef>
              <a:buNone/>
            </a:pPr>
            <a:endParaRPr b="0" lang="es-AR" sz="2400" spc="-1" strike="noStrike">
              <a:solidFill>
                <a:srgbClr val="009bdd"/>
              </a:solidFill>
              <a:latin typeface="Arial"/>
            </a:endParaRPr>
          </a:p>
        </p:txBody>
      </p:sp>
      <p:sp>
        <p:nvSpPr>
          <p:cNvPr id="4" name="PlaceHolder 3"/>
          <p:cNvSpPr>
            <a:spLocks noGrp="1"/>
          </p:cNvSpPr>
          <p:nvPr>
            <p:ph type="sldNum" idx="6"/>
          </p:nvPr>
        </p:nvSpPr>
        <p:spPr/>
        <p:txBody>
          <a:bodyPr/>
          <a:p>
            <a:fld id="{ED1C8BA1-1F9A-4879-AFE4-16301D4E459E}" type="slidenum">
              <a:t>23</a:t>
            </a:fld>
          </a:p>
        </p:txBody>
      </p:sp>
      <p:sp>
        <p:nvSpPr>
          <p:cNvPr id="5" name="PlaceHolder 4"/>
          <p:cNvSpPr>
            <a:spLocks noGrp="1"/>
          </p:cNvSpPr>
          <p:nvPr>
            <p:ph type="dt" idx="4"/>
          </p:nvPr>
        </p:nvSpPr>
        <p:spPr/>
        <p:txBody>
          <a:bodyPr/>
          <a:p>
            <a:fld id="{5166B9D9-F2ED-4634-9F1E-37E51ED76AD1}" type="datetime1">
              <a:rPr lang="es-AR"/>
              <a:t>12/11/2024</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Artículo 245 LCT </a:t>
            </a:r>
            <a:endParaRPr b="0" lang="es-AR" sz="3300" spc="-1" strike="noStrike">
              <a:solidFill>
                <a:srgbClr val="ffffff"/>
              </a:solidFill>
              <a:latin typeface="Arial"/>
            </a:endParaRPr>
          </a:p>
        </p:txBody>
      </p:sp>
      <p:sp>
        <p:nvSpPr>
          <p:cNvPr id="13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lnSpc>
                <a:spcPct val="90000"/>
              </a:lnSpc>
              <a:spcBef>
                <a:spcPts val="700"/>
              </a:spcBef>
              <a:buClr>
                <a:srgbClr val="77caee"/>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s-MX" sz="2800" spc="-1" strike="noStrike">
                <a:solidFill>
                  <a:srgbClr val="66ff99"/>
                </a:solidFill>
                <a:latin typeface="Arial"/>
              </a:rPr>
              <a:t>1er. Item. Art. 245. </a:t>
            </a:r>
            <a:r>
              <a:rPr b="1" lang="es-MX" sz="2800" spc="-1" strike="noStrike" u="sng">
                <a:solidFill>
                  <a:srgbClr val="66ff99"/>
                </a:solidFill>
                <a:uFillTx/>
                <a:latin typeface="Arial"/>
              </a:rPr>
              <a:t>Indemnización por Antigüedad</a:t>
            </a:r>
            <a:r>
              <a:rPr b="0" lang="es-MX" sz="2800" spc="-1" strike="noStrike">
                <a:solidFill>
                  <a:srgbClr val="66ff99"/>
                </a:solidFill>
                <a:latin typeface="Arial"/>
              </a:rPr>
              <a:t>.</a:t>
            </a:r>
            <a:endParaRPr b="0" lang="es-AR" sz="2800" spc="-1" strike="noStrike">
              <a:solidFill>
                <a:srgbClr val="009bdd"/>
              </a:solidFill>
              <a:latin typeface="Arial"/>
            </a:endParaRPr>
          </a:p>
          <a:p>
            <a:pPr marL="432000" indent="0">
              <a:lnSpc>
                <a:spcPct val="90000"/>
              </a:lnSpc>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endParaRPr b="0" lang="es-AR" sz="2800" spc="-1" strike="noStrike">
              <a:solidFill>
                <a:srgbClr val="009bdd"/>
              </a:solidFill>
              <a:latin typeface="Arial"/>
            </a:endParaRPr>
          </a:p>
          <a:p>
            <a:pPr marL="432000" indent="-324000">
              <a:lnSpc>
                <a:spcPct val="90000"/>
              </a:lnSpc>
              <a:spcBef>
                <a:spcPts val="700"/>
              </a:spcBef>
              <a:buClr>
                <a:srgbClr val="77caee"/>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s-MX" sz="2800" spc="-1" strike="noStrike">
                <a:solidFill>
                  <a:srgbClr val="66ff99"/>
                </a:solidFill>
                <a:latin typeface="Arial"/>
              </a:rPr>
              <a:t>En los casos de despido dispuesto por el empleador sin justa causa, habiendo o no mediado preaviso, éste </a:t>
            </a:r>
            <a:r>
              <a:rPr b="0" lang="es-MX" sz="2800" spc="-1" strike="noStrike" u="sng">
                <a:solidFill>
                  <a:srgbClr val="66ff99"/>
                </a:solidFill>
                <a:uFillTx/>
                <a:latin typeface="Arial"/>
              </a:rPr>
              <a:t>deberá abonar al trabajador una indemnización equivalente a UN (1) mes de sueldo por cada año de servicio o fracción mayor de TRES (3) meses,</a:t>
            </a:r>
            <a:r>
              <a:rPr b="0" lang="es-MX" sz="2800" spc="-1" strike="noStrike">
                <a:solidFill>
                  <a:srgbClr val="66ff99"/>
                </a:solidFill>
                <a:latin typeface="Arial"/>
              </a:rPr>
              <a:t>tomando como base la </a:t>
            </a:r>
            <a:r>
              <a:rPr b="0" lang="es-MX" sz="2800" spc="-1" strike="noStrike" u="sng">
                <a:solidFill>
                  <a:srgbClr val="66ff99"/>
                </a:solidFill>
                <a:uFillTx/>
                <a:latin typeface="Arial"/>
              </a:rPr>
              <a:t>mejor remuneración mensual, normal y habitual </a:t>
            </a:r>
            <a:r>
              <a:rPr b="0" lang="es-MX" sz="2800" spc="-1" strike="noStrike">
                <a:solidFill>
                  <a:srgbClr val="66ff99"/>
                </a:solidFill>
                <a:latin typeface="Arial"/>
              </a:rPr>
              <a:t>devengada durante el último año o durante el tiempo de prestación de servicios si éste fuera menor</a:t>
            </a:r>
            <a:endParaRPr b="0" lang="es-AR" sz="2800" spc="-1" strike="noStrike">
              <a:solidFill>
                <a:srgbClr val="009bdd"/>
              </a:solidFill>
              <a:latin typeface="Arial"/>
            </a:endParaRPr>
          </a:p>
          <a:p>
            <a:pPr marL="432000" indent="0">
              <a:lnSpc>
                <a:spcPct val="90000"/>
              </a:lnSpc>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s-MX" sz="2800" spc="-1" strike="noStrike">
                <a:solidFill>
                  <a:srgbClr val="66ff99"/>
                </a:solidFill>
                <a:latin typeface="Arial"/>
              </a:rPr>
              <a:t> </a:t>
            </a:r>
            <a:endParaRPr b="0" lang="es-AR" sz="2800" spc="-1" strike="noStrike">
              <a:solidFill>
                <a:srgbClr val="009bdd"/>
              </a:solidFill>
              <a:latin typeface="Arial"/>
            </a:endParaRPr>
          </a:p>
          <a:p>
            <a:pPr marL="432000" indent="0">
              <a:lnSpc>
                <a:spcPct val="90000"/>
              </a:lnSpc>
              <a:spcBef>
                <a:spcPts val="700"/>
              </a:spcBef>
              <a:buNone/>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s-MX" sz="2800" spc="-1" strike="noStrike">
                <a:solidFill>
                  <a:srgbClr val="66ff99"/>
                </a:solidFill>
                <a:latin typeface="Arial"/>
              </a:rPr>
              <a:t> </a:t>
            </a:r>
            <a:endParaRPr b="0" lang="es-AR" sz="2800" spc="-1" strike="noStrike">
              <a:solidFill>
                <a:srgbClr val="009bdd"/>
              </a:solidFill>
              <a:latin typeface="Arial"/>
            </a:endParaRPr>
          </a:p>
        </p:txBody>
      </p:sp>
      <p:sp>
        <p:nvSpPr>
          <p:cNvPr id="4" name="PlaceHolder 3"/>
          <p:cNvSpPr>
            <a:spLocks noGrp="1"/>
          </p:cNvSpPr>
          <p:nvPr>
            <p:ph type="sldNum" idx="6"/>
          </p:nvPr>
        </p:nvSpPr>
        <p:spPr/>
        <p:txBody>
          <a:bodyPr/>
          <a:p>
            <a:fld id="{2B1DD421-C3E5-40A0-8997-AA637EE717A6}" type="slidenum">
              <a:t>24</a:t>
            </a:fld>
          </a:p>
        </p:txBody>
      </p:sp>
      <p:sp>
        <p:nvSpPr>
          <p:cNvPr id="5" name="PlaceHolder 4"/>
          <p:cNvSpPr>
            <a:spLocks noGrp="1"/>
          </p:cNvSpPr>
          <p:nvPr>
            <p:ph type="dt" idx="4"/>
          </p:nvPr>
        </p:nvSpPr>
        <p:spPr/>
        <p:txBody>
          <a:bodyPr/>
          <a:p>
            <a:fld id="{A9E43A53-0F2F-4B93-A47C-206E23518D1B}" type="datetime1">
              <a:rPr lang="es-AR"/>
              <a:t>12/11/2024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13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140" name=""/>
          <p:cNvSpPr txBox="1"/>
          <p:nvPr/>
        </p:nvSpPr>
        <p:spPr>
          <a:xfrm>
            <a:off x="414000" y="1211400"/>
            <a:ext cx="9306000" cy="3088800"/>
          </a:xfrm>
          <a:prstGeom prst="rect">
            <a:avLst/>
          </a:prstGeom>
          <a:noFill/>
          <a:ln w="18000">
            <a:noFill/>
          </a:ln>
        </p:spPr>
        <p:txBody>
          <a:bodyPr lIns="90000" rIns="90000" tIns="45000" bIns="45000" anchor="t">
            <a:noAutofit/>
          </a:bodyPr>
          <a:p>
            <a:r>
              <a:rPr b="0" lang="es-MX" sz="2800" spc="-1" strike="noStrike">
                <a:solidFill>
                  <a:srgbClr val="66ff99"/>
                </a:solidFill>
                <a:latin typeface="Arial"/>
              </a:rPr>
              <a:t>En los casos de Despidos Directos Incausados o Despidos Indirectos.</a:t>
            </a:r>
            <a:endParaRPr b="0" lang="es-AR" sz="2800" spc="-1" strike="noStrike">
              <a:solidFill>
                <a:srgbClr val="000000"/>
              </a:solidFill>
              <a:latin typeface="Arial"/>
            </a:endParaRPr>
          </a:p>
          <a:p>
            <a:r>
              <a:rPr b="0" lang="es-MX" sz="2800" spc="-1" strike="noStrike">
                <a:solidFill>
                  <a:srgbClr val="66ff99"/>
                </a:solidFill>
                <a:latin typeface="Arial"/>
              </a:rPr>
              <a:t>Se abona el valor de 1 Sueldo por cada año de Trabajo. El cálculo es sobre la mejor base salarial devengada extraída en el año, o si es menor en el tiempo de labor.</a:t>
            </a:r>
            <a:endParaRPr b="0" lang="es-AR" sz="2800" spc="-1" strike="noStrike">
              <a:solidFill>
                <a:srgbClr val="000000"/>
              </a:solidFill>
              <a:latin typeface="Arial"/>
            </a:endParaRPr>
          </a:p>
          <a:p>
            <a:r>
              <a:rPr b="0" lang="es-MX" sz="2800" spc="-1" strike="noStrike">
                <a:solidFill>
                  <a:srgbClr val="66ff99"/>
                </a:solidFill>
                <a:latin typeface="Arial"/>
              </a:rPr>
              <a:t>Se abonará “1 Sueldo” a partir de los tres meses de antigüedad en el empleo.</a:t>
            </a:r>
            <a:endParaRPr b="0" lang="es-AR" sz="2800" spc="-1" strike="noStrike">
              <a:solidFill>
                <a:srgbClr val="000000"/>
              </a:solidFill>
              <a:latin typeface="Arial"/>
            </a:endParaRPr>
          </a:p>
        </p:txBody>
      </p:sp>
      <p:sp>
        <p:nvSpPr>
          <p:cNvPr id="4" name="PlaceHolder 3"/>
          <p:cNvSpPr>
            <a:spLocks noGrp="1"/>
          </p:cNvSpPr>
          <p:nvPr>
            <p:ph type="sldNum" idx="6"/>
          </p:nvPr>
        </p:nvSpPr>
        <p:spPr/>
        <p:txBody>
          <a:bodyPr/>
          <a:p>
            <a:fld id="{337AE42D-CF13-435F-8693-9BA63D1118DF}" type="slidenum">
              <a:t>25</a:t>
            </a:fld>
          </a:p>
        </p:txBody>
      </p:sp>
      <p:sp>
        <p:nvSpPr>
          <p:cNvPr id="5" name="PlaceHolder 4"/>
          <p:cNvSpPr>
            <a:spLocks noGrp="1"/>
          </p:cNvSpPr>
          <p:nvPr>
            <p:ph type="dt" idx="4"/>
          </p:nvPr>
        </p:nvSpPr>
        <p:spPr/>
        <p:txBody>
          <a:bodyPr/>
          <a:p>
            <a:fld id="{976F2F19-34F8-4DFE-BE25-801724ADDCAB}" type="datetime1">
              <a:rPr lang="es-AR"/>
              <a:t>12/11/2024</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142"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MX" sz="2400" spc="-1" strike="noStrike">
                <a:solidFill>
                  <a:srgbClr val="000000"/>
                </a:solidFill>
                <a:latin typeface="Arial"/>
              </a:rPr>
              <a:t>2do. Párrafo del Art. 245 LCT</a:t>
            </a:r>
            <a:endParaRPr b="0" lang="es-AR" sz="2400" spc="-1" strike="noStrike">
              <a:solidFill>
                <a:srgbClr val="009bdd"/>
              </a:solidFill>
              <a:latin typeface="Arial"/>
            </a:endParaRPr>
          </a:p>
          <a:p>
            <a:pPr marL="432000" indent="-324000" algn="just">
              <a:lnSpc>
                <a:spcPct val="100000"/>
              </a:lnSpc>
              <a:spcBef>
                <a:spcPts val="400"/>
              </a:spcBef>
              <a:buClr>
                <a:srgbClr val="77caee"/>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s-AR" sz="1600" spc="-1" strike="noStrike">
                <a:solidFill>
                  <a:srgbClr val="002060"/>
                </a:solidFill>
                <a:latin typeface="Arial"/>
              </a:rPr>
              <a:t>Dicha base no podrá exceder el equivalente de TRES (3) veces el importe mensual de la suma que resulte del promedio de todas las remuneraciones previstas en el convenio colectivo de trabajo aplicable al trabajador, al momento del despido, por la jornada legal o convencional, excluida la antigüedad. Al MINISTERIO DE TRABAJO, EMPLEO Y SEGURIDAD SOCIAL le corresponderá fijar y publicar el promedio resultante, juntamente con las escalas salariales de cada Convenio Colectivo de Trabajo”.</a:t>
            </a:r>
            <a:endParaRPr b="0" lang="es-AR" sz="1600" spc="-1" strike="noStrike">
              <a:solidFill>
                <a:srgbClr val="009bdd"/>
              </a:solidFill>
              <a:latin typeface="Arial"/>
            </a:endParaRPr>
          </a:p>
          <a:p>
            <a:pPr marL="432000" indent="0" algn="just">
              <a:lnSpc>
                <a:spcPct val="100000"/>
              </a:lnSpc>
              <a:spcBef>
                <a:spcPts val="400"/>
              </a:spcBef>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i="1" lang="es-AR" sz="1600" spc="-1" strike="noStrike">
                <a:solidFill>
                  <a:srgbClr val="002060"/>
                </a:solidFill>
                <a:latin typeface="Arial"/>
              </a:rPr>
              <a:t> </a:t>
            </a:r>
            <a:endParaRPr b="0" lang="es-AR" sz="1600" spc="-1" strike="noStrike">
              <a:solidFill>
                <a:srgbClr val="009bdd"/>
              </a:solidFill>
              <a:latin typeface="Arial"/>
            </a:endParaRPr>
          </a:p>
          <a:p>
            <a:pPr marL="432000" indent="0" algn="ctr">
              <a:lnSpc>
                <a:spcPct val="100000"/>
              </a:lnSpc>
              <a:buNone/>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1" lang="es-MX" sz="2400" spc="-1" strike="noStrike">
                <a:solidFill>
                  <a:srgbClr val="000000"/>
                </a:solidFill>
                <a:latin typeface="Arial"/>
              </a:rPr>
              <a:t> </a:t>
            </a:r>
            <a:endParaRPr b="0" lang="es-AR" sz="2400" spc="-1" strike="noStrike">
              <a:solidFill>
                <a:srgbClr val="009bdd"/>
              </a:solidFill>
              <a:latin typeface="Arial"/>
            </a:endParaRPr>
          </a:p>
        </p:txBody>
      </p:sp>
      <p:sp>
        <p:nvSpPr>
          <p:cNvPr id="4" name="PlaceHolder 3"/>
          <p:cNvSpPr>
            <a:spLocks noGrp="1"/>
          </p:cNvSpPr>
          <p:nvPr>
            <p:ph type="sldNum" idx="6"/>
          </p:nvPr>
        </p:nvSpPr>
        <p:spPr/>
        <p:txBody>
          <a:bodyPr/>
          <a:p>
            <a:fld id="{72FBCB90-4233-4451-A4E5-18BCDA46722E}" type="slidenum">
              <a:t>26</a:t>
            </a:fld>
          </a:p>
        </p:txBody>
      </p:sp>
      <p:sp>
        <p:nvSpPr>
          <p:cNvPr id="5" name="PlaceHolder 4"/>
          <p:cNvSpPr>
            <a:spLocks noGrp="1"/>
          </p:cNvSpPr>
          <p:nvPr>
            <p:ph type="dt" idx="4"/>
          </p:nvPr>
        </p:nvSpPr>
        <p:spPr/>
        <p:txBody>
          <a:bodyPr/>
          <a:p>
            <a:fld id="{9AB32F96-D67A-44C3-92CE-FE0380D03FBC}" type="datetime1">
              <a:rPr lang="es-AR"/>
              <a:t>12/11/2024</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144"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lgn="ctr">
              <a:lnSpc>
                <a:spcPct val="100000"/>
              </a:lnSpc>
              <a:buClr>
                <a:srgbClr val="77caee"/>
              </a:buClr>
              <a:buSzPct val="45000"/>
              <a:buFont typeface="Wingdings" charset="2"/>
              <a:buChar char=""/>
              <a:tabLst>
                <a:tab algn="l" pos="0"/>
                <a:tab algn="l" pos="914400"/>
                <a:tab algn="l" pos="1828800"/>
                <a:tab algn="l" pos="2743200"/>
                <a:tab algn="l" pos="3657600"/>
                <a:tab algn="l" pos="4572000"/>
                <a:tab algn="l" pos="5486400"/>
                <a:tab algn="l" pos="6400800"/>
                <a:tab algn="l" pos="7315200"/>
                <a:tab algn="l" pos="8229600"/>
                <a:tab algn="l" pos="9144000"/>
                <a:tab algn="l" pos="10058400"/>
              </a:tabLst>
            </a:pPr>
            <a:r>
              <a:rPr b="0" lang="es-MX" sz="2400" spc="-1" strike="noStrike" u="sng">
                <a:solidFill>
                  <a:srgbClr val="000000"/>
                </a:solidFill>
                <a:uFillTx/>
                <a:latin typeface="Arial"/>
              </a:rPr>
              <a:t>CASO VIZZOTI</a:t>
            </a:r>
            <a:endParaRPr b="0" lang="es-AR" sz="2400" spc="-1" strike="noStrike">
              <a:solidFill>
                <a:srgbClr val="009bdd"/>
              </a:solidFill>
              <a:latin typeface="Arial"/>
            </a:endParaRPr>
          </a:p>
          <a:p>
            <a:pPr marL="432000" indent="-324000">
              <a:lnSpc>
                <a:spcPct val="80000"/>
              </a:lnSpc>
              <a:spcBef>
                <a:spcPts val="700"/>
              </a:spcBef>
              <a:buClr>
                <a:srgbClr val="77caee"/>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s-MX" sz="2800" spc="-1" strike="noStrike" u="sng">
                <a:solidFill>
                  <a:srgbClr val="66ff99"/>
                </a:solidFill>
                <a:uFillTx/>
                <a:latin typeface="Arial"/>
              </a:rPr>
              <a:t>LA CORTE SUPREMA DE LA JUSTICIA NACIONAL. DICTO UNA SENTENCIA (VIZZOTI CARLOS ALBERTO C/ AMSA S.A. S/ DESPIDO. 14.09.2004)</a:t>
            </a:r>
            <a:endParaRPr b="0" lang="es-AR" sz="2800" spc="-1" strike="noStrike">
              <a:solidFill>
                <a:srgbClr val="009bdd"/>
              </a:solidFill>
              <a:latin typeface="Arial"/>
            </a:endParaRPr>
          </a:p>
          <a:p>
            <a:pPr marL="432000" indent="-324000">
              <a:lnSpc>
                <a:spcPct val="80000"/>
              </a:lnSpc>
              <a:spcBef>
                <a:spcPts val="700"/>
              </a:spcBef>
              <a:buClr>
                <a:srgbClr val="77caee"/>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s-MX" sz="2800" spc="-1" strike="noStrike" u="sng">
                <a:solidFill>
                  <a:srgbClr val="66ff99"/>
                </a:solidFill>
                <a:uFillTx/>
                <a:latin typeface="Arial"/>
              </a:rPr>
              <a:t>Donde limitó la base salarial en un tercio (33%) debido a que el actor poseía un sueldo como Gerente muy por encima de lo indicado en el Convenio de Sanidad.</a:t>
            </a:r>
            <a:endParaRPr b="0" lang="es-AR" sz="2800" spc="-1" strike="noStrike">
              <a:solidFill>
                <a:srgbClr val="009bdd"/>
              </a:solidFill>
              <a:latin typeface="Arial"/>
            </a:endParaRPr>
          </a:p>
          <a:p>
            <a:pPr marL="432000" indent="-324000">
              <a:lnSpc>
                <a:spcPct val="80000"/>
              </a:lnSpc>
              <a:spcBef>
                <a:spcPts val="700"/>
              </a:spcBef>
              <a:buClr>
                <a:srgbClr val="77caee"/>
              </a:buClr>
              <a:buSzPct val="45000"/>
              <a:buFont typeface="Wingdings" charset="2"/>
              <a:buChar char=""/>
              <a:tabLst>
                <a:tab algn="l" pos="914400"/>
                <a:tab algn="l" pos="1828800"/>
                <a:tab algn="l" pos="2743200"/>
                <a:tab algn="l" pos="3657600"/>
                <a:tab algn="l" pos="4572000"/>
                <a:tab algn="l" pos="5486400"/>
                <a:tab algn="l" pos="6400800"/>
                <a:tab algn="l" pos="7315200"/>
                <a:tab algn="l" pos="8229600"/>
                <a:tab algn="l" pos="9144000"/>
                <a:tab algn="l" pos="10058400"/>
              </a:tabLst>
            </a:pPr>
            <a:r>
              <a:rPr b="0" lang="es-MX" sz="2800" spc="-1" strike="noStrike" u="sng">
                <a:solidFill>
                  <a:srgbClr val="66ff99"/>
                </a:solidFill>
                <a:uFillTx/>
                <a:latin typeface="Arial"/>
              </a:rPr>
              <a:t>Jurisprudencia revalidada por la Corte Nacional en el fallo “Mansilla Carlos Eugenio c/ Forberton Co. Laboratories S.A. y otros s/ Despido”. 06.03.2014.-</a:t>
            </a:r>
            <a:endParaRPr b="0" lang="es-AR" sz="2800" spc="-1" strike="noStrike">
              <a:solidFill>
                <a:srgbClr val="009bdd"/>
              </a:solidFill>
              <a:latin typeface="Arial"/>
            </a:endParaRPr>
          </a:p>
        </p:txBody>
      </p:sp>
      <p:sp>
        <p:nvSpPr>
          <p:cNvPr id="4" name="PlaceHolder 3"/>
          <p:cNvSpPr>
            <a:spLocks noGrp="1"/>
          </p:cNvSpPr>
          <p:nvPr>
            <p:ph type="sldNum" idx="6"/>
          </p:nvPr>
        </p:nvSpPr>
        <p:spPr/>
        <p:txBody>
          <a:bodyPr/>
          <a:p>
            <a:fld id="{DF790D04-A5B9-483F-A0D1-23B1BDC3A396}" type="slidenum">
              <a:t>27</a:t>
            </a:fld>
          </a:p>
        </p:txBody>
      </p:sp>
      <p:sp>
        <p:nvSpPr>
          <p:cNvPr id="5" name="PlaceHolder 4"/>
          <p:cNvSpPr>
            <a:spLocks noGrp="1"/>
          </p:cNvSpPr>
          <p:nvPr>
            <p:ph type="dt" idx="4"/>
          </p:nvPr>
        </p:nvSpPr>
        <p:spPr/>
        <p:txBody>
          <a:bodyPr/>
          <a:p>
            <a:fld id="{DDFE3B3D-1C0F-46B3-97BB-38177A10C809}" type="datetime1">
              <a:rPr lang="es-AR"/>
              <a:t>12/11/2024</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146"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DNU 70/23 :</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La base de cálculo de la indemnización no podrá en ningún caso ser inferior al SESENTA Y SIETE POR CIENTO (67 %) del importe correspondiente a UN (1) mes de sueldo, obtenido conforme el método descripto en el primer y segundo párrafo del presente.</a:t>
            </a:r>
            <a:endParaRPr b="0" lang="es-AR" sz="2400" spc="-1" strike="noStrike">
              <a:solidFill>
                <a:srgbClr val="009bdd"/>
              </a:solidFill>
              <a:latin typeface="Arial"/>
            </a:endParaRPr>
          </a:p>
          <a:p>
            <a:pPr marL="432000" indent="0">
              <a:spcBef>
                <a:spcPts val="1060"/>
              </a:spcBef>
              <a:buNone/>
            </a:pPr>
            <a:r>
              <a:rPr b="0" lang="es-AR" sz="2400" spc="-1" strike="noStrike">
                <a:solidFill>
                  <a:srgbClr val="009bdd"/>
                </a:solidFill>
                <a:latin typeface="Arial"/>
              </a:rPr>
              <a:t> </a:t>
            </a:r>
            <a:endParaRPr b="0" lang="es-AR" sz="2400" spc="-1" strike="noStrike">
              <a:solidFill>
                <a:srgbClr val="009bdd"/>
              </a:solidFill>
              <a:latin typeface="Arial"/>
            </a:endParaRPr>
          </a:p>
          <a:p>
            <a:pPr marL="432000" indent="0">
              <a:spcBef>
                <a:spcPts val="1060"/>
              </a:spcBef>
              <a:buNone/>
            </a:pPr>
            <a:r>
              <a:rPr b="0" lang="es-AR" sz="2400" spc="-1" strike="noStrike">
                <a:solidFill>
                  <a:srgbClr val="009bdd"/>
                </a:solidFill>
                <a:latin typeface="Arial"/>
              </a:rPr>
              <a:t> </a:t>
            </a:r>
            <a:endParaRPr b="0" lang="es-AR" sz="2400" spc="-1" strike="noStrike">
              <a:solidFill>
                <a:srgbClr val="009bdd"/>
              </a:solidFill>
              <a:latin typeface="Arial"/>
            </a:endParaRPr>
          </a:p>
        </p:txBody>
      </p:sp>
      <p:sp>
        <p:nvSpPr>
          <p:cNvPr id="4" name="PlaceHolder 3"/>
          <p:cNvSpPr>
            <a:spLocks noGrp="1"/>
          </p:cNvSpPr>
          <p:nvPr>
            <p:ph type="sldNum" idx="6"/>
          </p:nvPr>
        </p:nvSpPr>
        <p:spPr/>
        <p:txBody>
          <a:bodyPr/>
          <a:p>
            <a:fld id="{937743FB-87BC-4BDB-A472-C398F67C3423}" type="slidenum">
              <a:t>28</a:t>
            </a:fld>
          </a:p>
        </p:txBody>
      </p:sp>
      <p:sp>
        <p:nvSpPr>
          <p:cNvPr id="5" name="PlaceHolder 4"/>
          <p:cNvSpPr>
            <a:spLocks noGrp="1"/>
          </p:cNvSpPr>
          <p:nvPr>
            <p:ph type="dt" idx="4"/>
          </p:nvPr>
        </p:nvSpPr>
        <p:spPr/>
        <p:txBody>
          <a:bodyPr/>
          <a:p>
            <a:fld id="{35FB7B92-493B-41B3-B4D6-65F5E257A079}" type="datetime1">
              <a:rPr lang="es-AR"/>
              <a:t>12/11/2024</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Preaviso</a:t>
            </a:r>
            <a:endParaRPr b="0" lang="es-AR" sz="3300" spc="-1" strike="noStrike">
              <a:solidFill>
                <a:srgbClr val="ffffff"/>
              </a:solidFill>
              <a:latin typeface="Arial"/>
            </a:endParaRPr>
          </a:p>
        </p:txBody>
      </p:sp>
      <p:sp>
        <p:nvSpPr>
          <p:cNvPr id="148"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Artículo 231: Plazos - (Texto según ley 25.877) El contrato de trabajo no podrá ser disuelto por voluntad de una de las partes, sin previo aviso, o en su defecto,indemnización además de la que corresponda al trabajador por su antigüedad en el empleo, cuando el contrato se disuelva por voluntad del empleador.</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El preaviso, cuando las partes no lo fijen en un término mayor, deberá darse con la anticipación siguiente:</a:t>
            </a:r>
            <a:endParaRPr b="0" lang="es-AR" sz="2400" spc="-1" strike="noStrike">
              <a:solidFill>
                <a:srgbClr val="009bdd"/>
              </a:solidFill>
              <a:latin typeface="Arial"/>
            </a:endParaRPr>
          </a:p>
          <a:p>
            <a:pPr marL="432000" indent="0">
              <a:spcBef>
                <a:spcPts val="1060"/>
              </a:spcBef>
              <a:buNone/>
            </a:pPr>
            <a:r>
              <a:rPr b="0" lang="es-AR" sz="2400" spc="-1" strike="noStrike">
                <a:solidFill>
                  <a:srgbClr val="009bdd"/>
                </a:solidFill>
                <a:latin typeface="Arial"/>
              </a:rPr>
              <a:t>a) por el trabajador, de QUINCE (15) días;</a:t>
            </a:r>
            <a:endParaRPr b="0" lang="es-AR" sz="2400" spc="-1" strike="noStrike">
              <a:solidFill>
                <a:srgbClr val="009bdd"/>
              </a:solidFill>
              <a:latin typeface="Arial"/>
            </a:endParaRPr>
          </a:p>
          <a:p>
            <a:pPr marL="432000" indent="0">
              <a:spcBef>
                <a:spcPts val="1060"/>
              </a:spcBef>
              <a:buNone/>
            </a:pPr>
            <a:r>
              <a:rPr b="0" lang="es-AR" sz="2400" spc="-1" strike="noStrike">
                <a:solidFill>
                  <a:srgbClr val="009bdd"/>
                </a:solidFill>
                <a:latin typeface="Arial"/>
              </a:rPr>
              <a:t>b) por el empleador, de QUINCE (15) días cuando el trabajador se encontrare enperíodo de prueba; de UN (1) mes cuando el </a:t>
            </a:r>
            <a:endParaRPr b="0" lang="es-AR" sz="2400" spc="-1" strike="noStrike">
              <a:solidFill>
                <a:srgbClr val="009bdd"/>
              </a:solidFill>
              <a:latin typeface="Arial"/>
            </a:endParaRPr>
          </a:p>
        </p:txBody>
      </p:sp>
      <p:sp>
        <p:nvSpPr>
          <p:cNvPr id="4" name="PlaceHolder 3"/>
          <p:cNvSpPr>
            <a:spLocks noGrp="1"/>
          </p:cNvSpPr>
          <p:nvPr>
            <p:ph type="sldNum" idx="6"/>
          </p:nvPr>
        </p:nvSpPr>
        <p:spPr/>
        <p:txBody>
          <a:bodyPr/>
          <a:p>
            <a:fld id="{EAF1C690-0EBE-4054-9B55-95D495CDCEC2}" type="slidenum">
              <a:t>29</a:t>
            </a:fld>
          </a:p>
        </p:txBody>
      </p:sp>
      <p:sp>
        <p:nvSpPr>
          <p:cNvPr id="5" name="PlaceHolder 4"/>
          <p:cNvSpPr>
            <a:spLocks noGrp="1"/>
          </p:cNvSpPr>
          <p:nvPr>
            <p:ph type="dt" idx="4"/>
          </p:nvPr>
        </p:nvSpPr>
        <p:spPr/>
        <p:txBody>
          <a:bodyPr/>
          <a:p>
            <a:fld id="{C3834DEF-855E-46C9-BE59-7CE793A1EE73}" type="datetime1">
              <a:rPr lang="es-AR"/>
              <a:t>12/11/2024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Artículo 14 bis ( primer y segundo párrafos)</a:t>
            </a:r>
            <a:endParaRPr b="0" lang="es-AR" sz="3300" spc="-1" strike="noStrike">
              <a:solidFill>
                <a:srgbClr val="ffffff"/>
              </a:solidFill>
              <a:latin typeface="Arial"/>
            </a:endParaRPr>
          </a:p>
        </p:txBody>
      </p:sp>
      <p:sp>
        <p:nvSpPr>
          <p:cNvPr id="91"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92" name=""/>
          <p:cNvSpPr txBox="1"/>
          <p:nvPr/>
        </p:nvSpPr>
        <p:spPr>
          <a:xfrm>
            <a:off x="-28800" y="546840"/>
            <a:ext cx="10141560" cy="4953240"/>
          </a:xfrm>
          <a:prstGeom prst="rect">
            <a:avLst/>
          </a:prstGeom>
          <a:noFill/>
          <a:ln w="18000">
            <a:noFill/>
          </a:ln>
        </p:spPr>
        <p:txBody>
          <a:bodyPr lIns="90000" rIns="90000" tIns="45000" bIns="45000" anchor="t">
            <a:noAutofit/>
          </a:bodyPr>
          <a:p>
            <a:endParaRPr b="0" lang="es-AR" sz="1800" spc="-1" strike="noStrike">
              <a:solidFill>
                <a:srgbClr val="000000"/>
              </a:solidFill>
              <a:latin typeface="Arial"/>
            </a:endParaRPr>
          </a:p>
          <a:p>
            <a:endParaRPr b="0" lang="es-AR" sz="1800" spc="-1" strike="noStrike">
              <a:solidFill>
                <a:srgbClr val="000000"/>
              </a:solidFill>
              <a:latin typeface="Arial"/>
            </a:endParaRPr>
          </a:p>
          <a:p>
            <a:r>
              <a:rPr b="0" lang="es-AR" sz="1800" spc="-1" strike="noStrike">
                <a:solidFill>
                  <a:srgbClr val="000000"/>
                </a:solidFill>
                <a:latin typeface="Arial"/>
              </a:rPr>
              <a:t> </a:t>
            </a:r>
            <a:endParaRPr b="0" lang="es-AR" sz="1800" spc="-1" strike="noStrike">
              <a:solidFill>
                <a:srgbClr val="000000"/>
              </a:solidFill>
              <a:latin typeface="Arial"/>
            </a:endParaRPr>
          </a:p>
          <a:p>
            <a:r>
              <a:rPr b="0" lang="es-AR" sz="1800" spc="-1" strike="noStrike" u="sng">
                <a:solidFill>
                  <a:srgbClr val="000000"/>
                </a:solidFill>
                <a:uFillTx/>
                <a:latin typeface="Arial"/>
              </a:rPr>
              <a:t>El trabajo en sus diversas formas gozará de la protección de las leyes</a:t>
            </a:r>
            <a:r>
              <a:rPr b="0" lang="es-AR" sz="1800" spc="-1" strike="noStrike">
                <a:solidFill>
                  <a:srgbClr val="000000"/>
                </a:solidFill>
                <a:latin typeface="Arial"/>
              </a:rPr>
              <a:t>, las que asegurarán al trabajador: condiciones dignas y equitativas de labor, jornada limitada; descanso y vacaciones pagados; retribución justa; salario mínimo vital móvil; igual remuneración por igual tarea; participación en las ganancias de las empresas, con control de la producción y colaboración en la dirección; protección contra el despido arbitrario; estabilidad del empleado público; organización sindical libre y democrática, reconocida por la simple inscripción en un registro especial.</a:t>
            </a:r>
            <a:endParaRPr b="0" lang="es-AR" sz="1800" spc="-1" strike="noStrike">
              <a:solidFill>
                <a:srgbClr val="000000"/>
              </a:solidFill>
              <a:latin typeface="Arial"/>
            </a:endParaRPr>
          </a:p>
          <a:p>
            <a:endParaRPr b="0" lang="es-AR" sz="1800" spc="-1" strike="noStrike">
              <a:solidFill>
                <a:srgbClr val="000000"/>
              </a:solidFill>
              <a:latin typeface="Arial"/>
            </a:endParaRPr>
          </a:p>
          <a:p>
            <a:r>
              <a:rPr b="0" lang="es-AR" sz="1800" spc="-1" strike="noStrike">
                <a:solidFill>
                  <a:srgbClr val="000000"/>
                </a:solidFill>
                <a:latin typeface="Arial"/>
              </a:rPr>
              <a:t>Queda garantizado a los gremios: concertar convenios colectivos de trabajo; recurrir a la conciliación y al arbitraje; el derecho de huelga. Los representantes gremiales gozarán de las garantías necesarias para el cumplimiento de su gestión sindical y las relacionadas con la estabilidad de su empleo.</a:t>
            </a:r>
            <a:endParaRPr b="0" lang="es-AR" sz="1800" spc="-1" strike="noStrike">
              <a:solidFill>
                <a:srgbClr val="000000"/>
              </a:solidFill>
              <a:latin typeface="Arial"/>
            </a:endParaRPr>
          </a:p>
          <a:p>
            <a:endParaRPr b="0" lang="es-AR" sz="1800" spc="-1" strike="noStrike">
              <a:solidFill>
                <a:srgbClr val="000000"/>
              </a:solidFill>
              <a:latin typeface="Arial"/>
            </a:endParaRPr>
          </a:p>
          <a:p>
            <a:endParaRPr b="0" lang="es-AR" sz="1800" spc="-1" strike="noStrike">
              <a:solidFill>
                <a:srgbClr val="000000"/>
              </a:solidFill>
              <a:latin typeface="Arial"/>
            </a:endParaRPr>
          </a:p>
        </p:txBody>
      </p:sp>
      <p:sp>
        <p:nvSpPr>
          <p:cNvPr id="4" name="PlaceHolder 3"/>
          <p:cNvSpPr>
            <a:spLocks noGrp="1"/>
          </p:cNvSpPr>
          <p:nvPr>
            <p:ph type="sldNum" idx="6"/>
          </p:nvPr>
        </p:nvSpPr>
        <p:spPr/>
        <p:txBody>
          <a:bodyPr/>
          <a:p>
            <a:fld id="{4BAC3A41-6237-4621-BE80-7100C4B75CC0}" type="slidenum">
              <a:t>3</a:t>
            </a:fld>
          </a:p>
        </p:txBody>
      </p:sp>
      <p:sp>
        <p:nvSpPr>
          <p:cNvPr id="5" name="PlaceHolder 4"/>
          <p:cNvSpPr>
            <a:spLocks noGrp="1"/>
          </p:cNvSpPr>
          <p:nvPr>
            <p:ph type="dt" idx="4"/>
          </p:nvPr>
        </p:nvSpPr>
        <p:spPr/>
        <p:txBody>
          <a:bodyPr/>
          <a:p>
            <a:fld id="{CA9912F5-4C79-41C7-A6F8-98498967E443}" type="datetime1">
              <a:rPr lang="es-AR"/>
              <a:t>12/11/2024</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Preaviso</a:t>
            </a:r>
            <a:endParaRPr b="0" lang="es-AR" sz="3300" spc="-1" strike="noStrike">
              <a:solidFill>
                <a:srgbClr val="ffffff"/>
              </a:solidFill>
              <a:latin typeface="Arial"/>
            </a:endParaRPr>
          </a:p>
        </p:txBody>
      </p:sp>
      <p:sp>
        <p:nvSpPr>
          <p:cNvPr id="150"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trabajador tuviese una antigüedad en el empleo que no exceda de CINCO (5) años y de DOS (2) meses cuando fuere superior</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Artículo 232: Indemnización sustitutiva. - La parte que omita el preaviso o lo otorgue de modo insuficiente deberá abonar a la otra una indemnización sustitutiva equivalente a la remuneración que correspondería al trabajador durante los plazos señalados en el Artículo 231.</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Aclaración: si bien la ley habla de que ambas pares deben dar preaviso, en la realidad no se hace lugar a reclamos del empleador .</a:t>
            </a:r>
            <a:endParaRPr b="0" lang="es-AR" sz="2400" spc="-1" strike="noStrike">
              <a:solidFill>
                <a:srgbClr val="009bdd"/>
              </a:solidFill>
              <a:latin typeface="Arial"/>
            </a:endParaRPr>
          </a:p>
        </p:txBody>
      </p:sp>
      <p:sp>
        <p:nvSpPr>
          <p:cNvPr id="4" name="PlaceHolder 3"/>
          <p:cNvSpPr>
            <a:spLocks noGrp="1"/>
          </p:cNvSpPr>
          <p:nvPr>
            <p:ph type="sldNum" idx="6"/>
          </p:nvPr>
        </p:nvSpPr>
        <p:spPr/>
        <p:txBody>
          <a:bodyPr/>
          <a:p>
            <a:fld id="{AEE6E1DC-CFC6-480B-9EB5-4695E6500213}" type="slidenum">
              <a:t>30</a:t>
            </a:fld>
          </a:p>
        </p:txBody>
      </p:sp>
      <p:sp>
        <p:nvSpPr>
          <p:cNvPr id="5" name="PlaceHolder 4"/>
          <p:cNvSpPr>
            <a:spLocks noGrp="1"/>
          </p:cNvSpPr>
          <p:nvPr>
            <p:ph type="dt" idx="4"/>
          </p:nvPr>
        </p:nvSpPr>
        <p:spPr/>
        <p:txBody>
          <a:bodyPr/>
          <a:p>
            <a:fld id="{437D3236-246F-402F-905F-1272AA41AFDE}" type="datetime1">
              <a:rPr lang="es-AR"/>
              <a:t>12/11/2024</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Integración del Mes de Despido</a:t>
            </a:r>
            <a:endParaRPr b="0" lang="es-AR" sz="3300" spc="-1" strike="noStrike">
              <a:solidFill>
                <a:srgbClr val="ffffff"/>
              </a:solidFill>
              <a:latin typeface="Arial"/>
            </a:endParaRPr>
          </a:p>
        </p:txBody>
      </p:sp>
      <p:sp>
        <p:nvSpPr>
          <p:cNvPr id="152"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indent="0">
              <a:spcBef>
                <a:spcPts val="1060"/>
              </a:spcBef>
              <a:buNone/>
            </a:pPr>
            <a:endParaRPr b="0" lang="es-AR" sz="2400" spc="-1" strike="noStrike">
              <a:solidFill>
                <a:srgbClr val="009bdd"/>
              </a:solidFill>
              <a:latin typeface="Arial"/>
            </a:endParaRPr>
          </a:p>
        </p:txBody>
      </p:sp>
      <p:sp>
        <p:nvSpPr>
          <p:cNvPr id="153" name=""/>
          <p:cNvSpPr txBox="1"/>
          <p:nvPr/>
        </p:nvSpPr>
        <p:spPr>
          <a:xfrm>
            <a:off x="360000" y="1080000"/>
            <a:ext cx="8989560" cy="2393640"/>
          </a:xfrm>
          <a:prstGeom prst="rect">
            <a:avLst/>
          </a:prstGeom>
          <a:noFill/>
          <a:ln w="18000">
            <a:noFill/>
          </a:ln>
        </p:spPr>
        <p:txBody>
          <a:bodyPr lIns="90000" rIns="90000" tIns="45000" bIns="45000" anchor="t">
            <a:noAutofit/>
          </a:bodyPr>
          <a:p>
            <a:endParaRPr b="0" lang="es-AR" sz="1800" spc="-1" strike="noStrike">
              <a:solidFill>
                <a:srgbClr val="000000"/>
              </a:solidFill>
              <a:latin typeface="Arial"/>
            </a:endParaRPr>
          </a:p>
          <a:p>
            <a:r>
              <a:rPr b="0" lang="es-AR" sz="1800" spc="-1" strike="noStrike">
                <a:solidFill>
                  <a:srgbClr val="000000"/>
                </a:solidFill>
                <a:latin typeface="Arial"/>
              </a:rPr>
              <a:t>Artículo 233: Comienzo del plazo. Integración de la indemnización con los salarios del</a:t>
            </a:r>
            <a:endParaRPr b="0" lang="es-AR" sz="1800" spc="-1" strike="noStrike">
              <a:solidFill>
                <a:srgbClr val="000000"/>
              </a:solidFill>
              <a:latin typeface="Arial"/>
            </a:endParaRPr>
          </a:p>
          <a:p>
            <a:r>
              <a:rPr b="0" lang="es-AR" sz="1800" spc="-1" strike="noStrike">
                <a:solidFill>
                  <a:srgbClr val="000000"/>
                </a:solidFill>
                <a:latin typeface="Arial"/>
              </a:rPr>
              <a:t>mes del despido. (Texto según ley 25.877) - Los plazos del artículo 231 correrán a</a:t>
            </a:r>
            <a:endParaRPr b="0" lang="es-AR" sz="1800" spc="-1" strike="noStrike">
              <a:solidFill>
                <a:srgbClr val="000000"/>
              </a:solidFill>
              <a:latin typeface="Arial"/>
            </a:endParaRPr>
          </a:p>
          <a:p>
            <a:r>
              <a:rPr b="0" lang="es-AR" sz="1800" spc="-1" strike="noStrike">
                <a:solidFill>
                  <a:srgbClr val="000000"/>
                </a:solidFill>
                <a:latin typeface="Arial"/>
              </a:rPr>
              <a:t>partir del día siguiente al de la notificación del preaviso.</a:t>
            </a:r>
            <a:endParaRPr b="0" lang="es-AR" sz="1800" spc="-1" strike="noStrike">
              <a:solidFill>
                <a:srgbClr val="000000"/>
              </a:solidFill>
              <a:latin typeface="Arial"/>
            </a:endParaRPr>
          </a:p>
          <a:p>
            <a:r>
              <a:rPr b="0" lang="es-AR" sz="1800" spc="-1" strike="noStrike">
                <a:solidFill>
                  <a:srgbClr val="000000"/>
                </a:solidFill>
                <a:latin typeface="Arial"/>
              </a:rPr>
              <a:t>Cuando la extinción del contrato de trabajo dispuesta por el empleador se produzca sin</a:t>
            </a:r>
            <a:endParaRPr b="0" lang="es-AR" sz="1800" spc="-1" strike="noStrike">
              <a:solidFill>
                <a:srgbClr val="000000"/>
              </a:solidFill>
              <a:latin typeface="Arial"/>
            </a:endParaRPr>
          </a:p>
          <a:p>
            <a:r>
              <a:rPr b="0" lang="es-AR" sz="1800" spc="-1" strike="noStrike">
                <a:solidFill>
                  <a:srgbClr val="000000"/>
                </a:solidFill>
                <a:latin typeface="Arial"/>
              </a:rPr>
              <a:t>preaviso y en fecha que no coincida con el último día del mes, la indemnización</a:t>
            </a:r>
            <a:endParaRPr b="0" lang="es-AR" sz="1800" spc="-1" strike="noStrike">
              <a:solidFill>
                <a:srgbClr val="000000"/>
              </a:solidFill>
              <a:latin typeface="Arial"/>
            </a:endParaRPr>
          </a:p>
          <a:p>
            <a:r>
              <a:rPr b="0" lang="es-AR" sz="1800" spc="-1" strike="noStrike">
                <a:solidFill>
                  <a:srgbClr val="000000"/>
                </a:solidFill>
                <a:latin typeface="Arial"/>
              </a:rPr>
              <a:t>sustitutiva debida al trabajador se integrará con una suma igual a los salarios por los</a:t>
            </a:r>
            <a:endParaRPr b="0" lang="es-AR" sz="1800" spc="-1" strike="noStrike">
              <a:solidFill>
                <a:srgbClr val="000000"/>
              </a:solidFill>
              <a:latin typeface="Arial"/>
            </a:endParaRPr>
          </a:p>
          <a:p>
            <a:r>
              <a:rPr b="0" lang="es-AR" sz="1800" spc="-1" strike="noStrike">
                <a:solidFill>
                  <a:srgbClr val="000000"/>
                </a:solidFill>
                <a:latin typeface="Arial"/>
              </a:rPr>
              <a:t>días faltantes hasta el último día del mes en el que se produjera el despido.</a:t>
            </a:r>
            <a:endParaRPr b="0" lang="es-AR" sz="1800" spc="-1" strike="noStrike">
              <a:solidFill>
                <a:srgbClr val="000000"/>
              </a:solidFill>
              <a:latin typeface="Arial"/>
            </a:endParaRPr>
          </a:p>
          <a:p>
            <a:r>
              <a:rPr b="0" lang="es-AR" sz="1800" spc="-1" strike="noStrike">
                <a:solidFill>
                  <a:srgbClr val="000000"/>
                </a:solidFill>
                <a:latin typeface="Arial"/>
              </a:rPr>
              <a:t>La integración del mes de despido no procederá cuando la extinción se produzca</a:t>
            </a:r>
            <a:endParaRPr b="0" lang="es-AR" sz="1800" spc="-1" strike="noStrike">
              <a:solidFill>
                <a:srgbClr val="000000"/>
              </a:solidFill>
              <a:latin typeface="Arial"/>
            </a:endParaRPr>
          </a:p>
          <a:p>
            <a:r>
              <a:rPr b="0" lang="es-AR" sz="1800" spc="-1" strike="noStrike">
                <a:solidFill>
                  <a:srgbClr val="000000"/>
                </a:solidFill>
                <a:latin typeface="Arial"/>
              </a:rPr>
              <a:t>durante el período de prueba establecido en el artículo 92 bis.</a:t>
            </a:r>
            <a:endParaRPr b="0" lang="es-AR" sz="1800" spc="-1" strike="noStrike">
              <a:solidFill>
                <a:srgbClr val="000000"/>
              </a:solidFill>
              <a:latin typeface="Arial"/>
            </a:endParaRPr>
          </a:p>
        </p:txBody>
      </p:sp>
      <p:sp>
        <p:nvSpPr>
          <p:cNvPr id="4" name="PlaceHolder 3"/>
          <p:cNvSpPr>
            <a:spLocks noGrp="1"/>
          </p:cNvSpPr>
          <p:nvPr>
            <p:ph type="sldNum" idx="6"/>
          </p:nvPr>
        </p:nvSpPr>
        <p:spPr/>
        <p:txBody>
          <a:bodyPr/>
          <a:p>
            <a:fld id="{ED87E714-2304-4031-9ED1-DC7F56D4F560}" type="slidenum">
              <a:t>31</a:t>
            </a:fld>
          </a:p>
        </p:txBody>
      </p:sp>
      <p:sp>
        <p:nvSpPr>
          <p:cNvPr id="5" name="PlaceHolder 4"/>
          <p:cNvSpPr>
            <a:spLocks noGrp="1"/>
          </p:cNvSpPr>
          <p:nvPr>
            <p:ph type="dt" idx="4"/>
          </p:nvPr>
        </p:nvSpPr>
        <p:spPr/>
        <p:txBody>
          <a:bodyPr/>
          <a:p>
            <a:fld id="{DF1CD954-B0E6-450B-9569-79B29CA49FC7}" type="datetime1">
              <a:rPr lang="es-AR"/>
              <a:t>12/11/2024</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Rubros Obligatorios </a:t>
            </a:r>
            <a:endParaRPr b="0" lang="es-AR" sz="3300" spc="-1" strike="noStrike">
              <a:solidFill>
                <a:srgbClr val="ffffff"/>
              </a:solidFill>
              <a:latin typeface="Arial"/>
            </a:endParaRPr>
          </a:p>
        </p:txBody>
      </p:sp>
      <p:sp>
        <p:nvSpPr>
          <p:cNvPr id="155"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Los rubros obligatorios para el trabajador cualquiera sea la extinción del contrato son:</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Sueldo Anual Complementario Proporcional: es la 12 parte de los salarios devengados del ultimo semestre</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Vacaciones proporcionales</a:t>
            </a:r>
            <a:endParaRPr b="0" lang="es-AR" sz="2400" spc="-1" strike="noStrike">
              <a:solidFill>
                <a:srgbClr val="009bdd"/>
              </a:solidFill>
              <a:latin typeface="Arial"/>
            </a:endParaRPr>
          </a:p>
          <a:p>
            <a:pPr marL="432000" indent="0">
              <a:spcBef>
                <a:spcPts val="1060"/>
              </a:spcBef>
              <a:buNone/>
            </a:pPr>
            <a:r>
              <a:rPr b="0" lang="es-AR" sz="2400" spc="-1" strike="noStrike">
                <a:solidFill>
                  <a:srgbClr val="009bdd"/>
                </a:solidFill>
                <a:latin typeface="Arial"/>
              </a:rPr>
              <a:t>Aclaración: del ultimo periodo, ya que si no se gozan caducan.</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SAC sobre vacaciones proporcionales</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Días trabajados hasta la fecha de extinción de la relación</a:t>
            </a:r>
            <a:endParaRPr b="0" lang="es-AR" sz="2400" spc="-1" strike="noStrike">
              <a:solidFill>
                <a:srgbClr val="009bdd"/>
              </a:solidFill>
              <a:latin typeface="Arial"/>
            </a:endParaRPr>
          </a:p>
        </p:txBody>
      </p:sp>
      <p:sp>
        <p:nvSpPr>
          <p:cNvPr id="4" name="PlaceHolder 3"/>
          <p:cNvSpPr>
            <a:spLocks noGrp="1"/>
          </p:cNvSpPr>
          <p:nvPr>
            <p:ph type="sldNum" idx="6"/>
          </p:nvPr>
        </p:nvSpPr>
        <p:spPr/>
        <p:txBody>
          <a:bodyPr/>
          <a:p>
            <a:fld id="{2FAD0740-A98F-4490-B545-00F4AE58EB2F}" type="slidenum">
              <a:t>32</a:t>
            </a:fld>
          </a:p>
        </p:txBody>
      </p:sp>
      <p:sp>
        <p:nvSpPr>
          <p:cNvPr id="5" name="PlaceHolder 4"/>
          <p:cNvSpPr>
            <a:spLocks noGrp="1"/>
          </p:cNvSpPr>
          <p:nvPr>
            <p:ph type="dt" idx="4"/>
          </p:nvPr>
        </p:nvSpPr>
        <p:spPr/>
        <p:txBody>
          <a:bodyPr/>
          <a:p>
            <a:fld id="{519BF1EF-4ABE-4A28-A0BB-326B1B20A326}" type="datetime1">
              <a:rPr lang="es-AR"/>
              <a:t>12/11/2024</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Enfermedades y Accidentes</a:t>
            </a:r>
            <a:endParaRPr b="0" lang="es-AR" sz="3300" spc="-1" strike="noStrike">
              <a:solidFill>
                <a:srgbClr val="ffffff"/>
              </a:solidFill>
              <a:latin typeface="Arial"/>
            </a:endParaRPr>
          </a:p>
        </p:txBody>
      </p:sp>
      <p:sp>
        <p:nvSpPr>
          <p:cNvPr id="157"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Existen dos tipos principales</a:t>
            </a:r>
            <a:endParaRPr b="0" lang="es-AR" sz="2400" spc="-1" strike="noStrike">
              <a:solidFill>
                <a:srgbClr val="009bdd"/>
              </a:solidFill>
              <a:latin typeface="Arial"/>
            </a:endParaRPr>
          </a:p>
          <a:p>
            <a:pPr marL="432000" indent="0">
              <a:spcBef>
                <a:spcPts val="1060"/>
              </a:spcBef>
              <a:buNone/>
            </a:pPr>
            <a:r>
              <a:rPr b="0" lang="es-AR" sz="2400" spc="-1" strike="noStrike">
                <a:solidFill>
                  <a:srgbClr val="009bdd"/>
                </a:solidFill>
                <a:latin typeface="Arial"/>
              </a:rPr>
              <a:t>Inculpables: </a:t>
            </a:r>
            <a:endParaRPr b="0" lang="es-AR" sz="2400" spc="-1" strike="noStrike">
              <a:solidFill>
                <a:srgbClr val="009bdd"/>
              </a:solidFill>
              <a:latin typeface="Arial"/>
            </a:endParaRPr>
          </a:p>
          <a:p>
            <a:pPr marL="432000" indent="0">
              <a:spcBef>
                <a:spcPts val="1060"/>
              </a:spcBef>
              <a:buNone/>
            </a:pPr>
            <a:r>
              <a:rPr b="0" lang="es-AR" sz="2400" spc="-1" strike="noStrike">
                <a:solidFill>
                  <a:srgbClr val="009bdd"/>
                </a:solidFill>
                <a:latin typeface="Arial"/>
              </a:rPr>
              <a:t>no tienen relación alguna con el trabajo.</a:t>
            </a:r>
            <a:endParaRPr b="0" lang="es-AR" sz="2400" spc="-1" strike="noStrike">
              <a:solidFill>
                <a:srgbClr val="009bdd"/>
              </a:solidFill>
              <a:latin typeface="Arial"/>
            </a:endParaRPr>
          </a:p>
          <a:p>
            <a:pPr marL="432000" indent="0">
              <a:spcBef>
                <a:spcPts val="1060"/>
              </a:spcBef>
              <a:buNone/>
            </a:pPr>
            <a:r>
              <a:rPr b="0" lang="es-AR" sz="2400" spc="-1" strike="noStrike">
                <a:solidFill>
                  <a:srgbClr val="009bdd"/>
                </a:solidFill>
                <a:latin typeface="Arial"/>
              </a:rPr>
              <a:t>Impiden prestar tareas para el empleador</a:t>
            </a:r>
            <a:endParaRPr b="0" lang="es-AR" sz="2400" spc="-1" strike="noStrike">
              <a:solidFill>
                <a:srgbClr val="009bdd"/>
              </a:solidFill>
              <a:latin typeface="Arial"/>
            </a:endParaRPr>
          </a:p>
          <a:p>
            <a:pPr marL="432000" indent="0">
              <a:spcBef>
                <a:spcPts val="1060"/>
              </a:spcBef>
              <a:buNone/>
            </a:pPr>
            <a:r>
              <a:rPr b="0" lang="es-AR" sz="2400" spc="-1" strike="noStrike">
                <a:solidFill>
                  <a:srgbClr val="009bdd"/>
                </a:solidFill>
                <a:latin typeface="Arial"/>
              </a:rPr>
              <a:t>Ejemplo: trabajador si fractura una pierna jugando al fútbol con sus amigos.</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Ver art. art 208 a 217 LCT </a:t>
            </a:r>
            <a:endParaRPr b="0" lang="es-AR" sz="2400" spc="-1" strike="noStrike">
              <a:solidFill>
                <a:srgbClr val="009bdd"/>
              </a:solidFill>
              <a:latin typeface="Arial"/>
            </a:endParaRPr>
          </a:p>
        </p:txBody>
      </p:sp>
      <p:sp>
        <p:nvSpPr>
          <p:cNvPr id="4" name="PlaceHolder 3"/>
          <p:cNvSpPr>
            <a:spLocks noGrp="1"/>
          </p:cNvSpPr>
          <p:nvPr>
            <p:ph type="sldNum" idx="6"/>
          </p:nvPr>
        </p:nvSpPr>
        <p:spPr/>
        <p:txBody>
          <a:bodyPr/>
          <a:p>
            <a:fld id="{5B394247-C850-4C51-BB35-7E93D9450214}" type="slidenum">
              <a:t>33</a:t>
            </a:fld>
          </a:p>
        </p:txBody>
      </p:sp>
      <p:sp>
        <p:nvSpPr>
          <p:cNvPr id="5" name="PlaceHolder 4"/>
          <p:cNvSpPr>
            <a:spLocks noGrp="1"/>
          </p:cNvSpPr>
          <p:nvPr>
            <p:ph type="dt" idx="4"/>
          </p:nvPr>
        </p:nvSpPr>
        <p:spPr/>
        <p:txBody>
          <a:bodyPr/>
          <a:p>
            <a:fld id="{62AD723F-9CC0-4F76-AD20-97EA74B09828}" type="datetime1">
              <a:rPr lang="es-AR"/>
              <a:t>12/11/2024</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15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Accidentes y enfermedades del trabajo:</a:t>
            </a:r>
            <a:endParaRPr b="0" lang="es-AR" sz="2400" spc="-1" strike="noStrike">
              <a:solidFill>
                <a:srgbClr val="009bdd"/>
              </a:solidFill>
              <a:latin typeface="Arial"/>
            </a:endParaRPr>
          </a:p>
          <a:p>
            <a:pPr marL="432000" indent="0">
              <a:spcBef>
                <a:spcPts val="1060"/>
              </a:spcBef>
              <a:buNone/>
            </a:pPr>
            <a:r>
              <a:rPr b="0" lang="es-AR" sz="2400" spc="-1" strike="noStrike">
                <a:solidFill>
                  <a:srgbClr val="009bdd"/>
                </a:solidFill>
                <a:latin typeface="Arial"/>
              </a:rPr>
              <a:t>causadas por el hecho y en ocasión del trabajo</a:t>
            </a:r>
            <a:endParaRPr b="0" lang="es-AR" sz="2400" spc="-1" strike="noStrike">
              <a:solidFill>
                <a:srgbClr val="009bdd"/>
              </a:solidFill>
              <a:latin typeface="Arial"/>
            </a:endParaRPr>
          </a:p>
          <a:p>
            <a:pPr marL="432000" indent="0">
              <a:spcBef>
                <a:spcPts val="1060"/>
              </a:spcBef>
              <a:buNone/>
            </a:pPr>
            <a:r>
              <a:rPr b="0" lang="es-AR" sz="2400" spc="-1" strike="noStrike">
                <a:solidFill>
                  <a:srgbClr val="009bdd"/>
                </a:solidFill>
                <a:latin typeface="Arial"/>
              </a:rPr>
              <a:t>fuente principal: Ley de Riesgos del Trabajo</a:t>
            </a:r>
            <a:endParaRPr b="0" lang="es-AR" sz="2400" spc="-1" strike="noStrike">
              <a:solidFill>
                <a:srgbClr val="009bdd"/>
              </a:solidFill>
              <a:latin typeface="Arial"/>
            </a:endParaRPr>
          </a:p>
          <a:p>
            <a:pPr marL="432000" indent="0">
              <a:spcBef>
                <a:spcPts val="1060"/>
              </a:spcBef>
              <a:buNone/>
            </a:pPr>
            <a:endParaRPr b="0" lang="es-AR" sz="2400" spc="-1" strike="noStrike">
              <a:solidFill>
                <a:srgbClr val="009bdd"/>
              </a:solidFill>
              <a:latin typeface="Arial"/>
            </a:endParaRPr>
          </a:p>
        </p:txBody>
      </p:sp>
      <p:sp>
        <p:nvSpPr>
          <p:cNvPr id="4" name="PlaceHolder 3"/>
          <p:cNvSpPr>
            <a:spLocks noGrp="1"/>
          </p:cNvSpPr>
          <p:nvPr>
            <p:ph type="sldNum" idx="6"/>
          </p:nvPr>
        </p:nvSpPr>
        <p:spPr/>
        <p:txBody>
          <a:bodyPr/>
          <a:p>
            <a:fld id="{273C96CC-103B-4153-80B6-74ABA0D97ACB}" type="slidenum">
              <a:t>34</a:t>
            </a:fld>
          </a:p>
        </p:txBody>
      </p:sp>
      <p:sp>
        <p:nvSpPr>
          <p:cNvPr id="5" name="PlaceHolder 4"/>
          <p:cNvSpPr>
            <a:spLocks noGrp="1"/>
          </p:cNvSpPr>
          <p:nvPr>
            <p:ph type="dt" idx="4"/>
          </p:nvPr>
        </p:nvSpPr>
        <p:spPr/>
        <p:txBody>
          <a:bodyPr/>
          <a:p>
            <a:fld id="{6AD99CA8-F8C4-49A2-B06B-3B60BD7A8C33}" type="datetime1">
              <a:rPr lang="es-AR"/>
              <a:t>12/11/2024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360000" y="-48960"/>
            <a:ext cx="9360000" cy="93636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Principales cambios ¨Ley Ley  Bases¨ ( Ley 27742)</a:t>
            </a:r>
            <a:endParaRPr b="0" lang="es-AR" sz="3300" spc="-1" strike="noStrike">
              <a:solidFill>
                <a:srgbClr val="ffffff"/>
              </a:solidFill>
              <a:latin typeface="Arial"/>
            </a:endParaRPr>
          </a:p>
        </p:txBody>
      </p:sp>
      <p:sp>
        <p:nvSpPr>
          <p:cNvPr id="161"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0">
              <a:spcBef>
                <a:spcPts val="1060"/>
              </a:spcBef>
              <a:buNone/>
            </a:pPr>
            <a:r>
              <a:rPr b="0" lang="es-AR" sz="2400" spc="-1" strike="noStrike">
                <a:solidFill>
                  <a:srgbClr val="009bdd"/>
                </a:solidFill>
                <a:latin typeface="Arial"/>
              </a:rPr>
              <a:t>Extiende periodo de prueba a 6 meses con posibilidad de extensión a 8 meses( 6 y 100 trabajadores) o 1 año(hasta 5)</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Antes: 3</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Eliminación de multas y sanciones por empleo no registrado </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Posibilidad de iniciar licencia por maternidad hasta 10 días antes de la fecha presunta de parto</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Indemnización agravada ( 50% y hasta 100%) en caso de despido discriminatorio ( imposibilidad de reinstalacion?)</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Posibilidad de establecer fondo de cese laboral mediante negociación colectiva</a:t>
            </a:r>
            <a:endParaRPr b="0" lang="es-AR" sz="2400" spc="-1" strike="noStrike">
              <a:solidFill>
                <a:srgbClr val="009bdd"/>
              </a:solidFill>
              <a:latin typeface="Arial"/>
            </a:endParaRPr>
          </a:p>
        </p:txBody>
      </p:sp>
      <p:sp>
        <p:nvSpPr>
          <p:cNvPr id="4" name="PlaceHolder 3"/>
          <p:cNvSpPr>
            <a:spLocks noGrp="1"/>
          </p:cNvSpPr>
          <p:nvPr>
            <p:ph type="sldNum" idx="6"/>
          </p:nvPr>
        </p:nvSpPr>
        <p:spPr/>
        <p:txBody>
          <a:bodyPr/>
          <a:p>
            <a:fld id="{5673EE4C-7977-45DE-B9D8-229DF9586352}" type="slidenum">
              <a:t>35</a:t>
            </a:fld>
          </a:p>
        </p:txBody>
      </p:sp>
      <p:sp>
        <p:nvSpPr>
          <p:cNvPr id="5" name="PlaceHolder 4"/>
          <p:cNvSpPr>
            <a:spLocks noGrp="1"/>
          </p:cNvSpPr>
          <p:nvPr>
            <p:ph type="dt" idx="4"/>
          </p:nvPr>
        </p:nvSpPr>
        <p:spPr/>
        <p:txBody>
          <a:bodyPr/>
          <a:p>
            <a:fld id="{3B65A6FD-4872-4374-96C4-D21C2247A0C9}" type="datetime1">
              <a:rPr lang="es-AR"/>
              <a:t>12/11/2024</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163"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Veamos este video sobre Art:  </a:t>
            </a:r>
            <a:r>
              <a:rPr b="0" lang="es-AR" sz="2400" spc="-1" strike="noStrike">
                <a:solidFill>
                  <a:srgbClr val="009bdd"/>
                </a:solidFill>
                <a:latin typeface="Arial"/>
                <a:hlinkClick r:id="rId1"/>
              </a:rPr>
              <a:t>https://www.youtube.com/watch?v=OoITnPKBWac</a:t>
            </a:r>
            <a:endParaRPr b="0" lang="es-AR" sz="2400" spc="-1" strike="noStrike">
              <a:solidFill>
                <a:srgbClr val="009bdd"/>
              </a:solidFill>
              <a:latin typeface="Arial"/>
            </a:endParaRPr>
          </a:p>
          <a:p>
            <a:pPr marL="432000" indent="0">
              <a:spcBef>
                <a:spcPts val="1060"/>
              </a:spcBef>
              <a:buNone/>
            </a:pP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Por ultimo, si nos queda tiempo este:</a:t>
            </a:r>
            <a:endParaRPr b="0" lang="es-AR" sz="24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400" spc="-1" strike="noStrike">
                <a:solidFill>
                  <a:srgbClr val="009bdd"/>
                </a:solidFill>
                <a:latin typeface="Arial"/>
              </a:rPr>
              <a:t>https://www.youtube.com/watch?v=itFD0TEZ1XY</a:t>
            </a:r>
            <a:endParaRPr b="0" lang="es-AR" sz="2400" spc="-1" strike="noStrike">
              <a:solidFill>
                <a:srgbClr val="009bdd"/>
              </a:solidFill>
              <a:latin typeface="Arial"/>
            </a:endParaRPr>
          </a:p>
        </p:txBody>
      </p:sp>
      <p:sp>
        <p:nvSpPr>
          <p:cNvPr id="4" name="PlaceHolder 3"/>
          <p:cNvSpPr>
            <a:spLocks noGrp="1"/>
          </p:cNvSpPr>
          <p:nvPr>
            <p:ph type="sldNum" idx="6"/>
          </p:nvPr>
        </p:nvSpPr>
        <p:spPr/>
        <p:txBody>
          <a:bodyPr/>
          <a:p>
            <a:fld id="{E2345492-8DD2-4C9A-9189-F10F2C436CD8}" type="slidenum">
              <a:t>36</a:t>
            </a:fld>
          </a:p>
        </p:txBody>
      </p:sp>
      <p:sp>
        <p:nvSpPr>
          <p:cNvPr id="5" name="PlaceHolder 4"/>
          <p:cNvSpPr>
            <a:spLocks noGrp="1"/>
          </p:cNvSpPr>
          <p:nvPr>
            <p:ph type="dt" idx="4"/>
          </p:nvPr>
        </p:nvSpPr>
        <p:spPr/>
        <p:txBody>
          <a:bodyPr/>
          <a:p>
            <a:fld id="{2D308B6D-57D3-47A6-91FB-4E48FC9EDFEA}" type="datetime1">
              <a:rPr lang="es-AR"/>
              <a:t>12/11/2024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94"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Divisiones</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Individual: relación entre sujetos individuales: trabajador y empleador.</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Colectivo: relaciones entre sujetos colectivos: sindicatos y organizaciones de empleadores. Negociación y convenios colectivos, conflictos colectivos: huelga, libertad sindical,etc.</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Administrativo: tribunales administrativos( ej.: Tribunal casas particulares), mediación y conciliación en conflictos individuales y colectivos ( SECLO, conciliación obligatoria)</a:t>
            </a:r>
            <a:endParaRPr b="0" lang="es-AR" sz="2000" spc="-1" strike="noStrike">
              <a:solidFill>
                <a:srgbClr val="009bdd"/>
              </a:solidFill>
              <a:latin typeface="Arial"/>
            </a:endParaRPr>
          </a:p>
        </p:txBody>
      </p:sp>
      <p:sp>
        <p:nvSpPr>
          <p:cNvPr id="4" name="PlaceHolder 3"/>
          <p:cNvSpPr>
            <a:spLocks noGrp="1"/>
          </p:cNvSpPr>
          <p:nvPr>
            <p:ph type="sldNum" idx="6"/>
          </p:nvPr>
        </p:nvSpPr>
        <p:spPr/>
        <p:txBody>
          <a:bodyPr/>
          <a:p>
            <a:fld id="{88EEE472-2E52-4A1B-ACE8-71F28AD839C2}" type="slidenum">
              <a:t>4</a:t>
            </a:fld>
          </a:p>
        </p:txBody>
      </p:sp>
      <p:sp>
        <p:nvSpPr>
          <p:cNvPr id="5" name="PlaceHolder 4"/>
          <p:cNvSpPr>
            <a:spLocks noGrp="1"/>
          </p:cNvSpPr>
          <p:nvPr>
            <p:ph type="dt" idx="4"/>
          </p:nvPr>
        </p:nvSpPr>
        <p:spPr/>
        <p:txBody>
          <a:bodyPr/>
          <a:p>
            <a:fld id="{C7F361B0-F83A-4ED2-8BC2-742FDF18FA93}" type="datetime1">
              <a:rPr lang="es-AR"/>
              <a:t>12/11/2024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Concepto de Trabajo</a:t>
            </a:r>
            <a:endParaRPr b="0" lang="es-AR" sz="3300" spc="-1" strike="noStrike">
              <a:solidFill>
                <a:srgbClr val="ffffff"/>
              </a:solidFill>
              <a:latin typeface="Arial"/>
            </a:endParaRPr>
          </a:p>
        </p:txBody>
      </p:sp>
      <p:sp>
        <p:nvSpPr>
          <p:cNvPr id="96" name="PlaceHolder 2"/>
          <p:cNvSpPr>
            <a:spLocks noGrp="1"/>
          </p:cNvSpPr>
          <p:nvPr>
            <p:ph/>
          </p:nvPr>
        </p:nvSpPr>
        <p:spPr>
          <a:xfrm>
            <a:off x="0" y="769680"/>
            <a:ext cx="10040760" cy="426204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 </a:t>
            </a:r>
            <a:r>
              <a:rPr b="0" lang="es-AR" sz="2000" spc="-1" strike="noStrike">
                <a:solidFill>
                  <a:srgbClr val="009bdd"/>
                </a:solidFill>
                <a:latin typeface="Arial"/>
              </a:rPr>
              <a:t>Art 4 L.C.T.:  </a:t>
            </a:r>
            <a:r>
              <a:rPr b="0" lang="es-AR" sz="1200" spc="-1" strike="noStrike">
                <a:solidFill>
                  <a:srgbClr val="009bdd"/>
                </a:solidFill>
                <a:latin typeface="Arial"/>
              </a:rPr>
              <a:t>Concepto de trabajo.</a:t>
            </a:r>
            <a:endParaRPr b="0" lang="es-AR" sz="1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1200" spc="-1" strike="noStrike">
                <a:solidFill>
                  <a:srgbClr val="009bdd"/>
                </a:solidFill>
                <a:latin typeface="Arial"/>
              </a:rPr>
              <a:t>Constituye trabajo, a los fines de esta ley, toda actividad lícita que se preste en favor de quien tiene la facultad de dirigirla, mediante una remuneración.</a:t>
            </a:r>
            <a:endParaRPr b="0" lang="es-AR" sz="1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1200" spc="-1" strike="noStrike">
                <a:solidFill>
                  <a:srgbClr val="009bdd"/>
                </a:solidFill>
                <a:latin typeface="Arial"/>
              </a:rPr>
              <a:t>El contrato de trabajo tiene como principal objeto la actividad productiva y creadora del hombre en sí. Sólo después ha de entenderse que media entre las partes una relación de intercambio y un fin económico en cuanto se disciplina por esta ley.</a:t>
            </a:r>
            <a:endParaRPr b="0" lang="es-AR" sz="1200" spc="-1" strike="noStrike">
              <a:solidFill>
                <a:srgbClr val="009bdd"/>
              </a:solidFill>
              <a:latin typeface="Arial"/>
            </a:endParaRPr>
          </a:p>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Excluidos:</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Autónomo:      No relación de dependencia              </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                        </a:t>
            </a:r>
            <a:r>
              <a:rPr b="0" lang="es-AR" sz="2000" spc="-1" strike="noStrike">
                <a:solidFill>
                  <a:srgbClr val="009bdd"/>
                </a:solidFill>
                <a:latin typeface="Arial"/>
              </a:rPr>
              <a:t>Derecho Civil/ Comercial        Ej.: Obras y Servicio</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Benévolo</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Familiar</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Excluidos LCT: dependientes administración publica salvo pacto expreso.</a:t>
            </a: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p:txBody>
      </p:sp>
      <p:sp>
        <p:nvSpPr>
          <p:cNvPr id="97" name=""/>
          <p:cNvSpPr/>
          <p:nvPr/>
        </p:nvSpPr>
        <p:spPr>
          <a:xfrm>
            <a:off x="2266560" y="3188520"/>
            <a:ext cx="539640" cy="0"/>
          </a:xfrm>
          <a:prstGeom prst="line">
            <a:avLst/>
          </a:prstGeom>
          <a:ln w="18000">
            <a:solidFill>
              <a:srgbClr val="009bdd"/>
            </a:solidFill>
            <a:round/>
            <a:tailEnd len="med" type="triangle" w="med"/>
          </a:ln>
        </p:spPr>
        <p:style>
          <a:lnRef idx="0"/>
          <a:fillRef idx="0"/>
          <a:effectRef idx="0"/>
          <a:fontRef idx="minor"/>
        </p:style>
        <p:txBody>
          <a:bodyPr lIns="90000" rIns="90000" tIns="-45000" bIns="-45000" anchor="ctr">
            <a:noAutofit/>
          </a:bodyPr>
          <a:p>
            <a:endParaRPr b="0" lang="es-AR" sz="1800" spc="-1" strike="noStrike">
              <a:solidFill>
                <a:srgbClr val="000000"/>
              </a:solidFill>
              <a:latin typeface="Arial"/>
            </a:endParaRPr>
          </a:p>
        </p:txBody>
      </p:sp>
      <p:sp>
        <p:nvSpPr>
          <p:cNvPr id="4" name="PlaceHolder 3"/>
          <p:cNvSpPr>
            <a:spLocks noGrp="1"/>
          </p:cNvSpPr>
          <p:nvPr>
            <p:ph type="sldNum" idx="6"/>
          </p:nvPr>
        </p:nvSpPr>
        <p:spPr/>
        <p:txBody>
          <a:bodyPr/>
          <a:p>
            <a:fld id="{BEF52980-D615-4149-BB01-52CD26484406}" type="slidenum">
              <a:t>5</a:t>
            </a:fld>
          </a:p>
        </p:txBody>
      </p:sp>
      <p:sp>
        <p:nvSpPr>
          <p:cNvPr id="5" name="PlaceHolder 4"/>
          <p:cNvSpPr>
            <a:spLocks noGrp="1"/>
          </p:cNvSpPr>
          <p:nvPr>
            <p:ph type="dt" idx="4"/>
          </p:nvPr>
        </p:nvSpPr>
        <p:spPr/>
        <p:txBody>
          <a:bodyPr/>
          <a:p>
            <a:fld id="{121E04C7-FF7A-4BCC-BCA6-55442E46074C}" type="datetime1">
              <a:rPr lang="es-AR"/>
              <a:t>12/11/2024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Relación de Dependencia</a:t>
            </a:r>
            <a:endParaRPr b="0" lang="es-AR" sz="3300" spc="-1" strike="noStrike">
              <a:solidFill>
                <a:srgbClr val="ffffff"/>
              </a:solidFill>
              <a:latin typeface="Arial"/>
            </a:endParaRPr>
          </a:p>
        </p:txBody>
      </p:sp>
      <p:sp>
        <p:nvSpPr>
          <p:cNvPr id="99"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Es el trabajo</a:t>
            </a:r>
            <a:r>
              <a:rPr b="0" lang="es-AR" sz="2000" spc="-1" strike="noStrike">
                <a:solidFill>
                  <a:srgbClr val="009bdd"/>
                </a:solidFill>
                <a:latin typeface="Arial"/>
              </a:rPr>
              <a:t> protegido por L.C.T. , estatutos profesionales,etc.</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1" lang="es-AR" sz="2000" spc="-1" strike="noStrike">
                <a:solidFill>
                  <a:srgbClr val="009bdd"/>
                </a:solidFill>
                <a:latin typeface="Arial"/>
              </a:rPr>
              <a:t>Elementos :</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Jurídica: sometimiento a autoridad del empleador.</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Facultades de dirección, control y disciplinaria.           Más importante.</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Económica: trabajo por riesgo y cuenta ajena. </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Ajenidad al riesgo empresario.</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Técnica: subordinación a los criterios del empleador. Mayor si menor calificación, menor si más calificación</a:t>
            </a:r>
            <a:endParaRPr b="0" lang="es-AR" sz="2000" spc="-1" strike="noStrike">
              <a:solidFill>
                <a:srgbClr val="009bdd"/>
              </a:solidFill>
              <a:latin typeface="Arial"/>
            </a:endParaRPr>
          </a:p>
        </p:txBody>
      </p:sp>
      <p:sp>
        <p:nvSpPr>
          <p:cNvPr id="100" name=""/>
          <p:cNvSpPr/>
          <p:nvPr/>
        </p:nvSpPr>
        <p:spPr>
          <a:xfrm>
            <a:off x="6067080" y="2495160"/>
            <a:ext cx="766080" cy="0"/>
          </a:xfrm>
          <a:prstGeom prst="line">
            <a:avLst/>
          </a:prstGeom>
          <a:ln w="18000">
            <a:solidFill>
              <a:srgbClr val="009bdd"/>
            </a:solidFill>
            <a:round/>
            <a:tailEnd len="med" type="triangle" w="med"/>
          </a:ln>
        </p:spPr>
        <p:style>
          <a:lnRef idx="0"/>
          <a:fillRef idx="0"/>
          <a:effectRef idx="0"/>
          <a:fontRef idx="minor"/>
        </p:style>
        <p:txBody>
          <a:bodyPr lIns="90000" rIns="90000" tIns="-45000" bIns="-45000" anchor="ctr">
            <a:noAutofit/>
          </a:bodyPr>
          <a:p>
            <a:endParaRPr b="0" lang="es-AR" sz="1800" spc="-1" strike="noStrike">
              <a:solidFill>
                <a:srgbClr val="000000"/>
              </a:solidFill>
              <a:latin typeface="Arial"/>
            </a:endParaRPr>
          </a:p>
        </p:txBody>
      </p:sp>
      <p:sp>
        <p:nvSpPr>
          <p:cNvPr id="4" name="PlaceHolder 3"/>
          <p:cNvSpPr>
            <a:spLocks noGrp="1"/>
          </p:cNvSpPr>
          <p:nvPr>
            <p:ph type="sldNum" idx="6"/>
          </p:nvPr>
        </p:nvSpPr>
        <p:spPr/>
        <p:txBody>
          <a:bodyPr/>
          <a:p>
            <a:fld id="{B976DE32-1C5B-4964-871B-E2DFA38B1ED9}" type="slidenum">
              <a:t>6</a:t>
            </a:fld>
          </a:p>
        </p:txBody>
      </p:sp>
      <p:sp>
        <p:nvSpPr>
          <p:cNvPr id="5" name="PlaceHolder 4"/>
          <p:cNvSpPr>
            <a:spLocks noGrp="1"/>
          </p:cNvSpPr>
          <p:nvPr>
            <p:ph type="dt" idx="4"/>
          </p:nvPr>
        </p:nvSpPr>
        <p:spPr/>
        <p:txBody>
          <a:bodyPr/>
          <a:p>
            <a:fld id="{2E602C22-0B27-465F-B273-DED6C30E626D}" type="datetime1">
              <a:rPr lang="es-AR"/>
              <a:t>12/11/2024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Fuentes </a:t>
            </a:r>
            <a:endParaRPr b="0" lang="es-AR" sz="3300" spc="-1" strike="noStrike">
              <a:solidFill>
                <a:srgbClr val="ffffff"/>
              </a:solidFill>
              <a:latin typeface="Arial"/>
            </a:endParaRPr>
          </a:p>
        </p:txBody>
      </p:sp>
      <p:sp>
        <p:nvSpPr>
          <p:cNvPr id="102"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Materiales: Factores históricos/ sociales que dan origen a las normas jurídicas.</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Formales: Fuente formal</a:t>
            </a:r>
            <a:endParaRPr b="0" lang="es-AR" sz="20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 </a:t>
            </a:r>
            <a:r>
              <a:rPr b="0" lang="es-AR" sz="2000" spc="-1" strike="noStrike">
                <a:solidFill>
                  <a:srgbClr val="009bdd"/>
                </a:solidFill>
                <a:latin typeface="Arial"/>
              </a:rPr>
              <a:t>Art 1 LCT: </a:t>
            </a:r>
            <a:r>
              <a:rPr b="0" lang="es-AR" sz="1200" spc="-1" strike="noStrike">
                <a:solidFill>
                  <a:srgbClr val="009bdd"/>
                </a:solidFill>
                <a:latin typeface="Arial"/>
              </a:rPr>
              <a:t>Fuentes de regulación.</a:t>
            </a:r>
            <a:endParaRPr b="0" lang="es-AR" sz="1200" spc="-1" strike="noStrike">
              <a:solidFill>
                <a:srgbClr val="009bdd"/>
              </a:solidFill>
              <a:latin typeface="Arial"/>
            </a:endParaRPr>
          </a:p>
          <a:p>
            <a:pPr marL="432000" indent="0">
              <a:spcBef>
                <a:spcPts val="1060"/>
              </a:spcBef>
              <a:buNone/>
            </a:pPr>
            <a:r>
              <a:rPr b="0" lang="es-AR" sz="1200" spc="-1" strike="noStrike">
                <a:solidFill>
                  <a:srgbClr val="009bdd"/>
                </a:solidFill>
                <a:latin typeface="Arial"/>
              </a:rPr>
              <a:t> </a:t>
            </a:r>
            <a:endParaRPr b="0" lang="es-AR" sz="1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1200" spc="-1" strike="noStrike">
                <a:solidFill>
                  <a:srgbClr val="009bdd"/>
                </a:solidFill>
                <a:latin typeface="Arial"/>
              </a:rPr>
              <a:t>El contrato de trabajo y la relación de trabajo se rige:</a:t>
            </a:r>
            <a:endParaRPr b="0" lang="es-AR" sz="1200" spc="-1" strike="noStrike">
              <a:solidFill>
                <a:srgbClr val="009bdd"/>
              </a:solidFill>
              <a:latin typeface="Arial"/>
            </a:endParaRPr>
          </a:p>
          <a:p>
            <a:pPr marL="432000" indent="0">
              <a:spcBef>
                <a:spcPts val="1060"/>
              </a:spcBef>
              <a:buNone/>
            </a:pPr>
            <a:r>
              <a:rPr b="0" lang="es-AR" sz="1200" spc="-1" strike="noStrike">
                <a:solidFill>
                  <a:srgbClr val="009bdd"/>
                </a:solidFill>
                <a:latin typeface="Arial"/>
              </a:rPr>
              <a:t> </a:t>
            </a:r>
            <a:endParaRPr b="0" lang="es-AR" sz="1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1200" spc="-1" strike="noStrike">
                <a:solidFill>
                  <a:srgbClr val="009bdd"/>
                </a:solidFill>
                <a:latin typeface="Arial"/>
              </a:rPr>
              <a:t>a) Por esta ley.</a:t>
            </a:r>
            <a:endParaRPr b="0" lang="es-AR" sz="1200" spc="-1" strike="noStrike">
              <a:solidFill>
                <a:srgbClr val="009bdd"/>
              </a:solidFill>
              <a:latin typeface="Arial"/>
            </a:endParaRPr>
          </a:p>
          <a:p>
            <a:pPr marL="432000" indent="0">
              <a:spcBef>
                <a:spcPts val="1060"/>
              </a:spcBef>
              <a:buNone/>
            </a:pPr>
            <a:r>
              <a:rPr b="0" lang="es-AR" sz="1200" spc="-1" strike="noStrike">
                <a:solidFill>
                  <a:srgbClr val="009bdd"/>
                </a:solidFill>
                <a:latin typeface="Arial"/>
              </a:rPr>
              <a:t> </a:t>
            </a:r>
            <a:endParaRPr b="0" lang="es-AR" sz="1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1200" spc="-1" strike="noStrike">
                <a:solidFill>
                  <a:srgbClr val="009bdd"/>
                </a:solidFill>
                <a:latin typeface="Arial"/>
              </a:rPr>
              <a:t>b) Por las leyes y estatutos profesionales.</a:t>
            </a:r>
            <a:endParaRPr b="0" lang="es-AR" sz="1200" spc="-1" strike="noStrike">
              <a:solidFill>
                <a:srgbClr val="009bdd"/>
              </a:solidFill>
              <a:latin typeface="Arial"/>
            </a:endParaRPr>
          </a:p>
          <a:p>
            <a:pPr marL="432000" indent="0">
              <a:spcBef>
                <a:spcPts val="1060"/>
              </a:spcBef>
              <a:buNone/>
            </a:pPr>
            <a:r>
              <a:rPr b="0" lang="es-AR" sz="1200" spc="-1" strike="noStrike">
                <a:solidFill>
                  <a:srgbClr val="009bdd"/>
                </a:solidFill>
                <a:latin typeface="Arial"/>
              </a:rPr>
              <a:t> </a:t>
            </a:r>
            <a:endParaRPr b="0" lang="es-AR" sz="1200" spc="-1" strike="noStrike">
              <a:solidFill>
                <a:srgbClr val="009bdd"/>
              </a:solidFill>
              <a:latin typeface="Arial"/>
            </a:endParaRPr>
          </a:p>
          <a:p>
            <a:pPr marL="432000" indent="0">
              <a:spcBef>
                <a:spcPts val="1060"/>
              </a:spcBef>
              <a:buNone/>
            </a:pPr>
            <a:r>
              <a:rPr b="0" lang="es-AR" sz="1200" spc="-1" strike="noStrike">
                <a:solidFill>
                  <a:srgbClr val="009bdd"/>
                </a:solidFill>
                <a:latin typeface="Arial"/>
              </a:rPr>
              <a:t> </a:t>
            </a:r>
            <a:endParaRPr b="0" lang="es-AR" sz="1200" spc="-1" strike="noStrike">
              <a:solidFill>
                <a:srgbClr val="009bdd"/>
              </a:solidFill>
              <a:latin typeface="Arial"/>
            </a:endParaRPr>
          </a:p>
        </p:txBody>
      </p:sp>
      <p:sp>
        <p:nvSpPr>
          <p:cNvPr id="4" name="PlaceHolder 3"/>
          <p:cNvSpPr>
            <a:spLocks noGrp="1"/>
          </p:cNvSpPr>
          <p:nvPr>
            <p:ph type="sldNum" idx="6"/>
          </p:nvPr>
        </p:nvSpPr>
        <p:spPr/>
        <p:txBody>
          <a:bodyPr/>
          <a:p>
            <a:fld id="{29B56306-A7A9-45C5-BCD5-A97C13892370}" type="slidenum">
              <a:t>7</a:t>
            </a:fld>
          </a:p>
        </p:txBody>
      </p:sp>
      <p:sp>
        <p:nvSpPr>
          <p:cNvPr id="5" name="PlaceHolder 4"/>
          <p:cNvSpPr>
            <a:spLocks noGrp="1"/>
          </p:cNvSpPr>
          <p:nvPr>
            <p:ph type="dt" idx="4"/>
          </p:nvPr>
        </p:nvSpPr>
        <p:spPr/>
        <p:txBody>
          <a:bodyPr/>
          <a:p>
            <a:fld id="{7021E9FF-DDB3-4D9F-90E8-C2647E6B0910}" type="datetime1">
              <a:rPr lang="es-AR"/>
              <a:t>12/11/2024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endParaRPr b="0" lang="es-AR" sz="3300" spc="-1" strike="noStrike">
              <a:solidFill>
                <a:srgbClr val="ffffff"/>
              </a:solidFill>
              <a:latin typeface="Arial"/>
            </a:endParaRPr>
          </a:p>
        </p:txBody>
      </p:sp>
      <p:sp>
        <p:nvSpPr>
          <p:cNvPr id="104"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1200" spc="-1" strike="noStrike">
                <a:solidFill>
                  <a:srgbClr val="009bdd"/>
                </a:solidFill>
                <a:latin typeface="Arial"/>
              </a:rPr>
              <a:t>c) Por las convenciones colectivas o laudos con fuerza de tales.</a:t>
            </a:r>
            <a:endParaRPr b="0" lang="es-AR" sz="1200" spc="-1" strike="noStrike">
              <a:solidFill>
                <a:srgbClr val="009bdd"/>
              </a:solidFill>
              <a:latin typeface="Arial"/>
            </a:endParaRPr>
          </a:p>
          <a:p>
            <a:pPr marL="432000" indent="0">
              <a:spcBef>
                <a:spcPts val="1060"/>
              </a:spcBef>
              <a:buNone/>
            </a:pPr>
            <a:r>
              <a:rPr b="0" lang="es-AR" sz="1200" spc="-1" strike="noStrike">
                <a:solidFill>
                  <a:srgbClr val="009bdd"/>
                </a:solidFill>
                <a:latin typeface="Arial"/>
              </a:rPr>
              <a:t> </a:t>
            </a:r>
            <a:endParaRPr b="0" lang="es-AR" sz="1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1200" spc="-1" strike="noStrike">
                <a:solidFill>
                  <a:srgbClr val="009bdd"/>
                </a:solidFill>
                <a:latin typeface="Arial"/>
              </a:rPr>
              <a:t>d) Por la voluntad de las partes.</a:t>
            </a:r>
            <a:endParaRPr b="0" lang="es-AR" sz="1200" spc="-1" strike="noStrike">
              <a:solidFill>
                <a:srgbClr val="009bdd"/>
              </a:solidFill>
              <a:latin typeface="Arial"/>
            </a:endParaRPr>
          </a:p>
          <a:p>
            <a:pPr marL="432000" indent="0">
              <a:spcBef>
                <a:spcPts val="1060"/>
              </a:spcBef>
              <a:buNone/>
            </a:pPr>
            <a:r>
              <a:rPr b="0" lang="es-AR" sz="1200" spc="-1" strike="noStrike">
                <a:solidFill>
                  <a:srgbClr val="009bdd"/>
                </a:solidFill>
                <a:latin typeface="Arial"/>
              </a:rPr>
              <a:t> </a:t>
            </a:r>
            <a:endParaRPr b="0" lang="es-AR" sz="12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1200" spc="-1" strike="noStrike">
                <a:solidFill>
                  <a:srgbClr val="009bdd"/>
                </a:solidFill>
                <a:latin typeface="Arial"/>
              </a:rPr>
              <a:t>e) Por los usos y costumbres.</a:t>
            </a:r>
            <a:endParaRPr b="0" lang="es-AR" sz="1200" spc="-1" strike="noStrike">
              <a:solidFill>
                <a:srgbClr val="009bdd"/>
              </a:solidFill>
              <a:latin typeface="Arial"/>
            </a:endParaRPr>
          </a:p>
          <a:p>
            <a:pPr marL="432000" indent="0">
              <a:spcBef>
                <a:spcPts val="1060"/>
              </a:spcBef>
              <a:buNone/>
            </a:pPr>
            <a:r>
              <a:rPr b="0" lang="es-AR" sz="2000" spc="-1" strike="noStrike">
                <a:solidFill>
                  <a:srgbClr val="009bdd"/>
                </a:solidFill>
                <a:latin typeface="Arial"/>
              </a:rPr>
              <a:t> </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Constitución Nacional: ver 14 bis fundamentalmente</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Tratados y Convenios: ej: libertad sindical OIT</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Jurisprudencia: Corte Suprema, Suprema Corte Provincia, CNAT,etc.</a:t>
            </a: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Reglamento(escrito)/usos de empresa(no escrito): establecidos por empleador</a:t>
            </a:r>
            <a:endParaRPr b="0" lang="es-AR" sz="2000" spc="-1" strike="noStrike">
              <a:solidFill>
                <a:srgbClr val="009bdd"/>
              </a:solidFill>
              <a:latin typeface="Arial"/>
            </a:endParaRPr>
          </a:p>
        </p:txBody>
      </p:sp>
      <p:sp>
        <p:nvSpPr>
          <p:cNvPr id="4" name="PlaceHolder 3"/>
          <p:cNvSpPr>
            <a:spLocks noGrp="1"/>
          </p:cNvSpPr>
          <p:nvPr>
            <p:ph type="sldNum" idx="6"/>
          </p:nvPr>
        </p:nvSpPr>
        <p:spPr/>
        <p:txBody>
          <a:bodyPr/>
          <a:p>
            <a:fld id="{70F60488-D107-4774-9803-A2E15F7554A6}" type="slidenum">
              <a:t>8</a:t>
            </a:fld>
          </a:p>
        </p:txBody>
      </p:sp>
      <p:sp>
        <p:nvSpPr>
          <p:cNvPr id="5" name="PlaceHolder 4"/>
          <p:cNvSpPr>
            <a:spLocks noGrp="1"/>
          </p:cNvSpPr>
          <p:nvPr>
            <p:ph type="dt" idx="4"/>
          </p:nvPr>
        </p:nvSpPr>
        <p:spPr/>
        <p:txBody>
          <a:bodyPr/>
          <a:p>
            <a:fld id="{63CB30D3-C63D-419A-A755-70A38292BE0C}" type="datetime1">
              <a:rPr lang="es-AR"/>
              <a:t>12/11/2024</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 y="180000"/>
            <a:ext cx="9360000" cy="478080"/>
          </a:xfrm>
          <a:prstGeom prst="rect">
            <a:avLst/>
          </a:prstGeom>
          <a:noFill/>
          <a:ln w="0">
            <a:noFill/>
          </a:ln>
        </p:spPr>
        <p:txBody>
          <a:bodyPr lIns="0" rIns="0" tIns="0" bIns="0" anchor="ctr">
            <a:noAutofit/>
          </a:bodyPr>
          <a:p>
            <a:pPr indent="0" algn="ctr">
              <a:buNone/>
            </a:pPr>
            <a:r>
              <a:rPr b="0" lang="es-AR" sz="3300" spc="-1" strike="noStrike">
                <a:solidFill>
                  <a:srgbClr val="ffffff"/>
                </a:solidFill>
                <a:latin typeface="Arial"/>
              </a:rPr>
              <a:t>Orden Publico Laboral</a:t>
            </a:r>
            <a:endParaRPr b="0" lang="es-AR" sz="3300" spc="-1" strike="noStrike">
              <a:solidFill>
                <a:srgbClr val="ffffff"/>
              </a:solidFill>
              <a:latin typeface="Arial"/>
            </a:endParaRPr>
          </a:p>
        </p:txBody>
      </p:sp>
      <p:sp>
        <p:nvSpPr>
          <p:cNvPr id="106" name="PlaceHolder 2"/>
          <p:cNvSpPr>
            <a:spLocks noGrp="1"/>
          </p:cNvSpPr>
          <p:nvPr>
            <p:ph/>
          </p:nvPr>
        </p:nvSpPr>
        <p:spPr>
          <a:xfrm>
            <a:off x="360000" y="1080000"/>
            <a:ext cx="9360000" cy="3600000"/>
          </a:xfrm>
          <a:prstGeom prst="rect">
            <a:avLst/>
          </a:prstGeom>
          <a:noFill/>
          <a:ln w="0">
            <a:noFill/>
          </a:ln>
        </p:spPr>
        <p:txBody>
          <a:bodyPr lIns="0" rIns="0" tIns="0" bIns="0" anchor="t">
            <a:noAutofit/>
          </a:bodyPr>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Ver Art 7 L.C.T.:</a:t>
            </a: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Piso mínimo inderogable en protección del trabajador. No se elimina autonomía de la voluntad sino que se limita.</a:t>
            </a: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a:p>
            <a:pPr marL="432000" indent="0">
              <a:spcBef>
                <a:spcPts val="1060"/>
              </a:spcBef>
              <a:buNone/>
            </a:pPr>
            <a:endParaRPr b="0" lang="es-AR" sz="2000" spc="-1" strike="noStrike">
              <a:solidFill>
                <a:srgbClr val="009bdd"/>
              </a:solidFill>
              <a:latin typeface="Arial"/>
            </a:endParaRPr>
          </a:p>
          <a:p>
            <a:pPr marL="432000" indent="-324000">
              <a:spcBef>
                <a:spcPts val="1060"/>
              </a:spcBef>
              <a:buClr>
                <a:srgbClr val="77caee"/>
              </a:buClr>
              <a:buSzPct val="45000"/>
              <a:buFont typeface="Wingdings" charset="2"/>
              <a:buChar char=""/>
            </a:pPr>
            <a:r>
              <a:rPr b="0" lang="es-AR" sz="2000" spc="-1" strike="noStrike">
                <a:solidFill>
                  <a:srgbClr val="009bdd"/>
                </a:solidFill>
                <a:latin typeface="Arial"/>
              </a:rPr>
              <a:t>Posiblilidad de acordar mejores condiciones en convenios colectivos y contrato individual.</a:t>
            </a:r>
            <a:endParaRPr b="0" lang="es-AR" sz="2000" spc="-1" strike="noStrike">
              <a:solidFill>
                <a:srgbClr val="009bdd"/>
              </a:solidFill>
              <a:latin typeface="Arial"/>
            </a:endParaRPr>
          </a:p>
          <a:p>
            <a:pPr marL="432000" indent="0">
              <a:spcBef>
                <a:spcPts val="1060"/>
              </a:spcBef>
              <a:buNone/>
            </a:pPr>
            <a:endParaRPr b="0" lang="es-AR" sz="2400" spc="-1" strike="noStrike">
              <a:solidFill>
                <a:srgbClr val="009bdd"/>
              </a:solidFill>
              <a:latin typeface="Arial"/>
            </a:endParaRPr>
          </a:p>
          <a:p>
            <a:pPr marL="432000" indent="0">
              <a:spcBef>
                <a:spcPts val="1060"/>
              </a:spcBef>
              <a:buNone/>
            </a:pPr>
            <a:endParaRPr b="0" lang="es-AR" sz="2400" spc="-1" strike="noStrike">
              <a:solidFill>
                <a:srgbClr val="009bdd"/>
              </a:solidFill>
              <a:latin typeface="Arial"/>
            </a:endParaRPr>
          </a:p>
          <a:p>
            <a:pPr marL="432000" indent="0">
              <a:spcBef>
                <a:spcPts val="1060"/>
              </a:spcBef>
              <a:buNone/>
            </a:pPr>
            <a:endParaRPr b="0" lang="es-AR" sz="2400" spc="-1" strike="noStrike">
              <a:solidFill>
                <a:srgbClr val="009bdd"/>
              </a:solidFill>
              <a:latin typeface="Arial"/>
            </a:endParaRPr>
          </a:p>
          <a:p>
            <a:pPr marL="432000" indent="0">
              <a:spcBef>
                <a:spcPts val="1060"/>
              </a:spcBef>
              <a:buNone/>
            </a:pPr>
            <a:endParaRPr b="0" lang="es-AR" sz="2400" spc="-1" strike="noStrike">
              <a:solidFill>
                <a:srgbClr val="009bdd"/>
              </a:solidFill>
              <a:latin typeface="Arial"/>
            </a:endParaRPr>
          </a:p>
        </p:txBody>
      </p:sp>
      <p:sp>
        <p:nvSpPr>
          <p:cNvPr id="107" name=""/>
          <p:cNvSpPr/>
          <p:nvPr/>
        </p:nvSpPr>
        <p:spPr>
          <a:xfrm>
            <a:off x="3716640" y="2961000"/>
            <a:ext cx="0" cy="414360"/>
          </a:xfrm>
          <a:prstGeom prst="line">
            <a:avLst/>
          </a:prstGeom>
          <a:ln w="18000">
            <a:solidFill>
              <a:srgbClr val="009bdd"/>
            </a:solidFill>
            <a:round/>
            <a:tailEnd len="med" type="triangle" w="med"/>
          </a:ln>
        </p:spPr>
        <p:style>
          <a:lnRef idx="0"/>
          <a:fillRef idx="0"/>
          <a:effectRef idx="0"/>
          <a:fontRef idx="minor"/>
        </p:style>
        <p:txBody>
          <a:bodyPr lIns="90000" rIns="90000" tIns="45000" bIns="45000" anchor="ctr">
            <a:noAutofit/>
          </a:bodyPr>
          <a:p>
            <a:endParaRPr b="0" lang="es-AR" sz="1800" spc="-1" strike="noStrike">
              <a:solidFill>
                <a:srgbClr val="000000"/>
              </a:solidFill>
              <a:latin typeface="Arial"/>
            </a:endParaRPr>
          </a:p>
        </p:txBody>
      </p:sp>
      <p:sp>
        <p:nvSpPr>
          <p:cNvPr id="4" name="PlaceHolder 3"/>
          <p:cNvSpPr>
            <a:spLocks noGrp="1"/>
          </p:cNvSpPr>
          <p:nvPr>
            <p:ph type="sldNum" idx="6"/>
          </p:nvPr>
        </p:nvSpPr>
        <p:spPr/>
        <p:txBody>
          <a:bodyPr/>
          <a:p>
            <a:fld id="{0B7444FC-B5FE-438F-9C1A-3B1C1ACFDEFB}" type="slidenum">
              <a:t>9</a:t>
            </a:fld>
          </a:p>
        </p:txBody>
      </p:sp>
      <p:sp>
        <p:nvSpPr>
          <p:cNvPr id="5" name="PlaceHolder 4"/>
          <p:cNvSpPr>
            <a:spLocks noGrp="1"/>
          </p:cNvSpPr>
          <p:nvPr>
            <p:ph type="dt" idx="4"/>
          </p:nvPr>
        </p:nvSpPr>
        <p:spPr/>
        <p:txBody>
          <a:bodyPr/>
          <a:p>
            <a:fld id="{53248E66-905A-4BB5-B6F5-7CF3E9315636}" type="datetime1">
              <a:rPr lang="es-AR"/>
              <a:t>12/11/2024</a:t>
            </a:fld>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1150</TotalTime>
  <Application>LibreOffice/7.5.1.2$Windows_X86_64 LibreOffice_project/fcbaee479e84c6cd81291587d2ee68cba099e129</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2023-04-23T09:36:41Z</dcterms:created>
  <dc:creator/>
  <dc:description/>
  <dc:language>es-AR</dc:language>
  <cp:lastModifiedBy/>
  <dcterms:modified xsi:type="dcterms:W3CDTF">2024-11-12T18:16:21Z</dcterms:modified>
  <cp:revision>24</cp:revision>
  <dc:subject/>
  <dc:title>Blue Curve</dc:title>
</cp:coreProperties>
</file>