
<file path=[Content_Types].xml><?xml version="1.0" encoding="utf-8"?>
<Types xmlns="http://schemas.openxmlformats.org/package/2006/content-types">
  <Default Extension="avif" ContentType="image/av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5" r:id="rId4"/>
    <p:sldId id="264" r:id="rId5"/>
    <p:sldId id="266" r:id="rId6"/>
    <p:sldId id="267" r:id="rId7"/>
    <p:sldId id="257" r:id="rId8"/>
    <p:sldId id="258" r:id="rId9"/>
    <p:sldId id="259" r:id="rId10"/>
    <p:sldId id="260" r:id="rId11"/>
    <p:sldId id="262" r:id="rId12"/>
    <p:sldId id="263" r:id="rId13"/>
    <p:sldId id="261" r:id="rId14"/>
    <p:sldId id="275" r:id="rId15"/>
    <p:sldId id="276" r:id="rId16"/>
    <p:sldId id="270" r:id="rId17"/>
    <p:sldId id="268" r:id="rId18"/>
    <p:sldId id="269" r:id="rId19"/>
    <p:sldId id="272" r:id="rId20"/>
    <p:sldId id="274" r:id="rId21"/>
    <p:sldId id="281" r:id="rId22"/>
    <p:sldId id="277" r:id="rId23"/>
    <p:sldId id="278" r:id="rId24"/>
    <p:sldId id="280" r:id="rId25"/>
    <p:sldId id="279" r:id="rId26"/>
    <p:sldId id="283" r:id="rId27"/>
    <p:sldId id="288" r:id="rId28"/>
    <p:sldId id="289" r:id="rId29"/>
    <p:sldId id="282" r:id="rId30"/>
    <p:sldId id="284" r:id="rId31"/>
    <p:sldId id="285" r:id="rId32"/>
    <p:sldId id="286" r:id="rId33"/>
    <p:sldId id="287" r:id="rId34"/>
    <p:sldId id="290" r:id="rId35"/>
    <p:sldId id="291" r:id="rId36"/>
    <p:sldId id="292" r:id="rId37"/>
    <p:sldId id="293" r:id="rId38"/>
    <p:sldId id="295" r:id="rId39"/>
    <p:sldId id="294" r:id="rId40"/>
    <p:sldId id="296" r:id="rId41"/>
    <p:sldId id="298" r:id="rId42"/>
    <p:sldId id="297" r:id="rId43"/>
    <p:sldId id="299" r:id="rId44"/>
    <p:sldId id="300" r:id="rId45"/>
    <p:sldId id="301" r:id="rId46"/>
    <p:sldId id="302" r:id="rId47"/>
    <p:sldId id="303" r:id="rId48"/>
    <p:sldId id="304" r:id="rId49"/>
    <p:sldId id="305" r:id="rId50"/>
    <p:sldId id="306" r:id="rId5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F5E7"/>
    <a:srgbClr val="E0EED6"/>
    <a:srgbClr val="EBF7FF"/>
    <a:srgbClr val="FFFEFB"/>
    <a:srgbClr val="FFF2CD"/>
    <a:srgbClr val="FFFBEF"/>
    <a:srgbClr val="D6A300"/>
    <a:srgbClr val="83C7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65" autoAdjust="0"/>
    <p:restoredTop sz="94660"/>
  </p:normalViewPr>
  <p:slideViewPr>
    <p:cSldViewPr snapToGrid="0">
      <p:cViewPr varScale="1">
        <p:scale>
          <a:sx n="108" d="100"/>
          <a:sy n="108" d="100"/>
        </p:scale>
        <p:origin x="39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7D3C0-571B-EE96-E664-5BCB72877D8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E476C15C-5279-F025-8F26-4E93B34782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FB13D76B-BB06-643E-0A6F-7B8163CCE4C9}"/>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0C648220-EBE0-EDC9-1909-B3AA313A4D5A}"/>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6B7470E0-3E3A-D687-0104-455676F63D5C}"/>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220270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279CA4-B8A2-7B30-5B30-1EAD3DF00F95}"/>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2222BDB8-0328-6437-5EA5-552F265B7BBC}"/>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70A8C7C-C4C3-B213-8F3B-91537DBF333E}"/>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082A2E06-E8E5-0758-CD45-4592BD240387}"/>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03CDDCD2-EEFF-F4EF-BAC1-7F6BC27D959C}"/>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86490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AB39650-3ADC-90AD-3405-D822C2F339D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58F54A42-855C-9930-7AC5-88E33C20A8E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963DAEB9-3B9E-037C-9FE5-3A6076570A8A}"/>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31981680-DF67-50F2-4B56-2C789763DDB6}"/>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D130DF29-8A64-54C3-D75A-F2F5D9C44896}"/>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1276014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86A0F-CF9F-7EB7-237A-240CFF946529}"/>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D5AF6C9-CF8F-B7E0-D478-3932473443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2DFECF58-BD5C-435C-833E-FDDA0C018AA5}"/>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9D13D156-B675-41CB-8085-10F4E1E6CF29}"/>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B9D70A00-D63A-437E-1C33-1F3FF9877235}"/>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3259343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F1CCA4-A42E-0938-2F60-986D22122A8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FEB92770-66B9-FA21-DAA0-14D9CD2DC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48FC0E2F-A71D-32DF-3B76-F6012D203471}"/>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6F79B498-7924-8611-D709-B7AC4406AC1B}"/>
              </a:ext>
            </a:extLst>
          </p:cNvPr>
          <p:cNvSpPr>
            <a:spLocks noGrp="1"/>
          </p:cNvSpPr>
          <p:nvPr>
            <p:ph type="ftr" sz="quarter" idx="11"/>
          </p:nvPr>
        </p:nvSpPr>
        <p:spPr/>
        <p:txBody>
          <a:bodyPr/>
          <a:lstStyle/>
          <a:p>
            <a:endParaRPr lang="es-ES" dirty="0"/>
          </a:p>
        </p:txBody>
      </p:sp>
      <p:sp>
        <p:nvSpPr>
          <p:cNvPr id="6" name="Marcador de número de diapositiva 5">
            <a:extLst>
              <a:ext uri="{FF2B5EF4-FFF2-40B4-BE49-F238E27FC236}">
                <a16:creationId xmlns:a16="http://schemas.microsoft.com/office/drawing/2014/main" id="{E083B149-5ABD-E381-8E6D-35C1BAE8A4A4}"/>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1411316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BEEAEF-A76B-9BE8-6192-152B225D9EC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71416A00-0A26-D767-619B-334E1E958A56}"/>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651D9E15-CB29-EE4A-333C-C24A50EDE9E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7C5616B-5902-4320-4C0F-DFFFC87A7B42}"/>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6" name="Marcador de pie de página 5">
            <a:extLst>
              <a:ext uri="{FF2B5EF4-FFF2-40B4-BE49-F238E27FC236}">
                <a16:creationId xmlns:a16="http://schemas.microsoft.com/office/drawing/2014/main" id="{7EAF0E07-BB95-34B1-D326-EC53B656D3B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29F8CBE7-4A0E-DA84-F614-33E2EA6EF21F}"/>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3882858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1A26F5-3948-1229-8B4F-CA56A6FB070A}"/>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96B9D77D-BF71-0249-0805-D8BD46AE7C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0065BF4-690B-9E58-EE25-F0706DAEAC3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2AE9CE6C-AC06-9E85-3084-DA31575C5E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213779B0-9579-6E97-7E3C-D0971CBC6C3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8CF06E0-DD7D-54A9-9602-BEC54568C5B0}"/>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8" name="Marcador de pie de página 7">
            <a:extLst>
              <a:ext uri="{FF2B5EF4-FFF2-40B4-BE49-F238E27FC236}">
                <a16:creationId xmlns:a16="http://schemas.microsoft.com/office/drawing/2014/main" id="{8B95DA1E-99E6-1D42-974D-4E45E381C8D6}"/>
              </a:ext>
            </a:extLst>
          </p:cNvPr>
          <p:cNvSpPr>
            <a:spLocks noGrp="1"/>
          </p:cNvSpPr>
          <p:nvPr>
            <p:ph type="ftr" sz="quarter" idx="11"/>
          </p:nvPr>
        </p:nvSpPr>
        <p:spPr/>
        <p:txBody>
          <a:bodyPr/>
          <a:lstStyle/>
          <a:p>
            <a:endParaRPr lang="es-ES" dirty="0"/>
          </a:p>
        </p:txBody>
      </p:sp>
      <p:sp>
        <p:nvSpPr>
          <p:cNvPr id="9" name="Marcador de número de diapositiva 8">
            <a:extLst>
              <a:ext uri="{FF2B5EF4-FFF2-40B4-BE49-F238E27FC236}">
                <a16:creationId xmlns:a16="http://schemas.microsoft.com/office/drawing/2014/main" id="{F99C7342-CD7A-5EB1-678A-D02062C2B14B}"/>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113548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377BA3-2E20-3217-ADA6-4B4B62B2CBBB}"/>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0EA10F57-BF85-C017-24C3-B43321D63BFA}"/>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4" name="Marcador de pie de página 3">
            <a:extLst>
              <a:ext uri="{FF2B5EF4-FFF2-40B4-BE49-F238E27FC236}">
                <a16:creationId xmlns:a16="http://schemas.microsoft.com/office/drawing/2014/main" id="{FBA992B8-52B5-ABE3-8587-AC61F3936920}"/>
              </a:ext>
            </a:extLst>
          </p:cNvPr>
          <p:cNvSpPr>
            <a:spLocks noGrp="1"/>
          </p:cNvSpPr>
          <p:nvPr>
            <p:ph type="ftr" sz="quarter" idx="11"/>
          </p:nvPr>
        </p:nvSpPr>
        <p:spPr/>
        <p:txBody>
          <a:bodyPr/>
          <a:lstStyle/>
          <a:p>
            <a:endParaRPr lang="es-ES" dirty="0"/>
          </a:p>
        </p:txBody>
      </p:sp>
      <p:sp>
        <p:nvSpPr>
          <p:cNvPr id="5" name="Marcador de número de diapositiva 4">
            <a:extLst>
              <a:ext uri="{FF2B5EF4-FFF2-40B4-BE49-F238E27FC236}">
                <a16:creationId xmlns:a16="http://schemas.microsoft.com/office/drawing/2014/main" id="{5191F72A-BD99-3C6C-0F43-FB442E80F482}"/>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408657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A3A5392-132F-8A94-BFEB-D9791F4E86EE}"/>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3" name="Marcador de pie de página 2">
            <a:extLst>
              <a:ext uri="{FF2B5EF4-FFF2-40B4-BE49-F238E27FC236}">
                <a16:creationId xmlns:a16="http://schemas.microsoft.com/office/drawing/2014/main" id="{B0F20ED6-787D-F83D-C437-218F7F2C596A}"/>
              </a:ext>
            </a:extLst>
          </p:cNvPr>
          <p:cNvSpPr>
            <a:spLocks noGrp="1"/>
          </p:cNvSpPr>
          <p:nvPr>
            <p:ph type="ftr" sz="quarter" idx="11"/>
          </p:nvPr>
        </p:nvSpPr>
        <p:spPr/>
        <p:txBody>
          <a:bodyPr/>
          <a:lstStyle/>
          <a:p>
            <a:endParaRPr lang="es-ES" dirty="0"/>
          </a:p>
        </p:txBody>
      </p:sp>
      <p:sp>
        <p:nvSpPr>
          <p:cNvPr id="4" name="Marcador de número de diapositiva 3">
            <a:extLst>
              <a:ext uri="{FF2B5EF4-FFF2-40B4-BE49-F238E27FC236}">
                <a16:creationId xmlns:a16="http://schemas.microsoft.com/office/drawing/2014/main" id="{D0CC6302-E8B1-6FFB-38C2-8DE9594CBC25}"/>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231433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B29AE-428C-D14B-CB9D-93A865CA1B7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CAFE355-7F52-7A80-14AC-5272EA86F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C4EEB724-D6D5-9880-DED9-5C80B915E4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72612E7-E814-C47E-7E70-8A98E5C9F370}"/>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6" name="Marcador de pie de página 5">
            <a:extLst>
              <a:ext uri="{FF2B5EF4-FFF2-40B4-BE49-F238E27FC236}">
                <a16:creationId xmlns:a16="http://schemas.microsoft.com/office/drawing/2014/main" id="{FAC5FD24-9830-AADC-2654-4208B793DBCA}"/>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7EA7FCBF-C111-05A7-9735-412C60F54021}"/>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99567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E12765-4417-E7CE-DC60-CF398F6E3A2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1ED7CBC0-4B73-A623-6936-9064B0537B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Marcador de texto 3">
            <a:extLst>
              <a:ext uri="{FF2B5EF4-FFF2-40B4-BE49-F238E27FC236}">
                <a16:creationId xmlns:a16="http://schemas.microsoft.com/office/drawing/2014/main" id="{14019AA5-EFEF-0CD2-F729-E4D79E106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97447E-BAB2-A760-6276-86AB1645B195}"/>
              </a:ext>
            </a:extLst>
          </p:cNvPr>
          <p:cNvSpPr>
            <a:spLocks noGrp="1"/>
          </p:cNvSpPr>
          <p:nvPr>
            <p:ph type="dt" sz="half" idx="10"/>
          </p:nvPr>
        </p:nvSpPr>
        <p:spPr/>
        <p:txBody>
          <a:bodyPr/>
          <a:lstStyle/>
          <a:p>
            <a:fld id="{836CF0E2-77ED-40EC-B7B7-D0E89FABC01C}" type="datetimeFigureOut">
              <a:rPr lang="es-ES" smtClean="0"/>
              <a:t>18/06/2025</a:t>
            </a:fld>
            <a:endParaRPr lang="es-ES" dirty="0"/>
          </a:p>
        </p:txBody>
      </p:sp>
      <p:sp>
        <p:nvSpPr>
          <p:cNvPr id="6" name="Marcador de pie de página 5">
            <a:extLst>
              <a:ext uri="{FF2B5EF4-FFF2-40B4-BE49-F238E27FC236}">
                <a16:creationId xmlns:a16="http://schemas.microsoft.com/office/drawing/2014/main" id="{1F4526BA-6F01-56C9-F4E2-F596C6F127D8}"/>
              </a:ext>
            </a:extLst>
          </p:cNvPr>
          <p:cNvSpPr>
            <a:spLocks noGrp="1"/>
          </p:cNvSpPr>
          <p:nvPr>
            <p:ph type="ftr" sz="quarter" idx="11"/>
          </p:nvPr>
        </p:nvSpPr>
        <p:spPr/>
        <p:txBody>
          <a:bodyPr/>
          <a:lstStyle/>
          <a:p>
            <a:endParaRPr lang="es-ES" dirty="0"/>
          </a:p>
        </p:txBody>
      </p:sp>
      <p:sp>
        <p:nvSpPr>
          <p:cNvPr id="7" name="Marcador de número de diapositiva 6">
            <a:extLst>
              <a:ext uri="{FF2B5EF4-FFF2-40B4-BE49-F238E27FC236}">
                <a16:creationId xmlns:a16="http://schemas.microsoft.com/office/drawing/2014/main" id="{E935DA3E-A4F0-AEE0-1044-27D1CD704993}"/>
              </a:ext>
            </a:extLst>
          </p:cNvPr>
          <p:cNvSpPr>
            <a:spLocks noGrp="1"/>
          </p:cNvSpPr>
          <p:nvPr>
            <p:ph type="sldNum" sz="quarter" idx="12"/>
          </p:nvPr>
        </p:nvSpPr>
        <p:spPr/>
        <p:txBody>
          <a:bodyPr/>
          <a:lstStyle/>
          <a:p>
            <a:fld id="{AD16FD4D-E2EC-4532-8061-26FE264D07D3}" type="slidenum">
              <a:rPr lang="es-ES" smtClean="0"/>
              <a:t>‹Nº›</a:t>
            </a:fld>
            <a:endParaRPr lang="es-ES" dirty="0"/>
          </a:p>
        </p:txBody>
      </p:sp>
    </p:spTree>
    <p:extLst>
      <p:ext uri="{BB962C8B-B14F-4D97-AF65-F5344CB8AC3E}">
        <p14:creationId xmlns:p14="http://schemas.microsoft.com/office/powerpoint/2010/main" val="608230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F5E7"/>
        </a:solid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254710B2-9705-A954-0384-323EDA2E22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8ED960FE-7EC4-82EA-A7AE-133173A7B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E6E4DCD3-65A9-C603-6E3B-DB98D3F4A3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6CF0E2-77ED-40EC-B7B7-D0E89FABC01C}" type="datetimeFigureOut">
              <a:rPr lang="es-ES" smtClean="0"/>
              <a:t>18/06/2025</a:t>
            </a:fld>
            <a:endParaRPr lang="es-ES" dirty="0"/>
          </a:p>
        </p:txBody>
      </p:sp>
      <p:sp>
        <p:nvSpPr>
          <p:cNvPr id="5" name="Marcador de pie de página 4">
            <a:extLst>
              <a:ext uri="{FF2B5EF4-FFF2-40B4-BE49-F238E27FC236}">
                <a16:creationId xmlns:a16="http://schemas.microsoft.com/office/drawing/2014/main" id="{598EAF56-55F1-3CB5-D250-EE01C4D552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Marcador de número de diapositiva 5">
            <a:extLst>
              <a:ext uri="{FF2B5EF4-FFF2-40B4-BE49-F238E27FC236}">
                <a16:creationId xmlns:a16="http://schemas.microsoft.com/office/drawing/2014/main" id="{13A888A6-084C-49AC-79EA-20D95FB422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6FD4D-E2EC-4532-8061-26FE264D07D3}" type="slidenum">
              <a:rPr lang="es-ES" smtClean="0"/>
              <a:t>‹Nº›</a:t>
            </a:fld>
            <a:endParaRPr lang="es-ES" dirty="0"/>
          </a:p>
        </p:txBody>
      </p:sp>
    </p:spTree>
    <p:extLst>
      <p:ext uri="{BB962C8B-B14F-4D97-AF65-F5344CB8AC3E}">
        <p14:creationId xmlns:p14="http://schemas.microsoft.com/office/powerpoint/2010/main" val="31273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avif"/><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www.copitec.org.ar/por-que-matriculars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B21231-2C3C-A855-32E1-D209F5C20EC4}"/>
              </a:ext>
            </a:extLst>
          </p:cNvPr>
          <p:cNvSpPr>
            <a:spLocks noGrp="1"/>
          </p:cNvSpPr>
          <p:nvPr>
            <p:ph type="ctrTitle"/>
          </p:nvPr>
        </p:nvSpPr>
        <p:spPr>
          <a:xfrm>
            <a:off x="1216241" y="1113485"/>
            <a:ext cx="9451759" cy="2387600"/>
          </a:xfrm>
        </p:spPr>
        <p:txBody>
          <a:bodyPr>
            <a:normAutofit/>
          </a:bodyPr>
          <a:lstStyle/>
          <a:p>
            <a:r>
              <a:rPr lang="es-ES" dirty="0">
                <a:latin typeface="Times New Roman" panose="02020603050405020304" pitchFamily="18" charset="0"/>
                <a:cs typeface="Times New Roman" panose="02020603050405020304" pitchFamily="18" charset="0"/>
              </a:rPr>
              <a:t>EJERCICIO PROFESIONAL</a:t>
            </a:r>
          </a:p>
        </p:txBody>
      </p:sp>
      <p:sp>
        <p:nvSpPr>
          <p:cNvPr id="3" name="Subtítulo 2">
            <a:extLst>
              <a:ext uri="{FF2B5EF4-FFF2-40B4-BE49-F238E27FC236}">
                <a16:creationId xmlns:a16="http://schemas.microsoft.com/office/drawing/2014/main" id="{26CC5E6E-E9A6-58DE-50FD-EED281915340}"/>
              </a:ext>
            </a:extLst>
          </p:cNvPr>
          <p:cNvSpPr>
            <a:spLocks noGrp="1"/>
          </p:cNvSpPr>
          <p:nvPr>
            <p:ph type="subTitle" idx="1"/>
          </p:nvPr>
        </p:nvSpPr>
        <p:spPr/>
        <p:txBody>
          <a:bodyPr>
            <a:normAutofit/>
          </a:bodyPr>
          <a:lstStyle/>
          <a:p>
            <a:r>
              <a:rPr lang="es-ES" sz="4400" dirty="0">
                <a:latin typeface="Times New Roman" panose="02020603050405020304" pitchFamily="18" charset="0"/>
                <a:cs typeface="Times New Roman" panose="02020603050405020304" pitchFamily="18" charset="0"/>
              </a:rPr>
              <a:t>DE LA INGENIERÍA</a:t>
            </a:r>
          </a:p>
        </p:txBody>
      </p:sp>
    </p:spTree>
    <p:extLst>
      <p:ext uri="{BB962C8B-B14F-4D97-AF65-F5344CB8AC3E}">
        <p14:creationId xmlns:p14="http://schemas.microsoft.com/office/powerpoint/2010/main" val="25492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81C3B-76CD-5A40-435D-E94A74D9FE26}"/>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BA30761A-AC9E-8662-F00B-F5532246F4B2}"/>
              </a:ext>
            </a:extLst>
          </p:cNvPr>
          <p:cNvSpPr txBox="1"/>
          <p:nvPr/>
        </p:nvSpPr>
        <p:spPr>
          <a:xfrm>
            <a:off x="872230" y="1617242"/>
            <a:ext cx="10207102" cy="4747453"/>
          </a:xfrm>
          <a:prstGeom prst="rect">
            <a:avLst/>
          </a:prstGeom>
          <a:noFill/>
        </p:spPr>
        <p:txBody>
          <a:bodyPr wrap="square">
            <a:spAutoFit/>
          </a:bodyPr>
          <a:lstStyle/>
          <a:p>
            <a:pPr algn="just">
              <a:spcAft>
                <a:spcPts val="3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DECRETO-LEY 4016/57 → Crea la Comisión que proyectará el Decreto-Ley 6070/58</a:t>
            </a:r>
          </a:p>
          <a:p>
            <a:pPr algn="just">
              <a:spcAft>
                <a:spcPts val="300"/>
              </a:spcAft>
            </a:pPr>
            <a:endParaRPr lang="es-AR" sz="12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3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DECRETO-LEY 16146/57 → Modiﬁca el Decreto-Ley 7887/55 (Arancel de Honorarios)</a:t>
            </a:r>
          </a:p>
          <a:p>
            <a:pPr algn="just">
              <a:spcAft>
                <a:spcPts val="300"/>
              </a:spcAft>
            </a:pPr>
            <a:endParaRPr lang="es-AR" sz="12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300"/>
              </a:spcAft>
            </a:pPr>
            <a:r>
              <a:rPr lang="es-AR" sz="1600" dirty="0">
                <a:latin typeface="Times New Roman" panose="02020603050405020304" pitchFamily="18" charset="0"/>
                <a:ea typeface="Roboto" panose="02000000000000000000" pitchFamily="2" charset="0"/>
                <a:cs typeface="Times New Roman" panose="02020603050405020304" pitchFamily="18" charset="0"/>
              </a:rPr>
              <a:t>DECRETO-LEY 6070/58 </a:t>
            </a:r>
            <a:r>
              <a:rPr lang="es-AR" sz="1600" dirty="0">
                <a:latin typeface="Times New Roman" panose="02020603050405020304" pitchFamily="18" charset="0"/>
                <a:cs typeface="Times New Roman" panose="02020603050405020304" pitchFamily="18" charset="0"/>
              </a:rPr>
              <a:t>→ </a:t>
            </a:r>
            <a:r>
              <a:rPr lang="es-AR" sz="1600" dirty="0">
                <a:highlight>
                  <a:srgbClr val="FFFF00"/>
                </a:highlight>
                <a:latin typeface="Times New Roman" panose="02020603050405020304" pitchFamily="18" charset="0"/>
                <a:cs typeface="Times New Roman" panose="02020603050405020304" pitchFamily="18" charset="0"/>
              </a:rPr>
              <a:t>Ejercicio Profesional</a:t>
            </a:r>
            <a:r>
              <a:rPr lang="es-AR" sz="1600" dirty="0">
                <a:latin typeface="Times New Roman" panose="02020603050405020304" pitchFamily="18" charset="0"/>
                <a:cs typeface="Times New Roman" panose="02020603050405020304" pitchFamily="18" charset="0"/>
              </a:rPr>
              <a:t>. </a:t>
            </a:r>
            <a:r>
              <a:rPr lang="es-AR" sz="1400" dirty="0">
                <a:latin typeface="Times New Roman" panose="02020603050405020304" pitchFamily="18" charset="0"/>
                <a:cs typeface="Times New Roman" panose="02020603050405020304" pitchFamily="18" charset="0"/>
              </a:rPr>
              <a:t>Reglamenta las profesiones que componen la </a:t>
            </a:r>
            <a:r>
              <a:rPr lang="es-AR" sz="1400" dirty="0">
                <a:highlight>
                  <a:srgbClr val="FFFF00"/>
                </a:highlight>
                <a:latin typeface="Times New Roman" panose="02020603050405020304" pitchFamily="18" charset="0"/>
                <a:cs typeface="Times New Roman" panose="02020603050405020304" pitchFamily="18" charset="0"/>
              </a:rPr>
              <a:t>Junta Central</a:t>
            </a:r>
            <a:r>
              <a:rPr lang="es-AR" sz="1400" dirty="0">
                <a:latin typeface="Times New Roman" panose="02020603050405020304" pitchFamily="18" charset="0"/>
                <a:cs typeface="Times New Roman" panose="02020603050405020304" pitchFamily="18" charset="0"/>
              </a:rPr>
              <a:t>. Se mantuvo vigente sin modificaciones hasta 1980 (sanción de Ley 22186 que modifica 2 artículos).</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LEY 14467 (1958) → Convalida los D-L de 1955 y 1958 sobre </a:t>
            </a:r>
            <a:r>
              <a:rPr lang="es-AR" sz="1600" dirty="0">
                <a:highlight>
                  <a:srgbClr val="FFFF00"/>
                </a:highlight>
                <a:latin typeface="Times New Roman" panose="02020603050405020304" pitchFamily="18" charset="0"/>
                <a:cs typeface="Times New Roman" panose="02020603050405020304" pitchFamily="18" charset="0"/>
              </a:rPr>
              <a:t>Arancel de Honorarios y Ejercicio Profesional</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DECRETO 8173/62 → Reglamenta el D-L 6070/58 y deroga el Decreto 128/56 (1</a:t>
            </a:r>
            <a:r>
              <a:rPr lang="es-AR" sz="1600" baseline="30000" dirty="0">
                <a:latin typeface="Times New Roman" panose="02020603050405020304" pitchFamily="18" charset="0"/>
                <a:cs typeface="Times New Roman" panose="02020603050405020304" pitchFamily="18" charset="0"/>
              </a:rPr>
              <a:t>er</a:t>
            </a:r>
            <a:r>
              <a:rPr lang="es-AR" sz="1600" dirty="0">
                <a:latin typeface="Times New Roman" panose="02020603050405020304" pitchFamily="18" charset="0"/>
                <a:cs typeface="Times New Roman" panose="02020603050405020304" pitchFamily="18" charset="0"/>
              </a:rPr>
              <a:t> Código de Ética)</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DECRETO 11174/65 → Deroga el Decreto 8173/62</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LEY 21165 (1975) → Actualiza honorarios mediante coeﬁcientes </a:t>
            </a:r>
            <a:r>
              <a:rPr lang="es-AR" sz="1400" dirty="0">
                <a:latin typeface="Times New Roman" panose="02020603050405020304" pitchFamily="18" charset="0"/>
                <a:cs typeface="Times New Roman" panose="02020603050405020304" pitchFamily="18" charset="0"/>
              </a:rPr>
              <a:t>(desp. fue derogada en 1991 por la convertibilidad del Austral)</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LEY 22186 (1980) → Actualiza el D-L 6070/58 con la modificación de 2 artículos.</a:t>
            </a:r>
          </a:p>
          <a:p>
            <a:pPr algn="just">
              <a:spcAft>
                <a:spcPts val="300"/>
              </a:spcAft>
            </a:pPr>
            <a:endParaRPr lang="es-AR" sz="12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DECRETO 1099/84 → </a:t>
            </a:r>
            <a:r>
              <a:rPr lang="es-AR" sz="1600" dirty="0">
                <a:highlight>
                  <a:srgbClr val="FFFF00"/>
                </a:highlight>
                <a:latin typeface="Times New Roman" panose="02020603050405020304" pitchFamily="18" charset="0"/>
                <a:cs typeface="Times New Roman" panose="02020603050405020304" pitchFamily="18" charset="0"/>
              </a:rPr>
              <a:t>Sanción del Código de Ética vigente</a:t>
            </a:r>
          </a:p>
          <a:p>
            <a:pPr algn="just">
              <a:spcAft>
                <a:spcPts val="300"/>
              </a:spcAft>
            </a:pPr>
            <a:endParaRPr lang="es-AR" sz="8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C0CB86F1-6E3E-402E-6CF7-EC12B627AE7C}"/>
              </a:ext>
            </a:extLst>
          </p:cNvPr>
          <p:cNvSpPr txBox="1"/>
          <p:nvPr/>
        </p:nvSpPr>
        <p:spPr>
          <a:xfrm>
            <a:off x="872230" y="777390"/>
            <a:ext cx="10207102" cy="369332"/>
          </a:xfrm>
          <a:prstGeom prst="rect">
            <a:avLst/>
          </a:prstGeom>
          <a:noFill/>
        </p:spPr>
        <p:txBody>
          <a:bodyPr wrap="square">
            <a:spAutoFit/>
          </a:bodyPr>
          <a:lstStyle/>
          <a:p>
            <a:r>
              <a:rPr lang="es-ES"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 → </a:t>
            </a:r>
            <a:r>
              <a:rPr lang="es-AR" b="1" dirty="0">
                <a:latin typeface="Times New Roman" panose="02020603050405020304" pitchFamily="18" charset="0"/>
                <a:ea typeface="Roboto" panose="02000000000000000000" pitchFamily="2" charset="0"/>
                <a:cs typeface="Times New Roman" panose="02020603050405020304" pitchFamily="18" charset="0"/>
              </a:rPr>
              <a:t>Orden cronológico </a:t>
            </a:r>
            <a:endParaRPr lang="es-ES"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400783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2BD1E-EC92-4620-F472-2569669EFC23}"/>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D100786D-077B-0DD0-5F0D-CEC8C63F4496}"/>
              </a:ext>
            </a:extLst>
          </p:cNvPr>
          <p:cNvSpPr txBox="1"/>
          <p:nvPr/>
        </p:nvSpPr>
        <p:spPr>
          <a:xfrm>
            <a:off x="648070" y="1539259"/>
            <a:ext cx="10813002" cy="4449936"/>
          </a:xfrm>
          <a:prstGeom prst="rect">
            <a:avLst/>
          </a:prstGeom>
          <a:noFill/>
        </p:spPr>
        <p:txBody>
          <a:bodyPr wrap="square">
            <a:spAutoFit/>
          </a:bodyPr>
          <a:lstStyle/>
          <a:p>
            <a:pPr algn="just">
              <a:spcAft>
                <a:spcPts val="300"/>
              </a:spcAft>
            </a:pPr>
            <a:r>
              <a:rPr lang="es-AR" sz="1600" dirty="0">
                <a:latin typeface="Times New Roman" panose="02020603050405020304" pitchFamily="18" charset="0"/>
                <a:cs typeface="Times New Roman" panose="02020603050405020304" pitchFamily="18" charset="0"/>
              </a:rPr>
              <a:t>LEY 23928 (1991) → </a:t>
            </a:r>
            <a:r>
              <a:rPr lang="es-AR" sz="1600" i="1" dirty="0">
                <a:latin typeface="Times New Roman" panose="02020603050405020304" pitchFamily="18" charset="0"/>
                <a:cs typeface="Times New Roman" panose="02020603050405020304" pitchFamily="18" charset="0"/>
              </a:rPr>
              <a:t>De convertibilidad del Austral</a:t>
            </a:r>
            <a:r>
              <a:rPr lang="es-AR" sz="1600" dirty="0">
                <a:latin typeface="Times New Roman" panose="02020603050405020304" pitchFamily="18" charset="0"/>
                <a:cs typeface="Times New Roman" panose="02020603050405020304" pitchFamily="18" charset="0"/>
              </a:rPr>
              <a:t>. </a:t>
            </a:r>
          </a:p>
          <a:p>
            <a:pPr algn="just">
              <a:spcAft>
                <a:spcPts val="300"/>
              </a:spcAft>
            </a:pPr>
            <a:r>
              <a:rPr lang="es-AR" sz="1400" dirty="0">
                <a:latin typeface="Times New Roman" panose="02020603050405020304" pitchFamily="18" charset="0"/>
                <a:cs typeface="Times New Roman" panose="02020603050405020304" pitchFamily="18" charset="0"/>
              </a:rPr>
              <a:t>En Art.7º deroga indexaciones por “</a:t>
            </a:r>
            <a:r>
              <a:rPr lang="es-AR" sz="1400" i="1" dirty="0">
                <a:latin typeface="Times New Roman" panose="02020603050405020304" pitchFamily="18" charset="0"/>
                <a:cs typeface="Times New Roman" panose="02020603050405020304" pitchFamily="18" charset="0"/>
              </a:rPr>
              <a:t>variación de costos o repotenciación de deudas</a:t>
            </a:r>
            <a:r>
              <a:rPr lang="es-AR" sz="1400" dirty="0">
                <a:latin typeface="Times New Roman" panose="02020603050405020304" pitchFamily="18" charset="0"/>
                <a:cs typeface="Times New Roman" panose="02020603050405020304" pitchFamily="18" charset="0"/>
              </a:rPr>
              <a:t>”. La Ley 21165/75 que actualizaba los honorarios mediante coeﬁcientes fue derogada automáticamente por esta Ley.</a:t>
            </a:r>
          </a:p>
          <a:p>
            <a:pPr algn="just">
              <a:spcAft>
                <a:spcPts val="300"/>
              </a:spcAft>
            </a:pPr>
            <a:endParaRPr lang="es-AR" sz="1600" dirty="0">
              <a:latin typeface="Times New Roman" panose="02020603050405020304" pitchFamily="18" charset="0"/>
              <a:cs typeface="Times New Roman" panose="02020603050405020304" pitchFamily="18" charset="0"/>
            </a:endParaRPr>
          </a:p>
          <a:p>
            <a:pPr algn="just">
              <a:spcAft>
                <a:spcPts val="300"/>
              </a:spcAft>
            </a:pPr>
            <a:r>
              <a:rPr lang="es-AR" sz="1600" dirty="0">
                <a:latin typeface="Times New Roman" panose="02020603050405020304" pitchFamily="18" charset="0"/>
                <a:cs typeface="Times New Roman" panose="02020603050405020304" pitchFamily="18" charset="0"/>
              </a:rPr>
              <a:t>DECRETO 2284/91 → </a:t>
            </a:r>
            <a:r>
              <a:rPr lang="es-AR" sz="1600" i="1" dirty="0">
                <a:latin typeface="Times New Roman" panose="02020603050405020304" pitchFamily="18" charset="0"/>
                <a:cs typeface="Times New Roman" panose="02020603050405020304" pitchFamily="18" charset="0"/>
              </a:rPr>
              <a:t>De desregulación de la economía</a:t>
            </a:r>
            <a:r>
              <a:rPr lang="es-AR" sz="1600" dirty="0">
                <a:latin typeface="Times New Roman" panose="02020603050405020304" pitchFamily="18" charset="0"/>
                <a:cs typeface="Times New Roman" panose="02020603050405020304" pitchFamily="18" charset="0"/>
              </a:rPr>
              <a:t>. </a:t>
            </a:r>
          </a:p>
          <a:p>
            <a:pPr algn="just">
              <a:spcAft>
                <a:spcPts val="300"/>
              </a:spcAft>
            </a:pPr>
            <a:r>
              <a:rPr lang="es-AR" sz="1400" dirty="0">
                <a:latin typeface="Times New Roman" panose="02020603050405020304" pitchFamily="18" charset="0"/>
                <a:cs typeface="Times New Roman" panose="02020603050405020304" pitchFamily="18" charset="0"/>
              </a:rPr>
              <a:t>Los artículos 6º al 12º de este documento aluden a todos los Consejos Profesionales de la Jurisdicción Nacional que forman la Junta Central. Los art. 8º, 10º y 12º hacen referencia a los honorarios profesionales y se deroga el carácter de orden público reconocido a los aranceles de honorarios en normas anteriores. Comitentes y profesionales podrían “convenir libremente el monto de sus honorarios sin la existencia de una retribución mínima obligatoria. No se derogan los aranceles profesionales y ellos mantienen su vigencia, sólo que son norma supletoria y no imperativa. </a:t>
            </a:r>
            <a:endParaRPr lang="es-ES" sz="1400" dirty="0">
              <a:latin typeface="Times New Roman" panose="02020603050405020304" pitchFamily="18" charset="0"/>
              <a:cs typeface="Times New Roman" panose="02020603050405020304" pitchFamily="18" charset="0"/>
            </a:endParaRPr>
          </a:p>
          <a:p>
            <a:pPr algn="just">
              <a:spcAft>
                <a:spcPts val="400"/>
              </a:spcAft>
            </a:pPr>
            <a:endParaRPr lang="es-AR" sz="16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 2293/92 → Validez nacional de los títulos profesionales. </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Dispone que todo profesional universitario cuyo título tenga validez nacional podrá ejercer su profesión en todo el territorio de la Nación con “una única inscripción” en el Consejo o Colegio de la jurisdicción que corresponda, y estará sujeto - salvo en lo que este Decreto establece - a las demás normas legales que reglamentan la profesión en la jurisdicción en la que estuvieren actuando.</a:t>
            </a:r>
          </a:p>
          <a:p>
            <a:pPr algn="just">
              <a:spcAft>
                <a:spcPts val="400"/>
              </a:spcAft>
            </a:pPr>
            <a:endParaRPr lang="es-AR" sz="1600" dirty="0">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 256/94 → </a:t>
            </a:r>
            <a:r>
              <a:rPr lang="es-AR" sz="160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Títulos universitarios </a:t>
            </a:r>
            <a:r>
              <a:rPr lang="es-AR" sz="1600" dirty="0">
                <a:effectLst/>
                <a:latin typeface="Times New Roman" panose="02020603050405020304" pitchFamily="18" charset="0"/>
                <a:ea typeface="Roboto" panose="02000000000000000000" pitchFamily="2" charset="0"/>
                <a:cs typeface="Times New Roman" panose="02020603050405020304" pitchFamily="18" charset="0"/>
              </a:rPr>
              <a:t>- Definiciones y alcances  </a:t>
            </a: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S</a:t>
            </a:r>
            <a:r>
              <a:rPr lang="es-AR" sz="1400" dirty="0">
                <a:effectLst/>
                <a:latin typeface="Times New Roman" panose="02020603050405020304" pitchFamily="18" charset="0"/>
                <a:ea typeface="Roboto" panose="02000000000000000000" pitchFamily="2" charset="0"/>
                <a:cs typeface="Times New Roman" panose="02020603050405020304" pitchFamily="18" charset="0"/>
              </a:rPr>
              <a:t>on normas definitorias de los títulos universitarios, efectos y alcances jurídicos, modalidades de implementación.</a:t>
            </a:r>
            <a:endParaRPr lang="es-ES" sz="14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02BCCB08-574B-2728-4246-11817D3FD3A5}"/>
              </a:ext>
            </a:extLst>
          </p:cNvPr>
          <p:cNvSpPr txBox="1"/>
          <p:nvPr/>
        </p:nvSpPr>
        <p:spPr>
          <a:xfrm>
            <a:off x="648070" y="792331"/>
            <a:ext cx="10207102" cy="369332"/>
          </a:xfrm>
          <a:prstGeom prst="rect">
            <a:avLst/>
          </a:prstGeom>
          <a:noFill/>
        </p:spPr>
        <p:txBody>
          <a:bodyPr wrap="square">
            <a:spAutoFit/>
          </a:bodyPr>
          <a:lstStyle/>
          <a:p>
            <a:r>
              <a:rPr lang="es-ES"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 → </a:t>
            </a:r>
            <a:r>
              <a:rPr lang="es-AR" b="1" dirty="0">
                <a:latin typeface="Times New Roman" panose="02020603050405020304" pitchFamily="18" charset="0"/>
                <a:ea typeface="Roboto" panose="02000000000000000000" pitchFamily="2" charset="0"/>
                <a:cs typeface="Times New Roman" panose="02020603050405020304" pitchFamily="18" charset="0"/>
              </a:rPr>
              <a:t>Orden cronológico </a:t>
            </a:r>
            <a:endParaRPr lang="es-ES"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689974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24ACC-B475-44E6-CE04-42F96D1D2AA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4625F0A-2E57-BBE3-EC4B-F87CDBAA795C}"/>
              </a:ext>
            </a:extLst>
          </p:cNvPr>
          <p:cNvSpPr txBox="1"/>
          <p:nvPr/>
        </p:nvSpPr>
        <p:spPr>
          <a:xfrm>
            <a:off x="648070" y="766902"/>
            <a:ext cx="10813002" cy="5468164"/>
          </a:xfrm>
          <a:prstGeom prst="rect">
            <a:avLst/>
          </a:prstGeom>
          <a:noFill/>
        </p:spPr>
        <p:txBody>
          <a:bodyPr wrap="square">
            <a:spAutoFit/>
          </a:bodyPr>
          <a:lstStyle/>
          <a:p>
            <a:pPr algn="just">
              <a:spcAft>
                <a:spcPts val="400"/>
              </a:spcAft>
            </a:pPr>
            <a:endParaRPr lang="es-AR" sz="8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LEY 24432 (1995) → </a:t>
            </a:r>
            <a:r>
              <a:rPr lang="es-AR" sz="160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Honorarios profesionales </a:t>
            </a:r>
            <a:r>
              <a:rPr lang="es-AR" sz="1600" dirty="0">
                <a:effectLst/>
                <a:latin typeface="Times New Roman" panose="02020603050405020304" pitchFamily="18" charset="0"/>
                <a:ea typeface="Roboto" panose="02000000000000000000" pitchFamily="2" charset="0"/>
                <a:cs typeface="Times New Roman" panose="02020603050405020304" pitchFamily="18" charset="0"/>
              </a:rPr>
              <a:t>→ los desregula para los auxiliares de la justicia. </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Incorpora agregados y modiﬁcaciones al Arancel y al Código Civil y otros cuerpos legales, haciendo extensivo los alcances de la desregulación de los honorarios profesionales a los peritos y demás auxiliares de la justicia. Establece en su art. 13 que los jueces deberán regular honorarios a los profesionales, peritos, síndicos, liquidadores y demás auxiliares de la justicia, por la labor desarrollada en procesos judiciales o arbitrales, sin atender a los valores mínimos fijados en los regímenes arancelarios nacionales o locales que rijan su actividad, cuando la naturaleza y calidad de la tarea y/o el valor de los bienes que se consideren, indicaren que la aplicación estricta de esos aranceles ocasionaría una injustificada desproporción entre la importancia del trabajo efectivamente cumplido y la retribución que esas normas indiquen. Se deben fundamentar explícitamente las razones que justifican la decisión.  </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También se dejan sin efecto todas las normas arancelarias que rijan la actividad de los profesionales o expertos que actuaren como auxiliares de la Justicia, por labores desarrolladas en procesos judiciales o arbitrales, en cuanto se opongan a lo dispuesto previamente. (*)</a:t>
            </a:r>
          </a:p>
          <a:p>
            <a:pPr algn="just">
              <a:spcAft>
                <a:spcPts val="400"/>
              </a:spcAft>
            </a:pPr>
            <a:endParaRPr lang="es-AR" sz="12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spc="-20" dirty="0">
                <a:effectLst/>
                <a:latin typeface="Times New Roman" panose="02020603050405020304" pitchFamily="18" charset="0"/>
                <a:ea typeface="Roboto" panose="02000000000000000000" pitchFamily="2" charset="0"/>
                <a:cs typeface="Times New Roman" panose="02020603050405020304" pitchFamily="18" charset="0"/>
              </a:rPr>
              <a:t>LEY 24441 (1995) → Modiﬁca el D-L 7887/55, el Código de Ética y el Código de Ediﬁcación de la Ciudad de Buenos Aires.</a:t>
            </a:r>
          </a:p>
          <a:p>
            <a:pPr algn="just">
              <a:spcAft>
                <a:spcPts val="400"/>
              </a:spcAft>
            </a:pPr>
            <a:endParaRPr lang="es-AR" sz="1200" spc="-20" dirty="0">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spc="-20" dirty="0">
                <a:effectLst/>
                <a:latin typeface="Times New Roman" panose="02020603050405020304" pitchFamily="18" charset="0"/>
                <a:ea typeface="Roboto" panose="02000000000000000000" pitchFamily="2" charset="0"/>
                <a:cs typeface="Times New Roman" panose="02020603050405020304" pitchFamily="18" charset="0"/>
              </a:rPr>
              <a:t>LEY 25561 (2002) → Emergencia publica y reforma del régimen cambiario</a:t>
            </a:r>
          </a:p>
          <a:p>
            <a:pPr algn="just">
              <a:spcAft>
                <a:spcPts val="400"/>
              </a:spcAft>
            </a:pPr>
            <a:endParaRPr lang="es-AR" sz="12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CODIGO CIVIL Y COMERCIAL DE LA NACION (2015) → </a:t>
            </a:r>
            <a:r>
              <a:rPr lang="es-AR" sz="1400" dirty="0">
                <a:effectLst/>
                <a:latin typeface="Times New Roman" panose="02020603050405020304" pitchFamily="18" charset="0"/>
                <a:ea typeface="Roboto" panose="02000000000000000000" pitchFamily="2" charset="0"/>
                <a:cs typeface="Times New Roman" panose="02020603050405020304" pitchFamily="18" charset="0"/>
              </a:rPr>
              <a:t>una importante modificación es su art- 1255 que dispone que las leyes arancelarias no pueden cercenar las facultades de las partes de determinar el precio de las obras o de los servicios.</a:t>
            </a:r>
          </a:p>
          <a:p>
            <a:pPr algn="just">
              <a:spcAft>
                <a:spcPts val="400"/>
              </a:spcAft>
            </a:pPr>
            <a:endParaRPr lang="es-AR" sz="14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endParaRPr lang="es-AR" dirty="0">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200" dirty="0">
                <a:latin typeface="Times New Roman" panose="02020603050405020304" pitchFamily="18" charset="0"/>
                <a:ea typeface="Roboto" panose="02000000000000000000" pitchFamily="2" charset="0"/>
                <a:cs typeface="Times New Roman" panose="02020603050405020304" pitchFamily="18" charset="0"/>
              </a:rPr>
              <a:t>(*)  A modo de ejercicio se propone que el estudiante haga una interpretación del texto completo de este artículo y el 14, mostrados en la página siguiente.</a:t>
            </a:r>
          </a:p>
          <a:p>
            <a:pPr algn="just">
              <a:spcAft>
                <a:spcPts val="400"/>
              </a:spcAft>
            </a:pPr>
            <a:endParaRPr lang="es-ES" sz="1400" dirty="0">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2425C1D0-40F8-0BEC-837F-B71BA99613BE}"/>
              </a:ext>
            </a:extLst>
          </p:cNvPr>
          <p:cNvSpPr txBox="1"/>
          <p:nvPr/>
        </p:nvSpPr>
        <p:spPr>
          <a:xfrm>
            <a:off x="648070" y="357326"/>
            <a:ext cx="10207102" cy="338554"/>
          </a:xfrm>
          <a:prstGeom prst="rect">
            <a:avLst/>
          </a:prstGeom>
          <a:noFill/>
        </p:spPr>
        <p:txBody>
          <a:bodyPr wrap="square">
            <a:spAutoFit/>
          </a:bodyPr>
          <a:lstStyle/>
          <a:p>
            <a:r>
              <a:rPr lang="es-ES" sz="16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 → </a:t>
            </a:r>
            <a:r>
              <a:rPr lang="es-AR" sz="1600" b="1" dirty="0">
                <a:latin typeface="Times New Roman" panose="02020603050405020304" pitchFamily="18" charset="0"/>
                <a:ea typeface="Roboto" panose="02000000000000000000" pitchFamily="2" charset="0"/>
                <a:cs typeface="Times New Roman" panose="02020603050405020304" pitchFamily="18" charset="0"/>
              </a:rPr>
              <a:t>Orden cronológico </a:t>
            </a:r>
            <a:endParaRPr lang="es-ES" sz="16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16982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uadroTexto 9">
            <a:extLst>
              <a:ext uri="{FF2B5EF4-FFF2-40B4-BE49-F238E27FC236}">
                <a16:creationId xmlns:a16="http://schemas.microsoft.com/office/drawing/2014/main" id="{E6283509-0DEF-C85E-7B36-505AF7CCC90A}"/>
              </a:ext>
            </a:extLst>
          </p:cNvPr>
          <p:cNvSpPr txBox="1"/>
          <p:nvPr/>
        </p:nvSpPr>
        <p:spPr>
          <a:xfrm>
            <a:off x="594802" y="869565"/>
            <a:ext cx="10910656" cy="5663089"/>
          </a:xfrm>
          <a:prstGeom prst="rect">
            <a:avLst/>
          </a:prstGeom>
          <a:noFill/>
        </p:spPr>
        <p:txBody>
          <a:bodyPr wrap="square">
            <a:spAutoFit/>
          </a:bodyPr>
          <a:lstStyle/>
          <a:p>
            <a:pPr algn="just">
              <a:spcAft>
                <a:spcPts val="400"/>
              </a:spcAft>
            </a:pPr>
            <a:r>
              <a:rPr lang="es-AR" sz="2000" dirty="0">
                <a:latin typeface="Times New Roman" panose="02020603050405020304" pitchFamily="18" charset="0"/>
                <a:ea typeface="Roboto" panose="02000000000000000000" pitchFamily="2" charset="0"/>
                <a:cs typeface="Times New Roman" panose="02020603050405020304" pitchFamily="18" charset="0"/>
              </a:rPr>
              <a:t>Art. 13. – Los jueces deberán regular honorarios a los profesionales, peritos, síndicos, liquidadores y demás auxiliares de la justicia, por la labor desarrollada en procesos judiciales o arbitrales, sin atender a los montos o porcentuales mínimos establecidos en los regímenes arancelarios nacionales o locales que rijan su actividad, cuando la naturaleza, alcance, tiempo, calidad o resultado de la tarea realizada o el valor de los bienes que se consideren, indicaren razonablemente que la aplicación estricta lisa y llana de esos aranceles ocasionaría una evidente e injustificada desproporción entre la importancia del trabajo efectivamente cumplido y la retribución que en virtud de aquellas normas arancelarias habría de corresponder. En tales casos, la resolución que así lo determine deberá indicar, bajo sanción de nulidad, el fundamento explícito y circunstanciado de las razones que justificaren la decisión.</a:t>
            </a:r>
          </a:p>
          <a:p>
            <a:pPr algn="just">
              <a:spcAft>
                <a:spcPts val="400"/>
              </a:spcAft>
            </a:pPr>
            <a:r>
              <a:rPr lang="es-AR" sz="2000" dirty="0">
                <a:latin typeface="Times New Roman" panose="02020603050405020304" pitchFamily="18" charset="0"/>
                <a:ea typeface="Roboto" panose="02000000000000000000" pitchFamily="2" charset="0"/>
                <a:cs typeface="Times New Roman" panose="02020603050405020304" pitchFamily="18" charset="0"/>
              </a:rPr>
              <a:t>Déjanse sin efecto todas las normas arancelarias que rijan la actividad de los profesionales o expertos que actuaren como auxiliares de la justicia, por labores desarrolladas en procesos judiciales o arbitrales, en cuanto se opongan a lo dispuesto en el párrafo anterior.</a:t>
            </a:r>
          </a:p>
          <a:p>
            <a:pPr algn="just">
              <a:spcAft>
                <a:spcPts val="400"/>
              </a:spcAft>
            </a:pPr>
            <a:endParaRPr lang="es-AR" sz="1200" dirty="0">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2000" dirty="0">
                <a:latin typeface="Times New Roman" panose="02020603050405020304" pitchFamily="18" charset="0"/>
                <a:ea typeface="Roboto" panose="02000000000000000000" pitchFamily="2" charset="0"/>
                <a:cs typeface="Times New Roman" panose="02020603050405020304" pitchFamily="18" charset="0"/>
              </a:rPr>
              <a:t>Art.14. – Los profesionales o expertos de cualquier actividad podrán pactar con sus clientes la retribución de sus honorarios, sin sujeción a las escalas contenidas en las correspondientes normas arancelarias. En caso de que tales honorarios deban ser abonados por labores desarrolladas en procesos judiciales o arbitrales, quedará a salvo el derecho de los profesionales de percibir honorarios a cargo de otra parte condenada en costas.</a:t>
            </a:r>
            <a:endParaRPr lang="es-ES" sz="2000" dirty="0">
              <a:latin typeface="Times New Roman" panose="02020603050405020304" pitchFamily="18" charset="0"/>
              <a:cs typeface="Times New Roman" panose="02020603050405020304" pitchFamily="18" charset="0"/>
            </a:endParaRPr>
          </a:p>
        </p:txBody>
      </p:sp>
      <p:sp>
        <p:nvSpPr>
          <p:cNvPr id="11" name="CuadroTexto 10">
            <a:extLst>
              <a:ext uri="{FF2B5EF4-FFF2-40B4-BE49-F238E27FC236}">
                <a16:creationId xmlns:a16="http://schemas.microsoft.com/office/drawing/2014/main" id="{B6FE3670-2E2B-FA87-3383-BD0692DB7185}"/>
              </a:ext>
            </a:extLst>
          </p:cNvPr>
          <p:cNvSpPr txBox="1"/>
          <p:nvPr/>
        </p:nvSpPr>
        <p:spPr>
          <a:xfrm>
            <a:off x="594803" y="325346"/>
            <a:ext cx="10910655" cy="400110"/>
          </a:xfrm>
          <a:prstGeom prst="rect">
            <a:avLst/>
          </a:prstGeom>
          <a:noFill/>
        </p:spPr>
        <p:txBody>
          <a:bodyPr wrap="square">
            <a:spAutoFit/>
          </a:bodyPr>
          <a:lstStyle/>
          <a:p>
            <a:r>
              <a:rPr lang="es-ES" sz="2000" spc="-2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 → </a:t>
            </a:r>
            <a:r>
              <a:rPr lang="es-AR" sz="2000" spc="-20" dirty="0">
                <a:effectLst/>
                <a:latin typeface="Times New Roman" panose="02020603050405020304" pitchFamily="18" charset="0"/>
                <a:ea typeface="Roboto" panose="02000000000000000000" pitchFamily="2" charset="0"/>
                <a:cs typeface="Times New Roman" panose="02020603050405020304" pitchFamily="18" charset="0"/>
              </a:rPr>
              <a:t>LEY 24432/95 -  </a:t>
            </a:r>
            <a:r>
              <a:rPr lang="es-AR" sz="2000" spc="-2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Honorarios profesionales</a:t>
            </a:r>
            <a:endParaRPr lang="es-ES" sz="2400" spc="-2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endParaRPr>
          </a:p>
        </p:txBody>
      </p:sp>
      <p:sp>
        <p:nvSpPr>
          <p:cNvPr id="2" name="Rectángulo 1">
            <a:extLst>
              <a:ext uri="{FF2B5EF4-FFF2-40B4-BE49-F238E27FC236}">
                <a16:creationId xmlns:a16="http://schemas.microsoft.com/office/drawing/2014/main" id="{B3F6ECD3-AF39-E62F-7964-CF9B58579EF9}"/>
              </a:ext>
            </a:extLst>
          </p:cNvPr>
          <p:cNvSpPr/>
          <p:nvPr/>
        </p:nvSpPr>
        <p:spPr>
          <a:xfrm rot="19954900">
            <a:off x="-247426" y="37028"/>
            <a:ext cx="1280158" cy="42119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b="1" dirty="0">
                <a:solidFill>
                  <a:schemeClr val="accent2">
                    <a:lumMod val="75000"/>
                  </a:schemeClr>
                </a:solidFill>
                <a:latin typeface="Times New Roman" panose="02020603050405020304" pitchFamily="18" charset="0"/>
                <a:cs typeface="Times New Roman" panose="02020603050405020304" pitchFamily="18" charset="0"/>
              </a:rPr>
              <a:t>Ejerc.</a:t>
            </a:r>
          </a:p>
        </p:txBody>
      </p:sp>
    </p:spTree>
    <p:extLst>
      <p:ext uri="{BB962C8B-B14F-4D97-AF65-F5344CB8AC3E}">
        <p14:creationId xmlns:p14="http://schemas.microsoft.com/office/powerpoint/2010/main" val="27302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13F1C7E-4D49-FF71-B6FE-CCB710FDABDE}"/>
              </a:ext>
            </a:extLst>
          </p:cNvPr>
          <p:cNvSpPr txBox="1"/>
          <p:nvPr/>
        </p:nvSpPr>
        <p:spPr>
          <a:xfrm>
            <a:off x="630315" y="412789"/>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F84BEA88-99FF-D008-D801-19A9B84FC0A3}"/>
              </a:ext>
            </a:extLst>
          </p:cNvPr>
          <p:cNvSpPr txBox="1"/>
          <p:nvPr/>
        </p:nvSpPr>
        <p:spPr>
          <a:xfrm>
            <a:off x="630313" y="2606228"/>
            <a:ext cx="10786367" cy="2215991"/>
          </a:xfrm>
          <a:prstGeom prst="rect">
            <a:avLst/>
          </a:prstGeom>
          <a:noFill/>
        </p:spPr>
        <p:txBody>
          <a:bodyPr wrap="square">
            <a:spAutoFit/>
          </a:bodyPr>
          <a:lstStyle/>
          <a:p>
            <a:pPr algn="just"/>
            <a:r>
              <a:rPr lang="es-AR" sz="2400" b="0" i="1" dirty="0">
                <a:solidFill>
                  <a:srgbClr val="141414"/>
                </a:solidFill>
                <a:effectLst/>
                <a:latin typeface="Times New Roman" panose="02020603050405020304" pitchFamily="18" charset="0"/>
                <a:cs typeface="Times New Roman" panose="02020603050405020304" pitchFamily="18" charset="0"/>
              </a:rPr>
              <a:t>Considérase ejercicio profesional, con las responsabilidades inherentes, toda actividad remunerada o gratuita, que requiera la capacitación proporcionada por las Universidades Nacionales con arreglo a sus normas, y sea propia de los diplomados a quienes se refiere el artículo 13º</a:t>
            </a:r>
            <a:r>
              <a:rPr lang="es-AR" sz="2400" b="0" i="0" dirty="0">
                <a:solidFill>
                  <a:srgbClr val="141414"/>
                </a:solidFill>
                <a:effectLst/>
                <a:latin typeface="Times New Roman" panose="02020603050405020304" pitchFamily="18" charset="0"/>
                <a:cs typeface="Times New Roman" panose="02020603050405020304" pitchFamily="18" charset="0"/>
              </a:rPr>
              <a:t> </a:t>
            </a:r>
            <a:r>
              <a:rPr lang="es-AR" sz="2400" b="0" i="1" dirty="0">
                <a:solidFill>
                  <a:srgbClr val="141414"/>
                </a:solidFill>
                <a:effectLst/>
                <a:latin typeface="Times New Roman" panose="02020603050405020304" pitchFamily="18" charset="0"/>
                <a:cs typeface="Times New Roman" panose="02020603050405020304" pitchFamily="18" charset="0"/>
              </a:rPr>
              <a:t>(*), tal como:</a:t>
            </a:r>
          </a:p>
          <a:p>
            <a:pPr algn="just"/>
            <a:endParaRPr lang="es-AR" sz="2400" b="0" i="1" dirty="0">
              <a:solidFill>
                <a:srgbClr val="141414"/>
              </a:solidFill>
              <a:effectLst/>
              <a:latin typeface="Times New Roman" panose="02020603050405020304" pitchFamily="18" charset="0"/>
              <a:cs typeface="Times New Roman" panose="02020603050405020304" pitchFamily="18" charset="0"/>
            </a:endParaRPr>
          </a:p>
          <a:p>
            <a:pPr algn="just"/>
            <a:endParaRPr lang="es-ES" dirty="0"/>
          </a:p>
        </p:txBody>
      </p:sp>
      <p:sp>
        <p:nvSpPr>
          <p:cNvPr id="6" name="CuadroTexto 5">
            <a:extLst>
              <a:ext uri="{FF2B5EF4-FFF2-40B4-BE49-F238E27FC236}">
                <a16:creationId xmlns:a16="http://schemas.microsoft.com/office/drawing/2014/main" id="{55D71177-BDC8-7011-993B-DD5CD758CD20}"/>
              </a:ext>
            </a:extLst>
          </p:cNvPr>
          <p:cNvSpPr txBox="1"/>
          <p:nvPr/>
        </p:nvSpPr>
        <p:spPr>
          <a:xfrm>
            <a:off x="630315" y="1213008"/>
            <a:ext cx="10786368" cy="1261884"/>
          </a:xfrm>
          <a:prstGeom prst="rect">
            <a:avLst/>
          </a:prstGeom>
          <a:noFill/>
        </p:spPr>
        <p:txBody>
          <a:bodyPr wrap="square">
            <a:spAutoFit/>
          </a:bodyPr>
          <a:lstStyle/>
          <a:p>
            <a:pPr algn="just">
              <a:spcAft>
                <a:spcPts val="1200"/>
              </a:spcAft>
            </a:pPr>
            <a:r>
              <a:rPr lang="es-AR" sz="2200" i="0" dirty="0">
                <a:solidFill>
                  <a:srgbClr val="141414"/>
                </a:solidFill>
                <a:effectLst/>
                <a:latin typeface="Times New Roman" panose="02020603050405020304" pitchFamily="18" charset="0"/>
                <a:cs typeface="Times New Roman" panose="02020603050405020304" pitchFamily="18" charset="0"/>
              </a:rPr>
              <a:t>Partamos del ya mencionado Decreto-Ley Nº 6.070/1958 (filmina 10):  “Ley para el ejercicio de la Agrimensura, la Agronomía, la Arquitectura y la Ingeniería en Jurisdicción Nacional.”</a:t>
            </a:r>
          </a:p>
          <a:p>
            <a:r>
              <a:rPr lang="es-AR" sz="2200" dirty="0">
                <a:solidFill>
                  <a:srgbClr val="141414"/>
                </a:solidFill>
                <a:latin typeface="Times New Roman" panose="02020603050405020304" pitchFamily="18" charset="0"/>
                <a:cs typeface="Times New Roman" panose="02020603050405020304" pitchFamily="18" charset="0"/>
              </a:rPr>
              <a:t>En su artículo 2º define:</a:t>
            </a:r>
            <a:endParaRPr lang="es-ES" sz="2200" dirty="0"/>
          </a:p>
        </p:txBody>
      </p:sp>
      <p:sp>
        <p:nvSpPr>
          <p:cNvPr id="7" name="CuadroTexto 6">
            <a:extLst>
              <a:ext uri="{FF2B5EF4-FFF2-40B4-BE49-F238E27FC236}">
                <a16:creationId xmlns:a16="http://schemas.microsoft.com/office/drawing/2014/main" id="{E13448C9-88CB-667C-D203-20E230D76152}"/>
              </a:ext>
            </a:extLst>
          </p:cNvPr>
          <p:cNvSpPr txBox="1"/>
          <p:nvPr/>
        </p:nvSpPr>
        <p:spPr>
          <a:xfrm>
            <a:off x="630313" y="4850317"/>
            <a:ext cx="10786366" cy="1631216"/>
          </a:xfrm>
          <a:prstGeom prst="rect">
            <a:avLst/>
          </a:prstGeom>
          <a:noFill/>
        </p:spPr>
        <p:txBody>
          <a:bodyPr wrap="square">
            <a:spAutoFit/>
          </a:bodyPr>
          <a:lstStyle/>
          <a:p>
            <a:pPr algn="just">
              <a:spcAft>
                <a:spcPts val="600"/>
              </a:spcAft>
            </a:pPr>
            <a:r>
              <a:rPr lang="es-AR" b="0" dirty="0">
                <a:solidFill>
                  <a:srgbClr val="141414"/>
                </a:solidFill>
                <a:effectLst/>
                <a:latin typeface="Times New Roman" panose="02020603050405020304" pitchFamily="18" charset="0"/>
                <a:cs typeface="Times New Roman" panose="02020603050405020304" pitchFamily="18" charset="0"/>
              </a:rPr>
              <a:t>(*) El Art. 13. establece quiénes deben inscribirse en las matrículas llevadas por los Consejos Profesionales de Agrimensura, Arquitectura e Ingeniería. Entre ellos </a:t>
            </a:r>
          </a:p>
          <a:p>
            <a:pPr marL="342900" indent="-342900" algn="just">
              <a:spcAft>
                <a:spcPts val="600"/>
              </a:spcAft>
              <a:buFont typeface="+mj-lt"/>
              <a:buAutoNum type="alphaLcParenR"/>
            </a:pPr>
            <a:r>
              <a:rPr lang="es-AR" b="0" dirty="0">
                <a:solidFill>
                  <a:srgbClr val="141414"/>
                </a:solidFill>
                <a:effectLst/>
                <a:latin typeface="Times New Roman" panose="02020603050405020304" pitchFamily="18" charset="0"/>
                <a:cs typeface="Times New Roman" panose="02020603050405020304" pitchFamily="18" charset="0"/>
              </a:rPr>
              <a:t>los titulares de los correspondientes diplomas expedidos por Universidad Nacional.</a:t>
            </a:r>
          </a:p>
          <a:p>
            <a:pPr marL="342900" indent="-342900" algn="just">
              <a:spcAft>
                <a:spcPts val="600"/>
              </a:spcAft>
              <a:buFont typeface="+mj-lt"/>
              <a:buAutoNum type="alphaLcParenR"/>
            </a:pPr>
            <a:r>
              <a:rPr lang="es-AR" b="0" dirty="0">
                <a:solidFill>
                  <a:srgbClr val="141414"/>
                </a:solidFill>
                <a:effectLst/>
                <a:latin typeface="Times New Roman" panose="02020603050405020304" pitchFamily="18" charset="0"/>
                <a:cs typeface="Times New Roman" panose="02020603050405020304" pitchFamily="18" charset="0"/>
              </a:rPr>
              <a:t>los titulares de los diplomas equivalentes expedidos por universidades extranjeras reconocidos o revalidados por Universidad Nacional.</a:t>
            </a:r>
            <a:endParaRPr lang="es-ES" dirty="0"/>
          </a:p>
        </p:txBody>
      </p:sp>
      <p:cxnSp>
        <p:nvCxnSpPr>
          <p:cNvPr id="9" name="Conector recto de flecha 8">
            <a:extLst>
              <a:ext uri="{FF2B5EF4-FFF2-40B4-BE49-F238E27FC236}">
                <a16:creationId xmlns:a16="http://schemas.microsoft.com/office/drawing/2014/main" id="{2BE4F670-7AEA-F0FD-3848-E1931127D4B6}"/>
              </a:ext>
            </a:extLst>
          </p:cNvPr>
          <p:cNvCxnSpPr/>
          <p:nvPr/>
        </p:nvCxnSpPr>
        <p:spPr>
          <a:xfrm>
            <a:off x="7399176" y="4329404"/>
            <a:ext cx="3872204" cy="0"/>
          </a:xfrm>
          <a:prstGeom prst="straightConnector1">
            <a:avLst/>
          </a:prstGeom>
          <a:ln>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74F29F21-CD1B-7E62-1386-F8EADCFD2B58}"/>
              </a:ext>
            </a:extLst>
          </p:cNvPr>
          <p:cNvSpPr txBox="1"/>
          <p:nvPr/>
        </p:nvSpPr>
        <p:spPr>
          <a:xfrm>
            <a:off x="9041364" y="3960072"/>
            <a:ext cx="1300356" cy="369332"/>
          </a:xfrm>
          <a:prstGeom prst="rect">
            <a:avLst/>
          </a:prstGeom>
          <a:noFill/>
        </p:spPr>
        <p:txBody>
          <a:bodyPr wrap="none" rtlCol="0">
            <a:spAutoFit/>
          </a:bodyPr>
          <a:lstStyle/>
          <a:p>
            <a:r>
              <a:rPr lang="es-ES" i="1" dirty="0">
                <a:latin typeface="Times New Roman" panose="02020603050405020304" pitchFamily="18" charset="0"/>
                <a:cs typeface="Times New Roman" panose="02020603050405020304" pitchFamily="18" charset="0"/>
              </a:rPr>
              <a:t>próxima pg.</a:t>
            </a:r>
          </a:p>
        </p:txBody>
      </p:sp>
    </p:spTree>
    <p:extLst>
      <p:ext uri="{BB962C8B-B14F-4D97-AF65-F5344CB8AC3E}">
        <p14:creationId xmlns:p14="http://schemas.microsoft.com/office/powerpoint/2010/main" val="141588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5" dur="500"/>
                                        <p:tgtEl>
                                          <p:spTgt spid="4">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randombar(horizontal)">
                                      <p:cBhvr>
                                        <p:cTn id="20" dur="500"/>
                                        <p:tgtEl>
                                          <p:spTgt spid="9"/>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randombar(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heel(1)">
                                      <p:cBhvr>
                                        <p:cTn id="28"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CF2B-D3D1-0DD5-A3E7-91E7BDD2465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89118DE-288E-07E7-A5F7-090AC82EA797}"/>
              </a:ext>
            </a:extLst>
          </p:cNvPr>
          <p:cNvSpPr txBox="1"/>
          <p:nvPr/>
        </p:nvSpPr>
        <p:spPr>
          <a:xfrm>
            <a:off x="630315" y="412789"/>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9435F34A-E700-DF41-AA6D-A3FB7A6A91A9}"/>
              </a:ext>
            </a:extLst>
          </p:cNvPr>
          <p:cNvSpPr txBox="1"/>
          <p:nvPr/>
        </p:nvSpPr>
        <p:spPr>
          <a:xfrm>
            <a:off x="630315" y="1346596"/>
            <a:ext cx="10786367" cy="4832092"/>
          </a:xfrm>
          <a:prstGeom prst="rect">
            <a:avLst/>
          </a:prstGeom>
          <a:noFill/>
        </p:spPr>
        <p:txBody>
          <a:bodyPr wrap="square">
            <a:spAutoFit/>
          </a:bodyPr>
          <a:lstStyle/>
          <a:p>
            <a:pPr algn="just"/>
            <a:r>
              <a:rPr lang="es-AR" sz="2800" b="0" i="1" dirty="0">
                <a:solidFill>
                  <a:srgbClr val="141414"/>
                </a:solidFill>
                <a:effectLst/>
                <a:latin typeface="Times New Roman" panose="02020603050405020304" pitchFamily="18" charset="0"/>
                <a:cs typeface="Times New Roman" panose="02020603050405020304" pitchFamily="18" charset="0"/>
              </a:rPr>
              <a:t>a) El ofrecimiento o prestación de servicios o ejecución de obras.</a:t>
            </a:r>
          </a:p>
          <a:p>
            <a:pPr algn="just"/>
            <a:endParaRPr lang="es-AR" sz="2800" b="0" i="1" dirty="0">
              <a:solidFill>
                <a:srgbClr val="141414"/>
              </a:solidFill>
              <a:effectLst/>
              <a:latin typeface="Times New Roman" panose="02020603050405020304" pitchFamily="18" charset="0"/>
              <a:cs typeface="Times New Roman" panose="02020603050405020304" pitchFamily="18" charset="0"/>
            </a:endParaRPr>
          </a:p>
          <a:p>
            <a:pPr algn="just"/>
            <a:r>
              <a:rPr lang="es-AR" sz="2800" b="0" i="1" dirty="0">
                <a:solidFill>
                  <a:srgbClr val="141414"/>
                </a:solidFill>
                <a:effectLst/>
                <a:latin typeface="Times New Roman" panose="02020603050405020304" pitchFamily="18" charset="0"/>
                <a:cs typeface="Times New Roman" panose="02020603050405020304" pitchFamily="18" charset="0"/>
              </a:rPr>
              <a:t>b) La realización de estudios, proyectos, direcciones, asesoramientos, pericias, tasaciones, mensuras, ensayos, análisis, certificaciones; la evacuación de consultas y laudos; la confección de informes, dictámenes e inventarios técnicos.</a:t>
            </a:r>
          </a:p>
          <a:p>
            <a:pPr algn="just"/>
            <a:endParaRPr lang="es-AR" sz="2800" b="0" i="1" dirty="0">
              <a:solidFill>
                <a:srgbClr val="141414"/>
              </a:solidFill>
              <a:effectLst/>
              <a:latin typeface="Times New Roman" panose="02020603050405020304" pitchFamily="18" charset="0"/>
              <a:cs typeface="Times New Roman" panose="02020603050405020304" pitchFamily="18" charset="0"/>
            </a:endParaRPr>
          </a:p>
          <a:p>
            <a:pPr algn="just"/>
            <a:r>
              <a:rPr lang="es-AR" sz="2800" b="0" i="1" dirty="0">
                <a:solidFill>
                  <a:srgbClr val="141414"/>
                </a:solidFill>
                <a:effectLst/>
                <a:latin typeface="Times New Roman" panose="02020603050405020304" pitchFamily="18" charset="0"/>
                <a:cs typeface="Times New Roman" panose="02020603050405020304" pitchFamily="18" charset="0"/>
              </a:rPr>
              <a:t>c) El desempeño de cargos, funciones, comisiones o empleos, privados o públicos, incluso nombramientos judiciales de oficio o a propuesta de parte.</a:t>
            </a:r>
          </a:p>
          <a:p>
            <a:pPr algn="just"/>
            <a:r>
              <a:rPr lang="es-AR" sz="2800" b="0" i="1" dirty="0">
                <a:solidFill>
                  <a:srgbClr val="141414"/>
                </a:solidFill>
                <a:effectLst/>
                <a:latin typeface="Times New Roman" panose="02020603050405020304" pitchFamily="18" charset="0"/>
                <a:cs typeface="Times New Roman" panose="02020603050405020304" pitchFamily="18" charset="0"/>
              </a:rPr>
              <a:t>Jurisprudencia que cita a la presente. </a:t>
            </a:r>
            <a:endParaRPr lang="es-ES" sz="2800" dirty="0"/>
          </a:p>
        </p:txBody>
      </p:sp>
    </p:spTree>
    <p:extLst>
      <p:ext uri="{BB962C8B-B14F-4D97-AF65-F5344CB8AC3E}">
        <p14:creationId xmlns:p14="http://schemas.microsoft.com/office/powerpoint/2010/main" val="291592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1809F63A-B24B-4AAB-212D-C2B4FAFC1BBE}"/>
              </a:ext>
            </a:extLst>
          </p:cNvPr>
          <p:cNvSpPr/>
          <p:nvPr/>
        </p:nvSpPr>
        <p:spPr>
          <a:xfrm>
            <a:off x="2461283" y="2410707"/>
            <a:ext cx="7334739" cy="85301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En relación de dependencia</a:t>
            </a:r>
          </a:p>
          <a:p>
            <a:pPr algn="ctr"/>
            <a:endParaRPr lang="es-ES" sz="800" dirty="0">
              <a:latin typeface="Times New Roman" panose="02020603050405020304" pitchFamily="18" charset="0"/>
              <a:cs typeface="Times New Roman" panose="02020603050405020304" pitchFamily="18" charset="0"/>
            </a:endParaRPr>
          </a:p>
        </p:txBody>
      </p:sp>
      <p:sp>
        <p:nvSpPr>
          <p:cNvPr id="4" name="Rectángulo: esquinas redondeadas 3">
            <a:extLst>
              <a:ext uri="{FF2B5EF4-FFF2-40B4-BE49-F238E27FC236}">
                <a16:creationId xmlns:a16="http://schemas.microsoft.com/office/drawing/2014/main" id="{39F9E8E0-509E-4DBC-E2CA-0F11DF35077C}"/>
              </a:ext>
            </a:extLst>
          </p:cNvPr>
          <p:cNvSpPr/>
          <p:nvPr/>
        </p:nvSpPr>
        <p:spPr>
          <a:xfrm>
            <a:off x="2461283" y="5173417"/>
            <a:ext cx="7334739" cy="853015"/>
          </a:xfrm>
          <a:prstGeom prst="round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Como empresario</a:t>
            </a:r>
          </a:p>
          <a:p>
            <a:pPr algn="ctr"/>
            <a:endParaRPr lang="es-ES" sz="800" dirty="0">
              <a:latin typeface="Times New Roman" panose="02020603050405020304" pitchFamily="18" charset="0"/>
              <a:cs typeface="Times New Roman" panose="02020603050405020304" pitchFamily="18" charset="0"/>
            </a:endParaRPr>
          </a:p>
        </p:txBody>
      </p:sp>
      <p:sp>
        <p:nvSpPr>
          <p:cNvPr id="5" name="Rectángulo: esquinas redondeadas 4">
            <a:extLst>
              <a:ext uri="{FF2B5EF4-FFF2-40B4-BE49-F238E27FC236}">
                <a16:creationId xmlns:a16="http://schemas.microsoft.com/office/drawing/2014/main" id="{EEC6C414-BB38-8D64-10F3-596D3B6B13BC}"/>
              </a:ext>
            </a:extLst>
          </p:cNvPr>
          <p:cNvSpPr/>
          <p:nvPr/>
        </p:nvSpPr>
        <p:spPr>
          <a:xfrm>
            <a:off x="2461283" y="3792062"/>
            <a:ext cx="7269425" cy="853015"/>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Como profesional independiente</a:t>
            </a:r>
          </a:p>
          <a:p>
            <a:pPr algn="ctr"/>
            <a:endParaRPr lang="es-ES" sz="800" dirty="0">
              <a:latin typeface="Times New Roman" panose="02020603050405020304" pitchFamily="18" charset="0"/>
              <a:cs typeface="Times New Roman" panose="02020603050405020304" pitchFamily="18" charset="0"/>
            </a:endParaRPr>
          </a:p>
        </p:txBody>
      </p:sp>
      <p:sp>
        <p:nvSpPr>
          <p:cNvPr id="7" name="CuadroTexto 6">
            <a:extLst>
              <a:ext uri="{FF2B5EF4-FFF2-40B4-BE49-F238E27FC236}">
                <a16:creationId xmlns:a16="http://schemas.microsoft.com/office/drawing/2014/main" id="{45DE4FAA-DA51-8C88-1847-8A73E1C2E470}"/>
              </a:ext>
            </a:extLst>
          </p:cNvPr>
          <p:cNvSpPr txBox="1"/>
          <p:nvPr/>
        </p:nvSpPr>
        <p:spPr>
          <a:xfrm>
            <a:off x="712232" y="503014"/>
            <a:ext cx="10767526" cy="1446550"/>
          </a:xfrm>
          <a:prstGeom prst="rect">
            <a:avLst/>
          </a:prstGeom>
          <a:noFill/>
        </p:spPr>
        <p:txBody>
          <a:bodyPr wrap="square">
            <a:spAutoFit/>
          </a:bodyPr>
          <a:lstStyle/>
          <a:p>
            <a:pPr algn="ctr"/>
            <a:r>
              <a:rPr lang="es-AR" sz="4800" i="0" dirty="0">
                <a:solidFill>
                  <a:srgbClr val="000000"/>
                </a:solidFill>
                <a:effectLst/>
                <a:latin typeface="Times New Roman" panose="02020603050405020304" pitchFamily="18" charset="0"/>
                <a:cs typeface="Times New Roman" panose="02020603050405020304" pitchFamily="18" charset="0"/>
              </a:rPr>
              <a:t>Modalidades </a:t>
            </a:r>
          </a:p>
          <a:p>
            <a:pPr algn="ctr"/>
            <a:r>
              <a:rPr lang="es-AR" sz="4000" i="0" dirty="0">
                <a:solidFill>
                  <a:srgbClr val="000000"/>
                </a:solidFill>
                <a:effectLst/>
                <a:latin typeface="Times New Roman" panose="02020603050405020304" pitchFamily="18" charset="0"/>
                <a:cs typeface="Times New Roman" panose="02020603050405020304" pitchFamily="18" charset="0"/>
              </a:rPr>
              <a:t>del Ejercicio Profesional de la Ingeniería</a:t>
            </a:r>
          </a:p>
        </p:txBody>
      </p:sp>
    </p:spTree>
    <p:extLst>
      <p:ext uri="{BB962C8B-B14F-4D97-AF65-F5344CB8AC3E}">
        <p14:creationId xmlns:p14="http://schemas.microsoft.com/office/powerpoint/2010/main" val="817745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D17208E-3038-CDEA-1CD1-4EF834DB307C}"/>
              </a:ext>
            </a:extLst>
          </p:cNvPr>
          <p:cNvSpPr txBox="1"/>
          <p:nvPr/>
        </p:nvSpPr>
        <p:spPr>
          <a:xfrm>
            <a:off x="1046583" y="136668"/>
            <a:ext cx="10394302" cy="1754326"/>
          </a:xfrm>
          <a:prstGeom prst="rect">
            <a:avLst/>
          </a:prstGeom>
          <a:noFill/>
        </p:spPr>
        <p:txBody>
          <a:bodyPr wrap="square">
            <a:spAutoFit/>
          </a:bodyPr>
          <a:lstStyle/>
          <a:p>
            <a:pPr algn="ctr"/>
            <a:r>
              <a:rPr lang="es-AR" sz="4400" b="0" i="0" dirty="0">
                <a:solidFill>
                  <a:srgbClr val="000000"/>
                </a:solidFill>
                <a:effectLst/>
                <a:latin typeface="Times New Roman" panose="02020603050405020304" pitchFamily="18" charset="0"/>
                <a:cs typeface="Times New Roman" panose="02020603050405020304" pitchFamily="18" charset="0"/>
              </a:rPr>
              <a:t>Contratos </a:t>
            </a:r>
          </a:p>
          <a:p>
            <a:pPr algn="ctr">
              <a:spcAft>
                <a:spcPts val="3000"/>
              </a:spcAft>
            </a:pPr>
            <a:r>
              <a:rPr lang="es-AR" sz="3600" b="0" i="0" dirty="0">
                <a:solidFill>
                  <a:srgbClr val="000000"/>
                </a:solidFill>
                <a:effectLst/>
                <a:latin typeface="Times New Roman" panose="02020603050405020304" pitchFamily="18" charset="0"/>
                <a:cs typeface="Times New Roman" panose="02020603050405020304" pitchFamily="18" charset="0"/>
              </a:rPr>
              <a:t>que se celebran en el Ejercicio Profesional</a:t>
            </a:r>
            <a:br>
              <a:rPr lang="es-AR" sz="2800" dirty="0">
                <a:latin typeface="Times New Roman" panose="02020603050405020304" pitchFamily="18" charset="0"/>
                <a:cs typeface="Times New Roman" panose="02020603050405020304" pitchFamily="18" charset="0"/>
              </a:rPr>
            </a:br>
            <a:endParaRPr lang="es-ES" sz="2800" dirty="0">
              <a:latin typeface="Times New Roman" panose="02020603050405020304" pitchFamily="18" charset="0"/>
              <a:cs typeface="Times New Roman" panose="02020603050405020304" pitchFamily="18" charset="0"/>
            </a:endParaRPr>
          </a:p>
        </p:txBody>
      </p:sp>
      <p:sp>
        <p:nvSpPr>
          <p:cNvPr id="6" name="Elipse 5">
            <a:extLst>
              <a:ext uri="{FF2B5EF4-FFF2-40B4-BE49-F238E27FC236}">
                <a16:creationId xmlns:a16="http://schemas.microsoft.com/office/drawing/2014/main" id="{4B016804-19D0-C4D6-2CD4-3C3590CFF515}"/>
              </a:ext>
            </a:extLst>
          </p:cNvPr>
          <p:cNvSpPr/>
          <p:nvPr/>
        </p:nvSpPr>
        <p:spPr>
          <a:xfrm>
            <a:off x="1046583" y="1890993"/>
            <a:ext cx="4598437" cy="1082351"/>
          </a:xfrm>
          <a:prstGeom prst="ellipse">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de obra material</a:t>
            </a:r>
          </a:p>
          <a:p>
            <a:pPr algn="ctr"/>
            <a:endParaRPr lang="es-ES" sz="800" dirty="0">
              <a:latin typeface="Times New Roman" panose="02020603050405020304" pitchFamily="18" charset="0"/>
              <a:cs typeface="Times New Roman" panose="02020603050405020304" pitchFamily="18" charset="0"/>
            </a:endParaRPr>
          </a:p>
        </p:txBody>
      </p:sp>
      <p:sp>
        <p:nvSpPr>
          <p:cNvPr id="7" name="Elipse 6">
            <a:extLst>
              <a:ext uri="{FF2B5EF4-FFF2-40B4-BE49-F238E27FC236}">
                <a16:creationId xmlns:a16="http://schemas.microsoft.com/office/drawing/2014/main" id="{61B8EE85-B84E-0580-4FE3-3665FBFAB2E0}"/>
              </a:ext>
            </a:extLst>
          </p:cNvPr>
          <p:cNvSpPr/>
          <p:nvPr/>
        </p:nvSpPr>
        <p:spPr>
          <a:xfrm>
            <a:off x="6546980" y="1890993"/>
            <a:ext cx="4598437" cy="1082351"/>
          </a:xfrm>
          <a:prstGeom prst="ellipse">
            <a:avLst/>
          </a:prstGeom>
          <a:solidFill>
            <a:srgbClr val="83C7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de obra inmaterial</a:t>
            </a:r>
          </a:p>
          <a:p>
            <a:pPr algn="ctr"/>
            <a:endParaRPr lang="es-ES" sz="800" dirty="0">
              <a:latin typeface="Times New Roman" panose="02020603050405020304" pitchFamily="18" charset="0"/>
              <a:cs typeface="Times New Roman" panose="02020603050405020304" pitchFamily="18" charset="0"/>
            </a:endParaRPr>
          </a:p>
        </p:txBody>
      </p:sp>
      <p:sp>
        <p:nvSpPr>
          <p:cNvPr id="8" name="Elipse 7">
            <a:extLst>
              <a:ext uri="{FF2B5EF4-FFF2-40B4-BE49-F238E27FC236}">
                <a16:creationId xmlns:a16="http://schemas.microsoft.com/office/drawing/2014/main" id="{942336D1-E248-F3D1-539A-64999266C765}"/>
              </a:ext>
            </a:extLst>
          </p:cNvPr>
          <p:cNvSpPr/>
          <p:nvPr/>
        </p:nvSpPr>
        <p:spPr>
          <a:xfrm>
            <a:off x="5755435" y="3317372"/>
            <a:ext cx="5965372" cy="1190410"/>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de servicios / locación de servicios</a:t>
            </a:r>
          </a:p>
          <a:p>
            <a:pPr algn="ctr"/>
            <a:endParaRPr lang="es-ES" sz="800" dirty="0">
              <a:latin typeface="Times New Roman" panose="02020603050405020304" pitchFamily="18" charset="0"/>
              <a:cs typeface="Times New Roman" panose="02020603050405020304" pitchFamily="18" charset="0"/>
            </a:endParaRPr>
          </a:p>
        </p:txBody>
      </p:sp>
      <p:sp>
        <p:nvSpPr>
          <p:cNvPr id="9" name="Elipse 8">
            <a:extLst>
              <a:ext uri="{FF2B5EF4-FFF2-40B4-BE49-F238E27FC236}">
                <a16:creationId xmlns:a16="http://schemas.microsoft.com/office/drawing/2014/main" id="{6D6CEDCF-B397-33D7-599C-CC0AE5EB0F2B}"/>
              </a:ext>
            </a:extLst>
          </p:cNvPr>
          <p:cNvSpPr/>
          <p:nvPr/>
        </p:nvSpPr>
        <p:spPr>
          <a:xfrm>
            <a:off x="583161" y="3364255"/>
            <a:ext cx="4598437" cy="108235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de mandato</a:t>
            </a:r>
          </a:p>
          <a:p>
            <a:pPr algn="ctr"/>
            <a:endParaRPr lang="es-ES" sz="800" dirty="0">
              <a:latin typeface="Times New Roman" panose="02020603050405020304" pitchFamily="18" charset="0"/>
              <a:cs typeface="Times New Roman" panose="02020603050405020304" pitchFamily="18" charset="0"/>
            </a:endParaRPr>
          </a:p>
        </p:txBody>
      </p:sp>
      <p:sp>
        <p:nvSpPr>
          <p:cNvPr id="10" name="Elipse 9">
            <a:extLst>
              <a:ext uri="{FF2B5EF4-FFF2-40B4-BE49-F238E27FC236}">
                <a16:creationId xmlns:a16="http://schemas.microsoft.com/office/drawing/2014/main" id="{58536B4B-F393-EF2D-13D6-3E7C0F08B0B8}"/>
              </a:ext>
            </a:extLst>
          </p:cNvPr>
          <p:cNvSpPr/>
          <p:nvPr/>
        </p:nvSpPr>
        <p:spPr>
          <a:xfrm>
            <a:off x="583161" y="4991136"/>
            <a:ext cx="5718111" cy="1082351"/>
          </a:xfrm>
          <a:prstGeom prst="ellipse">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marginales / eventuales</a:t>
            </a:r>
          </a:p>
          <a:p>
            <a:pPr algn="ctr"/>
            <a:endParaRPr lang="es-ES" sz="800" dirty="0">
              <a:latin typeface="Times New Roman" panose="02020603050405020304" pitchFamily="18" charset="0"/>
              <a:cs typeface="Times New Roman" panose="02020603050405020304" pitchFamily="18" charset="0"/>
            </a:endParaRPr>
          </a:p>
        </p:txBody>
      </p:sp>
      <p:sp>
        <p:nvSpPr>
          <p:cNvPr id="11" name="Elipse 10">
            <a:extLst>
              <a:ext uri="{FF2B5EF4-FFF2-40B4-BE49-F238E27FC236}">
                <a16:creationId xmlns:a16="http://schemas.microsoft.com/office/drawing/2014/main" id="{D51B2627-3295-F3A7-092D-489B95C63C6D}"/>
              </a:ext>
            </a:extLst>
          </p:cNvPr>
          <p:cNvSpPr/>
          <p:nvPr/>
        </p:nvSpPr>
        <p:spPr>
          <a:xfrm>
            <a:off x="7122367" y="4991136"/>
            <a:ext cx="3640495" cy="783048"/>
          </a:xfrm>
          <a:prstGeom prst="ellipse">
            <a:avLst/>
          </a:prstGeom>
          <a:solidFill>
            <a:srgbClr val="FF0000"/>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Times New Roman" panose="02020603050405020304" pitchFamily="18" charset="0"/>
                <a:cs typeface="Times New Roman" panose="02020603050405020304" pitchFamily="18" charset="0"/>
              </a:rPr>
              <a:t>de locación de cosa</a:t>
            </a:r>
          </a:p>
          <a:p>
            <a:pPr algn="ctr"/>
            <a:endParaRPr lang="es-ES" sz="100" dirty="0">
              <a:latin typeface="Times New Roman" panose="02020603050405020304" pitchFamily="18" charset="0"/>
              <a:cs typeface="Times New Roman" panose="02020603050405020304" pitchFamily="18" charset="0"/>
            </a:endParaRPr>
          </a:p>
          <a:p>
            <a:pPr algn="ctr"/>
            <a:endParaRPr lang="es-ES" sz="800" dirty="0">
              <a:latin typeface="Times New Roman" panose="02020603050405020304" pitchFamily="18" charset="0"/>
              <a:cs typeface="Times New Roman" panose="02020603050405020304" pitchFamily="18" charset="0"/>
            </a:endParaRPr>
          </a:p>
        </p:txBody>
      </p:sp>
      <p:sp>
        <p:nvSpPr>
          <p:cNvPr id="12" name="Elipse 11">
            <a:extLst>
              <a:ext uri="{FF2B5EF4-FFF2-40B4-BE49-F238E27FC236}">
                <a16:creationId xmlns:a16="http://schemas.microsoft.com/office/drawing/2014/main" id="{55B4D88C-ECAB-9FE9-DD2F-0C08D45F0197}"/>
              </a:ext>
            </a:extLst>
          </p:cNvPr>
          <p:cNvSpPr/>
          <p:nvPr/>
        </p:nvSpPr>
        <p:spPr>
          <a:xfrm>
            <a:off x="7438052" y="5934160"/>
            <a:ext cx="3009123" cy="675668"/>
          </a:xfrm>
          <a:prstGeom prst="ellipse">
            <a:avLst/>
          </a:prstGeom>
          <a:solidFill>
            <a:srgbClr val="D6A300"/>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400" dirty="0">
                <a:latin typeface="Times New Roman" panose="02020603050405020304" pitchFamily="18" charset="0"/>
                <a:cs typeface="Times New Roman" panose="02020603050405020304" pitchFamily="18" charset="0"/>
              </a:rPr>
              <a:t>comerciales</a:t>
            </a:r>
          </a:p>
          <a:p>
            <a:pPr algn="ctr"/>
            <a:endParaRPr lang="es-ES" sz="100" dirty="0">
              <a:latin typeface="Times New Roman" panose="02020603050405020304" pitchFamily="18" charset="0"/>
              <a:cs typeface="Times New Roman" panose="02020603050405020304" pitchFamily="18" charset="0"/>
            </a:endParaRPr>
          </a:p>
          <a:p>
            <a:pPr algn="ctr"/>
            <a:endParaRPr lang="es-E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21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anim calcmode="lin" valueType="num">
                                      <p:cBhvr>
                                        <p:cTn id="28" dur="1000" fill="hold"/>
                                        <p:tgtEl>
                                          <p:spTgt spid="10"/>
                                        </p:tgtEl>
                                        <p:attrNameLst>
                                          <p:attrName>ppt_x</p:attrName>
                                        </p:attrNameLst>
                                      </p:cBhvr>
                                      <p:tavLst>
                                        <p:tav tm="0">
                                          <p:val>
                                            <p:strVal val="#ppt_x"/>
                                          </p:val>
                                        </p:tav>
                                        <p:tav tm="100000">
                                          <p:val>
                                            <p:strVal val="#ppt_x"/>
                                          </p:val>
                                        </p:tav>
                                      </p:tavLst>
                                    </p:anim>
                                    <p:anim calcmode="lin" valueType="num">
                                      <p:cBhvr>
                                        <p:cTn id="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randombar(horizontal)">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randombar(horizontal)">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9" grpId="0" animBg="1"/>
      <p:bldP spid="10" grpId="0" animBg="1"/>
      <p:bldP spid="11" grpId="0" animBg="1"/>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555D1B-5A83-91A6-7159-091014B7F88D}"/>
              </a:ext>
            </a:extLst>
          </p:cNvPr>
          <p:cNvSpPr txBox="1"/>
          <p:nvPr/>
        </p:nvSpPr>
        <p:spPr>
          <a:xfrm>
            <a:off x="630315" y="1171490"/>
            <a:ext cx="10991461" cy="5078313"/>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Requerimientos:</a:t>
            </a:r>
          </a:p>
          <a:p>
            <a:pPr marL="457200" indent="-457200">
              <a:spcAft>
                <a:spcPts val="1200"/>
              </a:spcAft>
              <a:buFont typeface="Times New Roman" panose="02020603050405020304" pitchFamily="18" charset="0"/>
              <a:buChar char="+"/>
            </a:pPr>
            <a:r>
              <a:rPr lang="es-AR" sz="2800" b="0" i="0" dirty="0">
                <a:solidFill>
                  <a:srgbClr val="000000"/>
                </a:solidFill>
                <a:effectLst/>
                <a:latin typeface="Times New Roman" panose="02020603050405020304" pitchFamily="18" charset="0"/>
                <a:cs typeface="Times New Roman" panose="02020603050405020304" pitchFamily="18" charset="0"/>
              </a:rPr>
              <a:t>Prestación personal </a:t>
            </a:r>
          </a:p>
          <a:p>
            <a:pPr marL="457200" indent="-457200">
              <a:spcAft>
                <a:spcPts val="1200"/>
              </a:spcAft>
              <a:buFont typeface="Times New Roman" panose="02020603050405020304" pitchFamily="18" charset="0"/>
              <a:buChar char="+"/>
            </a:pPr>
            <a:r>
              <a:rPr lang="es-AR" sz="2800" b="0" i="0" dirty="0">
                <a:solidFill>
                  <a:srgbClr val="000000"/>
                </a:solidFill>
                <a:effectLst/>
                <a:latin typeface="Times New Roman" panose="02020603050405020304" pitchFamily="18" charset="0"/>
                <a:cs typeface="Times New Roman" panose="02020603050405020304" pitchFamily="18" charset="0"/>
              </a:rPr>
              <a:t>Capacitación Universitaria </a:t>
            </a:r>
          </a:p>
          <a:p>
            <a:pPr marL="457200" indent="-457200">
              <a:spcAft>
                <a:spcPts val="1200"/>
              </a:spcAft>
              <a:buFont typeface="Times New Roman" panose="02020603050405020304" pitchFamily="18" charset="0"/>
              <a:buChar char="+"/>
            </a:pPr>
            <a:r>
              <a:rPr lang="es-AR" sz="2800" b="0" i="0" dirty="0">
                <a:solidFill>
                  <a:srgbClr val="000000"/>
                </a:solidFill>
                <a:effectLst/>
                <a:latin typeface="Times New Roman" panose="02020603050405020304" pitchFamily="18" charset="0"/>
                <a:cs typeface="Times New Roman" panose="02020603050405020304" pitchFamily="18" charset="0"/>
              </a:rPr>
              <a:t>Diplomado </a:t>
            </a:r>
          </a:p>
          <a:p>
            <a:pPr marL="457200" indent="-457200">
              <a:spcAft>
                <a:spcPts val="1200"/>
              </a:spcAft>
              <a:buFont typeface="Times New Roman" panose="02020603050405020304" pitchFamily="18" charset="0"/>
              <a:buChar char="+"/>
            </a:pPr>
            <a:r>
              <a:rPr lang="es-AR" sz="2800" b="0" i="0" dirty="0">
                <a:solidFill>
                  <a:srgbClr val="000000"/>
                </a:solidFill>
                <a:effectLst/>
                <a:latin typeface="Times New Roman" panose="02020603050405020304" pitchFamily="18" charset="0"/>
                <a:cs typeface="Times New Roman" panose="02020603050405020304" pitchFamily="18" charset="0"/>
              </a:rPr>
              <a:t>Responsabilidades inherentes al ejercicio de la Profesión de la Ingeniería</a:t>
            </a:r>
          </a:p>
          <a:p>
            <a:pPr marL="457200" indent="-457200">
              <a:spcAft>
                <a:spcPts val="1200"/>
              </a:spcAft>
              <a:buFont typeface="Times New Roman" panose="02020603050405020304" pitchFamily="18" charset="0"/>
              <a:buChar char="+"/>
            </a:pPr>
            <a:endParaRPr lang="es-AR" sz="1400" b="0" i="0" dirty="0">
              <a:solidFill>
                <a:srgbClr val="000000"/>
              </a:solidFill>
              <a:effectLst/>
              <a:latin typeface="Times New Roman" panose="02020603050405020304" pitchFamily="18" charset="0"/>
              <a:cs typeface="Times New Roman" panose="02020603050405020304" pitchFamily="18" charset="0"/>
            </a:endParaRPr>
          </a:p>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Incumbencias</a:t>
            </a:r>
          </a:p>
          <a:p>
            <a:pPr>
              <a:spcAft>
                <a:spcPts val="1200"/>
              </a:spcAft>
            </a:pPr>
            <a:r>
              <a:rPr lang="es-AR" sz="2800" b="0" i="0" dirty="0">
                <a:solidFill>
                  <a:srgbClr val="000000"/>
                </a:solidFill>
                <a:effectLst/>
                <a:latin typeface="Times New Roman" panose="02020603050405020304" pitchFamily="18" charset="0"/>
                <a:cs typeface="Times New Roman" panose="02020603050405020304" pitchFamily="18" charset="0"/>
              </a:rPr>
              <a:t>Funciones para las que capacita cada Título</a:t>
            </a:r>
            <a:endParaRPr lang="es-ES" dirty="0"/>
          </a:p>
        </p:txBody>
      </p:sp>
      <p:sp>
        <p:nvSpPr>
          <p:cNvPr id="4" name="CuadroTexto 3">
            <a:extLst>
              <a:ext uri="{FF2B5EF4-FFF2-40B4-BE49-F238E27FC236}">
                <a16:creationId xmlns:a16="http://schemas.microsoft.com/office/drawing/2014/main" id="{876C08B5-5E50-9193-9F7D-05FE8759F057}"/>
              </a:ext>
            </a:extLst>
          </p:cNvPr>
          <p:cNvSpPr txBox="1"/>
          <p:nvPr/>
        </p:nvSpPr>
        <p:spPr>
          <a:xfrm>
            <a:off x="630315" y="412789"/>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pic>
        <p:nvPicPr>
          <p:cNvPr id="16" name="Imagen 15">
            <a:extLst>
              <a:ext uri="{FF2B5EF4-FFF2-40B4-BE49-F238E27FC236}">
                <a16:creationId xmlns:a16="http://schemas.microsoft.com/office/drawing/2014/main" id="{436A44A9-8BB8-2A53-9A64-87872599A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073" y="1171490"/>
            <a:ext cx="2335503" cy="2335503"/>
          </a:xfrm>
          <a:prstGeom prst="rect">
            <a:avLst/>
          </a:prstGeom>
        </p:spPr>
      </p:pic>
      <p:pic>
        <p:nvPicPr>
          <p:cNvPr id="18" name="Imagen 17">
            <a:extLst>
              <a:ext uri="{FF2B5EF4-FFF2-40B4-BE49-F238E27FC236}">
                <a16:creationId xmlns:a16="http://schemas.microsoft.com/office/drawing/2014/main" id="{A318FE3B-B8DD-00DE-18D6-62A4EF335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2934" y="1171490"/>
            <a:ext cx="3501909" cy="2335504"/>
          </a:xfrm>
          <a:prstGeom prst="rect">
            <a:avLst/>
          </a:prstGeom>
        </p:spPr>
      </p:pic>
      <p:pic>
        <p:nvPicPr>
          <p:cNvPr id="22" name="Imagen 21">
            <a:extLst>
              <a:ext uri="{FF2B5EF4-FFF2-40B4-BE49-F238E27FC236}">
                <a16:creationId xmlns:a16="http://schemas.microsoft.com/office/drawing/2014/main" id="{279D9A95-6A5A-2F27-C2C0-40D898F5CA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7576" y="4508466"/>
            <a:ext cx="1615784" cy="2130962"/>
          </a:xfrm>
          <a:prstGeom prst="rect">
            <a:avLst/>
          </a:prstGeom>
        </p:spPr>
      </p:pic>
    </p:spTree>
    <p:extLst>
      <p:ext uri="{BB962C8B-B14F-4D97-AF65-F5344CB8AC3E}">
        <p14:creationId xmlns:p14="http://schemas.microsoft.com/office/powerpoint/2010/main" val="1118725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2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randombar(horizontal)">
                                      <p:cBhvr>
                                        <p:cTn id="31" dur="500"/>
                                        <p:tgtEl>
                                          <p:spTgt spid="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randombar(horizontal)">
                                      <p:cBhvr>
                                        <p:cTn id="36" dur="20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randombar(horizontal)">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randombar(horizontal)">
                                      <p:cBhvr>
                                        <p:cTn id="51" dur="20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randombar(horizontal)">
                                      <p:cBhvr>
                                        <p:cTn id="5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D545F-EB55-1D7F-EE2D-51AA6E7123FF}"/>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A8F6FA41-3DD7-FC88-6409-206031C5B45E}"/>
              </a:ext>
            </a:extLst>
          </p:cNvPr>
          <p:cNvSpPr txBox="1"/>
          <p:nvPr/>
        </p:nvSpPr>
        <p:spPr>
          <a:xfrm>
            <a:off x="1064567" y="1153561"/>
            <a:ext cx="10991461" cy="2092881"/>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a:t>
            </a:r>
          </a:p>
          <a:p>
            <a:pPr marL="914400" indent="-457200">
              <a:spcAft>
                <a:spcPts val="600"/>
              </a:spcAft>
              <a:buFont typeface="Wingdings" panose="05000000000000000000" pitchFamily="2" charset="2"/>
              <a:buChar char="ü"/>
            </a:pPr>
            <a:r>
              <a:rPr lang="es-AR" sz="2800" b="0" i="0" dirty="0">
                <a:solidFill>
                  <a:srgbClr val="000000"/>
                </a:solidFill>
                <a:effectLst/>
                <a:latin typeface="Times New Roman" panose="02020603050405020304" pitchFamily="18" charset="0"/>
                <a:cs typeface="Times New Roman" panose="02020603050405020304" pitchFamily="18" charset="0"/>
              </a:rPr>
              <a:t>Consejos Profesionales </a:t>
            </a:r>
          </a:p>
          <a:p>
            <a:pPr marL="914400" indent="-457200">
              <a:spcAft>
                <a:spcPts val="600"/>
              </a:spcAft>
              <a:buFont typeface="Wingdings" panose="05000000000000000000" pitchFamily="2" charset="2"/>
              <a:buChar char="ü"/>
            </a:pPr>
            <a:r>
              <a:rPr lang="es-AR" sz="2800" b="0" i="0" dirty="0">
                <a:solidFill>
                  <a:srgbClr val="000000"/>
                </a:solidFill>
                <a:effectLst/>
                <a:latin typeface="Times New Roman" panose="02020603050405020304" pitchFamily="18" charset="0"/>
                <a:cs typeface="Times New Roman" panose="02020603050405020304" pitchFamily="18" charset="0"/>
              </a:rPr>
              <a:t>Junta Central</a:t>
            </a:r>
          </a:p>
          <a:p>
            <a:endParaRPr lang="es-ES" dirty="0"/>
          </a:p>
        </p:txBody>
      </p:sp>
      <p:sp>
        <p:nvSpPr>
          <p:cNvPr id="4" name="CuadroTexto 3">
            <a:extLst>
              <a:ext uri="{FF2B5EF4-FFF2-40B4-BE49-F238E27FC236}">
                <a16:creationId xmlns:a16="http://schemas.microsoft.com/office/drawing/2014/main" id="{4E068B71-7E95-A656-B543-6593092CEEB4}"/>
              </a:ext>
            </a:extLst>
          </p:cNvPr>
          <p:cNvSpPr txBox="1"/>
          <p:nvPr/>
        </p:nvSpPr>
        <p:spPr>
          <a:xfrm>
            <a:off x="630315" y="412789"/>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D4ACBDAD-0061-6E54-5CFE-2826370C0CE5}"/>
              </a:ext>
            </a:extLst>
          </p:cNvPr>
          <p:cNvSpPr txBox="1"/>
          <p:nvPr/>
        </p:nvSpPr>
        <p:spPr>
          <a:xfrm>
            <a:off x="1064567" y="3596400"/>
            <a:ext cx="10991461" cy="2954655"/>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Transgresiones a las normas - Sanciones</a:t>
            </a:r>
          </a:p>
          <a:p>
            <a:pPr algn="ctr">
              <a:spcAft>
                <a:spcPts val="2400"/>
              </a:spcAft>
            </a:pPr>
            <a:r>
              <a:rPr lang="es-AR" sz="2800" b="0" i="0" dirty="0">
                <a:solidFill>
                  <a:srgbClr val="000000"/>
                </a:solidFill>
                <a:effectLst/>
                <a:latin typeface="Times New Roman" panose="02020603050405020304" pitchFamily="18" charset="0"/>
                <a:cs typeface="Times New Roman" panose="02020603050405020304" pitchFamily="18" charset="0"/>
              </a:rPr>
              <a:t>Advertencia-Amonestación-Censura pública-Multa-Suspensión-Cancelación</a:t>
            </a:r>
          </a:p>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Recurrencias</a:t>
            </a:r>
            <a:r>
              <a:rPr lang="es-AR" sz="3600" dirty="0">
                <a:latin typeface="Times New Roman" panose="02020603050405020304" pitchFamily="18" charset="0"/>
                <a:cs typeface="Times New Roman" panose="02020603050405020304" pitchFamily="18" charset="0"/>
              </a:rPr>
              <a:t> </a:t>
            </a:r>
            <a:endParaRPr lang="es-AR" sz="2800" dirty="0">
              <a:solidFill>
                <a:srgbClr val="000000"/>
              </a:solidFill>
              <a:latin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268621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37E7832C-BA57-B7BD-CEF9-2D53D8316C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65" y="0"/>
            <a:ext cx="12227365" cy="6838223"/>
          </a:xfrm>
          <a:prstGeom prst="rect">
            <a:avLst/>
          </a:prstGeom>
        </p:spPr>
      </p:pic>
      <p:pic>
        <p:nvPicPr>
          <p:cNvPr id="7" name="Imagen 6">
            <a:extLst>
              <a:ext uri="{FF2B5EF4-FFF2-40B4-BE49-F238E27FC236}">
                <a16:creationId xmlns:a16="http://schemas.microsoft.com/office/drawing/2014/main" id="{EDB5C0FB-0C05-89D0-8653-0AE359C301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925" y="3191009"/>
            <a:ext cx="2627543" cy="383894"/>
          </a:xfrm>
          <a:prstGeom prst="rect">
            <a:avLst/>
          </a:prstGeom>
        </p:spPr>
      </p:pic>
      <p:pic>
        <p:nvPicPr>
          <p:cNvPr id="9" name="Imagen 8">
            <a:extLst>
              <a:ext uri="{FF2B5EF4-FFF2-40B4-BE49-F238E27FC236}">
                <a16:creationId xmlns:a16="http://schemas.microsoft.com/office/drawing/2014/main" id="{6E812020-17AB-4CAC-6E10-8AE479832C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1031" y="3087557"/>
            <a:ext cx="2483039" cy="394418"/>
          </a:xfrm>
          <a:prstGeom prst="rect">
            <a:avLst/>
          </a:prstGeom>
        </p:spPr>
      </p:pic>
      <p:pic>
        <p:nvPicPr>
          <p:cNvPr id="11" name="Imagen 10">
            <a:extLst>
              <a:ext uri="{FF2B5EF4-FFF2-40B4-BE49-F238E27FC236}">
                <a16:creationId xmlns:a16="http://schemas.microsoft.com/office/drawing/2014/main" id="{2A1B80B5-3DD0-D854-3275-62572A77ED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6293" y="2327133"/>
            <a:ext cx="2177777" cy="437500"/>
          </a:xfrm>
          <a:prstGeom prst="rect">
            <a:avLst/>
          </a:prstGeom>
        </p:spPr>
      </p:pic>
      <p:pic>
        <p:nvPicPr>
          <p:cNvPr id="13" name="Imagen 12">
            <a:extLst>
              <a:ext uri="{FF2B5EF4-FFF2-40B4-BE49-F238E27FC236}">
                <a16:creationId xmlns:a16="http://schemas.microsoft.com/office/drawing/2014/main" id="{D8168656-D1D4-9FA0-36DD-8E52960D60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5925" y="2545883"/>
            <a:ext cx="2361821" cy="406233"/>
          </a:xfrm>
          <a:prstGeom prst="rect">
            <a:avLst/>
          </a:prstGeom>
        </p:spPr>
      </p:pic>
    </p:spTree>
    <p:extLst>
      <p:ext uri="{BB962C8B-B14F-4D97-AF65-F5344CB8AC3E}">
        <p14:creationId xmlns:p14="http://schemas.microsoft.com/office/powerpoint/2010/main" val="2685662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59093-0D76-2107-937C-FF573E605E2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EE93D0F1-1C91-0662-07B7-664AE8EA5847}"/>
              </a:ext>
            </a:extLst>
          </p:cNvPr>
          <p:cNvSpPr txBox="1"/>
          <p:nvPr/>
        </p:nvSpPr>
        <p:spPr>
          <a:xfrm>
            <a:off x="702816" y="1041023"/>
            <a:ext cx="10991461" cy="5216813"/>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a:t>
            </a:r>
          </a:p>
          <a:p>
            <a:endParaRPr lang="es-ES" sz="1600" dirty="0"/>
          </a:p>
          <a:p>
            <a:pPr>
              <a:spcAft>
                <a:spcPts val="600"/>
              </a:spcAft>
            </a:pPr>
            <a:r>
              <a:rPr lang="es-AR" sz="2400" b="1" dirty="0">
                <a:latin typeface="Times New Roman" panose="02020603050405020304" pitchFamily="18" charset="0"/>
                <a:cs typeface="Times New Roman" panose="02020603050405020304" pitchFamily="18" charset="0"/>
              </a:rPr>
              <a:t>matrícula </a:t>
            </a:r>
          </a:p>
          <a:p>
            <a:pPr>
              <a:spcAft>
                <a:spcPts val="600"/>
              </a:spcAft>
            </a:pPr>
            <a:r>
              <a:rPr lang="es-AR" sz="2200" i="1" dirty="0">
                <a:latin typeface="Times New Roman" panose="02020603050405020304" pitchFamily="18" charset="0"/>
                <a:cs typeface="Times New Roman" panose="02020603050405020304" pitchFamily="18" charset="0"/>
              </a:rPr>
              <a:t>Del lat. tardío matricŭla 'lista, catálogo, registro'.</a:t>
            </a:r>
          </a:p>
          <a:p>
            <a:pPr>
              <a:spcAft>
                <a:spcPts val="600"/>
              </a:spcAft>
            </a:pPr>
            <a:r>
              <a:rPr lang="es-AR" sz="2400" dirty="0">
                <a:latin typeface="Times New Roman" panose="02020603050405020304" pitchFamily="18" charset="0"/>
                <a:cs typeface="Times New Roman" panose="02020603050405020304" pitchFamily="18" charset="0"/>
              </a:rPr>
              <a:t>1. f. Lista oficial en que se inscriben con un fin determinado personas o vehículos.</a:t>
            </a:r>
          </a:p>
          <a:p>
            <a:pPr>
              <a:spcAft>
                <a:spcPts val="600"/>
              </a:spcAft>
            </a:pPr>
            <a:r>
              <a:rPr lang="es-AR" sz="2400" dirty="0">
                <a:latin typeface="Times New Roman" panose="02020603050405020304" pitchFamily="18" charset="0"/>
                <a:cs typeface="Times New Roman" panose="02020603050405020304" pitchFamily="18" charset="0"/>
              </a:rPr>
              <a:t>2. f. Documento en que se acredita una matrícula.</a:t>
            </a:r>
          </a:p>
          <a:p>
            <a:pPr>
              <a:spcAft>
                <a:spcPts val="600"/>
              </a:spcAft>
            </a:pPr>
            <a:endParaRPr lang="es-AR" sz="1600" dirty="0">
              <a:latin typeface="Times New Roman" panose="02020603050405020304" pitchFamily="18" charset="0"/>
              <a:cs typeface="Times New Roman" panose="02020603050405020304" pitchFamily="18" charset="0"/>
            </a:endParaRPr>
          </a:p>
          <a:p>
            <a:pPr>
              <a:spcAft>
                <a:spcPts val="600"/>
              </a:spcAft>
            </a:pPr>
            <a:r>
              <a:rPr lang="es-AR" sz="2400" b="1" dirty="0">
                <a:latin typeface="Times New Roman" panose="02020603050405020304" pitchFamily="18" charset="0"/>
                <a:cs typeface="Times New Roman" panose="02020603050405020304" pitchFamily="18" charset="0"/>
              </a:rPr>
              <a:t>matriculación</a:t>
            </a:r>
            <a:r>
              <a:rPr lang="es-AR" sz="2400" dirty="0">
                <a:latin typeface="Times New Roman" panose="02020603050405020304" pitchFamily="18" charset="0"/>
                <a:cs typeface="Times New Roman" panose="02020603050405020304" pitchFamily="18" charset="0"/>
              </a:rPr>
              <a:t> </a:t>
            </a:r>
          </a:p>
          <a:p>
            <a:pPr marL="514350" indent="-514350">
              <a:spcAft>
                <a:spcPts val="600"/>
              </a:spcAft>
              <a:buAutoNum type="arabicPeriod"/>
            </a:pPr>
            <a:r>
              <a:rPr lang="es-AR" sz="2400" dirty="0">
                <a:latin typeface="Times New Roman" panose="02020603050405020304" pitchFamily="18" charset="0"/>
                <a:cs typeface="Times New Roman" panose="02020603050405020304" pitchFamily="18" charset="0"/>
              </a:rPr>
              <a:t>f. Acción y efecto de matricular o matricularse.</a:t>
            </a:r>
          </a:p>
          <a:p>
            <a:pPr marL="514350" indent="-514350">
              <a:spcAft>
                <a:spcPts val="600"/>
              </a:spcAft>
              <a:buAutoNum type="arabicPeriod"/>
            </a:pPr>
            <a:endParaRPr lang="es-AR" sz="1600" dirty="0">
              <a:latin typeface="Times New Roman" panose="02020603050405020304" pitchFamily="18" charset="0"/>
              <a:cs typeface="Times New Roman" panose="02020603050405020304" pitchFamily="18" charset="0"/>
            </a:endParaRPr>
          </a:p>
          <a:p>
            <a:pPr>
              <a:spcAft>
                <a:spcPts val="600"/>
              </a:spcAft>
            </a:pPr>
            <a:r>
              <a:rPr lang="es-AR" sz="2400" b="1" dirty="0">
                <a:latin typeface="Times New Roman" panose="02020603050405020304" pitchFamily="18" charset="0"/>
                <a:cs typeface="Times New Roman" panose="02020603050405020304" pitchFamily="18" charset="0"/>
              </a:rPr>
              <a:t>matricular  </a:t>
            </a:r>
          </a:p>
          <a:p>
            <a:pPr>
              <a:spcAft>
                <a:spcPts val="600"/>
              </a:spcAft>
            </a:pPr>
            <a:r>
              <a:rPr lang="es-AR" sz="2400" dirty="0">
                <a:latin typeface="Times New Roman" panose="02020603050405020304" pitchFamily="18" charset="0"/>
                <a:cs typeface="Times New Roman" panose="02020603050405020304" pitchFamily="18" charset="0"/>
              </a:rPr>
              <a:t>1. tr. Inscribir o hacer inscribir el nombre de alguien en la matrícula.</a:t>
            </a:r>
            <a:endParaRPr lang="es-ES" sz="24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57F3C83-F203-67E5-A76C-B4DDF30EB6AE}"/>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07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2DA82AF-6A53-A06B-5932-4E545B96DA01}"/>
              </a:ext>
            </a:extLst>
          </p:cNvPr>
          <p:cNvSpPr txBox="1"/>
          <p:nvPr/>
        </p:nvSpPr>
        <p:spPr>
          <a:xfrm>
            <a:off x="1016598" y="2348408"/>
            <a:ext cx="10472586" cy="2677656"/>
          </a:xfrm>
          <a:prstGeom prst="rect">
            <a:avLst/>
          </a:prstGeom>
          <a:noFill/>
        </p:spPr>
        <p:txBody>
          <a:bodyPr wrap="square">
            <a:spAutoFit/>
          </a:bodyPr>
          <a:lstStyle/>
          <a:p>
            <a:pPr algn="just"/>
            <a:r>
              <a:rPr lang="es-AR" sz="2400" dirty="0">
                <a:latin typeface="Times New Roman" panose="02020603050405020304" pitchFamily="18" charset="0"/>
                <a:cs typeface="Times New Roman" panose="02020603050405020304" pitchFamily="18" charset="0"/>
              </a:rPr>
              <a:t>Art. 11. - Para ejercer las actividades que regula esta ley, es imprescindible estar inscripto en la matrícula correspondiente, según lo establece para cada Consejo el inciso 3) del artículo 16º. (*)</a:t>
            </a:r>
          </a:p>
          <a:p>
            <a:pPr algn="just"/>
            <a:br>
              <a:rPr lang="es-AR" sz="2400" dirty="0">
                <a:latin typeface="Times New Roman" panose="02020603050405020304" pitchFamily="18" charset="0"/>
                <a:cs typeface="Times New Roman" panose="02020603050405020304" pitchFamily="18" charset="0"/>
              </a:rPr>
            </a:br>
            <a:r>
              <a:rPr lang="es-AR" sz="2400" dirty="0">
                <a:latin typeface="Times New Roman" panose="02020603050405020304" pitchFamily="18" charset="0"/>
                <a:cs typeface="Times New Roman" panose="02020603050405020304" pitchFamily="18" charset="0"/>
              </a:rPr>
              <a:t>Art. 12. - La matrícula de cada profesional, en el Consejo correspondiente a su título, lo habilita para ejercer cualquiera de las funciones atribuidas por la universidad a ese título, en la época de su otorgamiento.</a:t>
            </a:r>
            <a:endParaRPr lang="es-ES" sz="24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6657386C-AFBC-C8E2-99C8-C22E2EC4FEBA}"/>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A961CD18-9578-C226-045E-2DF2533A5B41}"/>
              </a:ext>
            </a:extLst>
          </p:cNvPr>
          <p:cNvSpPr txBox="1"/>
          <p:nvPr/>
        </p:nvSpPr>
        <p:spPr>
          <a:xfrm>
            <a:off x="1016599" y="1106385"/>
            <a:ext cx="10472586" cy="1015663"/>
          </a:xfrm>
          <a:prstGeom prst="rect">
            <a:avLst/>
          </a:prstGeom>
          <a:noFill/>
        </p:spPr>
        <p:txBody>
          <a:bodyPr wrap="square">
            <a:spAutoFit/>
          </a:bodyPr>
          <a:lstStyle/>
          <a:p>
            <a:pPr algn="just">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 </a:t>
            </a:r>
            <a:r>
              <a:rPr lang="es-AR" sz="2400" b="0" i="0" dirty="0">
                <a:solidFill>
                  <a:srgbClr val="000000"/>
                </a:solidFill>
                <a:effectLst/>
                <a:latin typeface="Times New Roman" panose="02020603050405020304" pitchFamily="18" charset="0"/>
                <a:cs typeface="Times New Roman" panose="02020603050405020304" pitchFamily="18" charset="0"/>
              </a:rPr>
              <a:t>– La obligatoriedad de la misma está estipulada en el Decreto-Ley 6070/58, cuyos artículos 11 y 12 dicen:</a:t>
            </a:r>
            <a:endParaRPr lang="es-AR" sz="2400" dirty="0">
              <a:solidFill>
                <a:srgbClr val="000000"/>
              </a:solidFill>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7DF16E31-5561-394D-A8DB-1BA9C093D884}"/>
              </a:ext>
            </a:extLst>
          </p:cNvPr>
          <p:cNvSpPr txBox="1"/>
          <p:nvPr/>
        </p:nvSpPr>
        <p:spPr>
          <a:xfrm>
            <a:off x="1016598" y="5610429"/>
            <a:ext cx="10472586" cy="707886"/>
          </a:xfrm>
          <a:prstGeom prst="rect">
            <a:avLst/>
          </a:prstGeom>
          <a:noFill/>
        </p:spPr>
        <p:txBody>
          <a:bodyPr wrap="square">
            <a:spAutoFit/>
          </a:bodyPr>
          <a:lstStyle/>
          <a:p>
            <a:pPr algn="just"/>
            <a:r>
              <a:rPr lang="es-AR" sz="2000" dirty="0">
                <a:latin typeface="Times New Roman" panose="02020603050405020304" pitchFamily="18" charset="0"/>
                <a:cs typeface="Times New Roman" panose="02020603050405020304" pitchFamily="18" charset="0"/>
              </a:rPr>
              <a:t>(*) Este artículo en el referido inciso hace referencia a una de las atribuciones de los Consejos Profesionales, lo cual veremos, y es administrar la matrícula.</a:t>
            </a: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43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B14D1-1C6B-C614-413B-173EFCAA45B4}"/>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17008B45-558D-62A0-D55D-B24DC9D0D632}"/>
              </a:ext>
            </a:extLst>
          </p:cNvPr>
          <p:cNvSpPr txBox="1"/>
          <p:nvPr/>
        </p:nvSpPr>
        <p:spPr>
          <a:xfrm>
            <a:off x="702816" y="1041023"/>
            <a:ext cx="10991461" cy="5863144"/>
          </a:xfrm>
          <a:prstGeom prst="rect">
            <a:avLst/>
          </a:prstGeom>
          <a:noFill/>
        </p:spPr>
        <p:txBody>
          <a:bodyPr wrap="square">
            <a:spAutoFit/>
          </a:bodyPr>
          <a:lstStyle/>
          <a:p>
            <a:pPr algn="just">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 </a:t>
            </a:r>
            <a:r>
              <a:rPr lang="es-AR" sz="2600" b="0" i="0" dirty="0">
                <a:solidFill>
                  <a:srgbClr val="000000"/>
                </a:solidFill>
                <a:effectLst/>
                <a:latin typeface="Times New Roman" panose="02020603050405020304" pitchFamily="18" charset="0"/>
                <a:cs typeface="Times New Roman" panose="02020603050405020304" pitchFamily="18" charset="0"/>
              </a:rPr>
              <a:t>- ¿Por qué es importante?</a:t>
            </a:r>
          </a:p>
          <a:p>
            <a:pPr algn="just">
              <a:spcAft>
                <a:spcPts val="1200"/>
              </a:spcAft>
            </a:pPr>
            <a:r>
              <a:rPr lang="es-AR" sz="2600" b="0" i="1" dirty="0">
                <a:solidFill>
                  <a:srgbClr val="000000"/>
                </a:solidFill>
                <a:effectLst/>
                <a:latin typeface="Times New Roman" panose="02020603050405020304" pitchFamily="18" charset="0"/>
                <a:cs typeface="Times New Roman" panose="02020603050405020304" pitchFamily="18" charset="0"/>
              </a:rPr>
              <a:t>Citamos un texto del Consejo Profesional de Ingeniería de Telecomunicaciones, Electrónica y Computación (COPITEC)</a:t>
            </a:r>
          </a:p>
          <a:p>
            <a:pPr>
              <a:spcAft>
                <a:spcPts val="1200"/>
              </a:spcAft>
            </a:pPr>
            <a:r>
              <a:rPr lang="es-AR" sz="2600" dirty="0">
                <a:latin typeface="Times New Roman" panose="02020603050405020304" pitchFamily="18" charset="0"/>
                <a:cs typeface="Times New Roman" panose="02020603050405020304" pitchFamily="18" charset="0"/>
                <a:hlinkClick r:id="rId2"/>
              </a:rPr>
              <a:t>https://www.copitec.org.ar/por-que-matricularse</a:t>
            </a:r>
            <a:r>
              <a:rPr lang="es-AR" sz="2800" dirty="0">
                <a:latin typeface="Times New Roman" panose="02020603050405020304" pitchFamily="18" charset="0"/>
                <a:cs typeface="Times New Roman" panose="02020603050405020304" pitchFamily="18" charset="0"/>
                <a:hlinkClick r:id="rId2"/>
              </a:rPr>
              <a:t>/</a:t>
            </a:r>
            <a:endParaRPr lang="es-AR" sz="2800" dirty="0">
              <a:latin typeface="Times New Roman" panose="02020603050405020304" pitchFamily="18" charset="0"/>
              <a:cs typeface="Times New Roman" panose="02020603050405020304" pitchFamily="18" charset="0"/>
            </a:endParaRPr>
          </a:p>
          <a:p>
            <a:pPr algn="just">
              <a:spcBef>
                <a:spcPts val="600"/>
              </a:spcBef>
            </a:pPr>
            <a:r>
              <a:rPr lang="es-AR" sz="2800" dirty="0">
                <a:latin typeface="Times New Roman" panose="02020603050405020304" pitchFamily="18" charset="0"/>
                <a:cs typeface="Times New Roman" panose="02020603050405020304" pitchFamily="18" charset="0"/>
              </a:rPr>
              <a:t>Es importante porque todo profesional universitario y técnico al recibirse no sólo adquiere el derecho irrenunciable de ejercer su profesión, sino también la obligación de cumplir con la responsabilidad que su título le confiere en función de lo que su actuación profesional implica para la sociedad, para lo cual se le exige el cumplimiento de las normativas vigentes como es el caso de la matriculación obligatoria, ya se trate de la realización de tareas en carácter de profesional independiente o en relación de dependencia.</a:t>
            </a:r>
            <a:endParaRPr lang="es-ES" sz="28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2291255C-9C54-3D28-A2AA-009839E1D014}"/>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48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heel(1)">
                                      <p:cBhvr>
                                        <p:cTn id="1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AA2F1-68DB-3539-663C-B31B4DEDCAEB}"/>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A738428-1B2E-321F-AE4F-55471A969BC0}"/>
              </a:ext>
            </a:extLst>
          </p:cNvPr>
          <p:cNvSpPr txBox="1"/>
          <p:nvPr/>
        </p:nvSpPr>
        <p:spPr>
          <a:xfrm>
            <a:off x="702816" y="930439"/>
            <a:ext cx="10991461" cy="5570756"/>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 </a:t>
            </a:r>
            <a:r>
              <a:rPr lang="es-AR" sz="2400" b="0" i="0" dirty="0">
                <a:solidFill>
                  <a:srgbClr val="000000"/>
                </a:solidFill>
                <a:effectLst/>
                <a:latin typeface="Times New Roman" panose="02020603050405020304" pitchFamily="18" charset="0"/>
                <a:cs typeface="Times New Roman" panose="02020603050405020304" pitchFamily="18" charset="0"/>
              </a:rPr>
              <a:t>- Permite al profesional…</a:t>
            </a:r>
            <a:endParaRPr lang="es-AR" sz="1600" dirty="0"/>
          </a:p>
          <a:p>
            <a:pPr marL="285750" indent="-285750" algn="just">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actuar en beneficio de los intereses de la comunidad a través de la  regulación  y control de su actividad.</a:t>
            </a:r>
          </a:p>
          <a:p>
            <a:pPr marL="285750" indent="-285750" algn="just">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acreditar su capacitación, habilitación y competencia profesional para encarar una tarea determinada y reflejarlo en una matrícula habilitante para </a:t>
            </a:r>
            <a:r>
              <a:rPr lang="es-AR" sz="2800">
                <a:latin typeface="Times New Roman" panose="02020603050405020304" pitchFamily="18" charset="0"/>
                <a:cs typeface="Times New Roman" panose="02020603050405020304" pitchFamily="18" charset="0"/>
              </a:rPr>
              <a:t>actuar en su </a:t>
            </a:r>
            <a:r>
              <a:rPr lang="es-AR" sz="2800" dirty="0">
                <a:latin typeface="Times New Roman" panose="02020603050405020304" pitchFamily="18" charset="0"/>
                <a:cs typeface="Times New Roman" panose="02020603050405020304" pitchFamily="18" charset="0"/>
              </a:rPr>
              <a:t>campo.</a:t>
            </a:r>
          </a:p>
          <a:p>
            <a:pPr marL="285750" indent="-285750" algn="just">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ejercer la profesión en un marco jerarquizado, donde la firma del matriculado tenga el </a:t>
            </a:r>
            <a:r>
              <a:rPr lang="es-AR" sz="2800" u="sng" dirty="0">
                <a:latin typeface="Times New Roman" panose="02020603050405020304" pitchFamily="18" charset="0"/>
                <a:cs typeface="Times New Roman" panose="02020603050405020304" pitchFamily="18" charset="0"/>
              </a:rPr>
              <a:t>valor jurídico</a:t>
            </a:r>
            <a:r>
              <a:rPr lang="es-AR" sz="2800" dirty="0">
                <a:latin typeface="Times New Roman" panose="02020603050405020304" pitchFamily="18" charset="0"/>
                <a:cs typeface="Times New Roman" panose="02020603050405020304" pitchFamily="18" charset="0"/>
              </a:rPr>
              <a:t> de un colaborador técnico del Estado Nacional.</a:t>
            </a:r>
          </a:p>
          <a:p>
            <a:pPr marL="285750" indent="-285750" algn="just">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contar con mecanismos de respaldo y asesoramiento profesional y disponer de un respaldo institucional sólido y prestigioso en todo el país.</a:t>
            </a:r>
          </a:p>
        </p:txBody>
      </p:sp>
      <p:sp>
        <p:nvSpPr>
          <p:cNvPr id="4" name="CuadroTexto 3">
            <a:extLst>
              <a:ext uri="{FF2B5EF4-FFF2-40B4-BE49-F238E27FC236}">
                <a16:creationId xmlns:a16="http://schemas.microsoft.com/office/drawing/2014/main" id="{E1DEC561-F957-0992-0B0A-CC5E46A36D41}"/>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3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F7D7B-54A6-D853-D529-FC3CB2DADC0A}"/>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02834583-0CAA-1AD6-EA9D-42C2C245ED5D}"/>
              </a:ext>
            </a:extLst>
          </p:cNvPr>
          <p:cNvSpPr txBox="1"/>
          <p:nvPr/>
        </p:nvSpPr>
        <p:spPr>
          <a:xfrm>
            <a:off x="702816" y="1038016"/>
            <a:ext cx="10991461" cy="5278368"/>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 </a:t>
            </a:r>
            <a:r>
              <a:rPr lang="es-AR" sz="2400" b="0" i="0" dirty="0">
                <a:solidFill>
                  <a:srgbClr val="000000"/>
                </a:solidFill>
                <a:effectLst/>
                <a:latin typeface="Times New Roman" panose="02020603050405020304" pitchFamily="18" charset="0"/>
                <a:cs typeface="Times New Roman" panose="02020603050405020304" pitchFamily="18" charset="0"/>
              </a:rPr>
              <a:t>- </a:t>
            </a:r>
            <a:r>
              <a:rPr lang="es-AR" sz="2600" b="0" i="0" spc="-30" dirty="0">
                <a:solidFill>
                  <a:srgbClr val="000000"/>
                </a:solidFill>
                <a:effectLst/>
                <a:latin typeface="Times New Roman" panose="02020603050405020304" pitchFamily="18" charset="0"/>
                <a:cs typeface="Times New Roman" panose="02020603050405020304" pitchFamily="18" charset="0"/>
              </a:rPr>
              <a:t>Permite al profesional…</a:t>
            </a:r>
          </a:p>
          <a:p>
            <a:pPr marL="285750" indent="-285750" algn="just">
              <a:spcAft>
                <a:spcPts val="1200"/>
              </a:spcAft>
              <a:buFont typeface="Wingdings" panose="05000000000000000000" pitchFamily="2" charset="2"/>
              <a:buChar char="ü"/>
            </a:pPr>
            <a:r>
              <a:rPr lang="es-AR" sz="2600" spc="-30" dirty="0">
                <a:latin typeface="Times New Roman" panose="02020603050405020304" pitchFamily="18" charset="0"/>
                <a:cs typeface="Times New Roman" panose="02020603050405020304" pitchFamily="18" charset="0"/>
              </a:rPr>
              <a:t>vincularse con sus pares, e intercambiar conocimientos técnicos y de procedimientos para actuar ante diferentes organismos nacionales o municipales, </a:t>
            </a:r>
          </a:p>
          <a:p>
            <a:pPr marL="285750" indent="-285750" algn="just">
              <a:spcAft>
                <a:spcPts val="1200"/>
              </a:spcAft>
              <a:buFont typeface="Wingdings" panose="05000000000000000000" pitchFamily="2" charset="2"/>
              <a:buChar char="ü"/>
            </a:pPr>
            <a:r>
              <a:rPr lang="es-AR" sz="2600" spc="-30" dirty="0">
                <a:latin typeface="Times New Roman" panose="02020603050405020304" pitchFamily="18" charset="0"/>
                <a:cs typeface="Times New Roman" panose="02020603050405020304" pitchFamily="18" charset="0"/>
              </a:rPr>
              <a:t>analizar y discutir desde el aspecto técnico las leyes que regulan el ejercicio de su profesión,</a:t>
            </a:r>
          </a:p>
          <a:p>
            <a:pPr marL="285750" indent="-285750" algn="just">
              <a:spcAft>
                <a:spcPts val="3000"/>
              </a:spcAft>
              <a:buFont typeface="Wingdings" panose="05000000000000000000" pitchFamily="2" charset="2"/>
              <a:buChar char="ü"/>
            </a:pPr>
            <a:r>
              <a:rPr lang="es-AR" sz="2600" spc="-30" dirty="0">
                <a:latin typeface="Times New Roman" panose="02020603050405020304" pitchFamily="18" charset="0"/>
                <a:cs typeface="Times New Roman" panose="02020603050405020304" pitchFamily="18" charset="0"/>
              </a:rPr>
              <a:t>contar con una serie de cursos de actualización y capacitación profesional en diferentes campos de su incumbencia.</a:t>
            </a:r>
          </a:p>
          <a:p>
            <a:pPr algn="just">
              <a:spcAft>
                <a:spcPts val="1200"/>
              </a:spcAft>
            </a:pPr>
            <a:r>
              <a:rPr lang="es-AR" sz="3000" i="1" spc="-30" dirty="0">
                <a:latin typeface="Times New Roman" panose="02020603050405020304" pitchFamily="18" charset="0"/>
                <a:cs typeface="Times New Roman" panose="02020603050405020304" pitchFamily="18" charset="0"/>
              </a:rPr>
              <a:t>La habilitación para el ejercicio profesional se efectúa mediante la inscripción del profesional en la matrícula del Consejo Profesional que corresponda de acuerdo con la especialidad otorgada por su título.</a:t>
            </a:r>
          </a:p>
        </p:txBody>
      </p:sp>
      <p:sp>
        <p:nvSpPr>
          <p:cNvPr id="4" name="CuadroTexto 3">
            <a:extLst>
              <a:ext uri="{FF2B5EF4-FFF2-40B4-BE49-F238E27FC236}">
                <a16:creationId xmlns:a16="http://schemas.microsoft.com/office/drawing/2014/main" id="{CE6DFAD4-F248-00A0-5388-170744B7BAF4}"/>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945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A9837-B57B-122C-A3F9-DBE8E8364CA4}"/>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659F6E96-3A3E-6EF4-14C1-B2CAE528DBAA}"/>
              </a:ext>
            </a:extLst>
          </p:cNvPr>
          <p:cNvSpPr txBox="1"/>
          <p:nvPr/>
        </p:nvSpPr>
        <p:spPr>
          <a:xfrm>
            <a:off x="6097095" y="1854718"/>
            <a:ext cx="5392089" cy="2769989"/>
          </a:xfrm>
          <a:prstGeom prst="rect">
            <a:avLst/>
          </a:prstGeom>
          <a:noFill/>
        </p:spPr>
        <p:txBody>
          <a:bodyPr wrap="square">
            <a:spAutoFit/>
          </a:bodyPr>
          <a:lstStyle/>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Brinda protección y valor agregado a la profesión.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Ofrece seguridad a los potenciales contratantes.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Permite acceder a beneficios como asesoramientos, premios, becas, facilidades para asistir a eventos, entre otros.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Permite crear lazos con otros profesionales para ampliar horizontes y generar oportunidades de negocio. </a:t>
            </a:r>
            <a:endParaRPr lang="es-AR" sz="1600" dirty="0"/>
          </a:p>
        </p:txBody>
      </p:sp>
      <p:sp>
        <p:nvSpPr>
          <p:cNvPr id="4" name="CuadroTexto 3">
            <a:extLst>
              <a:ext uri="{FF2B5EF4-FFF2-40B4-BE49-F238E27FC236}">
                <a16:creationId xmlns:a16="http://schemas.microsoft.com/office/drawing/2014/main" id="{5DFFDC51-9631-F66B-90C6-F5CAEE195127}"/>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2" name="CuadroTexto 1">
            <a:extLst>
              <a:ext uri="{FF2B5EF4-FFF2-40B4-BE49-F238E27FC236}">
                <a16:creationId xmlns:a16="http://schemas.microsoft.com/office/drawing/2014/main" id="{7C26D4EC-E32D-0F87-5BFF-6D4903ACF020}"/>
              </a:ext>
            </a:extLst>
          </p:cNvPr>
          <p:cNvSpPr txBox="1"/>
          <p:nvPr/>
        </p:nvSpPr>
        <p:spPr>
          <a:xfrm>
            <a:off x="1016598" y="1106385"/>
            <a:ext cx="10991461" cy="646331"/>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Matriculación </a:t>
            </a:r>
            <a:r>
              <a:rPr lang="es-AR" sz="2400" b="0" i="0" dirty="0">
                <a:solidFill>
                  <a:srgbClr val="000000"/>
                </a:solidFill>
                <a:effectLst/>
                <a:latin typeface="Times New Roman" panose="02020603050405020304" pitchFamily="18" charset="0"/>
                <a:cs typeface="Times New Roman" panose="02020603050405020304" pitchFamily="18" charset="0"/>
              </a:rPr>
              <a:t>- </a:t>
            </a:r>
            <a:r>
              <a:rPr lang="es-AR" sz="2400" b="0" i="1" dirty="0">
                <a:solidFill>
                  <a:srgbClr val="000000"/>
                </a:solidFill>
                <a:effectLst/>
                <a:latin typeface="Times New Roman" panose="02020603050405020304" pitchFamily="18" charset="0"/>
                <a:cs typeface="Times New Roman" panose="02020603050405020304" pitchFamily="18" charset="0"/>
              </a:rPr>
              <a:t>RESUMIENDO</a:t>
            </a:r>
            <a:r>
              <a:rPr lang="es-AR" sz="2400" i="1" dirty="0">
                <a:solidFill>
                  <a:srgbClr val="000000"/>
                </a:solidFill>
                <a:latin typeface="Times New Roman" panose="02020603050405020304" pitchFamily="18" charset="0"/>
                <a:cs typeface="Times New Roman" panose="02020603050405020304" pitchFamily="18" charset="0"/>
              </a:rPr>
              <a:t>:</a:t>
            </a:r>
          </a:p>
        </p:txBody>
      </p:sp>
      <p:sp>
        <p:nvSpPr>
          <p:cNvPr id="5" name="CuadroTexto 4">
            <a:extLst>
              <a:ext uri="{FF2B5EF4-FFF2-40B4-BE49-F238E27FC236}">
                <a16:creationId xmlns:a16="http://schemas.microsoft.com/office/drawing/2014/main" id="{50A21060-9F01-24B2-897C-A4B08987F11C}"/>
              </a:ext>
            </a:extLst>
          </p:cNvPr>
          <p:cNvSpPr txBox="1"/>
          <p:nvPr/>
        </p:nvSpPr>
        <p:spPr>
          <a:xfrm>
            <a:off x="702816" y="1854718"/>
            <a:ext cx="5160102" cy="3046988"/>
          </a:xfrm>
          <a:prstGeom prst="rect">
            <a:avLst/>
          </a:prstGeom>
          <a:noFill/>
        </p:spPr>
        <p:txBody>
          <a:bodyPr wrap="square">
            <a:spAutoFit/>
          </a:bodyPr>
          <a:lstStyle/>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Identifica a los profesionales de manera única e irrepetible.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Garantiza a los usuarios que los profesionales cuentan con el conocimiento y están respaldados por una institución contralora.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Permite ejercer la profesión de manera legal. </a:t>
            </a:r>
          </a:p>
          <a:p>
            <a:pPr marL="285750" indent="-285750">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Da entidad legal y pública a los profesionales ante las instituciones del Estado, las empresas, los medios de comunicación y la sociedad. </a:t>
            </a:r>
          </a:p>
        </p:txBody>
      </p:sp>
      <p:sp>
        <p:nvSpPr>
          <p:cNvPr id="6" name="CuadroTexto 5">
            <a:extLst>
              <a:ext uri="{FF2B5EF4-FFF2-40B4-BE49-F238E27FC236}">
                <a16:creationId xmlns:a16="http://schemas.microsoft.com/office/drawing/2014/main" id="{01E5C7A1-37EA-930C-843C-1FE6860C57DD}"/>
              </a:ext>
            </a:extLst>
          </p:cNvPr>
          <p:cNvSpPr txBox="1"/>
          <p:nvPr/>
        </p:nvSpPr>
        <p:spPr>
          <a:xfrm>
            <a:off x="702816" y="5003708"/>
            <a:ext cx="10991461" cy="1569660"/>
          </a:xfrm>
          <a:prstGeom prst="rect">
            <a:avLst/>
          </a:prstGeom>
          <a:noFill/>
        </p:spPr>
        <p:txBody>
          <a:bodyPr wrap="square">
            <a:spAutoFit/>
          </a:bodyPr>
          <a:lstStyle/>
          <a:p>
            <a:pPr algn="just"/>
            <a:r>
              <a:rPr lang="es-AR" sz="2400" i="1" dirty="0">
                <a:latin typeface="Times New Roman" panose="02020603050405020304" pitchFamily="18" charset="0"/>
                <a:cs typeface="Times New Roman" panose="02020603050405020304" pitchFamily="18" charset="0"/>
              </a:rPr>
              <a:t>La matriculación profesional, es un requisito indispensable para ejercer la profesión, es la forma de documentar, respaldar, acreditar o legitimar el desempeño profesional, garantizando ante la comunidad la formación y capacidad del diplomado para el ejercicio profesional. </a:t>
            </a:r>
          </a:p>
        </p:txBody>
      </p:sp>
    </p:spTree>
    <p:extLst>
      <p:ext uri="{BB962C8B-B14F-4D97-AF65-F5344CB8AC3E}">
        <p14:creationId xmlns:p14="http://schemas.microsoft.com/office/powerpoint/2010/main" val="3625122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p:cTn id="47" dur="500" fill="hold"/>
                                        <p:tgtEl>
                                          <p:spTgt spid="6"/>
                                        </p:tgtEl>
                                        <p:attrNameLst>
                                          <p:attrName>ppt_w</p:attrName>
                                        </p:attrNameLst>
                                      </p:cBhvr>
                                      <p:tavLst>
                                        <p:tav tm="0">
                                          <p:val>
                                            <p:fltVal val="0"/>
                                          </p:val>
                                        </p:tav>
                                        <p:tav tm="100000">
                                          <p:val>
                                            <p:strVal val="#ppt_w"/>
                                          </p:val>
                                        </p:tav>
                                      </p:tavLst>
                                    </p:anim>
                                    <p:anim calcmode="lin" valueType="num">
                                      <p:cBhvr>
                                        <p:cTn id="48" dur="500" fill="hold"/>
                                        <p:tgtEl>
                                          <p:spTgt spid="6"/>
                                        </p:tgtEl>
                                        <p:attrNameLst>
                                          <p:attrName>ppt_h</p:attrName>
                                        </p:attrNameLst>
                                      </p:cBhvr>
                                      <p:tavLst>
                                        <p:tav tm="0">
                                          <p:val>
                                            <p:fltVal val="0"/>
                                          </p:val>
                                        </p:tav>
                                        <p:tav tm="100000">
                                          <p:val>
                                            <p:strVal val="#ppt_h"/>
                                          </p:val>
                                        </p:tav>
                                      </p:tavLst>
                                    </p:anim>
                                    <p:animEffect transition="in" filter="fade">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79EF070-43B4-E866-5529-D082EF208A58}"/>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4F7A87F5-BA8C-FB7D-53CE-26076B6346D1}"/>
              </a:ext>
            </a:extLst>
          </p:cNvPr>
          <p:cNvSpPr txBox="1"/>
          <p:nvPr/>
        </p:nvSpPr>
        <p:spPr>
          <a:xfrm>
            <a:off x="600269" y="1082713"/>
            <a:ext cx="10991461" cy="646331"/>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Principios </a:t>
            </a:r>
            <a:r>
              <a:rPr lang="es-AR" sz="3200" b="0" i="1" dirty="0">
                <a:solidFill>
                  <a:srgbClr val="000000"/>
                </a:solidFill>
                <a:effectLst/>
                <a:latin typeface="Times New Roman" panose="02020603050405020304" pitchFamily="18" charset="0"/>
                <a:cs typeface="Times New Roman" panose="02020603050405020304" pitchFamily="18" charset="0"/>
              </a:rPr>
              <a:t>(</a:t>
            </a:r>
            <a:r>
              <a:rPr lang="es-ES" sz="3200" i="1" dirty="0">
                <a:solidFill>
                  <a:srgbClr val="000000"/>
                </a:solidFill>
                <a:latin typeface="Times New Roman" panose="02020603050405020304" pitchFamily="18" charset="0"/>
              </a:rPr>
              <a:t>Decreto-Ley 6070/58) </a:t>
            </a:r>
            <a:r>
              <a:rPr lang="es-AR" sz="2400" b="0" i="0" dirty="0">
                <a:solidFill>
                  <a:srgbClr val="000000"/>
                </a:solidFill>
                <a:effectLst/>
                <a:latin typeface="Times New Roman" panose="02020603050405020304" pitchFamily="18" charset="0"/>
                <a:cs typeface="Times New Roman" panose="02020603050405020304" pitchFamily="18" charset="0"/>
              </a:rPr>
              <a:t>– </a:t>
            </a:r>
            <a:r>
              <a:rPr lang="es-AR" sz="3200" b="0" i="1" dirty="0">
                <a:solidFill>
                  <a:srgbClr val="000000"/>
                </a:solidFill>
                <a:effectLst/>
                <a:latin typeface="Times New Roman" panose="02020603050405020304" pitchFamily="18" charset="0"/>
                <a:cs typeface="Times New Roman" panose="02020603050405020304" pitchFamily="18" charset="0"/>
              </a:rPr>
              <a:t>El ejercicio de la Ingeniería</a:t>
            </a:r>
            <a:r>
              <a:rPr lang="es-AR" sz="3200" i="1" dirty="0">
                <a:solidFill>
                  <a:srgbClr val="000000"/>
                </a:solidFill>
                <a:latin typeface="Times New Roman" panose="02020603050405020304" pitchFamily="18" charset="0"/>
                <a:cs typeface="Times New Roman" panose="02020603050405020304" pitchFamily="18" charset="0"/>
              </a:rPr>
              <a:t>:</a:t>
            </a:r>
          </a:p>
        </p:txBody>
      </p:sp>
      <p:sp>
        <p:nvSpPr>
          <p:cNvPr id="5" name="CuadroTexto 4">
            <a:extLst>
              <a:ext uri="{FF2B5EF4-FFF2-40B4-BE49-F238E27FC236}">
                <a16:creationId xmlns:a16="http://schemas.microsoft.com/office/drawing/2014/main" id="{BFD650DD-BC8D-ED79-4782-12DBAAD53849}"/>
              </a:ext>
            </a:extLst>
          </p:cNvPr>
          <p:cNvSpPr txBox="1"/>
          <p:nvPr/>
        </p:nvSpPr>
        <p:spPr>
          <a:xfrm>
            <a:off x="600268" y="2127040"/>
            <a:ext cx="10888915" cy="3939540"/>
          </a:xfrm>
          <a:prstGeom prst="rect">
            <a:avLst/>
          </a:prstGeom>
          <a:noFill/>
        </p:spPr>
        <p:txBody>
          <a:bodyPr wrap="square">
            <a:spAutoFit/>
          </a:bodyPr>
          <a:lstStyle/>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En jurisdicción nacional o ante autoridades o tribunales nacionales, quedan sujetos a las determinaciones de la presente ley, sus disposiciones complementarias y las normas de ética profesional.</a:t>
            </a:r>
          </a:p>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Requiere capacitación universitaria y la matriculación correspon-diente.</a:t>
            </a:r>
          </a:p>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Debe ser propia de los diplomados y desempeñarse exclusivamente mediante prestación personal.</a:t>
            </a:r>
          </a:p>
        </p:txBody>
      </p:sp>
    </p:spTree>
    <p:extLst>
      <p:ext uri="{BB962C8B-B14F-4D97-AF65-F5344CB8AC3E}">
        <p14:creationId xmlns:p14="http://schemas.microsoft.com/office/powerpoint/2010/main" val="224670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5478F-3CD9-EA46-6FFC-7DBED7A39D2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BFAE034F-9513-D6A9-C318-C0D2586A8A4B}"/>
              </a:ext>
            </a:extLst>
          </p:cNvPr>
          <p:cNvSpPr txBox="1"/>
          <p:nvPr/>
        </p:nvSpPr>
        <p:spPr>
          <a:xfrm>
            <a:off x="651542" y="347927"/>
            <a:ext cx="10888916" cy="523220"/>
          </a:xfrm>
          <a:prstGeom prst="rect">
            <a:avLst/>
          </a:prstGeom>
          <a:noFill/>
        </p:spPr>
        <p:txBody>
          <a:bodyPr wrap="square">
            <a:spAutoFit/>
          </a:bodyPr>
          <a:lstStyle/>
          <a:p>
            <a:pPr algn="ctr">
              <a:spcAft>
                <a:spcPts val="1200"/>
              </a:spcAft>
            </a:pPr>
            <a:r>
              <a:rPr lang="es-AR" sz="2800" b="1" i="0" spc="-40" dirty="0">
                <a:solidFill>
                  <a:srgbClr val="000000"/>
                </a:solidFill>
                <a:effectLst/>
                <a:latin typeface="Times New Roman" panose="02020603050405020304" pitchFamily="18" charset="0"/>
                <a:cs typeface="Times New Roman" panose="02020603050405020304" pitchFamily="18" charset="0"/>
              </a:rPr>
              <a:t> Principios del ejercicio profesional de la ingeniería </a:t>
            </a:r>
            <a:r>
              <a:rPr lang="es-AR" sz="2800" i="1" spc="-60" dirty="0">
                <a:solidFill>
                  <a:srgbClr val="000000"/>
                </a:solidFill>
                <a:latin typeface="Times New Roman" panose="02020603050405020304" pitchFamily="18" charset="0"/>
                <a:cs typeface="Times New Roman" panose="02020603050405020304" pitchFamily="18" charset="0"/>
              </a:rPr>
              <a:t>(</a:t>
            </a:r>
            <a:r>
              <a:rPr lang="es-ES" sz="2800" i="1" spc="-60" dirty="0">
                <a:solidFill>
                  <a:srgbClr val="000000"/>
                </a:solidFill>
                <a:latin typeface="Times New Roman" panose="02020603050405020304" pitchFamily="18" charset="0"/>
              </a:rPr>
              <a:t>Decreto-Ley 6070/58) </a:t>
            </a:r>
            <a:endParaRPr lang="es-AR" sz="2800" i="0" spc="-60" dirty="0">
              <a:solidFill>
                <a:srgbClr val="000000"/>
              </a:solidFill>
              <a:effectLst/>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14AC65DD-844E-575B-E929-3D9F604F346F}"/>
              </a:ext>
            </a:extLst>
          </p:cNvPr>
          <p:cNvSpPr txBox="1"/>
          <p:nvPr/>
        </p:nvSpPr>
        <p:spPr>
          <a:xfrm>
            <a:off x="702816" y="1108634"/>
            <a:ext cx="10786368" cy="5201424"/>
          </a:xfrm>
          <a:prstGeom prst="rect">
            <a:avLst/>
          </a:prstGeom>
          <a:noFill/>
        </p:spPr>
        <p:txBody>
          <a:bodyPr wrap="square">
            <a:spAutoFit/>
          </a:bodyPr>
          <a:lstStyle/>
          <a:p>
            <a:pPr>
              <a:spcAft>
                <a:spcPts val="1200"/>
              </a:spcAft>
            </a:pPr>
            <a:r>
              <a:rPr lang="es-AR" sz="2800" i="1" dirty="0">
                <a:solidFill>
                  <a:srgbClr val="000000"/>
                </a:solidFill>
                <a:latin typeface="Times New Roman" panose="02020603050405020304" pitchFamily="18" charset="0"/>
                <a:cs typeface="Times New Roman" panose="02020603050405020304" pitchFamily="18" charset="0"/>
              </a:rPr>
              <a:t>El ejercicio de la Ingeniería s</a:t>
            </a:r>
            <a:r>
              <a:rPr lang="es-AR" sz="2800" i="1" dirty="0">
                <a:latin typeface="Times New Roman" panose="02020603050405020304" pitchFamily="18" charset="0"/>
                <a:cs typeface="Times New Roman" panose="02020603050405020304" pitchFamily="18" charset="0"/>
              </a:rPr>
              <a:t>e considera cuando:</a:t>
            </a:r>
          </a:p>
          <a:p>
            <a:pPr marL="28575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Se ejecuta una obra o se presta un servicio</a:t>
            </a:r>
          </a:p>
          <a:p>
            <a:pPr marL="28575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Se realizan</a:t>
            </a:r>
          </a:p>
          <a:p>
            <a:pPr marL="129600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Estudios, proyectos, direcciones</a:t>
            </a:r>
          </a:p>
          <a:p>
            <a:pPr marL="129600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Pericias, tasaciones, laudos</a:t>
            </a:r>
          </a:p>
          <a:p>
            <a:pPr marL="129600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Ensayos, análisis</a:t>
            </a:r>
          </a:p>
          <a:p>
            <a:pPr marL="129600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Certificaciones, inventarios técnicos</a:t>
            </a:r>
          </a:p>
          <a:p>
            <a:pPr marL="129600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Consultas, asesoramientos, dictámenes</a:t>
            </a:r>
          </a:p>
          <a:p>
            <a:pPr marL="285750" indent="-285750">
              <a:spcAft>
                <a:spcPts val="1200"/>
              </a:spcAft>
              <a:buFont typeface="Wingdings" panose="05000000000000000000" pitchFamily="2" charset="2"/>
              <a:buChar char="ü"/>
            </a:pPr>
            <a:r>
              <a:rPr lang="es-AR" sz="2800" dirty="0">
                <a:latin typeface="Times New Roman" panose="02020603050405020304" pitchFamily="18" charset="0"/>
                <a:cs typeface="Times New Roman" panose="02020603050405020304" pitchFamily="18" charset="0"/>
              </a:rPr>
              <a:t>Se desempeñan cargos, funciones, empleos públicos o privados</a:t>
            </a:r>
          </a:p>
        </p:txBody>
      </p:sp>
    </p:spTree>
    <p:extLst>
      <p:ext uri="{BB962C8B-B14F-4D97-AF65-F5344CB8AC3E}">
        <p14:creationId xmlns:p14="http://schemas.microsoft.com/office/powerpoint/2010/main" val="329243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2DE0D-D540-07EA-2FBE-6CB39D1A1BFE}"/>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AE2EC7DF-42D9-38A4-8E6D-85A9C1A7FCC8}"/>
              </a:ext>
            </a:extLst>
          </p:cNvPr>
          <p:cNvSpPr txBox="1"/>
          <p:nvPr/>
        </p:nvSpPr>
        <p:spPr>
          <a:xfrm>
            <a:off x="702816" y="356805"/>
            <a:ext cx="10786368" cy="523220"/>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06C7B5F0-5E48-E363-3BCD-FC81B9AE6A72}"/>
              </a:ext>
            </a:extLst>
          </p:cNvPr>
          <p:cNvSpPr txBox="1"/>
          <p:nvPr/>
        </p:nvSpPr>
        <p:spPr>
          <a:xfrm>
            <a:off x="600269" y="1049007"/>
            <a:ext cx="10991461" cy="646331"/>
          </a:xfrm>
          <a:prstGeom prst="rect">
            <a:avLst/>
          </a:prstGeom>
          <a:noFill/>
        </p:spPr>
        <p:txBody>
          <a:bodyPr wrap="square">
            <a:spAutoFit/>
          </a:bodyPr>
          <a:lstStyle/>
          <a:p>
            <a:pPr>
              <a:spcAft>
                <a:spcPts val="1200"/>
              </a:spcAft>
            </a:pPr>
            <a:r>
              <a:rPr lang="es-AR" sz="3600" b="0" i="0" dirty="0">
                <a:solidFill>
                  <a:srgbClr val="000000"/>
                </a:solidFill>
                <a:effectLst/>
                <a:latin typeface="Times New Roman" panose="02020603050405020304" pitchFamily="18" charset="0"/>
                <a:cs typeface="Times New Roman" panose="02020603050405020304" pitchFamily="18" charset="0"/>
              </a:rPr>
              <a:t>Principios </a:t>
            </a:r>
            <a:r>
              <a:rPr lang="es-AR" sz="3000" b="0" i="1" dirty="0">
                <a:solidFill>
                  <a:srgbClr val="000000"/>
                </a:solidFill>
                <a:effectLst/>
                <a:latin typeface="Times New Roman" panose="02020603050405020304" pitchFamily="18" charset="0"/>
                <a:cs typeface="Times New Roman" panose="02020603050405020304" pitchFamily="18" charset="0"/>
              </a:rPr>
              <a:t>(</a:t>
            </a:r>
            <a:r>
              <a:rPr lang="es-ES" sz="3000" i="1" dirty="0">
                <a:solidFill>
                  <a:srgbClr val="000000"/>
                </a:solidFill>
                <a:latin typeface="Times New Roman" panose="02020603050405020304" pitchFamily="18" charset="0"/>
              </a:rPr>
              <a:t>Decreto-Ley 6070/58) </a:t>
            </a:r>
            <a:r>
              <a:rPr lang="es-AR" sz="3000" b="0" i="0" dirty="0">
                <a:solidFill>
                  <a:srgbClr val="000000"/>
                </a:solidFill>
                <a:effectLst/>
                <a:latin typeface="Times New Roman" panose="02020603050405020304" pitchFamily="18" charset="0"/>
                <a:cs typeface="Times New Roman" panose="02020603050405020304" pitchFamily="18" charset="0"/>
              </a:rPr>
              <a:t>– </a:t>
            </a:r>
            <a:r>
              <a:rPr lang="es-AR" sz="3000" b="0" i="1" dirty="0">
                <a:solidFill>
                  <a:srgbClr val="000000"/>
                </a:solidFill>
                <a:effectLst/>
                <a:latin typeface="Times New Roman" panose="02020603050405020304" pitchFamily="18" charset="0"/>
                <a:cs typeface="Times New Roman" panose="02020603050405020304" pitchFamily="18" charset="0"/>
              </a:rPr>
              <a:t>En el ejercicio de la Ingeniería</a:t>
            </a:r>
            <a:r>
              <a:rPr lang="es-AR" sz="3000" i="1" dirty="0">
                <a:solidFill>
                  <a:srgbClr val="000000"/>
                </a:solidFill>
                <a:latin typeface="Times New Roman" panose="02020603050405020304" pitchFamily="18" charset="0"/>
                <a:cs typeface="Times New Roman" panose="02020603050405020304" pitchFamily="18" charset="0"/>
              </a:rPr>
              <a:t>:</a:t>
            </a:r>
          </a:p>
        </p:txBody>
      </p:sp>
      <p:sp>
        <p:nvSpPr>
          <p:cNvPr id="6" name="CuadroTexto 5">
            <a:extLst>
              <a:ext uri="{FF2B5EF4-FFF2-40B4-BE49-F238E27FC236}">
                <a16:creationId xmlns:a16="http://schemas.microsoft.com/office/drawing/2014/main" id="{84E37CCE-C2F9-0B54-043D-3B28E55011F3}"/>
              </a:ext>
            </a:extLst>
          </p:cNvPr>
          <p:cNvSpPr txBox="1"/>
          <p:nvPr/>
        </p:nvSpPr>
        <p:spPr>
          <a:xfrm>
            <a:off x="600269" y="2020137"/>
            <a:ext cx="10888915" cy="4401205"/>
          </a:xfrm>
          <a:prstGeom prst="rect">
            <a:avLst/>
          </a:prstGeom>
          <a:noFill/>
        </p:spPr>
        <p:txBody>
          <a:bodyPr wrap="square">
            <a:spAutoFit/>
          </a:bodyPr>
          <a:lstStyle/>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El uso del título queda reservado exclusivamente a los diplomados.</a:t>
            </a:r>
          </a:p>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Las funciones para las cuales capacita cada título, serán determi-nadas exclusivamente por las universidades que los expidan.</a:t>
            </a:r>
          </a:p>
          <a:p>
            <a:pPr marL="285750" indent="-285750" algn="just">
              <a:spcAft>
                <a:spcPts val="2400"/>
              </a:spcAft>
              <a:buFont typeface="Wingdings" panose="05000000000000000000" pitchFamily="2" charset="2"/>
              <a:buChar char="ü"/>
            </a:pPr>
            <a:r>
              <a:rPr lang="es-AR" sz="3000" dirty="0">
                <a:latin typeface="Times New Roman" panose="02020603050405020304" pitchFamily="18" charset="0"/>
                <a:cs typeface="Times New Roman" panose="02020603050405020304" pitchFamily="18" charset="0"/>
              </a:rPr>
              <a:t>Los contratos de locación de obra, servicios, suministros o concesión con el Estado, cuyo cumplimiento requiera la realización de actividades reglamentadas por esta ley, incluirán la condición de que las empresas contratistas tengan como representante técnico responsable a un profesional matriculado.</a:t>
            </a:r>
          </a:p>
        </p:txBody>
      </p:sp>
    </p:spTree>
    <p:extLst>
      <p:ext uri="{BB962C8B-B14F-4D97-AF65-F5344CB8AC3E}">
        <p14:creationId xmlns:p14="http://schemas.microsoft.com/office/powerpoint/2010/main" val="265506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820D009C-E008-E82B-D70C-1ED946654D4F}"/>
              </a:ext>
            </a:extLst>
          </p:cNvPr>
          <p:cNvSpPr txBox="1"/>
          <p:nvPr/>
        </p:nvSpPr>
        <p:spPr>
          <a:xfrm>
            <a:off x="1020932" y="1192547"/>
            <a:ext cx="10129421" cy="1569660"/>
          </a:xfrm>
          <a:prstGeom prst="rect">
            <a:avLst/>
          </a:prstGeom>
          <a:noFill/>
        </p:spPr>
        <p:txBody>
          <a:bodyPr wrap="square">
            <a:spAutoFit/>
          </a:bodyPr>
          <a:lstStyle/>
          <a:p>
            <a:r>
              <a:rPr lang="es-ES" sz="2400" dirty="0">
                <a:latin typeface="Times New Roman" panose="02020603050405020304" pitchFamily="18" charset="0"/>
                <a:cs typeface="Times New Roman" panose="02020603050405020304" pitchFamily="18" charset="0"/>
              </a:rPr>
              <a:t>Consejo (R. A. E.) </a:t>
            </a:r>
          </a:p>
          <a:p>
            <a:r>
              <a:rPr lang="es-ES" sz="2400" i="1" dirty="0">
                <a:latin typeface="Times New Roman" panose="02020603050405020304" pitchFamily="18" charset="0"/>
                <a:cs typeface="Times New Roman" panose="02020603050405020304" pitchFamily="18" charset="0"/>
              </a:rPr>
              <a:t>Del lat. consilium.</a:t>
            </a:r>
          </a:p>
          <a:p>
            <a:pPr algn="just"/>
            <a:r>
              <a:rPr lang="es-ES" sz="2400" dirty="0">
                <a:latin typeface="Times New Roman" panose="02020603050405020304" pitchFamily="18" charset="0"/>
                <a:cs typeface="Times New Roman" panose="02020603050405020304" pitchFamily="18" charset="0"/>
              </a:rPr>
              <a:t>2. m. Órgano colegiado con la función de asesorar, de administrar o de dirigir una entidad. </a:t>
            </a:r>
            <a:r>
              <a:rPr lang="es-ES" sz="2400" i="1" dirty="0">
                <a:solidFill>
                  <a:schemeClr val="bg1">
                    <a:lumMod val="65000"/>
                  </a:schemeClr>
                </a:solidFill>
                <a:latin typeface="Times New Roman" panose="02020603050405020304" pitchFamily="18" charset="0"/>
                <a:cs typeface="Times New Roman" panose="02020603050405020304" pitchFamily="18" charset="0"/>
              </a:rPr>
              <a:t>Consejo económico y social, escolar.</a:t>
            </a:r>
          </a:p>
        </p:txBody>
      </p:sp>
      <p:sp>
        <p:nvSpPr>
          <p:cNvPr id="7" name="CuadroTexto 6">
            <a:extLst>
              <a:ext uri="{FF2B5EF4-FFF2-40B4-BE49-F238E27FC236}">
                <a16:creationId xmlns:a16="http://schemas.microsoft.com/office/drawing/2014/main" id="{89BE3DF0-658F-F2C2-43F2-641C6B126A1F}"/>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Consejos Profesionales</a:t>
            </a:r>
          </a:p>
        </p:txBody>
      </p:sp>
      <p:sp>
        <p:nvSpPr>
          <p:cNvPr id="12" name="CuadroTexto 11">
            <a:extLst>
              <a:ext uri="{FF2B5EF4-FFF2-40B4-BE49-F238E27FC236}">
                <a16:creationId xmlns:a16="http://schemas.microsoft.com/office/drawing/2014/main" id="{4E42A050-36FD-B8B5-58B1-9C04B30E6CA2}"/>
              </a:ext>
            </a:extLst>
          </p:cNvPr>
          <p:cNvSpPr txBox="1"/>
          <p:nvPr/>
        </p:nvSpPr>
        <p:spPr>
          <a:xfrm>
            <a:off x="1020931" y="3352289"/>
            <a:ext cx="10129421" cy="2693045"/>
          </a:xfrm>
          <a:prstGeom prst="rect">
            <a:avLst/>
          </a:prstGeom>
          <a:noFill/>
        </p:spPr>
        <p:txBody>
          <a:bodyPr wrap="square">
            <a:spAutoFit/>
          </a:bodyPr>
          <a:lstStyle/>
          <a:p>
            <a:pPr algn="just">
              <a:spcAft>
                <a:spcPts val="600"/>
              </a:spcAft>
            </a:pPr>
            <a:r>
              <a:rPr lang="es-ES" sz="2400" dirty="0">
                <a:latin typeface="Times New Roman" panose="02020603050405020304" pitchFamily="18" charset="0"/>
                <a:cs typeface="Times New Roman" panose="02020603050405020304" pitchFamily="18" charset="0"/>
              </a:rPr>
              <a:t>Ley 13.895 (Decreto-Ley 17946/44) Reglamentación del ejercicio de las Profesiones de Agrimensor, Arquitecto e Ingeniero en Jurisdicción Nacional </a:t>
            </a:r>
          </a:p>
          <a:p>
            <a:pPr algn="just">
              <a:spcAft>
                <a:spcPts val="2400"/>
              </a:spcAft>
            </a:pPr>
            <a:r>
              <a:rPr lang="es-ES" sz="2400" dirty="0">
                <a:latin typeface="Times New Roman" panose="02020603050405020304" pitchFamily="18" charset="0"/>
                <a:cs typeface="Times New Roman" panose="02020603050405020304" pitchFamily="18" charset="0"/>
              </a:rPr>
              <a:t>→ establece:</a:t>
            </a:r>
          </a:p>
          <a:p>
            <a:pPr algn="just">
              <a:spcAft>
                <a:spcPts val="2400"/>
              </a:spcAft>
            </a:pPr>
            <a:r>
              <a:rPr lang="es-ES" sz="2400" dirty="0">
                <a:latin typeface="Times New Roman" panose="02020603050405020304" pitchFamily="18" charset="0"/>
                <a:cs typeface="Times New Roman" panose="02020603050405020304" pitchFamily="18" charset="0"/>
              </a:rPr>
              <a:t>Art.13º: A los efectos del presente decreto, créanse los consejos profesionales de agrimensores, arquitectos e ingenieros, constituidos por especialidad e independientes entre sí, a los que corresponderá… </a:t>
            </a:r>
            <a:r>
              <a:rPr lang="es-ES" sz="2400" i="1" dirty="0">
                <a:solidFill>
                  <a:schemeClr val="bg2">
                    <a:lumMod val="50000"/>
                  </a:schemeClr>
                </a:solidFill>
                <a:latin typeface="Times New Roman" panose="02020603050405020304" pitchFamily="18" charset="0"/>
                <a:cs typeface="Times New Roman" panose="02020603050405020304" pitchFamily="18" charset="0"/>
              </a:rPr>
              <a:t>(se listan sus atribuciones)</a:t>
            </a:r>
            <a:r>
              <a:rPr lang="es-E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6076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40F8F45-6781-FDE4-5C28-856497CC2363}"/>
              </a:ext>
            </a:extLst>
          </p:cNvPr>
          <p:cNvSpPr txBox="1"/>
          <p:nvPr/>
        </p:nvSpPr>
        <p:spPr>
          <a:xfrm>
            <a:off x="772359" y="620359"/>
            <a:ext cx="10875146" cy="5909310"/>
          </a:xfrm>
          <a:prstGeom prst="rect">
            <a:avLst/>
          </a:prstGeom>
          <a:noFill/>
        </p:spPr>
        <p:txBody>
          <a:bodyPr wrap="square">
            <a:spAutoFit/>
          </a:bodyPr>
          <a:lstStyle/>
          <a:p>
            <a:pPr>
              <a:spcAft>
                <a:spcPts val="1200"/>
              </a:spcAft>
            </a:pPr>
            <a:r>
              <a:rPr lang="es-ES" sz="3600" dirty="0">
                <a:latin typeface="Times New Roman" panose="02020603050405020304" pitchFamily="18" charset="0"/>
                <a:cs typeface="Times New Roman" panose="02020603050405020304" pitchFamily="18" charset="0"/>
              </a:rPr>
              <a:t>El ejercicio profesional no solo implica la aplicación de conocimientos técnicos adquiridos de una disciplina, sino también … </a:t>
            </a:r>
          </a:p>
          <a:p>
            <a:r>
              <a:rPr lang="es-ES" sz="2000" dirty="0">
                <a:latin typeface="Times New Roman" panose="02020603050405020304" pitchFamily="18" charset="0"/>
                <a:cs typeface="Times New Roman" panose="02020603050405020304" pitchFamily="18" charset="0"/>
              </a:rPr>
              <a:t>la aceptación de </a:t>
            </a:r>
            <a:r>
              <a:rPr lang="es-ES" sz="2000" dirty="0">
                <a:highlight>
                  <a:srgbClr val="FFFF00"/>
                </a:highlight>
                <a:latin typeface="Times New Roman" panose="02020603050405020304" pitchFamily="18" charset="0"/>
                <a:cs typeface="Times New Roman" panose="02020603050405020304" pitchFamily="18" charset="0"/>
              </a:rPr>
              <a:t>responsabilidades</a:t>
            </a:r>
            <a:r>
              <a:rPr lang="es-ES" sz="2000" dirty="0">
                <a:latin typeface="Times New Roman" panose="02020603050405020304" pitchFamily="18" charset="0"/>
                <a:cs typeface="Times New Roman" panose="02020603050405020304" pitchFamily="18" charset="0"/>
              </a:rPr>
              <a:t> éticas, legales y sociales. Al obtener un título profesional, asumimos un </a:t>
            </a:r>
            <a:r>
              <a:rPr lang="es-ES" sz="2000" dirty="0">
                <a:highlight>
                  <a:srgbClr val="FFFF00"/>
                </a:highlight>
                <a:latin typeface="Times New Roman" panose="02020603050405020304" pitchFamily="18" charset="0"/>
                <a:cs typeface="Times New Roman" panose="02020603050405020304" pitchFamily="18" charset="0"/>
              </a:rPr>
              <a:t>compromiso con la sociedad</a:t>
            </a:r>
            <a:r>
              <a:rPr lang="es-ES" sz="2000" dirty="0">
                <a:latin typeface="Times New Roman" panose="02020603050405020304" pitchFamily="18" charset="0"/>
                <a:cs typeface="Times New Roman" panose="02020603050405020304" pitchFamily="18" charset="0"/>
              </a:rPr>
              <a:t>: aplicar nuestras habilidades de manera correcta, </a:t>
            </a:r>
            <a:r>
              <a:rPr lang="es-ES" sz="2000" dirty="0">
                <a:highlight>
                  <a:srgbClr val="FFFF00"/>
                </a:highlight>
                <a:latin typeface="Times New Roman" panose="02020603050405020304" pitchFamily="18" charset="0"/>
                <a:cs typeface="Times New Roman" panose="02020603050405020304" pitchFamily="18" charset="0"/>
              </a:rPr>
              <a:t>responsable y honesta</a:t>
            </a:r>
            <a:r>
              <a:rPr lang="es-ES" sz="2000" dirty="0">
                <a:latin typeface="Times New Roman" panose="02020603050405020304" pitchFamily="18" charset="0"/>
                <a:cs typeface="Times New Roman" panose="02020603050405020304" pitchFamily="18" charset="0"/>
              </a:rPr>
              <a:t>. Esto incluye garantizar que lo que diseñamos y ejecutamos, como puentes, edificios o sistemas, sea seguro, funcional y </a:t>
            </a:r>
            <a:r>
              <a:rPr lang="es-ES" sz="2000" dirty="0">
                <a:highlight>
                  <a:srgbClr val="00FF00"/>
                </a:highlight>
                <a:latin typeface="Times New Roman" panose="02020603050405020304" pitchFamily="18" charset="0"/>
                <a:cs typeface="Times New Roman" panose="02020603050405020304" pitchFamily="18" charset="0"/>
              </a:rPr>
              <a:t>cumpla con los estándares establecidos</a:t>
            </a:r>
            <a:r>
              <a:rPr lang="es-ES" sz="2000" dirty="0">
                <a:latin typeface="Times New Roman" panose="02020603050405020304" pitchFamily="18" charset="0"/>
                <a:cs typeface="Times New Roman" panose="02020603050405020304" pitchFamily="18" charset="0"/>
              </a:rPr>
              <a:t>. Además, un profesional debe </a:t>
            </a:r>
            <a:r>
              <a:rPr lang="es-ES" sz="2000" dirty="0">
                <a:highlight>
                  <a:srgbClr val="FFFF00"/>
                </a:highlight>
                <a:latin typeface="Times New Roman" panose="02020603050405020304" pitchFamily="18" charset="0"/>
                <a:cs typeface="Times New Roman" panose="02020603050405020304" pitchFamily="18" charset="0"/>
              </a:rPr>
              <a:t>actuar con integridad,</a:t>
            </a:r>
            <a:r>
              <a:rPr lang="es-ES" sz="2000" dirty="0">
                <a:latin typeface="Times New Roman" panose="02020603050405020304" pitchFamily="18" charset="0"/>
                <a:cs typeface="Times New Roman" panose="02020603050405020304" pitchFamily="18" charset="0"/>
              </a:rPr>
              <a:t> evitando el uso de su conocimiento para cometer fraudes, engaños o acciones que pongan en riesgo a otros. El </a:t>
            </a:r>
            <a:r>
              <a:rPr lang="es-ES" sz="2000" dirty="0">
                <a:highlight>
                  <a:srgbClr val="FFFF00"/>
                </a:highlight>
                <a:latin typeface="Times New Roman" panose="02020603050405020304" pitchFamily="18" charset="0"/>
                <a:cs typeface="Times New Roman" panose="02020603050405020304" pitchFamily="18" charset="0"/>
              </a:rPr>
              <a:t>código de ética</a:t>
            </a:r>
            <a:r>
              <a:rPr lang="es-ES" sz="2000" dirty="0">
                <a:latin typeface="Times New Roman" panose="02020603050405020304" pitchFamily="18" charset="0"/>
                <a:cs typeface="Times New Roman" panose="02020603050405020304" pitchFamily="18" charset="0"/>
              </a:rPr>
              <a:t>, que guía nuestra práctica, establece principios fundamentales como la transparencia, </a:t>
            </a:r>
            <a:r>
              <a:rPr lang="es-ES" sz="2000" dirty="0">
                <a:highlight>
                  <a:srgbClr val="00FF00"/>
                </a:highlight>
                <a:latin typeface="Times New Roman" panose="02020603050405020304" pitchFamily="18" charset="0"/>
                <a:cs typeface="Times New Roman" panose="02020603050405020304" pitchFamily="18" charset="0"/>
              </a:rPr>
              <a:t>la confidencialidad </a:t>
            </a:r>
            <a:r>
              <a:rPr lang="es-ES" sz="2000" dirty="0">
                <a:latin typeface="Times New Roman" panose="02020603050405020304" pitchFamily="18" charset="0"/>
                <a:cs typeface="Times New Roman" panose="02020603050405020304" pitchFamily="18" charset="0"/>
              </a:rPr>
              <a:t>y el respeto por el </a:t>
            </a:r>
            <a:r>
              <a:rPr lang="es-ES" sz="2000" dirty="0">
                <a:highlight>
                  <a:srgbClr val="00FF00"/>
                </a:highlight>
                <a:latin typeface="Times New Roman" panose="02020603050405020304" pitchFamily="18" charset="0"/>
                <a:cs typeface="Times New Roman" panose="02020603050405020304" pitchFamily="18" charset="0"/>
              </a:rPr>
              <a:t>impacto social y ambiental </a:t>
            </a:r>
            <a:r>
              <a:rPr lang="es-ES" sz="2000" dirty="0">
                <a:latin typeface="Times New Roman" panose="02020603050405020304" pitchFamily="18" charset="0"/>
                <a:cs typeface="Times New Roman" panose="02020603050405020304" pitchFamily="18" charset="0"/>
              </a:rPr>
              <a:t>de nuestras decisiones. En el caso de la ingeniería en Argentina, el </a:t>
            </a:r>
            <a:r>
              <a:rPr lang="es-ES" sz="2000" dirty="0">
                <a:highlight>
                  <a:srgbClr val="FFFF00"/>
                </a:highlight>
                <a:latin typeface="Times New Roman" panose="02020603050405020304" pitchFamily="18" charset="0"/>
                <a:cs typeface="Times New Roman" panose="02020603050405020304" pitchFamily="18" charset="0"/>
              </a:rPr>
              <a:t>marco regulatorio </a:t>
            </a:r>
            <a:r>
              <a:rPr lang="es-ES" sz="2000" dirty="0">
                <a:latin typeface="Times New Roman" panose="02020603050405020304" pitchFamily="18" charset="0"/>
                <a:cs typeface="Times New Roman" panose="02020603050405020304" pitchFamily="18" charset="0"/>
              </a:rPr>
              <a:t>no solo protege al público, sino que también promueve la </a:t>
            </a:r>
            <a:r>
              <a:rPr lang="es-ES" sz="2000" dirty="0">
                <a:highlight>
                  <a:srgbClr val="00FF00"/>
                </a:highlight>
                <a:latin typeface="Times New Roman" panose="02020603050405020304" pitchFamily="18" charset="0"/>
                <a:cs typeface="Times New Roman" panose="02020603050405020304" pitchFamily="18" charset="0"/>
              </a:rPr>
              <a:t>excelencia profesional</a:t>
            </a:r>
            <a:r>
              <a:rPr lang="es-ES" sz="2000" dirty="0">
                <a:latin typeface="Times New Roman" panose="02020603050405020304" pitchFamily="18" charset="0"/>
                <a:cs typeface="Times New Roman" panose="02020603050405020304" pitchFamily="18" charset="0"/>
              </a:rPr>
              <a:t>, exigiendo que nuestras acciones reflejen compromiso con la </a:t>
            </a:r>
            <a:r>
              <a:rPr lang="es-ES" sz="2000" dirty="0">
                <a:highlight>
                  <a:srgbClr val="00FF00"/>
                </a:highlight>
                <a:latin typeface="Times New Roman" panose="02020603050405020304" pitchFamily="18" charset="0"/>
                <a:cs typeface="Times New Roman" panose="02020603050405020304" pitchFamily="18" charset="0"/>
              </a:rPr>
              <a:t>calidad</a:t>
            </a:r>
            <a:r>
              <a:rPr lang="es-ES" sz="2000" dirty="0">
                <a:latin typeface="Times New Roman" panose="02020603050405020304" pitchFamily="18" charset="0"/>
                <a:cs typeface="Times New Roman" panose="02020603050405020304" pitchFamily="18" charset="0"/>
              </a:rPr>
              <a:t>, la </a:t>
            </a:r>
            <a:r>
              <a:rPr lang="es-ES" sz="2000" dirty="0">
                <a:highlight>
                  <a:srgbClr val="00FF00"/>
                </a:highlight>
                <a:latin typeface="Times New Roman" panose="02020603050405020304" pitchFamily="18" charset="0"/>
                <a:cs typeface="Times New Roman" panose="02020603050405020304" pitchFamily="18" charset="0"/>
              </a:rPr>
              <a:t>sostenibilidad</a:t>
            </a:r>
            <a:r>
              <a:rPr lang="es-ES" sz="2000" dirty="0">
                <a:latin typeface="Times New Roman" panose="02020603050405020304" pitchFamily="18" charset="0"/>
                <a:cs typeface="Times New Roman" panose="02020603050405020304" pitchFamily="18" charset="0"/>
              </a:rPr>
              <a:t> y el </a:t>
            </a:r>
            <a:r>
              <a:rPr lang="es-ES" sz="2000" dirty="0">
                <a:highlight>
                  <a:srgbClr val="00FF00"/>
                </a:highlight>
                <a:latin typeface="Times New Roman" panose="02020603050405020304" pitchFamily="18" charset="0"/>
                <a:cs typeface="Times New Roman" panose="02020603050405020304" pitchFamily="18" charset="0"/>
              </a:rPr>
              <a:t>bienestar común</a:t>
            </a:r>
            <a:r>
              <a:rPr lang="es-ES" sz="2000" dirty="0">
                <a:latin typeface="Times New Roman" panose="02020603050405020304" pitchFamily="18" charset="0"/>
                <a:cs typeface="Times New Roman" panose="02020603050405020304" pitchFamily="18" charset="0"/>
              </a:rPr>
              <a:t>. Este </a:t>
            </a:r>
            <a:r>
              <a:rPr lang="es-ES" sz="2000" dirty="0">
                <a:highlight>
                  <a:srgbClr val="FFFF00"/>
                </a:highlight>
                <a:latin typeface="Times New Roman" panose="02020603050405020304" pitchFamily="18" charset="0"/>
                <a:cs typeface="Times New Roman" panose="02020603050405020304" pitchFamily="18" charset="0"/>
              </a:rPr>
              <a:t>enfoque ético no es opcional</a:t>
            </a:r>
            <a:r>
              <a:rPr lang="es-ES" sz="2000" dirty="0">
                <a:latin typeface="Times New Roman" panose="02020603050405020304" pitchFamily="18" charset="0"/>
                <a:cs typeface="Times New Roman" panose="02020603050405020304" pitchFamily="18" charset="0"/>
              </a:rPr>
              <a:t>; es la base que permite que la confianza pública en nuestra profesión se mantenga sólida. Con este marco en mente, exploraremos cómo el ejercicio profesional y el código de ética forman un pilar indispensable en el desarrollo de una práctica profesional responsable y segura.</a:t>
            </a:r>
          </a:p>
        </p:txBody>
      </p:sp>
    </p:spTree>
    <p:extLst>
      <p:ext uri="{BB962C8B-B14F-4D97-AF65-F5344CB8AC3E}">
        <p14:creationId xmlns:p14="http://schemas.microsoft.com/office/powerpoint/2010/main" val="3282475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08649-AB30-804B-21F5-83E5ED6CB98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2221C18-5E79-F650-74EA-94DF87216F74}"/>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Consejos Profesionales</a:t>
            </a:r>
          </a:p>
        </p:txBody>
      </p:sp>
      <p:sp>
        <p:nvSpPr>
          <p:cNvPr id="3" name="CuadroTexto 2">
            <a:extLst>
              <a:ext uri="{FF2B5EF4-FFF2-40B4-BE49-F238E27FC236}">
                <a16:creationId xmlns:a16="http://schemas.microsoft.com/office/drawing/2014/main" id="{3FB4D99D-0B21-E759-AEE9-7EF5B076B485}"/>
              </a:ext>
            </a:extLst>
          </p:cNvPr>
          <p:cNvSpPr txBox="1"/>
          <p:nvPr/>
        </p:nvSpPr>
        <p:spPr>
          <a:xfrm>
            <a:off x="957266" y="1070728"/>
            <a:ext cx="10129421" cy="5309146"/>
          </a:xfrm>
          <a:prstGeom prst="rect">
            <a:avLst/>
          </a:prstGeom>
          <a:noFill/>
        </p:spPr>
        <p:txBody>
          <a:bodyPr wrap="square">
            <a:spAutoFit/>
          </a:bodyPr>
          <a:lstStyle/>
          <a:p>
            <a:pPr algn="just">
              <a:spcAft>
                <a:spcPts val="2400"/>
              </a:spcAft>
            </a:pPr>
            <a:r>
              <a:rPr lang="es-AR" sz="3200" dirty="0">
                <a:latin typeface="Times New Roman" panose="02020603050405020304" pitchFamily="18" charset="0"/>
                <a:cs typeface="Times New Roman" panose="02020603050405020304" pitchFamily="18" charset="0"/>
              </a:rPr>
              <a:t>Funciones </a:t>
            </a:r>
            <a:r>
              <a:rPr lang="es-AR" sz="2400" i="1" dirty="0">
                <a:latin typeface="Times New Roman" panose="02020603050405020304" pitchFamily="18" charset="0"/>
                <a:cs typeface="Times New Roman" panose="02020603050405020304" pitchFamily="18" charset="0"/>
              </a:rPr>
              <a:t>(síntesis del </a:t>
            </a:r>
            <a:r>
              <a:rPr lang="es-AR" sz="2400" b="1" i="1" dirty="0">
                <a:latin typeface="Times New Roman" panose="02020603050405020304" pitchFamily="18" charset="0"/>
                <a:cs typeface="Times New Roman" panose="02020603050405020304" pitchFamily="18" charset="0"/>
              </a:rPr>
              <a:t>artículo 16 </a:t>
            </a:r>
            <a:r>
              <a:rPr lang="es-AR" sz="2400" i="1" dirty="0">
                <a:latin typeface="Times New Roman" panose="02020603050405020304" pitchFamily="18" charset="0"/>
                <a:cs typeface="Times New Roman" panose="02020603050405020304" pitchFamily="18" charset="0"/>
              </a:rPr>
              <a:t>del D-L 6070/58) </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Velar por el cumplimiento </a:t>
            </a:r>
            <a:r>
              <a:rPr lang="es-AR" sz="2400" spc="-50" dirty="0">
                <a:latin typeface="Times New Roman" panose="02020603050405020304" pitchFamily="18" charset="0"/>
                <a:cs typeface="Times New Roman" panose="02020603050405020304" pitchFamily="18" charset="0"/>
              </a:rPr>
              <a:t>de las normas atinentes al ejercicio profesional</a:t>
            </a:r>
          </a:p>
          <a:p>
            <a:pPr marL="342900" indent="-342900" algn="just">
              <a:spcAft>
                <a:spcPts val="18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Crear y someter las normas reglamentarias para el cumplimiento de las normas atinentes al ejercicio profesional.</a:t>
            </a:r>
          </a:p>
          <a:p>
            <a:pPr marL="342900" indent="-342900" algn="just">
              <a:spcAft>
                <a:spcPts val="18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Organizar y administrar la matriculación.</a:t>
            </a:r>
          </a:p>
          <a:p>
            <a:pPr marL="342900" indent="-342900" algn="just">
              <a:spcAft>
                <a:spcPts val="18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Aplicar las sanciones previstas por esta ley.</a:t>
            </a:r>
          </a:p>
          <a:p>
            <a:pPr marL="342900" indent="-342900" algn="just">
              <a:spcAft>
                <a:spcPts val="18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Estudiar el alcance de los títulos para la matriculación.</a:t>
            </a:r>
          </a:p>
          <a:p>
            <a:pPr marL="342900" indent="-342900" algn="just">
              <a:spcAft>
                <a:spcPts val="18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Denunciar, querellar y estar en juicio.</a:t>
            </a:r>
          </a:p>
          <a:p>
            <a:pPr marL="342900" indent="-342900" algn="just">
              <a:spcAft>
                <a:spcPts val="2400"/>
              </a:spcAft>
              <a:buFont typeface="Wingdings" panose="05000000000000000000" pitchFamily="2" charset="2"/>
              <a:buChar char="ü"/>
            </a:pPr>
            <a:r>
              <a:rPr lang="es-AR" sz="2400" spc="-50" dirty="0">
                <a:latin typeface="Times New Roman" panose="02020603050405020304" pitchFamily="18" charset="0"/>
                <a:cs typeface="Times New Roman" panose="02020603050405020304" pitchFamily="18" charset="0"/>
              </a:rPr>
              <a:t>Dictaminar sobre asuntos relacionados </a:t>
            </a:r>
            <a:r>
              <a:rPr lang="es-AR" sz="2400" dirty="0">
                <a:latin typeface="Times New Roman" panose="02020603050405020304" pitchFamily="18" charset="0"/>
                <a:cs typeface="Times New Roman" panose="02020603050405020304" pitchFamily="18" charset="0"/>
              </a:rPr>
              <a:t>con el ejercicio profesional.</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61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A8CB9-104B-D494-447A-081879AD20D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7524E40E-8307-7B2F-AD8E-DAE2F699CE73}"/>
              </a:ext>
            </a:extLst>
          </p:cNvPr>
          <p:cNvSpPr txBox="1"/>
          <p:nvPr/>
        </p:nvSpPr>
        <p:spPr>
          <a:xfrm>
            <a:off x="720442" y="1147350"/>
            <a:ext cx="10536443" cy="5324535"/>
          </a:xfrm>
          <a:prstGeom prst="rect">
            <a:avLst/>
          </a:prstGeom>
          <a:noFill/>
        </p:spPr>
        <p:txBody>
          <a:bodyPr wrap="square">
            <a:spAutoFit/>
          </a:bodyPr>
          <a:lstStyle/>
          <a:p>
            <a:pPr algn="just">
              <a:spcAft>
                <a:spcPts val="1800"/>
              </a:spcAft>
            </a:pPr>
            <a:r>
              <a:rPr lang="es-ES" sz="2000" dirty="0">
                <a:latin typeface="Times New Roman" panose="02020603050405020304" pitchFamily="18" charset="0"/>
                <a:cs typeface="Times New Roman" panose="02020603050405020304" pitchFamily="18" charset="0"/>
              </a:rPr>
              <a:t>El </a:t>
            </a:r>
            <a:r>
              <a:rPr lang="es-ES" sz="2000" b="1" dirty="0">
                <a:latin typeface="Times New Roman" panose="02020603050405020304" pitchFamily="18" charset="0"/>
                <a:cs typeface="Times New Roman" panose="02020603050405020304" pitchFamily="18" charset="0"/>
              </a:rPr>
              <a:t>Decreto-Ley 6070/58 </a:t>
            </a:r>
            <a:r>
              <a:rPr lang="es-ES" sz="2000" dirty="0">
                <a:latin typeface="Times New Roman" panose="02020603050405020304" pitchFamily="18" charset="0"/>
                <a:cs typeface="Times New Roman" panose="02020603050405020304" pitchFamily="18" charset="0"/>
              </a:rPr>
              <a:t>trata el tema en su </a:t>
            </a:r>
            <a:r>
              <a:rPr lang="es-ES" sz="2000" b="1" dirty="0">
                <a:latin typeface="Times New Roman" panose="02020603050405020304" pitchFamily="18" charset="0"/>
                <a:cs typeface="Times New Roman" panose="02020603050405020304" pitchFamily="18" charset="0"/>
              </a:rPr>
              <a:t>art.17</a:t>
            </a:r>
            <a:r>
              <a:rPr lang="es-ES" sz="2000" dirty="0">
                <a:latin typeface="Times New Roman" panose="02020603050405020304" pitchFamily="18" charset="0"/>
                <a:cs typeface="Times New Roman" panose="02020603050405020304" pitchFamily="18" charset="0"/>
              </a:rPr>
              <a:t>. Los consejos profesionales en Argentina están constituidos por una estructura organizativa que varía según cada jurisdicción, pero incluye:</a:t>
            </a:r>
          </a:p>
          <a:p>
            <a:pPr algn="just">
              <a:spcAft>
                <a:spcPts val="600"/>
              </a:spcAft>
            </a:pPr>
            <a:r>
              <a:rPr lang="es-ES" sz="2000" b="1" dirty="0">
                <a:latin typeface="Times New Roman" panose="02020603050405020304" pitchFamily="18" charset="0"/>
                <a:cs typeface="Times New Roman" panose="02020603050405020304" pitchFamily="18" charset="0"/>
              </a:rPr>
              <a:t>1. Miembros Titulares y Suplentes:</a:t>
            </a:r>
          </a:p>
          <a:p>
            <a:pPr algn="just">
              <a:spcAft>
                <a:spcPts val="1800"/>
              </a:spcAft>
            </a:pPr>
            <a:r>
              <a:rPr lang="es-ES" sz="2000" dirty="0">
                <a:latin typeface="Times New Roman" panose="02020603050405020304" pitchFamily="18" charset="0"/>
                <a:cs typeface="Times New Roman" panose="02020603050405020304" pitchFamily="18" charset="0"/>
              </a:rPr>
              <a:t>Los consejos están compuestos por miembros titulares, cuyo mandato tiene una duración de cuatro años, y miembros suplentes, quienes sirven por dos años. El número de integrantes está fijado por los reglamentos internos de cada consejo.</a:t>
            </a:r>
          </a:p>
          <a:p>
            <a:pPr algn="just">
              <a:spcAft>
                <a:spcPts val="600"/>
              </a:spcAft>
            </a:pPr>
            <a:r>
              <a:rPr lang="es-ES" sz="2000" b="1" dirty="0">
                <a:latin typeface="Times New Roman" panose="02020603050405020304" pitchFamily="18" charset="0"/>
                <a:cs typeface="Times New Roman" panose="02020603050405020304" pitchFamily="18" charset="0"/>
              </a:rPr>
              <a:t>2. Autoridades Ejecutivas:</a:t>
            </a:r>
          </a:p>
          <a:p>
            <a:pPr algn="just">
              <a:spcAft>
                <a:spcPts val="1800"/>
              </a:spcAft>
            </a:pPr>
            <a:r>
              <a:rPr lang="es-ES" sz="2000" dirty="0">
                <a:latin typeface="Times New Roman" panose="02020603050405020304" pitchFamily="18" charset="0"/>
                <a:cs typeface="Times New Roman" panose="02020603050405020304" pitchFamily="18" charset="0"/>
              </a:rPr>
              <a:t>Cuentan con un cuerpo directivo que incluye figuras como presidente, vicepresidente, secretarios y tesoreros. Estos son elegidos entre los miembros habilitados del consejo y, en muchos casos, realizan su labor ad honorem. </a:t>
            </a:r>
            <a:r>
              <a:rPr lang="es-AR" sz="2000" i="1" spc="-60" dirty="0">
                <a:latin typeface="Times New Roman" panose="02020603050405020304" pitchFamily="18" charset="0"/>
                <a:cs typeface="Times New Roman" panose="02020603050405020304" pitchFamily="18" charset="0"/>
              </a:rPr>
              <a:t>La representación de cada Consejo será ejercida por su Presidente, quien podrá conferir, con la anuencia del Cuerpo, los poderes generales y especiales que fuere menester (Art.18)</a:t>
            </a:r>
            <a:r>
              <a:rPr lang="es-AR" sz="2000" dirty="0">
                <a:latin typeface="Times New Roman" panose="02020603050405020304" pitchFamily="18" charset="0"/>
                <a:cs typeface="Times New Roman" panose="02020603050405020304" pitchFamily="18" charset="0"/>
              </a:rPr>
              <a:t>.</a:t>
            </a:r>
            <a:endParaRPr lang="es-ES" sz="2000" dirty="0">
              <a:latin typeface="Times New Roman" panose="02020603050405020304" pitchFamily="18" charset="0"/>
              <a:cs typeface="Times New Roman" panose="02020603050405020304" pitchFamily="18" charset="0"/>
            </a:endParaRPr>
          </a:p>
          <a:p>
            <a:pPr algn="just">
              <a:spcAft>
                <a:spcPts val="600"/>
              </a:spcAft>
            </a:pPr>
            <a:r>
              <a:rPr lang="es-ES" sz="2000" b="1" dirty="0">
                <a:latin typeface="Times New Roman" panose="02020603050405020304" pitchFamily="18" charset="0"/>
                <a:cs typeface="Times New Roman" panose="02020603050405020304" pitchFamily="18" charset="0"/>
              </a:rPr>
              <a:t>3. Asambleas Generales:</a:t>
            </a:r>
          </a:p>
          <a:p>
            <a:pPr algn="just">
              <a:spcAft>
                <a:spcPts val="1200"/>
              </a:spcAft>
            </a:pPr>
            <a:r>
              <a:rPr lang="es-ES" sz="2000" dirty="0">
                <a:latin typeface="Times New Roman" panose="02020603050405020304" pitchFamily="18" charset="0"/>
                <a:cs typeface="Times New Roman" panose="02020603050405020304" pitchFamily="18" charset="0"/>
              </a:rPr>
              <a:t>La máxima autoridad de los consejos es la Asamblea General de matriculados, que establece lineamientos y aprueba normativas internas.</a:t>
            </a:r>
          </a:p>
        </p:txBody>
      </p:sp>
      <p:sp>
        <p:nvSpPr>
          <p:cNvPr id="4" name="CuadroTexto 3">
            <a:extLst>
              <a:ext uri="{FF2B5EF4-FFF2-40B4-BE49-F238E27FC236}">
                <a16:creationId xmlns:a16="http://schemas.microsoft.com/office/drawing/2014/main" id="{9E1A4353-7445-95D0-0FE4-B7A859917576}"/>
              </a:ext>
            </a:extLst>
          </p:cNvPr>
          <p:cNvSpPr txBox="1"/>
          <p:nvPr/>
        </p:nvSpPr>
        <p:spPr>
          <a:xfrm>
            <a:off x="1452174" y="276192"/>
            <a:ext cx="9250532" cy="646331"/>
          </a:xfrm>
          <a:prstGeom prst="rect">
            <a:avLst/>
          </a:prstGeom>
          <a:noFill/>
        </p:spPr>
        <p:txBody>
          <a:bodyPr wrap="square">
            <a:spAutoFit/>
          </a:bodyPr>
          <a:lstStyle/>
          <a:p>
            <a:pPr algn="ctr"/>
            <a:r>
              <a:rPr lang="es-ES" sz="3600" dirty="0">
                <a:latin typeface="Times New Roman" panose="02020603050405020304" pitchFamily="18" charset="0"/>
                <a:cs typeface="Times New Roman" panose="02020603050405020304" pitchFamily="18" charset="0"/>
              </a:rPr>
              <a:t>Consejos Profesionales - </a:t>
            </a:r>
            <a:r>
              <a:rPr lang="es-AR" sz="3600" dirty="0">
                <a:latin typeface="Times New Roman" panose="02020603050405020304" pitchFamily="18" charset="0"/>
                <a:cs typeface="Times New Roman" panose="02020603050405020304" pitchFamily="18" charset="0"/>
              </a:rPr>
              <a:t>Constitución</a:t>
            </a:r>
            <a:endParaRPr lang="es-E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61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E55EC-666C-832B-ED0A-1DFDD5CB9685}"/>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5B4A94F-842B-293F-D84A-48BFF240C905}"/>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Junta Central</a:t>
            </a:r>
          </a:p>
        </p:txBody>
      </p:sp>
      <p:sp>
        <p:nvSpPr>
          <p:cNvPr id="5" name="CuadroTexto 4">
            <a:extLst>
              <a:ext uri="{FF2B5EF4-FFF2-40B4-BE49-F238E27FC236}">
                <a16:creationId xmlns:a16="http://schemas.microsoft.com/office/drawing/2014/main" id="{ECA51B9C-43C7-BE19-0B70-186FE6314854}"/>
              </a:ext>
            </a:extLst>
          </p:cNvPr>
          <p:cNvSpPr txBox="1"/>
          <p:nvPr/>
        </p:nvSpPr>
        <p:spPr>
          <a:xfrm>
            <a:off x="717570" y="1206020"/>
            <a:ext cx="10608814" cy="1338828"/>
          </a:xfrm>
          <a:prstGeom prst="rect">
            <a:avLst/>
          </a:prstGeom>
          <a:noFill/>
        </p:spPr>
        <p:txBody>
          <a:bodyPr wrap="square">
            <a:spAutoFit/>
          </a:bodyPr>
          <a:lstStyle/>
          <a:p>
            <a:pPr algn="just">
              <a:spcAft>
                <a:spcPts val="1800"/>
              </a:spcAft>
            </a:pPr>
            <a:r>
              <a:rPr lang="es-AR" sz="2200" dirty="0">
                <a:latin typeface="Times New Roman" panose="02020603050405020304" pitchFamily="18" charset="0"/>
                <a:cs typeface="Times New Roman" panose="02020603050405020304" pitchFamily="18" charset="0"/>
              </a:rPr>
              <a:t>El Decreto-Ley 6070/58 trata el tema en su Sección IV.</a:t>
            </a:r>
          </a:p>
          <a:p>
            <a:pPr algn="just">
              <a:spcAft>
                <a:spcPts val="1800"/>
              </a:spcAft>
            </a:pPr>
            <a:r>
              <a:rPr lang="es-ES" sz="2200" dirty="0">
                <a:latin typeface="Times New Roman" panose="02020603050405020304" pitchFamily="18" charset="0"/>
                <a:cs typeface="Times New Roman" panose="02020603050405020304" pitchFamily="18" charset="0"/>
              </a:rPr>
              <a:t>En su art.20 se crea la Junta Central de los Consejos Profesionales de Agrimensura, Arquitectura e Ingeniería.</a:t>
            </a:r>
          </a:p>
        </p:txBody>
      </p:sp>
      <p:sp>
        <p:nvSpPr>
          <p:cNvPr id="7" name="CuadroTexto 6">
            <a:extLst>
              <a:ext uri="{FF2B5EF4-FFF2-40B4-BE49-F238E27FC236}">
                <a16:creationId xmlns:a16="http://schemas.microsoft.com/office/drawing/2014/main" id="{37F6CB3F-7877-569C-44B1-1DF90730C4A3}"/>
              </a:ext>
            </a:extLst>
          </p:cNvPr>
          <p:cNvSpPr txBox="1"/>
          <p:nvPr/>
        </p:nvSpPr>
        <p:spPr>
          <a:xfrm>
            <a:off x="1991472" y="2865085"/>
            <a:ext cx="9334912" cy="3262432"/>
          </a:xfrm>
          <a:prstGeom prst="rect">
            <a:avLst/>
          </a:prstGeom>
          <a:noFill/>
        </p:spPr>
        <p:txBody>
          <a:bodyPr wrap="square">
            <a:spAutoFit/>
          </a:bodyPr>
          <a:lstStyle/>
          <a:p>
            <a:pPr algn="just">
              <a:spcAft>
                <a:spcPts val="1800"/>
              </a:spcAft>
            </a:pPr>
            <a:r>
              <a:rPr lang="es-AR" sz="2200" dirty="0">
                <a:latin typeface="Times New Roman" panose="02020603050405020304" pitchFamily="18" charset="0"/>
                <a:cs typeface="Times New Roman" panose="02020603050405020304" pitchFamily="18" charset="0"/>
              </a:rPr>
              <a:t>Art. 21. - La Junta Central estará constituida por los Presidentes de los Consejos en calidad de miembros titulares. Además, cada Consejo designará como substituto a uno de sus miembros titulares o suplentes.</a:t>
            </a:r>
          </a:p>
          <a:p>
            <a:pPr algn="just">
              <a:spcAft>
                <a:spcPts val="1800"/>
              </a:spcAft>
            </a:pPr>
            <a:r>
              <a:rPr lang="es-AR" sz="2200" dirty="0">
                <a:latin typeface="Times New Roman" panose="02020603050405020304" pitchFamily="18" charset="0"/>
                <a:cs typeface="Times New Roman" panose="02020603050405020304" pitchFamily="18" charset="0"/>
              </a:rPr>
              <a:t>Art. 22. - El Presidente de la Junta durará un año en sus funciones. Este cargo será ejercido en forma rotativa por los representantes titulares de cada Consejo.</a:t>
            </a:r>
          </a:p>
          <a:p>
            <a:pPr algn="just">
              <a:spcAft>
                <a:spcPts val="1800"/>
              </a:spcAft>
            </a:pPr>
            <a:r>
              <a:rPr lang="es-AR" sz="2200" dirty="0">
                <a:latin typeface="Times New Roman" panose="02020603050405020304" pitchFamily="18" charset="0"/>
                <a:cs typeface="Times New Roman" panose="02020603050405020304" pitchFamily="18" charset="0"/>
              </a:rPr>
              <a:t>Art. 23. - La representación de la Junta será ejercida por su Presidente, quien podrá conferir, con la anuencia de ella, los poderes generales o especiales que fuere menester.</a:t>
            </a:r>
            <a:endParaRPr lang="es-ES" sz="2200" dirty="0">
              <a:latin typeface="Times New Roman" panose="02020603050405020304" pitchFamily="18" charset="0"/>
              <a:cs typeface="Times New Roman" panose="02020603050405020304" pitchFamily="18" charset="0"/>
            </a:endParaRPr>
          </a:p>
        </p:txBody>
      </p:sp>
      <p:sp>
        <p:nvSpPr>
          <p:cNvPr id="8" name="Abrir llave 7">
            <a:extLst>
              <a:ext uri="{FF2B5EF4-FFF2-40B4-BE49-F238E27FC236}">
                <a16:creationId xmlns:a16="http://schemas.microsoft.com/office/drawing/2014/main" id="{79C1CB9A-01A4-E612-034D-1D667EC477EB}"/>
              </a:ext>
            </a:extLst>
          </p:cNvPr>
          <p:cNvSpPr/>
          <p:nvPr/>
        </p:nvSpPr>
        <p:spPr>
          <a:xfrm>
            <a:off x="1421664" y="2865085"/>
            <a:ext cx="492195" cy="32624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9" name="Rectángulo 8">
            <a:extLst>
              <a:ext uri="{FF2B5EF4-FFF2-40B4-BE49-F238E27FC236}">
                <a16:creationId xmlns:a16="http://schemas.microsoft.com/office/drawing/2014/main" id="{29A67078-1FE9-D342-DA71-44EF9BECFC21}"/>
              </a:ext>
            </a:extLst>
          </p:cNvPr>
          <p:cNvSpPr/>
          <p:nvPr/>
        </p:nvSpPr>
        <p:spPr>
          <a:xfrm rot="16200000">
            <a:off x="-616905" y="4242391"/>
            <a:ext cx="3274827" cy="6470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600" dirty="0">
                <a:latin typeface="Times New Roman" panose="02020603050405020304" pitchFamily="18" charset="0"/>
                <a:cs typeface="Times New Roman" panose="02020603050405020304" pitchFamily="18" charset="0"/>
              </a:rPr>
              <a:t>Constitución</a:t>
            </a:r>
          </a:p>
          <a:p>
            <a:pPr algn="ctr"/>
            <a:endParaRPr lang="es-E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740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p:cTn id="24" dur="500" fill="hold"/>
                                        <p:tgtEl>
                                          <p:spTgt spid="7"/>
                                        </p:tgtEl>
                                        <p:attrNameLst>
                                          <p:attrName>ppt_w</p:attrName>
                                        </p:attrNameLst>
                                      </p:cBhvr>
                                      <p:tavLst>
                                        <p:tav tm="0">
                                          <p:val>
                                            <p:fltVal val="0"/>
                                          </p:val>
                                        </p:tav>
                                        <p:tav tm="100000">
                                          <p:val>
                                            <p:strVal val="#ppt_w"/>
                                          </p:val>
                                        </p:tav>
                                      </p:tavLst>
                                    </p:anim>
                                    <p:anim calcmode="lin" valueType="num">
                                      <p:cBhvr>
                                        <p:cTn id="25" dur="500" fill="hold"/>
                                        <p:tgtEl>
                                          <p:spTgt spid="7"/>
                                        </p:tgtEl>
                                        <p:attrNameLst>
                                          <p:attrName>ppt_h</p:attrName>
                                        </p:attrNameLst>
                                      </p:cBhvr>
                                      <p:tavLst>
                                        <p:tav tm="0">
                                          <p:val>
                                            <p:fltVal val="0"/>
                                          </p:val>
                                        </p:tav>
                                        <p:tav tm="100000">
                                          <p:val>
                                            <p:strVal val="#ppt_h"/>
                                          </p:val>
                                        </p:tav>
                                      </p:tavLst>
                                    </p:anim>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9F428-2CF2-4FFD-EBCC-5F0695950273}"/>
            </a:ext>
          </a:extLst>
        </p:cNvPr>
        <p:cNvGrpSpPr/>
        <p:nvPr/>
      </p:nvGrpSpPr>
      <p:grpSpPr>
        <a:xfrm>
          <a:off x="0" y="0"/>
          <a:ext cx="0" cy="0"/>
          <a:chOff x="0" y="0"/>
          <a:chExt cx="0" cy="0"/>
        </a:xfrm>
      </p:grpSpPr>
      <p:sp>
        <p:nvSpPr>
          <p:cNvPr id="6" name="CuadroTexto 5">
            <a:extLst>
              <a:ext uri="{FF2B5EF4-FFF2-40B4-BE49-F238E27FC236}">
                <a16:creationId xmlns:a16="http://schemas.microsoft.com/office/drawing/2014/main" id="{1F5428F7-A033-52D5-3194-9944114CB466}"/>
              </a:ext>
            </a:extLst>
          </p:cNvPr>
          <p:cNvSpPr txBox="1"/>
          <p:nvPr/>
        </p:nvSpPr>
        <p:spPr>
          <a:xfrm>
            <a:off x="791593" y="443567"/>
            <a:ext cx="10608814" cy="6032421"/>
          </a:xfrm>
          <a:prstGeom prst="rect">
            <a:avLst/>
          </a:prstGeom>
          <a:noFill/>
        </p:spPr>
        <p:txBody>
          <a:bodyPr wrap="square">
            <a:spAutoFit/>
          </a:bodyPr>
          <a:lstStyle/>
          <a:p>
            <a:pPr algn="just">
              <a:spcAft>
                <a:spcPts val="2400"/>
              </a:spcAft>
            </a:pPr>
            <a:r>
              <a:rPr lang="es-AR" sz="3600" dirty="0">
                <a:latin typeface="Times New Roman" panose="02020603050405020304" pitchFamily="18" charset="0"/>
                <a:cs typeface="Times New Roman" panose="02020603050405020304" pitchFamily="18" charset="0"/>
              </a:rPr>
              <a:t>Funciones</a:t>
            </a:r>
            <a:r>
              <a:rPr lang="es-AR" sz="3200" dirty="0">
                <a:latin typeface="Times New Roman" panose="02020603050405020304" pitchFamily="18" charset="0"/>
                <a:cs typeface="Times New Roman" panose="02020603050405020304" pitchFamily="18" charset="0"/>
              </a:rPr>
              <a:t> de la Junta Central </a:t>
            </a:r>
            <a:r>
              <a:rPr lang="es-AR" sz="2400" i="1" dirty="0">
                <a:latin typeface="Times New Roman" panose="02020603050405020304" pitchFamily="18" charset="0"/>
                <a:cs typeface="Times New Roman" panose="02020603050405020304" pitchFamily="18" charset="0"/>
              </a:rPr>
              <a:t>(síntesis del </a:t>
            </a:r>
            <a:r>
              <a:rPr lang="es-AR" sz="2400" b="1" i="1" dirty="0">
                <a:latin typeface="Times New Roman" panose="02020603050405020304" pitchFamily="18" charset="0"/>
                <a:cs typeface="Times New Roman" panose="02020603050405020304" pitchFamily="18" charset="0"/>
              </a:rPr>
              <a:t>artículo 20 </a:t>
            </a:r>
            <a:r>
              <a:rPr lang="es-AR" sz="2400" i="1" dirty="0">
                <a:latin typeface="Times New Roman" panose="02020603050405020304" pitchFamily="18" charset="0"/>
                <a:cs typeface="Times New Roman" panose="02020603050405020304" pitchFamily="18" charset="0"/>
              </a:rPr>
              <a:t>del D-L 6070/58) </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Actuar como Tribunal de Ética Profesional.</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Proponer el Código de Ética Profesional.</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Resolver los diferendos entre Consejos.</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Actuar como tribunal en los recursos por aplicación de sanciones por parte de los Consejos.</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Denunciar, querellar y estar en juicio en asuntos que atañen a mas de un Consejo.</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Crear su propio reglamento y establecer normas generales de aplicación por los Consejos.</a:t>
            </a:r>
          </a:p>
          <a:p>
            <a:pPr marL="342900" indent="-342900" algn="just">
              <a:spcAft>
                <a:spcPts val="18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Coordinar los proyectos sobre los alcances de los títulos y propugnar su observancia.</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835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B428F3-9FDD-3FE2-3786-E649D936598E}"/>
              </a:ext>
            </a:extLst>
          </p:cNvPr>
          <p:cNvSpPr txBox="1"/>
          <p:nvPr/>
        </p:nvSpPr>
        <p:spPr>
          <a:xfrm>
            <a:off x="717570" y="1142110"/>
            <a:ext cx="10608814" cy="430887"/>
          </a:xfrm>
          <a:prstGeom prst="rect">
            <a:avLst/>
          </a:prstGeom>
          <a:noFill/>
        </p:spPr>
        <p:txBody>
          <a:bodyPr wrap="square">
            <a:spAutoFit/>
          </a:bodyPr>
          <a:lstStyle/>
          <a:p>
            <a:pPr algn="just">
              <a:spcAft>
                <a:spcPts val="1800"/>
              </a:spcAft>
            </a:pPr>
            <a:r>
              <a:rPr lang="es-AR" sz="2200" dirty="0">
                <a:latin typeface="Times New Roman" panose="02020603050405020304" pitchFamily="18" charset="0"/>
                <a:cs typeface="Times New Roman" panose="02020603050405020304" pitchFamily="18" charset="0"/>
              </a:rPr>
              <a:t>El Decreto-Ley 6070/58 trata el tema en su Sección V – Art. 24 ~ 28 </a:t>
            </a:r>
          </a:p>
        </p:txBody>
      </p:sp>
      <p:sp>
        <p:nvSpPr>
          <p:cNvPr id="3" name="CuadroTexto 2">
            <a:extLst>
              <a:ext uri="{FF2B5EF4-FFF2-40B4-BE49-F238E27FC236}">
                <a16:creationId xmlns:a16="http://schemas.microsoft.com/office/drawing/2014/main" id="{6B9A19E4-96FE-B823-5C13-5352698B888E}"/>
              </a:ext>
            </a:extLst>
          </p:cNvPr>
          <p:cNvSpPr txBox="1"/>
          <p:nvPr/>
        </p:nvSpPr>
        <p:spPr>
          <a:xfrm>
            <a:off x="717570" y="1739908"/>
            <a:ext cx="10608814" cy="4570482"/>
          </a:xfrm>
          <a:prstGeom prst="rect">
            <a:avLst/>
          </a:prstGeom>
          <a:noFill/>
        </p:spPr>
        <p:txBody>
          <a:bodyPr wrap="square">
            <a:spAutoFit/>
          </a:bodyPr>
          <a:lstStyle/>
          <a:p>
            <a:pPr algn="just">
              <a:spcAft>
                <a:spcPts val="1800"/>
              </a:spcAft>
            </a:pPr>
            <a:r>
              <a:rPr lang="es-AR" sz="2200" dirty="0">
                <a:latin typeface="Times New Roman" panose="02020603050405020304" pitchFamily="18" charset="0"/>
                <a:cs typeface="Times New Roman" panose="02020603050405020304" pitchFamily="18" charset="0"/>
              </a:rPr>
              <a:t>Sintetizando el texto destacamos:</a:t>
            </a:r>
          </a:p>
          <a:p>
            <a:pPr marL="342900" indent="-342900" algn="just">
              <a:spcAft>
                <a:spcPts val="1800"/>
              </a:spcAft>
              <a:buFont typeface="Wingdings" panose="05000000000000000000" pitchFamily="2" charset="2"/>
              <a:buChar char="ü"/>
            </a:pPr>
            <a:r>
              <a:rPr lang="es-AR" sz="2200" dirty="0">
                <a:latin typeface="Times New Roman" panose="02020603050405020304" pitchFamily="18" charset="0"/>
                <a:cs typeface="Times New Roman" panose="02020603050405020304" pitchFamily="18" charset="0"/>
              </a:rPr>
              <a:t>Realizar actividades propias de la profesión de Ingeniero sin poseer título habilitante (</a:t>
            </a:r>
            <a:r>
              <a:rPr lang="es-AR" sz="2200" i="1" dirty="0">
                <a:latin typeface="Times New Roman" panose="02020603050405020304" pitchFamily="18" charset="0"/>
                <a:cs typeface="Times New Roman" panose="02020603050405020304" pitchFamily="18" charset="0"/>
              </a:rPr>
              <a:t>delito de acción pública reprimido con prisión de quince días a un año</a:t>
            </a:r>
            <a:r>
              <a:rPr lang="es-AR" sz="2200" dirty="0">
                <a:latin typeface="Times New Roman" panose="02020603050405020304" pitchFamily="18" charset="0"/>
                <a:cs typeface="Times New Roman" panose="02020603050405020304" pitchFamily="18" charset="0"/>
              </a:rPr>
              <a:t>).</a:t>
            </a:r>
          </a:p>
          <a:p>
            <a:pPr marL="342900" indent="-342900" algn="just">
              <a:spcAft>
                <a:spcPts val="1800"/>
              </a:spcAft>
              <a:buFont typeface="Wingdings" panose="05000000000000000000" pitchFamily="2" charset="2"/>
              <a:buChar char="ü"/>
            </a:pPr>
            <a:r>
              <a:rPr lang="es-AR" sz="2200" dirty="0">
                <a:latin typeface="Times New Roman" panose="02020603050405020304" pitchFamily="18" charset="0"/>
                <a:cs typeface="Times New Roman" panose="02020603050405020304" pitchFamily="18" charset="0"/>
              </a:rPr>
              <a:t>Arrogarse título de Ingeniero sin corresponderle (</a:t>
            </a:r>
            <a:r>
              <a:rPr lang="es-AR" sz="2200" i="1" dirty="0">
                <a:latin typeface="Times New Roman" panose="02020603050405020304" pitchFamily="18" charset="0"/>
                <a:cs typeface="Times New Roman" panose="02020603050405020304" pitchFamily="18" charset="0"/>
              </a:rPr>
              <a:t>delito reprimido con multa</a:t>
            </a:r>
            <a:r>
              <a:rPr lang="es-AR" sz="2200" dirty="0">
                <a:latin typeface="Times New Roman" panose="02020603050405020304" pitchFamily="18" charset="0"/>
                <a:cs typeface="Times New Roman" panose="02020603050405020304" pitchFamily="18" charset="0"/>
              </a:rPr>
              <a:t>).</a:t>
            </a:r>
          </a:p>
          <a:p>
            <a:pPr marL="324000" algn="just">
              <a:spcAft>
                <a:spcPts val="1800"/>
              </a:spcAft>
            </a:pPr>
            <a:r>
              <a:rPr lang="es-AR" sz="2000" i="1" dirty="0">
                <a:latin typeface="Times New Roman" panose="02020603050405020304" pitchFamily="18" charset="0"/>
                <a:cs typeface="Times New Roman" panose="02020603050405020304" pitchFamily="18" charset="0"/>
              </a:rPr>
              <a:t>Las acciones se entablan por el Ministerio Público, de oficio o denuncia de tercero, Consejo o Junta.  Los Consejos y la Junta deben denunciar y podrán actuar como querellantes.</a:t>
            </a:r>
          </a:p>
          <a:p>
            <a:pPr marL="342900" indent="-342900" algn="just">
              <a:spcAft>
                <a:spcPts val="1800"/>
              </a:spcAft>
              <a:buFont typeface="Wingdings" panose="05000000000000000000" pitchFamily="2" charset="2"/>
              <a:buChar char="ü"/>
            </a:pPr>
            <a:r>
              <a:rPr lang="es-AR" sz="2200" dirty="0">
                <a:latin typeface="Times New Roman" panose="02020603050405020304" pitchFamily="18" charset="0"/>
                <a:cs typeface="Times New Roman" panose="02020603050405020304" pitchFamily="18" charset="0"/>
              </a:rPr>
              <a:t>La firma de documentos que signifique ejercicio de la profesión de Ingeniero, sin que el trabajo haya sido ejecutado por el profesional constituirá falta grave.</a:t>
            </a:r>
          </a:p>
          <a:p>
            <a:pPr marL="342900" indent="-342900" algn="just">
              <a:spcAft>
                <a:spcPts val="1800"/>
              </a:spcAft>
              <a:buFont typeface="Wingdings" panose="05000000000000000000" pitchFamily="2" charset="2"/>
              <a:buChar char="ü"/>
            </a:pPr>
            <a:r>
              <a:rPr lang="es-AR" sz="2200" dirty="0">
                <a:latin typeface="Times New Roman" panose="02020603050405020304" pitchFamily="18" charset="0"/>
                <a:cs typeface="Times New Roman" panose="02020603050405020304" pitchFamily="18" charset="0"/>
              </a:rPr>
              <a:t>El ejercicio de la profesión de Ingeniero sin estar matriculado o con la matrícula suspendida, constituirá falta grave.</a:t>
            </a:r>
            <a:endParaRPr lang="es-ES" sz="22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856EBB3D-3E84-1747-60D1-97EE574742E8}"/>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Transgresiones y Sanciones</a:t>
            </a:r>
          </a:p>
        </p:txBody>
      </p:sp>
    </p:spTree>
    <p:extLst>
      <p:ext uri="{BB962C8B-B14F-4D97-AF65-F5344CB8AC3E}">
        <p14:creationId xmlns:p14="http://schemas.microsoft.com/office/powerpoint/2010/main" val="20847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53" presetClass="entr" presetSubtype="16"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anim calcmode="lin" valueType="num">
                                      <p:cBhvr>
                                        <p:cTn id="9" dur="500" fill="hold"/>
                                        <p:tgtEl>
                                          <p:spTgt spid="3"/>
                                        </p:tgtEl>
                                        <p:attrNameLst>
                                          <p:attrName>ppt_w</p:attrName>
                                        </p:attrNameLst>
                                      </p:cBhvr>
                                      <p:tavLst>
                                        <p:tav tm="0">
                                          <p:val>
                                            <p:fltVal val="0"/>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animEffect transition="in" filter="fade">
                                      <p:cBhvr>
                                        <p:cTn id="11" dur="500"/>
                                        <p:tgtEl>
                                          <p:spTgt spid="3"/>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72F87-6DA6-B6E2-0388-F3530A9EE589}"/>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740A7C8-90B4-5654-513D-CD9DBF23B436}"/>
              </a:ext>
            </a:extLst>
          </p:cNvPr>
          <p:cNvSpPr txBox="1"/>
          <p:nvPr/>
        </p:nvSpPr>
        <p:spPr>
          <a:xfrm>
            <a:off x="791593" y="1203129"/>
            <a:ext cx="10608814" cy="3677930"/>
          </a:xfrm>
          <a:prstGeom prst="rect">
            <a:avLst/>
          </a:prstGeom>
          <a:noFill/>
        </p:spPr>
        <p:txBody>
          <a:bodyPr wrap="square">
            <a:spAutoFit/>
          </a:bodyPr>
          <a:lstStyle/>
          <a:p>
            <a:pPr algn="just">
              <a:spcAft>
                <a:spcPts val="1800"/>
              </a:spcAft>
            </a:pPr>
            <a:r>
              <a:rPr lang="es-AR" sz="2400" dirty="0">
                <a:latin typeface="Times New Roman" panose="02020603050405020304" pitchFamily="18" charset="0"/>
                <a:cs typeface="Times New Roman" panose="02020603050405020304" pitchFamily="18" charset="0"/>
              </a:rPr>
              <a:t>Las </a:t>
            </a:r>
            <a:r>
              <a:rPr lang="es-AR" sz="2400" u="sng" dirty="0">
                <a:latin typeface="Times New Roman" panose="02020603050405020304" pitchFamily="18" charset="0"/>
                <a:cs typeface="Times New Roman" panose="02020603050405020304" pitchFamily="18" charset="0"/>
              </a:rPr>
              <a:t>sanciones</a:t>
            </a:r>
            <a:r>
              <a:rPr lang="es-AR" sz="2400" dirty="0">
                <a:latin typeface="Times New Roman" panose="02020603050405020304" pitchFamily="18" charset="0"/>
                <a:cs typeface="Times New Roman" panose="02020603050405020304" pitchFamily="18" charset="0"/>
              </a:rPr>
              <a:t> previstas son:</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Advertencia.</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Amonestación.</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Censura pública.</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Multa ( $200,00 ~ $100.000,00 m/n ) (*)</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Suspensión en el ejercicio de la profesión (desde un mes hasta un año).</a:t>
            </a:r>
          </a:p>
          <a:p>
            <a:pPr marL="457200" indent="-457200" algn="just">
              <a:spcAft>
                <a:spcPts val="1200"/>
              </a:spcAft>
              <a:buFont typeface="+mj-lt"/>
              <a:buAutoNum type="alphaLcParenR"/>
            </a:pPr>
            <a:r>
              <a:rPr lang="es-AR" sz="2400" dirty="0">
                <a:latin typeface="Times New Roman" panose="02020603050405020304" pitchFamily="18" charset="0"/>
                <a:cs typeface="Times New Roman" panose="02020603050405020304" pitchFamily="18" charset="0"/>
              </a:rPr>
              <a:t>Cancelación de la matrícula.</a:t>
            </a:r>
            <a:endParaRPr lang="es-ES" sz="2400"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CFFEEBF5-9C7C-18C1-19F2-87191AC837C9}"/>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Transgresiones y Sanciones</a:t>
            </a:r>
          </a:p>
        </p:txBody>
      </p:sp>
      <p:sp>
        <p:nvSpPr>
          <p:cNvPr id="4" name="CuadroTexto 3">
            <a:extLst>
              <a:ext uri="{FF2B5EF4-FFF2-40B4-BE49-F238E27FC236}">
                <a16:creationId xmlns:a16="http://schemas.microsoft.com/office/drawing/2014/main" id="{A8CF92AE-6E1E-8829-41F1-62F1C66A3AF8}"/>
              </a:ext>
            </a:extLst>
          </p:cNvPr>
          <p:cNvSpPr txBox="1"/>
          <p:nvPr/>
        </p:nvSpPr>
        <p:spPr>
          <a:xfrm>
            <a:off x="791593" y="5270913"/>
            <a:ext cx="10608814" cy="1200329"/>
          </a:xfrm>
          <a:prstGeom prst="rect">
            <a:avLst/>
          </a:prstGeom>
          <a:noFill/>
        </p:spPr>
        <p:txBody>
          <a:bodyPr wrap="square">
            <a:spAutoFit/>
          </a:bodyPr>
          <a:lstStyle/>
          <a:p>
            <a:pPr algn="just">
              <a:spcAft>
                <a:spcPts val="1800"/>
              </a:spcAft>
            </a:pPr>
            <a:r>
              <a:rPr lang="es-AR" dirty="0">
                <a:latin typeface="Times New Roman" panose="02020603050405020304" pitchFamily="18" charset="0"/>
                <a:cs typeface="Times New Roman" panose="02020603050405020304" pitchFamily="18" charset="0"/>
              </a:rPr>
              <a:t>(*) Se copió la letra de la ley, pero hay que tener en cuenta que esto está expresado en m/n (moneda nacional), signo monetario que estuvo vigente hasta 1970. Para tener una idea de la multa la suma puede llegar a 30 veces el valor anual de la matrícula. Y el orden de ésta depende de cada Consejo pero por dar una referencia a 2024 sería $120.000, o sea que la multa podría alcanzar los $3.600.000 o alrededor de 3.400 USD.</a:t>
            </a:r>
          </a:p>
        </p:txBody>
      </p:sp>
    </p:spTree>
    <p:extLst>
      <p:ext uri="{BB962C8B-B14F-4D97-AF65-F5344CB8AC3E}">
        <p14:creationId xmlns:p14="http://schemas.microsoft.com/office/powerpoint/2010/main" val="101964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fltVal val="0"/>
                                          </p:val>
                                        </p:tav>
                                        <p:tav tm="100000">
                                          <p:val>
                                            <p:strVal val="#ppt_h"/>
                                          </p:val>
                                        </p:tav>
                                      </p:tavLst>
                                    </p:anim>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randombar(horizont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032F0-DAA0-9C68-07D0-F0716CCAB66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2E3A4C8-4179-7094-E03C-9C869B5FA7AB}"/>
              </a:ext>
            </a:extLst>
          </p:cNvPr>
          <p:cNvSpPr txBox="1"/>
          <p:nvPr/>
        </p:nvSpPr>
        <p:spPr>
          <a:xfrm>
            <a:off x="717570" y="1507483"/>
            <a:ext cx="10608814" cy="2923877"/>
          </a:xfrm>
          <a:prstGeom prst="rect">
            <a:avLst/>
          </a:prstGeom>
          <a:noFill/>
        </p:spPr>
        <p:txBody>
          <a:bodyPr wrap="square">
            <a:spAutoFit/>
          </a:bodyPr>
          <a:lstStyle/>
          <a:p>
            <a:pPr algn="just">
              <a:spcAft>
                <a:spcPts val="1200"/>
              </a:spcAft>
            </a:pPr>
            <a:r>
              <a:rPr lang="es-AR" sz="2400" b="1" dirty="0">
                <a:latin typeface="Times New Roman" panose="02020603050405020304" pitchFamily="18" charset="0"/>
                <a:cs typeface="Times New Roman" panose="02020603050405020304" pitchFamily="18" charset="0"/>
              </a:rPr>
              <a:t>Recurso de Reposición</a:t>
            </a:r>
          </a:p>
          <a:p>
            <a:pPr marL="342900" indent="-342900" algn="just">
              <a:spcAft>
                <a:spcPts val="12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ante el mismo organismo que haya dictado la resolución (¹)</a:t>
            </a:r>
          </a:p>
          <a:p>
            <a:pPr algn="just">
              <a:spcAft>
                <a:spcPts val="1200"/>
              </a:spcAft>
            </a:pPr>
            <a:r>
              <a:rPr lang="es-AR" sz="2400" b="1" dirty="0">
                <a:latin typeface="Times New Roman" panose="02020603050405020304" pitchFamily="18" charset="0"/>
                <a:cs typeface="Times New Roman" panose="02020603050405020304" pitchFamily="18" charset="0"/>
              </a:rPr>
              <a:t>Recurso de Apelación </a:t>
            </a:r>
            <a:r>
              <a:rPr lang="es-AR" sz="2400" dirty="0">
                <a:latin typeface="Times New Roman" panose="02020603050405020304" pitchFamily="18" charset="0"/>
                <a:cs typeface="Times New Roman" panose="02020603050405020304" pitchFamily="18" charset="0"/>
              </a:rPr>
              <a:t>(¹) (²)</a:t>
            </a:r>
          </a:p>
          <a:p>
            <a:pPr marL="342900" indent="-342900" algn="just">
              <a:spcAft>
                <a:spcPts val="12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ante la Junta → sólo sanciones c), d), e), y f) aplicadas por Consejo interviniente</a:t>
            </a:r>
          </a:p>
          <a:p>
            <a:pPr marL="342900" indent="-342900" algn="just">
              <a:spcAft>
                <a:spcPts val="1200"/>
              </a:spcAft>
              <a:buFont typeface="Wingdings" panose="05000000000000000000" pitchFamily="2" charset="2"/>
              <a:buChar char="ü"/>
            </a:pPr>
            <a:r>
              <a:rPr lang="es-AR" sz="2400" dirty="0">
                <a:latin typeface="Times New Roman" panose="02020603050405020304" pitchFamily="18" charset="0"/>
                <a:cs typeface="Times New Roman" panose="02020603050405020304" pitchFamily="18" charset="0"/>
              </a:rPr>
              <a:t>ante Cámara Nacional de Apelaciones (³)  → sólo sanciones e) y f) aplicadas por la Junta Central</a:t>
            </a:r>
            <a:endParaRPr lang="es-ES" sz="2400" dirty="0">
              <a:latin typeface="Times New Roman" panose="02020603050405020304" pitchFamily="18" charset="0"/>
              <a:cs typeface="Times New Roman" panose="02020603050405020304" pitchFamily="18" charset="0"/>
            </a:endParaRPr>
          </a:p>
        </p:txBody>
      </p:sp>
      <p:sp>
        <p:nvSpPr>
          <p:cNvPr id="3" name="CuadroTexto 2">
            <a:extLst>
              <a:ext uri="{FF2B5EF4-FFF2-40B4-BE49-F238E27FC236}">
                <a16:creationId xmlns:a16="http://schemas.microsoft.com/office/drawing/2014/main" id="{FDDD74E7-049D-7B64-C01D-DEBB2517F9F9}"/>
              </a:ext>
            </a:extLst>
          </p:cNvPr>
          <p:cNvSpPr txBox="1"/>
          <p:nvPr/>
        </p:nvSpPr>
        <p:spPr>
          <a:xfrm>
            <a:off x="2973977" y="267314"/>
            <a:ext cx="6096000" cy="707886"/>
          </a:xfrm>
          <a:prstGeom prst="rect">
            <a:avLst/>
          </a:prstGeom>
          <a:noFill/>
        </p:spPr>
        <p:txBody>
          <a:bodyPr wrap="square">
            <a:spAutoFit/>
          </a:bodyPr>
          <a:lstStyle/>
          <a:p>
            <a:pPr algn="ctr"/>
            <a:r>
              <a:rPr lang="es-ES" sz="4000" dirty="0">
                <a:latin typeface="Times New Roman" panose="02020603050405020304" pitchFamily="18" charset="0"/>
                <a:cs typeface="Times New Roman" panose="02020603050405020304" pitchFamily="18" charset="0"/>
              </a:rPr>
              <a:t>Recurrencia</a:t>
            </a:r>
          </a:p>
        </p:txBody>
      </p:sp>
      <p:sp>
        <p:nvSpPr>
          <p:cNvPr id="4" name="CuadroTexto 3">
            <a:extLst>
              <a:ext uri="{FF2B5EF4-FFF2-40B4-BE49-F238E27FC236}">
                <a16:creationId xmlns:a16="http://schemas.microsoft.com/office/drawing/2014/main" id="{50113013-5072-DA87-0A23-AF18C659C6A1}"/>
              </a:ext>
            </a:extLst>
          </p:cNvPr>
          <p:cNvSpPr txBox="1"/>
          <p:nvPr/>
        </p:nvSpPr>
        <p:spPr>
          <a:xfrm>
            <a:off x="791593" y="957443"/>
            <a:ext cx="10608814" cy="400110"/>
          </a:xfrm>
          <a:prstGeom prst="rect">
            <a:avLst/>
          </a:prstGeom>
          <a:noFill/>
        </p:spPr>
        <p:txBody>
          <a:bodyPr wrap="square">
            <a:spAutoFit/>
          </a:bodyPr>
          <a:lstStyle/>
          <a:p>
            <a:pPr algn="ctr">
              <a:spcAft>
                <a:spcPts val="1800"/>
              </a:spcAft>
            </a:pPr>
            <a:r>
              <a:rPr lang="es-AR" sz="2000" dirty="0">
                <a:latin typeface="Times New Roman" panose="02020603050405020304" pitchFamily="18" charset="0"/>
                <a:cs typeface="Times New Roman" panose="02020603050405020304" pitchFamily="18" charset="0"/>
              </a:rPr>
              <a:t>Decreto-Ley 6070/58  -  Sección V – Art. 29 ~ 33 </a:t>
            </a:r>
          </a:p>
        </p:txBody>
      </p:sp>
      <p:sp>
        <p:nvSpPr>
          <p:cNvPr id="5" name="CuadroTexto 4">
            <a:extLst>
              <a:ext uri="{FF2B5EF4-FFF2-40B4-BE49-F238E27FC236}">
                <a16:creationId xmlns:a16="http://schemas.microsoft.com/office/drawing/2014/main" id="{B3D620A3-E262-9101-DE62-4E6EC7624242}"/>
              </a:ext>
            </a:extLst>
          </p:cNvPr>
          <p:cNvSpPr txBox="1"/>
          <p:nvPr/>
        </p:nvSpPr>
        <p:spPr>
          <a:xfrm>
            <a:off x="791593" y="4581290"/>
            <a:ext cx="10608814" cy="1754326"/>
          </a:xfrm>
          <a:prstGeom prst="rect">
            <a:avLst/>
          </a:prstGeom>
          <a:noFill/>
        </p:spPr>
        <p:txBody>
          <a:bodyPr wrap="square">
            <a:spAutoFit/>
          </a:bodyPr>
          <a:lstStyle/>
          <a:p>
            <a:pPr algn="just">
              <a:spcAft>
                <a:spcPts val="600"/>
              </a:spcAft>
            </a:pPr>
            <a:r>
              <a:rPr lang="es-AR" sz="1400" dirty="0">
                <a:latin typeface="Times New Roman" panose="02020603050405020304" pitchFamily="18" charset="0"/>
                <a:cs typeface="Times New Roman" panose="02020603050405020304" pitchFamily="18" charset="0"/>
              </a:rPr>
              <a:t>(¹) Si el recurso se aplica al mismo organismo que sancionó es un </a:t>
            </a:r>
            <a:r>
              <a:rPr lang="es-AR" sz="1400" b="1" dirty="0">
                <a:latin typeface="Times New Roman" panose="02020603050405020304" pitchFamily="18" charset="0"/>
                <a:cs typeface="Times New Roman" panose="02020603050405020304" pitchFamily="18" charset="0"/>
              </a:rPr>
              <a:t>recurso de reposición</a:t>
            </a:r>
            <a:r>
              <a:rPr lang="es-AR" sz="1400" dirty="0">
                <a:latin typeface="Times New Roman" panose="02020603050405020304" pitchFamily="18" charset="0"/>
                <a:cs typeface="Times New Roman" panose="02020603050405020304" pitchFamily="18" charset="0"/>
              </a:rPr>
              <a:t>, si es ante un organismo superior a ese, se trata de una </a:t>
            </a:r>
            <a:r>
              <a:rPr lang="es-AR" sz="1400" b="1" dirty="0">
                <a:latin typeface="Times New Roman" panose="02020603050405020304" pitchFamily="18" charset="0"/>
                <a:cs typeface="Times New Roman" panose="02020603050405020304" pitchFamily="18" charset="0"/>
              </a:rPr>
              <a:t>apelación</a:t>
            </a:r>
            <a:r>
              <a:rPr lang="es-AR" sz="1400" dirty="0">
                <a:latin typeface="Times New Roman" panose="02020603050405020304" pitchFamily="18" charset="0"/>
                <a:cs typeface="Times New Roman" panose="02020603050405020304" pitchFamily="18" charset="0"/>
              </a:rPr>
              <a:t>. En el caso de la reposición el inciso (a) dice “para que el mismo organismo las revoque por </a:t>
            </a:r>
            <a:r>
              <a:rPr lang="es-AR" sz="1400" i="1" dirty="0">
                <a:latin typeface="Times New Roman" panose="02020603050405020304" pitchFamily="18" charset="0"/>
                <a:cs typeface="Times New Roman" panose="02020603050405020304" pitchFamily="18" charset="0"/>
              </a:rPr>
              <a:t>contrario imperio</a:t>
            </a:r>
            <a:r>
              <a:rPr lang="es-AR" sz="1400" dirty="0">
                <a:latin typeface="Times New Roman" panose="02020603050405020304" pitchFamily="18" charset="0"/>
                <a:cs typeface="Times New Roman" panose="02020603050405020304" pitchFamily="18" charset="0"/>
              </a:rPr>
              <a:t>” → esto es, el mismo organismo tiene </a:t>
            </a:r>
            <a:r>
              <a:rPr lang="es-AR" sz="1400" i="1" dirty="0">
                <a:latin typeface="Times New Roman" panose="02020603050405020304" pitchFamily="18" charset="0"/>
                <a:cs typeface="Times New Roman" panose="02020603050405020304" pitchFamily="18" charset="0"/>
              </a:rPr>
              <a:t>la potestad de revisar y por sí mismo</a:t>
            </a:r>
            <a:r>
              <a:rPr lang="es-AR" sz="1400" dirty="0">
                <a:latin typeface="Times New Roman" panose="02020603050405020304" pitchFamily="18" charset="0"/>
                <a:cs typeface="Times New Roman" panose="02020603050405020304" pitchFamily="18" charset="0"/>
              </a:rPr>
              <a:t> decidir deshacer lo actuado.</a:t>
            </a:r>
          </a:p>
          <a:p>
            <a:pPr algn="just">
              <a:spcAft>
                <a:spcPts val="600"/>
              </a:spcAft>
            </a:pPr>
            <a:r>
              <a:rPr lang="es-AR" sz="1400" dirty="0">
                <a:latin typeface="Times New Roman" panose="02020603050405020304" pitchFamily="18" charset="0"/>
                <a:cs typeface="Times New Roman" panose="02020603050405020304" pitchFamily="18" charset="0"/>
              </a:rPr>
              <a:t>(²) La norma da un plazo al apelante para “</a:t>
            </a:r>
            <a:r>
              <a:rPr lang="es-AR" sz="1400" i="1" dirty="0">
                <a:latin typeface="Times New Roman" panose="02020603050405020304" pitchFamily="18" charset="0"/>
                <a:cs typeface="Times New Roman" panose="02020603050405020304" pitchFamily="18" charset="0"/>
              </a:rPr>
              <a:t>expresar agravios</a:t>
            </a:r>
            <a:r>
              <a:rPr lang="es-AR" sz="1400" dirty="0">
                <a:latin typeface="Times New Roman" panose="02020603050405020304" pitchFamily="18" charset="0"/>
                <a:cs typeface="Times New Roman" panose="02020603050405020304" pitchFamily="18" charset="0"/>
              </a:rPr>
              <a:t>”, esto significa detallar por escrito cuáles son las razones por las que considera que la sanción aplicada es injusta o incorrecta. Esto incluye explicar cómo la decisión afecta sus derechos, por qué se opone a ella y los fundamentos legales o fácticos que respalden su posición.</a:t>
            </a:r>
          </a:p>
          <a:p>
            <a:pPr algn="just">
              <a:spcAft>
                <a:spcPts val="600"/>
              </a:spcAft>
            </a:pPr>
            <a:r>
              <a:rPr lang="es-AR" sz="1400" dirty="0">
                <a:latin typeface="Times New Roman" panose="02020603050405020304" pitchFamily="18" charset="0"/>
                <a:cs typeface="Times New Roman" panose="02020603050405020304" pitchFamily="18" charset="0"/>
              </a:rPr>
              <a:t>(³) Se trata de la Cámara Nacional de Apelaciones en lo Civil, Comercial y Penal Especial y en lo Contencioso-administrativo.</a:t>
            </a:r>
          </a:p>
        </p:txBody>
      </p:sp>
      <p:pic>
        <p:nvPicPr>
          <p:cNvPr id="6" name="Imagen 5">
            <a:extLst>
              <a:ext uri="{FF2B5EF4-FFF2-40B4-BE49-F238E27FC236}">
                <a16:creationId xmlns:a16="http://schemas.microsoft.com/office/drawing/2014/main" id="{586ECB0D-D7B8-2B06-0ED2-CF4E0C11C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44119" y="885826"/>
            <a:ext cx="2600181" cy="2197000"/>
          </a:xfrm>
          <a:prstGeom prst="rect">
            <a:avLst/>
          </a:prstGeom>
        </p:spPr>
      </p:pic>
      <p:pic>
        <p:nvPicPr>
          <p:cNvPr id="8" name="Imagen 7">
            <a:extLst>
              <a:ext uri="{FF2B5EF4-FFF2-40B4-BE49-F238E27FC236}">
                <a16:creationId xmlns:a16="http://schemas.microsoft.com/office/drawing/2014/main" id="{42538F95-7047-6BFE-9C90-22A246BCD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3999" y="1473062"/>
            <a:ext cx="2182101" cy="1108214"/>
          </a:xfrm>
          <a:prstGeom prst="rect">
            <a:avLst/>
          </a:prstGeom>
        </p:spPr>
      </p:pic>
    </p:spTree>
    <p:extLst>
      <p:ext uri="{BB962C8B-B14F-4D97-AF65-F5344CB8AC3E}">
        <p14:creationId xmlns:p14="http://schemas.microsoft.com/office/powerpoint/2010/main" val="120967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E798-7A05-4921-CCAB-AAF025F40F4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13093D8D-C275-BA4A-CF6B-B26E2E10ECFC}"/>
              </a:ext>
            </a:extLst>
          </p:cNvPr>
          <p:cNvSpPr txBox="1"/>
          <p:nvPr/>
        </p:nvSpPr>
        <p:spPr>
          <a:xfrm>
            <a:off x="791593" y="1187458"/>
            <a:ext cx="10608814" cy="1384995"/>
          </a:xfrm>
          <a:prstGeom prst="rect">
            <a:avLst/>
          </a:prstGeom>
          <a:noFill/>
        </p:spPr>
        <p:txBody>
          <a:bodyPr wrap="square">
            <a:spAutoFit/>
          </a:bodyPr>
          <a:lstStyle/>
          <a:p>
            <a:pPr algn="just">
              <a:spcAft>
                <a:spcPts val="1800"/>
              </a:spcAft>
            </a:pPr>
            <a:r>
              <a:rPr lang="es-AR" sz="2800" dirty="0">
                <a:latin typeface="Times New Roman" panose="02020603050405020304" pitchFamily="18" charset="0"/>
                <a:cs typeface="Times New Roman" panose="02020603050405020304" pitchFamily="18" charset="0"/>
              </a:rPr>
              <a:t>Constituyen la retribución por el </a:t>
            </a:r>
            <a:r>
              <a:rPr lang="es-AR" sz="2800" b="1" dirty="0">
                <a:latin typeface="Times New Roman" panose="02020603050405020304" pitchFamily="18" charset="0"/>
                <a:cs typeface="Times New Roman" panose="02020603050405020304" pitchFamily="18" charset="0"/>
              </a:rPr>
              <a:t>Trabajo</a:t>
            </a:r>
            <a:r>
              <a:rPr lang="es-AR" sz="2800" dirty="0">
                <a:latin typeface="Times New Roman" panose="02020603050405020304" pitchFamily="18" charset="0"/>
                <a:cs typeface="Times New Roman" panose="02020603050405020304" pitchFamily="18" charset="0"/>
              </a:rPr>
              <a:t> y la </a:t>
            </a:r>
            <a:r>
              <a:rPr lang="es-AR" sz="2800" b="1" dirty="0">
                <a:latin typeface="Times New Roman" panose="02020603050405020304" pitchFamily="18" charset="0"/>
                <a:cs typeface="Times New Roman" panose="02020603050405020304" pitchFamily="18" charset="0"/>
              </a:rPr>
              <a:t>Responsabilidad del Profesional</a:t>
            </a:r>
            <a:r>
              <a:rPr lang="es-AR" sz="2800" dirty="0">
                <a:latin typeface="Times New Roman" panose="02020603050405020304" pitchFamily="18" charset="0"/>
                <a:cs typeface="Times New Roman" panose="02020603050405020304" pitchFamily="18" charset="0"/>
              </a:rPr>
              <a:t> en la ejecución de la tarea encomendada e incluyen el pago de los </a:t>
            </a:r>
            <a:r>
              <a:rPr lang="es-AR" sz="2800" b="1" dirty="0">
                <a:latin typeface="Times New Roman" panose="02020603050405020304" pitchFamily="18" charset="0"/>
                <a:cs typeface="Times New Roman" panose="02020603050405020304" pitchFamily="18" charset="0"/>
              </a:rPr>
              <a:t>Gastos Generales </a:t>
            </a:r>
            <a:r>
              <a:rPr lang="es-AR" sz="2800" dirty="0">
                <a:latin typeface="Times New Roman" panose="02020603050405020304" pitchFamily="18" charset="0"/>
                <a:cs typeface="Times New Roman" panose="02020603050405020304" pitchFamily="18" charset="0"/>
              </a:rPr>
              <a:t>de su oficina.</a:t>
            </a:r>
          </a:p>
        </p:txBody>
      </p:sp>
      <p:sp>
        <p:nvSpPr>
          <p:cNvPr id="3" name="CuadroTexto 2">
            <a:extLst>
              <a:ext uri="{FF2B5EF4-FFF2-40B4-BE49-F238E27FC236}">
                <a16:creationId xmlns:a16="http://schemas.microsoft.com/office/drawing/2014/main" id="{BFB9416B-C103-312F-F8AA-2FE3661993A6}"/>
              </a:ext>
            </a:extLst>
          </p:cNvPr>
          <p:cNvSpPr txBox="1"/>
          <p:nvPr/>
        </p:nvSpPr>
        <p:spPr>
          <a:xfrm>
            <a:off x="3048000" y="248264"/>
            <a:ext cx="6096000" cy="769441"/>
          </a:xfrm>
          <a:prstGeom prst="rect">
            <a:avLst/>
          </a:prstGeom>
          <a:noFill/>
        </p:spPr>
        <p:txBody>
          <a:bodyPr wrap="square">
            <a:spAutoFit/>
          </a:bodyPr>
          <a:lstStyle/>
          <a:p>
            <a:pPr algn="ctr"/>
            <a:r>
              <a:rPr lang="es-ES" sz="4400" dirty="0">
                <a:latin typeface="Times New Roman" panose="02020603050405020304" pitchFamily="18" charset="0"/>
                <a:cs typeface="Times New Roman" panose="02020603050405020304" pitchFamily="18" charset="0"/>
              </a:rPr>
              <a:t>Honorarios Profesionales</a:t>
            </a:r>
          </a:p>
        </p:txBody>
      </p:sp>
      <p:sp>
        <p:nvSpPr>
          <p:cNvPr id="4" name="CuadroTexto 3">
            <a:extLst>
              <a:ext uri="{FF2B5EF4-FFF2-40B4-BE49-F238E27FC236}">
                <a16:creationId xmlns:a16="http://schemas.microsoft.com/office/drawing/2014/main" id="{01FB7743-6D90-1204-79C1-D3EA4256950A}"/>
              </a:ext>
            </a:extLst>
          </p:cNvPr>
          <p:cNvSpPr txBox="1"/>
          <p:nvPr/>
        </p:nvSpPr>
        <p:spPr>
          <a:xfrm>
            <a:off x="791593" y="2888902"/>
            <a:ext cx="10608814" cy="3354765"/>
          </a:xfrm>
          <a:prstGeom prst="rect">
            <a:avLst/>
          </a:prstGeom>
          <a:noFill/>
        </p:spPr>
        <p:txBody>
          <a:bodyPr wrap="square">
            <a:spAutoFit/>
          </a:bodyPr>
          <a:lstStyle/>
          <a:p>
            <a:pPr algn="just">
              <a:spcAft>
                <a:spcPts val="1200"/>
              </a:spcAft>
            </a:pPr>
            <a:r>
              <a:rPr lang="es-AR" sz="2800" dirty="0">
                <a:latin typeface="Times New Roman" panose="02020603050405020304" pitchFamily="18" charset="0"/>
                <a:cs typeface="Times New Roman" panose="02020603050405020304" pitchFamily="18" charset="0"/>
              </a:rPr>
              <a:t>Característica de Orden Público</a:t>
            </a:r>
          </a:p>
          <a:p>
            <a:pPr marL="432000" algn="just">
              <a:spcAft>
                <a:spcPts val="1200"/>
              </a:spcAft>
            </a:pPr>
            <a:r>
              <a:rPr lang="es-AR" dirty="0">
                <a:latin typeface="Times New Roman" panose="02020603050405020304" pitchFamily="18" charset="0"/>
                <a:cs typeface="Times New Roman" panose="02020603050405020304" pitchFamily="18" charset="0"/>
              </a:rPr>
              <a:t>El orden público es el conjunto de condiciones fundamentales que rigen la vida social en una comunidad jurídica. Se trata de normas jurídicas que son imperativas y no pueden ser desconocidas por los particulares. Que algo sea de "orden público" significa que las normas que lo regulan son imperativas, es decir, no pueden ser modificadas ni ignoradas por acuerdos privados. Esto asegura que ciertos principios o derechos básicos prevalezcan sobre cualquier contrato o pacto entre partes.</a:t>
            </a:r>
          </a:p>
          <a:p>
            <a:pPr marL="432000" algn="just">
              <a:spcAft>
                <a:spcPts val="1200"/>
              </a:spcAft>
            </a:pPr>
            <a:r>
              <a:rPr lang="es-AR" dirty="0">
                <a:latin typeface="Times New Roman" panose="02020603050405020304" pitchFamily="18" charset="0"/>
                <a:cs typeface="Times New Roman" panose="02020603050405020304" pitchFamily="18" charset="0"/>
              </a:rPr>
              <a:t>En el caso de los honorarios profesionales, decir que son de "orden público" implica que: </a:t>
            </a:r>
          </a:p>
          <a:p>
            <a:pPr marL="756000" indent="-342900" algn="just">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No pueden ser renunciados o reducidos por el profesional por debajo de un mínimo establecido por ley.</a:t>
            </a:r>
          </a:p>
          <a:p>
            <a:pPr marL="756000" indent="-342900" algn="just">
              <a:spcAft>
                <a:spcPts val="1200"/>
              </a:spcAft>
              <a:buFont typeface="Wingdings" panose="05000000000000000000" pitchFamily="2" charset="2"/>
              <a:buChar char="ü"/>
            </a:pPr>
            <a:r>
              <a:rPr lang="es-AR" dirty="0">
                <a:latin typeface="Times New Roman" panose="02020603050405020304" pitchFamily="18" charset="0"/>
                <a:cs typeface="Times New Roman" panose="02020603050405020304" pitchFamily="18" charset="0"/>
              </a:rPr>
              <a:t>Se busca proteger la dignidad de la profesión y garantizar una retribución adecuada.</a:t>
            </a:r>
          </a:p>
        </p:txBody>
      </p:sp>
    </p:spTree>
    <p:extLst>
      <p:ext uri="{BB962C8B-B14F-4D97-AF65-F5344CB8AC3E}">
        <p14:creationId xmlns:p14="http://schemas.microsoft.com/office/powerpoint/2010/main" val="603234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5C05A-05BE-865F-79F6-D112C1131C5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D78FF2FB-E544-66CF-1BE4-CA70E8901A1E}"/>
              </a:ext>
            </a:extLst>
          </p:cNvPr>
          <p:cNvSpPr txBox="1"/>
          <p:nvPr/>
        </p:nvSpPr>
        <p:spPr>
          <a:xfrm>
            <a:off x="3048000" y="248264"/>
            <a:ext cx="6096000" cy="769441"/>
          </a:xfrm>
          <a:prstGeom prst="rect">
            <a:avLst/>
          </a:prstGeom>
          <a:noFill/>
        </p:spPr>
        <p:txBody>
          <a:bodyPr wrap="square">
            <a:spAutoFit/>
          </a:bodyPr>
          <a:lstStyle/>
          <a:p>
            <a:pPr algn="ctr"/>
            <a:r>
              <a:rPr lang="es-ES" sz="4400" dirty="0">
                <a:latin typeface="Times New Roman" panose="02020603050405020304" pitchFamily="18" charset="0"/>
                <a:cs typeface="Times New Roman" panose="02020603050405020304" pitchFamily="18" charset="0"/>
              </a:rPr>
              <a:t>Honorarios Profesionales</a:t>
            </a:r>
          </a:p>
        </p:txBody>
      </p:sp>
      <p:sp>
        <p:nvSpPr>
          <p:cNvPr id="4" name="CuadroTexto 3">
            <a:extLst>
              <a:ext uri="{FF2B5EF4-FFF2-40B4-BE49-F238E27FC236}">
                <a16:creationId xmlns:a16="http://schemas.microsoft.com/office/drawing/2014/main" id="{4F62E930-9F0D-AE9B-39C5-1B0208F101C9}"/>
              </a:ext>
            </a:extLst>
          </p:cNvPr>
          <p:cNvSpPr txBox="1"/>
          <p:nvPr/>
        </p:nvSpPr>
        <p:spPr>
          <a:xfrm>
            <a:off x="791593" y="1107727"/>
            <a:ext cx="10608814" cy="5062924"/>
          </a:xfrm>
          <a:prstGeom prst="rect">
            <a:avLst/>
          </a:prstGeom>
          <a:noFill/>
        </p:spPr>
        <p:txBody>
          <a:bodyPr wrap="square">
            <a:spAutoFit/>
          </a:bodyPr>
          <a:lstStyle/>
          <a:p>
            <a:pPr algn="just">
              <a:spcAft>
                <a:spcPts val="1200"/>
              </a:spcAft>
            </a:pPr>
            <a:r>
              <a:rPr lang="es-AR" sz="2800" dirty="0">
                <a:latin typeface="Times New Roman" panose="02020603050405020304" pitchFamily="18" charset="0"/>
                <a:cs typeface="Times New Roman" panose="02020603050405020304" pitchFamily="18" charset="0"/>
              </a:rPr>
              <a:t>Característica de Orden Público</a:t>
            </a:r>
          </a:p>
          <a:p>
            <a:pPr marL="432000" algn="just">
              <a:spcAft>
                <a:spcPts val="1800"/>
              </a:spcAft>
            </a:pPr>
            <a:r>
              <a:rPr lang="es-AR" sz="2400" dirty="0">
                <a:latin typeface="Times New Roman" panose="02020603050405020304" pitchFamily="18" charset="0"/>
                <a:cs typeface="Times New Roman" panose="02020603050405020304" pitchFamily="18" charset="0"/>
              </a:rPr>
              <a:t>Desde la desregulación económica de 1995 (convertibilidad), varias actividades profesionales quedaron sin un arancel obligatorio. Por ejemplo, ingenieros, contadores o abogados deben negociar honorarios en el ámbito privado. </a:t>
            </a:r>
          </a:p>
          <a:p>
            <a:pPr marL="432000" algn="just">
              <a:spcAft>
                <a:spcPts val="1800"/>
              </a:spcAft>
            </a:pPr>
            <a:r>
              <a:rPr lang="es-AR" sz="2400" i="1" dirty="0">
                <a:latin typeface="Times New Roman" panose="02020603050405020304" pitchFamily="18" charset="0"/>
                <a:cs typeface="Times New Roman" panose="02020603050405020304" pitchFamily="18" charset="0"/>
              </a:rPr>
              <a:t>Sin embargo, los principios de orden público siguen vigentes en algunos casos</a:t>
            </a:r>
            <a:r>
              <a:rPr lang="es-AR" sz="2400" dirty="0">
                <a:latin typeface="Times New Roman" panose="02020603050405020304" pitchFamily="18" charset="0"/>
                <a:cs typeface="Times New Roman" panose="02020603050405020304" pitchFamily="18" charset="0"/>
              </a:rPr>
              <a:t>:</a:t>
            </a:r>
          </a:p>
          <a:p>
            <a:pPr marL="774900" indent="-342900" algn="just">
              <a:spcAft>
                <a:spcPts val="1800"/>
              </a:spcAft>
              <a:buFont typeface="Wingdings" panose="05000000000000000000" pitchFamily="2" charset="2"/>
              <a:buChar char="ü"/>
            </a:pPr>
            <a:r>
              <a:rPr lang="es-AR" sz="2400" b="1" dirty="0">
                <a:latin typeface="Times New Roman" panose="02020603050405020304" pitchFamily="18" charset="0"/>
                <a:cs typeface="Times New Roman" panose="02020603050405020304" pitchFamily="18" charset="0"/>
              </a:rPr>
              <a:t>Honorarios en procesos judiciales: </a:t>
            </a:r>
            <a:r>
              <a:rPr lang="es-AR" sz="2400" dirty="0">
                <a:latin typeface="Times New Roman" panose="02020603050405020304" pitchFamily="18" charset="0"/>
                <a:cs typeface="Times New Roman" panose="02020603050405020304" pitchFamily="18" charset="0"/>
              </a:rPr>
              <a:t>por ley, los jueces regulan honorarios de abogados, peritos y otros auxiliares de justicia (Art. 505 y ss. del Código Civil y Comercial, y leyes procesales provinciales).</a:t>
            </a:r>
          </a:p>
          <a:p>
            <a:pPr marL="774900" indent="-342900" algn="just">
              <a:spcAft>
                <a:spcPts val="1800"/>
              </a:spcAft>
              <a:buFont typeface="Wingdings" panose="05000000000000000000" pitchFamily="2" charset="2"/>
              <a:buChar char="ü"/>
            </a:pPr>
            <a:r>
              <a:rPr lang="es-AR" sz="2400" b="1" dirty="0">
                <a:latin typeface="Times New Roman" panose="02020603050405020304" pitchFamily="18" charset="0"/>
                <a:cs typeface="Times New Roman" panose="02020603050405020304" pitchFamily="18" charset="0"/>
              </a:rPr>
              <a:t>Protección de honorarios mínimos: </a:t>
            </a:r>
            <a:r>
              <a:rPr lang="es-AR" sz="2400" dirty="0">
                <a:latin typeface="Times New Roman" panose="02020603050405020304" pitchFamily="18" charset="0"/>
                <a:cs typeface="Times New Roman" panose="02020603050405020304" pitchFamily="18" charset="0"/>
              </a:rPr>
              <a:t>algunas provincias o profesiones todavía conservan leyes arancelarias que garantizan mínimos. Estas normas son vistas como de orden público en los ámbitos donde se aplican.</a:t>
            </a:r>
          </a:p>
        </p:txBody>
      </p:sp>
    </p:spTree>
    <p:extLst>
      <p:ext uri="{BB962C8B-B14F-4D97-AF65-F5344CB8AC3E}">
        <p14:creationId xmlns:p14="http://schemas.microsoft.com/office/powerpoint/2010/main" val="14916922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3546D-3C8E-EC5C-AF5E-05C75F968532}"/>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0666151B-EA7F-C693-485F-764940280445}"/>
              </a:ext>
            </a:extLst>
          </p:cNvPr>
          <p:cNvSpPr txBox="1"/>
          <p:nvPr/>
        </p:nvSpPr>
        <p:spPr>
          <a:xfrm>
            <a:off x="1368640" y="1094650"/>
            <a:ext cx="9454719" cy="5216813"/>
          </a:xfrm>
          <a:prstGeom prst="rect">
            <a:avLst/>
          </a:prstGeom>
          <a:noFill/>
        </p:spPr>
        <p:txBody>
          <a:bodyPr wrap="square">
            <a:spAutoFit/>
          </a:bodyPr>
          <a:lstStyle/>
          <a:p>
            <a:pPr>
              <a:spcAft>
                <a:spcPts val="1200"/>
              </a:spcAft>
            </a:pPr>
            <a:r>
              <a:rPr lang="es-ES" sz="3600" b="0" i="0" dirty="0">
                <a:solidFill>
                  <a:srgbClr val="000000"/>
                </a:solidFill>
                <a:effectLst/>
                <a:latin typeface="Times New Roman" panose="02020603050405020304" pitchFamily="18" charset="0"/>
                <a:cs typeface="Times New Roman" panose="02020603050405020304" pitchFamily="18" charset="0"/>
              </a:rPr>
              <a:t>Funciones del Profesional </a:t>
            </a:r>
          </a:p>
          <a:p>
            <a:pPr>
              <a:spcAft>
                <a:spcPts val="1200"/>
              </a:spcAft>
            </a:pPr>
            <a:r>
              <a:rPr lang="es-AR" sz="2000" b="0" i="0" dirty="0">
                <a:solidFill>
                  <a:srgbClr val="000000"/>
                </a:solidFill>
                <a:effectLst/>
                <a:latin typeface="Times New Roman" panose="02020603050405020304" pitchFamily="18" charset="0"/>
                <a:cs typeface="Times New Roman" panose="02020603050405020304" pitchFamily="18" charset="0"/>
              </a:rPr>
              <a:t>En los consejos los llaman Roles Profesionales y constituyen la esencia del </a:t>
            </a:r>
            <a:r>
              <a:rPr lang="es-AR" sz="2000" dirty="0">
                <a:solidFill>
                  <a:srgbClr val="000000"/>
                </a:solidFill>
                <a:latin typeface="Times New Roman" panose="02020603050405020304" pitchFamily="18" charset="0"/>
                <a:cs typeface="Times New Roman" panose="02020603050405020304" pitchFamily="18" charset="0"/>
              </a:rPr>
              <a:t>aspecto </a:t>
            </a:r>
            <a:r>
              <a:rPr lang="es-AR" sz="2000" b="0" i="0" dirty="0">
                <a:solidFill>
                  <a:srgbClr val="000000"/>
                </a:solidFill>
                <a:effectLst/>
                <a:latin typeface="Times New Roman" panose="02020603050405020304" pitchFamily="18" charset="0"/>
                <a:cs typeface="Times New Roman" panose="02020603050405020304" pitchFamily="18" charset="0"/>
              </a:rPr>
              <a:t>laboral, y buscan definirlos claramente para poder delimitar con claridad obligaciones y responsabilidades. </a:t>
            </a:r>
            <a:endParaRPr lang="es-ES" sz="2000" b="0" i="0" dirty="0">
              <a:solidFill>
                <a:srgbClr val="000000"/>
              </a:solidFill>
              <a:effectLst/>
              <a:latin typeface="Times New Roman" panose="02020603050405020304" pitchFamily="18" charset="0"/>
              <a:cs typeface="Times New Roman" panose="02020603050405020304" pitchFamily="18" charset="0"/>
            </a:endParaRPr>
          </a:p>
          <a:p>
            <a:pPr marL="4572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Proyectista </a:t>
            </a:r>
          </a:p>
          <a:p>
            <a:pPr marL="4572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Director de obra</a:t>
            </a:r>
          </a:p>
          <a:p>
            <a:pPr marL="4572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Representante técnico </a:t>
            </a:r>
          </a:p>
          <a:p>
            <a:pPr marL="8280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Perito técnico </a:t>
            </a:r>
          </a:p>
          <a:p>
            <a:pPr marL="8280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Árbitro</a:t>
            </a:r>
          </a:p>
          <a:p>
            <a:pPr marL="457200" indent="-457200">
              <a:spcAft>
                <a:spcPts val="600"/>
              </a:spcAft>
              <a:buFont typeface="Wingdings" panose="05000000000000000000" pitchFamily="2" charset="2"/>
              <a:buChar char="ü"/>
            </a:pPr>
            <a:r>
              <a:rPr lang="es-ES" sz="3200" b="0" i="0" dirty="0">
                <a:solidFill>
                  <a:srgbClr val="000000"/>
                </a:solidFill>
                <a:effectLst/>
                <a:latin typeface="Times New Roman" panose="02020603050405020304" pitchFamily="18" charset="0"/>
                <a:cs typeface="Times New Roman" panose="02020603050405020304" pitchFamily="18" charset="0"/>
              </a:rPr>
              <a:t>Asistente técnico – Asesor - Consultor</a:t>
            </a:r>
            <a:endParaRPr lang="es-ES" sz="32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4692184C-34D3-D6BF-1D48-3BEB82070E05}"/>
              </a:ext>
            </a:extLst>
          </p:cNvPr>
          <p:cNvSpPr txBox="1"/>
          <p:nvPr/>
        </p:nvSpPr>
        <p:spPr>
          <a:xfrm>
            <a:off x="3048000" y="161817"/>
            <a:ext cx="6096000" cy="769441"/>
          </a:xfrm>
          <a:prstGeom prst="rect">
            <a:avLst/>
          </a:prstGeom>
          <a:noFill/>
        </p:spPr>
        <p:txBody>
          <a:bodyPr wrap="square">
            <a:spAutoFit/>
          </a:bodyPr>
          <a:lstStyle/>
          <a:p>
            <a:pPr algn="ctr"/>
            <a:r>
              <a:rPr lang="es-ES" sz="4400" dirty="0">
                <a:latin typeface="Times New Roman" panose="02020603050405020304" pitchFamily="18" charset="0"/>
                <a:cs typeface="Times New Roman" panose="02020603050405020304" pitchFamily="18" charset="0"/>
              </a:rPr>
              <a:t>Honorarios Profesionales</a:t>
            </a:r>
          </a:p>
        </p:txBody>
      </p:sp>
    </p:spTree>
    <p:extLst>
      <p:ext uri="{BB962C8B-B14F-4D97-AF65-F5344CB8AC3E}">
        <p14:creationId xmlns:p14="http://schemas.microsoft.com/office/powerpoint/2010/main" val="1304569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D2FE96E-1745-45B7-D3A8-094B076B1589}"/>
              </a:ext>
            </a:extLst>
          </p:cNvPr>
          <p:cNvSpPr txBox="1"/>
          <p:nvPr/>
        </p:nvSpPr>
        <p:spPr>
          <a:xfrm>
            <a:off x="630315" y="412789"/>
            <a:ext cx="10786368" cy="2277547"/>
          </a:xfrm>
          <a:prstGeom prst="rect">
            <a:avLst/>
          </a:prstGeom>
          <a:noFill/>
        </p:spPr>
        <p:txBody>
          <a:bodyPr wrap="square">
            <a:spAutoFit/>
          </a:bodyPr>
          <a:lstStyle/>
          <a:p>
            <a:pPr algn="ctr">
              <a:spcAft>
                <a:spcPts val="1200"/>
              </a:spcAft>
            </a:pPr>
            <a:r>
              <a:rPr lang="es-AR" sz="2800" b="1" i="0" dirty="0">
                <a:solidFill>
                  <a:srgbClr val="000000"/>
                </a:solidFill>
                <a:effectLst/>
                <a:latin typeface="Times New Roman" panose="02020603050405020304" pitchFamily="18" charset="0"/>
                <a:cs typeface="Times New Roman" panose="02020603050405020304" pitchFamily="18" charset="0"/>
              </a:rPr>
              <a:t>EJERCICIO PROFESIONAL DE LA INGENIERÍA</a:t>
            </a:r>
          </a:p>
          <a:p>
            <a:pPr algn="ctr">
              <a:spcAft>
                <a:spcPts val="1200"/>
              </a:spcAft>
            </a:pPr>
            <a:endParaRPr lang="es-AR" sz="2800" b="0" i="0" dirty="0">
              <a:solidFill>
                <a:srgbClr val="000000"/>
              </a:solidFill>
              <a:effectLst/>
              <a:latin typeface="Times New Roman" panose="02020603050405020304" pitchFamily="18" charset="0"/>
              <a:cs typeface="Times New Roman" panose="02020603050405020304" pitchFamily="18" charset="0"/>
            </a:endParaRPr>
          </a:p>
          <a:p>
            <a:pPr algn="ctr">
              <a:spcAft>
                <a:spcPts val="1200"/>
              </a:spcAft>
            </a:pPr>
            <a:endParaRPr lang="es-AR" sz="2800" dirty="0">
              <a:solidFill>
                <a:srgbClr val="000000"/>
              </a:solidFill>
              <a:latin typeface="Times New Roman" panose="02020603050405020304" pitchFamily="18" charset="0"/>
              <a:cs typeface="Times New Roman" panose="02020603050405020304" pitchFamily="18" charset="0"/>
            </a:endParaRPr>
          </a:p>
          <a:p>
            <a:pPr algn="ctr">
              <a:spcAft>
                <a:spcPts val="1200"/>
              </a:spcAft>
            </a:pPr>
            <a:endParaRPr lang="es-AR" sz="28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Elipse 3">
            <a:extLst>
              <a:ext uri="{FF2B5EF4-FFF2-40B4-BE49-F238E27FC236}">
                <a16:creationId xmlns:a16="http://schemas.microsoft.com/office/drawing/2014/main" id="{4E08240A-2EA1-7088-74CE-8E780C213DB5}"/>
              </a:ext>
            </a:extLst>
          </p:cNvPr>
          <p:cNvSpPr/>
          <p:nvPr/>
        </p:nvSpPr>
        <p:spPr>
          <a:xfrm>
            <a:off x="1556551" y="1423382"/>
            <a:ext cx="2663301" cy="1207363"/>
          </a:xfrm>
          <a:prstGeom prst="ellipse">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Ingeniería</a:t>
            </a:r>
          </a:p>
        </p:txBody>
      </p:sp>
      <p:sp>
        <p:nvSpPr>
          <p:cNvPr id="5" name="Elipse 4">
            <a:extLst>
              <a:ext uri="{FF2B5EF4-FFF2-40B4-BE49-F238E27FC236}">
                <a16:creationId xmlns:a16="http://schemas.microsoft.com/office/drawing/2014/main" id="{8BADFA51-7B99-96EF-C393-D0FA9935C420}"/>
              </a:ext>
            </a:extLst>
          </p:cNvPr>
          <p:cNvSpPr/>
          <p:nvPr/>
        </p:nvSpPr>
        <p:spPr>
          <a:xfrm>
            <a:off x="7972148" y="1423382"/>
            <a:ext cx="2663301" cy="1207363"/>
          </a:xfrm>
          <a:prstGeom prst="ellipse">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latin typeface="Times New Roman" panose="02020603050405020304" pitchFamily="18" charset="0"/>
                <a:cs typeface="Times New Roman" panose="02020603050405020304" pitchFamily="18" charset="0"/>
              </a:rPr>
              <a:t>Sociedad</a:t>
            </a:r>
          </a:p>
        </p:txBody>
      </p:sp>
      <p:sp>
        <p:nvSpPr>
          <p:cNvPr id="6" name="Elipse 5">
            <a:extLst>
              <a:ext uri="{FF2B5EF4-FFF2-40B4-BE49-F238E27FC236}">
                <a16:creationId xmlns:a16="http://schemas.microsoft.com/office/drawing/2014/main" id="{D64910D3-E264-FD0D-DE11-94158DC190EB}"/>
              </a:ext>
            </a:extLst>
          </p:cNvPr>
          <p:cNvSpPr/>
          <p:nvPr/>
        </p:nvSpPr>
        <p:spPr>
          <a:xfrm>
            <a:off x="4764349" y="1423383"/>
            <a:ext cx="2663301" cy="1207363"/>
          </a:xfrm>
          <a:prstGeom prst="ellipse">
            <a:avLst/>
          </a:prstGeom>
          <a:noFill/>
          <a:ln>
            <a:solidFill>
              <a:schemeClr val="accent1">
                <a:shade val="15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3200" dirty="0">
                <a:solidFill>
                  <a:schemeClr val="accent1">
                    <a:lumMod val="75000"/>
                  </a:schemeClr>
                </a:solidFill>
                <a:latin typeface="Times New Roman" panose="02020603050405020304" pitchFamily="18" charset="0"/>
                <a:cs typeface="Times New Roman" panose="02020603050405020304" pitchFamily="18" charset="0"/>
              </a:rPr>
              <a:t>Ingeniero</a:t>
            </a:r>
          </a:p>
        </p:txBody>
      </p:sp>
      <p:sp>
        <p:nvSpPr>
          <p:cNvPr id="8" name="Flecha: a la izquierda y derecha 7">
            <a:extLst>
              <a:ext uri="{FF2B5EF4-FFF2-40B4-BE49-F238E27FC236}">
                <a16:creationId xmlns:a16="http://schemas.microsoft.com/office/drawing/2014/main" id="{DB36F612-D11C-C476-A8EC-B011EAF488DF}"/>
              </a:ext>
            </a:extLst>
          </p:cNvPr>
          <p:cNvSpPr/>
          <p:nvPr/>
        </p:nvSpPr>
        <p:spPr>
          <a:xfrm>
            <a:off x="4384526" y="1912532"/>
            <a:ext cx="752187" cy="30839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 name="Flecha: a la izquierda y derecha 8">
            <a:extLst>
              <a:ext uri="{FF2B5EF4-FFF2-40B4-BE49-F238E27FC236}">
                <a16:creationId xmlns:a16="http://schemas.microsoft.com/office/drawing/2014/main" id="{852B5893-5144-D345-4046-B8DF99F5A4A4}"/>
              </a:ext>
            </a:extLst>
          </p:cNvPr>
          <p:cNvSpPr/>
          <p:nvPr/>
        </p:nvSpPr>
        <p:spPr>
          <a:xfrm>
            <a:off x="7055286" y="1912532"/>
            <a:ext cx="752187" cy="308397"/>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1" name="CuadroTexto 10">
            <a:extLst>
              <a:ext uri="{FF2B5EF4-FFF2-40B4-BE49-F238E27FC236}">
                <a16:creationId xmlns:a16="http://schemas.microsoft.com/office/drawing/2014/main" id="{170AB30D-ADA8-4312-66DF-92F8EC3725E3}"/>
              </a:ext>
            </a:extLst>
          </p:cNvPr>
          <p:cNvSpPr txBox="1"/>
          <p:nvPr/>
        </p:nvSpPr>
        <p:spPr>
          <a:xfrm>
            <a:off x="970384" y="2908897"/>
            <a:ext cx="10446299" cy="3170099"/>
          </a:xfrm>
          <a:prstGeom prst="rect">
            <a:avLst/>
          </a:prstGeom>
          <a:noFill/>
        </p:spPr>
        <p:txBody>
          <a:bodyPr wrap="square">
            <a:spAutoFit/>
          </a:bodyPr>
          <a:lstStyle/>
          <a:p>
            <a:pPr algn="just"/>
            <a:r>
              <a:rPr lang="es-AR" sz="2400" b="1" dirty="0">
                <a:latin typeface="Times New Roman" panose="02020603050405020304" pitchFamily="18" charset="0"/>
                <a:cs typeface="Times New Roman" panose="02020603050405020304" pitchFamily="18" charset="0"/>
              </a:rPr>
              <a:t>La ingeniería </a:t>
            </a:r>
          </a:p>
          <a:p>
            <a:pPr marL="342900" indent="-342900" algn="just">
              <a:buFont typeface="Wingdings" panose="05000000000000000000" pitchFamily="2" charset="2"/>
              <a:buChar char="ü"/>
            </a:pPr>
            <a:r>
              <a:rPr lang="es-AR" sz="2000" dirty="0">
                <a:latin typeface="Times New Roman" panose="02020603050405020304" pitchFamily="18" charset="0"/>
                <a:cs typeface="Times New Roman" panose="02020603050405020304" pitchFamily="18" charset="0"/>
              </a:rPr>
              <a:t>surge de la necesidad humana de resolver desafíos relacionados con infraestructura, tecnología, energía, etc.; </a:t>
            </a:r>
          </a:p>
          <a:p>
            <a:pPr marL="342900" indent="-342900" algn="just">
              <a:buFont typeface="Wingdings" panose="05000000000000000000" pitchFamily="2" charset="2"/>
              <a:buChar char="ü"/>
            </a:pPr>
            <a:r>
              <a:rPr lang="es-AR" sz="2000" dirty="0">
                <a:latin typeface="Times New Roman" panose="02020603050405020304" pitchFamily="18" charset="0"/>
                <a:cs typeface="Times New Roman" panose="02020603050405020304" pitchFamily="18" charset="0"/>
              </a:rPr>
              <a:t>se conecta con la sociedad a través del ingeniero. </a:t>
            </a:r>
          </a:p>
          <a:p>
            <a:pPr algn="just"/>
            <a:endParaRPr lang="es-AR" sz="1200" dirty="0">
              <a:latin typeface="Times New Roman" panose="02020603050405020304" pitchFamily="18" charset="0"/>
              <a:cs typeface="Times New Roman" panose="02020603050405020304" pitchFamily="18" charset="0"/>
            </a:endParaRPr>
          </a:p>
          <a:p>
            <a:pPr algn="just"/>
            <a:r>
              <a:rPr lang="es-AR" sz="2400" b="1" dirty="0">
                <a:latin typeface="Times New Roman" panose="02020603050405020304" pitchFamily="18" charset="0"/>
                <a:cs typeface="Times New Roman" panose="02020603050405020304" pitchFamily="18" charset="0"/>
              </a:rPr>
              <a:t>El ingeniero: </a:t>
            </a:r>
          </a:p>
          <a:p>
            <a:pPr marL="342900" indent="-342900" algn="just">
              <a:buFont typeface="Wingdings" panose="05000000000000000000" pitchFamily="2" charset="2"/>
              <a:buChar char="ü"/>
            </a:pPr>
            <a:r>
              <a:rPr lang="es-AR" sz="2000" dirty="0">
                <a:latin typeface="Times New Roman" panose="02020603050405020304" pitchFamily="18" charset="0"/>
                <a:cs typeface="Times New Roman" panose="02020603050405020304" pitchFamily="18" charset="0"/>
              </a:rPr>
              <a:t>puente transformador de problemas sociales en soluciones técnicas. </a:t>
            </a:r>
          </a:p>
          <a:p>
            <a:pPr marL="342900" indent="-342900" algn="just">
              <a:buFont typeface="Wingdings" panose="05000000000000000000" pitchFamily="2" charset="2"/>
              <a:buChar char="ü"/>
            </a:pPr>
            <a:r>
              <a:rPr lang="es-AR" sz="2000" dirty="0">
                <a:latin typeface="Times New Roman" panose="02020603050405020304" pitchFamily="18" charset="0"/>
                <a:cs typeface="Times New Roman" panose="02020603050405020304" pitchFamily="18" charset="0"/>
              </a:rPr>
              <a:t>profesional capacitado que, basándose en principios científicos y técnicos, lleva adelante estas soluciones; </a:t>
            </a:r>
          </a:p>
          <a:p>
            <a:pPr marL="342900" indent="-342900" algn="just">
              <a:buFont typeface="Wingdings" panose="05000000000000000000" pitchFamily="2" charset="2"/>
              <a:buChar char="ü"/>
            </a:pPr>
            <a:r>
              <a:rPr lang="es-AR" sz="2000" dirty="0">
                <a:latin typeface="Times New Roman" panose="02020603050405020304" pitchFamily="18" charset="0"/>
                <a:cs typeface="Times New Roman" panose="02020603050405020304" pitchFamily="18" charset="0"/>
              </a:rPr>
              <a:t>sus decisiones no solo impactan en lo técnico, sino también en lo económico, ambiental y social.</a:t>
            </a:r>
            <a:endParaRPr lang="es-E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093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2000"/>
                                        <p:tgtEl>
                                          <p:spTgt spid="8"/>
                                        </p:tgtEl>
                                      </p:cBhvr>
                                    </p:animEffect>
                                    <p:anim calcmode="lin" valueType="num">
                                      <p:cBhvr>
                                        <p:cTn id="13" dur="2000" fill="hold"/>
                                        <p:tgtEl>
                                          <p:spTgt spid="8"/>
                                        </p:tgtEl>
                                        <p:attrNameLst>
                                          <p:attrName>ppt_w</p:attrName>
                                        </p:attrNameLst>
                                      </p:cBhvr>
                                      <p:tavLst>
                                        <p:tav tm="0" fmla="#ppt_w*sin(2.5*pi*$)">
                                          <p:val>
                                            <p:fltVal val="0"/>
                                          </p:val>
                                        </p:tav>
                                        <p:tav tm="100000">
                                          <p:val>
                                            <p:fltVal val="1"/>
                                          </p:val>
                                        </p:tav>
                                      </p:tavLst>
                                    </p:anim>
                                    <p:anim calcmode="lin" valueType="num">
                                      <p:cBhvr>
                                        <p:cTn id="14" dur="2000" fill="hold"/>
                                        <p:tgtEl>
                                          <p:spTgt spid="8"/>
                                        </p:tgtEl>
                                        <p:attrNameLst>
                                          <p:attrName>ppt_h</p:attrName>
                                        </p:attrNameLst>
                                      </p:cBhvr>
                                      <p:tavLst>
                                        <p:tav tm="0">
                                          <p:val>
                                            <p:strVal val="#ppt_h"/>
                                          </p:val>
                                        </p:tav>
                                        <p:tav tm="100000">
                                          <p:val>
                                            <p:strVal val="#ppt_h"/>
                                          </p:val>
                                        </p:tav>
                                      </p:tavLst>
                                    </p:anim>
                                  </p:childTnLst>
                                </p:cTn>
                              </p:par>
                              <p:par>
                                <p:cTn id="15" presetID="45"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2000"/>
                                        <p:tgtEl>
                                          <p:spTgt spid="9"/>
                                        </p:tgtEl>
                                      </p:cBhvr>
                                    </p:animEffect>
                                    <p:anim calcmode="lin" valueType="num">
                                      <p:cBhvr>
                                        <p:cTn id="18" dur="2000" fill="hold"/>
                                        <p:tgtEl>
                                          <p:spTgt spid="9"/>
                                        </p:tgtEl>
                                        <p:attrNameLst>
                                          <p:attrName>ppt_w</p:attrName>
                                        </p:attrNameLst>
                                      </p:cBhvr>
                                      <p:tavLst>
                                        <p:tav tm="0" fmla="#ppt_w*sin(2.5*pi*$)">
                                          <p:val>
                                            <p:fltVal val="0"/>
                                          </p:val>
                                        </p:tav>
                                        <p:tav tm="100000">
                                          <p:val>
                                            <p:fltVal val="1"/>
                                          </p:val>
                                        </p:tav>
                                      </p:tavLst>
                                    </p:anim>
                                    <p:anim calcmode="lin" valueType="num">
                                      <p:cBhvr>
                                        <p:cTn id="19" dur="2000" fill="hold"/>
                                        <p:tgtEl>
                                          <p:spTgt spid="9"/>
                                        </p:tgtEl>
                                        <p:attrNameLst>
                                          <p:attrName>ppt_h</p:attrName>
                                        </p:attrNameLst>
                                      </p:cBhvr>
                                      <p:tavLst>
                                        <p:tav tm="0">
                                          <p:val>
                                            <p:strVal val="#ppt_h"/>
                                          </p:val>
                                        </p:tav>
                                        <p:tav tm="100000">
                                          <p:val>
                                            <p:strVal val="#ppt_h"/>
                                          </p:val>
                                        </p:tav>
                                      </p:tavLst>
                                    </p:anim>
                                  </p:childTnLst>
                                </p:cTn>
                              </p:par>
                              <p:par>
                                <p:cTn id="20" presetID="45"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anim calcmode="lin" valueType="num">
                                      <p:cBhvr>
                                        <p:cTn id="23" dur="2000" fill="hold"/>
                                        <p:tgtEl>
                                          <p:spTgt spid="6"/>
                                        </p:tgtEl>
                                        <p:attrNameLst>
                                          <p:attrName>ppt_w</p:attrName>
                                        </p:attrNameLst>
                                      </p:cBhvr>
                                      <p:tavLst>
                                        <p:tav tm="0" fmla="#ppt_w*sin(2.5*pi*$)">
                                          <p:val>
                                            <p:fltVal val="0"/>
                                          </p:val>
                                        </p:tav>
                                        <p:tav tm="100000">
                                          <p:val>
                                            <p:fltVal val="1"/>
                                          </p:val>
                                        </p:tav>
                                      </p:tavLst>
                                    </p:anim>
                                    <p:anim calcmode="lin" valueType="num">
                                      <p:cBhvr>
                                        <p:cTn id="24" dur="2000" fill="hold"/>
                                        <p:tgtEl>
                                          <p:spTgt spid="6"/>
                                        </p:tgtEl>
                                        <p:attrNameLst>
                                          <p:attrName>ppt_h</p:attrName>
                                        </p:attrNameLst>
                                      </p:cBhvr>
                                      <p:tavLst>
                                        <p:tav tm="0">
                                          <p:val>
                                            <p:strVal val="#ppt_h"/>
                                          </p:val>
                                        </p:tav>
                                        <p:tav tm="100000">
                                          <p:val>
                                            <p:strVal val="#ppt_h"/>
                                          </p:val>
                                        </p:tav>
                                      </p:tavLst>
                                    </p:anim>
                                  </p:childTnLst>
                                </p:cTn>
                              </p:par>
                              <p:par>
                                <p:cTn id="25" presetID="45"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2000"/>
                                        <p:tgtEl>
                                          <p:spTgt spid="5"/>
                                        </p:tgtEl>
                                      </p:cBhvr>
                                    </p:animEffect>
                                    <p:anim calcmode="lin" valueType="num">
                                      <p:cBhvr>
                                        <p:cTn id="28" dur="2000" fill="hold"/>
                                        <p:tgtEl>
                                          <p:spTgt spid="5"/>
                                        </p:tgtEl>
                                        <p:attrNameLst>
                                          <p:attrName>ppt_w</p:attrName>
                                        </p:attrNameLst>
                                      </p:cBhvr>
                                      <p:tavLst>
                                        <p:tav tm="0" fmla="#ppt_w*sin(2.5*pi*$)">
                                          <p:val>
                                            <p:fltVal val="0"/>
                                          </p:val>
                                        </p:tav>
                                        <p:tav tm="100000">
                                          <p:val>
                                            <p:fltVal val="1"/>
                                          </p:val>
                                        </p:tav>
                                      </p:tavLst>
                                    </p:anim>
                                    <p:anim calcmode="lin" valueType="num">
                                      <p:cBhvr>
                                        <p:cTn id="2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1E7A8-8B23-AEBA-3471-DC15C4622354}"/>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2A4AFB3A-CA45-646A-01B7-F67725D9AB63}"/>
              </a:ext>
            </a:extLst>
          </p:cNvPr>
          <p:cNvSpPr txBox="1"/>
          <p:nvPr/>
        </p:nvSpPr>
        <p:spPr>
          <a:xfrm>
            <a:off x="1104900" y="1262301"/>
            <a:ext cx="9982200" cy="4985980"/>
          </a:xfrm>
          <a:prstGeom prst="rect">
            <a:avLst/>
          </a:prstGeom>
          <a:noFill/>
        </p:spPr>
        <p:txBody>
          <a:bodyPr wrap="square">
            <a:spAutoFit/>
          </a:bodyPr>
          <a:lstStyle/>
          <a:p>
            <a:pPr>
              <a:spcAft>
                <a:spcPts val="3000"/>
              </a:spcAft>
            </a:pPr>
            <a:r>
              <a:rPr lang="es-ES" sz="2800" b="0" i="0" u="sng" dirty="0">
                <a:solidFill>
                  <a:srgbClr val="000000"/>
                </a:solidFill>
                <a:effectLst/>
                <a:latin typeface="Times New Roman" panose="02020603050405020304" pitchFamily="18" charset="0"/>
                <a:cs typeface="Times New Roman" panose="02020603050405020304" pitchFamily="18" charset="0"/>
              </a:rPr>
              <a:t>Definiciones</a:t>
            </a:r>
          </a:p>
          <a:p>
            <a:pPr>
              <a:spcAft>
                <a:spcPts val="600"/>
              </a:spcAft>
            </a:pPr>
            <a:r>
              <a:rPr lang="es-AR" sz="2000" b="1" dirty="0">
                <a:latin typeface="Times New Roman" panose="02020603050405020304" pitchFamily="18" charset="0"/>
                <a:cs typeface="Times New Roman" panose="02020603050405020304" pitchFamily="18" charset="0"/>
              </a:rPr>
              <a:t>PROYECTO</a:t>
            </a:r>
          </a:p>
          <a:p>
            <a:pPr>
              <a:spcAft>
                <a:spcPts val="1800"/>
              </a:spcAft>
            </a:pPr>
            <a:r>
              <a:rPr lang="es-AR" sz="2000" dirty="0">
                <a:latin typeface="Times New Roman" panose="02020603050405020304" pitchFamily="18" charset="0"/>
                <a:cs typeface="Times New Roman" panose="02020603050405020304" pitchFamily="18" charset="0"/>
              </a:rPr>
              <a:t>Conjunto de elementos gráficos y escritos que definen con precisión el carácter y la finalidad de la obra y permiten ejecutarla bajo la dirección de un profesional, comprende al pliego de bases y condiciones, planos, presupuesto, llamado a licitación y estudio de propuestas.</a:t>
            </a:r>
          </a:p>
          <a:p>
            <a:pPr>
              <a:spcAft>
                <a:spcPts val="600"/>
              </a:spcAft>
            </a:pPr>
            <a:r>
              <a:rPr lang="es-AR" sz="2000" b="1" dirty="0">
                <a:latin typeface="Times New Roman" panose="02020603050405020304" pitchFamily="18" charset="0"/>
                <a:cs typeface="Times New Roman" panose="02020603050405020304" pitchFamily="18" charset="0"/>
              </a:rPr>
              <a:t>DIRECCIÓN de OBRA</a:t>
            </a:r>
          </a:p>
          <a:p>
            <a:pPr>
              <a:spcAft>
                <a:spcPts val="1800"/>
              </a:spcAft>
            </a:pPr>
            <a:r>
              <a:rPr lang="es-AR" sz="2000" dirty="0">
                <a:latin typeface="Times New Roman" panose="02020603050405020304" pitchFamily="18" charset="0"/>
                <a:cs typeface="Times New Roman" panose="02020603050405020304" pitchFamily="18" charset="0"/>
              </a:rPr>
              <a:t>Función que un profesional desempeña controlando la fiel interpretación de los planos y de la documentación técnica que forma parte del proyecto y la revisión y extensión de los certificados correspondientes a pagos de la obra en ejecución, incluso el ajuste final de los mismos.</a:t>
            </a:r>
          </a:p>
          <a:p>
            <a:pPr>
              <a:spcAft>
                <a:spcPts val="600"/>
              </a:spcAft>
            </a:pPr>
            <a:r>
              <a:rPr lang="es-AR" sz="2000" b="1" dirty="0">
                <a:latin typeface="Times New Roman" panose="02020603050405020304" pitchFamily="18" charset="0"/>
                <a:cs typeface="Times New Roman" panose="02020603050405020304" pitchFamily="18" charset="0"/>
              </a:rPr>
              <a:t>REPRESENTACIÓN TÉCNICA</a:t>
            </a:r>
          </a:p>
          <a:p>
            <a:pPr>
              <a:spcAft>
                <a:spcPts val="600"/>
              </a:spcAft>
            </a:pPr>
            <a:r>
              <a:rPr lang="es-AR" sz="2000" dirty="0">
                <a:latin typeface="Times New Roman" panose="02020603050405020304" pitchFamily="18" charset="0"/>
                <a:cs typeface="Times New Roman" panose="02020603050405020304" pitchFamily="18" charset="0"/>
              </a:rPr>
              <a:t>Función que asume la responsabilidad que implica una construcción, una instalación o la provisión de equipos y/o materiales para construcciones e industrias.</a:t>
            </a:r>
            <a:endParaRPr lang="es-ES" sz="20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83350B71-635C-65B9-5F2A-AB2B4E21AC31}"/>
              </a:ext>
            </a:extLst>
          </p:cNvPr>
          <p:cNvSpPr txBox="1"/>
          <p:nvPr/>
        </p:nvSpPr>
        <p:spPr>
          <a:xfrm>
            <a:off x="3048000" y="248264"/>
            <a:ext cx="6096000" cy="769441"/>
          </a:xfrm>
          <a:prstGeom prst="rect">
            <a:avLst/>
          </a:prstGeom>
          <a:noFill/>
        </p:spPr>
        <p:txBody>
          <a:bodyPr wrap="square">
            <a:spAutoFit/>
          </a:bodyPr>
          <a:lstStyle/>
          <a:p>
            <a:pPr algn="ctr"/>
            <a:r>
              <a:rPr lang="es-ES" sz="4400" dirty="0">
                <a:latin typeface="Times New Roman" panose="02020603050405020304" pitchFamily="18" charset="0"/>
                <a:cs typeface="Times New Roman" panose="02020603050405020304" pitchFamily="18" charset="0"/>
              </a:rPr>
              <a:t>Honorarios Profesionales</a:t>
            </a:r>
          </a:p>
        </p:txBody>
      </p:sp>
    </p:spTree>
    <p:extLst>
      <p:ext uri="{BB962C8B-B14F-4D97-AF65-F5344CB8AC3E}">
        <p14:creationId xmlns:p14="http://schemas.microsoft.com/office/powerpoint/2010/main" val="126360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11739-4469-C27D-B43B-50AB78E0862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3E208DEE-DB27-D29D-2D11-07EB308F1227}"/>
              </a:ext>
            </a:extLst>
          </p:cNvPr>
          <p:cNvSpPr txBox="1"/>
          <p:nvPr/>
        </p:nvSpPr>
        <p:spPr>
          <a:xfrm>
            <a:off x="1104900" y="1303378"/>
            <a:ext cx="9982200" cy="5278368"/>
          </a:xfrm>
          <a:prstGeom prst="rect">
            <a:avLst/>
          </a:prstGeom>
          <a:noFill/>
        </p:spPr>
        <p:txBody>
          <a:bodyPr wrap="square">
            <a:spAutoFit/>
          </a:bodyPr>
          <a:lstStyle/>
          <a:p>
            <a:pPr algn="just">
              <a:spcAft>
                <a:spcPts val="600"/>
              </a:spcAft>
            </a:pPr>
            <a:r>
              <a:rPr lang="es-AR" sz="2400" b="1" dirty="0">
                <a:latin typeface="Times New Roman" panose="02020603050405020304" pitchFamily="18" charset="0"/>
                <a:cs typeface="Times New Roman" panose="02020603050405020304" pitchFamily="18" charset="0"/>
              </a:rPr>
              <a:t>Perfil del Título</a:t>
            </a:r>
          </a:p>
          <a:p>
            <a:pPr algn="just">
              <a:spcAft>
                <a:spcPts val="1800"/>
              </a:spcAft>
            </a:pPr>
            <a:r>
              <a:rPr lang="es-AR" sz="2400" dirty="0">
                <a:latin typeface="Times New Roman" panose="02020603050405020304" pitchFamily="18" charset="0"/>
                <a:cs typeface="Times New Roman" panose="02020603050405020304" pitchFamily="18" charset="0"/>
              </a:rPr>
              <a:t>Conjunto de conocimientos y capacidades que cada Título acredita.</a:t>
            </a:r>
          </a:p>
          <a:p>
            <a:pPr algn="just">
              <a:spcAft>
                <a:spcPts val="600"/>
              </a:spcAft>
            </a:pPr>
            <a:r>
              <a:rPr lang="es-AR" sz="2400" b="1" dirty="0">
                <a:latin typeface="Times New Roman" panose="02020603050405020304" pitchFamily="18" charset="0"/>
                <a:cs typeface="Times New Roman" panose="02020603050405020304" pitchFamily="18" charset="0"/>
              </a:rPr>
              <a:t>Alcances del Título</a:t>
            </a:r>
          </a:p>
          <a:p>
            <a:pPr algn="just">
              <a:spcAft>
                <a:spcPts val="1800"/>
              </a:spcAft>
            </a:pPr>
            <a:r>
              <a:rPr lang="es-AR" sz="2400" dirty="0">
                <a:latin typeface="Times New Roman" panose="02020603050405020304" pitchFamily="18" charset="0"/>
                <a:cs typeface="Times New Roman" panose="02020603050405020304" pitchFamily="18" charset="0"/>
              </a:rPr>
              <a:t>Actividades para las que resulta y compete a un Profesional en función del Perfil del Título y de los contenidos curriculares de la carrera</a:t>
            </a:r>
          </a:p>
          <a:p>
            <a:pPr algn="just">
              <a:spcAft>
                <a:spcPts val="600"/>
              </a:spcAft>
            </a:pPr>
            <a:r>
              <a:rPr lang="es-AR" sz="2400" b="1" dirty="0">
                <a:latin typeface="Times New Roman" panose="02020603050405020304" pitchFamily="18" charset="0"/>
                <a:cs typeface="Times New Roman" panose="02020603050405020304" pitchFamily="18" charset="0"/>
              </a:rPr>
              <a:t>Incumbencias </a:t>
            </a:r>
            <a:r>
              <a:rPr lang="es-AR" dirty="0">
                <a:latin typeface="Times New Roman" panose="02020603050405020304" pitchFamily="18" charset="0"/>
                <a:cs typeface="Times New Roman" panose="02020603050405020304" pitchFamily="18" charset="0"/>
              </a:rPr>
              <a:t> (¹)</a:t>
            </a:r>
          </a:p>
          <a:p>
            <a:pPr algn="just">
              <a:spcAft>
                <a:spcPts val="2400"/>
              </a:spcAft>
            </a:pPr>
            <a:r>
              <a:rPr lang="es-AR" sz="2400" dirty="0">
                <a:latin typeface="Times New Roman" panose="02020603050405020304" pitchFamily="18" charset="0"/>
                <a:cs typeface="Times New Roman" panose="02020603050405020304" pitchFamily="18" charset="0"/>
              </a:rPr>
              <a:t>Actividades comprendidas en los Alcances del Título cuyo ejercicio pudiese comprometer al interés público.</a:t>
            </a:r>
          </a:p>
          <a:p>
            <a:pPr algn="just">
              <a:spcAft>
                <a:spcPts val="1800"/>
              </a:spcAft>
            </a:pPr>
            <a:r>
              <a:rPr lang="es-AR" sz="1500" dirty="0">
                <a:latin typeface="Times New Roman" panose="02020603050405020304" pitchFamily="18" charset="0"/>
                <a:cs typeface="Times New Roman" panose="02020603050405020304" pitchFamily="18" charset="0"/>
              </a:rPr>
              <a:t>(¹) Son un subconjunto de los alcances del título, pero más específicas y reguladas por normativa. Los alcances abarcan todo lo que el profesional puede hacer según su formación. Las incumbencias son aquellas actividades críticas, dentro de los alcances, cuyo ejercicio inadecuado puede poner en riesgo a terceros y requieren habilitación y regulación. En resumen, todas las incumbencias son alcances del título, pero no todos los alcances son incumbencias. Este enfoque asegura que las actividades de alto impacto social sean reguladas y supervisadas por el Estado o entes profesionales.</a:t>
            </a:r>
            <a:endParaRPr lang="es-ES" sz="1500" dirty="0">
              <a:latin typeface="Times New Roman" panose="02020603050405020304" pitchFamily="18" charset="0"/>
              <a:cs typeface="Times New Roman" panose="02020603050405020304" pitchFamily="18" charset="0"/>
            </a:endParaRPr>
          </a:p>
        </p:txBody>
      </p:sp>
      <p:sp>
        <p:nvSpPr>
          <p:cNvPr id="4" name="CuadroTexto 3">
            <a:extLst>
              <a:ext uri="{FF2B5EF4-FFF2-40B4-BE49-F238E27FC236}">
                <a16:creationId xmlns:a16="http://schemas.microsoft.com/office/drawing/2014/main" id="{D4AD0D80-72DC-D38D-7080-277D0FEA08FF}"/>
              </a:ext>
            </a:extLst>
          </p:cNvPr>
          <p:cNvSpPr txBox="1"/>
          <p:nvPr/>
        </p:nvSpPr>
        <p:spPr>
          <a:xfrm>
            <a:off x="2152650" y="287715"/>
            <a:ext cx="7886700" cy="1015663"/>
          </a:xfrm>
          <a:prstGeom prst="rect">
            <a:avLst/>
          </a:prstGeom>
          <a:noFill/>
        </p:spPr>
        <p:txBody>
          <a:bodyPr wrap="square">
            <a:spAutoFit/>
          </a:bodyPr>
          <a:lstStyle/>
          <a:p>
            <a:pPr algn="ctr"/>
            <a:r>
              <a:rPr lang="es-ES" sz="3600" dirty="0">
                <a:latin typeface="Times New Roman" panose="02020603050405020304" pitchFamily="18" charset="0"/>
                <a:cs typeface="Times New Roman" panose="02020603050405020304" pitchFamily="18" charset="0"/>
              </a:rPr>
              <a:t>Títulos de Nivel Universitario</a:t>
            </a:r>
            <a:endParaRPr lang="es-ES" sz="2400" dirty="0">
              <a:latin typeface="Times New Roman" panose="02020603050405020304" pitchFamily="18" charset="0"/>
              <a:cs typeface="Times New Roman" panose="02020603050405020304" pitchFamily="18" charset="0"/>
            </a:endParaRPr>
          </a:p>
          <a:p>
            <a:pPr algn="ctr"/>
            <a:r>
              <a:rPr lang="es-AR" sz="2400" dirty="0">
                <a:latin typeface="Times New Roman" panose="02020603050405020304" pitchFamily="18" charset="0"/>
                <a:cs typeface="Times New Roman" panose="02020603050405020304" pitchFamily="18" charset="0"/>
              </a:rPr>
              <a:t> (Ref. Decreto 256/94)</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35517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CB825-B608-EC9A-FC6A-6FDB70301FA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FCDFBCA2-C31F-02AA-1FF4-391EE45D462D}"/>
              </a:ext>
            </a:extLst>
          </p:cNvPr>
          <p:cNvSpPr txBox="1"/>
          <p:nvPr/>
        </p:nvSpPr>
        <p:spPr>
          <a:xfrm>
            <a:off x="1395412" y="409993"/>
            <a:ext cx="9401175" cy="646331"/>
          </a:xfrm>
          <a:prstGeom prst="rect">
            <a:avLst/>
          </a:prstGeom>
          <a:noFill/>
        </p:spPr>
        <p:txBody>
          <a:bodyPr wrap="square">
            <a:spAutoFit/>
          </a:bodyPr>
          <a:lstStyle/>
          <a:p>
            <a:pPr algn="ctr"/>
            <a:r>
              <a:rPr lang="es-AR" sz="3600" dirty="0">
                <a:latin typeface="Times New Roman" panose="02020603050405020304" pitchFamily="18" charset="0"/>
                <a:cs typeface="Times New Roman" panose="02020603050405020304" pitchFamily="18" charset="0"/>
              </a:rPr>
              <a:t>ÉTICA EN LA PROFESIÓN DE INGENIERÍA</a:t>
            </a:r>
            <a:endParaRPr lang="es-ES" sz="2400" dirty="0">
              <a:latin typeface="Times New Roman" panose="02020603050405020304" pitchFamily="18" charset="0"/>
              <a:cs typeface="Times New Roman" panose="02020603050405020304" pitchFamily="18" charset="0"/>
            </a:endParaRPr>
          </a:p>
        </p:txBody>
      </p:sp>
      <p:sp>
        <p:nvSpPr>
          <p:cNvPr id="5" name="CuadroTexto 4">
            <a:extLst>
              <a:ext uri="{FF2B5EF4-FFF2-40B4-BE49-F238E27FC236}">
                <a16:creationId xmlns:a16="http://schemas.microsoft.com/office/drawing/2014/main" id="{02B59D58-A3EA-AAF1-DA92-8E3E11C823C7}"/>
              </a:ext>
            </a:extLst>
          </p:cNvPr>
          <p:cNvSpPr txBox="1"/>
          <p:nvPr/>
        </p:nvSpPr>
        <p:spPr>
          <a:xfrm>
            <a:off x="1104899" y="1154250"/>
            <a:ext cx="9982200" cy="5109091"/>
          </a:xfrm>
          <a:prstGeom prst="rect">
            <a:avLst/>
          </a:prstGeom>
          <a:noFill/>
        </p:spPr>
        <p:txBody>
          <a:bodyPr wrap="square">
            <a:spAutoFit/>
          </a:bodyPr>
          <a:lstStyle/>
          <a:p>
            <a:pPr algn="ctr">
              <a:spcAft>
                <a:spcPts val="1200"/>
              </a:spcAft>
            </a:pPr>
            <a:r>
              <a:rPr lang="es-ES" sz="3200" b="0" i="0" dirty="0">
                <a:solidFill>
                  <a:srgbClr val="000000"/>
                </a:solidFill>
                <a:effectLst/>
                <a:latin typeface="Times New Roman" panose="02020603050405020304" pitchFamily="18" charset="0"/>
                <a:cs typeface="Times New Roman" panose="02020603050405020304" pitchFamily="18" charset="0"/>
              </a:rPr>
              <a:t>Código de Ética Profesional </a:t>
            </a:r>
          </a:p>
          <a:p>
            <a:pPr algn="ctr">
              <a:spcAft>
                <a:spcPts val="1200"/>
              </a:spcAft>
            </a:pPr>
            <a:r>
              <a:rPr lang="es-ES" sz="2000" b="0" i="0" dirty="0">
                <a:solidFill>
                  <a:srgbClr val="000000"/>
                </a:solidFill>
                <a:effectLst/>
                <a:latin typeface="Times New Roman" panose="02020603050405020304" pitchFamily="18" charset="0"/>
                <a:cs typeface="Times New Roman" panose="02020603050405020304" pitchFamily="18" charset="0"/>
              </a:rPr>
              <a:t>DECRETO Nº 1099/84</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Deberes que impone</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Normas de procedimiento</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Tribunales de Ética</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Transgresiones al Código de Ética</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Sanciones</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Recurrencias</a:t>
            </a:r>
          </a:p>
          <a:p>
            <a:pPr marL="457200" indent="-457200">
              <a:spcAft>
                <a:spcPts val="600"/>
              </a:spcAft>
              <a:buFont typeface="Wingdings" panose="05000000000000000000" pitchFamily="2" charset="2"/>
              <a:buChar char="ü"/>
            </a:pPr>
            <a:r>
              <a:rPr lang="es-AR" sz="3200" b="0" i="0" dirty="0">
                <a:solidFill>
                  <a:srgbClr val="000000"/>
                </a:solidFill>
                <a:effectLst/>
                <a:latin typeface="Times New Roman" panose="02020603050405020304" pitchFamily="18" charset="0"/>
                <a:cs typeface="Times New Roman" panose="02020603050405020304" pitchFamily="18" charset="0"/>
              </a:rPr>
              <a:t>Caducidad de la sanción</a:t>
            </a:r>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3681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DF9D1-6C5E-D621-0359-3774F025148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EF59E46-D910-A54B-A72C-275601BF10CE}"/>
              </a:ext>
            </a:extLst>
          </p:cNvPr>
          <p:cNvSpPr txBox="1"/>
          <p:nvPr/>
        </p:nvSpPr>
        <p:spPr>
          <a:xfrm>
            <a:off x="1395412" y="409993"/>
            <a:ext cx="9401175" cy="646331"/>
          </a:xfrm>
          <a:prstGeom prst="rect">
            <a:avLst/>
          </a:prstGeom>
          <a:noFill/>
        </p:spPr>
        <p:txBody>
          <a:bodyPr wrap="square">
            <a:spAutoFit/>
          </a:bodyPr>
          <a:lstStyle/>
          <a:p>
            <a:pPr algn="ctr"/>
            <a:r>
              <a:rPr lang="es-AR" sz="36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E2EAD878-7E16-2D7D-6759-F5F1CC20C33C}"/>
              </a:ext>
            </a:extLst>
          </p:cNvPr>
          <p:cNvSpPr txBox="1"/>
          <p:nvPr/>
        </p:nvSpPr>
        <p:spPr>
          <a:xfrm>
            <a:off x="800099" y="1163775"/>
            <a:ext cx="10591800" cy="4939814"/>
          </a:xfrm>
          <a:prstGeom prst="rect">
            <a:avLst/>
          </a:prstGeom>
          <a:noFill/>
        </p:spPr>
        <p:txBody>
          <a:bodyPr wrap="square">
            <a:spAutoFit/>
          </a:bodyPr>
          <a:lstStyle/>
          <a:p>
            <a:pPr>
              <a:spcAft>
                <a:spcPts val="600"/>
              </a:spcAft>
            </a:pPr>
            <a:r>
              <a:rPr lang="es-AR" sz="2800" b="1" i="0" dirty="0">
                <a:solidFill>
                  <a:srgbClr val="000000"/>
                </a:solidFill>
                <a:effectLst/>
                <a:latin typeface="Times New Roman" panose="02020603050405020304" pitchFamily="18" charset="0"/>
                <a:cs typeface="Times New Roman" panose="02020603050405020304" pitchFamily="18" charset="0"/>
              </a:rPr>
              <a:t>Preámbulo:</a:t>
            </a:r>
          </a:p>
          <a:p>
            <a:pPr algn="just">
              <a:spcAft>
                <a:spcPts val="1800"/>
              </a:spcAft>
            </a:pPr>
            <a:r>
              <a:rPr lang="es-AR" sz="2800" b="0" i="1" spc="-40" dirty="0">
                <a:solidFill>
                  <a:srgbClr val="000000"/>
                </a:solidFill>
                <a:effectLst/>
                <a:latin typeface="Times New Roman" panose="02020603050405020304" pitchFamily="18" charset="0"/>
                <a:cs typeface="Times New Roman" panose="02020603050405020304" pitchFamily="18" charset="0"/>
              </a:rPr>
              <a:t>“La Ética Profesional es el conjunto de los mejores criterios y conceptos que debe guiar a la conducta de un sujeto por razón de los más elevados fines que puedan atribuirse a la profesión que ejerce”.</a:t>
            </a:r>
          </a:p>
          <a:p>
            <a:pPr marL="457200" indent="-457200" algn="just">
              <a:spcAft>
                <a:spcPts val="1800"/>
              </a:spcAft>
              <a:buFont typeface="Wingdings" panose="05000000000000000000" pitchFamily="2" charset="2"/>
              <a:buChar char="ü"/>
            </a:pPr>
            <a:r>
              <a:rPr lang="es-AR" sz="2800" b="0" i="0" dirty="0">
                <a:solidFill>
                  <a:srgbClr val="000000"/>
                </a:solidFill>
                <a:effectLst/>
                <a:latin typeface="Times New Roman" panose="02020603050405020304" pitchFamily="18" charset="0"/>
                <a:cs typeface="Times New Roman" panose="02020603050405020304" pitchFamily="18" charset="0"/>
              </a:rPr>
              <a:t>Los Ingenieros están obligados, desde el punto de vista ético, a ajustar su actuación profesional a los conceptos básicos y a las disposiciones del presente Código.</a:t>
            </a:r>
          </a:p>
          <a:p>
            <a:pPr marL="457200" indent="-457200" algn="just">
              <a:spcAft>
                <a:spcPts val="1800"/>
              </a:spcAft>
              <a:buFont typeface="Wingdings" panose="05000000000000000000" pitchFamily="2" charset="2"/>
              <a:buChar char="ü"/>
            </a:pPr>
            <a:r>
              <a:rPr lang="es-AR" sz="2800" b="0" i="0" dirty="0">
                <a:solidFill>
                  <a:srgbClr val="000000"/>
                </a:solidFill>
                <a:effectLst/>
                <a:latin typeface="Times New Roman" panose="02020603050405020304" pitchFamily="18" charset="0"/>
                <a:cs typeface="Times New Roman" panose="02020603050405020304" pitchFamily="18" charset="0"/>
              </a:rPr>
              <a:t>Es deber primordial de los Ingenieros respetar y hacer respetar todas las disposiciones legales y reglamentarias que inciden en actos de la profesión.</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3287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3298-BFDF-0EC8-3557-12CE92F81CD1}"/>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EB6165AF-9854-02EC-27D8-D9198DAABD0A}"/>
              </a:ext>
            </a:extLst>
          </p:cNvPr>
          <p:cNvSpPr txBox="1"/>
          <p:nvPr/>
        </p:nvSpPr>
        <p:spPr>
          <a:xfrm>
            <a:off x="1212055" y="362368"/>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C55BFF7A-414A-F554-6D44-34ABCECF18BE}"/>
              </a:ext>
            </a:extLst>
          </p:cNvPr>
          <p:cNvSpPr txBox="1"/>
          <p:nvPr/>
        </p:nvSpPr>
        <p:spPr>
          <a:xfrm>
            <a:off x="800098" y="1325700"/>
            <a:ext cx="10591800" cy="4770537"/>
          </a:xfrm>
          <a:prstGeom prst="rect">
            <a:avLst/>
          </a:prstGeom>
          <a:noFill/>
        </p:spPr>
        <p:txBody>
          <a:bodyPr wrap="square">
            <a:spAutoFit/>
          </a:bodyPr>
          <a:lstStyle/>
          <a:p>
            <a:pPr algn="just">
              <a:spcAft>
                <a:spcPts val="3000"/>
              </a:spcAft>
            </a:pPr>
            <a:r>
              <a:rPr lang="es-AR" sz="2800" b="1" spc="-40" dirty="0">
                <a:solidFill>
                  <a:srgbClr val="000000"/>
                </a:solidFill>
                <a:effectLst/>
                <a:latin typeface="Times New Roman" panose="02020603050405020304" pitchFamily="18" charset="0"/>
                <a:cs typeface="Times New Roman" panose="02020603050405020304" pitchFamily="18" charset="0"/>
              </a:rPr>
              <a:t>Deberes que impone la Ética Profesional</a:t>
            </a:r>
          </a:p>
          <a:p>
            <a:pPr algn="just">
              <a:spcAft>
                <a:spcPts val="1800"/>
              </a:spcAft>
            </a:pPr>
            <a:r>
              <a:rPr lang="es-AR" sz="2800" b="0" spc="-40" dirty="0">
                <a:solidFill>
                  <a:srgbClr val="000000"/>
                </a:solidFill>
                <a:effectLst/>
                <a:latin typeface="Times New Roman" panose="02020603050405020304" pitchFamily="18" charset="0"/>
                <a:cs typeface="Times New Roman" panose="02020603050405020304" pitchFamily="18" charset="0"/>
              </a:rPr>
              <a:t>Para con la dignidad de la profesión</a:t>
            </a:r>
          </a:p>
          <a:p>
            <a:pPr marL="457200" indent="-457200" algn="just">
              <a:spcAft>
                <a:spcPts val="3000"/>
              </a:spcAft>
              <a:buFont typeface="Wingdings" panose="05000000000000000000" pitchFamily="2" charset="2"/>
              <a:buChar char="ü"/>
            </a:pPr>
            <a:r>
              <a:rPr lang="es-AR" sz="2800" b="0" spc="-40" dirty="0">
                <a:solidFill>
                  <a:srgbClr val="000000"/>
                </a:solidFill>
                <a:effectLst/>
                <a:latin typeface="Times New Roman" panose="02020603050405020304" pitchFamily="18" charset="0"/>
                <a:cs typeface="Times New Roman" panose="02020603050405020304" pitchFamily="18" charset="0"/>
              </a:rPr>
              <a:t>No ejecutar actos reñidos con la buena técnica, aún cuando pudiere ser en cumplimiento de órdenes de autoridades, mandantes o comitentes.</a:t>
            </a:r>
          </a:p>
          <a:p>
            <a:pPr algn="just">
              <a:spcAft>
                <a:spcPts val="1800"/>
              </a:spcAft>
            </a:pPr>
            <a:r>
              <a:rPr lang="es-AR" sz="2800" b="0" spc="-40" dirty="0">
                <a:solidFill>
                  <a:srgbClr val="000000"/>
                </a:solidFill>
                <a:effectLst/>
                <a:latin typeface="Times New Roman" panose="02020603050405020304" pitchFamily="18" charset="0"/>
                <a:cs typeface="Times New Roman" panose="02020603050405020304" pitchFamily="18" charset="0"/>
              </a:rPr>
              <a:t>Para con los demás profesionales</a:t>
            </a:r>
          </a:p>
          <a:p>
            <a:pPr marL="457200" indent="-457200" algn="just">
              <a:spcAft>
                <a:spcPts val="1800"/>
              </a:spcAft>
              <a:buFont typeface="Wingdings" panose="05000000000000000000" pitchFamily="2" charset="2"/>
              <a:buChar char="ü"/>
            </a:pPr>
            <a:r>
              <a:rPr lang="es-AR" sz="2800" b="0" spc="-40" dirty="0">
                <a:solidFill>
                  <a:srgbClr val="000000"/>
                </a:solidFill>
                <a:effectLst/>
                <a:latin typeface="Times New Roman" panose="02020603050405020304" pitchFamily="18" charset="0"/>
                <a:cs typeface="Times New Roman" panose="02020603050405020304" pitchFamily="18" charset="0"/>
              </a:rPr>
              <a:t>No designar ni influir para que sean designados en cargos técnicos que deben ser desempeñados por profesionales, personas carentes de título habilitante correspondiente.</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79902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C578A-BC34-C7F7-50C3-183C34F8BF5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0237B23-25A9-1AD2-3694-2F9B66C9FAAA}"/>
              </a:ext>
            </a:extLst>
          </p:cNvPr>
          <p:cNvSpPr txBox="1"/>
          <p:nvPr/>
        </p:nvSpPr>
        <p:spPr>
          <a:xfrm>
            <a:off x="1212054" y="257593"/>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62B37239-D5D4-8958-1335-69D4CEF08EA7}"/>
              </a:ext>
            </a:extLst>
          </p:cNvPr>
          <p:cNvSpPr txBox="1"/>
          <p:nvPr/>
        </p:nvSpPr>
        <p:spPr>
          <a:xfrm>
            <a:off x="800097" y="1211400"/>
            <a:ext cx="10591800" cy="5201424"/>
          </a:xfrm>
          <a:prstGeom prst="rect">
            <a:avLst/>
          </a:prstGeom>
          <a:noFill/>
        </p:spPr>
        <p:txBody>
          <a:bodyPr wrap="square">
            <a:spAutoFit/>
          </a:bodyPr>
          <a:lstStyle/>
          <a:p>
            <a:pPr algn="just">
              <a:spcAft>
                <a:spcPts val="3000"/>
              </a:spcAft>
            </a:pPr>
            <a:r>
              <a:rPr lang="es-AR" sz="2800" b="1" spc="-40" dirty="0">
                <a:solidFill>
                  <a:srgbClr val="000000"/>
                </a:solidFill>
                <a:effectLst/>
                <a:latin typeface="Times New Roman" panose="02020603050405020304" pitchFamily="18" charset="0"/>
                <a:cs typeface="Times New Roman" panose="02020603050405020304" pitchFamily="18" charset="0"/>
              </a:rPr>
              <a:t>Deberes que impone la Ética Profesional</a:t>
            </a:r>
          </a:p>
          <a:p>
            <a:pPr algn="just">
              <a:spcAft>
                <a:spcPts val="1800"/>
              </a:spcAft>
            </a:pPr>
            <a:r>
              <a:rPr lang="es-AR" sz="2800" b="0" spc="-40" dirty="0">
                <a:solidFill>
                  <a:srgbClr val="000000"/>
                </a:solidFill>
                <a:effectLst/>
                <a:latin typeface="Times New Roman" panose="02020603050405020304" pitchFamily="18" charset="0"/>
                <a:cs typeface="Times New Roman" panose="02020603050405020304" pitchFamily="18" charset="0"/>
              </a:rPr>
              <a:t>Para con los clientes</a:t>
            </a:r>
          </a:p>
          <a:p>
            <a:pPr marL="457200" indent="-457200" algn="just">
              <a:spcAft>
                <a:spcPts val="3000"/>
              </a:spcAft>
              <a:buFont typeface="Wingdings" panose="05000000000000000000" pitchFamily="2" charset="2"/>
              <a:buChar char="ü"/>
            </a:pPr>
            <a:r>
              <a:rPr lang="es-AR" sz="2800" b="0" spc="-60" dirty="0">
                <a:solidFill>
                  <a:srgbClr val="000000"/>
                </a:solidFill>
                <a:effectLst/>
                <a:latin typeface="Times New Roman" panose="02020603050405020304" pitchFamily="18" charset="0"/>
                <a:cs typeface="Times New Roman" panose="02020603050405020304" pitchFamily="18" charset="0"/>
              </a:rPr>
              <a:t>Advertir sobre los errores que pudiera incurrir relacionados con aspectos de proyecto, dirección o conducción, como asimismo por responsabilidad por daños y perjuicios conforme a la legislación vigente.</a:t>
            </a:r>
          </a:p>
          <a:p>
            <a:pPr algn="just">
              <a:spcAft>
                <a:spcPts val="1800"/>
              </a:spcAft>
            </a:pPr>
            <a:r>
              <a:rPr lang="es-AR" sz="2800" b="0" spc="-40" dirty="0">
                <a:solidFill>
                  <a:srgbClr val="000000"/>
                </a:solidFill>
                <a:effectLst/>
                <a:latin typeface="Times New Roman" panose="02020603050405020304" pitchFamily="18" charset="0"/>
                <a:cs typeface="Times New Roman" panose="02020603050405020304" pitchFamily="18" charset="0"/>
              </a:rPr>
              <a:t>Para su actuación en contratos</a:t>
            </a:r>
          </a:p>
          <a:p>
            <a:pPr marL="457200" indent="-457200" algn="just">
              <a:spcAft>
                <a:spcPts val="1800"/>
              </a:spcAft>
              <a:buFont typeface="Wingdings" panose="05000000000000000000" pitchFamily="2" charset="2"/>
              <a:buChar char="ü"/>
            </a:pPr>
            <a:r>
              <a:rPr lang="es-AR" sz="2800" b="0" spc="-40" dirty="0">
                <a:solidFill>
                  <a:srgbClr val="000000"/>
                </a:solidFill>
                <a:effectLst/>
                <a:latin typeface="Times New Roman" panose="02020603050405020304" pitchFamily="18" charset="0"/>
                <a:cs typeface="Times New Roman" panose="02020603050405020304" pitchFamily="18" charset="0"/>
              </a:rPr>
              <a:t>El profesional que dirige el cumplimiento de contratos entre su cliente y terceros, es asesor y guardián de los intereses de su cliente pero no es lícito actuar con parcialidad en perjuicio de los terceros.</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194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85DC3-13C5-3250-A9B4-03F57E7CEBBB}"/>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D27A8978-20EC-B7DA-53DF-85D5BAEEB06E}"/>
              </a:ext>
            </a:extLst>
          </p:cNvPr>
          <p:cNvSpPr txBox="1"/>
          <p:nvPr/>
        </p:nvSpPr>
        <p:spPr>
          <a:xfrm>
            <a:off x="1212053" y="295693"/>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02153E69-1CFB-8B95-4048-5F8CFD56A0B1}"/>
              </a:ext>
            </a:extLst>
          </p:cNvPr>
          <p:cNvSpPr txBox="1"/>
          <p:nvPr/>
        </p:nvSpPr>
        <p:spPr>
          <a:xfrm>
            <a:off x="800096" y="1535250"/>
            <a:ext cx="10591800" cy="4262705"/>
          </a:xfrm>
          <a:prstGeom prst="rect">
            <a:avLst/>
          </a:prstGeom>
          <a:noFill/>
        </p:spPr>
        <p:txBody>
          <a:bodyPr wrap="square">
            <a:spAutoFit/>
          </a:bodyPr>
          <a:lstStyle/>
          <a:p>
            <a:pPr algn="just">
              <a:spcAft>
                <a:spcPts val="3000"/>
              </a:spcAft>
            </a:pPr>
            <a:r>
              <a:rPr lang="es-AR" sz="2800" b="1" spc="-40" dirty="0">
                <a:solidFill>
                  <a:srgbClr val="000000"/>
                </a:solidFill>
                <a:effectLst/>
                <a:latin typeface="Times New Roman" panose="02020603050405020304" pitchFamily="18" charset="0"/>
                <a:cs typeface="Times New Roman" panose="02020603050405020304" pitchFamily="18" charset="0"/>
              </a:rPr>
              <a:t>Faltas de ética</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Incurre en faltas de Ética, todo Ingeniero que transgrede los deberes enunciados precedentemente. </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Es atribución del Tribunal de Ética la calificación y sanción de toda falta a la Ética Profesional.</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Las faltas de Ética quedan equiparadas a las faltas disciplinarias correspondientes a la norma regulatoria del Ejercicio Profesional.</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2467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41AD3-B20B-140C-E3D8-F234ECA7E4C4}"/>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161E37CE-B454-EF1A-DA55-6D861DE894DE}"/>
              </a:ext>
            </a:extLst>
          </p:cNvPr>
          <p:cNvSpPr txBox="1"/>
          <p:nvPr/>
        </p:nvSpPr>
        <p:spPr>
          <a:xfrm>
            <a:off x="1212053" y="295693"/>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C4E51C3B-9053-62CD-DC25-3988CB2D3029}"/>
              </a:ext>
            </a:extLst>
          </p:cNvPr>
          <p:cNvSpPr txBox="1"/>
          <p:nvPr/>
        </p:nvSpPr>
        <p:spPr>
          <a:xfrm>
            <a:off x="800096" y="1535250"/>
            <a:ext cx="10591800" cy="3831818"/>
          </a:xfrm>
          <a:prstGeom prst="rect">
            <a:avLst/>
          </a:prstGeom>
          <a:noFill/>
        </p:spPr>
        <p:txBody>
          <a:bodyPr wrap="square">
            <a:spAutoFit/>
          </a:bodyPr>
          <a:lstStyle/>
          <a:p>
            <a:pPr algn="just">
              <a:spcAft>
                <a:spcPts val="3000"/>
              </a:spcAft>
            </a:pPr>
            <a:r>
              <a:rPr lang="es-AR" sz="2800" b="1" spc="-40" dirty="0">
                <a:solidFill>
                  <a:srgbClr val="000000"/>
                </a:solidFill>
                <a:effectLst/>
                <a:latin typeface="Times New Roman" panose="02020603050405020304" pitchFamily="18" charset="0"/>
                <a:cs typeface="Times New Roman" panose="02020603050405020304" pitchFamily="18" charset="0"/>
              </a:rPr>
              <a:t>Sustanciación de las causas</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Las causas de Ética se radicarán ante el Consejo Profesional en el que estuviese matriculado el imputado.</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Se promoverán: por denuncia, por solicitud del profesional o de oficio</a:t>
            </a:r>
          </a:p>
          <a:p>
            <a:pPr algn="just">
              <a:spcAft>
                <a:spcPts val="3000"/>
              </a:spcAft>
            </a:pPr>
            <a:r>
              <a:rPr lang="es-AR" sz="2800" b="0" dirty="0">
                <a:solidFill>
                  <a:srgbClr val="000000"/>
                </a:solidFill>
                <a:effectLst/>
                <a:latin typeface="Times New Roman" panose="02020603050405020304" pitchFamily="18" charset="0"/>
                <a:cs typeface="Times New Roman" panose="02020603050405020304" pitchFamily="18" charset="0"/>
              </a:rPr>
              <a:t>Para el caso de profesionales matriculados en diferentes consejos, la tramitación se efectuará ante la Junta.</a:t>
            </a:r>
            <a:endParaRPr lang="es-E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5202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E3AB6-0DE0-1074-4578-01ADC2DCBDD9}"/>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722AF6A8-236E-1429-95B6-B272923C2483}"/>
              </a:ext>
            </a:extLst>
          </p:cNvPr>
          <p:cNvSpPr txBox="1"/>
          <p:nvPr/>
        </p:nvSpPr>
        <p:spPr>
          <a:xfrm>
            <a:off x="1212053" y="295693"/>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D36720F2-1E11-E46F-79FF-BFDFC23F649B}"/>
              </a:ext>
            </a:extLst>
          </p:cNvPr>
          <p:cNvSpPr txBox="1"/>
          <p:nvPr/>
        </p:nvSpPr>
        <p:spPr>
          <a:xfrm>
            <a:off x="800096" y="1440000"/>
            <a:ext cx="10591800" cy="4724370"/>
          </a:xfrm>
          <a:prstGeom prst="rect">
            <a:avLst/>
          </a:prstGeom>
          <a:noFill/>
        </p:spPr>
        <p:txBody>
          <a:bodyPr wrap="square">
            <a:spAutoFit/>
          </a:bodyPr>
          <a:lstStyle/>
          <a:p>
            <a:pPr algn="just">
              <a:spcAft>
                <a:spcPts val="1800"/>
              </a:spcAft>
            </a:pPr>
            <a:r>
              <a:rPr lang="es-AR" sz="3200" b="1" spc="-40" dirty="0">
                <a:solidFill>
                  <a:srgbClr val="000000"/>
                </a:solidFill>
                <a:effectLst/>
                <a:latin typeface="Times New Roman" panose="02020603050405020304" pitchFamily="18" charset="0"/>
                <a:cs typeface="Times New Roman" panose="02020603050405020304" pitchFamily="18" charset="0"/>
              </a:rPr>
              <a:t>Normas procesales</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Iniciada la causa se dará traslado de la denuncia al imputado.</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La instrucción la llevará a cargo el Consejo interviniente, quien ordenará las medidas de prueba que juzgue pertinentes.</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El Consejo interviniente elaborará un informe con las medidas probatorias diligenciadas a la Junta, previo traslado al denunciado para su alegato.</a:t>
            </a:r>
          </a:p>
        </p:txBody>
      </p:sp>
    </p:spTree>
    <p:extLst>
      <p:ext uri="{BB962C8B-B14F-4D97-AF65-F5344CB8AC3E}">
        <p14:creationId xmlns:p14="http://schemas.microsoft.com/office/powerpoint/2010/main" val="23383402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31239-9F6A-591D-8BA1-904317EAA1F2}"/>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A40ADACE-1944-F315-DAF9-138F38F42B9D}"/>
              </a:ext>
            </a:extLst>
          </p:cNvPr>
          <p:cNvSpPr txBox="1"/>
          <p:nvPr/>
        </p:nvSpPr>
        <p:spPr>
          <a:xfrm>
            <a:off x="1212053" y="295693"/>
            <a:ext cx="9767887" cy="707886"/>
          </a:xfrm>
          <a:prstGeom prst="rect">
            <a:avLst/>
          </a:prstGeom>
          <a:noFill/>
        </p:spPr>
        <p:txBody>
          <a:bodyPr wrap="square">
            <a:spAutoFit/>
          </a:bodyPr>
          <a:lstStyle/>
          <a:p>
            <a:pPr algn="ctr"/>
            <a:r>
              <a:rPr lang="es-AR" sz="4000" dirty="0">
                <a:latin typeface="Times New Roman" panose="02020603050405020304" pitchFamily="18" charset="0"/>
                <a:cs typeface="Times New Roman" panose="02020603050405020304" pitchFamily="18" charset="0"/>
              </a:rPr>
              <a:t>Código de Ética Profesional para la Ingeniería</a:t>
            </a:r>
          </a:p>
        </p:txBody>
      </p:sp>
      <p:sp>
        <p:nvSpPr>
          <p:cNvPr id="5" name="CuadroTexto 4">
            <a:extLst>
              <a:ext uri="{FF2B5EF4-FFF2-40B4-BE49-F238E27FC236}">
                <a16:creationId xmlns:a16="http://schemas.microsoft.com/office/drawing/2014/main" id="{18F82FFC-FE7D-82DB-A2AC-7EF126182880}"/>
              </a:ext>
            </a:extLst>
          </p:cNvPr>
          <p:cNvSpPr txBox="1"/>
          <p:nvPr/>
        </p:nvSpPr>
        <p:spPr>
          <a:xfrm>
            <a:off x="800096" y="1249500"/>
            <a:ext cx="10591800" cy="4955203"/>
          </a:xfrm>
          <a:prstGeom prst="rect">
            <a:avLst/>
          </a:prstGeom>
          <a:noFill/>
        </p:spPr>
        <p:txBody>
          <a:bodyPr wrap="square">
            <a:spAutoFit/>
          </a:bodyPr>
          <a:lstStyle/>
          <a:p>
            <a:pPr algn="just">
              <a:spcAft>
                <a:spcPts val="1800"/>
              </a:spcAft>
            </a:pPr>
            <a:r>
              <a:rPr lang="es-AR" sz="3200" b="1" spc="-40" dirty="0">
                <a:solidFill>
                  <a:srgbClr val="000000"/>
                </a:solidFill>
                <a:effectLst/>
                <a:latin typeface="Times New Roman" panose="02020603050405020304" pitchFamily="18" charset="0"/>
                <a:cs typeface="Times New Roman" panose="02020603050405020304" pitchFamily="18" charset="0"/>
              </a:rPr>
              <a:t>Normas procesales</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La Junta, previo dictamen de su Asesor Legal, dictará resolución calificando a la falta e imponiendo la sanción correspondiente.</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El Consejo interviniente ejecutará la sanción impuesta.</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La prescripción ocurre a los tres años de cometida la falta.</a:t>
            </a:r>
          </a:p>
          <a:p>
            <a:pPr marL="457200" indent="-457200" algn="just">
              <a:spcAft>
                <a:spcPts val="1800"/>
              </a:spcAft>
              <a:buFont typeface="Wingdings" panose="05000000000000000000" pitchFamily="2" charset="2"/>
              <a:buChar char="ü"/>
            </a:pPr>
            <a:r>
              <a:rPr lang="es-AR" sz="3200" b="0" dirty="0">
                <a:solidFill>
                  <a:srgbClr val="000000"/>
                </a:solidFill>
                <a:effectLst/>
                <a:latin typeface="Times New Roman" panose="02020603050405020304" pitchFamily="18" charset="0"/>
                <a:cs typeface="Times New Roman" panose="02020603050405020304" pitchFamily="18" charset="0"/>
              </a:rPr>
              <a:t>Supletoriamente serán de aplicación las normas sobre procedimientos administrativos.</a:t>
            </a:r>
            <a:endParaRPr lang="es-E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97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41B24-C6CF-005F-F555-7778A99AC2C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4132BEFB-3636-177F-E24C-ADA69BEDF4E8}"/>
              </a:ext>
            </a:extLst>
          </p:cNvPr>
          <p:cNvSpPr txBox="1"/>
          <p:nvPr/>
        </p:nvSpPr>
        <p:spPr>
          <a:xfrm>
            <a:off x="702816" y="457144"/>
            <a:ext cx="10786368" cy="584775"/>
          </a:xfrm>
          <a:prstGeom prst="rect">
            <a:avLst/>
          </a:prstGeom>
          <a:noFill/>
        </p:spPr>
        <p:txBody>
          <a:bodyPr wrap="square">
            <a:spAutoFit/>
          </a:bodyPr>
          <a:lstStyle/>
          <a:p>
            <a:pPr algn="ctr">
              <a:spcAft>
                <a:spcPts val="1200"/>
              </a:spcAft>
            </a:pPr>
            <a:r>
              <a:rPr lang="es-AR" sz="3200" b="1" i="0" dirty="0">
                <a:solidFill>
                  <a:srgbClr val="000000"/>
                </a:solidFill>
                <a:effectLst/>
                <a:latin typeface="Times New Roman" panose="02020603050405020304" pitchFamily="18" charset="0"/>
                <a:cs typeface="Times New Roman" panose="02020603050405020304" pitchFamily="18" charset="0"/>
              </a:rPr>
              <a:t>RESPONSABILIDADES PROFESIONALES</a:t>
            </a:r>
          </a:p>
        </p:txBody>
      </p:sp>
      <p:sp>
        <p:nvSpPr>
          <p:cNvPr id="5" name="Rectángulo: esquinas redondeadas 4">
            <a:extLst>
              <a:ext uri="{FF2B5EF4-FFF2-40B4-BE49-F238E27FC236}">
                <a16:creationId xmlns:a16="http://schemas.microsoft.com/office/drawing/2014/main" id="{74471EE2-1C0F-5590-CF1B-468E379A4210}"/>
              </a:ext>
            </a:extLst>
          </p:cNvPr>
          <p:cNvSpPr/>
          <p:nvPr/>
        </p:nvSpPr>
        <p:spPr>
          <a:xfrm>
            <a:off x="1827922" y="1500671"/>
            <a:ext cx="3610947" cy="853015"/>
          </a:xfrm>
          <a:prstGeom prst="round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Técnicas</a:t>
            </a:r>
          </a:p>
          <a:p>
            <a:pPr algn="ctr"/>
            <a:endParaRPr lang="es-ES" sz="800" dirty="0">
              <a:latin typeface="Times New Roman" panose="02020603050405020304" pitchFamily="18" charset="0"/>
              <a:cs typeface="Times New Roman" panose="02020603050405020304" pitchFamily="18" charset="0"/>
            </a:endParaRPr>
          </a:p>
        </p:txBody>
      </p:sp>
      <p:sp>
        <p:nvSpPr>
          <p:cNvPr id="6" name="Rectángulo: esquinas redondeadas 5">
            <a:extLst>
              <a:ext uri="{FF2B5EF4-FFF2-40B4-BE49-F238E27FC236}">
                <a16:creationId xmlns:a16="http://schemas.microsoft.com/office/drawing/2014/main" id="{1F3CFE0C-076D-1502-DE41-1BBA63297BDE}"/>
              </a:ext>
            </a:extLst>
          </p:cNvPr>
          <p:cNvSpPr/>
          <p:nvPr/>
        </p:nvSpPr>
        <p:spPr>
          <a:xfrm>
            <a:off x="2285124" y="2664543"/>
            <a:ext cx="3610947" cy="853015"/>
          </a:xfrm>
          <a:prstGeom prst="roundRect">
            <a:avLst/>
          </a:prstGeom>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Éticas</a:t>
            </a:r>
          </a:p>
          <a:p>
            <a:pPr algn="ctr"/>
            <a:endParaRPr lang="es-ES" sz="800" dirty="0">
              <a:latin typeface="Times New Roman" panose="02020603050405020304" pitchFamily="18" charset="0"/>
              <a:cs typeface="Times New Roman" panose="02020603050405020304" pitchFamily="18" charset="0"/>
            </a:endParaRPr>
          </a:p>
        </p:txBody>
      </p:sp>
      <p:sp>
        <p:nvSpPr>
          <p:cNvPr id="7" name="Rectángulo: esquinas redondeadas 6">
            <a:extLst>
              <a:ext uri="{FF2B5EF4-FFF2-40B4-BE49-F238E27FC236}">
                <a16:creationId xmlns:a16="http://schemas.microsoft.com/office/drawing/2014/main" id="{A4020731-4E9B-6048-8FD1-181B63E3655D}"/>
              </a:ext>
            </a:extLst>
          </p:cNvPr>
          <p:cNvSpPr/>
          <p:nvPr/>
        </p:nvSpPr>
        <p:spPr>
          <a:xfrm>
            <a:off x="2742324" y="3854727"/>
            <a:ext cx="3610947" cy="853015"/>
          </a:xfrm>
          <a:prstGeom prst="roundRect">
            <a:avLst/>
          </a:prstGeom>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Administrativas</a:t>
            </a:r>
          </a:p>
          <a:p>
            <a:pPr algn="ctr"/>
            <a:endParaRPr lang="es-ES" sz="800" dirty="0">
              <a:latin typeface="Times New Roman" panose="02020603050405020304" pitchFamily="18" charset="0"/>
              <a:cs typeface="Times New Roman" panose="02020603050405020304" pitchFamily="18" charset="0"/>
            </a:endParaRPr>
          </a:p>
        </p:txBody>
      </p:sp>
      <p:sp>
        <p:nvSpPr>
          <p:cNvPr id="8" name="Rectángulo: esquinas redondeadas 7">
            <a:extLst>
              <a:ext uri="{FF2B5EF4-FFF2-40B4-BE49-F238E27FC236}">
                <a16:creationId xmlns:a16="http://schemas.microsoft.com/office/drawing/2014/main" id="{CCEA45C4-EB1E-28D4-0185-70F8DB2ECABA}"/>
              </a:ext>
            </a:extLst>
          </p:cNvPr>
          <p:cNvSpPr/>
          <p:nvPr/>
        </p:nvSpPr>
        <p:spPr>
          <a:xfrm>
            <a:off x="3180864" y="5044911"/>
            <a:ext cx="3610946" cy="853015"/>
          </a:xfrm>
          <a:prstGeom prst="roundRect">
            <a:avLst/>
          </a:prstGeom>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4000" dirty="0">
                <a:latin typeface="Times New Roman" panose="02020603050405020304" pitchFamily="18" charset="0"/>
                <a:cs typeface="Times New Roman" panose="02020603050405020304" pitchFamily="18" charset="0"/>
              </a:rPr>
              <a:t>Jurídicas</a:t>
            </a:r>
          </a:p>
          <a:p>
            <a:pPr algn="ctr"/>
            <a:endParaRPr lang="es-ES" sz="800" dirty="0">
              <a:latin typeface="Times New Roman" panose="02020603050405020304" pitchFamily="18" charset="0"/>
              <a:cs typeface="Times New Roman" panose="02020603050405020304" pitchFamily="18" charset="0"/>
            </a:endParaRPr>
          </a:p>
        </p:txBody>
      </p:sp>
      <p:sp>
        <p:nvSpPr>
          <p:cNvPr id="13" name="Cerrar llave 12">
            <a:extLst>
              <a:ext uri="{FF2B5EF4-FFF2-40B4-BE49-F238E27FC236}">
                <a16:creationId xmlns:a16="http://schemas.microsoft.com/office/drawing/2014/main" id="{A9D4ADDD-C705-F141-4472-29CE6535EF90}"/>
              </a:ext>
            </a:extLst>
          </p:cNvPr>
          <p:cNvSpPr/>
          <p:nvPr/>
        </p:nvSpPr>
        <p:spPr>
          <a:xfrm>
            <a:off x="7087473" y="2489754"/>
            <a:ext cx="643812" cy="358295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dirty="0"/>
          </a:p>
        </p:txBody>
      </p:sp>
      <p:sp>
        <p:nvSpPr>
          <p:cNvPr id="14" name="Rectángulo: esquinas redondeadas 13">
            <a:extLst>
              <a:ext uri="{FF2B5EF4-FFF2-40B4-BE49-F238E27FC236}">
                <a16:creationId xmlns:a16="http://schemas.microsoft.com/office/drawing/2014/main" id="{CC2DD5B0-1713-2C74-5395-F87199D3630E}"/>
              </a:ext>
            </a:extLst>
          </p:cNvPr>
          <p:cNvSpPr/>
          <p:nvPr/>
        </p:nvSpPr>
        <p:spPr>
          <a:xfrm>
            <a:off x="7731285" y="3217543"/>
            <a:ext cx="3260177" cy="212737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2800" dirty="0">
                <a:solidFill>
                  <a:schemeClr val="accent2">
                    <a:lumMod val="75000"/>
                  </a:schemeClr>
                </a:solidFill>
                <a:latin typeface="Times New Roman" panose="02020603050405020304" pitchFamily="18" charset="0"/>
                <a:cs typeface="Times New Roman" panose="02020603050405020304" pitchFamily="18" charset="0"/>
              </a:rPr>
              <a:t>En esta presentación nos centraremos en éstas.</a:t>
            </a:r>
          </a:p>
        </p:txBody>
      </p:sp>
    </p:spTree>
    <p:extLst>
      <p:ext uri="{BB962C8B-B14F-4D97-AF65-F5344CB8AC3E}">
        <p14:creationId xmlns:p14="http://schemas.microsoft.com/office/powerpoint/2010/main" val="3440110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heel(1)">
                                      <p:cBhvr>
                                        <p:cTn id="14" dur="20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down)">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1000" fill="hold"/>
                                        <p:tgtEl>
                                          <p:spTgt spid="14"/>
                                        </p:tgtEl>
                                        <p:attrNameLst>
                                          <p:attrName>ppt_w</p:attrName>
                                        </p:attrNameLst>
                                      </p:cBhvr>
                                      <p:tavLst>
                                        <p:tav tm="0">
                                          <p:val>
                                            <p:fltVal val="0"/>
                                          </p:val>
                                        </p:tav>
                                        <p:tav tm="100000">
                                          <p:val>
                                            <p:strVal val="#ppt_w"/>
                                          </p:val>
                                        </p:tav>
                                      </p:tavLst>
                                    </p:anim>
                                    <p:anim calcmode="lin" valueType="num">
                                      <p:cBhvr>
                                        <p:cTn id="50" dur="1000" fill="hold"/>
                                        <p:tgtEl>
                                          <p:spTgt spid="14"/>
                                        </p:tgtEl>
                                        <p:attrNameLst>
                                          <p:attrName>ppt_h</p:attrName>
                                        </p:attrNameLst>
                                      </p:cBhvr>
                                      <p:tavLst>
                                        <p:tav tm="0">
                                          <p:val>
                                            <p:fltVal val="0"/>
                                          </p:val>
                                        </p:tav>
                                        <p:tav tm="100000">
                                          <p:val>
                                            <p:strVal val="#ppt_h"/>
                                          </p:val>
                                        </p:tav>
                                      </p:tavLst>
                                    </p:anim>
                                    <p:anim calcmode="lin" valueType="num">
                                      <p:cBhvr>
                                        <p:cTn id="51" dur="1000" fill="hold"/>
                                        <p:tgtEl>
                                          <p:spTgt spid="14"/>
                                        </p:tgtEl>
                                        <p:attrNameLst>
                                          <p:attrName>style.rotation</p:attrName>
                                        </p:attrNameLst>
                                      </p:cBhvr>
                                      <p:tavLst>
                                        <p:tav tm="0">
                                          <p:val>
                                            <p:fltVal val="90"/>
                                          </p:val>
                                        </p:tav>
                                        <p:tav tm="100000">
                                          <p:val>
                                            <p:fltVal val="0"/>
                                          </p:val>
                                        </p:tav>
                                      </p:tavLst>
                                    </p:anim>
                                    <p:animEffect transition="in" filter="fade">
                                      <p:cBhvr>
                                        <p:cTn id="52" dur="1000"/>
                                        <p:tgtEl>
                                          <p:spTgt spid="14"/>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fltVal val="0"/>
                                          </p:val>
                                        </p:tav>
                                        <p:tav tm="100000">
                                          <p:val>
                                            <p:strVal val="#ppt_w"/>
                                          </p:val>
                                        </p:tav>
                                      </p:tavLst>
                                    </p:anim>
                                    <p:anim calcmode="lin" valueType="num">
                                      <p:cBhvr>
                                        <p:cTn id="56" dur="1000" fill="hold"/>
                                        <p:tgtEl>
                                          <p:spTgt spid="13"/>
                                        </p:tgtEl>
                                        <p:attrNameLst>
                                          <p:attrName>ppt_h</p:attrName>
                                        </p:attrNameLst>
                                      </p:cBhvr>
                                      <p:tavLst>
                                        <p:tav tm="0">
                                          <p:val>
                                            <p:fltVal val="0"/>
                                          </p:val>
                                        </p:tav>
                                        <p:tav tm="100000">
                                          <p:val>
                                            <p:strVal val="#ppt_h"/>
                                          </p:val>
                                        </p:tav>
                                      </p:tavLst>
                                    </p:anim>
                                    <p:anim calcmode="lin" valueType="num">
                                      <p:cBhvr>
                                        <p:cTn id="57" dur="1000" fill="hold"/>
                                        <p:tgtEl>
                                          <p:spTgt spid="13"/>
                                        </p:tgtEl>
                                        <p:attrNameLst>
                                          <p:attrName>style.rotation</p:attrName>
                                        </p:attrNameLst>
                                      </p:cBhvr>
                                      <p:tavLst>
                                        <p:tav tm="0">
                                          <p:val>
                                            <p:fltVal val="90"/>
                                          </p:val>
                                        </p:tav>
                                        <p:tav tm="100000">
                                          <p:val>
                                            <p:fltVal val="0"/>
                                          </p:val>
                                        </p:tav>
                                      </p:tavLst>
                                    </p:anim>
                                    <p:animEffect transition="in" filter="fade">
                                      <p:cBhvr>
                                        <p:cTn id="5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nimBg="1"/>
      <p:bldP spid="6" grpId="0" animBg="1"/>
      <p:bldP spid="7" grpId="0" animBg="1"/>
      <p:bldP spid="8" grpId="0" animBg="1"/>
      <p:bldP spid="13" grpId="0" animBg="1"/>
      <p:bldP spid="1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08048-4191-6C7F-2551-35C35746B8F3}"/>
              </a:ext>
            </a:extLst>
          </p:cNvPr>
          <p:cNvSpPr>
            <a:spLocks noGrp="1"/>
          </p:cNvSpPr>
          <p:nvPr>
            <p:ph type="title"/>
          </p:nvPr>
        </p:nvSpPr>
        <p:spPr>
          <a:xfrm>
            <a:off x="838200" y="2766218"/>
            <a:ext cx="10515600" cy="1325563"/>
          </a:xfrm>
        </p:spPr>
        <p:txBody>
          <a:bodyPr/>
          <a:lstStyle/>
          <a:p>
            <a:pPr algn="ctr"/>
            <a:r>
              <a:rPr lang="es-ES" dirty="0">
                <a:latin typeface="Times New Roman" panose="02020603050405020304" pitchFamily="18" charset="0"/>
                <a:cs typeface="Times New Roman" panose="02020603050405020304" pitchFamily="18" charset="0"/>
              </a:rPr>
              <a:t>FIN</a:t>
            </a:r>
          </a:p>
        </p:txBody>
      </p:sp>
    </p:spTree>
    <p:extLst>
      <p:ext uri="{BB962C8B-B14F-4D97-AF65-F5344CB8AC3E}">
        <p14:creationId xmlns:p14="http://schemas.microsoft.com/office/powerpoint/2010/main" val="9508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618F641-46A9-F48C-77C0-C25712BAA417}"/>
              </a:ext>
            </a:extLst>
          </p:cNvPr>
          <p:cNvSpPr txBox="1"/>
          <p:nvPr/>
        </p:nvSpPr>
        <p:spPr>
          <a:xfrm>
            <a:off x="628261" y="628233"/>
            <a:ext cx="10935478" cy="5601533"/>
          </a:xfrm>
          <a:prstGeom prst="rect">
            <a:avLst/>
          </a:prstGeom>
          <a:gradFill flip="none" rotWithShape="1">
            <a:gsLst>
              <a:gs pos="0">
                <a:schemeClr val="accent6">
                  <a:alpha val="63000"/>
                  <a:lumMod val="0"/>
                  <a:lumOff val="10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wrap="square">
            <a:spAutoFit/>
          </a:bodyPr>
          <a:lstStyle/>
          <a:p>
            <a:pPr algn="just">
              <a:spcAft>
                <a:spcPts val="1800"/>
              </a:spcAft>
            </a:pPr>
            <a:r>
              <a:rPr lang="es-AR" b="1" dirty="0">
                <a:latin typeface="Times New Roman" panose="02020603050405020304" pitchFamily="18" charset="0"/>
                <a:cs typeface="Times New Roman" panose="02020603050405020304" pitchFamily="18" charset="0"/>
              </a:rPr>
              <a:t>Responsabilidades Profesionales</a:t>
            </a:r>
          </a:p>
          <a:p>
            <a:pPr algn="just">
              <a:spcAft>
                <a:spcPts val="600"/>
              </a:spcAft>
            </a:pPr>
            <a:r>
              <a:rPr lang="es-AR" sz="1600" b="1" dirty="0">
                <a:latin typeface="Times New Roman" panose="02020603050405020304" pitchFamily="18" charset="0"/>
                <a:cs typeface="Times New Roman" panose="02020603050405020304" pitchFamily="18" charset="0"/>
              </a:rPr>
              <a:t>Responsabilidades Técnicas</a:t>
            </a:r>
          </a:p>
          <a:p>
            <a:pPr algn="just">
              <a:spcAft>
                <a:spcPts val="1200"/>
              </a:spcAft>
            </a:pPr>
            <a:r>
              <a:rPr lang="es-AR" sz="1500" dirty="0">
                <a:latin typeface="Times New Roman" panose="02020603050405020304" pitchFamily="18" charset="0"/>
                <a:cs typeface="Times New Roman" panose="02020603050405020304" pitchFamily="18" charset="0"/>
              </a:rPr>
              <a:t>El ingeniero debe garantizar que los proyectos, diseños y ejecuciones cumplan con estándares de calidad, seguridad y eficiencia. Estas responsabilidades implican aplicar conocimientos científicos y tecnológicos, realizar cálculos precisos, supervisar procesos, y seleccionar materiales y métodos adecuados. Un error técnico puede tener consecuencias graves, desde el fracaso de un proyecto hasta la pérdida de vidas humanas, por lo que el rigor técnico es esencial.</a:t>
            </a:r>
          </a:p>
          <a:p>
            <a:pPr algn="just">
              <a:spcAft>
                <a:spcPts val="600"/>
              </a:spcAft>
            </a:pPr>
            <a:r>
              <a:rPr lang="es-AR" sz="1600" b="1" dirty="0">
                <a:latin typeface="Times New Roman" panose="02020603050405020304" pitchFamily="18" charset="0"/>
                <a:cs typeface="Times New Roman" panose="02020603050405020304" pitchFamily="18" charset="0"/>
              </a:rPr>
              <a:t>Responsabilidades Éticas</a:t>
            </a:r>
          </a:p>
          <a:p>
            <a:pPr algn="just">
              <a:spcAft>
                <a:spcPts val="1200"/>
              </a:spcAft>
            </a:pPr>
            <a:r>
              <a:rPr lang="es-AR" sz="1500" dirty="0">
                <a:latin typeface="Times New Roman" panose="02020603050405020304" pitchFamily="18" charset="0"/>
                <a:cs typeface="Times New Roman" panose="02020603050405020304" pitchFamily="18" charset="0"/>
              </a:rPr>
              <a:t>La ética profesional en ingeniería implica actuar con integridad, honestidad y compromiso con el bienestar social. Esto incluye evitar conflictos de interés, rechazar sobornos, respetar la confidencialidad de los proyectos y priorizar la seguridad pública por encima de intereses económicos. Un ingeniero ético también se compromete con el desarrollo sostenible, considerando el impacto ambiental de sus decisiones.</a:t>
            </a:r>
          </a:p>
          <a:p>
            <a:pPr algn="just">
              <a:spcAft>
                <a:spcPts val="600"/>
              </a:spcAft>
            </a:pPr>
            <a:r>
              <a:rPr lang="es-AR" sz="1600" b="1" dirty="0">
                <a:latin typeface="Times New Roman" panose="02020603050405020304" pitchFamily="18" charset="0"/>
                <a:cs typeface="Times New Roman" panose="02020603050405020304" pitchFamily="18" charset="0"/>
              </a:rPr>
              <a:t>Responsabilidades Administrativas</a:t>
            </a:r>
          </a:p>
          <a:p>
            <a:pPr algn="just">
              <a:spcAft>
                <a:spcPts val="1200"/>
              </a:spcAft>
            </a:pPr>
            <a:r>
              <a:rPr lang="es-AR" sz="1500" dirty="0">
                <a:latin typeface="Times New Roman" panose="02020603050405020304" pitchFamily="18" charset="0"/>
                <a:cs typeface="Times New Roman" panose="02020603050405020304" pitchFamily="18" charset="0"/>
              </a:rPr>
              <a:t>Estas responsabilidades se refieren a la gestión eficiente de recursos, tiempos y equipos humanos. El ingeniero debe planificar, coordinar y supervisar el trabajo de otros, manteniendo una comunicación clara y asegurando que los proyectos se completen dentro del presupuesto y cronograma establecidos. Una buena gestión administrativa contribuye a la sostenibilidad económica y organizativa.</a:t>
            </a:r>
          </a:p>
          <a:p>
            <a:pPr algn="just">
              <a:spcAft>
                <a:spcPts val="600"/>
              </a:spcAft>
            </a:pPr>
            <a:r>
              <a:rPr lang="es-AR" sz="1600" b="1" dirty="0">
                <a:latin typeface="Times New Roman" panose="02020603050405020304" pitchFamily="18" charset="0"/>
                <a:cs typeface="Times New Roman" panose="02020603050405020304" pitchFamily="18" charset="0"/>
              </a:rPr>
              <a:t>Responsabilidades Jurídicas</a:t>
            </a:r>
          </a:p>
          <a:p>
            <a:pPr algn="just">
              <a:spcAft>
                <a:spcPts val="1200"/>
              </a:spcAft>
            </a:pPr>
            <a:r>
              <a:rPr lang="es-AR" sz="1500" dirty="0">
                <a:latin typeface="Times New Roman" panose="02020603050405020304" pitchFamily="18" charset="0"/>
                <a:cs typeface="Times New Roman" panose="02020603050405020304" pitchFamily="18" charset="0"/>
              </a:rPr>
              <a:t>Los ingenieros están sujetos a marcos legales que regulan su profesión. Deben asegurarse de que sus proyectos cumplan con normativas locales e internacionales, licencias y códigos de construcción. Además, deben asumir la responsabilidad de sus acciones ante la ley, especialmente en casos de negligencia profesional. Ignorar estas normas puede acarrear sanciones legales e incluso la pérdida de su matrícula profesional</a:t>
            </a:r>
            <a:r>
              <a:rPr lang="es-AR" sz="1500" dirty="0"/>
              <a:t>.</a:t>
            </a:r>
          </a:p>
        </p:txBody>
      </p:sp>
    </p:spTree>
    <p:extLst>
      <p:ext uri="{BB962C8B-B14F-4D97-AF65-F5344CB8AC3E}">
        <p14:creationId xmlns:p14="http://schemas.microsoft.com/office/powerpoint/2010/main" val="185220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44020A-C719-9192-B619-57FC2955B5C5}"/>
              </a:ext>
            </a:extLst>
          </p:cNvPr>
          <p:cNvSpPr txBox="1"/>
          <p:nvPr/>
        </p:nvSpPr>
        <p:spPr>
          <a:xfrm>
            <a:off x="974695" y="806583"/>
            <a:ext cx="10242610" cy="524483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txBody>
          <a:bodyPr wrap="square">
            <a:spAutoFit/>
          </a:bodyPr>
          <a:lstStyle/>
          <a:p>
            <a:pPr lvl="0" algn="just">
              <a:lnSpc>
                <a:spcPct val="107000"/>
              </a:lnSpc>
              <a:spcAft>
                <a:spcPts val="3000"/>
              </a:spcAft>
              <a:buSzPts val="1000"/>
              <a:tabLst>
                <a:tab pos="457200" algn="l"/>
              </a:tabLst>
            </a:pPr>
            <a:endParaRPr lang="es-ES" sz="8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lnSpc>
                <a:spcPct val="107000"/>
              </a:lnSpc>
              <a:spcAft>
                <a:spcPts val="3000"/>
              </a:spcAft>
              <a:buSzPts val="1000"/>
              <a:tabLst>
                <a:tab pos="457200" algn="l"/>
              </a:tabLst>
            </a:pPr>
            <a:r>
              <a:rPr lang="es-ES" sz="4400" b="1" kern="0" dirty="0">
                <a:effectLst/>
                <a:latin typeface="Times New Roman" panose="02020603050405020304" pitchFamily="18" charset="0"/>
                <a:ea typeface="Times New Roman" panose="02020603050405020304" pitchFamily="18" charset="0"/>
                <a:cs typeface="Times New Roman" panose="02020603050405020304" pitchFamily="18" charset="0"/>
              </a:rPr>
              <a:t>Nuestro objetivo</a:t>
            </a:r>
            <a:r>
              <a:rPr lang="es-ES" sz="4400" kern="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571500" lvl="0" indent="-571500" algn="just">
              <a:lnSpc>
                <a:spcPct val="107000"/>
              </a:lnSpc>
              <a:spcAft>
                <a:spcPts val="3000"/>
              </a:spcAft>
              <a:buSzPct val="80000"/>
              <a:buFont typeface="Wingdings" panose="05000000000000000000" pitchFamily="2" charset="2"/>
              <a:buChar char="ü"/>
              <a:tabLst>
                <a:tab pos="457200" algn="l"/>
              </a:tabLst>
            </a:pPr>
            <a:r>
              <a:rPr lang="es-ES" sz="4000" kern="0" dirty="0">
                <a:effectLst/>
                <a:latin typeface="Times New Roman" panose="02020603050405020304" pitchFamily="18" charset="0"/>
                <a:ea typeface="Times New Roman" panose="02020603050405020304" pitchFamily="18" charset="0"/>
                <a:cs typeface="Times New Roman" panose="02020603050405020304" pitchFamily="18" charset="0"/>
              </a:rPr>
              <a:t>Introducir el marco regulatorio y ético de la ingeniería en Argentina. </a:t>
            </a:r>
          </a:p>
          <a:p>
            <a:pPr marL="571500" lvl="0" indent="-571500" algn="just">
              <a:lnSpc>
                <a:spcPct val="107000"/>
              </a:lnSpc>
              <a:spcAft>
                <a:spcPts val="3000"/>
              </a:spcAft>
              <a:buSzPct val="80000"/>
              <a:buFont typeface="Wingdings" panose="05000000000000000000" pitchFamily="2" charset="2"/>
              <a:buChar char="ü"/>
              <a:tabLst>
                <a:tab pos="457200" algn="l"/>
              </a:tabLst>
            </a:pPr>
            <a:r>
              <a:rPr lang="es-ES" sz="4000" kern="0" dirty="0">
                <a:effectLst/>
                <a:latin typeface="Times New Roman" panose="02020603050405020304" pitchFamily="18" charset="0"/>
                <a:ea typeface="Times New Roman" panose="02020603050405020304" pitchFamily="18" charset="0"/>
                <a:cs typeface="Times New Roman" panose="02020603050405020304" pitchFamily="18" charset="0"/>
              </a:rPr>
              <a:t>Explicar el rol de los consejos profesionales y la Junta central.</a:t>
            </a:r>
          </a:p>
          <a:p>
            <a:pPr marL="571500" lvl="0" indent="-571500" algn="just">
              <a:lnSpc>
                <a:spcPct val="107000"/>
              </a:lnSpc>
              <a:spcAft>
                <a:spcPts val="3000"/>
              </a:spcAft>
              <a:buSzPct val="80000"/>
              <a:buFont typeface="Wingdings" panose="05000000000000000000" pitchFamily="2" charset="2"/>
              <a:buChar char="ü"/>
              <a:tabLst>
                <a:tab pos="457200" algn="l"/>
              </a:tabLst>
            </a:pPr>
            <a:endParaRPr lang="es-ES" sz="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085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A935258-3011-E2AC-72CB-D92B00F60F0D}"/>
              </a:ext>
            </a:extLst>
          </p:cNvPr>
          <p:cNvSpPr txBox="1"/>
          <p:nvPr/>
        </p:nvSpPr>
        <p:spPr>
          <a:xfrm>
            <a:off x="881108" y="581461"/>
            <a:ext cx="10207102" cy="5786199"/>
          </a:xfrm>
          <a:prstGeom prst="rect">
            <a:avLst/>
          </a:prstGeom>
          <a:noFill/>
        </p:spPr>
        <p:txBody>
          <a:bodyPr wrap="square">
            <a:spAutoFit/>
          </a:bodyPr>
          <a:lstStyle/>
          <a:p>
            <a:pPr algn="ctr"/>
            <a:r>
              <a:rPr lang="es-ES" sz="28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a:t>
            </a:r>
          </a:p>
          <a:p>
            <a:pPr algn="ctr">
              <a:spcAft>
                <a:spcPts val="1200"/>
              </a:spcAft>
            </a:pPr>
            <a:r>
              <a:rPr lang="es-ES" sz="28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EN LA JURISDICCIÓN NACIONAL</a:t>
            </a:r>
          </a:p>
          <a:p>
            <a:pPr algn="ctr">
              <a:spcAft>
                <a:spcPts val="1200"/>
              </a:spcAft>
            </a:pPr>
            <a:r>
              <a:rPr lang="es-ES" sz="2000" dirty="0">
                <a:solidFill>
                  <a:srgbClr val="3300FF"/>
                </a:solidFill>
                <a:latin typeface="Times New Roman" panose="02020603050405020304" pitchFamily="18" charset="0"/>
                <a:ea typeface="Roboto" panose="02000000000000000000" pitchFamily="2" charset="0"/>
                <a:cs typeface="Times New Roman" panose="02020603050405020304" pitchFamily="18" charset="0"/>
              </a:rPr>
              <a:t>INSTRUMENTOS OFICIALES</a:t>
            </a:r>
          </a:p>
          <a:p>
            <a:pPr algn="just">
              <a:spcAft>
                <a:spcPts val="1200"/>
              </a:spcAft>
            </a:pPr>
            <a:endParaRPr lang="es-ES" sz="12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2400"/>
              </a:spcAft>
            </a:pPr>
            <a:r>
              <a:rPr lang="es-AR" sz="2400" b="1" dirty="0">
                <a:effectLst/>
                <a:latin typeface="Times New Roman" panose="02020603050405020304" pitchFamily="18" charset="0"/>
                <a:ea typeface="Roboto" panose="02000000000000000000" pitchFamily="2" charset="0"/>
                <a:cs typeface="Times New Roman" panose="02020603050405020304" pitchFamily="18" charset="0"/>
              </a:rPr>
              <a:t>1944: </a:t>
            </a:r>
            <a:r>
              <a:rPr lang="es-AR" sz="2400" dirty="0">
                <a:effectLst/>
                <a:latin typeface="Times New Roman" panose="02020603050405020304" pitchFamily="18" charset="0"/>
                <a:ea typeface="Roboto" panose="02000000000000000000" pitchFamily="2" charset="0"/>
                <a:cs typeface="Times New Roman" panose="02020603050405020304" pitchFamily="18" charset="0"/>
              </a:rPr>
              <a:t>regulación de las profesiones de agrimensura, arquitectura e ingeniería en la Capital Federal por el Decreto-Ley 17946/44.</a:t>
            </a:r>
          </a:p>
          <a:p>
            <a:pPr algn="just">
              <a:spcAft>
                <a:spcPts val="2400"/>
              </a:spcAft>
            </a:pPr>
            <a:r>
              <a:rPr lang="es-AR" sz="2400" b="1" dirty="0">
                <a:effectLst/>
                <a:latin typeface="Times New Roman" panose="02020603050405020304" pitchFamily="18" charset="0"/>
                <a:ea typeface="Roboto" panose="02000000000000000000" pitchFamily="2" charset="0"/>
                <a:cs typeface="Times New Roman" panose="02020603050405020304" pitchFamily="18" charset="0"/>
              </a:rPr>
              <a:t>1955: </a:t>
            </a:r>
            <a:r>
              <a:rPr lang="es-AR" sz="2400" dirty="0">
                <a:effectLst/>
                <a:latin typeface="Times New Roman" panose="02020603050405020304" pitchFamily="18" charset="0"/>
                <a:ea typeface="Roboto" panose="02000000000000000000" pitchFamily="2" charset="0"/>
                <a:cs typeface="Times New Roman" panose="02020603050405020304" pitchFamily="18" charset="0"/>
              </a:rPr>
              <a:t>regulación de los honorarios de arquitectos y profesiones relacionadas con ingeniería y agrimensura con jurisdicción nacional - Decreto-Ley 7887/55.</a:t>
            </a:r>
          </a:p>
          <a:p>
            <a:pPr algn="just">
              <a:spcAft>
                <a:spcPts val="2400"/>
              </a:spcAft>
            </a:pPr>
            <a:r>
              <a:rPr lang="es-AR" sz="2400" b="1" dirty="0">
                <a:effectLst/>
                <a:latin typeface="Times New Roman" panose="02020603050405020304" pitchFamily="18" charset="0"/>
                <a:ea typeface="Roboto" panose="02000000000000000000" pitchFamily="2" charset="0"/>
                <a:cs typeface="Times New Roman" panose="02020603050405020304" pitchFamily="18" charset="0"/>
              </a:rPr>
              <a:t>Desde entonces: </a:t>
            </a:r>
            <a:r>
              <a:rPr lang="es-AR" sz="2400" dirty="0">
                <a:effectLst/>
                <a:latin typeface="Times New Roman" panose="02020603050405020304" pitchFamily="18" charset="0"/>
                <a:ea typeface="Roboto" panose="02000000000000000000" pitchFamily="2" charset="0"/>
                <a:cs typeface="Times New Roman" panose="02020603050405020304" pitchFamily="18" charset="0"/>
              </a:rPr>
              <a:t>sanción de nuevos instrumentos por el Congreso y el Poder Ejecutivo, complementando, modificando o anulando entre sí, parcial o totalmente los textos originales. </a:t>
            </a:r>
          </a:p>
          <a:p>
            <a:pPr algn="ctr">
              <a:spcAft>
                <a:spcPts val="2400"/>
              </a:spcAft>
            </a:pPr>
            <a:r>
              <a:rPr lang="es-ES" sz="24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  </a:t>
            </a:r>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056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0C2BC-97F5-9328-1C48-2F6D6434FF9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30F950AA-9C26-3343-67D9-5762DB2AA872}"/>
              </a:ext>
            </a:extLst>
          </p:cNvPr>
          <p:cNvSpPr txBox="1"/>
          <p:nvPr/>
        </p:nvSpPr>
        <p:spPr>
          <a:xfrm>
            <a:off x="640672" y="417919"/>
            <a:ext cx="10910656" cy="6022161"/>
          </a:xfrm>
          <a:prstGeom prst="rect">
            <a:avLst/>
          </a:prstGeom>
          <a:noFill/>
        </p:spPr>
        <p:txBody>
          <a:bodyPr wrap="square">
            <a:spAutoFit/>
          </a:bodyPr>
          <a:lstStyle/>
          <a:p>
            <a:pPr algn="ctr"/>
            <a:r>
              <a:rPr lang="es-ES" sz="2800" dirty="0">
                <a:solidFill>
                  <a:srgbClr val="3300FF"/>
                </a:solidFill>
                <a:effectLst/>
                <a:latin typeface="Times New Roman" panose="02020603050405020304" pitchFamily="18" charset="0"/>
                <a:ea typeface="Roboto" panose="02000000000000000000" pitchFamily="2" charset="0"/>
                <a:cs typeface="Times New Roman" panose="02020603050405020304" pitchFamily="18" charset="0"/>
              </a:rPr>
              <a:t>REGLAMENTACIÓN DEL EJERCICIO PROFESIONAL</a:t>
            </a:r>
          </a:p>
          <a:p>
            <a:pPr algn="just">
              <a:spcAft>
                <a:spcPts val="1200"/>
              </a:spcAft>
            </a:pPr>
            <a:endParaRPr lang="es-ES" sz="8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1200"/>
              </a:spcAft>
            </a:pPr>
            <a:r>
              <a:rPr lang="es-AR" b="1" dirty="0">
                <a:latin typeface="Times New Roman" panose="02020603050405020304" pitchFamily="18" charset="0"/>
                <a:ea typeface="Roboto" panose="02000000000000000000" pitchFamily="2" charset="0"/>
                <a:cs typeface="Times New Roman" panose="02020603050405020304" pitchFamily="18" charset="0"/>
              </a:rPr>
              <a:t>Orden cronológico de </a:t>
            </a:r>
            <a:r>
              <a:rPr lang="es-AR" b="1" dirty="0">
                <a:effectLst/>
                <a:latin typeface="Times New Roman" panose="02020603050405020304" pitchFamily="18" charset="0"/>
                <a:ea typeface="Roboto" panose="02000000000000000000" pitchFamily="2" charset="0"/>
                <a:cs typeface="Times New Roman" panose="02020603050405020304" pitchFamily="18" charset="0"/>
              </a:rPr>
              <a:t>estos instrumentos</a:t>
            </a: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DECRETO-LEY 17946/44 → </a:t>
            </a:r>
            <a:r>
              <a:rPr lang="es-AR" sz="160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reglamenta las profesiones de agrimensura, arquitectura e ingeniería en la Capital Federal y Territorios Nacionales. </a:t>
            </a:r>
          </a:p>
          <a:p>
            <a:pPr marL="285750" indent="-285750" algn="just">
              <a:spcAft>
                <a:spcPts val="400"/>
              </a:spcAft>
              <a:buFont typeface="Wingdings" panose="05000000000000000000" pitchFamily="2" charset="2"/>
              <a:buChar char="ü"/>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Es el 1</a:t>
            </a:r>
            <a:r>
              <a:rPr lang="es-AR" sz="1600" baseline="30000" dirty="0">
                <a:effectLst/>
                <a:latin typeface="Times New Roman" panose="02020603050405020304" pitchFamily="18" charset="0"/>
                <a:ea typeface="Roboto" panose="02000000000000000000" pitchFamily="2" charset="0"/>
                <a:cs typeface="Times New Roman" panose="02020603050405020304" pitchFamily="18" charset="0"/>
              </a:rPr>
              <a:t>er</a:t>
            </a:r>
            <a:r>
              <a:rPr lang="es-AR" sz="1600" dirty="0">
                <a:effectLst/>
                <a:latin typeface="Times New Roman" panose="02020603050405020304" pitchFamily="18" charset="0"/>
                <a:ea typeface="Roboto" panose="02000000000000000000" pitchFamily="2" charset="0"/>
                <a:cs typeface="Times New Roman" panose="02020603050405020304" pitchFamily="18" charset="0"/>
              </a:rPr>
              <a:t> instrumento legal que reglamenta estas profesiones. </a:t>
            </a:r>
          </a:p>
          <a:p>
            <a:pPr marL="285750" indent="-285750" algn="just">
              <a:spcAft>
                <a:spcPts val="400"/>
              </a:spcAft>
              <a:buFont typeface="Wingdings" panose="05000000000000000000" pitchFamily="2" charset="2"/>
              <a:buChar char="ü"/>
            </a:pPr>
            <a:r>
              <a:rPr lang="es-AR" sz="1600" dirty="0">
                <a:latin typeface="Times New Roman" panose="02020603050405020304" pitchFamily="18" charset="0"/>
                <a:ea typeface="Roboto" panose="02000000000000000000" pitchFamily="2" charset="0"/>
                <a:cs typeface="Times New Roman" panose="02020603050405020304" pitchFamily="18" charset="0"/>
              </a:rPr>
              <a:t>Tarea conjunta </a:t>
            </a: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 la Sociedad Central de Arquitectos y del Centro Argentino de Ingenieros. </a:t>
            </a:r>
          </a:p>
          <a:p>
            <a:pPr marL="285750" indent="-285750" algn="just">
              <a:spcAft>
                <a:spcPts val="400"/>
              </a:spcAft>
              <a:buFont typeface="Wingdings" panose="05000000000000000000" pitchFamily="2" charset="2"/>
              <a:buChar char="ü"/>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Se destaca la creación de los “Consejos Profesionales de agrimensores, arquitectos e ingenieros”. </a:t>
            </a:r>
          </a:p>
          <a:p>
            <a:pPr marL="285750" indent="-285750" algn="just">
              <a:spcAft>
                <a:spcPts val="400"/>
              </a:spcAft>
              <a:buFont typeface="Wingdings" panose="05000000000000000000" pitchFamily="2" charset="2"/>
              <a:buChar char="ü"/>
            </a:pPr>
            <a:r>
              <a:rPr lang="es-AR" sz="1600" dirty="0">
                <a:latin typeface="Times New Roman" panose="02020603050405020304" pitchFamily="18" charset="0"/>
                <a:ea typeface="Roboto" panose="02000000000000000000" pitchFamily="2" charset="0"/>
                <a:cs typeface="Times New Roman" panose="02020603050405020304" pitchFamily="18" charset="0"/>
              </a:rPr>
              <a:t>En </a:t>
            </a:r>
            <a:r>
              <a:rPr lang="es-AR" sz="1600" dirty="0">
                <a:effectLst/>
                <a:latin typeface="Times New Roman" panose="02020603050405020304" pitchFamily="18" charset="0"/>
                <a:ea typeface="Roboto" panose="02000000000000000000" pitchFamily="2" charset="0"/>
                <a:cs typeface="Times New Roman" panose="02020603050405020304" pitchFamily="18" charset="0"/>
              </a:rPr>
              <a:t>1958, se lo reemplaza por el Decreto-Ley 6070/58, vigente a la fecha.</a:t>
            </a:r>
          </a:p>
          <a:p>
            <a:pPr algn="just">
              <a:spcAft>
                <a:spcPts val="400"/>
              </a:spcAft>
            </a:pPr>
            <a:endParaRPr lang="es-AR" sz="10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spc="-60" dirty="0">
                <a:effectLst/>
                <a:latin typeface="Times New Roman" panose="02020603050405020304" pitchFamily="18" charset="0"/>
                <a:ea typeface="Roboto" panose="02000000000000000000" pitchFamily="2" charset="0"/>
                <a:cs typeface="Times New Roman" panose="02020603050405020304" pitchFamily="18" charset="0"/>
              </a:rPr>
              <a:t>DECRETO 21803/44 </a:t>
            </a:r>
            <a:r>
              <a:rPr lang="es-AR" sz="1600" spc="-30" dirty="0">
                <a:effectLst/>
                <a:latin typeface="Times New Roman" panose="02020603050405020304" pitchFamily="18" charset="0"/>
                <a:ea typeface="Roboto" panose="02000000000000000000" pitchFamily="2" charset="0"/>
                <a:cs typeface="Times New Roman" panose="02020603050405020304" pitchFamily="18" charset="0"/>
              </a:rPr>
              <a:t>→ crea las Comisiones que constituirán los </a:t>
            </a:r>
            <a:r>
              <a:rPr lang="es-AR" sz="1600" spc="-3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primeros Consejos Profesionales</a:t>
            </a:r>
            <a:r>
              <a:rPr lang="es-AR" sz="1600" spc="-30" dirty="0">
                <a:effectLst/>
                <a:latin typeface="Times New Roman" panose="02020603050405020304" pitchFamily="18" charset="0"/>
                <a:ea typeface="Roboto" panose="02000000000000000000" pitchFamily="2" charset="0"/>
                <a:cs typeface="Times New Roman" panose="02020603050405020304" pitchFamily="18" charset="0"/>
              </a:rPr>
              <a:t>.</a:t>
            </a:r>
          </a:p>
          <a:p>
            <a:pPr algn="just">
              <a:spcAft>
                <a:spcPts val="400"/>
              </a:spcAft>
            </a:pPr>
            <a:endParaRPr lang="es-AR" sz="1000" spc="-3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DECRETO-LEY 8036/46 → amplía el D-L 17946/44. Ratiﬁcado por la Ley 13895.</a:t>
            </a:r>
          </a:p>
          <a:p>
            <a:pPr algn="just">
              <a:spcAft>
                <a:spcPts val="400"/>
              </a:spcAft>
            </a:pPr>
            <a:endParaRPr lang="es-AR" sz="10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DECRETO-LEY 7887/55 → </a:t>
            </a:r>
            <a:r>
              <a:rPr lang="es-AR" sz="160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Arancel de Honorarios</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1</a:t>
            </a:r>
            <a:r>
              <a:rPr lang="es-AR" sz="1400" baseline="30000" dirty="0">
                <a:effectLst/>
                <a:latin typeface="Times New Roman" panose="02020603050405020304" pitchFamily="18" charset="0"/>
                <a:ea typeface="Roboto" panose="02000000000000000000" pitchFamily="2" charset="0"/>
                <a:cs typeface="Times New Roman" panose="02020603050405020304" pitchFamily="18" charset="0"/>
              </a:rPr>
              <a:t>er</a:t>
            </a:r>
            <a:r>
              <a:rPr lang="es-AR" sz="1400" dirty="0">
                <a:effectLst/>
                <a:latin typeface="Times New Roman" panose="02020603050405020304" pitchFamily="18" charset="0"/>
                <a:ea typeface="Roboto" panose="02000000000000000000" pitchFamily="2" charset="0"/>
                <a:cs typeface="Times New Roman" panose="02020603050405020304" pitchFamily="18" charset="0"/>
              </a:rPr>
              <a:t> instrumento legal que regula los honorarios para agrimensores, arquitectos e ingenieros en la jurisdicción nacional.</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Publicado en Boletín Oﬁcial (B.O.): 19/1/1956.  Ratiﬁcado por Ley N° 14467 (B.O. 9/5/1958).</a:t>
            </a:r>
          </a:p>
          <a:p>
            <a:pPr algn="just">
              <a:spcAft>
                <a:spcPts val="400"/>
              </a:spcAft>
            </a:pPr>
            <a:endParaRPr lang="es-AR" sz="1000" dirty="0">
              <a:effectLst/>
              <a:latin typeface="Times New Roman" panose="02020603050405020304" pitchFamily="18" charset="0"/>
              <a:ea typeface="Roboto" panose="02000000000000000000" pitchFamily="2" charset="0"/>
              <a:cs typeface="Times New Roman" panose="02020603050405020304" pitchFamily="18" charset="0"/>
            </a:endParaRPr>
          </a:p>
          <a:p>
            <a:pPr algn="just">
              <a:spcAft>
                <a:spcPts val="400"/>
              </a:spcAft>
            </a:pPr>
            <a:r>
              <a:rPr lang="es-AR" sz="1600" dirty="0">
                <a:effectLst/>
                <a:latin typeface="Times New Roman" panose="02020603050405020304" pitchFamily="18" charset="0"/>
                <a:ea typeface="Roboto" panose="02000000000000000000" pitchFamily="2" charset="0"/>
                <a:cs typeface="Times New Roman" panose="02020603050405020304" pitchFamily="18" charset="0"/>
              </a:rPr>
              <a:t>DECRETO 128/56 → </a:t>
            </a:r>
            <a:r>
              <a:rPr lang="es-AR" sz="1600" dirty="0">
                <a:effectLst/>
                <a:highlight>
                  <a:srgbClr val="FFFF00"/>
                </a:highlight>
                <a:latin typeface="Times New Roman" panose="02020603050405020304" pitchFamily="18" charset="0"/>
                <a:ea typeface="Roboto" panose="02000000000000000000" pitchFamily="2" charset="0"/>
                <a:cs typeface="Times New Roman" panose="02020603050405020304" pitchFamily="18" charset="0"/>
              </a:rPr>
              <a:t>Primer Código de Ética</a:t>
            </a:r>
          </a:p>
          <a:p>
            <a:pPr algn="just">
              <a:spcAft>
                <a:spcPts val="400"/>
              </a:spcAft>
            </a:pPr>
            <a:r>
              <a:rPr lang="es-AR" sz="1400" dirty="0">
                <a:effectLst/>
                <a:latin typeface="Times New Roman" panose="02020603050405020304" pitchFamily="18" charset="0"/>
                <a:ea typeface="Roboto" panose="02000000000000000000" pitchFamily="2" charset="0"/>
                <a:cs typeface="Times New Roman" panose="02020603050405020304" pitchFamily="18" charset="0"/>
              </a:rPr>
              <a:t>1</a:t>
            </a:r>
            <a:r>
              <a:rPr lang="es-AR" sz="1400" baseline="30000" dirty="0">
                <a:effectLst/>
                <a:latin typeface="Times New Roman" panose="02020603050405020304" pitchFamily="18" charset="0"/>
                <a:ea typeface="Roboto" panose="02000000000000000000" pitchFamily="2" charset="0"/>
                <a:cs typeface="Times New Roman" panose="02020603050405020304" pitchFamily="18" charset="0"/>
              </a:rPr>
              <a:t>er </a:t>
            </a:r>
            <a:r>
              <a:rPr lang="es-AR" sz="1400" dirty="0">
                <a:effectLst/>
                <a:latin typeface="Times New Roman" panose="02020603050405020304" pitchFamily="18" charset="0"/>
                <a:ea typeface="Roboto" panose="02000000000000000000" pitchFamily="2" charset="0"/>
                <a:cs typeface="Times New Roman" panose="02020603050405020304" pitchFamily="18" charset="0"/>
              </a:rPr>
              <a:t>“Código de Ética para los profesionales de la ingeniería, la arquitectura y la agrimensura”. </a:t>
            </a:r>
          </a:p>
          <a:p>
            <a:pPr algn="ctr">
              <a:spcAft>
                <a:spcPts val="1200"/>
              </a:spcAft>
            </a:pPr>
            <a:endParaRPr lang="es-E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0010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12414</TotalTime>
  <Words>5545</Words>
  <Application>Microsoft Office PowerPoint</Application>
  <PresentationFormat>Panorámica</PresentationFormat>
  <Paragraphs>378</Paragraphs>
  <Slides>50</Slides>
  <Notes>0</Notes>
  <HiddenSlides>2</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50</vt:i4>
      </vt:variant>
    </vt:vector>
  </HeadingPairs>
  <TitlesOfParts>
    <vt:vector size="56" baseType="lpstr">
      <vt:lpstr>Arial</vt:lpstr>
      <vt:lpstr>Calibri</vt:lpstr>
      <vt:lpstr>Calibri Light</vt:lpstr>
      <vt:lpstr>Times New Roman</vt:lpstr>
      <vt:lpstr>Wingdings</vt:lpstr>
      <vt:lpstr>Tema de Office</vt:lpstr>
      <vt:lpstr>EJERCICIO PROFESIONAL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Néstor Pagani</dc:creator>
  <cp:lastModifiedBy>Néstor Pagani</cp:lastModifiedBy>
  <cp:revision>51</cp:revision>
  <dcterms:created xsi:type="dcterms:W3CDTF">2024-11-19T07:32:40Z</dcterms:created>
  <dcterms:modified xsi:type="dcterms:W3CDTF">2025-06-19T23:07:41Z</dcterms:modified>
</cp:coreProperties>
</file>