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39" r:id="rId2"/>
    <p:sldId id="441" r:id="rId3"/>
    <p:sldId id="466" r:id="rId4"/>
    <p:sldId id="396" r:id="rId5"/>
    <p:sldId id="464" r:id="rId6"/>
    <p:sldId id="463" r:id="rId7"/>
    <p:sldId id="465" r:id="rId8"/>
    <p:sldId id="467" r:id="rId9"/>
    <p:sldId id="468" r:id="rId10"/>
    <p:sldId id="469" r:id="rId11"/>
    <p:sldId id="470" r:id="rId12"/>
    <p:sldId id="471" r:id="rId13"/>
    <p:sldId id="478" r:id="rId14"/>
    <p:sldId id="479" r:id="rId15"/>
    <p:sldId id="480" r:id="rId16"/>
    <p:sldId id="481" r:id="rId17"/>
    <p:sldId id="482" r:id="rId18"/>
    <p:sldId id="483" r:id="rId19"/>
    <p:sldId id="484" r:id="rId20"/>
    <p:sldId id="485" r:id="rId21"/>
    <p:sldId id="486" r:id="rId22"/>
    <p:sldId id="477" r:id="rId23"/>
    <p:sldId id="450"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11555-DA5F-43E2-9A1C-376B5A90CB47}" type="datetimeFigureOut">
              <a:rPr lang="es-ES" smtClean="0"/>
              <a:t>26/04/2023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CBE32-2637-46C5-8437-B0597B8D30F0}" type="slidenum">
              <a:rPr lang="es-ES" smtClean="0"/>
              <a:t>‹Nº›</a:t>
            </a:fld>
            <a:endParaRPr lang="es-ES" dirty="0"/>
          </a:p>
        </p:txBody>
      </p:sp>
    </p:spTree>
    <p:extLst>
      <p:ext uri="{BB962C8B-B14F-4D97-AF65-F5344CB8AC3E}">
        <p14:creationId xmlns:p14="http://schemas.microsoft.com/office/powerpoint/2010/main" val="75381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5</a:t>
            </a:fld>
            <a:endParaRPr lang="es-AR" dirty="0"/>
          </a:p>
        </p:txBody>
      </p:sp>
    </p:spTree>
    <p:extLst>
      <p:ext uri="{BB962C8B-B14F-4D97-AF65-F5344CB8AC3E}">
        <p14:creationId xmlns:p14="http://schemas.microsoft.com/office/powerpoint/2010/main" val="97984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6</a:t>
            </a:fld>
            <a:endParaRPr lang="es-AR" dirty="0"/>
          </a:p>
        </p:txBody>
      </p:sp>
    </p:spTree>
    <p:extLst>
      <p:ext uri="{BB962C8B-B14F-4D97-AF65-F5344CB8AC3E}">
        <p14:creationId xmlns:p14="http://schemas.microsoft.com/office/powerpoint/2010/main" val="43096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7</a:t>
            </a:fld>
            <a:endParaRPr lang="es-AR" dirty="0"/>
          </a:p>
        </p:txBody>
      </p:sp>
    </p:spTree>
    <p:extLst>
      <p:ext uri="{BB962C8B-B14F-4D97-AF65-F5344CB8AC3E}">
        <p14:creationId xmlns:p14="http://schemas.microsoft.com/office/powerpoint/2010/main" val="324506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0574220-5A24-4F60-9AA8-78307B999F7D}" type="slidenum">
              <a:rPr lang="es-AR" smtClean="0"/>
              <a:pPr/>
              <a:t>23</a:t>
            </a:fld>
            <a:endParaRPr lang="es-AR" dirty="0"/>
          </a:p>
        </p:txBody>
      </p:sp>
    </p:spTree>
    <p:extLst>
      <p:ext uri="{BB962C8B-B14F-4D97-AF65-F5344CB8AC3E}">
        <p14:creationId xmlns:p14="http://schemas.microsoft.com/office/powerpoint/2010/main" val="206164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A5E2F-A211-44BA-A5D1-D92C617D98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2B3F916-2E70-4FF7-9DF0-630B0A4D3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26D658B-A721-4465-A1A2-95D6F942D8C0}"/>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B26A7B1E-D93C-49E2-8586-54116DE3270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F62A9FC-2340-4C90-99B8-D9C9F63C21EF}"/>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28940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1D5CD-FBFF-4708-8AD9-1D6389328C1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78B9C19-C63B-4A41-A48D-A174982F3C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54F831-E871-488B-BF5F-62A7EBD93573}"/>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661B76F8-CED3-44A4-AA37-5381E3A5A6B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236EE8D-CB3C-4C68-A345-079A15F670EC}"/>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10700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D64066-B81E-414F-8C46-4B0332B26D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9119258-D9D4-4088-8BE5-6B2AF67EDB8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46BF7-4681-4CCF-9136-6635D6432794}"/>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0DE84575-AFDC-42ED-A16D-0B6D2A95F08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2CB6FBE9-BC28-40D4-B480-8DDDE46BC5D5}"/>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49149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30239-F8C8-4181-AC82-B085ACB7358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085C55-A7CB-4DAA-B200-5A76147F8E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900A48-502A-4B20-AA31-89424FE3AAFD}"/>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60FA3615-65E6-4B33-961A-8DE943E2C88E}"/>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2E4248DB-0078-49AB-A7C7-1AC2BDE1773D}"/>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65498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0EED0-FADF-436A-8ECA-B0165752C4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7B2D507-BAF7-41B7-B4E9-8BD35DB90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88A42E-D748-4EB8-91A0-98A9426D27BF}"/>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F837F01F-F4AC-4C8F-BBFB-DA9096C0B19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EE1893C-A4CF-4C9C-A1C6-2B7B7CE50B1D}"/>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09311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94DE3-F16A-44D4-B5BF-1D66243E668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D91795-5257-406E-BA66-FD94ADA600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D228A41-B71F-44C7-ABD3-18973F1498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5256B51-1098-4AE6-8A78-7D453AEB66DF}"/>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6" name="Marcador de pie de página 5">
            <a:extLst>
              <a:ext uri="{FF2B5EF4-FFF2-40B4-BE49-F238E27FC236}">
                <a16:creationId xmlns:a16="http://schemas.microsoft.com/office/drawing/2014/main" id="{B2EAADBE-89DC-4838-A8FE-2ADE839250B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96EBF62-C9C7-4866-95BA-B5F0C77E59F8}"/>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96499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4F0A8-0B2F-412D-AB67-29B43E63A26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C08989-C07D-4EEB-BB64-9CD6C698E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F4F5EB-82F6-4C52-AAB0-46576E2A91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CA47E85-64E6-417B-882C-00981EDE5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2BB040-F429-4B9E-B521-0166E1882B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E5756BC-7CCD-4121-90EA-54B1DC761C51}"/>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8" name="Marcador de pie de página 7">
            <a:extLst>
              <a:ext uri="{FF2B5EF4-FFF2-40B4-BE49-F238E27FC236}">
                <a16:creationId xmlns:a16="http://schemas.microsoft.com/office/drawing/2014/main" id="{C38BD126-A4BE-4972-B1FF-ABC69BD76751}"/>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0F78307D-2C19-453D-AAE2-04F79EA76449}"/>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98241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BC1A-F084-4C5F-846A-8A0EE432594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25C8806-F9BF-468D-9535-2586790F1418}"/>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4" name="Marcador de pie de página 3">
            <a:extLst>
              <a:ext uri="{FF2B5EF4-FFF2-40B4-BE49-F238E27FC236}">
                <a16:creationId xmlns:a16="http://schemas.microsoft.com/office/drawing/2014/main" id="{D8B8EB7C-F283-4420-9EDC-DE07A991FCB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51AD21B-F750-452B-893C-10B894A4BBA0}"/>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24950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D584B0-3132-4B2E-8C8C-4BC8E6ADCA06}"/>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3" name="Marcador de pie de página 2">
            <a:extLst>
              <a:ext uri="{FF2B5EF4-FFF2-40B4-BE49-F238E27FC236}">
                <a16:creationId xmlns:a16="http://schemas.microsoft.com/office/drawing/2014/main" id="{39FDFCDD-8E50-49F2-B3EA-36AFD93039E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025C2CF9-AB12-4029-AD82-02D6B6719A89}"/>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45804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832E9-C00D-4C15-BB7D-F20753F70F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C2878B6-803D-4CC8-8713-60E6C2F80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2A206C7-E21F-4431-B674-1159B8744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052584-5160-4980-8A58-8111C172E39D}"/>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6" name="Marcador de pie de página 5">
            <a:extLst>
              <a:ext uri="{FF2B5EF4-FFF2-40B4-BE49-F238E27FC236}">
                <a16:creationId xmlns:a16="http://schemas.microsoft.com/office/drawing/2014/main" id="{73B1F9E8-DF7E-4658-BA11-3B994B40489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F5518A93-ACAB-44D9-A469-B33E0994CCBC}"/>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4376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D7DCC-59B6-4D25-B895-C2165F7912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CF3683B-5EAF-40B5-BAA4-404AD73C9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383B9A4-E41E-412F-910F-0EF4E905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450A8D-5692-41E5-B129-3737B420860E}"/>
              </a:ext>
            </a:extLst>
          </p:cNvPr>
          <p:cNvSpPr>
            <a:spLocks noGrp="1"/>
          </p:cNvSpPr>
          <p:nvPr>
            <p:ph type="dt" sz="half" idx="10"/>
          </p:nvPr>
        </p:nvSpPr>
        <p:spPr/>
        <p:txBody>
          <a:bodyPr/>
          <a:lstStyle/>
          <a:p>
            <a:fld id="{0AE8ECE5-DB15-4BB0-B699-71736CF49565}" type="datetimeFigureOut">
              <a:rPr lang="es-ES" smtClean="0"/>
              <a:t>26/04/2023</a:t>
            </a:fld>
            <a:endParaRPr lang="es-ES" dirty="0"/>
          </a:p>
        </p:txBody>
      </p:sp>
      <p:sp>
        <p:nvSpPr>
          <p:cNvPr id="6" name="Marcador de pie de página 5">
            <a:extLst>
              <a:ext uri="{FF2B5EF4-FFF2-40B4-BE49-F238E27FC236}">
                <a16:creationId xmlns:a16="http://schemas.microsoft.com/office/drawing/2014/main" id="{42CBDED3-5466-4E62-9F94-4EB075BB02EF}"/>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EEE8BA5-8F20-44EF-BF24-29258C4BCBB7}"/>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04746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E74AEB3-80DA-4DC7-BB91-93955929A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ABD730-B1F8-46B8-ACEA-B9306B13B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DE7688-2B50-42A7-91E1-46D5A8A6B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8ECE5-DB15-4BB0-B699-71736CF49565}" type="datetimeFigureOut">
              <a:rPr lang="es-ES" smtClean="0"/>
              <a:t>26/04/2023</a:t>
            </a:fld>
            <a:endParaRPr lang="es-ES" dirty="0"/>
          </a:p>
        </p:txBody>
      </p:sp>
      <p:sp>
        <p:nvSpPr>
          <p:cNvPr id="5" name="Marcador de pie de página 4">
            <a:extLst>
              <a:ext uri="{FF2B5EF4-FFF2-40B4-BE49-F238E27FC236}">
                <a16:creationId xmlns:a16="http://schemas.microsoft.com/office/drawing/2014/main" id="{90EAA538-075E-41B5-9E8C-E1FF4E31D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43229C26-0CE6-48B8-A7EC-9507D89E2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98404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rvicios.infoleg.gob.ar/infolegInternet/verNorma.do?id=38542"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rvicios.infoleg.gob.ar/infolegInternet/verNorma.do?id=3854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rvicios.infoleg.gob.ar/infolegInternet/anexos/105000-109999/109481/texactley340_libroIV_S2_tituloII.h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75673" y="1755665"/>
            <a:ext cx="7772400" cy="1470025"/>
          </a:xfrm>
        </p:spPr>
        <p:txBody>
          <a:bodyPr>
            <a:normAutofit/>
          </a:bodyPr>
          <a:lstStyle/>
          <a:p>
            <a:pPr algn="l"/>
            <a:r>
              <a:rPr lang="es-AR" dirty="0">
                <a:solidFill>
                  <a:schemeClr val="accent2"/>
                </a:solidFill>
                <a:latin typeface="Arial" pitchFamily="34" charset="0"/>
                <a:cs typeface="Arial" pitchFamily="34" charset="0"/>
              </a:rPr>
              <a:t>OBRA PÚBLICA</a:t>
            </a:r>
            <a:endParaRPr lang="es-AR" dirty="0"/>
          </a:p>
        </p:txBody>
      </p:sp>
      <p:cxnSp>
        <p:nvCxnSpPr>
          <p:cNvPr id="5" name="4 Conector recto"/>
          <p:cNvCxnSpPr/>
          <p:nvPr/>
        </p:nvCxnSpPr>
        <p:spPr>
          <a:xfrm>
            <a:off x="2175673" y="3148960"/>
            <a:ext cx="777686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5087889" y="5733256"/>
            <a:ext cx="1947969" cy="369332"/>
          </a:xfrm>
          <a:prstGeom prst="rect">
            <a:avLst/>
          </a:prstGeom>
          <a:noFill/>
        </p:spPr>
        <p:txBody>
          <a:bodyPr wrap="none" rtlCol="0">
            <a:spAutoFit/>
          </a:bodyPr>
          <a:lstStyle/>
          <a:p>
            <a:r>
              <a:rPr lang="es-ES" i="1" dirty="0">
                <a:latin typeface="Times New Roman" pitchFamily="18" charset="0"/>
                <a:cs typeface="Times New Roman" pitchFamily="18" charset="0"/>
              </a:rPr>
              <a:t>Ing. Néstor Pagani</a:t>
            </a:r>
            <a:endParaRPr lang="es-AR"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amond(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359052"/>
            <a:ext cx="10330434" cy="995465"/>
          </a:xfrm>
          <a:prstGeom prst="rect">
            <a:avLst/>
          </a:prstGeom>
          <a:noFill/>
        </p:spPr>
        <p:txBody>
          <a:bodyPr wrap="square">
            <a:spAutoFit/>
          </a:bodyPr>
          <a:lstStyle/>
          <a:p>
            <a:pPr>
              <a:lnSpc>
                <a:spcPct val="150000"/>
              </a:lnSpc>
            </a:pPr>
            <a:r>
              <a:rPr lang="es-AR" dirty="0">
                <a:effectLst/>
                <a:latin typeface="Times New Roman" panose="02020603050405020304" pitchFamily="18" charset="0"/>
                <a:ea typeface="Calibri" panose="020F0502020204030204" pitchFamily="34" charset="0"/>
                <a:cs typeface="Times New Roman" panose="02020603050405020304" pitchFamily="18" charset="0"/>
              </a:rPr>
              <a:t>SISTEMAS DE CONTRATACIÓN  - </a:t>
            </a:r>
            <a:r>
              <a:rPr lang="es-AR" sz="1600" dirty="0">
                <a:latin typeface="Times New Roman" panose="02020603050405020304" pitchFamily="18" charset="0"/>
                <a:cs typeface="Times New Roman" panose="02020603050405020304" pitchFamily="18" charset="0"/>
              </a:rPr>
              <a:t>2) </a:t>
            </a:r>
            <a:r>
              <a:rPr lang="es-AR" sz="1600" b="0" i="0" u="none" strike="noStrike" baseline="0" dirty="0">
                <a:latin typeface="Times New Roman" panose="02020603050405020304" pitchFamily="18" charset="0"/>
                <a:cs typeface="Times New Roman" panose="02020603050405020304" pitchFamily="18" charset="0"/>
              </a:rPr>
              <a:t>AJUSTE ALZADO</a:t>
            </a:r>
          </a:p>
          <a:p>
            <a:pPr>
              <a:lnSpc>
                <a:spcPct val="150000"/>
              </a:lnSpc>
            </a:pPr>
            <a:endParaRPr lang="es-AR"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856784"/>
            <a:ext cx="10787634" cy="1400383"/>
          </a:xfrm>
          <a:prstGeom prst="rect">
            <a:avLst/>
          </a:prstGeom>
          <a:noFill/>
        </p:spPr>
        <p:txBody>
          <a:bodyPr wrap="square">
            <a:spAutoFit/>
          </a:bodyPr>
          <a:lstStyle/>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AJUSTE ALZADO RIGUROSO:</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La obra se presupuesta sobre un proyecto definitivo, el precio es único y no admite modificaciones, en caso de producirse se debe realizar otros contratos.</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AJUSTE ALZADO RELATIVO:</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Admite modificaciones: en el proyecto, por trabajos imprevistos, por trabajos adicionales.</a:t>
            </a:r>
          </a:p>
        </p:txBody>
      </p:sp>
      <p:sp>
        <p:nvSpPr>
          <p:cNvPr id="4" name="CuadroTexto 3">
            <a:extLst>
              <a:ext uri="{FF2B5EF4-FFF2-40B4-BE49-F238E27FC236}">
                <a16:creationId xmlns:a16="http://schemas.microsoft.com/office/drawing/2014/main" id="{4F4CA0F9-FBF2-4F92-AFFF-327899540EDC}"/>
              </a:ext>
            </a:extLst>
          </p:cNvPr>
          <p:cNvSpPr txBox="1"/>
          <p:nvPr/>
        </p:nvSpPr>
        <p:spPr>
          <a:xfrm>
            <a:off x="797814" y="2463724"/>
            <a:ext cx="10787634" cy="4001095"/>
          </a:xfrm>
          <a:prstGeom prst="rect">
            <a:avLst/>
          </a:prstGeom>
          <a:noFill/>
        </p:spPr>
        <p:txBody>
          <a:bodyPr wrap="square">
            <a:spAutoFit/>
          </a:bodyPr>
          <a:lstStyle/>
          <a:p>
            <a:pPr algn="l">
              <a:spcAft>
                <a:spcPts val="1200"/>
              </a:spcAft>
            </a:pPr>
            <a:r>
              <a:rPr lang="es-AR" sz="1700" dirty="0">
                <a:latin typeface="Times New Roman" panose="02020603050405020304" pitchFamily="18" charset="0"/>
                <a:cs typeface="Times New Roman" panose="02020603050405020304" pitchFamily="18" charset="0"/>
              </a:rPr>
              <a:t>3) </a:t>
            </a:r>
            <a:r>
              <a:rPr lang="es-AR" sz="1700" b="0" i="0" u="none" strike="noStrike" baseline="0" dirty="0">
                <a:latin typeface="Times New Roman" panose="02020603050405020304" pitchFamily="18" charset="0"/>
                <a:cs typeface="Times New Roman" panose="02020603050405020304" pitchFamily="18" charset="0"/>
              </a:rPr>
              <a:t>COSTE Y COSTAS:</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El coste incluye materiales y mano de obra; y las costas, la utilidad, gastos generales, amortizaciones de equipos (se fija un %) que corresponde al empresario y/o ejecutor. No tiene precio predeterminado (solo una idea global aproximada). </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Para el Comitente el precio de la obra es su costo real y puede introducir modificaciones. </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El contratista, tiene menor riesgo, ya que todos los aumentos de precios son a cargo del propietario.</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Recomendable para la contratación de trabajos de refacción o de ampliación y en todos aquellos casos en que, por cualquier razón, no sea posible contar, al momento de la contratación, con una completa y detallada documentación de proyecto.</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En casos de urgencia, la modalidad permite negociar “las costas” sin documentación de proyecto ni presupuesto. Aunque el comitente asume el riesgo de un precio incierto, puede abreviar plazos de ejecución y aún obtener ventaja económica, siempre que se ejerzan con eficacia los controles a que esta modalidad obliga.</a:t>
            </a:r>
          </a:p>
        </p:txBody>
      </p:sp>
    </p:spTree>
    <p:extLst>
      <p:ext uri="{BB962C8B-B14F-4D97-AF65-F5344CB8AC3E}">
        <p14:creationId xmlns:p14="http://schemas.microsoft.com/office/powerpoint/2010/main" val="223495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7E8300-6C6C-4FB6-9CEE-1DCA852E1F88}"/>
              </a:ext>
            </a:extLst>
          </p:cNvPr>
          <p:cNvSpPr txBox="1"/>
          <p:nvPr/>
        </p:nvSpPr>
        <p:spPr>
          <a:xfrm>
            <a:off x="647319" y="435873"/>
            <a:ext cx="10897362" cy="5986254"/>
          </a:xfrm>
          <a:prstGeom prst="rect">
            <a:avLst/>
          </a:prstGeom>
          <a:noFill/>
        </p:spPr>
        <p:txBody>
          <a:bodyPr wrap="square">
            <a:spAutoFit/>
          </a:bodyPr>
          <a:lstStyle/>
          <a:p>
            <a:pPr algn="l">
              <a:spcAft>
                <a:spcPts val="1800"/>
              </a:spcAft>
            </a:pPr>
            <a:r>
              <a:rPr lang="es-ES" sz="2400" b="1" i="0" u="none" strike="noStrike" baseline="0" dirty="0">
                <a:latin typeface="Times New Roman" panose="02020603050405020304" pitchFamily="18" charset="0"/>
                <a:cs typeface="Times New Roman" panose="02020603050405020304" pitchFamily="18" charset="0"/>
              </a:rPr>
              <a:t>DOCUMENTACIÓN LICITARIA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PRESUPUESTO Y PROYECTO OFICIAL</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DE CONDICIONES GENERALES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DE CONDICIONES PARTICULARES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CONDICIONES TÉCNICAS GENERALES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CONDICIONES TÉCNICAS PARTICULARES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ANEXOS (ESPECIFICACIONES, PLANOS, ETC.)</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PLANILLA DE CÓMPUTOS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PLANILLA DE OFERTA o PROPUESTA ECONÓMICA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DOC. SOBRE l          </a:t>
            </a:r>
          </a:p>
          <a:p>
            <a:pPr marL="144000" algn="l">
              <a:spcAft>
                <a:spcPts val="1200"/>
              </a:spcAft>
            </a:pPr>
            <a:r>
              <a:rPr lang="es-AR" sz="1800" b="0" i="0" u="none" strike="noStrike" baseline="0" dirty="0">
                <a:latin typeface="Times New Roman" panose="02020603050405020304" pitchFamily="18" charset="0"/>
                <a:cs typeface="Times New Roman" panose="02020603050405020304" pitchFamily="18" charset="0"/>
              </a:rPr>
              <a:t>(Inscripción registro nacional de constructores de Obras </a:t>
            </a:r>
            <a:r>
              <a:rPr lang="es-ES" sz="1800" b="0" i="0" u="none" strike="noStrike" baseline="0" dirty="0">
                <a:latin typeface="Times New Roman" panose="02020603050405020304" pitchFamily="18" charset="0"/>
                <a:cs typeface="Times New Roman" panose="02020603050405020304" pitchFamily="18" charset="0"/>
              </a:rPr>
              <a:t>Públicas / referencias / antecedentes / capacidad / docu-mentación societaria)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DOC. SOBRE ll         </a:t>
            </a:r>
          </a:p>
          <a:p>
            <a:pPr marL="144000" algn="l">
              <a:spcAft>
                <a:spcPts val="1200"/>
              </a:spcAft>
            </a:pPr>
            <a:r>
              <a:rPr lang="es-ES" sz="1800" b="0" i="0" u="none" strike="noStrike" baseline="0" dirty="0">
                <a:latin typeface="Times New Roman" panose="02020603050405020304" pitchFamily="18" charset="0"/>
                <a:cs typeface="Times New Roman" panose="02020603050405020304" pitchFamily="18" charset="0"/>
              </a:rPr>
              <a:t>(Oferta / Propuesta económica)</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96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5A37FF-6E14-4AD3-AFD4-10CCDD297177}"/>
              </a:ext>
            </a:extLst>
          </p:cNvPr>
          <p:cNvSpPr txBox="1"/>
          <p:nvPr/>
        </p:nvSpPr>
        <p:spPr>
          <a:xfrm>
            <a:off x="920496" y="512817"/>
            <a:ext cx="10351008" cy="5832366"/>
          </a:xfrm>
          <a:prstGeom prst="rect">
            <a:avLst/>
          </a:prstGeom>
          <a:noFill/>
        </p:spPr>
        <p:txBody>
          <a:bodyPr wrap="square">
            <a:spAutoFit/>
          </a:bodyPr>
          <a:lstStyle/>
          <a:p>
            <a:pPr algn="l">
              <a:spcAft>
                <a:spcPts val="600"/>
              </a:spcAft>
            </a:pPr>
            <a:r>
              <a:rPr lang="es-AR" sz="1800" b="1" i="0" u="none" strike="noStrike" baseline="0" dirty="0">
                <a:latin typeface="Times New Roman" panose="02020603050405020304" pitchFamily="18" charset="0"/>
                <a:cs typeface="Times New Roman" panose="02020603050405020304" pitchFamily="18" charset="0"/>
              </a:rPr>
              <a:t>CALIFICACIÓN PREVIA OBLIGATORIA DE LOS OFERENTES</a:t>
            </a:r>
          </a:p>
          <a:p>
            <a:pPr algn="l">
              <a:spcAft>
                <a:spcPts val="600"/>
              </a:spcAft>
            </a:pPr>
            <a:r>
              <a:rPr lang="es-AR" sz="1800" b="0" i="0" u="none" strike="noStrike" baseline="0" dirty="0">
                <a:latin typeface="Times New Roman" panose="02020603050405020304" pitchFamily="18" charset="0"/>
                <a:cs typeface="Times New Roman" panose="02020603050405020304" pitchFamily="18" charset="0"/>
              </a:rPr>
              <a:t>Inscripción en el registro nacional de constructores de obras </a:t>
            </a:r>
            <a:r>
              <a:rPr lang="es-ES" sz="1800" b="0" i="0" u="none" strike="noStrike" baseline="0" dirty="0">
                <a:latin typeface="Times New Roman" panose="02020603050405020304" pitchFamily="18" charset="0"/>
                <a:cs typeface="Times New Roman" panose="02020603050405020304" pitchFamily="18" charset="0"/>
              </a:rPr>
              <a:t>públicas</a:t>
            </a:r>
          </a:p>
          <a:p>
            <a:pPr algn="l">
              <a:spcAft>
                <a:spcPts val="600"/>
              </a:spcAft>
            </a:pPr>
            <a:r>
              <a:rPr lang="es-AR" sz="1800" b="0" i="0" u="none" strike="noStrike" baseline="0" dirty="0">
                <a:latin typeface="Times New Roman" panose="02020603050405020304" pitchFamily="18" charset="0"/>
                <a:cs typeface="Times New Roman" panose="02020603050405020304" pitchFamily="18" charset="0"/>
              </a:rPr>
              <a:t>(</a:t>
            </a:r>
            <a:r>
              <a:rPr lang="es-AR" sz="1800" b="0" i="1" u="none" strike="noStrike" baseline="0" dirty="0">
                <a:latin typeface="Times New Roman" panose="02020603050405020304" pitchFamily="18" charset="0"/>
                <a:cs typeface="Times New Roman" panose="02020603050405020304" pitchFamily="18" charset="0"/>
              </a:rPr>
              <a:t>Calificación y verificación de capacidad técnica, de contratación y facturación anual, índices de magnitud empresaria, acreditación de la sociedad legal</a:t>
            </a:r>
            <a:r>
              <a:rPr lang="es-AR" sz="1800" b="0" i="0" u="none" strike="noStrike" baseline="0" dirty="0">
                <a:latin typeface="Times New Roman" panose="02020603050405020304" pitchFamily="18" charset="0"/>
                <a:cs typeface="Times New Roman" panose="02020603050405020304" pitchFamily="18" charset="0"/>
              </a:rPr>
              <a:t>)</a:t>
            </a:r>
          </a:p>
          <a:p>
            <a:pPr algn="l">
              <a:spcAft>
                <a:spcPts val="600"/>
              </a:spcAft>
            </a:pPr>
            <a:endParaRPr lang="es-ES" sz="1800" b="0" i="0" u="none" strike="noStrike" baseline="0" dirty="0">
              <a:latin typeface="Times New Roman" panose="02020603050405020304" pitchFamily="18" charset="0"/>
              <a:cs typeface="Times New Roman" panose="02020603050405020304" pitchFamily="18" charset="0"/>
            </a:endParaRPr>
          </a:p>
          <a:p>
            <a:pPr algn="l">
              <a:spcAft>
                <a:spcPts val="1200"/>
              </a:spcAft>
            </a:pPr>
            <a:r>
              <a:rPr lang="es-ES" sz="1800" b="1" i="0" u="none" strike="noStrike" baseline="0" dirty="0">
                <a:latin typeface="Times New Roman" panose="02020603050405020304" pitchFamily="18" charset="0"/>
                <a:cs typeface="Times New Roman" panose="02020603050405020304" pitchFamily="18" charset="0"/>
              </a:rPr>
              <a:t>GARANTÍAS</a:t>
            </a:r>
          </a:p>
          <a:p>
            <a:pPr marL="285750" indent="-285750" algn="l">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DE OFERTA</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junto con la presentación de la Oferta. Generalmente se lo hace a través de “Cauciones”) </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(1% del monto ofertado)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mantenimiento de la oferta</a:t>
            </a:r>
          </a:p>
          <a:p>
            <a:pPr marL="285750" indent="-285750" algn="l">
              <a:spcBef>
                <a:spcPts val="600"/>
              </a:spcBef>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DE CONTRATO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al momento de firmar la CONTRATA) (5% monto adjudicado)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responder ante eventuales incumplimientos </a:t>
            </a:r>
            <a:r>
              <a:rPr lang="es-ES" sz="1800" b="0" i="0" u="none" strike="noStrike" baseline="0" dirty="0">
                <a:latin typeface="Times New Roman" panose="02020603050405020304" pitchFamily="18" charset="0"/>
                <a:cs typeface="Times New Roman" panose="02020603050405020304" pitchFamily="18" charset="0"/>
              </a:rPr>
              <a:t>contractuales</a:t>
            </a:r>
          </a:p>
          <a:p>
            <a:pPr marL="285750" indent="-285750" algn="l">
              <a:spcBef>
                <a:spcPts val="600"/>
              </a:spcBef>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FONDO DE REPARO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mediante un porcentaje (5%) del monto de cada certificado)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reparación de vicios ocultos</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69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0FC8D0-BC64-B8A9-3F96-EF9E0A39839F}"/>
              </a:ext>
            </a:extLst>
          </p:cNvPr>
          <p:cNvSpPr txBox="1"/>
          <p:nvPr/>
        </p:nvSpPr>
        <p:spPr>
          <a:xfrm>
            <a:off x="1015069" y="543553"/>
            <a:ext cx="10175845" cy="5570756"/>
          </a:xfrm>
          <a:prstGeom prst="rect">
            <a:avLst/>
          </a:prstGeom>
          <a:noFill/>
        </p:spPr>
        <p:txBody>
          <a:bodyPr wrap="square">
            <a:spAutoFit/>
          </a:bodyPr>
          <a:lstStyle/>
          <a:p>
            <a:pPr algn="l">
              <a:spcAft>
                <a:spcPts val="1200"/>
              </a:spcAft>
            </a:pPr>
            <a:r>
              <a:rPr lang="es-ES" sz="2800" b="0" i="0" u="none" strike="noStrike" baseline="0" dirty="0">
                <a:latin typeface="Times New Roman" panose="02020603050405020304" pitchFamily="18" charset="0"/>
                <a:cs typeface="Times New Roman" panose="02020603050405020304" pitchFamily="18" charset="0"/>
              </a:rPr>
              <a:t>RESPONSABILIDAD PRECONTRACTUAL</a:t>
            </a:r>
          </a:p>
          <a:p>
            <a:pPr algn="just">
              <a:spcAft>
                <a:spcPts val="1200"/>
              </a:spcAft>
            </a:pPr>
            <a:r>
              <a:rPr lang="es-AR" sz="2400" b="0" i="0" u="none" strike="noStrike" baseline="0" dirty="0">
                <a:highlight>
                  <a:srgbClr val="FFFF00"/>
                </a:highlight>
                <a:latin typeface="Times New Roman" panose="02020603050405020304" pitchFamily="18" charset="0"/>
                <a:cs typeface="Times New Roman" panose="02020603050405020304" pitchFamily="18" charset="0"/>
              </a:rPr>
              <a:t>La administración no reconoce responsabilidad precontractual </a:t>
            </a:r>
            <a:r>
              <a:rPr lang="es-AR" sz="2400" b="0" i="0" u="none" strike="noStrike" baseline="0" dirty="0">
                <a:latin typeface="Times New Roman" panose="02020603050405020304" pitchFamily="18" charset="0"/>
                <a:cs typeface="Times New Roman" panose="02020603050405020304" pitchFamily="18" charset="0"/>
              </a:rPr>
              <a:t>derivada de estudios, planos y demás gastos anteriores incurridos por el contratista. No obstante, la administración no queda liberada de su responsabilidad por “Daños y perjuicios” cuando ésta procede a una adjudicación </a:t>
            </a:r>
            <a:r>
              <a:rPr lang="es-ES" sz="2400" b="0" i="0" u="none" strike="noStrike" baseline="0" dirty="0">
                <a:latin typeface="Times New Roman" panose="02020603050405020304" pitchFamily="18" charset="0"/>
                <a:cs typeface="Times New Roman" panose="02020603050405020304" pitchFamily="18" charset="0"/>
              </a:rPr>
              <a:t>arbitraria.</a:t>
            </a:r>
          </a:p>
          <a:p>
            <a:pPr algn="just">
              <a:spcAft>
                <a:spcPts val="1200"/>
              </a:spcAft>
            </a:pPr>
            <a:endParaRPr lang="es-ES" sz="2400" b="0"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ES" sz="2800" b="0" i="0" u="none" strike="noStrike" baseline="0" dirty="0">
                <a:latin typeface="Times New Roman" panose="02020603050405020304" pitchFamily="18" charset="0"/>
                <a:cs typeface="Times New Roman" panose="02020603050405020304" pitchFamily="18" charset="0"/>
              </a:rPr>
              <a:t>ADJUDICACIÓN</a:t>
            </a:r>
          </a:p>
          <a:p>
            <a:pPr marL="342900" indent="-342900" algn="just">
              <a:spcAft>
                <a:spcPts val="1200"/>
              </a:spcAft>
              <a:buFont typeface="Arial" panose="020B0604020202020204" pitchFamily="34" charset="0"/>
              <a:buChar char="•"/>
            </a:pPr>
            <a:r>
              <a:rPr lang="es-AR" sz="2400" b="0" i="0" u="sng" strike="noStrike" baseline="0" dirty="0">
                <a:highlight>
                  <a:srgbClr val="FFFF00"/>
                </a:highlight>
                <a:latin typeface="Times New Roman" panose="02020603050405020304" pitchFamily="18" charset="0"/>
                <a:cs typeface="Times New Roman" panose="02020603050405020304" pitchFamily="18" charset="0"/>
              </a:rPr>
              <a:t>Criterios</a:t>
            </a:r>
            <a:r>
              <a:rPr lang="es-AR" sz="2400" b="0" i="0" u="none" strike="noStrike" baseline="0" dirty="0">
                <a:highlight>
                  <a:srgbClr val="FFFF00"/>
                </a:highlight>
                <a:latin typeface="Times New Roman" panose="02020603050405020304" pitchFamily="18" charset="0"/>
                <a:cs typeface="Times New Roman" panose="02020603050405020304" pitchFamily="18" charset="0"/>
              </a:rPr>
              <a:t>: aceptación formal de la oferta más conveniente</a:t>
            </a:r>
          </a:p>
          <a:p>
            <a:pPr marL="342900" indent="-342900" algn="just">
              <a:spcAft>
                <a:spcPts val="1200"/>
              </a:spcAft>
              <a:buFont typeface="Arial" panose="020B0604020202020204" pitchFamily="34" charset="0"/>
              <a:buChar char="•"/>
            </a:pPr>
            <a:r>
              <a:rPr lang="es-ES" sz="2400" b="0" i="0" u="none" strike="noStrike" baseline="0" dirty="0">
                <a:highlight>
                  <a:srgbClr val="FFFF00"/>
                </a:highlight>
                <a:latin typeface="Times New Roman" panose="02020603050405020304" pitchFamily="18" charset="0"/>
                <a:cs typeface="Times New Roman" panose="02020603050405020304" pitchFamily="18" charset="0"/>
              </a:rPr>
              <a:t>Firma de la contrata </a:t>
            </a:r>
            <a:r>
              <a:rPr lang="es-AR" sz="2400" b="0" i="0" u="none" strike="noStrike" baseline="0" dirty="0">
                <a:latin typeface="Times New Roman" panose="02020603050405020304" pitchFamily="18" charset="0"/>
                <a:cs typeface="Times New Roman" panose="02020603050405020304" pitchFamily="18" charset="0"/>
              </a:rPr>
              <a:t>(</a:t>
            </a:r>
            <a:r>
              <a:rPr lang="es-AR" sz="2400" b="0" i="1" u="none" strike="noStrike" baseline="0" dirty="0">
                <a:latin typeface="Times New Roman" panose="02020603050405020304" pitchFamily="18" charset="0"/>
                <a:cs typeface="Times New Roman" panose="02020603050405020304" pitchFamily="18" charset="0"/>
              </a:rPr>
              <a:t>lleva firma del funcionario público competente. La comunicación al adjudicatario </a:t>
            </a:r>
            <a:r>
              <a:rPr lang="es-AR" sz="2400" i="1" dirty="0">
                <a:latin typeface="Times New Roman" panose="02020603050405020304" pitchFamily="18" charset="0"/>
                <a:cs typeface="Times New Roman" panose="02020603050405020304" pitchFamily="18" charset="0"/>
              </a:rPr>
              <a:t>e</a:t>
            </a:r>
            <a:r>
              <a:rPr lang="es-AR" sz="2400" b="0" i="1" u="none" strike="noStrike" baseline="0" dirty="0">
                <a:latin typeface="Times New Roman" panose="02020603050405020304" pitchFamily="18" charset="0"/>
                <a:cs typeface="Times New Roman" panose="02020603050405020304" pitchFamily="18" charset="0"/>
              </a:rPr>
              <a:t>s a través de un documento formal: cédula de notificación</a:t>
            </a:r>
            <a:r>
              <a:rPr lang="es-AR" sz="2400" b="0" i="0" u="none" strike="noStrike" baseline="0" dirty="0">
                <a:latin typeface="Times New Roman" panose="02020603050405020304" pitchFamily="18" charset="0"/>
                <a:cs typeface="Times New Roman" panose="02020603050405020304" pitchFamily="18" charset="0"/>
              </a:rPr>
              <a:t>)</a:t>
            </a:r>
          </a:p>
          <a:p>
            <a:pPr marL="342900" indent="-342900" algn="just">
              <a:spcAft>
                <a:spcPts val="1200"/>
              </a:spcAft>
              <a:buFont typeface="Arial" panose="020B0604020202020204" pitchFamily="34" charset="0"/>
              <a:buChar char="•"/>
            </a:pPr>
            <a:r>
              <a:rPr lang="es-AR" sz="2400" b="0" i="0" u="none" strike="noStrike" baseline="0" dirty="0">
                <a:highlight>
                  <a:srgbClr val="FFFF00"/>
                </a:highlight>
                <a:latin typeface="Times New Roman" panose="02020603050405020304" pitchFamily="18" charset="0"/>
                <a:cs typeface="Times New Roman" panose="02020603050405020304" pitchFamily="18" charset="0"/>
              </a:rPr>
              <a:t>Constitución del fondo de garantía </a:t>
            </a:r>
            <a:r>
              <a:rPr lang="es-AR" sz="2400" b="0" i="0" u="none" strike="noStrike" baseline="0" dirty="0">
                <a:latin typeface="Times New Roman" panose="02020603050405020304" pitchFamily="18" charset="0"/>
                <a:cs typeface="Times New Roman" panose="02020603050405020304" pitchFamily="18" charset="0"/>
              </a:rPr>
              <a:t>de ejecución del contrato.</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97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D1D9C7A-07AE-B27B-FE66-CA179162A742}"/>
              </a:ext>
            </a:extLst>
          </p:cNvPr>
          <p:cNvSpPr txBox="1"/>
          <p:nvPr/>
        </p:nvSpPr>
        <p:spPr>
          <a:xfrm>
            <a:off x="1091967" y="954285"/>
            <a:ext cx="10008066" cy="4785926"/>
          </a:xfrm>
          <a:prstGeom prst="rect">
            <a:avLst/>
          </a:prstGeom>
          <a:noFill/>
        </p:spPr>
        <p:txBody>
          <a:bodyPr wrap="square">
            <a:spAutoFit/>
          </a:bodyPr>
          <a:lstStyle/>
          <a:p>
            <a:pPr algn="l">
              <a:spcAft>
                <a:spcPts val="1800"/>
              </a:spcAft>
            </a:pPr>
            <a:r>
              <a:rPr lang="es-ES" sz="2800" b="1" i="0" u="none" strike="noStrike" baseline="0" dirty="0">
                <a:highlight>
                  <a:srgbClr val="FFFF00"/>
                </a:highlight>
                <a:latin typeface="Times New Roman" panose="02020603050405020304" pitchFamily="18" charset="0"/>
                <a:cs typeface="Times New Roman" panose="02020603050405020304" pitchFamily="18" charset="0"/>
              </a:rPr>
              <a:t>DOCUMENTACIÓN CONTRACTUAL</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CONTRATA</a:t>
            </a:r>
          </a:p>
          <a:p>
            <a:pPr algn="l">
              <a:spcAft>
                <a:spcPts val="1200"/>
              </a:spcAft>
            </a:pPr>
            <a:r>
              <a:rPr lang="es-AR" sz="2400" b="0" i="0" u="none" strike="noStrike" baseline="0" dirty="0">
                <a:latin typeface="Times New Roman" panose="02020603050405020304" pitchFamily="18" charset="0"/>
                <a:cs typeface="Times New Roman" panose="02020603050405020304" pitchFamily="18" charset="0"/>
              </a:rPr>
              <a:t>• ACTA DE INICIO DE OBRA (el contratista se hace cargo de la tenencia de la</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obra)</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CRONOGRAMA DE TRABAJOS</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LIBROS (ORDENES DE SERVICIO / NOTAS DE PEDIDO)</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ACTAS DE MEDICIÓN</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CERTIFICADOS</a:t>
            </a:r>
          </a:p>
          <a:p>
            <a:pPr algn="l">
              <a:spcAft>
                <a:spcPts val="1200"/>
              </a:spcAft>
            </a:pPr>
            <a:r>
              <a:rPr lang="es-AR" sz="2400" b="0" i="0" u="none" strike="noStrike" baseline="0" dirty="0">
                <a:latin typeface="Times New Roman" panose="02020603050405020304" pitchFamily="18" charset="0"/>
                <a:cs typeface="Times New Roman" panose="02020603050405020304" pitchFamily="18" charset="0"/>
              </a:rPr>
              <a:t>• ACTAS DE RECEPCIÓN (PROVISORIA / DEFINITIVA)</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03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C4C751E-42F1-02F2-8612-71E864805F39}"/>
              </a:ext>
            </a:extLst>
          </p:cNvPr>
          <p:cNvSpPr txBox="1"/>
          <p:nvPr/>
        </p:nvSpPr>
        <p:spPr>
          <a:xfrm>
            <a:off x="1121328" y="351234"/>
            <a:ext cx="9949343" cy="6155531"/>
          </a:xfrm>
          <a:prstGeom prst="rect">
            <a:avLst/>
          </a:prstGeom>
          <a:noFill/>
        </p:spPr>
        <p:txBody>
          <a:bodyPr wrap="square">
            <a:spAutoFit/>
          </a:bodyPr>
          <a:lstStyle/>
          <a:p>
            <a:pPr algn="l">
              <a:spcAft>
                <a:spcPts val="18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OBLIGACIONES / RESPONSABILIDADES DEL CONTRATISTA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EJECUTAR LA OBRA EN LA FORMA DEBIDA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ENTREGARLA EN EL PLAZO CONVENIDO</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PERMITIR AL COMITENTE EL CONTRALOR DE LAS TAREAS</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RESPONDER ANTE EL COMITENTE POR LA SOLIDEZ DE LA OBRA</a:t>
            </a:r>
          </a:p>
          <a:p>
            <a:pPr algn="l">
              <a:spcAft>
                <a:spcPts val="1200"/>
              </a:spcAft>
            </a:pPr>
            <a:endParaRPr lang="es-AR" sz="1600" b="1"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8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OBLIGACIONES / RESPONSABILIDADES DEL COMITENTE</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PAGO EN TÉRMINO (</a:t>
            </a:r>
            <a:r>
              <a:rPr lang="es-AR" sz="1600" b="0" i="1" u="none" strike="noStrike" baseline="0" dirty="0">
                <a:highlight>
                  <a:srgbClr val="FFFF00"/>
                </a:highlight>
                <a:latin typeface="Times New Roman" panose="02020603050405020304" pitchFamily="18" charset="0"/>
                <a:cs typeface="Times New Roman" panose="02020603050405020304" pitchFamily="18" charset="0"/>
              </a:rPr>
              <a:t>pago posterior a 30 días dará derecho al </a:t>
            </a:r>
            <a:r>
              <a:rPr lang="es-ES" sz="1600" b="0" i="1" u="none" strike="noStrike" baseline="0" dirty="0">
                <a:highlight>
                  <a:srgbClr val="FFFF00"/>
                </a:highlight>
                <a:latin typeface="Times New Roman" panose="02020603050405020304" pitchFamily="18" charset="0"/>
                <a:cs typeface="Times New Roman" panose="02020603050405020304" pitchFamily="18" charset="0"/>
              </a:rPr>
              <a:t>contratista a reclamar intereses</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COOPERAR CON EL CONTRATISTA PARA FACILITAR LA REALIZACIÓN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DE LOS TRABAJOS</a:t>
            </a:r>
          </a:p>
          <a:p>
            <a:pPr algn="l">
              <a:spcAft>
                <a:spcPts val="900"/>
              </a:spcAft>
            </a:pPr>
            <a:r>
              <a:rPr lang="es-ES" sz="1600" b="0" i="0" u="none" strike="noStrike" baseline="0" dirty="0">
                <a:highlight>
                  <a:srgbClr val="FFFF00"/>
                </a:highlight>
                <a:latin typeface="Times New Roman" panose="02020603050405020304" pitchFamily="18" charset="0"/>
                <a:cs typeface="Times New Roman" panose="02020603050405020304" pitchFamily="18" charset="0"/>
              </a:rPr>
              <a:t>• RECIBIR LA OBRA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LIBERAR EL TERRENO PARA INICIAR LA OBRA</a:t>
            </a:r>
          </a:p>
          <a:p>
            <a:pPr algn="l">
              <a:spcAft>
                <a:spcPts val="900"/>
              </a:spcAft>
            </a:pPr>
            <a:r>
              <a:rPr lang="pt-BR" sz="1600" b="0" i="0" u="none" strike="noStrike" baseline="0" dirty="0">
                <a:highlight>
                  <a:srgbClr val="FFFF00"/>
                </a:highlight>
                <a:latin typeface="Times New Roman" panose="02020603050405020304" pitchFamily="18" charset="0"/>
                <a:cs typeface="Times New Roman" panose="02020603050405020304" pitchFamily="18" charset="0"/>
              </a:rPr>
              <a:t>• ENTREGAR PLANOS, MATERIALES E INSTRUMENTOS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COMPROMETIDOS.</a:t>
            </a:r>
          </a:p>
          <a:p>
            <a:pPr algn="l">
              <a:spcAft>
                <a:spcPts val="1200"/>
              </a:spcAft>
            </a:pPr>
            <a:endParaRPr lang="es-ES" sz="1600" b="1" dirty="0"/>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CLÁUSULA PENAL (MULTAS)</a:t>
            </a:r>
          </a:p>
          <a:p>
            <a:pPr algn="l"/>
            <a:r>
              <a:rPr lang="es-AR" sz="1600" b="0" i="0" u="none" strike="noStrike" baseline="0" dirty="0">
                <a:latin typeface="Times New Roman" panose="02020603050405020304" pitchFamily="18" charset="0"/>
                <a:cs typeface="Times New Roman" panose="02020603050405020304" pitchFamily="18" charset="0"/>
              </a:rPr>
              <a:t>EL MONTO DE LAS MULTAS POR MORA SE ESTABLECE EN EL PLIEGO DE </a:t>
            </a:r>
            <a:r>
              <a:rPr lang="es-ES" sz="1600" b="0" i="0" u="none" strike="noStrike" baseline="0" dirty="0">
                <a:latin typeface="Times New Roman" panose="02020603050405020304" pitchFamily="18" charset="0"/>
                <a:cs typeface="Times New Roman" panose="02020603050405020304" pitchFamily="18" charset="0"/>
              </a:rPr>
              <a:t>CONDICIONES.</a:t>
            </a:r>
            <a:endParaRPr lang="es-E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0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3F3258-64E2-5015-E0A8-5DC74507C5F8}"/>
              </a:ext>
            </a:extLst>
          </p:cNvPr>
          <p:cNvSpPr txBox="1"/>
          <p:nvPr/>
        </p:nvSpPr>
        <p:spPr>
          <a:xfrm>
            <a:off x="453006" y="509349"/>
            <a:ext cx="11417416" cy="6063198"/>
          </a:xfrm>
          <a:prstGeom prst="rect">
            <a:avLst/>
          </a:prstGeom>
          <a:noFill/>
        </p:spPr>
        <p:txBody>
          <a:bodyPr wrap="square">
            <a:spAutoFit/>
          </a:bodyPr>
          <a:lstStyle/>
          <a:p>
            <a:pPr algn="l"/>
            <a:r>
              <a:rPr lang="es-ES" sz="2000" b="1" i="0" u="none" strike="noStrike" baseline="0" dirty="0">
                <a:highlight>
                  <a:srgbClr val="FFFF00"/>
                </a:highlight>
                <a:latin typeface="Times New Roman" panose="02020603050405020304" pitchFamily="18" charset="0"/>
                <a:cs typeface="Times New Roman" panose="02020603050405020304" pitchFamily="18" charset="0"/>
              </a:rPr>
              <a:t>CAUSALES DE RESCICIÓN</a:t>
            </a:r>
          </a:p>
          <a:p>
            <a:pPr algn="l"/>
            <a:endParaRPr lang="es-ES" sz="1800" b="0"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A) IMPUTABLES AL (por culpa del) CONTRATISTA (art. 50 de la Ley 13.064)</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ABANDONE LAS OBRAS O INTERRUMPA LOS TRABAJOS POR PLAZO MAYOR DE 8 DÍAS EN TRES OCASIONES.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EL ABANDONO O INTERRUPCIÓN SEAN CONTINUADOS POR EL TÉRMINO DE UN MES.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POR MUERTE, QUIEBRA O CONCURSO CIVIL DEL CONTRATISTA.</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FRAUDE GRAVE, NEGLIGENCIA O INCUMPLIMIENTO DE LAS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OBLIGACIONES.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NO SE CUMPLA EL PLAZO DE INICIO.</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POR TRANSFERENCIA DEL CONTRATO SIN AUTORIZACIÓN.</a:t>
            </a:r>
          </a:p>
          <a:p>
            <a:pPr algn="l"/>
            <a:endParaRPr lang="es-AR" sz="1800" b="0"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200"/>
              </a:spcAft>
            </a:pPr>
            <a:r>
              <a:rPr lang="es-AR" sz="2000" b="1" i="1" u="none" strike="noStrike" baseline="0" dirty="0">
                <a:highlight>
                  <a:srgbClr val="FFFF00"/>
                </a:highlight>
                <a:latin typeface="Times New Roman" panose="02020603050405020304" pitchFamily="18" charset="0"/>
                <a:cs typeface="Times New Roman" panose="02020603050405020304" pitchFamily="18" charset="0"/>
              </a:rPr>
              <a:t>CONSECUENCIAS (art. 51 Ley 13.064):</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EL CONTRATISTA CARGARÁ CON TODOS GASTOS QUE SUFRA LA</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ADMINISTRACIÓN A CAUSA DE UNA NUEVA LICITACIÓN.</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LA ADMINISTRACIÓN PODRÁ QUEDARSE CON EQUIPOS Y MATERIALES DEL CONTRATISTA, PREVIA VALUACIÓN DE LOS MISMOS.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TODOS LOS CRÉDITOS PENDIENTES A FAVOR DEL CONTRATISTA (CERTIFICADOS, MATERIALES, EQUIPOS) QUEDARÁN RETENIDOS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HASTA LA LIQUIDACIÓN FINAL.</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EL CONTRATISTA PERDERÁ EL FONDO DE GARANTÍA DE CONTRATO.</a:t>
            </a:r>
            <a:endParaRPr lang="es-ES" sz="16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39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21C31B-1B72-4054-FD8D-41418F170458}"/>
              </a:ext>
            </a:extLst>
          </p:cNvPr>
          <p:cNvSpPr txBox="1"/>
          <p:nvPr/>
        </p:nvSpPr>
        <p:spPr>
          <a:xfrm>
            <a:off x="760602" y="889843"/>
            <a:ext cx="10670796" cy="5078313"/>
          </a:xfrm>
          <a:prstGeom prst="rect">
            <a:avLst/>
          </a:prstGeom>
          <a:noFill/>
        </p:spPr>
        <p:txBody>
          <a:bodyPr wrap="square">
            <a:spAutoFit/>
          </a:bodyPr>
          <a:lstStyle/>
          <a:p>
            <a:pPr>
              <a:spcAft>
                <a:spcPts val="2400"/>
              </a:spcAft>
            </a:pPr>
            <a:r>
              <a:rPr lang="es-ES" sz="1800" b="1" i="0" u="none" strike="noStrike" baseline="0" dirty="0">
                <a:highlight>
                  <a:srgbClr val="FFFF00"/>
                </a:highlight>
                <a:latin typeface="Times New Roman" panose="02020603050405020304" pitchFamily="18" charset="0"/>
                <a:cs typeface="Times New Roman" panose="02020603050405020304" pitchFamily="18" charset="0"/>
              </a:rPr>
              <a:t>CAUSALES DE RESCICIÓN</a:t>
            </a:r>
            <a:endParaRPr lang="es-AR"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800"/>
              </a:spcAft>
            </a:pPr>
            <a:r>
              <a:rPr lang="es-AR" i="0" u="none" strike="noStrike" baseline="0" dirty="0">
                <a:highlight>
                  <a:srgbClr val="FFFF00"/>
                </a:highlight>
                <a:latin typeface="Times New Roman" panose="02020603050405020304" pitchFamily="18" charset="0"/>
                <a:cs typeface="Times New Roman" panose="02020603050405020304" pitchFamily="18" charset="0"/>
              </a:rPr>
              <a:t>B) IMPUTABLES AL (por culpa del) COMITENTE (art. 53 de la Ley 13.064)</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SI LA ADMINISTRACIÓN SUSPENDE POR MAS DE TRES MESES LA </a:t>
            </a:r>
            <a:r>
              <a:rPr lang="es-ES" b="0" i="0" u="none" strike="noStrike" baseline="0" dirty="0">
                <a:highlight>
                  <a:srgbClr val="FFFF00"/>
                </a:highlight>
                <a:latin typeface="Times New Roman" panose="02020603050405020304" pitchFamily="18" charset="0"/>
                <a:cs typeface="Times New Roman" panose="02020603050405020304" pitchFamily="18" charset="0"/>
              </a:rPr>
              <a:t>EJECUCIÓN DE OBRA.</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HAY CAMBIOS EN EL COSTO DE LA OBRA POR MODIFICACIÓN O POR ERROR MAYORES O MENORES AL 20%.</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POR FALTA DE PAGO (EL CONTRATISTA NO PUEDE EJERCER EL DERECHO DE RETENCIÓN DE LA OBRA).</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POR MOTIVOS IMPUTABLES A LA ADMINISTRACIÓN, SE AFECTE EL RITMO DE OBRA REDUCIÉNDOLO POR DEBAJO DEL 50% POR MÁS DE TRES MESES.</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LA ADMINISTRACIÓN NO CUMPLA CON SUS DEBERES EN LOS PLAZOS FIJADOS MÁS 30 DÍAS (ENTREGA DE TERRENOS, </a:t>
            </a:r>
            <a:r>
              <a:rPr lang="es-ES" b="0" i="0" u="none" strike="noStrike" baseline="0" dirty="0">
                <a:highlight>
                  <a:srgbClr val="FFFF00"/>
                </a:highlight>
                <a:latin typeface="Times New Roman" panose="02020603050405020304" pitchFamily="18" charset="0"/>
                <a:cs typeface="Times New Roman" panose="02020603050405020304" pitchFamily="18" charset="0"/>
              </a:rPr>
              <a:t>REPLANTEOS, ETC).</a:t>
            </a:r>
          </a:p>
          <a:p>
            <a:pPr algn="l">
              <a:spcAft>
                <a:spcPts val="1200"/>
              </a:spcAft>
            </a:pPr>
            <a:endParaRPr lang="es-ES" sz="1600" b="0" i="0" u="none" strike="noStrike" baseline="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0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96862AE-2C61-E4F3-4F30-910CA15CB79F}"/>
              </a:ext>
            </a:extLst>
          </p:cNvPr>
          <p:cNvSpPr txBox="1"/>
          <p:nvPr/>
        </p:nvSpPr>
        <p:spPr>
          <a:xfrm>
            <a:off x="806741" y="1951672"/>
            <a:ext cx="10578517" cy="2954655"/>
          </a:xfrm>
          <a:prstGeom prst="rect">
            <a:avLst/>
          </a:prstGeom>
          <a:noFill/>
        </p:spPr>
        <p:txBody>
          <a:bodyPr wrap="square">
            <a:spAutoFit/>
          </a:bodyPr>
          <a:lstStyle/>
          <a:p>
            <a:pPr algn="l">
              <a:spcAft>
                <a:spcPts val="1200"/>
              </a:spcAft>
            </a:pPr>
            <a:r>
              <a:rPr lang="es-AR" sz="2000" b="1" i="1" u="none" strike="noStrike" baseline="0" dirty="0">
                <a:highlight>
                  <a:srgbClr val="FFFF00"/>
                </a:highlight>
                <a:latin typeface="Times New Roman" panose="02020603050405020304" pitchFamily="18" charset="0"/>
                <a:cs typeface="Times New Roman" panose="02020603050405020304" pitchFamily="18" charset="0"/>
              </a:rPr>
              <a:t>CONSECUENCIAS (art. 54 Ley 13.064): </a:t>
            </a: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 LIQUIDACIÓN A FAVOR DEL CONTRATISTA DEL IMPORTE DE EQUIPOS, HERRAMIENTAS, INSTALACIONES, ÚTILES, ETC. QUE NO QUIERA </a:t>
            </a:r>
            <a:r>
              <a:rPr lang="es-ES" sz="1800" b="0" i="0" u="none" strike="noStrike" baseline="0" dirty="0">
                <a:highlight>
                  <a:srgbClr val="FFFF00"/>
                </a:highlight>
                <a:latin typeface="Times New Roman" panose="02020603050405020304" pitchFamily="18" charset="0"/>
                <a:cs typeface="Times New Roman" panose="02020603050405020304" pitchFamily="18" charset="0"/>
              </a:rPr>
              <a:t>RETENER.</a:t>
            </a:r>
          </a:p>
          <a:p>
            <a:pPr algn="l">
              <a:spcAft>
                <a:spcPts val="1200"/>
              </a:spcAft>
            </a:pPr>
            <a:r>
              <a:rPr lang="pt-BR" sz="1800" b="0" i="0" u="none" strike="noStrike" baseline="0" dirty="0">
                <a:highlight>
                  <a:srgbClr val="FFFF00"/>
                </a:highlight>
                <a:latin typeface="Times New Roman" panose="02020603050405020304" pitchFamily="18" charset="0"/>
                <a:cs typeface="Times New Roman" panose="02020603050405020304" pitchFamily="18" charset="0"/>
              </a:rPr>
              <a:t>• IDEM MATERIALES ACOPIADOS O CONTRATADOS.</a:t>
            </a: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 TRANSFERENCIA A LA ADMINISTRACIÓN DE LOS SUBCONTRATOS CELEBRADOS POR EL CONTRATISTA, SIN PÉRDIDA PARA ÉL.</a:t>
            </a:r>
          </a:p>
          <a:p>
            <a:pPr algn="l">
              <a:spcAft>
                <a:spcPts val="1200"/>
              </a:spcAft>
            </a:pPr>
            <a:r>
              <a:rPr lang="es-ES" sz="1800" b="0" i="0" u="none" strike="noStrike" baseline="0" dirty="0">
                <a:highlight>
                  <a:srgbClr val="FFFF00"/>
                </a:highlight>
                <a:latin typeface="Times New Roman" panose="02020603050405020304" pitchFamily="18" charset="0"/>
                <a:cs typeface="Times New Roman" panose="02020603050405020304" pitchFamily="18" charset="0"/>
              </a:rPr>
              <a:t>• NO SE LE RECONOCE AL CONTRATISTA EL LUCRO CESANTE (beneficio </a:t>
            </a:r>
            <a:r>
              <a:rPr lang="es-AR" sz="1800" b="0" i="0" u="none" strike="noStrike" baseline="0" dirty="0">
                <a:highlight>
                  <a:srgbClr val="FFFF00"/>
                </a:highlight>
                <a:latin typeface="Times New Roman" panose="02020603050405020304" pitchFamily="18" charset="0"/>
                <a:cs typeface="Times New Roman" panose="02020603050405020304" pitchFamily="18" charset="0"/>
              </a:rPr>
              <a:t>dejado de percibir por las obras no ejecutadas).</a:t>
            </a:r>
          </a:p>
        </p:txBody>
      </p:sp>
    </p:spTree>
    <p:extLst>
      <p:ext uri="{BB962C8B-B14F-4D97-AF65-F5344CB8AC3E}">
        <p14:creationId xmlns:p14="http://schemas.microsoft.com/office/powerpoint/2010/main" val="425292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2313E1B-A6C9-2E28-67E2-9C1B1C0C23B0}"/>
              </a:ext>
            </a:extLst>
          </p:cNvPr>
          <p:cNvSpPr txBox="1"/>
          <p:nvPr/>
        </p:nvSpPr>
        <p:spPr>
          <a:xfrm>
            <a:off x="882242" y="389706"/>
            <a:ext cx="10427515" cy="6078587"/>
          </a:xfrm>
          <a:prstGeom prst="rect">
            <a:avLst/>
          </a:prstGeom>
          <a:noFill/>
        </p:spPr>
        <p:txBody>
          <a:bodyPr wrap="square">
            <a:spAutoFit/>
          </a:bodyPr>
          <a:lstStyle/>
          <a:p>
            <a:pPr algn="l"/>
            <a:r>
              <a:rPr lang="es-ES" sz="2400" b="1" i="0" u="none" strike="noStrike" baseline="0" dirty="0">
                <a:highlight>
                  <a:srgbClr val="FFFF00"/>
                </a:highlight>
                <a:latin typeface="Times New Roman" panose="02020603050405020304" pitchFamily="18" charset="0"/>
                <a:cs typeface="Times New Roman" panose="02020603050405020304" pitchFamily="18" charset="0"/>
              </a:rPr>
              <a:t>SUSPENSIONES UNILATERALES</a:t>
            </a:r>
          </a:p>
          <a:p>
            <a:pPr algn="l"/>
            <a:endParaRPr lang="es-ES" sz="1800" b="1" i="0" u="none" strike="noStrike" baseline="0" dirty="0">
              <a:latin typeface="Times New Roman" panose="02020603050405020304" pitchFamily="18" charset="0"/>
              <a:cs typeface="Times New Roman" panose="02020603050405020304" pitchFamily="18" charset="0"/>
            </a:endParaRPr>
          </a:p>
          <a:p>
            <a:pPr algn="l">
              <a:spcAft>
                <a:spcPts val="900"/>
              </a:spcAft>
            </a:pPr>
            <a:r>
              <a:rPr lang="es-ES" sz="2000" b="1" i="1" u="none" strike="noStrike" baseline="0" dirty="0">
                <a:latin typeface="Times New Roman" panose="02020603050405020304" pitchFamily="18" charset="0"/>
                <a:cs typeface="Times New Roman" panose="02020603050405020304" pitchFamily="18" charset="0"/>
              </a:rPr>
              <a:t>POR PARTE DEL </a:t>
            </a:r>
            <a:r>
              <a:rPr lang="es-ES" sz="2000" b="1" i="1" u="none" strike="noStrike" baseline="0" dirty="0">
                <a:highlight>
                  <a:srgbClr val="FFFF00"/>
                </a:highlight>
                <a:latin typeface="Times New Roman" panose="02020603050405020304" pitchFamily="18" charset="0"/>
                <a:cs typeface="Times New Roman" panose="02020603050405020304" pitchFamily="18" charset="0"/>
              </a:rPr>
              <a:t>COMITENTE:</a:t>
            </a: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SE RECONOCE UNICAMENTE EL DAÑO EMERGENTE. NO SE RECONOCE CONCEPTO INDEMNIZATORIO ALGUNO EN RELACIÓN AL BENEFICIO NO </a:t>
            </a:r>
            <a:r>
              <a:rPr lang="es-ES" sz="1600" b="0" i="0" u="none" strike="noStrike" baseline="0" dirty="0">
                <a:latin typeface="Times New Roman" panose="02020603050405020304" pitchFamily="18" charset="0"/>
                <a:cs typeface="Times New Roman" panose="02020603050405020304" pitchFamily="18" charset="0"/>
              </a:rPr>
              <a:t>PERCIBIDO POR LAS OBRAS NO EJECUTADAS (LUCRO CESANTE).</a:t>
            </a: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SE DEVUELVE FONDO DE GARANTÍA DEL CONTRATISTA.</a:t>
            </a:r>
          </a:p>
          <a:p>
            <a:pPr algn="l"/>
            <a:endParaRPr lang="es-AR" sz="1800" b="1" i="1" u="none" strike="noStrike" baseline="0" dirty="0">
              <a:latin typeface="Times New Roman" panose="02020603050405020304" pitchFamily="18" charset="0"/>
              <a:cs typeface="Times New Roman" panose="02020603050405020304" pitchFamily="18" charset="0"/>
            </a:endParaRPr>
          </a:p>
          <a:p>
            <a:pPr algn="l">
              <a:spcAft>
                <a:spcPts val="900"/>
              </a:spcAft>
            </a:pPr>
            <a:r>
              <a:rPr lang="es-ES" sz="1800" b="1" i="1" u="none" strike="noStrike" baseline="0" dirty="0">
                <a:latin typeface="Times New Roman" panose="02020603050405020304" pitchFamily="18" charset="0"/>
                <a:cs typeface="Times New Roman" panose="02020603050405020304" pitchFamily="18" charset="0"/>
              </a:rPr>
              <a:t>POR PARTE DEL </a:t>
            </a:r>
            <a:r>
              <a:rPr lang="es-ES" sz="1800" b="1" i="1" u="none" strike="noStrike" baseline="0" dirty="0">
                <a:highlight>
                  <a:srgbClr val="FFFF00"/>
                </a:highlight>
                <a:latin typeface="Times New Roman" panose="02020603050405020304" pitchFamily="18" charset="0"/>
                <a:cs typeface="Times New Roman" panose="02020603050405020304" pitchFamily="18" charset="0"/>
              </a:rPr>
              <a:t>CONTRATISTA:</a:t>
            </a:r>
            <a:endParaRPr lang="es-ES" sz="1600" b="1" i="1" u="none" strike="noStrike" baseline="0" dirty="0">
              <a:highlight>
                <a:srgbClr val="FFFF00"/>
              </a:highlight>
              <a:latin typeface="Times New Roman" panose="02020603050405020304" pitchFamily="18" charset="0"/>
              <a:cs typeface="Times New Roman" panose="02020603050405020304" pitchFamily="18" charset="0"/>
            </a:endParaRP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ORIGINADOS POR LA </a:t>
            </a:r>
            <a:r>
              <a:rPr lang="es-AR" sz="1600" dirty="0">
                <a:latin typeface="Times New Roman" panose="02020603050405020304" pitchFamily="18" charset="0"/>
                <a:cs typeface="Times New Roman" panose="02020603050405020304" pitchFamily="18" charset="0"/>
              </a:rPr>
              <a:t>RESPERDIDA DE LA GARANTÍA DE EJECUCIÓN DEL CONTRATO.</a:t>
            </a:r>
          </a:p>
          <a:p>
            <a:pPr marL="285750" indent="-285750">
              <a:spcAft>
                <a:spcPts val="1200"/>
              </a:spcAft>
              <a:buFont typeface="Arial" panose="020B0604020202020204" pitchFamily="34" charset="0"/>
              <a:buChar char="•"/>
            </a:pPr>
            <a:r>
              <a:rPr lang="es-AR" sz="1600" dirty="0">
                <a:latin typeface="Times New Roman" panose="02020603050405020304" pitchFamily="18" charset="0"/>
                <a:cs typeface="Times New Roman" panose="02020603050405020304" pitchFamily="18" charset="0"/>
              </a:rPr>
              <a:t>DEBE AFRONTAR LOS GASTOS DE UN NUEVO LLAMADO A CONCURSO Y LOS GASTOS COMPLEMENTARIOS OLUCIÓN </a:t>
            </a:r>
            <a:r>
              <a:rPr lang="es-AR" sz="1600" b="0" i="0" u="none" strike="noStrike" baseline="0" dirty="0">
                <a:latin typeface="Times New Roman" panose="02020603050405020304" pitchFamily="18" charset="0"/>
                <a:cs typeface="Times New Roman" panose="02020603050405020304" pitchFamily="18" charset="0"/>
              </a:rPr>
              <a:t>DEL </a:t>
            </a:r>
            <a:r>
              <a:rPr lang="es-ES" sz="1600" b="0" i="0" u="none" strike="noStrike" baseline="0" dirty="0">
                <a:latin typeface="Times New Roman" panose="02020603050405020304" pitchFamily="18" charset="0"/>
                <a:cs typeface="Times New Roman" panose="02020603050405020304" pitchFamily="18" charset="0"/>
              </a:rPr>
              <a:t>CONTRATO</a:t>
            </a:r>
          </a:p>
          <a:p>
            <a:pPr algn="l"/>
            <a:endParaRPr lang="es-ES" sz="2400" b="1" i="0" u="none" strike="noStrike" baseline="0" dirty="0">
              <a:latin typeface="Times New Roman" panose="02020603050405020304" pitchFamily="18" charset="0"/>
              <a:cs typeface="Times New Roman" panose="02020603050405020304" pitchFamily="18" charset="0"/>
            </a:endParaRPr>
          </a:p>
          <a:p>
            <a:pPr algn="l"/>
            <a:r>
              <a:rPr lang="es-ES" sz="2400" b="1" i="0" u="none" strike="noStrike" baseline="0" dirty="0">
                <a:latin typeface="Times New Roman" panose="02020603050405020304" pitchFamily="18" charset="0"/>
                <a:cs typeface="Times New Roman" panose="02020603050405020304" pitchFamily="18" charset="0"/>
              </a:rPr>
              <a:t>SOLUCIÓN DE DIVERGENCIAS</a:t>
            </a:r>
          </a:p>
          <a:p>
            <a:pPr algn="l"/>
            <a:endParaRPr lang="es-ES" sz="1600" b="1" i="0" u="none" strike="noStrike" baseline="0" dirty="0">
              <a:latin typeface="Times New Roman" panose="02020603050405020304" pitchFamily="18" charset="0"/>
              <a:cs typeface="Times New Roman" panose="02020603050405020304" pitchFamily="18" charset="0"/>
            </a:endParaRPr>
          </a:p>
          <a:p>
            <a:pPr marL="285750" indent="-285750" algn="l">
              <a:spcAft>
                <a:spcPts val="1200"/>
              </a:spcAft>
              <a:buFont typeface="Arial" panose="020B0604020202020204" pitchFamily="34" charset="0"/>
              <a:buChar char="•"/>
            </a:pPr>
            <a:r>
              <a:rPr lang="es-ES" sz="1600" b="0" i="0" u="sng" strike="noStrike" baseline="0" dirty="0">
                <a:latin typeface="Times New Roman" panose="02020603050405020304" pitchFamily="18" charset="0"/>
                <a:cs typeface="Times New Roman" panose="02020603050405020304" pitchFamily="18" charset="0"/>
              </a:rPr>
              <a:t>JURISDICCIÓN:</a:t>
            </a:r>
            <a:r>
              <a:rPr lang="es-ES" sz="1600" b="0" i="0" u="none" strike="noStrike" baseline="0" dirty="0">
                <a:latin typeface="Times New Roman" panose="02020603050405020304" pitchFamily="18" charset="0"/>
                <a:cs typeface="Times New Roman" panose="02020603050405020304" pitchFamily="18" charset="0"/>
              </a:rPr>
              <a:t> CONTENCIOSO ADMINISTRATIVO</a:t>
            </a:r>
          </a:p>
          <a:p>
            <a:pPr marL="285750" indent="-285750" algn="l">
              <a:spcAft>
                <a:spcPts val="1200"/>
              </a:spcAft>
              <a:buFont typeface="Arial" panose="020B0604020202020204" pitchFamily="34" charset="0"/>
              <a:buChar char="•"/>
            </a:pPr>
            <a:r>
              <a:rPr lang="es-AR" sz="1600" b="0" i="0" u="sng" strike="noStrike" baseline="0" dirty="0">
                <a:latin typeface="Times New Roman" panose="02020603050405020304" pitchFamily="18" charset="0"/>
                <a:cs typeface="Times New Roman" panose="02020603050405020304" pitchFamily="18" charset="0"/>
              </a:rPr>
              <a:t>CLAUSULA ARBITRAL:</a:t>
            </a:r>
            <a:r>
              <a:rPr lang="es-AR" sz="1600" b="0" i="0" u="none" strike="noStrike" baseline="0" dirty="0">
                <a:latin typeface="Times New Roman" panose="02020603050405020304" pitchFamily="18" charset="0"/>
                <a:cs typeface="Times New Roman" panose="02020603050405020304" pitchFamily="18" charset="0"/>
              </a:rPr>
              <a:t> LAS PARTES PODRÁN CONVENIR UN TRIBUNAL ARBITRAL QUE DECIDA EN ÚNICA INSTANCIA.</a:t>
            </a:r>
            <a:endParaRPr lang="es-E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9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71564" y="486952"/>
            <a:ext cx="7848872" cy="6278642"/>
          </a:xfrm>
          <a:prstGeom prst="rect">
            <a:avLst/>
          </a:prstGeom>
        </p:spPr>
        <p:txBody>
          <a:bodyPr wrap="square">
            <a:spAutoFit/>
          </a:bodyPr>
          <a:lstStyle/>
          <a:p>
            <a:pPr>
              <a:spcBef>
                <a:spcPts val="600"/>
              </a:spcBef>
            </a:pPr>
            <a:r>
              <a:rPr lang="es-AR" sz="3200" dirty="0">
                <a:solidFill>
                  <a:schemeClr val="accent2"/>
                </a:solidFill>
                <a:latin typeface="Times New Roman" pitchFamily="18" charset="0"/>
                <a:cs typeface="Times New Roman" pitchFamily="18" charset="0"/>
              </a:rPr>
              <a:t>En su Art. 1º, la Ley 13.064, conocida como Ley de Obra Pública, establece…</a:t>
            </a:r>
          </a:p>
          <a:p>
            <a:pPr algn="just">
              <a:spcBef>
                <a:spcPts val="1200"/>
              </a:spcBef>
            </a:pPr>
            <a:endParaRPr lang="es-AR" sz="2800" dirty="0">
              <a:latin typeface="Times New Roman" pitchFamily="18" charset="0"/>
              <a:cs typeface="Times New Roman" pitchFamily="18" charset="0"/>
            </a:endParaRPr>
          </a:p>
          <a:p>
            <a:pPr algn="just"/>
            <a:r>
              <a:rPr lang="es-AR" sz="2800" dirty="0">
                <a:latin typeface="Times New Roman" pitchFamily="18" charset="0"/>
                <a:cs typeface="Times New Roman" pitchFamily="18" charset="0"/>
              </a:rPr>
              <a:t>(Art.1º) Considérase OP nacional </a:t>
            </a:r>
            <a:r>
              <a:rPr lang="es-AR" sz="2800" dirty="0">
                <a:highlight>
                  <a:srgbClr val="FFFF00"/>
                </a:highlight>
                <a:latin typeface="Times New Roman" pitchFamily="18" charset="0"/>
                <a:cs typeface="Times New Roman" pitchFamily="18" charset="0"/>
              </a:rPr>
              <a:t>toda construcción, trabajo o servicio de industria que se ejecute con fondos del Tesoro Nacional </a:t>
            </a:r>
            <a:r>
              <a:rPr lang="es-AR" sz="2800" dirty="0">
                <a:latin typeface="Times New Roman" pitchFamily="18" charset="0"/>
                <a:cs typeface="Times New Roman" pitchFamily="18" charset="0"/>
              </a:rPr>
              <a:t>a excepción de los efectuados con subsidios, que se regirán por ley especial, y las construcciones militares, que se regirán por la ley 12.737 y su reglamentación y supletoriamente por las disposiciones de la presente.</a:t>
            </a:r>
          </a:p>
          <a:p>
            <a:pPr algn="just"/>
            <a:endParaRPr lang="es-AR" sz="2800" dirty="0">
              <a:latin typeface="Times New Roman" pitchFamily="18" charset="0"/>
              <a:cs typeface="Times New Roman" pitchFamily="18" charset="0"/>
              <a:hlinkClick r:id="rId2"/>
            </a:endParaRPr>
          </a:p>
          <a:p>
            <a:pPr algn="just"/>
            <a:r>
              <a:rPr lang="es-AR" sz="2400" dirty="0">
                <a:latin typeface="Times New Roman" pitchFamily="18" charset="0"/>
                <a:cs typeface="Times New Roman" pitchFamily="18" charset="0"/>
                <a:hlinkClick r:id="rId2"/>
              </a:rPr>
              <a:t>http://servicios.infoleg.gob.ar/infolegInternet/verNorma.do?id=38542</a:t>
            </a:r>
            <a:endParaRPr lang="es-AR" sz="2400" dirty="0">
              <a:latin typeface="Times New Roman" pitchFamily="18" charset="0"/>
              <a:cs typeface="Times New Roman" pitchFamily="18" charset="0"/>
            </a:endParaRPr>
          </a:p>
          <a:p>
            <a:pPr algn="just">
              <a:spcBef>
                <a:spcPts val="1200"/>
              </a:spcBef>
            </a:pP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CB32835-D653-A9C6-E9E7-5D72A29253E6}"/>
              </a:ext>
            </a:extLst>
          </p:cNvPr>
          <p:cNvSpPr txBox="1"/>
          <p:nvPr/>
        </p:nvSpPr>
        <p:spPr>
          <a:xfrm>
            <a:off x="945160" y="859065"/>
            <a:ext cx="10301680" cy="5139869"/>
          </a:xfrm>
          <a:prstGeom prst="rect">
            <a:avLst/>
          </a:prstGeom>
          <a:noFill/>
        </p:spPr>
        <p:txBody>
          <a:bodyPr wrap="square">
            <a:spAutoFit/>
          </a:bodyPr>
          <a:lstStyle/>
          <a:p>
            <a:pPr algn="l">
              <a:spcAft>
                <a:spcPts val="12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MODIFICACIONES DE OBRA</a:t>
            </a:r>
          </a:p>
          <a:p>
            <a:pPr algn="l">
              <a:spcAft>
                <a:spcPts val="12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ADICIONAL: SE PODRÁN ALTERAR LAS OBRAS SIEMPRE QUE NO SE AFECTE EN +/- 20% EL MONTO CONTRATADO.</a:t>
            </a:r>
          </a:p>
          <a:p>
            <a:pPr algn="l">
              <a:spcAft>
                <a:spcPts val="1200"/>
              </a:spcAft>
            </a:pPr>
            <a:endParaRPr lang="es-AR" b="0" i="0" u="none" strike="noStrike" baseline="0" dirty="0">
              <a:latin typeface="Times New Roman" panose="02020603050405020304" pitchFamily="18" charset="0"/>
              <a:cs typeface="Times New Roman" panose="02020603050405020304" pitchFamily="18" charset="0"/>
            </a:endParaRPr>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IMPREVISTO:</a:t>
            </a:r>
          </a:p>
          <a:p>
            <a:pPr algn="l">
              <a:spcAft>
                <a:spcPts val="2400"/>
              </a:spcAft>
            </a:pPr>
            <a:r>
              <a:rPr lang="es-AR" b="0" i="0" u="none" strike="noStrike" baseline="0" dirty="0">
                <a:latin typeface="Times New Roman" panose="02020603050405020304" pitchFamily="18" charset="0"/>
                <a:cs typeface="Times New Roman" panose="02020603050405020304" pitchFamily="18" charset="0"/>
              </a:rPr>
              <a:t>ACONTECIMIENTO QUE PODRÍA HABER SIDO PLANIFICADO O PREVISTO POR EL CONTRATISTA, POR LO TANTO LA REALIZACIÓN DE ESTE TRABAJO IMPLICA UN ADICIONAL QUE DEBERÁ SER COSTEADO POR EL MISMO, CONSIDERÁNDOSE </a:t>
            </a:r>
            <a:r>
              <a:rPr lang="es-ES" b="0" i="0" u="none" strike="noStrike" baseline="0" dirty="0">
                <a:latin typeface="Times New Roman" panose="02020603050405020304" pitchFamily="18" charset="0"/>
                <a:cs typeface="Times New Roman" panose="02020603050405020304" pitchFamily="18" charset="0"/>
              </a:rPr>
              <a:t>DENTRO DEL MONTO DE OBRA.</a:t>
            </a:r>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IMPREVISIBLE:</a:t>
            </a:r>
          </a:p>
          <a:p>
            <a:pPr algn="l">
              <a:spcAft>
                <a:spcPts val="1200"/>
              </a:spcAft>
            </a:pPr>
            <a:r>
              <a:rPr lang="es-ES" b="0" i="0" u="none" strike="noStrike" baseline="0" dirty="0">
                <a:latin typeface="Times New Roman" panose="02020603050405020304" pitchFamily="18" charset="0"/>
                <a:cs typeface="Times New Roman" panose="02020603050405020304" pitchFamily="18" charset="0"/>
              </a:rPr>
              <a:t>ACONTECIMIENTO QUE NO PUDO SER PLANIFICADO O PREVISTO POR EL </a:t>
            </a:r>
            <a:r>
              <a:rPr lang="es-AR" b="0" i="0" u="none" strike="noStrike" baseline="0" dirty="0">
                <a:latin typeface="Times New Roman" panose="02020603050405020304" pitchFamily="18" charset="0"/>
                <a:cs typeface="Times New Roman" panose="02020603050405020304" pitchFamily="18" charset="0"/>
              </a:rPr>
              <a:t>COMITENTE, POR LO TANTO LA REALIZACIÓN DE ESTE TRABAJO IMPLICA UN ADICIONAL QUE DEBERÁ SER COSTEADO POR EL MISMO (CONTRATACIÓN DIRECTA) (EL CONTRATISTA, TENDRÁ OPCIÓN DE RECHAZAR LOS TRABAJOS)</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03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E0E51C-F707-1AB0-E3A6-5A0783403A4A}"/>
              </a:ext>
            </a:extLst>
          </p:cNvPr>
          <p:cNvSpPr txBox="1"/>
          <p:nvPr/>
        </p:nvSpPr>
        <p:spPr>
          <a:xfrm>
            <a:off x="919992" y="720566"/>
            <a:ext cx="10352015" cy="5416868"/>
          </a:xfrm>
          <a:prstGeom prst="rect">
            <a:avLst/>
          </a:prstGeom>
          <a:noFill/>
        </p:spPr>
        <p:txBody>
          <a:bodyPr wrap="square">
            <a:spAutoFit/>
          </a:bodyPr>
          <a:lstStyle/>
          <a:p>
            <a:pPr algn="l"/>
            <a:r>
              <a:rPr lang="es-ES" sz="2400" b="1" i="0" u="none" strike="noStrike" baseline="0" dirty="0">
                <a:highlight>
                  <a:srgbClr val="FFFF00"/>
                </a:highlight>
                <a:latin typeface="Times New Roman" panose="02020603050405020304" pitchFamily="18" charset="0"/>
                <a:cs typeface="Times New Roman" panose="02020603050405020304" pitchFamily="18" charset="0"/>
              </a:rPr>
              <a:t>RECEPCIONES</a:t>
            </a:r>
          </a:p>
          <a:p>
            <a:pPr algn="l"/>
            <a:endParaRPr lang="es-ES" sz="1200" b="1"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AR" b="1" i="0" u="none" strike="noStrike" baseline="0" dirty="0">
                <a:highlight>
                  <a:srgbClr val="FFFF00"/>
                </a:highlight>
                <a:latin typeface="Times New Roman" panose="02020603050405020304" pitchFamily="18" charset="0"/>
                <a:cs typeface="Times New Roman" panose="02020603050405020304" pitchFamily="18" charset="0"/>
              </a:rPr>
              <a:t>PROVISORIA: </a:t>
            </a:r>
            <a:r>
              <a:rPr lang="es-AR" b="0" i="0" u="none" strike="noStrike" baseline="0" dirty="0">
                <a:latin typeface="Times New Roman" panose="02020603050405020304" pitchFamily="18" charset="0"/>
                <a:cs typeface="Times New Roman" panose="02020603050405020304" pitchFamily="18" charset="0"/>
              </a:rPr>
              <a:t>el Comitente recibe la obra. De este modo el Contratista queda liberado de los Vicios Aparentes. A partir de este momento entra en vigencia el período de Garantía durante el cual el Comitente tendrá 60 días para denunciar los Vicios Ocultos a partir de su descubrimiento. Puede hacer uso del Fondo de Reparo.</a:t>
            </a:r>
          </a:p>
          <a:p>
            <a:pPr algn="just">
              <a:spcAft>
                <a:spcPts val="1200"/>
              </a:spcAft>
            </a:pPr>
            <a:r>
              <a:rPr lang="es-AR" b="1" i="0" u="none" strike="noStrike" baseline="0" dirty="0">
                <a:highlight>
                  <a:srgbClr val="FFFF00"/>
                </a:highlight>
                <a:latin typeface="Times New Roman" panose="02020603050405020304" pitchFamily="18" charset="0"/>
                <a:cs typeface="Times New Roman" panose="02020603050405020304" pitchFamily="18" charset="0"/>
              </a:rPr>
              <a:t>DEFINITIVA: </a:t>
            </a:r>
            <a:r>
              <a:rPr lang="es-AR" b="0" i="0" u="none" strike="noStrike" baseline="0" dirty="0">
                <a:latin typeface="Times New Roman" panose="02020603050405020304" pitchFamily="18" charset="0"/>
                <a:cs typeface="Times New Roman" panose="02020603050405020304" pitchFamily="18" charset="0"/>
              </a:rPr>
              <a:t>libera al Contratista de la responsabilidad por vicios ocultos (no pudieron apreciarse a simple vista durante el período de Garantía). El Contratista entrega la Documentación Conforme a Obra y el Comitente devuelve los saldos del Fondo de Reparo y Garantía de Contrato.</a:t>
            </a:r>
          </a:p>
          <a:p>
            <a:pPr algn="just">
              <a:spcAft>
                <a:spcPts val="1200"/>
              </a:spcAft>
            </a:pPr>
            <a:endParaRPr lang="es-AR" sz="1400" b="0"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AR" sz="2000" b="1" i="0" u="none" strike="noStrike" baseline="0" dirty="0">
                <a:latin typeface="Times New Roman" panose="02020603050405020304" pitchFamily="18" charset="0"/>
                <a:cs typeface="Times New Roman" panose="02020603050405020304" pitchFamily="18" charset="0"/>
              </a:rPr>
              <a:t>RESPONSABILIDAD DEL CONTRATISTA ANTE RUINA PARCIAL O TOTAL</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A PARTIR DE LA RECEPCIÓN DEFINITIVA CORRE LA RESPONSABILIDAD CIVIL SOBRE LA OBRA YA EJECUTADA, LO QUE IMPLICA QUE EN CASO DE RUINA PARCIAL O </a:t>
            </a:r>
            <a:r>
              <a:rPr lang="es-ES" sz="1600" b="0" i="0" u="none" strike="noStrike" baseline="0" dirty="0">
                <a:latin typeface="Times New Roman" panose="02020603050405020304" pitchFamily="18" charset="0"/>
                <a:cs typeface="Times New Roman" panose="02020603050405020304" pitchFamily="18" charset="0"/>
              </a:rPr>
              <a:t>TOTAL ORIGINADOS POR VICIOS OCULTOS (FALLAS ESTRUCTURALES, O POR </a:t>
            </a:r>
            <a:r>
              <a:rPr lang="es-AR" sz="1600" b="0" i="0" u="none" strike="noStrike" baseline="0" dirty="0">
                <a:latin typeface="Times New Roman" panose="02020603050405020304" pitchFamily="18" charset="0"/>
                <a:cs typeface="Times New Roman" panose="02020603050405020304" pitchFamily="18" charset="0"/>
              </a:rPr>
              <a:t>MATERIALES Y DEL SUELO EN LA OBRA) EL CONTRATISTA SE HARÁ CARGO DE LOS </a:t>
            </a:r>
            <a:r>
              <a:rPr lang="es-ES" sz="1600" b="0" i="0" u="none" strike="noStrike" baseline="0" dirty="0">
                <a:latin typeface="Times New Roman" panose="02020603050405020304" pitchFamily="18" charset="0"/>
                <a:cs typeface="Times New Roman" panose="02020603050405020304" pitchFamily="18" charset="0"/>
              </a:rPr>
              <a:t>DAÑOS EMERGENTES.</a:t>
            </a:r>
          </a:p>
          <a:p>
            <a:pPr algn="just">
              <a:spcAft>
                <a:spcPts val="1200"/>
              </a:spcAft>
            </a:pPr>
            <a:r>
              <a:rPr lang="es-AR" b="0" i="0" u="none" strike="noStrike" baseline="0" dirty="0">
                <a:latin typeface="Times New Roman" panose="02020603050405020304" pitchFamily="18" charset="0"/>
                <a:cs typeface="Times New Roman" panose="02020603050405020304" pitchFamily="18" charset="0"/>
              </a:rPr>
              <a:t>El contratista se libera de esta responsabilidad a los 10 años de la recepción definitiva más un año para denunciar.</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77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46B2C4-6A37-4F03-8C74-30FE46F2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123"/>
            <a:ext cx="12192000" cy="6687753"/>
          </a:xfrm>
          <a:prstGeom prst="rect">
            <a:avLst/>
          </a:prstGeom>
        </p:spPr>
      </p:pic>
    </p:spTree>
    <p:extLst>
      <p:ext uri="{BB962C8B-B14F-4D97-AF65-F5344CB8AC3E}">
        <p14:creationId xmlns:p14="http://schemas.microsoft.com/office/powerpoint/2010/main" val="389811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155624" y="2564905"/>
            <a:ext cx="5905848" cy="646331"/>
          </a:xfrm>
          <a:prstGeom prst="rect">
            <a:avLst/>
          </a:prstGeom>
        </p:spPr>
        <p:txBody>
          <a:bodyPr wrap="none">
            <a:spAutoFit/>
          </a:bodyPr>
          <a:lstStyle/>
          <a:p>
            <a:pPr algn="ctr"/>
            <a:r>
              <a:rPr lang="es-ES" sz="3600" dirty="0">
                <a:solidFill>
                  <a:schemeClr val="accent2"/>
                </a:solidFill>
                <a:latin typeface="Times New Roman" pitchFamily="18" charset="0"/>
                <a:cs typeface="Times New Roman" pitchFamily="18" charset="0"/>
              </a:rPr>
              <a:t>FIN DE LA PRESENTACIÓN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02792" y="774427"/>
            <a:ext cx="10186416" cy="5309146"/>
          </a:xfrm>
          <a:prstGeom prst="rect">
            <a:avLst/>
          </a:prstGeom>
        </p:spPr>
        <p:txBody>
          <a:bodyPr wrap="square">
            <a:spAutoFit/>
          </a:bodyPr>
          <a:lstStyle/>
          <a:p>
            <a:pPr algn="just">
              <a:spcAft>
                <a:spcPts val="1800"/>
              </a:spcAft>
            </a:pPr>
            <a:r>
              <a:rPr lang="es-AR" sz="3600" dirty="0">
                <a:solidFill>
                  <a:schemeClr val="accent2"/>
                </a:solidFill>
                <a:latin typeface="Times New Roman" pitchFamily="18" charset="0"/>
                <a:cs typeface="Times New Roman" pitchFamily="18" charset="0"/>
              </a:rPr>
              <a:t>OBRA PÚBLICA Y PROYECTO PÚBLICO</a:t>
            </a:r>
          </a:p>
          <a:p>
            <a:pPr algn="just">
              <a:spcAft>
                <a:spcPts val="1800"/>
              </a:spcAft>
            </a:pPr>
            <a:r>
              <a:rPr lang="es-AR" sz="2800" dirty="0">
                <a:latin typeface="Times New Roman" panose="02020603050405020304" pitchFamily="18" charset="0"/>
                <a:cs typeface="Times New Roman" panose="02020603050405020304" pitchFamily="18" charset="0"/>
              </a:rPr>
              <a:t>La diferencia entre proyecto público y privado es que un proyecto público tiene que tener como objetivo un beneficio social,  satisfacer una necesidad  de la comunidad. </a:t>
            </a:r>
          </a:p>
          <a:p>
            <a:pPr algn="just">
              <a:spcAft>
                <a:spcPts val="1800"/>
              </a:spcAft>
            </a:pPr>
            <a:r>
              <a:rPr lang="es-AR" sz="2800" dirty="0">
                <a:latin typeface="Times New Roman" panose="02020603050405020304" pitchFamily="18" charset="0"/>
                <a:cs typeface="Times New Roman" panose="02020603050405020304" pitchFamily="18" charset="0"/>
              </a:rPr>
              <a:t>El proyecto privado apunta a generar un lucro, aunque puede estar satisfaciendo un bien común, el objetivo principal es la ganancia. </a:t>
            </a:r>
            <a:endParaRPr lang="es-AR" sz="2800" dirty="0">
              <a:latin typeface="Times New Roman" pitchFamily="18" charset="0"/>
              <a:cs typeface="Times New Roman" pitchFamily="18" charset="0"/>
              <a:hlinkClick r:id="rId2"/>
            </a:endParaRPr>
          </a:p>
          <a:p>
            <a:pPr algn="just">
              <a:spcBef>
                <a:spcPts val="1200"/>
              </a:spcBef>
            </a:pPr>
            <a:r>
              <a:rPr lang="es-AR" sz="2000" dirty="0">
                <a:latin typeface="Times New Roman" panose="02020603050405020304" pitchFamily="18" charset="0"/>
                <a:cs typeface="Times New Roman" panose="02020603050405020304" pitchFamily="18" charset="0"/>
              </a:rPr>
              <a:t>No se debe confundir </a:t>
            </a:r>
            <a:r>
              <a:rPr lang="es-AR" sz="2000" i="1" dirty="0">
                <a:latin typeface="Times New Roman" panose="02020603050405020304" pitchFamily="18" charset="0"/>
                <a:cs typeface="Times New Roman" panose="02020603050405020304" pitchFamily="18" charset="0"/>
              </a:rPr>
              <a:t>licitación pública</a:t>
            </a:r>
            <a:r>
              <a:rPr lang="es-AR" sz="2000" dirty="0">
                <a:latin typeface="Times New Roman" panose="02020603050405020304" pitchFamily="18" charset="0"/>
                <a:cs typeface="Times New Roman" panose="02020603050405020304" pitchFamily="18" charset="0"/>
              </a:rPr>
              <a:t>, que la pueden hacer tanto entes privados como públicos, con obra pública.  Por “público “ en este resumen en particular, nos referiremos a todo lo que debe hacer un organismo público que convoca a Licitación, lo cual está enmarcado dentro de la Ley de Obra Pública Nº  13.064</a:t>
            </a:r>
          </a:p>
          <a:p>
            <a:pPr algn="just">
              <a:spcBef>
                <a:spcPts val="1200"/>
              </a:spcBef>
            </a:pPr>
            <a:endParaRPr lang="es-AR" dirty="0"/>
          </a:p>
        </p:txBody>
      </p:sp>
    </p:spTree>
    <p:extLst>
      <p:ext uri="{BB962C8B-B14F-4D97-AF65-F5344CB8AC3E}">
        <p14:creationId xmlns:p14="http://schemas.microsoft.com/office/powerpoint/2010/main" val="428298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574292" y="643622"/>
            <a:ext cx="9043416" cy="5570756"/>
          </a:xfrm>
          <a:prstGeom prst="rect">
            <a:avLst/>
          </a:prstGeom>
        </p:spPr>
        <p:txBody>
          <a:bodyPr wrap="square">
            <a:spAutoFit/>
          </a:bodyPr>
          <a:lstStyle/>
          <a:p>
            <a:r>
              <a:rPr lang="es-AR" sz="3600" dirty="0">
                <a:solidFill>
                  <a:schemeClr val="accent2"/>
                </a:solidFill>
                <a:latin typeface="Times New Roman" pitchFamily="18" charset="0"/>
                <a:cs typeface="Times New Roman" pitchFamily="18" charset="0"/>
              </a:rPr>
              <a:t>EL CONTRATO DE OBRA PÚBLICA ES…</a:t>
            </a:r>
          </a:p>
          <a:p>
            <a:pPr algn="ctr"/>
            <a:endParaRPr lang="es-AR" sz="2000" dirty="0">
              <a:latin typeface="Times New Roman" pitchFamily="18" charset="0"/>
              <a:cs typeface="Times New Roman" pitchFamily="18" charset="0"/>
            </a:endParaRP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BILATERAL (hay dos partes)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CONMUTATIVO (prestaciones recíprocas equivalentes)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ONEROSO (hay monto en juego)</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FORMAL (lleva firma del funcionario público competente. La comunicación al adjudicatario es a través de un documento formal  →  cédula de notificación)</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CONSENSUAL (se perfecciona por la mera voluntad explícita en la manifestación del consentimiento de las partes contratantes)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ADMINISTRATIVO (el Comitente es la Administración Pública)</a:t>
            </a:r>
            <a:endParaRPr lang="es-A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245108" y="794802"/>
            <a:ext cx="9701784" cy="6063198"/>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VÍNCULO JURÍDICO ENTRE LAS PARTES</a:t>
            </a:r>
          </a:p>
          <a:p>
            <a:endParaRPr lang="es-AR" sz="2000" dirty="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ü"/>
            </a:pPr>
            <a:r>
              <a:rPr lang="es-AR" sz="2200" dirty="0">
                <a:latin typeface="Times New Roman" pitchFamily="18" charset="0"/>
                <a:cs typeface="Times New Roman" pitchFamily="18" charset="0"/>
              </a:rPr>
              <a:t>RELACIÓN JURÍDICA ASIMÉTRICA. </a:t>
            </a:r>
          </a:p>
          <a:p>
            <a:pPr marL="324000" algn="just">
              <a:spcAft>
                <a:spcPts val="2400"/>
              </a:spcAft>
            </a:pPr>
            <a:r>
              <a:rPr lang="es-AR" sz="2200" dirty="0">
                <a:latin typeface="Times New Roman" pitchFamily="18" charset="0"/>
                <a:cs typeface="Times New Roman" pitchFamily="18" charset="0"/>
              </a:rPr>
              <a:t>El comitente es el estado y la obra es un bien público. El estado tiene un nivel jurídico superior. Hay subordinación jurídica del locador respecto del locatario.</a:t>
            </a:r>
          </a:p>
          <a:p>
            <a:pPr marL="342900" indent="-342900" algn="just">
              <a:spcAft>
                <a:spcPts val="1200"/>
              </a:spcAft>
              <a:buFont typeface="Wingdings" panose="05000000000000000000" pitchFamily="2" charset="2"/>
              <a:buChar char="ü"/>
            </a:pPr>
            <a:r>
              <a:rPr lang="es-AR" sz="2200" dirty="0">
                <a:latin typeface="Times New Roman" pitchFamily="18" charset="0"/>
                <a:cs typeface="Times New Roman" pitchFamily="18" charset="0"/>
              </a:rPr>
              <a:t>EXISTEN CLÁUSULAS EXHORBITANTES A FAVOR DE LA ADMI-NISTRACIÓN.</a:t>
            </a:r>
          </a:p>
          <a:p>
            <a:pPr marL="324000" algn="just">
              <a:spcAft>
                <a:spcPts val="1200"/>
              </a:spcAft>
            </a:pPr>
            <a:r>
              <a:rPr lang="es-AR" sz="2200" dirty="0">
                <a:latin typeface="Times New Roman" pitchFamily="18" charset="0"/>
                <a:cs typeface="Times New Roman" pitchFamily="18" charset="0"/>
              </a:rPr>
              <a:t>Estas cláusulas implican privilegios a favor de una de las partes – abuso del derecho – para salvaguardar intereses generales  (ej. renuncia al Derecho de Retención</a:t>
            </a:r>
            <a:r>
              <a:rPr lang="es-AR" sz="1000" dirty="0">
                <a:latin typeface="Times New Roman" pitchFamily="18" charset="0"/>
                <a:cs typeface="Times New Roman" pitchFamily="18" charset="0"/>
              </a:rPr>
              <a:t> </a:t>
            </a:r>
            <a:r>
              <a:rPr lang="es-AR" sz="1600" dirty="0">
                <a:latin typeface="Times New Roman" pitchFamily="18" charset="0"/>
                <a:cs typeface="Times New Roman" pitchFamily="18" charset="0"/>
              </a:rPr>
              <a:t>(¹)</a:t>
            </a:r>
            <a:r>
              <a:rPr lang="es-AR" sz="2200" dirty="0">
                <a:latin typeface="Times New Roman" pitchFamily="18" charset="0"/>
                <a:cs typeface="Times New Roman" pitchFamily="18" charset="0"/>
              </a:rPr>
              <a:t>, no reconoce lucro cesante en caso de desistimiento unilateral, se reserva la interpretación final de los contratos, no reconoce responsabilidad precontractual).</a:t>
            </a:r>
          </a:p>
          <a:p>
            <a:pPr marL="324000" algn="just">
              <a:spcAft>
                <a:spcPts val="1200"/>
              </a:spcAft>
            </a:pPr>
            <a:endParaRPr lang="es-AR" sz="1500" dirty="0">
              <a:latin typeface="Times New Roman" pitchFamily="18" charset="0"/>
              <a:cs typeface="Times New Roman" pitchFamily="18" charset="0"/>
            </a:endParaRPr>
          </a:p>
          <a:p>
            <a:pPr marL="324000" algn="just">
              <a:spcAft>
                <a:spcPts val="1200"/>
              </a:spcAft>
            </a:pPr>
            <a:r>
              <a:rPr lang="es-AR" sz="1500" dirty="0">
                <a:latin typeface="Times New Roman" pitchFamily="18" charset="0"/>
                <a:cs typeface="Times New Roman" pitchFamily="18" charset="0"/>
              </a:rPr>
              <a:t>(1) </a:t>
            </a:r>
            <a:r>
              <a:rPr lang="es-AR" sz="1500" dirty="0">
                <a:latin typeface="Times New Roman" pitchFamily="18" charset="0"/>
                <a:cs typeface="Times New Roman" pitchFamily="18" charset="0"/>
                <a:hlinkClick r:id="rId3"/>
              </a:rPr>
              <a:t>http://servicios.infoleg.gob.ar/infolegInternet/anexos/105000-109999/109481/texactley340_libroIV_S2_tituloII.htm</a:t>
            </a:r>
            <a:endParaRPr lang="es-AR" sz="1500" dirty="0">
              <a:latin typeface="Times New Roman" pitchFamily="18" charset="0"/>
              <a:cs typeface="Times New Roman" pitchFamily="18" charset="0"/>
            </a:endParaRPr>
          </a:p>
          <a:p>
            <a:pPr marL="324000" algn="just">
              <a:spcAft>
                <a:spcPts val="1200"/>
              </a:spcAft>
            </a:pPr>
            <a:endParaRPr lang="es-AR"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953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245108" y="1089898"/>
            <a:ext cx="9701784" cy="4678204"/>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(VÍNCULO JURÍDICO ENTRE LAS PARTES)</a:t>
            </a:r>
          </a:p>
          <a:p>
            <a:endParaRPr lang="es-AR" sz="2000" dirty="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ü"/>
            </a:pPr>
            <a:r>
              <a:rPr lang="es-AR" sz="2400" dirty="0">
                <a:latin typeface="Times New Roman" pitchFamily="18" charset="0"/>
                <a:cs typeface="Times New Roman" pitchFamily="18" charset="0"/>
              </a:rPr>
              <a:t>CLÁUSULAS EXHORBITANTES</a:t>
            </a:r>
          </a:p>
          <a:p>
            <a:pPr marL="324000" algn="just">
              <a:spcAft>
                <a:spcPts val="1200"/>
              </a:spcAft>
            </a:pPr>
            <a:r>
              <a:rPr lang="es-AR" sz="2400" i="1" dirty="0">
                <a:latin typeface="Times New Roman" pitchFamily="18" charset="0"/>
                <a:cs typeface="Times New Roman" pitchFamily="18" charset="0"/>
              </a:rPr>
              <a:t>Es típico de los contratos administrativos el que contengan cláusulas exorbitantes, es decir, en las cuales la administración pública tiene una serie de derechos que en cierta forma rompen con el principio tradicional de Derecho Civil de igualdad de las partes en un contrato; esas cláusulas son por ejemplo, en el contrato de obra, las de las especificaciones y planos que se imponen al contratista, la suspensión de las obras y modificación de las mismas sin indemnización, la cláusula de recisión unilateral, así como las que establecen la intervención de órganos de la administración pública.</a:t>
            </a:r>
          </a:p>
        </p:txBody>
      </p:sp>
    </p:spTree>
    <p:extLst>
      <p:ext uri="{BB962C8B-B14F-4D97-AF65-F5344CB8AC3E}">
        <p14:creationId xmlns:p14="http://schemas.microsoft.com/office/powerpoint/2010/main" val="208434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43762" y="1089898"/>
            <a:ext cx="9904476" cy="4678204"/>
          </a:xfrm>
          <a:prstGeom prst="rect">
            <a:avLst/>
          </a:prstGeom>
        </p:spPr>
        <p:txBody>
          <a:bodyPr wrap="square">
            <a:spAutoFit/>
          </a:bodyPr>
          <a:lstStyle/>
          <a:p>
            <a:pPr>
              <a:spcAft>
                <a:spcPts val="1200"/>
              </a:spcAft>
            </a:pPr>
            <a:r>
              <a:rPr lang="es-AR" sz="3600" spc="-40" dirty="0">
                <a:solidFill>
                  <a:schemeClr val="accent2"/>
                </a:solidFill>
                <a:latin typeface="Times New Roman" pitchFamily="18" charset="0"/>
                <a:cs typeface="Times New Roman" pitchFamily="18" charset="0"/>
              </a:rPr>
              <a:t>DEFINICIÓN DE LAS PARTES INTERVINIENTES</a:t>
            </a:r>
          </a:p>
          <a:p>
            <a:endParaRPr lang="es-AR" sz="2000" dirty="0">
              <a:latin typeface="Times New Roman" pitchFamily="18" charset="0"/>
              <a:cs typeface="Times New Roman" pitchFamily="18" charset="0"/>
            </a:endParaRPr>
          </a:p>
          <a:p>
            <a:pPr algn="just">
              <a:spcAft>
                <a:spcPts val="1200"/>
              </a:spcAft>
            </a:pPr>
            <a:r>
              <a:rPr lang="es-AR" sz="2400" dirty="0">
                <a:latin typeface="Times New Roman" pitchFamily="18" charset="0"/>
                <a:cs typeface="Times New Roman" pitchFamily="18" charset="0"/>
              </a:rPr>
              <a:t>LOCATARIO  ============&gt;  LOCADOR O EMPRESARIO</a:t>
            </a:r>
          </a:p>
          <a:p>
            <a:pPr algn="just">
              <a:spcAft>
                <a:spcPts val="1200"/>
              </a:spcAft>
            </a:pPr>
            <a:r>
              <a:rPr lang="es-AR" sz="2400" dirty="0">
                <a:highlight>
                  <a:srgbClr val="FFFF00"/>
                </a:highlight>
                <a:latin typeface="Times New Roman" pitchFamily="18" charset="0"/>
                <a:cs typeface="Times New Roman" pitchFamily="18" charset="0"/>
              </a:rPr>
              <a:t>COMITENTE ============&gt;  CONTRATISTA</a:t>
            </a:r>
          </a:p>
          <a:p>
            <a:pPr algn="just">
              <a:spcAft>
                <a:spcPts val="2400"/>
              </a:spcAft>
            </a:pPr>
            <a:r>
              <a:rPr lang="es-AR" sz="2400" spc="-30" dirty="0">
                <a:latin typeface="Times New Roman" pitchFamily="18" charset="0"/>
                <a:cs typeface="Times New Roman" pitchFamily="18" charset="0"/>
              </a:rPr>
              <a:t>DIRECTOR DE OBRA¹ =====&gt; REPRESENTANTE TÉCNICO – JEFE DE     </a:t>
            </a:r>
            <a:r>
              <a:rPr lang="es-AR" sz="2400" spc="-30" dirty="0">
                <a:solidFill>
                  <a:schemeClr val="bg1"/>
                </a:solidFill>
                <a:latin typeface="Times New Roman" pitchFamily="18" charset="0"/>
                <a:cs typeface="Times New Roman" pitchFamily="18" charset="0"/>
              </a:rPr>
              <a:t>.</a:t>
            </a:r>
            <a:r>
              <a:rPr lang="es-AR" sz="2400" spc="-30" dirty="0">
                <a:latin typeface="Times New Roman" pitchFamily="18" charset="0"/>
                <a:cs typeface="Times New Roman" pitchFamily="18" charset="0"/>
              </a:rPr>
              <a:t>                                                          OBRA</a:t>
            </a:r>
          </a:p>
          <a:p>
            <a:pPr algn="just">
              <a:spcAft>
                <a:spcPts val="1200"/>
              </a:spcAft>
            </a:pPr>
            <a:r>
              <a:rPr lang="es-AR" sz="2400" dirty="0">
                <a:latin typeface="Times New Roman" pitchFamily="18" charset="0"/>
                <a:cs typeface="Times New Roman" pitchFamily="18" charset="0"/>
              </a:rPr>
              <a:t>(¹ profesional asesor, consejero y guardián de los intereses del comitente y cuya tarea principal consiste en verificar que lo construido coincida con lo proyectado, lo que de ninguna manera implica la conducción de la construcción de la que está a cargo el Jefe de Obra y que es rol del Dir. Obra controlar).</a:t>
            </a:r>
          </a:p>
        </p:txBody>
      </p:sp>
      <p:sp>
        <p:nvSpPr>
          <p:cNvPr id="2" name="Rectángulo 1">
            <a:extLst>
              <a:ext uri="{FF2B5EF4-FFF2-40B4-BE49-F238E27FC236}">
                <a16:creationId xmlns:a16="http://schemas.microsoft.com/office/drawing/2014/main" id="{A1D3AEF1-45E0-47B0-AD14-A96C0E77AB56}"/>
              </a:ext>
            </a:extLst>
          </p:cNvPr>
          <p:cNvSpPr/>
          <p:nvPr/>
        </p:nvSpPr>
        <p:spPr>
          <a:xfrm>
            <a:off x="1833753" y="3562524"/>
            <a:ext cx="1786128" cy="3383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a:solidFill>
                  <a:schemeClr val="tx1"/>
                </a:solidFill>
                <a:latin typeface="Times New Roman" panose="02020603050405020304" pitchFamily="18" charset="0"/>
                <a:cs typeface="Times New Roman" panose="02020603050405020304" pitchFamily="18" charset="0"/>
              </a:rPr>
              <a:t>CONTROL</a:t>
            </a:r>
          </a:p>
        </p:txBody>
      </p:sp>
      <p:sp>
        <p:nvSpPr>
          <p:cNvPr id="4" name="Rectángulo 3">
            <a:extLst>
              <a:ext uri="{FF2B5EF4-FFF2-40B4-BE49-F238E27FC236}">
                <a16:creationId xmlns:a16="http://schemas.microsoft.com/office/drawing/2014/main" id="{50FE315C-1794-4451-B09C-D5DAC6A72EFA}"/>
              </a:ext>
            </a:extLst>
          </p:cNvPr>
          <p:cNvSpPr/>
          <p:nvPr/>
        </p:nvSpPr>
        <p:spPr>
          <a:xfrm>
            <a:off x="7110984" y="3572292"/>
            <a:ext cx="1786128" cy="3383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a:solidFill>
                  <a:schemeClr val="tx1"/>
                </a:solidFill>
                <a:latin typeface="Times New Roman" panose="02020603050405020304" pitchFamily="18" charset="0"/>
                <a:cs typeface="Times New Roman" panose="02020603050405020304" pitchFamily="18" charset="0"/>
              </a:rPr>
              <a:t>EJECUCIÓN</a:t>
            </a:r>
          </a:p>
        </p:txBody>
      </p:sp>
    </p:spTree>
    <p:extLst>
      <p:ext uri="{BB962C8B-B14F-4D97-AF65-F5344CB8AC3E}">
        <p14:creationId xmlns:p14="http://schemas.microsoft.com/office/powerpoint/2010/main" val="418591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680028"/>
            <a:ext cx="10330434" cy="2443233"/>
          </a:xfrm>
          <a:prstGeom prst="rect">
            <a:avLst/>
          </a:prstGeom>
          <a:noFill/>
        </p:spPr>
        <p:txBody>
          <a:bodyPr wrap="square">
            <a:spAutoFit/>
          </a:bodyPr>
          <a:lstStyle/>
          <a:p>
            <a:pPr>
              <a:lnSpc>
                <a:spcPct val="150000"/>
              </a:lnSpc>
            </a:pPr>
            <a:r>
              <a:rPr lang="es-AR" sz="2400" b="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SISTEMAS DE CONTRATACIÓN     </a:t>
            </a:r>
          </a:p>
          <a:p>
            <a:pPr>
              <a:lnSpc>
                <a:spcPct val="150000"/>
              </a:lnSpc>
              <a:spcAft>
                <a:spcPts val="600"/>
              </a:spcAft>
            </a:pPr>
            <a:r>
              <a:rPr lang="es-AR"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(Ref. apunte bajado de la web c/este nombre)</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UNIDAD DE MEDIDA</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AJUSTE ALZADO</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COSTE Y COSTAS (en caso de urgencia justificada y convenientemente aprobada)</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3578814"/>
            <a:ext cx="10787634" cy="2492990"/>
          </a:xfrm>
          <a:prstGeom prst="rect">
            <a:avLst/>
          </a:prstGeom>
          <a:noFill/>
        </p:spPr>
        <p:txBody>
          <a:bodyPr wrap="square">
            <a:spAutoFit/>
          </a:bodyPr>
          <a:lstStyle/>
          <a:p>
            <a:pPr algn="just">
              <a:spcAft>
                <a:spcPts val="1200"/>
              </a:spcAft>
            </a:pPr>
            <a:r>
              <a:rPr lang="es-ES" sz="1800" b="0" i="0" u="none" strike="noStrike" baseline="0" dirty="0">
                <a:latin typeface="Times New Roman" panose="02020603050405020304" pitchFamily="18" charset="0"/>
                <a:cs typeface="Times New Roman" panose="02020603050405020304" pitchFamily="18" charset="0"/>
              </a:rPr>
              <a:t>1) UNIDAD DE MEDIDA:</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En este caso, el precio se fija por la medida o por unidades técnicas, por ejemplo kilómetros de </a:t>
            </a:r>
            <a:r>
              <a:rPr lang="es-ES" sz="1800" b="0" i="0" u="none" strike="noStrike" baseline="0" dirty="0">
                <a:latin typeface="Times New Roman" panose="02020603050405020304" pitchFamily="18" charset="0"/>
                <a:cs typeface="Times New Roman" panose="02020603050405020304" pitchFamily="18" charset="0"/>
              </a:rPr>
              <a:t>camino o metros de mamposterías construidos.</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El sistema es recomendable para la contratación de trabajos que incluyan pocos ítems o que impliquen ítems claramente definidos. Las ventajas del sistema se encuentran en otros aspectos, como la practicidad para contratar ítems no computables con precisión al momento de la </a:t>
            </a:r>
            <a:r>
              <a:rPr lang="es-ES" sz="1800" b="0" i="0" u="none" strike="noStrike" baseline="0" dirty="0">
                <a:latin typeface="Times New Roman" panose="02020603050405020304" pitchFamily="18" charset="0"/>
                <a:cs typeface="Times New Roman" panose="02020603050405020304" pitchFamily="18" charset="0"/>
              </a:rPr>
              <a:t>adjudicación.</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El precio final de la obra es indeterminado.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59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249324"/>
            <a:ext cx="10330434" cy="498663"/>
          </a:xfrm>
          <a:prstGeom prst="rect">
            <a:avLst/>
          </a:prstGeom>
          <a:noFill/>
        </p:spPr>
        <p:txBody>
          <a:bodyPr wrap="square">
            <a:spAutoFit/>
          </a:bodyPr>
          <a:lstStyle/>
          <a:p>
            <a:pPr>
              <a:lnSpc>
                <a:spcPct val="150000"/>
              </a:lnSpc>
            </a:pPr>
            <a:r>
              <a:rPr lang="es-AR" sz="2000" b="1" dirty="0">
                <a:effectLst/>
                <a:latin typeface="Times New Roman" panose="02020603050405020304" pitchFamily="18" charset="0"/>
                <a:ea typeface="Calibri" panose="020F0502020204030204" pitchFamily="34" charset="0"/>
                <a:cs typeface="Times New Roman" panose="02020603050405020304" pitchFamily="18" charset="0"/>
              </a:rPr>
              <a:t>SISTEMAS DE CONTRATACIÓN     </a:t>
            </a: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791699"/>
            <a:ext cx="10787634" cy="5816977"/>
          </a:xfrm>
          <a:prstGeom prst="rect">
            <a:avLst/>
          </a:prstGeom>
          <a:noFill/>
        </p:spPr>
        <p:txBody>
          <a:bodyPr wrap="square">
            <a:spAutoFit/>
          </a:bodyPr>
          <a:lstStyle/>
          <a:p>
            <a:pPr algn="l">
              <a:spcAft>
                <a:spcPts val="1200"/>
              </a:spcAft>
            </a:pPr>
            <a:r>
              <a:rPr lang="es-AR" sz="1600" dirty="0">
                <a:latin typeface="Times New Roman" panose="02020603050405020304" pitchFamily="18" charset="0"/>
                <a:cs typeface="Times New Roman" panose="02020603050405020304" pitchFamily="18" charset="0"/>
              </a:rPr>
              <a:t>2) </a:t>
            </a:r>
            <a:r>
              <a:rPr lang="es-AR" sz="1600" b="0" i="0" u="none" strike="noStrike" baseline="0" dirty="0">
                <a:latin typeface="Times New Roman" panose="02020603050405020304" pitchFamily="18" charset="0"/>
                <a:cs typeface="Times New Roman" panose="02020603050405020304" pitchFamily="18" charset="0"/>
              </a:rPr>
              <a:t>AJUSTE ALZADO:</a:t>
            </a:r>
          </a:p>
          <a:p>
            <a:pPr marL="285750" indent="-285750" algn="l">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Es la modalidad de contratación más difundida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Utilizada para contratar una construcción en forma completa o para rubros aislados a cargo de distintos contratistas. </a:t>
            </a:r>
          </a:p>
          <a:p>
            <a:pPr marL="285750" indent="-285750" algn="just">
              <a:spcAft>
                <a:spcPts val="1200"/>
              </a:spcAft>
              <a:buFont typeface="Wingdings" panose="05000000000000000000" pitchFamily="2" charset="2"/>
              <a:buChar char="ü"/>
            </a:pPr>
            <a:r>
              <a:rPr lang="es-AR" sz="1600" dirty="0">
                <a:latin typeface="Times New Roman" panose="02020603050405020304" pitchFamily="18" charset="0"/>
                <a:cs typeface="Times New Roman" panose="02020603050405020304" pitchFamily="18" charset="0"/>
              </a:rPr>
              <a:t>L</a:t>
            </a:r>
            <a:r>
              <a:rPr lang="es-AR" sz="1600" b="0" i="0" u="none" strike="noStrike" baseline="0" dirty="0">
                <a:latin typeface="Times New Roman" panose="02020603050405020304" pitchFamily="18" charset="0"/>
                <a:cs typeface="Times New Roman" panose="02020603050405020304" pitchFamily="18" charset="0"/>
              </a:rPr>
              <a:t>as características de los contratos son: un precio predeterminado y total por la ejecución completa de los trabajos.</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Requiere, más que en otros casos, contar con una completa y detallada documentación de proyecto.</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Máximo riesgo por el contratista y lo obliga a estudiar en profundidad la documentación de proyecto para defender el beneficio previsto por medio de una eficiente coordinación de los trabajos y un óptimo aprovechamiento de los materiales y mano de obra.</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Ventajas: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el Comitente conoce con exactitud el precio de la obra terminada, el tiempo y forma en que debe realizar los pagos.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el Contratista, si tiene una eficiente organización, personal competente, acopio de materiales, equipos adecuados y las obras se terminan en los tiempos estipulados, evita riesgos y obtiene mayores beneficios.</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Desventajas: </a:t>
            </a:r>
          </a:p>
          <a:p>
            <a:pPr algn="just"/>
            <a:r>
              <a:rPr lang="es-AR" sz="1600" b="0" i="0" u="none" strike="noStrike" baseline="0" dirty="0">
                <a:latin typeface="Times New Roman" panose="02020603050405020304" pitchFamily="18" charset="0"/>
                <a:cs typeface="Times New Roman" panose="02020603050405020304" pitchFamily="18" charset="0"/>
              </a:rPr>
              <a:t>En épocas de inflación se hace necesario establecer regímenes de variaciones de precios como un medio para actualizar los precios mediante la aplicación de métodos que, deben establecerse según el tipo de obra, rubros que la componen, incidencias de mano de obra, materiales y materiales de importación, gastos financieros, etc.</a:t>
            </a:r>
          </a:p>
          <a:p>
            <a:pPr algn="just">
              <a:spcAft>
                <a:spcPts val="1200"/>
              </a:spcAft>
            </a:pPr>
            <a:endParaRPr lang="es-AR" sz="16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8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3094</Words>
  <Application>Microsoft Office PowerPoint</Application>
  <PresentationFormat>Panorámica</PresentationFormat>
  <Paragraphs>209</Paragraphs>
  <Slides>23</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vt:lpstr>
      <vt:lpstr>Calibri</vt:lpstr>
      <vt:lpstr>Calibri Light</vt:lpstr>
      <vt:lpstr>Times New Roman</vt:lpstr>
      <vt:lpstr>Wingdings</vt:lpstr>
      <vt:lpstr>Tema de Office</vt:lpstr>
      <vt:lpstr>OBRA PÚBLICA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OBRA PÚBLICA</dc:title>
  <dc:creator>Néstor Pagani</dc:creator>
  <cp:lastModifiedBy>Néstor Pagani</cp:lastModifiedBy>
  <cp:revision>19</cp:revision>
  <dcterms:created xsi:type="dcterms:W3CDTF">2021-10-14T19:27:54Z</dcterms:created>
  <dcterms:modified xsi:type="dcterms:W3CDTF">2023-04-27T02:34:21Z</dcterms:modified>
</cp:coreProperties>
</file>