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notesMasterIdLst>
    <p:notesMasterId r:id="rId39"/>
  </p:notesMasterIdLst>
  <p:sldIdLst>
    <p:sldId id="256" r:id="rId2"/>
    <p:sldId id="283" r:id="rId3"/>
    <p:sldId id="287" r:id="rId4"/>
    <p:sldId id="289" r:id="rId5"/>
    <p:sldId id="257" r:id="rId6"/>
    <p:sldId id="258" r:id="rId7"/>
    <p:sldId id="259" r:id="rId8"/>
    <p:sldId id="260" r:id="rId9"/>
    <p:sldId id="290" r:id="rId10"/>
    <p:sldId id="262" r:id="rId11"/>
    <p:sldId id="284" r:id="rId12"/>
    <p:sldId id="263" r:id="rId13"/>
    <p:sldId id="286" r:id="rId14"/>
    <p:sldId id="264" r:id="rId15"/>
    <p:sldId id="265" r:id="rId16"/>
    <p:sldId id="266" r:id="rId17"/>
    <p:sldId id="267" r:id="rId18"/>
    <p:sldId id="268" r:id="rId19"/>
    <p:sldId id="269" r:id="rId20"/>
    <p:sldId id="270" r:id="rId21"/>
    <p:sldId id="295" r:id="rId22"/>
    <p:sldId id="294" r:id="rId23"/>
    <p:sldId id="296" r:id="rId24"/>
    <p:sldId id="271" r:id="rId25"/>
    <p:sldId id="272" r:id="rId26"/>
    <p:sldId id="273" r:id="rId27"/>
    <p:sldId id="274" r:id="rId28"/>
    <p:sldId id="278" r:id="rId29"/>
    <p:sldId id="279" r:id="rId30"/>
    <p:sldId id="280" r:id="rId31"/>
    <p:sldId id="281" r:id="rId32"/>
    <p:sldId id="282" r:id="rId33"/>
    <p:sldId id="275" r:id="rId34"/>
    <p:sldId id="276" r:id="rId35"/>
    <p:sldId id="291" r:id="rId36"/>
    <p:sldId id="292" r:id="rId37"/>
    <p:sldId id="277" r:id="rId3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éstor Pagani" initials="NP" lastIdx="1" clrIdx="0">
    <p:extLst>
      <p:ext uri="{19B8F6BF-5375-455C-9EA6-DF929625EA0E}">
        <p15:presenceInfo xmlns:p15="http://schemas.microsoft.com/office/powerpoint/2012/main" userId="96960a1c07a91c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3F8"/>
    <a:srgbClr val="2832F8"/>
    <a:srgbClr val="060EB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snapToObjects="1">
      <p:cViewPr varScale="1">
        <p:scale>
          <a:sx n="114" d="100"/>
          <a:sy n="114" d="100"/>
        </p:scale>
        <p:origin x="145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1T13:15:09.224" idx="1">
    <p:pos x="10" y="10"/>
    <p:text>Hay que entender "irrepetibnle" como "irreversible" en nuestr visión como ingenieros.</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ED72-CBD5-BE40-BEA0-F2E29ABA2C3A}" type="datetimeFigureOut">
              <a:rPr lang="es-ES" smtClean="0"/>
              <a:pPr/>
              <a:t>21/01/2024</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D222BD-7F59-7C40-94AE-19B3EE205187}" type="slidenum">
              <a:rPr lang="es-ES" smtClean="0"/>
              <a:pPr/>
              <a:t>‹Nº›</a:t>
            </a:fld>
            <a:endParaRPr lang="es-ES" dirty="0"/>
          </a:p>
        </p:txBody>
      </p:sp>
    </p:spTree>
    <p:extLst>
      <p:ext uri="{BB962C8B-B14F-4D97-AF65-F5344CB8AC3E}">
        <p14:creationId xmlns:p14="http://schemas.microsoft.com/office/powerpoint/2010/main" val="40079133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4</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30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33</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1D222BD-7F59-7C40-94AE-19B3EE205187}" type="slidenum">
              <a:rPr lang="es-ES" smtClean="0"/>
              <a:pPr/>
              <a:t>35</a:t>
            </a:fld>
            <a:endParaRPr lang="es-ES" dirty="0"/>
          </a:p>
        </p:txBody>
      </p:sp>
    </p:spTree>
    <p:extLst>
      <p:ext uri="{BB962C8B-B14F-4D97-AF65-F5344CB8AC3E}">
        <p14:creationId xmlns:p14="http://schemas.microsoft.com/office/powerpoint/2010/main" val="133750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1D222BD-7F59-7C40-94AE-19B3EE205187}" type="slidenum">
              <a:rPr lang="es-ES" smtClean="0"/>
              <a:pPr/>
              <a:t>36</a:t>
            </a:fld>
            <a:endParaRPr lang="es-ES" dirty="0"/>
          </a:p>
        </p:txBody>
      </p:sp>
    </p:spTree>
    <p:extLst>
      <p:ext uri="{BB962C8B-B14F-4D97-AF65-F5344CB8AC3E}">
        <p14:creationId xmlns:p14="http://schemas.microsoft.com/office/powerpoint/2010/main" val="427713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5</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No hay obligación sin causa y</a:t>
            </a:r>
            <a:r>
              <a:rPr lang="es-ES" sz="1200" kern="1200" baseline="0" dirty="0">
                <a:solidFill>
                  <a:schemeClr val="tx1"/>
                </a:solidFill>
                <a:effectLst/>
                <a:latin typeface="+mn-lt"/>
                <a:ea typeface="+mn-ea"/>
                <a:cs typeface="+mn-cs"/>
              </a:rPr>
              <a:t> </a:t>
            </a:r>
            <a:r>
              <a:rPr lang="es-ES" sz="1200" dirty="0">
                <a:effectLst/>
                <a:latin typeface="Gotham"/>
              </a:rPr>
              <a:t>para fundar la causa de lo entregado se han invocado esos deberes morales o de conciencia, esos deberes deben resultar admisibles o reconocibles por el ordenamiento jurídico para justificar ese desplazamiento patrimonial. </a:t>
            </a:r>
            <a:endParaRPr lang="es-ES" dirty="0"/>
          </a:p>
          <a:p>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7</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10"/>
          </p:nvPr>
        </p:nvSpPr>
        <p:spPr/>
        <p:txBody>
          <a:bodyPr/>
          <a:lstStyle/>
          <a:p>
            <a:fld id="{11D222BD-7F59-7C40-94AE-19B3EE205187}" type="slidenum">
              <a:rPr lang="es-ES" smtClean="0"/>
              <a:pPr/>
              <a:t>8</a:t>
            </a:fld>
            <a:endParaRPr lang="es-ES" dirty="0"/>
          </a:p>
        </p:txBody>
      </p:sp>
    </p:spTree>
    <p:extLst>
      <p:ext uri="{BB962C8B-B14F-4D97-AF65-F5344CB8AC3E}">
        <p14:creationId xmlns:p14="http://schemas.microsoft.com/office/powerpoint/2010/main" val="253298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Non disclosure agreements – No abrir un negocio en un cierto radio (si dueño anterior vende el suyo)</a:t>
            </a:r>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19</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1D222BD-7F59-7C40-94AE-19B3EE205187}" type="slidenum">
              <a:rPr lang="es-ES" smtClean="0"/>
              <a:pPr/>
              <a:t>20</a:t>
            </a:fld>
            <a:endParaRPr lang="es-ES" dirty="0"/>
          </a:p>
        </p:txBody>
      </p:sp>
    </p:spTree>
    <p:extLst>
      <p:ext uri="{BB962C8B-B14F-4D97-AF65-F5344CB8AC3E}">
        <p14:creationId xmlns:p14="http://schemas.microsoft.com/office/powerpoint/2010/main" val="39133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1D222BD-7F59-7C40-94AE-19B3EE205187}" type="slidenum">
              <a:rPr lang="es-ES" smtClean="0"/>
              <a:pPr/>
              <a:t>25</a:t>
            </a:fld>
            <a:endParaRPr lang="es-ES" dirty="0"/>
          </a:p>
        </p:txBody>
      </p:sp>
    </p:spTree>
    <p:extLst>
      <p:ext uri="{BB962C8B-B14F-4D97-AF65-F5344CB8AC3E}">
        <p14:creationId xmlns:p14="http://schemas.microsoft.com/office/powerpoint/2010/main" val="343619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1D222BD-7F59-7C40-94AE-19B3EE205187}" type="slidenum">
              <a:rPr lang="es-ES" smtClean="0"/>
              <a:pPr/>
              <a:t>26</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1D222BD-7F59-7C40-94AE-19B3EE205187}" type="slidenum">
              <a:rPr lang="es-ES" smtClean="0"/>
              <a:pPr/>
              <a:t>29</a:t>
            </a:fld>
            <a:endParaRPr lang="es-ES" dirty="0"/>
          </a:p>
        </p:txBody>
      </p:sp>
    </p:spTree>
    <p:extLst>
      <p:ext uri="{BB962C8B-B14F-4D97-AF65-F5344CB8AC3E}">
        <p14:creationId xmlns:p14="http://schemas.microsoft.com/office/powerpoint/2010/main" val="132007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_tradnl"/>
              <a:t>Clic para editar título</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2EC68D1-AB99-9F4D-AEA8-905FBFFC60B0}" type="slidenum">
              <a:rPr lang="es-ES" smtClean="0"/>
              <a:pPr/>
              <a:t>‹Nº›</a:t>
            </a:fld>
            <a:endParaRPr lang="es-E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_tradnl"/>
              <a:t>Clic para editar título</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4" name="Date Placeholder 3"/>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_tradnl"/>
              <a:t>Clic para editar título</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2EC68D1-AB99-9F4D-AEA8-905FBFFC60B0}" type="slidenum">
              <a:rPr lang="es-ES" smtClean="0"/>
              <a:pPr/>
              <a:t>‹Nº›</a:t>
            </a:fld>
            <a:endParaRPr lang="es-E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 para editar título</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2EC68D1-AB99-9F4D-AEA8-905FBFFC60B0}" type="slidenum">
              <a:rPr lang="es-ES" smtClean="0"/>
              <a:pPr/>
              <a:t>‹Nº›</a:t>
            </a:fld>
            <a:endParaRPr lang="es-E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3" name="Date Placeholder 2"/>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_tradnl"/>
              <a:t>Clic para editar título</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2EC68D1-AB99-9F4D-AEA8-905FBFFC60B0}" type="slidenum">
              <a:rPr lang="es-ES" smtClean="0"/>
              <a:pPr/>
              <a:t>‹Nº›</a:t>
            </a:fld>
            <a:endParaRPr lang="es-E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_tradnl"/>
              <a:t>Clic para editar título</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a:t>Arrastre la imagen al marcador de posición o haga clic en el icono para agregar</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E2A86C7E-A92C-E645-B88A-BAAC63BC88ED}" type="datetimeFigureOut">
              <a:rPr lang="es-ES" smtClean="0"/>
              <a:pPr/>
              <a:t>21/01/2024</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2EC68D1-AB99-9F4D-AEA8-905FBFFC60B0}"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_tradnl"/>
              <a:t>Clic para editar título</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2A86C7E-A92C-E645-B88A-BAAC63BC88ED}" type="datetimeFigureOut">
              <a:rPr lang="es-ES" smtClean="0"/>
              <a:pPr/>
              <a:t>21/01/2024</a:t>
            </a:fld>
            <a:endParaRPr lang="es-E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E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2EC68D1-AB99-9F4D-AEA8-905FBFFC60B0}"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universojus.com/ccc-comentado-infojus/interpretacion-art-77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hyperlink" Target="http://tododeiure.atspace.com/diccionarios/juridico.v.htm" TargetMode="External"/><Relationship Id="rId3" Type="http://schemas.openxmlformats.org/officeDocument/2006/relationships/hyperlink" Target="https://es.slideshare.net/Neftali10/cuasicontrato-delito-y-cuasidelito" TargetMode="External"/><Relationship Id="rId7" Type="http://schemas.openxmlformats.org/officeDocument/2006/relationships/hyperlink" Target="https://www.lifeder.com/declaracion-unilateral-volunt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tododeiure.atspace.com/diccionarios/juridico_a01.htm" TargetMode="External"/><Relationship Id="rId5" Type="http://schemas.openxmlformats.org/officeDocument/2006/relationships/hyperlink" Target="http://tododeiure.atspace.com/diccionarios/juridico_e04.htm" TargetMode="External"/><Relationship Id="rId4" Type="http://schemas.openxmlformats.org/officeDocument/2006/relationships/hyperlink" Target="http://tododeiure.atspace.com/diccionarios/juridico_c28.ht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cba.gov.ar/leyorganica/ccyc30/pdfley/Lopez_Mesa_Elllamadopagoindebido.pdf" TargetMode="External"/><Relationship Id="rId2" Type="http://schemas.openxmlformats.org/officeDocument/2006/relationships/hyperlink" Target="https://www.expansion.com/diccionario-juridico/gestion-de-negocios-ajenos.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ldiaargentina.microjuris.com/tag/abuso-del-derecho/"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nciclopedia-juridica.com/d/obligaci%C3%B3n-natural/obligaci%C3%B3n-natural.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tododeiure.atspace.com/diccionario_juridico.ht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cutt.ly/VbR8Py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le.rae.es/obligaci%C3%B3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universojus.com/ccc-comentado-infojus/interpretacion-art-72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Obligaciones</a:t>
            </a:r>
          </a:p>
        </p:txBody>
      </p:sp>
      <p:sp>
        <p:nvSpPr>
          <p:cNvPr id="3" name="Subtítulo 2"/>
          <p:cNvSpPr>
            <a:spLocks noGrp="1"/>
          </p:cNvSpPr>
          <p:nvPr>
            <p:ph type="subTitle" idx="1"/>
          </p:nvPr>
        </p:nvSpPr>
        <p:spPr/>
        <p:txBody>
          <a:bodyPr/>
          <a:lstStyle/>
          <a:p>
            <a:r>
              <a:rPr lang="es-ES" dirty="0"/>
              <a:t>Ing. Javier D’Accorso</a:t>
            </a:r>
          </a:p>
          <a:p>
            <a:r>
              <a:rPr lang="es-ES" i="1" dirty="0">
                <a:latin typeface="Times New Roman" pitchFamily="18" charset="0"/>
                <a:cs typeface="Times New Roman" pitchFamily="18" charset="0"/>
              </a:rPr>
              <a:t>Versión adaptada: Ing. Néstor Pagani</a:t>
            </a:r>
          </a:p>
        </p:txBody>
      </p:sp>
    </p:spTree>
    <p:extLst>
      <p:ext uri="{BB962C8B-B14F-4D97-AF65-F5344CB8AC3E}">
        <p14:creationId xmlns:p14="http://schemas.microsoft.com/office/powerpoint/2010/main" val="133005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Efectos con relación al acreedor</a:t>
            </a:r>
          </a:p>
        </p:txBody>
      </p:sp>
      <p:sp>
        <p:nvSpPr>
          <p:cNvPr id="3" name="Marcador de contenido 2"/>
          <p:cNvSpPr>
            <a:spLocks noGrp="1"/>
          </p:cNvSpPr>
          <p:nvPr>
            <p:ph idx="1"/>
          </p:nvPr>
        </p:nvSpPr>
        <p:spPr/>
        <p:txBody>
          <a:bodyPr>
            <a:normAutofit/>
          </a:bodyPr>
          <a:lstStyle/>
          <a:p>
            <a:pPr marL="0" indent="0" algn="just">
              <a:buNone/>
            </a:pPr>
            <a:r>
              <a:rPr lang="es-ES" sz="3200" dirty="0">
                <a:latin typeface="Times New Roman" pitchFamily="18" charset="0"/>
                <a:cs typeface="Times New Roman" pitchFamily="18" charset="0"/>
              </a:rPr>
              <a:t>La obligación da derecho al acreedor a: </a:t>
            </a:r>
            <a:endParaRPr lang="es-ES" sz="3200" dirty="0">
              <a:effectLst/>
              <a:latin typeface="Times New Roman" pitchFamily="18" charset="0"/>
              <a:cs typeface="Times New Roman" pitchFamily="18" charset="0"/>
            </a:endParaRPr>
          </a:p>
          <a:p>
            <a:pPr algn="just">
              <a:spcBef>
                <a:spcPts val="1800"/>
              </a:spcBef>
            </a:pPr>
            <a:r>
              <a:rPr lang="es-ES" sz="3200" dirty="0">
                <a:latin typeface="Times New Roman" pitchFamily="18" charset="0"/>
                <a:cs typeface="Times New Roman" pitchFamily="18" charset="0"/>
              </a:rPr>
              <a:t>emplear los medios legales para que el deudor le procure aquello a que se ha obligado</a:t>
            </a:r>
            <a:endParaRPr lang="es-ES" sz="3200" dirty="0">
              <a:effectLst/>
              <a:latin typeface="Times New Roman" pitchFamily="18" charset="0"/>
              <a:cs typeface="Times New Roman" pitchFamily="18" charset="0"/>
            </a:endParaRPr>
          </a:p>
          <a:p>
            <a:pPr algn="just">
              <a:spcBef>
                <a:spcPts val="1800"/>
              </a:spcBef>
            </a:pPr>
            <a:r>
              <a:rPr lang="es-ES" sz="3200" dirty="0">
                <a:latin typeface="Times New Roman" pitchFamily="18" charset="0"/>
                <a:cs typeface="Times New Roman" pitchFamily="18" charset="0"/>
              </a:rPr>
              <a:t>hacérselo procurar por otro a costa del deudor</a:t>
            </a:r>
          </a:p>
          <a:p>
            <a:pPr algn="just">
              <a:spcBef>
                <a:spcPts val="1800"/>
              </a:spcBef>
            </a:pPr>
            <a:r>
              <a:rPr lang="es-ES" sz="3200" dirty="0">
                <a:latin typeface="Times New Roman" pitchFamily="18" charset="0"/>
                <a:cs typeface="Times New Roman" pitchFamily="18" charset="0"/>
              </a:rPr>
              <a:t>obtener del deudor las indemnizaciones correspondientes. </a:t>
            </a:r>
          </a:p>
          <a:p>
            <a:pPr algn="just">
              <a:spcBef>
                <a:spcPts val="1800"/>
              </a:spcBef>
              <a:buNone/>
            </a:pPr>
            <a:r>
              <a:rPr lang="es-AR" i="1" dirty="0">
                <a:latin typeface="Times New Roman" pitchFamily="18" charset="0"/>
                <a:cs typeface="Times New Roman" pitchFamily="18" charset="0"/>
              </a:rPr>
              <a:t>(ARTÍCULO 730)</a:t>
            </a:r>
            <a:endParaRPr lang="es-ES" dirty="0">
              <a:latin typeface="Times New Roman" pitchFamily="18" charset="0"/>
              <a:cs typeface="Times New Roman" pitchFamily="18" charset="0"/>
            </a:endParaRPr>
          </a:p>
          <a:p>
            <a:pPr>
              <a:spcBef>
                <a:spcPts val="1800"/>
              </a:spcBef>
            </a:pPr>
            <a:endParaRPr lang="es-ES" dirty="0"/>
          </a:p>
        </p:txBody>
      </p:sp>
    </p:spTree>
    <p:extLst>
      <p:ext uri="{BB962C8B-B14F-4D97-AF65-F5344CB8AC3E}">
        <p14:creationId xmlns:p14="http://schemas.microsoft.com/office/powerpoint/2010/main" val="334707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46364" y="2739736"/>
            <a:ext cx="82296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6000" b="0" i="0" u="none" strike="noStrike" kern="1200" cap="none" spc="-100" normalizeH="0" baseline="0" noProof="0" dirty="0">
                <a:ln>
                  <a:noFill/>
                </a:ln>
                <a:solidFill>
                  <a:schemeClr val="tx2"/>
                </a:solidFill>
                <a:effectLst/>
                <a:uLnTx/>
                <a:uFillTx/>
                <a:latin typeface="+mj-lt"/>
                <a:ea typeface="+mj-ea"/>
                <a:cs typeface="+mj-cs"/>
              </a:rPr>
              <a:t>Dar</a:t>
            </a:r>
          </a:p>
        </p:txBody>
      </p:sp>
      <p:sp>
        <p:nvSpPr>
          <p:cNvPr id="3" name="Título 1"/>
          <p:cNvSpPr txBox="1">
            <a:spLocks/>
          </p:cNvSpPr>
          <p:nvPr/>
        </p:nvSpPr>
        <p:spPr>
          <a:xfrm>
            <a:off x="346364" y="3853872"/>
            <a:ext cx="82296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6000" b="0" i="0" u="none" strike="noStrike" kern="1200" cap="none" spc="-100" normalizeH="0" baseline="0" noProof="0" dirty="0">
                <a:ln>
                  <a:noFill/>
                </a:ln>
                <a:solidFill>
                  <a:schemeClr val="tx2"/>
                </a:solidFill>
                <a:effectLst/>
                <a:uLnTx/>
                <a:uFillTx/>
                <a:latin typeface="+mj-lt"/>
                <a:ea typeface="+mj-ea"/>
                <a:cs typeface="+mj-cs"/>
              </a:rPr>
              <a:t>Hacer</a:t>
            </a:r>
          </a:p>
        </p:txBody>
      </p:sp>
      <p:sp>
        <p:nvSpPr>
          <p:cNvPr id="4" name="Título 1"/>
          <p:cNvSpPr txBox="1">
            <a:spLocks/>
          </p:cNvSpPr>
          <p:nvPr/>
        </p:nvSpPr>
        <p:spPr>
          <a:xfrm>
            <a:off x="346364" y="4994563"/>
            <a:ext cx="82296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6000" b="0" i="0" u="none" strike="noStrike" kern="1200" cap="none" spc="-100" normalizeH="0" baseline="0" noProof="0" dirty="0">
                <a:ln>
                  <a:noFill/>
                </a:ln>
                <a:solidFill>
                  <a:schemeClr val="tx2"/>
                </a:solidFill>
                <a:effectLst/>
                <a:uLnTx/>
                <a:uFillTx/>
                <a:latin typeface="+mj-lt"/>
                <a:ea typeface="+mj-ea"/>
                <a:cs typeface="+mj-cs"/>
              </a:rPr>
              <a:t>No hacer</a:t>
            </a:r>
          </a:p>
        </p:txBody>
      </p:sp>
      <p:sp>
        <p:nvSpPr>
          <p:cNvPr id="5" name="Título 1"/>
          <p:cNvSpPr txBox="1">
            <a:spLocks/>
          </p:cNvSpPr>
          <p:nvPr/>
        </p:nvSpPr>
        <p:spPr>
          <a:xfrm>
            <a:off x="498764" y="1293091"/>
            <a:ext cx="82296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0" i="1" u="none" strike="noStrike" kern="1200" cap="none" spc="-100" normalizeH="0" baseline="0" noProof="0" dirty="0">
                <a:ln>
                  <a:noFill/>
                </a:ln>
                <a:solidFill>
                  <a:srgbClr val="0070C0"/>
                </a:solidFill>
                <a:effectLst/>
                <a:uLnTx/>
                <a:uFillTx/>
                <a:latin typeface="Times New Roman" pitchFamily="18" charset="0"/>
                <a:ea typeface="+mj-ea"/>
                <a:cs typeface="Times New Roman" pitchFamily="18" charset="0"/>
              </a:rPr>
              <a:t>Prestaciones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Obligación de dar</a:t>
            </a:r>
          </a:p>
        </p:txBody>
      </p:sp>
      <p:sp>
        <p:nvSpPr>
          <p:cNvPr id="3" name="Marcador de contenido 2"/>
          <p:cNvSpPr>
            <a:spLocks noGrp="1"/>
          </p:cNvSpPr>
          <p:nvPr>
            <p:ph idx="1"/>
          </p:nvPr>
        </p:nvSpPr>
        <p:spPr/>
        <p:txBody>
          <a:bodyPr/>
          <a:lstStyle/>
          <a:p>
            <a:pPr algn="just"/>
            <a:r>
              <a:rPr lang="es-ES" sz="3200" dirty="0">
                <a:latin typeface="Times New Roman" pitchFamily="18" charset="0"/>
                <a:cs typeface="Times New Roman" pitchFamily="18" charset="0"/>
              </a:rPr>
              <a:t>El deudor de una cosa cierta está obligado a conservarla en el mismo estado en que se encontraba cuando contrajo la obligación, y entregarla con sus accesorios, aunque hayan sido momentáneamente separados de ella. </a:t>
            </a:r>
          </a:p>
          <a:p>
            <a:pPr algn="just">
              <a:spcBef>
                <a:spcPts val="1800"/>
              </a:spcBef>
              <a:buNone/>
            </a:pPr>
            <a:r>
              <a:rPr lang="es-ES" sz="3200" dirty="0">
                <a:latin typeface="Times New Roman" pitchFamily="18" charset="0"/>
                <a:cs typeface="Times New Roman" pitchFamily="18" charset="0"/>
              </a:rPr>
              <a:t> </a:t>
            </a:r>
            <a:r>
              <a:rPr lang="es-AR" i="1" dirty="0">
                <a:latin typeface="Times New Roman" pitchFamily="18" charset="0"/>
                <a:cs typeface="Times New Roman" pitchFamily="18" charset="0"/>
              </a:rPr>
              <a:t>(ARTÍCULO 746)</a:t>
            </a:r>
            <a:endParaRPr lang="es-ES" dirty="0">
              <a:latin typeface="Times New Roman" pitchFamily="18" charset="0"/>
              <a:cs typeface="Times New Roman" pitchFamily="18" charset="0"/>
            </a:endParaRPr>
          </a:p>
          <a:p>
            <a:pPr algn="just">
              <a:buNone/>
            </a:pPr>
            <a:endParaRPr lang="es-ES" sz="3200" dirty="0">
              <a:effectLst/>
              <a:latin typeface="Times New Roman" pitchFamily="18" charset="0"/>
              <a:cs typeface="Times New Roman" pitchFamily="18" charset="0"/>
            </a:endParaRPr>
          </a:p>
          <a:p>
            <a:endParaRPr lang="es-ES" dirty="0"/>
          </a:p>
        </p:txBody>
      </p:sp>
    </p:spTree>
    <p:extLst>
      <p:ext uri="{BB962C8B-B14F-4D97-AF65-F5344CB8AC3E}">
        <p14:creationId xmlns:p14="http://schemas.microsoft.com/office/powerpoint/2010/main" val="54115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Obligación de dar</a:t>
            </a:r>
          </a:p>
        </p:txBody>
      </p:sp>
      <p:sp>
        <p:nvSpPr>
          <p:cNvPr id="3" name="Marcador de contenido 2"/>
          <p:cNvSpPr>
            <a:spLocks noGrp="1"/>
          </p:cNvSpPr>
          <p:nvPr>
            <p:ph idx="1"/>
          </p:nvPr>
        </p:nvSpPr>
        <p:spPr/>
        <p:txBody>
          <a:bodyPr>
            <a:normAutofit/>
          </a:bodyPr>
          <a:lstStyle/>
          <a:p>
            <a:pPr algn="just"/>
            <a:r>
              <a:rPr lang="es-AR" dirty="0">
                <a:latin typeface="Times New Roman" pitchFamily="18" charset="0"/>
                <a:cs typeface="Times New Roman" pitchFamily="18" charset="0"/>
              </a:rPr>
              <a:t>Cualquiera de las partes tiene derecho a requerir la inspección de la cosa en el acto de su entrega. La recepción de la cosa por el acreedor hace presumir la inexistencia de vicios aparentes y la calidad adecuada de la cosa. </a:t>
            </a:r>
          </a:p>
          <a:p>
            <a:pPr>
              <a:spcBef>
                <a:spcPts val="1800"/>
              </a:spcBef>
              <a:buNone/>
            </a:pPr>
            <a:r>
              <a:rPr lang="es-AR" dirty="0">
                <a:latin typeface="Times New Roman" pitchFamily="18" charset="0"/>
                <a:cs typeface="Times New Roman" pitchFamily="18" charset="0"/>
              </a:rPr>
              <a:t>  </a:t>
            </a:r>
            <a:r>
              <a:rPr lang="es-AR" i="1" dirty="0">
                <a:latin typeface="Times New Roman" pitchFamily="18" charset="0"/>
                <a:cs typeface="Times New Roman" pitchFamily="18" charset="0"/>
              </a:rPr>
              <a:t>(ARTÍCULO 747)</a:t>
            </a:r>
          </a:p>
          <a:p>
            <a:endParaRPr lang="es-AR" dirty="0">
              <a:latin typeface="Times New Roman" pitchFamily="18" charset="0"/>
              <a:cs typeface="Times New Roman" pitchFamily="18" charset="0"/>
            </a:endParaRPr>
          </a:p>
          <a:p>
            <a:pPr algn="just"/>
            <a:r>
              <a:rPr lang="es-AR" dirty="0">
                <a:latin typeface="Times New Roman" pitchFamily="18" charset="0"/>
                <a:cs typeface="Times New Roman" pitchFamily="18" charset="0"/>
              </a:rPr>
              <a:t>Cuando se entrega una cosa mueble bajo cubierta y sin inspeccionar al tiempo de la tradición, el acreedor tiene un plazo de caducidad de tres días desde la recepción para reclamar por defectos de cantidad, calidad o vicios aparentes.</a:t>
            </a:r>
          </a:p>
          <a:p>
            <a:pPr>
              <a:spcBef>
                <a:spcPts val="1800"/>
              </a:spcBef>
              <a:buNone/>
            </a:pPr>
            <a:r>
              <a:rPr lang="es-AR" dirty="0">
                <a:latin typeface="Times New Roman" pitchFamily="18" charset="0"/>
                <a:cs typeface="Times New Roman" pitchFamily="18" charset="0"/>
              </a:rPr>
              <a:t>  </a:t>
            </a:r>
            <a:r>
              <a:rPr lang="es-AR" i="1" dirty="0">
                <a:latin typeface="Times New Roman" pitchFamily="18" charset="0"/>
                <a:cs typeface="Times New Roman" pitchFamily="18" charset="0"/>
              </a:rPr>
              <a:t>(ARTÍCULO 748)</a:t>
            </a:r>
          </a:p>
          <a:p>
            <a:pPr algn="just">
              <a:buNone/>
            </a:pPr>
            <a:endParaRPr lang="es-ES" sz="3200" dirty="0">
              <a:effectLst/>
              <a:latin typeface="Times New Roman" pitchFamily="18" charset="0"/>
              <a:cs typeface="Times New Roman" pitchFamily="18" charset="0"/>
            </a:endParaRPr>
          </a:p>
          <a:p>
            <a:endParaRPr lang="es-ES" dirty="0"/>
          </a:p>
        </p:txBody>
      </p:sp>
    </p:spTree>
    <p:extLst>
      <p:ext uri="{BB962C8B-B14F-4D97-AF65-F5344CB8AC3E}">
        <p14:creationId xmlns:p14="http://schemas.microsoft.com/office/powerpoint/2010/main" val="54115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Obligación de hacer</a:t>
            </a:r>
          </a:p>
        </p:txBody>
      </p:sp>
      <p:sp>
        <p:nvSpPr>
          <p:cNvPr id="3" name="Marcador de contenido 2"/>
          <p:cNvSpPr>
            <a:spLocks noGrp="1"/>
          </p:cNvSpPr>
          <p:nvPr>
            <p:ph idx="1"/>
          </p:nvPr>
        </p:nvSpPr>
        <p:spPr/>
        <p:txBody>
          <a:bodyPr/>
          <a:lstStyle/>
          <a:p>
            <a:pPr algn="just"/>
            <a:r>
              <a:rPr lang="es-ES" sz="3200" dirty="0">
                <a:latin typeface="Times New Roman" pitchFamily="18" charset="0"/>
                <a:cs typeface="Times New Roman" pitchFamily="18" charset="0"/>
              </a:rPr>
              <a:t>La obligación de hacer es aquella cuyo objeto consiste en la </a:t>
            </a:r>
            <a:r>
              <a:rPr lang="es-ES" sz="3200" b="1" dirty="0">
                <a:latin typeface="Times New Roman" pitchFamily="18" charset="0"/>
                <a:cs typeface="Times New Roman" pitchFamily="18" charset="0"/>
              </a:rPr>
              <a:t>prestación de un servicio</a:t>
            </a:r>
            <a:r>
              <a:rPr lang="es-ES" sz="3200" dirty="0">
                <a:latin typeface="Times New Roman" pitchFamily="18" charset="0"/>
                <a:cs typeface="Times New Roman" pitchFamily="18" charset="0"/>
              </a:rPr>
              <a:t> o en la </a:t>
            </a:r>
            <a:r>
              <a:rPr lang="es-ES" sz="3200" b="1" dirty="0">
                <a:latin typeface="Times New Roman" pitchFamily="18" charset="0"/>
                <a:cs typeface="Times New Roman" pitchFamily="18" charset="0"/>
              </a:rPr>
              <a:t>realización de un hecho</a:t>
            </a:r>
            <a:r>
              <a:rPr lang="es-ES" sz="3200" dirty="0">
                <a:latin typeface="Times New Roman" pitchFamily="18" charset="0"/>
                <a:cs typeface="Times New Roman" pitchFamily="18" charset="0"/>
              </a:rPr>
              <a:t>, en el tiempo, lugar y modo acordados por las partes. </a:t>
            </a:r>
          </a:p>
          <a:p>
            <a:pPr>
              <a:spcBef>
                <a:spcPts val="1800"/>
              </a:spcBef>
              <a:buNone/>
            </a:pPr>
            <a:r>
              <a:rPr lang="es-ES" i="1" dirty="0">
                <a:effectLst/>
                <a:latin typeface="Times New Roman" pitchFamily="18" charset="0"/>
                <a:cs typeface="Times New Roman" pitchFamily="18" charset="0"/>
              </a:rPr>
              <a:t> (</a:t>
            </a:r>
            <a:r>
              <a:rPr lang="es-AR" i="1" dirty="0">
                <a:latin typeface="Times New Roman" pitchFamily="18" charset="0"/>
                <a:cs typeface="Times New Roman" pitchFamily="18" charset="0"/>
              </a:rPr>
              <a:t>ARTÍCULO 773)</a:t>
            </a:r>
            <a:endParaRPr lang="es-ES" i="1" dirty="0">
              <a:effectLst/>
              <a:latin typeface="Times New Roman" pitchFamily="18" charset="0"/>
              <a:cs typeface="Times New Roman" pitchFamily="18" charset="0"/>
            </a:endParaRPr>
          </a:p>
          <a:p>
            <a:endParaRPr lang="es-ES" dirty="0"/>
          </a:p>
        </p:txBody>
      </p:sp>
    </p:spTree>
    <p:extLst>
      <p:ext uri="{BB962C8B-B14F-4D97-AF65-F5344CB8AC3E}">
        <p14:creationId xmlns:p14="http://schemas.microsoft.com/office/powerpoint/2010/main" val="123266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Hacer → Prestación de un servicio</a:t>
            </a:r>
          </a:p>
        </p:txBody>
      </p:sp>
      <p:sp>
        <p:nvSpPr>
          <p:cNvPr id="3" name="Marcador de contenido 2"/>
          <p:cNvSpPr>
            <a:spLocks noGrp="1"/>
          </p:cNvSpPr>
          <p:nvPr>
            <p:ph idx="1"/>
          </p:nvPr>
        </p:nvSpPr>
        <p:spPr>
          <a:xfrm>
            <a:off x="457200" y="1413164"/>
            <a:ext cx="8229600" cy="4876800"/>
          </a:xfrm>
        </p:spPr>
        <p:txBody>
          <a:bodyPr>
            <a:normAutofit fontScale="92500" lnSpcReduction="10000"/>
          </a:bodyPr>
          <a:lstStyle/>
          <a:p>
            <a:pPr>
              <a:buNone/>
            </a:pPr>
            <a:r>
              <a:rPr lang="es-ES" sz="2600" dirty="0">
                <a:latin typeface="Times New Roman" pitchFamily="18" charset="0"/>
                <a:cs typeface="Times New Roman" pitchFamily="18" charset="0"/>
              </a:rPr>
              <a:t>Puede consistir:</a:t>
            </a:r>
          </a:p>
          <a:p>
            <a:pPr algn="just"/>
            <a:r>
              <a:rPr lang="es-ES" sz="2600" spc="-60" dirty="0">
                <a:latin typeface="Times New Roman" pitchFamily="18" charset="0"/>
                <a:cs typeface="Times New Roman" pitchFamily="18" charset="0"/>
              </a:rPr>
              <a:t>En realizar cierta actividad, con la diligencia apropiada, independientemente de su éxito.</a:t>
            </a:r>
            <a:endParaRPr lang="es-ES" sz="2600" spc="-60" dirty="0">
              <a:effectLst/>
              <a:latin typeface="Times New Roman" pitchFamily="18" charset="0"/>
              <a:cs typeface="Times New Roman" pitchFamily="18" charset="0"/>
            </a:endParaRPr>
          </a:p>
          <a:p>
            <a:pPr algn="just"/>
            <a:r>
              <a:rPr lang="es-ES" sz="2600" spc="-60" dirty="0">
                <a:latin typeface="Times New Roman" pitchFamily="18" charset="0"/>
                <a:cs typeface="Times New Roman" pitchFamily="18" charset="0"/>
              </a:rPr>
              <a:t>En procurar al acreedor cierto resultado concreto, con independencia de su eficacia.</a:t>
            </a:r>
            <a:endParaRPr lang="es-ES" sz="2600" spc="-60" dirty="0">
              <a:effectLst/>
              <a:latin typeface="Times New Roman" pitchFamily="18" charset="0"/>
              <a:cs typeface="Times New Roman" pitchFamily="18" charset="0"/>
            </a:endParaRPr>
          </a:p>
          <a:p>
            <a:pPr algn="just"/>
            <a:r>
              <a:rPr lang="es-ES" sz="2600" spc="-60" dirty="0">
                <a:latin typeface="Times New Roman" pitchFamily="18" charset="0"/>
                <a:cs typeface="Times New Roman" pitchFamily="18" charset="0"/>
              </a:rPr>
              <a:t>En procurar al acreedor el resultado eficaz prometido. La cláusula llave en mano o producto en mano está comprendida en este inciso. </a:t>
            </a:r>
            <a:endParaRPr lang="es-ES" sz="2600" spc="-60" dirty="0">
              <a:effectLst/>
              <a:latin typeface="Times New Roman" pitchFamily="18" charset="0"/>
              <a:cs typeface="Times New Roman" pitchFamily="18" charset="0"/>
            </a:endParaRPr>
          </a:p>
          <a:p>
            <a:pPr marL="0" indent="0" algn="just">
              <a:buNone/>
            </a:pPr>
            <a:endParaRPr lang="es-ES" sz="2200" dirty="0">
              <a:latin typeface="Times New Roman" pitchFamily="18" charset="0"/>
              <a:cs typeface="Times New Roman" pitchFamily="18" charset="0"/>
            </a:endParaRPr>
          </a:p>
          <a:p>
            <a:pPr marL="0" indent="0" algn="just">
              <a:buNone/>
            </a:pPr>
            <a:r>
              <a:rPr lang="es-ES" sz="2600" dirty="0">
                <a:latin typeface="Times New Roman" pitchFamily="18" charset="0"/>
                <a:cs typeface="Times New Roman" pitchFamily="18" charset="0"/>
              </a:rPr>
              <a:t>Si el resultado de la actividad del deudor consiste en una cosa, para su entrega se aplican las reglas de las obligaciones de dar cosas ciertas para constituir derechos reales. </a:t>
            </a:r>
          </a:p>
          <a:p>
            <a:pPr marL="0" indent="0">
              <a:spcBef>
                <a:spcPts val="1800"/>
              </a:spcBef>
              <a:buNone/>
            </a:pPr>
            <a:r>
              <a:rPr lang="es-AR" i="1" dirty="0">
                <a:latin typeface="Times New Roman" pitchFamily="18" charset="0"/>
                <a:cs typeface="Times New Roman" pitchFamily="18" charset="0"/>
              </a:rPr>
              <a:t>(ARTÍCULO 774)</a:t>
            </a:r>
            <a:endParaRPr lang="es-ES" i="1" dirty="0">
              <a:effectLst/>
              <a:latin typeface="Times New Roman" pitchFamily="18" charset="0"/>
              <a:cs typeface="Times New Roman" pitchFamily="18" charset="0"/>
            </a:endParaRPr>
          </a:p>
          <a:p>
            <a:pPr algn="r"/>
            <a:r>
              <a:rPr lang="es-ES" sz="1500" i="1" dirty="0">
                <a:solidFill>
                  <a:srgbClr val="1823F8"/>
                </a:solidFill>
                <a:latin typeface="Times New Roman" panose="02020603050405020304" pitchFamily="18" charset="0"/>
                <a:cs typeface="Times New Roman" panose="02020603050405020304" pitchFamily="18" charset="0"/>
                <a:hlinkClick r:id="rId2"/>
              </a:rPr>
              <a:t>http://universojus.com/ccc-comentado-infojus/interpretacion-art-774</a:t>
            </a:r>
            <a:endParaRPr lang="es-ES" sz="1500" i="1" dirty="0">
              <a:solidFill>
                <a:srgbClr val="1823F8"/>
              </a:solidFill>
              <a:latin typeface="Times New Roman" panose="02020603050405020304" pitchFamily="18" charset="0"/>
              <a:cs typeface="Times New Roman" panose="02020603050405020304" pitchFamily="18" charset="0"/>
            </a:endParaRPr>
          </a:p>
          <a:p>
            <a:pPr algn="r"/>
            <a:endParaRPr lang="es-ES" sz="1500" i="1" dirty="0">
              <a:solidFill>
                <a:srgbClr val="1823F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70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Hacer → Realización de un hecho </a:t>
            </a:r>
            <a:endParaRPr lang="es-ES" dirty="0">
              <a:effectLst/>
            </a:endParaRPr>
          </a:p>
        </p:txBody>
      </p:sp>
      <p:sp>
        <p:nvSpPr>
          <p:cNvPr id="3" name="Marcador de contenido 2"/>
          <p:cNvSpPr>
            <a:spLocks noGrp="1"/>
          </p:cNvSpPr>
          <p:nvPr>
            <p:ph idx="1"/>
          </p:nvPr>
        </p:nvSpPr>
        <p:spPr/>
        <p:txBody>
          <a:bodyPr/>
          <a:lstStyle/>
          <a:p>
            <a:pPr algn="just"/>
            <a:r>
              <a:rPr lang="es-ES" sz="3200" dirty="0">
                <a:latin typeface="Times New Roman" pitchFamily="18" charset="0"/>
                <a:cs typeface="Times New Roman" pitchFamily="18" charset="0"/>
              </a:rPr>
              <a:t>Debe cumplirlo en </a:t>
            </a:r>
            <a:r>
              <a:rPr lang="es-ES" sz="3200" b="1" dirty="0">
                <a:latin typeface="Times New Roman" pitchFamily="18" charset="0"/>
                <a:cs typeface="Times New Roman" pitchFamily="18" charset="0"/>
              </a:rPr>
              <a:t>tiempo</a:t>
            </a:r>
            <a:r>
              <a:rPr lang="es-ES" sz="3200" dirty="0">
                <a:latin typeface="Times New Roman" pitchFamily="18" charset="0"/>
                <a:cs typeface="Times New Roman" pitchFamily="18" charset="0"/>
              </a:rPr>
              <a:t> y </a:t>
            </a:r>
            <a:r>
              <a:rPr lang="es-ES" sz="3200" b="1" dirty="0">
                <a:latin typeface="Times New Roman" pitchFamily="18" charset="0"/>
                <a:cs typeface="Times New Roman" pitchFamily="18" charset="0"/>
              </a:rPr>
              <a:t>modo</a:t>
            </a:r>
            <a:r>
              <a:rPr lang="es-ES" sz="3200" dirty="0">
                <a:latin typeface="Times New Roman" pitchFamily="18" charset="0"/>
                <a:cs typeface="Times New Roman" pitchFamily="18" charset="0"/>
              </a:rPr>
              <a:t> acordes con la </a:t>
            </a:r>
            <a:r>
              <a:rPr lang="es-ES" sz="3200" b="1" dirty="0">
                <a:latin typeface="Times New Roman" pitchFamily="18" charset="0"/>
                <a:cs typeface="Times New Roman" pitchFamily="18" charset="0"/>
              </a:rPr>
              <a:t>intención de las partes </a:t>
            </a:r>
            <a:r>
              <a:rPr lang="es-ES" sz="3200" dirty="0">
                <a:latin typeface="Times New Roman" pitchFamily="18" charset="0"/>
                <a:cs typeface="Times New Roman" pitchFamily="18" charset="0"/>
              </a:rPr>
              <a:t>o con la índole de la obligación. </a:t>
            </a:r>
          </a:p>
          <a:p>
            <a:pPr algn="just"/>
            <a:r>
              <a:rPr lang="es-ES" sz="3200" dirty="0">
                <a:latin typeface="Times New Roman" pitchFamily="18" charset="0"/>
                <a:cs typeface="Times New Roman" pitchFamily="18" charset="0"/>
              </a:rPr>
              <a:t>Si lo hace de otra manera, la prestación se tiene por </a:t>
            </a:r>
            <a:r>
              <a:rPr lang="es-ES" sz="3200" b="1" dirty="0">
                <a:latin typeface="Times New Roman" pitchFamily="18" charset="0"/>
                <a:cs typeface="Times New Roman" pitchFamily="18" charset="0"/>
              </a:rPr>
              <a:t>incumplida</a:t>
            </a:r>
            <a:r>
              <a:rPr lang="es-ES" sz="3200" dirty="0">
                <a:latin typeface="Times New Roman" pitchFamily="18" charset="0"/>
                <a:cs typeface="Times New Roman" pitchFamily="18" charset="0"/>
              </a:rPr>
              <a:t>, y el acreedor puede exigir la destrucción de lo mal hecho, siempre que tal exigencia no sea abusiva. </a:t>
            </a:r>
          </a:p>
          <a:p>
            <a:pPr>
              <a:spcBef>
                <a:spcPts val="1800"/>
              </a:spcBef>
              <a:buNone/>
            </a:pPr>
            <a:r>
              <a:rPr lang="es-ES" i="1" dirty="0">
                <a:effectLst/>
                <a:latin typeface="Times New Roman" pitchFamily="18" charset="0"/>
                <a:cs typeface="Times New Roman" pitchFamily="18" charset="0"/>
              </a:rPr>
              <a:t> (</a:t>
            </a:r>
            <a:r>
              <a:rPr lang="es-AR" i="1" dirty="0">
                <a:latin typeface="Times New Roman" pitchFamily="18" charset="0"/>
                <a:cs typeface="Times New Roman" pitchFamily="18" charset="0"/>
              </a:rPr>
              <a:t>ARTÍCULO 775)</a:t>
            </a:r>
            <a:endParaRPr lang="es-ES" i="1" dirty="0">
              <a:effectLst/>
              <a:latin typeface="Times New Roman" pitchFamily="18" charset="0"/>
              <a:cs typeface="Times New Roman" pitchFamily="18" charset="0"/>
            </a:endParaRPr>
          </a:p>
          <a:p>
            <a:endParaRPr lang="es-ES" dirty="0">
              <a:latin typeface="Times New Roman" pitchFamily="18" charset="0"/>
              <a:cs typeface="Times New Roman" pitchFamily="18" charset="0"/>
            </a:endParaRPr>
          </a:p>
        </p:txBody>
      </p:sp>
    </p:spTree>
    <p:extLst>
      <p:ext uri="{BB962C8B-B14F-4D97-AF65-F5344CB8AC3E}">
        <p14:creationId xmlns:p14="http://schemas.microsoft.com/office/powerpoint/2010/main" val="270382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Hacer → Incorporación de terceros</a:t>
            </a:r>
          </a:p>
        </p:txBody>
      </p:sp>
      <p:sp>
        <p:nvSpPr>
          <p:cNvPr id="3" name="Marcador de contenido 2"/>
          <p:cNvSpPr>
            <a:spLocks noGrp="1"/>
          </p:cNvSpPr>
          <p:nvPr>
            <p:ph idx="1"/>
          </p:nvPr>
        </p:nvSpPr>
        <p:spPr/>
        <p:txBody>
          <a:bodyPr>
            <a:normAutofit/>
          </a:bodyPr>
          <a:lstStyle/>
          <a:p>
            <a:pPr algn="just"/>
            <a:r>
              <a:rPr lang="es-ES" sz="3200" dirty="0">
                <a:latin typeface="Times New Roman" pitchFamily="18" charset="0"/>
                <a:cs typeface="Times New Roman" pitchFamily="18" charset="0"/>
              </a:rPr>
              <a:t>La prestación </a:t>
            </a:r>
            <a:r>
              <a:rPr lang="es-ES" sz="3200" b="1" dirty="0">
                <a:latin typeface="Times New Roman" pitchFamily="18" charset="0"/>
                <a:cs typeface="Times New Roman" pitchFamily="18" charset="0"/>
              </a:rPr>
              <a:t>puede ser ejecutada </a:t>
            </a:r>
            <a:r>
              <a:rPr lang="es-ES" sz="3200" dirty="0">
                <a:latin typeface="Times New Roman" pitchFamily="18" charset="0"/>
                <a:cs typeface="Times New Roman" pitchFamily="18" charset="0"/>
              </a:rPr>
              <a:t>por persona distinta del deudor, a no ser que de la convención, de la naturaleza de la obligación o de las circunstancias resulte que este fue elegido por sus cualidades para realizarla personalmente. </a:t>
            </a:r>
          </a:p>
          <a:p>
            <a:pPr algn="just">
              <a:spcBef>
                <a:spcPts val="1800"/>
              </a:spcBef>
              <a:buNone/>
            </a:pPr>
            <a:r>
              <a:rPr lang="es-ES" i="1" dirty="0">
                <a:latin typeface="Times New Roman" pitchFamily="18" charset="0"/>
                <a:cs typeface="Times New Roman" pitchFamily="18" charset="0"/>
              </a:rPr>
              <a:t>  (</a:t>
            </a:r>
            <a:r>
              <a:rPr lang="es-AR" i="1" dirty="0">
                <a:latin typeface="Times New Roman" pitchFamily="18" charset="0"/>
                <a:cs typeface="Times New Roman" pitchFamily="18" charset="0"/>
              </a:rPr>
              <a:t>ARTÍCULO 776)</a:t>
            </a:r>
          </a:p>
          <a:p>
            <a:pPr algn="just">
              <a:spcBef>
                <a:spcPts val="1800"/>
              </a:spcBef>
              <a:buNone/>
            </a:pPr>
            <a:endParaRPr lang="es-AR" i="1" dirty="0">
              <a:latin typeface="Times New Roman" pitchFamily="18" charset="0"/>
              <a:cs typeface="Times New Roman" pitchFamily="18" charset="0"/>
            </a:endParaRPr>
          </a:p>
        </p:txBody>
      </p:sp>
    </p:spTree>
    <p:extLst>
      <p:ext uri="{BB962C8B-B14F-4D97-AF65-F5344CB8AC3E}">
        <p14:creationId xmlns:p14="http://schemas.microsoft.com/office/powerpoint/2010/main" val="746873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Hacer → Ejecución forzada </a:t>
            </a:r>
          </a:p>
        </p:txBody>
      </p:sp>
      <p:sp>
        <p:nvSpPr>
          <p:cNvPr id="3" name="Marcador de contenido 2"/>
          <p:cNvSpPr>
            <a:spLocks noGrp="1"/>
          </p:cNvSpPr>
          <p:nvPr>
            <p:ph idx="1"/>
          </p:nvPr>
        </p:nvSpPr>
        <p:spPr/>
        <p:txBody>
          <a:bodyPr/>
          <a:lstStyle/>
          <a:p>
            <a:pPr marL="0" indent="0">
              <a:buNone/>
            </a:pPr>
            <a:r>
              <a:rPr lang="es-ES" sz="3200" dirty="0">
                <a:latin typeface="Times New Roman" pitchFamily="18" charset="0"/>
                <a:cs typeface="Times New Roman" pitchFamily="18" charset="0"/>
              </a:rPr>
              <a:t>El incumplimiento imputable de la prestación le da derecho al acreedor a: </a:t>
            </a:r>
            <a:endParaRPr lang="es-ES" sz="3200" dirty="0">
              <a:effectLst/>
              <a:latin typeface="Times New Roman" pitchFamily="18" charset="0"/>
              <a:cs typeface="Times New Roman" pitchFamily="18" charset="0"/>
            </a:endParaRPr>
          </a:p>
          <a:p>
            <a:r>
              <a:rPr lang="es-ES" sz="3200" dirty="0">
                <a:latin typeface="Times New Roman" pitchFamily="18" charset="0"/>
                <a:cs typeface="Times New Roman" pitchFamily="18" charset="0"/>
              </a:rPr>
              <a:t>exigir el cumplimiento específico</a:t>
            </a:r>
          </a:p>
          <a:p>
            <a:r>
              <a:rPr lang="es-ES" sz="3200" dirty="0">
                <a:latin typeface="Times New Roman" pitchFamily="18" charset="0"/>
                <a:cs typeface="Times New Roman" pitchFamily="18" charset="0"/>
              </a:rPr>
              <a:t>hacerlo cumplir por terceros a costa del deudor</a:t>
            </a:r>
            <a:endParaRPr lang="es-ES" sz="3200" dirty="0">
              <a:effectLst/>
              <a:latin typeface="Times New Roman" pitchFamily="18" charset="0"/>
              <a:cs typeface="Times New Roman" pitchFamily="18" charset="0"/>
            </a:endParaRPr>
          </a:p>
          <a:p>
            <a:r>
              <a:rPr lang="es-ES" sz="3200" dirty="0">
                <a:latin typeface="Times New Roman" pitchFamily="18" charset="0"/>
                <a:cs typeface="Times New Roman" pitchFamily="18" charset="0"/>
              </a:rPr>
              <a:t>reclamar los daños y perjuicios. </a:t>
            </a:r>
          </a:p>
          <a:p>
            <a:pPr>
              <a:spcBef>
                <a:spcPts val="1800"/>
              </a:spcBef>
              <a:buNone/>
            </a:pPr>
            <a:r>
              <a:rPr lang="es-ES" sz="3200" dirty="0">
                <a:effectLst/>
                <a:latin typeface="Times New Roman" pitchFamily="18" charset="0"/>
                <a:cs typeface="Times New Roman" pitchFamily="18" charset="0"/>
              </a:rPr>
              <a:t> </a:t>
            </a:r>
            <a:r>
              <a:rPr lang="es-ES" i="1" dirty="0">
                <a:effectLst/>
                <a:latin typeface="Times New Roman" pitchFamily="18" charset="0"/>
                <a:cs typeface="Times New Roman" pitchFamily="18" charset="0"/>
              </a:rPr>
              <a:t>(</a:t>
            </a:r>
            <a:r>
              <a:rPr lang="es-AR" i="1" dirty="0">
                <a:latin typeface="Times New Roman" pitchFamily="18" charset="0"/>
                <a:cs typeface="Times New Roman" pitchFamily="18" charset="0"/>
              </a:rPr>
              <a:t>ARTÍCULO 777)</a:t>
            </a:r>
            <a:endParaRPr lang="es-ES" i="1" dirty="0">
              <a:effectLst/>
              <a:latin typeface="Times New Roman" pitchFamily="18" charset="0"/>
              <a:cs typeface="Times New Roman" pitchFamily="18" charset="0"/>
            </a:endParaRPr>
          </a:p>
          <a:p>
            <a:endParaRPr lang="es-ES" dirty="0"/>
          </a:p>
        </p:txBody>
      </p:sp>
    </p:spTree>
    <p:extLst>
      <p:ext uri="{BB962C8B-B14F-4D97-AF65-F5344CB8AC3E}">
        <p14:creationId xmlns:p14="http://schemas.microsoft.com/office/powerpoint/2010/main" val="303701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Obligación de no hacer</a:t>
            </a:r>
            <a:r>
              <a:rPr lang="es-ES" b="1" dirty="0"/>
              <a:t>.</a:t>
            </a:r>
            <a:endParaRPr lang="es-ES" dirty="0"/>
          </a:p>
        </p:txBody>
      </p:sp>
      <p:sp>
        <p:nvSpPr>
          <p:cNvPr id="3" name="Marcador de contenido 2"/>
          <p:cNvSpPr>
            <a:spLocks noGrp="1"/>
          </p:cNvSpPr>
          <p:nvPr>
            <p:ph idx="1"/>
          </p:nvPr>
        </p:nvSpPr>
        <p:spPr/>
        <p:txBody>
          <a:bodyPr/>
          <a:lstStyle/>
          <a:p>
            <a:pPr algn="just"/>
            <a:r>
              <a:rPr lang="es-ES" sz="3200" dirty="0">
                <a:latin typeface="Times New Roman" pitchFamily="18" charset="0"/>
                <a:cs typeface="Times New Roman" pitchFamily="18" charset="0"/>
              </a:rPr>
              <a:t>Es aquella que tiene por objeto una abstención del deudor o tolerar una actividad ajena. Su incumplimiento imputable permite reclamar la destrucción física de lo hecho, y los daños y perjuicios.</a:t>
            </a:r>
          </a:p>
          <a:p>
            <a:pPr>
              <a:spcBef>
                <a:spcPts val="1800"/>
              </a:spcBef>
              <a:buNone/>
            </a:pPr>
            <a:r>
              <a:rPr lang="es-AR" sz="3200" dirty="0"/>
              <a:t> </a:t>
            </a:r>
            <a:r>
              <a:rPr lang="es-AR" i="1" dirty="0">
                <a:latin typeface="Times New Roman" pitchFamily="18" charset="0"/>
                <a:cs typeface="Times New Roman" pitchFamily="18" charset="0"/>
              </a:rPr>
              <a:t> (ARTÍCULO 778)</a:t>
            </a:r>
            <a:r>
              <a:rPr lang="es-ES" sz="3200" dirty="0"/>
              <a:t> </a:t>
            </a:r>
          </a:p>
          <a:p>
            <a:endParaRPr lang="es-ES" dirty="0"/>
          </a:p>
        </p:txBody>
      </p:sp>
    </p:spTree>
    <p:extLst>
      <p:ext uri="{BB962C8B-B14F-4D97-AF65-F5344CB8AC3E}">
        <p14:creationId xmlns:p14="http://schemas.microsoft.com/office/powerpoint/2010/main" val="156421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Obligaciones en CCC.jpg"/>
          <p:cNvPicPr>
            <a:picLocks noChangeAspect="1"/>
          </p:cNvPicPr>
          <p:nvPr/>
        </p:nvPicPr>
        <p:blipFill>
          <a:blip r:embed="rId2"/>
          <a:stretch>
            <a:fillRect/>
          </a:stretch>
        </p:blipFill>
        <p:spPr>
          <a:xfrm>
            <a:off x="1090612" y="4665806"/>
            <a:ext cx="6962775" cy="1657350"/>
          </a:xfrm>
          <a:prstGeom prst="rect">
            <a:avLst/>
          </a:prstGeom>
        </p:spPr>
      </p:pic>
      <p:sp>
        <p:nvSpPr>
          <p:cNvPr id="3" name="2 Elipse"/>
          <p:cNvSpPr/>
          <p:nvPr/>
        </p:nvSpPr>
        <p:spPr>
          <a:xfrm>
            <a:off x="1270289" y="4950691"/>
            <a:ext cx="6234545" cy="516370"/>
          </a:xfrm>
          <a:prstGeom prst="ellipse">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5" name="4 Imagen" descr="Obligaciones en CCC02.jpg"/>
          <p:cNvPicPr>
            <a:picLocks noChangeAspect="1"/>
          </p:cNvPicPr>
          <p:nvPr/>
        </p:nvPicPr>
        <p:blipFill>
          <a:blip r:embed="rId3"/>
          <a:stretch>
            <a:fillRect/>
          </a:stretch>
        </p:blipFill>
        <p:spPr>
          <a:xfrm>
            <a:off x="804573" y="874856"/>
            <a:ext cx="7553325" cy="3790950"/>
          </a:xfrm>
          <a:prstGeom prst="rect">
            <a:avLst/>
          </a:prstGeom>
        </p:spPr>
      </p:pic>
      <p:sp>
        <p:nvSpPr>
          <p:cNvPr id="6" name="5 Elipse"/>
          <p:cNvSpPr/>
          <p:nvPr/>
        </p:nvSpPr>
        <p:spPr>
          <a:xfrm>
            <a:off x="4488872" y="2281382"/>
            <a:ext cx="600364" cy="1884218"/>
          </a:xfrm>
          <a:prstGeom prst="ellipse">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8" name="7 Imagen" descr="Obligaciones en CCC02b.jpg"/>
          <p:cNvPicPr>
            <a:picLocks noChangeAspect="1"/>
          </p:cNvPicPr>
          <p:nvPr/>
        </p:nvPicPr>
        <p:blipFill>
          <a:blip r:embed="rId4"/>
          <a:stretch>
            <a:fillRect/>
          </a:stretch>
        </p:blipFill>
        <p:spPr>
          <a:xfrm>
            <a:off x="814098" y="874856"/>
            <a:ext cx="7543800" cy="638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4)">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Fuentes de las obligaciones</a:t>
            </a:r>
          </a:p>
        </p:txBody>
      </p:sp>
      <p:sp>
        <p:nvSpPr>
          <p:cNvPr id="3" name="Marcador de contenido 2"/>
          <p:cNvSpPr>
            <a:spLocks noGrp="1"/>
          </p:cNvSpPr>
          <p:nvPr>
            <p:ph idx="1"/>
          </p:nvPr>
        </p:nvSpPr>
        <p:spPr>
          <a:xfrm>
            <a:off x="457199" y="1662545"/>
            <a:ext cx="8527410" cy="4876800"/>
          </a:xfrm>
        </p:spPr>
        <p:txBody>
          <a:bodyPr>
            <a:normAutofit/>
          </a:bodyPr>
          <a:lstStyle/>
          <a:p>
            <a:r>
              <a:rPr lang="es-ES" sz="2800" b="1" dirty="0">
                <a:latin typeface="Times New Roman" pitchFamily="18" charset="0"/>
                <a:cs typeface="Times New Roman" pitchFamily="18" charset="0"/>
              </a:rPr>
              <a:t>Tradicionales </a:t>
            </a:r>
            <a:endParaRPr lang="es-ES" sz="2800" b="1" dirty="0">
              <a:effectLst/>
              <a:latin typeface="Times New Roman" pitchFamily="18" charset="0"/>
              <a:cs typeface="Times New Roman" pitchFamily="18" charset="0"/>
            </a:endParaRPr>
          </a:p>
          <a:p>
            <a:pPr lvl="1"/>
            <a:r>
              <a:rPr lang="es-ES" dirty="0">
                <a:latin typeface="Times New Roman" pitchFamily="18" charset="0"/>
                <a:cs typeface="Times New Roman" pitchFamily="18" charset="0"/>
              </a:rPr>
              <a:t>LEY </a:t>
            </a:r>
            <a:endParaRPr lang="es-ES" dirty="0">
              <a:effectLst/>
              <a:latin typeface="Times New Roman" pitchFamily="18" charset="0"/>
              <a:cs typeface="Times New Roman" pitchFamily="18" charset="0"/>
            </a:endParaRPr>
          </a:p>
          <a:p>
            <a:pPr lvl="1"/>
            <a:r>
              <a:rPr lang="es-ES" dirty="0">
                <a:latin typeface="Times New Roman" pitchFamily="18" charset="0"/>
                <a:cs typeface="Times New Roman" pitchFamily="18" charset="0"/>
              </a:rPr>
              <a:t>CONTRATO </a:t>
            </a:r>
            <a:endParaRPr lang="es-ES" dirty="0">
              <a:effectLst/>
              <a:latin typeface="Times New Roman" pitchFamily="18" charset="0"/>
              <a:cs typeface="Times New Roman" pitchFamily="18" charset="0"/>
            </a:endParaRPr>
          </a:p>
          <a:p>
            <a:pPr lvl="1"/>
            <a:r>
              <a:rPr lang="es-ES" dirty="0">
                <a:latin typeface="Times New Roman" pitchFamily="18" charset="0"/>
                <a:cs typeface="Times New Roman" pitchFamily="18" charset="0"/>
              </a:rPr>
              <a:t>CUASICONTRATO </a:t>
            </a:r>
            <a:r>
              <a:rPr lang="es-ES" sz="1200" dirty="0">
                <a:latin typeface="Times New Roman" pitchFamily="18" charset="0"/>
                <a:cs typeface="Times New Roman" pitchFamily="18" charset="0"/>
                <a:hlinkClick r:id="rId3"/>
              </a:rPr>
              <a:t>https://es.slideshare.net/Neftali10/cuasicontrato-delito-y-cuasidelito</a:t>
            </a:r>
            <a:r>
              <a:rPr lang="es-ES" sz="1200" dirty="0">
                <a:latin typeface="Times New Roman" pitchFamily="18" charset="0"/>
                <a:cs typeface="Times New Roman" pitchFamily="18" charset="0"/>
              </a:rPr>
              <a:t> y </a:t>
            </a:r>
            <a:r>
              <a:rPr lang="es-ES" sz="1200" dirty="0">
                <a:latin typeface="Times New Roman" pitchFamily="18" charset="0"/>
                <a:cs typeface="Times New Roman" pitchFamily="18" charset="0"/>
                <a:hlinkClick r:id="rId4"/>
              </a:rPr>
              <a:t>http://tododeiure.atspace.com/diccionarios/juridico_c28.htm</a:t>
            </a:r>
            <a:endParaRPr lang="es-ES" sz="1200" dirty="0">
              <a:latin typeface="Times New Roman" pitchFamily="18" charset="0"/>
              <a:cs typeface="Times New Roman" pitchFamily="18" charset="0"/>
            </a:endParaRPr>
          </a:p>
          <a:p>
            <a:pPr lvl="1"/>
            <a:r>
              <a:rPr lang="es-ES" dirty="0">
                <a:latin typeface="Times New Roman" pitchFamily="18" charset="0"/>
                <a:cs typeface="Times New Roman" pitchFamily="18" charset="0"/>
              </a:rPr>
              <a:t>DELITO </a:t>
            </a:r>
          </a:p>
          <a:p>
            <a:pPr lvl="1"/>
            <a:r>
              <a:rPr lang="es-ES" dirty="0">
                <a:latin typeface="Times New Roman" pitchFamily="18" charset="0"/>
                <a:cs typeface="Times New Roman" pitchFamily="18" charset="0"/>
              </a:rPr>
              <a:t>CUASIDELITO </a:t>
            </a:r>
            <a:r>
              <a:rPr lang="es-ES" sz="1200" dirty="0">
                <a:latin typeface="Times New Roman" pitchFamily="18" charset="0"/>
                <a:cs typeface="Times New Roman" pitchFamily="18" charset="0"/>
                <a:hlinkClick r:id="rId3"/>
              </a:rPr>
              <a:t>https://es.slideshare.net/Neftali10/cuasicontrato-delito-y-cuasidelito</a:t>
            </a:r>
            <a:r>
              <a:rPr lang="es-ES" sz="1200" dirty="0">
                <a:latin typeface="Times New Roman" pitchFamily="18" charset="0"/>
                <a:cs typeface="Times New Roman" pitchFamily="18" charset="0"/>
              </a:rPr>
              <a:t> y </a:t>
            </a:r>
            <a:r>
              <a:rPr lang="es-ES" sz="1200" dirty="0">
                <a:latin typeface="Times New Roman" pitchFamily="18" charset="0"/>
                <a:cs typeface="Times New Roman" pitchFamily="18" charset="0"/>
                <a:hlinkClick r:id="rId4"/>
              </a:rPr>
              <a:t>http://tododeiure.atspace.com/diccionarios/juridico_c28.htm</a:t>
            </a:r>
            <a:endParaRPr lang="es-ES" sz="1200" dirty="0">
              <a:latin typeface="Times New Roman" pitchFamily="18" charset="0"/>
              <a:cs typeface="Times New Roman" pitchFamily="18" charset="0"/>
            </a:endParaRPr>
          </a:p>
          <a:p>
            <a:pPr>
              <a:spcBef>
                <a:spcPts val="1800"/>
              </a:spcBef>
            </a:pPr>
            <a:r>
              <a:rPr lang="es-ES" sz="2800" b="1" dirty="0">
                <a:latin typeface="Times New Roman" pitchFamily="18" charset="0"/>
                <a:cs typeface="Times New Roman" pitchFamily="18" charset="0"/>
              </a:rPr>
              <a:t>Modernas </a:t>
            </a:r>
            <a:endParaRPr lang="es-ES" sz="2800" b="1" dirty="0">
              <a:effectLst/>
              <a:latin typeface="Times New Roman" pitchFamily="18" charset="0"/>
              <a:cs typeface="Times New Roman" pitchFamily="18" charset="0"/>
            </a:endParaRPr>
          </a:p>
          <a:p>
            <a:pPr lvl="1">
              <a:spcBef>
                <a:spcPts val="600"/>
              </a:spcBef>
            </a:pPr>
            <a:r>
              <a:rPr lang="es-ES" dirty="0">
                <a:latin typeface="Times New Roman" pitchFamily="18" charset="0"/>
                <a:cs typeface="Times New Roman" pitchFamily="18" charset="0"/>
              </a:rPr>
              <a:t>ENRIQUECIMIENTO SIN CAUSA </a:t>
            </a:r>
            <a:r>
              <a:rPr lang="es-ES" sz="1200" dirty="0">
                <a:latin typeface="Times New Roman" pitchFamily="18" charset="0"/>
                <a:cs typeface="Times New Roman" pitchFamily="18" charset="0"/>
                <a:hlinkClick r:id="rId5"/>
              </a:rPr>
              <a:t>http://tododeiure.atspace.com/diccionarios/juridico_e04.htm</a:t>
            </a:r>
            <a:endParaRPr lang="es-ES" sz="1200" dirty="0">
              <a:latin typeface="Times New Roman" pitchFamily="18" charset="0"/>
              <a:cs typeface="Times New Roman" pitchFamily="18" charset="0"/>
            </a:endParaRPr>
          </a:p>
          <a:p>
            <a:pPr lvl="1">
              <a:spcBef>
                <a:spcPts val="600"/>
              </a:spcBef>
            </a:pPr>
            <a:r>
              <a:rPr lang="es-ES" dirty="0">
                <a:latin typeface="Times New Roman" pitchFamily="18" charset="0"/>
                <a:cs typeface="Times New Roman" pitchFamily="18" charset="0"/>
              </a:rPr>
              <a:t>ABUSO del DERECHO </a:t>
            </a:r>
            <a:r>
              <a:rPr lang="es-ES" sz="1200" dirty="0">
                <a:latin typeface="Times New Roman" pitchFamily="18" charset="0"/>
                <a:cs typeface="Times New Roman" pitchFamily="18" charset="0"/>
                <a:hlinkClick r:id="rId6"/>
              </a:rPr>
              <a:t>http://tododeiure.atspace.com/diccionarios/juridico_a01.htm</a:t>
            </a:r>
            <a:r>
              <a:rPr lang="es-ES" sz="1200" dirty="0">
                <a:latin typeface="Times New Roman" pitchFamily="18" charset="0"/>
                <a:cs typeface="Times New Roman" pitchFamily="18" charset="0"/>
              </a:rPr>
              <a:t> </a:t>
            </a:r>
            <a:r>
              <a:rPr lang="es-ES" sz="800" dirty="0">
                <a:solidFill>
                  <a:schemeClr val="tx1">
                    <a:lumMod val="50000"/>
                    <a:lumOff val="50000"/>
                  </a:schemeClr>
                </a:solidFill>
                <a:latin typeface="Times New Roman" pitchFamily="18" charset="0"/>
                <a:cs typeface="Times New Roman" pitchFamily="18" charset="0"/>
              </a:rPr>
              <a:t>pared tapa vista vecino / </a:t>
            </a:r>
            <a:r>
              <a:rPr lang="es-ES" sz="800" dirty="0" err="1">
                <a:solidFill>
                  <a:schemeClr val="tx1">
                    <a:lumMod val="50000"/>
                    <a:lumOff val="50000"/>
                  </a:schemeClr>
                </a:solidFill>
                <a:latin typeface="Times New Roman" pitchFamily="18" charset="0"/>
                <a:cs typeface="Times New Roman" pitchFamily="18" charset="0"/>
              </a:rPr>
              <a:t>int</a:t>
            </a:r>
            <a:r>
              <a:rPr lang="es-ES" sz="800" dirty="0">
                <a:solidFill>
                  <a:schemeClr val="tx1">
                    <a:lumMod val="50000"/>
                    <a:lumOff val="50000"/>
                  </a:schemeClr>
                </a:solidFill>
                <a:latin typeface="Times New Roman" pitchFamily="18" charset="0"/>
                <a:cs typeface="Times New Roman" pitchFamily="18" charset="0"/>
              </a:rPr>
              <a:t>. usurarios</a:t>
            </a:r>
          </a:p>
          <a:p>
            <a:pPr lvl="1">
              <a:spcBef>
                <a:spcPts val="600"/>
              </a:spcBef>
            </a:pPr>
            <a:r>
              <a:rPr lang="es-ES" dirty="0">
                <a:latin typeface="Times New Roman" pitchFamily="18" charset="0"/>
                <a:cs typeface="Times New Roman" pitchFamily="18" charset="0"/>
              </a:rPr>
              <a:t>VOLUNTAD UNILATERAL </a:t>
            </a:r>
            <a:r>
              <a:rPr lang="es-ES" sz="1200" dirty="0">
                <a:latin typeface="Times New Roman" pitchFamily="18" charset="0"/>
                <a:cs typeface="Times New Roman" pitchFamily="18" charset="0"/>
                <a:hlinkClick r:id="rId7"/>
              </a:rPr>
              <a:t>https://www.lifeder.com/declaracion-unilateral-voluntad/</a:t>
            </a:r>
            <a:r>
              <a:rPr lang="es-ES" sz="1200" dirty="0">
                <a:latin typeface="Times New Roman" pitchFamily="18" charset="0"/>
                <a:cs typeface="Times New Roman" pitchFamily="18" charset="0"/>
              </a:rPr>
              <a:t> y </a:t>
            </a:r>
            <a:r>
              <a:rPr lang="es-ES" sz="1200" dirty="0">
                <a:latin typeface="Times New Roman" pitchFamily="18" charset="0"/>
                <a:cs typeface="Times New Roman" pitchFamily="18" charset="0"/>
                <a:hlinkClick r:id="rId8"/>
              </a:rPr>
              <a:t>http://tododeiure.atspace.com/diccionarios/juridico.v.htm</a:t>
            </a:r>
            <a:r>
              <a:rPr lang="es-ES" sz="1200" dirty="0">
                <a:latin typeface="Times New Roman" pitchFamily="18" charset="0"/>
                <a:cs typeface="Times New Roman" pitchFamily="18" charset="0"/>
              </a:rPr>
              <a:t>  </a:t>
            </a:r>
            <a:r>
              <a:rPr lang="es-ES" sz="900" dirty="0">
                <a:solidFill>
                  <a:schemeClr val="accent4">
                    <a:lumMod val="60000"/>
                    <a:lumOff val="40000"/>
                  </a:schemeClr>
                </a:solidFill>
                <a:latin typeface="Times New Roman" pitchFamily="18" charset="0"/>
                <a:cs typeface="Times New Roman" pitchFamily="18" charset="0"/>
              </a:rPr>
              <a:t>[Negocio/comercio que hace una oferta // Oferta de recompensa por mascota perdida]</a:t>
            </a:r>
          </a:p>
          <a:p>
            <a:pPr lvl="1"/>
            <a:endParaRPr lang="es-ES" sz="1200" dirty="0">
              <a:latin typeface="Times New Roman" pitchFamily="18" charset="0"/>
              <a:cs typeface="Times New Roman" pitchFamily="18" charset="0"/>
            </a:endParaRPr>
          </a:p>
          <a:p>
            <a:pPr lvl="1"/>
            <a:endParaRPr lang="es-ES" dirty="0">
              <a:effectLst/>
              <a:latin typeface="Times New Roman" pitchFamily="18" charset="0"/>
              <a:cs typeface="Times New Roman" pitchFamily="18" charset="0"/>
            </a:endParaRPr>
          </a:p>
          <a:p>
            <a:endParaRPr lang="es-ES" dirty="0"/>
          </a:p>
        </p:txBody>
      </p:sp>
    </p:spTree>
    <p:extLst>
      <p:ext uri="{BB962C8B-B14F-4D97-AF65-F5344CB8AC3E}">
        <p14:creationId xmlns:p14="http://schemas.microsoft.com/office/powerpoint/2010/main" val="1078559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E49B0B-0C9D-45FC-98D2-7813E5F46563}"/>
              </a:ext>
            </a:extLst>
          </p:cNvPr>
          <p:cNvSpPr txBox="1"/>
          <p:nvPr/>
        </p:nvSpPr>
        <p:spPr>
          <a:xfrm>
            <a:off x="591424" y="752346"/>
            <a:ext cx="7961152" cy="5740033"/>
          </a:xfrm>
          <a:prstGeom prst="rect">
            <a:avLst/>
          </a:prstGeom>
          <a:noFill/>
        </p:spPr>
        <p:txBody>
          <a:bodyPr wrap="square">
            <a:spAutoFit/>
          </a:bodyPr>
          <a:lstStyle/>
          <a:p>
            <a:pPr algn="l">
              <a:spcAft>
                <a:spcPts val="600"/>
              </a:spcAft>
            </a:pPr>
            <a:r>
              <a:rPr lang="es-AR" sz="1600" b="1" i="0" dirty="0">
                <a:solidFill>
                  <a:srgbClr val="000000"/>
                </a:solidFill>
                <a:effectLst/>
                <a:latin typeface="Bookman Old Style" panose="02050604050505020204" pitchFamily="18" charset="0"/>
              </a:rPr>
              <a:t>*Cuasicontrato</a:t>
            </a:r>
          </a:p>
          <a:p>
            <a:pPr algn="just">
              <a:spcAft>
                <a:spcPts val="600"/>
              </a:spcAft>
            </a:pPr>
            <a:r>
              <a:rPr lang="es-AR" sz="1400" b="0" i="0" dirty="0">
                <a:solidFill>
                  <a:srgbClr val="000000"/>
                </a:solidFill>
                <a:effectLst/>
                <a:latin typeface="Bookman Old Style" panose="02050604050505020204" pitchFamily="18" charset="0"/>
              </a:rPr>
              <a:t>Se denomina cuasicontrato al hecho voluntario lícito, no encaminado a la producción de un efecto jurídico, del cual la ley deriva obligaciones. Se suele enunciar como cuasicontrato: la gestión de negocios, el pago indebido y el empleo útil. </a:t>
            </a:r>
          </a:p>
          <a:p>
            <a:pPr algn="just">
              <a:spcAft>
                <a:spcPts val="600"/>
              </a:spcAft>
            </a:pPr>
            <a:r>
              <a:rPr lang="es-AR" sz="1050" dirty="0">
                <a:solidFill>
                  <a:srgbClr val="000000"/>
                </a:solidFill>
                <a:latin typeface="Bookman Old Style" panose="02050604050505020204" pitchFamily="18" charset="0"/>
              </a:rPr>
              <a:t>La </a:t>
            </a:r>
            <a:r>
              <a:rPr lang="es-AR" sz="1050" b="1" u="sng" dirty="0">
                <a:solidFill>
                  <a:srgbClr val="000000"/>
                </a:solidFill>
                <a:latin typeface="Bookman Old Style" panose="02050604050505020204" pitchFamily="18" charset="0"/>
              </a:rPr>
              <a:t>gestión de negocios </a:t>
            </a:r>
            <a:r>
              <a:rPr lang="es-AR" sz="1050" dirty="0">
                <a:solidFill>
                  <a:srgbClr val="000000"/>
                </a:solidFill>
                <a:latin typeface="Bookman Old Style" panose="02050604050505020204" pitchFamily="18" charset="0"/>
              </a:rPr>
              <a:t>ajenos sin mandato es un cuasicontrato recogido en los arts. 1888 y siguientes del Código Civil. Con él se pretende regular los supuestos en los cuales una persona, espontáneamente, sin obligación ni facultad para ello, gestiona el negocio de otro para realizar actos útiles. Supongamos que el piso del vecino se ha inundado, de él sale abundante agua y no hay nadie dentro que pueda detener esa situación. El cuasicontrato supondría que una persona ajena tira abajo la puerta de la casa, cierra los grifos origen de la inundación, minimiza el daño y se pone en contacto con el dueño.</a:t>
            </a:r>
          </a:p>
          <a:p>
            <a:pPr algn="just">
              <a:spcAft>
                <a:spcPts val="600"/>
              </a:spcAft>
            </a:pPr>
            <a:r>
              <a:rPr lang="es-AR" sz="900" dirty="0">
                <a:solidFill>
                  <a:srgbClr val="000000"/>
                </a:solidFill>
                <a:latin typeface="Bookman Old Style" panose="02050604050505020204" pitchFamily="18" charset="0"/>
                <a:hlinkClick r:id="rId2"/>
              </a:rPr>
              <a:t>https://www.expansion.com/diccionario-juridico/gestion-de-negocios-ajenos.html</a:t>
            </a:r>
            <a:endParaRPr lang="es-AR" sz="900" dirty="0">
              <a:solidFill>
                <a:srgbClr val="000000"/>
              </a:solidFill>
              <a:latin typeface="Bookman Old Style" panose="02050604050505020204" pitchFamily="18" charset="0"/>
            </a:endParaRPr>
          </a:p>
          <a:p>
            <a:pPr algn="just">
              <a:spcBef>
                <a:spcPts val="600"/>
              </a:spcBef>
              <a:spcAft>
                <a:spcPts val="600"/>
              </a:spcAft>
            </a:pPr>
            <a:r>
              <a:rPr lang="es-AR" sz="1050" dirty="0">
                <a:solidFill>
                  <a:srgbClr val="000000"/>
                </a:solidFill>
                <a:latin typeface="Bookman Old Style" panose="02050604050505020204" pitchFamily="18" charset="0"/>
              </a:rPr>
              <a:t>El llamado pago sin causa o </a:t>
            </a:r>
            <a:r>
              <a:rPr lang="es-AR" sz="1050" b="1" u="sng" dirty="0">
                <a:solidFill>
                  <a:srgbClr val="000000"/>
                </a:solidFill>
                <a:latin typeface="Bookman Old Style" panose="02050604050505020204" pitchFamily="18" charset="0"/>
              </a:rPr>
              <a:t>pago de lo indebido</a:t>
            </a:r>
            <a:r>
              <a:rPr lang="es-AR" sz="1050" b="1" dirty="0">
                <a:solidFill>
                  <a:srgbClr val="000000"/>
                </a:solidFill>
                <a:latin typeface="Bookman Old Style" panose="02050604050505020204" pitchFamily="18" charset="0"/>
              </a:rPr>
              <a:t> </a:t>
            </a:r>
            <a:r>
              <a:rPr lang="es-AR" sz="1050" dirty="0">
                <a:solidFill>
                  <a:srgbClr val="000000"/>
                </a:solidFill>
                <a:latin typeface="Bookman Old Style" panose="02050604050505020204" pitchFamily="18" charset="0"/>
              </a:rPr>
              <a:t>no es propiamente un pago, sino sólo un hecho material de desplazamiento de bienes que, por no corresponder a un título que lo justifique, puede ser corregido o rectificado por el ordenamiento jurídico, no es propiamente un pago pues no corresponde a una obligación preexistente, la cual, a su vez, requiere para existir un hecho generador que le dé nacimiento: la causa o título. </a:t>
            </a:r>
          </a:p>
          <a:p>
            <a:pPr algn="just">
              <a:spcAft>
                <a:spcPts val="600"/>
              </a:spcAft>
            </a:pPr>
            <a:r>
              <a:rPr lang="es-AR" sz="1050" dirty="0">
                <a:solidFill>
                  <a:srgbClr val="000000"/>
                </a:solidFill>
                <a:latin typeface="Bookman Old Style" panose="02050604050505020204" pitchFamily="18" charset="0"/>
              </a:rPr>
              <a:t>Quien paga lo que no debe, en verdad no está pagando, pues el pago es el medio de extinción obligacional arquetípico o por antonomasia y, por ende, requiere de una obligación preexistente que cancelar. Hay quienes sostienen que en cambio podría usarse a cambio la expresión "entrega de lo indebido".</a:t>
            </a:r>
          </a:p>
          <a:p>
            <a:pPr algn="just">
              <a:spcAft>
                <a:spcPts val="600"/>
              </a:spcAft>
            </a:pPr>
            <a:r>
              <a:rPr lang="es-AR" sz="1050" dirty="0">
                <a:solidFill>
                  <a:srgbClr val="000000"/>
                </a:solidFill>
                <a:latin typeface="Bookman Old Style" panose="02050604050505020204" pitchFamily="18" charset="0"/>
              </a:rPr>
              <a:t>"Pagar lo indebido es ejecutar una prestación a la cual no se está obligado, y sin tener la voluntad de pagar la deuda de otro. El solvens (el que entrega) se convierte en acreedor y el accipiens (e que recibe) en deudor de la restitución".</a:t>
            </a:r>
          </a:p>
          <a:p>
            <a:pPr algn="just">
              <a:spcAft>
                <a:spcPts val="600"/>
              </a:spcAft>
            </a:pPr>
            <a:r>
              <a:rPr lang="es-AR" sz="1050" dirty="0">
                <a:solidFill>
                  <a:srgbClr val="000000"/>
                </a:solidFill>
                <a:latin typeface="Bookman Old Style" panose="02050604050505020204" pitchFamily="18" charset="0"/>
              </a:rPr>
              <a:t>Es dable aclarar que para poder hablar con propiedad de un pago indebido, el mismo debe ser lícito y voluntario. Y que cuando se produce una traslación de bienes del "solvens" al "accipiens" desprovista de causa legítima, no puede entenderse que ha mediado un pago sino un enriquecimiento sin causa, que es el que da lugar a la repetición.</a:t>
            </a:r>
          </a:p>
          <a:p>
            <a:pPr algn="just">
              <a:spcAft>
                <a:spcPts val="600"/>
              </a:spcAft>
            </a:pPr>
            <a:r>
              <a:rPr lang="es-AR" sz="900" dirty="0">
                <a:solidFill>
                  <a:srgbClr val="000000"/>
                </a:solidFill>
                <a:latin typeface="Bookman Old Style" panose="02050604050505020204" pitchFamily="18" charset="0"/>
                <a:hlinkClick r:id="rId3"/>
              </a:rPr>
              <a:t>https://www.scba.gov.ar/leyorganica/ccyc30/pdfley/Lopez_Mesa_Elllamadopagoindebido.pdf</a:t>
            </a:r>
            <a:endParaRPr lang="es-AR" sz="900" dirty="0">
              <a:solidFill>
                <a:srgbClr val="000000"/>
              </a:solidFill>
              <a:latin typeface="Bookman Old Style" panose="02050604050505020204" pitchFamily="18" charset="0"/>
            </a:endParaRPr>
          </a:p>
          <a:p>
            <a:pPr algn="just">
              <a:spcBef>
                <a:spcPts val="600"/>
              </a:spcBef>
              <a:spcAft>
                <a:spcPts val="600"/>
              </a:spcAft>
            </a:pPr>
            <a:r>
              <a:rPr lang="es-AR" sz="1050" b="1" u="sng" dirty="0">
                <a:solidFill>
                  <a:srgbClr val="000000"/>
                </a:solidFill>
                <a:latin typeface="Bookman Old Style" panose="02050604050505020204" pitchFamily="18" charset="0"/>
              </a:rPr>
              <a:t>Empleo Útil:  </a:t>
            </a:r>
            <a:r>
              <a:rPr lang="es-AR" sz="1050" dirty="0">
                <a:solidFill>
                  <a:srgbClr val="000000"/>
                </a:solidFill>
                <a:latin typeface="Bookman Old Style" panose="02050604050505020204" pitchFamily="18" charset="0"/>
              </a:rPr>
              <a:t>“Quien, sin ser gestor de negocios ni mandatario, realiza un gasto, en interés total o parcialmente ajeno, tiene derecho a que le sea reembolsado su valor, en cuanto haya resultado de utilidad, aunque después ésta llegue a cesar.</a:t>
            </a:r>
          </a:p>
          <a:p>
            <a:pPr algn="just">
              <a:spcAft>
                <a:spcPts val="600"/>
              </a:spcAft>
            </a:pPr>
            <a:r>
              <a:rPr lang="es-AR" sz="1050" dirty="0">
                <a:solidFill>
                  <a:srgbClr val="000000"/>
                </a:solidFill>
                <a:latin typeface="Bookman Old Style" panose="02050604050505020204" pitchFamily="18" charset="0"/>
              </a:rPr>
              <a:t>El reembolso incluye los intereses, desde la fecha en que el gasto se efectúa.”       </a:t>
            </a:r>
            <a:r>
              <a:rPr lang="es-AR" sz="1050" b="1" dirty="0">
                <a:solidFill>
                  <a:srgbClr val="2832F8"/>
                </a:solidFill>
                <a:latin typeface="Bookman Old Style" panose="02050604050505020204" pitchFamily="18" charset="0"/>
              </a:rPr>
              <a:t>Art. 1791 CCyC</a:t>
            </a:r>
            <a:endParaRPr lang="es-AR" sz="1100" b="1" dirty="0">
              <a:solidFill>
                <a:srgbClr val="2832F8"/>
              </a:solidFill>
              <a:latin typeface="Bookman Old Style" panose="02050604050505020204" pitchFamily="18" charset="0"/>
            </a:endParaRPr>
          </a:p>
        </p:txBody>
      </p:sp>
      <p:sp>
        <p:nvSpPr>
          <p:cNvPr id="4" name="Título 1">
            <a:extLst>
              <a:ext uri="{FF2B5EF4-FFF2-40B4-BE49-F238E27FC236}">
                <a16:creationId xmlns:a16="http://schemas.microsoft.com/office/drawing/2014/main" id="{F571339F-B963-4332-B789-3034BFE1F286}"/>
              </a:ext>
            </a:extLst>
          </p:cNvPr>
          <p:cNvSpPr txBox="1">
            <a:spLocks/>
          </p:cNvSpPr>
          <p:nvPr/>
        </p:nvSpPr>
        <p:spPr>
          <a:xfrm>
            <a:off x="5893266" y="365621"/>
            <a:ext cx="2764172" cy="481668"/>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2400" dirty="0"/>
              <a:t>Información auxiliar</a:t>
            </a:r>
          </a:p>
        </p:txBody>
      </p:sp>
    </p:spTree>
    <p:extLst>
      <p:ext uri="{BB962C8B-B14F-4D97-AF65-F5344CB8AC3E}">
        <p14:creationId xmlns:p14="http://schemas.microsoft.com/office/powerpoint/2010/main" val="114543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E49B0B-0C9D-45FC-98D2-7813E5F46563}"/>
              </a:ext>
            </a:extLst>
          </p:cNvPr>
          <p:cNvSpPr txBox="1"/>
          <p:nvPr/>
        </p:nvSpPr>
        <p:spPr>
          <a:xfrm>
            <a:off x="591424" y="767735"/>
            <a:ext cx="7961152" cy="5801588"/>
          </a:xfrm>
          <a:prstGeom prst="rect">
            <a:avLst/>
          </a:prstGeom>
          <a:noFill/>
        </p:spPr>
        <p:txBody>
          <a:bodyPr wrap="square">
            <a:spAutoFit/>
          </a:bodyPr>
          <a:lstStyle/>
          <a:p>
            <a:pPr algn="l">
              <a:spcAft>
                <a:spcPts val="600"/>
              </a:spcAft>
            </a:pPr>
            <a:r>
              <a:rPr lang="es-AR" sz="1400" b="1" i="0" dirty="0">
                <a:solidFill>
                  <a:srgbClr val="000000"/>
                </a:solidFill>
                <a:effectLst/>
                <a:latin typeface="Bookman Old Style" panose="02050604050505020204" pitchFamily="18" charset="0"/>
              </a:rPr>
              <a:t>*Cuasidelito</a:t>
            </a:r>
          </a:p>
          <a:p>
            <a:pPr algn="just">
              <a:spcAft>
                <a:spcPts val="600"/>
              </a:spcAft>
            </a:pPr>
            <a:r>
              <a:rPr lang="es-AR" sz="1400" b="0" i="0" spc="-60" dirty="0">
                <a:solidFill>
                  <a:srgbClr val="000000"/>
                </a:solidFill>
                <a:effectLst/>
                <a:latin typeface="Bookman Old Style" panose="02050604050505020204" pitchFamily="18" charset="0"/>
              </a:rPr>
              <a:t>Es el acto ilícito realizado con culpa, pero sin mala intención (concepto moderno distinto del concepto romano primitivo). </a:t>
            </a:r>
            <a:r>
              <a:rPr lang="es-AR" sz="1400" spc="-60" dirty="0">
                <a:solidFill>
                  <a:srgbClr val="000000"/>
                </a:solidFill>
                <a:latin typeface="Bookman Old Style" panose="02050604050505020204" pitchFamily="18" charset="0"/>
              </a:rPr>
              <a:t>Como regla general los cuasidelitos se encuentran exentos de sanción penal salvo excepciones legales. Entre estos últimos se encuentran los que se ejecutan con “imprudencia temeraria”.</a:t>
            </a:r>
            <a:endParaRPr lang="es-AR" sz="1400" b="0" i="0" spc="-60" dirty="0">
              <a:solidFill>
                <a:srgbClr val="000000"/>
              </a:solidFill>
              <a:effectLst/>
              <a:latin typeface="Bookman Old Style" panose="02050604050505020204" pitchFamily="18" charset="0"/>
            </a:endParaRPr>
          </a:p>
          <a:p>
            <a:pPr>
              <a:spcBef>
                <a:spcPts val="600"/>
              </a:spcBef>
              <a:spcAft>
                <a:spcPts val="600"/>
              </a:spcAft>
            </a:pPr>
            <a:r>
              <a:rPr lang="es-AR" sz="1400" b="1" dirty="0">
                <a:solidFill>
                  <a:srgbClr val="000000"/>
                </a:solidFill>
                <a:latin typeface="Bookman Old Style" panose="02050604050505020204" pitchFamily="18" charset="0"/>
              </a:rPr>
              <a:t>*Enriquecimiento sin causa</a:t>
            </a:r>
          </a:p>
          <a:p>
            <a:pPr algn="just">
              <a:spcAft>
                <a:spcPts val="600"/>
              </a:spcAft>
            </a:pPr>
            <a:r>
              <a:rPr lang="es-AR" sz="1400" dirty="0">
                <a:solidFill>
                  <a:srgbClr val="000000"/>
                </a:solidFill>
                <a:latin typeface="Bookman Old Style" panose="02050604050505020204" pitchFamily="18" charset="0"/>
              </a:rPr>
              <a:t>Se habla de enriquecimiento sin causa o injusto, o enriquecimiento injustificado, para referirse al desplazamiento de bienes, provechos o ventajas que se produce entre un patrimonio que se enriquece y otro que se empobrece, sin que exista una causa que lo justifique.</a:t>
            </a:r>
          </a:p>
          <a:p>
            <a:pPr algn="just">
              <a:spcAft>
                <a:spcPts val="600"/>
              </a:spcAft>
            </a:pPr>
            <a:r>
              <a:rPr lang="es-AR" sz="1400" dirty="0">
                <a:solidFill>
                  <a:srgbClr val="000000"/>
                </a:solidFill>
                <a:latin typeface="Bookman Old Style" panose="02050604050505020204" pitchFamily="18" charset="0"/>
              </a:rPr>
              <a:t>Uno de los supuestos más evidentes es el que se produce como consecuencia del pago de lo indebido. Por ejemplo, una persona recibe algo que no tenía derecho a cobrar o que por error le ha sido indebidamente entregado. Uno de sus efectos legales es la restitución del valor que resulte de la diferencia quien se enriquece y quien se empobrece, es decir, restaurar el equilibrio alterado por el desplazamiento sin justificación.</a:t>
            </a:r>
          </a:p>
          <a:p>
            <a:pPr algn="just">
              <a:spcAft>
                <a:spcPts val="600"/>
              </a:spcAft>
            </a:pPr>
            <a:r>
              <a:rPr lang="es-AR" sz="1100" dirty="0">
                <a:solidFill>
                  <a:srgbClr val="000000"/>
                </a:solidFill>
                <a:latin typeface="Bookman Old Style" panose="02050604050505020204" pitchFamily="18" charset="0"/>
              </a:rPr>
              <a:t>Un ejemplo claro de ello es la Sentencia del Tribunal Supremo de 28 de octubre de 2015;</a:t>
            </a:r>
          </a:p>
          <a:p>
            <a:pPr algn="just">
              <a:spcAft>
                <a:spcPts val="600"/>
              </a:spcAft>
            </a:pPr>
            <a:r>
              <a:rPr lang="es-AR" sz="1100" i="1" dirty="0">
                <a:solidFill>
                  <a:srgbClr val="000000"/>
                </a:solidFill>
                <a:latin typeface="Bookman Old Style" panose="02050604050505020204" pitchFamily="18" charset="0"/>
              </a:rPr>
              <a:t>Pablo arrienda un local a Irene a cambio de una renta que devino, con el transcurso del tiempo, muy inferior a los precios de mercado. En el contrato habían pactado que Irene no podría subarrendar. Esta cláusula del contrato refleja la voluntad de las partes de que cualquier oportunidad de utilizar el local por parte de cualquier tercero que no fuera Irene, “era” de Pablo, no de Irene. Pablo, pues, como propietario tiene derecho a todos los rendimientos que produzca el local salvo los que hubiera cedido – a cambio de la renta – a través del contrato de arrendamiento. Irene encontró a un tercero, llamémosle Ramiro, que estaba dispuesto a pagarle una renta muy superior a la que Irene pagaba a Pablo a cambio de que Irene le subarrendara el local. Irene subarrienda a Ramiro y recibe esa renta. Pablo se entera y reclama a Irene. El Tribunal Supremo da la razón a Pablo.</a:t>
            </a:r>
          </a:p>
          <a:p>
            <a:pPr algn="just">
              <a:spcAft>
                <a:spcPts val="600"/>
              </a:spcAft>
            </a:pPr>
            <a:r>
              <a:rPr lang="es-AR" sz="1100" dirty="0">
                <a:solidFill>
                  <a:srgbClr val="000000"/>
                </a:solidFill>
                <a:latin typeface="Bookman Old Style" panose="02050604050505020204" pitchFamily="18" charset="0"/>
              </a:rPr>
              <a:t>En este supuesto, la demandada actuó al margen del contrato de arrendamiento, pues la cesión que efectuó del local no fue en su condición de arrendataria, sino que simuló la posición de propietaria.</a:t>
            </a:r>
          </a:p>
        </p:txBody>
      </p:sp>
      <p:sp>
        <p:nvSpPr>
          <p:cNvPr id="4" name="Título 1">
            <a:extLst>
              <a:ext uri="{FF2B5EF4-FFF2-40B4-BE49-F238E27FC236}">
                <a16:creationId xmlns:a16="http://schemas.microsoft.com/office/drawing/2014/main" id="{21463C99-AB2D-463F-8FE5-4E7826C9E39E}"/>
              </a:ext>
            </a:extLst>
          </p:cNvPr>
          <p:cNvSpPr txBox="1">
            <a:spLocks/>
          </p:cNvSpPr>
          <p:nvPr/>
        </p:nvSpPr>
        <p:spPr>
          <a:xfrm>
            <a:off x="5893266" y="365621"/>
            <a:ext cx="2764172" cy="481668"/>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2400" dirty="0"/>
              <a:t>Información auxiliar</a:t>
            </a:r>
          </a:p>
        </p:txBody>
      </p:sp>
    </p:spTree>
    <p:extLst>
      <p:ext uri="{BB962C8B-B14F-4D97-AF65-F5344CB8AC3E}">
        <p14:creationId xmlns:p14="http://schemas.microsoft.com/office/powerpoint/2010/main" val="1295623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E49B0B-0C9D-45FC-98D2-7813E5F46563}"/>
              </a:ext>
            </a:extLst>
          </p:cNvPr>
          <p:cNvSpPr txBox="1"/>
          <p:nvPr/>
        </p:nvSpPr>
        <p:spPr>
          <a:xfrm>
            <a:off x="591424" y="767735"/>
            <a:ext cx="7961152" cy="5570756"/>
          </a:xfrm>
          <a:prstGeom prst="rect">
            <a:avLst/>
          </a:prstGeom>
          <a:noFill/>
        </p:spPr>
        <p:txBody>
          <a:bodyPr wrap="square">
            <a:spAutoFit/>
          </a:bodyPr>
          <a:lstStyle/>
          <a:p>
            <a:pPr algn="l">
              <a:spcAft>
                <a:spcPts val="600"/>
              </a:spcAft>
            </a:pPr>
            <a:r>
              <a:rPr lang="es-AR" sz="1400" b="1" i="0" dirty="0">
                <a:solidFill>
                  <a:srgbClr val="000000"/>
                </a:solidFill>
                <a:effectLst/>
                <a:latin typeface="Bookman Old Style" panose="02050604050505020204" pitchFamily="18" charset="0"/>
              </a:rPr>
              <a:t>*Abuso del derecho</a:t>
            </a:r>
          </a:p>
          <a:p>
            <a:pPr algn="just">
              <a:spcAft>
                <a:spcPts val="600"/>
              </a:spcAft>
            </a:pPr>
            <a:r>
              <a:rPr lang="es-AR" sz="1100" b="0" i="0" spc="-60" dirty="0">
                <a:solidFill>
                  <a:srgbClr val="000000"/>
                </a:solidFill>
                <a:effectLst/>
                <a:latin typeface="Bookman Old Style" panose="02050604050505020204" pitchFamily="18" charset="0"/>
              </a:rPr>
              <a:t>Se dice del ejercicio de un derecho excediendo los límites fijados por la buena fe o por el fin en vista del cual ese derecho se ha conferido. En el derecho moderno ha terminado por imponerse la teoría del abuso del derecho no sólo en la doctrina, sino también en la jurisprudencia y en algunas leyes.</a:t>
            </a:r>
          </a:p>
          <a:p>
            <a:pPr algn="just">
              <a:spcAft>
                <a:spcPts val="600"/>
              </a:spcAft>
            </a:pPr>
            <a:r>
              <a:rPr lang="es-AR" sz="1100" b="0" i="0" spc="-60" dirty="0">
                <a:solidFill>
                  <a:srgbClr val="000000"/>
                </a:solidFill>
                <a:effectLst/>
                <a:latin typeface="Bookman Old Style" panose="02050604050505020204" pitchFamily="18" charset="0"/>
              </a:rPr>
              <a:t>Los derechos no pueden ser puestos al servicio de la malicia, de la voluntad de dañar al prójimo, de la mala fe; tienen un espíritu, que es la razón por la cual la ley los ha concedido; es evidentemente ilegitimo ejercerlos en contra de los fines que inspiraron la ley (Josserand).</a:t>
            </a:r>
          </a:p>
          <a:p>
            <a:pPr algn="just">
              <a:spcAft>
                <a:spcPts val="600"/>
              </a:spcAft>
            </a:pPr>
            <a:r>
              <a:rPr lang="es-AR" sz="1100" b="0" i="0" spc="-60" dirty="0">
                <a:solidFill>
                  <a:srgbClr val="000000"/>
                </a:solidFill>
                <a:effectLst/>
                <a:latin typeface="Bookman Old Style" panose="02050604050505020204" pitchFamily="18" charset="0"/>
              </a:rPr>
              <a:t>La ley establece una doble directiva en cuanto al criterio discriminativo del ejercicio abusivo del derecho: a) hay abuso de derecho cuando se lo ejerce contrariamente al objeto de su institución, a su espíritu y a su finalidad; cuando de lo desvía del destino para el cual ha sido creado; cuando se contrarían los fines de su reconocimiento; y b) segundo, </a:t>
            </a:r>
            <a:r>
              <a:rPr lang="es-AR" sz="1100" b="1" i="0" spc="-60" dirty="0">
                <a:solidFill>
                  <a:srgbClr val="000000"/>
                </a:solidFill>
                <a:effectLst/>
                <a:latin typeface="Bookman Old Style" panose="02050604050505020204" pitchFamily="18" charset="0"/>
              </a:rPr>
              <a:t>la subordinación, en el ejercicio de un derecho, del orden jurídico al orden moral</a:t>
            </a:r>
            <a:r>
              <a:rPr lang="es-AR" sz="1100" b="0" i="0" spc="-60" dirty="0">
                <a:solidFill>
                  <a:srgbClr val="000000"/>
                </a:solidFill>
                <a:effectLst/>
                <a:latin typeface="Bookman Old Style" panose="02050604050505020204" pitchFamily="18" charset="0"/>
              </a:rPr>
              <a:t>; por eso la ley califica de abusivo el ejercicio de un derecho que excede los límites impuestos por la buena fe, la moral y las buenas costumbres.</a:t>
            </a:r>
          </a:p>
          <a:p>
            <a:pPr algn="just">
              <a:spcAft>
                <a:spcPts val="600"/>
              </a:spcAft>
            </a:pPr>
            <a:r>
              <a:rPr lang="es-AR" sz="1200" spc="-60" dirty="0">
                <a:solidFill>
                  <a:srgbClr val="000000"/>
                </a:solidFill>
                <a:latin typeface="Bookman Old Style" panose="02050604050505020204" pitchFamily="18" charset="0"/>
              </a:rPr>
              <a:t>Comparación:</a:t>
            </a:r>
            <a:endParaRPr lang="es-AR" sz="1200" b="0" i="0" spc="-60" dirty="0">
              <a:solidFill>
                <a:srgbClr val="000000"/>
              </a:solidFill>
              <a:effectLst/>
              <a:latin typeface="Bookman Old Style" panose="02050604050505020204" pitchFamily="18" charset="0"/>
            </a:endParaRPr>
          </a:p>
          <a:p>
            <a:pPr algn="just">
              <a:spcAft>
                <a:spcPts val="600"/>
              </a:spcAft>
            </a:pPr>
            <a:r>
              <a:rPr lang="es-AR" sz="1100" spc="-60" dirty="0">
                <a:solidFill>
                  <a:srgbClr val="000000"/>
                </a:solidFill>
                <a:latin typeface="Bookman Old Style" panose="02050604050505020204" pitchFamily="18" charset="0"/>
              </a:rPr>
              <a:t>Art. 1.071 CC: “El ejercicio regular de un derecho propio o el cumplimiento de una obligación legal no puede constituir como ilícito ningún acto. // La ley no ampara el ejercicio abusivo de los derechos. Se considerará tal al que contraríe los fines que aquélla tuvo en mira al reconocerlos o al que exceda los límites impuestos por la buena fe, la moral y las buenas costumbres.”</a:t>
            </a:r>
          </a:p>
          <a:p>
            <a:pPr algn="just">
              <a:spcAft>
                <a:spcPts val="600"/>
              </a:spcAft>
            </a:pPr>
            <a:r>
              <a:rPr lang="es-AR" sz="1100" spc="-60" dirty="0">
                <a:solidFill>
                  <a:srgbClr val="000000"/>
                </a:solidFill>
                <a:latin typeface="Bookman Old Style" panose="02050604050505020204" pitchFamily="18" charset="0"/>
              </a:rPr>
              <a:t>Art. 10 CCC: “ Abuso del derecho. El ejercicio regular de un derecho propio o el cumplimiento de una obligación legal no puede constituir como ilícito ningún acto.</a:t>
            </a:r>
          </a:p>
          <a:p>
            <a:pPr algn="just">
              <a:spcAft>
                <a:spcPts val="600"/>
              </a:spcAft>
            </a:pPr>
            <a:r>
              <a:rPr lang="es-AR" sz="1100" spc="-60" dirty="0">
                <a:solidFill>
                  <a:srgbClr val="000000"/>
                </a:solidFill>
                <a:latin typeface="Bookman Old Style" panose="02050604050505020204" pitchFamily="18" charset="0"/>
              </a:rPr>
              <a:t>La ley no ampara el ejercicio abusivo de los derechos. Se considera tal el que contraría los fines del ordenamiento jurídico o el que excede los límites impuestos por la buena fe, la moral y las buenas costumbres.</a:t>
            </a:r>
          </a:p>
          <a:p>
            <a:pPr algn="just">
              <a:spcAft>
                <a:spcPts val="600"/>
              </a:spcAft>
            </a:pPr>
            <a:r>
              <a:rPr lang="es-AR" sz="1100" spc="-60" dirty="0">
                <a:solidFill>
                  <a:srgbClr val="000000"/>
                </a:solidFill>
                <a:latin typeface="Bookman Old Style" panose="02050604050505020204" pitchFamily="18" charset="0"/>
              </a:rPr>
              <a:t>El juez debe ordenar lo necesario para evitar los efectos del ejercicio abusivo o de la situación jurídica abusiva y, si correspondiere, procurar la reposición al estado de hecho anterior y fijar una indemnización.”</a:t>
            </a:r>
          </a:p>
          <a:p>
            <a:pPr algn="just">
              <a:spcAft>
                <a:spcPts val="600"/>
              </a:spcAft>
            </a:pPr>
            <a:r>
              <a:rPr lang="es-AR" sz="1100" b="0" i="0" spc="-60" dirty="0">
                <a:solidFill>
                  <a:srgbClr val="000000"/>
                </a:solidFill>
                <a:effectLst/>
                <a:latin typeface="Bookman Old Style" panose="02050604050505020204" pitchFamily="18" charset="0"/>
              </a:rPr>
              <a:t>Un ejemplo es el de la posición dominante en el mercado: el abuso de posición dominante puede darse de diversas maneras, sea por un ejercicio abusivo de los derechos que surgen de la posición dominante en el mercado, sea directamente por una actuación de mala fe.</a:t>
            </a:r>
          </a:p>
          <a:p>
            <a:pPr algn="just">
              <a:spcAft>
                <a:spcPts val="600"/>
              </a:spcAft>
            </a:pPr>
            <a:r>
              <a:rPr lang="es-AR" sz="1200" spc="-60" dirty="0">
                <a:solidFill>
                  <a:srgbClr val="000000"/>
                </a:solidFill>
                <a:latin typeface="Bookman Old Style" panose="02050604050505020204" pitchFamily="18" charset="0"/>
              </a:rPr>
              <a:t>Casos en Argentina:  </a:t>
            </a:r>
            <a:r>
              <a:rPr lang="es-AR" sz="1200" spc="-60" dirty="0">
                <a:solidFill>
                  <a:srgbClr val="000000"/>
                </a:solidFill>
                <a:latin typeface="Bookman Old Style" panose="02050604050505020204" pitchFamily="18" charset="0"/>
                <a:hlinkClick r:id="rId2"/>
              </a:rPr>
              <a:t>https://aldiaargentina.microjuris.com/tag/abuso-del-derecho/</a:t>
            </a:r>
            <a:endParaRPr lang="es-AR" sz="1200" spc="-60" dirty="0">
              <a:solidFill>
                <a:srgbClr val="000000"/>
              </a:solidFill>
              <a:latin typeface="Bookman Old Style" panose="02050604050505020204" pitchFamily="18" charset="0"/>
            </a:endParaRPr>
          </a:p>
          <a:p>
            <a:pPr algn="just">
              <a:spcAft>
                <a:spcPts val="600"/>
              </a:spcAft>
            </a:pPr>
            <a:endParaRPr lang="es-AR" sz="1100" b="0" i="0" spc="-60" dirty="0">
              <a:solidFill>
                <a:srgbClr val="000000"/>
              </a:solidFill>
              <a:effectLst/>
              <a:latin typeface="Bookman Old Style" panose="02050604050505020204" pitchFamily="18" charset="0"/>
            </a:endParaRPr>
          </a:p>
        </p:txBody>
      </p:sp>
      <p:sp>
        <p:nvSpPr>
          <p:cNvPr id="4" name="Título 1">
            <a:extLst>
              <a:ext uri="{FF2B5EF4-FFF2-40B4-BE49-F238E27FC236}">
                <a16:creationId xmlns:a16="http://schemas.microsoft.com/office/drawing/2014/main" id="{21463C99-AB2D-463F-8FE5-4E7826C9E39E}"/>
              </a:ext>
            </a:extLst>
          </p:cNvPr>
          <p:cNvSpPr txBox="1">
            <a:spLocks/>
          </p:cNvSpPr>
          <p:nvPr/>
        </p:nvSpPr>
        <p:spPr>
          <a:xfrm>
            <a:off x="5893266" y="365621"/>
            <a:ext cx="2764172" cy="481668"/>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2400" dirty="0"/>
              <a:t>Información auxiliar</a:t>
            </a:r>
          </a:p>
        </p:txBody>
      </p:sp>
    </p:spTree>
    <p:extLst>
      <p:ext uri="{BB962C8B-B14F-4D97-AF65-F5344CB8AC3E}">
        <p14:creationId xmlns:p14="http://schemas.microsoft.com/office/powerpoint/2010/main" val="263795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Obligaciones </a:t>
            </a:r>
            <a:endParaRPr lang="es-ES" dirty="0">
              <a:effectLst/>
            </a:endParaRPr>
          </a:p>
        </p:txBody>
      </p:sp>
      <p:sp>
        <p:nvSpPr>
          <p:cNvPr id="3" name="Marcador de contenido 2"/>
          <p:cNvSpPr>
            <a:spLocks noGrp="1"/>
          </p:cNvSpPr>
          <p:nvPr>
            <p:ph idx="1"/>
          </p:nvPr>
        </p:nvSpPr>
        <p:spPr/>
        <p:txBody>
          <a:bodyPr>
            <a:normAutofit/>
          </a:bodyPr>
          <a:lstStyle/>
          <a:p>
            <a:r>
              <a:rPr lang="es-ES" dirty="0">
                <a:latin typeface="Times New Roman" pitchFamily="18" charset="0"/>
                <a:cs typeface="Times New Roman" pitchFamily="18" charset="0"/>
              </a:rPr>
              <a:t>Según sus efectos </a:t>
            </a:r>
          </a:p>
          <a:p>
            <a:pPr lvl="1"/>
            <a:r>
              <a:rPr lang="es-ES" dirty="0">
                <a:latin typeface="Times New Roman" pitchFamily="18" charset="0"/>
                <a:cs typeface="Times New Roman" pitchFamily="18" charset="0"/>
              </a:rPr>
              <a:t>CIVILES </a:t>
            </a:r>
            <a:endParaRPr lang="es-ES" dirty="0">
              <a:effectLst/>
              <a:latin typeface="Times New Roman" pitchFamily="18" charset="0"/>
              <a:cs typeface="Times New Roman" pitchFamily="18" charset="0"/>
            </a:endParaRPr>
          </a:p>
          <a:p>
            <a:pPr lvl="1"/>
            <a:r>
              <a:rPr lang="es-ES" dirty="0">
                <a:latin typeface="Times New Roman" pitchFamily="18" charset="0"/>
                <a:cs typeface="Times New Roman" pitchFamily="18" charset="0"/>
              </a:rPr>
              <a:t>NATURALES </a:t>
            </a:r>
            <a:endParaRPr lang="es-ES" dirty="0">
              <a:effectLst/>
              <a:latin typeface="Times New Roman" pitchFamily="18" charset="0"/>
              <a:cs typeface="Times New Roman" pitchFamily="18" charset="0"/>
            </a:endParaRPr>
          </a:p>
          <a:p>
            <a:r>
              <a:rPr lang="es-ES" dirty="0">
                <a:latin typeface="Times New Roman" pitchFamily="18" charset="0"/>
                <a:cs typeface="Times New Roman" pitchFamily="18" charset="0"/>
              </a:rPr>
              <a:t>Según su dependencia </a:t>
            </a:r>
          </a:p>
          <a:p>
            <a:pPr lvl="1"/>
            <a:r>
              <a:rPr lang="es-ES" dirty="0">
                <a:latin typeface="Times New Roman" pitchFamily="18" charset="0"/>
                <a:cs typeface="Times New Roman" pitchFamily="18" charset="0"/>
              </a:rPr>
              <a:t>PRINCIPALES </a:t>
            </a:r>
            <a:endParaRPr lang="es-ES" dirty="0">
              <a:effectLst/>
              <a:latin typeface="Times New Roman" pitchFamily="18" charset="0"/>
              <a:cs typeface="Times New Roman" pitchFamily="18" charset="0"/>
            </a:endParaRPr>
          </a:p>
          <a:p>
            <a:pPr lvl="1"/>
            <a:r>
              <a:rPr lang="es-ES" dirty="0">
                <a:latin typeface="Times New Roman" pitchFamily="18" charset="0"/>
                <a:cs typeface="Times New Roman" pitchFamily="18" charset="0"/>
              </a:rPr>
              <a:t>ACCESORIAS </a:t>
            </a:r>
            <a:endParaRPr lang="es-ES" dirty="0">
              <a:effectLst/>
              <a:latin typeface="Times New Roman" pitchFamily="18" charset="0"/>
              <a:cs typeface="Times New Roman" pitchFamily="18" charset="0"/>
            </a:endParaRPr>
          </a:p>
          <a:p>
            <a:r>
              <a:rPr lang="es-ES" dirty="0">
                <a:latin typeface="Times New Roman" pitchFamily="18" charset="0"/>
                <a:cs typeface="Times New Roman" pitchFamily="18" charset="0"/>
              </a:rPr>
              <a:t>Según el vínculo entre los sujetos pasivos</a:t>
            </a:r>
          </a:p>
          <a:p>
            <a:pPr lvl="1"/>
            <a:r>
              <a:rPr lang="es-ES" dirty="0">
                <a:latin typeface="Times New Roman" pitchFamily="18" charset="0"/>
                <a:cs typeface="Times New Roman" pitchFamily="18" charset="0"/>
              </a:rPr>
              <a:t>MANCOMUNADAS</a:t>
            </a:r>
          </a:p>
          <a:p>
            <a:pPr lvl="1"/>
            <a:r>
              <a:rPr lang="es-ES" dirty="0">
                <a:latin typeface="Times New Roman" pitchFamily="18" charset="0"/>
                <a:cs typeface="Times New Roman" pitchFamily="18" charset="0"/>
              </a:rPr>
              <a:t>SOLIDARIAS </a:t>
            </a:r>
            <a:endParaRPr lang="es-ES" dirty="0">
              <a:effectLst/>
              <a:latin typeface="Times New Roman" pitchFamily="18" charset="0"/>
              <a:cs typeface="Times New Roman" pitchFamily="18" charset="0"/>
            </a:endParaRPr>
          </a:p>
          <a:p>
            <a:pPr>
              <a:buNone/>
            </a:pPr>
            <a:endParaRPr lang="es-ES" dirty="0"/>
          </a:p>
        </p:txBody>
      </p:sp>
    </p:spTree>
    <p:extLst>
      <p:ext uri="{BB962C8B-B14F-4D97-AF65-F5344CB8AC3E}">
        <p14:creationId xmlns:p14="http://schemas.microsoft.com/office/powerpoint/2010/main" val="1577447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Según efectos</a:t>
            </a:r>
          </a:p>
        </p:txBody>
      </p:sp>
      <p:sp>
        <p:nvSpPr>
          <p:cNvPr id="3" name="Marcador de contenido 2"/>
          <p:cNvSpPr>
            <a:spLocks noGrp="1"/>
          </p:cNvSpPr>
          <p:nvPr>
            <p:ph idx="1"/>
          </p:nvPr>
        </p:nvSpPr>
        <p:spPr>
          <a:xfrm>
            <a:off x="457200" y="1524000"/>
            <a:ext cx="8077200" cy="4876800"/>
          </a:xfrm>
        </p:spPr>
        <p:txBody>
          <a:bodyPr>
            <a:normAutofit lnSpcReduction="10000"/>
          </a:bodyPr>
          <a:lstStyle/>
          <a:p>
            <a:r>
              <a:rPr lang="es-ES" sz="2800" b="1" dirty="0">
                <a:latin typeface="Times New Roman" pitchFamily="18" charset="0"/>
                <a:cs typeface="Times New Roman" pitchFamily="18" charset="0"/>
              </a:rPr>
              <a:t>Civiles</a:t>
            </a:r>
            <a:r>
              <a:rPr lang="es-ES" sz="2800" dirty="0">
                <a:latin typeface="Times New Roman" pitchFamily="18" charset="0"/>
                <a:cs typeface="Times New Roman" pitchFamily="18" charset="0"/>
              </a:rPr>
              <a:t>: el cumplimiento es exigible judicialmente.</a:t>
            </a:r>
          </a:p>
          <a:p>
            <a:pPr lvl="1">
              <a:spcBef>
                <a:spcPts val="1200"/>
              </a:spcBef>
            </a:pPr>
            <a:r>
              <a:rPr lang="es-ES" sz="1600" dirty="0">
                <a:latin typeface="Times New Roman" pitchFamily="18" charset="0"/>
                <a:cs typeface="Times New Roman" pitchFamily="18" charset="0"/>
              </a:rPr>
              <a:t>Pagar los perjuicios en caso de ocasionar daño en cosa ajena.</a:t>
            </a:r>
          </a:p>
          <a:p>
            <a:pPr lvl="1"/>
            <a:r>
              <a:rPr lang="es-ES" sz="1600" dirty="0">
                <a:latin typeface="Times New Roman" pitchFamily="18" charset="0"/>
                <a:cs typeface="Times New Roman" pitchFamily="18" charset="0"/>
              </a:rPr>
              <a:t>Un contrato de depósito.</a:t>
            </a:r>
          </a:p>
          <a:p>
            <a:pPr lvl="1"/>
            <a:r>
              <a:rPr lang="es-ES" sz="1600" dirty="0">
                <a:latin typeface="Times New Roman" pitchFamily="18" charset="0"/>
                <a:cs typeface="Times New Roman" pitchFamily="18" charset="0"/>
              </a:rPr>
              <a:t>Una orden de restricción.</a:t>
            </a:r>
          </a:p>
          <a:p>
            <a:pPr lvl="1"/>
            <a:r>
              <a:rPr lang="es-ES" sz="1600" dirty="0">
                <a:latin typeface="Times New Roman" pitchFamily="18" charset="0"/>
                <a:cs typeface="Times New Roman" pitchFamily="18" charset="0"/>
              </a:rPr>
              <a:t>Las obligaciones que nacen a partir del matrimonio.</a:t>
            </a:r>
            <a:endParaRPr lang="es-ES" sz="3200" dirty="0">
              <a:latin typeface="Times New Roman" pitchFamily="18" charset="0"/>
              <a:cs typeface="Times New Roman" pitchFamily="18" charset="0"/>
            </a:endParaRPr>
          </a:p>
          <a:p>
            <a:pPr algn="just">
              <a:spcBef>
                <a:spcPts val="2400"/>
              </a:spcBef>
            </a:pPr>
            <a:r>
              <a:rPr lang="es-ES" sz="2800" b="1" dirty="0">
                <a:latin typeface="Times New Roman" pitchFamily="18" charset="0"/>
                <a:cs typeface="Times New Roman" pitchFamily="18" charset="0"/>
              </a:rPr>
              <a:t>Naturales</a:t>
            </a:r>
            <a:r>
              <a:rPr lang="es-ES" sz="2800" dirty="0">
                <a:latin typeface="Times New Roman" pitchFamily="18" charset="0"/>
                <a:cs typeface="Times New Roman" pitchFamily="18" charset="0"/>
              </a:rPr>
              <a:t>: fundadas en el derecho natural, no dan derecho a exigir su cumplimiento. En caso de cumplimiento no se puede exigir la devolución de lo entregado. </a:t>
            </a:r>
            <a:r>
              <a:rPr lang="es-ES" sz="1100" dirty="0">
                <a:latin typeface="Times New Roman" pitchFamily="18" charset="0"/>
                <a:cs typeface="Times New Roman" pitchFamily="18" charset="0"/>
                <a:hlinkClick r:id="rId3"/>
              </a:rPr>
              <a:t>http://www.enciclopedia-juridica.com/d/obligaci%C3%B3n-natural/obligaci%C3%B3n-natural.htm</a:t>
            </a:r>
            <a:endParaRPr lang="es-ES" sz="1100" dirty="0">
              <a:latin typeface="Times New Roman" pitchFamily="18" charset="0"/>
              <a:cs typeface="Times New Roman" pitchFamily="18" charset="0"/>
            </a:endParaRPr>
          </a:p>
          <a:p>
            <a:pPr lvl="1">
              <a:spcBef>
                <a:spcPts val="1200"/>
              </a:spcBef>
            </a:pPr>
            <a:r>
              <a:rPr lang="es-ES" sz="1600" dirty="0">
                <a:latin typeface="Times New Roman" pitchFamily="18" charset="0"/>
                <a:cs typeface="Times New Roman" pitchFamily="18" charset="0"/>
              </a:rPr>
              <a:t>Un menor de edad que le presta dinero a otro.</a:t>
            </a:r>
          </a:p>
          <a:p>
            <a:pPr lvl="1"/>
            <a:r>
              <a:rPr lang="es-ES" sz="1600" dirty="0">
                <a:latin typeface="Times New Roman" pitchFamily="18" charset="0"/>
                <a:cs typeface="Times New Roman" pitchFamily="18" charset="0"/>
              </a:rPr>
              <a:t>Una deuda de juego.</a:t>
            </a:r>
          </a:p>
          <a:p>
            <a:pPr lvl="1"/>
            <a:r>
              <a:rPr lang="es-ES" sz="1600" dirty="0">
                <a:latin typeface="Times New Roman" pitchFamily="18" charset="0"/>
                <a:cs typeface="Times New Roman" pitchFamily="18" charset="0"/>
              </a:rPr>
              <a:t>Un demente que compra un producto sin estar en su capacidad plena.</a:t>
            </a:r>
          </a:p>
          <a:p>
            <a:pPr lvl="1"/>
            <a:r>
              <a:rPr lang="es-ES" sz="1600" dirty="0">
                <a:latin typeface="Times New Roman" pitchFamily="18" charset="0"/>
                <a:cs typeface="Times New Roman" pitchFamily="18" charset="0"/>
              </a:rPr>
              <a:t>Pago de una deuda sin obligación, habiendo creído estar obligado a pagarla.</a:t>
            </a:r>
          </a:p>
        </p:txBody>
      </p:sp>
    </p:spTree>
    <p:extLst>
      <p:ext uri="{BB962C8B-B14F-4D97-AF65-F5344CB8AC3E}">
        <p14:creationId xmlns:p14="http://schemas.microsoft.com/office/powerpoint/2010/main" val="210042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Según dependencia</a:t>
            </a:r>
          </a:p>
        </p:txBody>
      </p:sp>
      <p:sp>
        <p:nvSpPr>
          <p:cNvPr id="3" name="Marcador de contenido 2"/>
          <p:cNvSpPr>
            <a:spLocks noGrp="1"/>
          </p:cNvSpPr>
          <p:nvPr>
            <p:ph idx="1"/>
          </p:nvPr>
        </p:nvSpPr>
        <p:spPr/>
        <p:txBody>
          <a:bodyPr>
            <a:normAutofit fontScale="92500" lnSpcReduction="20000"/>
          </a:bodyPr>
          <a:lstStyle/>
          <a:p>
            <a:pPr algn="just"/>
            <a:r>
              <a:rPr lang="es-ES" sz="3500" b="1" dirty="0">
                <a:latin typeface="Times New Roman" pitchFamily="18" charset="0"/>
                <a:cs typeface="Times New Roman" pitchFamily="18" charset="0"/>
              </a:rPr>
              <a:t>Obligaciones principales</a:t>
            </a:r>
            <a:r>
              <a:rPr lang="es-ES" sz="3500" dirty="0">
                <a:latin typeface="Times New Roman" pitchFamily="18" charset="0"/>
                <a:cs typeface="Times New Roman" pitchFamily="18" charset="0"/>
              </a:rPr>
              <a:t>: existen por sí y tienen fin propio.</a:t>
            </a:r>
          </a:p>
          <a:p>
            <a:pPr algn="just">
              <a:buNone/>
            </a:pPr>
            <a:endParaRPr lang="es-ES" sz="2000" dirty="0">
              <a:latin typeface="Times New Roman" pitchFamily="18" charset="0"/>
              <a:cs typeface="Times New Roman" pitchFamily="18" charset="0"/>
            </a:endParaRPr>
          </a:p>
          <a:p>
            <a:pPr algn="just"/>
            <a:r>
              <a:rPr lang="es-ES" sz="3500" b="1" dirty="0">
                <a:latin typeface="Times New Roman" pitchFamily="18" charset="0"/>
                <a:cs typeface="Times New Roman" pitchFamily="18" charset="0"/>
              </a:rPr>
              <a:t>Obligaciones accesorias: </a:t>
            </a:r>
            <a:r>
              <a:rPr lang="es-ES" sz="3500" dirty="0">
                <a:latin typeface="Times New Roman" pitchFamily="18" charset="0"/>
                <a:cs typeface="Times New Roman" pitchFamily="18" charset="0"/>
              </a:rPr>
              <a:t>son subordinadas y agregadas a la principal.</a:t>
            </a:r>
          </a:p>
          <a:p>
            <a:pPr algn="just">
              <a:buNone/>
            </a:pPr>
            <a:endParaRPr lang="es-ES" sz="3500" dirty="0">
              <a:latin typeface="Times New Roman" pitchFamily="18" charset="0"/>
              <a:cs typeface="Times New Roman" pitchFamily="18" charset="0"/>
            </a:endParaRPr>
          </a:p>
          <a:p>
            <a:pPr marL="0" indent="0" algn="just">
              <a:spcBef>
                <a:spcPts val="600"/>
              </a:spcBef>
              <a:buNone/>
            </a:pPr>
            <a:r>
              <a:rPr lang="es-ES" sz="2800" dirty="0">
                <a:latin typeface="Times New Roman" pitchFamily="18" charset="0"/>
                <a:cs typeface="Times New Roman" pitchFamily="18" charset="0"/>
              </a:rPr>
              <a:t>Se considera obligación accesoria en relación con las personas obligadas principalmente, la contraída por </a:t>
            </a:r>
            <a:r>
              <a:rPr lang="es-ES" sz="2800" b="1" i="1" u="sng" dirty="0">
                <a:latin typeface="Times New Roman" pitchFamily="18" charset="0"/>
                <a:cs typeface="Times New Roman" pitchFamily="18" charset="0"/>
              </a:rPr>
              <a:t>garantes o fiadores</a:t>
            </a:r>
            <a:r>
              <a:rPr lang="es-ES" sz="2800" dirty="0">
                <a:latin typeface="Times New Roman" pitchFamily="18" charset="0"/>
                <a:cs typeface="Times New Roman" pitchFamily="18" charset="0"/>
              </a:rPr>
              <a:t>: por ejemplo, D se obliga a entregar a A un televisor, y G se constituye en fiador de tal obligación, es decir, que asume el compromiso de abonar la deuda en caso de que D no lo hiciere.  </a:t>
            </a:r>
            <a:r>
              <a:rPr lang="es-ES" sz="2200" i="1" dirty="0">
                <a:solidFill>
                  <a:srgbClr val="060EB6"/>
                </a:solidFill>
                <a:latin typeface="Times New Roman" pitchFamily="18" charset="0"/>
                <a:cs typeface="Times New Roman" pitchFamily="18" charset="0"/>
              </a:rPr>
              <a:t>(Se ve también en contratos)</a:t>
            </a:r>
          </a:p>
          <a:p>
            <a:pPr marL="0" indent="0" algn="r">
              <a:spcBef>
                <a:spcPts val="600"/>
              </a:spcBef>
              <a:buNone/>
            </a:pPr>
            <a:r>
              <a:rPr lang="es-AR" sz="1900" i="1" dirty="0">
                <a:latin typeface="Times New Roman" pitchFamily="18" charset="0"/>
                <a:cs typeface="Times New Roman" pitchFamily="18" charset="0"/>
              </a:rPr>
              <a:t>(EN ARTÍCULOS 856 a 857)</a:t>
            </a:r>
            <a:endParaRPr lang="es-ES" sz="1900" i="1" dirty="0">
              <a:latin typeface="Times New Roman" pitchFamily="18" charset="0"/>
              <a:cs typeface="Times New Roman" pitchFamily="18" charset="0"/>
            </a:endParaRPr>
          </a:p>
        </p:txBody>
      </p:sp>
    </p:spTree>
    <p:extLst>
      <p:ext uri="{BB962C8B-B14F-4D97-AF65-F5344CB8AC3E}">
        <p14:creationId xmlns:p14="http://schemas.microsoft.com/office/powerpoint/2010/main" val="277355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Según vínculo</a:t>
            </a:r>
          </a:p>
        </p:txBody>
      </p:sp>
      <p:sp>
        <p:nvSpPr>
          <p:cNvPr id="3" name="Marcador de contenido 2"/>
          <p:cNvSpPr>
            <a:spLocks noGrp="1"/>
          </p:cNvSpPr>
          <p:nvPr>
            <p:ph idx="1"/>
          </p:nvPr>
        </p:nvSpPr>
        <p:spPr>
          <a:xfrm>
            <a:off x="457200" y="1600200"/>
            <a:ext cx="8229600" cy="3923145"/>
          </a:xfrm>
        </p:spPr>
        <p:txBody>
          <a:bodyPr>
            <a:noAutofit/>
          </a:bodyPr>
          <a:lstStyle/>
          <a:p>
            <a:pPr algn="just"/>
            <a:r>
              <a:rPr lang="es-ES" sz="3200" b="1" dirty="0">
                <a:latin typeface="Times New Roman" pitchFamily="18" charset="0"/>
                <a:cs typeface="Times New Roman" pitchFamily="18" charset="0"/>
              </a:rPr>
              <a:t>Obligaciones mancomunadas: </a:t>
            </a:r>
            <a:r>
              <a:rPr lang="es-ES" sz="3200" dirty="0">
                <a:latin typeface="Times New Roman" pitchFamily="18" charset="0"/>
                <a:cs typeface="Times New Roman" pitchFamily="18" charset="0"/>
              </a:rPr>
              <a:t>cada uno de los acreedores o deudores ostenta una parte del crédito o deuda.</a:t>
            </a:r>
          </a:p>
          <a:p>
            <a:pPr algn="just"/>
            <a:endParaRPr lang="es-ES" sz="2000" dirty="0">
              <a:latin typeface="Times New Roman" pitchFamily="18" charset="0"/>
              <a:cs typeface="Times New Roman" pitchFamily="18" charset="0"/>
            </a:endParaRPr>
          </a:p>
          <a:p>
            <a:pPr algn="just"/>
            <a:r>
              <a:rPr lang="es-ES" sz="3200" b="1" dirty="0">
                <a:latin typeface="Times New Roman" pitchFamily="18" charset="0"/>
                <a:cs typeface="Times New Roman" pitchFamily="18" charset="0"/>
              </a:rPr>
              <a:t>Obligaciones solidarias: </a:t>
            </a:r>
            <a:r>
              <a:rPr lang="es-ES" sz="3200" dirty="0">
                <a:latin typeface="Times New Roman" pitchFamily="18" charset="0"/>
                <a:cs typeface="Times New Roman" pitchFamily="18" charset="0"/>
              </a:rPr>
              <a:t>cada acreedor solidario puede pedir la deuda íntegra al deudor que deberá pagarle todo y después los otros coacreedores podrán exigirle su parte.</a:t>
            </a:r>
          </a:p>
          <a:p>
            <a:pPr algn="r">
              <a:spcBef>
                <a:spcPts val="2400"/>
              </a:spcBef>
              <a:buNone/>
            </a:pPr>
            <a:r>
              <a:rPr lang="es-ES" sz="1800" i="1" dirty="0">
                <a:solidFill>
                  <a:srgbClr val="060EB6"/>
                </a:solidFill>
                <a:latin typeface="Times New Roman" pitchFamily="18" charset="0"/>
                <a:cs typeface="Times New Roman" pitchFamily="18" charset="0"/>
              </a:rPr>
              <a:t>(Se ve también en sociedades comerciales)               </a:t>
            </a:r>
            <a:r>
              <a:rPr lang="es-AR" sz="1800" i="1" dirty="0">
                <a:latin typeface="Times New Roman" pitchFamily="18" charset="0"/>
                <a:cs typeface="Times New Roman" pitchFamily="18" charset="0"/>
              </a:rPr>
              <a:t>(EN ARTÍCULOS 825 a 849)</a:t>
            </a:r>
            <a:endParaRPr lang="es-ES" sz="1800" i="1" dirty="0">
              <a:latin typeface="Times New Roman" pitchFamily="18" charset="0"/>
              <a:cs typeface="Times New Roman" pitchFamily="18" charset="0"/>
            </a:endParaRPr>
          </a:p>
        </p:txBody>
      </p:sp>
    </p:spTree>
    <p:extLst>
      <p:ext uri="{BB962C8B-B14F-4D97-AF65-F5344CB8AC3E}">
        <p14:creationId xmlns:p14="http://schemas.microsoft.com/office/powerpoint/2010/main" val="955982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Obligaciones alternativas</a:t>
            </a:r>
          </a:p>
        </p:txBody>
      </p:sp>
      <p:sp>
        <p:nvSpPr>
          <p:cNvPr id="3" name="Marcador de contenido 2"/>
          <p:cNvSpPr>
            <a:spLocks noGrp="1"/>
          </p:cNvSpPr>
          <p:nvPr>
            <p:ph idx="1"/>
          </p:nvPr>
        </p:nvSpPr>
        <p:spPr>
          <a:xfrm>
            <a:off x="457200" y="1717964"/>
            <a:ext cx="8229600" cy="2946400"/>
          </a:xfrm>
        </p:spPr>
        <p:txBody>
          <a:bodyPr>
            <a:normAutofit/>
          </a:bodyPr>
          <a:lstStyle/>
          <a:p>
            <a:pPr algn="just"/>
            <a:r>
              <a:rPr lang="es-ES" sz="3200" dirty="0">
                <a:latin typeface="Times New Roman" pitchFamily="18" charset="0"/>
                <a:cs typeface="Times New Roman" pitchFamily="18" charset="0"/>
              </a:rPr>
              <a:t>La obligación alternativa tiene por objeto una prestación entre varias que son independientes y distintas entre sí. El deudor está obligado a cumplir una sola de ellas.</a:t>
            </a:r>
          </a:p>
          <a:p>
            <a:pPr algn="just">
              <a:spcBef>
                <a:spcPts val="1800"/>
              </a:spcBef>
              <a:buNone/>
            </a:pPr>
            <a:r>
              <a:rPr lang="es-ES" i="1" dirty="0">
                <a:latin typeface="Times New Roman" pitchFamily="18" charset="0"/>
                <a:cs typeface="Times New Roman" pitchFamily="18" charset="0"/>
              </a:rPr>
              <a:t> (</a:t>
            </a:r>
            <a:r>
              <a:rPr lang="es-AR" i="1" dirty="0">
                <a:latin typeface="Times New Roman" pitchFamily="18" charset="0"/>
                <a:cs typeface="Times New Roman" pitchFamily="18" charset="0"/>
              </a:rPr>
              <a:t>ARTÍCULO 779)</a:t>
            </a:r>
            <a:r>
              <a:rPr lang="es-ES" i="1" dirty="0">
                <a:latin typeface="Times New Roman" pitchFamily="18" charset="0"/>
                <a:cs typeface="Times New Roman" pitchFamily="18" charset="0"/>
              </a:rPr>
              <a:t> </a:t>
            </a:r>
          </a:p>
          <a:p>
            <a:endParaRPr lang="es-ES" dirty="0"/>
          </a:p>
        </p:txBody>
      </p:sp>
    </p:spTree>
    <p:extLst>
      <p:ext uri="{BB962C8B-B14F-4D97-AF65-F5344CB8AC3E}">
        <p14:creationId xmlns:p14="http://schemas.microsoft.com/office/powerpoint/2010/main" val="426372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Obligaciones facultativas</a:t>
            </a:r>
          </a:p>
        </p:txBody>
      </p:sp>
      <p:sp>
        <p:nvSpPr>
          <p:cNvPr id="3" name="Marcador de contenido 2"/>
          <p:cNvSpPr>
            <a:spLocks noGrp="1"/>
          </p:cNvSpPr>
          <p:nvPr>
            <p:ph idx="1"/>
          </p:nvPr>
        </p:nvSpPr>
        <p:spPr>
          <a:xfrm>
            <a:off x="457200" y="1600200"/>
            <a:ext cx="8077200" cy="4876800"/>
          </a:xfrm>
        </p:spPr>
        <p:txBody>
          <a:bodyPr/>
          <a:lstStyle/>
          <a:p>
            <a:pPr algn="just"/>
            <a:r>
              <a:rPr lang="es-ES" sz="3200" dirty="0">
                <a:latin typeface="Times New Roman" pitchFamily="18" charset="0"/>
                <a:cs typeface="Times New Roman" pitchFamily="18" charset="0"/>
              </a:rPr>
              <a:t>La obligación facultativa tiene una prestación principal y otra accesoria. El acreedor solo puede exigir la principal, pero el deudor puede liberarse cumpliendo la accesoria. El deudor dispone hasta el momento del pago para ejercitar la facultad de optar.</a:t>
            </a:r>
          </a:p>
          <a:p>
            <a:pPr>
              <a:spcBef>
                <a:spcPts val="1800"/>
              </a:spcBef>
              <a:buNone/>
            </a:pPr>
            <a:r>
              <a:rPr lang="es-ES" i="1" dirty="0">
                <a:latin typeface="Times New Roman" pitchFamily="18" charset="0"/>
                <a:cs typeface="Times New Roman" pitchFamily="18" charset="0"/>
              </a:rPr>
              <a:t>  (</a:t>
            </a:r>
            <a:r>
              <a:rPr lang="es-AR" i="1" dirty="0">
                <a:latin typeface="Times New Roman" pitchFamily="18" charset="0"/>
                <a:cs typeface="Times New Roman" pitchFamily="18" charset="0"/>
              </a:rPr>
              <a:t>ARTÍCULO 786)</a:t>
            </a:r>
            <a:endParaRPr lang="es-ES" i="1" dirty="0">
              <a:latin typeface="Times New Roman" pitchFamily="18" charset="0"/>
              <a:cs typeface="Times New Roman" pitchFamily="18" charset="0"/>
            </a:endParaRPr>
          </a:p>
        </p:txBody>
      </p:sp>
    </p:spTree>
    <p:extLst>
      <p:ext uri="{BB962C8B-B14F-4D97-AF65-F5344CB8AC3E}">
        <p14:creationId xmlns:p14="http://schemas.microsoft.com/office/powerpoint/2010/main" val="12879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08000" y="1513031"/>
            <a:ext cx="8131175" cy="4524315"/>
          </a:xfrm>
          <a:prstGeom prst="rect">
            <a:avLst/>
          </a:prstGeom>
        </p:spPr>
        <p:txBody>
          <a:bodyPr wrap="square">
            <a:spAutoFit/>
          </a:bodyPr>
          <a:lstStyle/>
          <a:p>
            <a:pPr algn="just"/>
            <a:r>
              <a:rPr lang="es-ES" sz="2000" dirty="0">
                <a:latin typeface="Times New Roman" pitchFamily="18" charset="0"/>
                <a:cs typeface="Times New Roman" pitchFamily="18" charset="0"/>
              </a:rPr>
              <a:t>El Código Civil y Comercial trata este tema bajo la denominación “</a:t>
            </a:r>
            <a:r>
              <a:rPr lang="es-ES" sz="2000" b="1" i="1" dirty="0">
                <a:latin typeface="Times New Roman" pitchFamily="18" charset="0"/>
                <a:cs typeface="Times New Roman" pitchFamily="18" charset="0"/>
              </a:rPr>
              <a:t>Derechos Personales</a:t>
            </a:r>
            <a:r>
              <a:rPr lang="es-ES" sz="2000" dirty="0">
                <a:latin typeface="Times New Roman" pitchFamily="18" charset="0"/>
                <a:cs typeface="Times New Roman" pitchFamily="18" charset="0"/>
              </a:rPr>
              <a:t>” en su libro tercero. Estos forman parte de los </a:t>
            </a:r>
            <a:r>
              <a:rPr lang="es-ES" sz="2000" b="1" i="1" dirty="0">
                <a:latin typeface="Times New Roman" pitchFamily="18" charset="0"/>
                <a:cs typeface="Times New Roman" pitchFamily="18" charset="0"/>
              </a:rPr>
              <a:t>derechos patrimoniales</a:t>
            </a:r>
            <a:r>
              <a:rPr lang="es-ES" sz="2000" dirty="0">
                <a:latin typeface="Times New Roman" pitchFamily="18" charset="0"/>
                <a:cs typeface="Times New Roman" pitchFamily="18" charset="0"/>
              </a:rPr>
              <a:t>.</a:t>
            </a:r>
          </a:p>
          <a:p>
            <a:endParaRPr lang="es-ES" sz="2000" b="1" dirty="0">
              <a:latin typeface="Times New Roman" pitchFamily="18" charset="0"/>
              <a:cs typeface="Times New Roman" pitchFamily="18" charset="0"/>
            </a:endParaRPr>
          </a:p>
          <a:p>
            <a:r>
              <a:rPr lang="es-ES" sz="2000" b="1" dirty="0">
                <a:latin typeface="Times New Roman" pitchFamily="18" charset="0"/>
                <a:cs typeface="Times New Roman" pitchFamily="18" charset="0"/>
              </a:rPr>
              <a:t>Derechos patrimoniales: </a:t>
            </a:r>
            <a:r>
              <a:rPr lang="es-ES" sz="2000" dirty="0">
                <a:latin typeface="Times New Roman" pitchFamily="18" charset="0"/>
                <a:cs typeface="Times New Roman" pitchFamily="18" charset="0"/>
              </a:rPr>
              <a:t>son aquellos que sirven para la satisfacción de las necesidades económicas del titular de dichos derechos; por consiguiente, son apreciables pecuniariamente. Abarcan:</a:t>
            </a:r>
          </a:p>
          <a:p>
            <a:pPr>
              <a:spcBef>
                <a:spcPts val="1200"/>
              </a:spcBef>
            </a:pPr>
            <a:r>
              <a:rPr lang="es-ES" sz="2000" dirty="0">
                <a:latin typeface="Times New Roman" pitchFamily="18" charset="0"/>
                <a:cs typeface="Times New Roman" pitchFamily="18" charset="0"/>
              </a:rPr>
              <a:t>					1) Derechos Personales;</a:t>
            </a:r>
          </a:p>
          <a:p>
            <a:r>
              <a:rPr lang="es-ES" sz="2000" dirty="0">
                <a:latin typeface="Times New Roman" pitchFamily="18" charset="0"/>
                <a:cs typeface="Times New Roman" pitchFamily="18" charset="0"/>
              </a:rPr>
              <a:t> 					2) Derechos Reales;</a:t>
            </a:r>
          </a:p>
          <a:p>
            <a:r>
              <a:rPr lang="es-ES" sz="2000" dirty="0">
                <a:latin typeface="Times New Roman" pitchFamily="18" charset="0"/>
                <a:cs typeface="Times New Roman" pitchFamily="18" charset="0"/>
              </a:rPr>
              <a:t>					3) Derechos Intelectuales.</a:t>
            </a:r>
          </a:p>
          <a:p>
            <a:endParaRPr lang="es-ES" sz="2000" dirty="0">
              <a:latin typeface="Times New Roman" pitchFamily="18" charset="0"/>
              <a:cs typeface="Times New Roman" pitchFamily="18" charset="0"/>
            </a:endParaRPr>
          </a:p>
          <a:p>
            <a:r>
              <a:rPr lang="es-AR" sz="2000" dirty="0">
                <a:latin typeface="Times New Roman" pitchFamily="18" charset="0"/>
                <a:cs typeface="Times New Roman" pitchFamily="18" charset="0"/>
              </a:rPr>
              <a:t>Los </a:t>
            </a:r>
            <a:r>
              <a:rPr lang="es-AR" sz="2000" b="1" i="1" dirty="0">
                <a:latin typeface="Times New Roman" pitchFamily="18" charset="0"/>
                <a:cs typeface="Times New Roman" pitchFamily="18" charset="0"/>
              </a:rPr>
              <a:t>derechos personales o creditorios</a:t>
            </a:r>
            <a:r>
              <a:rPr lang="es-AR" sz="2000" dirty="0">
                <a:latin typeface="Times New Roman" pitchFamily="18" charset="0"/>
                <a:cs typeface="Times New Roman" pitchFamily="18" charset="0"/>
              </a:rPr>
              <a:t> facultan al titular del derecho a exigir que una persona determinada cumpla con una obligación.</a:t>
            </a:r>
            <a:br>
              <a:rPr lang="es-AR" dirty="0">
                <a:latin typeface="Times New Roman" pitchFamily="18" charset="0"/>
                <a:cs typeface="Times New Roman" pitchFamily="18" charset="0"/>
              </a:rPr>
            </a:br>
            <a:endParaRPr lang="es-ES"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3 Imagen" descr="Obligaciones en CCC02b.jpg"/>
          <p:cNvPicPr>
            <a:picLocks noChangeAspect="1"/>
          </p:cNvPicPr>
          <p:nvPr/>
        </p:nvPicPr>
        <p:blipFill>
          <a:blip r:embed="rId2"/>
          <a:stretch>
            <a:fillRect/>
          </a:stretch>
        </p:blipFill>
        <p:spPr>
          <a:xfrm>
            <a:off x="814098" y="874856"/>
            <a:ext cx="7543800" cy="638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heel(4)">
                                      <p:cBhvr>
                                        <p:cTn id="2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Obligaciones con clausula penal</a:t>
            </a:r>
          </a:p>
        </p:txBody>
      </p:sp>
      <p:sp>
        <p:nvSpPr>
          <p:cNvPr id="3" name="Marcador de contenido 2"/>
          <p:cNvSpPr>
            <a:spLocks noGrp="1"/>
          </p:cNvSpPr>
          <p:nvPr>
            <p:ph idx="1"/>
          </p:nvPr>
        </p:nvSpPr>
        <p:spPr>
          <a:xfrm>
            <a:off x="457200" y="1600200"/>
            <a:ext cx="8104909" cy="4876800"/>
          </a:xfrm>
        </p:spPr>
        <p:txBody>
          <a:bodyPr/>
          <a:lstStyle/>
          <a:p>
            <a:pPr algn="just"/>
            <a:r>
              <a:rPr lang="es-ES" sz="3200" dirty="0">
                <a:latin typeface="Times New Roman" pitchFamily="18" charset="0"/>
                <a:cs typeface="Times New Roman" pitchFamily="18" charset="0"/>
              </a:rPr>
              <a:t>La clausula penal es aquella por la cual una persona, para asegurar el cumplimiento de una obligación, se sujeta a una pena o multa en caso de retardar o de no ejecutar la obligación.</a:t>
            </a:r>
          </a:p>
          <a:p>
            <a:pPr algn="just">
              <a:spcBef>
                <a:spcPts val="1800"/>
              </a:spcBef>
              <a:buNone/>
            </a:pPr>
            <a:r>
              <a:rPr lang="es-ES" sz="3200" dirty="0">
                <a:latin typeface="Times New Roman" pitchFamily="18" charset="0"/>
                <a:cs typeface="Times New Roman" pitchFamily="18" charset="0"/>
              </a:rPr>
              <a:t> </a:t>
            </a:r>
            <a:r>
              <a:rPr lang="es-ES" i="1" dirty="0">
                <a:latin typeface="Times New Roman" pitchFamily="18" charset="0"/>
                <a:cs typeface="Times New Roman" pitchFamily="18" charset="0"/>
              </a:rPr>
              <a:t>(</a:t>
            </a:r>
            <a:r>
              <a:rPr lang="es-AR" i="1" dirty="0">
                <a:latin typeface="Times New Roman" pitchFamily="18" charset="0"/>
                <a:cs typeface="Times New Roman" pitchFamily="18" charset="0"/>
              </a:rPr>
              <a:t>ARTÍCULO 790)         </a:t>
            </a:r>
            <a:r>
              <a:rPr lang="es-ES" i="1" dirty="0">
                <a:latin typeface="Times New Roman" pitchFamily="18" charset="0"/>
                <a:cs typeface="Times New Roman" pitchFamily="18" charset="0"/>
              </a:rPr>
              <a:t> </a:t>
            </a:r>
            <a:r>
              <a:rPr lang="es-ES" sz="2400" i="1" dirty="0">
                <a:solidFill>
                  <a:srgbClr val="060EB6"/>
                </a:solidFill>
                <a:latin typeface="Times New Roman" pitchFamily="18" charset="0"/>
                <a:cs typeface="Times New Roman" pitchFamily="18" charset="0"/>
              </a:rPr>
              <a:t>(Se ve también en contratos)</a:t>
            </a:r>
            <a:endParaRPr lang="es-ES" i="1" dirty="0">
              <a:latin typeface="Times New Roman" pitchFamily="18" charset="0"/>
              <a:cs typeface="Times New Roman" pitchFamily="18" charset="0"/>
            </a:endParaRPr>
          </a:p>
          <a:p>
            <a:endParaRPr lang="es-ES" dirty="0"/>
          </a:p>
        </p:txBody>
      </p:sp>
    </p:spTree>
    <p:extLst>
      <p:ext uri="{BB962C8B-B14F-4D97-AF65-F5344CB8AC3E}">
        <p14:creationId xmlns:p14="http://schemas.microsoft.com/office/powerpoint/2010/main" val="1752736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Obligaciones divisibles</a:t>
            </a:r>
          </a:p>
        </p:txBody>
      </p:sp>
      <p:sp>
        <p:nvSpPr>
          <p:cNvPr id="3" name="Marcador de contenido 2"/>
          <p:cNvSpPr>
            <a:spLocks noGrp="1"/>
          </p:cNvSpPr>
          <p:nvPr>
            <p:ph idx="1"/>
          </p:nvPr>
        </p:nvSpPr>
        <p:spPr/>
        <p:txBody>
          <a:bodyPr/>
          <a:lstStyle/>
          <a:p>
            <a:r>
              <a:rPr lang="es-ES" dirty="0">
                <a:latin typeface="Times New Roman" pitchFamily="18" charset="0"/>
                <a:cs typeface="Times New Roman" pitchFamily="18" charset="0"/>
              </a:rPr>
              <a:t>Obligación divisible es la que tiene por objeto prestaciones susceptibles de cumplimiento parcial. </a:t>
            </a:r>
          </a:p>
          <a:p>
            <a:pPr>
              <a:spcBef>
                <a:spcPts val="1800"/>
              </a:spcBef>
              <a:buNone/>
            </a:pPr>
            <a:r>
              <a:rPr lang="es-ES" sz="2000" i="1" dirty="0">
                <a:latin typeface="Times New Roman" pitchFamily="18" charset="0"/>
                <a:cs typeface="Times New Roman" pitchFamily="18" charset="0"/>
              </a:rPr>
              <a:t>  (</a:t>
            </a:r>
            <a:r>
              <a:rPr lang="es-AR" sz="2000" i="1" dirty="0">
                <a:latin typeface="Times New Roman" pitchFamily="18" charset="0"/>
                <a:cs typeface="Times New Roman" pitchFamily="18" charset="0"/>
              </a:rPr>
              <a:t>ARTÍCULO 805)</a:t>
            </a:r>
            <a:endParaRPr lang="es-ES" sz="2000" i="1" dirty="0">
              <a:latin typeface="Times New Roman" pitchFamily="18" charset="0"/>
              <a:cs typeface="Times New Roman" pitchFamily="18" charset="0"/>
            </a:endParaRPr>
          </a:p>
          <a:p>
            <a:endParaRPr lang="es-ES" sz="2000" dirty="0">
              <a:latin typeface="Times New Roman" pitchFamily="18" charset="0"/>
              <a:cs typeface="Times New Roman" pitchFamily="18" charset="0"/>
            </a:endParaRPr>
          </a:p>
          <a:p>
            <a:r>
              <a:rPr lang="es-ES" b="1" dirty="0">
                <a:latin typeface="Times New Roman" pitchFamily="18" charset="0"/>
                <a:cs typeface="Times New Roman" pitchFamily="18" charset="0"/>
              </a:rPr>
              <a:t>Requisitos</a:t>
            </a:r>
            <a:r>
              <a:rPr lang="es-ES" dirty="0">
                <a:latin typeface="Times New Roman" pitchFamily="18" charset="0"/>
                <a:cs typeface="Times New Roman" pitchFamily="18" charset="0"/>
              </a:rPr>
              <a:t>. La prestación jurídicamente divisible exige la concurrencia de los siguientes requisitos: </a:t>
            </a:r>
          </a:p>
          <a:p>
            <a:pPr lvl="1"/>
            <a:r>
              <a:rPr lang="es-ES" dirty="0">
                <a:latin typeface="Times New Roman" pitchFamily="18" charset="0"/>
                <a:cs typeface="Times New Roman" pitchFamily="18" charset="0"/>
              </a:rPr>
              <a:t>ser materialmente fraccionable, de modo que cada una de sus partes tenga la misma calidad del todo;</a:t>
            </a:r>
          </a:p>
          <a:p>
            <a:pPr lvl="1"/>
            <a:r>
              <a:rPr lang="es-ES" dirty="0">
                <a:latin typeface="Times New Roman" pitchFamily="18" charset="0"/>
                <a:cs typeface="Times New Roman" pitchFamily="18" charset="0"/>
              </a:rPr>
              <a:t>no quedar afectado significativamente el valor del objeto, ni ser antieconómico su uso y goce, por efecto de la división.</a:t>
            </a:r>
          </a:p>
          <a:p>
            <a:pPr>
              <a:spcBef>
                <a:spcPts val="1800"/>
              </a:spcBef>
              <a:buNone/>
            </a:pPr>
            <a:r>
              <a:rPr lang="es-ES" sz="2000" i="1" dirty="0">
                <a:latin typeface="Times New Roman" pitchFamily="18" charset="0"/>
                <a:cs typeface="Times New Roman" pitchFamily="18" charset="0"/>
              </a:rPr>
              <a:t>   (</a:t>
            </a:r>
            <a:r>
              <a:rPr lang="es-AR" sz="2000" i="1" dirty="0">
                <a:latin typeface="Times New Roman" pitchFamily="18" charset="0"/>
                <a:cs typeface="Times New Roman" pitchFamily="18" charset="0"/>
              </a:rPr>
              <a:t>ARTÍCULO 806)</a:t>
            </a:r>
            <a:endParaRPr lang="es-ES" sz="2000" dirty="0"/>
          </a:p>
        </p:txBody>
      </p:sp>
    </p:spTree>
    <p:extLst>
      <p:ext uri="{BB962C8B-B14F-4D97-AF65-F5344CB8AC3E}">
        <p14:creationId xmlns:p14="http://schemas.microsoft.com/office/powerpoint/2010/main" val="386181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Obligaciones indivisibles</a:t>
            </a:r>
          </a:p>
        </p:txBody>
      </p:sp>
      <p:sp>
        <p:nvSpPr>
          <p:cNvPr id="3" name="Marcador de contenido 2"/>
          <p:cNvSpPr>
            <a:spLocks noGrp="1"/>
          </p:cNvSpPr>
          <p:nvPr>
            <p:ph idx="1"/>
          </p:nvPr>
        </p:nvSpPr>
        <p:spPr/>
        <p:txBody>
          <a:bodyPr>
            <a:normAutofit lnSpcReduction="10000"/>
          </a:bodyPr>
          <a:lstStyle/>
          <a:p>
            <a:pPr algn="just"/>
            <a:r>
              <a:rPr lang="es-ES" sz="2600" spc="-40" dirty="0">
                <a:latin typeface="Times New Roman" pitchFamily="18" charset="0"/>
                <a:cs typeface="Times New Roman" pitchFamily="18" charset="0"/>
              </a:rPr>
              <a:t>Son indivisibles las obligaciones no susceptibles de cumpli-miento parcial.  		</a:t>
            </a:r>
          </a:p>
          <a:p>
            <a:pPr algn="just">
              <a:spcBef>
                <a:spcPts val="1200"/>
              </a:spcBef>
              <a:buNone/>
            </a:pPr>
            <a:r>
              <a:rPr lang="es-ES" sz="2600" i="1" spc="-40" dirty="0">
                <a:latin typeface="Times New Roman" pitchFamily="18" charset="0"/>
                <a:cs typeface="Times New Roman" pitchFamily="18" charset="0"/>
              </a:rPr>
              <a:t>  </a:t>
            </a:r>
            <a:r>
              <a:rPr lang="es-ES" sz="2000" i="1" spc="-40" dirty="0">
                <a:latin typeface="Times New Roman" pitchFamily="18" charset="0"/>
                <a:cs typeface="Times New Roman" pitchFamily="18" charset="0"/>
              </a:rPr>
              <a:t>(</a:t>
            </a:r>
            <a:r>
              <a:rPr lang="es-AR" sz="2000" i="1" dirty="0">
                <a:latin typeface="Times New Roman" pitchFamily="18" charset="0"/>
                <a:cs typeface="Times New Roman" pitchFamily="18" charset="0"/>
              </a:rPr>
              <a:t>ARTÍCULO 813)</a:t>
            </a:r>
            <a:endParaRPr lang="es-ES" sz="2000" i="1" spc="-40" dirty="0">
              <a:latin typeface="Times New Roman" pitchFamily="18" charset="0"/>
              <a:cs typeface="Times New Roman" pitchFamily="18" charset="0"/>
            </a:endParaRPr>
          </a:p>
          <a:p>
            <a:pPr algn="just"/>
            <a:endParaRPr lang="es-ES" spc="-40" dirty="0">
              <a:latin typeface="Times New Roman" pitchFamily="18" charset="0"/>
              <a:cs typeface="Times New Roman" pitchFamily="18" charset="0"/>
            </a:endParaRPr>
          </a:p>
          <a:p>
            <a:pPr algn="just"/>
            <a:r>
              <a:rPr lang="es-ES" sz="2600" spc="-40" dirty="0">
                <a:latin typeface="Times New Roman" pitchFamily="18" charset="0"/>
                <a:cs typeface="Times New Roman" pitchFamily="18" charset="0"/>
              </a:rPr>
              <a:t>Hay indivisibilidad:</a:t>
            </a:r>
          </a:p>
          <a:p>
            <a:pPr lvl="1" algn="just"/>
            <a:r>
              <a:rPr lang="es-ES" sz="2600" spc="-40" dirty="0">
                <a:latin typeface="Times New Roman" pitchFamily="18" charset="0"/>
                <a:cs typeface="Times New Roman" pitchFamily="18" charset="0"/>
              </a:rPr>
              <a:t>si la prestación no puede ser materialmente dividida;</a:t>
            </a:r>
          </a:p>
          <a:p>
            <a:pPr lvl="1" algn="just"/>
            <a:r>
              <a:rPr lang="es-ES" sz="2600" spc="-40" dirty="0">
                <a:latin typeface="Times New Roman" pitchFamily="18" charset="0"/>
                <a:cs typeface="Times New Roman" pitchFamily="18" charset="0"/>
              </a:rPr>
              <a:t>si la indivisibilidad es convenida; en caso de duda sobre si se convino que la obligación sea indivisible o solidaria, se considera solidaria;</a:t>
            </a:r>
          </a:p>
          <a:p>
            <a:pPr lvl="1" algn="just"/>
            <a:r>
              <a:rPr lang="es-ES" sz="2600" spc="-40" dirty="0">
                <a:latin typeface="Times New Roman" pitchFamily="18" charset="0"/>
                <a:cs typeface="Times New Roman" pitchFamily="18" charset="0"/>
              </a:rPr>
              <a:t>si lo dispone la ley. </a:t>
            </a:r>
          </a:p>
          <a:p>
            <a:pPr>
              <a:spcBef>
                <a:spcPts val="1200"/>
              </a:spcBef>
              <a:buNone/>
            </a:pPr>
            <a:r>
              <a:rPr lang="es-ES" sz="2000" i="1" spc="-40" dirty="0">
                <a:latin typeface="Times New Roman" pitchFamily="18" charset="0"/>
                <a:cs typeface="Times New Roman" pitchFamily="18" charset="0"/>
              </a:rPr>
              <a:t>    (</a:t>
            </a:r>
            <a:r>
              <a:rPr lang="es-AR" sz="2000" i="1" dirty="0">
                <a:latin typeface="Times New Roman" pitchFamily="18" charset="0"/>
                <a:cs typeface="Times New Roman" pitchFamily="18" charset="0"/>
              </a:rPr>
              <a:t>ARTÍCULO 814)</a:t>
            </a:r>
            <a:endParaRPr lang="es-ES" sz="2000" dirty="0"/>
          </a:p>
        </p:txBody>
      </p:sp>
    </p:spTree>
    <p:extLst>
      <p:ext uri="{BB962C8B-B14F-4D97-AF65-F5344CB8AC3E}">
        <p14:creationId xmlns:p14="http://schemas.microsoft.com/office/powerpoint/2010/main" val="3748340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Extinción de las obligaciones</a:t>
            </a:r>
          </a:p>
        </p:txBody>
      </p:sp>
      <p:sp>
        <p:nvSpPr>
          <p:cNvPr id="3" name="Marcador de contenido 2"/>
          <p:cNvSpPr>
            <a:spLocks noGrp="1"/>
          </p:cNvSpPr>
          <p:nvPr>
            <p:ph idx="1"/>
          </p:nvPr>
        </p:nvSpPr>
        <p:spPr/>
        <p:txBody>
          <a:bodyPr>
            <a:normAutofit/>
          </a:bodyPr>
          <a:lstStyle/>
          <a:p>
            <a:r>
              <a:rPr lang="es-ES" sz="2800" dirty="0">
                <a:latin typeface="Times New Roman" pitchFamily="18" charset="0"/>
                <a:cs typeface="Times New Roman" pitchFamily="18" charset="0"/>
              </a:rPr>
              <a:t>Medios que satisfacen al acreedor:</a:t>
            </a:r>
          </a:p>
          <a:p>
            <a:pPr lvl="1"/>
            <a:r>
              <a:rPr lang="es-ES" sz="2400" dirty="0">
                <a:latin typeface="Times New Roman" pitchFamily="18" charset="0"/>
                <a:cs typeface="Times New Roman" pitchFamily="18" charset="0"/>
              </a:rPr>
              <a:t>Pago</a:t>
            </a:r>
          </a:p>
          <a:p>
            <a:pPr lvl="1"/>
            <a:r>
              <a:rPr lang="es-ES" sz="2400" dirty="0">
                <a:latin typeface="Times New Roman" pitchFamily="18" charset="0"/>
                <a:cs typeface="Times New Roman" pitchFamily="18" charset="0"/>
              </a:rPr>
              <a:t>Novación </a:t>
            </a:r>
          </a:p>
          <a:p>
            <a:pPr lvl="2"/>
            <a:r>
              <a:rPr lang="es-ES" dirty="0">
                <a:latin typeface="Times New Roman" pitchFamily="18" charset="0"/>
                <a:cs typeface="Times New Roman" pitchFamily="18" charset="0"/>
              </a:rPr>
              <a:t>Se extingue por una nueva obligación.  </a:t>
            </a:r>
            <a:r>
              <a:rPr lang="es-ES" i="1" dirty="0">
                <a:latin typeface="Times New Roman" pitchFamily="18" charset="0"/>
                <a:cs typeface="Times New Roman" pitchFamily="18" charset="0"/>
              </a:rPr>
              <a:t> 	(Ref. </a:t>
            </a:r>
            <a:r>
              <a:rPr lang="es-AR" i="1" dirty="0">
                <a:latin typeface="Times New Roman" pitchFamily="18" charset="0"/>
                <a:cs typeface="Times New Roman" pitchFamily="18" charset="0"/>
              </a:rPr>
              <a:t>Artículo 933)</a:t>
            </a:r>
            <a:endParaRPr lang="es-ES" i="1" dirty="0">
              <a:latin typeface="Times New Roman" pitchFamily="18" charset="0"/>
              <a:cs typeface="Times New Roman" pitchFamily="18" charset="0"/>
            </a:endParaRPr>
          </a:p>
          <a:p>
            <a:pPr lvl="1"/>
            <a:r>
              <a:rPr lang="es-ES" sz="2400" dirty="0">
                <a:latin typeface="Times New Roman" pitchFamily="18" charset="0"/>
                <a:cs typeface="Times New Roman" pitchFamily="18" charset="0"/>
              </a:rPr>
              <a:t>Compensación</a:t>
            </a:r>
          </a:p>
          <a:p>
            <a:pPr lvl="2"/>
            <a:r>
              <a:rPr lang="es-ES" dirty="0">
                <a:latin typeface="Times New Roman" pitchFamily="18" charset="0"/>
                <a:cs typeface="Times New Roman" pitchFamily="18" charset="0"/>
              </a:rPr>
              <a:t>Acreedor y deudores recíprocos. 	</a:t>
            </a:r>
            <a:r>
              <a:rPr lang="es-ES" i="1" dirty="0">
                <a:latin typeface="Times New Roman" pitchFamily="18" charset="0"/>
                <a:cs typeface="Times New Roman" pitchFamily="18" charset="0"/>
              </a:rPr>
              <a:t>(Ref. </a:t>
            </a:r>
            <a:r>
              <a:rPr lang="es-AR" i="1" dirty="0">
                <a:latin typeface="Times New Roman" pitchFamily="18" charset="0"/>
                <a:cs typeface="Times New Roman" pitchFamily="18" charset="0"/>
              </a:rPr>
              <a:t>Artículo 921)</a:t>
            </a:r>
            <a:endParaRPr lang="es-ES" i="1" dirty="0">
              <a:latin typeface="Times New Roman" pitchFamily="18" charset="0"/>
              <a:cs typeface="Times New Roman" pitchFamily="18" charset="0"/>
            </a:endParaRPr>
          </a:p>
          <a:p>
            <a:pPr lvl="1"/>
            <a:r>
              <a:rPr lang="es-ES" sz="2400" dirty="0">
                <a:latin typeface="Times New Roman" pitchFamily="18" charset="0"/>
                <a:cs typeface="Times New Roman" pitchFamily="18" charset="0"/>
              </a:rPr>
              <a:t>Transacción</a:t>
            </a:r>
          </a:p>
          <a:p>
            <a:pPr lvl="2"/>
            <a:r>
              <a:rPr lang="es-ES" dirty="0">
                <a:latin typeface="Times New Roman" pitchFamily="18" charset="0"/>
                <a:cs typeface="Times New Roman" pitchFamily="18" charset="0"/>
              </a:rPr>
              <a:t>Se logra por concesiones recíprocas. Ej. Arreglos extrajudiciales.</a:t>
            </a:r>
          </a:p>
          <a:p>
            <a:pPr lvl="1"/>
            <a:r>
              <a:rPr lang="es-ES" sz="2400" dirty="0">
                <a:latin typeface="Times New Roman" pitchFamily="18" charset="0"/>
                <a:cs typeface="Times New Roman" pitchFamily="18" charset="0"/>
              </a:rPr>
              <a:t>Confusión</a:t>
            </a:r>
          </a:p>
          <a:p>
            <a:pPr lvl="2"/>
            <a:r>
              <a:rPr lang="es-ES" dirty="0">
                <a:latin typeface="Times New Roman" pitchFamily="18" charset="0"/>
                <a:cs typeface="Times New Roman" pitchFamily="18" charset="0"/>
              </a:rPr>
              <a:t>Una misma persona es deudor y acreedor.     </a:t>
            </a:r>
            <a:r>
              <a:rPr lang="es-ES" i="1" dirty="0">
                <a:latin typeface="Times New Roman" pitchFamily="18" charset="0"/>
                <a:cs typeface="Times New Roman" pitchFamily="18" charset="0"/>
              </a:rPr>
              <a:t>(Ref. </a:t>
            </a:r>
            <a:r>
              <a:rPr lang="es-AR" i="1" dirty="0">
                <a:latin typeface="Times New Roman" pitchFamily="18" charset="0"/>
                <a:cs typeface="Times New Roman" pitchFamily="18" charset="0"/>
              </a:rPr>
              <a:t>Artículo 931)</a:t>
            </a:r>
            <a:endParaRPr lang="es-ES" dirty="0">
              <a:latin typeface="Times New Roman" pitchFamily="18" charset="0"/>
              <a:cs typeface="Times New Roman" pitchFamily="18" charset="0"/>
            </a:endParaRPr>
          </a:p>
          <a:p>
            <a:pPr lvl="1">
              <a:buNone/>
            </a:pPr>
            <a:endParaRPr lang="es-ES" dirty="0"/>
          </a:p>
          <a:p>
            <a:endParaRPr lang="es-ES" dirty="0"/>
          </a:p>
          <a:p>
            <a:endParaRPr lang="es-ES" dirty="0"/>
          </a:p>
        </p:txBody>
      </p:sp>
    </p:spTree>
    <p:extLst>
      <p:ext uri="{BB962C8B-B14F-4D97-AF65-F5344CB8AC3E}">
        <p14:creationId xmlns:p14="http://schemas.microsoft.com/office/powerpoint/2010/main" val="107709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Extinción de las obligaciones</a:t>
            </a:r>
          </a:p>
        </p:txBody>
      </p:sp>
      <p:sp>
        <p:nvSpPr>
          <p:cNvPr id="3" name="Marcador de contenido 2"/>
          <p:cNvSpPr>
            <a:spLocks noGrp="1"/>
          </p:cNvSpPr>
          <p:nvPr>
            <p:ph idx="1"/>
          </p:nvPr>
        </p:nvSpPr>
        <p:spPr/>
        <p:txBody>
          <a:bodyPr>
            <a:normAutofit lnSpcReduction="10000"/>
          </a:bodyPr>
          <a:lstStyle/>
          <a:p>
            <a:r>
              <a:rPr lang="es-ES" sz="2800" dirty="0">
                <a:latin typeface="Times New Roman" pitchFamily="18" charset="0"/>
                <a:cs typeface="Times New Roman" pitchFamily="18" charset="0"/>
              </a:rPr>
              <a:t>Medios que NO satisfacen al acreedor:</a:t>
            </a:r>
          </a:p>
          <a:p>
            <a:pPr lvl="1">
              <a:spcBef>
                <a:spcPts val="1800"/>
              </a:spcBef>
            </a:pPr>
            <a:r>
              <a:rPr lang="es-ES" sz="2400" dirty="0">
                <a:latin typeface="Times New Roman" pitchFamily="18" charset="0"/>
                <a:cs typeface="Times New Roman" pitchFamily="18" charset="0"/>
              </a:rPr>
              <a:t>Imposibilidad de pago	</a:t>
            </a:r>
            <a:r>
              <a:rPr lang="es-ES" sz="2000" i="1" dirty="0">
                <a:latin typeface="Times New Roman" pitchFamily="18" charset="0"/>
                <a:cs typeface="Times New Roman" pitchFamily="18" charset="0"/>
              </a:rPr>
              <a:t>(Ref. </a:t>
            </a:r>
            <a:r>
              <a:rPr lang="es-AR" sz="2000" i="1" dirty="0">
                <a:latin typeface="Times New Roman" pitchFamily="18" charset="0"/>
                <a:cs typeface="Times New Roman" pitchFamily="18" charset="0"/>
              </a:rPr>
              <a:t>Artículo 955 y 956)</a:t>
            </a:r>
            <a:endParaRPr lang="es-ES" sz="2400" dirty="0">
              <a:latin typeface="Times New Roman" pitchFamily="18" charset="0"/>
              <a:cs typeface="Times New Roman" pitchFamily="18" charset="0"/>
            </a:endParaRPr>
          </a:p>
          <a:p>
            <a:pPr lvl="1">
              <a:spcBef>
                <a:spcPts val="1200"/>
              </a:spcBef>
            </a:pPr>
            <a:r>
              <a:rPr lang="es-ES" sz="2400" dirty="0">
                <a:latin typeface="Times New Roman" pitchFamily="18" charset="0"/>
                <a:cs typeface="Times New Roman" pitchFamily="18" charset="0"/>
              </a:rPr>
              <a:t>Remisión de la deuda</a:t>
            </a:r>
          </a:p>
          <a:p>
            <a:pPr lvl="2"/>
            <a:r>
              <a:rPr lang="es-ES" dirty="0">
                <a:latin typeface="Times New Roman" pitchFamily="18" charset="0"/>
                <a:cs typeface="Times New Roman" pitchFamily="18" charset="0"/>
              </a:rPr>
              <a:t>Renuncia de los derechos por parte del acreedor.    </a:t>
            </a:r>
            <a:r>
              <a:rPr lang="es-ES" i="1" dirty="0">
                <a:latin typeface="Times New Roman" pitchFamily="18" charset="0"/>
                <a:cs typeface="Times New Roman" pitchFamily="18" charset="0"/>
              </a:rPr>
              <a:t>(Ref. </a:t>
            </a:r>
            <a:r>
              <a:rPr lang="es-AR" i="1" dirty="0">
                <a:latin typeface="Times New Roman" pitchFamily="18" charset="0"/>
                <a:cs typeface="Times New Roman" pitchFamily="18" charset="0"/>
              </a:rPr>
              <a:t>Artículo 944 y otros)</a:t>
            </a:r>
            <a:endParaRPr lang="es-ES" dirty="0">
              <a:latin typeface="Times New Roman" pitchFamily="18" charset="0"/>
              <a:cs typeface="Times New Roman" pitchFamily="18" charset="0"/>
            </a:endParaRPr>
          </a:p>
          <a:p>
            <a:pPr lvl="1">
              <a:spcBef>
                <a:spcPts val="1200"/>
              </a:spcBef>
            </a:pPr>
            <a:r>
              <a:rPr lang="es-ES" sz="2400" dirty="0">
                <a:latin typeface="Times New Roman" pitchFamily="18" charset="0"/>
                <a:cs typeface="Times New Roman" pitchFamily="18" charset="0"/>
              </a:rPr>
              <a:t>Renuncia de los derechos del acreedor  </a:t>
            </a:r>
          </a:p>
          <a:p>
            <a:pPr lvl="2"/>
            <a:r>
              <a:rPr lang="es-ES" dirty="0">
                <a:latin typeface="Times New Roman" pitchFamily="18" charset="0"/>
                <a:cs typeface="Times New Roman" pitchFamily="18" charset="0"/>
              </a:rPr>
              <a:t>Toda persona capaz de dar o de recibir a título gratuito, puede hacer o aceptar la renuncia gratuita de una obligación. Hecha y aceptada la renuncia, la obligación queda extinguida. Ej. Renunciar a una herencia.</a:t>
            </a:r>
          </a:p>
          <a:p>
            <a:pPr lvl="2">
              <a:spcBef>
                <a:spcPts val="600"/>
              </a:spcBef>
              <a:buNone/>
            </a:pPr>
            <a:r>
              <a:rPr lang="es-ES" dirty="0">
                <a:latin typeface="Times New Roman" pitchFamily="18" charset="0"/>
                <a:cs typeface="Times New Roman" pitchFamily="18" charset="0"/>
              </a:rPr>
              <a:t>   </a:t>
            </a:r>
            <a:r>
              <a:rPr lang="es-ES" i="1" dirty="0">
                <a:latin typeface="Times New Roman" pitchFamily="18" charset="0"/>
                <a:cs typeface="Times New Roman" pitchFamily="18" charset="0"/>
              </a:rPr>
              <a:t>(Ref. </a:t>
            </a:r>
            <a:r>
              <a:rPr lang="es-AR" i="1" dirty="0">
                <a:latin typeface="Times New Roman" pitchFamily="18" charset="0"/>
                <a:cs typeface="Times New Roman" pitchFamily="18" charset="0"/>
              </a:rPr>
              <a:t>Artículo 944 y otros)</a:t>
            </a:r>
          </a:p>
          <a:p>
            <a:pPr lvl="1">
              <a:spcBef>
                <a:spcPts val="1200"/>
              </a:spcBef>
            </a:pPr>
            <a:r>
              <a:rPr lang="es-ES" sz="2400" dirty="0">
                <a:latin typeface="Times New Roman" pitchFamily="18" charset="0"/>
                <a:cs typeface="Times New Roman" pitchFamily="18" charset="0"/>
              </a:rPr>
              <a:t>Prescripción </a:t>
            </a:r>
            <a:endParaRPr lang="es-AR" dirty="0">
              <a:latin typeface="Times New Roman" pitchFamily="18" charset="0"/>
              <a:cs typeface="Times New Roman" pitchFamily="18" charset="0"/>
            </a:endParaRPr>
          </a:p>
          <a:p>
            <a:pPr marL="730800" lvl="1">
              <a:spcBef>
                <a:spcPts val="432"/>
              </a:spcBef>
            </a:pPr>
            <a:r>
              <a:rPr lang="es-AR" sz="1800" dirty="0">
                <a:latin typeface="Times New Roman" pitchFamily="18" charset="0"/>
                <a:cs typeface="Times New Roman" pitchFamily="18" charset="0"/>
              </a:rPr>
              <a:t>Es un medio de adquirir un derecho, o de liberarse de una obligación por el transcurso del tiempo. En el caso de los derechos creditorios la </a:t>
            </a:r>
            <a:r>
              <a:rPr lang="es-AR" sz="1800" u="sng" dirty="0">
                <a:latin typeface="Times New Roman" pitchFamily="18" charset="0"/>
                <a:cs typeface="Times New Roman" pitchFamily="18" charset="0"/>
              </a:rPr>
              <a:t>prescripción</a:t>
            </a:r>
            <a:r>
              <a:rPr lang="es-AR" sz="1800" dirty="0">
                <a:latin typeface="Times New Roman" pitchFamily="18" charset="0"/>
                <a:cs typeface="Times New Roman" pitchFamily="18" charset="0"/>
              </a:rPr>
              <a:t> es </a:t>
            </a:r>
            <a:r>
              <a:rPr lang="es-AR" sz="1800" u="sng" dirty="0">
                <a:latin typeface="Times New Roman" pitchFamily="18" charset="0"/>
                <a:cs typeface="Times New Roman" pitchFamily="18" charset="0"/>
              </a:rPr>
              <a:t>liberatoria</a:t>
            </a:r>
            <a:r>
              <a:rPr lang="es-AR" sz="1800" dirty="0">
                <a:latin typeface="Times New Roman" pitchFamily="18" charset="0"/>
                <a:cs typeface="Times New Roman" pitchFamily="18" charset="0"/>
              </a:rPr>
              <a:t>. En el de los derechos reales se llama prescripción adquisitiva.</a:t>
            </a:r>
          </a:p>
          <a:p>
            <a:pPr lvl="1">
              <a:spcBef>
                <a:spcPts val="1200"/>
              </a:spcBef>
            </a:pPr>
            <a:endParaRPr lang="es-AR" dirty="0">
              <a:latin typeface="Times New Roman" pitchFamily="18" charset="0"/>
              <a:cs typeface="Times New Roman" pitchFamily="18" charset="0"/>
            </a:endParaRPr>
          </a:p>
          <a:p>
            <a:endParaRPr lang="es-ES" dirty="0"/>
          </a:p>
          <a:p>
            <a:endParaRPr lang="es-ES" dirty="0"/>
          </a:p>
        </p:txBody>
      </p:sp>
    </p:spTree>
    <p:extLst>
      <p:ext uri="{BB962C8B-B14F-4D97-AF65-F5344CB8AC3E}">
        <p14:creationId xmlns:p14="http://schemas.microsoft.com/office/powerpoint/2010/main" val="2113521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440B7-DAED-40DC-992A-63C23AF431ED}"/>
              </a:ext>
            </a:extLst>
          </p:cNvPr>
          <p:cNvSpPr txBox="1">
            <a:spLocks/>
          </p:cNvSpPr>
          <p:nvPr/>
        </p:nvSpPr>
        <p:spPr>
          <a:xfrm>
            <a:off x="457200" y="533400"/>
            <a:ext cx="82296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s-ES" sz="3200" i="1" dirty="0">
                <a:latin typeface="Times New Roman" panose="02020603050405020304" pitchFamily="18" charset="0"/>
                <a:cs typeface="Times New Roman" panose="02020603050405020304" pitchFamily="18" charset="0"/>
              </a:rPr>
              <a:t>Ref. Extinción de las obligaciones</a:t>
            </a:r>
          </a:p>
        </p:txBody>
      </p:sp>
      <p:sp>
        <p:nvSpPr>
          <p:cNvPr id="3" name="Marcador de contenido 2">
            <a:extLst>
              <a:ext uri="{FF2B5EF4-FFF2-40B4-BE49-F238E27FC236}">
                <a16:creationId xmlns:a16="http://schemas.microsoft.com/office/drawing/2014/main" id="{E510E87C-F341-4C7A-BFE8-A3F5102734D0}"/>
              </a:ext>
            </a:extLst>
          </p:cNvPr>
          <p:cNvSpPr txBox="1">
            <a:spLocks/>
          </p:cNvSpPr>
          <p:nvPr/>
        </p:nvSpPr>
        <p:spPr>
          <a:xfrm>
            <a:off x="457200" y="1184564"/>
            <a:ext cx="8229600" cy="5474854"/>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spcAft>
                <a:spcPts val="1200"/>
              </a:spcAft>
              <a:buNone/>
            </a:pPr>
            <a:r>
              <a:rPr lang="es-ES" sz="1900" b="1" dirty="0">
                <a:latin typeface="Times New Roman" pitchFamily="18" charset="0"/>
                <a:cs typeface="Times New Roman" pitchFamily="18" charset="0"/>
              </a:rPr>
              <a:t>Sobre la imposibilidad de pago:</a:t>
            </a:r>
          </a:p>
          <a:p>
            <a:pPr>
              <a:spcAft>
                <a:spcPts val="1200"/>
              </a:spcAft>
            </a:pPr>
            <a:r>
              <a:rPr lang="es-ES" sz="1600" dirty="0">
                <a:latin typeface="Times New Roman" pitchFamily="18" charset="0"/>
                <a:cs typeface="Times New Roman" pitchFamily="18" charset="0"/>
              </a:rPr>
              <a:t>El </a:t>
            </a:r>
            <a:r>
              <a:rPr lang="es-ES" sz="1600" b="1" u="sng" dirty="0">
                <a:latin typeface="Times New Roman" pitchFamily="18" charset="0"/>
                <a:cs typeface="Times New Roman" pitchFamily="18" charset="0"/>
              </a:rPr>
              <a:t>ART. 955</a:t>
            </a:r>
            <a:r>
              <a:rPr lang="es-ES" sz="1600" dirty="0">
                <a:latin typeface="Times New Roman" pitchFamily="18" charset="0"/>
                <a:cs typeface="Times New Roman" pitchFamily="18" charset="0"/>
              </a:rPr>
              <a:t> establece que “</a:t>
            </a:r>
            <a:r>
              <a:rPr lang="es-AR" sz="1600" b="1" i="1" dirty="0">
                <a:latin typeface="Times New Roman" pitchFamily="18" charset="0"/>
                <a:cs typeface="Times New Roman" pitchFamily="18" charset="0"/>
              </a:rPr>
              <a:t>La imposibilidad sobrevenida, objetiva, absoluta y </a:t>
            </a:r>
            <a:r>
              <a:rPr lang="es-AR" sz="1600" b="1" i="1" u="sng" dirty="0">
                <a:latin typeface="Times New Roman" pitchFamily="18" charset="0"/>
                <a:cs typeface="Times New Roman" pitchFamily="18" charset="0"/>
              </a:rPr>
              <a:t>definitiva</a:t>
            </a:r>
            <a:r>
              <a:rPr lang="es-AR" sz="1600" b="1" i="1" dirty="0">
                <a:latin typeface="Times New Roman" pitchFamily="18" charset="0"/>
                <a:cs typeface="Times New Roman" pitchFamily="18" charset="0"/>
              </a:rPr>
              <a:t> de la prestación, producida por caso fortuito</a:t>
            </a:r>
            <a:r>
              <a:rPr lang="es-AR" sz="1600" b="1" i="1" dirty="0">
                <a:solidFill>
                  <a:srgbClr val="000000"/>
                </a:solidFill>
                <a:effectLst/>
                <a:latin typeface="Times New Roman" panose="02020603050405020304" pitchFamily="18" charset="0"/>
                <a:cs typeface="Times New Roman" panose="02020603050405020304" pitchFamily="18" charset="0"/>
              </a:rPr>
              <a:t>*</a:t>
            </a:r>
            <a:r>
              <a:rPr lang="es-AR" sz="1600" b="1" i="1" dirty="0">
                <a:latin typeface="Times New Roman" pitchFamily="18" charset="0"/>
                <a:cs typeface="Times New Roman" pitchFamily="18" charset="0"/>
              </a:rPr>
              <a:t> o fuerza mayor, extingue la obligación, sin responsabilidad</a:t>
            </a:r>
            <a:r>
              <a:rPr lang="es-AR" sz="1600" dirty="0">
                <a:latin typeface="Times New Roman" pitchFamily="18" charset="0"/>
                <a:cs typeface="Times New Roman" pitchFamily="18" charset="0"/>
              </a:rPr>
              <a:t>”. </a:t>
            </a:r>
            <a:endParaRPr lang="es-ES" sz="1600" dirty="0">
              <a:latin typeface="Times New Roman" pitchFamily="18" charset="0"/>
              <a:cs typeface="Times New Roman" pitchFamily="18" charset="0"/>
            </a:endParaRPr>
          </a:p>
          <a:p>
            <a:pPr marL="0" indent="0" algn="l">
              <a:buNone/>
            </a:pPr>
            <a:r>
              <a:rPr lang="es-AR" sz="1600" b="0" i="0" dirty="0">
                <a:solidFill>
                  <a:srgbClr val="000000"/>
                </a:solidFill>
                <a:effectLst/>
                <a:latin typeface="Times New Roman" panose="02020603050405020304" pitchFamily="18" charset="0"/>
                <a:cs typeface="Times New Roman" panose="02020603050405020304" pitchFamily="18" charset="0"/>
              </a:rPr>
              <a:t>*Caso fortuito (adaptado del “Diccionario jurídico del derecho argentino”) </a:t>
            </a:r>
            <a:r>
              <a:rPr lang="es-AR" sz="1600" b="0" i="0" dirty="0">
                <a:solidFill>
                  <a:srgbClr val="000000"/>
                </a:solidFill>
                <a:effectLst/>
                <a:latin typeface="Times New Roman" panose="02020603050405020304" pitchFamily="18" charset="0"/>
                <a:cs typeface="Times New Roman" panose="02020603050405020304" pitchFamily="18" charset="0"/>
                <a:hlinkClick r:id="rId3"/>
              </a:rPr>
              <a:t>http://tododeiure.atspace.com/diccionario_juridico.htm</a:t>
            </a:r>
            <a:endParaRPr lang="es-AR" sz="1600" b="0" i="0" dirty="0">
              <a:solidFill>
                <a:srgbClr val="000000"/>
              </a:solidFill>
              <a:effectLst/>
              <a:latin typeface="Times New Roman" panose="02020603050405020304" pitchFamily="18" charset="0"/>
              <a:cs typeface="Times New Roman" panose="02020603050405020304" pitchFamily="18" charset="0"/>
            </a:endParaRPr>
          </a:p>
          <a:p>
            <a:r>
              <a:rPr lang="es-AR" sz="1600" b="0" i="0" dirty="0">
                <a:solidFill>
                  <a:srgbClr val="000000"/>
                </a:solidFill>
                <a:effectLst/>
                <a:latin typeface="Times New Roman" panose="02020603050405020304" pitchFamily="18" charset="0"/>
                <a:cs typeface="Times New Roman" panose="02020603050405020304" pitchFamily="18" charset="0"/>
              </a:rPr>
              <a:t>Es aquel que no puede ser previsto por ninguna inteligencia humana; aquello que el hombre no puede prever, o que previsto no puede evitarse.</a:t>
            </a:r>
          </a:p>
          <a:p>
            <a:pPr algn="l"/>
            <a:r>
              <a:rPr lang="es-AR" sz="1600" b="0" i="0" dirty="0">
                <a:solidFill>
                  <a:srgbClr val="000000"/>
                </a:solidFill>
                <a:effectLst/>
                <a:latin typeface="Times New Roman" panose="02020603050405020304" pitchFamily="18" charset="0"/>
                <a:cs typeface="Times New Roman" panose="02020603050405020304" pitchFamily="18" charset="0"/>
              </a:rPr>
              <a:t>Los </a:t>
            </a:r>
            <a:r>
              <a:rPr lang="es-AR" sz="1600" b="1" i="0" u="sng" dirty="0">
                <a:solidFill>
                  <a:srgbClr val="000000"/>
                </a:solidFill>
                <a:effectLst/>
                <a:latin typeface="Times New Roman" panose="02020603050405020304" pitchFamily="18" charset="0"/>
                <a:cs typeface="Times New Roman" panose="02020603050405020304" pitchFamily="18" charset="0"/>
              </a:rPr>
              <a:t>casos fortuitos o de fuerza mayor </a:t>
            </a:r>
            <a:r>
              <a:rPr lang="es-AR" sz="1600" b="0" i="0" dirty="0">
                <a:solidFill>
                  <a:srgbClr val="000000"/>
                </a:solidFill>
                <a:effectLst/>
                <a:latin typeface="Times New Roman" panose="02020603050405020304" pitchFamily="18" charset="0"/>
                <a:cs typeface="Times New Roman" panose="02020603050405020304" pitchFamily="18" charset="0"/>
              </a:rPr>
              <a:t>se deben a dos causas, aquellos </a:t>
            </a:r>
            <a:r>
              <a:rPr lang="es-AR" sz="1600" b="1" i="1" dirty="0">
                <a:solidFill>
                  <a:srgbClr val="000000"/>
                </a:solidFill>
                <a:effectLst/>
                <a:latin typeface="Times New Roman" panose="02020603050405020304" pitchFamily="18" charset="0"/>
                <a:cs typeface="Times New Roman" panose="02020603050405020304" pitchFamily="18" charset="0"/>
              </a:rPr>
              <a:t>producidos por la naturaleza</a:t>
            </a:r>
            <a:r>
              <a:rPr lang="es-AR" sz="1600" b="0" i="0" dirty="0">
                <a:solidFill>
                  <a:srgbClr val="000000"/>
                </a:solidFill>
                <a:effectLst/>
                <a:latin typeface="Times New Roman" panose="02020603050405020304" pitchFamily="18" charset="0"/>
                <a:cs typeface="Times New Roman" panose="02020603050405020304" pitchFamily="18" charset="0"/>
              </a:rPr>
              <a:t> y aquellos </a:t>
            </a:r>
            <a:r>
              <a:rPr lang="es-AR" sz="1600" b="1" i="1" dirty="0">
                <a:solidFill>
                  <a:srgbClr val="000000"/>
                </a:solidFill>
                <a:effectLst/>
                <a:latin typeface="Times New Roman" panose="02020603050405020304" pitchFamily="18" charset="0"/>
                <a:cs typeface="Times New Roman" panose="02020603050405020304" pitchFamily="18" charset="0"/>
              </a:rPr>
              <a:t>producidos por la acción del hombre</a:t>
            </a:r>
            <a:r>
              <a:rPr lang="es-AR" sz="1600" b="0" i="0" dirty="0">
                <a:solidFill>
                  <a:srgbClr val="000000"/>
                </a:solidFill>
                <a:effectLst/>
                <a:latin typeface="Times New Roman" panose="02020603050405020304" pitchFamily="18" charset="0"/>
                <a:cs typeface="Times New Roman" panose="02020603050405020304" pitchFamily="18" charset="0"/>
              </a:rPr>
              <a:t>.</a:t>
            </a:r>
          </a:p>
          <a:p>
            <a:pPr algn="l"/>
            <a:r>
              <a:rPr lang="es-AR" sz="1600" b="0" i="0" dirty="0">
                <a:solidFill>
                  <a:srgbClr val="000000"/>
                </a:solidFill>
                <a:effectLst/>
                <a:latin typeface="Times New Roman" panose="02020603050405020304" pitchFamily="18" charset="0"/>
                <a:cs typeface="Times New Roman" panose="02020603050405020304" pitchFamily="18" charset="0"/>
              </a:rPr>
              <a:t>Los </a:t>
            </a:r>
            <a:r>
              <a:rPr lang="es-AR" sz="1600" b="1" i="1" dirty="0">
                <a:solidFill>
                  <a:srgbClr val="000000"/>
                </a:solidFill>
                <a:effectLst/>
                <a:latin typeface="Times New Roman" panose="02020603050405020304" pitchFamily="18" charset="0"/>
                <a:cs typeface="Times New Roman" panose="02020603050405020304" pitchFamily="18" charset="0"/>
              </a:rPr>
              <a:t>casos fortuitos </a:t>
            </a:r>
            <a:r>
              <a:rPr lang="es-AR" sz="1600" b="1" i="0" dirty="0">
                <a:solidFill>
                  <a:srgbClr val="000000"/>
                </a:solidFill>
                <a:effectLst/>
                <a:latin typeface="Times New Roman" panose="02020603050405020304" pitchFamily="18" charset="0"/>
                <a:cs typeface="Times New Roman" panose="02020603050405020304" pitchFamily="18" charset="0"/>
              </a:rPr>
              <a:t>ocasionados por la naturaleza </a:t>
            </a:r>
            <a:r>
              <a:rPr lang="es-AR" sz="1600" b="0" i="0" dirty="0">
                <a:solidFill>
                  <a:srgbClr val="000000"/>
                </a:solidFill>
                <a:effectLst/>
                <a:latin typeface="Times New Roman" panose="02020603050405020304" pitchFamily="18" charset="0"/>
                <a:cs typeface="Times New Roman" panose="02020603050405020304" pitchFamily="18" charset="0"/>
              </a:rPr>
              <a:t>son, por ejemplo, el desborde de un río que sale de su lecho normal, los terremotos o temblores de tierra, las tempestades, el incendio, las pestes.</a:t>
            </a:r>
          </a:p>
          <a:p>
            <a:pPr algn="l"/>
            <a:r>
              <a:rPr lang="es-AR" sz="1600" b="0" i="0" dirty="0">
                <a:solidFill>
                  <a:srgbClr val="000000"/>
                </a:solidFill>
                <a:effectLst/>
                <a:latin typeface="Times New Roman" panose="02020603050405020304" pitchFamily="18" charset="0"/>
                <a:cs typeface="Times New Roman" panose="02020603050405020304" pitchFamily="18" charset="0"/>
              </a:rPr>
              <a:t>Los </a:t>
            </a:r>
            <a:r>
              <a:rPr lang="es-AR" sz="1600" b="1" i="1" dirty="0">
                <a:solidFill>
                  <a:srgbClr val="000000"/>
                </a:solidFill>
                <a:effectLst/>
                <a:latin typeface="Times New Roman" panose="02020603050405020304" pitchFamily="18" charset="0"/>
                <a:cs typeface="Times New Roman" panose="02020603050405020304" pitchFamily="18" charset="0"/>
              </a:rPr>
              <a:t>casos de fuerza </a:t>
            </a:r>
            <a:r>
              <a:rPr lang="es-AR" sz="1600" b="1" dirty="0">
                <a:solidFill>
                  <a:srgbClr val="000000"/>
                </a:solidFill>
                <a:effectLst/>
                <a:latin typeface="Times New Roman" panose="02020603050405020304" pitchFamily="18" charset="0"/>
                <a:cs typeface="Times New Roman" panose="02020603050405020304" pitchFamily="18" charset="0"/>
              </a:rPr>
              <a:t>ma</a:t>
            </a:r>
            <a:r>
              <a:rPr lang="es-AR" sz="1600" b="1" i="0" dirty="0">
                <a:solidFill>
                  <a:srgbClr val="000000"/>
                </a:solidFill>
                <a:effectLst/>
                <a:latin typeface="Times New Roman" panose="02020603050405020304" pitchFamily="18" charset="0"/>
                <a:cs typeface="Times New Roman" panose="02020603050405020304" pitchFamily="18" charset="0"/>
              </a:rPr>
              <a:t>yor que se deben a hechos producidos por el hombre </a:t>
            </a:r>
            <a:r>
              <a:rPr lang="es-AR" sz="1600" b="0" i="0" dirty="0">
                <a:solidFill>
                  <a:srgbClr val="000000"/>
                </a:solidFill>
                <a:effectLst/>
                <a:latin typeface="Times New Roman" panose="02020603050405020304" pitchFamily="18" charset="0"/>
                <a:cs typeface="Times New Roman" panose="02020603050405020304" pitchFamily="18" charset="0"/>
              </a:rPr>
              <a:t>son, por ejemplo, la guerra, el hecho del soberano (de la autoridad) o fuerza del príncipe, etc. (aunque interviene el hombre son ajenos a la voluntad de las partes).</a:t>
            </a:r>
          </a:p>
          <a:p>
            <a:pPr algn="l"/>
            <a:r>
              <a:rPr lang="es-AR" sz="1600" b="0" i="0" dirty="0">
                <a:solidFill>
                  <a:srgbClr val="000000"/>
                </a:solidFill>
                <a:effectLst/>
                <a:latin typeface="Times New Roman" panose="02020603050405020304" pitchFamily="18" charset="0"/>
                <a:cs typeface="Times New Roman" panose="02020603050405020304" pitchFamily="18" charset="0"/>
              </a:rPr>
              <a:t>En la teoría de la imprevisión no hay distinción entre caso fortuito y fuerza mayor. La fuerza mayor en el derecho civil funciona, al igual que el caso fortuito, como causal eximente de responsabilidad por el incumplimiento de las obligaciones.</a:t>
            </a:r>
          </a:p>
          <a:p>
            <a:pPr marL="0" indent="0" algn="l">
              <a:buNone/>
            </a:pPr>
            <a:endParaRPr lang="es-AR" sz="1600" b="0" i="0" dirty="0">
              <a:solidFill>
                <a:srgbClr val="000000"/>
              </a:solidFill>
              <a:effectLst/>
              <a:latin typeface="Times New Roman" panose="02020603050405020304" pitchFamily="18" charset="0"/>
              <a:cs typeface="Times New Roman" panose="02020603050405020304" pitchFamily="18" charset="0"/>
            </a:endParaRPr>
          </a:p>
          <a:p>
            <a:pPr algn="l"/>
            <a:r>
              <a:rPr lang="es-AR" sz="1600" b="1" i="0" u="sng" dirty="0">
                <a:solidFill>
                  <a:srgbClr val="000000"/>
                </a:solidFill>
                <a:effectLst/>
                <a:latin typeface="Times New Roman" panose="02020603050405020304" pitchFamily="18" charset="0"/>
                <a:cs typeface="Times New Roman" panose="02020603050405020304" pitchFamily="18" charset="0"/>
              </a:rPr>
              <a:t>El ART. 956 </a:t>
            </a:r>
            <a:r>
              <a:rPr lang="es-AR" sz="1600" b="0" i="0" dirty="0">
                <a:solidFill>
                  <a:srgbClr val="000000"/>
                </a:solidFill>
                <a:effectLst/>
                <a:latin typeface="Times New Roman" panose="02020603050405020304" pitchFamily="18" charset="0"/>
                <a:cs typeface="Times New Roman" panose="02020603050405020304" pitchFamily="18" charset="0"/>
              </a:rPr>
              <a:t>se refiere a la </a:t>
            </a:r>
            <a:r>
              <a:rPr lang="es-AR" sz="1600" b="0" i="0" u="sng" dirty="0">
                <a:solidFill>
                  <a:srgbClr val="000000"/>
                </a:solidFill>
                <a:effectLst/>
                <a:latin typeface="Times New Roman" panose="02020603050405020304" pitchFamily="18" charset="0"/>
                <a:cs typeface="Times New Roman" panose="02020603050405020304" pitchFamily="18" charset="0"/>
              </a:rPr>
              <a:t>imposibilidad temporaria</a:t>
            </a:r>
            <a:r>
              <a:rPr lang="es-AR" sz="1600" b="0" i="0" dirty="0">
                <a:solidFill>
                  <a:srgbClr val="000000"/>
                </a:solidFill>
                <a:effectLst/>
                <a:latin typeface="Times New Roman" panose="02020603050405020304" pitchFamily="18" charset="0"/>
                <a:cs typeface="Times New Roman" panose="02020603050405020304" pitchFamily="18" charset="0"/>
              </a:rPr>
              <a:t> de la prestación, la cual “</a:t>
            </a:r>
            <a:r>
              <a:rPr lang="es-AR" sz="1600" b="1" i="1" dirty="0">
                <a:solidFill>
                  <a:srgbClr val="000000"/>
                </a:solidFill>
                <a:effectLst/>
                <a:latin typeface="Times New Roman" panose="02020603050405020304" pitchFamily="18" charset="0"/>
                <a:cs typeface="Times New Roman" panose="02020603050405020304" pitchFamily="18" charset="0"/>
              </a:rPr>
              <a:t>tiene efecto extintivo </a:t>
            </a:r>
            <a:r>
              <a:rPr lang="es-AR" sz="1600" b="1" dirty="0">
                <a:solidFill>
                  <a:srgbClr val="000000"/>
                </a:solidFill>
                <a:effectLst/>
                <a:latin typeface="Times New Roman" panose="02020603050405020304" pitchFamily="18" charset="0"/>
                <a:cs typeface="Times New Roman" panose="02020603050405020304" pitchFamily="18" charset="0"/>
              </a:rPr>
              <a:t>cuando el plazo es esencial, o cuando su duración frustra el interés del acreedor de modo irreversible</a:t>
            </a:r>
            <a:r>
              <a:rPr lang="es-AR" sz="1600" b="0" i="0" dirty="0">
                <a:solidFill>
                  <a:srgbClr val="000000"/>
                </a:solidFill>
                <a:effectLst/>
                <a:latin typeface="Times New Roman" panose="02020603050405020304" pitchFamily="18" charset="0"/>
                <a:cs typeface="Times New Roman" panose="02020603050405020304" pitchFamily="18" charset="0"/>
              </a:rPr>
              <a:t>”.</a:t>
            </a:r>
          </a:p>
          <a:p>
            <a:pPr algn="l"/>
            <a:endParaRPr lang="es-AR" sz="1600" b="0" i="0" dirty="0">
              <a:solidFill>
                <a:srgbClr val="000000"/>
              </a:solidFill>
              <a:effectLst/>
              <a:latin typeface="Times New Roman" panose="02020603050405020304" pitchFamily="18" charset="0"/>
              <a:cs typeface="Times New Roman" panose="02020603050405020304" pitchFamily="18" charset="0"/>
            </a:endParaRPr>
          </a:p>
          <a:p>
            <a:endParaRPr lang="es-AR" sz="2000" dirty="0">
              <a:latin typeface="Times New Roman" pitchFamily="18" charset="0"/>
              <a:cs typeface="Times New Roman" pitchFamily="18" charset="0"/>
            </a:endParaRPr>
          </a:p>
        </p:txBody>
      </p:sp>
    </p:spTree>
    <p:extLst>
      <p:ext uri="{BB962C8B-B14F-4D97-AF65-F5344CB8AC3E}">
        <p14:creationId xmlns:p14="http://schemas.microsoft.com/office/powerpoint/2010/main" val="1149517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440B7-DAED-40DC-992A-63C23AF431ED}"/>
              </a:ext>
            </a:extLst>
          </p:cNvPr>
          <p:cNvSpPr txBox="1">
            <a:spLocks/>
          </p:cNvSpPr>
          <p:nvPr/>
        </p:nvSpPr>
        <p:spPr>
          <a:xfrm>
            <a:off x="457200" y="533400"/>
            <a:ext cx="82296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s-ES" sz="3200" i="1" dirty="0">
                <a:latin typeface="Times New Roman" panose="02020603050405020304" pitchFamily="18" charset="0"/>
                <a:cs typeface="Times New Roman" panose="02020603050405020304" pitchFamily="18" charset="0"/>
              </a:rPr>
              <a:t>Ref. Extinción de las obligaciones</a:t>
            </a:r>
          </a:p>
        </p:txBody>
      </p:sp>
      <p:sp>
        <p:nvSpPr>
          <p:cNvPr id="3" name="Marcador de contenido 2">
            <a:extLst>
              <a:ext uri="{FF2B5EF4-FFF2-40B4-BE49-F238E27FC236}">
                <a16:creationId xmlns:a16="http://schemas.microsoft.com/office/drawing/2014/main" id="{E510E87C-F341-4C7A-BFE8-A3F5102734D0}"/>
              </a:ext>
            </a:extLst>
          </p:cNvPr>
          <p:cNvSpPr txBox="1">
            <a:spLocks/>
          </p:cNvSpPr>
          <p:nvPr/>
        </p:nvSpPr>
        <p:spPr>
          <a:xfrm>
            <a:off x="457200" y="1184564"/>
            <a:ext cx="8437418" cy="5673436"/>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spcAft>
                <a:spcPts val="600"/>
              </a:spcAft>
              <a:buNone/>
            </a:pPr>
            <a:r>
              <a:rPr lang="es-ES" sz="1800" b="1" dirty="0">
                <a:latin typeface="Times New Roman" pitchFamily="18" charset="0"/>
                <a:cs typeface="Times New Roman" pitchFamily="18" charset="0"/>
              </a:rPr>
              <a:t>Sobre la remisión de la deuda y la renuncia de los derechos</a:t>
            </a:r>
            <a:r>
              <a:rPr lang="es-ES" sz="1600" b="1" dirty="0">
                <a:latin typeface="Times New Roman" pitchFamily="18" charset="0"/>
                <a:cs typeface="Times New Roman" pitchFamily="18" charset="0"/>
              </a:rPr>
              <a:t>:</a:t>
            </a:r>
          </a:p>
          <a:p>
            <a:pPr marL="0" indent="0">
              <a:spcAft>
                <a:spcPts val="600"/>
              </a:spcAft>
              <a:buNone/>
            </a:pPr>
            <a:r>
              <a:rPr lang="es-AR" sz="1600" u="sng" dirty="0">
                <a:latin typeface="Times New Roman" pitchFamily="18" charset="0"/>
                <a:cs typeface="Times New Roman" pitchFamily="18" charset="0"/>
              </a:rPr>
              <a:t>Concepto de renuncia</a:t>
            </a:r>
            <a:r>
              <a:rPr lang="es-AR" sz="1600" dirty="0">
                <a:latin typeface="Times New Roman" pitchFamily="18" charset="0"/>
                <a:cs typeface="Times New Roman" pitchFamily="18" charset="0"/>
              </a:rPr>
              <a:t>: se puede dar en un sentido amplio o en un sentido restrictivo.</a:t>
            </a:r>
          </a:p>
          <a:p>
            <a:pPr>
              <a:spcAft>
                <a:spcPts val="600"/>
              </a:spcAft>
            </a:pPr>
            <a:r>
              <a:rPr lang="es-AR" sz="1600" dirty="0">
                <a:latin typeface="Times New Roman" pitchFamily="18" charset="0"/>
                <a:cs typeface="Times New Roman" pitchFamily="18" charset="0"/>
              </a:rPr>
              <a:t>Amplio: es el abandono, pérdida o abdicación de un derecho, sin que le corresponda ninguna ventaja jurídica. Y su característica primordial, es que ese derecho no se transfiere, simplemente se pierde, se lo deja.</a:t>
            </a:r>
          </a:p>
          <a:p>
            <a:pPr>
              <a:spcAft>
                <a:spcPts val="600"/>
              </a:spcAft>
            </a:pPr>
            <a:r>
              <a:rPr lang="es-AR" sz="1600" spc="-30" dirty="0">
                <a:latin typeface="Times New Roman" pitchFamily="18" charset="0"/>
                <a:cs typeface="Times New Roman" pitchFamily="18" charset="0"/>
              </a:rPr>
              <a:t>Restrictivo: es la renuncia a los derechos del acreedor, es decir, al derecho de crédito o creditorio</a:t>
            </a:r>
            <a:r>
              <a:rPr lang="es-AR" sz="1600" dirty="0">
                <a:latin typeface="Times New Roman" pitchFamily="18" charset="0"/>
                <a:cs typeface="Times New Roman" pitchFamily="18" charset="0"/>
              </a:rPr>
              <a:t>.</a:t>
            </a:r>
          </a:p>
          <a:p>
            <a:pPr marL="0" indent="0">
              <a:spcAft>
                <a:spcPts val="600"/>
              </a:spcAft>
              <a:buNone/>
            </a:pPr>
            <a:r>
              <a:rPr lang="es-AR" sz="1600" u="sng" dirty="0">
                <a:latin typeface="Times New Roman" pitchFamily="18" charset="0"/>
                <a:cs typeface="Times New Roman" pitchFamily="18" charset="0"/>
              </a:rPr>
              <a:t>Concepto de remisión</a:t>
            </a:r>
            <a:r>
              <a:rPr lang="es-AR" sz="1600" dirty="0">
                <a:latin typeface="Times New Roman" pitchFamily="18" charset="0"/>
                <a:cs typeface="Times New Roman" pitchFamily="18" charset="0"/>
              </a:rPr>
              <a:t>: es la renuncia al derecho de crédito que tiene el acreedor contra su deudor. Según la doctrina mayoritaria es un acto jurídico no negocial unilateral.</a:t>
            </a:r>
          </a:p>
          <a:p>
            <a:pPr marL="0" indent="0">
              <a:spcAft>
                <a:spcPts val="600"/>
              </a:spcAft>
              <a:buNone/>
            </a:pPr>
            <a:r>
              <a:rPr lang="es-AR" sz="1600" dirty="0">
                <a:latin typeface="Times New Roman" pitchFamily="18" charset="0"/>
                <a:cs typeface="Times New Roman" pitchFamily="18" charset="0"/>
              </a:rPr>
              <a:t>La mayoría de los autores sostiene que la renuncia sólo tiene un sentido amplio: se extiende a todo tipo de derechos; mientras que la remisión queda circunscripta a los derechos de crédito. Muchos consideran que la renuncia en un sentido limitado (o sea: a los derechos del acreedor) y remisión, son exactamente lo mismo. Lo que puede “diferenciarse” es que la concepción y desarrollo de la renuncia se aplica analógicamente a todo tipo de abdicación de derechos; en cambio la remisión, se refiere únicamente a los derechos de crédito.</a:t>
            </a:r>
          </a:p>
          <a:p>
            <a:pPr marL="0" indent="0">
              <a:spcAft>
                <a:spcPts val="600"/>
              </a:spcAft>
              <a:buNone/>
            </a:pPr>
            <a:r>
              <a:rPr lang="es-AR" sz="1200" dirty="0">
                <a:latin typeface="Times New Roman" pitchFamily="18" charset="0"/>
                <a:cs typeface="Times New Roman" pitchFamily="18" charset="0"/>
              </a:rPr>
              <a:t>Si bien es opinable, podría inferirse otra diferencia a partir de las formas, mencionadas en los art. 949 y 950. El primero dice que “La renuncia no está sujeta a formas especiales, aun cuando se refiera a derechos que constan en un instrumento público”, en tanto que el segundo se refiere a la remisión y dice que “se considera remitida la deuda, excepto prueba en contrario, cuando el acreedor entrega voluntariamente al deudor el documento original en que consta la deuda.”</a:t>
            </a:r>
          </a:p>
          <a:p>
            <a:pPr marL="0" indent="0">
              <a:spcAft>
                <a:spcPts val="600"/>
              </a:spcAft>
              <a:buNone/>
            </a:pPr>
            <a:r>
              <a:rPr lang="es-AR" sz="1400" dirty="0">
                <a:latin typeface="Times New Roman" pitchFamily="18" charset="0"/>
                <a:cs typeface="Times New Roman" pitchFamily="18" charset="0"/>
              </a:rPr>
              <a:t>Fuente de referencia: </a:t>
            </a:r>
            <a:r>
              <a:rPr lang="es-AR" sz="1400" dirty="0">
                <a:latin typeface="Times New Roman" pitchFamily="18" charset="0"/>
                <a:cs typeface="Times New Roman" pitchFamily="18" charset="0"/>
                <a:hlinkClick r:id="rId3"/>
              </a:rPr>
              <a:t>https://cutt.ly/VbR8PyS</a:t>
            </a:r>
            <a:r>
              <a:rPr lang="es-AR" sz="1400" dirty="0">
                <a:latin typeface="Times New Roman" pitchFamily="18" charset="0"/>
                <a:cs typeface="Times New Roman" pitchFamily="18" charset="0"/>
              </a:rPr>
              <a:t> </a:t>
            </a:r>
            <a:r>
              <a:rPr lang="es-AR" sz="1200" dirty="0">
                <a:latin typeface="Times New Roman" pitchFamily="18" charset="0"/>
                <a:cs typeface="Times New Roman" pitchFamily="18" charset="0"/>
              </a:rPr>
              <a:t>(en este link de la UNLP las referencias de art. son al CC velezano, pero los conceptos valen).</a:t>
            </a:r>
          </a:p>
          <a:p>
            <a:pPr marL="0" indent="0">
              <a:spcAft>
                <a:spcPts val="600"/>
              </a:spcAft>
              <a:buNone/>
            </a:pPr>
            <a:endParaRPr lang="es-AR" sz="1200" dirty="0">
              <a:latin typeface="Times New Roman" pitchFamily="18" charset="0"/>
              <a:cs typeface="Times New Roman" pitchFamily="18" charset="0"/>
            </a:endParaRPr>
          </a:p>
          <a:p>
            <a:pPr marL="0" indent="0">
              <a:spcAft>
                <a:spcPts val="600"/>
              </a:spcAft>
              <a:buNone/>
            </a:pPr>
            <a:endParaRPr lang="es-AR" sz="1200" dirty="0">
              <a:latin typeface="Times New Roman" pitchFamily="18" charset="0"/>
              <a:cs typeface="Times New Roman" pitchFamily="18" charset="0"/>
            </a:endParaRPr>
          </a:p>
          <a:p>
            <a:pPr marL="0" indent="0">
              <a:spcAft>
                <a:spcPts val="1200"/>
              </a:spcAft>
              <a:buNone/>
            </a:pPr>
            <a:endParaRPr lang="es-AR" sz="1600" dirty="0">
              <a:latin typeface="Times New Roman" pitchFamily="18" charset="0"/>
              <a:cs typeface="Times New Roman" pitchFamily="18" charset="0"/>
            </a:endParaRPr>
          </a:p>
          <a:p>
            <a:pPr>
              <a:spcAft>
                <a:spcPts val="1200"/>
              </a:spcAft>
            </a:pPr>
            <a:endParaRPr lang="es-AR" sz="1600" dirty="0">
              <a:latin typeface="Times New Roman" pitchFamily="18" charset="0"/>
              <a:cs typeface="Times New Roman" pitchFamily="18" charset="0"/>
            </a:endParaRPr>
          </a:p>
        </p:txBody>
      </p:sp>
    </p:spTree>
    <p:extLst>
      <p:ext uri="{BB962C8B-B14F-4D97-AF65-F5344CB8AC3E}">
        <p14:creationId xmlns:p14="http://schemas.microsoft.com/office/powerpoint/2010/main" val="1940371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908526"/>
            <a:ext cx="8229600" cy="1143000"/>
          </a:xfrm>
        </p:spPr>
        <p:txBody>
          <a:bodyPr/>
          <a:lstStyle/>
          <a:p>
            <a:pPr algn="ctr"/>
            <a:r>
              <a:rPr lang="es-ES" dirty="0"/>
              <a:t>Gracias</a:t>
            </a:r>
          </a:p>
        </p:txBody>
      </p:sp>
    </p:spTree>
    <p:extLst>
      <p:ext uri="{BB962C8B-B14F-4D97-AF65-F5344CB8AC3E}">
        <p14:creationId xmlns:p14="http://schemas.microsoft.com/office/powerpoint/2010/main" val="414870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a:t>
            </a:r>
          </a:p>
        </p:txBody>
      </p:sp>
      <p:sp>
        <p:nvSpPr>
          <p:cNvPr id="3" name="Marcador de contenido 2"/>
          <p:cNvSpPr>
            <a:spLocks noGrp="1"/>
          </p:cNvSpPr>
          <p:nvPr>
            <p:ph idx="1"/>
          </p:nvPr>
        </p:nvSpPr>
        <p:spPr>
          <a:xfrm>
            <a:off x="457200" y="1403927"/>
            <a:ext cx="8229600" cy="4027055"/>
          </a:xfrm>
        </p:spPr>
        <p:txBody>
          <a:bodyPr>
            <a:normAutofit/>
          </a:bodyPr>
          <a:lstStyle/>
          <a:p>
            <a:pPr algn="just">
              <a:spcBef>
                <a:spcPts val="1800"/>
              </a:spcBef>
            </a:pPr>
            <a:r>
              <a:rPr lang="es-AR" sz="3200" dirty="0">
                <a:latin typeface="Times New Roman" pitchFamily="18" charset="0"/>
                <a:cs typeface="Times New Roman" pitchFamily="18" charset="0"/>
                <a:hlinkClick r:id="rId3"/>
              </a:rPr>
              <a:t>https://dle.rae.es/obligaci%C3%B3n</a:t>
            </a:r>
            <a:endParaRPr lang="es-E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9802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a:t>
            </a:r>
          </a:p>
        </p:txBody>
      </p:sp>
      <p:sp>
        <p:nvSpPr>
          <p:cNvPr id="3" name="Marcador de contenido 2"/>
          <p:cNvSpPr>
            <a:spLocks noGrp="1"/>
          </p:cNvSpPr>
          <p:nvPr>
            <p:ph idx="1"/>
          </p:nvPr>
        </p:nvSpPr>
        <p:spPr>
          <a:xfrm>
            <a:off x="457200" y="1403927"/>
            <a:ext cx="8229600" cy="4027055"/>
          </a:xfrm>
        </p:spPr>
        <p:txBody>
          <a:bodyPr>
            <a:normAutofit lnSpcReduction="10000"/>
          </a:bodyPr>
          <a:lstStyle/>
          <a:p>
            <a:pPr algn="just">
              <a:spcBef>
                <a:spcPts val="1800"/>
              </a:spcBef>
            </a:pPr>
            <a:r>
              <a:rPr lang="es-ES" sz="3200" spc="-50" dirty="0">
                <a:latin typeface="Times New Roman" pitchFamily="18" charset="0"/>
                <a:cs typeface="Times New Roman" pitchFamily="18" charset="0"/>
              </a:rPr>
              <a:t>La obligación es </a:t>
            </a:r>
            <a:r>
              <a:rPr lang="es-AR" sz="3200" spc="-50" dirty="0">
                <a:latin typeface="Times New Roman" pitchFamily="18" charset="0"/>
                <a:cs typeface="Times New Roman" pitchFamily="18" charset="0"/>
              </a:rPr>
              <a:t>una relación jurídica en virtud de la cual el </a:t>
            </a:r>
            <a:r>
              <a:rPr lang="es-AR" sz="3200" b="1" spc="-50" dirty="0">
                <a:latin typeface="Times New Roman" pitchFamily="18" charset="0"/>
                <a:cs typeface="Times New Roman" pitchFamily="18" charset="0"/>
              </a:rPr>
              <a:t>acreedor</a:t>
            </a:r>
            <a:r>
              <a:rPr lang="es-AR" sz="3200" spc="-50" dirty="0">
                <a:latin typeface="Times New Roman" pitchFamily="18" charset="0"/>
                <a:cs typeface="Times New Roman" pitchFamily="18" charset="0"/>
              </a:rPr>
              <a:t> tiene el derecho a exigir del </a:t>
            </a:r>
            <a:r>
              <a:rPr lang="es-AR" sz="3200" b="1" spc="-50" dirty="0">
                <a:latin typeface="Times New Roman" pitchFamily="18" charset="0"/>
                <a:cs typeface="Times New Roman" pitchFamily="18" charset="0"/>
              </a:rPr>
              <a:t>deudor</a:t>
            </a:r>
            <a:r>
              <a:rPr lang="es-AR" sz="3200" spc="-50" dirty="0">
                <a:latin typeface="Times New Roman" pitchFamily="18" charset="0"/>
                <a:cs typeface="Times New Roman" pitchFamily="18" charset="0"/>
              </a:rPr>
              <a:t> una prestación </a:t>
            </a:r>
            <a:r>
              <a:rPr lang="es-ES" sz="3200" spc="-50" dirty="0">
                <a:latin typeface="Times New Roman" pitchFamily="18" charset="0"/>
                <a:cs typeface="Times New Roman" pitchFamily="18" charset="0"/>
              </a:rPr>
              <a:t>destinada a </a:t>
            </a:r>
            <a:r>
              <a:rPr lang="es-ES" sz="3200" b="1" spc="-50" dirty="0">
                <a:latin typeface="Times New Roman" pitchFamily="18" charset="0"/>
                <a:cs typeface="Times New Roman" pitchFamily="18" charset="0"/>
              </a:rPr>
              <a:t>satisfacer</a:t>
            </a:r>
            <a:r>
              <a:rPr lang="es-ES" sz="3200" spc="-50" dirty="0">
                <a:latin typeface="Times New Roman" pitchFamily="18" charset="0"/>
                <a:cs typeface="Times New Roman" pitchFamily="18" charset="0"/>
              </a:rPr>
              <a:t> un interés </a:t>
            </a:r>
            <a:r>
              <a:rPr lang="es-ES" sz="3200" u="sng" spc="-50" dirty="0">
                <a:latin typeface="Times New Roman" pitchFamily="18" charset="0"/>
                <a:cs typeface="Times New Roman" pitchFamily="18" charset="0"/>
              </a:rPr>
              <a:t>lícito</a:t>
            </a:r>
            <a:r>
              <a:rPr lang="es-ES" sz="3200" spc="-50" dirty="0">
                <a:latin typeface="Times New Roman" pitchFamily="18" charset="0"/>
                <a:cs typeface="Times New Roman" pitchFamily="18" charset="0"/>
              </a:rPr>
              <a:t> y, ante el incumplimiento, a obtener forzadamente la satisfacción de dicho interés</a:t>
            </a:r>
            <a:r>
              <a:rPr lang="es-ES" spc="-50" dirty="0">
                <a:latin typeface="Times New Roman" pitchFamily="18" charset="0"/>
                <a:cs typeface="Times New Roman" pitchFamily="18" charset="0"/>
              </a:rPr>
              <a:t>.</a:t>
            </a:r>
          </a:p>
          <a:p>
            <a:pPr algn="just">
              <a:spcBef>
                <a:spcPts val="1200"/>
              </a:spcBef>
              <a:buNone/>
            </a:pPr>
            <a:r>
              <a:rPr lang="es-AR" i="1" spc="-50" dirty="0">
                <a:latin typeface="Times New Roman" pitchFamily="18" charset="0"/>
                <a:cs typeface="Times New Roman" pitchFamily="18" charset="0"/>
              </a:rPr>
              <a:t>  (ARTÍCULO 724)</a:t>
            </a:r>
            <a:endParaRPr lang="es-ES" i="1" spc="-50" dirty="0">
              <a:latin typeface="Times New Roman" pitchFamily="18" charset="0"/>
              <a:cs typeface="Times New Roman" pitchFamily="18" charset="0"/>
            </a:endParaRPr>
          </a:p>
          <a:p>
            <a:pPr algn="just">
              <a:spcBef>
                <a:spcPts val="1800"/>
              </a:spcBef>
            </a:pPr>
            <a:r>
              <a:rPr lang="es-ES" sz="3200" dirty="0">
                <a:latin typeface="Times New Roman" pitchFamily="18" charset="0"/>
                <a:cs typeface="Times New Roman" pitchFamily="18" charset="0"/>
              </a:rPr>
              <a:t>La prestación puede ser de </a:t>
            </a:r>
            <a:r>
              <a:rPr lang="es-ES" sz="3200" b="1" dirty="0">
                <a:latin typeface="Times New Roman" pitchFamily="18" charset="0"/>
                <a:cs typeface="Times New Roman" pitchFamily="18" charset="0"/>
              </a:rPr>
              <a:t>dar</a:t>
            </a:r>
            <a:r>
              <a:rPr lang="es-ES" sz="3200" dirty="0">
                <a:latin typeface="Times New Roman" pitchFamily="18" charset="0"/>
                <a:cs typeface="Times New Roman" pitchFamily="18" charset="0"/>
              </a:rPr>
              <a:t>, </a:t>
            </a:r>
            <a:r>
              <a:rPr lang="es-ES" sz="3200" b="1" dirty="0">
                <a:latin typeface="Times New Roman" pitchFamily="18" charset="0"/>
                <a:cs typeface="Times New Roman" pitchFamily="18" charset="0"/>
              </a:rPr>
              <a:t>hacer</a:t>
            </a:r>
            <a:r>
              <a:rPr lang="es-ES" sz="3200" dirty="0">
                <a:latin typeface="Times New Roman" pitchFamily="18" charset="0"/>
                <a:cs typeface="Times New Roman" pitchFamily="18" charset="0"/>
              </a:rPr>
              <a:t> o de </a:t>
            </a:r>
            <a:r>
              <a:rPr lang="es-ES" sz="3200" b="1" dirty="0">
                <a:latin typeface="Times New Roman" pitchFamily="18" charset="0"/>
                <a:cs typeface="Times New Roman" pitchFamily="18" charset="0"/>
              </a:rPr>
              <a:t>no hacer</a:t>
            </a:r>
            <a:r>
              <a:rPr lang="es-ES" sz="3200" dirty="0">
                <a:latin typeface="Times New Roman" pitchFamily="18" charset="0"/>
                <a:cs typeface="Times New Roman" pitchFamily="18" charset="0"/>
              </a:rPr>
              <a:t>.</a:t>
            </a:r>
            <a:endParaRPr lang="es-ES" sz="2000" dirty="0">
              <a:latin typeface="Times New Roman" pitchFamily="18" charset="0"/>
              <a:cs typeface="Times New Roman" pitchFamily="18" charset="0"/>
            </a:endParaRPr>
          </a:p>
        </p:txBody>
      </p:sp>
      <p:sp>
        <p:nvSpPr>
          <p:cNvPr id="5" name="4 CuadroTexto"/>
          <p:cNvSpPr txBox="1"/>
          <p:nvPr/>
        </p:nvSpPr>
        <p:spPr>
          <a:xfrm>
            <a:off x="2909455" y="4932218"/>
            <a:ext cx="4633000" cy="1631216"/>
          </a:xfrm>
          <a:prstGeom prst="rect">
            <a:avLst/>
          </a:prstGeom>
          <a:noFill/>
        </p:spPr>
        <p:txBody>
          <a:bodyPr wrap="none" rtlCol="0">
            <a:spAutoFit/>
          </a:bodyPr>
          <a:lstStyle/>
          <a:p>
            <a:pPr>
              <a:buFont typeface="Arial" charset="0"/>
              <a:buChar char="•"/>
            </a:pPr>
            <a:r>
              <a:rPr lang="es-ES" sz="2000" dirty="0">
                <a:latin typeface="Times New Roman" pitchFamily="18" charset="0"/>
                <a:cs typeface="Times New Roman" pitchFamily="18" charset="0"/>
              </a:rPr>
              <a:t>Vínculo jurídico</a:t>
            </a:r>
          </a:p>
          <a:p>
            <a:pPr>
              <a:buFont typeface="Arial" charset="0"/>
              <a:buChar char="•"/>
            </a:pPr>
            <a:r>
              <a:rPr lang="es-ES" sz="2000" dirty="0">
                <a:latin typeface="Times New Roman" pitchFamily="18" charset="0"/>
                <a:cs typeface="Times New Roman" pitchFamily="18" charset="0"/>
              </a:rPr>
              <a:t>Dos partes (acreedor/deudor)</a:t>
            </a:r>
          </a:p>
          <a:p>
            <a:pPr>
              <a:buFont typeface="Arial" charset="0"/>
              <a:buChar char="•"/>
            </a:pPr>
            <a:r>
              <a:rPr lang="es-ES" sz="2000" dirty="0">
                <a:latin typeface="Times New Roman" pitchFamily="18" charset="0"/>
                <a:cs typeface="Times New Roman" pitchFamily="18" charset="0"/>
              </a:rPr>
              <a:t>Una (deudor) se obliga a la otra (acreedor)</a:t>
            </a:r>
          </a:p>
          <a:p>
            <a:pPr>
              <a:buFont typeface="Arial" charset="0"/>
              <a:buChar char="•"/>
            </a:pPr>
            <a:r>
              <a:rPr lang="es-ES" sz="2000" dirty="0">
                <a:latin typeface="Times New Roman" pitchFamily="18" charset="0"/>
                <a:cs typeface="Times New Roman" pitchFamily="18" charset="0"/>
              </a:rPr>
              <a:t>Prestación (satisfacción interés lícito)</a:t>
            </a:r>
          </a:p>
          <a:p>
            <a:pPr>
              <a:buFont typeface="Arial" charset="0"/>
              <a:buChar char="•"/>
            </a:pPr>
            <a:r>
              <a:rPr lang="es-ES" sz="2000" dirty="0">
                <a:latin typeface="Times New Roman" pitchFamily="18" charset="0"/>
                <a:cs typeface="Times New Roman" pitchFamily="18" charset="0"/>
              </a:rPr>
              <a:t>Dar, hacer o no hacer.</a:t>
            </a:r>
            <a:endParaRPr lang="es-AR" sz="2000" dirty="0">
              <a:latin typeface="Times New Roman" pitchFamily="18" charset="0"/>
              <a:cs typeface="Times New Roman" pitchFamily="18" charset="0"/>
            </a:endParaRPr>
          </a:p>
        </p:txBody>
      </p:sp>
    </p:spTree>
    <p:extLst>
      <p:ext uri="{BB962C8B-B14F-4D97-AF65-F5344CB8AC3E}">
        <p14:creationId xmlns:p14="http://schemas.microsoft.com/office/powerpoint/2010/main" val="399802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checkerboard(across)">
                                      <p:cBhvr>
                                        <p:cTn id="21" dur="500"/>
                                        <p:tgtEl>
                                          <p:spTgt spid="5">
                                            <p:txEl>
                                              <p:pRg st="0" end="0"/>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checkerboard(across)">
                                      <p:cBhvr>
                                        <p:cTn id="24" dur="500"/>
                                        <p:tgtEl>
                                          <p:spTgt spid="5">
                                            <p:txEl>
                                              <p:pRg st="1" end="1"/>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checkerboard(across)">
                                      <p:cBhvr>
                                        <p:cTn id="27" dur="500"/>
                                        <p:tgtEl>
                                          <p:spTgt spid="5">
                                            <p:txEl>
                                              <p:pRg st="2" end="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checkerboard(across)">
                                      <p:cBhvr>
                                        <p:cTn id="30" dur="500"/>
                                        <p:tgtEl>
                                          <p:spTgt spid="5">
                                            <p:txEl>
                                              <p:pRg st="3" end="3"/>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checkerboard(across)">
                                      <p:cBhvr>
                                        <p:cTn id="3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Requisitos</a:t>
            </a:r>
          </a:p>
        </p:txBody>
      </p:sp>
      <p:sp>
        <p:nvSpPr>
          <p:cNvPr id="3" name="Marcador de contenido 2"/>
          <p:cNvSpPr>
            <a:spLocks noGrp="1"/>
          </p:cNvSpPr>
          <p:nvPr>
            <p:ph idx="1"/>
          </p:nvPr>
        </p:nvSpPr>
        <p:spPr>
          <a:xfrm>
            <a:off x="457200" y="1847273"/>
            <a:ext cx="8229600" cy="3248891"/>
          </a:xfrm>
        </p:spPr>
        <p:txBody>
          <a:bodyPr>
            <a:normAutofit fontScale="92500" lnSpcReduction="10000"/>
          </a:bodyPr>
          <a:lstStyle/>
          <a:p>
            <a:pPr algn="just"/>
            <a:r>
              <a:rPr lang="es-ES" sz="3200" dirty="0">
                <a:latin typeface="Times New Roman" pitchFamily="18" charset="0"/>
                <a:cs typeface="Times New Roman" pitchFamily="18" charset="0"/>
              </a:rPr>
              <a:t>La prestación que constituye el objeto de la obligación debe ser </a:t>
            </a:r>
            <a:r>
              <a:rPr lang="es-ES" sz="3200" b="1" dirty="0">
                <a:latin typeface="Times New Roman" pitchFamily="18" charset="0"/>
                <a:cs typeface="Times New Roman" pitchFamily="18" charset="0"/>
              </a:rPr>
              <a:t>material</a:t>
            </a:r>
            <a:r>
              <a:rPr lang="es-ES" sz="3200" dirty="0">
                <a:latin typeface="Times New Roman" pitchFamily="18" charset="0"/>
                <a:cs typeface="Times New Roman" pitchFamily="18" charset="0"/>
              </a:rPr>
              <a:t> y </a:t>
            </a:r>
            <a:r>
              <a:rPr lang="es-ES" sz="3200" b="1" dirty="0">
                <a:latin typeface="Times New Roman" pitchFamily="18" charset="0"/>
                <a:cs typeface="Times New Roman" pitchFamily="18" charset="0"/>
              </a:rPr>
              <a:t>jurídicamente posible</a:t>
            </a:r>
            <a:r>
              <a:rPr lang="es-ES" sz="3200" dirty="0">
                <a:latin typeface="Times New Roman" pitchFamily="18" charset="0"/>
                <a:cs typeface="Times New Roman" pitchFamily="18" charset="0"/>
              </a:rPr>
              <a:t>, </a:t>
            </a:r>
            <a:r>
              <a:rPr lang="es-ES" sz="3200" b="1" dirty="0">
                <a:latin typeface="Times New Roman" pitchFamily="18" charset="0"/>
                <a:cs typeface="Times New Roman" pitchFamily="18" charset="0"/>
              </a:rPr>
              <a:t>lícita</a:t>
            </a:r>
            <a:r>
              <a:rPr lang="es-ES" sz="3200" dirty="0">
                <a:latin typeface="Times New Roman" pitchFamily="18" charset="0"/>
                <a:cs typeface="Times New Roman" pitchFamily="18" charset="0"/>
              </a:rPr>
              <a:t>, </a:t>
            </a:r>
            <a:r>
              <a:rPr lang="es-ES" sz="3200" b="1" dirty="0">
                <a:latin typeface="Times New Roman" pitchFamily="18" charset="0"/>
                <a:cs typeface="Times New Roman" pitchFamily="18" charset="0"/>
              </a:rPr>
              <a:t>determinada</a:t>
            </a:r>
            <a:r>
              <a:rPr lang="es-ES" sz="3200" dirty="0">
                <a:latin typeface="Times New Roman" pitchFamily="18" charset="0"/>
                <a:cs typeface="Times New Roman" pitchFamily="18" charset="0"/>
              </a:rPr>
              <a:t> o </a:t>
            </a:r>
            <a:r>
              <a:rPr lang="es-ES" sz="3200" b="1" dirty="0">
                <a:latin typeface="Times New Roman" pitchFamily="18" charset="0"/>
                <a:cs typeface="Times New Roman" pitchFamily="18" charset="0"/>
              </a:rPr>
              <a:t>determinable</a:t>
            </a:r>
            <a:r>
              <a:rPr lang="es-ES" sz="3200" dirty="0">
                <a:latin typeface="Times New Roman" pitchFamily="18" charset="0"/>
                <a:cs typeface="Times New Roman" pitchFamily="18" charset="0"/>
              </a:rPr>
              <a:t>, susceptible de </a:t>
            </a:r>
            <a:r>
              <a:rPr lang="es-ES" sz="3200" b="1" dirty="0">
                <a:latin typeface="Times New Roman" pitchFamily="18" charset="0"/>
                <a:cs typeface="Times New Roman" pitchFamily="18" charset="0"/>
              </a:rPr>
              <a:t>valoración económica</a:t>
            </a:r>
            <a:r>
              <a:rPr lang="es-ES" sz="3200" dirty="0">
                <a:latin typeface="Times New Roman" pitchFamily="18" charset="0"/>
                <a:cs typeface="Times New Roman" pitchFamily="18" charset="0"/>
              </a:rPr>
              <a:t> y debe corresponder a un </a:t>
            </a:r>
            <a:r>
              <a:rPr lang="es-ES" sz="3200" b="1" dirty="0">
                <a:latin typeface="Times New Roman" pitchFamily="18" charset="0"/>
                <a:cs typeface="Times New Roman" pitchFamily="18" charset="0"/>
              </a:rPr>
              <a:t>interés patrimonial</a:t>
            </a:r>
            <a:r>
              <a:rPr lang="es-ES" sz="3200" dirty="0">
                <a:latin typeface="Times New Roman" pitchFamily="18" charset="0"/>
                <a:cs typeface="Times New Roman" pitchFamily="18" charset="0"/>
              </a:rPr>
              <a:t> o </a:t>
            </a:r>
            <a:r>
              <a:rPr lang="es-ES" sz="3200" b="1" dirty="0">
                <a:latin typeface="Times New Roman" pitchFamily="18" charset="0"/>
                <a:cs typeface="Times New Roman" pitchFamily="18" charset="0"/>
              </a:rPr>
              <a:t>extra-patrimonial del acreedor</a:t>
            </a:r>
            <a:r>
              <a:rPr lang="es-ES" sz="3200" dirty="0">
                <a:latin typeface="Times New Roman" pitchFamily="18" charset="0"/>
                <a:cs typeface="Times New Roman" pitchFamily="18" charset="0"/>
              </a:rPr>
              <a:t>. </a:t>
            </a:r>
          </a:p>
          <a:p>
            <a:pPr algn="just">
              <a:spcBef>
                <a:spcPts val="1800"/>
              </a:spcBef>
              <a:buNone/>
            </a:pPr>
            <a:r>
              <a:rPr lang="es-AR" i="1" dirty="0">
                <a:latin typeface="Times New Roman" pitchFamily="18" charset="0"/>
                <a:cs typeface="Times New Roman" pitchFamily="18" charset="0"/>
              </a:rPr>
              <a:t>(ARTÍCULO 725)</a:t>
            </a:r>
            <a:endParaRPr lang="es-ES" dirty="0"/>
          </a:p>
        </p:txBody>
      </p:sp>
    </p:spTree>
    <p:extLst>
      <p:ext uri="{BB962C8B-B14F-4D97-AF65-F5344CB8AC3E}">
        <p14:creationId xmlns:p14="http://schemas.microsoft.com/office/powerpoint/2010/main" val="48067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Causa</a:t>
            </a:r>
          </a:p>
        </p:txBody>
      </p:sp>
      <p:sp>
        <p:nvSpPr>
          <p:cNvPr id="3" name="Marcador de contenido 2"/>
          <p:cNvSpPr>
            <a:spLocks noGrp="1"/>
          </p:cNvSpPr>
          <p:nvPr>
            <p:ph idx="1"/>
          </p:nvPr>
        </p:nvSpPr>
        <p:spPr>
          <a:xfrm>
            <a:off x="457200" y="1600200"/>
            <a:ext cx="8229600" cy="2352964"/>
          </a:xfrm>
        </p:spPr>
        <p:txBody>
          <a:bodyPr/>
          <a:lstStyle/>
          <a:p>
            <a:r>
              <a:rPr lang="es-ES" sz="3200" dirty="0">
                <a:latin typeface="Times New Roman" pitchFamily="18" charset="0"/>
                <a:cs typeface="Times New Roman" pitchFamily="18" charset="0"/>
              </a:rPr>
              <a:t>No hay obligación sin causa, es decir, sin que derive de algún hecho idóneo para producirla, de conformidad con el ordenamiento jurídico.</a:t>
            </a:r>
          </a:p>
          <a:p>
            <a:pPr>
              <a:spcBef>
                <a:spcPts val="1800"/>
              </a:spcBef>
              <a:buNone/>
            </a:pPr>
            <a:r>
              <a:rPr lang="es-ES" dirty="0">
                <a:latin typeface="Times New Roman" pitchFamily="18" charset="0"/>
                <a:cs typeface="Times New Roman" pitchFamily="18" charset="0"/>
              </a:rPr>
              <a:t> </a:t>
            </a:r>
            <a:r>
              <a:rPr lang="es-AR" i="1" dirty="0">
                <a:latin typeface="Times New Roman" pitchFamily="18" charset="0"/>
                <a:cs typeface="Times New Roman" pitchFamily="18" charset="0"/>
              </a:rPr>
              <a:t>(ARTÍCULO 726)</a:t>
            </a:r>
            <a:endParaRPr lang="es-ES" dirty="0">
              <a:effectLst/>
              <a:latin typeface="Times New Roman" pitchFamily="18" charset="0"/>
              <a:cs typeface="Times New Roman" pitchFamily="18" charset="0"/>
            </a:endParaRPr>
          </a:p>
          <a:p>
            <a:pPr marL="0" indent="0">
              <a:buNone/>
            </a:pPr>
            <a:endParaRPr lang="es-ES" dirty="0"/>
          </a:p>
        </p:txBody>
      </p:sp>
    </p:spTree>
    <p:extLst>
      <p:ext uri="{BB962C8B-B14F-4D97-AF65-F5344CB8AC3E}">
        <p14:creationId xmlns:p14="http://schemas.microsoft.com/office/powerpoint/2010/main" val="178678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dirty="0"/>
              <a:t>Deber moral</a:t>
            </a:r>
          </a:p>
        </p:txBody>
      </p:sp>
      <p:sp>
        <p:nvSpPr>
          <p:cNvPr id="3" name="Marcador de contenido 2"/>
          <p:cNvSpPr>
            <a:spLocks noGrp="1"/>
          </p:cNvSpPr>
          <p:nvPr>
            <p:ph idx="1"/>
          </p:nvPr>
        </p:nvSpPr>
        <p:spPr>
          <a:xfrm>
            <a:off x="457200" y="1449982"/>
            <a:ext cx="8229600" cy="1285308"/>
          </a:xfrm>
        </p:spPr>
        <p:txBody>
          <a:bodyPr>
            <a:normAutofit fontScale="25000" lnSpcReduction="20000"/>
          </a:bodyPr>
          <a:lstStyle/>
          <a:p>
            <a:pPr algn="just">
              <a:spcBef>
                <a:spcPts val="1200"/>
              </a:spcBef>
            </a:pPr>
            <a:r>
              <a:rPr lang="es-ES" sz="11200" dirty="0">
                <a:latin typeface="Times New Roman" pitchFamily="18" charset="0"/>
                <a:cs typeface="Times New Roman" pitchFamily="18" charset="0"/>
              </a:rPr>
              <a:t>Lo entregado en cumplimiento de deberes morales o de conciencia es irrepetible¹.</a:t>
            </a:r>
          </a:p>
          <a:p>
            <a:pPr algn="just">
              <a:spcBef>
                <a:spcPts val="1800"/>
              </a:spcBef>
              <a:buNone/>
            </a:pPr>
            <a:r>
              <a:rPr lang="es-AR" sz="8000" i="1" dirty="0">
                <a:latin typeface="Times New Roman" pitchFamily="18" charset="0"/>
                <a:cs typeface="Times New Roman" pitchFamily="18" charset="0"/>
              </a:rPr>
              <a:t>(ARTÍCULO 728) </a:t>
            </a:r>
          </a:p>
          <a:p>
            <a:pPr algn="r">
              <a:spcBef>
                <a:spcPts val="1200"/>
              </a:spcBef>
              <a:buNone/>
            </a:pPr>
            <a:r>
              <a:rPr lang="es-ES" sz="6400" dirty="0">
                <a:latin typeface="Times New Roman" pitchFamily="18" charset="0"/>
                <a:cs typeface="Times New Roman" pitchFamily="18" charset="0"/>
                <a:hlinkClick r:id="rId3"/>
              </a:rPr>
              <a:t>http://universojus.com/ccc-comentado-infojus/interpretacion-art-728</a:t>
            </a:r>
            <a:endParaRPr lang="es-ES" sz="6400" dirty="0">
              <a:latin typeface="Times New Roman" pitchFamily="18" charset="0"/>
              <a:cs typeface="Times New Roman" pitchFamily="18" charset="0"/>
            </a:endParaRPr>
          </a:p>
          <a:p>
            <a:pPr algn="just">
              <a:spcBef>
                <a:spcPts val="1200"/>
              </a:spcBef>
              <a:buNone/>
            </a:pPr>
            <a:r>
              <a:rPr lang="es-ES" sz="8000" dirty="0">
                <a:effectLst/>
                <a:latin typeface="Times New Roman" pitchFamily="18" charset="0"/>
                <a:cs typeface="Times New Roman" pitchFamily="18" charset="0"/>
              </a:rPr>
              <a:t>¹ </a:t>
            </a:r>
            <a:r>
              <a:rPr lang="es-AR" sz="8000" i="1" dirty="0">
                <a:effectLst/>
                <a:latin typeface="Times New Roman" pitchFamily="18" charset="0"/>
                <a:cs typeface="Times New Roman" pitchFamily="18" charset="0"/>
              </a:rPr>
              <a:t>Derecho o acción para el reclamo de un pago indebido o del pago por otro</a:t>
            </a:r>
            <a:r>
              <a:rPr lang="es-AR" sz="9600" i="1" dirty="0">
                <a:effectLst/>
                <a:latin typeface="Times New Roman" pitchFamily="18" charset="0"/>
                <a:cs typeface="Times New Roman" pitchFamily="18" charset="0"/>
              </a:rPr>
              <a:t>.</a:t>
            </a:r>
            <a:r>
              <a:rPr lang="es-AR" sz="9600" i="1" dirty="0">
                <a:latin typeface="Times New Roman" pitchFamily="18" charset="0"/>
                <a:cs typeface="Times New Roman" pitchFamily="18" charset="0"/>
              </a:rPr>
              <a:t> </a:t>
            </a:r>
            <a:r>
              <a:rPr lang="es-AR" sz="8000" i="1" dirty="0">
                <a:effectLst/>
                <a:latin typeface="Times New Roman" pitchFamily="18" charset="0"/>
                <a:cs typeface="Times New Roman" pitchFamily="18" charset="0"/>
              </a:rPr>
              <a:t>Ejemplo: A pagó a B por equivocación, éste tiene la obligación de repetir el pago.</a:t>
            </a:r>
            <a:endParaRPr lang="es-ES" sz="8000" i="1" dirty="0">
              <a:effectLst/>
              <a:latin typeface="Times New Roman" pitchFamily="18" charset="0"/>
              <a:cs typeface="Times New Roman" pitchFamily="18" charset="0"/>
            </a:endParaRPr>
          </a:p>
          <a:p>
            <a:pPr marL="0" indent="0">
              <a:buNone/>
            </a:pPr>
            <a:endParaRPr lang="es-ES" dirty="0"/>
          </a:p>
        </p:txBody>
      </p:sp>
      <p:sp>
        <p:nvSpPr>
          <p:cNvPr id="6" name="Título 1"/>
          <p:cNvSpPr txBox="1">
            <a:spLocks/>
          </p:cNvSpPr>
          <p:nvPr/>
        </p:nvSpPr>
        <p:spPr>
          <a:xfrm>
            <a:off x="457200" y="4059008"/>
            <a:ext cx="8229600" cy="103515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100" normalizeH="0" baseline="0" noProof="0" dirty="0">
                <a:ln>
                  <a:noFill/>
                </a:ln>
                <a:solidFill>
                  <a:schemeClr val="tx2"/>
                </a:solidFill>
                <a:effectLst/>
                <a:uLnTx/>
                <a:uFillTx/>
                <a:latin typeface="+mj-lt"/>
                <a:ea typeface="+mj-ea"/>
                <a:cs typeface="+mj-cs"/>
              </a:rPr>
              <a:t>Buena fe</a:t>
            </a:r>
          </a:p>
        </p:txBody>
      </p:sp>
      <p:sp>
        <p:nvSpPr>
          <p:cNvPr id="7" name="Marcador de contenido 2"/>
          <p:cNvSpPr txBox="1">
            <a:spLocks/>
          </p:cNvSpPr>
          <p:nvPr/>
        </p:nvSpPr>
        <p:spPr>
          <a:xfrm>
            <a:off x="457200" y="4983820"/>
            <a:ext cx="8229600" cy="1542815"/>
          </a:xfrm>
          <a:prstGeom prst="rect">
            <a:avLst/>
          </a:prstGeom>
        </p:spPr>
        <p:txBody>
          <a:bodyPr vert="horz" lIns="91440" tIns="45720" rIns="91440" bIns="45720" rtlCol="0">
            <a:normAutofit/>
          </a:bodyPr>
          <a:lstStyle/>
          <a:p>
            <a:pPr marL="182880" lvl="0" indent="-182880" algn="just" defTabSz="914400">
              <a:spcBef>
                <a:spcPts val="1800"/>
              </a:spcBef>
              <a:buClr>
                <a:schemeClr val="accent1"/>
              </a:buClr>
              <a:buSzPct val="85000"/>
              <a:buFont typeface="Arial" pitchFamily="34" charset="0"/>
              <a:buChar char="•"/>
            </a:pPr>
            <a:r>
              <a:rPr kumimoji="0" lang="es-E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Deudor y acreedor deben obrar con cuidado, previsión y según las exigencias de la buena fe.</a:t>
            </a:r>
          </a:p>
          <a:p>
            <a:pPr marL="182880" lvl="0" indent="-182880" algn="just" defTabSz="914400">
              <a:spcBef>
                <a:spcPts val="1800"/>
              </a:spcBef>
              <a:buClr>
                <a:schemeClr val="accent1"/>
              </a:buClr>
              <a:buSzPct val="85000"/>
            </a:pPr>
            <a:r>
              <a:rPr lang="es-AR" sz="2000" i="1" dirty="0">
                <a:latin typeface="Times New Roman" pitchFamily="18" charset="0"/>
                <a:cs typeface="Times New Roman" pitchFamily="18" charset="0"/>
              </a:rPr>
              <a:t>(ARTÍCULO 729)</a:t>
            </a:r>
            <a:r>
              <a:rPr kumimoji="0" lang="es-E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p:txBody>
      </p:sp>
    </p:spTree>
    <p:extLst>
      <p:ext uri="{BB962C8B-B14F-4D97-AF65-F5344CB8AC3E}">
        <p14:creationId xmlns:p14="http://schemas.microsoft.com/office/powerpoint/2010/main" val="269767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A8C6B-B8B3-45E4-8F04-2A146C99B566}"/>
              </a:ext>
            </a:extLst>
          </p:cNvPr>
          <p:cNvSpPr txBox="1">
            <a:spLocks/>
          </p:cNvSpPr>
          <p:nvPr/>
        </p:nvSpPr>
        <p:spPr>
          <a:xfrm>
            <a:off x="498764" y="533400"/>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s-ES" sz="3600" i="1" dirty="0">
                <a:latin typeface="Times New Roman" panose="02020603050405020304" pitchFamily="18" charset="0"/>
                <a:cs typeface="Times New Roman" panose="02020603050405020304" pitchFamily="18" charset="0"/>
              </a:rPr>
              <a:t>(Referencia para la diapositiva anterior)</a:t>
            </a:r>
          </a:p>
        </p:txBody>
      </p:sp>
      <p:sp>
        <p:nvSpPr>
          <p:cNvPr id="3" name="Marcador de contenido 2">
            <a:extLst>
              <a:ext uri="{FF2B5EF4-FFF2-40B4-BE49-F238E27FC236}">
                <a16:creationId xmlns:a16="http://schemas.microsoft.com/office/drawing/2014/main" id="{54A29AE7-D492-4ECD-90AB-5148A0B490D7}"/>
              </a:ext>
            </a:extLst>
          </p:cNvPr>
          <p:cNvSpPr txBox="1">
            <a:spLocks/>
          </p:cNvSpPr>
          <p:nvPr/>
        </p:nvSpPr>
        <p:spPr>
          <a:xfrm>
            <a:off x="457200" y="1357745"/>
            <a:ext cx="8229600" cy="1392382"/>
          </a:xfrm>
          <a:prstGeom prst="rect">
            <a:avLst/>
          </a:prstGeom>
        </p:spPr>
        <p:txBody>
          <a:bodyPr>
            <a:normAutofit fontScale="2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spcBef>
                <a:spcPts val="1200"/>
              </a:spcBef>
            </a:pPr>
            <a:r>
              <a:rPr lang="es-AR" sz="7200" dirty="0">
                <a:solidFill>
                  <a:schemeClr val="tx1">
                    <a:lumMod val="50000"/>
                    <a:lumOff val="50000"/>
                  </a:schemeClr>
                </a:solidFill>
                <a:latin typeface="Times New Roman" pitchFamily="18" charset="0"/>
                <a:cs typeface="Times New Roman" pitchFamily="18" charset="0"/>
              </a:rPr>
              <a:t>Art.515.</a:t>
            </a:r>
            <a:r>
              <a:rPr lang="es-AR" sz="7200" i="1" dirty="0">
                <a:solidFill>
                  <a:schemeClr val="tx1">
                    <a:lumMod val="50000"/>
                    <a:lumOff val="50000"/>
                  </a:schemeClr>
                </a:solidFill>
                <a:latin typeface="Times New Roman" pitchFamily="18" charset="0"/>
                <a:cs typeface="Times New Roman" pitchFamily="18" charset="0"/>
              </a:rPr>
              <a:t> del Código Civil velezano </a:t>
            </a:r>
            <a:r>
              <a:rPr lang="es-AR" sz="7200" dirty="0">
                <a:solidFill>
                  <a:schemeClr val="tx1">
                    <a:lumMod val="50000"/>
                    <a:lumOff val="50000"/>
                  </a:schemeClr>
                </a:solidFill>
                <a:latin typeface="Times New Roman" pitchFamily="18" charset="0"/>
                <a:cs typeface="Times New Roman" pitchFamily="18" charset="0"/>
              </a:rPr>
              <a:t>- Las obligaciones son civiles o meramente naturales. Civiles son aquellas que dan derecho a exigir su cumplimiento. Naturales son las que, fundadas sólo en el derecho natural y en la equidad, no confieren acción para exigir su cumplimiento, pero que cumplidas por el deudor, autorizan para retener lo que se ha dado por razón de ellas, tales son: </a:t>
            </a:r>
          </a:p>
          <a:p>
            <a:pPr algn="just">
              <a:spcBef>
                <a:spcPts val="1200"/>
              </a:spcBef>
            </a:pPr>
            <a:r>
              <a:rPr lang="es-AR" sz="5600" dirty="0">
                <a:solidFill>
                  <a:schemeClr val="tx1">
                    <a:lumMod val="50000"/>
                    <a:lumOff val="50000"/>
                  </a:schemeClr>
                </a:solidFill>
                <a:latin typeface="Times New Roman" pitchFamily="18" charset="0"/>
                <a:cs typeface="Times New Roman" pitchFamily="18" charset="0"/>
              </a:rPr>
              <a:t>1ro..- Derogado por la ley 17.711; </a:t>
            </a:r>
          </a:p>
          <a:p>
            <a:pPr algn="just">
              <a:spcBef>
                <a:spcPts val="1200"/>
              </a:spcBef>
            </a:pPr>
            <a:r>
              <a:rPr lang="es-AR" sz="5600" b="1" dirty="0">
                <a:solidFill>
                  <a:schemeClr val="tx1">
                    <a:lumMod val="50000"/>
                    <a:lumOff val="50000"/>
                  </a:schemeClr>
                </a:solidFill>
                <a:latin typeface="Times New Roman" pitchFamily="18" charset="0"/>
                <a:cs typeface="Times New Roman" pitchFamily="18" charset="0"/>
              </a:rPr>
              <a:t>2do..- Las obligaciones que principian por ser obligaciones civiles, y que se hallan extinguidas por la prescripción; </a:t>
            </a:r>
          </a:p>
          <a:p>
            <a:pPr algn="just">
              <a:spcBef>
                <a:spcPts val="1200"/>
              </a:spcBef>
            </a:pPr>
            <a:r>
              <a:rPr lang="es-AR" sz="5600" dirty="0">
                <a:solidFill>
                  <a:schemeClr val="tx1">
                    <a:lumMod val="50000"/>
                    <a:lumOff val="50000"/>
                  </a:schemeClr>
                </a:solidFill>
                <a:latin typeface="Times New Roman" pitchFamily="18" charset="0"/>
                <a:cs typeface="Times New Roman" pitchFamily="18" charset="0"/>
              </a:rPr>
              <a:t>3ro..- Las que proceden de actos jurídicos, a los cuales faltan las solemnidades que la ley exige para que produzcan efectos civiles; como es la obligación de pagar un legado dejado en un testamento, al cual faltan formas sustanciales; </a:t>
            </a:r>
          </a:p>
          <a:p>
            <a:pPr algn="just">
              <a:spcBef>
                <a:spcPts val="1200"/>
              </a:spcBef>
            </a:pPr>
            <a:r>
              <a:rPr lang="es-AR" sz="5600" dirty="0">
                <a:solidFill>
                  <a:schemeClr val="tx1">
                    <a:lumMod val="50000"/>
                    <a:lumOff val="50000"/>
                  </a:schemeClr>
                </a:solidFill>
                <a:latin typeface="Times New Roman" pitchFamily="18" charset="0"/>
                <a:cs typeface="Times New Roman" pitchFamily="18" charset="0"/>
              </a:rPr>
              <a:t>4to..- Las que no han sido reconocidas en juicio por falta de prueba, o cuando el pleito se ha perdido, por error o malicia del juez; </a:t>
            </a:r>
          </a:p>
          <a:p>
            <a:pPr algn="just">
              <a:spcBef>
                <a:spcPts val="1200"/>
              </a:spcBef>
              <a:spcAft>
                <a:spcPts val="1800"/>
              </a:spcAft>
            </a:pPr>
            <a:r>
              <a:rPr lang="es-AR" sz="5600" dirty="0">
                <a:solidFill>
                  <a:schemeClr val="tx1">
                    <a:lumMod val="50000"/>
                    <a:lumOff val="50000"/>
                  </a:schemeClr>
                </a:solidFill>
                <a:latin typeface="Times New Roman" pitchFamily="18" charset="0"/>
                <a:cs typeface="Times New Roman" pitchFamily="18" charset="0"/>
              </a:rPr>
              <a:t>5to..- Las que se derivan de una convención que reúne las condiciones generales requeridas en materia de contratos; pero a las cuales la ley, por razones de utilidad social, les ha denegado toda acción; tales son las deudas de juego. </a:t>
            </a:r>
          </a:p>
          <a:p>
            <a:pPr algn="just">
              <a:spcBef>
                <a:spcPts val="1200"/>
              </a:spcBef>
            </a:pPr>
            <a:r>
              <a:rPr lang="es-AR" sz="7200" dirty="0">
                <a:solidFill>
                  <a:schemeClr val="tx1">
                    <a:lumMod val="50000"/>
                    <a:lumOff val="50000"/>
                  </a:schemeClr>
                </a:solidFill>
                <a:effectLst/>
                <a:latin typeface="Times New Roman" panose="02020603050405020304" pitchFamily="18" charset="0"/>
                <a:ea typeface="Times New Roman" panose="02020603050405020304" pitchFamily="18" charset="0"/>
              </a:rPr>
              <a:t>Art.516.</a:t>
            </a:r>
            <a:r>
              <a:rPr lang="es-AR" sz="7200" i="1" dirty="0">
                <a:solidFill>
                  <a:schemeClr val="tx1">
                    <a:lumMod val="50000"/>
                    <a:lumOff val="50000"/>
                  </a:schemeClr>
                </a:solidFill>
                <a:latin typeface="Times New Roman" pitchFamily="18" charset="0"/>
                <a:cs typeface="Times New Roman" pitchFamily="18" charset="0"/>
              </a:rPr>
              <a:t> del Código Civil velezano </a:t>
            </a:r>
            <a:r>
              <a:rPr lang="es-AR" sz="7200" dirty="0">
                <a:solidFill>
                  <a:schemeClr val="tx1">
                    <a:lumMod val="50000"/>
                    <a:lumOff val="50000"/>
                  </a:schemeClr>
                </a:solidFill>
                <a:effectLst/>
                <a:latin typeface="Times New Roman" panose="02020603050405020304" pitchFamily="18" charset="0"/>
                <a:ea typeface="Times New Roman" panose="02020603050405020304" pitchFamily="18" charset="0"/>
              </a:rPr>
              <a:t>- El efecto de las obligaciones naturales es que no puede reclamarse lo pagado, cuando el pago de ellas se ha hecho voluntariamente por el que tenía capacidad legal para hacerlo. </a:t>
            </a:r>
            <a:endParaRPr lang="es-ES" sz="7200" dirty="0">
              <a:solidFill>
                <a:schemeClr val="tx1">
                  <a:lumMod val="50000"/>
                  <a:lumOff val="50000"/>
                </a:schemeClr>
              </a:solidFill>
              <a:effectLst/>
              <a:latin typeface="Times New Roman" panose="02020603050405020304" pitchFamily="18" charset="0"/>
              <a:ea typeface="Times New Roman" panose="02020603050405020304" pitchFamily="18" charset="0"/>
            </a:endParaRPr>
          </a:p>
          <a:p>
            <a:pPr algn="just">
              <a:spcBef>
                <a:spcPts val="1200"/>
              </a:spcBef>
            </a:pPr>
            <a:endParaRPr lang="es-E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4579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Claridad.thmx</Template>
  <TotalTime>13757</TotalTime>
  <Words>4355</Words>
  <Application>Microsoft Office PowerPoint</Application>
  <PresentationFormat>Presentación en pantalla (4:3)</PresentationFormat>
  <Paragraphs>256</Paragraphs>
  <Slides>37</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37</vt:i4>
      </vt:variant>
    </vt:vector>
  </HeadingPairs>
  <TitlesOfParts>
    <vt:vector size="43" baseType="lpstr">
      <vt:lpstr>Arial</vt:lpstr>
      <vt:lpstr>Bookman Old Style</vt:lpstr>
      <vt:lpstr>Calibri</vt:lpstr>
      <vt:lpstr>Gotham</vt:lpstr>
      <vt:lpstr>Times New Roman</vt:lpstr>
      <vt:lpstr>Claridad</vt:lpstr>
      <vt:lpstr>Obligaciones</vt:lpstr>
      <vt:lpstr>Presentación de PowerPoint</vt:lpstr>
      <vt:lpstr>Presentación de PowerPoint</vt:lpstr>
      <vt:lpstr>¿Qué es?</vt:lpstr>
      <vt:lpstr>¿Qué es?</vt:lpstr>
      <vt:lpstr>Requisitos</vt:lpstr>
      <vt:lpstr>Causa</vt:lpstr>
      <vt:lpstr>Deber moral</vt:lpstr>
      <vt:lpstr>Presentación de PowerPoint</vt:lpstr>
      <vt:lpstr>Efectos con relación al acreedor</vt:lpstr>
      <vt:lpstr>Presentación de PowerPoint</vt:lpstr>
      <vt:lpstr>Obligación de dar</vt:lpstr>
      <vt:lpstr>Obligación de dar</vt:lpstr>
      <vt:lpstr>Obligación de hacer</vt:lpstr>
      <vt:lpstr>Hacer → Prestación de un servicio</vt:lpstr>
      <vt:lpstr>Hacer → Realización de un hecho </vt:lpstr>
      <vt:lpstr>Hacer → Incorporación de terceros</vt:lpstr>
      <vt:lpstr>Hacer → Ejecución forzada </vt:lpstr>
      <vt:lpstr>Obligación de no hacer.</vt:lpstr>
      <vt:lpstr>Fuentes de las obligaciones</vt:lpstr>
      <vt:lpstr>Presentación de PowerPoint</vt:lpstr>
      <vt:lpstr>Presentación de PowerPoint</vt:lpstr>
      <vt:lpstr>Presentación de PowerPoint</vt:lpstr>
      <vt:lpstr>Tipos de Obligaciones </vt:lpstr>
      <vt:lpstr>Según efectos</vt:lpstr>
      <vt:lpstr>Según dependencia</vt:lpstr>
      <vt:lpstr>Según vínculo</vt:lpstr>
      <vt:lpstr>Obligaciones alternativas</vt:lpstr>
      <vt:lpstr>Obligaciones facultativas</vt:lpstr>
      <vt:lpstr>Obligaciones con clausula penal</vt:lpstr>
      <vt:lpstr>Obligaciones divisibles</vt:lpstr>
      <vt:lpstr>Obligaciones indivisibles</vt:lpstr>
      <vt:lpstr>Extinción de las obligaciones</vt:lpstr>
      <vt:lpstr>Extinción de las obligaciones</vt:lpstr>
      <vt:lpstr>Presentación de PowerPoint</vt:lpstr>
      <vt:lpstr>Presentación de PowerPoint</vt:lpstr>
      <vt:lpstr>Gracias</vt:lpstr>
    </vt:vector>
  </TitlesOfParts>
  <Company>99UNO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Obligaciones</dc:title>
  <dc:creator>Javier Daccorso</dc:creator>
  <cp:lastModifiedBy>Néstor Pagani</cp:lastModifiedBy>
  <cp:revision>164</cp:revision>
  <dcterms:created xsi:type="dcterms:W3CDTF">2019-09-19T16:58:06Z</dcterms:created>
  <dcterms:modified xsi:type="dcterms:W3CDTF">2024-01-21T20:09:22Z</dcterms:modified>
</cp:coreProperties>
</file>