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94" r:id="rId2"/>
    <p:sldId id="256" r:id="rId3"/>
    <p:sldId id="293"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92" r:id="rId33"/>
    <p:sldId id="289" r:id="rId34"/>
    <p:sldId id="286" r:id="rId35"/>
    <p:sldId id="287" r:id="rId36"/>
    <p:sldId id="288" r:id="rId37"/>
    <p:sldId id="291" r:id="rId38"/>
    <p:sldId id="290" r:id="rId39"/>
    <p:sldId id="302" r:id="rId40"/>
    <p:sldId id="257" r:id="rId41"/>
    <p:sldId id="295" r:id="rId42"/>
    <p:sldId id="296" r:id="rId43"/>
    <p:sldId id="297" r:id="rId44"/>
    <p:sldId id="298" r:id="rId45"/>
    <p:sldId id="299" r:id="rId46"/>
    <p:sldId id="300" r:id="rId47"/>
    <p:sldId id="301" r:id="rId48"/>
    <p:sldId id="303" r:id="rId49"/>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2"/>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175" autoAdjust="0"/>
  </p:normalViewPr>
  <p:slideViewPr>
    <p:cSldViewPr>
      <p:cViewPr varScale="1">
        <p:scale>
          <a:sx n="110" d="100"/>
          <a:sy n="110" d="100"/>
        </p:scale>
        <p:origin x="16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s-ES" dirty="0"/>
          </a:p>
        </p:txBody>
      </p:sp>
      <p:sp>
        <p:nvSpPr>
          <p:cNvPr id="266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s-ES" dirty="0"/>
          </a:p>
        </p:txBody>
      </p:sp>
      <p:sp>
        <p:nvSpPr>
          <p:cNvPr id="389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66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266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s-ES" dirty="0"/>
          </a:p>
        </p:txBody>
      </p:sp>
      <p:sp>
        <p:nvSpPr>
          <p:cNvPr id="266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DB83D67E-9E81-4655-8786-257BD43DD77F}" type="slidenum">
              <a:rPr lang="es-ES"/>
              <a:pPr>
                <a:defRPr/>
              </a:pPr>
              <a:t>‹Nº›</a:t>
            </a:fld>
            <a:endParaRPr lang="es-E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76008A7B-1601-454E-8047-5CE36CF3C3E3}" type="slidenum">
              <a:rPr lang="es-ES"/>
              <a:pPr/>
              <a:t>37</a:t>
            </a:fld>
            <a:endParaRPr lang="es-ES" dirty="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r>
              <a:rPr lang="es-ES" b="1" dirty="0"/>
              <a:t>Decreto 165/94 =&gt; Modifica concepto de propiedad intelectual en cuanto a software  // Ley 25036 =&gt; modifica y amplía normativa de propiedad intelectual (Ley 11723)</a:t>
            </a:r>
          </a:p>
          <a:p>
            <a:pPr eaLnBrk="1" hangingPunct="1"/>
            <a:endParaRPr lang="es-ES"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pPr>
              <a:defRPr/>
            </a:pPr>
            <a:fld id="{DB83D67E-9E81-4655-8786-257BD43DD77F}" type="slidenum">
              <a:rPr lang="es-ES" smtClean="0"/>
              <a:pPr>
                <a:defRPr/>
              </a:pPr>
              <a:t>48</a:t>
            </a:fld>
            <a:endParaRPr lang="es-ES" dirty="0"/>
          </a:p>
        </p:txBody>
      </p:sp>
    </p:spTree>
    <p:extLst>
      <p:ext uri="{BB962C8B-B14F-4D97-AF65-F5344CB8AC3E}">
        <p14:creationId xmlns:p14="http://schemas.microsoft.com/office/powerpoint/2010/main" val="4265932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961870E1-1AB9-42BE-AF14-5128402D537C}" type="slidenum">
              <a:rPr lang="es-ES"/>
              <a:pPr>
                <a:defRPr/>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309B7996-7047-41E0-BB35-6FD249A315FA}" type="slidenum">
              <a:rPr lang="es-ES"/>
              <a:pPr>
                <a:defRPr/>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E7360B96-CBF2-444E-BDCD-C9614B546E8A}" type="slidenum">
              <a:rPr lang="es-ES"/>
              <a:pPr>
                <a:defRPr/>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CC2F9160-6B7E-4716-823C-FA9FB3BEA34F}" type="slidenum">
              <a:rPr lang="es-ES"/>
              <a:pPr>
                <a:defRPr/>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6" name="Rectangle 6"/>
          <p:cNvSpPr>
            <a:spLocks noGrp="1" noChangeArrowheads="1"/>
          </p:cNvSpPr>
          <p:nvPr>
            <p:ph type="sldNum" sz="quarter" idx="12"/>
          </p:nvPr>
        </p:nvSpPr>
        <p:spPr>
          <a:ln/>
        </p:spPr>
        <p:txBody>
          <a:bodyPr/>
          <a:lstStyle>
            <a:lvl1pPr>
              <a:defRPr/>
            </a:lvl1pPr>
          </a:lstStyle>
          <a:p>
            <a:pPr>
              <a:defRPr/>
            </a:pPr>
            <a:fld id="{C969B6A3-C070-40A9-BF6B-0B95537290D3}" type="slidenum">
              <a:rPr lang="es-ES"/>
              <a:pPr>
                <a:defRPr/>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15ADA6AE-070A-4400-BCB8-9A1AE034ACDD}" type="slidenum">
              <a:rPr lang="es-ES"/>
              <a:pPr>
                <a:defRPr/>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4"/>
          <p:cNvSpPr>
            <a:spLocks noGrp="1" noChangeArrowheads="1"/>
          </p:cNvSpPr>
          <p:nvPr>
            <p:ph type="dt" sz="half" idx="10"/>
          </p:nvPr>
        </p:nvSpPr>
        <p:spPr>
          <a:ln/>
        </p:spPr>
        <p:txBody>
          <a:bodyPr/>
          <a:lstStyle>
            <a:lvl1pPr>
              <a:defRPr/>
            </a:lvl1pPr>
          </a:lstStyle>
          <a:p>
            <a:pPr>
              <a:defRPr/>
            </a:pPr>
            <a:endParaRPr lang="es-E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9" name="Rectangle 6"/>
          <p:cNvSpPr>
            <a:spLocks noGrp="1" noChangeArrowheads="1"/>
          </p:cNvSpPr>
          <p:nvPr>
            <p:ph type="sldNum" sz="quarter" idx="12"/>
          </p:nvPr>
        </p:nvSpPr>
        <p:spPr>
          <a:ln/>
        </p:spPr>
        <p:txBody>
          <a:bodyPr/>
          <a:lstStyle>
            <a:lvl1pPr>
              <a:defRPr/>
            </a:lvl1pPr>
          </a:lstStyle>
          <a:p>
            <a:pPr>
              <a:defRPr/>
            </a:pPr>
            <a:fld id="{68E1755F-1067-44CB-9087-FE3967AC2D9F}" type="slidenum">
              <a:rPr lang="es-ES"/>
              <a:pPr>
                <a:defRPr/>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4"/>
          <p:cNvSpPr>
            <a:spLocks noGrp="1" noChangeArrowheads="1"/>
          </p:cNvSpPr>
          <p:nvPr>
            <p:ph type="dt" sz="half" idx="10"/>
          </p:nvPr>
        </p:nvSpPr>
        <p:spPr>
          <a:ln/>
        </p:spPr>
        <p:txBody>
          <a:bodyPr/>
          <a:lstStyle>
            <a:lvl1pPr>
              <a:defRPr/>
            </a:lvl1pPr>
          </a:lstStyle>
          <a:p>
            <a:pPr>
              <a:defRPr/>
            </a:pPr>
            <a:endParaRPr lang="es-E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5" name="Rectangle 6"/>
          <p:cNvSpPr>
            <a:spLocks noGrp="1" noChangeArrowheads="1"/>
          </p:cNvSpPr>
          <p:nvPr>
            <p:ph type="sldNum" sz="quarter" idx="12"/>
          </p:nvPr>
        </p:nvSpPr>
        <p:spPr>
          <a:ln/>
        </p:spPr>
        <p:txBody>
          <a:bodyPr/>
          <a:lstStyle>
            <a:lvl1pPr>
              <a:defRPr/>
            </a:lvl1pPr>
          </a:lstStyle>
          <a:p>
            <a:pPr>
              <a:defRPr/>
            </a:pPr>
            <a:fld id="{86CA15FB-2A3B-48E9-B79E-648A2265AA4E}" type="slidenum">
              <a:rPr lang="es-ES"/>
              <a:pPr>
                <a:defRPr/>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s-E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4" name="Rectangle 6"/>
          <p:cNvSpPr>
            <a:spLocks noGrp="1" noChangeArrowheads="1"/>
          </p:cNvSpPr>
          <p:nvPr>
            <p:ph type="sldNum" sz="quarter" idx="12"/>
          </p:nvPr>
        </p:nvSpPr>
        <p:spPr>
          <a:ln/>
        </p:spPr>
        <p:txBody>
          <a:bodyPr/>
          <a:lstStyle>
            <a:lvl1pPr>
              <a:defRPr/>
            </a:lvl1pPr>
          </a:lstStyle>
          <a:p>
            <a:pPr>
              <a:defRPr/>
            </a:pPr>
            <a:fld id="{69538941-09BC-4BAE-9885-5B10F590D012}" type="slidenum">
              <a:rPr lang="es-ES"/>
              <a:pPr>
                <a:defRPr/>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8BF519EC-AE7B-4D11-82E9-C24BA5C0655B}" type="slidenum">
              <a:rPr lang="es-ES"/>
              <a:pPr>
                <a:defRPr/>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s-E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s-ES" dirty="0"/>
          </a:p>
        </p:txBody>
      </p:sp>
      <p:sp>
        <p:nvSpPr>
          <p:cNvPr id="7" name="Rectangle 6"/>
          <p:cNvSpPr>
            <a:spLocks noGrp="1" noChangeArrowheads="1"/>
          </p:cNvSpPr>
          <p:nvPr>
            <p:ph type="sldNum" sz="quarter" idx="12"/>
          </p:nvPr>
        </p:nvSpPr>
        <p:spPr>
          <a:ln/>
        </p:spPr>
        <p:txBody>
          <a:bodyPr/>
          <a:lstStyle>
            <a:lvl1pPr>
              <a:defRPr/>
            </a:lvl1pPr>
          </a:lstStyle>
          <a:p>
            <a:pPr>
              <a:defRPr/>
            </a:pPr>
            <a:fld id="{7599494C-85F6-4E7F-93F2-C2A4D11A64C8}" type="slidenum">
              <a:rPr lang="es-ES"/>
              <a:pPr>
                <a:defRPr/>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s-E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s-E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C8EAF741-862D-4600-B8E4-45F02211E19B}" type="slidenum">
              <a:rPr lang="es-ES"/>
              <a:pPr>
                <a:defRPr/>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hyperlink" Target="http://www.hsbc.com.ar/hsbc_group_asp/" TargetMode="Externa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www.revlon.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youtube.com/watch?v=ASw7swjeuw0&amp;list=PLCDNWdUdiFUDkUp2ZD0azaoBwOoHa9zYS&amp;index=4"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youtube.com/watch?v=Kat-Gkk8V1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1259632" y="1268760"/>
            <a:ext cx="6624736" cy="2739211"/>
          </a:xfrm>
          <a:prstGeom prst="rect">
            <a:avLst/>
          </a:prstGeom>
          <a:noFill/>
        </p:spPr>
        <p:txBody>
          <a:bodyPr wrap="square" rtlCol="0">
            <a:spAutoFit/>
          </a:bodyPr>
          <a:lstStyle/>
          <a:p>
            <a:pPr algn="ctr">
              <a:spcBef>
                <a:spcPts val="600"/>
              </a:spcBef>
            </a:pPr>
            <a:r>
              <a:rPr lang="es-ES" sz="5400" dirty="0">
                <a:solidFill>
                  <a:srgbClr val="0000E2"/>
                </a:solidFill>
                <a:latin typeface="Times New Roman" pitchFamily="18" charset="0"/>
                <a:cs typeface="Times New Roman" pitchFamily="18" charset="0"/>
              </a:rPr>
              <a:t>PROPIEDAD</a:t>
            </a:r>
          </a:p>
          <a:p>
            <a:pPr algn="ctr">
              <a:spcBef>
                <a:spcPts val="600"/>
              </a:spcBef>
            </a:pPr>
            <a:r>
              <a:rPr lang="es-ES" sz="5400" dirty="0">
                <a:solidFill>
                  <a:srgbClr val="0000E2"/>
                </a:solidFill>
                <a:latin typeface="Times New Roman" pitchFamily="18" charset="0"/>
                <a:cs typeface="Times New Roman" pitchFamily="18" charset="0"/>
              </a:rPr>
              <a:t>INTELECTUAL </a:t>
            </a:r>
          </a:p>
          <a:p>
            <a:pPr algn="ctr">
              <a:spcBef>
                <a:spcPts val="600"/>
              </a:spcBef>
            </a:pPr>
            <a:r>
              <a:rPr lang="es-ES" sz="5400" dirty="0">
                <a:solidFill>
                  <a:srgbClr val="0000E2"/>
                </a:solidFill>
                <a:latin typeface="Times New Roman" pitchFamily="18" charset="0"/>
                <a:cs typeface="Times New Roman" pitchFamily="18" charset="0"/>
              </a:rPr>
              <a:t>E INDUSTRIAL</a:t>
            </a:r>
            <a:endParaRPr lang="es-AR" sz="5400" dirty="0">
              <a:solidFill>
                <a:srgbClr val="0000E2"/>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95288" y="476250"/>
            <a:ext cx="8299450" cy="5737225"/>
          </a:xfrm>
          <a:prstGeom prst="rect">
            <a:avLst/>
          </a:prstGeom>
          <a:noFill/>
          <a:ln w="9525">
            <a:noFill/>
            <a:miter lim="800000"/>
            <a:headEnd/>
            <a:tailEnd/>
          </a:ln>
        </p:spPr>
        <p:txBody>
          <a:bodyPr>
            <a:spAutoFit/>
          </a:bodyPr>
          <a:lstStyle/>
          <a:p>
            <a:pPr>
              <a:spcBef>
                <a:spcPct val="40000"/>
              </a:spcBef>
            </a:pPr>
            <a:r>
              <a:rPr lang="es-ES" sz="2600" b="1" dirty="0">
                <a:latin typeface="Times New Roman" pitchFamily="18" charset="0"/>
              </a:rPr>
              <a:t>Art. 9°.</a:t>
            </a:r>
            <a:r>
              <a:rPr lang="es-ES" sz="2600" dirty="0">
                <a:latin typeface="Times New Roman" pitchFamily="18" charset="0"/>
              </a:rPr>
              <a:t> - Nadie tiene derecho a publicar, sin permiso de los autores o de sus derechohabientes, una producción científica, literaria, artística o musical que se haya anotado o copiado durante su lectura, ejecución o exposición públicas o privadas.</a:t>
            </a:r>
          </a:p>
          <a:p>
            <a:pPr>
              <a:spcBef>
                <a:spcPct val="60000"/>
              </a:spcBef>
            </a:pPr>
            <a:r>
              <a:rPr lang="es-AR" sz="2600" dirty="0">
                <a:latin typeface="Times New Roman" pitchFamily="18" charset="0"/>
              </a:rPr>
              <a:t>*Quien haya recibido de los autores  de un software una licencia para usarlo, podrá reproducir una copia de salvaguarda de los originales</a:t>
            </a:r>
            <a:r>
              <a:rPr lang="es-ES" sz="2600" dirty="0">
                <a:latin typeface="Times New Roman" pitchFamily="18" charset="0"/>
              </a:rPr>
              <a:t>. </a:t>
            </a:r>
          </a:p>
          <a:p>
            <a:pPr>
              <a:spcBef>
                <a:spcPct val="10000"/>
              </a:spcBef>
            </a:pPr>
            <a:r>
              <a:rPr lang="es-ES" sz="2400" i="1" dirty="0">
                <a:latin typeface="Times New Roman" pitchFamily="18" charset="0"/>
              </a:rPr>
              <a:t>(Párrafo incorporado por art.3° la Ley 25.036 B.O. 11/11/1998).</a:t>
            </a:r>
            <a:endParaRPr lang="es-ES" sz="2400" dirty="0">
              <a:latin typeface="Times New Roman" pitchFamily="18" charset="0"/>
            </a:endParaRPr>
          </a:p>
          <a:p>
            <a:pPr>
              <a:spcBef>
                <a:spcPct val="60000"/>
              </a:spcBef>
            </a:pPr>
            <a:r>
              <a:rPr lang="es-AR" sz="2600" dirty="0">
                <a:latin typeface="Times New Roman" pitchFamily="18" charset="0"/>
              </a:rPr>
              <a:t>*Dicha copia debe estar identificada, con indicación del Licenciado que la realizó y la fecha de la misma y no podrá ser utilizada para otros fines</a:t>
            </a:r>
            <a:r>
              <a:rPr lang="es-ES" sz="2600" dirty="0">
                <a:latin typeface="Times New Roman" pitchFamily="18" charset="0"/>
              </a:rPr>
              <a:t>. </a:t>
            </a:r>
          </a:p>
          <a:p>
            <a:pPr>
              <a:spcBef>
                <a:spcPct val="10000"/>
              </a:spcBef>
            </a:pPr>
            <a:r>
              <a:rPr lang="es-ES" sz="2400" i="1" dirty="0">
                <a:latin typeface="Times New Roman" pitchFamily="18" charset="0"/>
              </a:rPr>
              <a:t>(Párrafo incorporado por art. 3° Ley Nº 25.036 B.O. 11/11/1998).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84213" y="333375"/>
            <a:ext cx="7940675" cy="6577013"/>
          </a:xfrm>
          <a:prstGeom prst="rect">
            <a:avLst/>
          </a:prstGeom>
          <a:noFill/>
          <a:ln w="9525">
            <a:noFill/>
            <a:miter lim="800000"/>
            <a:headEnd/>
            <a:tailEnd/>
          </a:ln>
        </p:spPr>
        <p:txBody>
          <a:bodyPr>
            <a:spAutoFit/>
          </a:bodyPr>
          <a:lstStyle/>
          <a:p>
            <a:pPr>
              <a:spcBef>
                <a:spcPct val="65000"/>
              </a:spcBef>
            </a:pPr>
            <a:r>
              <a:rPr kumimoji="1" lang="es-ES" sz="2500" b="1" u="sng" dirty="0">
                <a:latin typeface="Times New Roman" pitchFamily="18" charset="0"/>
              </a:rPr>
              <a:t>Art. 10</a:t>
            </a:r>
            <a:r>
              <a:rPr kumimoji="1" lang="es-ES" sz="2500" b="1" dirty="0">
                <a:latin typeface="Times New Roman" pitchFamily="18" charset="0"/>
              </a:rPr>
              <a:t>.</a:t>
            </a:r>
            <a:r>
              <a:rPr kumimoji="1" lang="es-ES" sz="2500" dirty="0">
                <a:latin typeface="Times New Roman" pitchFamily="18" charset="0"/>
              </a:rPr>
              <a:t> — </a:t>
            </a:r>
            <a:r>
              <a:rPr kumimoji="1" lang="es-ES_tradnl" sz="2500" dirty="0">
                <a:latin typeface="Times New Roman" pitchFamily="18" charset="0"/>
              </a:rPr>
              <a:t>Cualquiera puede publicar con fines didácticos o científicos comentarios criticas o notas de obras intelectuales, incluyendo hasta 1000 palabras u 8 compases musicales.</a:t>
            </a:r>
          </a:p>
          <a:p>
            <a:pPr>
              <a:spcBef>
                <a:spcPct val="65000"/>
              </a:spcBef>
            </a:pPr>
            <a:r>
              <a:rPr kumimoji="1" lang="es-AR" sz="2500" b="1" u="sng" dirty="0">
                <a:latin typeface="Times New Roman" pitchFamily="18" charset="0"/>
              </a:rPr>
              <a:t>Art. 11</a:t>
            </a:r>
            <a:r>
              <a:rPr kumimoji="1" lang="es-AR" sz="2500" b="1" dirty="0">
                <a:latin typeface="Times New Roman" pitchFamily="18" charset="0"/>
              </a:rPr>
              <a:t>.</a:t>
            </a:r>
            <a:r>
              <a:rPr kumimoji="1" lang="es-AR" sz="2500" dirty="0">
                <a:latin typeface="Times New Roman" pitchFamily="18" charset="0"/>
              </a:rPr>
              <a:t> — Cuando las partes o los tomos de una misma obra hayan sido publicados por separado en años distintos, los plazos establecidos por la presente Ley corren para cada tomo o cada parte, desde el año de la publicación. Tratándose de obras publicadas parcial o periódicamente por entregas o folletines, los plazos establecidos en la presente Ley corren a partir de la fecha de la última entrega.</a:t>
            </a:r>
          </a:p>
          <a:p>
            <a:pPr>
              <a:spcBef>
                <a:spcPct val="65000"/>
              </a:spcBef>
            </a:pPr>
            <a:r>
              <a:rPr kumimoji="1" lang="es-AR" sz="2500" b="1" dirty="0">
                <a:latin typeface="Times New Roman" pitchFamily="18" charset="0"/>
              </a:rPr>
              <a:t>Art. 12.</a:t>
            </a:r>
            <a:r>
              <a:rPr kumimoji="1" lang="es-AR" sz="2500" dirty="0">
                <a:latin typeface="Times New Roman" pitchFamily="18" charset="0"/>
              </a:rPr>
              <a:t> — La propiedad intelectual se regirá por las disposiciones del derecho común, bajo las condiciones y limitaciones establecidas en la presente Ley.</a:t>
            </a:r>
          </a:p>
          <a:p>
            <a:endParaRPr kumimoji="1" lang="es-AR" sz="2500" dirty="0">
              <a:latin typeface="Times New Roman" pitchFamily="18" charset="0"/>
            </a:endParaRPr>
          </a:p>
          <a:p>
            <a:endParaRPr kumimoji="1"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50825" y="188913"/>
            <a:ext cx="8767763" cy="5997575"/>
          </a:xfrm>
          <a:prstGeom prst="rect">
            <a:avLst/>
          </a:prstGeom>
          <a:noFill/>
          <a:ln w="9525">
            <a:noFill/>
            <a:miter lim="800000"/>
            <a:headEnd/>
            <a:tailEnd/>
          </a:ln>
        </p:spPr>
        <p:txBody>
          <a:bodyPr>
            <a:spAutoFit/>
          </a:bodyPr>
          <a:lstStyle/>
          <a:p>
            <a:pPr>
              <a:spcBef>
                <a:spcPct val="50000"/>
              </a:spcBef>
            </a:pPr>
            <a:r>
              <a:rPr lang="es-ES" sz="2500" dirty="0">
                <a:latin typeface="Times New Roman" pitchFamily="18" charset="0"/>
              </a:rPr>
              <a:t>DE LAS OBRAS EXTRANJERAS</a:t>
            </a:r>
          </a:p>
          <a:p>
            <a:pPr>
              <a:spcBef>
                <a:spcPct val="50000"/>
              </a:spcBef>
            </a:pPr>
            <a:r>
              <a:rPr lang="es-ES" sz="2500" b="1" u="sng" dirty="0">
                <a:latin typeface="Times New Roman" pitchFamily="18" charset="0"/>
              </a:rPr>
              <a:t>Art. 13</a:t>
            </a:r>
            <a:r>
              <a:rPr lang="es-ES" sz="2500" b="1" dirty="0">
                <a:latin typeface="Times New Roman" pitchFamily="18" charset="0"/>
              </a:rPr>
              <a:t>.</a:t>
            </a:r>
            <a:r>
              <a:rPr lang="es-ES" sz="2500" dirty="0">
                <a:latin typeface="Times New Roman" pitchFamily="18" charset="0"/>
              </a:rPr>
              <a:t> — </a:t>
            </a:r>
            <a:r>
              <a:rPr kumimoji="1" lang="es-ES_tradnl" sz="2500" dirty="0">
                <a:latin typeface="Times New Roman" pitchFamily="18" charset="0"/>
              </a:rPr>
              <a:t>Todas las disposiciones de esta Ley, salvo el art.57 </a:t>
            </a:r>
            <a:r>
              <a:rPr kumimoji="1" lang="es-ES_tradnl" sz="2500" i="1" dirty="0">
                <a:latin typeface="Times New Roman" pitchFamily="18" charset="0"/>
              </a:rPr>
              <a:t>(requisitos formales locales)</a:t>
            </a:r>
            <a:r>
              <a:rPr kumimoji="1" lang="es-ES_tradnl" sz="2500" dirty="0">
                <a:latin typeface="Times New Roman" pitchFamily="18" charset="0"/>
              </a:rPr>
              <a:t> son aplicables a las obras producidas y publicadas en países extranjeros siempre que pertenezcan a naciones que reconocen el derecho de propiedad intelectual</a:t>
            </a:r>
            <a:r>
              <a:rPr lang="es-ES" sz="2500" dirty="0">
                <a:latin typeface="Times New Roman" pitchFamily="18" charset="0"/>
              </a:rPr>
              <a:t>.</a:t>
            </a:r>
          </a:p>
          <a:p>
            <a:pPr>
              <a:spcBef>
                <a:spcPct val="50000"/>
              </a:spcBef>
            </a:pPr>
            <a:r>
              <a:rPr lang="es-ES" sz="2500" b="1" dirty="0">
                <a:latin typeface="Times New Roman" pitchFamily="18" charset="0"/>
              </a:rPr>
              <a:t>Art. 14.</a:t>
            </a:r>
            <a:r>
              <a:rPr lang="es-ES" sz="2500" dirty="0">
                <a:latin typeface="Times New Roman" pitchFamily="18" charset="0"/>
              </a:rPr>
              <a:t> — El autor de una obra extranjera sólo necesita acreditar el cumplimiento de las formalidades establecidas para su protección por las Leyes del país en que se haya hecho la publicación.</a:t>
            </a:r>
          </a:p>
          <a:p>
            <a:pPr>
              <a:spcBef>
                <a:spcPct val="50000"/>
              </a:spcBef>
            </a:pPr>
            <a:r>
              <a:rPr lang="es-ES" sz="2500" b="1" dirty="0">
                <a:latin typeface="Times New Roman" pitchFamily="18" charset="0"/>
              </a:rPr>
              <a:t>Art. 15.</a:t>
            </a:r>
            <a:r>
              <a:rPr lang="es-ES" sz="2500" dirty="0">
                <a:latin typeface="Times New Roman" pitchFamily="18" charset="0"/>
              </a:rPr>
              <a:t> — La protección que la Ley argentina acuerda a los autores extranjeros, no se extenderá a un período mayor que el reconocido por las Leyes del país donde se hubiere publicado la obra. Si tales Leyes acuerdan una protección mayor, regirán los términos de la presente Ley.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592138" y="207963"/>
            <a:ext cx="8372475" cy="6370975"/>
          </a:xfrm>
          <a:prstGeom prst="rect">
            <a:avLst/>
          </a:prstGeom>
          <a:noFill/>
          <a:ln w="9525">
            <a:noFill/>
            <a:miter lim="800000"/>
            <a:headEnd/>
            <a:tailEnd/>
          </a:ln>
        </p:spPr>
        <p:txBody>
          <a:bodyPr>
            <a:spAutoFit/>
          </a:bodyPr>
          <a:lstStyle/>
          <a:p>
            <a:pPr>
              <a:spcBef>
                <a:spcPct val="50000"/>
              </a:spcBef>
            </a:pPr>
            <a:r>
              <a:rPr lang="es-ES" sz="2400" dirty="0">
                <a:effectLst>
                  <a:outerShdw blurRad="38100" dist="38100" dir="2700000" algn="tl">
                    <a:srgbClr val="000000">
                      <a:alpha val="43137"/>
                    </a:srgbClr>
                  </a:outerShdw>
                </a:effectLst>
                <a:latin typeface="Times New Roman" pitchFamily="18" charset="0"/>
              </a:rPr>
              <a:t>DE LA COLABORACION</a:t>
            </a:r>
          </a:p>
          <a:p>
            <a:pPr>
              <a:spcBef>
                <a:spcPct val="50000"/>
              </a:spcBef>
            </a:pPr>
            <a:r>
              <a:rPr lang="es-ES" sz="2400" b="1" u="sng" dirty="0">
                <a:latin typeface="Times New Roman" pitchFamily="18" charset="0"/>
              </a:rPr>
              <a:t>Art. 16</a:t>
            </a:r>
            <a:r>
              <a:rPr lang="es-ES" sz="2400" b="1" dirty="0">
                <a:latin typeface="Times New Roman" pitchFamily="18" charset="0"/>
              </a:rPr>
              <a:t>.</a:t>
            </a:r>
            <a:r>
              <a:rPr lang="es-ES" sz="2400" dirty="0">
                <a:latin typeface="Times New Roman" pitchFamily="18" charset="0"/>
              </a:rPr>
              <a:t> — Salvo convenios especiales los colaboradores de una obra disfrutan derechos iguales.</a:t>
            </a:r>
          </a:p>
          <a:p>
            <a:pPr>
              <a:spcBef>
                <a:spcPct val="50000"/>
              </a:spcBef>
            </a:pPr>
            <a:r>
              <a:rPr lang="es-ES" sz="2400" b="1" u="sng" dirty="0">
                <a:latin typeface="Times New Roman" pitchFamily="18" charset="0"/>
              </a:rPr>
              <a:t>Art. 17</a:t>
            </a:r>
            <a:r>
              <a:rPr lang="es-ES" sz="2400" b="1" dirty="0">
                <a:latin typeface="Times New Roman" pitchFamily="18" charset="0"/>
              </a:rPr>
              <a:t>.</a:t>
            </a:r>
            <a:r>
              <a:rPr lang="es-ES" sz="2400" dirty="0">
                <a:latin typeface="Times New Roman" pitchFamily="18" charset="0"/>
              </a:rPr>
              <a:t> — Se considera colaboración en el caso en que la propiedad no pueda dividirse sin alterar la naturaleza de la obra. (Composiciones musicales con palabras: música y letra son dos obras distintas).</a:t>
            </a:r>
          </a:p>
          <a:p>
            <a:pPr>
              <a:spcBef>
                <a:spcPct val="50000"/>
              </a:spcBef>
            </a:pPr>
            <a:r>
              <a:rPr lang="es-ES" sz="2400" b="1" u="sng" dirty="0">
                <a:latin typeface="Times New Roman" pitchFamily="18" charset="0"/>
              </a:rPr>
              <a:t>Art. 23</a:t>
            </a:r>
            <a:r>
              <a:rPr lang="es-ES" sz="2400" b="1" dirty="0">
                <a:latin typeface="Times New Roman" pitchFamily="18" charset="0"/>
              </a:rPr>
              <a:t>.</a:t>
            </a:r>
            <a:r>
              <a:rPr lang="es-ES" sz="2400" dirty="0">
                <a:latin typeface="Times New Roman" pitchFamily="18" charset="0"/>
              </a:rPr>
              <a:t> — El titular de un derecho de traducción tiene sobre ella el derecho de propiedad en las condiciones convenidas con el autor, siempre que los contratos de traducción se inscriban en el Registro Nacional de Propiedad Intelectual dentro del año de la publicación de la obra traducida.</a:t>
            </a:r>
          </a:p>
          <a:p>
            <a:pPr>
              <a:spcBef>
                <a:spcPct val="50000"/>
              </a:spcBef>
            </a:pPr>
            <a:r>
              <a:rPr lang="es-ES" sz="2400" b="1" dirty="0">
                <a:latin typeface="Times New Roman" pitchFamily="18" charset="0"/>
              </a:rPr>
              <a:t>Art. 24.</a:t>
            </a:r>
            <a:r>
              <a:rPr lang="es-ES" sz="2400" dirty="0">
                <a:latin typeface="Times New Roman" pitchFamily="18" charset="0"/>
              </a:rPr>
              <a:t> — El traductor de una obra que no pertenece al dominio privado sólo tiene propiedad sobre su versión y no podrá oponerse a que otros la traduzcan de nuevo.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23850" y="333375"/>
            <a:ext cx="8516938" cy="5846763"/>
          </a:xfrm>
          <a:prstGeom prst="rect">
            <a:avLst/>
          </a:prstGeom>
          <a:noFill/>
          <a:ln w="9525">
            <a:noFill/>
            <a:miter lim="800000"/>
            <a:headEnd/>
            <a:tailEnd/>
          </a:ln>
        </p:spPr>
        <p:txBody>
          <a:bodyPr>
            <a:spAutoFit/>
          </a:bodyPr>
          <a:lstStyle/>
          <a:p>
            <a:pPr>
              <a:spcBef>
                <a:spcPct val="50000"/>
              </a:spcBef>
            </a:pPr>
            <a:r>
              <a:rPr lang="es-ES" sz="2600" dirty="0">
                <a:latin typeface="Times New Roman" pitchFamily="18" charset="0"/>
              </a:rPr>
              <a:t>DISPOSICIONES ESPECIALES</a:t>
            </a:r>
          </a:p>
          <a:p>
            <a:pPr>
              <a:spcBef>
                <a:spcPct val="50000"/>
              </a:spcBef>
            </a:pPr>
            <a:r>
              <a:rPr lang="es-ES" sz="2600" b="1" dirty="0">
                <a:latin typeface="Times New Roman" pitchFamily="18" charset="0"/>
              </a:rPr>
              <a:t>Art. 27.</a:t>
            </a:r>
            <a:r>
              <a:rPr lang="es-ES" sz="2600" dirty="0">
                <a:latin typeface="Times New Roman" pitchFamily="18" charset="0"/>
              </a:rPr>
              <a:t> — No podrán publicarse los discursos políticos, literarios o conferencias sobre temas intelectuales si el autor no lo ha expresamente autorizado, exceptuando la información periodística.</a:t>
            </a:r>
          </a:p>
          <a:p>
            <a:pPr>
              <a:spcBef>
                <a:spcPct val="50000"/>
              </a:spcBef>
            </a:pPr>
            <a:r>
              <a:rPr lang="es-ES" sz="2600" b="1" dirty="0">
                <a:latin typeface="Times New Roman" pitchFamily="18" charset="0"/>
              </a:rPr>
              <a:t>Art. 28.</a:t>
            </a:r>
            <a:r>
              <a:rPr lang="es-ES" sz="2600" dirty="0">
                <a:latin typeface="Times New Roman" pitchFamily="18" charset="0"/>
              </a:rPr>
              <a:t> — Los artículos no firmados, colaboraciones anónimas, reportajes,  o informaciones en general que publicados por un diario, revista u otras publicaciones periódicas serán considerados como de propiedad de dichos medios.</a:t>
            </a:r>
          </a:p>
          <a:p>
            <a:pPr>
              <a:spcBef>
                <a:spcPct val="50000"/>
              </a:spcBef>
            </a:pPr>
            <a:r>
              <a:rPr lang="es-ES" sz="2600" b="1" u="sng" dirty="0">
                <a:latin typeface="Times New Roman" pitchFamily="18" charset="0"/>
              </a:rPr>
              <a:t>Art. 29</a:t>
            </a:r>
            <a:r>
              <a:rPr lang="es-ES" sz="2600" b="1" dirty="0">
                <a:latin typeface="Times New Roman" pitchFamily="18" charset="0"/>
              </a:rPr>
              <a:t>.</a:t>
            </a:r>
            <a:r>
              <a:rPr lang="es-ES" sz="2600" dirty="0">
                <a:latin typeface="Times New Roman" pitchFamily="18" charset="0"/>
              </a:rPr>
              <a:t> — Los autores de colaboraciones firmadas en diarios, revistas y otras publicaciones periódicas son propietarios de su colaboración.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95288" y="333375"/>
            <a:ext cx="8497887" cy="6045200"/>
          </a:xfrm>
          <a:prstGeom prst="rect">
            <a:avLst/>
          </a:prstGeom>
          <a:noFill/>
          <a:ln w="9525">
            <a:noFill/>
            <a:miter lim="800000"/>
            <a:headEnd/>
            <a:tailEnd/>
          </a:ln>
        </p:spPr>
        <p:txBody>
          <a:bodyPr>
            <a:spAutoFit/>
          </a:bodyPr>
          <a:lstStyle/>
          <a:p>
            <a:pPr>
              <a:spcBef>
                <a:spcPct val="50000"/>
              </a:spcBef>
            </a:pPr>
            <a:r>
              <a:rPr lang="es-ES" sz="2600" b="1" dirty="0">
                <a:latin typeface="Times New Roman" pitchFamily="18" charset="0"/>
              </a:rPr>
              <a:t>Art. 31.</a:t>
            </a:r>
            <a:r>
              <a:rPr lang="es-ES" sz="2600" dirty="0">
                <a:latin typeface="Times New Roman" pitchFamily="18" charset="0"/>
              </a:rPr>
              <a:t> — </a:t>
            </a:r>
            <a:r>
              <a:rPr lang="es-ES" sz="2600" dirty="0">
                <a:solidFill>
                  <a:schemeClr val="bg2">
                    <a:lumMod val="75000"/>
                  </a:schemeClr>
                </a:solidFill>
                <a:latin typeface="Times New Roman" pitchFamily="18" charset="0"/>
              </a:rPr>
              <a:t>El retrato fotográfico de una persona no puede ser puesto en el comercio sin el consentimiento expreso de la persona misma y muerta ésta, de su cónyuge e hijos o descendientes directos de éstos, o en su defecto, del padre o de la madre. Faltando el cónyuge, los hijos, el padre o la madre, o los descendientes directos de los hijos, la publicación es libre.</a:t>
            </a:r>
          </a:p>
          <a:p>
            <a:pPr>
              <a:spcBef>
                <a:spcPct val="50000"/>
              </a:spcBef>
            </a:pPr>
            <a:r>
              <a:rPr lang="es-ES" sz="2600" dirty="0">
                <a:solidFill>
                  <a:schemeClr val="bg2">
                    <a:lumMod val="75000"/>
                  </a:schemeClr>
                </a:solidFill>
                <a:latin typeface="Times New Roman" pitchFamily="18" charset="0"/>
              </a:rPr>
              <a:t>Es libre la publicación del retrato cuando se relacione con fines científicos, didácticos y en general culturales, o con hechos o acontecimientos de interés público o que se hubieran desarrollado en público.</a:t>
            </a:r>
          </a:p>
          <a:p>
            <a:pPr>
              <a:spcBef>
                <a:spcPct val="50000"/>
              </a:spcBef>
            </a:pPr>
            <a:r>
              <a:rPr lang="es-ES" sz="2600" b="1" dirty="0">
                <a:latin typeface="Times New Roman" pitchFamily="18" charset="0"/>
              </a:rPr>
              <a:t>Art. 32.</a:t>
            </a:r>
            <a:r>
              <a:rPr lang="es-ES" sz="2600" dirty="0">
                <a:latin typeface="Times New Roman" pitchFamily="18" charset="0"/>
              </a:rPr>
              <a:t> — </a:t>
            </a:r>
            <a:r>
              <a:rPr lang="es-ES" sz="2600" dirty="0">
                <a:solidFill>
                  <a:schemeClr val="bg2">
                    <a:lumMod val="75000"/>
                  </a:schemeClr>
                </a:solidFill>
                <a:latin typeface="Times New Roman" pitchFamily="18" charset="0"/>
              </a:rPr>
              <a:t>El derecho de publicar las cartas pertenece al autor. Después de su  muerte es necesario el consentimiento de las personas mencionadas en el artículo que antecede y en el orden ahí indicado.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468313" y="476250"/>
            <a:ext cx="8372475" cy="5730875"/>
          </a:xfrm>
          <a:prstGeom prst="rect">
            <a:avLst/>
          </a:prstGeom>
          <a:noFill/>
          <a:ln w="9525">
            <a:noFill/>
            <a:miter lim="800000"/>
            <a:headEnd/>
            <a:tailEnd/>
          </a:ln>
        </p:spPr>
        <p:txBody>
          <a:bodyPr>
            <a:spAutoFit/>
          </a:bodyPr>
          <a:lstStyle/>
          <a:p>
            <a:pPr>
              <a:spcBef>
                <a:spcPct val="50000"/>
              </a:spcBef>
            </a:pPr>
            <a:r>
              <a:rPr lang="es-ES" sz="2800" b="1" dirty="0">
                <a:latin typeface="Times New Roman" pitchFamily="18" charset="0"/>
              </a:rPr>
              <a:t>Art. 33.</a:t>
            </a:r>
            <a:r>
              <a:rPr lang="es-ES" sz="2800" dirty="0">
                <a:latin typeface="Times New Roman" pitchFamily="18" charset="0"/>
              </a:rPr>
              <a:t> — </a:t>
            </a:r>
            <a:r>
              <a:rPr lang="es-ES" sz="2800" dirty="0">
                <a:solidFill>
                  <a:schemeClr val="bg2">
                    <a:lumMod val="75000"/>
                  </a:schemeClr>
                </a:solidFill>
                <a:latin typeface="Times New Roman" pitchFamily="18" charset="0"/>
              </a:rPr>
              <a:t>Cuando las personas cuyo consentimiento sea necesario para la publicación del retrato fotográfico o de las cartas, sean varias, y haya desacuerdo entre ellas, resolverá la autoridad judicial.</a:t>
            </a:r>
          </a:p>
          <a:p>
            <a:pPr>
              <a:spcBef>
                <a:spcPct val="70000"/>
              </a:spcBef>
            </a:pPr>
            <a:r>
              <a:rPr lang="es-ES" sz="2800" b="1" dirty="0">
                <a:latin typeface="Times New Roman" pitchFamily="18" charset="0"/>
              </a:rPr>
              <a:t>Arts. 34. y 35</a:t>
            </a:r>
            <a:r>
              <a:rPr lang="es-ES" sz="2800" dirty="0">
                <a:latin typeface="Times New Roman" pitchFamily="18" charset="0"/>
              </a:rPr>
              <a:t> — </a:t>
            </a:r>
            <a:r>
              <a:rPr lang="es-ES" sz="2800" dirty="0">
                <a:solidFill>
                  <a:schemeClr val="bg2">
                    <a:lumMod val="75000"/>
                  </a:schemeClr>
                </a:solidFill>
                <a:latin typeface="Times New Roman" pitchFamily="18" charset="0"/>
              </a:rPr>
              <a:t>Casos especiales de duración del derecho:</a:t>
            </a:r>
          </a:p>
          <a:p>
            <a:pPr>
              <a:spcBef>
                <a:spcPct val="50000"/>
              </a:spcBef>
              <a:buFont typeface="Wingdings" pitchFamily="2" charset="2"/>
              <a:buChar char="ü"/>
            </a:pPr>
            <a:r>
              <a:rPr lang="es-ES" sz="2800" dirty="0">
                <a:solidFill>
                  <a:schemeClr val="bg2">
                    <a:lumMod val="75000"/>
                  </a:schemeClr>
                </a:solidFill>
                <a:latin typeface="Times New Roman" pitchFamily="18" charset="0"/>
              </a:rPr>
              <a:t>Obras Fotográficas  20 años</a:t>
            </a:r>
          </a:p>
          <a:p>
            <a:pPr>
              <a:spcBef>
                <a:spcPct val="50000"/>
              </a:spcBef>
              <a:buFont typeface="Wingdings" pitchFamily="2" charset="2"/>
              <a:buChar char="ü"/>
            </a:pPr>
            <a:r>
              <a:rPr lang="es-ES" sz="2800" dirty="0">
                <a:solidFill>
                  <a:schemeClr val="bg2">
                    <a:lumMod val="75000"/>
                  </a:schemeClr>
                </a:solidFill>
                <a:latin typeface="Times New Roman" pitchFamily="18" charset="0"/>
              </a:rPr>
              <a:t>Obras cinematográficas  50 años</a:t>
            </a:r>
          </a:p>
          <a:p>
            <a:pPr>
              <a:spcBef>
                <a:spcPct val="50000"/>
              </a:spcBef>
              <a:buFont typeface="Wingdings" pitchFamily="2" charset="2"/>
              <a:buChar char="ü"/>
            </a:pPr>
            <a:r>
              <a:rPr lang="es-ES" sz="2800" dirty="0">
                <a:solidFill>
                  <a:schemeClr val="bg2">
                    <a:lumMod val="75000"/>
                  </a:schemeClr>
                </a:solidFill>
                <a:latin typeface="Times New Roman" pitchFamily="18" charset="0"/>
              </a:rPr>
              <a:t>Cartas o fotografías de autores desaparecidos,  después de 20 años de ocurrido el hecho sin necesidad de consentimiento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592138" y="423863"/>
            <a:ext cx="7867650" cy="5757862"/>
          </a:xfrm>
          <a:prstGeom prst="rect">
            <a:avLst/>
          </a:prstGeom>
          <a:noFill/>
          <a:ln w="9525">
            <a:noFill/>
            <a:miter lim="800000"/>
            <a:headEnd/>
            <a:tailEnd/>
          </a:ln>
        </p:spPr>
        <p:txBody>
          <a:bodyPr>
            <a:spAutoFit/>
          </a:bodyPr>
          <a:lstStyle/>
          <a:p>
            <a:r>
              <a:rPr kumimoji="1" lang="es-ES_tradnl" sz="3600" b="1" dirty="0">
                <a:latin typeface="Times New Roman" pitchFamily="18" charset="0"/>
              </a:rPr>
              <a:t>Contrato de Edición</a:t>
            </a:r>
            <a:r>
              <a:rPr kumimoji="1" lang="es-ES_tradnl" sz="3200" b="1" dirty="0">
                <a:latin typeface="Times New Roman" pitchFamily="18" charset="0"/>
              </a:rPr>
              <a:t> </a:t>
            </a:r>
          </a:p>
          <a:p>
            <a:r>
              <a:rPr kumimoji="1" lang="es-ES_tradnl" sz="2400" b="1" dirty="0">
                <a:latin typeface="Times New Roman" pitchFamily="18" charset="0"/>
              </a:rPr>
              <a:t>(Art.37 y sucesivos):</a:t>
            </a:r>
            <a:r>
              <a:rPr kumimoji="1" lang="es-ES_tradnl" sz="2400" dirty="0">
                <a:latin typeface="Times New Roman" pitchFamily="18" charset="0"/>
              </a:rPr>
              <a:t> </a:t>
            </a:r>
          </a:p>
          <a:p>
            <a:endParaRPr kumimoji="1" lang="es-ES_tradnl" sz="2400" dirty="0">
              <a:latin typeface="Times New Roman" pitchFamily="18" charset="0"/>
            </a:endParaRPr>
          </a:p>
          <a:p>
            <a:r>
              <a:rPr kumimoji="1" lang="es-ES_tradnl" sz="3200" dirty="0">
                <a:latin typeface="Times New Roman" pitchFamily="18" charset="0"/>
              </a:rPr>
              <a:t>Hay contrato de edición cuando el titular del derecho de propiedad sobre una obra intelectual, se obliga a entregarla a un editor y este a reproducirla, difundirla y venderla.</a:t>
            </a:r>
          </a:p>
          <a:p>
            <a:endParaRPr kumimoji="1" lang="es-ES_tradnl" sz="3200" dirty="0">
              <a:latin typeface="Times New Roman" pitchFamily="18" charset="0"/>
            </a:endParaRPr>
          </a:p>
          <a:p>
            <a:r>
              <a:rPr kumimoji="1" lang="es-ES_tradnl" sz="3200" dirty="0">
                <a:latin typeface="Times New Roman" pitchFamily="18" charset="0"/>
              </a:rPr>
              <a:t>El titular conserva su derecho de propiedad intelectual, salvo que renunciare a ello en el contrato de edición.</a:t>
            </a:r>
          </a:p>
          <a:p>
            <a:endParaRPr lang="es-E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76238" y="280988"/>
            <a:ext cx="8516937" cy="6119812"/>
          </a:xfrm>
          <a:prstGeom prst="rect">
            <a:avLst/>
          </a:prstGeom>
          <a:noFill/>
          <a:ln w="9525">
            <a:noFill/>
            <a:miter lim="800000"/>
            <a:headEnd/>
            <a:tailEnd/>
          </a:ln>
        </p:spPr>
        <p:txBody>
          <a:bodyPr>
            <a:spAutoFit/>
          </a:bodyPr>
          <a:lstStyle/>
          <a:p>
            <a:r>
              <a:rPr kumimoji="1" lang="es-ES_tradnl" sz="3000" b="1" u="sng" dirty="0">
                <a:latin typeface="Times New Roman" pitchFamily="18" charset="0"/>
              </a:rPr>
              <a:t>Transferencia del derecho (Art. 51 y sucesivos</a:t>
            </a:r>
            <a:r>
              <a:rPr kumimoji="1" lang="es-ES_tradnl" sz="3000" b="1" dirty="0">
                <a:latin typeface="Times New Roman" pitchFamily="18" charset="0"/>
              </a:rPr>
              <a:t>):</a:t>
            </a:r>
          </a:p>
          <a:p>
            <a:pPr>
              <a:spcBef>
                <a:spcPct val="50000"/>
              </a:spcBef>
            </a:pPr>
            <a:r>
              <a:rPr kumimoji="1" lang="es-ES_tradnl" sz="2600" dirty="0">
                <a:latin typeface="Times New Roman" pitchFamily="18" charset="0"/>
              </a:rPr>
              <a:t>El autor o sus derechohabientes pueden enajenar o ceder total o parcialmente su obra. La validez es por el plazo que determina la ley y el adquirente no puede alterar su título, forma y contenido</a:t>
            </a:r>
          </a:p>
          <a:p>
            <a:pPr>
              <a:spcBef>
                <a:spcPct val="50000"/>
              </a:spcBef>
            </a:pPr>
            <a:r>
              <a:rPr kumimoji="1" lang="es-ES_tradnl" sz="2600" dirty="0">
                <a:latin typeface="Times New Roman" pitchFamily="18" charset="0"/>
              </a:rPr>
              <a:t>El autor conserva el derecho a exigir fidelidad de su título y texto y la mención de su nombre </a:t>
            </a:r>
          </a:p>
          <a:p>
            <a:pPr>
              <a:spcBef>
                <a:spcPct val="50000"/>
              </a:spcBef>
            </a:pPr>
            <a:r>
              <a:rPr kumimoji="1" lang="es-ES_tradnl" sz="2600" dirty="0">
                <a:latin typeface="Times New Roman" pitchFamily="18" charset="0"/>
              </a:rPr>
              <a:t>Debe registrarse en el Registro Nacional de la Propiedad Intelectual</a:t>
            </a:r>
            <a:r>
              <a:rPr kumimoji="1" lang="es-ES_tradnl" sz="2800" dirty="0"/>
              <a:t> </a:t>
            </a:r>
          </a:p>
          <a:p>
            <a:pPr>
              <a:spcBef>
                <a:spcPct val="50000"/>
              </a:spcBef>
            </a:pPr>
            <a:r>
              <a:rPr kumimoji="1" lang="es-ES" sz="2600" u="sng" dirty="0">
                <a:latin typeface="Times New Roman" pitchFamily="18" charset="0"/>
              </a:rPr>
              <a:t>Art. 55 bis </a:t>
            </a:r>
            <a:r>
              <a:rPr kumimoji="1" lang="es-ES" sz="2600" dirty="0">
                <a:latin typeface="Times New Roman" pitchFamily="18" charset="0"/>
              </a:rPr>
              <a:t>— La explotación de la propiedad intelectual sobre los programas de computación incluirá entre otras formas los contratos de licencia para su uso o reproducción.</a:t>
            </a:r>
          </a:p>
          <a:p>
            <a:pPr>
              <a:spcBef>
                <a:spcPct val="25000"/>
              </a:spcBef>
            </a:pPr>
            <a:r>
              <a:rPr kumimoji="1" lang="es-ES" sz="2000" dirty="0">
                <a:latin typeface="Times New Roman" pitchFamily="18" charset="0"/>
              </a:rPr>
              <a:t>(Artículo incorporado por art. 4° de la Ley N° 25.036 B.O. 11/11/1998).</a:t>
            </a:r>
            <a:endParaRPr lang="es-ES" sz="2000" dirty="0">
              <a:latin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76238" y="65088"/>
            <a:ext cx="8588375" cy="6286500"/>
          </a:xfrm>
          <a:prstGeom prst="rect">
            <a:avLst/>
          </a:prstGeom>
          <a:noFill/>
          <a:ln w="9525">
            <a:noFill/>
            <a:miter lim="800000"/>
            <a:headEnd/>
            <a:tailEnd/>
          </a:ln>
        </p:spPr>
        <p:txBody>
          <a:bodyPr>
            <a:spAutoFit/>
          </a:bodyPr>
          <a:lstStyle/>
          <a:p>
            <a:pPr algn="ctr">
              <a:spcBef>
                <a:spcPct val="20000"/>
              </a:spcBef>
            </a:pPr>
            <a:r>
              <a:rPr lang="es-ES" sz="2800" u="sng" dirty="0">
                <a:latin typeface="Times New Roman" pitchFamily="18" charset="0"/>
              </a:rPr>
              <a:t>Soporte normativo Decreto 165/94</a:t>
            </a:r>
          </a:p>
          <a:p>
            <a:pPr>
              <a:spcBef>
                <a:spcPct val="20000"/>
              </a:spcBef>
            </a:pPr>
            <a:r>
              <a:rPr lang="es-ES" sz="2800" dirty="0">
                <a:latin typeface="Times New Roman" pitchFamily="18" charset="0"/>
              </a:rPr>
              <a:t>	Objeto de la norma</a:t>
            </a:r>
          </a:p>
          <a:p>
            <a:pPr>
              <a:spcBef>
                <a:spcPct val="20000"/>
              </a:spcBef>
            </a:pPr>
            <a:r>
              <a:rPr lang="es-ES" sz="2800">
                <a:latin typeface="Times New Roman" pitchFamily="18" charset="0"/>
              </a:rPr>
              <a:t>	*Obras </a:t>
            </a:r>
            <a:r>
              <a:rPr lang="es-ES" sz="2800" dirty="0">
                <a:latin typeface="Times New Roman" pitchFamily="18" charset="0"/>
              </a:rPr>
              <a:t>de Software</a:t>
            </a:r>
          </a:p>
          <a:p>
            <a:pPr>
              <a:spcBef>
                <a:spcPct val="20000"/>
              </a:spcBef>
            </a:pPr>
            <a:r>
              <a:rPr lang="es-ES" sz="2800" dirty="0">
                <a:latin typeface="Times New Roman" pitchFamily="18" charset="0"/>
              </a:rPr>
              <a:t>		Diseño</a:t>
            </a:r>
          </a:p>
          <a:p>
            <a:r>
              <a:rPr lang="es-ES" sz="2800" dirty="0">
                <a:latin typeface="Times New Roman" pitchFamily="18" charset="0"/>
              </a:rPr>
              <a:t>		Programa de computación</a:t>
            </a:r>
          </a:p>
          <a:p>
            <a:r>
              <a:rPr lang="es-ES" sz="2800" dirty="0">
                <a:latin typeface="Times New Roman" pitchFamily="18" charset="0"/>
              </a:rPr>
              <a:t>		Documentación técnica</a:t>
            </a:r>
          </a:p>
          <a:p>
            <a:pPr>
              <a:spcBef>
                <a:spcPct val="30000"/>
              </a:spcBef>
            </a:pPr>
            <a:r>
              <a:rPr lang="es-ES" sz="2800">
                <a:latin typeface="Times New Roman" pitchFamily="18" charset="0"/>
              </a:rPr>
              <a:t>	*Obras </a:t>
            </a:r>
            <a:r>
              <a:rPr lang="es-ES" sz="2800" dirty="0">
                <a:latin typeface="Times New Roman" pitchFamily="18" charset="0"/>
              </a:rPr>
              <a:t>de Base de Datos</a:t>
            </a:r>
          </a:p>
          <a:p>
            <a:r>
              <a:rPr lang="es-ES" sz="2800" dirty="0">
                <a:latin typeface="Times New Roman" pitchFamily="18" charset="0"/>
              </a:rPr>
              <a:t>		Conjunto de datos interrelacionados</a:t>
            </a:r>
          </a:p>
          <a:p>
            <a:r>
              <a:rPr lang="es-ES" sz="2800" dirty="0">
                <a:latin typeface="Times New Roman" pitchFamily="18" charset="0"/>
              </a:rPr>
              <a:t>		Almacenamiento y reproducción de datos</a:t>
            </a:r>
          </a:p>
          <a:p>
            <a:r>
              <a:rPr lang="es-ES" sz="2800" dirty="0">
                <a:latin typeface="Times New Roman" pitchFamily="18" charset="0"/>
              </a:rPr>
              <a:t>		Técnicas y sistemas informáticos</a:t>
            </a:r>
          </a:p>
          <a:p>
            <a:pPr>
              <a:spcBef>
                <a:spcPct val="20000"/>
              </a:spcBef>
            </a:pPr>
            <a:r>
              <a:rPr lang="es-ES" sz="2800" dirty="0">
                <a:latin typeface="Times New Roman" pitchFamily="18" charset="0"/>
              </a:rPr>
              <a:t>	Procedimientos de reproducción</a:t>
            </a:r>
          </a:p>
          <a:p>
            <a:pPr>
              <a:spcBef>
                <a:spcPct val="20000"/>
              </a:spcBef>
            </a:pPr>
            <a:r>
              <a:rPr lang="es-ES" sz="2800" dirty="0">
                <a:latin typeface="Times New Roman" pitchFamily="18" charset="0"/>
              </a:rPr>
              <a:t>	Obra Publicada: Carácter - Registración</a:t>
            </a:r>
          </a:p>
          <a:p>
            <a:pPr>
              <a:spcBef>
                <a:spcPct val="20000"/>
              </a:spcBef>
            </a:pPr>
            <a:r>
              <a:rPr lang="es-ES" sz="2800" dirty="0">
                <a:latin typeface="Times New Roman" pitchFamily="18" charset="0"/>
              </a:rPr>
              <a:t>	Obra Inédita: Carácter - Registración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2286000" y="1873250"/>
            <a:ext cx="4572000" cy="366713"/>
          </a:xfrm>
          <a:prstGeom prst="rect">
            <a:avLst/>
          </a:prstGeom>
          <a:noFill/>
          <a:ln w="9525">
            <a:noFill/>
            <a:miter lim="800000"/>
            <a:headEnd/>
            <a:tailEnd/>
          </a:ln>
        </p:spPr>
        <p:txBody>
          <a:bodyPr>
            <a:spAutoFit/>
          </a:bodyPr>
          <a:lstStyle/>
          <a:p>
            <a:endParaRPr lang="es-AR" dirty="0"/>
          </a:p>
        </p:txBody>
      </p:sp>
      <p:sp>
        <p:nvSpPr>
          <p:cNvPr id="2051" name="Text Box 5"/>
          <p:cNvSpPr txBox="1">
            <a:spLocks noChangeArrowheads="1"/>
          </p:cNvSpPr>
          <p:nvPr/>
        </p:nvSpPr>
        <p:spPr bwMode="auto">
          <a:xfrm>
            <a:off x="827088" y="333375"/>
            <a:ext cx="7345362" cy="6259513"/>
          </a:xfrm>
          <a:prstGeom prst="rect">
            <a:avLst/>
          </a:prstGeom>
          <a:noFill/>
          <a:ln w="9525">
            <a:noFill/>
            <a:miter lim="800000"/>
            <a:headEnd/>
            <a:tailEnd/>
          </a:ln>
        </p:spPr>
        <p:txBody>
          <a:bodyPr>
            <a:spAutoFit/>
          </a:bodyPr>
          <a:lstStyle/>
          <a:p>
            <a:pPr algn="ctr">
              <a:spcBef>
                <a:spcPct val="50000"/>
              </a:spcBef>
            </a:pPr>
            <a:r>
              <a:rPr lang="es-ES" sz="2800" dirty="0">
                <a:latin typeface="Times New Roman" pitchFamily="18" charset="0"/>
              </a:rPr>
              <a:t>Herramientas de los Derechos Industriales aplicadas a la Ingeniería</a:t>
            </a:r>
          </a:p>
          <a:p>
            <a:pPr algn="ctr">
              <a:spcBef>
                <a:spcPct val="50000"/>
              </a:spcBef>
            </a:pPr>
            <a:r>
              <a:rPr lang="es-ES" sz="800" dirty="0">
                <a:latin typeface="Times New Roman" pitchFamily="18" charset="0"/>
              </a:rPr>
              <a:t>_______________________________________________________________________________________________________________________________________</a:t>
            </a:r>
          </a:p>
          <a:p>
            <a:pPr algn="ctr">
              <a:spcBef>
                <a:spcPct val="50000"/>
              </a:spcBef>
            </a:pPr>
            <a:r>
              <a:rPr lang="es-ES" sz="2800" dirty="0">
                <a:latin typeface="Times New Roman" pitchFamily="18" charset="0"/>
              </a:rPr>
              <a:t>La Ingeniería y la cosa inmaterial</a:t>
            </a:r>
          </a:p>
          <a:p>
            <a:pPr algn="ctr">
              <a:spcBef>
                <a:spcPct val="50000"/>
              </a:spcBef>
            </a:pPr>
            <a:r>
              <a:rPr lang="es-ES" sz="2800" dirty="0">
                <a:latin typeface="Times New Roman" pitchFamily="18" charset="0"/>
              </a:rPr>
              <a:t>Derechos Intelectuales</a:t>
            </a:r>
          </a:p>
          <a:p>
            <a:pPr algn="ctr">
              <a:spcBef>
                <a:spcPct val="50000"/>
              </a:spcBef>
            </a:pPr>
            <a:r>
              <a:rPr lang="es-ES" sz="2800" dirty="0">
                <a:latin typeface="Times New Roman" pitchFamily="18" charset="0"/>
              </a:rPr>
              <a:t>Ley 11.723 – Propiedad Intelectual                Obras científicas, literarias y artísticas</a:t>
            </a:r>
          </a:p>
          <a:p>
            <a:pPr algn="ctr">
              <a:spcBef>
                <a:spcPct val="50000"/>
              </a:spcBef>
            </a:pPr>
            <a:r>
              <a:rPr lang="es-ES" sz="2800" dirty="0">
                <a:latin typeface="Times New Roman" pitchFamily="18" charset="0"/>
              </a:rPr>
              <a:t>Derechos Industriales</a:t>
            </a:r>
          </a:p>
          <a:p>
            <a:pPr algn="ctr">
              <a:spcBef>
                <a:spcPct val="50000"/>
              </a:spcBef>
            </a:pPr>
            <a:r>
              <a:rPr lang="es-ES" sz="2800" dirty="0">
                <a:latin typeface="Times New Roman" pitchFamily="18" charset="0"/>
              </a:rPr>
              <a:t>Ley 24.481 – Patentes de Invención        Productos y tecnología</a:t>
            </a:r>
          </a:p>
          <a:p>
            <a:pPr algn="ctr">
              <a:spcBef>
                <a:spcPct val="50000"/>
              </a:spcBef>
            </a:pPr>
            <a:r>
              <a:rPr lang="es-ES" sz="2800" dirty="0">
                <a:latin typeface="Times New Roman" pitchFamily="18" charset="0"/>
              </a:rPr>
              <a:t>Ley 22.362 – Marcas y designaciones         Formas de comercialización y servicios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2051">
                                            <p:txEl>
                                              <p:pRg st="2" end="2"/>
                                            </p:txEl>
                                          </p:spTgt>
                                        </p:tgtEl>
                                        <p:attrNameLst>
                                          <p:attrName>style.visibility</p:attrName>
                                        </p:attrNameLst>
                                      </p:cBhvr>
                                      <p:to>
                                        <p:strVal val="visible"/>
                                      </p:to>
                                    </p:set>
                                    <p:anim calcmode="lin" valueType="num">
                                      <p:cBhvr>
                                        <p:cTn id="7" dur="500" fill="hold"/>
                                        <p:tgtEl>
                                          <p:spTgt spid="2051">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2051">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2051">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20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051">
                                            <p:txEl>
                                              <p:pRg st="3" end="3"/>
                                            </p:txEl>
                                          </p:spTgt>
                                        </p:tgtEl>
                                        <p:attrNameLst>
                                          <p:attrName>style.visibility</p:attrName>
                                        </p:attrNameLst>
                                      </p:cBhvr>
                                      <p:to>
                                        <p:strVal val="visible"/>
                                      </p:to>
                                    </p:set>
                                    <p:animEffect transition="in" filter="blinds(horizontal)">
                                      <p:cBhvr>
                                        <p:cTn id="15" dur="500"/>
                                        <p:tgtEl>
                                          <p:spTgt spid="205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051">
                                            <p:txEl>
                                              <p:pRg st="4" end="4"/>
                                            </p:txEl>
                                          </p:spTgt>
                                        </p:tgtEl>
                                        <p:attrNameLst>
                                          <p:attrName>style.visibility</p:attrName>
                                        </p:attrNameLst>
                                      </p:cBhvr>
                                      <p:to>
                                        <p:strVal val="visible"/>
                                      </p:to>
                                    </p:set>
                                    <p:animEffect transition="in" filter="blinds(horizontal)">
                                      <p:cBhvr>
                                        <p:cTn id="18" dur="500"/>
                                        <p:tgtEl>
                                          <p:spTgt spid="2051">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nodeType="clickEffect">
                                  <p:stCondLst>
                                    <p:cond delay="0"/>
                                  </p:stCondLst>
                                  <p:iterate type="lt">
                                    <p:tmPct val="10000"/>
                                  </p:iterate>
                                  <p:childTnLst>
                                    <p:set>
                                      <p:cBhvr>
                                        <p:cTn id="22" dur="1" fill="hold">
                                          <p:stCondLst>
                                            <p:cond delay="0"/>
                                          </p:stCondLst>
                                        </p:cTn>
                                        <p:tgtEl>
                                          <p:spTgt spid="2051">
                                            <p:txEl>
                                              <p:pRg st="5" end="5"/>
                                            </p:txEl>
                                          </p:spTgt>
                                        </p:tgtEl>
                                        <p:attrNameLst>
                                          <p:attrName>style.visibility</p:attrName>
                                        </p:attrNameLst>
                                      </p:cBhvr>
                                      <p:to>
                                        <p:strVal val="visible"/>
                                      </p:to>
                                    </p:set>
                                    <p:animEffect transition="in" filter="fade">
                                      <p:cBhvr>
                                        <p:cTn id="23" dur="2000"/>
                                        <p:tgtEl>
                                          <p:spTgt spid="2051">
                                            <p:txEl>
                                              <p:pRg st="5" end="5"/>
                                            </p:txEl>
                                          </p:spTgt>
                                        </p:tgtEl>
                                      </p:cBhvr>
                                    </p:animEffect>
                                    <p:anim calcmode="lin" valueType="num">
                                      <p:cBhvr>
                                        <p:cTn id="24" dur="2000" fill="hold"/>
                                        <p:tgtEl>
                                          <p:spTgt spid="2051">
                                            <p:txEl>
                                              <p:pRg st="5" end="5"/>
                                            </p:txEl>
                                          </p:spTgt>
                                        </p:tgtEl>
                                        <p:attrNameLst>
                                          <p:attrName>ppt_w</p:attrName>
                                        </p:attrNameLst>
                                      </p:cBhvr>
                                      <p:tavLst>
                                        <p:tav tm="0" fmla="#ppt_w*sin(2.5*pi*$)">
                                          <p:val>
                                            <p:fltVal val="0"/>
                                          </p:val>
                                        </p:tav>
                                        <p:tav tm="100000">
                                          <p:val>
                                            <p:fltVal val="1"/>
                                          </p:val>
                                        </p:tav>
                                      </p:tavLst>
                                    </p:anim>
                                    <p:anim calcmode="lin" valueType="num">
                                      <p:cBhvr>
                                        <p:cTn id="25" dur="2000" fill="hold"/>
                                        <p:tgtEl>
                                          <p:spTgt spid="2051">
                                            <p:txEl>
                                              <p:pRg st="5" end="5"/>
                                            </p:txEl>
                                          </p:spTgt>
                                        </p:tgtEl>
                                        <p:attrNameLst>
                                          <p:attrName>ppt_h</p:attrName>
                                        </p:attrNameLst>
                                      </p:cBhvr>
                                      <p:tavLst>
                                        <p:tav tm="0">
                                          <p:val>
                                            <p:strVal val="#ppt_h"/>
                                          </p:val>
                                        </p:tav>
                                        <p:tav tm="100000">
                                          <p:val>
                                            <p:strVal val="#ppt_h"/>
                                          </p:val>
                                        </p:tav>
                                      </p:tavLst>
                                    </p:anim>
                                  </p:childTnLst>
                                </p:cTn>
                              </p:par>
                              <p:par>
                                <p:cTn id="26" presetID="45" presetClass="entr" presetSubtype="0" fill="hold" nodeType="withEffect">
                                  <p:stCondLst>
                                    <p:cond delay="0"/>
                                  </p:stCondLst>
                                  <p:iterate type="lt">
                                    <p:tmPct val="10000"/>
                                  </p:iterate>
                                  <p:childTnLst>
                                    <p:set>
                                      <p:cBhvr>
                                        <p:cTn id="27" dur="1" fill="hold">
                                          <p:stCondLst>
                                            <p:cond delay="0"/>
                                          </p:stCondLst>
                                        </p:cTn>
                                        <p:tgtEl>
                                          <p:spTgt spid="2051">
                                            <p:txEl>
                                              <p:pRg st="6" end="6"/>
                                            </p:txEl>
                                          </p:spTgt>
                                        </p:tgtEl>
                                        <p:attrNameLst>
                                          <p:attrName>style.visibility</p:attrName>
                                        </p:attrNameLst>
                                      </p:cBhvr>
                                      <p:to>
                                        <p:strVal val="visible"/>
                                      </p:to>
                                    </p:set>
                                    <p:animEffect transition="in" filter="fade">
                                      <p:cBhvr>
                                        <p:cTn id="28" dur="2000"/>
                                        <p:tgtEl>
                                          <p:spTgt spid="2051">
                                            <p:txEl>
                                              <p:pRg st="6" end="6"/>
                                            </p:txEl>
                                          </p:spTgt>
                                        </p:tgtEl>
                                      </p:cBhvr>
                                    </p:animEffect>
                                    <p:anim calcmode="lin" valueType="num">
                                      <p:cBhvr>
                                        <p:cTn id="29" dur="2000" fill="hold"/>
                                        <p:tgtEl>
                                          <p:spTgt spid="2051">
                                            <p:txEl>
                                              <p:pRg st="6" end="6"/>
                                            </p:txEl>
                                          </p:spTgt>
                                        </p:tgtEl>
                                        <p:attrNameLst>
                                          <p:attrName>ppt_w</p:attrName>
                                        </p:attrNameLst>
                                      </p:cBhvr>
                                      <p:tavLst>
                                        <p:tav tm="0" fmla="#ppt_w*sin(2.5*pi*$)">
                                          <p:val>
                                            <p:fltVal val="0"/>
                                          </p:val>
                                        </p:tav>
                                        <p:tav tm="100000">
                                          <p:val>
                                            <p:fltVal val="1"/>
                                          </p:val>
                                        </p:tav>
                                      </p:tavLst>
                                    </p:anim>
                                    <p:anim calcmode="lin" valueType="num">
                                      <p:cBhvr>
                                        <p:cTn id="30" dur="2000" fill="hold"/>
                                        <p:tgtEl>
                                          <p:spTgt spid="2051">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1" presetClass="entr" presetSubtype="4" fill="hold" nodeType="clickEffect">
                                  <p:stCondLst>
                                    <p:cond delay="0"/>
                                  </p:stCondLst>
                                  <p:childTnLst>
                                    <p:set>
                                      <p:cBhvr>
                                        <p:cTn id="34" dur="1" fill="hold">
                                          <p:stCondLst>
                                            <p:cond delay="0"/>
                                          </p:stCondLst>
                                        </p:cTn>
                                        <p:tgtEl>
                                          <p:spTgt spid="2051">
                                            <p:txEl>
                                              <p:pRg st="7" end="7"/>
                                            </p:txEl>
                                          </p:spTgt>
                                        </p:tgtEl>
                                        <p:attrNameLst>
                                          <p:attrName>style.visibility</p:attrName>
                                        </p:attrNameLst>
                                      </p:cBhvr>
                                      <p:to>
                                        <p:strVal val="visible"/>
                                      </p:to>
                                    </p:set>
                                    <p:animEffect transition="in" filter="wheel(4)">
                                      <p:cBhvr>
                                        <p:cTn id="35" dur="2000"/>
                                        <p:tgtEl>
                                          <p:spTgt spid="205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95288" y="333375"/>
            <a:ext cx="8516937" cy="6073775"/>
          </a:xfrm>
          <a:prstGeom prst="rect">
            <a:avLst/>
          </a:prstGeom>
          <a:noFill/>
          <a:ln w="9525">
            <a:noFill/>
            <a:miter lim="800000"/>
            <a:headEnd/>
            <a:tailEnd/>
          </a:ln>
        </p:spPr>
        <p:txBody>
          <a:bodyPr>
            <a:spAutoFit/>
          </a:bodyPr>
          <a:lstStyle/>
          <a:p>
            <a:pPr>
              <a:spcBef>
                <a:spcPct val="50000"/>
              </a:spcBef>
            </a:pPr>
            <a:r>
              <a:rPr lang="es-ES" sz="2800" b="1" u="sng" dirty="0">
                <a:latin typeface="Times New Roman" pitchFamily="18" charset="0"/>
              </a:rPr>
              <a:t>Art.1</a:t>
            </a:r>
            <a:r>
              <a:rPr lang="es-ES" sz="2800" u="sng" dirty="0">
                <a:latin typeface="Times New Roman" pitchFamily="18" charset="0"/>
              </a:rPr>
              <a:t>º</a:t>
            </a:r>
            <a:r>
              <a:rPr lang="es-ES" sz="2800" dirty="0">
                <a:latin typeface="Times New Roman" pitchFamily="18" charset="0"/>
              </a:rPr>
              <a:t> – A los efectos de la aplicación del presente decreto y de la demás normativa vigente en la materia: </a:t>
            </a:r>
          </a:p>
          <a:p>
            <a:pPr>
              <a:spcBef>
                <a:spcPct val="50000"/>
              </a:spcBef>
            </a:pPr>
            <a:r>
              <a:rPr lang="es-ES" sz="2800" dirty="0">
                <a:latin typeface="Times New Roman" pitchFamily="18" charset="0"/>
              </a:rPr>
              <a:t>a) Se entenderá por obras de software a las producciones constituidas por una o varias de las siguientes expresiones: </a:t>
            </a:r>
          </a:p>
          <a:p>
            <a:pPr>
              <a:spcBef>
                <a:spcPct val="50000"/>
              </a:spcBef>
            </a:pPr>
            <a:r>
              <a:rPr lang="es-ES" sz="2800" dirty="0">
                <a:latin typeface="Times New Roman" pitchFamily="18" charset="0"/>
              </a:rPr>
              <a:t>I. </a:t>
            </a:r>
            <a:r>
              <a:rPr lang="es-ES" sz="2800" dirty="0">
                <a:effectLst>
                  <a:outerShdw blurRad="38100" dist="38100" dir="2700000" algn="tl">
                    <a:srgbClr val="000000">
                      <a:alpha val="43137"/>
                    </a:srgbClr>
                  </a:outerShdw>
                </a:effectLst>
                <a:latin typeface="Times New Roman" pitchFamily="18" charset="0"/>
              </a:rPr>
              <a:t>Los diseños</a:t>
            </a:r>
            <a:r>
              <a:rPr lang="es-ES" sz="2800" dirty="0">
                <a:latin typeface="Times New Roman" pitchFamily="18" charset="0"/>
              </a:rPr>
              <a:t>, tanto generales como detallados, del flujo lógico de los datos en un sistema de computación; </a:t>
            </a:r>
          </a:p>
          <a:p>
            <a:pPr>
              <a:spcBef>
                <a:spcPct val="50000"/>
              </a:spcBef>
            </a:pPr>
            <a:r>
              <a:rPr lang="es-ES" sz="2800" dirty="0">
                <a:latin typeface="Times New Roman" pitchFamily="18" charset="0"/>
              </a:rPr>
              <a:t>II. </a:t>
            </a:r>
            <a:r>
              <a:rPr lang="es-ES" sz="2800" dirty="0">
                <a:effectLst>
                  <a:outerShdw blurRad="38100" dist="38100" dir="2700000" algn="tl">
                    <a:srgbClr val="000000">
                      <a:alpha val="43137"/>
                    </a:srgbClr>
                  </a:outerShdw>
                </a:effectLst>
                <a:latin typeface="Times New Roman" pitchFamily="18" charset="0"/>
              </a:rPr>
              <a:t>Los programas de computación</a:t>
            </a:r>
            <a:r>
              <a:rPr lang="es-ES" sz="2800" dirty="0">
                <a:latin typeface="Times New Roman" pitchFamily="18" charset="0"/>
              </a:rPr>
              <a:t>, tanto en su versión "fuente", como en su versión "objeto” </a:t>
            </a:r>
          </a:p>
          <a:p>
            <a:pPr>
              <a:spcBef>
                <a:spcPct val="50000"/>
              </a:spcBef>
            </a:pPr>
            <a:r>
              <a:rPr lang="es-ES" sz="2800" dirty="0">
                <a:latin typeface="Times New Roman" pitchFamily="18" charset="0"/>
              </a:rPr>
              <a:t>III. </a:t>
            </a:r>
            <a:r>
              <a:rPr lang="es-ES" sz="2800" dirty="0">
                <a:effectLst>
                  <a:outerShdw blurRad="38100" dist="38100" dir="2700000" algn="tl">
                    <a:srgbClr val="000000">
                      <a:alpha val="43137"/>
                    </a:srgbClr>
                  </a:outerShdw>
                </a:effectLst>
                <a:latin typeface="Times New Roman" pitchFamily="18" charset="0"/>
              </a:rPr>
              <a:t>La documentación técnica</a:t>
            </a:r>
            <a:r>
              <a:rPr lang="es-ES" sz="2800" dirty="0">
                <a:latin typeface="Times New Roman" pitchFamily="18" charset="0"/>
              </a:rPr>
              <a:t>, con fines tales como explicación, soporte o entrenamiento, para el desarrollo, uso o mantenimiento de software.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323850" y="188913"/>
            <a:ext cx="8588375" cy="6072187"/>
          </a:xfrm>
          <a:prstGeom prst="rect">
            <a:avLst/>
          </a:prstGeom>
          <a:noFill/>
          <a:ln w="9525">
            <a:noFill/>
            <a:miter lim="800000"/>
            <a:headEnd/>
            <a:tailEnd/>
          </a:ln>
        </p:spPr>
        <p:txBody>
          <a:bodyPr>
            <a:spAutoFit/>
          </a:bodyPr>
          <a:lstStyle/>
          <a:p>
            <a:pPr>
              <a:spcBef>
                <a:spcPct val="50000"/>
              </a:spcBef>
            </a:pPr>
            <a:r>
              <a:rPr lang="es-ES" sz="2800" u="sng" dirty="0">
                <a:latin typeface="Times New Roman" pitchFamily="18" charset="0"/>
              </a:rPr>
              <a:t>(Art.1º)</a:t>
            </a:r>
          </a:p>
          <a:p>
            <a:pPr>
              <a:spcBef>
                <a:spcPct val="50000"/>
              </a:spcBef>
            </a:pPr>
            <a:r>
              <a:rPr lang="es-ES" sz="2800" dirty="0">
                <a:latin typeface="Times New Roman" pitchFamily="18" charset="0"/>
              </a:rPr>
              <a:t>b) Se entenderá por obras de base de datos (B/D), incluidas en la categoría de obras literarias, a las producciones constituidas por un conjunto organizado de datos interrelacionados, compilado con miras a su almacenamiento, procesamiento y recuperación mediante técnicas y sistemas informáticos. </a:t>
            </a:r>
          </a:p>
          <a:p>
            <a:pPr>
              <a:spcBef>
                <a:spcPct val="50000"/>
              </a:spcBef>
            </a:pPr>
            <a:r>
              <a:rPr lang="es-ES" sz="2800" dirty="0">
                <a:latin typeface="Times New Roman" pitchFamily="18" charset="0"/>
              </a:rPr>
              <a:t>c) Procedimientos idóneos para reproducir obras de software o de B/D son los escritos o diagramas perceptibles por los sentidos humanos, así como los registros realizados mediante cualquier técnica, directa o indirectamente procesables por equipos de procesamiento de información.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468313" y="333375"/>
            <a:ext cx="8207375" cy="5645150"/>
          </a:xfrm>
          <a:prstGeom prst="rect">
            <a:avLst/>
          </a:prstGeom>
          <a:noFill/>
          <a:ln w="9525">
            <a:noFill/>
            <a:miter lim="800000"/>
            <a:headEnd/>
            <a:tailEnd/>
          </a:ln>
        </p:spPr>
        <p:txBody>
          <a:bodyPr>
            <a:spAutoFit/>
          </a:bodyPr>
          <a:lstStyle/>
          <a:p>
            <a:pPr>
              <a:spcBef>
                <a:spcPct val="50000"/>
              </a:spcBef>
            </a:pPr>
            <a:r>
              <a:rPr lang="es-ES" sz="2800" u="sng" dirty="0">
                <a:latin typeface="Times New Roman" pitchFamily="18" charset="0"/>
              </a:rPr>
              <a:t>(Art.1º)</a:t>
            </a:r>
          </a:p>
          <a:p>
            <a:pPr>
              <a:spcBef>
                <a:spcPct val="50000"/>
              </a:spcBef>
            </a:pPr>
            <a:r>
              <a:rPr lang="es-ES" sz="2800" dirty="0">
                <a:latin typeface="Times New Roman" pitchFamily="18" charset="0"/>
              </a:rPr>
              <a:t>d) Publicación de software o B/D: cuando ha sido puesta a disposición del público en general, ya sea mediante su reproducción sobre múltiples ejemplares distribuidos comercialmente o mediante la oferta generalizada de su transmisión a distancia con fines de explotación. </a:t>
            </a:r>
          </a:p>
          <a:p>
            <a:pPr>
              <a:spcBef>
                <a:spcPct val="50000"/>
              </a:spcBef>
            </a:pPr>
            <a:r>
              <a:rPr lang="es-ES" sz="2800" dirty="0">
                <a:latin typeface="Times New Roman" pitchFamily="18" charset="0"/>
              </a:rPr>
              <a:t>e) Obra de software o B/D inédita, cuando su autor, titular o derechohabiente la mantiene en reserva o negocia la cesión de sus derechos de propiedad intelectual contratando particularmente con los interesados.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11188" y="322846"/>
            <a:ext cx="8137525" cy="6117059"/>
          </a:xfrm>
          <a:prstGeom prst="rect">
            <a:avLst/>
          </a:prstGeom>
          <a:noFill/>
          <a:ln w="9525">
            <a:noFill/>
            <a:miter lim="800000"/>
            <a:headEnd/>
            <a:tailEnd/>
          </a:ln>
        </p:spPr>
        <p:txBody>
          <a:bodyPr anchor="ctr">
            <a:spAutoFit/>
          </a:bodyPr>
          <a:lstStyle/>
          <a:p>
            <a:pPr>
              <a:spcBef>
                <a:spcPct val="50000"/>
              </a:spcBef>
            </a:pPr>
            <a:r>
              <a:rPr lang="es-ES" sz="2700" b="1" dirty="0">
                <a:latin typeface="Times New Roman" pitchFamily="18" charset="0"/>
              </a:rPr>
              <a:t>Art. 2º</a:t>
            </a:r>
            <a:r>
              <a:rPr lang="es-ES" sz="2700" dirty="0">
                <a:latin typeface="Times New Roman" pitchFamily="18" charset="0"/>
              </a:rPr>
              <a:t> – Para proceder al registro de obras de base de datos publicadas, cuya explotación se realice mediante su transmisión a distancia, se depositarán amplios extractos de su contenido y relación escrita de su estructura y organización, así como de sus principales características, que permitan a criterio y riesgo del solicitante individualizar suficientemente la obra y dar la noción más fiel posible de su contenido. </a:t>
            </a:r>
          </a:p>
          <a:p>
            <a:pPr>
              <a:spcBef>
                <a:spcPct val="50000"/>
              </a:spcBef>
            </a:pPr>
            <a:r>
              <a:rPr lang="es-ES" sz="2700" b="1" u="sng" dirty="0">
                <a:latin typeface="Times New Roman" pitchFamily="18" charset="0"/>
              </a:rPr>
              <a:t>Art. 3º</a:t>
            </a:r>
            <a:r>
              <a:rPr lang="es-ES" sz="2700" u="sng" dirty="0">
                <a:latin typeface="Times New Roman" pitchFamily="18" charset="0"/>
              </a:rPr>
              <a:t> </a:t>
            </a:r>
            <a:r>
              <a:rPr lang="es-ES" sz="2700" dirty="0">
                <a:latin typeface="Times New Roman" pitchFamily="18" charset="0"/>
              </a:rPr>
              <a:t>– Para proceder al registro de obras de software o de base de datos que tengan el carácter de inéditas, el solicitante incluirá bajo sobre lacrado y firmado todas las expresiones de la obra que juzgue convenientes y suficientes para identificar su creación y garantizar la reserva de su información secreta.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23850" y="260350"/>
            <a:ext cx="8661400" cy="6173788"/>
          </a:xfrm>
          <a:prstGeom prst="rect">
            <a:avLst/>
          </a:prstGeom>
          <a:noFill/>
          <a:ln w="9525">
            <a:noFill/>
            <a:miter lim="800000"/>
            <a:headEnd/>
            <a:tailEnd/>
          </a:ln>
        </p:spPr>
        <p:txBody>
          <a:bodyPr>
            <a:spAutoFit/>
          </a:bodyPr>
          <a:lstStyle/>
          <a:p>
            <a:r>
              <a:rPr lang="es-ES" sz="3600" dirty="0">
                <a:latin typeface="Times New Roman" pitchFamily="18" charset="0"/>
              </a:rPr>
              <a:t>Patentes de Invención y Modelos de Utilidad</a:t>
            </a:r>
          </a:p>
          <a:p>
            <a:r>
              <a:rPr lang="es-ES" sz="800" b="1" dirty="0">
                <a:latin typeface="Times New Roman" pitchFamily="18" charset="0"/>
              </a:rPr>
              <a:t>___________________________________________________________________________________________________________________________________________________________________</a:t>
            </a:r>
          </a:p>
          <a:p>
            <a:pPr>
              <a:spcBef>
                <a:spcPct val="50000"/>
              </a:spcBef>
            </a:pPr>
            <a:r>
              <a:rPr lang="es-ES" sz="3200" dirty="0">
                <a:latin typeface="Times New Roman" pitchFamily="18" charset="0"/>
              </a:rPr>
              <a:t>Soporte normativo Ley 24.481 y modificatorias</a:t>
            </a:r>
          </a:p>
          <a:p>
            <a:r>
              <a:rPr lang="es-ES" sz="3200" dirty="0">
                <a:latin typeface="Times New Roman" pitchFamily="18" charset="0"/>
              </a:rPr>
              <a:t>Decreto 590/95</a:t>
            </a:r>
          </a:p>
          <a:p>
            <a:pPr>
              <a:spcBef>
                <a:spcPct val="30000"/>
              </a:spcBef>
            </a:pPr>
            <a:r>
              <a:rPr lang="es-ES" sz="3200" dirty="0">
                <a:latin typeface="Times New Roman" pitchFamily="18" charset="0"/>
              </a:rPr>
              <a:t>Concepto de Invención</a:t>
            </a:r>
          </a:p>
          <a:p>
            <a:r>
              <a:rPr lang="es-ES" sz="3200" dirty="0">
                <a:latin typeface="Times New Roman" pitchFamily="18" charset="0"/>
              </a:rPr>
              <a:t>	Creaciones no posibles de patentamiento</a:t>
            </a:r>
          </a:p>
          <a:p>
            <a:r>
              <a:rPr lang="es-ES" sz="3200" dirty="0">
                <a:latin typeface="Times New Roman" pitchFamily="18" charset="0"/>
              </a:rPr>
              <a:t>	Creaciones no consideradas invenciones</a:t>
            </a:r>
          </a:p>
          <a:p>
            <a:r>
              <a:rPr lang="es-ES" sz="3200" dirty="0">
                <a:latin typeface="Times New Roman" pitchFamily="18" charset="0"/>
              </a:rPr>
              <a:t>	Derechos que otorga la norma</a:t>
            </a:r>
          </a:p>
          <a:p>
            <a:r>
              <a:rPr lang="es-ES" sz="3200" dirty="0">
                <a:latin typeface="Times New Roman" pitchFamily="18" charset="0"/>
              </a:rPr>
              <a:t>	Documentación técnica requerida</a:t>
            </a:r>
          </a:p>
          <a:p>
            <a:r>
              <a:rPr lang="es-ES" sz="3200" dirty="0">
                <a:latin typeface="Times New Roman" pitchFamily="18" charset="0"/>
              </a:rPr>
              <a:t>	Vigencia y caducidad de los derechos</a:t>
            </a:r>
          </a:p>
          <a:p>
            <a:r>
              <a:rPr lang="es-ES" sz="3200" dirty="0">
                <a:latin typeface="Times New Roman" pitchFamily="18" charset="0"/>
              </a:rPr>
              <a:t>	Patentes de adición</a:t>
            </a:r>
          </a:p>
          <a:p>
            <a:pPr>
              <a:spcBef>
                <a:spcPct val="30000"/>
              </a:spcBef>
            </a:pPr>
            <a:r>
              <a:rPr lang="es-ES" sz="3200" dirty="0">
                <a:latin typeface="Times New Roman" pitchFamily="18" charset="0"/>
              </a:rPr>
              <a:t>Concepto de Modelo de Utilidad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395288" y="115888"/>
            <a:ext cx="8516937" cy="6260175"/>
          </a:xfrm>
          <a:prstGeom prst="rect">
            <a:avLst/>
          </a:prstGeom>
          <a:noFill/>
          <a:ln w="9525">
            <a:noFill/>
            <a:miter lim="800000"/>
            <a:headEnd/>
            <a:tailEnd/>
          </a:ln>
        </p:spPr>
        <p:txBody>
          <a:bodyPr>
            <a:spAutoFit/>
          </a:bodyPr>
          <a:lstStyle/>
          <a:p>
            <a:r>
              <a:rPr lang="es-ES" sz="2800" b="1" dirty="0">
                <a:latin typeface="Times New Roman" pitchFamily="18" charset="0"/>
              </a:rPr>
              <a:t>¿Qué es una patente?</a:t>
            </a:r>
            <a:endParaRPr lang="es-ES" sz="2800" dirty="0">
              <a:latin typeface="Times New Roman" pitchFamily="18" charset="0"/>
            </a:endParaRPr>
          </a:p>
          <a:p>
            <a:pPr>
              <a:spcBef>
                <a:spcPct val="20000"/>
              </a:spcBef>
            </a:pPr>
            <a:r>
              <a:rPr lang="es-ES" sz="2800" dirty="0">
                <a:latin typeface="Times New Roman" pitchFamily="18" charset="0"/>
              </a:rPr>
              <a:t>Una patente de invención es un derecho exclusivo que el Estado otorga al inventor, a cambio de que éste brinde a la sociedad el fruto de su investigación. La solicitud de patente se publica a los 18 meses, dejando de ser secreta para pasar al estado de público conocimiento.</a:t>
            </a:r>
          </a:p>
          <a:p>
            <a:endParaRPr lang="es-ES" sz="1600" dirty="0">
              <a:latin typeface="Times New Roman" pitchFamily="18" charset="0"/>
            </a:endParaRPr>
          </a:p>
          <a:p>
            <a:pPr>
              <a:spcBef>
                <a:spcPct val="40000"/>
              </a:spcBef>
            </a:pPr>
            <a:r>
              <a:rPr lang="es-ES" sz="2400" dirty="0">
                <a:latin typeface="Times New Roman" pitchFamily="18" charset="0"/>
              </a:rPr>
              <a:t>Las enseñanzas técnicas derivadas de esa solicitud, pueden servir de base para que terceros desarrollen perfeccionamientos sucesivos, contribuyendo a un mayor avance en el estado de la técnica. </a:t>
            </a:r>
          </a:p>
          <a:p>
            <a:pPr>
              <a:spcBef>
                <a:spcPct val="40000"/>
              </a:spcBef>
            </a:pPr>
            <a:r>
              <a:rPr lang="es-ES" sz="2400" u="sng" dirty="0">
                <a:latin typeface="Times New Roman" pitchFamily="18" charset="0"/>
              </a:rPr>
              <a:t>El derecho exclusivo tiene una duración de 20 años</a:t>
            </a:r>
            <a:r>
              <a:rPr lang="es-ES" sz="2400" dirty="0">
                <a:latin typeface="Times New Roman" pitchFamily="18" charset="0"/>
              </a:rPr>
              <a:t>, durante los cuales el titular puede justamente, impedir que terceros exploten su invención. Pasado ese lapso, la patente pasa a ser de dominio público, ello significa que cualquier persona puede hacer uso de la misma sin tener que abonar regalías al titular de la patente.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50825" y="115888"/>
            <a:ext cx="8588375" cy="6035675"/>
          </a:xfrm>
          <a:prstGeom prst="rect">
            <a:avLst/>
          </a:prstGeom>
          <a:noFill/>
          <a:ln w="9525">
            <a:noFill/>
            <a:miter lim="800000"/>
            <a:headEnd/>
            <a:tailEnd/>
          </a:ln>
        </p:spPr>
        <p:txBody>
          <a:bodyPr>
            <a:spAutoFit/>
          </a:bodyPr>
          <a:lstStyle/>
          <a:p>
            <a:pPr>
              <a:spcBef>
                <a:spcPct val="50000"/>
              </a:spcBef>
            </a:pPr>
            <a:r>
              <a:rPr lang="es-ES" sz="3000" b="1" dirty="0">
                <a:latin typeface="Times New Roman" pitchFamily="18" charset="0"/>
              </a:rPr>
              <a:t>¿Para qué sirve?</a:t>
            </a:r>
            <a:endParaRPr lang="es-ES" sz="3000" dirty="0">
              <a:latin typeface="Times New Roman" pitchFamily="18" charset="0"/>
            </a:endParaRPr>
          </a:p>
          <a:p>
            <a:pPr>
              <a:spcBef>
                <a:spcPct val="50000"/>
              </a:spcBef>
            </a:pPr>
            <a:r>
              <a:rPr lang="es-ES" sz="3000" dirty="0">
                <a:latin typeface="Times New Roman" pitchFamily="18" charset="0"/>
              </a:rPr>
              <a:t>Para ejercer el derecho de exclusividad sobre su invento por el término que le acuerda la Ley pudiendo impedir que terceros sin su consentimiento realicen actos de fabricación, uso, oferta para la venta, venta o importación del producto o procedimiento patentado.</a:t>
            </a:r>
          </a:p>
          <a:p>
            <a:pPr>
              <a:spcBef>
                <a:spcPct val="50000"/>
              </a:spcBef>
            </a:pPr>
            <a:r>
              <a:rPr lang="es-ES" sz="3000" dirty="0">
                <a:latin typeface="Times New Roman" pitchFamily="18" charset="0"/>
              </a:rPr>
              <a:t>La patente de invención es un </a:t>
            </a:r>
            <a:r>
              <a:rPr lang="es-ES" sz="3000" u="sng" dirty="0">
                <a:latin typeface="Times New Roman" pitchFamily="18" charset="0"/>
              </a:rPr>
              <a:t>bien intangible</a:t>
            </a:r>
            <a:r>
              <a:rPr lang="es-ES" sz="3000" dirty="0">
                <a:latin typeface="Times New Roman" pitchFamily="18" charset="0"/>
              </a:rPr>
              <a:t>. Al igual que un título de propiedad sobre un inmueble o un automóvil, la patente se puede transferir siendo vendida, heredada o incluso regalada a través de una cesión de derechos (a título gratuito en éste último caso).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468313" y="495300"/>
            <a:ext cx="8174037" cy="5300663"/>
          </a:xfrm>
          <a:prstGeom prst="rect">
            <a:avLst/>
          </a:prstGeom>
          <a:noFill/>
          <a:ln w="9525">
            <a:noFill/>
            <a:miter lim="800000"/>
            <a:headEnd/>
            <a:tailEnd/>
          </a:ln>
        </p:spPr>
        <p:txBody>
          <a:bodyPr anchor="ctr">
            <a:spAutoFit/>
          </a:bodyPr>
          <a:lstStyle/>
          <a:p>
            <a:pPr>
              <a:spcBef>
                <a:spcPct val="60000"/>
              </a:spcBef>
            </a:pPr>
            <a:r>
              <a:rPr lang="es-ES" sz="2800" u="sng" dirty="0">
                <a:latin typeface="Times New Roman" pitchFamily="18" charset="0"/>
              </a:rPr>
              <a:t>Obligación de proveer información</a:t>
            </a:r>
            <a:r>
              <a:rPr lang="es-ES" sz="2800" dirty="0">
                <a:latin typeface="Times New Roman" pitchFamily="18" charset="0"/>
              </a:rPr>
              <a:t>:</a:t>
            </a:r>
          </a:p>
          <a:p>
            <a:pPr>
              <a:spcBef>
                <a:spcPct val="60000"/>
              </a:spcBef>
            </a:pPr>
            <a:r>
              <a:rPr lang="es-ES" sz="2800" u="sng" dirty="0">
                <a:latin typeface="Times New Roman" pitchFamily="18" charset="0"/>
              </a:rPr>
              <a:t>Todos los titulares de patentes deben, a cambio de la protección de la patente, publicar información sobre su invención, a fin de enriquecer el cuerpo total de conocimiento técnico del mundo</a:t>
            </a:r>
            <a:r>
              <a:rPr lang="es-ES" sz="2800" dirty="0">
                <a:latin typeface="Times New Roman" pitchFamily="18" charset="0"/>
              </a:rPr>
              <a:t>. Este creciente volumen de conocimiento público promueve una mayor creatividad e innovación en otras personas.</a:t>
            </a:r>
          </a:p>
          <a:p>
            <a:pPr>
              <a:spcBef>
                <a:spcPct val="60000"/>
              </a:spcBef>
            </a:pPr>
            <a:r>
              <a:rPr lang="es-ES" sz="2800" dirty="0">
                <a:latin typeface="Times New Roman" pitchFamily="18" charset="0"/>
              </a:rPr>
              <a:t>Así pues, las patentes proporcionan no sólo protección para el titular sino asimismo información e inspiración valiosa para las futuras generaciones de investigadores e inventores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58750" y="207963"/>
            <a:ext cx="8661400" cy="6063198"/>
          </a:xfrm>
          <a:prstGeom prst="rect">
            <a:avLst/>
          </a:prstGeom>
          <a:noFill/>
          <a:ln w="9525">
            <a:noFill/>
            <a:miter lim="800000"/>
            <a:headEnd/>
            <a:tailEnd/>
          </a:ln>
        </p:spPr>
        <p:txBody>
          <a:bodyPr>
            <a:spAutoFit/>
          </a:bodyPr>
          <a:lstStyle/>
          <a:p>
            <a:r>
              <a:rPr lang="es-ES" sz="2600" b="1" dirty="0">
                <a:latin typeface="Times New Roman" pitchFamily="18" charset="0"/>
              </a:rPr>
              <a:t>¿Qué tipo de invenciones pueden ser protegidas? (condiciones)</a:t>
            </a:r>
            <a:endParaRPr lang="es-ES" sz="2600" dirty="0">
              <a:latin typeface="Times New Roman" pitchFamily="18" charset="0"/>
            </a:endParaRPr>
          </a:p>
          <a:p>
            <a:pPr>
              <a:spcBef>
                <a:spcPct val="50000"/>
              </a:spcBef>
              <a:buFont typeface="Wingdings" pitchFamily="2" charset="2"/>
              <a:buChar char="ü"/>
            </a:pPr>
            <a:r>
              <a:rPr lang="es-ES" sz="2400" dirty="0">
                <a:latin typeface="Times New Roman" pitchFamily="18" charset="0"/>
              </a:rPr>
              <a:t>debe tener </a:t>
            </a:r>
            <a:r>
              <a:rPr lang="es-ES" sz="2400" u="sng" dirty="0">
                <a:latin typeface="Times New Roman" pitchFamily="18" charset="0"/>
              </a:rPr>
              <a:t>uso práctico</a:t>
            </a:r>
            <a:r>
              <a:rPr lang="es-ES" sz="2400" dirty="0">
                <a:latin typeface="Times New Roman" pitchFamily="18" charset="0"/>
              </a:rPr>
              <a:t>; </a:t>
            </a:r>
          </a:p>
          <a:p>
            <a:pPr>
              <a:spcBef>
                <a:spcPct val="50000"/>
              </a:spcBef>
              <a:buFont typeface="Wingdings" pitchFamily="2" charset="2"/>
              <a:buChar char="ü"/>
            </a:pPr>
            <a:r>
              <a:rPr lang="es-ES" sz="2400" dirty="0">
                <a:latin typeface="Times New Roman" pitchFamily="18" charset="0"/>
              </a:rPr>
              <a:t>debe presentar asimismo un </a:t>
            </a:r>
            <a:r>
              <a:rPr lang="es-ES" sz="2400" u="sng" dirty="0">
                <a:latin typeface="Times New Roman" pitchFamily="18" charset="0"/>
              </a:rPr>
              <a:t>elemento de novedad</a:t>
            </a:r>
            <a:r>
              <a:rPr lang="es-ES" sz="2400" dirty="0">
                <a:latin typeface="Times New Roman" pitchFamily="18" charset="0"/>
              </a:rPr>
              <a:t>, alguna característica nueva que no se conozca en el cuerpo de conocimiento existente en su ámbito técnico ("estado de la técnica"). </a:t>
            </a:r>
          </a:p>
          <a:p>
            <a:pPr>
              <a:spcBef>
                <a:spcPct val="50000"/>
              </a:spcBef>
              <a:buFont typeface="Wingdings" pitchFamily="2" charset="2"/>
              <a:buChar char="ü"/>
            </a:pPr>
            <a:r>
              <a:rPr lang="es-ES" sz="2400" dirty="0">
                <a:latin typeface="Times New Roman" pitchFamily="18" charset="0"/>
              </a:rPr>
              <a:t>debe presentar un </a:t>
            </a:r>
            <a:r>
              <a:rPr lang="es-ES" sz="2400" u="sng" dirty="0">
                <a:latin typeface="Times New Roman" pitchFamily="18" charset="0"/>
              </a:rPr>
              <a:t>paso inventivo</a:t>
            </a:r>
            <a:r>
              <a:rPr lang="es-ES" sz="2400" dirty="0">
                <a:latin typeface="Times New Roman" pitchFamily="18" charset="0"/>
              </a:rPr>
              <a:t> que no podría ser deducido por una persona con un conocimiento medio del ámbito técnico.</a:t>
            </a:r>
          </a:p>
          <a:p>
            <a:pPr>
              <a:spcBef>
                <a:spcPct val="50000"/>
              </a:spcBef>
              <a:buFont typeface="Wingdings" pitchFamily="2" charset="2"/>
              <a:buChar char="ü"/>
            </a:pPr>
            <a:r>
              <a:rPr lang="es-ES" sz="2400" dirty="0">
                <a:latin typeface="Times New Roman" pitchFamily="18" charset="0"/>
              </a:rPr>
              <a:t>su materia debe ser </a:t>
            </a:r>
            <a:r>
              <a:rPr lang="es-ES" sz="2400" u="sng" dirty="0">
                <a:latin typeface="Times New Roman" pitchFamily="18" charset="0"/>
              </a:rPr>
              <a:t>aceptada como "patentable" de conformidad a derecho</a:t>
            </a:r>
            <a:r>
              <a:rPr lang="es-ES" sz="2400" dirty="0">
                <a:latin typeface="Times New Roman" pitchFamily="18" charset="0"/>
              </a:rPr>
              <a:t>. (En numerosos países, las teorías científicas, los métodos matemáticos, las obtenciones vegetales o animales, los descubrimientos de sustancias naturales, los métodos comerciales o métodos para el tratamiento médico - en oposición a productos médicos - por lo general, no son patentables).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395288" y="188913"/>
            <a:ext cx="8497887" cy="6284797"/>
          </a:xfrm>
          <a:prstGeom prst="rect">
            <a:avLst/>
          </a:prstGeom>
          <a:noFill/>
          <a:ln w="9525">
            <a:noFill/>
            <a:miter lim="800000"/>
            <a:headEnd/>
            <a:tailEnd/>
          </a:ln>
        </p:spPr>
        <p:txBody>
          <a:bodyPr>
            <a:spAutoFit/>
          </a:bodyPr>
          <a:lstStyle/>
          <a:p>
            <a:pPr>
              <a:spcBef>
                <a:spcPct val="30000"/>
              </a:spcBef>
            </a:pPr>
            <a:r>
              <a:rPr lang="es-ES" sz="2400" b="1" dirty="0">
                <a:latin typeface="Times New Roman" pitchFamily="18" charset="0"/>
              </a:rPr>
              <a:t>¿La novedad de la patente debe ser mundial?</a:t>
            </a:r>
          </a:p>
          <a:p>
            <a:pPr>
              <a:spcBef>
                <a:spcPct val="30000"/>
              </a:spcBef>
            </a:pPr>
            <a:r>
              <a:rPr lang="es-ES" sz="2200" b="1" u="sng" dirty="0">
                <a:latin typeface="Times New Roman" pitchFamily="18" charset="0"/>
              </a:rPr>
              <a:t>Sí.</a:t>
            </a:r>
            <a:r>
              <a:rPr lang="es-ES" sz="2200" dirty="0">
                <a:latin typeface="Times New Roman" pitchFamily="18" charset="0"/>
              </a:rPr>
              <a:t> La ley de patentes establece en su art. 4° tres requisitos básicos para que la invención para ser patentable:</a:t>
            </a:r>
          </a:p>
          <a:p>
            <a:pPr>
              <a:spcBef>
                <a:spcPct val="30000"/>
              </a:spcBef>
              <a:buFont typeface="Wingdings" pitchFamily="2" charset="2"/>
              <a:buChar char="ü"/>
            </a:pPr>
            <a:r>
              <a:rPr lang="es-ES" sz="2200" b="1" u="sng" dirty="0">
                <a:latin typeface="Times New Roman" pitchFamily="18" charset="0"/>
              </a:rPr>
              <a:t>Novedad absoluta</a:t>
            </a:r>
            <a:r>
              <a:rPr lang="es-ES" sz="2200" b="1" dirty="0">
                <a:latin typeface="Times New Roman" pitchFamily="18" charset="0"/>
              </a:rPr>
              <a:t>:</a:t>
            </a:r>
            <a:r>
              <a:rPr lang="es-ES" sz="2200" dirty="0">
                <a:latin typeface="Times New Roman" pitchFamily="18" charset="0"/>
              </a:rPr>
              <a:t> el objeto a patentar no debe estar comprendido dentro del </a:t>
            </a:r>
            <a:r>
              <a:rPr lang="es-ES" sz="2200" dirty="0">
                <a:effectLst>
                  <a:outerShdw blurRad="38100" dist="38100" dir="2700000" algn="tl">
                    <a:srgbClr val="000000">
                      <a:alpha val="43137"/>
                    </a:srgbClr>
                  </a:outerShdw>
                </a:effectLst>
                <a:latin typeface="Times New Roman" pitchFamily="18" charset="0"/>
              </a:rPr>
              <a:t>estado de la técnica conocido</a:t>
            </a:r>
            <a:r>
              <a:rPr lang="es-ES" sz="2200" dirty="0">
                <a:latin typeface="Times New Roman" pitchFamily="18" charset="0"/>
              </a:rPr>
              <a:t>. (</a:t>
            </a:r>
            <a:r>
              <a:rPr lang="es-ES" sz="2200" dirty="0">
                <a:effectLst>
                  <a:outerShdw blurRad="38100" dist="38100" dir="2700000" algn="tl">
                    <a:srgbClr val="000000">
                      <a:alpha val="43137"/>
                    </a:srgbClr>
                  </a:outerShdw>
                </a:effectLst>
                <a:latin typeface="Times New Roman" pitchFamily="18" charset="0"/>
              </a:rPr>
              <a:t>E. de la T</a:t>
            </a:r>
            <a:r>
              <a:rPr lang="es-ES" sz="2200" dirty="0">
                <a:latin typeface="Times New Roman" pitchFamily="18" charset="0"/>
              </a:rPr>
              <a:t>.: conjunto de conocimientos técnicos que se han hecho públicos en el mundo, antes de la fecha de presentación de la solicitud en cuestión).</a:t>
            </a:r>
          </a:p>
          <a:p>
            <a:pPr>
              <a:spcBef>
                <a:spcPct val="30000"/>
              </a:spcBef>
              <a:buFont typeface="Wingdings" pitchFamily="2" charset="2"/>
              <a:buChar char="ü"/>
            </a:pPr>
            <a:r>
              <a:rPr lang="es-ES" sz="2200" b="1" u="sng" dirty="0">
                <a:latin typeface="Times New Roman" pitchFamily="18" charset="0"/>
              </a:rPr>
              <a:t>Actividad inventiva</a:t>
            </a:r>
            <a:r>
              <a:rPr lang="es-ES" sz="2200" b="1" dirty="0">
                <a:latin typeface="Times New Roman" pitchFamily="18" charset="0"/>
              </a:rPr>
              <a:t>:</a:t>
            </a:r>
            <a:r>
              <a:rPr lang="es-ES" sz="2200" dirty="0">
                <a:latin typeface="Times New Roman" pitchFamily="18" charset="0"/>
              </a:rPr>
              <a:t> cuando el proceso creativo o sus resultados no se deduzcan del estado de la técnica en forma evidente para una persona normalmente versada en la materia. Si la invención es una combinación de elementos conocidos con resultado predecible, la misma carece de actividad inventiva pues el resultado es obvio para cualquier persona del oficio de nivel medio.</a:t>
            </a:r>
          </a:p>
          <a:p>
            <a:pPr>
              <a:spcBef>
                <a:spcPct val="30000"/>
              </a:spcBef>
              <a:buFont typeface="Wingdings" pitchFamily="2" charset="2"/>
              <a:buChar char="ü"/>
            </a:pPr>
            <a:r>
              <a:rPr lang="es-ES" sz="2200" b="1" u="sng" dirty="0">
                <a:latin typeface="Times New Roman" pitchFamily="18" charset="0"/>
              </a:rPr>
              <a:t>Aplicación industrial</a:t>
            </a:r>
            <a:r>
              <a:rPr lang="es-ES" sz="2200" b="1" dirty="0">
                <a:latin typeface="Times New Roman" pitchFamily="18" charset="0"/>
              </a:rPr>
              <a:t>:</a:t>
            </a:r>
            <a:r>
              <a:rPr lang="es-ES" sz="2200" dirty="0">
                <a:latin typeface="Times New Roman" pitchFamily="18" charset="0"/>
              </a:rPr>
              <a:t> Habrá aplicación industrial cuando </a:t>
            </a:r>
            <a:r>
              <a:rPr lang="es-ES" sz="2200" dirty="0">
                <a:effectLst>
                  <a:outerShdw blurRad="38100" dist="38100" dir="2700000" algn="tl">
                    <a:srgbClr val="000000">
                      <a:alpha val="43137"/>
                    </a:srgbClr>
                  </a:outerShdw>
                </a:effectLst>
                <a:latin typeface="Times New Roman" pitchFamily="18" charset="0"/>
              </a:rPr>
              <a:t>el objeto de la invención conduzca a la obtención de un resultado o de un producto industrial </a:t>
            </a:r>
            <a:r>
              <a:rPr lang="es-ES" sz="2200" dirty="0">
                <a:latin typeface="Times New Roman" pitchFamily="18" charset="0"/>
              </a:rPr>
              <a:t>(todo aquello susceptible de </a:t>
            </a:r>
            <a:r>
              <a:rPr lang="es-ES" sz="2200" dirty="0">
                <a:effectLst>
                  <a:outerShdw blurRad="38100" dist="38100" dir="2700000" algn="tl">
                    <a:srgbClr val="000000">
                      <a:alpha val="43137"/>
                    </a:srgbClr>
                  </a:outerShdw>
                </a:effectLst>
                <a:latin typeface="Times New Roman" pitchFamily="18" charset="0"/>
              </a:rPr>
              <a:t>ser fabricado o aplicado en serie o a escala industrial</a:t>
            </a:r>
            <a:r>
              <a:rPr lang="es-ES" sz="2200" dirty="0">
                <a:latin typeface="Times New Roman"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1 Tabla"/>
          <p:cNvGraphicFramePr>
            <a:graphicFrameLocks noGrp="1"/>
          </p:cNvGraphicFramePr>
          <p:nvPr/>
        </p:nvGraphicFramePr>
        <p:xfrm>
          <a:off x="467544" y="404664"/>
          <a:ext cx="8136904" cy="6043032"/>
        </p:xfrm>
        <a:graphic>
          <a:graphicData uri="http://schemas.openxmlformats.org/drawingml/2006/table">
            <a:tbl>
              <a:tblPr firstRow="1" bandRow="1">
                <a:tableStyleId>{5C22544A-7EE6-4342-B048-85BDC9FD1C3A}</a:tableStyleId>
              </a:tblPr>
              <a:tblGrid>
                <a:gridCol w="1296144">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tblGrid>
              <a:tr h="648072">
                <a:tc>
                  <a:txBody>
                    <a:bodyPr/>
                    <a:lstStyle/>
                    <a:p>
                      <a:endParaRPr lang="es-AR" dirty="0">
                        <a:solidFill>
                          <a:srgbClr val="0070C0"/>
                        </a:solidFill>
                        <a:latin typeface="Bell MT" pitchFamily="18" charset="0"/>
                        <a:cs typeface="Times New Roman" pitchFamily="18" charset="0"/>
                      </a:endParaRPr>
                    </a:p>
                  </a:txBody>
                  <a:tcPr/>
                </a:tc>
                <a:tc>
                  <a:txBody>
                    <a:bodyPr/>
                    <a:lstStyle/>
                    <a:p>
                      <a:pPr algn="ctr"/>
                      <a:r>
                        <a:rPr lang="es-ES" sz="1600" dirty="0">
                          <a:solidFill>
                            <a:srgbClr val="0070C0"/>
                          </a:solidFill>
                          <a:latin typeface="Bell MT" pitchFamily="18" charset="0"/>
                          <a:cs typeface="Times New Roman" pitchFamily="18" charset="0"/>
                        </a:rPr>
                        <a:t>Propiedad Intelectual</a:t>
                      </a:r>
                      <a:endParaRPr lang="es-AR" sz="1600" dirty="0">
                        <a:solidFill>
                          <a:srgbClr val="0070C0"/>
                        </a:solidFill>
                        <a:latin typeface="Bell MT" pitchFamily="18" charset="0"/>
                        <a:cs typeface="Times New Roman" pitchFamily="18" charset="0"/>
                      </a:endParaRPr>
                    </a:p>
                  </a:txBody>
                  <a:tcPr/>
                </a:tc>
                <a:tc>
                  <a:txBody>
                    <a:bodyPr/>
                    <a:lstStyle/>
                    <a:p>
                      <a:pPr algn="ctr"/>
                      <a:r>
                        <a:rPr lang="es-ES" sz="1600" dirty="0">
                          <a:solidFill>
                            <a:srgbClr val="0070C0"/>
                          </a:solidFill>
                          <a:latin typeface="Bell MT" pitchFamily="18" charset="0"/>
                          <a:cs typeface="Times New Roman" pitchFamily="18" charset="0"/>
                        </a:rPr>
                        <a:t>Patentes de Invención </a:t>
                      </a:r>
                    </a:p>
                    <a:p>
                      <a:pPr algn="ctr"/>
                      <a:r>
                        <a:rPr lang="es-ES" sz="1600" dirty="0">
                          <a:solidFill>
                            <a:srgbClr val="0070C0"/>
                          </a:solidFill>
                          <a:latin typeface="Bell MT" pitchFamily="18" charset="0"/>
                          <a:cs typeface="Times New Roman" pitchFamily="18" charset="0"/>
                        </a:rPr>
                        <a:t>Modelos de Utilidad</a:t>
                      </a:r>
                      <a:endParaRPr lang="es-AR" sz="1600" dirty="0">
                        <a:solidFill>
                          <a:srgbClr val="0070C0"/>
                        </a:solidFill>
                        <a:latin typeface="Bell MT" pitchFamily="18" charset="0"/>
                        <a:cs typeface="Times New Roman" pitchFamily="18" charset="0"/>
                      </a:endParaRPr>
                    </a:p>
                  </a:txBody>
                  <a:tcPr/>
                </a:tc>
                <a:tc>
                  <a:txBody>
                    <a:bodyPr/>
                    <a:lstStyle/>
                    <a:p>
                      <a:pPr algn="ctr"/>
                      <a:r>
                        <a:rPr lang="es-ES" sz="1600" dirty="0">
                          <a:solidFill>
                            <a:srgbClr val="0070C0"/>
                          </a:solidFill>
                          <a:latin typeface="Bell MT" pitchFamily="18" charset="0"/>
                          <a:cs typeface="Times New Roman" pitchFamily="18" charset="0"/>
                        </a:rPr>
                        <a:t>Marcas y Designaciones</a:t>
                      </a:r>
                      <a:endParaRPr lang="es-AR" sz="1600" dirty="0">
                        <a:solidFill>
                          <a:srgbClr val="0070C0"/>
                        </a:solidFill>
                        <a:latin typeface="Bell MT" pitchFamily="18" charset="0"/>
                        <a:cs typeface="Times New Roman" pitchFamily="18" charset="0"/>
                      </a:endParaRPr>
                    </a:p>
                  </a:txBody>
                  <a:tcPr/>
                </a:tc>
                <a:extLst>
                  <a:ext uri="{0D108BD9-81ED-4DB2-BD59-A6C34878D82A}">
                    <a16:rowId xmlns:a16="http://schemas.microsoft.com/office/drawing/2014/main" val="10000"/>
                  </a:ext>
                </a:extLst>
              </a:tr>
              <a:tr h="4127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solidFill>
                            <a:srgbClr val="0070C0"/>
                          </a:solidFill>
                          <a:latin typeface="Bell MT" pitchFamily="18" charset="0"/>
                          <a:cs typeface="Times New Roman" pitchFamily="18" charset="0"/>
                        </a:rPr>
                        <a:t>Concepto</a:t>
                      </a:r>
                      <a:endParaRPr lang="es-AR" dirty="0">
                        <a:solidFill>
                          <a:srgbClr val="0070C0"/>
                        </a:solidFill>
                        <a:latin typeface="Bell MT" pitchFamily="18" charset="0"/>
                        <a:cs typeface="Times New Roman" pitchFamily="18" charset="0"/>
                      </a:endParaRPr>
                    </a:p>
                    <a:p>
                      <a:endParaRPr lang="es-AR" dirty="0">
                        <a:solidFill>
                          <a:srgbClr val="0070C0"/>
                        </a:solidFill>
                        <a:latin typeface="Bell MT" pitchFamily="18" charset="0"/>
                        <a:cs typeface="Times New Roman" pitchFamily="18" charset="0"/>
                      </a:endParaRPr>
                    </a:p>
                  </a:txBody>
                  <a:tcPr/>
                </a:tc>
                <a:tc>
                  <a:txBody>
                    <a:bodyPr/>
                    <a:lstStyle/>
                    <a:p>
                      <a:pPr algn="l"/>
                      <a:r>
                        <a:rPr lang="es-ES" dirty="0">
                          <a:solidFill>
                            <a:srgbClr val="0070C0"/>
                          </a:solidFill>
                          <a:latin typeface="Bell MT" pitchFamily="18" charset="0"/>
                          <a:cs typeface="Times New Roman" pitchFamily="18" charset="0"/>
                        </a:rPr>
                        <a:t>Toda obra científica,</a:t>
                      </a:r>
                      <a:r>
                        <a:rPr lang="es-ES" baseline="0" dirty="0">
                          <a:solidFill>
                            <a:srgbClr val="0070C0"/>
                          </a:solidFill>
                          <a:latin typeface="Bell MT" pitchFamily="18" charset="0"/>
                          <a:cs typeface="Times New Roman" pitchFamily="18" charset="0"/>
                        </a:rPr>
                        <a:t> literaria y artística.</a:t>
                      </a:r>
                    </a:p>
                    <a:p>
                      <a:pPr algn="l"/>
                      <a:r>
                        <a:rPr lang="es-ES" baseline="0" dirty="0">
                          <a:solidFill>
                            <a:srgbClr val="0070C0"/>
                          </a:solidFill>
                          <a:latin typeface="Bell MT" pitchFamily="18" charset="0"/>
                          <a:cs typeface="Times New Roman" pitchFamily="18" charset="0"/>
                        </a:rPr>
                        <a:t>El Software y las Bases de Datos son consideradas obras literarias.</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Toda creación humana que permita transformar materia o energía para el aprovechamiento del hombre susceptibles de aplicación industrial.</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Toda distinción que corresponda a un producto o servicio.</a:t>
                      </a:r>
                      <a:endParaRPr lang="es-AR" dirty="0">
                        <a:solidFill>
                          <a:srgbClr val="0070C0"/>
                        </a:solidFill>
                        <a:latin typeface="Bell MT" pitchFamily="18" charset="0"/>
                        <a:cs typeface="Times New Roman" pitchFamily="18" charset="0"/>
                      </a:endParaRPr>
                    </a:p>
                  </a:txBody>
                  <a:tcPr/>
                </a:tc>
                <a:extLst>
                  <a:ext uri="{0D108BD9-81ED-4DB2-BD59-A6C34878D82A}">
                    <a16:rowId xmlns:a16="http://schemas.microsoft.com/office/drawing/2014/main" val="10001"/>
                  </a:ext>
                </a:extLst>
              </a:tr>
              <a:tr h="412795">
                <a:tc>
                  <a:txBody>
                    <a:bodyPr/>
                    <a:lstStyle/>
                    <a:p>
                      <a:r>
                        <a:rPr lang="es-ES" dirty="0">
                          <a:solidFill>
                            <a:srgbClr val="0070C0"/>
                          </a:solidFill>
                          <a:latin typeface="Bell MT" pitchFamily="18" charset="0"/>
                          <a:cs typeface="Times New Roman" pitchFamily="18" charset="0"/>
                        </a:rPr>
                        <a:t>Derecho que otorga</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Exclusivo</a:t>
                      </a:r>
                      <a:r>
                        <a:rPr lang="es-ES" baseline="0" dirty="0">
                          <a:solidFill>
                            <a:srgbClr val="0070C0"/>
                          </a:solidFill>
                          <a:latin typeface="Bell MT" pitchFamily="18" charset="0"/>
                          <a:cs typeface="Times New Roman" pitchFamily="18" charset="0"/>
                        </a:rPr>
                        <a:t> de propiedad.</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Exclusivo de explotación.</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Exclusivo</a:t>
                      </a:r>
                      <a:r>
                        <a:rPr lang="es-ES" baseline="0" dirty="0">
                          <a:solidFill>
                            <a:srgbClr val="0070C0"/>
                          </a:solidFill>
                          <a:latin typeface="Bell MT" pitchFamily="18" charset="0"/>
                          <a:cs typeface="Times New Roman" pitchFamily="18" charset="0"/>
                        </a:rPr>
                        <a:t> de uso y propiedad.</a:t>
                      </a:r>
                      <a:endParaRPr lang="es-AR" dirty="0">
                        <a:solidFill>
                          <a:srgbClr val="0070C0"/>
                        </a:solidFill>
                        <a:latin typeface="Bell MT" pitchFamily="18" charset="0"/>
                        <a:cs typeface="Times New Roman" pitchFamily="18" charset="0"/>
                      </a:endParaRPr>
                    </a:p>
                  </a:txBody>
                  <a:tcPr/>
                </a:tc>
                <a:extLst>
                  <a:ext uri="{0D108BD9-81ED-4DB2-BD59-A6C34878D82A}">
                    <a16:rowId xmlns:a16="http://schemas.microsoft.com/office/drawing/2014/main" val="10002"/>
                  </a:ext>
                </a:extLst>
              </a:tr>
              <a:tr h="412795">
                <a:tc>
                  <a:txBody>
                    <a:bodyPr/>
                    <a:lstStyle/>
                    <a:p>
                      <a:r>
                        <a:rPr lang="es-ES" dirty="0">
                          <a:solidFill>
                            <a:srgbClr val="0070C0"/>
                          </a:solidFill>
                          <a:latin typeface="Bell MT" pitchFamily="18" charset="0"/>
                          <a:cs typeface="Times New Roman" pitchFamily="18" charset="0"/>
                        </a:rPr>
                        <a:t>Plazo</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Generalmente de por vida del autor.</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Máximo de </a:t>
                      </a:r>
                      <a:r>
                        <a:rPr lang="es-ES" dirty="0">
                          <a:solidFill>
                            <a:srgbClr val="0070C0"/>
                          </a:solidFill>
                          <a:latin typeface="Times New Roman" pitchFamily="18" charset="0"/>
                          <a:cs typeface="Times New Roman" pitchFamily="18" charset="0"/>
                        </a:rPr>
                        <a:t>20</a:t>
                      </a:r>
                      <a:r>
                        <a:rPr lang="es-ES" dirty="0">
                          <a:solidFill>
                            <a:srgbClr val="0070C0"/>
                          </a:solidFill>
                          <a:latin typeface="Bell MT" pitchFamily="18" charset="0"/>
                          <a:cs typeface="Times New Roman" pitchFamily="18" charset="0"/>
                        </a:rPr>
                        <a:t> años.</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Por </a:t>
                      </a:r>
                      <a:r>
                        <a:rPr lang="es-ES" dirty="0">
                          <a:solidFill>
                            <a:srgbClr val="0070C0"/>
                          </a:solidFill>
                          <a:latin typeface="Times New Roman" pitchFamily="18" charset="0"/>
                          <a:cs typeface="Times New Roman" pitchFamily="18" charset="0"/>
                        </a:rPr>
                        <a:t>10</a:t>
                      </a:r>
                      <a:r>
                        <a:rPr lang="es-ES" dirty="0">
                          <a:solidFill>
                            <a:srgbClr val="0070C0"/>
                          </a:solidFill>
                          <a:latin typeface="Bell MT" pitchFamily="18" charset="0"/>
                          <a:cs typeface="Times New Roman" pitchFamily="18" charset="0"/>
                        </a:rPr>
                        <a:t> años renovables indefinidamente</a:t>
                      </a:r>
                      <a:endParaRPr lang="es-AR" dirty="0">
                        <a:solidFill>
                          <a:srgbClr val="0070C0"/>
                        </a:solidFill>
                        <a:latin typeface="Bell MT" pitchFamily="18" charset="0"/>
                        <a:cs typeface="Times New Roman" pitchFamily="18" charset="0"/>
                      </a:endParaRPr>
                    </a:p>
                  </a:txBody>
                  <a:tcPr/>
                </a:tc>
                <a:extLst>
                  <a:ext uri="{0D108BD9-81ED-4DB2-BD59-A6C34878D82A}">
                    <a16:rowId xmlns:a16="http://schemas.microsoft.com/office/drawing/2014/main" val="10003"/>
                  </a:ext>
                </a:extLst>
              </a:tr>
              <a:tr h="412795">
                <a:tc>
                  <a:txBody>
                    <a:bodyPr/>
                    <a:lstStyle/>
                    <a:p>
                      <a:r>
                        <a:rPr lang="es-ES" dirty="0">
                          <a:solidFill>
                            <a:srgbClr val="0070C0"/>
                          </a:solidFill>
                          <a:latin typeface="Bell MT" pitchFamily="18" charset="0"/>
                          <a:cs typeface="Times New Roman" pitchFamily="18" charset="0"/>
                        </a:rPr>
                        <a:t>Normativa</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Ley </a:t>
                      </a:r>
                      <a:r>
                        <a:rPr lang="es-ES" dirty="0">
                          <a:solidFill>
                            <a:srgbClr val="0070C0"/>
                          </a:solidFill>
                          <a:latin typeface="Times New Roman" pitchFamily="18" charset="0"/>
                          <a:cs typeface="Times New Roman" pitchFamily="18" charset="0"/>
                        </a:rPr>
                        <a:t>11.723</a:t>
                      </a:r>
                    </a:p>
                    <a:p>
                      <a:r>
                        <a:rPr lang="es-ES" dirty="0">
                          <a:solidFill>
                            <a:srgbClr val="0070C0"/>
                          </a:solidFill>
                          <a:latin typeface="Bell MT" pitchFamily="18" charset="0"/>
                          <a:cs typeface="Times New Roman" pitchFamily="18" charset="0"/>
                        </a:rPr>
                        <a:t>Decreto </a:t>
                      </a:r>
                      <a:r>
                        <a:rPr lang="es-ES" dirty="0">
                          <a:solidFill>
                            <a:srgbClr val="0070C0"/>
                          </a:solidFill>
                          <a:latin typeface="Times New Roman" pitchFamily="18" charset="0"/>
                          <a:cs typeface="Times New Roman" pitchFamily="18" charset="0"/>
                        </a:rPr>
                        <a:t>165/94</a:t>
                      </a:r>
                    </a:p>
                    <a:p>
                      <a:r>
                        <a:rPr lang="es-ES" dirty="0">
                          <a:solidFill>
                            <a:srgbClr val="0070C0"/>
                          </a:solidFill>
                          <a:latin typeface="Bell MT" pitchFamily="18" charset="0"/>
                          <a:cs typeface="Times New Roman" pitchFamily="18" charset="0"/>
                        </a:rPr>
                        <a:t>Ley </a:t>
                      </a:r>
                      <a:r>
                        <a:rPr lang="es-ES" dirty="0">
                          <a:solidFill>
                            <a:srgbClr val="0070C0"/>
                          </a:solidFill>
                          <a:latin typeface="Times New Roman" pitchFamily="18" charset="0"/>
                          <a:cs typeface="Times New Roman" pitchFamily="18" charset="0"/>
                        </a:rPr>
                        <a:t>25.036</a:t>
                      </a:r>
                      <a:endParaRPr lang="es-AR" dirty="0">
                        <a:solidFill>
                          <a:srgbClr val="0070C0"/>
                        </a:solidFill>
                        <a:latin typeface="Times New Roman"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Ley </a:t>
                      </a:r>
                      <a:r>
                        <a:rPr lang="es-ES" dirty="0">
                          <a:solidFill>
                            <a:srgbClr val="0070C0"/>
                          </a:solidFill>
                          <a:latin typeface="Times New Roman" pitchFamily="18" charset="0"/>
                          <a:cs typeface="Times New Roman" pitchFamily="18" charset="0"/>
                        </a:rPr>
                        <a:t>24.481</a:t>
                      </a:r>
                      <a:r>
                        <a:rPr lang="es-ES" dirty="0">
                          <a:solidFill>
                            <a:srgbClr val="0070C0"/>
                          </a:solidFill>
                          <a:latin typeface="Bell MT" pitchFamily="18" charset="0"/>
                          <a:cs typeface="Times New Roman" pitchFamily="18" charset="0"/>
                        </a:rPr>
                        <a:t> y modificatorias.</a:t>
                      </a:r>
                    </a:p>
                    <a:p>
                      <a:r>
                        <a:rPr lang="es-ES" dirty="0">
                          <a:solidFill>
                            <a:srgbClr val="0070C0"/>
                          </a:solidFill>
                          <a:latin typeface="Bell MT" pitchFamily="18" charset="0"/>
                          <a:cs typeface="Times New Roman" pitchFamily="18" charset="0"/>
                        </a:rPr>
                        <a:t>Decreto </a:t>
                      </a:r>
                      <a:r>
                        <a:rPr lang="es-ES" dirty="0">
                          <a:solidFill>
                            <a:srgbClr val="0070C0"/>
                          </a:solidFill>
                          <a:latin typeface="Times New Roman" pitchFamily="18" charset="0"/>
                          <a:cs typeface="Times New Roman" pitchFamily="18" charset="0"/>
                        </a:rPr>
                        <a:t>590/95</a:t>
                      </a:r>
                      <a:endParaRPr lang="es-AR" dirty="0">
                        <a:solidFill>
                          <a:srgbClr val="0070C0"/>
                        </a:solidFill>
                        <a:latin typeface="Times New Roman"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Ley </a:t>
                      </a:r>
                      <a:r>
                        <a:rPr lang="es-ES" dirty="0">
                          <a:solidFill>
                            <a:srgbClr val="0070C0"/>
                          </a:solidFill>
                          <a:latin typeface="Times New Roman" pitchFamily="18" charset="0"/>
                          <a:cs typeface="Times New Roman" pitchFamily="18" charset="0"/>
                        </a:rPr>
                        <a:t>22.362</a:t>
                      </a:r>
                      <a:endParaRPr lang="es-AR" dirty="0">
                        <a:solidFill>
                          <a:srgbClr val="0070C0"/>
                        </a:solidFill>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412795">
                <a:tc>
                  <a:txBody>
                    <a:bodyPr/>
                    <a:lstStyle/>
                    <a:p>
                      <a:r>
                        <a:rPr lang="es-ES" dirty="0">
                          <a:solidFill>
                            <a:srgbClr val="0070C0"/>
                          </a:solidFill>
                          <a:latin typeface="Bell MT" pitchFamily="18" charset="0"/>
                          <a:cs typeface="Times New Roman" pitchFamily="18" charset="0"/>
                        </a:rPr>
                        <a:t>Autoridad de aplicación</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Dirección Nacional de Derechos de Autor.</a:t>
                      </a:r>
                      <a:endParaRPr lang="es-AR" dirty="0">
                        <a:solidFill>
                          <a:srgbClr val="0070C0"/>
                        </a:solidFill>
                        <a:latin typeface="Bell MT" pitchFamily="18" charset="0"/>
                        <a:cs typeface="Times New Roman" pitchFamily="18" charset="0"/>
                      </a:endParaRPr>
                    </a:p>
                  </a:txBody>
                  <a:tcPr/>
                </a:tc>
                <a:tc>
                  <a:txBody>
                    <a:bodyPr/>
                    <a:lstStyle/>
                    <a:p>
                      <a:r>
                        <a:rPr lang="es-ES" dirty="0">
                          <a:solidFill>
                            <a:srgbClr val="0070C0"/>
                          </a:solidFill>
                          <a:latin typeface="Bell MT" pitchFamily="18" charset="0"/>
                          <a:cs typeface="Times New Roman" pitchFamily="18" charset="0"/>
                        </a:rPr>
                        <a:t>I.N.P.I. </a:t>
                      </a:r>
                      <a:endParaRPr lang="es-AR" dirty="0">
                        <a:solidFill>
                          <a:srgbClr val="0070C0"/>
                        </a:solidFill>
                        <a:latin typeface="Bell MT"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solidFill>
                            <a:srgbClr val="0070C0"/>
                          </a:solidFill>
                          <a:latin typeface="Bell MT" pitchFamily="18" charset="0"/>
                          <a:cs typeface="Times New Roman" pitchFamily="18" charset="0"/>
                        </a:rPr>
                        <a:t>I.N.P.I. </a:t>
                      </a:r>
                      <a:endParaRPr lang="es-AR" dirty="0">
                        <a:solidFill>
                          <a:srgbClr val="0070C0"/>
                        </a:solidFill>
                        <a:latin typeface="Bell MT" pitchFamily="18" charset="0"/>
                        <a:cs typeface="Times New Roman" pitchFamily="18" charset="0"/>
                      </a:endParaRPr>
                    </a:p>
                    <a:p>
                      <a:endParaRPr lang="es-AR" dirty="0">
                        <a:solidFill>
                          <a:srgbClr val="0070C0"/>
                        </a:solidFill>
                        <a:latin typeface="Bell MT" pitchFamily="18" charset="0"/>
                        <a:cs typeface="Times New Roman" pitchFamily="18" charset="0"/>
                      </a:endParaRPr>
                    </a:p>
                  </a:txBody>
                  <a:tcPr/>
                </a:tc>
                <a:extLst>
                  <a:ext uri="{0D108BD9-81ED-4DB2-BD59-A6C34878D82A}">
                    <a16:rowId xmlns:a16="http://schemas.microsoft.com/office/drawing/2014/main" val="10005"/>
                  </a:ext>
                </a:extLst>
              </a:tr>
            </a:tbl>
          </a:graphicData>
        </a:graphic>
      </p:graphicFrame>
      <p:sp>
        <p:nvSpPr>
          <p:cNvPr id="5" name="4 Rectángulo"/>
          <p:cNvSpPr/>
          <p:nvPr/>
        </p:nvSpPr>
        <p:spPr>
          <a:xfrm>
            <a:off x="1835696" y="1124744"/>
            <a:ext cx="2088232" cy="1584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6" name="5 Rectángulo"/>
          <p:cNvSpPr/>
          <p:nvPr/>
        </p:nvSpPr>
        <p:spPr>
          <a:xfrm>
            <a:off x="4139952" y="1124744"/>
            <a:ext cx="2160240" cy="1944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7" name="6 Rectángulo"/>
          <p:cNvSpPr/>
          <p:nvPr/>
        </p:nvSpPr>
        <p:spPr>
          <a:xfrm>
            <a:off x="6588224" y="1124744"/>
            <a:ext cx="2016224" cy="15841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8" name="7 Rectángulo"/>
          <p:cNvSpPr/>
          <p:nvPr/>
        </p:nvSpPr>
        <p:spPr>
          <a:xfrm>
            <a:off x="1835696" y="3068960"/>
            <a:ext cx="2088232"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9" name="8 Rectángulo"/>
          <p:cNvSpPr/>
          <p:nvPr/>
        </p:nvSpPr>
        <p:spPr>
          <a:xfrm>
            <a:off x="4139952" y="3068960"/>
            <a:ext cx="2160240"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0" name="9 Rectángulo"/>
          <p:cNvSpPr/>
          <p:nvPr/>
        </p:nvSpPr>
        <p:spPr>
          <a:xfrm>
            <a:off x="6588224" y="3068960"/>
            <a:ext cx="2016224"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5" name="14 Rectángulo"/>
          <p:cNvSpPr/>
          <p:nvPr/>
        </p:nvSpPr>
        <p:spPr>
          <a:xfrm>
            <a:off x="1835696" y="3789040"/>
            <a:ext cx="2088232"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6" name="15 Rectángulo"/>
          <p:cNvSpPr/>
          <p:nvPr/>
        </p:nvSpPr>
        <p:spPr>
          <a:xfrm>
            <a:off x="4139952" y="3789040"/>
            <a:ext cx="2160240"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7" name="16 Rectángulo"/>
          <p:cNvSpPr/>
          <p:nvPr/>
        </p:nvSpPr>
        <p:spPr>
          <a:xfrm>
            <a:off x="6588224" y="3789040"/>
            <a:ext cx="201622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8" name="17 Rectángulo"/>
          <p:cNvSpPr/>
          <p:nvPr/>
        </p:nvSpPr>
        <p:spPr>
          <a:xfrm>
            <a:off x="1835696" y="4653136"/>
            <a:ext cx="2088232" cy="8640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19" name="18 Rectángulo"/>
          <p:cNvSpPr/>
          <p:nvPr/>
        </p:nvSpPr>
        <p:spPr>
          <a:xfrm>
            <a:off x="4139952" y="4653136"/>
            <a:ext cx="2160240" cy="7920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0" name="19 Rectángulo"/>
          <p:cNvSpPr/>
          <p:nvPr/>
        </p:nvSpPr>
        <p:spPr>
          <a:xfrm>
            <a:off x="6588224" y="4653136"/>
            <a:ext cx="2016224"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1" name="20 Rectángulo"/>
          <p:cNvSpPr/>
          <p:nvPr/>
        </p:nvSpPr>
        <p:spPr>
          <a:xfrm>
            <a:off x="1835696" y="5589240"/>
            <a:ext cx="2088232"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2" name="21 Rectángulo"/>
          <p:cNvSpPr/>
          <p:nvPr/>
        </p:nvSpPr>
        <p:spPr>
          <a:xfrm>
            <a:off x="4139952" y="5589240"/>
            <a:ext cx="2160240"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
        <p:nvSpPr>
          <p:cNvPr id="23" name="22 Rectángulo"/>
          <p:cNvSpPr/>
          <p:nvPr/>
        </p:nvSpPr>
        <p:spPr>
          <a:xfrm>
            <a:off x="6588224" y="5589240"/>
            <a:ext cx="2016224" cy="576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5" presetClass="exit" presetSubtype="10" fill="hold" grpId="0" nodeType="clickEffect">
                                  <p:stCondLst>
                                    <p:cond delay="0"/>
                                  </p:stCondLst>
                                  <p:childTnLst>
                                    <p:animEffect transition="out" filter="checkerboard(across)">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grpId="0" nodeType="clickEffect">
                                  <p:stCondLst>
                                    <p:cond delay="0"/>
                                  </p:stCondLst>
                                  <p:childTnLst>
                                    <p:anim calcmode="lin" valueType="num">
                                      <p:cBhvr additive="base">
                                        <p:cTn id="23" dur="500"/>
                                        <p:tgtEl>
                                          <p:spTgt spid="8"/>
                                        </p:tgtEl>
                                        <p:attrNameLst>
                                          <p:attrName>ppt_x</p:attrName>
                                        </p:attrNameLst>
                                      </p:cBhvr>
                                      <p:tavLst>
                                        <p:tav tm="0">
                                          <p:val>
                                            <p:strVal val="ppt_x"/>
                                          </p:val>
                                        </p:tav>
                                        <p:tav tm="100000">
                                          <p:val>
                                            <p:strVal val="ppt_x"/>
                                          </p:val>
                                        </p:tav>
                                      </p:tavLst>
                                    </p:anim>
                                    <p:anim calcmode="lin" valueType="num">
                                      <p:cBhvr additive="base">
                                        <p:cTn id="24" dur="500"/>
                                        <p:tgtEl>
                                          <p:spTgt spid="8"/>
                                        </p:tgtEl>
                                        <p:attrNameLst>
                                          <p:attrName>ppt_y</p:attrName>
                                        </p:attrNameLst>
                                      </p:cBhvr>
                                      <p:tavLst>
                                        <p:tav tm="0">
                                          <p:val>
                                            <p:strVal val="ppt_y"/>
                                          </p:val>
                                        </p:tav>
                                        <p:tav tm="100000">
                                          <p:val>
                                            <p:strVal val="1+ppt_h/2"/>
                                          </p:val>
                                        </p:tav>
                                      </p:tavLst>
                                    </p:anim>
                                    <p:set>
                                      <p:cBhvr>
                                        <p:cTn id="25" dur="1" fill="hold">
                                          <p:stCondLst>
                                            <p:cond delay="4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grpId="0" nodeType="clickEffect">
                                  <p:stCondLst>
                                    <p:cond delay="0"/>
                                  </p:stCondLst>
                                  <p:childTnLst>
                                    <p:animEffect transition="out" filter="blinds(horizontal)">
                                      <p:cBhvr>
                                        <p:cTn id="29" dur="500"/>
                                        <p:tgtEl>
                                          <p:spTgt spid="15"/>
                                        </p:tgtEl>
                                      </p:cBhvr>
                                    </p:animEffect>
                                    <p:set>
                                      <p:cBhvr>
                                        <p:cTn id="30" dur="1" fill="hold">
                                          <p:stCondLst>
                                            <p:cond delay="499"/>
                                          </p:stCondLst>
                                        </p:cTn>
                                        <p:tgtEl>
                                          <p:spTgt spid="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8" presetClass="exit" presetSubtype="16" fill="hold" grpId="0" nodeType="clickEffect">
                                  <p:stCondLst>
                                    <p:cond delay="0"/>
                                  </p:stCondLst>
                                  <p:childTnLst>
                                    <p:animEffect transition="out" filter="diamond(in)">
                                      <p:cBhvr>
                                        <p:cTn id="34" dur="2000"/>
                                        <p:tgtEl>
                                          <p:spTgt spid="18"/>
                                        </p:tgtEl>
                                      </p:cBhvr>
                                    </p:animEffect>
                                    <p:set>
                                      <p:cBhvr>
                                        <p:cTn id="35" dur="1" fill="hold">
                                          <p:stCondLst>
                                            <p:cond delay="1999"/>
                                          </p:stCondLst>
                                        </p:cTn>
                                        <p:tgtEl>
                                          <p:spTgt spid="1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2000"/>
                                        <p:tgtEl>
                                          <p:spTgt spid="21"/>
                                        </p:tgtEl>
                                      </p:cBhvr>
                                    </p:animEffect>
                                    <p:set>
                                      <p:cBhvr>
                                        <p:cTn id="40" dur="1" fill="hold">
                                          <p:stCondLst>
                                            <p:cond delay="1999"/>
                                          </p:stCondLst>
                                        </p:cTn>
                                        <p:tgtEl>
                                          <p:spTgt spid="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4" presetClass="exit" presetSubtype="16" fill="hold" grpId="0" nodeType="clickEffect">
                                  <p:stCondLst>
                                    <p:cond delay="0"/>
                                  </p:stCondLst>
                                  <p:childTnLst>
                                    <p:animEffect transition="out" filter="box(in)">
                                      <p:cBhvr>
                                        <p:cTn id="44" dur="500"/>
                                        <p:tgtEl>
                                          <p:spTgt spid="6"/>
                                        </p:tgtEl>
                                      </p:cBhvr>
                                    </p:animEffect>
                                    <p:set>
                                      <p:cBhvr>
                                        <p:cTn id="45" dur="1" fill="hold">
                                          <p:stCondLst>
                                            <p:cond delay="499"/>
                                          </p:stCondLst>
                                        </p:cTn>
                                        <p:tgtEl>
                                          <p:spTgt spid="6"/>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3" presetClass="exit" presetSubtype="10" fill="hold" grpId="0" nodeType="clickEffect">
                                  <p:stCondLst>
                                    <p:cond delay="0"/>
                                  </p:stCondLst>
                                  <p:childTnLst>
                                    <p:animEffect transition="out" filter="blinds(horizontal)">
                                      <p:cBhvr>
                                        <p:cTn id="49" dur="500"/>
                                        <p:tgtEl>
                                          <p:spTgt spid="9"/>
                                        </p:tgtEl>
                                      </p:cBhvr>
                                    </p:animEffect>
                                    <p:set>
                                      <p:cBhvr>
                                        <p:cTn id="50" dur="1" fill="hold">
                                          <p:stCondLst>
                                            <p:cond delay="499"/>
                                          </p:stCondLst>
                                        </p:cTn>
                                        <p:tgtEl>
                                          <p:spTgt spid="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1" presetClass="exit" presetSubtype="4" fill="hold" grpId="0" nodeType="clickEffect">
                                  <p:stCondLst>
                                    <p:cond delay="0"/>
                                  </p:stCondLst>
                                  <p:childTnLst>
                                    <p:animEffect transition="out" filter="wheel(4)">
                                      <p:cBhvr>
                                        <p:cTn id="54" dur="2000"/>
                                        <p:tgtEl>
                                          <p:spTgt spid="16"/>
                                        </p:tgtEl>
                                      </p:cBhvr>
                                    </p:animEffect>
                                    <p:set>
                                      <p:cBhvr>
                                        <p:cTn id="55" dur="1" fill="hold">
                                          <p:stCondLst>
                                            <p:cond delay="1999"/>
                                          </p:stCondLst>
                                        </p:cTn>
                                        <p:tgtEl>
                                          <p:spTgt spid="1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8" presetClass="exit" presetSubtype="16" fill="hold" grpId="0" nodeType="clickEffect">
                                  <p:stCondLst>
                                    <p:cond delay="0"/>
                                  </p:stCondLst>
                                  <p:childTnLst>
                                    <p:animEffect transition="out" filter="diamond(in)">
                                      <p:cBhvr>
                                        <p:cTn id="59" dur="2000"/>
                                        <p:tgtEl>
                                          <p:spTgt spid="19"/>
                                        </p:tgtEl>
                                      </p:cBhvr>
                                    </p:animEffect>
                                    <p:set>
                                      <p:cBhvr>
                                        <p:cTn id="60" dur="1" fill="hold">
                                          <p:stCondLst>
                                            <p:cond delay="1999"/>
                                          </p:stCondLst>
                                        </p:cTn>
                                        <p:tgtEl>
                                          <p:spTgt spid="1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0" presetClass="exit" presetSubtype="0" fill="hold" grpId="0" nodeType="clickEffect">
                                  <p:stCondLst>
                                    <p:cond delay="0"/>
                                  </p:stCondLst>
                                  <p:childTnLst>
                                    <p:animEffect transition="out" filter="wedge">
                                      <p:cBhvr>
                                        <p:cTn id="64" dur="2000"/>
                                        <p:tgtEl>
                                          <p:spTgt spid="22"/>
                                        </p:tgtEl>
                                      </p:cBhvr>
                                    </p:animEffect>
                                    <p:set>
                                      <p:cBhvr>
                                        <p:cTn id="65" dur="1" fill="hold">
                                          <p:stCondLst>
                                            <p:cond delay="1999"/>
                                          </p:stCondLst>
                                        </p:cTn>
                                        <p:tgtEl>
                                          <p:spTgt spid="2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0" nodeType="clickEffect">
                                  <p:stCondLst>
                                    <p:cond delay="0"/>
                                  </p:stCondLst>
                                  <p:childTnLst>
                                    <p:animEffect transition="out" filter="fade">
                                      <p:cBhvr>
                                        <p:cTn id="69" dur="2000"/>
                                        <p:tgtEl>
                                          <p:spTgt spid="7"/>
                                        </p:tgtEl>
                                      </p:cBhvr>
                                    </p:animEffect>
                                    <p:set>
                                      <p:cBhvr>
                                        <p:cTn id="70" dur="1" fill="hold">
                                          <p:stCondLst>
                                            <p:cond delay="1999"/>
                                          </p:stCondLst>
                                        </p:cTn>
                                        <p:tgtEl>
                                          <p:spTgt spid="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5" presetClass="exit" presetSubtype="10" fill="hold" grpId="0" nodeType="clickEffect">
                                  <p:stCondLst>
                                    <p:cond delay="0"/>
                                  </p:stCondLst>
                                  <p:childTnLst>
                                    <p:animEffect transition="out" filter="checkerboard(across)">
                                      <p:cBhvr>
                                        <p:cTn id="74" dur="500"/>
                                        <p:tgtEl>
                                          <p:spTgt spid="10"/>
                                        </p:tgtEl>
                                      </p:cBhvr>
                                    </p:animEffect>
                                    <p:set>
                                      <p:cBhvr>
                                        <p:cTn id="75" dur="1" fill="hold">
                                          <p:stCondLst>
                                            <p:cond delay="499"/>
                                          </p:stCondLst>
                                        </p:cTn>
                                        <p:tgtEl>
                                          <p:spTgt spid="10"/>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1" presetClass="exit" presetSubtype="4" fill="hold" grpId="0" nodeType="clickEffect">
                                  <p:stCondLst>
                                    <p:cond delay="0"/>
                                  </p:stCondLst>
                                  <p:childTnLst>
                                    <p:animEffect transition="out" filter="wheel(4)">
                                      <p:cBhvr>
                                        <p:cTn id="79" dur="2000"/>
                                        <p:tgtEl>
                                          <p:spTgt spid="17"/>
                                        </p:tgtEl>
                                      </p:cBhvr>
                                    </p:animEffect>
                                    <p:set>
                                      <p:cBhvr>
                                        <p:cTn id="80" dur="1" fill="hold">
                                          <p:stCondLst>
                                            <p:cond delay="1999"/>
                                          </p:stCondLst>
                                        </p:cTn>
                                        <p:tgtEl>
                                          <p:spTgt spid="1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2" presetClass="exit" presetSubtype="4" fill="hold" grpId="0" nodeType="clickEffect">
                                  <p:stCondLst>
                                    <p:cond delay="0"/>
                                  </p:stCondLst>
                                  <p:childTnLst>
                                    <p:animEffect transition="out" filter="wipe(down)">
                                      <p:cBhvr>
                                        <p:cTn id="84" dur="500"/>
                                        <p:tgtEl>
                                          <p:spTgt spid="20"/>
                                        </p:tgtEl>
                                      </p:cBhvr>
                                    </p:animEffect>
                                    <p:set>
                                      <p:cBhvr>
                                        <p:cTn id="85" dur="1" fill="hold">
                                          <p:stCondLst>
                                            <p:cond delay="499"/>
                                          </p:stCondLst>
                                        </p:cTn>
                                        <p:tgtEl>
                                          <p:spTgt spid="20"/>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55" presetClass="exit" presetSubtype="0" fill="hold" grpId="0" nodeType="clickEffect">
                                  <p:stCondLst>
                                    <p:cond delay="0"/>
                                  </p:stCondLst>
                                  <p:childTnLst>
                                    <p:anim calcmode="lin" valueType="num">
                                      <p:cBhvr>
                                        <p:cTn id="89" dur="1000"/>
                                        <p:tgtEl>
                                          <p:spTgt spid="23"/>
                                        </p:tgtEl>
                                        <p:attrNameLst>
                                          <p:attrName>ppt_w</p:attrName>
                                        </p:attrNameLst>
                                      </p:cBhvr>
                                      <p:tavLst>
                                        <p:tav tm="0">
                                          <p:val>
                                            <p:strVal val="ppt_w"/>
                                          </p:val>
                                        </p:tav>
                                        <p:tav tm="100000">
                                          <p:val>
                                            <p:strVal val="ppt_w*0.70"/>
                                          </p:val>
                                        </p:tav>
                                      </p:tavLst>
                                    </p:anim>
                                    <p:anim calcmode="lin" valueType="num">
                                      <p:cBhvr>
                                        <p:cTn id="90" dur="1000"/>
                                        <p:tgtEl>
                                          <p:spTgt spid="23"/>
                                        </p:tgtEl>
                                        <p:attrNameLst>
                                          <p:attrName>ppt_h</p:attrName>
                                        </p:attrNameLst>
                                      </p:cBhvr>
                                      <p:tavLst>
                                        <p:tav tm="0">
                                          <p:val>
                                            <p:strVal val="ppt_h"/>
                                          </p:val>
                                        </p:tav>
                                        <p:tav tm="100000">
                                          <p:val>
                                            <p:strVal val="ppt_h"/>
                                          </p:val>
                                        </p:tav>
                                      </p:tavLst>
                                    </p:anim>
                                    <p:animEffect transition="out" filter="fade">
                                      <p:cBhvr>
                                        <p:cTn id="91" dur="1000"/>
                                        <p:tgtEl>
                                          <p:spTgt spid="23"/>
                                        </p:tgtEl>
                                      </p:cBhvr>
                                    </p:animEffect>
                                    <p:set>
                                      <p:cBhvr>
                                        <p:cTn id="92" dur="1" fill="hold">
                                          <p:stCondLst>
                                            <p:cond delay="999"/>
                                          </p:stCondLst>
                                        </p:cTn>
                                        <p:tgtEl>
                                          <p:spTgt spid="2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55" presetClass="exit" presetSubtype="0" fill="hold" grpId="1" nodeType="clickEffect">
                                  <p:stCondLst>
                                    <p:cond delay="0"/>
                                  </p:stCondLst>
                                  <p:childTnLst>
                                    <p:anim calcmode="lin" valueType="num">
                                      <p:cBhvr>
                                        <p:cTn id="96" dur="1000"/>
                                        <p:tgtEl>
                                          <p:spTgt spid="8"/>
                                        </p:tgtEl>
                                        <p:attrNameLst>
                                          <p:attrName>ppt_w</p:attrName>
                                        </p:attrNameLst>
                                      </p:cBhvr>
                                      <p:tavLst>
                                        <p:tav tm="0">
                                          <p:val>
                                            <p:strVal val="ppt_w"/>
                                          </p:val>
                                        </p:tav>
                                        <p:tav tm="100000">
                                          <p:val>
                                            <p:strVal val="ppt_w*0.70"/>
                                          </p:val>
                                        </p:tav>
                                      </p:tavLst>
                                    </p:anim>
                                    <p:anim calcmode="lin" valueType="num">
                                      <p:cBhvr>
                                        <p:cTn id="97" dur="1000"/>
                                        <p:tgtEl>
                                          <p:spTgt spid="8"/>
                                        </p:tgtEl>
                                        <p:attrNameLst>
                                          <p:attrName>ppt_h</p:attrName>
                                        </p:attrNameLst>
                                      </p:cBhvr>
                                      <p:tavLst>
                                        <p:tav tm="0">
                                          <p:val>
                                            <p:strVal val="ppt_h"/>
                                          </p:val>
                                        </p:tav>
                                        <p:tav tm="100000">
                                          <p:val>
                                            <p:strVal val="ppt_h"/>
                                          </p:val>
                                        </p:tav>
                                      </p:tavLst>
                                    </p:anim>
                                    <p:animEffect transition="out" filter="fade">
                                      <p:cBhvr>
                                        <p:cTn id="98" dur="1000"/>
                                        <p:tgtEl>
                                          <p:spTgt spid="8"/>
                                        </p:tgtEl>
                                      </p:cBhvr>
                                    </p:animEffect>
                                    <p:set>
                                      <p:cBhvr>
                                        <p:cTn id="99"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8" grpId="1" animBg="1"/>
      <p:bldP spid="9" grpId="0" animBg="1"/>
      <p:bldP spid="10"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376238" y="207963"/>
            <a:ext cx="8516937" cy="6286500"/>
          </a:xfrm>
          <a:prstGeom prst="rect">
            <a:avLst/>
          </a:prstGeom>
          <a:noFill/>
          <a:ln w="9525">
            <a:noFill/>
            <a:miter lim="800000"/>
            <a:headEnd/>
            <a:tailEnd/>
          </a:ln>
        </p:spPr>
        <p:txBody>
          <a:bodyPr>
            <a:spAutoFit/>
          </a:bodyPr>
          <a:lstStyle/>
          <a:p>
            <a:r>
              <a:rPr lang="es-ES" sz="2800" b="1" dirty="0">
                <a:latin typeface="Times New Roman" pitchFamily="18" charset="0"/>
              </a:rPr>
              <a:t>¿La protección es mundial?</a:t>
            </a:r>
            <a:endParaRPr lang="es-ES" sz="2800" dirty="0">
              <a:latin typeface="Times New Roman" pitchFamily="18" charset="0"/>
            </a:endParaRPr>
          </a:p>
          <a:p>
            <a:pPr>
              <a:spcBef>
                <a:spcPct val="50000"/>
              </a:spcBef>
            </a:pPr>
            <a:r>
              <a:rPr lang="es-ES" sz="2800" dirty="0">
                <a:latin typeface="Times New Roman" pitchFamily="18" charset="0"/>
              </a:rPr>
              <a:t>Tanto en Argentina como en el resto del mundo, la protección es nacional. El solicitante debe presentar la solicitud de patente en cada país donde le interese protegerla, de acuerdo a las distintas legislaciones nacionales en vigencia. Para ello, puede utilizar las ventajas ofrecidas por el </a:t>
            </a:r>
            <a:r>
              <a:rPr lang="es-ES" sz="2800" dirty="0">
                <a:effectLst>
                  <a:outerShdw blurRad="38100" dist="38100" dir="2700000" algn="tl">
                    <a:srgbClr val="000000">
                      <a:alpha val="43137"/>
                    </a:srgbClr>
                  </a:outerShdw>
                </a:effectLst>
                <a:latin typeface="Times New Roman" pitchFamily="18" charset="0"/>
              </a:rPr>
              <a:t>Convenio de París </a:t>
            </a:r>
            <a:r>
              <a:rPr lang="es-ES" sz="2800" dirty="0">
                <a:latin typeface="Times New Roman" pitchFamily="18" charset="0"/>
              </a:rPr>
              <a:t>(Ley 17.011).</a:t>
            </a:r>
            <a:endParaRPr lang="es-ES" sz="2800" b="1" dirty="0">
              <a:latin typeface="Times New Roman" pitchFamily="18" charset="0"/>
            </a:endParaRPr>
          </a:p>
          <a:p>
            <a:pPr>
              <a:spcBef>
                <a:spcPct val="50000"/>
              </a:spcBef>
            </a:pPr>
            <a:r>
              <a:rPr lang="es-ES" sz="2800" b="1" dirty="0">
                <a:latin typeface="Times New Roman" pitchFamily="18" charset="0"/>
              </a:rPr>
              <a:t>¿Qué es el </a:t>
            </a:r>
            <a:r>
              <a:rPr lang="es-ES" sz="2800" b="1" u="sng" dirty="0">
                <a:latin typeface="Times New Roman" pitchFamily="18" charset="0"/>
              </a:rPr>
              <a:t>Convenio de París</a:t>
            </a:r>
            <a:r>
              <a:rPr lang="es-ES" sz="2800" b="1" dirty="0">
                <a:latin typeface="Times New Roman" pitchFamily="18" charset="0"/>
              </a:rPr>
              <a:t>?</a:t>
            </a:r>
            <a:endParaRPr lang="es-ES" sz="2800" dirty="0">
              <a:latin typeface="Times New Roman" pitchFamily="18" charset="0"/>
            </a:endParaRPr>
          </a:p>
          <a:p>
            <a:pPr>
              <a:spcBef>
                <a:spcPct val="50000"/>
              </a:spcBef>
            </a:pPr>
            <a:r>
              <a:rPr lang="es-ES" sz="2800" dirty="0">
                <a:latin typeface="Times New Roman" pitchFamily="18" charset="0"/>
              </a:rPr>
              <a:t>El Convenio de París para la Protección de la Propiedad Industrial es un </a:t>
            </a:r>
            <a:r>
              <a:rPr lang="es-ES" sz="2800" dirty="0">
                <a:effectLst>
                  <a:outerShdw blurRad="38100" dist="38100" dir="2700000" algn="tl">
                    <a:srgbClr val="000000">
                      <a:alpha val="43137"/>
                    </a:srgbClr>
                  </a:outerShdw>
                </a:effectLst>
                <a:latin typeface="Times New Roman" pitchFamily="18" charset="0"/>
              </a:rPr>
              <a:t>tratado firmado por nuestro país, ratificado por la ley 17.011 </a:t>
            </a:r>
            <a:r>
              <a:rPr lang="es-ES" sz="2800" dirty="0">
                <a:latin typeface="Times New Roman" pitchFamily="18" charset="0"/>
              </a:rPr>
              <a:t>y según su artículo 1° los países a los cuales se aplica el Convenio se constituyen en</a:t>
            </a:r>
          </a:p>
          <a:p>
            <a:r>
              <a:rPr lang="es-ES" sz="2800" dirty="0">
                <a:latin typeface="Times New Roman" pitchFamily="18" charset="0"/>
              </a:rPr>
              <a:t>Unión para la protección de la propiedad industrial.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303213" y="136525"/>
            <a:ext cx="184150" cy="366713"/>
          </a:xfrm>
          <a:prstGeom prst="rect">
            <a:avLst/>
          </a:prstGeom>
          <a:noFill/>
          <a:ln w="9525">
            <a:noFill/>
            <a:miter lim="800000"/>
            <a:headEnd/>
            <a:tailEnd/>
          </a:ln>
        </p:spPr>
        <p:txBody>
          <a:bodyPr wrap="none">
            <a:spAutoFit/>
          </a:bodyPr>
          <a:lstStyle/>
          <a:p>
            <a:endParaRPr lang="es-AR" dirty="0"/>
          </a:p>
        </p:txBody>
      </p:sp>
      <p:sp>
        <p:nvSpPr>
          <p:cNvPr id="31747" name="Text Box 3"/>
          <p:cNvSpPr txBox="1">
            <a:spLocks noChangeArrowheads="1"/>
          </p:cNvSpPr>
          <p:nvPr/>
        </p:nvSpPr>
        <p:spPr bwMode="auto">
          <a:xfrm>
            <a:off x="303213" y="136525"/>
            <a:ext cx="8589962" cy="6243638"/>
          </a:xfrm>
          <a:prstGeom prst="rect">
            <a:avLst/>
          </a:prstGeom>
          <a:noFill/>
          <a:ln w="9525">
            <a:noFill/>
            <a:miter lim="800000"/>
            <a:headEnd/>
            <a:tailEnd/>
          </a:ln>
        </p:spPr>
        <p:txBody>
          <a:bodyPr>
            <a:spAutoFit/>
          </a:bodyPr>
          <a:lstStyle/>
          <a:p>
            <a:r>
              <a:rPr lang="es-ES" sz="2600" dirty="0">
                <a:latin typeface="Times New Roman" pitchFamily="18" charset="0"/>
              </a:rPr>
              <a:t>(Convenio de París)</a:t>
            </a:r>
          </a:p>
          <a:p>
            <a:pPr>
              <a:spcBef>
                <a:spcPct val="50000"/>
              </a:spcBef>
            </a:pPr>
            <a:r>
              <a:rPr lang="es-ES" sz="2600" dirty="0">
                <a:latin typeface="Times New Roman" pitchFamily="18" charset="0"/>
              </a:rPr>
              <a:t>Quien hubiere depositado en algún país miembro una solicitud de patente o modelo de utilidad y estuviere interesado en presentar la misma solicitud en algún otro país miembro, tiene derecho a pedir un certificado de prioridad.</a:t>
            </a:r>
          </a:p>
          <a:p>
            <a:pPr>
              <a:spcBef>
                <a:spcPct val="50000"/>
              </a:spcBef>
            </a:pPr>
            <a:r>
              <a:rPr lang="es-ES" sz="2600" dirty="0">
                <a:latin typeface="Times New Roman" pitchFamily="18" charset="0"/>
              </a:rPr>
              <a:t>Dicha prioridad será expedida por la Oficina receptora de dicha primera solicitud (en este caso la Argentina) y con ella el solicitante podrá presentar la solicitud en cualquier país miembro, invocando dicha prioridad argentina.</a:t>
            </a:r>
          </a:p>
          <a:p>
            <a:pPr>
              <a:spcBef>
                <a:spcPct val="50000"/>
              </a:spcBef>
            </a:pPr>
            <a:r>
              <a:rPr lang="es-ES" sz="2600" dirty="0">
                <a:latin typeface="Times New Roman" pitchFamily="18" charset="0"/>
              </a:rPr>
              <a:t>La  fecha que tendrán en cuenta será la de la presentación original en nuestro país y no la de la presentación en esos países, siempre y cuando dicha segunda presentación se hubiere realizado dentro de 1 año a partir de la presentación original en nuestro país.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850" y="115888"/>
            <a:ext cx="8516938" cy="461665"/>
          </a:xfrm>
          <a:prstGeom prst="rect">
            <a:avLst/>
          </a:prstGeom>
          <a:noFill/>
          <a:ln w="9525">
            <a:noFill/>
            <a:miter lim="800000"/>
            <a:headEnd/>
            <a:tailEnd/>
          </a:ln>
        </p:spPr>
        <p:txBody>
          <a:bodyPr>
            <a:spAutoFit/>
          </a:bodyPr>
          <a:lstStyle/>
          <a:p>
            <a:endParaRPr lang="es-ES" sz="2400" dirty="0">
              <a:latin typeface="Times New Roman" pitchFamily="18" charset="0"/>
            </a:endParaRPr>
          </a:p>
        </p:txBody>
      </p:sp>
      <p:pic>
        <p:nvPicPr>
          <p:cNvPr id="3" name="2 Imagen" descr="__provisorio patentes.jpg"/>
          <p:cNvPicPr>
            <a:picLocks noChangeAspect="1"/>
          </p:cNvPicPr>
          <p:nvPr/>
        </p:nvPicPr>
        <p:blipFill>
          <a:blip r:embed="rId2" cstate="print"/>
          <a:stretch>
            <a:fillRect/>
          </a:stretch>
        </p:blipFill>
        <p:spPr>
          <a:xfrm>
            <a:off x="665820" y="1057887"/>
            <a:ext cx="7812360" cy="3537672"/>
          </a:xfrm>
          <a:prstGeom prst="rect">
            <a:avLst/>
          </a:prstGeom>
        </p:spPr>
      </p:pic>
      <p:sp>
        <p:nvSpPr>
          <p:cNvPr id="2" name="Text Box 2">
            <a:extLst>
              <a:ext uri="{FF2B5EF4-FFF2-40B4-BE49-F238E27FC236}">
                <a16:creationId xmlns:a16="http://schemas.microsoft.com/office/drawing/2014/main" id="{507220E3-2082-4E92-B2D9-819C19BC61F4}"/>
              </a:ext>
            </a:extLst>
          </p:cNvPr>
          <p:cNvSpPr txBox="1">
            <a:spLocks noChangeArrowheads="1"/>
          </p:cNvSpPr>
          <p:nvPr/>
        </p:nvSpPr>
        <p:spPr bwMode="auto">
          <a:xfrm>
            <a:off x="3059832" y="5075893"/>
            <a:ext cx="3024336" cy="369332"/>
          </a:xfrm>
          <a:prstGeom prst="rect">
            <a:avLst/>
          </a:prstGeom>
          <a:noFill/>
          <a:ln w="9525">
            <a:noFill/>
            <a:miter lim="800000"/>
            <a:headEnd/>
            <a:tailEnd/>
          </a:ln>
        </p:spPr>
        <p:txBody>
          <a:bodyPr wrap="square">
            <a:spAutoFit/>
          </a:bodyPr>
          <a:lstStyle/>
          <a:p>
            <a:r>
              <a:rPr lang="es-ES" b="1" dirty="0">
                <a:latin typeface="Arial Narrow" panose="020B0606020202030204" pitchFamily="34" charset="0"/>
              </a:rPr>
              <a:t>(EPO = European Patent Office)</a:t>
            </a:r>
            <a:endParaRPr lang="es-ES" dirty="0">
              <a:latin typeface="Arial Narrow" panose="020B0606020202030204" pitchFamily="34" charset="0"/>
            </a:endParaRPr>
          </a:p>
        </p:txBody>
      </p:sp>
      <p:sp>
        <p:nvSpPr>
          <p:cNvPr id="4" name="Text Box 2">
            <a:extLst>
              <a:ext uri="{FF2B5EF4-FFF2-40B4-BE49-F238E27FC236}">
                <a16:creationId xmlns:a16="http://schemas.microsoft.com/office/drawing/2014/main" id="{457EEB16-CC12-7CED-AD65-7E1716D44D85}"/>
              </a:ext>
            </a:extLst>
          </p:cNvPr>
          <p:cNvSpPr txBox="1">
            <a:spLocks noChangeArrowheads="1"/>
          </p:cNvSpPr>
          <p:nvPr/>
        </p:nvSpPr>
        <p:spPr bwMode="auto">
          <a:xfrm>
            <a:off x="2884971" y="5430781"/>
            <a:ext cx="3374058" cy="369332"/>
          </a:xfrm>
          <a:prstGeom prst="rect">
            <a:avLst/>
          </a:prstGeom>
          <a:noFill/>
          <a:ln w="9525">
            <a:noFill/>
            <a:miter lim="800000"/>
            <a:headEnd/>
            <a:tailEnd/>
          </a:ln>
        </p:spPr>
        <p:txBody>
          <a:bodyPr wrap="square">
            <a:spAutoFit/>
          </a:bodyPr>
          <a:lstStyle/>
          <a:p>
            <a:r>
              <a:rPr lang="es-ES" b="1" dirty="0">
                <a:latin typeface="Arial Narrow" panose="020B0606020202030204" pitchFamily="34" charset="0"/>
              </a:rPr>
              <a:t>(PCT = Patent Cooperation Treatee)</a:t>
            </a:r>
            <a:endParaRPr lang="es-ES" dirty="0">
              <a:latin typeface="Arial Narrow" panose="020B0606020202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323850" y="188913"/>
            <a:ext cx="8445500" cy="6494085"/>
          </a:xfrm>
          <a:prstGeom prst="rect">
            <a:avLst/>
          </a:prstGeom>
          <a:noFill/>
          <a:ln w="9525">
            <a:noFill/>
            <a:miter lim="800000"/>
            <a:headEnd/>
            <a:tailEnd/>
          </a:ln>
        </p:spPr>
        <p:txBody>
          <a:bodyPr>
            <a:spAutoFit/>
          </a:bodyPr>
          <a:lstStyle/>
          <a:p>
            <a:r>
              <a:rPr lang="es-ES" sz="2400" b="1" dirty="0">
                <a:latin typeface="Times New Roman" pitchFamily="18" charset="0"/>
              </a:rPr>
              <a:t>¿Qué es un modelo de utilidad?</a:t>
            </a:r>
          </a:p>
          <a:p>
            <a:pPr>
              <a:spcBef>
                <a:spcPct val="30000"/>
              </a:spcBef>
            </a:pPr>
            <a:r>
              <a:rPr lang="es-ES" sz="2400" dirty="0">
                <a:latin typeface="Times New Roman" pitchFamily="18" charset="0"/>
              </a:rPr>
              <a:t>Es un </a:t>
            </a:r>
            <a:r>
              <a:rPr lang="es-ES" sz="2400" dirty="0">
                <a:effectLst>
                  <a:outerShdw blurRad="38100" dist="38100" dir="2700000" algn="tl">
                    <a:srgbClr val="000000">
                      <a:alpha val="43137"/>
                    </a:srgbClr>
                  </a:outerShdw>
                </a:effectLst>
                <a:latin typeface="Times New Roman" pitchFamily="18" charset="0"/>
              </a:rPr>
              <a:t>derecho exclusivo que se concede a una invención </a:t>
            </a:r>
            <a:r>
              <a:rPr lang="es-ES" sz="2400" dirty="0">
                <a:latin typeface="Times New Roman" pitchFamily="18" charset="0"/>
              </a:rPr>
              <a:t>y permite al titular del derecho impedir a terceros utilizar comercialmente la invención protegida, sin su autorización, durante un período limitado. De acuerdo con su definición básica, que puede variar de un país a otro (en el que se brinde dicha protección), un modelo de utilidad se asemeja a una patente. De hecho, los modelos de utilidad se denominan a veces "pequeñas patentes" o "patentes de innovación".</a:t>
            </a:r>
          </a:p>
          <a:p>
            <a:pPr>
              <a:spcBef>
                <a:spcPct val="30000"/>
              </a:spcBef>
            </a:pPr>
            <a:endParaRPr lang="es-ES" sz="800" dirty="0">
              <a:latin typeface="Times New Roman" pitchFamily="18" charset="0"/>
            </a:endParaRPr>
          </a:p>
          <a:p>
            <a:pPr>
              <a:spcBef>
                <a:spcPct val="30000"/>
              </a:spcBef>
            </a:pPr>
            <a:r>
              <a:rPr lang="es-ES" sz="2400" b="1" dirty="0">
                <a:latin typeface="Times New Roman" pitchFamily="18" charset="0"/>
              </a:rPr>
              <a:t>Principales diferencias con la patente</a:t>
            </a:r>
          </a:p>
          <a:p>
            <a:pPr>
              <a:spcBef>
                <a:spcPct val="30000"/>
              </a:spcBef>
            </a:pPr>
            <a:r>
              <a:rPr lang="es-ES" sz="2400" dirty="0">
                <a:latin typeface="Times New Roman" pitchFamily="18" charset="0"/>
              </a:rPr>
              <a:t>• Requisitos menos estrictos que para las patentes. Debe satisfacerse el requisito de la "novedad", los requisitos de la "actividad inventiva" son mucho más laxos o incluso no existen. En la práctica, se utiliza la protección mediante modelos de utilidad para innovaciones menores que quizás no satisfagan los criterios de patentabilidad.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395536" y="476672"/>
            <a:ext cx="8443912" cy="5824671"/>
          </a:xfrm>
          <a:prstGeom prst="rect">
            <a:avLst/>
          </a:prstGeom>
          <a:noFill/>
          <a:ln w="9525">
            <a:noFill/>
            <a:miter lim="800000"/>
            <a:headEnd/>
            <a:tailEnd/>
          </a:ln>
        </p:spPr>
        <p:txBody>
          <a:bodyPr>
            <a:spAutoFit/>
          </a:bodyPr>
          <a:lstStyle/>
          <a:p>
            <a:pPr>
              <a:spcBef>
                <a:spcPct val="30000"/>
              </a:spcBef>
            </a:pPr>
            <a:r>
              <a:rPr lang="es-AR" sz="2500" dirty="0">
                <a:latin typeface="Times New Roman" pitchFamily="18" charset="0"/>
                <a:cs typeface="Times New Roman" pitchFamily="18" charset="0"/>
              </a:rPr>
              <a:t>• El </a:t>
            </a:r>
            <a:r>
              <a:rPr lang="es-AR" sz="2500" u="sng" dirty="0">
                <a:latin typeface="Times New Roman" pitchFamily="18" charset="0"/>
                <a:cs typeface="Times New Roman" pitchFamily="18" charset="0"/>
              </a:rPr>
              <a:t>plazo de duración de la protección más corto</a:t>
            </a:r>
            <a:r>
              <a:rPr lang="es-AR" sz="2500" dirty="0">
                <a:latin typeface="Times New Roman" pitchFamily="18" charset="0"/>
                <a:cs typeface="Times New Roman" pitchFamily="18" charset="0"/>
              </a:rPr>
              <a:t> que el de las patentes (10 años, sin posibilidad de ampliación o renovación).</a:t>
            </a:r>
          </a:p>
          <a:p>
            <a:pPr>
              <a:spcBef>
                <a:spcPct val="30000"/>
              </a:spcBef>
            </a:pPr>
            <a:r>
              <a:rPr lang="es-AR" sz="2500" dirty="0">
                <a:latin typeface="Times New Roman" pitchFamily="18" charset="0"/>
                <a:cs typeface="Times New Roman" pitchFamily="18" charset="0"/>
              </a:rPr>
              <a:t>• En la mayoría de los países que brindan protección mediante modelos de utilidad, las oficinas de patentes no examinan el fondo de las solicitudes con anterioridad al registro. Esto significa que el </a:t>
            </a:r>
            <a:r>
              <a:rPr lang="es-AR" sz="2500" u="sng" dirty="0">
                <a:latin typeface="Times New Roman" pitchFamily="18" charset="0"/>
                <a:cs typeface="Times New Roman" pitchFamily="18" charset="0"/>
              </a:rPr>
              <a:t>proceso de registro suele ser considerablemente más sencillo y rápido</a:t>
            </a:r>
            <a:r>
              <a:rPr lang="es-AR" sz="2500" dirty="0">
                <a:latin typeface="Times New Roman" pitchFamily="18" charset="0"/>
                <a:cs typeface="Times New Roman" pitchFamily="18" charset="0"/>
              </a:rPr>
              <a:t> y de una duración promedio de seis meses.</a:t>
            </a:r>
          </a:p>
          <a:p>
            <a:pPr>
              <a:spcBef>
                <a:spcPct val="30000"/>
              </a:spcBef>
            </a:pPr>
            <a:r>
              <a:rPr lang="es-AR" sz="2500" dirty="0">
                <a:latin typeface="Times New Roman" pitchFamily="18" charset="0"/>
                <a:cs typeface="Times New Roman" pitchFamily="18" charset="0"/>
              </a:rPr>
              <a:t>• Es mucho </a:t>
            </a:r>
            <a:r>
              <a:rPr lang="es-AR" sz="2500" u="sng" dirty="0">
                <a:latin typeface="Times New Roman" pitchFamily="18" charset="0"/>
                <a:cs typeface="Times New Roman" pitchFamily="18" charset="0"/>
              </a:rPr>
              <a:t>más económico obtener y mantener modelos de utilidad.</a:t>
            </a:r>
          </a:p>
          <a:p>
            <a:pPr>
              <a:spcBef>
                <a:spcPct val="30000"/>
              </a:spcBef>
            </a:pPr>
            <a:r>
              <a:rPr lang="es-AR" sz="2500" dirty="0">
                <a:latin typeface="Times New Roman" pitchFamily="18" charset="0"/>
                <a:cs typeface="Times New Roman" pitchFamily="18" charset="0"/>
              </a:rPr>
              <a:t>Los modelos de utilidad se consideran particularmente adaptados para las PYME que efectúan mejoras "menores" en productos existentes o adapten dichos productos. </a:t>
            </a:r>
            <a:r>
              <a:rPr lang="es-AR" sz="2500" u="sng" dirty="0">
                <a:effectLst>
                  <a:outerShdw blurRad="38100" dist="38100" dir="2700000" algn="tl">
                    <a:srgbClr val="000000">
                      <a:alpha val="43137"/>
                    </a:srgbClr>
                  </a:outerShdw>
                </a:effectLst>
                <a:latin typeface="Times New Roman" pitchFamily="18" charset="0"/>
                <a:cs typeface="Times New Roman" pitchFamily="18" charset="0"/>
              </a:rPr>
              <a:t>Los modelos de utilidad se utilizan principalmente para las innovaciones mecánicas.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519113" y="85725"/>
            <a:ext cx="7581900" cy="6234113"/>
          </a:xfrm>
          <a:prstGeom prst="rect">
            <a:avLst/>
          </a:prstGeom>
          <a:noFill/>
          <a:ln w="9525">
            <a:noFill/>
            <a:miter lim="800000"/>
            <a:headEnd/>
            <a:tailEnd/>
          </a:ln>
        </p:spPr>
        <p:txBody>
          <a:bodyPr>
            <a:spAutoFit/>
          </a:bodyPr>
          <a:lstStyle/>
          <a:p>
            <a:pPr>
              <a:spcBef>
                <a:spcPct val="30000"/>
              </a:spcBef>
            </a:pPr>
            <a:r>
              <a:rPr lang="es-ES" sz="2800" dirty="0">
                <a:latin typeface="Times New Roman" pitchFamily="18" charset="0"/>
              </a:rPr>
              <a:t>		Marcas y designaciones</a:t>
            </a:r>
          </a:p>
          <a:p>
            <a:pPr>
              <a:spcBef>
                <a:spcPct val="30000"/>
              </a:spcBef>
            </a:pPr>
            <a:r>
              <a:rPr lang="es-ES" sz="800" dirty="0">
                <a:latin typeface="Times New Roman" pitchFamily="18" charset="0"/>
              </a:rPr>
              <a:t>______________________________________________________________________________________________________________________________________________</a:t>
            </a:r>
          </a:p>
          <a:p>
            <a:pPr>
              <a:spcBef>
                <a:spcPct val="30000"/>
              </a:spcBef>
            </a:pPr>
            <a:r>
              <a:rPr lang="es-ES" sz="2800" dirty="0">
                <a:latin typeface="Times New Roman" pitchFamily="18" charset="0"/>
              </a:rPr>
              <a:t>	Soporte normativo Ley 22.362</a:t>
            </a:r>
          </a:p>
          <a:p>
            <a:pPr>
              <a:spcBef>
                <a:spcPct val="30000"/>
              </a:spcBef>
            </a:pPr>
            <a:r>
              <a:rPr lang="es-ES" sz="2800" dirty="0">
                <a:latin typeface="Times New Roman" pitchFamily="18" charset="0"/>
              </a:rPr>
              <a:t>	Objeto de la norma</a:t>
            </a:r>
          </a:p>
          <a:p>
            <a:pPr>
              <a:spcBef>
                <a:spcPct val="30000"/>
              </a:spcBef>
            </a:pPr>
            <a:r>
              <a:rPr lang="es-ES" sz="2800" dirty="0">
                <a:latin typeface="Times New Roman" pitchFamily="18" charset="0"/>
              </a:rPr>
              <a:t>	Concepto de Marca</a:t>
            </a:r>
          </a:p>
          <a:p>
            <a:pPr>
              <a:spcBef>
                <a:spcPct val="30000"/>
              </a:spcBef>
            </a:pPr>
            <a:r>
              <a:rPr lang="es-ES" sz="2800" dirty="0">
                <a:latin typeface="Times New Roman" pitchFamily="18" charset="0"/>
              </a:rPr>
              <a:t>		Marcas registrables</a:t>
            </a:r>
          </a:p>
          <a:p>
            <a:pPr>
              <a:spcBef>
                <a:spcPct val="30000"/>
              </a:spcBef>
            </a:pPr>
            <a:r>
              <a:rPr lang="es-ES" sz="2800" dirty="0">
                <a:latin typeface="Times New Roman" pitchFamily="18" charset="0"/>
              </a:rPr>
              <a:t>		Marcas no registrables</a:t>
            </a:r>
          </a:p>
          <a:p>
            <a:pPr>
              <a:spcBef>
                <a:spcPct val="30000"/>
              </a:spcBef>
            </a:pPr>
            <a:r>
              <a:rPr lang="es-ES" sz="2800" dirty="0">
                <a:latin typeface="Times New Roman" pitchFamily="18" charset="0"/>
              </a:rPr>
              <a:t>		Propiedad y uso de las marcas</a:t>
            </a:r>
          </a:p>
          <a:p>
            <a:pPr>
              <a:spcBef>
                <a:spcPct val="30000"/>
              </a:spcBef>
            </a:pPr>
            <a:r>
              <a:rPr lang="es-ES" sz="2800" dirty="0">
                <a:latin typeface="Times New Roman" pitchFamily="18" charset="0"/>
              </a:rPr>
              <a:t>		Plazo de duración del derecho</a:t>
            </a:r>
          </a:p>
          <a:p>
            <a:pPr>
              <a:spcBef>
                <a:spcPct val="30000"/>
              </a:spcBef>
            </a:pPr>
            <a:r>
              <a:rPr lang="es-ES" sz="2800" dirty="0">
                <a:latin typeface="Times New Roman" pitchFamily="18" charset="0"/>
              </a:rPr>
              <a:t>		Extinción del derecho</a:t>
            </a:r>
          </a:p>
          <a:p>
            <a:pPr>
              <a:spcBef>
                <a:spcPct val="30000"/>
              </a:spcBef>
            </a:pPr>
            <a:r>
              <a:rPr lang="es-ES" sz="2800" dirty="0">
                <a:latin typeface="Times New Roman" pitchFamily="18" charset="0"/>
              </a:rPr>
              <a:t>	Concepto de Designación</a:t>
            </a:r>
          </a:p>
          <a:p>
            <a:pPr>
              <a:spcBef>
                <a:spcPct val="30000"/>
              </a:spcBef>
            </a:pPr>
            <a:r>
              <a:rPr lang="es-ES" sz="2800" dirty="0">
                <a:latin typeface="Times New Roman" pitchFamily="18" charset="0"/>
              </a:rPr>
              <a:t>		Adquisición y extinción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323850" y="115888"/>
            <a:ext cx="8516938" cy="6370975"/>
          </a:xfrm>
          <a:prstGeom prst="rect">
            <a:avLst/>
          </a:prstGeom>
          <a:noFill/>
          <a:ln w="9525">
            <a:noFill/>
            <a:miter lim="800000"/>
            <a:headEnd/>
            <a:tailEnd/>
          </a:ln>
        </p:spPr>
        <p:txBody>
          <a:bodyPr>
            <a:spAutoFit/>
          </a:bodyPr>
          <a:lstStyle/>
          <a:p>
            <a:r>
              <a:rPr lang="es-ES" sz="2400" b="1" dirty="0">
                <a:latin typeface="Times New Roman" pitchFamily="18" charset="0"/>
              </a:rPr>
              <a:t>¿Qué es una Marca Comercial?</a:t>
            </a:r>
          </a:p>
          <a:p>
            <a:r>
              <a:rPr lang="es-ES" sz="2400" u="sng" dirty="0">
                <a:latin typeface="Times New Roman" pitchFamily="18" charset="0"/>
              </a:rPr>
              <a:t>Una Marca es un signo, con capacidad distintiva, que permite diferenciar los productos o servicios de una empresa de los de los demás.</a:t>
            </a:r>
          </a:p>
          <a:p>
            <a:r>
              <a:rPr lang="es-ES" sz="2400" dirty="0">
                <a:latin typeface="Times New Roman" pitchFamily="18" charset="0"/>
              </a:rPr>
              <a:t>Bajo los términos del Art. 1 de la Ley 22.362, "las marcas comerciales para distinguir productos y servicios </a:t>
            </a:r>
            <a:r>
              <a:rPr lang="es-ES" sz="2400" u="sng" dirty="0">
                <a:latin typeface="Times New Roman" pitchFamily="18" charset="0"/>
              </a:rPr>
              <a:t>pueden incluir</a:t>
            </a:r>
            <a:r>
              <a:rPr lang="es-ES" sz="2400" dirty="0">
                <a:latin typeface="Times New Roman" pitchFamily="18" charset="0"/>
              </a:rPr>
              <a:t>, entre otros:</a:t>
            </a:r>
          </a:p>
          <a:p>
            <a:r>
              <a:rPr lang="es-ES" sz="2400" u="sng" dirty="0">
                <a:latin typeface="Times New Roman" pitchFamily="18" charset="0"/>
              </a:rPr>
              <a:t>una o más palabras </a:t>
            </a:r>
            <a:r>
              <a:rPr lang="es-ES" sz="2400" dirty="0">
                <a:latin typeface="Times New Roman" pitchFamily="18" charset="0"/>
              </a:rPr>
              <a:t>con o sin ningún contenido conceptual,</a:t>
            </a:r>
          </a:p>
          <a:p>
            <a:r>
              <a:rPr lang="es-ES" sz="2400" u="sng" dirty="0">
                <a:latin typeface="Times New Roman" pitchFamily="18" charset="0"/>
              </a:rPr>
              <a:t>dibujos, emblemas, monogramas</a:t>
            </a:r>
            <a:r>
              <a:rPr lang="es-ES" sz="2400" dirty="0">
                <a:latin typeface="Times New Roman" pitchFamily="18" charset="0"/>
              </a:rPr>
              <a:t>, grabados, estampados, imágenes,</a:t>
            </a:r>
          </a:p>
          <a:p>
            <a:r>
              <a:rPr lang="es-ES" sz="2400" u="sng" dirty="0">
                <a:latin typeface="Times New Roman" pitchFamily="18" charset="0"/>
              </a:rPr>
              <a:t>combinaciones de colores </a:t>
            </a:r>
            <a:r>
              <a:rPr lang="es-ES" sz="2400" dirty="0">
                <a:latin typeface="Times New Roman" pitchFamily="18" charset="0"/>
              </a:rPr>
              <a:t>aplicados a un área determinada de un</a:t>
            </a:r>
          </a:p>
          <a:p>
            <a:r>
              <a:rPr lang="es-ES" sz="2400" dirty="0">
                <a:latin typeface="Times New Roman" pitchFamily="18" charset="0"/>
              </a:rPr>
              <a:t>producto o su envase, la envoltura o envase, combinaciones de letras y</a:t>
            </a:r>
          </a:p>
          <a:p>
            <a:r>
              <a:rPr lang="es-ES" sz="2400" dirty="0">
                <a:latin typeface="Times New Roman" pitchFamily="18" charset="0"/>
              </a:rPr>
              <a:t>números con diseño especial, slogans publicitarios, relieves distintivos y</a:t>
            </a:r>
          </a:p>
          <a:p>
            <a:r>
              <a:rPr lang="es-ES" sz="2400" dirty="0">
                <a:latin typeface="Times New Roman" pitchFamily="18" charset="0"/>
              </a:rPr>
              <a:t>todo otro signo con tal capacidad.”</a:t>
            </a:r>
          </a:p>
          <a:p>
            <a:r>
              <a:rPr lang="es-ES" sz="2400" dirty="0">
                <a:latin typeface="Times New Roman" pitchFamily="18" charset="0"/>
              </a:rPr>
              <a:t>La marca comercial no sólo permite la identificación de bienes o</a:t>
            </a:r>
          </a:p>
          <a:p>
            <a:r>
              <a:rPr lang="es-ES" sz="2400" dirty="0">
                <a:latin typeface="Times New Roman" pitchFamily="18" charset="0"/>
              </a:rPr>
              <a:t>servicios sino también </a:t>
            </a:r>
            <a:r>
              <a:rPr lang="es-ES" sz="2400" u="sng" dirty="0">
                <a:latin typeface="Times New Roman" pitchFamily="18" charset="0"/>
              </a:rPr>
              <a:t>representa el prestigio de sus fabricantes</a:t>
            </a:r>
            <a:r>
              <a:rPr lang="es-ES" sz="2400" dirty="0">
                <a:latin typeface="Times New Roman" pitchFamily="18"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UADRO RESUMEN"/>
          <p:cNvPicPr>
            <a:picLocks noChangeAspect="1" noChangeArrowheads="1"/>
          </p:cNvPicPr>
          <p:nvPr/>
        </p:nvPicPr>
        <p:blipFill>
          <a:blip r:embed="rId3" cstate="print"/>
          <a:srcRect/>
          <a:stretch>
            <a:fillRect/>
          </a:stretch>
        </p:blipFill>
        <p:spPr bwMode="auto">
          <a:xfrm>
            <a:off x="107950" y="-11113"/>
            <a:ext cx="8893175" cy="6869113"/>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2066925" y="2495550"/>
            <a:ext cx="5272088" cy="579438"/>
          </a:xfrm>
          <a:prstGeom prst="rect">
            <a:avLst/>
          </a:prstGeom>
          <a:noFill/>
          <a:ln w="9525">
            <a:noFill/>
            <a:miter lim="800000"/>
            <a:headEnd/>
            <a:tailEnd/>
          </a:ln>
        </p:spPr>
        <p:txBody>
          <a:bodyPr wrap="none">
            <a:spAutoFit/>
          </a:bodyPr>
          <a:lstStyle/>
          <a:p>
            <a:pPr algn="ctr"/>
            <a:r>
              <a:rPr lang="es-ES" sz="3200" dirty="0">
                <a:latin typeface="Times New Roman" pitchFamily="18" charset="0"/>
              </a:rPr>
              <a:t>FIN DE LA PRESENTACIÓN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827584" y="2020922"/>
            <a:ext cx="7488832" cy="2816156"/>
          </a:xfrm>
          <a:prstGeom prst="rect">
            <a:avLst/>
          </a:prstGeom>
          <a:noFill/>
          <a:ln w="9525">
            <a:noFill/>
            <a:miter lim="800000"/>
            <a:headEnd/>
            <a:tailEnd/>
          </a:ln>
        </p:spPr>
        <p:txBody>
          <a:bodyPr wrap="square">
            <a:spAutoFit/>
          </a:bodyPr>
          <a:lstStyle/>
          <a:p>
            <a:pPr algn="ctr">
              <a:spcAft>
                <a:spcPts val="600"/>
              </a:spcAft>
            </a:pPr>
            <a:r>
              <a:rPr lang="es-ES" sz="4400" b="1" dirty="0">
                <a:latin typeface="Times New Roman" pitchFamily="18" charset="0"/>
              </a:rPr>
              <a:t>ANEXO I – MARCAS</a:t>
            </a:r>
          </a:p>
          <a:p>
            <a:pPr algn="ctr"/>
            <a:r>
              <a:rPr lang="es-ES" sz="3200" i="1" dirty="0">
                <a:latin typeface="Times New Roman" pitchFamily="18" charset="0"/>
              </a:rPr>
              <a:t>SE AGREGA UNA PRESENTACIÓN SOBRE EL TEMA MARCAS QUE REPITE PARTE DE LA INFORMACIÓN PERO TAMBIÉN LA COMPLEMENTA</a:t>
            </a:r>
            <a:r>
              <a:rPr lang="es-ES" sz="3200" dirty="0">
                <a:latin typeface="Times New Roman" pitchFamily="18" charset="0"/>
              </a:rPr>
              <a:t>.</a:t>
            </a:r>
          </a:p>
        </p:txBody>
      </p:sp>
    </p:spTree>
    <p:extLst>
      <p:ext uri="{BB962C8B-B14F-4D97-AF65-F5344CB8AC3E}">
        <p14:creationId xmlns:p14="http://schemas.microsoft.com/office/powerpoint/2010/main" val="3295115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auto">
          <a:xfrm>
            <a:off x="879475" y="230188"/>
            <a:ext cx="8058150" cy="6188075"/>
          </a:xfrm>
          <a:prstGeom prst="rect">
            <a:avLst/>
          </a:prstGeom>
          <a:noFill/>
          <a:ln w="9525">
            <a:noFill/>
            <a:miter lim="800000"/>
            <a:headEnd/>
            <a:tailEnd/>
          </a:ln>
        </p:spPr>
        <p:txBody>
          <a:bodyPr wrap="none">
            <a:spAutoFit/>
          </a:bodyPr>
          <a:lstStyle/>
          <a:p>
            <a:pPr algn="ctr"/>
            <a:r>
              <a:rPr lang="es-ES" sz="2800" dirty="0">
                <a:latin typeface="Times New Roman" pitchFamily="18" charset="0"/>
              </a:rPr>
              <a:t>Propiedad Intelectual</a:t>
            </a:r>
          </a:p>
          <a:p>
            <a:pPr algn="ctr"/>
            <a:r>
              <a:rPr lang="es-ES" sz="800" dirty="0">
                <a:latin typeface="Times New Roman" pitchFamily="18" charset="0"/>
              </a:rPr>
              <a:t>___________________________________________________________________________________________________________________________________________________________</a:t>
            </a:r>
          </a:p>
          <a:p>
            <a:pPr algn="ctr">
              <a:spcBef>
                <a:spcPct val="15000"/>
              </a:spcBef>
            </a:pPr>
            <a:r>
              <a:rPr lang="es-ES" sz="2800" u="sng">
                <a:latin typeface="Times New Roman" pitchFamily="18" charset="0"/>
              </a:rPr>
              <a:t>*Soporte </a:t>
            </a:r>
            <a:r>
              <a:rPr lang="es-ES" sz="2800" u="sng" dirty="0">
                <a:latin typeface="Times New Roman" pitchFamily="18" charset="0"/>
              </a:rPr>
              <a:t>normativo Ley 11.723</a:t>
            </a:r>
          </a:p>
          <a:p>
            <a:pPr algn="ctr">
              <a:spcBef>
                <a:spcPct val="15000"/>
              </a:spcBef>
            </a:pPr>
            <a:r>
              <a:rPr lang="es-ES" sz="2800" dirty="0">
                <a:latin typeface="Times New Roman" pitchFamily="18" charset="0"/>
              </a:rPr>
              <a:t>Objeto de la norma</a:t>
            </a:r>
          </a:p>
          <a:p>
            <a:pPr algn="ctr">
              <a:spcBef>
                <a:spcPct val="15000"/>
              </a:spcBef>
            </a:pPr>
            <a:r>
              <a:rPr lang="es-ES" sz="2800" dirty="0">
                <a:latin typeface="Times New Roman" pitchFamily="18" charset="0"/>
              </a:rPr>
              <a:t>Derecho de propiedad</a:t>
            </a:r>
          </a:p>
          <a:p>
            <a:pPr algn="ctr">
              <a:spcBef>
                <a:spcPct val="15000"/>
              </a:spcBef>
            </a:pPr>
            <a:r>
              <a:rPr lang="es-ES" sz="2800" dirty="0">
                <a:latin typeface="Times New Roman" pitchFamily="18" charset="0"/>
              </a:rPr>
              <a:t>Facultad de disponer para su autor</a:t>
            </a:r>
          </a:p>
          <a:p>
            <a:pPr algn="ctr">
              <a:spcBef>
                <a:spcPct val="15000"/>
              </a:spcBef>
            </a:pPr>
            <a:r>
              <a:rPr lang="es-ES" sz="2800" dirty="0">
                <a:latin typeface="Times New Roman" pitchFamily="18" charset="0"/>
              </a:rPr>
              <a:t>Titularidad del derecho</a:t>
            </a:r>
          </a:p>
          <a:p>
            <a:pPr algn="ctr">
              <a:spcBef>
                <a:spcPct val="15000"/>
              </a:spcBef>
            </a:pPr>
            <a:r>
              <a:rPr lang="es-ES" sz="2800" dirty="0">
                <a:latin typeface="Times New Roman" pitchFamily="18" charset="0"/>
              </a:rPr>
              <a:t>Tiempo de ejercicio del derecho</a:t>
            </a:r>
          </a:p>
          <a:p>
            <a:pPr algn="ctr">
              <a:spcBef>
                <a:spcPct val="50000"/>
              </a:spcBef>
            </a:pPr>
            <a:r>
              <a:rPr lang="es-ES" sz="2800" u="sng">
                <a:latin typeface="Times New Roman" pitchFamily="18" charset="0"/>
              </a:rPr>
              <a:t>*Soporte </a:t>
            </a:r>
            <a:r>
              <a:rPr lang="es-ES" sz="2800" u="sng" dirty="0">
                <a:latin typeface="Times New Roman" pitchFamily="18" charset="0"/>
              </a:rPr>
              <a:t>normativo Ley 25.036 (modif.11.723)</a:t>
            </a:r>
          </a:p>
          <a:p>
            <a:pPr algn="ctr">
              <a:spcBef>
                <a:spcPct val="15000"/>
              </a:spcBef>
            </a:pPr>
            <a:r>
              <a:rPr lang="es-ES" sz="2800" dirty="0">
                <a:latin typeface="Times New Roman" pitchFamily="18" charset="0"/>
              </a:rPr>
              <a:t>Incorporación de programas fuente y objeto</a:t>
            </a:r>
          </a:p>
          <a:p>
            <a:pPr algn="ctr">
              <a:spcBef>
                <a:spcPct val="15000"/>
              </a:spcBef>
            </a:pPr>
            <a:r>
              <a:rPr lang="es-ES" sz="2800" dirty="0">
                <a:latin typeface="Times New Roman" pitchFamily="18" charset="0"/>
              </a:rPr>
              <a:t>Titulares del derecho para casos particulares</a:t>
            </a:r>
          </a:p>
          <a:p>
            <a:pPr algn="ctr">
              <a:spcBef>
                <a:spcPct val="15000"/>
              </a:spcBef>
            </a:pPr>
            <a:r>
              <a:rPr lang="es-ES" sz="2800" dirty="0">
                <a:latin typeface="Times New Roman" pitchFamily="18" charset="0"/>
              </a:rPr>
              <a:t>Programas de computación con licencias de uso</a:t>
            </a:r>
          </a:p>
          <a:p>
            <a:pPr algn="ctr">
              <a:spcBef>
                <a:spcPct val="15000"/>
              </a:spcBef>
            </a:pPr>
            <a:r>
              <a:rPr lang="es-ES" sz="2800" dirty="0">
                <a:latin typeface="Times New Roman" pitchFamily="18" charset="0"/>
              </a:rPr>
              <a:t>Contratos de licencias para uso y reproducción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62000" y="2209800"/>
            <a:ext cx="7772400" cy="1143000"/>
          </a:xfrm>
          <a:solidFill>
            <a:schemeClr val="accent1">
              <a:lumMod val="90000"/>
            </a:schemeClr>
          </a:solidFill>
        </p:spPr>
        <p:txBody>
          <a:bodyPr/>
          <a:lstStyle/>
          <a:p>
            <a:r>
              <a:rPr lang="es-MX" dirty="0">
                <a:latin typeface="Times New Roman" panose="02020603050405020304" pitchFamily="18" charset="0"/>
                <a:cs typeface="Times New Roman" panose="02020603050405020304" pitchFamily="18" charset="0"/>
              </a:rPr>
              <a:t>LEY 22.962 DE MARCAS Y DESIGNACIONES</a:t>
            </a:r>
            <a:endParaRPr lang="es-ES" dirty="0">
              <a:latin typeface="Times New Roman" panose="02020603050405020304" pitchFamily="18" charset="0"/>
              <a:cs typeface="Times New Roman" panose="02020603050405020304" pitchFamily="18" charset="0"/>
            </a:endParaRPr>
          </a:p>
        </p:txBody>
      </p:sp>
      <p:sp>
        <p:nvSpPr>
          <p:cNvPr id="3075" name="Rectangle 3"/>
          <p:cNvSpPr>
            <a:spLocks noGrp="1" noChangeArrowheads="1"/>
          </p:cNvSpPr>
          <p:nvPr>
            <p:ph type="subTitle" idx="1"/>
          </p:nvPr>
        </p:nvSpPr>
        <p:spPr>
          <a:solidFill>
            <a:schemeClr val="accent1">
              <a:lumMod val="90000"/>
            </a:schemeClr>
          </a:solidFill>
        </p:spPr>
        <p:txBody>
          <a:bodyPr/>
          <a:lstStyle/>
          <a:p>
            <a:endParaRPr lang="es-MX" sz="1200" dirty="0">
              <a:latin typeface="Times New Roman" panose="02020603050405020304" pitchFamily="18" charset="0"/>
              <a:cs typeface="Times New Roman" panose="02020603050405020304" pitchFamily="18" charset="0"/>
            </a:endParaRPr>
          </a:p>
          <a:p>
            <a:r>
              <a:rPr lang="es-MX" dirty="0">
                <a:latin typeface="Times New Roman" panose="02020603050405020304" pitchFamily="18" charset="0"/>
                <a:cs typeface="Times New Roman" panose="02020603050405020304" pitchFamily="18" charset="0"/>
              </a:rPr>
              <a:t>DECRETO REGLAMENTARIO</a:t>
            </a:r>
          </a:p>
          <a:p>
            <a:r>
              <a:rPr lang="es-MX" dirty="0">
                <a:latin typeface="Times New Roman" panose="02020603050405020304" pitchFamily="18" charset="0"/>
                <a:cs typeface="Times New Roman" panose="02020603050405020304" pitchFamily="18" charset="0"/>
              </a:rPr>
              <a:t>558 / 81</a:t>
            </a:r>
            <a:endParaRPr lang="es-E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4">
                                            <p:txEl>
                                              <p:pRg st="0" end="0"/>
                                            </p:txEl>
                                          </p:spTgt>
                                        </p:tgtEl>
                                        <p:attrNameLst>
                                          <p:attrName>style.visibility</p:attrName>
                                        </p:attrNameLst>
                                      </p:cBhvr>
                                      <p:to>
                                        <p:strVal val="visible"/>
                                      </p:to>
                                    </p:set>
                                    <p:anim calcmode="lin" valueType="num">
                                      <p:cBhvr additive="base">
                                        <p:cTn id="7" dur="500" fill="hold"/>
                                        <p:tgtEl>
                                          <p:spTgt spid="307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7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307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0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uild="p" autoUpdateAnimBg="0"/>
      <p:bldP spid="307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ctrTitle"/>
          </p:nvPr>
        </p:nvSpPr>
        <p:spPr/>
        <p:txBody>
          <a:bodyPr/>
          <a:lstStyle/>
          <a:p>
            <a:r>
              <a:rPr lang="es-MX" dirty="0">
                <a:latin typeface="Times New Roman" panose="02020603050405020304" pitchFamily="18" charset="0"/>
                <a:cs typeface="Times New Roman" panose="02020603050405020304" pitchFamily="18" charset="0"/>
              </a:rPr>
              <a:t>LA AUTORIDAD DE APLICACIÓN DE ESTA LEY ES EL I.N.P.I.</a:t>
            </a:r>
            <a:endParaRPr lang="es-ES" dirty="0">
              <a:latin typeface="Times New Roman" panose="02020603050405020304" pitchFamily="18" charset="0"/>
              <a:cs typeface="Times New Roman" panose="02020603050405020304" pitchFamily="18" charset="0"/>
            </a:endParaRPr>
          </a:p>
        </p:txBody>
      </p:sp>
      <p:sp>
        <p:nvSpPr>
          <p:cNvPr id="20483" name="Rectangle 3"/>
          <p:cNvSpPr>
            <a:spLocks noGrp="1" noChangeArrowheads="1"/>
          </p:cNvSpPr>
          <p:nvPr>
            <p:ph type="subTitle" idx="1"/>
          </p:nvPr>
        </p:nvSpPr>
        <p:spPr/>
        <p:txBody>
          <a:bodyPr/>
          <a:lstStyle/>
          <a:p>
            <a:r>
              <a:rPr lang="es-MX" dirty="0">
                <a:latin typeface="Times New Roman" panose="02020603050405020304" pitchFamily="18" charset="0"/>
                <a:cs typeface="Times New Roman" panose="02020603050405020304" pitchFamily="18" charset="0"/>
              </a:rPr>
              <a:t>( INSTITUTO NACIONAL DE LA PROPIEDAD INDUSTRIAL )</a:t>
            </a:r>
            <a:endParaRPr lang="es-E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30872" y="857303"/>
            <a:ext cx="8229600" cy="1143000"/>
          </a:xfrm>
        </p:spPr>
        <p:txBody>
          <a:bodyPr/>
          <a:lstStyle/>
          <a:p>
            <a:r>
              <a:rPr lang="es-MX" dirty="0">
                <a:latin typeface="Times New Roman" panose="02020603050405020304" pitchFamily="18" charset="0"/>
                <a:cs typeface="Times New Roman" panose="02020603050405020304" pitchFamily="18" charset="0"/>
              </a:rPr>
              <a:t>¿QUÉ ES UNA MARCA?</a:t>
            </a:r>
            <a:endParaRPr lang="es-ES" dirty="0">
              <a:latin typeface="Times New Roman" panose="02020603050405020304" pitchFamily="18" charset="0"/>
              <a:cs typeface="Times New Roman" panose="02020603050405020304" pitchFamily="18" charset="0"/>
            </a:endParaRPr>
          </a:p>
        </p:txBody>
      </p:sp>
      <p:sp>
        <p:nvSpPr>
          <p:cNvPr id="15363" name="Rectangle 3"/>
          <p:cNvSpPr>
            <a:spLocks noGrp="1" noChangeArrowheads="1"/>
          </p:cNvSpPr>
          <p:nvPr>
            <p:ph type="body" idx="1"/>
          </p:nvPr>
        </p:nvSpPr>
        <p:spPr>
          <a:xfrm>
            <a:off x="1089288" y="2564904"/>
            <a:ext cx="6912768" cy="2413977"/>
          </a:xfrm>
        </p:spPr>
        <p:txBody>
          <a:bodyPr/>
          <a:lstStyle/>
          <a:p>
            <a:pPr algn="just"/>
            <a:r>
              <a:rPr lang="es-MX" sz="3600" dirty="0">
                <a:latin typeface="Times New Roman" panose="02020603050405020304" pitchFamily="18" charset="0"/>
                <a:cs typeface="Times New Roman" panose="02020603050405020304" pitchFamily="18" charset="0"/>
              </a:rPr>
              <a:t>ES TODO SIGNO NOVEDOSO </a:t>
            </a:r>
            <a:r>
              <a:rPr lang="es-MX" sz="3600" spc="120" dirty="0">
                <a:latin typeface="Times New Roman" panose="02020603050405020304" pitchFamily="18" charset="0"/>
                <a:cs typeface="Times New Roman" panose="02020603050405020304" pitchFamily="18" charset="0"/>
              </a:rPr>
              <a:t>Y CARACTERÍSTICO QUE </a:t>
            </a:r>
            <a:r>
              <a:rPr lang="es-MX" sz="3600" dirty="0">
                <a:latin typeface="Times New Roman" panose="02020603050405020304" pitchFamily="18" charset="0"/>
                <a:cs typeface="Times New Roman" panose="02020603050405020304" pitchFamily="18" charset="0"/>
              </a:rPr>
              <a:t>DISTINGUE A UN PRODUCTO O SERVICIO DE OTRO.</a:t>
            </a:r>
            <a:endParaRPr lang="es-ES"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s-MX" dirty="0">
                <a:latin typeface="Times New Roman" panose="02020603050405020304" pitchFamily="18" charset="0"/>
                <a:cs typeface="Times New Roman" panose="02020603050405020304" pitchFamily="18" charset="0"/>
              </a:rPr>
              <a:t>¿PARA QUÉ SIRVE?</a:t>
            </a:r>
            <a:endParaRPr lang="es-ES" dirty="0">
              <a:latin typeface="Times New Roman" panose="02020603050405020304" pitchFamily="18" charset="0"/>
              <a:cs typeface="Times New Roman" panose="02020603050405020304" pitchFamily="18" charset="0"/>
            </a:endParaRPr>
          </a:p>
        </p:txBody>
      </p:sp>
      <p:sp>
        <p:nvSpPr>
          <p:cNvPr id="16387" name="Rectangle 3"/>
          <p:cNvSpPr>
            <a:spLocks noGrp="1" noChangeArrowheads="1"/>
          </p:cNvSpPr>
          <p:nvPr>
            <p:ph type="body" idx="1"/>
          </p:nvPr>
        </p:nvSpPr>
        <p:spPr/>
        <p:txBody>
          <a:bodyPr/>
          <a:lstStyle/>
          <a:p>
            <a:r>
              <a:rPr lang="es-MX" sz="3600" dirty="0">
                <a:latin typeface="Times New Roman" panose="02020603050405020304" pitchFamily="18" charset="0"/>
                <a:cs typeface="Times New Roman" panose="02020603050405020304" pitchFamily="18" charset="0"/>
              </a:rPr>
              <a:t>Distinguirse frente a la competencia.</a:t>
            </a:r>
          </a:p>
          <a:p>
            <a:r>
              <a:rPr lang="es-MX" sz="3600" dirty="0">
                <a:latin typeface="Times New Roman" panose="02020603050405020304" pitchFamily="18" charset="0"/>
                <a:cs typeface="Times New Roman" panose="02020603050405020304" pitchFamily="18" charset="0"/>
              </a:rPr>
              <a:t>Indicar la procedencia empresarial.</a:t>
            </a:r>
          </a:p>
          <a:p>
            <a:r>
              <a:rPr lang="es-MX" sz="3600" dirty="0">
                <a:latin typeface="Times New Roman" panose="02020603050405020304" pitchFamily="18" charset="0"/>
                <a:cs typeface="Times New Roman" panose="02020603050405020304" pitchFamily="18" charset="0"/>
              </a:rPr>
              <a:t>Señalar calidad y características constantes.</a:t>
            </a:r>
          </a:p>
          <a:p>
            <a:r>
              <a:rPr lang="es-MX" sz="3600" dirty="0">
                <a:latin typeface="Times New Roman" panose="02020603050405020304" pitchFamily="18" charset="0"/>
                <a:cs typeface="Times New Roman" panose="02020603050405020304" pitchFamily="18" charset="0"/>
              </a:rPr>
              <a:t>Realizar y reforzar la función publicitaria.</a:t>
            </a:r>
            <a:endParaRPr lang="es-ES"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381000" y="533400"/>
            <a:ext cx="7467600" cy="366713"/>
          </a:xfrm>
          <a:prstGeom prst="rect">
            <a:avLst/>
          </a:prstGeom>
          <a:noFill/>
          <a:ln w="9525">
            <a:noFill/>
            <a:miter lim="800000"/>
            <a:headEnd/>
            <a:tailEnd/>
          </a:ln>
          <a:effectLst/>
        </p:spPr>
        <p:txBody>
          <a:bodyPr>
            <a:spAutoFit/>
          </a:bodyPr>
          <a:lstStyle/>
          <a:p>
            <a:pPr>
              <a:spcBef>
                <a:spcPct val="50000"/>
              </a:spcBef>
            </a:pPr>
            <a:r>
              <a:rPr lang="es-ES_tradnl" sz="1800" u="sng" dirty="0">
                <a:latin typeface="Times New Roman" panose="02020603050405020304" pitchFamily="18" charset="0"/>
                <a:cs typeface="Times New Roman" panose="02020603050405020304" pitchFamily="18" charset="0"/>
              </a:rPr>
              <a:t>Se puede registrar como Marca:</a:t>
            </a:r>
            <a:endParaRPr lang="es-ES" sz="1800" u="sng" dirty="0">
              <a:latin typeface="Times New Roman" panose="02020603050405020304" pitchFamily="18" charset="0"/>
              <a:cs typeface="Times New Roman" panose="02020603050405020304" pitchFamily="18" charset="0"/>
            </a:endParaRPr>
          </a:p>
        </p:txBody>
      </p:sp>
      <p:sp>
        <p:nvSpPr>
          <p:cNvPr id="13315" name="Text Box 3"/>
          <p:cNvSpPr txBox="1">
            <a:spLocks noChangeArrowheads="1"/>
          </p:cNvSpPr>
          <p:nvPr/>
        </p:nvSpPr>
        <p:spPr bwMode="auto">
          <a:xfrm>
            <a:off x="533400" y="990600"/>
            <a:ext cx="4191000" cy="4492625"/>
          </a:xfrm>
          <a:prstGeom prst="rect">
            <a:avLst/>
          </a:prstGeom>
          <a:noFill/>
          <a:ln w="9525">
            <a:noFill/>
            <a:miter lim="800000"/>
            <a:headEnd/>
            <a:tailEnd/>
          </a:ln>
          <a:effectLst/>
        </p:spPr>
        <p:txBody>
          <a:bodyPr>
            <a:spAutoFit/>
          </a:bodyPr>
          <a:lstStyle/>
          <a:p>
            <a:pPr>
              <a:spcBef>
                <a:spcPct val="50000"/>
              </a:spcBef>
              <a:buFontTx/>
              <a:buChar char="•"/>
            </a:pPr>
            <a:r>
              <a:rPr lang="es-AR" sz="1600" dirty="0">
                <a:latin typeface="Times New Roman" panose="02020603050405020304" pitchFamily="18" charset="0"/>
                <a:cs typeface="Times New Roman" panose="02020603050405020304" pitchFamily="18" charset="0"/>
              </a:rPr>
              <a:t> </a:t>
            </a:r>
            <a:r>
              <a:rPr lang="es-AR" sz="1800" dirty="0">
                <a:latin typeface="Times New Roman" panose="02020603050405020304" pitchFamily="18" charset="0"/>
                <a:cs typeface="Times New Roman" panose="02020603050405020304" pitchFamily="18" charset="0"/>
              </a:rPr>
              <a:t>Los dibujos </a:t>
            </a:r>
          </a:p>
          <a:p>
            <a:pPr>
              <a:spcBef>
                <a:spcPct val="50000"/>
              </a:spcBef>
              <a:buFontTx/>
              <a:buChar char="•"/>
            </a:pPr>
            <a:r>
              <a:rPr lang="es-AR" sz="1800" dirty="0">
                <a:latin typeface="Times New Roman" panose="02020603050405020304" pitchFamily="18" charset="0"/>
                <a:cs typeface="Times New Roman" panose="02020603050405020304" pitchFamily="18" charset="0"/>
              </a:rPr>
              <a:t> Los Emblemas</a:t>
            </a:r>
          </a:p>
          <a:p>
            <a:pPr>
              <a:spcBef>
                <a:spcPct val="50000"/>
              </a:spcBef>
              <a:buFontTx/>
              <a:buChar char="•"/>
            </a:pPr>
            <a:r>
              <a:rPr lang="es-AR" sz="1800" dirty="0">
                <a:latin typeface="Times New Roman" panose="02020603050405020304" pitchFamily="18" charset="0"/>
                <a:cs typeface="Times New Roman" panose="02020603050405020304" pitchFamily="18" charset="0"/>
              </a:rPr>
              <a:t> Los Grabados</a:t>
            </a:r>
          </a:p>
          <a:p>
            <a:pPr>
              <a:spcBef>
                <a:spcPct val="50000"/>
              </a:spcBef>
              <a:buFontTx/>
              <a:buChar char="•"/>
            </a:pPr>
            <a:r>
              <a:rPr lang="es-AR" sz="1800" dirty="0">
                <a:latin typeface="Times New Roman" panose="02020603050405020304" pitchFamily="18" charset="0"/>
                <a:cs typeface="Times New Roman" panose="02020603050405020304" pitchFamily="18" charset="0"/>
              </a:rPr>
              <a:t> Envases</a:t>
            </a:r>
          </a:p>
          <a:p>
            <a:pPr>
              <a:spcBef>
                <a:spcPct val="50000"/>
              </a:spcBef>
              <a:buFontTx/>
              <a:buChar char="•"/>
            </a:pPr>
            <a:r>
              <a:rPr lang="es-AR" sz="1800" dirty="0">
                <a:latin typeface="Times New Roman" panose="02020603050405020304" pitchFamily="18" charset="0"/>
                <a:cs typeface="Times New Roman" panose="02020603050405020304" pitchFamily="18" charset="0"/>
              </a:rPr>
              <a:t> Estampados, imágenes</a:t>
            </a:r>
          </a:p>
          <a:p>
            <a:pPr>
              <a:spcBef>
                <a:spcPct val="50000"/>
              </a:spcBef>
              <a:buFontTx/>
              <a:buChar char="•"/>
            </a:pPr>
            <a:r>
              <a:rPr lang="es-AR" sz="1800" dirty="0">
                <a:latin typeface="Times New Roman" panose="02020603050405020304" pitchFamily="18" charset="0"/>
                <a:cs typeface="Times New Roman" panose="02020603050405020304" pitchFamily="18" charset="0"/>
              </a:rPr>
              <a:t> Combinaciones de letras y números				</a:t>
            </a:r>
          </a:p>
          <a:p>
            <a:pPr>
              <a:buFontTx/>
              <a:buChar char="•"/>
            </a:pPr>
            <a:r>
              <a:rPr lang="es-AR" sz="1800" dirty="0">
                <a:latin typeface="Times New Roman" panose="02020603050405020304" pitchFamily="18" charset="0"/>
                <a:cs typeface="Times New Roman" panose="02020603050405020304" pitchFamily="18" charset="0"/>
              </a:rPr>
              <a:t> Frases publicitarias</a:t>
            </a:r>
          </a:p>
          <a:p>
            <a:pPr>
              <a:spcBef>
                <a:spcPct val="50000"/>
              </a:spcBef>
              <a:buFontTx/>
              <a:buChar char="•"/>
            </a:pPr>
            <a:r>
              <a:rPr lang="es-AR" sz="1800" dirty="0">
                <a:latin typeface="Times New Roman" panose="02020603050405020304" pitchFamily="18" charset="0"/>
                <a:cs typeface="Times New Roman" panose="02020603050405020304" pitchFamily="18" charset="0"/>
              </a:rPr>
              <a:t> Todo otro signo con “capacidad distintiva”</a:t>
            </a:r>
            <a:r>
              <a:rPr lang="es-AR" sz="1800" dirty="0">
                <a:solidFill>
                  <a:srgbClr val="666666"/>
                </a:solidFill>
                <a:latin typeface="Times New Roman" panose="02020603050405020304" pitchFamily="18" charset="0"/>
                <a:cs typeface="Times New Roman" panose="02020603050405020304" pitchFamily="18" charset="0"/>
              </a:rPr>
              <a:t> </a:t>
            </a:r>
            <a:endParaRPr lang="es-AR" sz="1800" dirty="0">
              <a:latin typeface="Times New Roman" panose="02020603050405020304" pitchFamily="18" charset="0"/>
              <a:cs typeface="Times New Roman" panose="02020603050405020304" pitchFamily="18" charset="0"/>
            </a:endParaRPr>
          </a:p>
          <a:p>
            <a:pPr>
              <a:spcBef>
                <a:spcPct val="50000"/>
              </a:spcBef>
            </a:pPr>
            <a:r>
              <a:rPr lang="es-AR" sz="1800" dirty="0">
                <a:solidFill>
                  <a:srgbClr val="666666"/>
                </a:solidFill>
                <a:latin typeface="Arial" charset="0"/>
                <a:cs typeface="Arial" charset="0"/>
              </a:rPr>
              <a:t> </a:t>
            </a:r>
            <a:endParaRPr lang="es-AR" sz="1800" dirty="0">
              <a:latin typeface="Arial" charset="0"/>
              <a:cs typeface="Times New Roman" pitchFamily="18" charset="0"/>
            </a:endParaRPr>
          </a:p>
          <a:p>
            <a:pPr>
              <a:spcBef>
                <a:spcPct val="50000"/>
              </a:spcBef>
            </a:pPr>
            <a:endParaRPr lang="es-ES" sz="1800" dirty="0">
              <a:latin typeface="Arial" charset="0"/>
            </a:endParaRPr>
          </a:p>
        </p:txBody>
      </p:sp>
      <p:pic>
        <p:nvPicPr>
          <p:cNvPr id="13316" name="Picture 4" descr="logo_top">
            <a:hlinkClick r:id="rId2"/>
          </p:cNvPr>
          <p:cNvPicPr>
            <a:picLocks noChangeAspect="1" noChangeArrowheads="1"/>
          </p:cNvPicPr>
          <p:nvPr/>
        </p:nvPicPr>
        <p:blipFill>
          <a:blip r:embed="rId3" cstate="print"/>
          <a:srcRect/>
          <a:stretch>
            <a:fillRect/>
          </a:stretch>
        </p:blipFill>
        <p:spPr bwMode="auto">
          <a:xfrm>
            <a:off x="5562600" y="1295400"/>
            <a:ext cx="2228850" cy="685800"/>
          </a:xfrm>
          <a:prstGeom prst="rect">
            <a:avLst/>
          </a:prstGeom>
          <a:noFill/>
        </p:spPr>
      </p:pic>
      <p:pic>
        <p:nvPicPr>
          <p:cNvPr id="13317" name="Picture 5" descr="Revlon S.A.">
            <a:hlinkClick r:id="rId4"/>
          </p:cNvPr>
          <p:cNvPicPr>
            <a:picLocks noChangeAspect="1" noChangeArrowheads="1"/>
          </p:cNvPicPr>
          <p:nvPr/>
        </p:nvPicPr>
        <p:blipFill>
          <a:blip r:embed="rId5" cstate="print"/>
          <a:srcRect/>
          <a:stretch>
            <a:fillRect/>
          </a:stretch>
        </p:blipFill>
        <p:spPr bwMode="auto">
          <a:xfrm>
            <a:off x="5029200" y="2590800"/>
            <a:ext cx="3657600" cy="728663"/>
          </a:xfrm>
          <a:prstGeom prst="rect">
            <a:avLst/>
          </a:prstGeom>
          <a:noFill/>
        </p:spPr>
      </p:pic>
      <p:sp>
        <p:nvSpPr>
          <p:cNvPr id="13318" name="Text Box 6"/>
          <p:cNvSpPr txBox="1">
            <a:spLocks noChangeArrowheads="1"/>
          </p:cNvSpPr>
          <p:nvPr/>
        </p:nvSpPr>
        <p:spPr bwMode="auto">
          <a:xfrm>
            <a:off x="5292080" y="3929063"/>
            <a:ext cx="3505200" cy="366713"/>
          </a:xfrm>
          <a:prstGeom prst="rect">
            <a:avLst/>
          </a:prstGeom>
          <a:noFill/>
          <a:ln w="9525">
            <a:noFill/>
            <a:miter lim="800000"/>
            <a:headEnd/>
            <a:tailEnd/>
          </a:ln>
          <a:effectLst/>
        </p:spPr>
        <p:txBody>
          <a:bodyPr>
            <a:spAutoFit/>
          </a:bodyPr>
          <a:lstStyle/>
          <a:p>
            <a:pPr>
              <a:spcBef>
                <a:spcPct val="50000"/>
              </a:spcBef>
            </a:pPr>
            <a:r>
              <a:rPr lang="es-ES_tradnl" sz="1800" dirty="0">
                <a:latin typeface="Times New Roman" panose="02020603050405020304" pitchFamily="18" charset="0"/>
                <a:cs typeface="Times New Roman" panose="02020603050405020304" pitchFamily="18" charset="0"/>
              </a:rPr>
              <a:t>“El sabor del encuentro”</a:t>
            </a:r>
            <a:endParaRPr lang="es-ES" sz="1800" dirty="0">
              <a:latin typeface="Times New Roman" panose="02020603050405020304" pitchFamily="18" charset="0"/>
              <a:cs typeface="Times New Roman" panose="02020603050405020304" pitchFamily="18" charset="0"/>
            </a:endParaRPr>
          </a:p>
        </p:txBody>
      </p:sp>
      <p:pic>
        <p:nvPicPr>
          <p:cNvPr id="13319" name="Picture 7" descr="Home"/>
          <p:cNvPicPr>
            <a:picLocks noChangeAspect="1" noChangeArrowheads="1"/>
          </p:cNvPicPr>
          <p:nvPr/>
        </p:nvPicPr>
        <p:blipFill>
          <a:blip r:embed="rId6" cstate="print"/>
          <a:srcRect/>
          <a:stretch>
            <a:fillRect/>
          </a:stretch>
        </p:blipFill>
        <p:spPr bwMode="auto">
          <a:xfrm>
            <a:off x="914400" y="4800600"/>
            <a:ext cx="2297113" cy="1782763"/>
          </a:xfrm>
          <a:prstGeom prst="rect">
            <a:avLst/>
          </a:prstGeom>
          <a:noFill/>
        </p:spPr>
      </p:pic>
      <p:pic>
        <p:nvPicPr>
          <p:cNvPr id="13320" name="Picture 8" descr="Disfrutá"/>
          <p:cNvPicPr>
            <a:picLocks noChangeAspect="1" noChangeArrowheads="1"/>
          </p:cNvPicPr>
          <p:nvPr/>
        </p:nvPicPr>
        <p:blipFill>
          <a:blip r:embed="rId7" cstate="print"/>
          <a:srcRect/>
          <a:stretch>
            <a:fillRect/>
          </a:stretch>
        </p:blipFill>
        <p:spPr bwMode="auto">
          <a:xfrm>
            <a:off x="4114800" y="4908550"/>
            <a:ext cx="3048000" cy="10668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827584" y="457032"/>
            <a:ext cx="7488832" cy="5943935"/>
          </a:xfrm>
          <a:prstGeom prst="rect">
            <a:avLst/>
          </a:prstGeom>
          <a:noFill/>
          <a:ln w="9525">
            <a:noFill/>
            <a:miter lim="800000"/>
            <a:headEnd/>
            <a:tailEnd/>
          </a:ln>
          <a:effectLst/>
        </p:spPr>
        <p:txBody>
          <a:bodyPr wrap="square">
            <a:spAutoFit/>
          </a:bodyPr>
          <a:lstStyle/>
          <a:p>
            <a:r>
              <a:rPr lang="es-AR" sz="2000" b="1" u="sng" dirty="0">
                <a:latin typeface="Times New Roman" panose="02020603050405020304" pitchFamily="18" charset="0"/>
                <a:cs typeface="Times New Roman" panose="02020603050405020304" pitchFamily="18" charset="0"/>
              </a:rPr>
              <a:t>No Pueden ser registradas (art.3º):</a:t>
            </a:r>
            <a:endParaRPr lang="es-AR" sz="2000" dirty="0">
              <a:latin typeface="Times New Roman" panose="02020603050405020304" pitchFamily="18" charset="0"/>
              <a:cs typeface="Times New Roman" panose="02020603050405020304" pitchFamily="18" charset="0"/>
            </a:endParaRPr>
          </a:p>
          <a:p>
            <a:pPr eaLnBrk="0" hangingPunct="0"/>
            <a:r>
              <a:rPr lang="es-AR" sz="1600" dirty="0">
                <a:latin typeface="Times New Roman" panose="02020603050405020304" pitchFamily="18" charset="0"/>
                <a:cs typeface="Times New Roman" panose="02020603050405020304" pitchFamily="18" charset="0"/>
              </a:rPr>
              <a:t> </a:t>
            </a:r>
          </a:p>
          <a:p>
            <a:pPr lvl="1" algn="just" eaLnBrk="0" hangingPunct="0">
              <a:lnSpc>
                <a:spcPct val="114000"/>
              </a:lnSpc>
              <a:spcAft>
                <a:spcPts val="600"/>
              </a:spcAft>
              <a:buFontTx/>
              <a:buChar char="•"/>
            </a:pPr>
            <a:r>
              <a:rPr lang="es-AR" dirty="0">
                <a:latin typeface="Times New Roman" panose="02020603050405020304" pitchFamily="18" charset="0"/>
                <a:cs typeface="Times New Roman" panose="02020603050405020304" pitchFamily="18" charset="0"/>
              </a:rPr>
              <a:t>Una marca similar o idéntica a una ya registrada o solicitada con anterioridad para distinguir los mismos productos o servicios.</a:t>
            </a:r>
            <a:endParaRPr lang="es-ES" dirty="0">
              <a:latin typeface="Times New Roman" panose="02020603050405020304" pitchFamily="18" charset="0"/>
              <a:cs typeface="Times New Roman" panose="02020603050405020304" pitchFamily="18" charset="0"/>
            </a:endParaRPr>
          </a:p>
          <a:p>
            <a:pPr lvl="1" algn="just" eaLnBrk="0" hangingPunct="0">
              <a:lnSpc>
                <a:spcPct val="114000"/>
              </a:lnSpc>
              <a:spcAft>
                <a:spcPts val="600"/>
              </a:spcAft>
              <a:buFontTx/>
              <a:buChar char="•"/>
            </a:pPr>
            <a:r>
              <a:rPr lang="es-AR" dirty="0">
                <a:latin typeface="Times New Roman" panose="02020603050405020304" pitchFamily="18" charset="0"/>
                <a:cs typeface="Times New Roman" panose="02020603050405020304" pitchFamily="18" charset="0"/>
              </a:rPr>
              <a:t>Palabras, dibujos y demás signos contrarios a la moral y las buenas costumbres.</a:t>
            </a:r>
            <a:endParaRPr lang="es-ES" dirty="0">
              <a:latin typeface="Times New Roman" panose="02020603050405020304" pitchFamily="18" charset="0"/>
              <a:cs typeface="Times New Roman" panose="02020603050405020304" pitchFamily="18" charset="0"/>
            </a:endParaRPr>
          </a:p>
          <a:p>
            <a:pPr lvl="1" algn="just" eaLnBrk="0" hangingPunct="0">
              <a:lnSpc>
                <a:spcPct val="114000"/>
              </a:lnSpc>
              <a:spcAft>
                <a:spcPts val="600"/>
              </a:spcAft>
              <a:buFontTx/>
              <a:buChar char="•"/>
            </a:pPr>
            <a:r>
              <a:rPr lang="es-AR" dirty="0">
                <a:latin typeface="Times New Roman" panose="02020603050405020304" pitchFamily="18" charset="0"/>
                <a:cs typeface="Times New Roman" panose="02020603050405020304" pitchFamily="18" charset="0"/>
              </a:rPr>
              <a:t>Palabras, nombres y símbolos que usen o deban usar la Nación, las provincias los municipios y organizaciones religiosas.</a:t>
            </a:r>
            <a:endParaRPr lang="es-ES" dirty="0">
              <a:latin typeface="Times New Roman" panose="02020603050405020304" pitchFamily="18" charset="0"/>
              <a:cs typeface="Times New Roman" panose="02020603050405020304" pitchFamily="18" charset="0"/>
            </a:endParaRPr>
          </a:p>
          <a:p>
            <a:pPr lvl="1" algn="just" eaLnBrk="0" hangingPunct="0">
              <a:lnSpc>
                <a:spcPct val="114000"/>
              </a:lnSpc>
              <a:spcAft>
                <a:spcPts val="600"/>
              </a:spcAft>
              <a:buFontTx/>
              <a:buChar char="•"/>
            </a:pPr>
            <a:r>
              <a:rPr lang="es-AR" dirty="0">
                <a:latin typeface="Times New Roman" panose="02020603050405020304" pitchFamily="18" charset="0"/>
                <a:cs typeface="Times New Roman" panose="02020603050405020304" pitchFamily="18" charset="0"/>
              </a:rPr>
              <a:t>El nombre, seudónimo o retrato de una persona sin su consentimiento o el de sus herederos hasta 4to grado inclusive.</a:t>
            </a:r>
            <a:endParaRPr lang="es-ES" dirty="0">
              <a:latin typeface="Times New Roman" panose="02020603050405020304" pitchFamily="18" charset="0"/>
              <a:cs typeface="Times New Roman" panose="02020603050405020304" pitchFamily="18" charset="0"/>
            </a:endParaRPr>
          </a:p>
          <a:p>
            <a:pPr algn="just" eaLnBrk="0" hangingPunct="0"/>
            <a:r>
              <a:rPr lang="es-AR" sz="1600" dirty="0">
                <a:latin typeface="Times New Roman" panose="02020603050405020304" pitchFamily="18" charset="0"/>
                <a:cs typeface="Times New Roman" panose="02020603050405020304" pitchFamily="18" charset="0"/>
              </a:rPr>
              <a:t> </a:t>
            </a:r>
          </a:p>
          <a:p>
            <a:pPr algn="just" eaLnBrk="0" hangingPunct="0"/>
            <a:r>
              <a:rPr lang="es-AR" sz="2000" b="1" u="sng" dirty="0">
                <a:latin typeface="Times New Roman" panose="02020603050405020304" pitchFamily="18" charset="0"/>
                <a:cs typeface="Times New Roman" panose="02020603050405020304" pitchFamily="18" charset="0"/>
              </a:rPr>
              <a:t>No  se consideran marcas y no pueden ser registradas (art.2º):</a:t>
            </a:r>
            <a:endParaRPr lang="es-AR" sz="2000" dirty="0">
              <a:latin typeface="Times New Roman" panose="02020603050405020304" pitchFamily="18" charset="0"/>
              <a:cs typeface="Times New Roman" panose="02020603050405020304" pitchFamily="18" charset="0"/>
            </a:endParaRPr>
          </a:p>
          <a:p>
            <a:pPr algn="just" eaLnBrk="0" hangingPunct="0"/>
            <a:r>
              <a:rPr lang="es-AR" sz="1600" dirty="0">
                <a:latin typeface="Times New Roman" panose="02020603050405020304" pitchFamily="18" charset="0"/>
                <a:cs typeface="Times New Roman" panose="02020603050405020304" pitchFamily="18" charset="0"/>
              </a:rPr>
              <a:t> </a:t>
            </a:r>
          </a:p>
          <a:p>
            <a:pPr lvl="1" indent="-285750" algn="just" eaLnBrk="0" hangingPunct="0">
              <a:lnSpc>
                <a:spcPct val="114000"/>
              </a:lnSpc>
              <a:spcAft>
                <a:spcPts val="600"/>
              </a:spcAft>
              <a:buFontTx/>
              <a:buChar char="•"/>
            </a:pPr>
            <a:r>
              <a:rPr lang="es-AR" dirty="0">
                <a:latin typeface="Times New Roman" panose="02020603050405020304" pitchFamily="18" charset="0"/>
                <a:cs typeface="Times New Roman" panose="02020603050405020304" pitchFamily="18" charset="0"/>
              </a:rPr>
              <a:t>Los nombres, palabras y signos que constituyan la designación necesaria o habitual del producto o servicio a distinguir.</a:t>
            </a:r>
          </a:p>
          <a:p>
            <a:pPr lvl="1" indent="-285750" algn="just" eaLnBrk="0" hangingPunct="0">
              <a:lnSpc>
                <a:spcPct val="114000"/>
              </a:lnSpc>
              <a:spcAft>
                <a:spcPts val="600"/>
              </a:spcAft>
              <a:buFontTx/>
              <a:buChar char="•"/>
            </a:pPr>
            <a:r>
              <a:rPr lang="es-AR" dirty="0">
                <a:latin typeface="Times New Roman" panose="02020603050405020304" pitchFamily="18" charset="0"/>
                <a:cs typeface="Times New Roman" panose="02020603050405020304" pitchFamily="18" charset="0"/>
              </a:rPr>
              <a:t>Los nombres, palabras , signos y Frases que hayan pasado al uso general antes de su solicitud de registro.</a:t>
            </a:r>
          </a:p>
          <a:p>
            <a:pPr eaLnBrk="0" hangingPunct="0"/>
            <a:endParaRPr lang="es-AR" sz="1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620688"/>
            <a:ext cx="8229600" cy="1143000"/>
          </a:xfrm>
        </p:spPr>
        <p:txBody>
          <a:bodyPr/>
          <a:lstStyle/>
          <a:p>
            <a:r>
              <a:rPr lang="es-MX" dirty="0">
                <a:latin typeface="Times New Roman" panose="02020603050405020304" pitchFamily="18" charset="0"/>
                <a:cs typeface="Times New Roman" panose="02020603050405020304" pitchFamily="18" charset="0"/>
              </a:rPr>
              <a:t>ARTÍCULO 1° DEL DECRETO</a:t>
            </a:r>
            <a:endParaRPr lang="es-ES" dirty="0">
              <a:latin typeface="Times New Roman" panose="02020603050405020304" pitchFamily="18" charset="0"/>
              <a:cs typeface="Times New Roman" panose="02020603050405020304" pitchFamily="18" charset="0"/>
            </a:endParaRPr>
          </a:p>
        </p:txBody>
      </p:sp>
      <p:sp>
        <p:nvSpPr>
          <p:cNvPr id="18435" name="Rectangle 3"/>
          <p:cNvSpPr>
            <a:spLocks noGrp="1" noChangeArrowheads="1"/>
          </p:cNvSpPr>
          <p:nvPr>
            <p:ph type="body" idx="1"/>
          </p:nvPr>
        </p:nvSpPr>
        <p:spPr>
          <a:xfrm>
            <a:off x="647564" y="2132856"/>
            <a:ext cx="7848872" cy="3989040"/>
          </a:xfrm>
        </p:spPr>
        <p:txBody>
          <a:bodyPr/>
          <a:lstStyle/>
          <a:p>
            <a:pPr algn="just">
              <a:spcAft>
                <a:spcPts val="1200"/>
              </a:spcAft>
            </a:pPr>
            <a:r>
              <a:rPr lang="es-MX" dirty="0">
                <a:latin typeface="Times New Roman" panose="02020603050405020304" pitchFamily="18" charset="0"/>
                <a:cs typeface="Times New Roman" panose="02020603050405020304" pitchFamily="18" charset="0"/>
              </a:rPr>
              <a:t>ESTABLECE UNA CLASIFICACIÓN DE PRODUCTOS Y SERVICIOS PARA EL REGISTRO DE MARCAS.</a:t>
            </a:r>
          </a:p>
          <a:p>
            <a:pPr>
              <a:spcAft>
                <a:spcPts val="1200"/>
              </a:spcAft>
            </a:pPr>
            <a:r>
              <a:rPr lang="es-MX" dirty="0">
                <a:latin typeface="Times New Roman" panose="02020603050405020304" pitchFamily="18" charset="0"/>
                <a:cs typeface="Times New Roman" panose="02020603050405020304" pitchFamily="18" charset="0"/>
              </a:rPr>
              <a:t>EXISTEN CLASES DIFERENTES:</a:t>
            </a:r>
          </a:p>
          <a:p>
            <a:pPr lvl="4">
              <a:buFont typeface="Wingdings" pitchFamily="2" charset="2"/>
              <a:buChar char="Ø"/>
            </a:pPr>
            <a:r>
              <a:rPr lang="es-MX" sz="2800" dirty="0">
                <a:latin typeface="Times New Roman" panose="02020603050405020304" pitchFamily="18" charset="0"/>
                <a:cs typeface="Times New Roman" panose="02020603050405020304" pitchFamily="18" charset="0"/>
              </a:rPr>
              <a:t>     PARA PRODUCTOS</a:t>
            </a:r>
          </a:p>
          <a:p>
            <a:pPr lvl="4">
              <a:buFont typeface="Wingdings" pitchFamily="2" charset="2"/>
              <a:buChar char="Ø"/>
            </a:pPr>
            <a:r>
              <a:rPr lang="es-MX" sz="2800" dirty="0">
                <a:latin typeface="Times New Roman" panose="02020603050405020304" pitchFamily="18" charset="0"/>
                <a:cs typeface="Times New Roman" panose="02020603050405020304" pitchFamily="18" charset="0"/>
              </a:rPr>
              <a:t>     PARA SERVICIOS</a:t>
            </a:r>
            <a:endParaRPr lang="es-E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s-MX" dirty="0">
                <a:latin typeface="Times New Roman" panose="02020603050405020304" pitchFamily="18" charset="0"/>
                <a:cs typeface="Times New Roman" panose="02020603050405020304" pitchFamily="18" charset="0"/>
              </a:rPr>
              <a:t>ARTÍCULO 5</a:t>
            </a:r>
            <a:endParaRPr lang="es-ES" dirty="0">
              <a:latin typeface="Times New Roman" panose="02020603050405020304" pitchFamily="18" charset="0"/>
              <a:cs typeface="Times New Roman" panose="02020603050405020304" pitchFamily="18" charset="0"/>
            </a:endParaRPr>
          </a:p>
        </p:txBody>
      </p:sp>
      <p:sp>
        <p:nvSpPr>
          <p:cNvPr id="17411" name="Rectangle 3"/>
          <p:cNvSpPr>
            <a:spLocks noGrp="1" noChangeArrowheads="1"/>
          </p:cNvSpPr>
          <p:nvPr>
            <p:ph type="body" idx="1"/>
          </p:nvPr>
        </p:nvSpPr>
        <p:spPr>
          <a:xfrm>
            <a:off x="827584" y="1844824"/>
            <a:ext cx="7488832" cy="3960440"/>
          </a:xfrm>
        </p:spPr>
        <p:txBody>
          <a:bodyPr/>
          <a:lstStyle/>
          <a:p>
            <a:pPr algn="just">
              <a:spcAft>
                <a:spcPts val="1200"/>
              </a:spcAft>
            </a:pPr>
            <a:r>
              <a:rPr lang="es-MX" sz="3600" dirty="0">
                <a:latin typeface="Times New Roman" panose="02020603050405020304" pitchFamily="18" charset="0"/>
                <a:cs typeface="Times New Roman" panose="02020603050405020304" pitchFamily="18" charset="0"/>
              </a:rPr>
              <a:t>EL TÉRMINO DE DURACIÓN DE LA MARCA REGISTRADA SERÁ DE 10 AÑOS.</a:t>
            </a:r>
          </a:p>
          <a:p>
            <a:pPr algn="just">
              <a:spcAft>
                <a:spcPts val="1200"/>
              </a:spcAft>
            </a:pPr>
            <a:r>
              <a:rPr lang="es-MX" sz="3600" dirty="0">
                <a:latin typeface="Times New Roman" panose="02020603050405020304" pitchFamily="18" charset="0"/>
                <a:cs typeface="Times New Roman" panose="02020603050405020304" pitchFamily="18" charset="0"/>
              </a:rPr>
              <a:t>PUEDE SER RENOVADA SI FUE UTILIZADA EN LOS ÚLTIMOS 5 AÑOS.</a:t>
            </a:r>
            <a:endParaRPr lang="es-E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827584" y="2020922"/>
            <a:ext cx="7488832" cy="3539430"/>
          </a:xfrm>
          <a:prstGeom prst="rect">
            <a:avLst/>
          </a:prstGeom>
          <a:noFill/>
          <a:ln w="9525">
            <a:noFill/>
            <a:miter lim="800000"/>
            <a:headEnd/>
            <a:tailEnd/>
          </a:ln>
        </p:spPr>
        <p:txBody>
          <a:bodyPr wrap="square">
            <a:spAutoFit/>
          </a:bodyPr>
          <a:lstStyle/>
          <a:p>
            <a:pPr algn="ctr">
              <a:spcAft>
                <a:spcPts val="0"/>
              </a:spcAft>
            </a:pPr>
            <a:r>
              <a:rPr lang="es-ES" sz="4400" b="1" dirty="0">
                <a:latin typeface="Times New Roman" pitchFamily="18" charset="0"/>
              </a:rPr>
              <a:t>ANEXO II – VÍDEOS</a:t>
            </a:r>
          </a:p>
          <a:p>
            <a:pPr algn="ctr">
              <a:spcAft>
                <a:spcPts val="1200"/>
              </a:spcAft>
            </a:pPr>
            <a:endParaRPr lang="es-ES" b="1" dirty="0">
              <a:latin typeface="Times New Roman" pitchFamily="18" charset="0"/>
            </a:endParaRPr>
          </a:p>
          <a:p>
            <a:pPr algn="ctr"/>
            <a:r>
              <a:rPr lang="es-ES" sz="2400" i="1" dirty="0">
                <a:latin typeface="Times New Roman" pitchFamily="18" charset="0"/>
                <a:hlinkClick r:id="rId3"/>
              </a:rPr>
              <a:t>https://www.youtube.com/watch?v=ASw7swjeuw0&amp;list=PLCDNWdUdiFUDkUp2ZD0azaoBwOoHa9zYS&amp;index=4</a:t>
            </a:r>
            <a:endParaRPr lang="es-ES" sz="2400" i="1" dirty="0">
              <a:latin typeface="Times New Roman" pitchFamily="18" charset="0"/>
            </a:endParaRPr>
          </a:p>
          <a:p>
            <a:pPr algn="ctr"/>
            <a:endParaRPr lang="es-ES" sz="2400" i="1" dirty="0">
              <a:latin typeface="Times New Roman" pitchFamily="18" charset="0"/>
            </a:endParaRPr>
          </a:p>
          <a:p>
            <a:pPr algn="ctr"/>
            <a:r>
              <a:rPr lang="es-ES" sz="2400" i="1" dirty="0">
                <a:latin typeface="Times New Roman" pitchFamily="18" charset="0"/>
                <a:hlinkClick r:id="rId4"/>
              </a:rPr>
              <a:t>https://www.youtube.com/watch?v=Kat-Gkk8V18</a:t>
            </a:r>
            <a:endParaRPr lang="es-ES" sz="2400" i="1" dirty="0">
              <a:latin typeface="Times New Roman" pitchFamily="18" charset="0"/>
            </a:endParaRPr>
          </a:p>
          <a:p>
            <a:pPr algn="ctr"/>
            <a:endParaRPr lang="es-ES" sz="2400" i="1" dirty="0">
              <a:latin typeface="Times New Roman" pitchFamily="18" charset="0"/>
            </a:endParaRPr>
          </a:p>
          <a:p>
            <a:pPr algn="ctr"/>
            <a:endParaRPr lang="es-ES" sz="3200" dirty="0">
              <a:latin typeface="Times New Roman" pitchFamily="18" charset="0"/>
            </a:endParaRPr>
          </a:p>
        </p:txBody>
      </p:sp>
    </p:spTree>
    <p:extLst>
      <p:ext uri="{BB962C8B-B14F-4D97-AF65-F5344CB8AC3E}">
        <p14:creationId xmlns:p14="http://schemas.microsoft.com/office/powerpoint/2010/main" val="50645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39750" y="260350"/>
            <a:ext cx="8353425" cy="6167842"/>
          </a:xfrm>
          <a:prstGeom prst="rect">
            <a:avLst/>
          </a:prstGeom>
          <a:noFill/>
          <a:ln w="9525">
            <a:noFill/>
            <a:miter lim="800000"/>
            <a:headEnd/>
            <a:tailEnd/>
          </a:ln>
        </p:spPr>
        <p:txBody>
          <a:bodyPr>
            <a:spAutoFit/>
          </a:bodyPr>
          <a:lstStyle/>
          <a:p>
            <a:pPr>
              <a:spcBef>
                <a:spcPct val="20000"/>
              </a:spcBef>
            </a:pPr>
            <a:r>
              <a:rPr lang="es-ES" sz="2400" b="1" u="sng" dirty="0">
                <a:latin typeface="Times New Roman" pitchFamily="18" charset="0"/>
              </a:rPr>
              <a:t>Art 1º</a:t>
            </a:r>
            <a:endParaRPr lang="es-ES" sz="2400" i="1" u="sng" dirty="0">
              <a:latin typeface="Times New Roman" pitchFamily="18" charset="0"/>
            </a:endParaRPr>
          </a:p>
          <a:p>
            <a:pPr>
              <a:spcBef>
                <a:spcPct val="20000"/>
              </a:spcBef>
            </a:pPr>
            <a:r>
              <a:rPr lang="es-ES" i="1" dirty="0">
                <a:latin typeface="Times New Roman" pitchFamily="18" charset="0"/>
              </a:rPr>
              <a:t>(Artículo sustituido por art. 1° de la Ley N° 25.036 B.O. 11/11/1998)</a:t>
            </a:r>
            <a:endParaRPr lang="es-ES" dirty="0">
              <a:latin typeface="Times New Roman" pitchFamily="18" charset="0"/>
            </a:endParaRPr>
          </a:p>
          <a:p>
            <a:pPr>
              <a:spcBef>
                <a:spcPct val="20000"/>
              </a:spcBef>
            </a:pPr>
            <a:r>
              <a:rPr lang="es-ES" sz="2200" dirty="0">
                <a:latin typeface="Times New Roman" pitchFamily="18" charset="0"/>
              </a:rPr>
              <a:t>En esta Ley, las obras científicas, literarias y artísticas comprenden:</a:t>
            </a:r>
          </a:p>
          <a:p>
            <a:pPr>
              <a:spcBef>
                <a:spcPct val="20000"/>
              </a:spcBef>
              <a:buFont typeface="Wingdings" pitchFamily="2" charset="2"/>
              <a:buChar char="ü"/>
            </a:pPr>
            <a:r>
              <a:rPr lang="es-ES" sz="2200" dirty="0">
                <a:latin typeface="Times New Roman" pitchFamily="18" charset="0"/>
              </a:rPr>
              <a:t>escritos de toda naturaleza y extensión, programas de computación fuente y objeto; compilaciones de datos o de otros materiales; </a:t>
            </a:r>
          </a:p>
          <a:p>
            <a:pPr>
              <a:spcBef>
                <a:spcPct val="20000"/>
              </a:spcBef>
              <a:buFont typeface="Wingdings" pitchFamily="2" charset="2"/>
              <a:buChar char="ü"/>
            </a:pPr>
            <a:r>
              <a:rPr lang="es-ES" sz="2200" dirty="0">
                <a:latin typeface="Times New Roman" pitchFamily="18" charset="0"/>
              </a:rPr>
              <a:t>obras dramáticas y/o musicales, </a:t>
            </a:r>
          </a:p>
          <a:p>
            <a:pPr>
              <a:spcBef>
                <a:spcPct val="20000"/>
              </a:spcBef>
              <a:buFont typeface="Wingdings" pitchFamily="2" charset="2"/>
              <a:buChar char="ü"/>
            </a:pPr>
            <a:r>
              <a:rPr lang="es-ES" sz="2200" dirty="0">
                <a:latin typeface="Times New Roman" pitchFamily="18" charset="0"/>
              </a:rPr>
              <a:t>cinematográficas, coreográficas y pantomímicas; </a:t>
            </a:r>
          </a:p>
          <a:p>
            <a:pPr>
              <a:spcBef>
                <a:spcPct val="20000"/>
              </a:spcBef>
              <a:buFont typeface="Wingdings" pitchFamily="2" charset="2"/>
              <a:buChar char="ü"/>
            </a:pPr>
            <a:r>
              <a:rPr lang="es-ES" sz="2200" dirty="0">
                <a:latin typeface="Times New Roman" pitchFamily="18" charset="0"/>
              </a:rPr>
              <a:t>obras de dibujo, pintura, escultura, arquitectura; </a:t>
            </a:r>
          </a:p>
          <a:p>
            <a:pPr>
              <a:spcBef>
                <a:spcPct val="20000"/>
              </a:spcBef>
              <a:buFont typeface="Wingdings" pitchFamily="2" charset="2"/>
              <a:buChar char="ü"/>
            </a:pPr>
            <a:r>
              <a:rPr lang="es-ES" sz="2200" dirty="0">
                <a:latin typeface="Times New Roman" pitchFamily="18" charset="0"/>
              </a:rPr>
              <a:t>modelos y obras de arte o ciencia aplicadas al comercio o a la industria; </a:t>
            </a:r>
          </a:p>
          <a:p>
            <a:pPr>
              <a:spcBef>
                <a:spcPct val="20000"/>
              </a:spcBef>
              <a:buFont typeface="Wingdings" pitchFamily="2" charset="2"/>
              <a:buChar char="ü"/>
            </a:pPr>
            <a:r>
              <a:rPr lang="es-ES" sz="2200" dirty="0">
                <a:latin typeface="Times New Roman" pitchFamily="18" charset="0"/>
              </a:rPr>
              <a:t>impresos, planos y mapas; </a:t>
            </a:r>
          </a:p>
          <a:p>
            <a:pPr>
              <a:spcBef>
                <a:spcPct val="20000"/>
              </a:spcBef>
              <a:buFont typeface="Wingdings" pitchFamily="2" charset="2"/>
              <a:buChar char="ü"/>
            </a:pPr>
            <a:r>
              <a:rPr lang="es-ES" sz="2200" dirty="0">
                <a:latin typeface="Times New Roman" pitchFamily="18" charset="0"/>
              </a:rPr>
              <a:t>los plásticos, fotografías, grabados y fonogramas.</a:t>
            </a:r>
          </a:p>
          <a:p>
            <a:pPr>
              <a:spcBef>
                <a:spcPct val="20000"/>
              </a:spcBef>
              <a:buFont typeface="Wingdings" pitchFamily="2" charset="2"/>
              <a:buNone/>
            </a:pPr>
            <a:endParaRPr lang="es-ES" sz="1600" dirty="0">
              <a:latin typeface="Times New Roman" pitchFamily="18" charset="0"/>
            </a:endParaRPr>
          </a:p>
          <a:p>
            <a:pPr>
              <a:spcBef>
                <a:spcPct val="20000"/>
              </a:spcBef>
            </a:pPr>
            <a:r>
              <a:rPr lang="es-ES" sz="2200" dirty="0">
                <a:latin typeface="Times New Roman" pitchFamily="18" charset="0"/>
              </a:rPr>
              <a:t>En general:</a:t>
            </a:r>
          </a:p>
          <a:p>
            <a:pPr>
              <a:spcBef>
                <a:spcPct val="20000"/>
              </a:spcBef>
            </a:pPr>
            <a:r>
              <a:rPr lang="es-ES" sz="2200" dirty="0">
                <a:effectLst>
                  <a:outerShdw blurRad="38100" dist="38100" dir="2700000" algn="tl">
                    <a:srgbClr val="000000">
                      <a:alpha val="43137"/>
                    </a:srgbClr>
                  </a:outerShdw>
                </a:effectLst>
                <a:latin typeface="Times New Roman" pitchFamily="18" charset="0"/>
              </a:rPr>
              <a:t>“</a:t>
            </a:r>
            <a:r>
              <a:rPr lang="es-ES" sz="2200" u="sng" dirty="0">
                <a:effectLst>
                  <a:outerShdw blurRad="38100" dist="38100" dir="2700000" algn="tl">
                    <a:srgbClr val="000000">
                      <a:alpha val="43137"/>
                    </a:srgbClr>
                  </a:outerShdw>
                </a:effectLst>
                <a:latin typeface="Times New Roman" pitchFamily="18" charset="0"/>
              </a:rPr>
              <a:t>toda producción científica, literaria, artística o didáctica sea cual fuere el procedimiento de reproducción</a:t>
            </a:r>
            <a:r>
              <a:rPr lang="es-ES" sz="2200" dirty="0">
                <a:effectLst>
                  <a:outerShdw blurRad="38100" dist="38100" dir="2700000" algn="tl">
                    <a:srgbClr val="000000">
                      <a:alpha val="43137"/>
                    </a:srgbClr>
                  </a:outerShdw>
                </a:effectLst>
                <a:latin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2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22">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122">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122">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22">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122">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1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611188" y="260350"/>
            <a:ext cx="8064500" cy="6238875"/>
          </a:xfrm>
          <a:prstGeom prst="rect">
            <a:avLst/>
          </a:prstGeom>
          <a:noFill/>
          <a:ln w="9525">
            <a:noFill/>
            <a:miter lim="800000"/>
            <a:headEnd/>
            <a:tailEnd/>
          </a:ln>
        </p:spPr>
        <p:txBody>
          <a:bodyPr>
            <a:spAutoFit/>
          </a:bodyPr>
          <a:lstStyle/>
          <a:p>
            <a:pPr>
              <a:spcBef>
                <a:spcPct val="20000"/>
              </a:spcBef>
            </a:pPr>
            <a:r>
              <a:rPr lang="es-ES" sz="2100" dirty="0">
                <a:effectLst>
                  <a:outerShdw blurRad="38100" dist="38100" dir="2700000" algn="tl">
                    <a:srgbClr val="000000">
                      <a:alpha val="43137"/>
                    </a:srgbClr>
                  </a:outerShdw>
                </a:effectLst>
                <a:latin typeface="Times New Roman" pitchFamily="18" charset="0"/>
              </a:rPr>
              <a:t>La protección abarca la expresión de:</a:t>
            </a:r>
          </a:p>
          <a:p>
            <a:pPr>
              <a:spcBef>
                <a:spcPct val="20000"/>
              </a:spcBef>
              <a:buFont typeface="Wingdings" pitchFamily="2" charset="2"/>
              <a:buChar char="ü"/>
            </a:pPr>
            <a:r>
              <a:rPr lang="es-ES" sz="2100" dirty="0">
                <a:effectLst>
                  <a:outerShdw blurRad="38100" dist="38100" dir="2700000" algn="tl">
                    <a:srgbClr val="000000">
                      <a:alpha val="43137"/>
                    </a:srgbClr>
                  </a:outerShdw>
                </a:effectLst>
                <a:latin typeface="Times New Roman" pitchFamily="18" charset="0"/>
              </a:rPr>
              <a:t>ideas</a:t>
            </a:r>
          </a:p>
          <a:p>
            <a:pPr>
              <a:spcBef>
                <a:spcPct val="20000"/>
              </a:spcBef>
              <a:buFont typeface="Wingdings" pitchFamily="2" charset="2"/>
              <a:buChar char="ü"/>
            </a:pPr>
            <a:r>
              <a:rPr lang="es-ES" sz="2100" dirty="0">
                <a:effectLst>
                  <a:outerShdw blurRad="38100" dist="38100" dir="2700000" algn="tl">
                    <a:srgbClr val="000000">
                      <a:alpha val="43137"/>
                    </a:srgbClr>
                  </a:outerShdw>
                </a:effectLst>
                <a:latin typeface="Times New Roman" pitchFamily="18" charset="0"/>
              </a:rPr>
              <a:t>procedimientos</a:t>
            </a:r>
          </a:p>
          <a:p>
            <a:pPr>
              <a:spcBef>
                <a:spcPct val="20000"/>
              </a:spcBef>
              <a:buFont typeface="Wingdings" pitchFamily="2" charset="2"/>
              <a:buChar char="ü"/>
            </a:pPr>
            <a:r>
              <a:rPr lang="es-ES" sz="2100" dirty="0">
                <a:effectLst>
                  <a:outerShdw blurRad="38100" dist="38100" dir="2700000" algn="tl">
                    <a:srgbClr val="000000">
                      <a:alpha val="43137"/>
                    </a:srgbClr>
                  </a:outerShdw>
                </a:effectLst>
                <a:latin typeface="Times New Roman" pitchFamily="18" charset="0"/>
              </a:rPr>
              <a:t>métodos de operación </a:t>
            </a:r>
          </a:p>
          <a:p>
            <a:pPr>
              <a:spcBef>
                <a:spcPct val="20000"/>
              </a:spcBef>
              <a:buFont typeface="Wingdings" pitchFamily="2" charset="2"/>
              <a:buChar char="ü"/>
            </a:pPr>
            <a:r>
              <a:rPr lang="es-ES" sz="2100" dirty="0">
                <a:effectLst>
                  <a:outerShdw blurRad="38100" dist="38100" dir="2700000" algn="tl">
                    <a:srgbClr val="000000">
                      <a:alpha val="43137"/>
                    </a:srgbClr>
                  </a:outerShdw>
                </a:effectLst>
                <a:latin typeface="Times New Roman" pitchFamily="18" charset="0"/>
              </a:rPr>
              <a:t>conceptos matemáticos </a:t>
            </a:r>
          </a:p>
          <a:p>
            <a:pPr>
              <a:spcBef>
                <a:spcPct val="20000"/>
              </a:spcBef>
              <a:buFont typeface="Wingdings" pitchFamily="2" charset="2"/>
              <a:buChar char="ü"/>
            </a:pPr>
            <a:r>
              <a:rPr lang="es-ES" sz="2100" dirty="0">
                <a:effectLst>
                  <a:outerShdw blurRad="38100" dist="38100" dir="2700000" algn="tl">
                    <a:srgbClr val="000000">
                      <a:alpha val="43137"/>
                    </a:srgbClr>
                  </a:outerShdw>
                </a:effectLst>
                <a:latin typeface="Times New Roman" pitchFamily="18" charset="0"/>
              </a:rPr>
              <a:t>pero no esas ideas, procedimientos, métodos y conceptos en sí.</a:t>
            </a:r>
            <a:endParaRPr lang="es-ES" sz="2100" b="1" dirty="0">
              <a:effectLst>
                <a:outerShdw blurRad="38100" dist="38100" dir="2700000" algn="tl">
                  <a:srgbClr val="000000">
                    <a:alpha val="43137"/>
                  </a:srgbClr>
                </a:outerShdw>
              </a:effectLst>
              <a:latin typeface="Times New Roman" pitchFamily="18" charset="0"/>
            </a:endParaRPr>
          </a:p>
          <a:p>
            <a:pPr>
              <a:spcBef>
                <a:spcPct val="40000"/>
              </a:spcBef>
            </a:pPr>
            <a:r>
              <a:rPr lang="es-ES" sz="2400" b="1">
                <a:effectLst>
                  <a:outerShdw blurRad="38100" dist="38100" dir="2700000" algn="tl">
                    <a:srgbClr val="000000">
                      <a:alpha val="43137"/>
                    </a:srgbClr>
                  </a:outerShdw>
                </a:effectLst>
                <a:latin typeface="Times New Roman" pitchFamily="18" charset="0"/>
              </a:rPr>
              <a:t>*</a:t>
            </a:r>
            <a:r>
              <a:rPr lang="es-ES" sz="2400" b="1" u="sng">
                <a:effectLst>
                  <a:outerShdw blurRad="38100" dist="38100" dir="2700000" algn="tl">
                    <a:srgbClr val="000000">
                      <a:alpha val="43137"/>
                    </a:srgbClr>
                  </a:outerShdw>
                </a:effectLst>
                <a:latin typeface="Times New Roman" pitchFamily="18" charset="0"/>
              </a:rPr>
              <a:t>Art</a:t>
            </a:r>
            <a:r>
              <a:rPr lang="es-ES" sz="2400" b="1" u="sng" dirty="0">
                <a:effectLst>
                  <a:outerShdw blurRad="38100" dist="38100" dir="2700000" algn="tl">
                    <a:srgbClr val="000000">
                      <a:alpha val="43137"/>
                    </a:srgbClr>
                  </a:outerShdw>
                </a:effectLst>
                <a:latin typeface="Times New Roman" pitchFamily="18" charset="0"/>
              </a:rPr>
              <a:t>. 2°.</a:t>
            </a:r>
            <a:r>
              <a:rPr lang="es-ES" sz="2100" u="sng" dirty="0">
                <a:effectLst>
                  <a:outerShdw blurRad="38100" dist="38100" dir="2700000" algn="tl">
                    <a:srgbClr val="000000">
                      <a:alpha val="43137"/>
                    </a:srgbClr>
                  </a:outerShdw>
                </a:effectLst>
                <a:latin typeface="Times New Roman" pitchFamily="18" charset="0"/>
              </a:rPr>
              <a:t> </a:t>
            </a:r>
            <a:r>
              <a:rPr lang="es-ES" sz="2100" dirty="0">
                <a:effectLst>
                  <a:outerShdw blurRad="38100" dist="38100" dir="2700000" algn="tl">
                    <a:srgbClr val="000000">
                      <a:alpha val="43137"/>
                    </a:srgbClr>
                  </a:outerShdw>
                </a:effectLst>
                <a:latin typeface="Times New Roman" pitchFamily="18" charset="0"/>
              </a:rPr>
              <a:t>– El derecho de propiedad comprende, para el autor, las facultades de: </a:t>
            </a:r>
          </a:p>
          <a:p>
            <a:pPr>
              <a:spcBef>
                <a:spcPct val="20000"/>
              </a:spcBef>
              <a:buFont typeface="Wingdings" pitchFamily="2" charset="2"/>
              <a:buChar char="ü"/>
            </a:pPr>
            <a:r>
              <a:rPr lang="es-ES" sz="2100" dirty="0">
                <a:effectLst>
                  <a:outerShdw blurRad="38100" dist="38100" dir="2700000" algn="tl">
                    <a:srgbClr val="000000">
                      <a:alpha val="43137"/>
                    </a:srgbClr>
                  </a:outerShdw>
                </a:effectLst>
                <a:latin typeface="Times New Roman" pitchFamily="18" charset="0"/>
              </a:rPr>
              <a:t>disponer de ella</a:t>
            </a:r>
          </a:p>
          <a:p>
            <a:pPr>
              <a:spcBef>
                <a:spcPct val="20000"/>
              </a:spcBef>
              <a:buFont typeface="Wingdings" pitchFamily="2" charset="2"/>
              <a:buChar char="ü"/>
            </a:pPr>
            <a:r>
              <a:rPr lang="es-ES" sz="2100" dirty="0">
                <a:effectLst>
                  <a:outerShdw blurRad="38100" dist="38100" dir="2700000" algn="tl">
                    <a:srgbClr val="000000">
                      <a:alpha val="43137"/>
                    </a:srgbClr>
                  </a:outerShdw>
                </a:effectLst>
                <a:latin typeface="Times New Roman" pitchFamily="18" charset="0"/>
              </a:rPr>
              <a:t>publicarla</a:t>
            </a:r>
          </a:p>
          <a:p>
            <a:pPr>
              <a:spcBef>
                <a:spcPct val="20000"/>
              </a:spcBef>
              <a:buFont typeface="Wingdings" pitchFamily="2" charset="2"/>
              <a:buChar char="ü"/>
            </a:pPr>
            <a:r>
              <a:rPr lang="es-ES" sz="2100" dirty="0">
                <a:effectLst>
                  <a:outerShdw blurRad="38100" dist="38100" dir="2700000" algn="tl">
                    <a:srgbClr val="000000">
                      <a:alpha val="43137"/>
                    </a:srgbClr>
                  </a:outerShdw>
                </a:effectLst>
                <a:latin typeface="Times New Roman" pitchFamily="18" charset="0"/>
              </a:rPr>
              <a:t>ejecutarla  </a:t>
            </a:r>
          </a:p>
          <a:p>
            <a:pPr>
              <a:spcBef>
                <a:spcPct val="20000"/>
              </a:spcBef>
              <a:buFont typeface="Wingdings" pitchFamily="2" charset="2"/>
              <a:buChar char="ü"/>
            </a:pPr>
            <a:r>
              <a:rPr lang="es-ES" sz="2100" dirty="0">
                <a:effectLst>
                  <a:outerShdw blurRad="38100" dist="38100" dir="2700000" algn="tl">
                    <a:srgbClr val="000000">
                      <a:alpha val="43137"/>
                    </a:srgbClr>
                  </a:outerShdw>
                </a:effectLst>
                <a:latin typeface="Times New Roman" pitchFamily="18" charset="0"/>
              </a:rPr>
              <a:t>representarla</a:t>
            </a:r>
          </a:p>
          <a:p>
            <a:pPr>
              <a:spcBef>
                <a:spcPct val="20000"/>
              </a:spcBef>
              <a:buFont typeface="Wingdings" pitchFamily="2" charset="2"/>
              <a:buChar char="ü"/>
            </a:pPr>
            <a:r>
              <a:rPr lang="es-ES" sz="2100" dirty="0">
                <a:effectLst>
                  <a:outerShdw blurRad="38100" dist="38100" dir="2700000" algn="tl">
                    <a:srgbClr val="000000">
                      <a:alpha val="43137"/>
                    </a:srgbClr>
                  </a:outerShdw>
                </a:effectLst>
                <a:latin typeface="Times New Roman" pitchFamily="18" charset="0"/>
              </a:rPr>
              <a:t>exponerla en público</a:t>
            </a:r>
          </a:p>
          <a:p>
            <a:pPr>
              <a:spcBef>
                <a:spcPct val="20000"/>
              </a:spcBef>
              <a:buFont typeface="Wingdings" pitchFamily="2" charset="2"/>
              <a:buChar char="ü"/>
            </a:pPr>
            <a:r>
              <a:rPr lang="es-ES" sz="2100" dirty="0">
                <a:effectLst>
                  <a:outerShdw blurRad="38100" dist="38100" dir="2700000" algn="tl">
                    <a:srgbClr val="000000">
                      <a:alpha val="43137"/>
                    </a:srgbClr>
                  </a:outerShdw>
                </a:effectLst>
                <a:latin typeface="Times New Roman" pitchFamily="18" charset="0"/>
              </a:rPr>
              <a:t>enajenarla </a:t>
            </a:r>
          </a:p>
          <a:p>
            <a:pPr>
              <a:spcBef>
                <a:spcPct val="20000"/>
              </a:spcBef>
              <a:buFont typeface="Wingdings" pitchFamily="2" charset="2"/>
              <a:buChar char="ü"/>
            </a:pPr>
            <a:r>
              <a:rPr lang="es-ES" sz="2100" dirty="0">
                <a:effectLst>
                  <a:outerShdw blurRad="38100" dist="38100" dir="2700000" algn="tl">
                    <a:srgbClr val="000000">
                      <a:alpha val="43137"/>
                    </a:srgbClr>
                  </a:outerShdw>
                </a:effectLst>
                <a:latin typeface="Times New Roman" pitchFamily="18" charset="0"/>
              </a:rPr>
              <a:t>traducirla, adaptarla o de autorizar su traducción </a:t>
            </a:r>
          </a:p>
          <a:p>
            <a:pPr>
              <a:spcBef>
                <a:spcPct val="20000"/>
              </a:spcBef>
              <a:buFont typeface="Wingdings" pitchFamily="2" charset="2"/>
              <a:buChar char="ü"/>
            </a:pPr>
            <a:r>
              <a:rPr lang="es-ES" sz="2100" dirty="0">
                <a:effectLst>
                  <a:outerShdw blurRad="38100" dist="38100" dir="2700000" algn="tl">
                    <a:srgbClr val="000000">
                      <a:alpha val="43137"/>
                    </a:srgbClr>
                  </a:outerShdw>
                </a:effectLst>
                <a:latin typeface="Times New Roman" pitchFamily="18" charset="0"/>
              </a:rPr>
              <a:t>reproducirla en cualquier forma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663575" y="207963"/>
            <a:ext cx="8085138" cy="6175375"/>
          </a:xfrm>
          <a:prstGeom prst="rect">
            <a:avLst/>
          </a:prstGeom>
          <a:noFill/>
          <a:ln w="9525">
            <a:noFill/>
            <a:miter lim="800000"/>
            <a:headEnd/>
            <a:tailEnd/>
          </a:ln>
        </p:spPr>
        <p:txBody>
          <a:bodyPr>
            <a:spAutoFit/>
          </a:bodyPr>
          <a:lstStyle/>
          <a:p>
            <a:pPr>
              <a:spcBef>
                <a:spcPct val="20000"/>
              </a:spcBef>
            </a:pPr>
            <a:r>
              <a:rPr lang="es-ES" sz="2200" b="1" dirty="0">
                <a:latin typeface="Times New Roman" pitchFamily="18" charset="0"/>
              </a:rPr>
              <a:t>Art. 3°.</a:t>
            </a:r>
            <a:r>
              <a:rPr lang="es-ES" sz="2200" dirty="0">
                <a:latin typeface="Times New Roman" pitchFamily="18" charset="0"/>
              </a:rPr>
              <a:t> – De las obras anónimas o seudónimas</a:t>
            </a:r>
          </a:p>
          <a:p>
            <a:pPr>
              <a:spcBef>
                <a:spcPct val="50000"/>
              </a:spcBef>
            </a:pPr>
            <a:r>
              <a:rPr lang="es-ES" sz="2200" dirty="0">
                <a:latin typeface="Times New Roman" pitchFamily="18" charset="0"/>
              </a:rPr>
              <a:t>Editor: </a:t>
            </a:r>
          </a:p>
          <a:p>
            <a:pPr>
              <a:spcBef>
                <a:spcPct val="20000"/>
              </a:spcBef>
              <a:buFont typeface="Wingdings" pitchFamily="2" charset="2"/>
              <a:buChar char="ü"/>
            </a:pPr>
            <a:r>
              <a:rPr lang="es-ES" sz="2200" dirty="0">
                <a:latin typeface="Times New Roman" pitchFamily="18" charset="0"/>
              </a:rPr>
              <a:t>Derechos y las obligaciones del autor</a:t>
            </a:r>
          </a:p>
          <a:p>
            <a:pPr>
              <a:spcBef>
                <a:spcPct val="50000"/>
              </a:spcBef>
            </a:pPr>
            <a:r>
              <a:rPr lang="es-ES" sz="2200" dirty="0">
                <a:latin typeface="Times New Roman" pitchFamily="18" charset="0"/>
              </a:rPr>
              <a:t>Autores que emplean seudónimos: </a:t>
            </a:r>
          </a:p>
          <a:p>
            <a:pPr>
              <a:spcBef>
                <a:spcPct val="20000"/>
              </a:spcBef>
              <a:buFont typeface="Wingdings" pitchFamily="2" charset="2"/>
              <a:buChar char="ü"/>
            </a:pPr>
            <a:r>
              <a:rPr lang="es-ES" sz="2200" dirty="0">
                <a:latin typeface="Times New Roman" pitchFamily="18" charset="0"/>
              </a:rPr>
              <a:t>Pueden registrarlos adquiriendo la propiedad de los mismos.</a:t>
            </a:r>
            <a:endParaRPr lang="es-ES" sz="2200" b="1" dirty="0">
              <a:latin typeface="Times New Roman" pitchFamily="18" charset="0"/>
            </a:endParaRPr>
          </a:p>
          <a:p>
            <a:pPr>
              <a:spcBef>
                <a:spcPct val="20000"/>
              </a:spcBef>
            </a:pPr>
            <a:endParaRPr lang="es-ES" sz="1400" b="1" dirty="0">
              <a:latin typeface="Times New Roman" pitchFamily="18" charset="0"/>
            </a:endParaRPr>
          </a:p>
          <a:p>
            <a:pPr>
              <a:spcBef>
                <a:spcPct val="20000"/>
              </a:spcBef>
            </a:pPr>
            <a:r>
              <a:rPr lang="es-ES" sz="2200" b="1" dirty="0">
                <a:latin typeface="Times New Roman" pitchFamily="18" charset="0"/>
              </a:rPr>
              <a:t>Art. 4°.</a:t>
            </a:r>
            <a:r>
              <a:rPr lang="es-ES" sz="2200" dirty="0">
                <a:latin typeface="Times New Roman" pitchFamily="18" charset="0"/>
              </a:rPr>
              <a:t> - Titulares del derecho de propiedad intelectual:</a:t>
            </a:r>
          </a:p>
          <a:p>
            <a:pPr>
              <a:spcBef>
                <a:spcPct val="20000"/>
              </a:spcBef>
              <a:buFont typeface="Wingdings" pitchFamily="2" charset="2"/>
              <a:buChar char="ü"/>
            </a:pPr>
            <a:r>
              <a:rPr lang="es-ES" sz="2200" dirty="0">
                <a:latin typeface="Times New Roman" pitchFamily="18" charset="0"/>
              </a:rPr>
              <a:t>Autor de la obra </a:t>
            </a:r>
          </a:p>
          <a:p>
            <a:pPr>
              <a:spcBef>
                <a:spcPct val="20000"/>
              </a:spcBef>
              <a:buFont typeface="Wingdings" pitchFamily="2" charset="2"/>
              <a:buChar char="ü"/>
            </a:pPr>
            <a:r>
              <a:rPr lang="es-ES" sz="2200" dirty="0">
                <a:latin typeface="Times New Roman" pitchFamily="18" charset="0"/>
              </a:rPr>
              <a:t>Herederos o derechohabientes </a:t>
            </a:r>
          </a:p>
          <a:p>
            <a:pPr>
              <a:spcBef>
                <a:spcPct val="20000"/>
              </a:spcBef>
              <a:buFont typeface="Wingdings" pitchFamily="2" charset="2"/>
              <a:buChar char="ü"/>
            </a:pPr>
            <a:r>
              <a:rPr lang="es-ES" sz="2200" dirty="0">
                <a:latin typeface="Times New Roman" pitchFamily="18" charset="0"/>
              </a:rPr>
              <a:t>Quienes con permiso del autor la traducen, refunden, adaptan, modifican o transportan sobre la nueva obra intelectual resultante</a:t>
            </a:r>
          </a:p>
          <a:p>
            <a:pPr>
              <a:spcBef>
                <a:spcPct val="20000"/>
              </a:spcBef>
              <a:buFont typeface="Wingdings" pitchFamily="2" charset="2"/>
              <a:buChar char="ü"/>
            </a:pPr>
            <a:r>
              <a:rPr lang="es-ES" sz="2200" dirty="0">
                <a:latin typeface="Times New Roman" pitchFamily="18" charset="0"/>
              </a:rPr>
              <a:t>Las personas físicas o jurídicas cuyos dependientes contratados para elaborar un programa de computación hubiesen producido un programa de computación en el desempeño de sus funciones laborales, salvo estipulación en contrario. </a:t>
            </a:r>
            <a:r>
              <a:rPr lang="es-ES" sz="2200" i="1" dirty="0">
                <a:latin typeface="Times New Roman" pitchFamily="18" charset="0"/>
              </a:rPr>
              <a:t> (Inciso d) incorporado por art. 2° de la Ley N° 25.036 B.O. 11/11/1998)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684213" y="333375"/>
            <a:ext cx="7991475" cy="6192838"/>
          </a:xfrm>
          <a:prstGeom prst="rect">
            <a:avLst/>
          </a:prstGeom>
          <a:noFill/>
          <a:ln w="9525">
            <a:noFill/>
            <a:miter lim="800000"/>
            <a:headEnd/>
            <a:tailEnd/>
          </a:ln>
        </p:spPr>
        <p:txBody>
          <a:bodyPr>
            <a:spAutoFit/>
          </a:bodyPr>
          <a:lstStyle/>
          <a:p>
            <a:pPr>
              <a:spcBef>
                <a:spcPct val="40000"/>
              </a:spcBef>
            </a:pPr>
            <a:r>
              <a:rPr lang="es-ES" sz="2300" b="1" dirty="0">
                <a:latin typeface="Times New Roman" pitchFamily="18" charset="0"/>
              </a:rPr>
              <a:t>Art. 5°.</a:t>
            </a:r>
            <a:r>
              <a:rPr lang="es-ES" sz="2300" dirty="0">
                <a:latin typeface="Times New Roman" pitchFamily="18" charset="0"/>
              </a:rPr>
              <a:t> –  Validez de la propiedad intelectual</a:t>
            </a:r>
          </a:p>
          <a:p>
            <a:pPr>
              <a:spcBef>
                <a:spcPct val="40000"/>
              </a:spcBef>
              <a:buFont typeface="Wingdings" pitchFamily="2" charset="2"/>
              <a:buChar char="ü"/>
            </a:pPr>
            <a:r>
              <a:rPr lang="es-ES" sz="2300" dirty="0">
                <a:latin typeface="Times New Roman" pitchFamily="18" charset="0"/>
              </a:rPr>
              <a:t>Autores: durante su vida</a:t>
            </a:r>
          </a:p>
          <a:p>
            <a:pPr>
              <a:spcBef>
                <a:spcPct val="40000"/>
              </a:spcBef>
              <a:buFont typeface="Wingdings" pitchFamily="2" charset="2"/>
              <a:buChar char="ü"/>
            </a:pPr>
            <a:r>
              <a:rPr lang="es-ES" sz="2300" dirty="0">
                <a:latin typeface="Times New Roman" pitchFamily="18" charset="0"/>
              </a:rPr>
              <a:t>Herederos o derechohabientes: hasta setenta años contados a partir del 1 de Enero del año siguiente al de la muerte del autor</a:t>
            </a:r>
          </a:p>
          <a:p>
            <a:pPr>
              <a:spcBef>
                <a:spcPct val="40000"/>
              </a:spcBef>
              <a:buFont typeface="Wingdings" pitchFamily="2" charset="2"/>
              <a:buChar char="ü"/>
            </a:pPr>
            <a:r>
              <a:rPr lang="es-ES" sz="2300" dirty="0">
                <a:latin typeface="Times New Roman" pitchFamily="18" charset="0"/>
              </a:rPr>
              <a:t>Obras en colaboración: el término comenzará a contarse desde el 1 de Enero del año siguiente al de la muerte del último colaborador </a:t>
            </a:r>
          </a:p>
          <a:p>
            <a:pPr>
              <a:spcBef>
                <a:spcPct val="40000"/>
              </a:spcBef>
              <a:buFont typeface="Wingdings" pitchFamily="2" charset="2"/>
              <a:buChar char="ü"/>
            </a:pPr>
            <a:r>
              <a:rPr lang="es-ES" sz="2300" dirty="0">
                <a:latin typeface="Times New Roman" pitchFamily="18" charset="0"/>
              </a:rPr>
              <a:t>Obras póstumas (ver art.7 también): el término de setenta años empezará a correr a partir del 1 de Enero del año siguiente al de la muerte del autor.</a:t>
            </a:r>
          </a:p>
          <a:p>
            <a:pPr>
              <a:spcBef>
                <a:spcPct val="40000"/>
              </a:spcBef>
              <a:buFont typeface="Wingdings" pitchFamily="2" charset="2"/>
              <a:buChar char="ü"/>
            </a:pPr>
            <a:r>
              <a:rPr lang="es-ES" sz="2300" dirty="0">
                <a:latin typeface="Times New Roman" pitchFamily="18" charset="0"/>
              </a:rPr>
              <a:t>Herencia vacante: los derechos sobre las obras pasarán al Estado por todo el término de Ley, sin perjuicio de los derechos de terceros.</a:t>
            </a:r>
            <a:endParaRPr lang="es-ES" sz="2300" i="1" dirty="0">
              <a:latin typeface="Times New Roman" pitchFamily="18" charset="0"/>
            </a:endParaRPr>
          </a:p>
          <a:p>
            <a:pPr>
              <a:spcBef>
                <a:spcPct val="40000"/>
              </a:spcBef>
            </a:pPr>
            <a:r>
              <a:rPr lang="es-ES" sz="2300" i="1" dirty="0">
                <a:latin typeface="Times New Roman" pitchFamily="18" charset="0"/>
              </a:rPr>
              <a:t>(Artículo sustituido por art. 1° de la Ley N° 24.870 B.O. 16/9/1997)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539750" y="404813"/>
            <a:ext cx="8280400" cy="6260175"/>
          </a:xfrm>
          <a:prstGeom prst="rect">
            <a:avLst/>
          </a:prstGeom>
          <a:noFill/>
          <a:ln w="9525">
            <a:noFill/>
            <a:miter lim="800000"/>
            <a:headEnd/>
            <a:tailEnd/>
          </a:ln>
        </p:spPr>
        <p:txBody>
          <a:bodyPr>
            <a:spAutoFit/>
          </a:bodyPr>
          <a:lstStyle/>
          <a:p>
            <a:pPr>
              <a:spcBef>
                <a:spcPct val="30000"/>
              </a:spcBef>
            </a:pPr>
            <a:r>
              <a:rPr lang="es-ES" sz="2200" b="1" dirty="0">
                <a:latin typeface="Times New Roman" pitchFamily="18" charset="0"/>
              </a:rPr>
              <a:t>Art. 6°.</a:t>
            </a:r>
            <a:r>
              <a:rPr lang="es-ES" sz="2200" dirty="0">
                <a:latin typeface="Times New Roman" pitchFamily="18" charset="0"/>
              </a:rPr>
              <a:t> — </a:t>
            </a:r>
            <a:r>
              <a:rPr kumimoji="1" lang="es-ES_tradnl" sz="2200" dirty="0">
                <a:latin typeface="Times New Roman" pitchFamily="18" charset="0"/>
              </a:rPr>
              <a:t>Los herederos no podrán oponerse a que  terceros:</a:t>
            </a:r>
          </a:p>
          <a:p>
            <a:pPr>
              <a:spcBef>
                <a:spcPct val="30000"/>
              </a:spcBef>
              <a:buFont typeface="Wingdings" pitchFamily="2" charset="2"/>
              <a:buChar char="ü"/>
            </a:pPr>
            <a:r>
              <a:rPr kumimoji="1" lang="es-ES_tradnl" sz="2200" dirty="0">
                <a:latin typeface="Times New Roman" pitchFamily="18" charset="0"/>
              </a:rPr>
              <a:t>reediten la obra cuando dejen transcurrir mas de diez años sin publicarla</a:t>
            </a:r>
          </a:p>
          <a:p>
            <a:pPr>
              <a:spcBef>
                <a:spcPct val="30000"/>
              </a:spcBef>
              <a:buFont typeface="Wingdings" pitchFamily="2" charset="2"/>
              <a:buChar char="ü"/>
            </a:pPr>
            <a:r>
              <a:rPr lang="es-ES" sz="2200" dirty="0">
                <a:latin typeface="Times New Roman" pitchFamily="18" charset="0"/>
              </a:rPr>
              <a:t>traduzcan las obras después de diez años de su fallecimiento</a:t>
            </a:r>
          </a:p>
          <a:p>
            <a:pPr>
              <a:spcBef>
                <a:spcPct val="30000"/>
              </a:spcBef>
              <a:buFont typeface="Wingdings" pitchFamily="2" charset="2"/>
              <a:buChar char="ü"/>
            </a:pPr>
            <a:r>
              <a:rPr lang="es-ES" sz="2200" dirty="0">
                <a:latin typeface="Times New Roman" pitchFamily="18" charset="0"/>
              </a:rPr>
              <a:t>si en estos casos no hubiera acuerdo sobre las condiciones de impresión o la retribución pecuniaria, ambas serán fijadas por árbitros.</a:t>
            </a:r>
          </a:p>
          <a:p>
            <a:pPr>
              <a:spcBef>
                <a:spcPct val="30000"/>
              </a:spcBef>
              <a:buFont typeface="Wingdings" pitchFamily="2" charset="2"/>
              <a:buNone/>
            </a:pPr>
            <a:endParaRPr lang="es-ES" sz="1200" dirty="0">
              <a:latin typeface="Times New Roman" pitchFamily="18" charset="0"/>
            </a:endParaRPr>
          </a:p>
          <a:p>
            <a:pPr>
              <a:spcBef>
                <a:spcPct val="30000"/>
              </a:spcBef>
            </a:pPr>
            <a:r>
              <a:rPr lang="es-ES" sz="2200" b="1" dirty="0">
                <a:latin typeface="Times New Roman" pitchFamily="18" charset="0"/>
              </a:rPr>
              <a:t>Art. 7°.</a:t>
            </a:r>
            <a:r>
              <a:rPr lang="es-ES" sz="2200" dirty="0">
                <a:latin typeface="Times New Roman" pitchFamily="18" charset="0"/>
              </a:rPr>
              <a:t> - Se consideran obras póstumas, además de las no publicadas en vida del autor, las que lo hubieran sido durante ésta, si el mismo autor a su fallecimiento las deja refundidas, adicionadas, anotadas o corregidas de una manera tal que merezcan reputarse como obras nuevas.</a:t>
            </a:r>
          </a:p>
          <a:p>
            <a:pPr>
              <a:spcBef>
                <a:spcPct val="30000"/>
              </a:spcBef>
            </a:pPr>
            <a:endParaRPr lang="es-ES" sz="1200" dirty="0">
              <a:latin typeface="Times New Roman" pitchFamily="18" charset="0"/>
            </a:endParaRPr>
          </a:p>
          <a:p>
            <a:pPr>
              <a:spcBef>
                <a:spcPct val="30000"/>
              </a:spcBef>
            </a:pPr>
            <a:r>
              <a:rPr lang="es-ES" sz="2200" b="1" dirty="0">
                <a:latin typeface="Times New Roman" pitchFamily="18" charset="0"/>
              </a:rPr>
              <a:t>Art. 8°.</a:t>
            </a:r>
            <a:r>
              <a:rPr lang="es-ES" sz="2200" dirty="0">
                <a:latin typeface="Times New Roman" pitchFamily="18" charset="0"/>
              </a:rPr>
              <a:t> - La propiedad intelectual de las obras anónimas pertenecientes a instituciones, corporaciones o personas jurídicas, durará cincuenta años contados desde su publicación.</a:t>
            </a:r>
            <a:endParaRPr lang="es-ES" sz="2200" i="1" dirty="0">
              <a:latin typeface="Times New Roman" pitchFamily="18" charset="0"/>
            </a:endParaRPr>
          </a:p>
          <a:p>
            <a:pPr>
              <a:spcBef>
                <a:spcPct val="30000"/>
              </a:spcBef>
            </a:pPr>
            <a:r>
              <a:rPr lang="es-ES" sz="2200" i="1" dirty="0">
                <a:latin typeface="Times New Roman" pitchFamily="18" charset="0"/>
              </a:rPr>
              <a:t>(Artículo sust. por art. 1° Decreto Ley 12.063/57 B.O. 11/10/57.)</a:t>
            </a:r>
            <a:r>
              <a:rPr lang="es-ES" sz="2200" dirty="0">
                <a:latin typeface="Times New Roman" pitchFamily="18" charset="0"/>
              </a:rPr>
              <a:t> </a:t>
            </a:r>
          </a:p>
        </p:txBody>
      </p:sp>
    </p:spTree>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1181</TotalTime>
  <Words>4363</Words>
  <Application>Microsoft Office PowerPoint</Application>
  <PresentationFormat>Presentación en pantalla (4:3)</PresentationFormat>
  <Paragraphs>304</Paragraphs>
  <Slides>48</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48</vt:i4>
      </vt:variant>
    </vt:vector>
  </HeadingPairs>
  <TitlesOfParts>
    <vt:vector size="54" baseType="lpstr">
      <vt:lpstr>Arial</vt:lpstr>
      <vt:lpstr>Arial Narrow</vt:lpstr>
      <vt:lpstr>Bell MT</vt:lpstr>
      <vt:lpstr>Times New Roman</vt:lpstr>
      <vt:lpstr>Wingdings</vt:lpstr>
      <vt:lpstr>Diseño predeterminado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LEY 22.962 DE MARCAS Y DESIGNACIONES</vt:lpstr>
      <vt:lpstr>LA AUTORIDAD DE APLICACIÓN DE ESTA LEY ES EL I.N.P.I.</vt:lpstr>
      <vt:lpstr>¿QUÉ ES UNA MARCA?</vt:lpstr>
      <vt:lpstr>¿PARA QUÉ SIRVE?</vt:lpstr>
      <vt:lpstr>Presentación de PowerPoint</vt:lpstr>
      <vt:lpstr>Presentación de PowerPoint</vt:lpstr>
      <vt:lpstr>ARTÍCULO 1° DEL DECRETO</vt:lpstr>
      <vt:lpstr>ARTÍCULO 5</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Néstor Pagani</dc:creator>
  <cp:lastModifiedBy>Néstor Pagani</cp:lastModifiedBy>
  <cp:revision>65</cp:revision>
  <dcterms:created xsi:type="dcterms:W3CDTF">2011-11-04T11:42:16Z</dcterms:created>
  <dcterms:modified xsi:type="dcterms:W3CDTF">2023-06-01T19:30:59Z</dcterms:modified>
</cp:coreProperties>
</file>