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3"/>
  </p:notesMasterIdLst>
  <p:sldIdLst>
    <p:sldId id="256" r:id="rId2"/>
    <p:sldId id="262" r:id="rId3"/>
    <p:sldId id="501" r:id="rId4"/>
    <p:sldId id="257" r:id="rId5"/>
    <p:sldId id="342" r:id="rId6"/>
    <p:sldId id="341" r:id="rId7"/>
    <p:sldId id="495" r:id="rId8"/>
    <p:sldId id="496" r:id="rId9"/>
    <p:sldId id="497" r:id="rId10"/>
    <p:sldId id="362" r:id="rId11"/>
    <p:sldId id="343" r:id="rId12"/>
    <p:sldId id="344" r:id="rId13"/>
    <p:sldId id="354" r:id="rId14"/>
    <p:sldId id="361" r:id="rId15"/>
    <p:sldId id="363" r:id="rId16"/>
    <p:sldId id="345" r:id="rId17"/>
    <p:sldId id="346" r:id="rId18"/>
    <p:sldId id="347" r:id="rId19"/>
    <p:sldId id="258" r:id="rId20"/>
    <p:sldId id="358" r:id="rId21"/>
    <p:sldId id="364" r:id="rId22"/>
    <p:sldId id="266" r:id="rId23"/>
    <p:sldId id="359" r:id="rId24"/>
    <p:sldId id="349" r:id="rId25"/>
    <p:sldId id="350" r:id="rId26"/>
    <p:sldId id="351" r:id="rId27"/>
    <p:sldId id="352" r:id="rId28"/>
    <p:sldId id="348" r:id="rId29"/>
    <p:sldId id="353" r:id="rId30"/>
    <p:sldId id="368" r:id="rId31"/>
    <p:sldId id="261" r:id="rId32"/>
    <p:sldId id="367" r:id="rId33"/>
    <p:sldId id="355" r:id="rId34"/>
    <p:sldId id="365" r:id="rId35"/>
    <p:sldId id="356" r:id="rId36"/>
    <p:sldId id="366" r:id="rId37"/>
    <p:sldId id="357" r:id="rId38"/>
    <p:sldId id="360" r:id="rId39"/>
    <p:sldId id="369" r:id="rId40"/>
    <p:sldId id="370" r:id="rId41"/>
    <p:sldId id="371" r:id="rId42"/>
    <p:sldId id="373" r:id="rId43"/>
    <p:sldId id="372" r:id="rId44"/>
    <p:sldId id="379" r:id="rId45"/>
    <p:sldId id="382" r:id="rId46"/>
    <p:sldId id="380" r:id="rId47"/>
    <p:sldId id="381" r:id="rId48"/>
    <p:sldId id="375" r:id="rId49"/>
    <p:sldId id="378" r:id="rId50"/>
    <p:sldId id="374" r:id="rId51"/>
    <p:sldId id="377" r:id="rId52"/>
    <p:sldId id="376" r:id="rId53"/>
    <p:sldId id="383" r:id="rId54"/>
    <p:sldId id="384" r:id="rId55"/>
    <p:sldId id="386" r:id="rId56"/>
    <p:sldId id="385" r:id="rId57"/>
    <p:sldId id="387" r:id="rId58"/>
    <p:sldId id="390" r:id="rId59"/>
    <p:sldId id="389" r:id="rId60"/>
    <p:sldId id="388" r:id="rId61"/>
    <p:sldId id="391" r:id="rId62"/>
    <p:sldId id="392" r:id="rId63"/>
    <p:sldId id="393" r:id="rId64"/>
    <p:sldId id="394" r:id="rId65"/>
    <p:sldId id="395" r:id="rId66"/>
    <p:sldId id="396" r:id="rId67"/>
    <p:sldId id="397" r:id="rId68"/>
    <p:sldId id="398" r:id="rId69"/>
    <p:sldId id="399" r:id="rId70"/>
    <p:sldId id="400" r:id="rId71"/>
    <p:sldId id="401" r:id="rId72"/>
    <p:sldId id="402" r:id="rId73"/>
    <p:sldId id="403" r:id="rId74"/>
    <p:sldId id="404" r:id="rId75"/>
    <p:sldId id="406" r:id="rId76"/>
    <p:sldId id="408" r:id="rId77"/>
    <p:sldId id="411" r:id="rId78"/>
    <p:sldId id="413" r:id="rId79"/>
    <p:sldId id="412" r:id="rId80"/>
    <p:sldId id="414" r:id="rId81"/>
    <p:sldId id="415" r:id="rId82"/>
    <p:sldId id="416" r:id="rId83"/>
    <p:sldId id="417" r:id="rId84"/>
    <p:sldId id="419" r:id="rId85"/>
    <p:sldId id="418" r:id="rId86"/>
    <p:sldId id="424" r:id="rId87"/>
    <p:sldId id="420" r:id="rId88"/>
    <p:sldId id="425" r:id="rId89"/>
    <p:sldId id="423" r:id="rId90"/>
    <p:sldId id="442" r:id="rId91"/>
    <p:sldId id="443" r:id="rId92"/>
    <p:sldId id="444" r:id="rId93"/>
    <p:sldId id="445" r:id="rId94"/>
    <p:sldId id="446" r:id="rId95"/>
    <p:sldId id="447" r:id="rId96"/>
    <p:sldId id="448" r:id="rId97"/>
    <p:sldId id="449" r:id="rId98"/>
    <p:sldId id="451" r:id="rId99"/>
    <p:sldId id="452" r:id="rId100"/>
    <p:sldId id="453" r:id="rId101"/>
    <p:sldId id="454" r:id="rId102"/>
    <p:sldId id="455" r:id="rId103"/>
    <p:sldId id="456" r:id="rId104"/>
    <p:sldId id="457" r:id="rId105"/>
    <p:sldId id="458" r:id="rId106"/>
    <p:sldId id="410" r:id="rId107"/>
    <p:sldId id="427" r:id="rId108"/>
    <p:sldId id="429" r:id="rId109"/>
    <p:sldId id="430" r:id="rId110"/>
    <p:sldId id="426" r:id="rId111"/>
    <p:sldId id="431" r:id="rId112"/>
    <p:sldId id="428" r:id="rId113"/>
    <p:sldId id="432" r:id="rId114"/>
    <p:sldId id="433" r:id="rId115"/>
    <p:sldId id="434" r:id="rId116"/>
    <p:sldId id="435" r:id="rId117"/>
    <p:sldId id="436" r:id="rId118"/>
    <p:sldId id="438" r:id="rId119"/>
    <p:sldId id="439" r:id="rId120"/>
    <p:sldId id="440" r:id="rId121"/>
    <p:sldId id="441" r:id="rId122"/>
    <p:sldId id="459" r:id="rId123"/>
    <p:sldId id="460" r:id="rId124"/>
    <p:sldId id="461" r:id="rId125"/>
    <p:sldId id="462" r:id="rId126"/>
    <p:sldId id="463" r:id="rId127"/>
    <p:sldId id="464" r:id="rId128"/>
    <p:sldId id="465" r:id="rId129"/>
    <p:sldId id="466" r:id="rId130"/>
    <p:sldId id="467" r:id="rId131"/>
    <p:sldId id="468" r:id="rId132"/>
    <p:sldId id="469" r:id="rId133"/>
    <p:sldId id="470" r:id="rId134"/>
    <p:sldId id="498" r:id="rId135"/>
    <p:sldId id="471" r:id="rId136"/>
    <p:sldId id="499" r:id="rId137"/>
    <p:sldId id="409" r:id="rId138"/>
    <p:sldId id="474" r:id="rId139"/>
    <p:sldId id="475" r:id="rId140"/>
    <p:sldId id="476" r:id="rId141"/>
    <p:sldId id="477" r:id="rId142"/>
    <p:sldId id="478" r:id="rId143"/>
    <p:sldId id="479" r:id="rId144"/>
    <p:sldId id="480" r:id="rId145"/>
    <p:sldId id="481" r:id="rId146"/>
    <p:sldId id="482" r:id="rId147"/>
    <p:sldId id="483" r:id="rId148"/>
    <p:sldId id="484" r:id="rId149"/>
    <p:sldId id="485" r:id="rId150"/>
    <p:sldId id="486" r:id="rId151"/>
    <p:sldId id="487" r:id="rId152"/>
    <p:sldId id="488" r:id="rId153"/>
    <p:sldId id="489" r:id="rId154"/>
    <p:sldId id="500" r:id="rId155"/>
    <p:sldId id="490" r:id="rId156"/>
    <p:sldId id="491" r:id="rId157"/>
    <p:sldId id="492" r:id="rId158"/>
    <p:sldId id="493" r:id="rId159"/>
    <p:sldId id="494" r:id="rId160"/>
    <p:sldId id="472" r:id="rId161"/>
    <p:sldId id="473" r:id="rId1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8" autoAdjust="0"/>
    <p:restoredTop sz="94660"/>
  </p:normalViewPr>
  <p:slideViewPr>
    <p:cSldViewPr>
      <p:cViewPr varScale="1">
        <p:scale>
          <a:sx n="92" d="100"/>
          <a:sy n="92" d="100"/>
        </p:scale>
        <p:origin x="15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0D47D-436E-41F7-AD7E-A8EB2EC7CD7E}" type="datetimeFigureOut">
              <a:rPr lang="fi-FI" smtClean="0"/>
              <a:pPr/>
              <a:t>26.9.2014</a:t>
            </a:fld>
            <a:endParaRPr lang="fi-FI"/>
          </a:p>
        </p:txBody>
      </p:sp>
      <p:sp>
        <p:nvSpPr>
          <p:cNvPr id="4" name="Dian kuvan paikkamerkki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6888E4-20E4-4969-B3CB-534D374D012A}" type="slidenum">
              <a:rPr lang="fi-FI" smtClean="0"/>
              <a:pPr/>
              <a:t>‹#›</a:t>
            </a:fld>
            <a:endParaRPr lang="fi-FI"/>
          </a:p>
        </p:txBody>
      </p:sp>
    </p:spTree>
    <p:extLst>
      <p:ext uri="{BB962C8B-B14F-4D97-AF65-F5344CB8AC3E}">
        <p14:creationId xmlns:p14="http://schemas.microsoft.com/office/powerpoint/2010/main" val="372917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endParaRPr lang="fi-FI" dirty="0"/>
          </a:p>
        </p:txBody>
      </p:sp>
      <p:sp>
        <p:nvSpPr>
          <p:cNvPr id="4" name="Dian numeron paikkamerkki 3"/>
          <p:cNvSpPr>
            <a:spLocks noGrp="1"/>
          </p:cNvSpPr>
          <p:nvPr>
            <p:ph type="sldNum" sz="quarter" idx="10"/>
          </p:nvPr>
        </p:nvSpPr>
        <p:spPr/>
        <p:txBody>
          <a:bodyPr/>
          <a:lstStyle/>
          <a:p>
            <a:fld id="{A3DB5D3C-34A8-4417-B1AF-300DB479DE54}" type="slidenum">
              <a:rPr lang="fi-FI" smtClean="0"/>
              <a:pPr/>
              <a:t>139</a:t>
            </a:fld>
            <a:endParaRPr lang="fi-FI"/>
          </a:p>
        </p:txBody>
      </p:sp>
    </p:spTree>
    <p:extLst>
      <p:ext uri="{BB962C8B-B14F-4D97-AF65-F5344CB8AC3E}">
        <p14:creationId xmlns:p14="http://schemas.microsoft.com/office/powerpoint/2010/main" val="359209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hyperlink" Target="http://csharp.net-tutorials.com/basics/arrays/" TargetMode="External"/><Relationship Id="rId2" Type="http://schemas.openxmlformats.org/officeDocument/2006/relationships/hyperlink" Target="http://www.csharp-station.com/Tutorials/Lesson02.aspx"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msdn2.microsoft.com/en-us/library/6tf1f0bc.aspx"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sharp-station.com/Tutorials/Lesson02.aspx"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hyperlink" Target="http://www.c-sharpcorner.com/UploadFile/myoussef/CSharpMethodsP_111152005003025AM/CSharpMethodsP_1.aspx"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3" Type="http://schemas.openxmlformats.org/officeDocument/2006/relationships/hyperlink" Target="http://msdn.microsoft.com/en-us/library/z9w2f38k.aspx" TargetMode="External"/><Relationship Id="rId2" Type="http://schemas.openxmlformats.org/officeDocument/2006/relationships/hyperlink" Target="http://msdn.microsoft.com/en-us/library/zftbwa2b.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991eahec.aspx" TargetMode="External"/><Relationship Id="rId4" Type="http://schemas.openxmlformats.org/officeDocument/2006/relationships/hyperlink" Target="http://msdn.microsoft.com/en-us/library/9ew6tzdt.aspx"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csharp.net-tutorials.com/basics/if-statement/" TargetMode="External"/><Relationship Id="rId2" Type="http://schemas.openxmlformats.org/officeDocument/2006/relationships/hyperlink" Target="http://www.csharp-station.com/Tutorials/Lesson03.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visualstudio.com/en-us/products/visual-studio-express-vs.asp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www.csharp-station.com/Tutorials/Lesson03.asp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csharp-station.com/Tutorials/Lesson02.asp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sharp.net-tutorials.com/" TargetMode="External"/><Relationship Id="rId2" Type="http://schemas.openxmlformats.org/officeDocument/2006/relationships/hyperlink" Target="http://www.csharp-station.com/Tutorial.asp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csharp.net-tutorials.com/basics/loops/" TargetMode="External"/><Relationship Id="rId2" Type="http://schemas.openxmlformats.org/officeDocument/2006/relationships/hyperlink" Target="http://www.csharp-station.com/Tutorials/Lesson04.asp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sharp.net-tutorials.com/basics/hello-worl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sharp.net-tutorials.com/basics/data-type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www.geekpedia.com/tutorial238_Generate-Random-Numbers-using-Csharp.html" TargetMode="External"/><Relationship Id="rId2" Type="http://schemas.openxmlformats.org/officeDocument/2006/relationships/hyperlink" Target="http://www.c-sharpcorner.com/UploadFile/mahesh/RandomNumber11232005010428AM/RandomNumber.aspx"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csharp.net-tutorials.com/basics/loops/" TargetMode="External"/><Relationship Id="rId2" Type="http://schemas.openxmlformats.org/officeDocument/2006/relationships/hyperlink" Target="http://www.csharp-station.com/Tutorials/Lesson04.aspx"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hyperlink" Target="http://www.csharp-station.com/HowTo/ReadWriteTextFile.aspx"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www.csharp-station.com/HowTo/ReadWriteTextFile.aspx"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Basics</a:t>
            </a:r>
            <a:r>
              <a:rPr lang="fi-FI" dirty="0" smtClean="0"/>
              <a:t> of </a:t>
            </a:r>
            <a:r>
              <a:rPr lang="fi-FI" dirty="0" err="1" smtClean="0"/>
              <a:t>programming</a:t>
            </a:r>
            <a:endParaRPr lang="fi-FI" dirty="0"/>
          </a:p>
        </p:txBody>
      </p:sp>
      <p:sp>
        <p:nvSpPr>
          <p:cNvPr id="3" name="Alaotsikko 2"/>
          <p:cNvSpPr>
            <a:spLocks noGrp="1"/>
          </p:cNvSpPr>
          <p:nvPr>
            <p:ph type="subTitle" idx="1"/>
          </p:nvPr>
        </p:nvSpPr>
        <p:spPr/>
        <p:txBody>
          <a:bodyPr/>
          <a:lstStyle/>
          <a:p>
            <a:endParaRPr lang="fi-FI"/>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Data </a:t>
            </a:r>
            <a:r>
              <a:rPr lang="fi-FI" dirty="0" err="1" smtClean="0"/>
              <a:t>types</a:t>
            </a:r>
            <a:r>
              <a:rPr lang="fi-FI" dirty="0" smtClean="0"/>
              <a:t> and </a:t>
            </a:r>
            <a:r>
              <a:rPr lang="fi-FI" dirty="0" err="1" smtClean="0"/>
              <a:t>variables</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39555948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1</a:t>
            </a:r>
            <a:endParaRPr lang="fi-FI" dirty="0"/>
          </a:p>
        </p:txBody>
      </p:sp>
      <p:sp>
        <p:nvSpPr>
          <p:cNvPr id="3" name="Sisällön paikkamerkki 2"/>
          <p:cNvSpPr>
            <a:spLocks noGrp="1"/>
          </p:cNvSpPr>
          <p:nvPr>
            <p:ph idx="1"/>
          </p:nvPr>
        </p:nvSpPr>
        <p:spPr/>
        <p:txBody>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reads</a:t>
            </a:r>
            <a:r>
              <a:rPr lang="fi-FI" dirty="0" smtClean="0"/>
              <a:t> a </a:t>
            </a:r>
            <a:r>
              <a:rPr lang="fi-FI" dirty="0" err="1" smtClean="0"/>
              <a:t>file</a:t>
            </a:r>
            <a:r>
              <a:rPr lang="fi-FI" dirty="0" smtClean="0"/>
              <a:t> </a:t>
            </a:r>
            <a:r>
              <a:rPr lang="fi-FI" dirty="0" err="1" smtClean="0"/>
              <a:t>containing</a:t>
            </a:r>
            <a:r>
              <a:rPr lang="fi-FI" dirty="0" smtClean="0"/>
              <a:t> </a:t>
            </a:r>
            <a:r>
              <a:rPr lang="fi-FI" dirty="0" err="1" smtClean="0"/>
              <a:t>names</a:t>
            </a:r>
            <a:r>
              <a:rPr lang="fi-FI" dirty="0" smtClean="0"/>
              <a:t> (</a:t>
            </a:r>
            <a:r>
              <a:rPr lang="fi-FI" dirty="0" err="1" smtClean="0"/>
              <a:t>one</a:t>
            </a:r>
            <a:r>
              <a:rPr lang="fi-FI" dirty="0" smtClean="0"/>
              <a:t> </a:t>
            </a:r>
            <a:r>
              <a:rPr lang="fi-FI" dirty="0" err="1" smtClean="0"/>
              <a:t>name</a:t>
            </a:r>
            <a:r>
              <a:rPr lang="fi-FI" dirty="0" smtClean="0"/>
              <a:t> at </a:t>
            </a:r>
            <a:r>
              <a:rPr lang="fi-FI" dirty="0" err="1" smtClean="0"/>
              <a:t>one</a:t>
            </a:r>
            <a:r>
              <a:rPr lang="fi-FI" dirty="0" smtClean="0"/>
              <a:t> </a:t>
            </a:r>
            <a:r>
              <a:rPr lang="fi-FI" dirty="0" err="1" smtClean="0"/>
              <a:t>line</a:t>
            </a:r>
            <a:r>
              <a:rPr lang="fi-FI" dirty="0" smtClean="0"/>
              <a:t>). The </a:t>
            </a:r>
            <a:r>
              <a:rPr lang="fi-FI" dirty="0" err="1" smtClean="0"/>
              <a:t>program</a:t>
            </a:r>
            <a:r>
              <a:rPr lang="fi-FI" dirty="0" smtClean="0"/>
              <a:t> </a:t>
            </a:r>
            <a:r>
              <a:rPr lang="fi-FI" dirty="0" err="1" smtClean="0"/>
              <a:t>finds</a:t>
            </a:r>
            <a:r>
              <a:rPr lang="fi-FI" dirty="0" smtClean="0"/>
              <a:t> the </a:t>
            </a:r>
            <a:r>
              <a:rPr lang="fi-FI" dirty="0" err="1" smtClean="0"/>
              <a:t>first</a:t>
            </a:r>
            <a:r>
              <a:rPr lang="fi-FI" dirty="0" smtClean="0"/>
              <a:t> and the </a:t>
            </a:r>
            <a:r>
              <a:rPr lang="fi-FI" dirty="0" err="1" smtClean="0"/>
              <a:t>last</a:t>
            </a:r>
            <a:r>
              <a:rPr lang="fi-FI" dirty="0" smtClean="0"/>
              <a:t> </a:t>
            </a:r>
            <a:r>
              <a:rPr lang="fi-FI" dirty="0" err="1" smtClean="0"/>
              <a:t>names</a:t>
            </a:r>
            <a:r>
              <a:rPr lang="fi-FI" dirty="0" smtClean="0"/>
              <a:t> in </a:t>
            </a:r>
            <a:r>
              <a:rPr lang="fi-FI" dirty="0" err="1" smtClean="0"/>
              <a:t>alphabetic</a:t>
            </a:r>
            <a:r>
              <a:rPr lang="fi-FI" dirty="0" smtClean="0"/>
              <a:t> </a:t>
            </a:r>
            <a:r>
              <a:rPr lang="fi-FI" dirty="0" err="1" smtClean="0"/>
              <a:t>order</a:t>
            </a:r>
            <a:endParaRPr lang="fi-FI" dirty="0" smtClean="0"/>
          </a:p>
          <a:p>
            <a:pPr lvl="1"/>
            <a:r>
              <a:rPr lang="fi-FI" dirty="0" err="1" smtClean="0"/>
              <a:t>Text</a:t>
            </a:r>
            <a:r>
              <a:rPr lang="fi-FI" dirty="0" smtClean="0"/>
              <a:t> </a:t>
            </a:r>
            <a:r>
              <a:rPr lang="fi-FI" dirty="0" err="1" smtClean="0"/>
              <a:t>file</a:t>
            </a:r>
            <a:r>
              <a:rPr lang="fi-FI" dirty="0" smtClean="0"/>
              <a:t> </a:t>
            </a:r>
            <a:r>
              <a:rPr lang="fi-FI" dirty="0" err="1" smtClean="0"/>
              <a:t>example</a:t>
            </a:r>
            <a:r>
              <a:rPr lang="fi-FI" dirty="0" smtClean="0"/>
              <a:t>: </a:t>
            </a:r>
            <a:r>
              <a:rPr lang="fi-FI" dirty="0" err="1" smtClean="0"/>
              <a:t>names.txt</a:t>
            </a:r>
            <a:r>
              <a:rPr lang="fi-FI" dirty="0" smtClean="0"/>
              <a:t> in </a:t>
            </a:r>
            <a:r>
              <a:rPr lang="fi-FI" dirty="0" err="1" smtClean="0"/>
              <a:t>course</a:t>
            </a:r>
            <a:r>
              <a:rPr lang="fi-FI" dirty="0" smtClean="0"/>
              <a:t> </a:t>
            </a:r>
            <a:r>
              <a:rPr lang="fi-FI" dirty="0" err="1" smtClean="0"/>
              <a:t>folder</a:t>
            </a:r>
            <a:endParaRPr lang="fi-FI" dirty="0" smtClean="0"/>
          </a:p>
        </p:txBody>
      </p:sp>
    </p:spTree>
    <p:extLst>
      <p:ext uri="{BB962C8B-B14F-4D97-AF65-F5344CB8AC3E}">
        <p14:creationId xmlns:p14="http://schemas.microsoft.com/office/powerpoint/2010/main" val="25988366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1 - </a:t>
            </a:r>
            <a:r>
              <a:rPr lang="fi-FI" dirty="0" err="1" smtClean="0">
                <a:solidFill>
                  <a:srgbClr val="FF0000"/>
                </a:solidFill>
              </a:rPr>
              <a:t>Instructions</a:t>
            </a:r>
            <a:endParaRPr lang="fi-FI" dirty="0"/>
          </a:p>
        </p:txBody>
      </p:sp>
      <p:sp>
        <p:nvSpPr>
          <p:cNvPr id="3" name="Sisällön paikkamerkki 2"/>
          <p:cNvSpPr>
            <a:spLocks noGrp="1"/>
          </p:cNvSpPr>
          <p:nvPr>
            <p:ph idx="1"/>
          </p:nvPr>
        </p:nvSpPr>
        <p:spPr>
          <a:xfrm>
            <a:off x="457200" y="1295400"/>
            <a:ext cx="8229600" cy="4525963"/>
          </a:xfrm>
        </p:spPr>
        <p:txBody>
          <a:bodyPr>
            <a:normAutofit/>
          </a:bodyPr>
          <a:lstStyle/>
          <a:p>
            <a:r>
              <a:rPr lang="fi-FI" sz="2000" dirty="0" err="1" smtClean="0"/>
              <a:t>Step</a:t>
            </a:r>
            <a:r>
              <a:rPr lang="fi-FI" sz="2000" dirty="0" smtClean="0"/>
              <a:t> 1: </a:t>
            </a:r>
            <a:r>
              <a:rPr lang="fi-FI" sz="2000" dirty="0" err="1" smtClean="0"/>
              <a:t>Make</a:t>
            </a:r>
            <a:r>
              <a:rPr lang="fi-FI" sz="2000" dirty="0" smtClean="0"/>
              <a:t> a </a:t>
            </a:r>
            <a:r>
              <a:rPr lang="fi-FI" sz="2000" dirty="0" err="1" smtClean="0"/>
              <a:t>program</a:t>
            </a:r>
            <a:r>
              <a:rPr lang="fi-FI" sz="2000" dirty="0" smtClean="0"/>
              <a:t> </a:t>
            </a:r>
            <a:r>
              <a:rPr lang="fi-FI" sz="2000" dirty="0" err="1" smtClean="0"/>
              <a:t>first</a:t>
            </a:r>
            <a:r>
              <a:rPr lang="fi-FI" sz="2000" dirty="0" smtClean="0"/>
              <a:t>, </a:t>
            </a:r>
            <a:r>
              <a:rPr lang="fi-FI" sz="2000" dirty="0" err="1" smtClean="0"/>
              <a:t>which</a:t>
            </a:r>
            <a:r>
              <a:rPr lang="fi-FI" sz="2000" dirty="0" smtClean="0"/>
              <a:t> just </a:t>
            </a:r>
            <a:r>
              <a:rPr lang="fi-FI" sz="2000" dirty="0" err="1" smtClean="0"/>
              <a:t>reads</a:t>
            </a:r>
            <a:r>
              <a:rPr lang="fi-FI" sz="2000" dirty="0" smtClean="0"/>
              <a:t> the </a:t>
            </a:r>
            <a:r>
              <a:rPr lang="fi-FI" sz="2000" dirty="0" err="1" smtClean="0"/>
              <a:t>file</a:t>
            </a:r>
            <a:r>
              <a:rPr lang="fi-FI" sz="2000" dirty="0" smtClean="0"/>
              <a:t> and </a:t>
            </a:r>
            <a:r>
              <a:rPr lang="fi-FI" sz="2000" dirty="0" err="1" smtClean="0"/>
              <a:t>outputs</a:t>
            </a:r>
            <a:r>
              <a:rPr lang="fi-FI" sz="2000" dirty="0" smtClean="0"/>
              <a:t> </a:t>
            </a:r>
            <a:r>
              <a:rPr lang="fi-FI" sz="2000" dirty="0" err="1" smtClean="0"/>
              <a:t>its</a:t>
            </a:r>
            <a:r>
              <a:rPr lang="fi-FI" sz="2000" dirty="0" smtClean="0"/>
              <a:t> </a:t>
            </a:r>
            <a:r>
              <a:rPr lang="fi-FI" sz="2000" dirty="0" err="1" smtClean="0"/>
              <a:t>contents</a:t>
            </a:r>
            <a:r>
              <a:rPr lang="fi-FI" sz="2000" dirty="0" smtClean="0"/>
              <a:t> to the </a:t>
            </a:r>
            <a:r>
              <a:rPr lang="fi-FI" sz="2000" dirty="0" err="1" smtClean="0"/>
              <a:t>console</a:t>
            </a:r>
            <a:r>
              <a:rPr lang="fi-FI" sz="2000" dirty="0" smtClean="0"/>
              <a:t> </a:t>
            </a:r>
            <a:r>
              <a:rPr lang="fi-FI" sz="2000" dirty="0" err="1" smtClean="0"/>
              <a:t>screen</a:t>
            </a:r>
            <a:endParaRPr lang="fi-FI" sz="2000" dirty="0"/>
          </a:p>
        </p:txBody>
      </p:sp>
      <p:pic>
        <p:nvPicPr>
          <p:cNvPr id="4098" name="Picture 2"/>
          <p:cNvPicPr>
            <a:picLocks noChangeAspect="1" noChangeArrowheads="1"/>
          </p:cNvPicPr>
          <p:nvPr/>
        </p:nvPicPr>
        <p:blipFill>
          <a:blip r:embed="rId2" cstate="print"/>
          <a:srcRect/>
          <a:stretch>
            <a:fillRect/>
          </a:stretch>
        </p:blipFill>
        <p:spPr bwMode="auto">
          <a:xfrm>
            <a:off x="2438400" y="2057400"/>
            <a:ext cx="4867275" cy="4410075"/>
          </a:xfrm>
          <a:prstGeom prst="rect">
            <a:avLst/>
          </a:prstGeom>
          <a:noFill/>
          <a:ln w="9525">
            <a:noFill/>
            <a:miter lim="800000"/>
            <a:headEnd/>
            <a:tailEnd/>
          </a:ln>
        </p:spPr>
      </p:pic>
      <p:sp>
        <p:nvSpPr>
          <p:cNvPr id="5" name="Tekstikehys 4"/>
          <p:cNvSpPr txBox="1"/>
          <p:nvPr/>
        </p:nvSpPr>
        <p:spPr>
          <a:xfrm>
            <a:off x="4800600" y="6248400"/>
            <a:ext cx="2388987" cy="369332"/>
          </a:xfrm>
          <a:prstGeom prst="rect">
            <a:avLst/>
          </a:prstGeom>
          <a:noFill/>
        </p:spPr>
        <p:txBody>
          <a:bodyPr wrap="none" rtlCol="0">
            <a:spAutoFit/>
          </a:bodyPr>
          <a:lstStyle/>
          <a:p>
            <a:r>
              <a:rPr lang="fi-FI" dirty="0" err="1" smtClean="0"/>
              <a:t>Try</a:t>
            </a:r>
            <a:r>
              <a:rPr lang="fi-FI" dirty="0" smtClean="0"/>
              <a:t> to </a:t>
            </a:r>
            <a:r>
              <a:rPr lang="fi-FI" dirty="0" err="1" smtClean="0"/>
              <a:t>run</a:t>
            </a:r>
            <a:r>
              <a:rPr lang="fi-FI" dirty="0" smtClean="0"/>
              <a:t> the </a:t>
            </a:r>
            <a:r>
              <a:rPr lang="fi-FI" dirty="0" err="1" smtClean="0"/>
              <a:t>program</a:t>
            </a:r>
            <a:r>
              <a:rPr lang="fi-FI" dirty="0" smtClean="0"/>
              <a:t>!</a:t>
            </a:r>
            <a:endParaRPr lang="fi-FI" dirty="0"/>
          </a:p>
        </p:txBody>
      </p:sp>
    </p:spTree>
    <p:extLst>
      <p:ext uri="{BB962C8B-B14F-4D97-AF65-F5344CB8AC3E}">
        <p14:creationId xmlns:p14="http://schemas.microsoft.com/office/powerpoint/2010/main" val="814931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1 -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lstStyle/>
          <a:p>
            <a:r>
              <a:rPr lang="fi-FI" dirty="0" err="1" smtClean="0"/>
              <a:t>Step</a:t>
            </a:r>
            <a:r>
              <a:rPr lang="fi-FI" dirty="0" smtClean="0"/>
              <a:t> 2: </a:t>
            </a:r>
            <a:r>
              <a:rPr lang="fi-FI" dirty="0" err="1" smtClean="0"/>
              <a:t>Introduce</a:t>
            </a:r>
            <a:r>
              <a:rPr lang="fi-FI" dirty="0" smtClean="0"/>
              <a:t> </a:t>
            </a:r>
            <a:r>
              <a:rPr lang="fi-FI" dirty="0" err="1" smtClean="0"/>
              <a:t>variables</a:t>
            </a:r>
            <a:r>
              <a:rPr lang="fi-FI" dirty="0" smtClean="0"/>
              <a:t> for the </a:t>
            </a:r>
            <a:r>
              <a:rPr lang="fi-FI" dirty="0" err="1" smtClean="0"/>
              <a:t>first</a:t>
            </a:r>
            <a:r>
              <a:rPr lang="fi-FI" dirty="0" smtClean="0"/>
              <a:t> and </a:t>
            </a:r>
            <a:r>
              <a:rPr lang="fi-FI" dirty="0" err="1" smtClean="0"/>
              <a:t>last</a:t>
            </a:r>
            <a:r>
              <a:rPr lang="fi-FI" dirty="0" smtClean="0"/>
              <a:t> </a:t>
            </a:r>
            <a:r>
              <a:rPr lang="fi-FI" dirty="0" err="1" smtClean="0"/>
              <a:t>names</a:t>
            </a:r>
            <a:endParaRPr lang="fi-FI" dirty="0"/>
          </a:p>
        </p:txBody>
      </p:sp>
      <p:pic>
        <p:nvPicPr>
          <p:cNvPr id="5122" name="Picture 2"/>
          <p:cNvPicPr>
            <a:picLocks noChangeAspect="1" noChangeArrowheads="1"/>
          </p:cNvPicPr>
          <p:nvPr/>
        </p:nvPicPr>
        <p:blipFill>
          <a:blip r:embed="rId2" cstate="print"/>
          <a:srcRect/>
          <a:stretch>
            <a:fillRect/>
          </a:stretch>
        </p:blipFill>
        <p:spPr bwMode="auto">
          <a:xfrm>
            <a:off x="1905000" y="3276600"/>
            <a:ext cx="6395012" cy="2286000"/>
          </a:xfrm>
          <a:prstGeom prst="rect">
            <a:avLst/>
          </a:prstGeom>
          <a:noFill/>
          <a:ln w="9525">
            <a:noFill/>
            <a:miter lim="800000"/>
            <a:headEnd/>
            <a:tailEnd/>
          </a:ln>
        </p:spPr>
      </p:pic>
      <p:sp>
        <p:nvSpPr>
          <p:cNvPr id="5" name="Suorakulmio 4"/>
          <p:cNvSpPr/>
          <p:nvPr/>
        </p:nvSpPr>
        <p:spPr>
          <a:xfrm>
            <a:off x="1447800" y="4038600"/>
            <a:ext cx="6705600" cy="1371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330356212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1 -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lstStyle/>
          <a:p>
            <a:r>
              <a:rPr lang="fi-FI" dirty="0" err="1" smtClean="0"/>
              <a:t>Step</a:t>
            </a:r>
            <a:r>
              <a:rPr lang="fi-FI" dirty="0" smtClean="0"/>
              <a:t> 3: </a:t>
            </a:r>
            <a:r>
              <a:rPr lang="fi-FI" dirty="0" err="1" smtClean="0"/>
              <a:t>Write</a:t>
            </a:r>
            <a:r>
              <a:rPr lang="fi-FI" dirty="0" smtClean="0"/>
              <a:t> the </a:t>
            </a:r>
            <a:r>
              <a:rPr lang="fi-FI" dirty="0" err="1" smtClean="0"/>
              <a:t>while</a:t>
            </a:r>
            <a:r>
              <a:rPr lang="fi-FI" dirty="0" smtClean="0"/>
              <a:t> </a:t>
            </a:r>
            <a:r>
              <a:rPr lang="fi-FI" dirty="0" err="1" smtClean="0"/>
              <a:t>loop</a:t>
            </a:r>
            <a:r>
              <a:rPr lang="fi-FI" dirty="0" smtClean="0"/>
              <a:t> </a:t>
            </a:r>
            <a:r>
              <a:rPr lang="fi-FI" dirty="0" err="1" smtClean="0"/>
              <a:t>again</a:t>
            </a:r>
            <a:endParaRPr lang="fi-FI" dirty="0" smtClean="0"/>
          </a:p>
          <a:p>
            <a:pPr lvl="1"/>
            <a:r>
              <a:rPr lang="fi-FI" dirty="0" smtClean="0"/>
              <a:t>Inside the </a:t>
            </a:r>
            <a:r>
              <a:rPr lang="fi-FI" dirty="0" err="1" smtClean="0"/>
              <a:t>while</a:t>
            </a:r>
            <a:r>
              <a:rPr lang="fi-FI" dirty="0" smtClean="0"/>
              <a:t> </a:t>
            </a:r>
            <a:r>
              <a:rPr lang="fi-FI" dirty="0" err="1" smtClean="0"/>
              <a:t>loop</a:t>
            </a:r>
            <a:r>
              <a:rPr lang="fi-FI" dirty="0" smtClean="0"/>
              <a:t> </a:t>
            </a:r>
            <a:r>
              <a:rPr lang="fi-FI" dirty="0" err="1" smtClean="0"/>
              <a:t>we</a:t>
            </a:r>
            <a:r>
              <a:rPr lang="fi-FI" dirty="0" smtClean="0"/>
              <a:t> </a:t>
            </a:r>
            <a:r>
              <a:rPr lang="fi-FI" dirty="0" err="1" smtClean="0"/>
              <a:t>try</a:t>
            </a:r>
            <a:r>
              <a:rPr lang="fi-FI" dirty="0" smtClean="0"/>
              <a:t> to </a:t>
            </a:r>
            <a:r>
              <a:rPr lang="fi-FI" dirty="0" err="1" smtClean="0"/>
              <a:t>find</a:t>
            </a:r>
            <a:r>
              <a:rPr lang="fi-FI" dirty="0" smtClean="0"/>
              <a:t> the </a:t>
            </a:r>
            <a:r>
              <a:rPr lang="fi-FI" dirty="0" err="1" smtClean="0"/>
              <a:t>first</a:t>
            </a:r>
            <a:r>
              <a:rPr lang="fi-FI" dirty="0" smtClean="0"/>
              <a:t> </a:t>
            </a:r>
            <a:r>
              <a:rPr lang="fi-FI" dirty="0" err="1" smtClean="0"/>
              <a:t>name</a:t>
            </a:r>
            <a:r>
              <a:rPr lang="fi-FI" dirty="0" smtClean="0"/>
              <a:t> in </a:t>
            </a:r>
            <a:r>
              <a:rPr lang="fi-FI" dirty="0" err="1" smtClean="0"/>
              <a:t>alphabetic</a:t>
            </a:r>
            <a:r>
              <a:rPr lang="fi-FI" dirty="0" smtClean="0"/>
              <a:t> </a:t>
            </a:r>
            <a:r>
              <a:rPr lang="fi-FI" dirty="0" err="1" smtClean="0"/>
              <a:t>order</a:t>
            </a:r>
            <a:r>
              <a:rPr lang="fi-FI" dirty="0" smtClean="0"/>
              <a:t> </a:t>
            </a:r>
          </a:p>
        </p:txBody>
      </p:sp>
      <p:pic>
        <p:nvPicPr>
          <p:cNvPr id="6147" name="Picture 3"/>
          <p:cNvPicPr>
            <a:picLocks noChangeAspect="1" noChangeArrowheads="1"/>
          </p:cNvPicPr>
          <p:nvPr/>
        </p:nvPicPr>
        <p:blipFill>
          <a:blip r:embed="rId2" cstate="print"/>
          <a:srcRect/>
          <a:stretch>
            <a:fillRect/>
          </a:stretch>
        </p:blipFill>
        <p:spPr bwMode="auto">
          <a:xfrm>
            <a:off x="1828799" y="3352800"/>
            <a:ext cx="5876053" cy="2895600"/>
          </a:xfrm>
          <a:prstGeom prst="rect">
            <a:avLst/>
          </a:prstGeom>
          <a:noFill/>
          <a:ln w="9525">
            <a:noFill/>
            <a:miter lim="800000"/>
            <a:headEnd/>
            <a:tailEnd/>
          </a:ln>
        </p:spPr>
      </p:pic>
      <p:sp>
        <p:nvSpPr>
          <p:cNvPr id="6" name="Suorakulmio 5"/>
          <p:cNvSpPr/>
          <p:nvPr/>
        </p:nvSpPr>
        <p:spPr>
          <a:xfrm>
            <a:off x="2209800" y="4800600"/>
            <a:ext cx="5791200" cy="1295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26429737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pPr algn="l"/>
            <a:r>
              <a:rPr lang="fi-FI" dirty="0" err="1" smtClean="0">
                <a:solidFill>
                  <a:srgbClr val="FF0000"/>
                </a:solidFill>
              </a:rPr>
              <a:t>Exercise</a:t>
            </a:r>
            <a:r>
              <a:rPr lang="fi-FI" dirty="0" smtClean="0">
                <a:solidFill>
                  <a:srgbClr val="FF0000"/>
                </a:solidFill>
              </a:rPr>
              <a:t> 1</a:t>
            </a:r>
            <a:endParaRPr lang="fi-FI" dirty="0"/>
          </a:p>
        </p:txBody>
      </p:sp>
      <p:sp>
        <p:nvSpPr>
          <p:cNvPr id="3" name="Sisällön paikkamerkki 2"/>
          <p:cNvSpPr>
            <a:spLocks noGrp="1"/>
          </p:cNvSpPr>
          <p:nvPr>
            <p:ph idx="1"/>
          </p:nvPr>
        </p:nvSpPr>
        <p:spPr>
          <a:xfrm>
            <a:off x="457200" y="1600200"/>
            <a:ext cx="2971800" cy="4525963"/>
          </a:xfrm>
        </p:spPr>
        <p:txBody>
          <a:bodyPr>
            <a:normAutofit/>
          </a:bodyPr>
          <a:lstStyle/>
          <a:p>
            <a:r>
              <a:rPr lang="fi-FI" sz="2400" dirty="0" err="1" smtClean="0"/>
              <a:t>Step</a:t>
            </a:r>
            <a:r>
              <a:rPr lang="fi-FI" sz="2400" dirty="0" smtClean="0"/>
              <a:t> 4: </a:t>
            </a:r>
            <a:r>
              <a:rPr lang="fi-FI" sz="2400" dirty="0" err="1" smtClean="0"/>
              <a:t>Write</a:t>
            </a:r>
            <a:r>
              <a:rPr lang="fi-FI" sz="2400" dirty="0" smtClean="0"/>
              <a:t> the </a:t>
            </a:r>
            <a:r>
              <a:rPr lang="fi-FI" sz="2400" dirty="0" err="1" smtClean="0"/>
              <a:t>first</a:t>
            </a:r>
            <a:r>
              <a:rPr lang="fi-FI" sz="2400" dirty="0" smtClean="0"/>
              <a:t> </a:t>
            </a:r>
            <a:r>
              <a:rPr lang="fi-FI" sz="2400" dirty="0" err="1" smtClean="0"/>
              <a:t>name</a:t>
            </a:r>
            <a:r>
              <a:rPr lang="fi-FI" sz="2400" dirty="0" smtClean="0"/>
              <a:t> to the </a:t>
            </a:r>
            <a:r>
              <a:rPr lang="fi-FI" sz="2400" dirty="0" err="1" smtClean="0"/>
              <a:t>screen</a:t>
            </a:r>
            <a:r>
              <a:rPr lang="fi-FI" sz="2400" dirty="0" smtClean="0"/>
              <a:t>.</a:t>
            </a:r>
          </a:p>
          <a:p>
            <a:r>
              <a:rPr lang="fi-FI" sz="2400" dirty="0" smtClean="0"/>
              <a:t>The </a:t>
            </a:r>
            <a:r>
              <a:rPr lang="fi-FI" sz="2400" dirty="0" err="1" smtClean="0"/>
              <a:t>complete</a:t>
            </a:r>
            <a:r>
              <a:rPr lang="fi-FI" sz="2400" dirty="0" smtClean="0"/>
              <a:t> </a:t>
            </a:r>
            <a:r>
              <a:rPr lang="fi-FI" sz="2400" dirty="0" err="1" smtClean="0"/>
              <a:t>program</a:t>
            </a:r>
            <a:r>
              <a:rPr lang="fi-FI" sz="2400" dirty="0" smtClean="0"/>
              <a:t> is </a:t>
            </a:r>
            <a:r>
              <a:rPr lang="fi-FI" sz="2400" dirty="0" err="1" smtClean="0"/>
              <a:t>shown</a:t>
            </a:r>
            <a:r>
              <a:rPr lang="fi-FI" sz="2400" dirty="0" smtClean="0"/>
              <a:t> on </a:t>
            </a:r>
            <a:r>
              <a:rPr lang="fi-FI" sz="2400" dirty="0" err="1" smtClean="0"/>
              <a:t>right</a:t>
            </a:r>
            <a:endParaRPr lang="fi-FI" sz="2400" dirty="0"/>
          </a:p>
        </p:txBody>
      </p:sp>
      <p:pic>
        <p:nvPicPr>
          <p:cNvPr id="7170" name="Picture 2"/>
          <p:cNvPicPr>
            <a:picLocks noChangeAspect="1" noChangeArrowheads="1"/>
          </p:cNvPicPr>
          <p:nvPr/>
        </p:nvPicPr>
        <p:blipFill>
          <a:blip r:embed="rId2" cstate="print"/>
          <a:srcRect/>
          <a:stretch>
            <a:fillRect/>
          </a:stretch>
        </p:blipFill>
        <p:spPr bwMode="auto">
          <a:xfrm>
            <a:off x="3276600" y="762000"/>
            <a:ext cx="5562600" cy="5734050"/>
          </a:xfrm>
          <a:prstGeom prst="rect">
            <a:avLst/>
          </a:prstGeom>
          <a:noFill/>
          <a:ln w="9525">
            <a:noFill/>
            <a:miter lim="800000"/>
            <a:headEnd/>
            <a:tailEnd/>
          </a:ln>
        </p:spPr>
      </p:pic>
      <p:sp>
        <p:nvSpPr>
          <p:cNvPr id="5" name="Suorakulmio 4"/>
          <p:cNvSpPr/>
          <p:nvPr/>
        </p:nvSpPr>
        <p:spPr>
          <a:xfrm>
            <a:off x="3581400" y="5486400"/>
            <a:ext cx="4419600" cy="228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22304061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2</a:t>
            </a:r>
            <a:endParaRPr lang="fi-FI" dirty="0">
              <a:solidFill>
                <a:srgbClr val="FF0000"/>
              </a:solidFill>
            </a:endParaRPr>
          </a:p>
        </p:txBody>
      </p:sp>
      <p:sp>
        <p:nvSpPr>
          <p:cNvPr id="3" name="Sisällön paikkamerkki 2"/>
          <p:cNvSpPr>
            <a:spLocks noGrp="1"/>
          </p:cNvSpPr>
          <p:nvPr>
            <p:ph idx="1"/>
          </p:nvPr>
        </p:nvSpPr>
        <p:spPr/>
        <p:txBody>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reads</a:t>
            </a:r>
            <a:r>
              <a:rPr lang="fi-FI" dirty="0" smtClean="0"/>
              <a:t> </a:t>
            </a:r>
            <a:r>
              <a:rPr lang="fi-FI" dirty="0" err="1" smtClean="0"/>
              <a:t>numbers</a:t>
            </a:r>
            <a:r>
              <a:rPr lang="fi-FI" dirty="0" smtClean="0"/>
              <a:t> </a:t>
            </a:r>
            <a:r>
              <a:rPr lang="fi-FI" dirty="0" err="1" smtClean="0"/>
              <a:t>from</a:t>
            </a:r>
            <a:r>
              <a:rPr lang="fi-FI" dirty="0" smtClean="0"/>
              <a:t> a </a:t>
            </a:r>
            <a:r>
              <a:rPr lang="fi-FI" dirty="0" err="1" smtClean="0"/>
              <a:t>file</a:t>
            </a:r>
            <a:r>
              <a:rPr lang="fi-FI" dirty="0" smtClean="0"/>
              <a:t>. The </a:t>
            </a:r>
            <a:r>
              <a:rPr lang="fi-FI" dirty="0" err="1" smtClean="0"/>
              <a:t>program</a:t>
            </a:r>
            <a:r>
              <a:rPr lang="fi-FI" dirty="0" smtClean="0"/>
              <a:t> </a:t>
            </a:r>
            <a:r>
              <a:rPr lang="fi-FI" dirty="0" err="1" smtClean="0"/>
              <a:t>calculates</a:t>
            </a:r>
            <a:r>
              <a:rPr lang="fi-FI" dirty="0" smtClean="0"/>
              <a:t> the </a:t>
            </a:r>
            <a:r>
              <a:rPr lang="fi-FI" dirty="0" err="1" smtClean="0"/>
              <a:t>sum</a:t>
            </a:r>
            <a:r>
              <a:rPr lang="fi-FI" dirty="0" smtClean="0"/>
              <a:t> and the </a:t>
            </a:r>
            <a:r>
              <a:rPr lang="fi-FI" dirty="0" err="1" smtClean="0"/>
              <a:t>average</a:t>
            </a:r>
            <a:r>
              <a:rPr lang="fi-FI" dirty="0" smtClean="0"/>
              <a:t> of the </a:t>
            </a:r>
            <a:r>
              <a:rPr lang="fi-FI" dirty="0" err="1" smtClean="0"/>
              <a:t>numbers</a:t>
            </a:r>
            <a:endParaRPr lang="fi-FI" dirty="0" smtClean="0"/>
          </a:p>
          <a:p>
            <a:r>
              <a:rPr lang="fi-FI" dirty="0" err="1" smtClean="0"/>
              <a:t>There</a:t>
            </a:r>
            <a:r>
              <a:rPr lang="fi-FI" dirty="0" smtClean="0"/>
              <a:t> is </a:t>
            </a:r>
            <a:r>
              <a:rPr lang="fi-FI" dirty="0" err="1" smtClean="0"/>
              <a:t>one</a:t>
            </a:r>
            <a:r>
              <a:rPr lang="fi-FI" dirty="0" smtClean="0"/>
              <a:t> </a:t>
            </a:r>
            <a:r>
              <a:rPr lang="fi-FI" dirty="0" err="1" smtClean="0"/>
              <a:t>number</a:t>
            </a:r>
            <a:r>
              <a:rPr lang="fi-FI" dirty="0" smtClean="0"/>
              <a:t> per </a:t>
            </a:r>
            <a:r>
              <a:rPr lang="fi-FI" dirty="0" err="1" smtClean="0"/>
              <a:t>line</a:t>
            </a:r>
            <a:r>
              <a:rPr lang="fi-FI" dirty="0" smtClean="0"/>
              <a:t> in the </a:t>
            </a:r>
            <a:r>
              <a:rPr lang="fi-FI" dirty="0" err="1" smtClean="0"/>
              <a:t>file</a:t>
            </a:r>
            <a:endParaRPr lang="fi-FI" dirty="0" smtClean="0"/>
          </a:p>
          <a:p>
            <a:r>
              <a:rPr lang="fi-FI" dirty="0" smtClean="0"/>
              <a:t>The </a:t>
            </a:r>
            <a:r>
              <a:rPr lang="fi-FI" dirty="0" err="1" smtClean="0"/>
              <a:t>number</a:t>
            </a:r>
            <a:r>
              <a:rPr lang="fi-FI" dirty="0" smtClean="0"/>
              <a:t> in the </a:t>
            </a:r>
            <a:r>
              <a:rPr lang="fi-FI" dirty="0" err="1" smtClean="0"/>
              <a:t>row</a:t>
            </a:r>
            <a:r>
              <a:rPr lang="fi-FI" dirty="0" smtClean="0"/>
              <a:t> </a:t>
            </a:r>
            <a:r>
              <a:rPr lang="fi-FI" dirty="0" err="1" smtClean="0"/>
              <a:t>has</a:t>
            </a:r>
            <a:r>
              <a:rPr lang="fi-FI" dirty="0" smtClean="0"/>
              <a:t> to </a:t>
            </a:r>
            <a:r>
              <a:rPr lang="fi-FI" dirty="0" err="1" smtClean="0"/>
              <a:t>be</a:t>
            </a:r>
            <a:r>
              <a:rPr lang="fi-FI" dirty="0" smtClean="0"/>
              <a:t> </a:t>
            </a:r>
            <a:r>
              <a:rPr lang="fi-FI" dirty="0" err="1" smtClean="0"/>
              <a:t>converted</a:t>
            </a:r>
            <a:r>
              <a:rPr lang="fi-FI" dirty="0" smtClean="0"/>
              <a:t> to </a:t>
            </a:r>
            <a:r>
              <a:rPr lang="fi-FI" dirty="0" err="1" smtClean="0"/>
              <a:t>double</a:t>
            </a:r>
            <a:r>
              <a:rPr lang="fi-FI" dirty="0" smtClean="0"/>
              <a:t> </a:t>
            </a:r>
            <a:r>
              <a:rPr lang="fi-FI" dirty="0" err="1" smtClean="0"/>
              <a:t>type</a:t>
            </a:r>
            <a:r>
              <a:rPr lang="fi-FI" dirty="0" smtClean="0"/>
              <a:t> </a:t>
            </a:r>
            <a:r>
              <a:rPr lang="fi-FI" dirty="0" err="1" smtClean="0"/>
              <a:t>before</a:t>
            </a:r>
            <a:r>
              <a:rPr lang="fi-FI" dirty="0" smtClean="0"/>
              <a:t> </a:t>
            </a:r>
            <a:r>
              <a:rPr lang="fi-FI" dirty="0" err="1" smtClean="0"/>
              <a:t>it</a:t>
            </a:r>
            <a:r>
              <a:rPr lang="fi-FI" dirty="0" smtClean="0"/>
              <a:t> </a:t>
            </a:r>
            <a:r>
              <a:rPr lang="fi-FI" dirty="0" err="1" smtClean="0"/>
              <a:t>can</a:t>
            </a:r>
            <a:r>
              <a:rPr lang="fi-FI" dirty="0" smtClean="0"/>
              <a:t> </a:t>
            </a:r>
            <a:r>
              <a:rPr lang="fi-FI" dirty="0" err="1" smtClean="0"/>
              <a:t>be</a:t>
            </a:r>
            <a:r>
              <a:rPr lang="fi-FI" dirty="0" smtClean="0"/>
              <a:t> </a:t>
            </a:r>
            <a:r>
              <a:rPr lang="fi-FI" dirty="0" err="1" smtClean="0"/>
              <a:t>added</a:t>
            </a:r>
            <a:r>
              <a:rPr lang="fi-FI" dirty="0" smtClean="0"/>
              <a:t> to the </a:t>
            </a:r>
            <a:r>
              <a:rPr lang="fi-FI" dirty="0" err="1" smtClean="0"/>
              <a:t>sum</a:t>
            </a:r>
            <a:endParaRPr lang="fi-FI" dirty="0" smtClean="0"/>
          </a:p>
          <a:p>
            <a:pPr lvl="1"/>
            <a:r>
              <a:rPr lang="fi-FI" dirty="0" err="1" smtClean="0"/>
              <a:t>double</a:t>
            </a:r>
            <a:r>
              <a:rPr lang="fi-FI" dirty="0" smtClean="0"/>
              <a:t> x = </a:t>
            </a:r>
            <a:r>
              <a:rPr lang="fi-FI" dirty="0" err="1" smtClean="0"/>
              <a:t>double.Parse(row</a:t>
            </a:r>
            <a:r>
              <a:rPr lang="fi-FI" dirty="0" smtClean="0"/>
              <a:t>);</a:t>
            </a:r>
            <a:endParaRPr lang="fi-FI" dirty="0"/>
          </a:p>
        </p:txBody>
      </p:sp>
      <p:sp>
        <p:nvSpPr>
          <p:cNvPr id="4" name="5-sakarainen tähti 3"/>
          <p:cNvSpPr/>
          <p:nvPr/>
        </p:nvSpPr>
        <p:spPr>
          <a:xfrm>
            <a:off x="8229600" y="6324600"/>
            <a:ext cx="228600" cy="228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141080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Arrays</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3179030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Arrays</a:t>
            </a:r>
            <a:endParaRPr lang="fi-FI" dirty="0"/>
          </a:p>
        </p:txBody>
      </p:sp>
      <p:sp>
        <p:nvSpPr>
          <p:cNvPr id="3" name="Sisällön paikkamerkki 2"/>
          <p:cNvSpPr>
            <a:spLocks noGrp="1"/>
          </p:cNvSpPr>
          <p:nvPr>
            <p:ph idx="1"/>
          </p:nvPr>
        </p:nvSpPr>
        <p:spPr/>
        <p:txBody>
          <a:bodyPr/>
          <a:lstStyle/>
          <a:p>
            <a:r>
              <a:rPr lang="fi-FI" dirty="0" err="1" smtClean="0">
                <a:hlinkClick r:id="rId2"/>
              </a:rPr>
              <a:t>Links</a:t>
            </a:r>
            <a:endParaRPr lang="fi-FI" dirty="0" smtClean="0">
              <a:hlinkClick r:id="rId2"/>
            </a:endParaRPr>
          </a:p>
          <a:p>
            <a:pPr lvl="1"/>
            <a:r>
              <a:rPr lang="fi-FI" b="1" dirty="0" smtClean="0">
                <a:hlinkClick r:id="rId2"/>
              </a:rPr>
              <a:t>http://msdn.microsoft.com/en-us/library/aa288453(VS.71).</a:t>
            </a:r>
            <a:r>
              <a:rPr lang="fi-FI" b="1" dirty="0" err="1" smtClean="0">
                <a:hlinkClick r:id="rId2"/>
              </a:rPr>
              <a:t>aspx</a:t>
            </a:r>
            <a:endParaRPr lang="fi-FI" b="1" dirty="0" smtClean="0">
              <a:hlinkClick r:id="rId2"/>
            </a:endParaRPr>
          </a:p>
          <a:p>
            <a:pPr lvl="1"/>
            <a:r>
              <a:rPr lang="fi-FI" dirty="0" smtClean="0">
                <a:hlinkClick r:id="rId2"/>
              </a:rPr>
              <a:t>http://www.csharp-station.com/Tutorials/Lesson02.aspx</a:t>
            </a:r>
            <a:r>
              <a:rPr lang="fi-FI" dirty="0" smtClean="0"/>
              <a:t> </a:t>
            </a:r>
          </a:p>
          <a:p>
            <a:pPr lvl="1"/>
            <a:r>
              <a:rPr lang="fi-FI" dirty="0" smtClean="0">
                <a:hlinkClick r:id="rId3"/>
              </a:rPr>
              <a:t>http://csharp.net-tutorials.com/basics/arrays/</a:t>
            </a:r>
            <a:r>
              <a:rPr lang="fi-FI" dirty="0" smtClean="0"/>
              <a:t> </a:t>
            </a:r>
          </a:p>
        </p:txBody>
      </p:sp>
    </p:spTree>
    <p:extLst>
      <p:ext uri="{BB962C8B-B14F-4D97-AF65-F5344CB8AC3E}">
        <p14:creationId xmlns:p14="http://schemas.microsoft.com/office/powerpoint/2010/main" val="344103737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Arrays</a:t>
            </a:r>
            <a:endParaRPr lang="fi-FI" dirty="0"/>
          </a:p>
        </p:txBody>
      </p:sp>
      <p:sp>
        <p:nvSpPr>
          <p:cNvPr id="3" name="Sisällön paikkamerkki 2"/>
          <p:cNvSpPr>
            <a:spLocks noGrp="1"/>
          </p:cNvSpPr>
          <p:nvPr>
            <p:ph idx="1"/>
          </p:nvPr>
        </p:nvSpPr>
        <p:spPr/>
        <p:txBody>
          <a:bodyPr>
            <a:normAutofit lnSpcReduction="10000"/>
          </a:bodyPr>
          <a:lstStyle/>
          <a:p>
            <a:r>
              <a:rPr lang="fi-FI" dirty="0" err="1" smtClean="0"/>
              <a:t>Sometimes</a:t>
            </a:r>
            <a:r>
              <a:rPr lang="fi-FI" dirty="0" smtClean="0"/>
              <a:t> </a:t>
            </a:r>
            <a:r>
              <a:rPr lang="fi-FI" dirty="0" err="1" smtClean="0"/>
              <a:t>we</a:t>
            </a:r>
            <a:r>
              <a:rPr lang="fi-FI" dirty="0" smtClean="0"/>
              <a:t> </a:t>
            </a:r>
            <a:r>
              <a:rPr lang="fi-FI" dirty="0" err="1" smtClean="0"/>
              <a:t>don’t</a:t>
            </a:r>
            <a:r>
              <a:rPr lang="fi-FI" dirty="0" smtClean="0"/>
              <a:t> </a:t>
            </a:r>
            <a:r>
              <a:rPr lang="fi-FI" dirty="0" err="1" smtClean="0"/>
              <a:t>know</a:t>
            </a:r>
            <a:r>
              <a:rPr lang="fi-FI" dirty="0" smtClean="0"/>
              <a:t> in </a:t>
            </a:r>
            <a:r>
              <a:rPr lang="fi-FI" dirty="0" err="1" smtClean="0"/>
              <a:t>advance</a:t>
            </a:r>
            <a:r>
              <a:rPr lang="fi-FI" dirty="0" smtClean="0"/>
              <a:t> </a:t>
            </a:r>
            <a:r>
              <a:rPr lang="fi-FI" dirty="0" err="1" smtClean="0"/>
              <a:t>how</a:t>
            </a:r>
            <a:r>
              <a:rPr lang="fi-FI" dirty="0" smtClean="0"/>
              <a:t> </a:t>
            </a:r>
            <a:r>
              <a:rPr lang="fi-FI" dirty="0" err="1" smtClean="0"/>
              <a:t>many</a:t>
            </a:r>
            <a:r>
              <a:rPr lang="fi-FI" dirty="0" smtClean="0"/>
              <a:t> </a:t>
            </a:r>
            <a:r>
              <a:rPr lang="fi-FI" dirty="0" err="1" smtClean="0"/>
              <a:t>variables</a:t>
            </a:r>
            <a:r>
              <a:rPr lang="fi-FI" dirty="0" smtClean="0"/>
              <a:t> </a:t>
            </a:r>
            <a:r>
              <a:rPr lang="fi-FI" dirty="0" err="1" smtClean="0"/>
              <a:t>are</a:t>
            </a:r>
            <a:r>
              <a:rPr lang="fi-FI" dirty="0" smtClean="0"/>
              <a:t> </a:t>
            </a:r>
            <a:r>
              <a:rPr lang="fi-FI" dirty="0" err="1" smtClean="0"/>
              <a:t>needed</a:t>
            </a:r>
            <a:r>
              <a:rPr lang="fi-FI" dirty="0" smtClean="0"/>
              <a:t> to </a:t>
            </a:r>
            <a:r>
              <a:rPr lang="fi-FI" dirty="0" err="1" smtClean="0"/>
              <a:t>handle</a:t>
            </a:r>
            <a:r>
              <a:rPr lang="fi-FI" dirty="0" smtClean="0"/>
              <a:t> the data.</a:t>
            </a:r>
          </a:p>
          <a:p>
            <a:r>
              <a:rPr lang="fi-FI" dirty="0" err="1" smtClean="0"/>
              <a:t>Also</a:t>
            </a:r>
            <a:r>
              <a:rPr lang="fi-FI" dirty="0" smtClean="0"/>
              <a:t> in </a:t>
            </a:r>
            <a:r>
              <a:rPr lang="fi-FI" dirty="0" err="1" smtClean="0"/>
              <a:t>some</a:t>
            </a:r>
            <a:r>
              <a:rPr lang="fi-FI" dirty="0" smtClean="0"/>
              <a:t> </a:t>
            </a:r>
            <a:r>
              <a:rPr lang="fi-FI" dirty="0" err="1" smtClean="0"/>
              <a:t>cases</a:t>
            </a:r>
            <a:r>
              <a:rPr lang="fi-FI" dirty="0" smtClean="0"/>
              <a:t> </a:t>
            </a:r>
            <a:r>
              <a:rPr lang="fi-FI" dirty="0" err="1" smtClean="0"/>
              <a:t>we</a:t>
            </a:r>
            <a:r>
              <a:rPr lang="fi-FI" dirty="0" smtClean="0"/>
              <a:t> </a:t>
            </a:r>
            <a:r>
              <a:rPr lang="fi-FI" dirty="0" err="1" smtClean="0"/>
              <a:t>would</a:t>
            </a:r>
            <a:r>
              <a:rPr lang="fi-FI" dirty="0" smtClean="0"/>
              <a:t> </a:t>
            </a:r>
            <a:r>
              <a:rPr lang="fi-FI" dirty="0" err="1" smtClean="0"/>
              <a:t>need</a:t>
            </a:r>
            <a:r>
              <a:rPr lang="fi-FI" dirty="0" smtClean="0"/>
              <a:t> </a:t>
            </a:r>
            <a:r>
              <a:rPr lang="fi-FI" dirty="0" err="1" smtClean="0"/>
              <a:t>so</a:t>
            </a:r>
            <a:r>
              <a:rPr lang="fi-FI" dirty="0" smtClean="0"/>
              <a:t> </a:t>
            </a:r>
            <a:r>
              <a:rPr lang="fi-FI" dirty="0" err="1" smtClean="0"/>
              <a:t>many</a:t>
            </a:r>
            <a:r>
              <a:rPr lang="fi-FI" dirty="0" smtClean="0"/>
              <a:t> </a:t>
            </a:r>
            <a:r>
              <a:rPr lang="fi-FI" dirty="0" err="1" smtClean="0"/>
              <a:t>variables</a:t>
            </a:r>
            <a:r>
              <a:rPr lang="fi-FI" dirty="0" smtClean="0"/>
              <a:t> </a:t>
            </a:r>
            <a:r>
              <a:rPr lang="fi-FI" dirty="0" err="1" smtClean="0"/>
              <a:t>that</a:t>
            </a:r>
            <a:r>
              <a:rPr lang="fi-FI" dirty="0" smtClean="0"/>
              <a:t> </a:t>
            </a:r>
            <a:r>
              <a:rPr lang="fi-FI" dirty="0" err="1" smtClean="0"/>
              <a:t>it</a:t>
            </a:r>
            <a:r>
              <a:rPr lang="fi-FI" dirty="0" smtClean="0"/>
              <a:t> </a:t>
            </a:r>
            <a:r>
              <a:rPr lang="fi-FI" dirty="0" err="1" smtClean="0"/>
              <a:t>would</a:t>
            </a:r>
            <a:r>
              <a:rPr lang="fi-FI" dirty="0" smtClean="0"/>
              <a:t> </a:t>
            </a:r>
            <a:r>
              <a:rPr lang="fi-FI" dirty="0" err="1" smtClean="0"/>
              <a:t>need</a:t>
            </a:r>
            <a:r>
              <a:rPr lang="fi-FI" dirty="0" smtClean="0"/>
              <a:t> to </a:t>
            </a:r>
            <a:r>
              <a:rPr lang="fi-FI" dirty="0" err="1" smtClean="0"/>
              <a:t>much</a:t>
            </a:r>
            <a:r>
              <a:rPr lang="fi-FI" dirty="0" smtClean="0"/>
              <a:t> </a:t>
            </a:r>
            <a:r>
              <a:rPr lang="fi-FI" dirty="0" err="1" smtClean="0"/>
              <a:t>writing</a:t>
            </a:r>
            <a:r>
              <a:rPr lang="fi-FI" dirty="0" smtClean="0"/>
              <a:t> to </a:t>
            </a:r>
            <a:r>
              <a:rPr lang="fi-FI" dirty="0" err="1" smtClean="0"/>
              <a:t>name</a:t>
            </a:r>
            <a:r>
              <a:rPr lang="fi-FI" dirty="0" smtClean="0"/>
              <a:t> </a:t>
            </a:r>
            <a:r>
              <a:rPr lang="fi-FI" dirty="0" err="1" smtClean="0"/>
              <a:t>them</a:t>
            </a:r>
            <a:r>
              <a:rPr lang="fi-FI" dirty="0" smtClean="0"/>
              <a:t> all.</a:t>
            </a:r>
          </a:p>
          <a:p>
            <a:r>
              <a:rPr lang="fi-FI" dirty="0" smtClean="0"/>
              <a:t>For </a:t>
            </a:r>
            <a:r>
              <a:rPr lang="fi-FI" dirty="0" err="1" smtClean="0"/>
              <a:t>example</a:t>
            </a:r>
            <a:r>
              <a:rPr lang="fi-FI" dirty="0" smtClean="0"/>
              <a:t>, </a:t>
            </a:r>
            <a:r>
              <a:rPr lang="fi-FI" dirty="0" err="1" smtClean="0"/>
              <a:t>there</a:t>
            </a:r>
            <a:r>
              <a:rPr lang="fi-FI" dirty="0" smtClean="0"/>
              <a:t> </a:t>
            </a:r>
            <a:r>
              <a:rPr lang="fi-FI" dirty="0" err="1" smtClean="0"/>
              <a:t>may</a:t>
            </a:r>
            <a:r>
              <a:rPr lang="fi-FI" dirty="0" smtClean="0"/>
              <a:t> </a:t>
            </a:r>
            <a:r>
              <a:rPr lang="fi-FI" dirty="0" err="1" smtClean="0"/>
              <a:t>be</a:t>
            </a:r>
            <a:r>
              <a:rPr lang="fi-FI" dirty="0" smtClean="0"/>
              <a:t> 50 </a:t>
            </a:r>
            <a:r>
              <a:rPr lang="fi-FI" dirty="0" err="1" smtClean="0"/>
              <a:t>participants</a:t>
            </a:r>
            <a:r>
              <a:rPr lang="fi-FI" dirty="0" smtClean="0"/>
              <a:t> in the </a:t>
            </a:r>
            <a:r>
              <a:rPr lang="fi-FI" dirty="0" err="1" smtClean="0"/>
              <a:t>course</a:t>
            </a:r>
            <a:r>
              <a:rPr lang="fi-FI" dirty="0" smtClean="0"/>
              <a:t>, </a:t>
            </a:r>
            <a:r>
              <a:rPr lang="fi-FI" dirty="0" err="1" smtClean="0"/>
              <a:t>whose</a:t>
            </a:r>
            <a:r>
              <a:rPr lang="fi-FI" dirty="0" smtClean="0"/>
              <a:t> </a:t>
            </a:r>
            <a:r>
              <a:rPr lang="fi-FI" dirty="0" err="1" smtClean="0"/>
              <a:t>names</a:t>
            </a:r>
            <a:r>
              <a:rPr lang="fi-FI" dirty="0" smtClean="0"/>
              <a:t> </a:t>
            </a:r>
            <a:r>
              <a:rPr lang="fi-FI" dirty="0" err="1" smtClean="0"/>
              <a:t>should</a:t>
            </a:r>
            <a:r>
              <a:rPr lang="fi-FI" dirty="0" smtClean="0"/>
              <a:t> </a:t>
            </a:r>
            <a:r>
              <a:rPr lang="fi-FI" dirty="0" err="1" smtClean="0"/>
              <a:t>be</a:t>
            </a:r>
            <a:r>
              <a:rPr lang="fi-FI" dirty="0" smtClean="0"/>
              <a:t> </a:t>
            </a:r>
            <a:r>
              <a:rPr lang="fi-FI" dirty="0" err="1" smtClean="0"/>
              <a:t>stored</a:t>
            </a:r>
            <a:r>
              <a:rPr lang="fi-FI" dirty="0" smtClean="0"/>
              <a:t>. </a:t>
            </a:r>
            <a:r>
              <a:rPr lang="fi-FI" dirty="0" err="1" smtClean="0"/>
              <a:t>It</a:t>
            </a:r>
            <a:r>
              <a:rPr lang="fi-FI" dirty="0" smtClean="0"/>
              <a:t> </a:t>
            </a:r>
            <a:r>
              <a:rPr lang="fi-FI" dirty="0" err="1" smtClean="0"/>
              <a:t>would</a:t>
            </a:r>
            <a:r>
              <a:rPr lang="fi-FI" dirty="0" smtClean="0"/>
              <a:t> </a:t>
            </a:r>
            <a:r>
              <a:rPr lang="fi-FI" dirty="0" err="1" smtClean="0"/>
              <a:t>be</a:t>
            </a:r>
            <a:r>
              <a:rPr lang="fi-FI" dirty="0" smtClean="0"/>
              <a:t> </a:t>
            </a:r>
            <a:r>
              <a:rPr lang="fi-FI" dirty="0" err="1" smtClean="0"/>
              <a:t>impractical</a:t>
            </a:r>
            <a:r>
              <a:rPr lang="fi-FI" dirty="0" smtClean="0"/>
              <a:t> to </a:t>
            </a:r>
            <a:r>
              <a:rPr lang="fi-FI" dirty="0" err="1" smtClean="0"/>
              <a:t>declare</a:t>
            </a:r>
            <a:r>
              <a:rPr lang="fi-FI" dirty="0" smtClean="0"/>
              <a:t> 50 </a:t>
            </a:r>
            <a:r>
              <a:rPr lang="fi-FI" dirty="0" err="1" smtClean="0"/>
              <a:t>string</a:t>
            </a:r>
            <a:r>
              <a:rPr lang="fi-FI" dirty="0" smtClean="0"/>
              <a:t> </a:t>
            </a:r>
            <a:r>
              <a:rPr lang="fi-FI" dirty="0" err="1" smtClean="0"/>
              <a:t>type</a:t>
            </a:r>
            <a:r>
              <a:rPr lang="fi-FI" dirty="0" smtClean="0"/>
              <a:t> </a:t>
            </a:r>
            <a:r>
              <a:rPr lang="fi-FI" dirty="0" err="1" smtClean="0"/>
              <a:t>variables</a:t>
            </a:r>
            <a:r>
              <a:rPr lang="fi-FI" dirty="0" smtClean="0"/>
              <a:t>.</a:t>
            </a:r>
            <a:endParaRPr lang="fi-FI" dirty="0"/>
          </a:p>
        </p:txBody>
      </p:sp>
    </p:spTree>
    <p:extLst>
      <p:ext uri="{BB962C8B-B14F-4D97-AF65-F5344CB8AC3E}">
        <p14:creationId xmlns:p14="http://schemas.microsoft.com/office/powerpoint/2010/main" val="16264270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Arrays</a:t>
            </a:r>
            <a:endParaRPr lang="fi-FI" dirty="0"/>
          </a:p>
        </p:txBody>
      </p:sp>
      <p:sp>
        <p:nvSpPr>
          <p:cNvPr id="3" name="Sisällön paikkamerkki 2"/>
          <p:cNvSpPr>
            <a:spLocks noGrp="1"/>
          </p:cNvSpPr>
          <p:nvPr>
            <p:ph idx="1"/>
          </p:nvPr>
        </p:nvSpPr>
        <p:spPr>
          <a:xfrm>
            <a:off x="457200" y="2239512"/>
            <a:ext cx="8229600" cy="4114800"/>
          </a:xfrm>
        </p:spPr>
        <p:txBody>
          <a:bodyPr>
            <a:noAutofit/>
          </a:bodyPr>
          <a:lstStyle/>
          <a:p>
            <a:pPr marL="0" indent="0">
              <a:spcAft>
                <a:spcPts val="0"/>
              </a:spcAft>
              <a:buNone/>
            </a:pPr>
            <a:r>
              <a:rPr lang="fi-FI" sz="1400" dirty="0" err="1" smtClean="0">
                <a:solidFill>
                  <a:srgbClr val="0000FF"/>
                </a:solidFill>
                <a:latin typeface="Courier New"/>
                <a:ea typeface="Times New Roman"/>
              </a:rPr>
              <a:t>string</a:t>
            </a:r>
            <a:r>
              <a:rPr lang="fi-FI" sz="1400" dirty="0" smtClean="0">
                <a:latin typeface="Courier New"/>
                <a:ea typeface="Times New Roman"/>
              </a:rPr>
              <a:t> name1,name2,name3</a:t>
            </a:r>
            <a:r>
              <a:rPr lang="fi-FI" sz="1400" dirty="0">
                <a:latin typeface="Courier New"/>
                <a:ea typeface="Times New Roman"/>
              </a:rPr>
              <a:t>,...., </a:t>
            </a:r>
            <a:r>
              <a:rPr lang="fi-FI" sz="1400" dirty="0" smtClean="0">
                <a:latin typeface="Courier New"/>
                <a:ea typeface="Times New Roman"/>
              </a:rPr>
              <a:t>name50</a:t>
            </a:r>
            <a:r>
              <a:rPr lang="fi-FI" sz="1400" dirty="0">
                <a:latin typeface="Courier New"/>
                <a:ea typeface="Times New Roman"/>
              </a:rPr>
              <a:t>;</a:t>
            </a:r>
            <a:endParaRPr lang="fi-FI" sz="1400" dirty="0">
              <a:latin typeface="Times New Roman"/>
              <a:ea typeface="Times New Roman"/>
            </a:endParaRPr>
          </a:p>
          <a:p>
            <a:pPr marL="0" indent="0">
              <a:spcAft>
                <a:spcPts val="0"/>
              </a:spcAft>
              <a:buNone/>
            </a:pP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asking</a:t>
            </a:r>
            <a:r>
              <a:rPr lang="fi-FI" sz="1400" dirty="0" smtClean="0">
                <a:solidFill>
                  <a:srgbClr val="008000"/>
                </a:solidFill>
                <a:latin typeface="Courier New"/>
                <a:ea typeface="Times New Roman"/>
              </a:rPr>
              <a:t> the </a:t>
            </a:r>
            <a:r>
              <a:rPr lang="fi-FI" sz="1400" dirty="0" err="1" smtClean="0">
                <a:solidFill>
                  <a:srgbClr val="008000"/>
                </a:solidFill>
                <a:latin typeface="Courier New"/>
                <a:ea typeface="Times New Roman"/>
              </a:rPr>
              <a:t>names</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from</a:t>
            </a:r>
            <a:r>
              <a:rPr lang="fi-FI" sz="1400" dirty="0" smtClean="0">
                <a:solidFill>
                  <a:srgbClr val="008000"/>
                </a:solidFill>
                <a:latin typeface="Courier New"/>
                <a:ea typeface="Times New Roman"/>
              </a:rPr>
              <a:t> the </a:t>
            </a:r>
            <a:r>
              <a:rPr lang="fi-FI" sz="1400" dirty="0" err="1" smtClean="0">
                <a:solidFill>
                  <a:srgbClr val="008000"/>
                </a:solidFill>
                <a:latin typeface="Courier New"/>
                <a:ea typeface="Times New Roman"/>
              </a:rPr>
              <a:t>user</a:t>
            </a:r>
            <a:endParaRPr lang="fi-FI" sz="1400" dirty="0" smtClean="0">
              <a:latin typeface="Times New Roman"/>
              <a:ea typeface="Times New Roman"/>
            </a:endParaRPr>
          </a:p>
          <a:p>
            <a:pPr marL="0" indent="0">
              <a:spcAft>
                <a:spcPts val="0"/>
              </a:spcAft>
              <a:buNone/>
            </a:pPr>
            <a:r>
              <a:rPr lang="fi-FI" sz="1400" dirty="0" err="1" smtClean="0">
                <a:solidFill>
                  <a:srgbClr val="2B91AF"/>
                </a:solidFill>
                <a:latin typeface="Courier New"/>
                <a:ea typeface="Times New Roman"/>
              </a:rPr>
              <a:t>Console</a:t>
            </a:r>
            <a:r>
              <a:rPr lang="fi-FI" sz="1400" dirty="0" err="1" smtClean="0">
                <a:latin typeface="Courier New"/>
                <a:ea typeface="Times New Roman"/>
              </a:rPr>
              <a:t>.Write(</a:t>
            </a:r>
            <a:r>
              <a:rPr lang="fi-FI" sz="1400" dirty="0" err="1" smtClean="0">
                <a:solidFill>
                  <a:srgbClr val="A31515"/>
                </a:solidFill>
                <a:latin typeface="Courier New"/>
                <a:ea typeface="Times New Roman"/>
              </a:rPr>
              <a:t>”Give</a:t>
            </a:r>
            <a:r>
              <a:rPr lang="fi-FI" sz="1400" dirty="0" smtClean="0">
                <a:solidFill>
                  <a:srgbClr val="A31515"/>
                </a:solidFill>
                <a:latin typeface="Courier New"/>
                <a:ea typeface="Times New Roman"/>
              </a:rPr>
              <a:t> a </a:t>
            </a:r>
            <a:r>
              <a:rPr lang="fi-FI" sz="1400" dirty="0" err="1" smtClean="0">
                <a:solidFill>
                  <a:srgbClr val="A31515"/>
                </a:solidFill>
                <a:latin typeface="Courier New"/>
                <a:ea typeface="Times New Roman"/>
              </a:rPr>
              <a:t>name</a:t>
            </a:r>
            <a:r>
              <a:rPr lang="fi-FI" sz="1400" dirty="0" smtClean="0">
                <a:solidFill>
                  <a:srgbClr val="A31515"/>
                </a:solidFill>
                <a:latin typeface="Courier New"/>
                <a:ea typeface="Times New Roman"/>
              </a:rPr>
              <a:t> </a:t>
            </a:r>
            <a:r>
              <a:rPr lang="fi-FI" sz="1400" dirty="0" err="1" smtClean="0">
                <a:solidFill>
                  <a:srgbClr val="A31515"/>
                </a:solidFill>
                <a:latin typeface="Courier New"/>
                <a:ea typeface="Times New Roman"/>
              </a:rPr>
              <a:t>please</a:t>
            </a:r>
            <a:r>
              <a:rPr lang="fi-FI" sz="1400" dirty="0" smtClean="0">
                <a:solidFill>
                  <a:srgbClr val="A31515"/>
                </a:solidFill>
                <a:latin typeface="Courier New"/>
                <a:ea typeface="Times New Roman"/>
              </a:rPr>
              <a:t>: "</a:t>
            </a:r>
            <a:r>
              <a:rPr lang="fi-FI" sz="1400" dirty="0" smtClean="0">
                <a:latin typeface="Courier New"/>
                <a:ea typeface="Times New Roman"/>
              </a:rPr>
              <a:t>);</a:t>
            </a:r>
            <a:endParaRPr lang="fi-FI" sz="1400" dirty="0" smtClean="0">
              <a:latin typeface="Times New Roman"/>
              <a:ea typeface="Times New Roman"/>
            </a:endParaRPr>
          </a:p>
          <a:p>
            <a:pPr marL="0" indent="0">
              <a:spcAft>
                <a:spcPts val="0"/>
              </a:spcAft>
              <a:buNone/>
            </a:pPr>
            <a:r>
              <a:rPr lang="en-GB" sz="1400" dirty="0" smtClean="0">
                <a:latin typeface="Courier New"/>
                <a:ea typeface="Times New Roman"/>
              </a:rPr>
              <a:t>name1 = </a:t>
            </a:r>
            <a:r>
              <a:rPr lang="en-GB" sz="1400" dirty="0" err="1" smtClean="0">
                <a:solidFill>
                  <a:srgbClr val="2B91AF"/>
                </a:solidFill>
                <a:latin typeface="Courier New"/>
                <a:ea typeface="Times New Roman"/>
              </a:rPr>
              <a:t>Console</a:t>
            </a:r>
            <a:r>
              <a:rPr lang="en-GB" sz="1400" dirty="0" err="1" smtClean="0">
                <a:latin typeface="Courier New"/>
                <a:ea typeface="Times New Roman"/>
              </a:rPr>
              <a:t>.ReadLine</a:t>
            </a:r>
            <a:r>
              <a:rPr lang="en-GB" sz="1400" dirty="0" smtClean="0">
                <a:latin typeface="Courier New"/>
                <a:ea typeface="Times New Roman"/>
              </a:rPr>
              <a:t>();</a:t>
            </a:r>
          </a:p>
          <a:p>
            <a:pPr marL="0" indent="0">
              <a:spcAft>
                <a:spcPts val="0"/>
              </a:spcAft>
              <a:buNone/>
            </a:pPr>
            <a:r>
              <a:rPr lang="fi-FI" sz="1400" dirty="0" err="1">
                <a:solidFill>
                  <a:srgbClr val="2B91AF"/>
                </a:solidFill>
                <a:latin typeface="Courier New"/>
                <a:ea typeface="Times New Roman"/>
              </a:rPr>
              <a:t>Console</a:t>
            </a:r>
            <a:r>
              <a:rPr lang="fi-FI" sz="1400" dirty="0" err="1">
                <a:latin typeface="Courier New"/>
                <a:ea typeface="Times New Roman"/>
              </a:rPr>
              <a:t>.Write(</a:t>
            </a:r>
            <a:r>
              <a:rPr lang="fi-FI" sz="1400" dirty="0" err="1">
                <a:solidFill>
                  <a:srgbClr val="A31515"/>
                </a:solidFill>
                <a:latin typeface="Courier New"/>
                <a:ea typeface="Times New Roman"/>
              </a:rPr>
              <a:t>”Give</a:t>
            </a:r>
            <a:r>
              <a:rPr lang="fi-FI" sz="1400" dirty="0">
                <a:solidFill>
                  <a:srgbClr val="A31515"/>
                </a:solidFill>
                <a:latin typeface="Courier New"/>
                <a:ea typeface="Times New Roman"/>
              </a:rPr>
              <a:t> a </a:t>
            </a:r>
            <a:r>
              <a:rPr lang="fi-FI" sz="1400" dirty="0" err="1">
                <a:solidFill>
                  <a:srgbClr val="A31515"/>
                </a:solidFill>
                <a:latin typeface="Courier New"/>
                <a:ea typeface="Times New Roman"/>
              </a:rPr>
              <a:t>name</a:t>
            </a:r>
            <a:r>
              <a:rPr lang="fi-FI" sz="1400" dirty="0">
                <a:solidFill>
                  <a:srgbClr val="A31515"/>
                </a:solidFill>
                <a:latin typeface="Courier New"/>
                <a:ea typeface="Times New Roman"/>
              </a:rPr>
              <a:t> </a:t>
            </a:r>
            <a:r>
              <a:rPr lang="fi-FI" sz="1400" dirty="0" err="1">
                <a:solidFill>
                  <a:srgbClr val="A31515"/>
                </a:solidFill>
                <a:latin typeface="Courier New"/>
                <a:ea typeface="Times New Roman"/>
              </a:rPr>
              <a:t>please</a:t>
            </a:r>
            <a:r>
              <a:rPr lang="fi-FI" sz="1400" dirty="0">
                <a:solidFill>
                  <a:srgbClr val="A31515"/>
                </a:solidFill>
                <a:latin typeface="Courier New"/>
                <a:ea typeface="Times New Roman"/>
              </a:rPr>
              <a:t>: "</a:t>
            </a:r>
            <a:r>
              <a:rPr lang="fi-FI" sz="1400" dirty="0">
                <a:latin typeface="Courier New"/>
                <a:ea typeface="Times New Roman"/>
              </a:rPr>
              <a:t>);</a:t>
            </a:r>
            <a:endParaRPr lang="fi-FI" sz="1400" dirty="0">
              <a:latin typeface="Times New Roman"/>
              <a:ea typeface="Times New Roman"/>
            </a:endParaRPr>
          </a:p>
          <a:p>
            <a:pPr marL="0" indent="0">
              <a:spcAft>
                <a:spcPts val="0"/>
              </a:spcAft>
              <a:buNone/>
            </a:pPr>
            <a:r>
              <a:rPr lang="en-GB" sz="1400" dirty="0" smtClean="0">
                <a:latin typeface="Courier New"/>
                <a:ea typeface="Times New Roman"/>
              </a:rPr>
              <a:t>name2 </a:t>
            </a:r>
            <a:r>
              <a:rPr lang="en-GB" sz="1400" dirty="0">
                <a:latin typeface="Courier New"/>
                <a:ea typeface="Times New Roman"/>
              </a:rPr>
              <a:t>= </a:t>
            </a:r>
            <a:r>
              <a:rPr lang="en-GB" sz="1400" dirty="0" err="1">
                <a:solidFill>
                  <a:srgbClr val="2B91AF"/>
                </a:solidFill>
                <a:latin typeface="Courier New"/>
                <a:ea typeface="Times New Roman"/>
              </a:rPr>
              <a:t>Console</a:t>
            </a:r>
            <a:r>
              <a:rPr lang="en-GB" sz="1400" dirty="0" err="1">
                <a:latin typeface="Courier New"/>
                <a:ea typeface="Times New Roman"/>
              </a:rPr>
              <a:t>.ReadLine</a:t>
            </a:r>
            <a:r>
              <a:rPr lang="en-GB" sz="1400" dirty="0" smtClean="0">
                <a:latin typeface="Courier New"/>
                <a:ea typeface="Times New Roman"/>
              </a:rPr>
              <a:t>();</a:t>
            </a:r>
          </a:p>
          <a:p>
            <a:pPr marL="0" indent="0">
              <a:spcAft>
                <a:spcPts val="0"/>
              </a:spcAft>
              <a:buNone/>
            </a:pPr>
            <a:r>
              <a:rPr lang="en-GB" sz="1400" dirty="0" smtClean="0">
                <a:latin typeface="Courier New"/>
                <a:ea typeface="Times New Roman"/>
              </a:rPr>
              <a:t>	:</a:t>
            </a:r>
          </a:p>
          <a:p>
            <a:pPr marL="0" indent="0">
              <a:spcAft>
                <a:spcPts val="0"/>
              </a:spcAft>
              <a:buNone/>
            </a:pPr>
            <a:r>
              <a:rPr lang="fi-FI" sz="1400" dirty="0" err="1">
                <a:solidFill>
                  <a:srgbClr val="2B91AF"/>
                </a:solidFill>
                <a:latin typeface="Courier New"/>
                <a:ea typeface="Times New Roman"/>
              </a:rPr>
              <a:t>Console</a:t>
            </a:r>
            <a:r>
              <a:rPr lang="fi-FI" sz="1400" dirty="0" err="1">
                <a:latin typeface="Courier New"/>
                <a:ea typeface="Times New Roman"/>
              </a:rPr>
              <a:t>.Write(</a:t>
            </a:r>
            <a:r>
              <a:rPr lang="fi-FI" sz="1400" dirty="0" err="1">
                <a:solidFill>
                  <a:srgbClr val="A31515"/>
                </a:solidFill>
                <a:latin typeface="Courier New"/>
                <a:ea typeface="Times New Roman"/>
              </a:rPr>
              <a:t>”Give</a:t>
            </a:r>
            <a:r>
              <a:rPr lang="fi-FI" sz="1400" dirty="0">
                <a:solidFill>
                  <a:srgbClr val="A31515"/>
                </a:solidFill>
                <a:latin typeface="Courier New"/>
                <a:ea typeface="Times New Roman"/>
              </a:rPr>
              <a:t> a </a:t>
            </a:r>
            <a:r>
              <a:rPr lang="fi-FI" sz="1400" dirty="0" err="1">
                <a:solidFill>
                  <a:srgbClr val="A31515"/>
                </a:solidFill>
                <a:latin typeface="Courier New"/>
                <a:ea typeface="Times New Roman"/>
              </a:rPr>
              <a:t>name</a:t>
            </a:r>
            <a:r>
              <a:rPr lang="fi-FI" sz="1400" dirty="0">
                <a:solidFill>
                  <a:srgbClr val="A31515"/>
                </a:solidFill>
                <a:latin typeface="Courier New"/>
                <a:ea typeface="Times New Roman"/>
              </a:rPr>
              <a:t> </a:t>
            </a:r>
            <a:r>
              <a:rPr lang="fi-FI" sz="1400" dirty="0" err="1">
                <a:solidFill>
                  <a:srgbClr val="A31515"/>
                </a:solidFill>
                <a:latin typeface="Courier New"/>
                <a:ea typeface="Times New Roman"/>
              </a:rPr>
              <a:t>please</a:t>
            </a:r>
            <a:r>
              <a:rPr lang="fi-FI" sz="1400" dirty="0">
                <a:solidFill>
                  <a:srgbClr val="A31515"/>
                </a:solidFill>
                <a:latin typeface="Courier New"/>
                <a:ea typeface="Times New Roman"/>
              </a:rPr>
              <a:t>: "</a:t>
            </a:r>
            <a:r>
              <a:rPr lang="fi-FI" sz="1400" dirty="0">
                <a:latin typeface="Courier New"/>
                <a:ea typeface="Times New Roman"/>
              </a:rPr>
              <a:t>);</a:t>
            </a:r>
            <a:endParaRPr lang="fi-FI" sz="1400" dirty="0">
              <a:latin typeface="Times New Roman"/>
              <a:ea typeface="Times New Roman"/>
            </a:endParaRPr>
          </a:p>
          <a:p>
            <a:pPr marL="0" indent="0">
              <a:spcAft>
                <a:spcPts val="0"/>
              </a:spcAft>
              <a:buNone/>
            </a:pPr>
            <a:r>
              <a:rPr lang="en-GB" sz="1400" dirty="0" smtClean="0">
                <a:latin typeface="Courier New"/>
                <a:ea typeface="Times New Roman"/>
              </a:rPr>
              <a:t>name3 </a:t>
            </a:r>
            <a:r>
              <a:rPr lang="en-GB" sz="1400" dirty="0">
                <a:latin typeface="Courier New"/>
                <a:ea typeface="Times New Roman"/>
              </a:rPr>
              <a:t>= </a:t>
            </a:r>
            <a:r>
              <a:rPr lang="en-GB" sz="1400" dirty="0" err="1">
                <a:solidFill>
                  <a:srgbClr val="2B91AF"/>
                </a:solidFill>
                <a:latin typeface="Courier New"/>
                <a:ea typeface="Times New Roman"/>
              </a:rPr>
              <a:t>Console</a:t>
            </a:r>
            <a:r>
              <a:rPr lang="en-GB" sz="1400" dirty="0" err="1">
                <a:latin typeface="Courier New"/>
                <a:ea typeface="Times New Roman"/>
              </a:rPr>
              <a:t>.ReadLine</a:t>
            </a:r>
            <a:r>
              <a:rPr lang="en-GB" sz="1400" dirty="0">
                <a:latin typeface="Courier New"/>
                <a:ea typeface="Times New Roman"/>
              </a:rPr>
              <a:t>();</a:t>
            </a:r>
          </a:p>
          <a:p>
            <a:pPr marL="0" indent="0">
              <a:spcAft>
                <a:spcPts val="0"/>
              </a:spcAft>
              <a:buNone/>
            </a:pPr>
            <a:endParaRPr lang="en-GB" sz="1400" dirty="0">
              <a:latin typeface="Courier New"/>
              <a:ea typeface="Times New Roman"/>
            </a:endParaRPr>
          </a:p>
          <a:p>
            <a:pPr marL="0" indent="0">
              <a:spcAft>
                <a:spcPts val="0"/>
              </a:spcAft>
              <a:buNone/>
            </a:pPr>
            <a:r>
              <a:rPr lang="fi-FI" sz="1400" dirty="0" smtClean="0">
                <a:solidFill>
                  <a:srgbClr val="008000"/>
                </a:solidFill>
                <a:latin typeface="Courier New"/>
                <a:ea typeface="Times New Roman"/>
              </a:rPr>
              <a:t>// in </a:t>
            </a:r>
            <a:r>
              <a:rPr lang="fi-FI" sz="1400" dirty="0" err="1" smtClean="0">
                <a:solidFill>
                  <a:srgbClr val="008000"/>
                </a:solidFill>
                <a:latin typeface="Courier New"/>
                <a:ea typeface="Times New Roman"/>
              </a:rPr>
              <a:t>this</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phase</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we</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would</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handle</a:t>
            </a:r>
            <a:r>
              <a:rPr lang="fi-FI" sz="1400" dirty="0" smtClean="0">
                <a:solidFill>
                  <a:srgbClr val="008000"/>
                </a:solidFill>
                <a:latin typeface="Courier New"/>
                <a:ea typeface="Times New Roman"/>
              </a:rPr>
              <a:t> the </a:t>
            </a:r>
            <a:r>
              <a:rPr lang="fi-FI" sz="1400" dirty="0" err="1" smtClean="0">
                <a:solidFill>
                  <a:srgbClr val="008000"/>
                </a:solidFill>
                <a:latin typeface="Courier New"/>
                <a:ea typeface="Times New Roman"/>
              </a:rPr>
              <a:t>names</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somehow</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e.g</a:t>
            </a: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sort</a:t>
            </a:r>
            <a:r>
              <a:rPr lang="fi-FI" sz="1400" dirty="0" smtClean="0">
                <a:solidFill>
                  <a:srgbClr val="008000"/>
                </a:solidFill>
                <a:latin typeface="Courier New"/>
                <a:ea typeface="Times New Roman"/>
              </a:rPr>
              <a:t>)</a:t>
            </a:r>
          </a:p>
          <a:p>
            <a:pPr marL="0" indent="0">
              <a:spcAft>
                <a:spcPts val="0"/>
              </a:spcAft>
              <a:buNone/>
            </a:pPr>
            <a:r>
              <a:rPr lang="fi-FI" sz="1400" dirty="0" smtClean="0">
                <a:solidFill>
                  <a:srgbClr val="008000"/>
                </a:solidFill>
                <a:latin typeface="Courier New"/>
                <a:ea typeface="Times New Roman"/>
              </a:rPr>
              <a:t>// </a:t>
            </a:r>
            <a:r>
              <a:rPr lang="fi-FI" sz="1400" dirty="0" err="1" smtClean="0">
                <a:solidFill>
                  <a:srgbClr val="008000"/>
                </a:solidFill>
                <a:latin typeface="Courier New"/>
                <a:ea typeface="Times New Roman"/>
              </a:rPr>
              <a:t>writing</a:t>
            </a:r>
            <a:r>
              <a:rPr lang="fi-FI" sz="1400" dirty="0" smtClean="0">
                <a:solidFill>
                  <a:srgbClr val="008000"/>
                </a:solidFill>
                <a:latin typeface="Courier New"/>
                <a:ea typeface="Times New Roman"/>
              </a:rPr>
              <a:t> the </a:t>
            </a:r>
            <a:r>
              <a:rPr lang="fi-FI" sz="1400" dirty="0" err="1" smtClean="0">
                <a:solidFill>
                  <a:srgbClr val="008000"/>
                </a:solidFill>
                <a:latin typeface="Courier New"/>
                <a:ea typeface="Times New Roman"/>
              </a:rPr>
              <a:t>names</a:t>
            </a:r>
            <a:r>
              <a:rPr lang="fi-FI" sz="1400" dirty="0" smtClean="0">
                <a:solidFill>
                  <a:srgbClr val="008000"/>
                </a:solidFill>
                <a:latin typeface="Courier New"/>
                <a:ea typeface="Times New Roman"/>
              </a:rPr>
              <a:t> to the </a:t>
            </a:r>
            <a:r>
              <a:rPr lang="fi-FI" sz="1400" dirty="0" err="1" smtClean="0">
                <a:solidFill>
                  <a:srgbClr val="008000"/>
                </a:solidFill>
                <a:latin typeface="Courier New"/>
                <a:ea typeface="Times New Roman"/>
              </a:rPr>
              <a:t>screen</a:t>
            </a:r>
            <a:endParaRPr lang="fi-FI" sz="1400" dirty="0">
              <a:latin typeface="Times New Roman"/>
              <a:ea typeface="Times New Roman"/>
            </a:endParaRPr>
          </a:p>
          <a:p>
            <a:pPr marL="0" indent="0">
              <a:spcAft>
                <a:spcPts val="0"/>
              </a:spcAft>
              <a:buNone/>
            </a:pPr>
            <a:r>
              <a:rPr lang="fi-FI" sz="1400" dirty="0" smtClean="0">
                <a:solidFill>
                  <a:srgbClr val="2B91AF"/>
                </a:solidFill>
                <a:latin typeface="Courier New"/>
                <a:ea typeface="Times New Roman"/>
              </a:rPr>
              <a:t>Console</a:t>
            </a:r>
            <a:r>
              <a:rPr lang="fi-FI" sz="1400" dirty="0" smtClean="0">
                <a:latin typeface="Courier New"/>
                <a:ea typeface="Times New Roman"/>
              </a:rPr>
              <a:t>.WriteLine(name1);</a:t>
            </a:r>
            <a:endParaRPr lang="fi-FI" sz="1400" dirty="0" smtClean="0">
              <a:latin typeface="Times New Roman"/>
              <a:ea typeface="Times New Roman"/>
            </a:endParaRPr>
          </a:p>
          <a:p>
            <a:pPr marL="0" indent="0">
              <a:spcAft>
                <a:spcPts val="0"/>
              </a:spcAft>
              <a:buNone/>
            </a:pPr>
            <a:r>
              <a:rPr lang="fi-FI" sz="1400" dirty="0" smtClean="0">
                <a:solidFill>
                  <a:srgbClr val="2B91AF"/>
                </a:solidFill>
                <a:latin typeface="Courier New"/>
                <a:ea typeface="Times New Roman"/>
              </a:rPr>
              <a:t>Console</a:t>
            </a:r>
            <a:r>
              <a:rPr lang="fi-FI" sz="1400" dirty="0" smtClean="0">
                <a:latin typeface="Courier New"/>
                <a:ea typeface="Times New Roman"/>
              </a:rPr>
              <a:t>.WriteLine(name2</a:t>
            </a:r>
            <a:r>
              <a:rPr lang="fi-FI" sz="1400" dirty="0">
                <a:latin typeface="Courier New"/>
                <a:ea typeface="Times New Roman"/>
              </a:rPr>
              <a:t>);</a:t>
            </a:r>
            <a:endParaRPr lang="fi-FI" sz="1400" dirty="0">
              <a:latin typeface="Times New Roman"/>
              <a:ea typeface="Times New Roman"/>
            </a:endParaRPr>
          </a:p>
          <a:p>
            <a:pPr marL="0" indent="0">
              <a:spcAft>
                <a:spcPts val="0"/>
              </a:spcAft>
              <a:buNone/>
            </a:pPr>
            <a:r>
              <a:rPr lang="fi-FI" sz="1400" dirty="0" smtClean="0">
                <a:latin typeface="Courier New"/>
                <a:ea typeface="Times New Roman"/>
              </a:rPr>
              <a:t>	:</a:t>
            </a:r>
            <a:endParaRPr lang="fi-FI" sz="1400" dirty="0" smtClean="0">
              <a:latin typeface="Times New Roman"/>
              <a:ea typeface="Times New Roman"/>
            </a:endParaRPr>
          </a:p>
          <a:p>
            <a:pPr marL="0" indent="0">
              <a:spcAft>
                <a:spcPts val="0"/>
              </a:spcAft>
              <a:buNone/>
            </a:pPr>
            <a:r>
              <a:rPr lang="fi-FI" sz="1400" dirty="0" smtClean="0">
                <a:solidFill>
                  <a:srgbClr val="2B91AF"/>
                </a:solidFill>
                <a:latin typeface="Courier New"/>
                <a:ea typeface="Times New Roman"/>
              </a:rPr>
              <a:t>Console</a:t>
            </a:r>
            <a:r>
              <a:rPr lang="fi-FI" sz="1400" dirty="0" smtClean="0">
                <a:latin typeface="Courier New"/>
                <a:ea typeface="Times New Roman"/>
              </a:rPr>
              <a:t>.WriteLine(name50</a:t>
            </a:r>
            <a:r>
              <a:rPr lang="fi-FI" sz="1400" dirty="0">
                <a:latin typeface="Courier New"/>
                <a:ea typeface="Times New Roman"/>
              </a:rPr>
              <a:t>);</a:t>
            </a:r>
            <a:endParaRPr lang="fi-FI" sz="1400" dirty="0"/>
          </a:p>
        </p:txBody>
      </p:sp>
      <p:sp>
        <p:nvSpPr>
          <p:cNvPr id="4" name="Tekstiruutu 3"/>
          <p:cNvSpPr txBox="1"/>
          <p:nvPr/>
        </p:nvSpPr>
        <p:spPr>
          <a:xfrm>
            <a:off x="523009" y="1295400"/>
            <a:ext cx="8491235" cy="923330"/>
          </a:xfrm>
          <a:prstGeom prst="rect">
            <a:avLst/>
          </a:prstGeom>
          <a:noFill/>
        </p:spPr>
        <p:txBody>
          <a:bodyPr wrap="none" rtlCol="0">
            <a:spAutoFit/>
          </a:bodyPr>
          <a:lstStyle/>
          <a:p>
            <a:r>
              <a:rPr lang="fi-FI" dirty="0" smtClean="0"/>
              <a:t>The </a:t>
            </a:r>
            <a:r>
              <a:rPr lang="fi-FI" dirty="0" err="1" smtClean="0"/>
              <a:t>following</a:t>
            </a:r>
            <a:r>
              <a:rPr lang="fi-FI" dirty="0" smtClean="0"/>
              <a:t> </a:t>
            </a:r>
            <a:r>
              <a:rPr lang="fi-FI" dirty="0" err="1" smtClean="0"/>
              <a:t>example</a:t>
            </a:r>
            <a:r>
              <a:rPr lang="fi-FI" dirty="0" smtClean="0"/>
              <a:t> </a:t>
            </a:r>
            <a:r>
              <a:rPr lang="fi-FI" dirty="0" err="1" smtClean="0"/>
              <a:t>would</a:t>
            </a:r>
            <a:r>
              <a:rPr lang="fi-FI" dirty="0" smtClean="0"/>
              <a:t> </a:t>
            </a:r>
            <a:r>
              <a:rPr lang="fi-FI" dirty="0" err="1" smtClean="0"/>
              <a:t>be</a:t>
            </a:r>
            <a:r>
              <a:rPr lang="fi-FI" dirty="0" smtClean="0"/>
              <a:t> </a:t>
            </a:r>
            <a:r>
              <a:rPr lang="fi-FI" dirty="0" err="1" smtClean="0"/>
              <a:t>impractical</a:t>
            </a:r>
            <a:r>
              <a:rPr lang="fi-FI" dirty="0" smtClean="0"/>
              <a:t>. </a:t>
            </a:r>
            <a:r>
              <a:rPr lang="fi-FI" dirty="0" err="1" smtClean="0"/>
              <a:t>Naming</a:t>
            </a:r>
            <a:r>
              <a:rPr lang="fi-FI" dirty="0" smtClean="0"/>
              <a:t> the </a:t>
            </a:r>
            <a:r>
              <a:rPr lang="fi-FI" dirty="0" err="1" smtClean="0"/>
              <a:t>variables</a:t>
            </a:r>
            <a:r>
              <a:rPr lang="fi-FI" dirty="0" smtClean="0"/>
              <a:t> and </a:t>
            </a:r>
            <a:r>
              <a:rPr lang="fi-FI" dirty="0" err="1" smtClean="0"/>
              <a:t>asking</a:t>
            </a:r>
            <a:r>
              <a:rPr lang="fi-FI" dirty="0" smtClean="0"/>
              <a:t> the </a:t>
            </a:r>
            <a:r>
              <a:rPr lang="fi-FI" dirty="0" err="1" smtClean="0"/>
              <a:t>names</a:t>
            </a:r>
            <a:r>
              <a:rPr lang="fi-FI" dirty="0" smtClean="0"/>
              <a:t/>
            </a:r>
            <a:br>
              <a:rPr lang="fi-FI" dirty="0" smtClean="0"/>
            </a:br>
            <a:r>
              <a:rPr lang="fi-FI" dirty="0" err="1" smtClean="0"/>
              <a:t>would</a:t>
            </a:r>
            <a:r>
              <a:rPr lang="fi-FI" dirty="0" smtClean="0"/>
              <a:t> </a:t>
            </a:r>
            <a:r>
              <a:rPr lang="fi-FI" dirty="0" err="1" smtClean="0"/>
              <a:t>require</a:t>
            </a:r>
            <a:r>
              <a:rPr lang="fi-FI" dirty="0" smtClean="0"/>
              <a:t> </a:t>
            </a:r>
            <a:r>
              <a:rPr lang="fi-FI" dirty="0" err="1" smtClean="0"/>
              <a:t>too</a:t>
            </a:r>
            <a:r>
              <a:rPr lang="fi-FI" dirty="0" smtClean="0"/>
              <a:t> </a:t>
            </a:r>
            <a:r>
              <a:rPr lang="fi-FI" dirty="0" err="1" smtClean="0"/>
              <a:t>much</a:t>
            </a:r>
            <a:r>
              <a:rPr lang="fi-FI" dirty="0" smtClean="0"/>
              <a:t> </a:t>
            </a:r>
            <a:r>
              <a:rPr lang="fi-FI" dirty="0" err="1" smtClean="0"/>
              <a:t>work</a:t>
            </a:r>
            <a:r>
              <a:rPr lang="fi-FI" dirty="0" smtClean="0"/>
              <a:t>. In </a:t>
            </a:r>
            <a:r>
              <a:rPr lang="fi-FI" dirty="0" err="1" smtClean="0"/>
              <a:t>addition</a:t>
            </a:r>
            <a:r>
              <a:rPr lang="fi-FI" dirty="0" smtClean="0"/>
              <a:t>, </a:t>
            </a:r>
            <a:r>
              <a:rPr lang="fi-FI" dirty="0" err="1" smtClean="0"/>
              <a:t>how</a:t>
            </a:r>
            <a:r>
              <a:rPr lang="fi-FI" dirty="0" smtClean="0"/>
              <a:t> to stop </a:t>
            </a:r>
            <a:r>
              <a:rPr lang="fi-FI" dirty="0" err="1" smtClean="0"/>
              <a:t>asking</a:t>
            </a:r>
            <a:r>
              <a:rPr lang="fi-FI" dirty="0" smtClean="0"/>
              <a:t> the </a:t>
            </a:r>
            <a:r>
              <a:rPr lang="fi-FI" dirty="0" err="1" smtClean="0"/>
              <a:t>names</a:t>
            </a:r>
            <a:r>
              <a:rPr lang="fi-FI" dirty="0" smtClean="0"/>
              <a:t> </a:t>
            </a:r>
            <a:r>
              <a:rPr lang="fi-FI" dirty="0" err="1" smtClean="0"/>
              <a:t>if</a:t>
            </a:r>
            <a:r>
              <a:rPr lang="fi-FI" dirty="0" smtClean="0"/>
              <a:t> </a:t>
            </a:r>
            <a:r>
              <a:rPr lang="fi-FI" dirty="0" err="1" smtClean="0"/>
              <a:t>there</a:t>
            </a:r>
            <a:r>
              <a:rPr lang="fi-FI" dirty="0" smtClean="0"/>
              <a:t> </a:t>
            </a:r>
            <a:r>
              <a:rPr lang="fi-FI" dirty="0" err="1" smtClean="0"/>
              <a:t>are</a:t>
            </a:r>
            <a:r>
              <a:rPr lang="fi-FI" dirty="0" smtClean="0"/>
              <a:t> just</a:t>
            </a:r>
            <a:br>
              <a:rPr lang="fi-FI" dirty="0" smtClean="0"/>
            </a:br>
            <a:r>
              <a:rPr lang="fi-FI" dirty="0" smtClean="0"/>
              <a:t>50 </a:t>
            </a:r>
            <a:r>
              <a:rPr lang="fi-FI" dirty="0" err="1" smtClean="0"/>
              <a:t>participants</a:t>
            </a:r>
            <a:r>
              <a:rPr lang="fi-FI" dirty="0" smtClean="0"/>
              <a:t>?</a:t>
            </a:r>
            <a:endParaRPr lang="fi-FI" dirty="0"/>
          </a:p>
        </p:txBody>
      </p:sp>
    </p:spTree>
    <p:extLst>
      <p:ext uri="{BB962C8B-B14F-4D97-AF65-F5344CB8AC3E}">
        <p14:creationId xmlns:p14="http://schemas.microsoft.com/office/powerpoint/2010/main" val="1820526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Variables</a:t>
            </a:r>
            <a:endParaRPr lang="fi-FI" dirty="0"/>
          </a:p>
        </p:txBody>
      </p:sp>
      <p:sp>
        <p:nvSpPr>
          <p:cNvPr id="3" name="Sisällön paikkamerkki 2"/>
          <p:cNvSpPr>
            <a:spLocks noGrp="1"/>
          </p:cNvSpPr>
          <p:nvPr>
            <p:ph idx="1"/>
          </p:nvPr>
        </p:nvSpPr>
        <p:spPr/>
        <p:txBody>
          <a:bodyPr>
            <a:normAutofit lnSpcReduction="10000"/>
          </a:bodyPr>
          <a:lstStyle/>
          <a:p>
            <a:r>
              <a:rPr lang="en-US" i="1" dirty="0" smtClean="0"/>
              <a:t>Variables</a:t>
            </a:r>
            <a:r>
              <a:rPr lang="en-US" dirty="0" smtClean="0"/>
              <a:t> </a:t>
            </a:r>
            <a:r>
              <a:rPr lang="en-US" dirty="0"/>
              <a:t>are simply storage locations for data. You can place data into them and retrieve their contents as part of a </a:t>
            </a:r>
            <a:r>
              <a:rPr lang="en-US" dirty="0" smtClean="0"/>
              <a:t>expression</a:t>
            </a:r>
            <a:r>
              <a:rPr lang="en-US" dirty="0"/>
              <a:t>. The interpretation of the data in a variable is controlled </a:t>
            </a:r>
            <a:r>
              <a:rPr lang="en-US" dirty="0" smtClean="0"/>
              <a:t>through </a:t>
            </a:r>
            <a:r>
              <a:rPr lang="en-US" i="1" dirty="0" smtClean="0"/>
              <a:t>data types.</a:t>
            </a:r>
          </a:p>
          <a:p>
            <a:r>
              <a:rPr lang="en-US" dirty="0" smtClean="0"/>
              <a:t>Variable </a:t>
            </a:r>
            <a:r>
              <a:rPr lang="en-US" dirty="0"/>
              <a:t>is declared like </a:t>
            </a:r>
            <a:r>
              <a:rPr lang="en-US" dirty="0" smtClean="0"/>
              <a:t>this:</a:t>
            </a:r>
          </a:p>
          <a:p>
            <a:pPr lvl="1"/>
            <a:r>
              <a:rPr lang="fi-FI" dirty="0"/>
              <a:t>&lt;data </a:t>
            </a:r>
            <a:r>
              <a:rPr lang="fi-FI" dirty="0" err="1"/>
              <a:t>type</a:t>
            </a:r>
            <a:r>
              <a:rPr lang="fi-FI" dirty="0"/>
              <a:t>&gt; &lt;</a:t>
            </a:r>
            <a:r>
              <a:rPr lang="fi-FI" dirty="0" err="1"/>
              <a:t>name</a:t>
            </a:r>
            <a:r>
              <a:rPr lang="fi-FI" dirty="0" smtClean="0"/>
              <a:t>&gt;;</a:t>
            </a:r>
          </a:p>
          <a:p>
            <a:r>
              <a:rPr lang="fi-FI" dirty="0" err="1" smtClean="0"/>
              <a:t>Example</a:t>
            </a:r>
            <a:r>
              <a:rPr lang="fi-FI" dirty="0" smtClean="0"/>
              <a:t>:</a:t>
            </a:r>
          </a:p>
          <a:p>
            <a:pPr lvl="1"/>
            <a:r>
              <a:rPr lang="fi-FI" dirty="0" err="1" smtClean="0"/>
              <a:t>int</a:t>
            </a:r>
            <a:r>
              <a:rPr lang="fi-FI" dirty="0" smtClean="0"/>
              <a:t> </a:t>
            </a:r>
            <a:r>
              <a:rPr lang="fi-FI" dirty="0" err="1" smtClean="0"/>
              <a:t>counter</a:t>
            </a:r>
            <a:r>
              <a:rPr lang="fi-FI" dirty="0" smtClean="0"/>
              <a:t>;</a:t>
            </a:r>
            <a:endParaRPr lang="fi-FI" dirty="0"/>
          </a:p>
        </p:txBody>
      </p:sp>
    </p:spTree>
    <p:extLst>
      <p:ext uri="{BB962C8B-B14F-4D97-AF65-F5344CB8AC3E}">
        <p14:creationId xmlns:p14="http://schemas.microsoft.com/office/powerpoint/2010/main" val="29425449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Arrays</a:t>
            </a:r>
            <a:endParaRPr lang="fi-FI" dirty="0"/>
          </a:p>
        </p:txBody>
      </p:sp>
      <p:sp>
        <p:nvSpPr>
          <p:cNvPr id="3" name="Sisällön paikkamerkki 2"/>
          <p:cNvSpPr>
            <a:spLocks noGrp="1"/>
          </p:cNvSpPr>
          <p:nvPr>
            <p:ph idx="1"/>
          </p:nvPr>
        </p:nvSpPr>
        <p:spPr/>
        <p:txBody>
          <a:bodyPr>
            <a:normAutofit fontScale="77500" lnSpcReduction="20000"/>
          </a:bodyPr>
          <a:lstStyle/>
          <a:p>
            <a:r>
              <a:rPr lang="fi-FI" dirty="0"/>
              <a:t>The </a:t>
            </a:r>
            <a:r>
              <a:rPr lang="fi-FI" dirty="0" err="1"/>
              <a:t>solution</a:t>
            </a:r>
            <a:r>
              <a:rPr lang="fi-FI" dirty="0"/>
              <a:t> to the </a:t>
            </a:r>
            <a:r>
              <a:rPr lang="fi-FI" dirty="0" err="1"/>
              <a:t>problem</a:t>
            </a:r>
            <a:r>
              <a:rPr lang="fi-FI" dirty="0"/>
              <a:t> is a data </a:t>
            </a:r>
            <a:r>
              <a:rPr lang="fi-FI" dirty="0" err="1"/>
              <a:t>structure</a:t>
            </a:r>
            <a:r>
              <a:rPr lang="fi-FI" dirty="0"/>
              <a:t> </a:t>
            </a:r>
            <a:r>
              <a:rPr lang="fi-FI" dirty="0" err="1"/>
              <a:t>called</a:t>
            </a:r>
            <a:r>
              <a:rPr lang="fi-FI" dirty="0"/>
              <a:t> </a:t>
            </a:r>
            <a:r>
              <a:rPr lang="fi-FI" b="1" dirty="0" err="1"/>
              <a:t>array</a:t>
            </a:r>
            <a:r>
              <a:rPr lang="fi-FI" dirty="0"/>
              <a:t>.</a:t>
            </a:r>
            <a:endParaRPr lang="en-US" dirty="0" smtClean="0"/>
          </a:p>
          <a:p>
            <a:r>
              <a:rPr lang="en-US" dirty="0" smtClean="0"/>
              <a:t>An array is </a:t>
            </a:r>
            <a:r>
              <a:rPr lang="en-US" dirty="0"/>
              <a:t>a </a:t>
            </a:r>
            <a:r>
              <a:rPr lang="en-US" dirty="0" smtClean="0"/>
              <a:t>data structure consisting </a:t>
            </a:r>
            <a:r>
              <a:rPr lang="en-US" dirty="0"/>
              <a:t>of a collection </a:t>
            </a:r>
            <a:r>
              <a:rPr lang="en-US" dirty="0" smtClean="0"/>
              <a:t>of variables, </a:t>
            </a:r>
            <a:r>
              <a:rPr lang="en-US" dirty="0"/>
              <a:t>each identified by </a:t>
            </a:r>
            <a:r>
              <a:rPr lang="en-US" dirty="0" smtClean="0"/>
              <a:t>an index.</a:t>
            </a:r>
          </a:p>
          <a:p>
            <a:r>
              <a:rPr lang="en-US" dirty="0"/>
              <a:t>An array is stored so that the position of each element can be computed from its index </a:t>
            </a:r>
            <a:endParaRPr lang="en-US" dirty="0" smtClean="0"/>
          </a:p>
          <a:p>
            <a:r>
              <a:rPr lang="en-US" dirty="0"/>
              <a:t>C# arrays are zero indexed; that is, the array indexes start at zero</a:t>
            </a:r>
            <a:r>
              <a:rPr lang="en-US" dirty="0" smtClean="0"/>
              <a:t>.</a:t>
            </a:r>
          </a:p>
          <a:p>
            <a:pPr lvl="1"/>
            <a:r>
              <a:rPr lang="en-US" dirty="0" smtClean="0"/>
              <a:t>The index of the last element is the size of the array minus one</a:t>
            </a:r>
          </a:p>
          <a:p>
            <a:r>
              <a:rPr lang="en-US" dirty="0"/>
              <a:t>Arrays in C# work similarly to how arrays work in most other popular </a:t>
            </a:r>
            <a:r>
              <a:rPr lang="en-US" dirty="0" smtClean="0"/>
              <a:t>languages.</a:t>
            </a:r>
          </a:p>
          <a:p>
            <a:pPr lvl="1"/>
            <a:r>
              <a:rPr lang="en-US" dirty="0" smtClean="0"/>
              <a:t>There </a:t>
            </a:r>
            <a:r>
              <a:rPr lang="en-US" dirty="0"/>
              <a:t>are, however, a few differences that you should be aware of.</a:t>
            </a:r>
            <a:endParaRPr lang="fi-FI" dirty="0"/>
          </a:p>
        </p:txBody>
      </p:sp>
    </p:spTree>
    <p:extLst>
      <p:ext uri="{BB962C8B-B14F-4D97-AF65-F5344CB8AC3E}">
        <p14:creationId xmlns:p14="http://schemas.microsoft.com/office/powerpoint/2010/main" val="11118906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Arrays</a:t>
            </a:r>
            <a:endParaRPr lang="fi-FI" dirty="0"/>
          </a:p>
        </p:txBody>
      </p:sp>
      <p:sp>
        <p:nvSpPr>
          <p:cNvPr id="3" name="Sisällön paikkamerkki 2"/>
          <p:cNvSpPr>
            <a:spLocks noGrp="1"/>
          </p:cNvSpPr>
          <p:nvPr>
            <p:ph idx="1"/>
          </p:nvPr>
        </p:nvSpPr>
        <p:spPr/>
        <p:txBody>
          <a:bodyPr>
            <a:noAutofit/>
          </a:bodyPr>
          <a:lstStyle/>
          <a:p>
            <a:r>
              <a:rPr lang="fi-FI" sz="2800" dirty="0" smtClean="0"/>
              <a:t>The </a:t>
            </a:r>
            <a:r>
              <a:rPr lang="fi-FI" sz="2800" dirty="0" err="1" smtClean="0"/>
              <a:t>following</a:t>
            </a:r>
            <a:r>
              <a:rPr lang="fi-FI" sz="2800" dirty="0" smtClean="0"/>
              <a:t> </a:t>
            </a:r>
            <a:r>
              <a:rPr lang="fi-FI" sz="2800" dirty="0" err="1" smtClean="0"/>
              <a:t>line</a:t>
            </a:r>
            <a:r>
              <a:rPr lang="fi-FI" sz="2800" dirty="0" smtClean="0"/>
              <a:t> of </a:t>
            </a:r>
            <a:r>
              <a:rPr lang="fi-FI" sz="2800" dirty="0" err="1" smtClean="0"/>
              <a:t>code</a:t>
            </a:r>
            <a:r>
              <a:rPr lang="fi-FI" sz="2800" dirty="0" smtClean="0"/>
              <a:t> </a:t>
            </a:r>
            <a:r>
              <a:rPr lang="fi-FI" sz="2800" dirty="0" err="1" smtClean="0"/>
              <a:t>creates</a:t>
            </a:r>
            <a:r>
              <a:rPr lang="fi-FI" sz="2800" dirty="0" smtClean="0"/>
              <a:t> an </a:t>
            </a:r>
            <a:r>
              <a:rPr lang="fi-FI" sz="2800" dirty="0" err="1" smtClean="0"/>
              <a:t>array</a:t>
            </a:r>
            <a:r>
              <a:rPr lang="fi-FI" sz="2800" dirty="0" smtClean="0"/>
              <a:t> </a:t>
            </a:r>
            <a:r>
              <a:rPr lang="fi-FI" sz="2800" dirty="0" err="1" smtClean="0"/>
              <a:t>called</a:t>
            </a:r>
            <a:r>
              <a:rPr lang="fi-FI" sz="2800" dirty="0" smtClean="0"/>
              <a:t> </a:t>
            </a:r>
            <a:r>
              <a:rPr lang="fi-FI" sz="2800" dirty="0" err="1" smtClean="0"/>
              <a:t>numbers</a:t>
            </a:r>
            <a:r>
              <a:rPr lang="fi-FI" sz="2800" dirty="0" smtClean="0"/>
              <a:t>, </a:t>
            </a:r>
            <a:r>
              <a:rPr lang="fi-FI" sz="2800" dirty="0" err="1" smtClean="0"/>
              <a:t>which</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used</a:t>
            </a:r>
            <a:r>
              <a:rPr lang="fi-FI" sz="2800" dirty="0" smtClean="0"/>
              <a:t> to </a:t>
            </a:r>
            <a:r>
              <a:rPr lang="fi-FI" sz="2800" dirty="0" err="1" smtClean="0"/>
              <a:t>store</a:t>
            </a:r>
            <a:r>
              <a:rPr lang="fi-FI" sz="2800" dirty="0" smtClean="0"/>
              <a:t> </a:t>
            </a:r>
            <a:r>
              <a:rPr lang="fi-FI" sz="2800" dirty="0" err="1" smtClean="0"/>
              <a:t>integer</a:t>
            </a:r>
            <a:r>
              <a:rPr lang="fi-FI" sz="2800" dirty="0" smtClean="0"/>
              <a:t> </a:t>
            </a:r>
            <a:r>
              <a:rPr lang="fi-FI" sz="2800" dirty="0" err="1" smtClean="0"/>
              <a:t>numbers</a:t>
            </a:r>
            <a:endParaRPr lang="fi-FI" sz="2800" dirty="0" smtClean="0"/>
          </a:p>
          <a:p>
            <a:pPr lvl="1" algn="just"/>
            <a:r>
              <a:rPr lang="fi-FI" b="1" dirty="0" err="1">
                <a:solidFill>
                  <a:srgbClr val="0000FF"/>
                </a:solidFill>
                <a:latin typeface="Courier New"/>
                <a:ea typeface="Times New Roman"/>
              </a:rPr>
              <a:t>int</a:t>
            </a:r>
            <a:r>
              <a:rPr lang="fi-FI" b="1" dirty="0">
                <a:latin typeface="Courier New"/>
                <a:ea typeface="Times New Roman"/>
              </a:rPr>
              <a:t>[] </a:t>
            </a:r>
            <a:r>
              <a:rPr lang="fi-FI" b="1" dirty="0" err="1" smtClean="0">
                <a:latin typeface="Courier New"/>
                <a:ea typeface="Times New Roman"/>
              </a:rPr>
              <a:t>numbers</a:t>
            </a:r>
            <a:r>
              <a:rPr lang="fi-FI" b="1" dirty="0" smtClean="0">
                <a:latin typeface="Courier New"/>
                <a:ea typeface="Times New Roman"/>
              </a:rPr>
              <a:t> = </a:t>
            </a:r>
            <a:r>
              <a:rPr lang="fi-FI" b="1" dirty="0">
                <a:solidFill>
                  <a:srgbClr val="0000FF"/>
                </a:solidFill>
                <a:latin typeface="Courier New"/>
                <a:ea typeface="Times New Roman"/>
              </a:rPr>
              <a:t>new</a:t>
            </a:r>
            <a:r>
              <a:rPr lang="fi-FI" b="1" dirty="0">
                <a:latin typeface="Courier New"/>
                <a:ea typeface="Times New Roman"/>
              </a:rPr>
              <a:t> </a:t>
            </a:r>
            <a:r>
              <a:rPr lang="fi-FI" b="1" dirty="0" smtClean="0">
                <a:solidFill>
                  <a:srgbClr val="0000FF"/>
                </a:solidFill>
                <a:latin typeface="Courier New"/>
                <a:ea typeface="Times New Roman"/>
              </a:rPr>
              <a:t>int</a:t>
            </a:r>
            <a:r>
              <a:rPr lang="fi-FI" b="1" dirty="0" smtClean="0">
                <a:latin typeface="Courier New"/>
                <a:ea typeface="Times New Roman"/>
              </a:rPr>
              <a:t>[8];</a:t>
            </a:r>
          </a:p>
          <a:p>
            <a:pPr marL="0" indent="0" algn="just">
              <a:buNone/>
            </a:pPr>
            <a:endParaRPr lang="fi-FI" dirty="0" smtClean="0">
              <a:latin typeface="Courier New"/>
            </a:endParaRPr>
          </a:p>
          <a:p>
            <a:pPr marL="0" indent="0" algn="just">
              <a:buNone/>
            </a:pPr>
            <a:endParaRPr lang="fi-FI" sz="2800" dirty="0" smtClean="0"/>
          </a:p>
          <a:p>
            <a:pPr algn="just"/>
            <a:r>
              <a:rPr lang="fi-FI" sz="2800" dirty="0" smtClean="0"/>
              <a:t>The </a:t>
            </a:r>
            <a:r>
              <a:rPr lang="fi-FI" sz="2800" dirty="0" err="1" smtClean="0"/>
              <a:t>size</a:t>
            </a:r>
            <a:r>
              <a:rPr lang="fi-FI" sz="2800" dirty="0" smtClean="0"/>
              <a:t> of </a:t>
            </a:r>
            <a:r>
              <a:rPr lang="fi-FI" sz="2800" dirty="0" err="1" smtClean="0"/>
              <a:t>this</a:t>
            </a:r>
            <a:r>
              <a:rPr lang="fi-FI" sz="2800" dirty="0" smtClean="0"/>
              <a:t> </a:t>
            </a:r>
            <a:r>
              <a:rPr lang="fi-FI" sz="2800" dirty="0" err="1" smtClean="0"/>
              <a:t>array</a:t>
            </a:r>
            <a:r>
              <a:rPr lang="fi-FI" sz="2800" dirty="0" smtClean="0"/>
              <a:t> is 8. The </a:t>
            </a:r>
            <a:r>
              <a:rPr lang="fi-FI" sz="2800" dirty="0" err="1" smtClean="0"/>
              <a:t>index</a:t>
            </a:r>
            <a:r>
              <a:rPr lang="fi-FI" sz="2800" dirty="0" smtClean="0"/>
              <a:t> of the </a:t>
            </a:r>
            <a:r>
              <a:rPr lang="fi-FI" sz="2800" dirty="0" err="1" smtClean="0"/>
              <a:t>first</a:t>
            </a:r>
            <a:r>
              <a:rPr lang="fi-FI" sz="2800" dirty="0" smtClean="0"/>
              <a:t> </a:t>
            </a:r>
            <a:r>
              <a:rPr lang="fi-FI" sz="2800" dirty="0" err="1" smtClean="0"/>
              <a:t>element</a:t>
            </a:r>
            <a:r>
              <a:rPr lang="fi-FI" sz="2800" dirty="0" smtClean="0"/>
              <a:t> is 0 and the </a:t>
            </a:r>
            <a:r>
              <a:rPr lang="fi-FI" sz="2800" dirty="0" err="1" smtClean="0"/>
              <a:t>index</a:t>
            </a:r>
            <a:r>
              <a:rPr lang="fi-FI" sz="2800" dirty="0" smtClean="0"/>
              <a:t> of the </a:t>
            </a:r>
            <a:r>
              <a:rPr lang="fi-FI" sz="2800" dirty="0" err="1" smtClean="0"/>
              <a:t>last</a:t>
            </a:r>
            <a:r>
              <a:rPr lang="fi-FI" sz="2800" dirty="0" smtClean="0"/>
              <a:t> </a:t>
            </a:r>
            <a:r>
              <a:rPr lang="fi-FI" sz="2800" dirty="0" err="1" smtClean="0"/>
              <a:t>element</a:t>
            </a:r>
            <a:r>
              <a:rPr lang="fi-FI" sz="2800" dirty="0" smtClean="0"/>
              <a:t> is 7 (size-1)</a:t>
            </a:r>
            <a:endParaRPr lang="fi-FI" sz="2800" dirty="0"/>
          </a:p>
          <a:p>
            <a:pPr lvl="1" algn="just"/>
            <a:endParaRPr lang="fi-FI" sz="4000" dirty="0">
              <a:latin typeface="Times New Roman"/>
              <a:ea typeface="Times New Roman"/>
            </a:endParaRPr>
          </a:p>
          <a:p>
            <a:pPr lvl="1"/>
            <a:endParaRPr lang="fi-FI" dirty="0"/>
          </a:p>
        </p:txBody>
      </p:sp>
      <p:grpSp>
        <p:nvGrpSpPr>
          <p:cNvPr id="21" name="Ryhmä 20"/>
          <p:cNvGrpSpPr/>
          <p:nvPr/>
        </p:nvGrpSpPr>
        <p:grpSpPr>
          <a:xfrm>
            <a:off x="1537161" y="3603065"/>
            <a:ext cx="6847615" cy="856612"/>
            <a:chOff x="1302321" y="3413170"/>
            <a:chExt cx="6847615" cy="856612"/>
          </a:xfrm>
        </p:grpSpPr>
        <p:sp>
          <p:nvSpPr>
            <p:cNvPr id="4" name="Suorakulmio 3"/>
            <p:cNvSpPr/>
            <p:nvPr/>
          </p:nvSpPr>
          <p:spPr>
            <a:xfrm>
              <a:off x="2057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7</a:t>
              </a:r>
              <a:endParaRPr lang="fi-FI" b="1" dirty="0"/>
            </a:p>
          </p:txBody>
        </p:sp>
        <p:sp>
          <p:nvSpPr>
            <p:cNvPr id="5" name="Suorakulmio 4"/>
            <p:cNvSpPr/>
            <p:nvPr/>
          </p:nvSpPr>
          <p:spPr>
            <a:xfrm>
              <a:off x="2819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1</a:t>
              </a:r>
              <a:endParaRPr lang="fi-FI" b="1" dirty="0"/>
            </a:p>
          </p:txBody>
        </p:sp>
        <p:sp>
          <p:nvSpPr>
            <p:cNvPr id="6" name="Suorakulmio 5"/>
            <p:cNvSpPr/>
            <p:nvPr/>
          </p:nvSpPr>
          <p:spPr>
            <a:xfrm>
              <a:off x="3581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8</a:t>
              </a:r>
              <a:endParaRPr lang="fi-FI" b="1" dirty="0"/>
            </a:p>
          </p:txBody>
        </p:sp>
        <p:sp>
          <p:nvSpPr>
            <p:cNvPr id="7" name="Suorakulmio 6"/>
            <p:cNvSpPr/>
            <p:nvPr/>
          </p:nvSpPr>
          <p:spPr>
            <a:xfrm>
              <a:off x="4343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8</a:t>
              </a:r>
              <a:endParaRPr lang="fi-FI" b="1" dirty="0"/>
            </a:p>
          </p:txBody>
        </p:sp>
        <p:sp>
          <p:nvSpPr>
            <p:cNvPr id="8" name="Suorakulmio 7"/>
            <p:cNvSpPr/>
            <p:nvPr/>
          </p:nvSpPr>
          <p:spPr>
            <a:xfrm>
              <a:off x="5105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12</a:t>
              </a:r>
              <a:endParaRPr lang="fi-FI" b="1" dirty="0"/>
            </a:p>
          </p:txBody>
        </p:sp>
        <p:sp>
          <p:nvSpPr>
            <p:cNvPr id="9" name="Suorakulmio 8"/>
            <p:cNvSpPr/>
            <p:nvPr/>
          </p:nvSpPr>
          <p:spPr>
            <a:xfrm>
              <a:off x="5867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3</a:t>
              </a:r>
              <a:endParaRPr lang="fi-FI" b="1" dirty="0"/>
            </a:p>
          </p:txBody>
        </p:sp>
        <p:sp>
          <p:nvSpPr>
            <p:cNvPr id="10" name="Suorakulmio 9"/>
            <p:cNvSpPr/>
            <p:nvPr/>
          </p:nvSpPr>
          <p:spPr>
            <a:xfrm>
              <a:off x="6629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fi-FI" b="1"/>
            </a:p>
          </p:txBody>
        </p:sp>
        <p:sp>
          <p:nvSpPr>
            <p:cNvPr id="11" name="Suorakulmio 10"/>
            <p:cNvSpPr/>
            <p:nvPr/>
          </p:nvSpPr>
          <p:spPr>
            <a:xfrm>
              <a:off x="7387936"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fi-FI" b="1"/>
            </a:p>
          </p:txBody>
        </p:sp>
        <p:sp>
          <p:nvSpPr>
            <p:cNvPr id="12" name="Tekstiruutu 11"/>
            <p:cNvSpPr txBox="1"/>
            <p:nvPr/>
          </p:nvSpPr>
          <p:spPr>
            <a:xfrm>
              <a:off x="1302321" y="3900450"/>
              <a:ext cx="774186" cy="369332"/>
            </a:xfrm>
            <a:prstGeom prst="rect">
              <a:avLst/>
            </a:prstGeom>
            <a:noFill/>
          </p:spPr>
          <p:txBody>
            <a:bodyPr wrap="none" rtlCol="0">
              <a:spAutoFit/>
            </a:bodyPr>
            <a:lstStyle/>
            <a:p>
              <a:r>
                <a:rPr lang="fi-FI" b="1" dirty="0" smtClean="0">
                  <a:solidFill>
                    <a:srgbClr val="FF0000"/>
                  </a:solidFill>
                </a:rPr>
                <a:t>Index:</a:t>
              </a:r>
              <a:endParaRPr lang="fi-FI" b="1" dirty="0">
                <a:solidFill>
                  <a:srgbClr val="FF0000"/>
                </a:solidFill>
              </a:endParaRPr>
            </a:p>
          </p:txBody>
        </p:sp>
        <p:sp>
          <p:nvSpPr>
            <p:cNvPr id="13" name="Tekstiruutu 12"/>
            <p:cNvSpPr txBox="1"/>
            <p:nvPr/>
          </p:nvSpPr>
          <p:spPr>
            <a:xfrm>
              <a:off x="2514600" y="3862094"/>
              <a:ext cx="288862" cy="338554"/>
            </a:xfrm>
            <a:prstGeom prst="rect">
              <a:avLst/>
            </a:prstGeom>
            <a:noFill/>
          </p:spPr>
          <p:txBody>
            <a:bodyPr wrap="none" rtlCol="0">
              <a:spAutoFit/>
            </a:bodyPr>
            <a:lstStyle/>
            <a:p>
              <a:r>
                <a:rPr lang="fi-FI" sz="1600" b="1" dirty="0" smtClean="0">
                  <a:solidFill>
                    <a:srgbClr val="FF0000"/>
                  </a:solidFill>
                </a:rPr>
                <a:t>0</a:t>
              </a:r>
              <a:endParaRPr lang="fi-FI" sz="1600" b="1" dirty="0">
                <a:solidFill>
                  <a:srgbClr val="FF0000"/>
                </a:solidFill>
              </a:endParaRPr>
            </a:p>
          </p:txBody>
        </p:sp>
        <p:sp>
          <p:nvSpPr>
            <p:cNvPr id="14" name="Tekstiruutu 13"/>
            <p:cNvSpPr txBox="1"/>
            <p:nvPr/>
          </p:nvSpPr>
          <p:spPr>
            <a:xfrm>
              <a:off x="3292538" y="3862094"/>
              <a:ext cx="288862" cy="338554"/>
            </a:xfrm>
            <a:prstGeom prst="rect">
              <a:avLst/>
            </a:prstGeom>
            <a:noFill/>
          </p:spPr>
          <p:txBody>
            <a:bodyPr wrap="none" rtlCol="0">
              <a:spAutoFit/>
            </a:bodyPr>
            <a:lstStyle/>
            <a:p>
              <a:r>
                <a:rPr lang="fi-FI" sz="1600" b="1" dirty="0" smtClean="0">
                  <a:solidFill>
                    <a:srgbClr val="FF0000"/>
                  </a:solidFill>
                </a:rPr>
                <a:t>1</a:t>
              </a:r>
              <a:endParaRPr lang="fi-FI" sz="1600" b="1" dirty="0">
                <a:solidFill>
                  <a:srgbClr val="FF0000"/>
                </a:solidFill>
              </a:endParaRPr>
            </a:p>
          </p:txBody>
        </p:sp>
        <p:sp>
          <p:nvSpPr>
            <p:cNvPr id="15" name="Tekstiruutu 14"/>
            <p:cNvSpPr txBox="1"/>
            <p:nvPr/>
          </p:nvSpPr>
          <p:spPr>
            <a:xfrm>
              <a:off x="4054538" y="3870370"/>
              <a:ext cx="288862" cy="338554"/>
            </a:xfrm>
            <a:prstGeom prst="rect">
              <a:avLst/>
            </a:prstGeom>
            <a:noFill/>
          </p:spPr>
          <p:txBody>
            <a:bodyPr wrap="none" rtlCol="0">
              <a:spAutoFit/>
            </a:bodyPr>
            <a:lstStyle/>
            <a:p>
              <a:r>
                <a:rPr lang="fi-FI" sz="1600" b="1" dirty="0" smtClean="0">
                  <a:solidFill>
                    <a:srgbClr val="FF0000"/>
                  </a:solidFill>
                </a:rPr>
                <a:t>2</a:t>
              </a:r>
              <a:endParaRPr lang="fi-FI" sz="1600" b="1" dirty="0">
                <a:solidFill>
                  <a:srgbClr val="FF0000"/>
                </a:solidFill>
              </a:endParaRPr>
            </a:p>
          </p:txBody>
        </p:sp>
        <p:sp>
          <p:nvSpPr>
            <p:cNvPr id="16" name="Tekstiruutu 15"/>
            <p:cNvSpPr txBox="1"/>
            <p:nvPr/>
          </p:nvSpPr>
          <p:spPr>
            <a:xfrm>
              <a:off x="4816538" y="3862094"/>
              <a:ext cx="288862" cy="338554"/>
            </a:xfrm>
            <a:prstGeom prst="rect">
              <a:avLst/>
            </a:prstGeom>
            <a:noFill/>
          </p:spPr>
          <p:txBody>
            <a:bodyPr wrap="none" rtlCol="0">
              <a:spAutoFit/>
            </a:bodyPr>
            <a:lstStyle/>
            <a:p>
              <a:r>
                <a:rPr lang="fi-FI" sz="1600" b="1" dirty="0" smtClean="0">
                  <a:solidFill>
                    <a:srgbClr val="FF0000"/>
                  </a:solidFill>
                </a:rPr>
                <a:t>3</a:t>
              </a:r>
              <a:endParaRPr lang="fi-FI" sz="1600" b="1" dirty="0">
                <a:solidFill>
                  <a:srgbClr val="FF0000"/>
                </a:solidFill>
              </a:endParaRPr>
            </a:p>
          </p:txBody>
        </p:sp>
        <p:sp>
          <p:nvSpPr>
            <p:cNvPr id="17" name="Tekstiruutu 16"/>
            <p:cNvSpPr txBox="1"/>
            <p:nvPr/>
          </p:nvSpPr>
          <p:spPr>
            <a:xfrm>
              <a:off x="5578538" y="3870370"/>
              <a:ext cx="288862" cy="338554"/>
            </a:xfrm>
            <a:prstGeom prst="rect">
              <a:avLst/>
            </a:prstGeom>
            <a:noFill/>
          </p:spPr>
          <p:txBody>
            <a:bodyPr wrap="none" rtlCol="0">
              <a:spAutoFit/>
            </a:bodyPr>
            <a:lstStyle/>
            <a:p>
              <a:r>
                <a:rPr lang="fi-FI" sz="1600" b="1" dirty="0" smtClean="0">
                  <a:solidFill>
                    <a:srgbClr val="FF0000"/>
                  </a:solidFill>
                </a:rPr>
                <a:t>4</a:t>
              </a:r>
              <a:endParaRPr lang="fi-FI" sz="1600" b="1" dirty="0">
                <a:solidFill>
                  <a:srgbClr val="FF0000"/>
                </a:solidFill>
              </a:endParaRPr>
            </a:p>
          </p:txBody>
        </p:sp>
        <p:sp>
          <p:nvSpPr>
            <p:cNvPr id="18" name="Tekstiruutu 17"/>
            <p:cNvSpPr txBox="1"/>
            <p:nvPr/>
          </p:nvSpPr>
          <p:spPr>
            <a:xfrm>
              <a:off x="6340538" y="3862094"/>
              <a:ext cx="288862" cy="338554"/>
            </a:xfrm>
            <a:prstGeom prst="rect">
              <a:avLst/>
            </a:prstGeom>
            <a:noFill/>
          </p:spPr>
          <p:txBody>
            <a:bodyPr wrap="none" rtlCol="0">
              <a:spAutoFit/>
            </a:bodyPr>
            <a:lstStyle/>
            <a:p>
              <a:r>
                <a:rPr lang="fi-FI" sz="1600" b="1" dirty="0" smtClean="0">
                  <a:solidFill>
                    <a:srgbClr val="FF0000"/>
                  </a:solidFill>
                </a:rPr>
                <a:t>5</a:t>
              </a:r>
              <a:endParaRPr lang="fi-FI" sz="1600" b="1" dirty="0">
                <a:solidFill>
                  <a:srgbClr val="FF0000"/>
                </a:solidFill>
              </a:endParaRPr>
            </a:p>
          </p:txBody>
        </p:sp>
        <p:sp>
          <p:nvSpPr>
            <p:cNvPr id="19" name="Tekstiruutu 18"/>
            <p:cNvSpPr txBox="1"/>
            <p:nvPr/>
          </p:nvSpPr>
          <p:spPr>
            <a:xfrm>
              <a:off x="7102538" y="3870370"/>
              <a:ext cx="288862" cy="338554"/>
            </a:xfrm>
            <a:prstGeom prst="rect">
              <a:avLst/>
            </a:prstGeom>
            <a:noFill/>
          </p:spPr>
          <p:txBody>
            <a:bodyPr wrap="none" rtlCol="0">
              <a:spAutoFit/>
            </a:bodyPr>
            <a:lstStyle/>
            <a:p>
              <a:r>
                <a:rPr lang="fi-FI" sz="1600" b="1" dirty="0" smtClean="0">
                  <a:solidFill>
                    <a:srgbClr val="FF0000"/>
                  </a:solidFill>
                </a:rPr>
                <a:t>6</a:t>
              </a:r>
              <a:endParaRPr lang="fi-FI" sz="1600" b="1" dirty="0">
                <a:solidFill>
                  <a:srgbClr val="FF0000"/>
                </a:solidFill>
              </a:endParaRPr>
            </a:p>
          </p:txBody>
        </p:sp>
        <p:sp>
          <p:nvSpPr>
            <p:cNvPr id="20" name="Tekstiruutu 19"/>
            <p:cNvSpPr txBox="1"/>
            <p:nvPr/>
          </p:nvSpPr>
          <p:spPr>
            <a:xfrm>
              <a:off x="7861074" y="3870370"/>
              <a:ext cx="288862" cy="338554"/>
            </a:xfrm>
            <a:prstGeom prst="rect">
              <a:avLst/>
            </a:prstGeom>
            <a:noFill/>
          </p:spPr>
          <p:txBody>
            <a:bodyPr wrap="none" rtlCol="0">
              <a:spAutoFit/>
            </a:bodyPr>
            <a:lstStyle/>
            <a:p>
              <a:r>
                <a:rPr lang="fi-FI" sz="1600" b="1" dirty="0" smtClean="0">
                  <a:solidFill>
                    <a:srgbClr val="FF0000"/>
                  </a:solidFill>
                </a:rPr>
                <a:t>7</a:t>
              </a:r>
              <a:endParaRPr lang="fi-FI" sz="1600" b="1" dirty="0">
                <a:solidFill>
                  <a:srgbClr val="FF0000"/>
                </a:solidFill>
              </a:endParaRPr>
            </a:p>
          </p:txBody>
        </p:sp>
      </p:grpSp>
    </p:spTree>
    <p:extLst>
      <p:ext uri="{BB962C8B-B14F-4D97-AF65-F5344CB8AC3E}">
        <p14:creationId xmlns:p14="http://schemas.microsoft.com/office/powerpoint/2010/main" val="106880824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Arrays</a:t>
            </a:r>
            <a:endParaRPr lang="fi-FI" dirty="0"/>
          </a:p>
        </p:txBody>
      </p:sp>
      <p:sp>
        <p:nvSpPr>
          <p:cNvPr id="3" name="Sisällön paikkamerkki 2"/>
          <p:cNvSpPr>
            <a:spLocks noGrp="1"/>
          </p:cNvSpPr>
          <p:nvPr>
            <p:ph idx="1"/>
          </p:nvPr>
        </p:nvSpPr>
        <p:spPr/>
        <p:txBody>
          <a:bodyPr/>
          <a:lstStyle/>
          <a:p>
            <a:r>
              <a:rPr lang="fi-FI" dirty="0" err="1" smtClean="0"/>
              <a:t>You</a:t>
            </a:r>
            <a:r>
              <a:rPr lang="fi-FI" dirty="0" smtClean="0"/>
              <a:t> </a:t>
            </a:r>
            <a:r>
              <a:rPr lang="fi-FI" dirty="0" err="1" smtClean="0"/>
              <a:t>can</a:t>
            </a:r>
            <a:r>
              <a:rPr lang="fi-FI" dirty="0" smtClean="0"/>
              <a:t> </a:t>
            </a:r>
            <a:r>
              <a:rPr lang="fi-FI" dirty="0" err="1" smtClean="0"/>
              <a:t>access</a:t>
            </a:r>
            <a:r>
              <a:rPr lang="fi-FI" dirty="0" smtClean="0"/>
              <a:t> the </a:t>
            </a:r>
            <a:r>
              <a:rPr lang="fi-FI" dirty="0" err="1" smtClean="0"/>
              <a:t>array</a:t>
            </a:r>
            <a:r>
              <a:rPr lang="fi-FI" dirty="0" smtClean="0"/>
              <a:t> </a:t>
            </a:r>
            <a:r>
              <a:rPr lang="fi-FI" dirty="0" err="1" smtClean="0"/>
              <a:t>elements</a:t>
            </a:r>
            <a:r>
              <a:rPr lang="fi-FI" dirty="0" smtClean="0"/>
              <a:t> </a:t>
            </a:r>
            <a:r>
              <a:rPr lang="fi-FI" dirty="0" err="1" smtClean="0"/>
              <a:t>by</a:t>
            </a:r>
            <a:r>
              <a:rPr lang="fi-FI" dirty="0" smtClean="0"/>
              <a:t> </a:t>
            </a:r>
            <a:r>
              <a:rPr lang="fi-FI" dirty="0" err="1" smtClean="0"/>
              <a:t>using</a:t>
            </a:r>
            <a:r>
              <a:rPr lang="fi-FI" dirty="0" smtClean="0"/>
              <a:t> the </a:t>
            </a:r>
            <a:r>
              <a:rPr lang="fi-FI" dirty="0" err="1" smtClean="0"/>
              <a:t>index</a:t>
            </a:r>
            <a:r>
              <a:rPr lang="fi-FI" dirty="0" smtClean="0"/>
              <a:t>:</a:t>
            </a:r>
          </a:p>
          <a:p>
            <a:pPr marL="457200" lvl="1" indent="0">
              <a:buNone/>
            </a:pPr>
            <a:r>
              <a:rPr lang="fi-FI" sz="2400" b="1" dirty="0" err="1" smtClean="0">
                <a:solidFill>
                  <a:srgbClr val="0000FF"/>
                </a:solidFill>
                <a:latin typeface="Courier New"/>
                <a:ea typeface="Times New Roman"/>
              </a:rPr>
              <a:t>int</a:t>
            </a:r>
            <a:r>
              <a:rPr lang="fi-FI" sz="2400" b="1" dirty="0">
                <a:latin typeface="Courier New"/>
                <a:ea typeface="Times New Roman"/>
              </a:rPr>
              <a:t>[] </a:t>
            </a:r>
            <a:r>
              <a:rPr lang="fi-FI" sz="2400" b="1" dirty="0" err="1">
                <a:latin typeface="Courier New"/>
                <a:ea typeface="Times New Roman"/>
              </a:rPr>
              <a:t>numbers</a:t>
            </a:r>
            <a:r>
              <a:rPr lang="fi-FI" sz="2400" b="1" dirty="0">
                <a:latin typeface="Courier New"/>
                <a:ea typeface="Times New Roman"/>
              </a:rPr>
              <a:t> = </a:t>
            </a:r>
            <a:r>
              <a:rPr lang="fi-FI" sz="2400" b="1" dirty="0">
                <a:solidFill>
                  <a:srgbClr val="0000FF"/>
                </a:solidFill>
                <a:latin typeface="Courier New"/>
                <a:ea typeface="Times New Roman"/>
              </a:rPr>
              <a:t>new</a:t>
            </a:r>
            <a:r>
              <a:rPr lang="fi-FI" sz="2400" b="1" dirty="0">
                <a:latin typeface="Courier New"/>
                <a:ea typeface="Times New Roman"/>
              </a:rPr>
              <a:t> </a:t>
            </a:r>
            <a:r>
              <a:rPr lang="fi-FI" sz="2400" b="1" dirty="0">
                <a:solidFill>
                  <a:srgbClr val="0000FF"/>
                </a:solidFill>
                <a:latin typeface="Courier New"/>
                <a:ea typeface="Times New Roman"/>
              </a:rPr>
              <a:t>int</a:t>
            </a:r>
            <a:r>
              <a:rPr lang="fi-FI" sz="2400" b="1" dirty="0">
                <a:latin typeface="Courier New"/>
                <a:ea typeface="Times New Roman"/>
              </a:rPr>
              <a:t>[8</a:t>
            </a:r>
            <a:r>
              <a:rPr lang="fi-FI" sz="2400" b="1" dirty="0" smtClean="0">
                <a:latin typeface="Courier New"/>
                <a:ea typeface="Times New Roman"/>
              </a:rPr>
              <a:t>];</a:t>
            </a:r>
            <a:br>
              <a:rPr lang="fi-FI" sz="2400" b="1" dirty="0" smtClean="0">
                <a:latin typeface="Courier New"/>
                <a:ea typeface="Times New Roman"/>
              </a:rPr>
            </a:br>
            <a:r>
              <a:rPr lang="fi-FI" sz="2400" b="1" dirty="0" smtClean="0">
                <a:latin typeface="Courier New"/>
                <a:ea typeface="Times New Roman"/>
              </a:rPr>
              <a:t>numbers[0] </a:t>
            </a:r>
            <a:r>
              <a:rPr lang="fi-FI" sz="2400" b="1" dirty="0">
                <a:latin typeface="Courier New"/>
                <a:ea typeface="Times New Roman"/>
              </a:rPr>
              <a:t>= </a:t>
            </a:r>
            <a:r>
              <a:rPr lang="fi-FI" sz="2400" b="1" dirty="0" smtClean="0">
                <a:latin typeface="Courier New"/>
                <a:ea typeface="Times New Roman"/>
              </a:rPr>
              <a:t>7;</a:t>
            </a:r>
            <a:r>
              <a:rPr lang="fi-FI" sz="3600" b="1" dirty="0" smtClean="0">
                <a:latin typeface="Times New Roman"/>
                <a:ea typeface="Times New Roman"/>
              </a:rPr>
              <a:t/>
            </a:r>
            <a:br>
              <a:rPr lang="fi-FI" sz="3600" b="1" dirty="0" smtClean="0">
                <a:latin typeface="Times New Roman"/>
                <a:ea typeface="Times New Roman"/>
              </a:rPr>
            </a:br>
            <a:r>
              <a:rPr lang="fi-FI" sz="2400" b="1" dirty="0" smtClean="0">
                <a:latin typeface="Courier New"/>
                <a:ea typeface="Times New Roman"/>
              </a:rPr>
              <a:t>numbers[1</a:t>
            </a:r>
            <a:r>
              <a:rPr lang="fi-FI" sz="2400" b="1" dirty="0">
                <a:latin typeface="Courier New"/>
                <a:ea typeface="Times New Roman"/>
              </a:rPr>
              <a:t>] = </a:t>
            </a:r>
            <a:r>
              <a:rPr lang="fi-FI" sz="2400" b="1" dirty="0" smtClean="0">
                <a:latin typeface="Courier New"/>
                <a:ea typeface="Times New Roman"/>
              </a:rPr>
              <a:t>1;</a:t>
            </a:r>
            <a:r>
              <a:rPr lang="fi-FI" sz="3600" b="1" dirty="0" smtClean="0">
                <a:latin typeface="Times New Roman"/>
                <a:ea typeface="Times New Roman"/>
              </a:rPr>
              <a:t/>
            </a:r>
            <a:br>
              <a:rPr lang="fi-FI" sz="3600" b="1" dirty="0" smtClean="0">
                <a:latin typeface="Times New Roman"/>
                <a:ea typeface="Times New Roman"/>
              </a:rPr>
            </a:br>
            <a:r>
              <a:rPr lang="fi-FI" sz="2400" b="1" dirty="0" smtClean="0">
                <a:latin typeface="Courier New"/>
                <a:ea typeface="Times New Roman"/>
              </a:rPr>
              <a:t>numbers[2] = numbers[0</a:t>
            </a:r>
            <a:r>
              <a:rPr lang="fi-FI" sz="2400" b="1" dirty="0">
                <a:latin typeface="Courier New"/>
                <a:ea typeface="Times New Roman"/>
              </a:rPr>
              <a:t>] + </a:t>
            </a:r>
            <a:r>
              <a:rPr lang="fi-FI" sz="2400" b="1" dirty="0" smtClean="0">
                <a:latin typeface="Courier New"/>
                <a:ea typeface="Times New Roman"/>
              </a:rPr>
              <a:t>numbers[1</a:t>
            </a:r>
            <a:r>
              <a:rPr lang="fi-FI" sz="2400" b="1" dirty="0">
                <a:latin typeface="Courier New"/>
                <a:ea typeface="Times New Roman"/>
              </a:rPr>
              <a:t>];</a:t>
            </a:r>
            <a:endParaRPr lang="fi-FI" sz="3600" b="1" dirty="0">
              <a:latin typeface="Times New Roman"/>
              <a:ea typeface="Times New Roman"/>
            </a:endParaRPr>
          </a:p>
          <a:p>
            <a:pPr lvl="1"/>
            <a:endParaRPr lang="fi-FI" dirty="0"/>
          </a:p>
        </p:txBody>
      </p:sp>
      <p:grpSp>
        <p:nvGrpSpPr>
          <p:cNvPr id="5" name="Ryhmä 4"/>
          <p:cNvGrpSpPr/>
          <p:nvPr/>
        </p:nvGrpSpPr>
        <p:grpSpPr>
          <a:xfrm>
            <a:off x="718369" y="4514883"/>
            <a:ext cx="6847615" cy="856612"/>
            <a:chOff x="1302321" y="3413170"/>
            <a:chExt cx="6847615" cy="856612"/>
          </a:xfrm>
        </p:grpSpPr>
        <p:sp>
          <p:nvSpPr>
            <p:cNvPr id="6" name="Suorakulmio 5"/>
            <p:cNvSpPr/>
            <p:nvPr/>
          </p:nvSpPr>
          <p:spPr>
            <a:xfrm>
              <a:off x="2057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7</a:t>
              </a:r>
              <a:endParaRPr lang="fi-FI" b="1" dirty="0"/>
            </a:p>
          </p:txBody>
        </p:sp>
        <p:sp>
          <p:nvSpPr>
            <p:cNvPr id="7" name="Suorakulmio 6"/>
            <p:cNvSpPr/>
            <p:nvPr/>
          </p:nvSpPr>
          <p:spPr>
            <a:xfrm>
              <a:off x="2819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1</a:t>
              </a:r>
              <a:endParaRPr lang="fi-FI" b="1" dirty="0"/>
            </a:p>
          </p:txBody>
        </p:sp>
        <p:sp>
          <p:nvSpPr>
            <p:cNvPr id="8" name="Suorakulmio 7"/>
            <p:cNvSpPr/>
            <p:nvPr/>
          </p:nvSpPr>
          <p:spPr>
            <a:xfrm>
              <a:off x="3581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8</a:t>
              </a:r>
              <a:endParaRPr lang="fi-FI" b="1" dirty="0"/>
            </a:p>
          </p:txBody>
        </p:sp>
        <p:sp>
          <p:nvSpPr>
            <p:cNvPr id="9" name="Suorakulmio 8"/>
            <p:cNvSpPr/>
            <p:nvPr/>
          </p:nvSpPr>
          <p:spPr>
            <a:xfrm>
              <a:off x="4343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8</a:t>
              </a:r>
              <a:endParaRPr lang="fi-FI" b="1" dirty="0"/>
            </a:p>
          </p:txBody>
        </p:sp>
        <p:sp>
          <p:nvSpPr>
            <p:cNvPr id="10" name="Suorakulmio 9"/>
            <p:cNvSpPr/>
            <p:nvPr/>
          </p:nvSpPr>
          <p:spPr>
            <a:xfrm>
              <a:off x="5105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12</a:t>
              </a:r>
              <a:endParaRPr lang="fi-FI" b="1" dirty="0"/>
            </a:p>
          </p:txBody>
        </p:sp>
        <p:sp>
          <p:nvSpPr>
            <p:cNvPr id="11" name="Suorakulmio 10"/>
            <p:cNvSpPr/>
            <p:nvPr/>
          </p:nvSpPr>
          <p:spPr>
            <a:xfrm>
              <a:off x="5867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i-FI" b="1" dirty="0" smtClean="0"/>
                <a:t>3</a:t>
              </a:r>
              <a:endParaRPr lang="fi-FI" b="1" dirty="0"/>
            </a:p>
          </p:txBody>
        </p:sp>
        <p:sp>
          <p:nvSpPr>
            <p:cNvPr id="12" name="Suorakulmio 11"/>
            <p:cNvSpPr/>
            <p:nvPr/>
          </p:nvSpPr>
          <p:spPr>
            <a:xfrm>
              <a:off x="6629400"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fi-FI" b="1"/>
            </a:p>
          </p:txBody>
        </p:sp>
        <p:sp>
          <p:nvSpPr>
            <p:cNvPr id="13" name="Suorakulmio 12"/>
            <p:cNvSpPr/>
            <p:nvPr/>
          </p:nvSpPr>
          <p:spPr>
            <a:xfrm>
              <a:off x="7387936" y="3413170"/>
              <a:ext cx="762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fi-FI" b="1"/>
            </a:p>
          </p:txBody>
        </p:sp>
        <p:sp>
          <p:nvSpPr>
            <p:cNvPr id="14" name="Tekstiruutu 13"/>
            <p:cNvSpPr txBox="1"/>
            <p:nvPr/>
          </p:nvSpPr>
          <p:spPr>
            <a:xfrm>
              <a:off x="1302321" y="3900450"/>
              <a:ext cx="774186" cy="369332"/>
            </a:xfrm>
            <a:prstGeom prst="rect">
              <a:avLst/>
            </a:prstGeom>
            <a:noFill/>
          </p:spPr>
          <p:txBody>
            <a:bodyPr wrap="none" rtlCol="0">
              <a:spAutoFit/>
            </a:bodyPr>
            <a:lstStyle/>
            <a:p>
              <a:r>
                <a:rPr lang="fi-FI" b="1" dirty="0" smtClean="0">
                  <a:solidFill>
                    <a:srgbClr val="FF0000"/>
                  </a:solidFill>
                </a:rPr>
                <a:t>Index:</a:t>
              </a:r>
              <a:endParaRPr lang="fi-FI" b="1" dirty="0">
                <a:solidFill>
                  <a:srgbClr val="FF0000"/>
                </a:solidFill>
              </a:endParaRPr>
            </a:p>
          </p:txBody>
        </p:sp>
        <p:sp>
          <p:nvSpPr>
            <p:cNvPr id="15" name="Tekstiruutu 14"/>
            <p:cNvSpPr txBox="1"/>
            <p:nvPr/>
          </p:nvSpPr>
          <p:spPr>
            <a:xfrm>
              <a:off x="2514600" y="3862094"/>
              <a:ext cx="288862" cy="338554"/>
            </a:xfrm>
            <a:prstGeom prst="rect">
              <a:avLst/>
            </a:prstGeom>
            <a:noFill/>
          </p:spPr>
          <p:txBody>
            <a:bodyPr wrap="none" rtlCol="0">
              <a:spAutoFit/>
            </a:bodyPr>
            <a:lstStyle/>
            <a:p>
              <a:r>
                <a:rPr lang="fi-FI" sz="1600" b="1" dirty="0" smtClean="0">
                  <a:solidFill>
                    <a:srgbClr val="FF0000"/>
                  </a:solidFill>
                </a:rPr>
                <a:t>0</a:t>
              </a:r>
              <a:endParaRPr lang="fi-FI" sz="1600" b="1" dirty="0">
                <a:solidFill>
                  <a:srgbClr val="FF0000"/>
                </a:solidFill>
              </a:endParaRPr>
            </a:p>
          </p:txBody>
        </p:sp>
        <p:sp>
          <p:nvSpPr>
            <p:cNvPr id="16" name="Tekstiruutu 15"/>
            <p:cNvSpPr txBox="1"/>
            <p:nvPr/>
          </p:nvSpPr>
          <p:spPr>
            <a:xfrm>
              <a:off x="3292538" y="3862094"/>
              <a:ext cx="288862" cy="338554"/>
            </a:xfrm>
            <a:prstGeom prst="rect">
              <a:avLst/>
            </a:prstGeom>
            <a:noFill/>
          </p:spPr>
          <p:txBody>
            <a:bodyPr wrap="none" rtlCol="0">
              <a:spAutoFit/>
            </a:bodyPr>
            <a:lstStyle/>
            <a:p>
              <a:r>
                <a:rPr lang="fi-FI" sz="1600" b="1" dirty="0" smtClean="0">
                  <a:solidFill>
                    <a:srgbClr val="FF0000"/>
                  </a:solidFill>
                </a:rPr>
                <a:t>1</a:t>
              </a:r>
              <a:endParaRPr lang="fi-FI" sz="1600" b="1" dirty="0">
                <a:solidFill>
                  <a:srgbClr val="FF0000"/>
                </a:solidFill>
              </a:endParaRPr>
            </a:p>
          </p:txBody>
        </p:sp>
        <p:sp>
          <p:nvSpPr>
            <p:cNvPr id="17" name="Tekstiruutu 16"/>
            <p:cNvSpPr txBox="1"/>
            <p:nvPr/>
          </p:nvSpPr>
          <p:spPr>
            <a:xfrm>
              <a:off x="4054538" y="3870370"/>
              <a:ext cx="288862" cy="338554"/>
            </a:xfrm>
            <a:prstGeom prst="rect">
              <a:avLst/>
            </a:prstGeom>
            <a:noFill/>
          </p:spPr>
          <p:txBody>
            <a:bodyPr wrap="none" rtlCol="0">
              <a:spAutoFit/>
            </a:bodyPr>
            <a:lstStyle/>
            <a:p>
              <a:r>
                <a:rPr lang="fi-FI" sz="1600" b="1" dirty="0" smtClean="0">
                  <a:solidFill>
                    <a:srgbClr val="FF0000"/>
                  </a:solidFill>
                </a:rPr>
                <a:t>2</a:t>
              </a:r>
              <a:endParaRPr lang="fi-FI" sz="1600" b="1" dirty="0">
                <a:solidFill>
                  <a:srgbClr val="FF0000"/>
                </a:solidFill>
              </a:endParaRPr>
            </a:p>
          </p:txBody>
        </p:sp>
        <p:sp>
          <p:nvSpPr>
            <p:cNvPr id="18" name="Tekstiruutu 17"/>
            <p:cNvSpPr txBox="1"/>
            <p:nvPr/>
          </p:nvSpPr>
          <p:spPr>
            <a:xfrm>
              <a:off x="4816538" y="3862094"/>
              <a:ext cx="288862" cy="338554"/>
            </a:xfrm>
            <a:prstGeom prst="rect">
              <a:avLst/>
            </a:prstGeom>
            <a:noFill/>
          </p:spPr>
          <p:txBody>
            <a:bodyPr wrap="none" rtlCol="0">
              <a:spAutoFit/>
            </a:bodyPr>
            <a:lstStyle/>
            <a:p>
              <a:r>
                <a:rPr lang="fi-FI" sz="1600" b="1" dirty="0" smtClean="0">
                  <a:solidFill>
                    <a:srgbClr val="FF0000"/>
                  </a:solidFill>
                </a:rPr>
                <a:t>3</a:t>
              </a:r>
              <a:endParaRPr lang="fi-FI" sz="1600" b="1" dirty="0">
                <a:solidFill>
                  <a:srgbClr val="FF0000"/>
                </a:solidFill>
              </a:endParaRPr>
            </a:p>
          </p:txBody>
        </p:sp>
        <p:sp>
          <p:nvSpPr>
            <p:cNvPr id="19" name="Tekstiruutu 18"/>
            <p:cNvSpPr txBox="1"/>
            <p:nvPr/>
          </p:nvSpPr>
          <p:spPr>
            <a:xfrm>
              <a:off x="5578538" y="3870370"/>
              <a:ext cx="288862" cy="338554"/>
            </a:xfrm>
            <a:prstGeom prst="rect">
              <a:avLst/>
            </a:prstGeom>
            <a:noFill/>
          </p:spPr>
          <p:txBody>
            <a:bodyPr wrap="none" rtlCol="0">
              <a:spAutoFit/>
            </a:bodyPr>
            <a:lstStyle/>
            <a:p>
              <a:r>
                <a:rPr lang="fi-FI" sz="1600" b="1" dirty="0" smtClean="0">
                  <a:solidFill>
                    <a:srgbClr val="FF0000"/>
                  </a:solidFill>
                </a:rPr>
                <a:t>4</a:t>
              </a:r>
              <a:endParaRPr lang="fi-FI" sz="1600" b="1" dirty="0">
                <a:solidFill>
                  <a:srgbClr val="FF0000"/>
                </a:solidFill>
              </a:endParaRPr>
            </a:p>
          </p:txBody>
        </p:sp>
        <p:sp>
          <p:nvSpPr>
            <p:cNvPr id="20" name="Tekstiruutu 19"/>
            <p:cNvSpPr txBox="1"/>
            <p:nvPr/>
          </p:nvSpPr>
          <p:spPr>
            <a:xfrm>
              <a:off x="6340538" y="3862094"/>
              <a:ext cx="288862" cy="338554"/>
            </a:xfrm>
            <a:prstGeom prst="rect">
              <a:avLst/>
            </a:prstGeom>
            <a:noFill/>
          </p:spPr>
          <p:txBody>
            <a:bodyPr wrap="none" rtlCol="0">
              <a:spAutoFit/>
            </a:bodyPr>
            <a:lstStyle/>
            <a:p>
              <a:r>
                <a:rPr lang="fi-FI" sz="1600" b="1" dirty="0" smtClean="0">
                  <a:solidFill>
                    <a:srgbClr val="FF0000"/>
                  </a:solidFill>
                </a:rPr>
                <a:t>5</a:t>
              </a:r>
              <a:endParaRPr lang="fi-FI" sz="1600" b="1" dirty="0">
                <a:solidFill>
                  <a:srgbClr val="FF0000"/>
                </a:solidFill>
              </a:endParaRPr>
            </a:p>
          </p:txBody>
        </p:sp>
        <p:sp>
          <p:nvSpPr>
            <p:cNvPr id="21" name="Tekstiruutu 20"/>
            <p:cNvSpPr txBox="1"/>
            <p:nvPr/>
          </p:nvSpPr>
          <p:spPr>
            <a:xfrm>
              <a:off x="7102538" y="3870370"/>
              <a:ext cx="288862" cy="338554"/>
            </a:xfrm>
            <a:prstGeom prst="rect">
              <a:avLst/>
            </a:prstGeom>
            <a:noFill/>
          </p:spPr>
          <p:txBody>
            <a:bodyPr wrap="none" rtlCol="0">
              <a:spAutoFit/>
            </a:bodyPr>
            <a:lstStyle/>
            <a:p>
              <a:r>
                <a:rPr lang="fi-FI" sz="1600" b="1" dirty="0" smtClean="0">
                  <a:solidFill>
                    <a:srgbClr val="FF0000"/>
                  </a:solidFill>
                </a:rPr>
                <a:t>6</a:t>
              </a:r>
              <a:endParaRPr lang="fi-FI" sz="1600" b="1" dirty="0">
                <a:solidFill>
                  <a:srgbClr val="FF0000"/>
                </a:solidFill>
              </a:endParaRPr>
            </a:p>
          </p:txBody>
        </p:sp>
        <p:sp>
          <p:nvSpPr>
            <p:cNvPr id="22" name="Tekstiruutu 21"/>
            <p:cNvSpPr txBox="1"/>
            <p:nvPr/>
          </p:nvSpPr>
          <p:spPr>
            <a:xfrm>
              <a:off x="7861074" y="3870370"/>
              <a:ext cx="288862" cy="338554"/>
            </a:xfrm>
            <a:prstGeom prst="rect">
              <a:avLst/>
            </a:prstGeom>
            <a:noFill/>
          </p:spPr>
          <p:txBody>
            <a:bodyPr wrap="none" rtlCol="0">
              <a:spAutoFit/>
            </a:bodyPr>
            <a:lstStyle/>
            <a:p>
              <a:r>
                <a:rPr lang="fi-FI" sz="1600" b="1" dirty="0" smtClean="0">
                  <a:solidFill>
                    <a:srgbClr val="FF0000"/>
                  </a:solidFill>
                </a:rPr>
                <a:t>7</a:t>
              </a:r>
              <a:endParaRPr lang="fi-FI" sz="1600" b="1" dirty="0">
                <a:solidFill>
                  <a:srgbClr val="FF0000"/>
                </a:solidFill>
              </a:endParaRPr>
            </a:p>
          </p:txBody>
        </p:sp>
      </p:grpSp>
    </p:spTree>
    <p:extLst>
      <p:ext uri="{BB962C8B-B14F-4D97-AF65-F5344CB8AC3E}">
        <p14:creationId xmlns:p14="http://schemas.microsoft.com/office/powerpoint/2010/main" val="1225216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Arrays</a:t>
            </a:r>
            <a:endParaRPr lang="fi-FI" dirty="0"/>
          </a:p>
        </p:txBody>
      </p:sp>
      <p:sp>
        <p:nvSpPr>
          <p:cNvPr id="3" name="Sisällön paikkamerkki 2"/>
          <p:cNvSpPr>
            <a:spLocks noGrp="1"/>
          </p:cNvSpPr>
          <p:nvPr>
            <p:ph idx="1"/>
          </p:nvPr>
        </p:nvSpPr>
        <p:spPr>
          <a:xfrm>
            <a:off x="457200" y="1600200"/>
            <a:ext cx="8153400" cy="4525963"/>
          </a:xfrm>
        </p:spPr>
        <p:txBody>
          <a:bodyPr>
            <a:normAutofit/>
          </a:bodyPr>
          <a:lstStyle/>
          <a:p>
            <a:r>
              <a:rPr lang="fi-FI" sz="2400" dirty="0" smtClean="0"/>
              <a:t>The </a:t>
            </a:r>
            <a:r>
              <a:rPr lang="fi-FI" sz="2400" dirty="0" err="1" smtClean="0"/>
              <a:t>previous</a:t>
            </a:r>
            <a:r>
              <a:rPr lang="fi-FI" sz="2400" dirty="0" smtClean="0"/>
              <a:t> </a:t>
            </a:r>
            <a:r>
              <a:rPr lang="fi-FI" sz="2400" dirty="0" err="1" smtClean="0"/>
              <a:t>example</a:t>
            </a:r>
            <a:r>
              <a:rPr lang="fi-FI" sz="2400" dirty="0" smtClean="0"/>
              <a:t> </a:t>
            </a:r>
            <a:r>
              <a:rPr lang="fi-FI" sz="2400" dirty="0" err="1" smtClean="0"/>
              <a:t>can</a:t>
            </a:r>
            <a:r>
              <a:rPr lang="fi-FI" sz="2400" dirty="0" smtClean="0"/>
              <a:t> </a:t>
            </a:r>
            <a:r>
              <a:rPr lang="fi-FI" sz="2400" dirty="0" err="1" smtClean="0"/>
              <a:t>be</a:t>
            </a:r>
            <a:r>
              <a:rPr lang="fi-FI" sz="2400" dirty="0" smtClean="0"/>
              <a:t> made with </a:t>
            </a:r>
            <a:r>
              <a:rPr lang="fi-FI" sz="2400" dirty="0" err="1" smtClean="0"/>
              <a:t>much</a:t>
            </a:r>
            <a:r>
              <a:rPr lang="fi-FI" sz="2400" dirty="0" smtClean="0"/>
              <a:t> </a:t>
            </a:r>
            <a:r>
              <a:rPr lang="fi-FI" sz="2400" dirty="0" err="1" smtClean="0"/>
              <a:t>less</a:t>
            </a:r>
            <a:r>
              <a:rPr lang="fi-FI" sz="2400" dirty="0" smtClean="0"/>
              <a:t> </a:t>
            </a:r>
            <a:r>
              <a:rPr lang="fi-FI" sz="2400" dirty="0" err="1" smtClean="0"/>
              <a:t>writing</a:t>
            </a:r>
            <a:r>
              <a:rPr lang="fi-FI" sz="2400" dirty="0" smtClean="0"/>
              <a:t> </a:t>
            </a:r>
            <a:r>
              <a:rPr lang="fi-FI" sz="2400" dirty="0" err="1" smtClean="0"/>
              <a:t>by</a:t>
            </a:r>
            <a:r>
              <a:rPr lang="fi-FI" sz="2400" dirty="0" smtClean="0"/>
              <a:t> </a:t>
            </a:r>
            <a:r>
              <a:rPr lang="fi-FI" sz="2400" dirty="0" err="1" smtClean="0"/>
              <a:t>using</a:t>
            </a:r>
            <a:r>
              <a:rPr lang="fi-FI" sz="2400" dirty="0" smtClean="0"/>
              <a:t> </a:t>
            </a:r>
            <a:r>
              <a:rPr lang="fi-FI" sz="2400" dirty="0" err="1" smtClean="0"/>
              <a:t>arrays</a:t>
            </a:r>
            <a:r>
              <a:rPr lang="fi-FI" sz="2400" dirty="0" smtClean="0"/>
              <a:t>:</a:t>
            </a:r>
          </a:p>
          <a:p>
            <a:endParaRPr lang="fi-FI"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33600"/>
            <a:ext cx="487150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7576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Declaring</a:t>
            </a:r>
            <a:r>
              <a:rPr lang="fi-FI" dirty="0" smtClean="0"/>
              <a:t> an </a:t>
            </a:r>
            <a:r>
              <a:rPr lang="fi-FI" dirty="0" err="1" smtClean="0"/>
              <a:t>array</a:t>
            </a:r>
            <a:endParaRPr lang="fi-FI" dirty="0"/>
          </a:p>
        </p:txBody>
      </p:sp>
      <p:sp>
        <p:nvSpPr>
          <p:cNvPr id="3" name="Sisällön paikkamerkki 2"/>
          <p:cNvSpPr>
            <a:spLocks noGrp="1"/>
          </p:cNvSpPr>
          <p:nvPr>
            <p:ph idx="1"/>
          </p:nvPr>
        </p:nvSpPr>
        <p:spPr/>
        <p:txBody>
          <a:bodyPr>
            <a:normAutofit/>
          </a:bodyPr>
          <a:lstStyle/>
          <a:p>
            <a:r>
              <a:rPr lang="en-US" dirty="0" smtClean="0"/>
              <a:t>Array of 5 integers can be declared as follows</a:t>
            </a:r>
          </a:p>
          <a:p>
            <a:pPr lvl="1"/>
            <a:r>
              <a:rPr lang="en-US" dirty="0" err="1"/>
              <a:t>int</a:t>
            </a:r>
            <a:r>
              <a:rPr lang="en-US" dirty="0"/>
              <a:t>[] </a:t>
            </a:r>
            <a:r>
              <a:rPr lang="en-US" dirty="0" err="1"/>
              <a:t>myArray</a:t>
            </a:r>
            <a:r>
              <a:rPr lang="en-US" dirty="0"/>
              <a:t> = new </a:t>
            </a:r>
            <a:r>
              <a:rPr lang="en-US" dirty="0" err="1"/>
              <a:t>int</a:t>
            </a:r>
            <a:r>
              <a:rPr lang="en-US" dirty="0"/>
              <a:t> [5]; </a:t>
            </a:r>
            <a:endParaRPr lang="en-US" dirty="0" smtClean="0"/>
          </a:p>
          <a:p>
            <a:pPr lvl="2"/>
            <a:r>
              <a:rPr lang="en-US" dirty="0" smtClean="0"/>
              <a:t>Note: In C# this declaration is not possible: </a:t>
            </a:r>
            <a:r>
              <a:rPr lang="en-US" dirty="0" err="1" smtClean="0"/>
              <a:t>int</a:t>
            </a:r>
            <a:r>
              <a:rPr lang="en-US" dirty="0" smtClean="0"/>
              <a:t> </a:t>
            </a:r>
            <a:r>
              <a:rPr lang="en-US" dirty="0" err="1" smtClean="0"/>
              <a:t>myArray</a:t>
            </a:r>
            <a:r>
              <a:rPr lang="en-US" dirty="0" smtClean="0"/>
              <a:t>[] = …;</a:t>
            </a:r>
          </a:p>
          <a:p>
            <a:r>
              <a:rPr lang="en-US" dirty="0" smtClean="0"/>
              <a:t>Array of 6 strings can be declared similarly:</a:t>
            </a:r>
          </a:p>
          <a:p>
            <a:pPr lvl="1"/>
            <a:r>
              <a:rPr lang="fi-FI" dirty="0" err="1"/>
              <a:t>string</a:t>
            </a:r>
            <a:r>
              <a:rPr lang="fi-FI" dirty="0"/>
              <a:t>[] </a:t>
            </a:r>
            <a:r>
              <a:rPr lang="fi-FI" dirty="0" err="1"/>
              <a:t>myStringArray</a:t>
            </a:r>
            <a:r>
              <a:rPr lang="fi-FI" dirty="0"/>
              <a:t> = new string[6</a:t>
            </a:r>
            <a:r>
              <a:rPr lang="fi-FI" dirty="0" smtClean="0"/>
              <a:t>];</a:t>
            </a:r>
          </a:p>
        </p:txBody>
      </p:sp>
    </p:spTree>
    <p:extLst>
      <p:ext uri="{BB962C8B-B14F-4D97-AF65-F5344CB8AC3E}">
        <p14:creationId xmlns:p14="http://schemas.microsoft.com/office/powerpoint/2010/main" val="11496424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Array</a:t>
            </a:r>
            <a:r>
              <a:rPr lang="fi-FI" dirty="0" smtClean="0"/>
              <a:t> </a:t>
            </a:r>
            <a:r>
              <a:rPr lang="fi-FI" dirty="0" err="1" smtClean="0"/>
              <a:t>initialization</a:t>
            </a:r>
            <a:endParaRPr lang="fi-FI" dirty="0"/>
          </a:p>
        </p:txBody>
      </p:sp>
      <p:sp>
        <p:nvSpPr>
          <p:cNvPr id="3" name="Sisällön paikkamerkki 2"/>
          <p:cNvSpPr>
            <a:spLocks noGrp="1"/>
          </p:cNvSpPr>
          <p:nvPr>
            <p:ph idx="1"/>
          </p:nvPr>
        </p:nvSpPr>
        <p:spPr/>
        <p:txBody>
          <a:bodyPr/>
          <a:lstStyle/>
          <a:p>
            <a:r>
              <a:rPr lang="fi-FI" sz="2800" dirty="0" err="1"/>
              <a:t>It</a:t>
            </a:r>
            <a:r>
              <a:rPr lang="fi-FI" sz="2800" dirty="0"/>
              <a:t> is </a:t>
            </a:r>
            <a:r>
              <a:rPr lang="fi-FI" sz="2800" dirty="0" err="1"/>
              <a:t>possible</a:t>
            </a:r>
            <a:r>
              <a:rPr lang="fi-FI" sz="2800" dirty="0"/>
              <a:t> to </a:t>
            </a:r>
            <a:r>
              <a:rPr lang="fi-FI" sz="2800" dirty="0" err="1"/>
              <a:t>initialize</a:t>
            </a:r>
            <a:r>
              <a:rPr lang="fi-FI" sz="2800" dirty="0"/>
              <a:t> the </a:t>
            </a:r>
            <a:r>
              <a:rPr lang="fi-FI" sz="2800" dirty="0" err="1"/>
              <a:t>array</a:t>
            </a:r>
            <a:r>
              <a:rPr lang="fi-FI" sz="2800" dirty="0"/>
              <a:t> </a:t>
            </a:r>
            <a:r>
              <a:rPr lang="fi-FI" sz="2800" dirty="0" err="1"/>
              <a:t>upon</a:t>
            </a:r>
            <a:r>
              <a:rPr lang="fi-FI" sz="2800" dirty="0"/>
              <a:t> </a:t>
            </a:r>
            <a:r>
              <a:rPr lang="fi-FI" sz="2800" dirty="0" err="1"/>
              <a:t>declaration</a:t>
            </a:r>
            <a:r>
              <a:rPr lang="fi-FI" sz="2800" dirty="0"/>
              <a:t>:</a:t>
            </a:r>
          </a:p>
          <a:p>
            <a:pPr lvl="1"/>
            <a:r>
              <a:rPr lang="en-US" sz="2400" dirty="0" err="1"/>
              <a:t>int</a:t>
            </a:r>
            <a:r>
              <a:rPr lang="en-US" sz="2400" dirty="0"/>
              <a:t>[] </a:t>
            </a:r>
            <a:r>
              <a:rPr lang="en-US" sz="2400" dirty="0" err="1"/>
              <a:t>myArray</a:t>
            </a:r>
            <a:r>
              <a:rPr lang="en-US" sz="2400" dirty="0"/>
              <a:t> = new </a:t>
            </a:r>
            <a:r>
              <a:rPr lang="en-US" sz="2400" dirty="0" err="1"/>
              <a:t>int</a:t>
            </a:r>
            <a:r>
              <a:rPr lang="en-US" sz="2400" dirty="0"/>
              <a:t>[] {1, 3, 5, 7, 9}; </a:t>
            </a:r>
          </a:p>
          <a:p>
            <a:pPr lvl="1"/>
            <a:r>
              <a:rPr lang="en-US" sz="2400" dirty="0"/>
              <a:t>string[] </a:t>
            </a:r>
            <a:r>
              <a:rPr lang="en-US" sz="2400" dirty="0" err="1"/>
              <a:t>weekDays</a:t>
            </a:r>
            <a:r>
              <a:rPr lang="en-US" sz="2400" dirty="0"/>
              <a:t> = new string[] 	{"</a:t>
            </a:r>
            <a:r>
              <a:rPr lang="en-US" sz="2400" dirty="0" err="1"/>
              <a:t>Sun","Sat","Mon","Tue","Wed","Thu","Fri</a:t>
            </a:r>
            <a:r>
              <a:rPr lang="en-US" sz="2400" dirty="0"/>
              <a:t>"};</a:t>
            </a:r>
          </a:p>
          <a:p>
            <a:pPr lvl="1"/>
            <a:r>
              <a:rPr lang="en-US" sz="2400" dirty="0"/>
              <a:t>Note that the rank </a:t>
            </a:r>
            <a:r>
              <a:rPr lang="en-US" sz="2400" dirty="0" err="1"/>
              <a:t>specifier</a:t>
            </a:r>
            <a:r>
              <a:rPr lang="en-US" sz="2400" dirty="0"/>
              <a:t> is not needed in this case </a:t>
            </a:r>
            <a:endParaRPr lang="fi-FI" sz="2400" dirty="0"/>
          </a:p>
          <a:p>
            <a:r>
              <a:rPr lang="en-US" sz="2800" dirty="0"/>
              <a:t>When you initialize an array upon declaration, it is possible to use the following shortcuts</a:t>
            </a:r>
            <a:r>
              <a:rPr lang="en-US" sz="2800" dirty="0" smtClean="0"/>
              <a:t>:</a:t>
            </a:r>
          </a:p>
          <a:p>
            <a:pPr lvl="1"/>
            <a:r>
              <a:rPr lang="fi-FI" sz="2400" dirty="0" err="1"/>
              <a:t>int</a:t>
            </a:r>
            <a:r>
              <a:rPr lang="fi-FI" sz="2400" dirty="0"/>
              <a:t>[] </a:t>
            </a:r>
            <a:r>
              <a:rPr lang="fi-FI" sz="2400" dirty="0" err="1"/>
              <a:t>myArray</a:t>
            </a:r>
            <a:r>
              <a:rPr lang="fi-FI" sz="2400" dirty="0"/>
              <a:t> = {1, 3, 5, 7, 9</a:t>
            </a:r>
            <a:r>
              <a:rPr lang="fi-FI" sz="2400" dirty="0" smtClean="0"/>
              <a:t>};</a:t>
            </a:r>
          </a:p>
          <a:p>
            <a:pPr lvl="1"/>
            <a:r>
              <a:rPr lang="fi-FI" sz="2400" dirty="0" err="1" smtClean="0"/>
              <a:t>string</a:t>
            </a:r>
            <a:r>
              <a:rPr lang="fi-FI" sz="2400" dirty="0"/>
              <a:t>[] </a:t>
            </a:r>
            <a:r>
              <a:rPr lang="fi-FI" sz="2400" dirty="0" err="1"/>
              <a:t>weekDays</a:t>
            </a:r>
            <a:r>
              <a:rPr lang="fi-FI" sz="2400" dirty="0"/>
              <a:t> = </a:t>
            </a:r>
            <a:r>
              <a:rPr lang="fi-FI" sz="2400" dirty="0" smtClean="0"/>
              <a:t>  {"</a:t>
            </a:r>
            <a:r>
              <a:rPr lang="fi-FI" sz="2400" dirty="0" err="1"/>
              <a:t>Sun","Sat","Mon","Tue","Wed","Thu","Fri</a:t>
            </a:r>
            <a:r>
              <a:rPr lang="fi-FI" sz="2400" dirty="0"/>
              <a:t>"};</a:t>
            </a:r>
            <a:endParaRPr lang="en-US" sz="2400" dirty="0"/>
          </a:p>
          <a:p>
            <a:endParaRPr lang="fi-FI" dirty="0"/>
          </a:p>
        </p:txBody>
      </p:sp>
    </p:spTree>
    <p:extLst>
      <p:ext uri="{BB962C8B-B14F-4D97-AF65-F5344CB8AC3E}">
        <p14:creationId xmlns:p14="http://schemas.microsoft.com/office/powerpoint/2010/main" val="293134279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Example</a:t>
            </a:r>
            <a:endParaRPr lang="fi-FI" dirty="0"/>
          </a:p>
        </p:txBody>
      </p:sp>
      <p:sp>
        <p:nvSpPr>
          <p:cNvPr id="3" name="Sisällön paikkamerkki 2"/>
          <p:cNvSpPr>
            <a:spLocks noGrp="1"/>
          </p:cNvSpPr>
          <p:nvPr>
            <p:ph idx="1"/>
          </p:nvPr>
        </p:nvSpPr>
        <p:spPr/>
        <p:txBody>
          <a:bodyPr>
            <a:normAutofit/>
          </a:bodyPr>
          <a:lstStyle/>
          <a:p>
            <a:r>
              <a:rPr lang="fi-FI" sz="2400" dirty="0" smtClean="0"/>
              <a:t>The </a:t>
            </a:r>
            <a:r>
              <a:rPr lang="fi-FI" sz="2400" dirty="0" err="1" smtClean="0"/>
              <a:t>following</a:t>
            </a:r>
            <a:r>
              <a:rPr lang="fi-FI" sz="2400" dirty="0" smtClean="0"/>
              <a:t> </a:t>
            </a:r>
            <a:r>
              <a:rPr lang="fi-FI" sz="2400" dirty="0" err="1" smtClean="0"/>
              <a:t>example</a:t>
            </a:r>
            <a:r>
              <a:rPr lang="fi-FI" sz="2400" dirty="0" smtClean="0"/>
              <a:t> </a:t>
            </a:r>
            <a:r>
              <a:rPr lang="fi-FI" sz="2400" dirty="0" err="1" smtClean="0"/>
              <a:t>creates</a:t>
            </a:r>
            <a:r>
              <a:rPr lang="fi-FI" sz="2400" dirty="0" smtClean="0"/>
              <a:t> an </a:t>
            </a:r>
            <a:r>
              <a:rPr lang="fi-FI" sz="2400" dirty="0" err="1" smtClean="0"/>
              <a:t>array</a:t>
            </a:r>
            <a:r>
              <a:rPr lang="fi-FI" sz="2400" dirty="0" smtClean="0"/>
              <a:t> of 10 </a:t>
            </a:r>
            <a:r>
              <a:rPr lang="fi-FI" sz="2400" dirty="0" err="1" smtClean="0"/>
              <a:t>integers</a:t>
            </a:r>
            <a:r>
              <a:rPr lang="fi-FI" sz="2400" dirty="0" smtClean="0"/>
              <a:t> and </a:t>
            </a:r>
            <a:r>
              <a:rPr lang="fi-FI" sz="2400" dirty="0" err="1" smtClean="0"/>
              <a:t>initializes</a:t>
            </a:r>
            <a:r>
              <a:rPr lang="fi-FI" sz="2400" dirty="0" smtClean="0"/>
              <a:t> the </a:t>
            </a:r>
            <a:r>
              <a:rPr lang="fi-FI" sz="2400" dirty="0" err="1" smtClean="0"/>
              <a:t>array</a:t>
            </a:r>
            <a:r>
              <a:rPr lang="fi-FI" sz="2400" dirty="0" smtClean="0"/>
              <a:t> </a:t>
            </a:r>
            <a:r>
              <a:rPr lang="fi-FI" sz="2400" dirty="0" err="1" smtClean="0"/>
              <a:t>elements</a:t>
            </a:r>
            <a:r>
              <a:rPr lang="fi-FI" sz="2400" dirty="0" smtClean="0"/>
              <a:t> with </a:t>
            </a:r>
            <a:r>
              <a:rPr lang="fi-FI" sz="2400" dirty="0" err="1" smtClean="0"/>
              <a:t>numbers</a:t>
            </a:r>
            <a:r>
              <a:rPr lang="fi-FI" sz="2400" dirty="0" smtClean="0"/>
              <a:t> 1 to 10</a:t>
            </a:r>
          </a:p>
          <a:p>
            <a:pPr lvl="1"/>
            <a:r>
              <a:rPr lang="fi-FI" sz="2000" dirty="0" smtClean="0"/>
              <a:t>The </a:t>
            </a:r>
            <a:r>
              <a:rPr lang="fi-FI" sz="2000" dirty="0" err="1" smtClean="0"/>
              <a:t>size</a:t>
            </a:r>
            <a:r>
              <a:rPr lang="fi-FI" sz="2000" dirty="0" smtClean="0"/>
              <a:t> of the </a:t>
            </a:r>
            <a:r>
              <a:rPr lang="fi-FI" sz="2000" dirty="0" err="1" smtClean="0"/>
              <a:t>array</a:t>
            </a:r>
            <a:r>
              <a:rPr lang="fi-FI" sz="2000" dirty="0" smtClean="0"/>
              <a:t> is </a:t>
            </a:r>
            <a:r>
              <a:rPr lang="fi-FI" sz="2000" dirty="0" err="1" smtClean="0"/>
              <a:t>obtained</a:t>
            </a:r>
            <a:r>
              <a:rPr lang="fi-FI" sz="2000" dirty="0" smtClean="0"/>
              <a:t> </a:t>
            </a:r>
            <a:r>
              <a:rPr lang="fi-FI" sz="2000" dirty="0" err="1" smtClean="0"/>
              <a:t>from</a:t>
            </a:r>
            <a:r>
              <a:rPr lang="fi-FI" sz="2000" dirty="0" smtClean="0"/>
              <a:t> the </a:t>
            </a:r>
            <a:r>
              <a:rPr lang="fi-FI" sz="2000" dirty="0" err="1" smtClean="0"/>
              <a:t>Length</a:t>
            </a:r>
            <a:r>
              <a:rPr lang="fi-FI" sz="2000" dirty="0" smtClean="0"/>
              <a:t> </a:t>
            </a:r>
            <a:r>
              <a:rPr lang="fi-FI" sz="2000" dirty="0" err="1" smtClean="0"/>
              <a:t>property</a:t>
            </a:r>
            <a:r>
              <a:rPr lang="fi-FI" sz="2000" dirty="0" smtClean="0"/>
              <a:t> of the </a:t>
            </a:r>
            <a:r>
              <a:rPr lang="fi-FI" sz="2000" dirty="0" err="1" smtClean="0"/>
              <a:t>array</a:t>
            </a:r>
            <a:endParaRPr lang="fi-FI" sz="2000" dirty="0" smtClean="0"/>
          </a:p>
          <a:p>
            <a:pPr lvl="2"/>
            <a:r>
              <a:rPr lang="fi-FI" sz="1600" dirty="0" err="1" smtClean="0"/>
              <a:t>int</a:t>
            </a:r>
            <a:r>
              <a:rPr lang="fi-FI" sz="1600" dirty="0" smtClean="0"/>
              <a:t> </a:t>
            </a:r>
            <a:r>
              <a:rPr lang="fi-FI" sz="1600" dirty="0" err="1" smtClean="0"/>
              <a:t>size</a:t>
            </a:r>
            <a:r>
              <a:rPr lang="fi-FI" sz="1600" dirty="0" smtClean="0"/>
              <a:t> = </a:t>
            </a:r>
            <a:r>
              <a:rPr lang="fi-FI" sz="1600" dirty="0" err="1" smtClean="0"/>
              <a:t>numbers.Length</a:t>
            </a:r>
            <a:r>
              <a:rPr lang="fi-FI" sz="1600" dirty="0" smtClean="0"/>
              <a:t>;</a:t>
            </a:r>
            <a:endParaRPr lang="fi-FI"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00400"/>
            <a:ext cx="4748212" cy="324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3188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Example</a:t>
            </a:r>
            <a:endParaRPr lang="fi-FI" dirty="0"/>
          </a:p>
        </p:txBody>
      </p:sp>
      <p:sp>
        <p:nvSpPr>
          <p:cNvPr id="3" name="Sisällön paikkamerkki 2"/>
          <p:cNvSpPr>
            <a:spLocks noGrp="1"/>
          </p:cNvSpPr>
          <p:nvPr>
            <p:ph idx="1"/>
          </p:nvPr>
        </p:nvSpPr>
        <p:spPr/>
        <p:txBody>
          <a:bodyPr>
            <a:normAutofit/>
          </a:bodyPr>
          <a:lstStyle/>
          <a:p>
            <a:r>
              <a:rPr lang="fi-FI" sz="2800" dirty="0" smtClean="0"/>
              <a:t>The </a:t>
            </a:r>
            <a:r>
              <a:rPr lang="fi-FI" sz="2800" dirty="0" err="1" smtClean="0"/>
              <a:t>following</a:t>
            </a:r>
            <a:r>
              <a:rPr lang="fi-FI" sz="2800" dirty="0" smtClean="0"/>
              <a:t> </a:t>
            </a:r>
            <a:r>
              <a:rPr lang="fi-FI" sz="2800" dirty="0" err="1" smtClean="0"/>
              <a:t>program</a:t>
            </a:r>
            <a:r>
              <a:rPr lang="fi-FI" sz="2800" dirty="0" smtClean="0"/>
              <a:t> </a:t>
            </a:r>
            <a:r>
              <a:rPr lang="fi-FI" sz="2800" dirty="0" err="1" smtClean="0"/>
              <a:t>searches</a:t>
            </a:r>
            <a:r>
              <a:rPr lang="fi-FI" sz="2800" dirty="0" smtClean="0"/>
              <a:t> the </a:t>
            </a:r>
            <a:r>
              <a:rPr lang="fi-FI" sz="2800" dirty="0" err="1" smtClean="0"/>
              <a:t>first</a:t>
            </a:r>
            <a:r>
              <a:rPr lang="fi-FI" sz="2800" dirty="0" smtClean="0"/>
              <a:t> </a:t>
            </a:r>
            <a:r>
              <a:rPr lang="fi-FI" sz="2800" dirty="0" err="1" smtClean="0"/>
              <a:t>occurrence</a:t>
            </a:r>
            <a:r>
              <a:rPr lang="fi-FI" sz="2800" dirty="0" smtClean="0"/>
              <a:t> of a </a:t>
            </a:r>
            <a:r>
              <a:rPr lang="fi-FI" sz="2800" dirty="0" err="1" smtClean="0"/>
              <a:t>given</a:t>
            </a:r>
            <a:r>
              <a:rPr lang="fi-FI" sz="2800" dirty="0" smtClean="0"/>
              <a:t> </a:t>
            </a:r>
            <a:r>
              <a:rPr lang="fi-FI" sz="2800" dirty="0" err="1" smtClean="0"/>
              <a:t>name</a:t>
            </a:r>
            <a:r>
              <a:rPr lang="fi-FI" sz="2800" dirty="0" smtClean="0"/>
              <a:t> </a:t>
            </a:r>
            <a:r>
              <a:rPr lang="fi-FI" sz="2800" dirty="0" err="1" smtClean="0"/>
              <a:t>from</a:t>
            </a:r>
            <a:r>
              <a:rPr lang="fi-FI" sz="2800" dirty="0" smtClean="0"/>
              <a:t> the </a:t>
            </a:r>
            <a:r>
              <a:rPr lang="fi-FI" sz="2800" dirty="0" err="1" smtClean="0"/>
              <a:t>array</a:t>
            </a:r>
            <a:endParaRPr lang="fi-FI"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52700"/>
            <a:ext cx="751104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7656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Sorting</a:t>
            </a:r>
            <a:r>
              <a:rPr lang="fi-FI" dirty="0" smtClean="0"/>
              <a:t> an </a:t>
            </a:r>
            <a:r>
              <a:rPr lang="fi-FI" dirty="0" err="1" smtClean="0"/>
              <a:t>array</a:t>
            </a:r>
            <a:endParaRPr lang="fi-FI" dirty="0"/>
          </a:p>
        </p:txBody>
      </p:sp>
      <p:sp>
        <p:nvSpPr>
          <p:cNvPr id="3" name="Sisällön paikkamerkki 2"/>
          <p:cNvSpPr>
            <a:spLocks noGrp="1"/>
          </p:cNvSpPr>
          <p:nvPr>
            <p:ph idx="1"/>
          </p:nvPr>
        </p:nvSpPr>
        <p:spPr/>
        <p:txBody>
          <a:bodyPr/>
          <a:lstStyle/>
          <a:p>
            <a:r>
              <a:rPr lang="en-US" dirty="0" smtClean="0"/>
              <a:t>To sort array of primitive types such as </a:t>
            </a:r>
            <a:r>
              <a:rPr lang="en-US" b="1" dirty="0" err="1" smtClean="0"/>
              <a:t>int</a:t>
            </a:r>
            <a:r>
              <a:rPr lang="en-US" dirty="0" smtClean="0"/>
              <a:t>, </a:t>
            </a:r>
            <a:r>
              <a:rPr lang="en-US" b="1" dirty="0" smtClean="0"/>
              <a:t>double</a:t>
            </a:r>
            <a:r>
              <a:rPr lang="en-US" dirty="0" smtClean="0"/>
              <a:t> or </a:t>
            </a:r>
            <a:r>
              <a:rPr lang="en-US" b="1" dirty="0" smtClean="0"/>
              <a:t>string</a:t>
            </a:r>
            <a:r>
              <a:rPr lang="en-US" dirty="0" smtClean="0"/>
              <a:t> use method </a:t>
            </a:r>
            <a:r>
              <a:rPr lang="en-US" dirty="0" err="1" smtClean="0">
                <a:hlinkClick r:id="rId2"/>
              </a:rPr>
              <a:t>Array.Sort</a:t>
            </a:r>
            <a:r>
              <a:rPr lang="en-US" dirty="0" smtClean="0">
                <a:hlinkClick r:id="rId2"/>
              </a:rPr>
              <a:t>(Array)</a:t>
            </a:r>
            <a:r>
              <a:rPr lang="en-US" dirty="0" smtClean="0"/>
              <a:t> with the array as a </a:t>
            </a:r>
            <a:r>
              <a:rPr lang="en-US" dirty="0" err="1" smtClean="0"/>
              <a:t>paramater</a:t>
            </a:r>
            <a:r>
              <a:rPr lang="en-US" dirty="0" smtClean="0"/>
              <a:t>.</a:t>
            </a:r>
          </a:p>
          <a:p>
            <a:pPr lvl="1"/>
            <a:endParaRPr lang="fi-FI" dirty="0"/>
          </a:p>
        </p:txBody>
      </p:sp>
      <p:sp>
        <p:nvSpPr>
          <p:cNvPr id="4" name="Suorakulmio 3"/>
          <p:cNvSpPr/>
          <p:nvPr/>
        </p:nvSpPr>
        <p:spPr>
          <a:xfrm>
            <a:off x="685800" y="3200400"/>
            <a:ext cx="7848600" cy="1754326"/>
          </a:xfrm>
          <a:prstGeom prst="rect">
            <a:avLst/>
          </a:prstGeom>
        </p:spPr>
        <p:txBody>
          <a:bodyPr wrap="square">
            <a:spAutoFit/>
          </a:bodyPr>
          <a:lstStyle/>
          <a:p>
            <a:r>
              <a:rPr lang="en-US" dirty="0" smtClean="0"/>
              <a:t>// </a:t>
            </a:r>
            <a:r>
              <a:rPr lang="en-US" b="1" dirty="0" smtClean="0"/>
              <a:t>sort </a:t>
            </a:r>
            <a:r>
              <a:rPr lang="en-US" b="1" dirty="0" err="1" smtClean="0"/>
              <a:t>int</a:t>
            </a:r>
            <a:r>
              <a:rPr lang="en-US" b="1" dirty="0" smtClean="0"/>
              <a:t> array</a:t>
            </a:r>
            <a:r>
              <a:rPr lang="en-US" dirty="0" smtClean="0"/>
              <a:t/>
            </a:r>
            <a:br>
              <a:rPr lang="en-US" dirty="0" smtClean="0"/>
            </a:br>
            <a:r>
              <a:rPr lang="en-US" dirty="0" err="1" smtClean="0"/>
              <a:t>int</a:t>
            </a:r>
            <a:r>
              <a:rPr lang="en-US" dirty="0" smtClean="0"/>
              <a:t>[] </a:t>
            </a:r>
            <a:r>
              <a:rPr lang="en-US" dirty="0" err="1" smtClean="0"/>
              <a:t>intArray</a:t>
            </a:r>
            <a:r>
              <a:rPr lang="en-US" dirty="0" smtClean="0"/>
              <a:t> = new </a:t>
            </a:r>
            <a:r>
              <a:rPr lang="en-US" dirty="0" err="1" smtClean="0"/>
              <a:t>int</a:t>
            </a:r>
            <a:r>
              <a:rPr lang="en-US" dirty="0" smtClean="0"/>
              <a:t>[5] { 8, 10, 2, 6, 3 };</a:t>
            </a:r>
            <a:br>
              <a:rPr lang="en-US" dirty="0" smtClean="0"/>
            </a:br>
            <a:r>
              <a:rPr lang="en-US" b="1" dirty="0" err="1" smtClean="0"/>
              <a:t>Array.Sort</a:t>
            </a:r>
            <a:r>
              <a:rPr lang="en-US" dirty="0" smtClean="0"/>
              <a:t>(</a:t>
            </a:r>
            <a:r>
              <a:rPr lang="en-US" dirty="0" err="1" smtClean="0"/>
              <a:t>intArray</a:t>
            </a:r>
            <a:r>
              <a:rPr lang="en-US" dirty="0" smtClean="0"/>
              <a:t>);</a:t>
            </a:r>
            <a:br>
              <a:rPr lang="en-US" dirty="0" smtClean="0"/>
            </a:br>
            <a:r>
              <a:rPr lang="en-US" dirty="0" smtClean="0"/>
              <a:t>// write array</a:t>
            </a:r>
            <a:br>
              <a:rPr lang="en-US" dirty="0" smtClean="0"/>
            </a:br>
            <a:r>
              <a:rPr lang="en-US" dirty="0" smtClean="0"/>
              <a:t>for (</a:t>
            </a:r>
            <a:r>
              <a:rPr lang="en-US" dirty="0" err="1" smtClean="0"/>
              <a:t>int</a:t>
            </a:r>
            <a:r>
              <a:rPr lang="en-US" dirty="0" smtClean="0"/>
              <a:t> </a:t>
            </a:r>
            <a:r>
              <a:rPr lang="en-US" dirty="0" err="1" smtClean="0"/>
              <a:t>i</a:t>
            </a:r>
            <a:r>
              <a:rPr lang="en-US" dirty="0" smtClean="0"/>
              <a:t> = 0; I &lt; </a:t>
            </a:r>
            <a:r>
              <a:rPr lang="en-US" dirty="0" err="1" smtClean="0"/>
              <a:t>intArray.Length</a:t>
            </a:r>
            <a:r>
              <a:rPr lang="en-US" dirty="0" smtClean="0"/>
              <a:t>; </a:t>
            </a:r>
            <a:r>
              <a:rPr lang="en-US" dirty="0" err="1" smtClean="0"/>
              <a:t>i</a:t>
            </a:r>
            <a:r>
              <a:rPr lang="en-US" dirty="0" smtClean="0"/>
              <a:t>++)</a:t>
            </a:r>
          </a:p>
          <a:p>
            <a:r>
              <a:rPr lang="en-US" dirty="0" smtClean="0"/>
              <a:t>     </a:t>
            </a:r>
            <a:r>
              <a:rPr lang="en-US" dirty="0" err="1" smtClean="0"/>
              <a:t>Console.Write</a:t>
            </a:r>
            <a:r>
              <a:rPr lang="en-US" dirty="0" smtClean="0"/>
              <a:t>(</a:t>
            </a:r>
            <a:r>
              <a:rPr lang="en-US" dirty="0" err="1" smtClean="0"/>
              <a:t>i</a:t>
            </a:r>
            <a:r>
              <a:rPr lang="en-US" dirty="0" smtClean="0"/>
              <a:t> + " "); // output: 2 3 6 8 10 </a:t>
            </a:r>
            <a:endParaRPr lang="fi-FI" dirty="0"/>
          </a:p>
        </p:txBody>
      </p:sp>
      <p:sp>
        <p:nvSpPr>
          <p:cNvPr id="5" name="Suorakulmio 4"/>
          <p:cNvSpPr/>
          <p:nvPr/>
        </p:nvSpPr>
        <p:spPr>
          <a:xfrm>
            <a:off x="685800" y="5105400"/>
            <a:ext cx="7696200" cy="1200329"/>
          </a:xfrm>
          <a:prstGeom prst="rect">
            <a:avLst/>
          </a:prstGeom>
        </p:spPr>
        <p:txBody>
          <a:bodyPr wrap="square">
            <a:spAutoFit/>
          </a:bodyPr>
          <a:lstStyle/>
          <a:p>
            <a:r>
              <a:rPr lang="fi-FI" dirty="0" smtClean="0"/>
              <a:t>// </a:t>
            </a:r>
            <a:r>
              <a:rPr lang="fi-FI" b="1" dirty="0" err="1" smtClean="0"/>
              <a:t>sort</a:t>
            </a:r>
            <a:r>
              <a:rPr lang="fi-FI" b="1" dirty="0" smtClean="0"/>
              <a:t> </a:t>
            </a:r>
            <a:r>
              <a:rPr lang="fi-FI" b="1" dirty="0" err="1" smtClean="0"/>
              <a:t>string</a:t>
            </a:r>
            <a:r>
              <a:rPr lang="fi-FI" b="1" dirty="0" smtClean="0"/>
              <a:t> </a:t>
            </a:r>
            <a:r>
              <a:rPr lang="fi-FI" b="1" dirty="0" err="1" smtClean="0"/>
              <a:t>array</a:t>
            </a:r>
            <a:r>
              <a:rPr lang="fi-FI" dirty="0" smtClean="0"/>
              <a:t/>
            </a:r>
            <a:br>
              <a:rPr lang="fi-FI" dirty="0" smtClean="0"/>
            </a:br>
            <a:r>
              <a:rPr lang="fi-FI" dirty="0" err="1" smtClean="0"/>
              <a:t>string</a:t>
            </a:r>
            <a:r>
              <a:rPr lang="fi-FI" dirty="0" smtClean="0"/>
              <a:t>[] </a:t>
            </a:r>
            <a:r>
              <a:rPr lang="fi-FI" dirty="0" err="1" smtClean="0"/>
              <a:t>stringArray</a:t>
            </a:r>
            <a:r>
              <a:rPr lang="fi-FI" dirty="0" smtClean="0"/>
              <a:t> = new string[5] { "X", "B", "Z", "Y", "A" }; </a:t>
            </a:r>
            <a:r>
              <a:rPr lang="fi-FI" b="1" dirty="0" err="1" smtClean="0"/>
              <a:t>Array.Sort</a:t>
            </a:r>
            <a:r>
              <a:rPr lang="fi-FI" dirty="0" err="1" smtClean="0"/>
              <a:t>(stringArray</a:t>
            </a:r>
            <a:r>
              <a:rPr lang="fi-FI" dirty="0" smtClean="0"/>
              <a:t>);</a:t>
            </a:r>
            <a:br>
              <a:rPr lang="fi-FI" dirty="0" smtClean="0"/>
            </a:br>
            <a:endParaRPr lang="fi-FI" dirty="0"/>
          </a:p>
        </p:txBody>
      </p:sp>
    </p:spTree>
    <p:extLst>
      <p:ext uri="{BB962C8B-B14F-4D97-AF65-F5344CB8AC3E}">
        <p14:creationId xmlns:p14="http://schemas.microsoft.com/office/powerpoint/2010/main" val="19140672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r>
              <a:rPr lang="fi-FI" dirty="0" smtClean="0">
                <a:solidFill>
                  <a:srgbClr val="FF0000"/>
                </a:solidFill>
              </a:rPr>
              <a:t> 1 and 2</a:t>
            </a:r>
            <a:endParaRPr lang="fi-FI" dirty="0">
              <a:solidFill>
                <a:srgbClr val="FF0000"/>
              </a:solidFill>
            </a:endParaRPr>
          </a:p>
        </p:txBody>
      </p:sp>
      <p:sp>
        <p:nvSpPr>
          <p:cNvPr id="3" name="Sisällön paikkamerkki 2"/>
          <p:cNvSpPr>
            <a:spLocks noGrp="1"/>
          </p:cNvSpPr>
          <p:nvPr>
            <p:ph idx="1"/>
          </p:nvPr>
        </p:nvSpPr>
        <p:spPr/>
        <p:txBody>
          <a:bodyPr>
            <a:normAutofit fontScale="92500" lnSpcReduction="10000"/>
          </a:bodyPr>
          <a:lstStyle/>
          <a:p>
            <a:r>
              <a:rPr lang="fi-FI" dirty="0" err="1" smtClean="0"/>
              <a:t>Make</a:t>
            </a:r>
            <a:r>
              <a:rPr lang="fi-FI" dirty="0" smtClean="0"/>
              <a:t> a </a:t>
            </a:r>
            <a:r>
              <a:rPr lang="fi-FI" dirty="0" err="1" smtClean="0"/>
              <a:t>program</a:t>
            </a:r>
            <a:r>
              <a:rPr lang="fi-FI" dirty="0" smtClean="0"/>
              <a:t>, </a:t>
            </a:r>
            <a:r>
              <a:rPr lang="fi-FI" dirty="0" err="1" smtClean="0"/>
              <a:t>which</a:t>
            </a:r>
            <a:endParaRPr lang="fi-FI" dirty="0" smtClean="0"/>
          </a:p>
          <a:p>
            <a:pPr lvl="1"/>
            <a:r>
              <a:rPr lang="fi-FI" dirty="0" err="1" smtClean="0"/>
              <a:t>Generates</a:t>
            </a:r>
            <a:r>
              <a:rPr lang="fi-FI" dirty="0" smtClean="0"/>
              <a:t> </a:t>
            </a:r>
            <a:r>
              <a:rPr lang="fi-FI" dirty="0" err="1" smtClean="0"/>
              <a:t>random</a:t>
            </a:r>
            <a:r>
              <a:rPr lang="fi-FI" dirty="0" smtClean="0"/>
              <a:t> 20 </a:t>
            </a:r>
            <a:r>
              <a:rPr lang="fi-FI" dirty="0" err="1" smtClean="0"/>
              <a:t>numbers</a:t>
            </a:r>
            <a:r>
              <a:rPr lang="fi-FI" dirty="0" smtClean="0"/>
              <a:t> </a:t>
            </a:r>
            <a:r>
              <a:rPr lang="fi-FI" dirty="0" err="1" smtClean="0"/>
              <a:t>between</a:t>
            </a:r>
            <a:r>
              <a:rPr lang="fi-FI" dirty="0" smtClean="0"/>
              <a:t> 0 and 50</a:t>
            </a:r>
          </a:p>
          <a:p>
            <a:pPr lvl="1"/>
            <a:r>
              <a:rPr lang="fi-FI" dirty="0" smtClean="0"/>
              <a:t>Stores </a:t>
            </a:r>
            <a:r>
              <a:rPr lang="fi-FI" dirty="0" err="1" smtClean="0"/>
              <a:t>these</a:t>
            </a:r>
            <a:r>
              <a:rPr lang="fi-FI" dirty="0" smtClean="0"/>
              <a:t> </a:t>
            </a:r>
            <a:r>
              <a:rPr lang="fi-FI" dirty="0" err="1" smtClean="0"/>
              <a:t>numbers</a:t>
            </a:r>
            <a:r>
              <a:rPr lang="fi-FI" dirty="0" smtClean="0"/>
              <a:t> to an </a:t>
            </a:r>
            <a:r>
              <a:rPr lang="fi-FI" dirty="0" err="1" smtClean="0"/>
              <a:t>array</a:t>
            </a:r>
            <a:r>
              <a:rPr lang="fi-FI" dirty="0" smtClean="0"/>
              <a:t> </a:t>
            </a:r>
          </a:p>
          <a:p>
            <a:pPr lvl="1"/>
            <a:r>
              <a:rPr lang="fi-FI" dirty="0" err="1" smtClean="0"/>
              <a:t>Sorts</a:t>
            </a:r>
            <a:r>
              <a:rPr lang="fi-FI" dirty="0" smtClean="0"/>
              <a:t> the </a:t>
            </a:r>
            <a:r>
              <a:rPr lang="fi-FI" dirty="0" err="1" smtClean="0"/>
              <a:t>numbers</a:t>
            </a:r>
            <a:r>
              <a:rPr lang="fi-FI" dirty="0" smtClean="0"/>
              <a:t> to an </a:t>
            </a:r>
            <a:r>
              <a:rPr lang="fi-FI" dirty="0" err="1" smtClean="0"/>
              <a:t>ascending</a:t>
            </a:r>
            <a:r>
              <a:rPr lang="fi-FI" dirty="0" smtClean="0"/>
              <a:t> </a:t>
            </a:r>
            <a:r>
              <a:rPr lang="fi-FI" dirty="0" err="1" smtClean="0"/>
              <a:t>order</a:t>
            </a:r>
            <a:endParaRPr lang="fi-FI" dirty="0" smtClean="0"/>
          </a:p>
          <a:p>
            <a:pPr lvl="1"/>
            <a:r>
              <a:rPr lang="fi-FI" dirty="0" err="1" smtClean="0"/>
              <a:t>Prints</a:t>
            </a:r>
            <a:r>
              <a:rPr lang="fi-FI" dirty="0" smtClean="0"/>
              <a:t> the </a:t>
            </a:r>
            <a:r>
              <a:rPr lang="fi-FI" dirty="0" err="1" smtClean="0"/>
              <a:t>numbers</a:t>
            </a:r>
            <a:r>
              <a:rPr lang="fi-FI" dirty="0" smtClean="0"/>
              <a:t> to the </a:t>
            </a:r>
            <a:r>
              <a:rPr lang="fi-FI" dirty="0" err="1" smtClean="0"/>
              <a:t>screen</a:t>
            </a:r>
            <a:endParaRPr lang="fi-FI" dirty="0" smtClean="0"/>
          </a:p>
          <a:p>
            <a:r>
              <a:rPr lang="fi-FI" b="1" dirty="0" err="1" smtClean="0"/>
              <a:t>Make</a:t>
            </a:r>
            <a:r>
              <a:rPr lang="fi-FI" b="1" dirty="0" smtClean="0"/>
              <a:t> a </a:t>
            </a:r>
            <a:r>
              <a:rPr lang="fi-FI" b="1" dirty="0" err="1" smtClean="0"/>
              <a:t>program</a:t>
            </a:r>
            <a:r>
              <a:rPr lang="fi-FI" b="1" dirty="0" smtClean="0"/>
              <a:t>, </a:t>
            </a:r>
            <a:r>
              <a:rPr lang="fi-FI" b="1" dirty="0" err="1" smtClean="0"/>
              <a:t>which</a:t>
            </a:r>
            <a:endParaRPr lang="fi-FI" b="1" dirty="0" smtClean="0"/>
          </a:p>
          <a:p>
            <a:pPr lvl="1"/>
            <a:r>
              <a:rPr lang="fi-FI" b="1" dirty="0" err="1" smtClean="0"/>
              <a:t>Asks</a:t>
            </a:r>
            <a:r>
              <a:rPr lang="fi-FI" b="1" dirty="0" smtClean="0"/>
              <a:t> 4 </a:t>
            </a:r>
            <a:r>
              <a:rPr lang="fi-FI" b="1" dirty="0" err="1" smtClean="0"/>
              <a:t>names</a:t>
            </a:r>
            <a:r>
              <a:rPr lang="fi-FI" b="1" dirty="0" smtClean="0"/>
              <a:t> </a:t>
            </a:r>
            <a:r>
              <a:rPr lang="fi-FI" b="1" dirty="0" err="1" smtClean="0"/>
              <a:t>from</a:t>
            </a:r>
            <a:r>
              <a:rPr lang="fi-FI" b="1" dirty="0" smtClean="0"/>
              <a:t> the </a:t>
            </a:r>
            <a:r>
              <a:rPr lang="fi-FI" b="1" dirty="0" err="1" smtClean="0"/>
              <a:t>user</a:t>
            </a:r>
            <a:endParaRPr lang="fi-FI" b="1" dirty="0" smtClean="0"/>
          </a:p>
          <a:p>
            <a:pPr lvl="1"/>
            <a:r>
              <a:rPr lang="fi-FI" b="1" dirty="0" smtClean="0"/>
              <a:t>Stores </a:t>
            </a:r>
            <a:r>
              <a:rPr lang="fi-FI" b="1" dirty="0" err="1" smtClean="0"/>
              <a:t>these</a:t>
            </a:r>
            <a:r>
              <a:rPr lang="fi-FI" b="1" dirty="0" smtClean="0"/>
              <a:t> </a:t>
            </a:r>
            <a:r>
              <a:rPr lang="fi-FI" b="1" dirty="0" err="1" smtClean="0"/>
              <a:t>numbers</a:t>
            </a:r>
            <a:r>
              <a:rPr lang="fi-FI" b="1" dirty="0" smtClean="0"/>
              <a:t> to an </a:t>
            </a:r>
            <a:r>
              <a:rPr lang="fi-FI" b="1" dirty="0" err="1" smtClean="0"/>
              <a:t>array</a:t>
            </a:r>
            <a:r>
              <a:rPr lang="fi-FI" b="1" dirty="0" smtClean="0"/>
              <a:t> </a:t>
            </a:r>
          </a:p>
          <a:p>
            <a:pPr lvl="1"/>
            <a:r>
              <a:rPr lang="fi-FI" b="1" dirty="0" err="1" smtClean="0"/>
              <a:t>Sorts</a:t>
            </a:r>
            <a:r>
              <a:rPr lang="fi-FI" b="1" dirty="0" smtClean="0"/>
              <a:t> the </a:t>
            </a:r>
            <a:r>
              <a:rPr lang="fi-FI" b="1" dirty="0" err="1" smtClean="0"/>
              <a:t>names</a:t>
            </a:r>
            <a:r>
              <a:rPr lang="fi-FI" b="1" dirty="0" smtClean="0"/>
              <a:t> to an </a:t>
            </a:r>
            <a:r>
              <a:rPr lang="fi-FI" b="1" dirty="0" err="1" smtClean="0"/>
              <a:t>ascending</a:t>
            </a:r>
            <a:r>
              <a:rPr lang="fi-FI" b="1" dirty="0" smtClean="0"/>
              <a:t> </a:t>
            </a:r>
            <a:r>
              <a:rPr lang="fi-FI" b="1" dirty="0" err="1" smtClean="0"/>
              <a:t>order</a:t>
            </a:r>
            <a:endParaRPr lang="fi-FI" b="1" dirty="0" smtClean="0"/>
          </a:p>
          <a:p>
            <a:pPr lvl="1"/>
            <a:r>
              <a:rPr lang="fi-FI" b="1" dirty="0" err="1" smtClean="0"/>
              <a:t>Prints</a:t>
            </a:r>
            <a:r>
              <a:rPr lang="fi-FI" b="1" dirty="0" smtClean="0"/>
              <a:t> the </a:t>
            </a:r>
            <a:r>
              <a:rPr lang="fi-FI" b="1" dirty="0" err="1" smtClean="0"/>
              <a:t>names</a:t>
            </a:r>
            <a:r>
              <a:rPr lang="fi-FI" b="1" dirty="0" smtClean="0"/>
              <a:t> to the </a:t>
            </a:r>
            <a:r>
              <a:rPr lang="fi-FI" b="1" dirty="0" err="1" smtClean="0"/>
              <a:t>screen</a:t>
            </a:r>
            <a:endParaRPr lang="fi-FI" b="1" dirty="0" smtClean="0"/>
          </a:p>
          <a:p>
            <a:pPr lvl="1"/>
            <a:endParaRPr lang="fi-FI" dirty="0" smtClean="0"/>
          </a:p>
          <a:p>
            <a:pPr lvl="1"/>
            <a:endParaRPr lang="fi-FI" dirty="0"/>
          </a:p>
        </p:txBody>
      </p:sp>
    </p:spTree>
    <p:extLst>
      <p:ext uri="{BB962C8B-B14F-4D97-AF65-F5344CB8AC3E}">
        <p14:creationId xmlns:p14="http://schemas.microsoft.com/office/powerpoint/2010/main" val="196313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Variables</a:t>
            </a:r>
            <a:r>
              <a:rPr lang="fi-FI" dirty="0" smtClean="0"/>
              <a:t> - </a:t>
            </a:r>
            <a:r>
              <a:rPr lang="fi-FI" dirty="0" err="1" smtClean="0"/>
              <a:t>Example</a:t>
            </a:r>
            <a:endParaRPr lang="fi-FI"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26668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5384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r>
              <a:rPr lang="fi-FI" dirty="0" smtClean="0">
                <a:solidFill>
                  <a:srgbClr val="FF0000"/>
                </a:solidFill>
              </a:rPr>
              <a:t> 3</a:t>
            </a:r>
            <a:endParaRPr lang="fi-FI" dirty="0">
              <a:solidFill>
                <a:srgbClr val="FF0000"/>
              </a:solidFill>
            </a:endParaRPr>
          </a:p>
        </p:txBody>
      </p:sp>
      <p:sp>
        <p:nvSpPr>
          <p:cNvPr id="3" name="Sisällön paikkamerkki 2"/>
          <p:cNvSpPr>
            <a:spLocks noGrp="1"/>
          </p:cNvSpPr>
          <p:nvPr>
            <p:ph idx="1"/>
          </p:nvPr>
        </p:nvSpPr>
        <p:spPr/>
        <p:txBody>
          <a:bodyPr>
            <a:normAutofit lnSpcReduction="10000"/>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simulates</a:t>
            </a:r>
            <a:r>
              <a:rPr lang="fi-FI" dirty="0" smtClean="0"/>
              <a:t> </a:t>
            </a:r>
            <a:r>
              <a:rPr lang="fi-FI" dirty="0" err="1" smtClean="0"/>
              <a:t>dice-playing</a:t>
            </a:r>
            <a:r>
              <a:rPr lang="fi-FI" dirty="0" smtClean="0"/>
              <a:t> (the </a:t>
            </a:r>
            <a:r>
              <a:rPr lang="fi-FI" dirty="0" err="1" smtClean="0"/>
              <a:t>program</a:t>
            </a:r>
            <a:r>
              <a:rPr lang="fi-FI" dirty="0" smtClean="0"/>
              <a:t> </a:t>
            </a:r>
            <a:r>
              <a:rPr lang="fi-FI" dirty="0" err="1" smtClean="0"/>
              <a:t>generates</a:t>
            </a:r>
            <a:r>
              <a:rPr lang="fi-FI" dirty="0" smtClean="0"/>
              <a:t> </a:t>
            </a:r>
            <a:r>
              <a:rPr lang="fi-FI" dirty="0" err="1" smtClean="0"/>
              <a:t>random</a:t>
            </a:r>
            <a:r>
              <a:rPr lang="fi-FI" dirty="0" smtClean="0"/>
              <a:t> </a:t>
            </a:r>
            <a:r>
              <a:rPr lang="fi-FI" dirty="0" err="1" smtClean="0"/>
              <a:t>numbers</a:t>
            </a:r>
            <a:r>
              <a:rPr lang="fi-FI" dirty="0" smtClean="0"/>
              <a:t> </a:t>
            </a:r>
            <a:r>
              <a:rPr lang="fi-FI" dirty="0" err="1" smtClean="0"/>
              <a:t>between</a:t>
            </a:r>
            <a:r>
              <a:rPr lang="fi-FI" dirty="0" smtClean="0"/>
              <a:t> 1 and 6).</a:t>
            </a:r>
          </a:p>
          <a:p>
            <a:pPr lvl="1"/>
            <a:r>
              <a:rPr lang="fi-FI" dirty="0" err="1" smtClean="0"/>
              <a:t>Ask</a:t>
            </a:r>
            <a:r>
              <a:rPr lang="fi-FI" dirty="0" smtClean="0"/>
              <a:t> </a:t>
            </a:r>
            <a:r>
              <a:rPr lang="fi-FI" dirty="0" err="1" smtClean="0"/>
              <a:t>from</a:t>
            </a:r>
            <a:r>
              <a:rPr lang="fi-FI" dirty="0" smtClean="0"/>
              <a:t> the </a:t>
            </a:r>
            <a:r>
              <a:rPr lang="fi-FI" dirty="0" err="1" smtClean="0"/>
              <a:t>user</a:t>
            </a:r>
            <a:r>
              <a:rPr lang="fi-FI" dirty="0" smtClean="0"/>
              <a:t> </a:t>
            </a:r>
            <a:r>
              <a:rPr lang="fi-FI" dirty="0" err="1" smtClean="0"/>
              <a:t>how</a:t>
            </a:r>
            <a:r>
              <a:rPr lang="fi-FI" dirty="0" smtClean="0"/>
              <a:t> </a:t>
            </a:r>
            <a:r>
              <a:rPr lang="fi-FI" dirty="0" err="1" smtClean="0"/>
              <a:t>many</a:t>
            </a:r>
            <a:r>
              <a:rPr lang="fi-FI" dirty="0" smtClean="0"/>
              <a:t> </a:t>
            </a:r>
            <a:r>
              <a:rPr lang="fi-FI" dirty="0" err="1" smtClean="0"/>
              <a:t>times</a:t>
            </a:r>
            <a:r>
              <a:rPr lang="fi-FI" dirty="0" smtClean="0"/>
              <a:t> the </a:t>
            </a:r>
            <a:r>
              <a:rPr lang="fi-FI" dirty="0" err="1" smtClean="0"/>
              <a:t>dice</a:t>
            </a:r>
            <a:r>
              <a:rPr lang="fi-FI" dirty="0" smtClean="0"/>
              <a:t> is </a:t>
            </a:r>
            <a:r>
              <a:rPr lang="fi-FI" dirty="0" err="1" smtClean="0"/>
              <a:t>thrown</a:t>
            </a:r>
            <a:r>
              <a:rPr lang="fi-FI" dirty="0" smtClean="0"/>
              <a:t> (</a:t>
            </a:r>
            <a:r>
              <a:rPr lang="fi-FI" dirty="0" err="1" smtClean="0"/>
              <a:t>e.g</a:t>
            </a:r>
            <a:r>
              <a:rPr lang="fi-FI" dirty="0" smtClean="0"/>
              <a:t>. 100, 1000 </a:t>
            </a:r>
            <a:r>
              <a:rPr lang="fi-FI" dirty="0" err="1" smtClean="0"/>
              <a:t>or</a:t>
            </a:r>
            <a:r>
              <a:rPr lang="fi-FI" dirty="0" smtClean="0"/>
              <a:t> 100000)</a:t>
            </a:r>
          </a:p>
          <a:p>
            <a:pPr lvl="1"/>
            <a:r>
              <a:rPr lang="fi-FI" dirty="0" err="1" smtClean="0"/>
              <a:t>Calculate</a:t>
            </a:r>
            <a:r>
              <a:rPr lang="fi-FI" dirty="0" smtClean="0"/>
              <a:t> the </a:t>
            </a:r>
            <a:r>
              <a:rPr lang="fi-FI" dirty="0" err="1" smtClean="0"/>
              <a:t>number</a:t>
            </a:r>
            <a:r>
              <a:rPr lang="fi-FI" dirty="0" smtClean="0"/>
              <a:t> of </a:t>
            </a:r>
            <a:r>
              <a:rPr lang="fi-FI" dirty="0" err="1" smtClean="0"/>
              <a:t>ones</a:t>
            </a:r>
            <a:r>
              <a:rPr lang="fi-FI" dirty="0" smtClean="0"/>
              <a:t>, </a:t>
            </a:r>
            <a:r>
              <a:rPr lang="fi-FI" dirty="0" err="1" smtClean="0"/>
              <a:t>twos</a:t>
            </a:r>
            <a:r>
              <a:rPr lang="fi-FI" dirty="0" smtClean="0"/>
              <a:t>, </a:t>
            </a:r>
            <a:r>
              <a:rPr lang="fi-FI" dirty="0" err="1" smtClean="0"/>
              <a:t>threes</a:t>
            </a:r>
            <a:r>
              <a:rPr lang="fi-FI" dirty="0" smtClean="0"/>
              <a:t>, </a:t>
            </a:r>
            <a:r>
              <a:rPr lang="fi-FI" dirty="0" err="1" smtClean="0"/>
              <a:t>fours</a:t>
            </a:r>
            <a:r>
              <a:rPr lang="fi-FI" dirty="0" smtClean="0"/>
              <a:t>, </a:t>
            </a:r>
            <a:r>
              <a:rPr lang="fi-FI" dirty="0" err="1" smtClean="0"/>
              <a:t>fives</a:t>
            </a:r>
            <a:r>
              <a:rPr lang="fi-FI" dirty="0" smtClean="0"/>
              <a:t> and </a:t>
            </a:r>
            <a:r>
              <a:rPr lang="fi-FI" dirty="0" err="1" smtClean="0"/>
              <a:t>sixs</a:t>
            </a:r>
            <a:r>
              <a:rPr lang="fi-FI" dirty="0" smtClean="0"/>
              <a:t> </a:t>
            </a:r>
            <a:r>
              <a:rPr lang="fi-FI" dirty="0" err="1" smtClean="0"/>
              <a:t>thrown</a:t>
            </a:r>
            <a:r>
              <a:rPr lang="fi-FI" dirty="0" smtClean="0"/>
              <a:t>. </a:t>
            </a:r>
            <a:r>
              <a:rPr lang="fi-FI" b="1" dirty="0" err="1" smtClean="0"/>
              <a:t>Use</a:t>
            </a:r>
            <a:r>
              <a:rPr lang="fi-FI" b="1" dirty="0" smtClean="0"/>
              <a:t> an </a:t>
            </a:r>
            <a:r>
              <a:rPr lang="fi-FI" b="1" dirty="0" err="1" smtClean="0"/>
              <a:t>array</a:t>
            </a:r>
            <a:r>
              <a:rPr lang="fi-FI" b="1" dirty="0" smtClean="0"/>
              <a:t>:</a:t>
            </a:r>
          </a:p>
          <a:p>
            <a:pPr lvl="2"/>
            <a:r>
              <a:rPr lang="fi-FI" dirty="0" err="1" smtClean="0"/>
              <a:t>int</a:t>
            </a:r>
            <a:r>
              <a:rPr lang="fi-FI" dirty="0" smtClean="0"/>
              <a:t>[] </a:t>
            </a:r>
            <a:r>
              <a:rPr lang="fi-FI" dirty="0" err="1" smtClean="0"/>
              <a:t>distribution</a:t>
            </a:r>
            <a:r>
              <a:rPr lang="fi-FI" dirty="0" smtClean="0"/>
              <a:t> = new </a:t>
            </a:r>
            <a:r>
              <a:rPr lang="fi-FI" dirty="0" err="1" smtClean="0"/>
              <a:t>int</a:t>
            </a:r>
            <a:r>
              <a:rPr lang="fi-FI" dirty="0" smtClean="0"/>
              <a:t>[6];</a:t>
            </a:r>
          </a:p>
          <a:p>
            <a:pPr lvl="1"/>
            <a:r>
              <a:rPr lang="fi-FI" dirty="0" err="1" smtClean="0"/>
              <a:t>Calculate</a:t>
            </a:r>
            <a:r>
              <a:rPr lang="fi-FI" dirty="0" smtClean="0"/>
              <a:t> the </a:t>
            </a:r>
            <a:r>
              <a:rPr lang="fi-FI" dirty="0" err="1" smtClean="0"/>
              <a:t>distribution</a:t>
            </a:r>
            <a:r>
              <a:rPr lang="fi-FI" dirty="0" smtClean="0"/>
              <a:t> of the </a:t>
            </a:r>
            <a:r>
              <a:rPr lang="fi-FI" dirty="0" err="1" smtClean="0"/>
              <a:t>dice</a:t>
            </a:r>
            <a:r>
              <a:rPr lang="fi-FI" dirty="0" smtClean="0"/>
              <a:t> playing </a:t>
            </a:r>
            <a:r>
              <a:rPr lang="fi-FI" dirty="0" err="1" smtClean="0"/>
              <a:t>results</a:t>
            </a:r>
            <a:r>
              <a:rPr lang="fi-FI" dirty="0" smtClean="0"/>
              <a:t> (the </a:t>
            </a:r>
            <a:r>
              <a:rPr lang="fi-FI" dirty="0" err="1" smtClean="0"/>
              <a:t>percentage</a:t>
            </a:r>
            <a:r>
              <a:rPr lang="fi-FI" dirty="0" smtClean="0"/>
              <a:t> of </a:t>
            </a:r>
            <a:r>
              <a:rPr lang="fi-FI" dirty="0" err="1" smtClean="0"/>
              <a:t>ones</a:t>
            </a:r>
            <a:r>
              <a:rPr lang="fi-FI" dirty="0" smtClean="0"/>
              <a:t>, </a:t>
            </a:r>
            <a:r>
              <a:rPr lang="fi-FI" dirty="0" err="1" smtClean="0"/>
              <a:t>twos</a:t>
            </a:r>
            <a:r>
              <a:rPr lang="fi-FI" dirty="0" smtClean="0"/>
              <a:t> etc.)</a:t>
            </a:r>
          </a:p>
          <a:p>
            <a:endParaRPr lang="fi-FI" dirty="0"/>
          </a:p>
        </p:txBody>
      </p:sp>
    </p:spTree>
    <p:extLst>
      <p:ext uri="{BB962C8B-B14F-4D97-AF65-F5344CB8AC3E}">
        <p14:creationId xmlns:p14="http://schemas.microsoft.com/office/powerpoint/2010/main" val="128263530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r>
              <a:rPr lang="fi-FI" dirty="0" smtClean="0">
                <a:solidFill>
                  <a:srgbClr val="FF0000"/>
                </a:solidFill>
              </a:rPr>
              <a:t> 4</a:t>
            </a:r>
            <a:endParaRPr lang="fi-FI" dirty="0"/>
          </a:p>
        </p:txBody>
      </p:sp>
      <p:sp>
        <p:nvSpPr>
          <p:cNvPr id="3" name="Sisällön paikkamerkki 2"/>
          <p:cNvSpPr>
            <a:spLocks noGrp="1"/>
          </p:cNvSpPr>
          <p:nvPr>
            <p:ph idx="1"/>
          </p:nvPr>
        </p:nvSpPr>
        <p:spPr/>
        <p:txBody>
          <a:bodyPr>
            <a:normAutofit fontScale="85000" lnSpcReduction="10000"/>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asks</a:t>
            </a:r>
            <a:r>
              <a:rPr lang="fi-FI" dirty="0" smtClean="0"/>
              <a:t> </a:t>
            </a:r>
            <a:r>
              <a:rPr lang="fi-FI" dirty="0" err="1" smtClean="0"/>
              <a:t>names</a:t>
            </a:r>
            <a:r>
              <a:rPr lang="fi-FI" dirty="0" smtClean="0"/>
              <a:t> </a:t>
            </a:r>
            <a:r>
              <a:rPr lang="fi-FI" dirty="0" err="1" smtClean="0"/>
              <a:t>from</a:t>
            </a:r>
            <a:r>
              <a:rPr lang="fi-FI" dirty="0" smtClean="0"/>
              <a:t> the </a:t>
            </a:r>
            <a:r>
              <a:rPr lang="fi-FI" dirty="0" err="1" smtClean="0"/>
              <a:t>user</a:t>
            </a:r>
            <a:r>
              <a:rPr lang="fi-FI" dirty="0" smtClean="0"/>
              <a:t> as long as the </a:t>
            </a:r>
            <a:r>
              <a:rPr lang="fi-FI" dirty="0" err="1" smtClean="0"/>
              <a:t>user</a:t>
            </a:r>
            <a:r>
              <a:rPr lang="fi-FI" dirty="0" smtClean="0"/>
              <a:t> </a:t>
            </a:r>
            <a:r>
              <a:rPr lang="fi-FI" dirty="0" err="1" smtClean="0"/>
              <a:t>gives</a:t>
            </a:r>
            <a:r>
              <a:rPr lang="fi-FI" dirty="0" smtClean="0"/>
              <a:t> an </a:t>
            </a:r>
            <a:r>
              <a:rPr lang="fi-FI" dirty="0" err="1" smtClean="0"/>
              <a:t>empty</a:t>
            </a:r>
            <a:r>
              <a:rPr lang="fi-FI" dirty="0" smtClean="0"/>
              <a:t> </a:t>
            </a:r>
            <a:r>
              <a:rPr lang="fi-FI" dirty="0" err="1" smtClean="0"/>
              <a:t>string</a:t>
            </a:r>
            <a:endParaRPr lang="fi-FI" dirty="0" smtClean="0"/>
          </a:p>
          <a:p>
            <a:pPr lvl="1"/>
            <a:r>
              <a:rPr lang="fi-FI" dirty="0" err="1" smtClean="0"/>
              <a:t>Create</a:t>
            </a:r>
            <a:r>
              <a:rPr lang="fi-FI" dirty="0" smtClean="0"/>
              <a:t> a </a:t>
            </a:r>
            <a:r>
              <a:rPr lang="fi-FI" dirty="0" err="1" smtClean="0"/>
              <a:t>string</a:t>
            </a:r>
            <a:r>
              <a:rPr lang="fi-FI" dirty="0" smtClean="0"/>
              <a:t> </a:t>
            </a:r>
            <a:r>
              <a:rPr lang="fi-FI" dirty="0" err="1" smtClean="0"/>
              <a:t>array</a:t>
            </a:r>
            <a:r>
              <a:rPr lang="fi-FI" dirty="0" smtClean="0"/>
              <a:t> of </a:t>
            </a:r>
            <a:r>
              <a:rPr lang="fi-FI" dirty="0" err="1" smtClean="0"/>
              <a:t>size</a:t>
            </a:r>
            <a:r>
              <a:rPr lang="fi-FI" dirty="0" smtClean="0"/>
              <a:t> 100 (at </a:t>
            </a:r>
            <a:r>
              <a:rPr lang="fi-FI" dirty="0" err="1" smtClean="0"/>
              <a:t>most</a:t>
            </a:r>
            <a:r>
              <a:rPr lang="fi-FI" dirty="0" smtClean="0"/>
              <a:t> 100 </a:t>
            </a:r>
            <a:r>
              <a:rPr lang="fi-FI" dirty="0" err="1" smtClean="0"/>
              <a:t>names</a:t>
            </a:r>
            <a:r>
              <a:rPr lang="fi-FI" dirty="0" smtClean="0"/>
              <a:t> </a:t>
            </a:r>
            <a:r>
              <a:rPr lang="fi-FI" dirty="0" err="1" smtClean="0"/>
              <a:t>can</a:t>
            </a:r>
            <a:r>
              <a:rPr lang="fi-FI" dirty="0" smtClean="0"/>
              <a:t> </a:t>
            </a:r>
            <a:r>
              <a:rPr lang="fi-FI" dirty="0" err="1" smtClean="0"/>
              <a:t>be</a:t>
            </a:r>
            <a:r>
              <a:rPr lang="fi-FI" dirty="0" smtClean="0"/>
              <a:t> </a:t>
            </a:r>
            <a:r>
              <a:rPr lang="fi-FI" dirty="0" err="1" smtClean="0"/>
              <a:t>asked</a:t>
            </a:r>
            <a:r>
              <a:rPr lang="fi-FI" dirty="0" smtClean="0"/>
              <a:t>)</a:t>
            </a:r>
          </a:p>
          <a:p>
            <a:pPr lvl="1"/>
            <a:r>
              <a:rPr lang="fi-FI" dirty="0" smtClean="0"/>
              <a:t>The </a:t>
            </a:r>
            <a:r>
              <a:rPr lang="fi-FI" dirty="0" err="1" smtClean="0"/>
              <a:t>program</a:t>
            </a:r>
            <a:r>
              <a:rPr lang="fi-FI" dirty="0" smtClean="0"/>
              <a:t> </a:t>
            </a:r>
            <a:r>
              <a:rPr lang="fi-FI" dirty="0" err="1" smtClean="0"/>
              <a:t>will</a:t>
            </a:r>
            <a:r>
              <a:rPr lang="fi-FI" dirty="0" smtClean="0"/>
              <a:t> </a:t>
            </a:r>
            <a:r>
              <a:rPr lang="fi-FI" dirty="0" err="1" smtClean="0"/>
              <a:t>do</a:t>
            </a:r>
            <a:r>
              <a:rPr lang="fi-FI" dirty="0" smtClean="0"/>
              <a:t> the </a:t>
            </a:r>
            <a:r>
              <a:rPr lang="fi-FI" dirty="0" err="1" smtClean="0"/>
              <a:t>following</a:t>
            </a:r>
            <a:endParaRPr lang="fi-FI" dirty="0" smtClean="0"/>
          </a:p>
          <a:p>
            <a:pPr lvl="2"/>
            <a:r>
              <a:rPr lang="fi-FI" dirty="0" err="1" smtClean="0"/>
              <a:t>sorts</a:t>
            </a:r>
            <a:r>
              <a:rPr lang="fi-FI" dirty="0" smtClean="0"/>
              <a:t> the </a:t>
            </a:r>
            <a:r>
              <a:rPr lang="fi-FI" dirty="0" err="1" smtClean="0"/>
              <a:t>names</a:t>
            </a:r>
            <a:r>
              <a:rPr lang="fi-FI" dirty="0" smtClean="0"/>
              <a:t> in </a:t>
            </a:r>
            <a:r>
              <a:rPr lang="fi-FI" dirty="0" err="1" smtClean="0"/>
              <a:t>ascending</a:t>
            </a:r>
            <a:r>
              <a:rPr lang="fi-FI" dirty="0" smtClean="0"/>
              <a:t> </a:t>
            </a:r>
            <a:r>
              <a:rPr lang="fi-FI" dirty="0" err="1" smtClean="0"/>
              <a:t>order</a:t>
            </a:r>
            <a:endParaRPr lang="fi-FI" dirty="0" smtClean="0"/>
          </a:p>
          <a:p>
            <a:pPr lvl="2"/>
            <a:r>
              <a:rPr lang="fi-FI" dirty="0" err="1" smtClean="0"/>
              <a:t>outputs</a:t>
            </a:r>
            <a:r>
              <a:rPr lang="fi-FI" dirty="0" smtClean="0"/>
              <a:t> the </a:t>
            </a:r>
            <a:r>
              <a:rPr lang="fi-FI" dirty="0" err="1" smtClean="0"/>
              <a:t>first</a:t>
            </a:r>
            <a:r>
              <a:rPr lang="fi-FI" dirty="0" smtClean="0"/>
              <a:t> </a:t>
            </a:r>
            <a:r>
              <a:rPr lang="fi-FI" dirty="0" err="1" smtClean="0"/>
              <a:t>name</a:t>
            </a:r>
            <a:r>
              <a:rPr lang="fi-FI" dirty="0" smtClean="0"/>
              <a:t> in </a:t>
            </a:r>
            <a:r>
              <a:rPr lang="fi-FI" dirty="0" err="1" smtClean="0"/>
              <a:t>alphabetical</a:t>
            </a:r>
            <a:r>
              <a:rPr lang="fi-FI" dirty="0" smtClean="0"/>
              <a:t> </a:t>
            </a:r>
            <a:r>
              <a:rPr lang="fi-FI" dirty="0" err="1" smtClean="0"/>
              <a:t>order</a:t>
            </a:r>
            <a:r>
              <a:rPr lang="fi-FI" dirty="0" smtClean="0"/>
              <a:t> (the </a:t>
            </a:r>
            <a:r>
              <a:rPr lang="fi-FI" dirty="0" err="1" smtClean="0"/>
              <a:t>first</a:t>
            </a:r>
            <a:r>
              <a:rPr lang="fi-FI" dirty="0" smtClean="0"/>
              <a:t> </a:t>
            </a:r>
            <a:r>
              <a:rPr lang="fi-FI" dirty="0" err="1" smtClean="0"/>
              <a:t>name</a:t>
            </a:r>
            <a:r>
              <a:rPr lang="fi-FI" dirty="0" smtClean="0"/>
              <a:t> in the </a:t>
            </a:r>
            <a:r>
              <a:rPr lang="fi-FI" dirty="0" err="1" smtClean="0"/>
              <a:t>sorted</a:t>
            </a:r>
            <a:r>
              <a:rPr lang="fi-FI" dirty="0" smtClean="0"/>
              <a:t> </a:t>
            </a:r>
            <a:r>
              <a:rPr lang="fi-FI" dirty="0" err="1" smtClean="0"/>
              <a:t>array</a:t>
            </a:r>
            <a:r>
              <a:rPr lang="fi-FI" dirty="0" smtClean="0"/>
              <a:t>)</a:t>
            </a:r>
          </a:p>
          <a:p>
            <a:pPr lvl="2"/>
            <a:r>
              <a:rPr lang="fi-FI" dirty="0" err="1" smtClean="0"/>
              <a:t>outputs</a:t>
            </a:r>
            <a:r>
              <a:rPr lang="fi-FI" dirty="0" smtClean="0"/>
              <a:t> </a:t>
            </a:r>
            <a:r>
              <a:rPr lang="fi-FI" dirty="0"/>
              <a:t>the </a:t>
            </a:r>
            <a:r>
              <a:rPr lang="fi-FI" dirty="0" err="1" smtClean="0"/>
              <a:t>last</a:t>
            </a:r>
            <a:r>
              <a:rPr lang="fi-FI" dirty="0" smtClean="0"/>
              <a:t> </a:t>
            </a:r>
            <a:r>
              <a:rPr lang="fi-FI" dirty="0" err="1" smtClean="0"/>
              <a:t>name</a:t>
            </a:r>
            <a:r>
              <a:rPr lang="fi-FI" dirty="0" smtClean="0"/>
              <a:t> </a:t>
            </a:r>
            <a:r>
              <a:rPr lang="fi-FI" dirty="0"/>
              <a:t>in </a:t>
            </a:r>
            <a:r>
              <a:rPr lang="fi-FI" dirty="0" err="1"/>
              <a:t>alphabetical</a:t>
            </a:r>
            <a:r>
              <a:rPr lang="fi-FI" dirty="0"/>
              <a:t> </a:t>
            </a:r>
            <a:r>
              <a:rPr lang="fi-FI" dirty="0" err="1"/>
              <a:t>order</a:t>
            </a:r>
            <a:r>
              <a:rPr lang="fi-FI" dirty="0"/>
              <a:t> (the </a:t>
            </a:r>
            <a:r>
              <a:rPr lang="fi-FI" dirty="0" err="1" smtClean="0"/>
              <a:t>last</a:t>
            </a:r>
            <a:r>
              <a:rPr lang="fi-FI" dirty="0" smtClean="0"/>
              <a:t> </a:t>
            </a:r>
            <a:r>
              <a:rPr lang="fi-FI" dirty="0" err="1" smtClean="0"/>
              <a:t>name</a:t>
            </a:r>
            <a:r>
              <a:rPr lang="fi-FI" dirty="0" smtClean="0"/>
              <a:t> </a:t>
            </a:r>
            <a:r>
              <a:rPr lang="fi-FI" dirty="0"/>
              <a:t>in the </a:t>
            </a:r>
            <a:r>
              <a:rPr lang="fi-FI" dirty="0" err="1"/>
              <a:t>sorted</a:t>
            </a:r>
            <a:r>
              <a:rPr lang="fi-FI" dirty="0"/>
              <a:t> </a:t>
            </a:r>
            <a:r>
              <a:rPr lang="fi-FI" dirty="0" err="1"/>
              <a:t>array</a:t>
            </a:r>
            <a:r>
              <a:rPr lang="fi-FI" dirty="0" smtClean="0"/>
              <a:t>)</a:t>
            </a:r>
          </a:p>
          <a:p>
            <a:pPr lvl="2"/>
            <a:r>
              <a:rPr lang="fi-FI" dirty="0" smtClean="0"/>
              <a:t>The </a:t>
            </a:r>
            <a:r>
              <a:rPr lang="fi-FI" dirty="0" err="1" smtClean="0"/>
              <a:t>program</a:t>
            </a:r>
            <a:r>
              <a:rPr lang="fi-FI" dirty="0" smtClean="0"/>
              <a:t> </a:t>
            </a:r>
            <a:r>
              <a:rPr lang="fi-FI" dirty="0" err="1" smtClean="0"/>
              <a:t>program</a:t>
            </a:r>
            <a:r>
              <a:rPr lang="fi-FI" dirty="0" smtClean="0"/>
              <a:t> </a:t>
            </a:r>
            <a:r>
              <a:rPr lang="fi-FI" dirty="0" err="1" smtClean="0"/>
              <a:t>raffles</a:t>
            </a:r>
            <a:r>
              <a:rPr lang="fi-FI" dirty="0" smtClean="0"/>
              <a:t> </a:t>
            </a:r>
            <a:r>
              <a:rPr lang="fi-FI" dirty="0" err="1" smtClean="0"/>
              <a:t>one</a:t>
            </a:r>
            <a:r>
              <a:rPr lang="fi-FI" dirty="0" smtClean="0"/>
              <a:t> </a:t>
            </a:r>
            <a:r>
              <a:rPr lang="fi-FI" dirty="0" err="1" smtClean="0"/>
              <a:t>name</a:t>
            </a:r>
            <a:r>
              <a:rPr lang="fi-FI" dirty="0" smtClean="0"/>
              <a:t> </a:t>
            </a:r>
            <a:r>
              <a:rPr lang="fi-FI" dirty="0" err="1" smtClean="0"/>
              <a:t>from</a:t>
            </a:r>
            <a:r>
              <a:rPr lang="fi-FI" dirty="0" smtClean="0"/>
              <a:t> the </a:t>
            </a:r>
            <a:r>
              <a:rPr lang="fi-FI" dirty="0" err="1" smtClean="0"/>
              <a:t>name</a:t>
            </a:r>
            <a:r>
              <a:rPr lang="fi-FI" dirty="0" smtClean="0"/>
              <a:t> </a:t>
            </a:r>
            <a:r>
              <a:rPr lang="fi-FI" dirty="0" err="1" smtClean="0"/>
              <a:t>array</a:t>
            </a:r>
            <a:endParaRPr lang="fi-FI" dirty="0"/>
          </a:p>
          <a:p>
            <a:pPr lvl="3"/>
            <a:r>
              <a:rPr lang="fi-FI" dirty="0" err="1" smtClean="0"/>
              <a:t>Take</a:t>
            </a:r>
            <a:r>
              <a:rPr lang="fi-FI" dirty="0" smtClean="0"/>
              <a:t> a </a:t>
            </a:r>
            <a:r>
              <a:rPr lang="fi-FI" dirty="0" err="1" smtClean="0"/>
              <a:t>random</a:t>
            </a:r>
            <a:r>
              <a:rPr lang="fi-FI" dirty="0" smtClean="0"/>
              <a:t> </a:t>
            </a:r>
            <a:r>
              <a:rPr lang="fi-FI" dirty="0" err="1" smtClean="0"/>
              <a:t>number</a:t>
            </a:r>
            <a:r>
              <a:rPr lang="fi-FI" dirty="0" smtClean="0"/>
              <a:t> </a:t>
            </a:r>
            <a:r>
              <a:rPr lang="fi-FI" dirty="0" err="1" smtClean="0"/>
              <a:t>between</a:t>
            </a:r>
            <a:r>
              <a:rPr lang="fi-FI" dirty="0" smtClean="0"/>
              <a:t> 0 and </a:t>
            </a:r>
            <a:r>
              <a:rPr lang="fi-FI" dirty="0" err="1" smtClean="0"/>
              <a:t>number</a:t>
            </a:r>
            <a:r>
              <a:rPr lang="fi-FI" dirty="0" smtClean="0"/>
              <a:t> of </a:t>
            </a:r>
            <a:r>
              <a:rPr lang="fi-FI" dirty="0" err="1" smtClean="0"/>
              <a:t>names</a:t>
            </a:r>
            <a:r>
              <a:rPr lang="fi-FI" dirty="0" smtClean="0"/>
              <a:t> </a:t>
            </a:r>
            <a:r>
              <a:rPr lang="fi-FI" dirty="0" err="1" smtClean="0"/>
              <a:t>minus</a:t>
            </a:r>
            <a:r>
              <a:rPr lang="fi-FI" dirty="0" smtClean="0"/>
              <a:t> </a:t>
            </a:r>
            <a:r>
              <a:rPr lang="fi-FI" dirty="0" err="1" smtClean="0"/>
              <a:t>one</a:t>
            </a:r>
            <a:endParaRPr lang="fi-FI" dirty="0" smtClean="0"/>
          </a:p>
          <a:p>
            <a:pPr lvl="3"/>
            <a:r>
              <a:rPr lang="fi-FI" dirty="0" smtClean="0"/>
              <a:t>Output the </a:t>
            </a:r>
            <a:r>
              <a:rPr lang="fi-FI" dirty="0" err="1" smtClean="0"/>
              <a:t>name</a:t>
            </a:r>
            <a:r>
              <a:rPr lang="fi-FI" dirty="0" smtClean="0"/>
              <a:t> </a:t>
            </a:r>
            <a:r>
              <a:rPr lang="fi-FI" dirty="0" err="1" smtClean="0"/>
              <a:t>having</a:t>
            </a:r>
            <a:r>
              <a:rPr lang="fi-FI" dirty="0" smtClean="0"/>
              <a:t> the </a:t>
            </a:r>
            <a:r>
              <a:rPr lang="fi-FI" dirty="0" err="1" smtClean="0"/>
              <a:t>corresponding</a:t>
            </a:r>
            <a:r>
              <a:rPr lang="fi-FI" dirty="0" smtClean="0"/>
              <a:t> </a:t>
            </a:r>
            <a:r>
              <a:rPr lang="fi-FI" dirty="0" err="1" smtClean="0"/>
              <a:t>index</a:t>
            </a:r>
            <a:endParaRPr lang="fi-FI" dirty="0"/>
          </a:p>
        </p:txBody>
      </p:sp>
    </p:spTree>
    <p:extLst>
      <p:ext uri="{BB962C8B-B14F-4D97-AF65-F5344CB8AC3E}">
        <p14:creationId xmlns:p14="http://schemas.microsoft.com/office/powerpoint/2010/main" val="36196408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5</a:t>
            </a:r>
            <a:endParaRPr lang="fi-FI" dirty="0"/>
          </a:p>
        </p:txBody>
      </p:sp>
      <p:sp>
        <p:nvSpPr>
          <p:cNvPr id="3" name="Sisällön paikkamerkki 2"/>
          <p:cNvSpPr>
            <a:spLocks noGrp="1"/>
          </p:cNvSpPr>
          <p:nvPr>
            <p:ph idx="1"/>
          </p:nvPr>
        </p:nvSpPr>
        <p:spPr/>
        <p:txBody>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reads</a:t>
            </a:r>
            <a:r>
              <a:rPr lang="fi-FI" dirty="0" smtClean="0"/>
              <a:t> a </a:t>
            </a:r>
            <a:r>
              <a:rPr lang="fi-FI" dirty="0" err="1" smtClean="0"/>
              <a:t>file</a:t>
            </a:r>
            <a:r>
              <a:rPr lang="fi-FI" dirty="0" smtClean="0"/>
              <a:t> </a:t>
            </a:r>
            <a:r>
              <a:rPr lang="fi-FI" dirty="0" err="1" smtClean="0"/>
              <a:t>containing</a:t>
            </a:r>
            <a:r>
              <a:rPr lang="fi-FI" dirty="0" smtClean="0"/>
              <a:t> </a:t>
            </a:r>
            <a:r>
              <a:rPr lang="fi-FI" dirty="0" err="1" smtClean="0"/>
              <a:t>names</a:t>
            </a:r>
            <a:r>
              <a:rPr lang="fi-FI" dirty="0" smtClean="0"/>
              <a:t> (</a:t>
            </a:r>
            <a:r>
              <a:rPr lang="fi-FI" dirty="0" err="1" smtClean="0"/>
              <a:t>one</a:t>
            </a:r>
            <a:r>
              <a:rPr lang="fi-FI" dirty="0" smtClean="0"/>
              <a:t> </a:t>
            </a:r>
            <a:r>
              <a:rPr lang="fi-FI" dirty="0" err="1" smtClean="0"/>
              <a:t>name</a:t>
            </a:r>
            <a:r>
              <a:rPr lang="fi-FI" dirty="0" smtClean="0"/>
              <a:t> at </a:t>
            </a:r>
            <a:r>
              <a:rPr lang="fi-FI" dirty="0" err="1" smtClean="0"/>
              <a:t>one</a:t>
            </a:r>
            <a:r>
              <a:rPr lang="fi-FI" dirty="0" smtClean="0"/>
              <a:t> </a:t>
            </a:r>
            <a:r>
              <a:rPr lang="fi-FI" dirty="0" err="1" smtClean="0"/>
              <a:t>line</a:t>
            </a:r>
            <a:r>
              <a:rPr lang="fi-FI" dirty="0" smtClean="0"/>
              <a:t>). The </a:t>
            </a:r>
            <a:r>
              <a:rPr lang="fi-FI" dirty="0" err="1" smtClean="0"/>
              <a:t>program</a:t>
            </a:r>
            <a:r>
              <a:rPr lang="fi-FI" dirty="0" smtClean="0"/>
              <a:t> </a:t>
            </a:r>
            <a:r>
              <a:rPr lang="fi-FI" dirty="0" err="1" smtClean="0"/>
              <a:t>sorts</a:t>
            </a:r>
            <a:r>
              <a:rPr lang="fi-FI" dirty="0" smtClean="0"/>
              <a:t> </a:t>
            </a:r>
            <a:r>
              <a:rPr lang="fi-FI" dirty="0" err="1" smtClean="0"/>
              <a:t>all</a:t>
            </a:r>
            <a:r>
              <a:rPr lang="fi-FI" dirty="0" smtClean="0"/>
              <a:t> the </a:t>
            </a:r>
            <a:r>
              <a:rPr lang="fi-FI" dirty="0" err="1" smtClean="0"/>
              <a:t>names</a:t>
            </a:r>
            <a:r>
              <a:rPr lang="fi-FI" dirty="0" smtClean="0"/>
              <a:t> in to </a:t>
            </a:r>
            <a:r>
              <a:rPr lang="fi-FI" dirty="0" err="1" smtClean="0"/>
              <a:t>alphabetic</a:t>
            </a:r>
            <a:r>
              <a:rPr lang="fi-FI" dirty="0" smtClean="0"/>
              <a:t> </a:t>
            </a:r>
            <a:r>
              <a:rPr lang="fi-FI" dirty="0" err="1" smtClean="0"/>
              <a:t>order</a:t>
            </a:r>
            <a:endParaRPr lang="fi-FI" dirty="0" smtClean="0"/>
          </a:p>
          <a:p>
            <a:pPr lvl="1"/>
            <a:r>
              <a:rPr lang="fi-FI" dirty="0" err="1" smtClean="0"/>
              <a:t>Text</a:t>
            </a:r>
            <a:r>
              <a:rPr lang="fi-FI" dirty="0" smtClean="0"/>
              <a:t> </a:t>
            </a:r>
            <a:r>
              <a:rPr lang="fi-FI" dirty="0" err="1" smtClean="0"/>
              <a:t>file</a:t>
            </a:r>
            <a:r>
              <a:rPr lang="fi-FI" dirty="0" smtClean="0"/>
              <a:t> </a:t>
            </a:r>
            <a:r>
              <a:rPr lang="fi-FI" dirty="0" err="1" smtClean="0"/>
              <a:t>example</a:t>
            </a:r>
            <a:r>
              <a:rPr lang="fi-FI" dirty="0" smtClean="0"/>
              <a:t>: </a:t>
            </a:r>
            <a:r>
              <a:rPr lang="fi-FI" dirty="0" err="1" smtClean="0"/>
              <a:t>names.txt</a:t>
            </a:r>
            <a:r>
              <a:rPr lang="fi-FI" dirty="0" smtClean="0"/>
              <a:t> in </a:t>
            </a:r>
            <a:r>
              <a:rPr lang="fi-FI" dirty="0" err="1" smtClean="0"/>
              <a:t>course</a:t>
            </a:r>
            <a:r>
              <a:rPr lang="fi-FI" dirty="0" smtClean="0"/>
              <a:t> </a:t>
            </a:r>
            <a:r>
              <a:rPr lang="fi-FI" dirty="0" err="1" smtClean="0"/>
              <a:t>folder</a:t>
            </a:r>
            <a:endParaRPr lang="fi-FI" dirty="0" smtClean="0"/>
          </a:p>
          <a:p>
            <a:endParaRPr lang="fi-FI" dirty="0"/>
          </a:p>
        </p:txBody>
      </p:sp>
    </p:spTree>
    <p:extLst>
      <p:ext uri="{BB962C8B-B14F-4D97-AF65-F5344CB8AC3E}">
        <p14:creationId xmlns:p14="http://schemas.microsoft.com/office/powerpoint/2010/main" val="228932607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5 -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normAutofit/>
          </a:bodyPr>
          <a:lstStyle/>
          <a:p>
            <a:r>
              <a:rPr lang="fi-FI" sz="2000" dirty="0" err="1" smtClean="0"/>
              <a:t>Step</a:t>
            </a:r>
            <a:r>
              <a:rPr lang="fi-FI" sz="2000" dirty="0" smtClean="0"/>
              <a:t> 1: </a:t>
            </a:r>
            <a:r>
              <a:rPr lang="fi-FI" sz="2000" dirty="0" err="1" smtClean="0"/>
              <a:t>make</a:t>
            </a:r>
            <a:r>
              <a:rPr lang="fi-FI" sz="2000" dirty="0" smtClean="0"/>
              <a:t> a  </a:t>
            </a:r>
            <a:r>
              <a:rPr lang="fi-FI" sz="2000" dirty="0" err="1" smtClean="0"/>
              <a:t>program</a:t>
            </a:r>
            <a:r>
              <a:rPr lang="fi-FI" sz="2000" dirty="0" smtClean="0"/>
              <a:t> </a:t>
            </a:r>
            <a:r>
              <a:rPr lang="fi-FI" sz="2000" dirty="0" err="1" smtClean="0"/>
              <a:t>first</a:t>
            </a:r>
            <a:r>
              <a:rPr lang="fi-FI" sz="2000" dirty="0" smtClean="0"/>
              <a:t>, </a:t>
            </a:r>
            <a:r>
              <a:rPr lang="fi-FI" sz="2000" dirty="0" err="1" smtClean="0"/>
              <a:t>which</a:t>
            </a:r>
            <a:r>
              <a:rPr lang="fi-FI" sz="2000" dirty="0" smtClean="0"/>
              <a:t> just </a:t>
            </a:r>
            <a:r>
              <a:rPr lang="fi-FI" sz="2000" dirty="0" err="1" smtClean="0"/>
              <a:t>reads</a:t>
            </a:r>
            <a:r>
              <a:rPr lang="fi-FI" sz="2000" dirty="0" smtClean="0"/>
              <a:t> the </a:t>
            </a:r>
            <a:r>
              <a:rPr lang="fi-FI" sz="2000" dirty="0" err="1" smtClean="0"/>
              <a:t>file</a:t>
            </a:r>
            <a:endParaRPr lang="fi-FI" sz="2000" dirty="0"/>
          </a:p>
        </p:txBody>
      </p:sp>
      <p:pic>
        <p:nvPicPr>
          <p:cNvPr id="4098" name="Picture 2"/>
          <p:cNvPicPr>
            <a:picLocks noChangeAspect="1" noChangeArrowheads="1"/>
          </p:cNvPicPr>
          <p:nvPr/>
        </p:nvPicPr>
        <p:blipFill>
          <a:blip r:embed="rId2" cstate="print"/>
          <a:srcRect/>
          <a:stretch>
            <a:fillRect/>
          </a:stretch>
        </p:blipFill>
        <p:spPr bwMode="auto">
          <a:xfrm>
            <a:off x="2438400" y="2057400"/>
            <a:ext cx="4867275" cy="4410075"/>
          </a:xfrm>
          <a:prstGeom prst="rect">
            <a:avLst/>
          </a:prstGeom>
          <a:noFill/>
          <a:ln w="9525">
            <a:noFill/>
            <a:miter lim="800000"/>
            <a:headEnd/>
            <a:tailEnd/>
          </a:ln>
        </p:spPr>
      </p:pic>
      <p:sp>
        <p:nvSpPr>
          <p:cNvPr id="5" name="Tekstikehys 4"/>
          <p:cNvSpPr txBox="1"/>
          <p:nvPr/>
        </p:nvSpPr>
        <p:spPr>
          <a:xfrm>
            <a:off x="4800600" y="6248400"/>
            <a:ext cx="2388987" cy="369332"/>
          </a:xfrm>
          <a:prstGeom prst="rect">
            <a:avLst/>
          </a:prstGeom>
          <a:noFill/>
        </p:spPr>
        <p:txBody>
          <a:bodyPr wrap="none" rtlCol="0">
            <a:spAutoFit/>
          </a:bodyPr>
          <a:lstStyle/>
          <a:p>
            <a:r>
              <a:rPr lang="fi-FI" dirty="0" err="1" smtClean="0"/>
              <a:t>Try</a:t>
            </a:r>
            <a:r>
              <a:rPr lang="fi-FI" dirty="0" smtClean="0"/>
              <a:t> to </a:t>
            </a:r>
            <a:r>
              <a:rPr lang="fi-FI" dirty="0" err="1" smtClean="0"/>
              <a:t>run</a:t>
            </a:r>
            <a:r>
              <a:rPr lang="fi-FI" dirty="0" smtClean="0"/>
              <a:t> the </a:t>
            </a:r>
            <a:r>
              <a:rPr lang="fi-FI" dirty="0" err="1" smtClean="0"/>
              <a:t>program</a:t>
            </a:r>
            <a:r>
              <a:rPr lang="fi-FI" dirty="0" smtClean="0"/>
              <a:t>!</a:t>
            </a:r>
            <a:endParaRPr lang="fi-FI" dirty="0"/>
          </a:p>
        </p:txBody>
      </p:sp>
    </p:spTree>
    <p:extLst>
      <p:ext uri="{BB962C8B-B14F-4D97-AF65-F5344CB8AC3E}">
        <p14:creationId xmlns:p14="http://schemas.microsoft.com/office/powerpoint/2010/main" val="224465741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5 -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normAutofit/>
          </a:bodyPr>
          <a:lstStyle/>
          <a:p>
            <a:r>
              <a:rPr lang="fi-FI" sz="2400" dirty="0" err="1" smtClean="0"/>
              <a:t>Step</a:t>
            </a:r>
            <a:r>
              <a:rPr lang="fi-FI" sz="2400" dirty="0" smtClean="0"/>
              <a:t> 2: </a:t>
            </a:r>
            <a:r>
              <a:rPr lang="fi-FI" sz="2400" dirty="0" err="1" smtClean="0"/>
              <a:t>Add</a:t>
            </a:r>
            <a:r>
              <a:rPr lang="fi-FI" sz="2400" dirty="0" smtClean="0"/>
              <a:t> </a:t>
            </a:r>
            <a:r>
              <a:rPr lang="fi-FI" sz="2400" dirty="0" err="1" smtClean="0"/>
              <a:t>two</a:t>
            </a:r>
            <a:r>
              <a:rPr lang="fi-FI" sz="2400" dirty="0" smtClean="0"/>
              <a:t> </a:t>
            </a:r>
            <a:r>
              <a:rPr lang="fi-FI" sz="2400" dirty="0" err="1" smtClean="0"/>
              <a:t>variables</a:t>
            </a:r>
            <a:r>
              <a:rPr lang="fi-FI" sz="2400" dirty="0" smtClean="0"/>
              <a:t>:</a:t>
            </a:r>
          </a:p>
          <a:p>
            <a:pPr lvl="1"/>
            <a:r>
              <a:rPr lang="fi-FI" sz="2000" dirty="0" smtClean="0"/>
              <a:t>A </a:t>
            </a:r>
            <a:r>
              <a:rPr lang="fi-FI" sz="2000" dirty="0" err="1" smtClean="0"/>
              <a:t>string</a:t>
            </a:r>
            <a:r>
              <a:rPr lang="fi-FI" sz="2000" dirty="0" smtClean="0"/>
              <a:t> </a:t>
            </a:r>
            <a:r>
              <a:rPr lang="fi-FI" sz="2000" dirty="0" err="1" smtClean="0"/>
              <a:t>array</a:t>
            </a:r>
            <a:r>
              <a:rPr lang="fi-FI" sz="2000" dirty="0" smtClean="0"/>
              <a:t> for the </a:t>
            </a:r>
            <a:r>
              <a:rPr lang="fi-FI" sz="2000" dirty="0" err="1" smtClean="0"/>
              <a:t>names</a:t>
            </a:r>
            <a:endParaRPr lang="fi-FI" sz="2000" dirty="0" smtClean="0"/>
          </a:p>
          <a:p>
            <a:pPr lvl="1"/>
            <a:r>
              <a:rPr lang="fi-FI" sz="2000" dirty="0" smtClean="0"/>
              <a:t>A </a:t>
            </a:r>
            <a:r>
              <a:rPr lang="fi-FI" sz="2000" dirty="0" err="1" smtClean="0"/>
              <a:t>variable</a:t>
            </a:r>
            <a:r>
              <a:rPr lang="fi-FI" sz="2000" dirty="0" smtClean="0"/>
              <a:t>, </a:t>
            </a:r>
            <a:r>
              <a:rPr lang="fi-FI" sz="2000" dirty="0" err="1" smtClean="0"/>
              <a:t>which</a:t>
            </a:r>
            <a:r>
              <a:rPr lang="fi-FI" sz="2000" dirty="0" smtClean="0"/>
              <a:t> </a:t>
            </a:r>
            <a:r>
              <a:rPr lang="fi-FI" sz="2000" dirty="0" err="1" smtClean="0"/>
              <a:t>contains</a:t>
            </a:r>
            <a:r>
              <a:rPr lang="fi-FI" sz="2000" dirty="0" smtClean="0"/>
              <a:t> the </a:t>
            </a:r>
            <a:r>
              <a:rPr lang="fi-FI" sz="2000" dirty="0" err="1" smtClean="0"/>
              <a:t>number</a:t>
            </a:r>
            <a:r>
              <a:rPr lang="fi-FI" sz="2000" dirty="0" smtClean="0"/>
              <a:t> of the </a:t>
            </a:r>
            <a:r>
              <a:rPr lang="fi-FI" sz="2000" dirty="0" err="1" smtClean="0"/>
              <a:t>names</a:t>
            </a:r>
            <a:endParaRPr lang="fi-FI" sz="2000" dirty="0"/>
          </a:p>
        </p:txBody>
      </p:sp>
      <p:pic>
        <p:nvPicPr>
          <p:cNvPr id="8194" name="Picture 2"/>
          <p:cNvPicPr>
            <a:picLocks noChangeAspect="1" noChangeArrowheads="1"/>
          </p:cNvPicPr>
          <p:nvPr/>
        </p:nvPicPr>
        <p:blipFill>
          <a:blip r:embed="rId2" cstate="print"/>
          <a:srcRect/>
          <a:stretch>
            <a:fillRect/>
          </a:stretch>
        </p:blipFill>
        <p:spPr bwMode="auto">
          <a:xfrm>
            <a:off x="1219200" y="3352800"/>
            <a:ext cx="6249302" cy="2286000"/>
          </a:xfrm>
          <a:prstGeom prst="rect">
            <a:avLst/>
          </a:prstGeom>
          <a:noFill/>
          <a:ln w="9525">
            <a:noFill/>
            <a:miter lim="800000"/>
            <a:headEnd/>
            <a:tailEnd/>
          </a:ln>
        </p:spPr>
      </p:pic>
      <p:sp>
        <p:nvSpPr>
          <p:cNvPr id="5" name="Suorakulmio 4"/>
          <p:cNvSpPr/>
          <p:nvPr/>
        </p:nvSpPr>
        <p:spPr>
          <a:xfrm>
            <a:off x="990600" y="4038600"/>
            <a:ext cx="6705600" cy="1371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6033014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5 -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lstStyle/>
          <a:p>
            <a:r>
              <a:rPr lang="fi-FI" dirty="0" err="1" smtClean="0"/>
              <a:t>Step</a:t>
            </a:r>
            <a:r>
              <a:rPr lang="fi-FI" dirty="0" smtClean="0"/>
              <a:t> 3: </a:t>
            </a:r>
            <a:r>
              <a:rPr lang="fi-FI" dirty="0" err="1" smtClean="0"/>
              <a:t>Write</a:t>
            </a:r>
            <a:r>
              <a:rPr lang="fi-FI" dirty="0" smtClean="0"/>
              <a:t> the </a:t>
            </a:r>
            <a:r>
              <a:rPr lang="fi-FI" dirty="0" err="1" smtClean="0"/>
              <a:t>while</a:t>
            </a:r>
            <a:r>
              <a:rPr lang="fi-FI" dirty="0" smtClean="0"/>
              <a:t> </a:t>
            </a:r>
            <a:r>
              <a:rPr lang="fi-FI" dirty="0" err="1" smtClean="0"/>
              <a:t>loop</a:t>
            </a:r>
            <a:endParaRPr lang="fi-FI" dirty="0"/>
          </a:p>
        </p:txBody>
      </p:sp>
      <p:pic>
        <p:nvPicPr>
          <p:cNvPr id="1026" name="Picture 2"/>
          <p:cNvPicPr>
            <a:picLocks noChangeAspect="1" noChangeArrowheads="1"/>
          </p:cNvPicPr>
          <p:nvPr/>
        </p:nvPicPr>
        <p:blipFill>
          <a:blip r:embed="rId2" cstate="print"/>
          <a:srcRect/>
          <a:stretch>
            <a:fillRect/>
          </a:stretch>
        </p:blipFill>
        <p:spPr bwMode="auto">
          <a:xfrm>
            <a:off x="2438400" y="2590800"/>
            <a:ext cx="5267325" cy="3495675"/>
          </a:xfrm>
          <a:prstGeom prst="rect">
            <a:avLst/>
          </a:prstGeom>
          <a:noFill/>
          <a:ln w="9525">
            <a:noFill/>
            <a:miter lim="800000"/>
            <a:headEnd/>
            <a:tailEnd/>
          </a:ln>
        </p:spPr>
      </p:pic>
      <p:sp>
        <p:nvSpPr>
          <p:cNvPr id="5" name="Suorakulmio 4"/>
          <p:cNvSpPr/>
          <p:nvPr/>
        </p:nvSpPr>
        <p:spPr>
          <a:xfrm>
            <a:off x="1447800" y="3962400"/>
            <a:ext cx="67056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324307048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5 - </a:t>
            </a:r>
            <a:r>
              <a:rPr lang="fi-FI" dirty="0" err="1" smtClean="0">
                <a:solidFill>
                  <a:srgbClr val="FF0000"/>
                </a:solidFill>
              </a:rPr>
              <a:t>Instructions</a:t>
            </a:r>
            <a:endParaRPr lang="en-US" dirty="0"/>
          </a:p>
        </p:txBody>
      </p:sp>
      <p:sp>
        <p:nvSpPr>
          <p:cNvPr id="3" name="Content Placeholder 2"/>
          <p:cNvSpPr>
            <a:spLocks noGrp="1"/>
          </p:cNvSpPr>
          <p:nvPr>
            <p:ph idx="1"/>
          </p:nvPr>
        </p:nvSpPr>
        <p:spPr/>
        <p:txBody>
          <a:bodyPr/>
          <a:lstStyle/>
          <a:p>
            <a:r>
              <a:rPr lang="fi-FI" dirty="0" err="1" smtClean="0"/>
              <a:t>Step</a:t>
            </a:r>
            <a:r>
              <a:rPr lang="fi-FI" dirty="0" smtClean="0"/>
              <a:t> 4: </a:t>
            </a:r>
            <a:r>
              <a:rPr lang="fi-FI" dirty="0" err="1" smtClean="0"/>
              <a:t>Write</a:t>
            </a:r>
            <a:r>
              <a:rPr lang="fi-FI" dirty="0" smtClean="0"/>
              <a:t> the </a:t>
            </a:r>
            <a:r>
              <a:rPr lang="fi-FI" dirty="0" err="1" smtClean="0"/>
              <a:t>rest</a:t>
            </a:r>
            <a:r>
              <a:rPr lang="fi-FI" dirty="0" smtClean="0"/>
              <a:t> of the </a:t>
            </a:r>
            <a:r>
              <a:rPr lang="fi-FI" dirty="0" err="1" smtClean="0"/>
              <a:t>program</a:t>
            </a:r>
            <a:endParaRPr lang="fi-FI"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52600" y="2514600"/>
            <a:ext cx="6124575" cy="2876550"/>
          </a:xfrm>
          <a:prstGeom prst="rect">
            <a:avLst/>
          </a:prstGeom>
          <a:noFill/>
          <a:ln w="9525">
            <a:noFill/>
            <a:miter lim="800000"/>
            <a:headEnd/>
            <a:tailEnd/>
          </a:ln>
        </p:spPr>
      </p:pic>
      <p:sp>
        <p:nvSpPr>
          <p:cNvPr id="5" name="TextBox 4"/>
          <p:cNvSpPr txBox="1"/>
          <p:nvPr/>
        </p:nvSpPr>
        <p:spPr>
          <a:xfrm>
            <a:off x="1828800" y="5715000"/>
            <a:ext cx="4783104" cy="369332"/>
          </a:xfrm>
          <a:prstGeom prst="rect">
            <a:avLst/>
          </a:prstGeom>
          <a:noFill/>
        </p:spPr>
        <p:txBody>
          <a:bodyPr wrap="none" rtlCol="0">
            <a:spAutoFit/>
          </a:bodyPr>
          <a:lstStyle/>
          <a:p>
            <a:r>
              <a:rPr lang="en-US" dirty="0" smtClean="0"/>
              <a:t>The complete program is in folder “Reading files”</a:t>
            </a:r>
            <a:endParaRPr lang="en-US" dirty="0"/>
          </a:p>
        </p:txBody>
      </p:sp>
      <p:sp>
        <p:nvSpPr>
          <p:cNvPr id="6" name="Suorakulmio 4"/>
          <p:cNvSpPr/>
          <p:nvPr/>
        </p:nvSpPr>
        <p:spPr>
          <a:xfrm>
            <a:off x="1447800" y="3962400"/>
            <a:ext cx="6705600" cy="11430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27398438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6</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Make a program, which reads numbers from the file.</a:t>
            </a:r>
          </a:p>
          <a:p>
            <a:r>
              <a:rPr lang="en-US" dirty="0" smtClean="0"/>
              <a:t>The program has the following properties</a:t>
            </a:r>
          </a:p>
          <a:p>
            <a:pPr lvl="1"/>
            <a:r>
              <a:rPr lang="en-US" dirty="0" smtClean="0"/>
              <a:t>The numbers are stored to an array </a:t>
            </a:r>
          </a:p>
          <a:p>
            <a:pPr lvl="1"/>
            <a:r>
              <a:rPr lang="en-US" dirty="0" smtClean="0"/>
              <a:t>The numbers are sorted to an ascending order</a:t>
            </a:r>
          </a:p>
          <a:p>
            <a:pPr lvl="1"/>
            <a:r>
              <a:rPr lang="en-US" dirty="0" smtClean="0"/>
              <a:t>The program outputs the </a:t>
            </a:r>
            <a:r>
              <a:rPr lang="en-US" i="1" dirty="0" smtClean="0"/>
              <a:t>smallest</a:t>
            </a:r>
            <a:r>
              <a:rPr lang="en-US" dirty="0" smtClean="0"/>
              <a:t> and </a:t>
            </a:r>
            <a:r>
              <a:rPr lang="en-US" i="1" dirty="0" smtClean="0"/>
              <a:t>largest</a:t>
            </a:r>
            <a:r>
              <a:rPr lang="en-US" dirty="0" smtClean="0"/>
              <a:t> number given</a:t>
            </a:r>
          </a:p>
          <a:p>
            <a:pPr lvl="1"/>
            <a:r>
              <a:rPr lang="en-US" dirty="0" smtClean="0"/>
              <a:t>The program calculates the </a:t>
            </a:r>
            <a:r>
              <a:rPr lang="en-US" i="1" dirty="0" smtClean="0"/>
              <a:t>median</a:t>
            </a:r>
            <a:r>
              <a:rPr lang="en-US" dirty="0" smtClean="0"/>
              <a:t> of the numbers</a:t>
            </a:r>
          </a:p>
          <a:p>
            <a:pPr lvl="2"/>
            <a:r>
              <a:rPr lang="en-US" dirty="0" smtClean="0"/>
              <a:t>What is median?</a:t>
            </a:r>
          </a:p>
          <a:p>
            <a:pPr lvl="1"/>
            <a:r>
              <a:rPr lang="en-US" dirty="0" smtClean="0"/>
              <a:t>The program calculates sum and average of the numbers</a:t>
            </a:r>
          </a:p>
          <a:p>
            <a:pPr lvl="1"/>
            <a:r>
              <a:rPr lang="en-US" dirty="0" smtClean="0"/>
              <a:t>The program calculates the variance and the standard deviation of the numbers</a:t>
            </a:r>
            <a:endParaRPr lang="en-US" dirty="0"/>
          </a:p>
        </p:txBody>
      </p:sp>
    </p:spTree>
    <p:extLst>
      <p:ext uri="{BB962C8B-B14F-4D97-AF65-F5344CB8AC3E}">
        <p14:creationId xmlns:p14="http://schemas.microsoft.com/office/powerpoint/2010/main" val="73430096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6 - </a:t>
            </a:r>
            <a:r>
              <a:rPr lang="fi-FI" dirty="0" err="1" smtClean="0">
                <a:solidFill>
                  <a:srgbClr val="FF0000"/>
                </a:solidFill>
              </a:rPr>
              <a:t>Instructions</a:t>
            </a:r>
            <a:endParaRPr lang="en-US" dirty="0"/>
          </a:p>
        </p:txBody>
      </p:sp>
      <p:sp>
        <p:nvSpPr>
          <p:cNvPr id="3" name="Content Placeholder 2"/>
          <p:cNvSpPr>
            <a:spLocks noGrp="1"/>
          </p:cNvSpPr>
          <p:nvPr>
            <p:ph idx="1"/>
          </p:nvPr>
        </p:nvSpPr>
        <p:spPr/>
        <p:txBody>
          <a:bodyPr>
            <a:normAutofit/>
          </a:bodyPr>
          <a:lstStyle/>
          <a:p>
            <a:r>
              <a:rPr lang="en-US" sz="1800" dirty="0" smtClean="0"/>
              <a:t>Step 1:</a:t>
            </a:r>
          </a:p>
          <a:p>
            <a:pPr lvl="1"/>
            <a:r>
              <a:rPr lang="en-US" sz="1600" dirty="0" smtClean="0"/>
              <a:t>Ask the file name (and path) from the user.</a:t>
            </a:r>
          </a:p>
          <a:p>
            <a:pPr lvl="1"/>
            <a:r>
              <a:rPr lang="en-US" sz="1600" dirty="0" smtClean="0"/>
              <a:t>Read the file with the following program code</a:t>
            </a:r>
          </a:p>
          <a:p>
            <a:pPr lvl="1"/>
            <a:r>
              <a:rPr lang="en-US" sz="1600" dirty="0" smtClean="0"/>
              <a:t>Try the program </a:t>
            </a:r>
            <a:endParaRPr lang="en-US" sz="1600" dirty="0"/>
          </a:p>
        </p:txBody>
      </p:sp>
      <p:pic>
        <p:nvPicPr>
          <p:cNvPr id="3074" name="Picture 2"/>
          <p:cNvPicPr>
            <a:picLocks noChangeAspect="1" noChangeArrowheads="1"/>
          </p:cNvPicPr>
          <p:nvPr/>
        </p:nvPicPr>
        <p:blipFill>
          <a:blip r:embed="rId2" cstate="print"/>
          <a:srcRect/>
          <a:stretch>
            <a:fillRect/>
          </a:stretch>
        </p:blipFill>
        <p:spPr bwMode="auto">
          <a:xfrm>
            <a:off x="1752600" y="2895600"/>
            <a:ext cx="6447317" cy="3733800"/>
          </a:xfrm>
          <a:prstGeom prst="rect">
            <a:avLst/>
          </a:prstGeom>
          <a:noFill/>
          <a:ln w="9525">
            <a:noFill/>
            <a:miter lim="800000"/>
            <a:headEnd/>
            <a:tailEnd/>
          </a:ln>
        </p:spPr>
      </p:pic>
      <p:sp>
        <p:nvSpPr>
          <p:cNvPr id="4" name="Tekstiruutu 3"/>
          <p:cNvSpPr txBox="1"/>
          <p:nvPr/>
        </p:nvSpPr>
        <p:spPr>
          <a:xfrm>
            <a:off x="4495800" y="1524000"/>
            <a:ext cx="4277389" cy="369332"/>
          </a:xfrm>
          <a:prstGeom prst="rect">
            <a:avLst/>
          </a:prstGeom>
          <a:noFill/>
        </p:spPr>
        <p:txBody>
          <a:bodyPr wrap="none" rtlCol="0">
            <a:spAutoFit/>
          </a:bodyPr>
          <a:lstStyle/>
          <a:p>
            <a:r>
              <a:rPr lang="fi-FI" dirty="0" smtClean="0"/>
              <a:t>Google: C# </a:t>
            </a:r>
            <a:r>
              <a:rPr lang="fi-FI" dirty="0" err="1" smtClean="0"/>
              <a:t>how</a:t>
            </a:r>
            <a:r>
              <a:rPr lang="fi-FI" dirty="0" smtClean="0"/>
              <a:t> to </a:t>
            </a:r>
            <a:r>
              <a:rPr lang="fi-FI" dirty="0" err="1" smtClean="0"/>
              <a:t>read</a:t>
            </a:r>
            <a:r>
              <a:rPr lang="fi-FI" dirty="0" smtClean="0"/>
              <a:t> </a:t>
            </a:r>
            <a:r>
              <a:rPr lang="fi-FI" dirty="0" err="1" smtClean="0"/>
              <a:t>text</a:t>
            </a:r>
            <a:r>
              <a:rPr lang="fi-FI" dirty="0" smtClean="0"/>
              <a:t> </a:t>
            </a:r>
            <a:r>
              <a:rPr lang="fi-FI" dirty="0" err="1" smtClean="0"/>
              <a:t>file</a:t>
            </a:r>
            <a:r>
              <a:rPr lang="fi-FI" dirty="0" smtClean="0"/>
              <a:t> </a:t>
            </a:r>
            <a:r>
              <a:rPr lang="fi-FI" dirty="0" err="1" smtClean="0"/>
              <a:t>line</a:t>
            </a:r>
            <a:r>
              <a:rPr lang="fi-FI" dirty="0" smtClean="0"/>
              <a:t> </a:t>
            </a:r>
            <a:r>
              <a:rPr lang="fi-FI" dirty="0" err="1" smtClean="0"/>
              <a:t>by</a:t>
            </a:r>
            <a:r>
              <a:rPr lang="fi-FI" dirty="0" smtClean="0"/>
              <a:t> </a:t>
            </a:r>
            <a:r>
              <a:rPr lang="fi-FI" dirty="0" err="1" smtClean="0"/>
              <a:t>line</a:t>
            </a:r>
            <a:r>
              <a:rPr lang="fi-FI" dirty="0" smtClean="0"/>
              <a:t> </a:t>
            </a:r>
            <a:endParaRPr lang="fi-FI" dirty="0"/>
          </a:p>
        </p:txBody>
      </p:sp>
    </p:spTree>
    <p:extLst>
      <p:ext uri="{BB962C8B-B14F-4D97-AF65-F5344CB8AC3E}">
        <p14:creationId xmlns:p14="http://schemas.microsoft.com/office/powerpoint/2010/main" val="304539953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6 - </a:t>
            </a:r>
            <a:r>
              <a:rPr lang="fi-FI" dirty="0" err="1" smtClean="0">
                <a:solidFill>
                  <a:srgbClr val="FF0000"/>
                </a:solidFill>
              </a:rPr>
              <a:t>Instructions</a:t>
            </a:r>
            <a:endParaRPr lang="en-US" dirty="0"/>
          </a:p>
        </p:txBody>
      </p:sp>
      <p:sp>
        <p:nvSpPr>
          <p:cNvPr id="3" name="Content Placeholder 2"/>
          <p:cNvSpPr>
            <a:spLocks noGrp="1"/>
          </p:cNvSpPr>
          <p:nvPr>
            <p:ph idx="1"/>
          </p:nvPr>
        </p:nvSpPr>
        <p:spPr/>
        <p:txBody>
          <a:bodyPr/>
          <a:lstStyle/>
          <a:p>
            <a:r>
              <a:rPr lang="en-US" dirty="0" smtClean="0"/>
              <a:t>Step 2: Add the variables:</a:t>
            </a:r>
          </a:p>
          <a:p>
            <a:pPr lvl="1"/>
            <a:r>
              <a:rPr lang="en-US" dirty="0" smtClean="0"/>
              <a:t>Array for the numbers</a:t>
            </a:r>
          </a:p>
          <a:p>
            <a:pPr lvl="1"/>
            <a:r>
              <a:rPr lang="en-US" dirty="0" smtClean="0"/>
              <a:t> A variable, which contains the number of the numbers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057400" y="4114800"/>
            <a:ext cx="4705350" cy="1733550"/>
          </a:xfrm>
          <a:prstGeom prst="rect">
            <a:avLst/>
          </a:prstGeom>
          <a:noFill/>
          <a:ln w="9525">
            <a:noFill/>
            <a:miter lim="800000"/>
            <a:headEnd/>
            <a:tailEnd/>
          </a:ln>
        </p:spPr>
      </p:pic>
      <p:sp>
        <p:nvSpPr>
          <p:cNvPr id="5" name="Suorakulmio 4"/>
          <p:cNvSpPr/>
          <p:nvPr/>
        </p:nvSpPr>
        <p:spPr>
          <a:xfrm>
            <a:off x="1295400" y="4648200"/>
            <a:ext cx="6705600" cy="990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2445366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p:txBody>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outputs</a:t>
            </a:r>
            <a:r>
              <a:rPr lang="fi-FI" dirty="0" smtClean="0"/>
              <a:t> the </a:t>
            </a:r>
            <a:r>
              <a:rPr lang="fi-FI" dirty="0" err="1" smtClean="0"/>
              <a:t>smallest</a:t>
            </a:r>
            <a:r>
              <a:rPr lang="fi-FI" dirty="0" smtClean="0"/>
              <a:t> and </a:t>
            </a:r>
            <a:r>
              <a:rPr lang="fi-FI" dirty="0" err="1" smtClean="0"/>
              <a:t>largest</a:t>
            </a:r>
            <a:r>
              <a:rPr lang="fi-FI" dirty="0" smtClean="0"/>
              <a:t> </a:t>
            </a:r>
            <a:r>
              <a:rPr lang="fi-FI" dirty="0" err="1" smtClean="0"/>
              <a:t>values</a:t>
            </a:r>
            <a:r>
              <a:rPr lang="fi-FI" dirty="0" smtClean="0"/>
              <a:t> of the </a:t>
            </a:r>
            <a:r>
              <a:rPr lang="fi-FI" dirty="0" err="1" smtClean="0"/>
              <a:t>integer</a:t>
            </a:r>
            <a:r>
              <a:rPr lang="fi-FI" dirty="0" smtClean="0"/>
              <a:t> </a:t>
            </a:r>
            <a:r>
              <a:rPr lang="fi-FI" dirty="0" err="1" smtClean="0"/>
              <a:t>datatypes</a:t>
            </a:r>
            <a:endParaRPr lang="fi-FI" dirty="0" smtClean="0"/>
          </a:p>
          <a:p>
            <a:pPr lvl="1"/>
            <a:r>
              <a:rPr lang="fi-FI" dirty="0" smtClean="0">
                <a:hlinkClick r:id="rId2"/>
              </a:rPr>
              <a:t>http://www.csharp-station.com/Tutorials/Lesson02.aspx</a:t>
            </a:r>
            <a:r>
              <a:rPr lang="fi-FI" dirty="0" smtClean="0"/>
              <a:t> </a:t>
            </a:r>
            <a:endParaRPr lang="fi-FI" dirty="0"/>
          </a:p>
        </p:txBody>
      </p:sp>
    </p:spTree>
    <p:extLst>
      <p:ext uri="{BB962C8B-B14F-4D97-AF65-F5344CB8AC3E}">
        <p14:creationId xmlns:p14="http://schemas.microsoft.com/office/powerpoint/2010/main" val="29790776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6 - </a:t>
            </a:r>
            <a:r>
              <a:rPr lang="fi-FI" dirty="0" err="1" smtClean="0">
                <a:solidFill>
                  <a:srgbClr val="FF0000"/>
                </a:solidFill>
              </a:rPr>
              <a:t>Instructions</a:t>
            </a:r>
            <a:endParaRPr lang="en-US" dirty="0"/>
          </a:p>
        </p:txBody>
      </p:sp>
      <p:sp>
        <p:nvSpPr>
          <p:cNvPr id="3" name="Content Placeholder 2"/>
          <p:cNvSpPr>
            <a:spLocks noGrp="1"/>
          </p:cNvSpPr>
          <p:nvPr>
            <p:ph idx="1"/>
          </p:nvPr>
        </p:nvSpPr>
        <p:spPr/>
        <p:txBody>
          <a:bodyPr/>
          <a:lstStyle/>
          <a:p>
            <a:r>
              <a:rPr lang="en-US" dirty="0" smtClean="0"/>
              <a:t>Step 3: Modify the while loop</a:t>
            </a:r>
          </a:p>
          <a:p>
            <a:pPr lvl="1"/>
            <a:r>
              <a:rPr lang="en-US" dirty="0" smtClean="0"/>
              <a:t>Convert the text in the line to a number</a:t>
            </a:r>
          </a:p>
          <a:p>
            <a:pPr lvl="1"/>
            <a:r>
              <a:rPr lang="en-US" dirty="0" smtClean="0"/>
              <a:t>Insert the number to the array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14400" y="3352800"/>
            <a:ext cx="7155976" cy="2514600"/>
          </a:xfrm>
          <a:prstGeom prst="rect">
            <a:avLst/>
          </a:prstGeom>
          <a:noFill/>
          <a:ln w="9525">
            <a:noFill/>
            <a:miter lim="800000"/>
            <a:headEnd/>
            <a:tailEnd/>
          </a:ln>
        </p:spPr>
      </p:pic>
      <p:sp>
        <p:nvSpPr>
          <p:cNvPr id="5" name="Suorakulmio 4"/>
          <p:cNvSpPr/>
          <p:nvPr/>
        </p:nvSpPr>
        <p:spPr>
          <a:xfrm>
            <a:off x="990600" y="4495800"/>
            <a:ext cx="6705600" cy="11430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314447932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6 - </a:t>
            </a:r>
            <a:r>
              <a:rPr lang="fi-FI" dirty="0" err="1" smtClean="0">
                <a:solidFill>
                  <a:srgbClr val="FF0000"/>
                </a:solidFill>
              </a:rPr>
              <a:t>Instructions</a:t>
            </a:r>
            <a:endParaRPr lang="en-US" dirty="0"/>
          </a:p>
        </p:txBody>
      </p:sp>
      <p:sp>
        <p:nvSpPr>
          <p:cNvPr id="3" name="Content Placeholder 2"/>
          <p:cNvSpPr>
            <a:spLocks noGrp="1"/>
          </p:cNvSpPr>
          <p:nvPr>
            <p:ph idx="1"/>
          </p:nvPr>
        </p:nvSpPr>
        <p:spPr/>
        <p:txBody>
          <a:bodyPr>
            <a:normAutofit/>
          </a:bodyPr>
          <a:lstStyle/>
          <a:p>
            <a:r>
              <a:rPr lang="en-US" sz="2400" dirty="0" smtClean="0"/>
              <a:t>Step 3:</a:t>
            </a:r>
          </a:p>
          <a:p>
            <a:pPr lvl="1"/>
            <a:r>
              <a:rPr lang="en-US" sz="2000" dirty="0" smtClean="0"/>
              <a:t>Sort the array</a:t>
            </a:r>
          </a:p>
          <a:p>
            <a:pPr lvl="1"/>
            <a:r>
              <a:rPr lang="en-US" sz="2000" dirty="0" smtClean="0"/>
              <a:t>Output the smallest (first) and the biggest (last)  numbers</a:t>
            </a:r>
          </a:p>
          <a:p>
            <a:pPr lvl="1"/>
            <a:r>
              <a:rPr lang="en-US" sz="2000" dirty="0" smtClean="0"/>
              <a:t>Output the median (the number in the middle of the array)</a:t>
            </a:r>
          </a:p>
          <a:p>
            <a:pPr lvl="1"/>
            <a:r>
              <a:rPr lang="en-US" sz="2000" dirty="0" smtClean="0"/>
              <a:t>Calculate the sum of the numbers in a new for loop</a:t>
            </a:r>
          </a:p>
          <a:p>
            <a:pPr lvl="1"/>
            <a:r>
              <a:rPr lang="en-US" sz="2000" dirty="0" smtClean="0"/>
              <a:t>Calculate the average</a:t>
            </a: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1524000" y="3962400"/>
            <a:ext cx="6200775" cy="1943100"/>
          </a:xfrm>
          <a:prstGeom prst="rect">
            <a:avLst/>
          </a:prstGeom>
          <a:noFill/>
          <a:ln w="9525">
            <a:noFill/>
            <a:miter lim="800000"/>
            <a:headEnd/>
            <a:tailEnd/>
          </a:ln>
        </p:spPr>
      </p:pic>
      <p:sp>
        <p:nvSpPr>
          <p:cNvPr id="5" name="Suorakulmio 4"/>
          <p:cNvSpPr/>
          <p:nvPr/>
        </p:nvSpPr>
        <p:spPr>
          <a:xfrm>
            <a:off x="1219200" y="6019800"/>
            <a:ext cx="4635500" cy="400110"/>
          </a:xfrm>
          <a:prstGeom prst="rect">
            <a:avLst/>
          </a:prstGeom>
        </p:spPr>
        <p:txBody>
          <a:bodyPr wrap="none">
            <a:spAutoFit/>
          </a:bodyPr>
          <a:lstStyle/>
          <a:p>
            <a:pPr lvl="1"/>
            <a:r>
              <a:rPr lang="en-US" sz="2000" dirty="0" smtClean="0"/>
              <a:t>Try to calculate the standard deviation</a:t>
            </a:r>
            <a:endParaRPr lang="en-US" sz="2000" dirty="0"/>
          </a:p>
        </p:txBody>
      </p:sp>
    </p:spTree>
    <p:extLst>
      <p:ext uri="{BB962C8B-B14F-4D97-AF65-F5344CB8AC3E}">
        <p14:creationId xmlns:p14="http://schemas.microsoft.com/office/powerpoint/2010/main" val="241955221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Exercise 7 (Advanced)</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Make a program, which reads a file containing waypoints obtained from GPS receiver.</a:t>
            </a:r>
          </a:p>
          <a:p>
            <a:r>
              <a:rPr lang="en-US" dirty="0" smtClean="0"/>
              <a:t>Each row in the file contains one waypoint:</a:t>
            </a:r>
          </a:p>
          <a:p>
            <a:pPr lvl="1"/>
            <a:r>
              <a:rPr lang="en-US" dirty="0" smtClean="0"/>
              <a:t>Name X-coordinate Y-coordinate</a:t>
            </a:r>
          </a:p>
          <a:p>
            <a:pPr lvl="2"/>
            <a:r>
              <a:rPr lang="en-US" dirty="0" smtClean="0"/>
              <a:t>E.g. “</a:t>
            </a:r>
            <a:r>
              <a:rPr lang="en-US" dirty="0" err="1" smtClean="0"/>
              <a:t>PointA</a:t>
            </a:r>
            <a:r>
              <a:rPr lang="en-US" dirty="0" smtClean="0"/>
              <a:t> 100.0 245.0”</a:t>
            </a:r>
          </a:p>
          <a:p>
            <a:r>
              <a:rPr lang="en-US" dirty="0" smtClean="0"/>
              <a:t>Make a program, which calculates length of the path going through all the waypoints</a:t>
            </a:r>
          </a:p>
          <a:p>
            <a:r>
              <a:rPr lang="en-US" dirty="0" smtClean="0"/>
              <a:t>You don’t need an array</a:t>
            </a:r>
          </a:p>
          <a:p>
            <a:r>
              <a:rPr lang="en-US" dirty="0" smtClean="0"/>
              <a:t>You must separate the name and the x and y-coordinates with Split method</a:t>
            </a:r>
          </a:p>
          <a:p>
            <a:pPr lvl="1"/>
            <a:r>
              <a:rPr lang="en-US" dirty="0" smtClean="0"/>
              <a:t>string[] s = </a:t>
            </a:r>
            <a:r>
              <a:rPr lang="en-US" dirty="0" err="1" smtClean="0"/>
              <a:t>row.Split</a:t>
            </a:r>
            <a:r>
              <a:rPr lang="en-US" dirty="0" smtClean="0"/>
              <a:t>();</a:t>
            </a:r>
            <a:br>
              <a:rPr lang="en-US" dirty="0" smtClean="0"/>
            </a:br>
            <a:r>
              <a:rPr lang="en-US" dirty="0" smtClean="0"/>
              <a:t>string name = s[0];</a:t>
            </a:r>
            <a:br>
              <a:rPr lang="en-US" dirty="0" smtClean="0"/>
            </a:br>
            <a:r>
              <a:rPr lang="en-US" dirty="0" smtClean="0"/>
              <a:t>double x = </a:t>
            </a:r>
            <a:r>
              <a:rPr lang="en-US" dirty="0" err="1" smtClean="0"/>
              <a:t>double.Parse</a:t>
            </a:r>
            <a:r>
              <a:rPr lang="en-US" dirty="0" smtClean="0"/>
              <a:t>(s[1]);</a:t>
            </a:r>
            <a:br>
              <a:rPr lang="en-US" dirty="0" smtClean="0"/>
            </a:br>
            <a:r>
              <a:rPr lang="en-US" dirty="0" smtClean="0"/>
              <a:t>double y = </a:t>
            </a:r>
            <a:r>
              <a:rPr lang="en-US" dirty="0" err="1" smtClean="0"/>
              <a:t>double.Parse</a:t>
            </a:r>
            <a:r>
              <a:rPr lang="en-US" dirty="0" smtClean="0"/>
              <a:t>(s[2]);</a:t>
            </a:r>
          </a:p>
        </p:txBody>
      </p:sp>
    </p:spTree>
    <p:extLst>
      <p:ext uri="{BB962C8B-B14F-4D97-AF65-F5344CB8AC3E}">
        <p14:creationId xmlns:p14="http://schemas.microsoft.com/office/powerpoint/2010/main" val="194673486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a:solidFill>
                  <a:srgbClr val="FF0000"/>
                </a:solidFill>
              </a:rPr>
              <a:t>Exercise </a:t>
            </a:r>
            <a:r>
              <a:rPr lang="en-US" dirty="0" smtClean="0">
                <a:solidFill>
                  <a:srgbClr val="FF0000"/>
                </a:solidFill>
              </a:rPr>
              <a:t>8 </a:t>
            </a:r>
            <a:r>
              <a:rPr lang="en-US" dirty="0">
                <a:solidFill>
                  <a:srgbClr val="FF0000"/>
                </a:solidFill>
              </a:rPr>
              <a:t>(Advanced)</a:t>
            </a:r>
            <a:endParaRPr lang="fi-FI" dirty="0"/>
          </a:p>
        </p:txBody>
      </p:sp>
      <p:sp>
        <p:nvSpPr>
          <p:cNvPr id="3" name="Sisällön paikkamerkki 2"/>
          <p:cNvSpPr>
            <a:spLocks noGrp="1"/>
          </p:cNvSpPr>
          <p:nvPr>
            <p:ph idx="1"/>
          </p:nvPr>
        </p:nvSpPr>
        <p:spPr/>
        <p:txBody>
          <a:bodyPr>
            <a:normAutofit fontScale="92500" lnSpcReduction="20000"/>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read</a:t>
            </a:r>
            <a:r>
              <a:rPr lang="fi-FI" dirty="0" smtClean="0"/>
              <a:t> GPS data </a:t>
            </a:r>
            <a:r>
              <a:rPr lang="fi-FI" dirty="0" err="1" smtClean="0"/>
              <a:t>from</a:t>
            </a:r>
            <a:r>
              <a:rPr lang="fi-FI" dirty="0" smtClean="0"/>
              <a:t> a </a:t>
            </a:r>
            <a:r>
              <a:rPr lang="fi-FI" dirty="0" err="1" smtClean="0"/>
              <a:t>file</a:t>
            </a:r>
            <a:r>
              <a:rPr lang="fi-FI" dirty="0" smtClean="0"/>
              <a:t> in NMEA </a:t>
            </a:r>
            <a:r>
              <a:rPr lang="fi-FI" dirty="0" err="1" smtClean="0"/>
              <a:t>format</a:t>
            </a:r>
            <a:r>
              <a:rPr lang="fi-FI" dirty="0" smtClean="0"/>
              <a:t>.</a:t>
            </a:r>
          </a:p>
          <a:p>
            <a:r>
              <a:rPr lang="fi-FI" dirty="0" smtClean="0"/>
              <a:t>The </a:t>
            </a:r>
            <a:r>
              <a:rPr lang="fi-FI" dirty="0" err="1" smtClean="0"/>
              <a:t>program</a:t>
            </a:r>
            <a:r>
              <a:rPr lang="fi-FI" dirty="0" smtClean="0"/>
              <a:t> </a:t>
            </a:r>
            <a:r>
              <a:rPr lang="fi-FI" dirty="0" err="1" smtClean="0"/>
              <a:t>calculates</a:t>
            </a:r>
            <a:r>
              <a:rPr lang="fi-FI" dirty="0" smtClean="0"/>
              <a:t> the </a:t>
            </a:r>
            <a:r>
              <a:rPr lang="fi-FI" dirty="0" err="1" smtClean="0"/>
              <a:t>average</a:t>
            </a:r>
            <a:r>
              <a:rPr lang="fi-FI" dirty="0" smtClean="0"/>
              <a:t> of the </a:t>
            </a:r>
            <a:r>
              <a:rPr lang="fi-FI" dirty="0" err="1" smtClean="0"/>
              <a:t>altitude</a:t>
            </a:r>
            <a:r>
              <a:rPr lang="fi-FI" dirty="0" smtClean="0"/>
              <a:t> (</a:t>
            </a:r>
            <a:r>
              <a:rPr lang="fi-FI" dirty="0" err="1" smtClean="0"/>
              <a:t>height</a:t>
            </a:r>
            <a:r>
              <a:rPr lang="fi-FI" dirty="0" smtClean="0"/>
              <a:t>) of the </a:t>
            </a:r>
            <a:r>
              <a:rPr lang="fi-FI" dirty="0" err="1" smtClean="0"/>
              <a:t>receiver</a:t>
            </a:r>
            <a:r>
              <a:rPr lang="fi-FI" dirty="0" smtClean="0"/>
              <a:t>.</a:t>
            </a:r>
          </a:p>
          <a:p>
            <a:r>
              <a:rPr lang="fi-FI" dirty="0" smtClean="0"/>
              <a:t>The NMEA data is on the </a:t>
            </a:r>
            <a:r>
              <a:rPr lang="fi-FI" dirty="0" err="1" smtClean="0"/>
              <a:t>next</a:t>
            </a:r>
            <a:r>
              <a:rPr lang="fi-FI" dirty="0" smtClean="0"/>
              <a:t> </a:t>
            </a:r>
            <a:r>
              <a:rPr lang="fi-FI" dirty="0" err="1" smtClean="0"/>
              <a:t>page</a:t>
            </a:r>
            <a:r>
              <a:rPr lang="fi-FI" dirty="0" smtClean="0"/>
              <a:t> of </a:t>
            </a:r>
            <a:r>
              <a:rPr lang="fi-FI" dirty="0" err="1" smtClean="0"/>
              <a:t>this</a:t>
            </a:r>
            <a:r>
              <a:rPr lang="fi-FI" dirty="0" smtClean="0"/>
              <a:t> </a:t>
            </a:r>
            <a:r>
              <a:rPr lang="fi-FI" dirty="0" err="1" smtClean="0"/>
              <a:t>slide</a:t>
            </a:r>
            <a:r>
              <a:rPr lang="fi-FI" dirty="0" smtClean="0"/>
              <a:t> show (copy </a:t>
            </a:r>
            <a:r>
              <a:rPr lang="fi-FI" dirty="0" err="1" smtClean="0"/>
              <a:t>it</a:t>
            </a:r>
            <a:r>
              <a:rPr lang="fi-FI" dirty="0" smtClean="0"/>
              <a:t> to a </a:t>
            </a:r>
            <a:r>
              <a:rPr lang="fi-FI" dirty="0" err="1" smtClean="0"/>
              <a:t>text</a:t>
            </a:r>
            <a:r>
              <a:rPr lang="fi-FI" dirty="0" smtClean="0"/>
              <a:t> </a:t>
            </a:r>
            <a:r>
              <a:rPr lang="fi-FI" dirty="0" err="1" smtClean="0"/>
              <a:t>file</a:t>
            </a:r>
            <a:r>
              <a:rPr lang="fi-FI" dirty="0" smtClean="0"/>
              <a:t>)</a:t>
            </a:r>
          </a:p>
          <a:p>
            <a:r>
              <a:rPr lang="fi-FI" dirty="0" err="1" smtClean="0"/>
              <a:t>Altitude</a:t>
            </a:r>
            <a:r>
              <a:rPr lang="fi-FI" dirty="0" smtClean="0"/>
              <a:t> is </a:t>
            </a:r>
            <a:r>
              <a:rPr lang="fi-FI" dirty="0" err="1" smtClean="0"/>
              <a:t>somewhere</a:t>
            </a:r>
            <a:r>
              <a:rPr lang="fi-FI" dirty="0" smtClean="0"/>
              <a:t> in the $GPGGA </a:t>
            </a:r>
            <a:r>
              <a:rPr lang="fi-FI" dirty="0" err="1" smtClean="0"/>
              <a:t>message</a:t>
            </a:r>
            <a:r>
              <a:rPr lang="fi-FI" dirty="0" smtClean="0"/>
              <a:t>. </a:t>
            </a:r>
            <a:r>
              <a:rPr lang="fi-FI" dirty="0" err="1" smtClean="0"/>
              <a:t>Find</a:t>
            </a:r>
            <a:r>
              <a:rPr lang="fi-FI" dirty="0" smtClean="0"/>
              <a:t> the </a:t>
            </a:r>
            <a:r>
              <a:rPr lang="fi-FI" dirty="0" err="1" smtClean="0"/>
              <a:t>specification</a:t>
            </a:r>
            <a:r>
              <a:rPr lang="fi-FI" dirty="0" smtClean="0"/>
              <a:t> of NMEA </a:t>
            </a:r>
            <a:r>
              <a:rPr lang="fi-FI" dirty="0" err="1" smtClean="0"/>
              <a:t>from</a:t>
            </a:r>
            <a:r>
              <a:rPr lang="fi-FI" dirty="0" smtClean="0"/>
              <a:t> the internet</a:t>
            </a:r>
          </a:p>
          <a:p>
            <a:r>
              <a:rPr lang="fi-FI" dirty="0" smtClean="0"/>
              <a:t>Read the </a:t>
            </a:r>
            <a:r>
              <a:rPr lang="fi-FI" dirty="0" err="1" smtClean="0"/>
              <a:t>file</a:t>
            </a:r>
            <a:r>
              <a:rPr lang="fi-FI" dirty="0" smtClean="0"/>
              <a:t> </a:t>
            </a:r>
            <a:r>
              <a:rPr lang="fi-FI" dirty="0" err="1" smtClean="0"/>
              <a:t>one</a:t>
            </a:r>
            <a:r>
              <a:rPr lang="fi-FI" dirty="0" smtClean="0"/>
              <a:t> </a:t>
            </a:r>
            <a:r>
              <a:rPr lang="fi-FI" dirty="0" err="1" smtClean="0"/>
              <a:t>line</a:t>
            </a:r>
            <a:r>
              <a:rPr lang="fi-FI" dirty="0" smtClean="0"/>
              <a:t> at </a:t>
            </a:r>
            <a:r>
              <a:rPr lang="fi-FI" dirty="0" err="1" smtClean="0"/>
              <a:t>time</a:t>
            </a:r>
            <a:r>
              <a:rPr lang="fi-FI" dirty="0" smtClean="0"/>
              <a:t>. </a:t>
            </a:r>
            <a:r>
              <a:rPr lang="fi-FI" dirty="0" err="1" smtClean="0"/>
              <a:t>Try</a:t>
            </a:r>
            <a:r>
              <a:rPr lang="fi-FI" dirty="0" smtClean="0"/>
              <a:t> to </a:t>
            </a:r>
            <a:r>
              <a:rPr lang="fi-FI" dirty="0" err="1" smtClean="0"/>
              <a:t>use</a:t>
            </a:r>
            <a:r>
              <a:rPr lang="fi-FI" dirty="0" smtClean="0"/>
              <a:t> </a:t>
            </a:r>
            <a:r>
              <a:rPr lang="fi-FI" dirty="0" err="1" smtClean="0"/>
              <a:t>row.Split</a:t>
            </a:r>
            <a:r>
              <a:rPr lang="fi-FI" dirty="0" smtClean="0"/>
              <a:t> to </a:t>
            </a:r>
            <a:r>
              <a:rPr lang="fi-FI" dirty="0" err="1" smtClean="0"/>
              <a:t>split</a:t>
            </a:r>
            <a:r>
              <a:rPr lang="fi-FI" dirty="0" smtClean="0"/>
              <a:t> the </a:t>
            </a:r>
            <a:r>
              <a:rPr lang="fi-FI" dirty="0" err="1" smtClean="0"/>
              <a:t>string</a:t>
            </a:r>
            <a:r>
              <a:rPr lang="fi-FI" dirty="0" smtClean="0"/>
              <a:t> to </a:t>
            </a:r>
            <a:r>
              <a:rPr lang="fi-FI" dirty="0" err="1" smtClean="0"/>
              <a:t>pieces</a:t>
            </a:r>
            <a:r>
              <a:rPr lang="fi-FI" dirty="0" smtClean="0"/>
              <a:t>. </a:t>
            </a:r>
            <a:r>
              <a:rPr lang="fi-FI" dirty="0" err="1" smtClean="0"/>
              <a:t>Comma</a:t>
            </a:r>
            <a:r>
              <a:rPr lang="fi-FI" dirty="0" smtClean="0"/>
              <a:t> (,) is </a:t>
            </a:r>
            <a:r>
              <a:rPr lang="fi-FI" dirty="0" err="1" smtClean="0"/>
              <a:t>used</a:t>
            </a:r>
            <a:r>
              <a:rPr lang="fi-FI" dirty="0" smtClean="0"/>
              <a:t> as a </a:t>
            </a:r>
            <a:r>
              <a:rPr lang="fi-FI" dirty="0" err="1" smtClean="0"/>
              <a:t>separator</a:t>
            </a:r>
            <a:endParaRPr lang="fi-FI" dirty="0"/>
          </a:p>
        </p:txBody>
      </p:sp>
    </p:spTree>
    <p:extLst>
      <p:ext uri="{BB962C8B-B14F-4D97-AF65-F5344CB8AC3E}">
        <p14:creationId xmlns:p14="http://schemas.microsoft.com/office/powerpoint/2010/main" val="36912318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Instructions</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err="1" smtClean="0"/>
              <a:t>Make</a:t>
            </a:r>
            <a:r>
              <a:rPr lang="fi-FI" dirty="0" smtClean="0"/>
              <a:t> a </a:t>
            </a:r>
            <a:r>
              <a:rPr lang="fi-FI" dirty="0" err="1" smtClean="0"/>
              <a:t>first</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reads</a:t>
            </a:r>
            <a:r>
              <a:rPr lang="fi-FI" dirty="0" smtClean="0"/>
              <a:t> the </a:t>
            </a:r>
            <a:r>
              <a:rPr lang="fi-FI" dirty="0" err="1" smtClean="0"/>
              <a:t>file</a:t>
            </a:r>
            <a:r>
              <a:rPr lang="fi-FI" dirty="0" smtClean="0"/>
              <a:t> </a:t>
            </a:r>
            <a:r>
              <a:rPr lang="fi-FI" dirty="0" err="1" smtClean="0"/>
              <a:t>one</a:t>
            </a:r>
            <a:r>
              <a:rPr lang="fi-FI" dirty="0" smtClean="0"/>
              <a:t> </a:t>
            </a:r>
            <a:r>
              <a:rPr lang="fi-FI" dirty="0" err="1" smtClean="0"/>
              <a:t>line</a:t>
            </a:r>
            <a:r>
              <a:rPr lang="fi-FI" dirty="0" smtClean="0"/>
              <a:t> at </a:t>
            </a:r>
            <a:r>
              <a:rPr lang="fi-FI" dirty="0" err="1" smtClean="0"/>
              <a:t>time</a:t>
            </a:r>
            <a:endParaRPr lang="fi-FI" dirty="0" smtClean="0"/>
          </a:p>
          <a:p>
            <a:pPr lvl="1"/>
            <a:r>
              <a:rPr lang="fi-FI" dirty="0" smtClean="0"/>
              <a:t>Output the </a:t>
            </a:r>
            <a:r>
              <a:rPr lang="fi-FI" dirty="0" err="1" smtClean="0"/>
              <a:t>line</a:t>
            </a:r>
            <a:r>
              <a:rPr lang="fi-FI" dirty="0" smtClean="0"/>
              <a:t> to the </a:t>
            </a:r>
            <a:r>
              <a:rPr lang="fi-FI" dirty="0" err="1" smtClean="0"/>
              <a:t>screen</a:t>
            </a:r>
            <a:endParaRPr lang="fi-FI" dirty="0" smtClean="0"/>
          </a:p>
          <a:p>
            <a:r>
              <a:rPr lang="fi-FI" dirty="0" err="1" smtClean="0"/>
              <a:t>Modify</a:t>
            </a:r>
            <a:r>
              <a:rPr lang="fi-FI" dirty="0" smtClean="0"/>
              <a:t> the </a:t>
            </a:r>
            <a:r>
              <a:rPr lang="fi-FI" dirty="0" err="1" smtClean="0"/>
              <a:t>program</a:t>
            </a:r>
            <a:r>
              <a:rPr lang="fi-FI" dirty="0" smtClean="0"/>
              <a:t> </a:t>
            </a:r>
            <a:r>
              <a:rPr lang="fi-FI" dirty="0" err="1" smtClean="0"/>
              <a:t>so</a:t>
            </a:r>
            <a:r>
              <a:rPr lang="fi-FI" dirty="0" smtClean="0"/>
              <a:t> </a:t>
            </a:r>
            <a:r>
              <a:rPr lang="fi-FI" dirty="0" err="1" smtClean="0"/>
              <a:t>that</a:t>
            </a:r>
            <a:r>
              <a:rPr lang="fi-FI" dirty="0" smtClean="0"/>
              <a:t> </a:t>
            </a:r>
            <a:r>
              <a:rPr lang="fi-FI" dirty="0" err="1" smtClean="0"/>
              <a:t>it</a:t>
            </a:r>
            <a:r>
              <a:rPr lang="fi-FI" dirty="0" smtClean="0"/>
              <a:t> </a:t>
            </a:r>
            <a:r>
              <a:rPr lang="fi-FI" dirty="0" err="1" smtClean="0"/>
              <a:t>will</a:t>
            </a:r>
            <a:r>
              <a:rPr lang="fi-FI" dirty="0" smtClean="0"/>
              <a:t> </a:t>
            </a:r>
            <a:r>
              <a:rPr lang="fi-FI" dirty="0" err="1" smtClean="0"/>
              <a:t>take</a:t>
            </a:r>
            <a:r>
              <a:rPr lang="fi-FI" dirty="0" smtClean="0"/>
              <a:t> </a:t>
            </a:r>
            <a:r>
              <a:rPr lang="fi-FI" dirty="0" err="1" smtClean="0"/>
              <a:t>only</a:t>
            </a:r>
            <a:r>
              <a:rPr lang="fi-FI" dirty="0" smtClean="0"/>
              <a:t> the </a:t>
            </a:r>
            <a:r>
              <a:rPr lang="fi-FI" dirty="0" err="1" smtClean="0"/>
              <a:t>lines</a:t>
            </a:r>
            <a:r>
              <a:rPr lang="fi-FI" dirty="0" smtClean="0"/>
              <a:t> </a:t>
            </a:r>
            <a:r>
              <a:rPr lang="fi-FI" dirty="0" err="1" smtClean="0"/>
              <a:t>starting</a:t>
            </a:r>
            <a:r>
              <a:rPr lang="fi-FI" dirty="0" smtClean="0"/>
              <a:t> with $GPGGA</a:t>
            </a:r>
          </a:p>
          <a:p>
            <a:pPr lvl="1"/>
            <a:r>
              <a:rPr lang="fi-FI" dirty="0" err="1" smtClean="0"/>
              <a:t>string</a:t>
            </a:r>
            <a:r>
              <a:rPr lang="fi-FI" dirty="0" smtClean="0"/>
              <a:t> </a:t>
            </a:r>
            <a:r>
              <a:rPr lang="fi-FI" dirty="0" err="1" smtClean="0"/>
              <a:t>row</a:t>
            </a:r>
            <a:r>
              <a:rPr lang="fi-FI" dirty="0" smtClean="0"/>
              <a:t>;</a:t>
            </a:r>
          </a:p>
          <a:p>
            <a:pPr lvl="1"/>
            <a:r>
              <a:rPr lang="fi-FI" dirty="0" err="1" smtClean="0"/>
              <a:t>string</a:t>
            </a:r>
            <a:r>
              <a:rPr lang="fi-FI" dirty="0" smtClean="0"/>
              <a:t> </a:t>
            </a:r>
            <a:r>
              <a:rPr lang="fi-FI" dirty="0" err="1" smtClean="0"/>
              <a:t>preamble</a:t>
            </a:r>
            <a:r>
              <a:rPr lang="fi-FI" dirty="0" smtClean="0"/>
              <a:t> = </a:t>
            </a:r>
            <a:r>
              <a:rPr lang="fi-FI" dirty="0" err="1" smtClean="0"/>
              <a:t>row.SubString</a:t>
            </a:r>
            <a:r>
              <a:rPr lang="fi-FI" dirty="0" smtClean="0"/>
              <a:t>(?, ?);</a:t>
            </a:r>
          </a:p>
          <a:p>
            <a:pPr lvl="1"/>
            <a:r>
              <a:rPr lang="fi-FI" dirty="0" err="1" smtClean="0"/>
              <a:t>If</a:t>
            </a:r>
            <a:r>
              <a:rPr lang="fi-FI" dirty="0" smtClean="0"/>
              <a:t> (</a:t>
            </a:r>
            <a:r>
              <a:rPr lang="fi-FI" dirty="0" err="1" smtClean="0"/>
              <a:t>preamble.CompareTo(”$GPGGA</a:t>
            </a:r>
            <a:r>
              <a:rPr lang="fi-FI" dirty="0" smtClean="0"/>
              <a:t>”) == 0)</a:t>
            </a:r>
          </a:p>
          <a:p>
            <a:r>
              <a:rPr lang="fi-FI" dirty="0" err="1" smtClean="0"/>
              <a:t>Split</a:t>
            </a:r>
            <a:r>
              <a:rPr lang="fi-FI" dirty="0" smtClean="0"/>
              <a:t> the </a:t>
            </a:r>
            <a:r>
              <a:rPr lang="fi-FI" dirty="0" err="1" smtClean="0"/>
              <a:t>row</a:t>
            </a:r>
            <a:r>
              <a:rPr lang="fi-FI" dirty="0" smtClean="0"/>
              <a:t> to </a:t>
            </a:r>
            <a:r>
              <a:rPr lang="fi-FI" dirty="0" err="1" smtClean="0"/>
              <a:t>pieces</a:t>
            </a:r>
            <a:endParaRPr lang="fi-FI" dirty="0" smtClean="0"/>
          </a:p>
          <a:p>
            <a:pPr lvl="1"/>
            <a:r>
              <a:rPr lang="fi-FI" dirty="0" err="1"/>
              <a:t>s</a:t>
            </a:r>
            <a:r>
              <a:rPr lang="fi-FI" dirty="0" err="1" smtClean="0"/>
              <a:t>tring</a:t>
            </a:r>
            <a:r>
              <a:rPr lang="fi-FI" dirty="0" smtClean="0"/>
              <a:t>[] </a:t>
            </a:r>
            <a:r>
              <a:rPr lang="fi-FI" dirty="0" err="1" smtClean="0"/>
              <a:t>pieces</a:t>
            </a:r>
            <a:r>
              <a:rPr lang="fi-FI" dirty="0" smtClean="0"/>
              <a:t> = </a:t>
            </a:r>
            <a:r>
              <a:rPr lang="fi-FI" dirty="0" err="1"/>
              <a:t>r</a:t>
            </a:r>
            <a:r>
              <a:rPr lang="fi-FI" dirty="0" err="1" smtClean="0"/>
              <a:t>ow.Split</a:t>
            </a:r>
            <a:r>
              <a:rPr lang="fi-FI" dirty="0" smtClean="0"/>
              <a:t>(’,’);</a:t>
            </a:r>
            <a:endParaRPr lang="fi-FI" dirty="0"/>
          </a:p>
        </p:txBody>
      </p:sp>
    </p:spTree>
    <p:extLst>
      <p:ext uri="{BB962C8B-B14F-4D97-AF65-F5344CB8AC3E}">
        <p14:creationId xmlns:p14="http://schemas.microsoft.com/office/powerpoint/2010/main" val="9639796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NMEA DATA </a:t>
            </a:r>
            <a:r>
              <a:rPr lang="fi-FI" dirty="0" err="1" smtClean="0"/>
              <a:t>example</a:t>
            </a:r>
            <a:endParaRPr lang="fi-FI" dirty="0"/>
          </a:p>
        </p:txBody>
      </p:sp>
      <p:sp>
        <p:nvSpPr>
          <p:cNvPr id="3" name="Sisällön paikkamerkki 2"/>
          <p:cNvSpPr>
            <a:spLocks noGrp="1"/>
          </p:cNvSpPr>
          <p:nvPr>
            <p:ph idx="1"/>
          </p:nvPr>
        </p:nvSpPr>
        <p:spPr>
          <a:xfrm>
            <a:off x="457200" y="1600200"/>
            <a:ext cx="4572000" cy="4525963"/>
          </a:xfrm>
        </p:spPr>
        <p:txBody>
          <a:bodyPr>
            <a:normAutofit fontScale="25000" lnSpcReduction="20000"/>
          </a:bodyPr>
          <a:lstStyle/>
          <a:p>
            <a:r>
              <a:rPr lang="pt-BR" dirty="0"/>
              <a:t>$GPRMC,184332.07,A,1929.459,S,02410.381,E,74.00,16.78,210410,0.0,E,A*2B</a:t>
            </a:r>
            <a:br>
              <a:rPr lang="pt-BR" dirty="0"/>
            </a:br>
            <a:r>
              <a:rPr lang="pt-BR" dirty="0"/>
              <a:t>$GPGGA,184333.07,1929.439,S,02410.387,E,1,04,2.8,100.00,M,-33.9,M,,0000*65</a:t>
            </a:r>
            <a:br>
              <a:rPr lang="pt-BR" dirty="0"/>
            </a:br>
            <a:r>
              <a:rPr lang="pt-BR" dirty="0"/>
              <a:t>$GPGLL,1929.420,S,02410.393,E,184334.07,A,A*71</a:t>
            </a:r>
            <a:br>
              <a:rPr lang="pt-BR" dirty="0"/>
            </a:br>
            <a:r>
              <a:rPr lang="pt-BR" dirty="0"/>
              <a:t>$GPVTG,16.78,T,,M,74.00,N,137.05,K,A*36</a:t>
            </a:r>
            <a:br>
              <a:rPr lang="pt-BR" dirty="0"/>
            </a:br>
            <a:r>
              <a:rPr lang="pt-BR" dirty="0"/>
              <a:t>$GPRMC,184336.07,A,1929.380,S,02410.405,E,74.00,16.78,210410,0.0,E,A*27</a:t>
            </a:r>
            <a:br>
              <a:rPr lang="pt-BR" dirty="0"/>
            </a:br>
            <a:r>
              <a:rPr lang="pt-BR" dirty="0"/>
              <a:t>$GPGGA,184337.07,1929.361,S,02410.411,E,1,04,1.8,100.00,M,-33.9,M,,0000*60</a:t>
            </a:r>
            <a:br>
              <a:rPr lang="pt-BR" dirty="0"/>
            </a:br>
            <a:r>
              <a:rPr lang="pt-BR" dirty="0"/>
              <a:t>$GPGLL,1929.341,S,02410.417,E,184338.07,A,A*76</a:t>
            </a:r>
            <a:br>
              <a:rPr lang="pt-BR" dirty="0"/>
            </a:br>
            <a:r>
              <a:rPr lang="pt-BR" dirty="0"/>
              <a:t>$GPVTG,16.78,T,,M,74.00,N,137.05,K,A*36</a:t>
            </a:r>
            <a:br>
              <a:rPr lang="pt-BR" dirty="0"/>
            </a:br>
            <a:r>
              <a:rPr lang="pt-BR" dirty="0"/>
              <a:t>$GPRMC,184340.07,A,1929.301,S,02410.429,E,74.00,16.78,210410,0.0,E,A*21</a:t>
            </a:r>
            <a:br>
              <a:rPr lang="pt-BR" dirty="0"/>
            </a:br>
            <a:r>
              <a:rPr lang="pt-BR" dirty="0"/>
              <a:t>$GPGGA,184341.07,1929.282,S,02410.435,E,1,04,2.3,100.00,M,-33.9,M,,0000*63</a:t>
            </a:r>
            <a:br>
              <a:rPr lang="pt-BR" dirty="0"/>
            </a:br>
            <a:r>
              <a:rPr lang="pt-BR" dirty="0"/>
              <a:t>$GPGLL,1929.262,S,02410.441,E,184342.07,A,A*78</a:t>
            </a:r>
            <a:br>
              <a:rPr lang="pt-BR" dirty="0"/>
            </a:br>
            <a:r>
              <a:rPr lang="pt-BR" dirty="0"/>
              <a:t>$GPVTG,16.78,T,,M,74.00,N,137.05,K,A*36</a:t>
            </a:r>
            <a:br>
              <a:rPr lang="pt-BR" dirty="0"/>
            </a:br>
            <a:r>
              <a:rPr lang="pt-BR" dirty="0"/>
              <a:t>$GPRMC,184344.07,A,1929.223,S,02410.452,E,74.00,16.78,210410,0.0,E,A*28</a:t>
            </a:r>
            <a:br>
              <a:rPr lang="pt-BR" dirty="0"/>
            </a:br>
            <a:r>
              <a:rPr lang="pt-BR" dirty="0"/>
              <a:t>$GPGGA,184345.64,1929.203,S,02410.458,E,1,04,2.3,100.00,M,-33.9,M,,0000*60</a:t>
            </a:r>
            <a:br>
              <a:rPr lang="pt-BR" dirty="0"/>
            </a:br>
            <a:r>
              <a:rPr lang="pt-BR" dirty="0"/>
              <a:t>$GPGLL,1929.183,S,02410.464,E,184346.07,A,A*77</a:t>
            </a:r>
            <a:br>
              <a:rPr lang="pt-BR" dirty="0"/>
            </a:br>
            <a:r>
              <a:rPr lang="pt-BR" dirty="0"/>
              <a:t>$GPVTG,16.78,T,,M,74.00,N,137.05,K,A*36</a:t>
            </a:r>
            <a:br>
              <a:rPr lang="pt-BR" dirty="0"/>
            </a:br>
            <a:r>
              <a:rPr lang="pt-BR" dirty="0"/>
              <a:t>$GPRMC,184348.07,A,1929.144,S,02410.476,E,74.00,16.78,210410,0.0,E,A*20</a:t>
            </a:r>
            <a:br>
              <a:rPr lang="pt-BR" dirty="0"/>
            </a:br>
            <a:r>
              <a:rPr lang="pt-BR" dirty="0"/>
              <a:t>$GPGGA,184349.07,1929.124,S,02410.482,E,1,04,1.4,100.00,M,-33.9,M,,0000*6C</a:t>
            </a:r>
            <a:br>
              <a:rPr lang="pt-BR" dirty="0"/>
            </a:br>
            <a:r>
              <a:rPr lang="pt-BR" dirty="0"/>
              <a:t>$GPGLL,1929.104,S,02410.488,E,184350.07,A,A*7D</a:t>
            </a:r>
            <a:br>
              <a:rPr lang="pt-BR" dirty="0"/>
            </a:br>
            <a:r>
              <a:rPr lang="pt-BR" dirty="0"/>
              <a:t>$GPVTG,16.78,T,,M,74.00,N,137.05,K,A*36</a:t>
            </a:r>
            <a:br>
              <a:rPr lang="pt-BR" dirty="0"/>
            </a:br>
            <a:r>
              <a:rPr lang="pt-BR" dirty="0"/>
              <a:t>$GPRMC,184352.07,A,1929.065,S,02410.500,E,74.00,16.78,210410,0.0,E,A*29</a:t>
            </a:r>
            <a:br>
              <a:rPr lang="pt-BR" dirty="0"/>
            </a:br>
            <a:r>
              <a:rPr lang="pt-BR" dirty="0"/>
              <a:t>$GPGGA,184353.07,1929.045,S,02410.506,E,1,04,2.6,100.00,M,-33.9,M,,0000*6D</a:t>
            </a:r>
            <a:br>
              <a:rPr lang="pt-BR" dirty="0"/>
            </a:br>
            <a:r>
              <a:rPr lang="pt-BR" dirty="0"/>
              <a:t>$GPGLL,1929.026,S,02410.512,E,184354.07,A,A*7A</a:t>
            </a:r>
            <a:br>
              <a:rPr lang="pt-BR" dirty="0"/>
            </a:br>
            <a:r>
              <a:rPr lang="pt-BR" dirty="0"/>
              <a:t>$GPVTG,16.78,T,,M,74.00,N,137.05,K,A*36</a:t>
            </a:r>
            <a:br>
              <a:rPr lang="pt-BR" dirty="0"/>
            </a:br>
            <a:r>
              <a:rPr lang="pt-BR" dirty="0"/>
              <a:t>$GPRMC,184356.07,A,1928.986,S,02410.524,E,74.00,16.78,210410,0.0,E,A*2E</a:t>
            </a:r>
            <a:br>
              <a:rPr lang="pt-BR" dirty="0"/>
            </a:br>
            <a:r>
              <a:rPr lang="pt-BR" dirty="0"/>
              <a:t>$GPGGA,184357.08,1928.967,S,02410.530,E,1,04,1.9,100.00,M,-33.9,M,,0000*67</a:t>
            </a:r>
            <a:br>
              <a:rPr lang="pt-BR" dirty="0"/>
            </a:br>
            <a:r>
              <a:rPr lang="pt-BR" dirty="0"/>
              <a:t>$GPGLL,1928.947,S,02410.536,E,184358.08,A,A*70</a:t>
            </a:r>
            <a:br>
              <a:rPr lang="pt-BR" dirty="0"/>
            </a:br>
            <a:r>
              <a:rPr lang="pt-BR" dirty="0"/>
              <a:t>$GPVTG,16.78,T,,M,74.00,N,137.05,K,A*36</a:t>
            </a:r>
            <a:br>
              <a:rPr lang="pt-BR" dirty="0"/>
            </a:br>
            <a:r>
              <a:rPr lang="pt-BR" dirty="0"/>
              <a:t>$GPRMC,184400.08,A,1928.907,S,02410.547,E,74.00,16.78,210410,0.0,E,A*29</a:t>
            </a:r>
            <a:br>
              <a:rPr lang="pt-BR" dirty="0"/>
            </a:br>
            <a:r>
              <a:rPr lang="pt-BR" dirty="0"/>
              <a:t>$GPGGA,184401.08,1928.888,S,02410.553,E,1,04,2.2,100.00,M,-33.9,M,,0000*6E</a:t>
            </a:r>
            <a:br>
              <a:rPr lang="pt-BR" dirty="0"/>
            </a:br>
            <a:r>
              <a:rPr lang="pt-BR" dirty="0"/>
              <a:t>$GPGLL,1928.868,S,02410.559,E,184402.08,A,A*7D</a:t>
            </a:r>
            <a:br>
              <a:rPr lang="pt-BR" dirty="0"/>
            </a:br>
            <a:r>
              <a:rPr lang="pt-BR" dirty="0"/>
              <a:t>$GPVTG,16.78,T,,M,74.00,N,137.05,K,A*36</a:t>
            </a:r>
            <a:br>
              <a:rPr lang="pt-BR" dirty="0"/>
            </a:br>
            <a:r>
              <a:rPr lang="pt-BR" dirty="0"/>
              <a:t>$GPRMC,184404.08,A,1928.829,S,02410.571,E,74.00,16.78,210410,0.0,E,A*25</a:t>
            </a:r>
            <a:br>
              <a:rPr lang="pt-BR" dirty="0"/>
            </a:br>
            <a:r>
              <a:rPr lang="pt-BR" dirty="0"/>
              <a:t>$GPGGA,184405.08,1928.809,S,02410.577,E,1,04,1.1,100.00,M,-33.9,M,,0000*65</a:t>
            </a:r>
            <a:br>
              <a:rPr lang="pt-BR" dirty="0"/>
            </a:br>
            <a:r>
              <a:rPr lang="pt-BR" dirty="0"/>
              <a:t>$GPGLL,1928.789,S,02410.583,E,184406.08,A,A*7E</a:t>
            </a:r>
            <a:br>
              <a:rPr lang="pt-BR" dirty="0"/>
            </a:br>
            <a:r>
              <a:rPr lang="pt-BR" dirty="0"/>
              <a:t>$GPVTG,16.78,T,,M,74.00,N,137.05,K,A*36</a:t>
            </a:r>
            <a:br>
              <a:rPr lang="pt-BR" dirty="0"/>
            </a:br>
            <a:r>
              <a:rPr lang="pt-BR" dirty="0"/>
              <a:t>$GPRMC,184408.08,A,1928.750,S,02410.595,E,74.00,16.78,210410,0.0,E,A*22</a:t>
            </a:r>
            <a:br>
              <a:rPr lang="pt-BR" dirty="0"/>
            </a:br>
            <a:r>
              <a:rPr lang="pt-BR" dirty="0"/>
              <a:t>$GPGGA,184409.08,1928.730,S,02410.601,E,1,04,2.8,100.00,M,-33.9,M,,0000*64</a:t>
            </a:r>
            <a:br>
              <a:rPr lang="pt-BR" dirty="0"/>
            </a:br>
            <a:r>
              <a:rPr lang="pt-BR" dirty="0"/>
              <a:t>$GPGLL,1928.710,S,02410.607,E,184410.08,A,A*76</a:t>
            </a:r>
            <a:br>
              <a:rPr lang="pt-BR" dirty="0"/>
            </a:br>
            <a:r>
              <a:rPr lang="pt-BR" dirty="0"/>
              <a:t>$GPVTG,16.78,T,,M,74.00,N,137.05,K,A*36</a:t>
            </a:r>
            <a:br>
              <a:rPr lang="pt-BR" dirty="0"/>
            </a:br>
            <a:r>
              <a:rPr lang="pt-BR" dirty="0"/>
              <a:t>$GPRMC,184412.08,A,1928.671,S,02410.619,E,74.00,16.78,210410,0.0,E,A*2C</a:t>
            </a:r>
            <a:br>
              <a:rPr lang="pt-BR" dirty="0"/>
            </a:br>
            <a:r>
              <a:rPr lang="pt-BR" dirty="0"/>
              <a:t>$GPGGA,184413.08,1928.651,S,02410.625,E,1,04,2.3,100.00,M,-33.9,M,,0000*64</a:t>
            </a:r>
            <a:br>
              <a:rPr lang="pt-BR" dirty="0"/>
            </a:br>
            <a:r>
              <a:rPr lang="pt-BR" dirty="0"/>
              <a:t>$GPGLL,1928.632,S,02410.630,E,184414.08,A,A*77</a:t>
            </a:r>
            <a:br>
              <a:rPr lang="pt-BR" dirty="0"/>
            </a:br>
            <a:r>
              <a:rPr lang="pt-BR" dirty="0"/>
              <a:t>$GPVTG,16.78,T,,M,74.00,N,137.05,K,A*36</a:t>
            </a:r>
            <a:br>
              <a:rPr lang="pt-BR" dirty="0"/>
            </a:br>
            <a:r>
              <a:rPr lang="pt-BR" dirty="0"/>
              <a:t>$GPRMC,184416.08,A,1928.592,S,02410.642,E,74.00,16.78,210410,0.0,E,A*28</a:t>
            </a:r>
            <a:br>
              <a:rPr lang="pt-BR" dirty="0"/>
            </a:br>
            <a:r>
              <a:rPr lang="pt-BR" dirty="0"/>
              <a:t>$GPGGA,184417.08,1928.573,S,02410.648,E,1,04,2.1,100.00,M,-33.9,M,,0000*6A</a:t>
            </a:r>
            <a:br>
              <a:rPr lang="pt-BR" dirty="0"/>
            </a:br>
            <a:r>
              <a:rPr lang="pt-BR" dirty="0"/>
              <a:t>$GPGLL,1928.553,S,02410.654,E,184418.08,A,A*7D</a:t>
            </a:r>
            <a:br>
              <a:rPr lang="pt-BR" dirty="0"/>
            </a:br>
            <a:r>
              <a:rPr lang="pt-BR" dirty="0"/>
              <a:t>$GPVTG,16.78,T,,M,74.00,N,137.05,K,A*36</a:t>
            </a:r>
            <a:br>
              <a:rPr lang="pt-BR" dirty="0"/>
            </a:br>
            <a:r>
              <a:rPr lang="pt-BR" dirty="0"/>
              <a:t>$GPRMC,184420.08,A,1928.513,S,02410.666,E,74.00,16.78,210410,0.0,E,A*22</a:t>
            </a:r>
            <a:br>
              <a:rPr lang="pt-BR" dirty="0"/>
            </a:br>
            <a:r>
              <a:rPr lang="pt-BR" dirty="0"/>
              <a:t>$GPGGA,184421.08,1928.494,S,02410.672,E,1,04,2.2,100.00,M,-33.9,M,,0000*6D</a:t>
            </a:r>
            <a:br>
              <a:rPr lang="pt-BR" dirty="0"/>
            </a:br>
            <a:r>
              <a:rPr lang="pt-BR" dirty="0"/>
              <a:t>$GPGLL,1928.474,S,02410.678,E,184422.08,A,A*7E</a:t>
            </a:r>
            <a:br>
              <a:rPr lang="pt-BR" dirty="0"/>
            </a:br>
            <a:r>
              <a:rPr lang="pt-BR" dirty="0"/>
              <a:t>$GPVTG,16.78,T,,M,74.00,N,137.05,K,A*36</a:t>
            </a:r>
            <a:br>
              <a:rPr lang="pt-BR" dirty="0"/>
            </a:br>
            <a:r>
              <a:rPr lang="pt-BR" dirty="0"/>
              <a:t>$GPRMC,184424.08,A,1928.435,S,02410.690,E,74.00,16.78,210410,0.0,E,A*2A</a:t>
            </a:r>
            <a:br>
              <a:rPr lang="pt-BR" dirty="0"/>
            </a:br>
            <a:r>
              <a:rPr lang="pt-BR" dirty="0"/>
              <a:t>$GPGGA,184425.08,1928.415,S,02410.696,E,1,04,2.2,100.00,M,-33.9,M,,0000*6A</a:t>
            </a:r>
            <a:br>
              <a:rPr lang="pt-BR" dirty="0"/>
            </a:br>
            <a:r>
              <a:rPr lang="pt-BR" dirty="0"/>
              <a:t>$GPGLL,1928.395,S,02410.702,E,184426.08,A,A*7E</a:t>
            </a:r>
            <a:br>
              <a:rPr lang="pt-BR" dirty="0"/>
            </a:br>
            <a:r>
              <a:rPr lang="pt-BR" dirty="0"/>
              <a:t>$GPVTG,16.78,T,,M,74.00,N,137.05,K,A*36</a:t>
            </a:r>
            <a:br>
              <a:rPr lang="pt-BR" dirty="0"/>
            </a:br>
            <a:r>
              <a:rPr lang="pt-BR" dirty="0"/>
              <a:t>$GPRMC,184428.08,A,1928.356,S,02410.714,E,74.00,16.78,210410,0.0,E,A*29</a:t>
            </a:r>
            <a:br>
              <a:rPr lang="pt-BR" dirty="0"/>
            </a:br>
            <a:r>
              <a:rPr lang="pt-BR" dirty="0"/>
              <a:t>$GPGGA,184429.08,1928.336,S,02410.720,E,1,04,1.0,100.00,M,-33.9,M,,0000*6D</a:t>
            </a:r>
            <a:br>
              <a:rPr lang="pt-BR" dirty="0"/>
            </a:br>
            <a:r>
              <a:rPr lang="pt-BR" dirty="0"/>
              <a:t>$GPGLL,1928.316,S,02410.725,E,184430.08,A,A*77</a:t>
            </a:r>
            <a:br>
              <a:rPr lang="pt-BR" dirty="0"/>
            </a:br>
            <a:r>
              <a:rPr lang="pt-BR" dirty="0"/>
              <a:t>$GPVTG,16.78,T,,M,74.00,N,137.05,K,A*36</a:t>
            </a:r>
            <a:br>
              <a:rPr lang="pt-BR" dirty="0"/>
            </a:br>
            <a:r>
              <a:rPr lang="pt-BR" dirty="0"/>
              <a:t>$GPRMC,184432.08,A,1928.277,S,02410.737,E,74.00,16.78,210410,0.0,E,A*21</a:t>
            </a:r>
            <a:br>
              <a:rPr lang="pt-BR" dirty="0"/>
            </a:br>
            <a:r>
              <a:rPr lang="pt-BR" dirty="0"/>
              <a:t>$GPGGA,184433.08,1928.257,S,02410.743,E,1,04,1.9,100.00,M,-33.9,M,,0000*6C</a:t>
            </a:r>
            <a:br>
              <a:rPr lang="pt-BR" dirty="0"/>
            </a:br>
            <a:r>
              <a:rPr lang="pt-BR" dirty="0"/>
              <a:t>$GPGLL,1928.238,S,02410.749,E,184434.08,A,A*74</a:t>
            </a:r>
            <a:br>
              <a:rPr lang="pt-BR" dirty="0"/>
            </a:br>
            <a:r>
              <a:rPr lang="pt-BR" dirty="0"/>
              <a:t>$GPVTG,16.78,T,,M,74.00,N,137.05,K,A*36</a:t>
            </a:r>
            <a:br>
              <a:rPr lang="pt-BR" dirty="0"/>
            </a:br>
            <a:r>
              <a:rPr lang="pt-BR" dirty="0"/>
              <a:t>$GPRMC,184436.08,A,1928.198,S,02410.761,E,74.00,16.78,210410,0.0,E,A*24</a:t>
            </a:r>
            <a:br>
              <a:rPr lang="pt-BR" dirty="0"/>
            </a:br>
            <a:r>
              <a:rPr lang="pt-BR" dirty="0"/>
              <a:t>$GPGGA,184437.08,1928.178,S,02410.767,E,1,04,2.4,100.00,M,-33.9,M,,0000*6E</a:t>
            </a:r>
            <a:br>
              <a:rPr lang="pt-BR" dirty="0"/>
            </a:br>
            <a:r>
              <a:rPr lang="pt-BR" dirty="0"/>
              <a:t>$GPGLL,1928.159,S,02410.773,E,184438.08,A,A*75</a:t>
            </a:r>
            <a:br>
              <a:rPr lang="pt-BR" dirty="0"/>
            </a:br>
            <a:r>
              <a:rPr lang="pt-BR" dirty="0"/>
              <a:t>$GPVTG,16.78,T,,M,74.00,N,137.05,K,A*36</a:t>
            </a:r>
            <a:br>
              <a:rPr lang="pt-BR" dirty="0"/>
            </a:br>
            <a:r>
              <a:rPr lang="pt-BR" dirty="0"/>
              <a:t>$GPRMC,184440.08,A,1928.119,S,02410.785,E,74.00,16.78,210410,0.0,E,A*26</a:t>
            </a:r>
            <a:br>
              <a:rPr lang="pt-BR" dirty="0"/>
            </a:br>
            <a:r>
              <a:rPr lang="pt-BR" dirty="0"/>
              <a:t>$GPGGA,184441.08,1928.100,S,02410.791,E,1,04,2.4,100.00,M,-33.9,M,,0000*69</a:t>
            </a:r>
            <a:br>
              <a:rPr lang="pt-BR" dirty="0"/>
            </a:br>
            <a:r>
              <a:rPr lang="pt-BR" dirty="0"/>
              <a:t>$GPGLL,1928.080,S,02410.797,E,184442.08,A,A*77</a:t>
            </a:r>
            <a:br>
              <a:rPr lang="pt-BR" dirty="0"/>
            </a:br>
            <a:r>
              <a:rPr lang="pt-BR" dirty="0"/>
              <a:t>$GPVTG,16.78,T,,M,74.00,N,137.05,K,A*36</a:t>
            </a:r>
            <a:br>
              <a:rPr lang="pt-BR" dirty="0"/>
            </a:br>
            <a:r>
              <a:rPr lang="pt-BR" dirty="0"/>
              <a:t>$GPRMC,184444.08,A,1928.041,S,02410.809,E,74.00,16.78,210410,0.0,E,A*25</a:t>
            </a:r>
            <a:br>
              <a:rPr lang="pt-BR" dirty="0"/>
            </a:br>
            <a:r>
              <a:rPr lang="pt-BR" dirty="0"/>
              <a:t>$GPGGA,184445.08,1928.021,S,02410.814,E,1,04,2.7,100.00,M,-33.9,M,,0000*6E</a:t>
            </a:r>
            <a:br>
              <a:rPr lang="pt-BR" dirty="0"/>
            </a:br>
            <a:r>
              <a:rPr lang="pt-BR" dirty="0"/>
              <a:t>$GPGLL,1928.001,S,02410.820,E,184446.08,A,A*79</a:t>
            </a:r>
            <a:br>
              <a:rPr lang="pt-BR" dirty="0"/>
            </a:br>
            <a:r>
              <a:rPr lang="pt-BR" dirty="0"/>
              <a:t>$GPVTG,16.78,T,,M,74.00,N,137.05,K,A*36</a:t>
            </a:r>
            <a:br>
              <a:rPr lang="pt-BR" dirty="0"/>
            </a:br>
            <a:r>
              <a:rPr lang="pt-BR" dirty="0"/>
              <a:t>$GPRMC,184448.08,A,1927.962,S,02410.832,E,74.00,16.78,210410,0.0,E,A*26</a:t>
            </a:r>
            <a:br>
              <a:rPr lang="pt-BR" dirty="0"/>
            </a:br>
            <a:r>
              <a:rPr lang="pt-BR" dirty="0"/>
              <a:t>$GPGGA,184449.08,1927.942,S,02410.838,E,1,04,1.7,100.00,M,-33.9,M,,0000*6C</a:t>
            </a:r>
            <a:br>
              <a:rPr lang="pt-BR" dirty="0"/>
            </a:br>
            <a:r>
              <a:rPr lang="pt-BR" dirty="0"/>
              <a:t>$GPGLL,1927.922,S,02410.844,E,184450.08,A,A*7B</a:t>
            </a:r>
            <a:br>
              <a:rPr lang="pt-BR" dirty="0"/>
            </a:br>
            <a:r>
              <a:rPr lang="pt-BR" dirty="0"/>
              <a:t>$GPVTG,16.78,T,,M,74.00,N,137.05,K,A*36</a:t>
            </a:r>
            <a:endParaRPr lang="fi-FI" dirty="0"/>
          </a:p>
        </p:txBody>
      </p:sp>
      <p:sp>
        <p:nvSpPr>
          <p:cNvPr id="4" name="Tekstiruutu 3"/>
          <p:cNvSpPr txBox="1"/>
          <p:nvPr/>
        </p:nvSpPr>
        <p:spPr>
          <a:xfrm>
            <a:off x="5410200" y="2057400"/>
            <a:ext cx="2867323" cy="369332"/>
          </a:xfrm>
          <a:prstGeom prst="rect">
            <a:avLst/>
          </a:prstGeom>
          <a:noFill/>
        </p:spPr>
        <p:txBody>
          <a:bodyPr wrap="none" rtlCol="0">
            <a:spAutoFit/>
          </a:bodyPr>
          <a:lstStyle/>
          <a:p>
            <a:r>
              <a:rPr lang="fi-FI" dirty="0" smtClean="0"/>
              <a:t>Copy the data to the </a:t>
            </a:r>
            <a:r>
              <a:rPr lang="fi-FI" dirty="0" err="1" smtClean="0"/>
              <a:t>text</a:t>
            </a:r>
            <a:r>
              <a:rPr lang="fi-FI" dirty="0" smtClean="0"/>
              <a:t> </a:t>
            </a:r>
            <a:r>
              <a:rPr lang="fi-FI" dirty="0" err="1" smtClean="0"/>
              <a:t>file</a:t>
            </a:r>
            <a:endParaRPr lang="fi-FI" dirty="0"/>
          </a:p>
        </p:txBody>
      </p:sp>
    </p:spTree>
    <p:extLst>
      <p:ext uri="{BB962C8B-B14F-4D97-AF65-F5344CB8AC3E}">
        <p14:creationId xmlns:p14="http://schemas.microsoft.com/office/powerpoint/2010/main" val="148800395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endParaRPr lang="fi-FI"/>
          </a:p>
        </p:txBody>
      </p:sp>
      <p:sp>
        <p:nvSpPr>
          <p:cNvPr id="3" name="Sisällön paikkamerkki 2"/>
          <p:cNvSpPr>
            <a:spLocks noGrp="1"/>
          </p:cNvSpPr>
          <p:nvPr>
            <p:ph idx="1"/>
          </p:nvPr>
        </p:nvSpPr>
        <p:spPr/>
        <p:txBody>
          <a:bodyPr/>
          <a:lstStyle/>
          <a:p>
            <a:r>
              <a:rPr lang="pt-BR" dirty="0"/>
              <a:t>$GPGGA,184333.07,1929.439,S,02410.387,E,1,04,2.8,100.00,M,-33.9,M,,0000*65</a:t>
            </a:r>
            <a:br>
              <a:rPr lang="pt-BR" dirty="0"/>
            </a:br>
            <a:endParaRPr lang="fi-FI" dirty="0"/>
          </a:p>
        </p:txBody>
      </p:sp>
    </p:spTree>
    <p:extLst>
      <p:ext uri="{BB962C8B-B14F-4D97-AF65-F5344CB8AC3E}">
        <p14:creationId xmlns:p14="http://schemas.microsoft.com/office/powerpoint/2010/main" val="348643778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Methods</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4020381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Links</a:t>
            </a:r>
            <a:endParaRPr lang="fi-FI" dirty="0"/>
          </a:p>
        </p:txBody>
      </p:sp>
      <p:sp>
        <p:nvSpPr>
          <p:cNvPr id="3" name="Sisällön paikkamerkki 2"/>
          <p:cNvSpPr>
            <a:spLocks noGrp="1"/>
          </p:cNvSpPr>
          <p:nvPr>
            <p:ph idx="1"/>
          </p:nvPr>
        </p:nvSpPr>
        <p:spPr/>
        <p:txBody>
          <a:bodyPr/>
          <a:lstStyle/>
          <a:p>
            <a:r>
              <a:rPr lang="fi-FI" smtClean="0">
                <a:hlinkClick r:id="rId2"/>
              </a:rPr>
              <a:t>http://www.c-sharpcorner.com/UploadFile/myoussef/CSharpMethodsP_111152005003025AM/CSharpMethodsP_1.aspx</a:t>
            </a:r>
            <a:r>
              <a:rPr lang="fi-FI" smtClean="0"/>
              <a:t> </a:t>
            </a:r>
            <a:endParaRPr lang="fi-FI"/>
          </a:p>
        </p:txBody>
      </p:sp>
    </p:spTree>
    <p:extLst>
      <p:ext uri="{BB962C8B-B14F-4D97-AF65-F5344CB8AC3E}">
        <p14:creationId xmlns:p14="http://schemas.microsoft.com/office/powerpoint/2010/main" val="104238341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Introduction to Functions (Methods)</a:t>
            </a:r>
            <a:endParaRPr lang="en-US" dirty="0"/>
          </a:p>
        </p:txBody>
      </p:sp>
      <p:sp>
        <p:nvSpPr>
          <p:cNvPr id="3" name="Sisällön paikkamerkki 2"/>
          <p:cNvSpPr>
            <a:spLocks noGrp="1"/>
          </p:cNvSpPr>
          <p:nvPr>
            <p:ph idx="1"/>
          </p:nvPr>
        </p:nvSpPr>
        <p:spPr/>
        <p:txBody>
          <a:bodyPr>
            <a:normAutofit lnSpcReduction="10000"/>
          </a:bodyPr>
          <a:lstStyle/>
          <a:p>
            <a:r>
              <a:rPr lang="en-US" dirty="0" smtClean="0"/>
              <a:t>A complex problem is often easier to solve by dividing it into several smaller parts.</a:t>
            </a:r>
          </a:p>
          <a:p>
            <a:r>
              <a:rPr lang="en-US" dirty="0" smtClean="0"/>
              <a:t>Dividing the program code into separate methods makes the program code more modular and easier to understand</a:t>
            </a:r>
          </a:p>
          <a:p>
            <a:r>
              <a:rPr lang="en-US" dirty="0" smtClean="0"/>
              <a:t>Building modularity to the program by utilizing the methods is called </a:t>
            </a:r>
            <a:r>
              <a:rPr lang="en-US" b="1" dirty="0" smtClean="0"/>
              <a:t>structural </a:t>
            </a:r>
            <a:r>
              <a:rPr lang="en-US" dirty="0" smtClean="0"/>
              <a:t>programming. (Another concept to improve the modularity further is called object oriented programming)</a:t>
            </a:r>
          </a:p>
          <a:p>
            <a:endParaRPr lang="en-US" dirty="0"/>
          </a:p>
        </p:txBody>
      </p:sp>
    </p:spTree>
    <p:extLst>
      <p:ext uri="{BB962C8B-B14F-4D97-AF65-F5344CB8AC3E}">
        <p14:creationId xmlns:p14="http://schemas.microsoft.com/office/powerpoint/2010/main" val="3600148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Comments</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smtClean="0"/>
              <a:t>The </a:t>
            </a:r>
            <a:r>
              <a:rPr lang="fi-FI" dirty="0" err="1" smtClean="0"/>
              <a:t>program</a:t>
            </a:r>
            <a:r>
              <a:rPr lang="fi-FI" dirty="0" smtClean="0"/>
              <a:t> </a:t>
            </a:r>
            <a:r>
              <a:rPr lang="fi-FI" dirty="0" err="1" smtClean="0"/>
              <a:t>code</a:t>
            </a:r>
            <a:r>
              <a:rPr lang="fi-FI" dirty="0" smtClean="0"/>
              <a:t> </a:t>
            </a:r>
            <a:r>
              <a:rPr lang="fi-FI" dirty="0" err="1" smtClean="0"/>
              <a:t>may</a:t>
            </a:r>
            <a:r>
              <a:rPr lang="fi-FI" dirty="0" smtClean="0"/>
              <a:t> </a:t>
            </a:r>
            <a:r>
              <a:rPr lang="fi-FI" dirty="0" err="1" smtClean="0"/>
              <a:t>contain</a:t>
            </a:r>
            <a:r>
              <a:rPr lang="fi-FI" dirty="0" smtClean="0"/>
              <a:t> </a:t>
            </a:r>
            <a:r>
              <a:rPr lang="fi-FI" dirty="0" err="1" smtClean="0"/>
              <a:t>comments</a:t>
            </a:r>
            <a:r>
              <a:rPr lang="fi-FI" dirty="0" smtClean="0"/>
              <a:t>. </a:t>
            </a:r>
            <a:r>
              <a:rPr lang="fi-FI" dirty="0" err="1" smtClean="0"/>
              <a:t>Comments</a:t>
            </a:r>
            <a:r>
              <a:rPr lang="fi-FI" dirty="0" smtClean="0"/>
              <a:t> </a:t>
            </a:r>
            <a:r>
              <a:rPr lang="fi-FI" dirty="0" err="1" smtClean="0"/>
              <a:t>are</a:t>
            </a:r>
            <a:r>
              <a:rPr lang="fi-FI" dirty="0" smtClean="0"/>
              <a:t> </a:t>
            </a:r>
            <a:r>
              <a:rPr lang="fi-FI" dirty="0" err="1" smtClean="0"/>
              <a:t>usually</a:t>
            </a:r>
            <a:r>
              <a:rPr lang="fi-FI" dirty="0" smtClean="0"/>
              <a:t> </a:t>
            </a:r>
            <a:r>
              <a:rPr lang="fi-FI" dirty="0" err="1" smtClean="0"/>
              <a:t>used</a:t>
            </a:r>
            <a:r>
              <a:rPr lang="fi-FI" dirty="0" smtClean="0"/>
              <a:t> to </a:t>
            </a:r>
            <a:r>
              <a:rPr lang="fi-FI" dirty="0" err="1" smtClean="0"/>
              <a:t>document</a:t>
            </a:r>
            <a:r>
              <a:rPr lang="fi-FI" dirty="0" smtClean="0"/>
              <a:t> the </a:t>
            </a:r>
            <a:r>
              <a:rPr lang="fi-FI" dirty="0" err="1" smtClean="0"/>
              <a:t>code</a:t>
            </a:r>
            <a:r>
              <a:rPr lang="fi-FI" dirty="0" smtClean="0"/>
              <a:t> (to </a:t>
            </a:r>
            <a:r>
              <a:rPr lang="fi-FI" dirty="0" err="1" smtClean="0"/>
              <a:t>make</a:t>
            </a:r>
            <a:r>
              <a:rPr lang="fi-FI" dirty="0" smtClean="0"/>
              <a:t> </a:t>
            </a:r>
            <a:r>
              <a:rPr lang="fi-FI" dirty="0" err="1" smtClean="0"/>
              <a:t>it</a:t>
            </a:r>
            <a:r>
              <a:rPr lang="fi-FI" dirty="0" smtClean="0"/>
              <a:t> </a:t>
            </a:r>
            <a:r>
              <a:rPr lang="fi-FI" dirty="0" err="1" smtClean="0"/>
              <a:t>easier</a:t>
            </a:r>
            <a:r>
              <a:rPr lang="fi-FI" dirty="0" smtClean="0"/>
              <a:t> to </a:t>
            </a:r>
            <a:r>
              <a:rPr lang="fi-FI" dirty="0" err="1" smtClean="0"/>
              <a:t>understand</a:t>
            </a:r>
            <a:r>
              <a:rPr lang="fi-FI" dirty="0" smtClean="0"/>
              <a:t>)</a:t>
            </a:r>
          </a:p>
          <a:p>
            <a:r>
              <a:rPr lang="fi-FI" dirty="0" err="1" smtClean="0"/>
              <a:t>Comments</a:t>
            </a:r>
            <a:r>
              <a:rPr lang="fi-FI" dirty="0" smtClean="0"/>
              <a:t> </a:t>
            </a:r>
            <a:r>
              <a:rPr lang="fi-FI" dirty="0" err="1" smtClean="0"/>
              <a:t>are</a:t>
            </a:r>
            <a:r>
              <a:rPr lang="fi-FI" dirty="0" smtClean="0"/>
              <a:t> </a:t>
            </a:r>
            <a:r>
              <a:rPr lang="fi-FI" dirty="0" err="1" smtClean="0"/>
              <a:t>not</a:t>
            </a:r>
            <a:r>
              <a:rPr lang="fi-FI" dirty="0" smtClean="0"/>
              <a:t> </a:t>
            </a:r>
            <a:r>
              <a:rPr lang="fi-FI" dirty="0" err="1" smtClean="0"/>
              <a:t>compiled</a:t>
            </a:r>
            <a:endParaRPr lang="fi-FI" dirty="0" smtClean="0"/>
          </a:p>
          <a:p>
            <a:r>
              <a:rPr lang="fi-FI" dirty="0" err="1" smtClean="0"/>
              <a:t>Examples</a:t>
            </a:r>
            <a:r>
              <a:rPr lang="fi-FI" dirty="0" smtClean="0"/>
              <a:t> of </a:t>
            </a:r>
            <a:r>
              <a:rPr lang="fi-FI" dirty="0" err="1" smtClean="0"/>
              <a:t>comments</a:t>
            </a:r>
            <a:endParaRPr lang="fi-FI" dirty="0" smtClean="0"/>
          </a:p>
          <a:p>
            <a:pPr lvl="1"/>
            <a:r>
              <a:rPr lang="en-US" dirty="0" smtClean="0">
                <a:solidFill>
                  <a:srgbClr val="008000"/>
                </a:solidFill>
              </a:rPr>
              <a:t>/*</a:t>
            </a:r>
            <a:br>
              <a:rPr lang="en-US" dirty="0" smtClean="0">
                <a:solidFill>
                  <a:srgbClr val="008000"/>
                </a:solidFill>
              </a:rPr>
            </a:br>
            <a:r>
              <a:rPr lang="en-US" dirty="0" smtClean="0">
                <a:solidFill>
                  <a:srgbClr val="008000"/>
                </a:solidFill>
              </a:rPr>
              <a:t>   This </a:t>
            </a:r>
            <a:r>
              <a:rPr lang="en-US" dirty="0">
                <a:solidFill>
                  <a:srgbClr val="008000"/>
                </a:solidFill>
              </a:rPr>
              <a:t>is a </a:t>
            </a:r>
            <a:r>
              <a:rPr lang="en-US" dirty="0" smtClean="0">
                <a:solidFill>
                  <a:srgbClr val="008000"/>
                </a:solidFill>
              </a:rPr>
              <a:t>multiple</a:t>
            </a:r>
            <a:br>
              <a:rPr lang="en-US" dirty="0" smtClean="0">
                <a:solidFill>
                  <a:srgbClr val="008000"/>
                </a:solidFill>
              </a:rPr>
            </a:br>
            <a:r>
              <a:rPr lang="en-US" dirty="0" smtClean="0">
                <a:solidFill>
                  <a:srgbClr val="008000"/>
                </a:solidFill>
              </a:rPr>
              <a:t>   line comment</a:t>
            </a:r>
            <a:br>
              <a:rPr lang="en-US" dirty="0" smtClean="0">
                <a:solidFill>
                  <a:srgbClr val="008000"/>
                </a:solidFill>
              </a:rPr>
            </a:br>
            <a:r>
              <a:rPr lang="en-US" dirty="0" smtClean="0">
                <a:solidFill>
                  <a:srgbClr val="008000"/>
                </a:solidFill>
              </a:rPr>
              <a:t>*/ </a:t>
            </a:r>
          </a:p>
          <a:p>
            <a:pPr lvl="1"/>
            <a:r>
              <a:rPr lang="en-US" dirty="0" smtClean="0">
                <a:solidFill>
                  <a:srgbClr val="008000"/>
                </a:solidFill>
              </a:rPr>
              <a:t>// this is a single line comment</a:t>
            </a:r>
            <a:endParaRPr lang="fi-FI" dirty="0">
              <a:solidFill>
                <a:srgbClr val="008000"/>
              </a:solidFill>
            </a:endParaRPr>
          </a:p>
        </p:txBody>
      </p:sp>
    </p:spTree>
    <p:extLst>
      <p:ext uri="{BB962C8B-B14F-4D97-AF65-F5344CB8AC3E}">
        <p14:creationId xmlns:p14="http://schemas.microsoft.com/office/powerpoint/2010/main" val="409284562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Advantages of methods</a:t>
            </a:r>
            <a:endParaRPr lang="en-US" dirty="0"/>
          </a:p>
        </p:txBody>
      </p:sp>
      <p:sp>
        <p:nvSpPr>
          <p:cNvPr id="3" name="Sisällön paikkamerkki 2"/>
          <p:cNvSpPr>
            <a:spLocks noGrp="1"/>
          </p:cNvSpPr>
          <p:nvPr>
            <p:ph idx="1"/>
          </p:nvPr>
        </p:nvSpPr>
        <p:spPr/>
        <p:txBody>
          <a:bodyPr>
            <a:normAutofit fontScale="92500"/>
          </a:bodyPr>
          <a:lstStyle/>
          <a:p>
            <a:r>
              <a:rPr lang="en-US" dirty="0"/>
              <a:t>M</a:t>
            </a:r>
            <a:r>
              <a:rPr lang="en-US" dirty="0" smtClean="0"/>
              <a:t>ethods make programs easier to understand</a:t>
            </a:r>
          </a:p>
          <a:p>
            <a:r>
              <a:rPr lang="en-US" dirty="0"/>
              <a:t>M</a:t>
            </a:r>
            <a:r>
              <a:rPr lang="en-US" dirty="0" smtClean="0"/>
              <a:t>ethods can be called several times in the same program which make the program smaller and easier to maintain</a:t>
            </a:r>
          </a:p>
          <a:p>
            <a:r>
              <a:rPr lang="en-US" dirty="0" smtClean="0"/>
              <a:t>New programs can be built by utilizing methods designed by other people instead of starting over from scratch</a:t>
            </a:r>
          </a:p>
          <a:p>
            <a:r>
              <a:rPr lang="en-US" dirty="0"/>
              <a:t>M</a:t>
            </a:r>
            <a:r>
              <a:rPr lang="en-US" dirty="0" smtClean="0"/>
              <a:t>ethods hide details of operations from parts of the program that don’t need to know about them</a:t>
            </a:r>
          </a:p>
          <a:p>
            <a:endParaRPr lang="en-US" dirty="0"/>
          </a:p>
        </p:txBody>
      </p:sp>
    </p:spTree>
    <p:extLst>
      <p:ext uri="{BB962C8B-B14F-4D97-AF65-F5344CB8AC3E}">
        <p14:creationId xmlns:p14="http://schemas.microsoft.com/office/powerpoint/2010/main" val="282949740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methods</a:t>
            </a:r>
            <a:endParaRPr lang="en-US" dirty="0"/>
          </a:p>
        </p:txBody>
      </p:sp>
      <p:sp>
        <p:nvSpPr>
          <p:cNvPr id="3" name="Sisällön paikkamerkki 2"/>
          <p:cNvSpPr>
            <a:spLocks noGrp="1"/>
          </p:cNvSpPr>
          <p:nvPr>
            <p:ph idx="1"/>
          </p:nvPr>
        </p:nvSpPr>
        <p:spPr/>
        <p:txBody>
          <a:bodyPr>
            <a:normAutofit/>
          </a:bodyPr>
          <a:lstStyle/>
          <a:p>
            <a:r>
              <a:rPr lang="en-US" sz="3600" dirty="0" smtClean="0"/>
              <a:t>First the basic concepts of the methods are discussed</a:t>
            </a:r>
          </a:p>
          <a:p>
            <a:pPr lvl="1"/>
            <a:r>
              <a:rPr lang="en-US" sz="3200" dirty="0" smtClean="0"/>
              <a:t>method definition</a:t>
            </a:r>
          </a:p>
          <a:p>
            <a:pPr lvl="1"/>
            <a:r>
              <a:rPr lang="en-US" sz="3200" dirty="0" smtClean="0"/>
              <a:t>method call</a:t>
            </a:r>
            <a:endParaRPr lang="en-US" sz="3200" dirty="0"/>
          </a:p>
        </p:txBody>
      </p:sp>
    </p:spTree>
    <p:extLst>
      <p:ext uri="{BB962C8B-B14F-4D97-AF65-F5344CB8AC3E}">
        <p14:creationId xmlns:p14="http://schemas.microsoft.com/office/powerpoint/2010/main" val="325696124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 Definition</a:t>
            </a:r>
            <a:endParaRPr lang="en-US" dirty="0"/>
          </a:p>
        </p:txBody>
      </p:sp>
      <p:sp>
        <p:nvSpPr>
          <p:cNvPr id="3" name="Sisällön paikkamerkki 2"/>
          <p:cNvSpPr>
            <a:spLocks noGrp="1"/>
          </p:cNvSpPr>
          <p:nvPr>
            <p:ph idx="1"/>
          </p:nvPr>
        </p:nvSpPr>
        <p:spPr/>
        <p:txBody>
          <a:bodyPr>
            <a:normAutofit fontScale="92500" lnSpcReduction="20000"/>
          </a:bodyPr>
          <a:lstStyle/>
          <a:p>
            <a:r>
              <a:rPr lang="en-US" sz="2800" dirty="0" smtClean="0"/>
              <a:t>A method definition has the following syntax</a:t>
            </a:r>
          </a:p>
          <a:p>
            <a:pPr lvl="1">
              <a:buNone/>
            </a:pPr>
            <a:r>
              <a:rPr lang="en-US" sz="2400" dirty="0" smtClean="0">
                <a:solidFill>
                  <a:schemeClr val="accent1">
                    <a:lumMod val="75000"/>
                  </a:schemeClr>
                </a:solidFill>
              </a:rPr>
              <a:t>	static &lt;type&gt;&lt;method name&gt;(&lt;parameter list&gt;)</a:t>
            </a:r>
          </a:p>
          <a:p>
            <a:pPr lvl="1">
              <a:spcBef>
                <a:spcPts val="0"/>
              </a:spcBef>
              <a:buNone/>
            </a:pPr>
            <a:r>
              <a:rPr lang="en-US" sz="2400" dirty="0" smtClean="0">
                <a:solidFill>
                  <a:schemeClr val="accent1">
                    <a:lumMod val="75000"/>
                  </a:schemeClr>
                </a:solidFill>
              </a:rPr>
              <a:t>	{</a:t>
            </a:r>
          </a:p>
          <a:p>
            <a:pPr lvl="1">
              <a:spcBef>
                <a:spcPts val="0"/>
              </a:spcBef>
              <a:buNone/>
            </a:pPr>
            <a:r>
              <a:rPr lang="en-US" sz="2400" dirty="0" smtClean="0">
                <a:solidFill>
                  <a:schemeClr val="accent1">
                    <a:lumMod val="75000"/>
                  </a:schemeClr>
                </a:solidFill>
              </a:rPr>
              <a:t>		&lt;local variable declarations&gt;</a:t>
            </a:r>
          </a:p>
          <a:p>
            <a:pPr lvl="1">
              <a:spcBef>
                <a:spcPts val="0"/>
              </a:spcBef>
              <a:buNone/>
            </a:pPr>
            <a:r>
              <a:rPr lang="en-US" sz="2400" dirty="0" smtClean="0">
                <a:solidFill>
                  <a:schemeClr val="accent1">
                    <a:lumMod val="75000"/>
                  </a:schemeClr>
                </a:solidFill>
              </a:rPr>
              <a:t>		&lt;sequence of statements&gt;</a:t>
            </a:r>
          </a:p>
          <a:p>
            <a:pPr lvl="1">
              <a:spcBef>
                <a:spcPts val="0"/>
              </a:spcBef>
              <a:buNone/>
            </a:pPr>
            <a:r>
              <a:rPr lang="en-US" sz="2400" dirty="0" smtClean="0">
                <a:solidFill>
                  <a:schemeClr val="accent1">
                    <a:lumMod val="75000"/>
                  </a:schemeClr>
                </a:solidFill>
              </a:rPr>
              <a:t>	}</a:t>
            </a:r>
          </a:p>
          <a:p>
            <a:r>
              <a:rPr lang="en-US" sz="2800" dirty="0" smtClean="0"/>
              <a:t>Example</a:t>
            </a:r>
          </a:p>
          <a:p>
            <a:pPr lvl="1">
              <a:spcBef>
                <a:spcPts val="600"/>
              </a:spcBef>
              <a:buNone/>
            </a:pPr>
            <a:r>
              <a:rPr lang="fi-FI" sz="2400" dirty="0" smtClean="0">
                <a:solidFill>
                  <a:schemeClr val="accent1">
                    <a:lumMod val="75000"/>
                  </a:schemeClr>
                </a:solidFill>
              </a:rPr>
              <a:t>	</a:t>
            </a:r>
            <a:r>
              <a:rPr lang="fi-FI" sz="2400" dirty="0" err="1" smtClean="0">
                <a:solidFill>
                  <a:schemeClr val="accent1">
                    <a:lumMod val="75000"/>
                  </a:schemeClr>
                </a:solidFill>
              </a:rPr>
              <a:t>static</a:t>
            </a:r>
            <a:r>
              <a:rPr lang="fi-FI" sz="2400" dirty="0" smtClean="0">
                <a:solidFill>
                  <a:schemeClr val="accent1">
                    <a:lumMod val="75000"/>
                  </a:schemeClr>
                </a:solidFill>
              </a:rPr>
              <a:t> </a:t>
            </a:r>
            <a:r>
              <a:rPr lang="fi-FI" sz="2400" dirty="0" err="1" smtClean="0">
                <a:solidFill>
                  <a:schemeClr val="accent1">
                    <a:lumMod val="75000"/>
                  </a:schemeClr>
                </a:solidFill>
              </a:rPr>
              <a:t>int</a:t>
            </a:r>
            <a:r>
              <a:rPr lang="fi-FI" sz="2400" dirty="0" smtClean="0">
                <a:solidFill>
                  <a:schemeClr val="accent1">
                    <a:lumMod val="75000"/>
                  </a:schemeClr>
                </a:solidFill>
              </a:rPr>
              <a:t> square(</a:t>
            </a:r>
            <a:r>
              <a:rPr lang="fi-FI" sz="2400" dirty="0" err="1" smtClean="0">
                <a:solidFill>
                  <a:schemeClr val="accent1">
                    <a:lumMod val="75000"/>
                  </a:schemeClr>
                </a:solidFill>
              </a:rPr>
              <a:t>int</a:t>
            </a:r>
            <a:r>
              <a:rPr lang="fi-FI" sz="2400" dirty="0" smtClean="0">
                <a:solidFill>
                  <a:schemeClr val="accent1">
                    <a:lumMod val="75000"/>
                  </a:schemeClr>
                </a:solidFill>
              </a:rPr>
              <a:t> </a:t>
            </a:r>
            <a:r>
              <a:rPr lang="fi-FI" sz="2400" dirty="0" err="1" smtClean="0">
                <a:solidFill>
                  <a:schemeClr val="accent1">
                    <a:lumMod val="75000"/>
                  </a:schemeClr>
                </a:solidFill>
              </a:rPr>
              <a:t>number</a:t>
            </a:r>
            <a:r>
              <a:rPr lang="fi-FI" sz="2400" dirty="0" smtClean="0">
                <a:solidFill>
                  <a:schemeClr val="accent1">
                    <a:lumMod val="75000"/>
                  </a:schemeClr>
                </a:solidFill>
              </a:rPr>
              <a:t>)</a:t>
            </a:r>
          </a:p>
          <a:p>
            <a:pPr lvl="1">
              <a:spcBef>
                <a:spcPts val="600"/>
              </a:spcBef>
              <a:buNone/>
            </a:pPr>
            <a:r>
              <a:rPr lang="fi-FI" sz="2400" dirty="0" smtClean="0">
                <a:solidFill>
                  <a:schemeClr val="accent1">
                    <a:lumMod val="75000"/>
                  </a:schemeClr>
                </a:solidFill>
              </a:rPr>
              <a:t>	{</a:t>
            </a:r>
          </a:p>
          <a:p>
            <a:pPr lvl="1">
              <a:spcBef>
                <a:spcPts val="600"/>
              </a:spcBef>
              <a:buNone/>
            </a:pPr>
            <a:r>
              <a:rPr lang="fi-FI" sz="2400" dirty="0" smtClean="0">
                <a:solidFill>
                  <a:schemeClr val="accent1">
                    <a:lumMod val="75000"/>
                  </a:schemeClr>
                </a:solidFill>
              </a:rPr>
              <a:t>		</a:t>
            </a:r>
            <a:r>
              <a:rPr lang="fi-FI" sz="2400" dirty="0" err="1" smtClean="0">
                <a:solidFill>
                  <a:schemeClr val="accent1">
                    <a:lumMod val="75000"/>
                  </a:schemeClr>
                </a:solidFill>
              </a:rPr>
              <a:t>int</a:t>
            </a:r>
            <a:r>
              <a:rPr lang="fi-FI" sz="2400" dirty="0" smtClean="0">
                <a:solidFill>
                  <a:schemeClr val="accent1">
                    <a:lumMod val="75000"/>
                  </a:schemeClr>
                </a:solidFill>
              </a:rPr>
              <a:t> </a:t>
            </a:r>
            <a:r>
              <a:rPr lang="fi-FI" sz="2400" dirty="0" err="1" smtClean="0">
                <a:solidFill>
                  <a:schemeClr val="accent1">
                    <a:lumMod val="75000"/>
                  </a:schemeClr>
                </a:solidFill>
              </a:rPr>
              <a:t>sqr</a:t>
            </a:r>
            <a:r>
              <a:rPr lang="fi-FI" sz="2400" dirty="0" smtClean="0">
                <a:solidFill>
                  <a:schemeClr val="accent1">
                    <a:lumMod val="75000"/>
                  </a:schemeClr>
                </a:solidFill>
              </a:rPr>
              <a:t>;</a:t>
            </a:r>
          </a:p>
          <a:p>
            <a:pPr lvl="1">
              <a:spcBef>
                <a:spcPts val="600"/>
              </a:spcBef>
              <a:buNone/>
            </a:pPr>
            <a:r>
              <a:rPr lang="fi-FI" sz="2400" dirty="0" smtClean="0">
                <a:solidFill>
                  <a:schemeClr val="accent1">
                    <a:lumMod val="75000"/>
                  </a:schemeClr>
                </a:solidFill>
              </a:rPr>
              <a:t>       </a:t>
            </a:r>
            <a:r>
              <a:rPr lang="fi-FI" sz="2400" dirty="0" err="1" smtClean="0">
                <a:solidFill>
                  <a:schemeClr val="accent1">
                    <a:lumMod val="75000"/>
                  </a:schemeClr>
                </a:solidFill>
              </a:rPr>
              <a:t>sqr</a:t>
            </a:r>
            <a:r>
              <a:rPr lang="fi-FI" sz="2400" dirty="0" smtClean="0">
                <a:solidFill>
                  <a:schemeClr val="accent1">
                    <a:lumMod val="75000"/>
                  </a:schemeClr>
                </a:solidFill>
              </a:rPr>
              <a:t> = </a:t>
            </a:r>
            <a:r>
              <a:rPr lang="fi-FI" sz="2400" dirty="0" err="1" smtClean="0">
                <a:solidFill>
                  <a:schemeClr val="accent1">
                    <a:lumMod val="75000"/>
                  </a:schemeClr>
                </a:solidFill>
              </a:rPr>
              <a:t>number</a:t>
            </a:r>
            <a:r>
              <a:rPr lang="fi-FI" sz="2400" dirty="0" smtClean="0">
                <a:solidFill>
                  <a:schemeClr val="accent1">
                    <a:lumMod val="75000"/>
                  </a:schemeClr>
                </a:solidFill>
              </a:rPr>
              <a:t> * </a:t>
            </a:r>
            <a:r>
              <a:rPr lang="fi-FI" sz="2400" dirty="0" err="1" smtClean="0">
                <a:solidFill>
                  <a:schemeClr val="accent1">
                    <a:lumMod val="75000"/>
                  </a:schemeClr>
                </a:solidFill>
              </a:rPr>
              <a:t>number</a:t>
            </a:r>
            <a:r>
              <a:rPr lang="fi-FI" sz="2400" dirty="0" smtClean="0">
                <a:solidFill>
                  <a:schemeClr val="accent1">
                    <a:lumMod val="75000"/>
                  </a:schemeClr>
                </a:solidFill>
              </a:rPr>
              <a:t>;</a:t>
            </a:r>
          </a:p>
          <a:p>
            <a:pPr lvl="1">
              <a:spcBef>
                <a:spcPts val="600"/>
              </a:spcBef>
              <a:buNone/>
            </a:pPr>
            <a:r>
              <a:rPr lang="fi-FI" sz="2400" dirty="0" smtClean="0">
                <a:solidFill>
                  <a:schemeClr val="accent1">
                    <a:lumMod val="75000"/>
                  </a:schemeClr>
                </a:solidFill>
              </a:rPr>
              <a:t>		</a:t>
            </a:r>
            <a:r>
              <a:rPr lang="fi-FI" sz="2400" dirty="0" err="1" smtClean="0">
                <a:solidFill>
                  <a:schemeClr val="accent1">
                    <a:lumMod val="75000"/>
                  </a:schemeClr>
                </a:solidFill>
              </a:rPr>
              <a:t>return</a:t>
            </a:r>
            <a:r>
              <a:rPr lang="fi-FI" sz="2400" dirty="0" smtClean="0">
                <a:solidFill>
                  <a:schemeClr val="accent1">
                    <a:lumMod val="75000"/>
                  </a:schemeClr>
                </a:solidFill>
              </a:rPr>
              <a:t> </a:t>
            </a:r>
            <a:r>
              <a:rPr lang="fi-FI" sz="2400" dirty="0" err="1" smtClean="0">
                <a:solidFill>
                  <a:schemeClr val="accent1">
                    <a:lumMod val="75000"/>
                  </a:schemeClr>
                </a:solidFill>
              </a:rPr>
              <a:t>sqr</a:t>
            </a:r>
            <a:r>
              <a:rPr lang="fi-FI" sz="2400" dirty="0" smtClean="0">
                <a:solidFill>
                  <a:schemeClr val="accent1">
                    <a:lumMod val="75000"/>
                  </a:schemeClr>
                </a:solidFill>
              </a:rPr>
              <a:t>;</a:t>
            </a:r>
          </a:p>
          <a:p>
            <a:pPr lvl="1">
              <a:spcBef>
                <a:spcPts val="600"/>
              </a:spcBef>
              <a:buNone/>
            </a:pPr>
            <a:r>
              <a:rPr lang="fi-FI" sz="2400" dirty="0" smtClean="0">
                <a:solidFill>
                  <a:schemeClr val="accent1">
                    <a:lumMod val="75000"/>
                  </a:schemeClr>
                </a:solidFill>
              </a:rPr>
              <a:t>	}</a:t>
            </a:r>
            <a:endParaRPr lang="en-US" sz="2400" dirty="0" smtClean="0">
              <a:solidFill>
                <a:schemeClr val="accent1">
                  <a:lumMod val="75000"/>
                </a:schemeClr>
              </a:solidFill>
            </a:endParaRPr>
          </a:p>
        </p:txBody>
      </p:sp>
    </p:spTree>
    <p:extLst>
      <p:ext uri="{BB962C8B-B14F-4D97-AF65-F5344CB8AC3E}">
        <p14:creationId xmlns:p14="http://schemas.microsoft.com/office/powerpoint/2010/main" val="192085700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 Definition</a:t>
            </a:r>
            <a:endParaRPr lang="en-US" dirty="0"/>
          </a:p>
        </p:txBody>
      </p:sp>
      <p:sp>
        <p:nvSpPr>
          <p:cNvPr id="3" name="Sisällön paikkamerkki 2"/>
          <p:cNvSpPr>
            <a:spLocks noGrp="1"/>
          </p:cNvSpPr>
          <p:nvPr>
            <p:ph idx="1"/>
          </p:nvPr>
        </p:nvSpPr>
        <p:spPr>
          <a:xfrm>
            <a:off x="457200" y="1600201"/>
            <a:ext cx="8229600" cy="1676400"/>
          </a:xfrm>
        </p:spPr>
        <p:txBody>
          <a:bodyPr>
            <a:normAutofit/>
          </a:bodyPr>
          <a:lstStyle/>
          <a:p>
            <a:r>
              <a:rPr lang="en-US" sz="2400" dirty="0" smtClean="0"/>
              <a:t>The method definition consists of two main parts: the method header and the method body</a:t>
            </a:r>
          </a:p>
        </p:txBody>
      </p:sp>
      <p:sp>
        <p:nvSpPr>
          <p:cNvPr id="4" name="Suorakulmio 3"/>
          <p:cNvSpPr/>
          <p:nvPr/>
        </p:nvSpPr>
        <p:spPr>
          <a:xfrm>
            <a:off x="3352800" y="2436674"/>
            <a:ext cx="4572000" cy="2031325"/>
          </a:xfrm>
          <a:prstGeom prst="rect">
            <a:avLst/>
          </a:prstGeom>
        </p:spPr>
        <p:txBody>
          <a:bodyPr>
            <a:spAutoFit/>
          </a:bodyPr>
          <a:lstStyle/>
          <a:p>
            <a:r>
              <a:rPr lang="fi-FI" dirty="0" smtClean="0">
                <a:solidFill>
                  <a:srgbClr val="008000"/>
                </a:solidFill>
              </a:rPr>
              <a:t>// </a:t>
            </a:r>
            <a:r>
              <a:rPr lang="fi-FI" dirty="0" err="1" smtClean="0">
                <a:solidFill>
                  <a:srgbClr val="008000"/>
                </a:solidFill>
              </a:rPr>
              <a:t>method</a:t>
            </a:r>
            <a:r>
              <a:rPr lang="fi-FI" dirty="0" smtClean="0">
                <a:solidFill>
                  <a:srgbClr val="008000"/>
                </a:solidFill>
              </a:rPr>
              <a:t> definition</a:t>
            </a:r>
          </a:p>
          <a:p>
            <a:r>
              <a:rPr lang="fi-FI" dirty="0" err="1" smtClean="0">
                <a:solidFill>
                  <a:srgbClr val="0000FF"/>
                </a:solidFill>
              </a:rPr>
              <a:t>static</a:t>
            </a:r>
            <a:r>
              <a:rPr lang="fi-FI" dirty="0" smtClean="0">
                <a:solidFill>
                  <a:srgbClr val="0000FF"/>
                </a:solidFill>
              </a:rPr>
              <a:t> </a:t>
            </a:r>
            <a:r>
              <a:rPr lang="fi-FI" dirty="0" err="1" smtClean="0">
                <a:solidFill>
                  <a:srgbClr val="0000FF"/>
                </a:solidFill>
              </a:rPr>
              <a:t>int</a:t>
            </a:r>
            <a:r>
              <a:rPr lang="fi-FI" dirty="0" smtClean="0">
                <a:solidFill>
                  <a:srgbClr val="0000FF"/>
                </a:solidFill>
              </a:rPr>
              <a:t> square(</a:t>
            </a:r>
            <a:r>
              <a:rPr lang="fi-FI" dirty="0" err="1" smtClean="0">
                <a:solidFill>
                  <a:srgbClr val="0000FF"/>
                </a:solidFill>
              </a:rPr>
              <a:t>int</a:t>
            </a:r>
            <a:r>
              <a:rPr lang="fi-FI" dirty="0" smtClean="0">
                <a:solidFill>
                  <a:srgbClr val="0000FF"/>
                </a:solidFill>
              </a:rPr>
              <a:t> </a:t>
            </a:r>
            <a:r>
              <a:rPr lang="fi-FI" dirty="0" err="1" smtClean="0">
                <a:solidFill>
                  <a:srgbClr val="0000FF"/>
                </a:solidFill>
              </a:rPr>
              <a:t>number</a:t>
            </a:r>
            <a:r>
              <a:rPr lang="fi-FI" dirty="0" smtClean="0">
                <a:solidFill>
                  <a:srgbClr val="0000FF"/>
                </a:solidFill>
              </a:rPr>
              <a:t>)</a:t>
            </a:r>
          </a:p>
          <a:p>
            <a:r>
              <a:rPr lang="fi-FI" dirty="0" smtClean="0">
                <a:solidFill>
                  <a:srgbClr val="0000FF"/>
                </a:solidFill>
              </a:rPr>
              <a:t>{</a:t>
            </a:r>
          </a:p>
          <a:p>
            <a:r>
              <a:rPr lang="fi-FI" dirty="0" smtClean="0">
                <a:solidFill>
                  <a:srgbClr val="0000FF"/>
                </a:solidFill>
              </a:rPr>
              <a:t>	</a:t>
            </a:r>
            <a:r>
              <a:rPr lang="fi-FI" dirty="0" err="1" smtClean="0">
                <a:solidFill>
                  <a:srgbClr val="0000FF"/>
                </a:solidFill>
              </a:rPr>
              <a:t>int</a:t>
            </a:r>
            <a:r>
              <a:rPr lang="fi-FI" dirty="0" smtClean="0">
                <a:solidFill>
                  <a:srgbClr val="0000FF"/>
                </a:solidFill>
              </a:rPr>
              <a:t> </a:t>
            </a:r>
            <a:r>
              <a:rPr lang="fi-FI" dirty="0" err="1" smtClean="0">
                <a:solidFill>
                  <a:srgbClr val="0000FF"/>
                </a:solidFill>
              </a:rPr>
              <a:t>sqr</a:t>
            </a:r>
            <a:r>
              <a:rPr lang="fi-FI" dirty="0" smtClean="0">
                <a:solidFill>
                  <a:srgbClr val="0000FF"/>
                </a:solidFill>
              </a:rPr>
              <a:t>;</a:t>
            </a:r>
          </a:p>
          <a:p>
            <a:r>
              <a:rPr lang="fi-FI" dirty="0" smtClean="0">
                <a:solidFill>
                  <a:srgbClr val="0000FF"/>
                </a:solidFill>
              </a:rPr>
              <a:t>                  </a:t>
            </a:r>
            <a:r>
              <a:rPr lang="fi-FI" dirty="0" err="1" smtClean="0">
                <a:solidFill>
                  <a:srgbClr val="0000FF"/>
                </a:solidFill>
              </a:rPr>
              <a:t>sqr</a:t>
            </a:r>
            <a:r>
              <a:rPr lang="fi-FI" dirty="0" smtClean="0">
                <a:solidFill>
                  <a:srgbClr val="0000FF"/>
                </a:solidFill>
              </a:rPr>
              <a:t> = </a:t>
            </a:r>
            <a:r>
              <a:rPr lang="fi-FI" dirty="0" err="1" smtClean="0">
                <a:solidFill>
                  <a:srgbClr val="0000FF"/>
                </a:solidFill>
              </a:rPr>
              <a:t>number</a:t>
            </a:r>
            <a:r>
              <a:rPr lang="fi-FI" dirty="0" smtClean="0">
                <a:solidFill>
                  <a:srgbClr val="0000FF"/>
                </a:solidFill>
              </a:rPr>
              <a:t> * </a:t>
            </a:r>
            <a:r>
              <a:rPr lang="fi-FI" dirty="0" err="1" smtClean="0">
                <a:solidFill>
                  <a:srgbClr val="0000FF"/>
                </a:solidFill>
              </a:rPr>
              <a:t>number</a:t>
            </a:r>
            <a:r>
              <a:rPr lang="fi-FI" dirty="0" smtClean="0">
                <a:solidFill>
                  <a:srgbClr val="0000FF"/>
                </a:solidFill>
              </a:rPr>
              <a:t>;</a:t>
            </a:r>
          </a:p>
          <a:p>
            <a:r>
              <a:rPr lang="fi-FI" dirty="0" smtClean="0">
                <a:solidFill>
                  <a:srgbClr val="0000FF"/>
                </a:solidFill>
              </a:rPr>
              <a:t>	</a:t>
            </a:r>
            <a:r>
              <a:rPr lang="fi-FI" dirty="0" err="1" smtClean="0">
                <a:solidFill>
                  <a:srgbClr val="0000FF"/>
                </a:solidFill>
              </a:rPr>
              <a:t>return</a:t>
            </a:r>
            <a:r>
              <a:rPr lang="fi-FI" dirty="0" smtClean="0">
                <a:solidFill>
                  <a:srgbClr val="0000FF"/>
                </a:solidFill>
              </a:rPr>
              <a:t> </a:t>
            </a:r>
            <a:r>
              <a:rPr lang="fi-FI" dirty="0" err="1" smtClean="0">
                <a:solidFill>
                  <a:srgbClr val="0000FF"/>
                </a:solidFill>
              </a:rPr>
              <a:t>sqr</a:t>
            </a:r>
            <a:r>
              <a:rPr lang="fi-FI" dirty="0" smtClean="0">
                <a:solidFill>
                  <a:srgbClr val="0000FF"/>
                </a:solidFill>
              </a:rPr>
              <a:t>;</a:t>
            </a:r>
          </a:p>
          <a:p>
            <a:r>
              <a:rPr lang="fi-FI" dirty="0" smtClean="0">
                <a:solidFill>
                  <a:srgbClr val="0000FF"/>
                </a:solidFill>
              </a:rPr>
              <a:t>}</a:t>
            </a:r>
            <a:endParaRPr lang="en-US" dirty="0"/>
          </a:p>
        </p:txBody>
      </p:sp>
      <p:sp>
        <p:nvSpPr>
          <p:cNvPr id="5" name="Tekstikehys 4"/>
          <p:cNvSpPr txBox="1"/>
          <p:nvPr/>
        </p:nvSpPr>
        <p:spPr>
          <a:xfrm>
            <a:off x="1981200" y="2743200"/>
            <a:ext cx="849913" cy="369332"/>
          </a:xfrm>
          <a:prstGeom prst="rect">
            <a:avLst/>
          </a:prstGeom>
          <a:noFill/>
        </p:spPr>
        <p:txBody>
          <a:bodyPr wrap="none" rtlCol="0">
            <a:spAutoFit/>
          </a:bodyPr>
          <a:lstStyle/>
          <a:p>
            <a:r>
              <a:rPr lang="en-US" dirty="0" smtClean="0"/>
              <a:t>header</a:t>
            </a:r>
            <a:endParaRPr lang="en-US" dirty="0"/>
          </a:p>
        </p:txBody>
      </p:sp>
      <p:sp>
        <p:nvSpPr>
          <p:cNvPr id="6" name="Tekstikehys 5"/>
          <p:cNvSpPr txBox="1"/>
          <p:nvPr/>
        </p:nvSpPr>
        <p:spPr>
          <a:xfrm>
            <a:off x="2133600" y="3429000"/>
            <a:ext cx="654346" cy="369332"/>
          </a:xfrm>
          <a:prstGeom prst="rect">
            <a:avLst/>
          </a:prstGeom>
          <a:noFill/>
        </p:spPr>
        <p:txBody>
          <a:bodyPr wrap="none" rtlCol="0">
            <a:spAutoFit/>
          </a:bodyPr>
          <a:lstStyle/>
          <a:p>
            <a:r>
              <a:rPr lang="en-US" dirty="0" smtClean="0"/>
              <a:t>body</a:t>
            </a:r>
            <a:endParaRPr lang="en-US" dirty="0"/>
          </a:p>
        </p:txBody>
      </p:sp>
      <p:sp>
        <p:nvSpPr>
          <p:cNvPr id="7" name="Vasen aaltosulje 6"/>
          <p:cNvSpPr/>
          <p:nvPr/>
        </p:nvSpPr>
        <p:spPr>
          <a:xfrm>
            <a:off x="2895600" y="3124200"/>
            <a:ext cx="3810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Vasen aaltosulje 7"/>
          <p:cNvSpPr/>
          <p:nvPr/>
        </p:nvSpPr>
        <p:spPr>
          <a:xfrm>
            <a:off x="2895600" y="2743200"/>
            <a:ext cx="381000" cy="304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isällön paikkamerkki 2"/>
          <p:cNvSpPr txBox="1">
            <a:spLocks/>
          </p:cNvSpPr>
          <p:nvPr/>
        </p:nvSpPr>
        <p:spPr>
          <a:xfrm>
            <a:off x="457200" y="4419600"/>
            <a:ext cx="82296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header contains</a:t>
            </a:r>
            <a:r>
              <a:rPr kumimoji="0" lang="en-US" sz="2400" b="0" i="0" u="none" strike="noStrike" kern="1200" cap="none" spc="0" normalizeH="0" noProof="0" dirty="0" smtClean="0">
                <a:ln>
                  <a:noFill/>
                </a:ln>
                <a:solidFill>
                  <a:schemeClr val="tx1"/>
                </a:solidFill>
                <a:effectLst/>
                <a:uLnTx/>
                <a:uFillTx/>
                <a:latin typeface="+mn-lt"/>
                <a:ea typeface="+mn-ea"/>
                <a:cs typeface="+mn-cs"/>
              </a:rPr>
              <a:t> the return type, the method name and the parameter list (which can be empty)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baseline="0" dirty="0" smtClean="0"/>
              <a:t>The</a:t>
            </a:r>
            <a:r>
              <a:rPr lang="en-US" sz="2400" dirty="0" smtClean="0"/>
              <a:t> body contains the actual functionality (algorithm) of the method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8671134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 Call</a:t>
            </a:r>
            <a:endParaRPr lang="en-US" dirty="0"/>
          </a:p>
        </p:txBody>
      </p:sp>
      <p:sp>
        <p:nvSpPr>
          <p:cNvPr id="3" name="Sisällön paikkamerkki 2"/>
          <p:cNvSpPr>
            <a:spLocks noGrp="1"/>
          </p:cNvSpPr>
          <p:nvPr>
            <p:ph idx="1"/>
          </p:nvPr>
        </p:nvSpPr>
        <p:spPr/>
        <p:txBody>
          <a:bodyPr>
            <a:normAutofit lnSpcReduction="10000"/>
          </a:bodyPr>
          <a:lstStyle/>
          <a:p>
            <a:r>
              <a:rPr lang="en-US" dirty="0" smtClean="0"/>
              <a:t>The method call has the following syntax:</a:t>
            </a:r>
          </a:p>
          <a:p>
            <a:pPr lvl="1"/>
            <a:r>
              <a:rPr lang="en-US" dirty="0" smtClean="0">
                <a:solidFill>
                  <a:schemeClr val="accent1">
                    <a:lumMod val="75000"/>
                  </a:schemeClr>
                </a:solidFill>
              </a:rPr>
              <a:t>&lt;method name&gt;(&lt;parameter list&gt;)</a:t>
            </a:r>
          </a:p>
          <a:p>
            <a:r>
              <a:rPr lang="en-US" dirty="0" smtClean="0"/>
              <a:t>For example, the square method can be called by following ways:</a:t>
            </a:r>
          </a:p>
          <a:p>
            <a:pPr lvl="1"/>
            <a:r>
              <a:rPr lang="fi-FI" dirty="0" err="1" smtClean="0">
                <a:solidFill>
                  <a:schemeClr val="accent1">
                    <a:lumMod val="75000"/>
                  </a:schemeClr>
                </a:solidFill>
              </a:rPr>
              <a:t>int</a:t>
            </a:r>
            <a:r>
              <a:rPr lang="fi-FI" dirty="0" smtClean="0">
                <a:solidFill>
                  <a:schemeClr val="accent1">
                    <a:lumMod val="75000"/>
                  </a:schemeClr>
                </a:solidFill>
              </a:rPr>
              <a:t> </a:t>
            </a:r>
            <a:r>
              <a:rPr lang="fi-FI" dirty="0" err="1" smtClean="0">
                <a:solidFill>
                  <a:schemeClr val="accent1">
                    <a:lumMod val="75000"/>
                  </a:schemeClr>
                </a:solidFill>
              </a:rPr>
              <a:t>result</a:t>
            </a:r>
            <a:r>
              <a:rPr lang="fi-FI" dirty="0" smtClean="0">
                <a:solidFill>
                  <a:schemeClr val="accent1">
                    <a:lumMod val="75000"/>
                  </a:schemeClr>
                </a:solidFill>
              </a:rPr>
              <a:t> = square(5);</a:t>
            </a:r>
          </a:p>
          <a:p>
            <a:pPr lvl="1"/>
            <a:r>
              <a:rPr lang="fi-FI" dirty="0" err="1" smtClean="0">
                <a:solidFill>
                  <a:schemeClr val="accent1">
                    <a:lumMod val="75000"/>
                  </a:schemeClr>
                </a:solidFill>
              </a:rPr>
              <a:t>int</a:t>
            </a:r>
            <a:r>
              <a:rPr lang="fi-FI" dirty="0" smtClean="0">
                <a:solidFill>
                  <a:schemeClr val="accent1">
                    <a:lumMod val="75000"/>
                  </a:schemeClr>
                </a:solidFill>
              </a:rPr>
              <a:t> </a:t>
            </a:r>
            <a:r>
              <a:rPr lang="fi-FI" dirty="0" err="1" smtClean="0">
                <a:solidFill>
                  <a:schemeClr val="accent1">
                    <a:lumMod val="75000"/>
                  </a:schemeClr>
                </a:solidFill>
              </a:rPr>
              <a:t>value</a:t>
            </a:r>
            <a:r>
              <a:rPr lang="fi-FI" dirty="0" smtClean="0">
                <a:solidFill>
                  <a:schemeClr val="accent1">
                    <a:lumMod val="75000"/>
                  </a:schemeClr>
                </a:solidFill>
              </a:rPr>
              <a:t> = 3; </a:t>
            </a:r>
            <a:br>
              <a:rPr lang="fi-FI" dirty="0" smtClean="0">
                <a:solidFill>
                  <a:schemeClr val="accent1">
                    <a:lumMod val="75000"/>
                  </a:schemeClr>
                </a:solidFill>
              </a:rPr>
            </a:br>
            <a:r>
              <a:rPr lang="fi-FI" dirty="0" err="1" smtClean="0">
                <a:solidFill>
                  <a:schemeClr val="accent1">
                    <a:lumMod val="75000"/>
                  </a:schemeClr>
                </a:solidFill>
              </a:rPr>
              <a:t>int</a:t>
            </a:r>
            <a:r>
              <a:rPr lang="fi-FI" dirty="0" smtClean="0">
                <a:solidFill>
                  <a:schemeClr val="accent1">
                    <a:lumMod val="75000"/>
                  </a:schemeClr>
                </a:solidFill>
              </a:rPr>
              <a:t> result2 = square(</a:t>
            </a:r>
            <a:r>
              <a:rPr lang="fi-FI" dirty="0" err="1" smtClean="0">
                <a:solidFill>
                  <a:schemeClr val="accent1">
                    <a:lumMod val="75000"/>
                  </a:schemeClr>
                </a:solidFill>
              </a:rPr>
              <a:t>value</a:t>
            </a:r>
            <a:r>
              <a:rPr lang="fi-FI" dirty="0" smtClean="0">
                <a:solidFill>
                  <a:schemeClr val="accent1">
                    <a:lumMod val="75000"/>
                  </a:schemeClr>
                </a:solidFill>
              </a:rPr>
              <a:t>);</a:t>
            </a:r>
            <a:endParaRPr lang="en-US" dirty="0" smtClean="0"/>
          </a:p>
          <a:p>
            <a:r>
              <a:rPr lang="en-US" dirty="0" smtClean="0"/>
              <a:t>The result of the method call is a value of type &lt;type&gt;</a:t>
            </a:r>
          </a:p>
          <a:p>
            <a:pPr lvl="1"/>
            <a:endParaRPr lang="en-US" dirty="0"/>
          </a:p>
        </p:txBody>
      </p:sp>
    </p:spTree>
    <p:extLst>
      <p:ext uri="{BB962C8B-B14F-4D97-AF65-F5344CB8AC3E}">
        <p14:creationId xmlns:p14="http://schemas.microsoft.com/office/powerpoint/2010/main" val="381099395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0" y="0"/>
            <a:ext cx="2514600" cy="1143000"/>
          </a:xfrm>
        </p:spPr>
        <p:txBody>
          <a:bodyPr>
            <a:normAutofit/>
          </a:bodyPr>
          <a:lstStyle/>
          <a:p>
            <a:r>
              <a:rPr lang="en-US" sz="3200" dirty="0" smtClean="0"/>
              <a:t>Example:</a:t>
            </a:r>
            <a:endParaRPr lang="en-US" sz="3200" dirty="0"/>
          </a:p>
        </p:txBody>
      </p:sp>
      <p:sp>
        <p:nvSpPr>
          <p:cNvPr id="5" name="Suorakulmio 4"/>
          <p:cNvSpPr/>
          <p:nvPr/>
        </p:nvSpPr>
        <p:spPr>
          <a:xfrm>
            <a:off x="2667000" y="304800"/>
            <a:ext cx="6248400" cy="4278094"/>
          </a:xfrm>
          <a:prstGeom prst="rect">
            <a:avLst/>
          </a:prstGeom>
        </p:spPr>
        <p:txBody>
          <a:bodyPr wrap="square">
            <a:spAutoFit/>
          </a:bodyPr>
          <a:lstStyle/>
          <a:p>
            <a:endParaRPr lang="fi-FI" sz="1600" dirty="0" smtClean="0">
              <a:solidFill>
                <a:srgbClr val="0000FF"/>
              </a:solidFill>
            </a:endParaRPr>
          </a:p>
          <a:p>
            <a:r>
              <a:rPr lang="fi-FI" sz="1600" dirty="0" err="1" smtClean="0">
                <a:solidFill>
                  <a:srgbClr val="0000FF"/>
                </a:solidFill>
              </a:rPr>
              <a:t>Static</a:t>
            </a:r>
            <a:r>
              <a:rPr lang="fi-FI" sz="1600" dirty="0" smtClean="0">
                <a:solidFill>
                  <a:srgbClr val="0000FF"/>
                </a:solidFill>
              </a:rPr>
              <a:t> </a:t>
            </a:r>
            <a:r>
              <a:rPr lang="fi-FI" sz="1600" dirty="0" err="1" smtClean="0">
                <a:solidFill>
                  <a:srgbClr val="0000FF"/>
                </a:solidFill>
              </a:rPr>
              <a:t>int</a:t>
            </a:r>
            <a:r>
              <a:rPr lang="fi-FI" sz="1600" dirty="0" smtClean="0">
                <a:solidFill>
                  <a:srgbClr val="0000FF"/>
                </a:solidFill>
              </a:rPr>
              <a:t> main()</a:t>
            </a:r>
          </a:p>
          <a:p>
            <a:r>
              <a:rPr lang="fi-FI" sz="1600" dirty="0" smtClean="0">
                <a:solidFill>
                  <a:srgbClr val="0000FF"/>
                </a:solidFill>
              </a:rPr>
              <a:t>{</a:t>
            </a:r>
          </a:p>
          <a:p>
            <a:r>
              <a:rPr lang="en-US" sz="1600" dirty="0" smtClean="0">
                <a:solidFill>
                  <a:srgbClr val="0000FF"/>
                </a:solidFill>
              </a:rPr>
              <a:t>	</a:t>
            </a:r>
            <a:r>
              <a:rPr lang="en-US" sz="1600" dirty="0" smtClean="0">
                <a:solidFill>
                  <a:srgbClr val="008000"/>
                </a:solidFill>
              </a:rPr>
              <a:t>// An example of method call</a:t>
            </a:r>
          </a:p>
          <a:p>
            <a:r>
              <a:rPr lang="fi-FI" sz="1600" dirty="0" smtClean="0">
                <a:solidFill>
                  <a:srgbClr val="008000"/>
                </a:solidFill>
              </a:rPr>
              <a:t>	</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value</a:t>
            </a:r>
            <a:r>
              <a:rPr lang="fi-FI" sz="1600" dirty="0" smtClean="0">
                <a:solidFill>
                  <a:srgbClr val="0000FF"/>
                </a:solidFill>
              </a:rPr>
              <a:t> = 5;</a:t>
            </a:r>
          </a:p>
          <a:p>
            <a:r>
              <a:rPr lang="fi-FI" sz="1600" dirty="0" smtClean="0">
                <a:solidFill>
                  <a:srgbClr val="0000FF"/>
                </a:solidFill>
              </a:rPr>
              <a:t>	</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sqr</a:t>
            </a:r>
            <a:r>
              <a:rPr lang="fi-FI" sz="1600" dirty="0" smtClean="0">
                <a:solidFill>
                  <a:srgbClr val="0000FF"/>
                </a:solidFill>
              </a:rPr>
              <a:t>= square(</a:t>
            </a:r>
            <a:r>
              <a:rPr lang="fi-FI" sz="1600" dirty="0" err="1" smtClean="0">
                <a:solidFill>
                  <a:srgbClr val="0000FF"/>
                </a:solidFill>
              </a:rPr>
              <a:t>value</a:t>
            </a:r>
            <a:r>
              <a:rPr lang="fi-FI" sz="1600" dirty="0" smtClean="0">
                <a:solidFill>
                  <a:srgbClr val="0000FF"/>
                </a:solidFill>
              </a:rPr>
              <a:t>);	</a:t>
            </a:r>
          </a:p>
          <a:p>
            <a:endParaRPr lang="fi-FI" sz="1600" dirty="0" smtClean="0">
              <a:solidFill>
                <a:srgbClr val="0000FF"/>
              </a:solidFill>
            </a:endParaRPr>
          </a:p>
          <a:p>
            <a:r>
              <a:rPr lang="en-US" sz="1600" dirty="0" smtClean="0">
                <a:solidFill>
                  <a:srgbClr val="0000FF"/>
                </a:solidFill>
              </a:rPr>
              <a:t>	</a:t>
            </a:r>
            <a:r>
              <a:rPr lang="en-US" sz="1600" dirty="0" smtClean="0">
                <a:solidFill>
                  <a:srgbClr val="008000"/>
                </a:solidFill>
              </a:rPr>
              <a:t>// this is also a method call</a:t>
            </a:r>
          </a:p>
          <a:p>
            <a:r>
              <a:rPr lang="en-US" sz="1600" dirty="0" smtClean="0">
                <a:solidFill>
                  <a:srgbClr val="008000"/>
                </a:solidFill>
              </a:rPr>
              <a:t>	</a:t>
            </a:r>
            <a:r>
              <a:rPr lang="en-US" sz="1600" dirty="0" err="1" smtClean="0">
                <a:solidFill>
                  <a:schemeClr val="accent1">
                    <a:lumMod val="75000"/>
                  </a:schemeClr>
                </a:solidFill>
              </a:rPr>
              <a:t>Console.WriteLine</a:t>
            </a:r>
            <a:r>
              <a:rPr lang="en-US" sz="1600" dirty="0" smtClean="0">
                <a:solidFill>
                  <a:srgbClr val="008000"/>
                </a:solidFill>
              </a:rPr>
              <a:t>(</a:t>
            </a:r>
            <a:r>
              <a:rPr lang="en-US" sz="1600" dirty="0" smtClean="0">
                <a:solidFill>
                  <a:srgbClr val="A31515"/>
                </a:solidFill>
              </a:rPr>
              <a:t>"square of {0} is {1}\n", value, </a:t>
            </a:r>
            <a:r>
              <a:rPr lang="en-US" sz="1600" dirty="0" err="1" smtClean="0">
                <a:solidFill>
                  <a:srgbClr val="A31515"/>
                </a:solidFill>
              </a:rPr>
              <a:t>sqr</a:t>
            </a:r>
            <a:r>
              <a:rPr lang="en-US" sz="1600" dirty="0" smtClean="0">
                <a:solidFill>
                  <a:srgbClr val="A31515"/>
                </a:solidFill>
              </a:rPr>
              <a:t>);</a:t>
            </a:r>
          </a:p>
          <a:p>
            <a:r>
              <a:rPr lang="fi-FI" sz="1600" dirty="0" smtClean="0">
                <a:solidFill>
                  <a:srgbClr val="0000FF"/>
                </a:solidFill>
              </a:rPr>
              <a:t>}</a:t>
            </a:r>
          </a:p>
          <a:p>
            <a:endParaRPr lang="fi-FI" sz="1600" dirty="0" smtClean="0">
              <a:solidFill>
                <a:srgbClr val="0000FF"/>
              </a:solidFill>
            </a:endParaRPr>
          </a:p>
          <a:p>
            <a:r>
              <a:rPr lang="fi-FI" sz="1600" dirty="0" smtClean="0">
                <a:solidFill>
                  <a:srgbClr val="008000"/>
                </a:solidFill>
              </a:rPr>
              <a:t>// </a:t>
            </a:r>
            <a:r>
              <a:rPr lang="fi-FI" sz="1600" dirty="0" err="1" smtClean="0">
                <a:solidFill>
                  <a:srgbClr val="008000"/>
                </a:solidFill>
              </a:rPr>
              <a:t>method</a:t>
            </a:r>
            <a:r>
              <a:rPr lang="fi-FI" sz="1600" dirty="0" smtClean="0">
                <a:solidFill>
                  <a:srgbClr val="008000"/>
                </a:solidFill>
              </a:rPr>
              <a:t> definition</a:t>
            </a:r>
          </a:p>
          <a:p>
            <a:r>
              <a:rPr lang="fi-FI" sz="1600" dirty="0" err="1" smtClean="0">
                <a:solidFill>
                  <a:srgbClr val="0000FF"/>
                </a:solidFill>
              </a:rPr>
              <a:t>static</a:t>
            </a:r>
            <a:r>
              <a:rPr lang="fi-FI" sz="1600" dirty="0" smtClean="0">
                <a:solidFill>
                  <a:srgbClr val="0000FF"/>
                </a:solidFill>
              </a:rPr>
              <a:t> </a:t>
            </a:r>
            <a:r>
              <a:rPr lang="fi-FI" sz="1600" dirty="0" err="1" smtClean="0">
                <a:solidFill>
                  <a:srgbClr val="0000FF"/>
                </a:solidFill>
              </a:rPr>
              <a:t>int</a:t>
            </a:r>
            <a:r>
              <a:rPr lang="fi-FI" sz="1600" dirty="0" smtClean="0">
                <a:solidFill>
                  <a:srgbClr val="0000FF"/>
                </a:solidFill>
              </a:rPr>
              <a:t> square(</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number</a:t>
            </a:r>
            <a:r>
              <a:rPr lang="fi-FI" sz="1600" dirty="0" smtClean="0">
                <a:solidFill>
                  <a:srgbClr val="0000FF"/>
                </a:solidFill>
              </a:rPr>
              <a:t>)</a:t>
            </a:r>
          </a:p>
          <a:p>
            <a:r>
              <a:rPr lang="fi-FI" sz="1600" dirty="0" smtClean="0">
                <a:solidFill>
                  <a:srgbClr val="0000FF"/>
                </a:solidFill>
              </a:rPr>
              <a:t>{</a:t>
            </a:r>
          </a:p>
          <a:p>
            <a:r>
              <a:rPr lang="fi-FI" sz="1600" dirty="0" smtClean="0">
                <a:solidFill>
                  <a:srgbClr val="0000FF"/>
                </a:solidFill>
              </a:rPr>
              <a:t>	</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sqr</a:t>
            </a:r>
            <a:r>
              <a:rPr lang="fi-FI" sz="1600" dirty="0" smtClean="0">
                <a:solidFill>
                  <a:srgbClr val="0000FF"/>
                </a:solidFill>
              </a:rPr>
              <a:t> = </a:t>
            </a:r>
            <a:r>
              <a:rPr lang="fi-FI" sz="1600" dirty="0" err="1" smtClean="0">
                <a:solidFill>
                  <a:srgbClr val="0000FF"/>
                </a:solidFill>
              </a:rPr>
              <a:t>number</a:t>
            </a:r>
            <a:r>
              <a:rPr lang="fi-FI" sz="1600" dirty="0" smtClean="0">
                <a:solidFill>
                  <a:srgbClr val="0000FF"/>
                </a:solidFill>
              </a:rPr>
              <a:t> * </a:t>
            </a:r>
            <a:r>
              <a:rPr lang="fi-FI" sz="1600" dirty="0" err="1" smtClean="0">
                <a:solidFill>
                  <a:srgbClr val="0000FF"/>
                </a:solidFill>
              </a:rPr>
              <a:t>number</a:t>
            </a:r>
            <a:r>
              <a:rPr lang="fi-FI" sz="1600" dirty="0" smtClean="0">
                <a:solidFill>
                  <a:srgbClr val="0000FF"/>
                </a:solidFill>
              </a:rPr>
              <a:t>;</a:t>
            </a:r>
          </a:p>
          <a:p>
            <a:r>
              <a:rPr lang="fi-FI" sz="1600" dirty="0" smtClean="0">
                <a:solidFill>
                  <a:srgbClr val="0000FF"/>
                </a:solidFill>
              </a:rPr>
              <a:t>	</a:t>
            </a:r>
            <a:r>
              <a:rPr lang="fi-FI" sz="1600" dirty="0" err="1" smtClean="0">
                <a:solidFill>
                  <a:srgbClr val="0000FF"/>
                </a:solidFill>
              </a:rPr>
              <a:t>return</a:t>
            </a:r>
            <a:r>
              <a:rPr lang="fi-FI" sz="1600" dirty="0" smtClean="0">
                <a:solidFill>
                  <a:srgbClr val="0000FF"/>
                </a:solidFill>
              </a:rPr>
              <a:t> </a:t>
            </a:r>
            <a:r>
              <a:rPr lang="fi-FI" sz="1600" dirty="0" err="1" smtClean="0">
                <a:solidFill>
                  <a:srgbClr val="0000FF"/>
                </a:solidFill>
              </a:rPr>
              <a:t>sqr</a:t>
            </a:r>
            <a:r>
              <a:rPr lang="fi-FI" sz="1600" dirty="0" smtClean="0">
                <a:solidFill>
                  <a:srgbClr val="0000FF"/>
                </a:solidFill>
              </a:rPr>
              <a:t>;</a:t>
            </a:r>
          </a:p>
          <a:p>
            <a:r>
              <a:rPr lang="fi-FI" sz="1600" dirty="0" smtClean="0">
                <a:solidFill>
                  <a:srgbClr val="0000FF"/>
                </a:solidFill>
              </a:rPr>
              <a:t>}</a:t>
            </a:r>
            <a:endParaRPr lang="en-US" sz="1600" dirty="0"/>
          </a:p>
        </p:txBody>
      </p:sp>
    </p:spTree>
    <p:extLst>
      <p:ext uri="{BB962C8B-B14F-4D97-AF65-F5344CB8AC3E}">
        <p14:creationId xmlns:p14="http://schemas.microsoft.com/office/powerpoint/2010/main" val="309015002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US" dirty="0" smtClean="0"/>
              <a:t>method Parameters</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The first line of a method definition</a:t>
            </a:r>
          </a:p>
          <a:p>
            <a:pPr lvl="1">
              <a:buNone/>
            </a:pPr>
            <a:r>
              <a:rPr lang="fi-FI" dirty="0" smtClean="0">
                <a:solidFill>
                  <a:schemeClr val="accent1">
                    <a:lumMod val="75000"/>
                  </a:schemeClr>
                </a:solidFill>
              </a:rPr>
              <a:t>	</a:t>
            </a:r>
            <a:r>
              <a:rPr lang="fi-FI" dirty="0" err="1" smtClean="0">
                <a:solidFill>
                  <a:schemeClr val="accent1">
                    <a:lumMod val="75000"/>
                  </a:schemeClr>
                </a:solidFill>
              </a:rPr>
              <a:t>int</a:t>
            </a:r>
            <a:r>
              <a:rPr lang="fi-FI" dirty="0" smtClean="0">
                <a:solidFill>
                  <a:schemeClr val="accent1">
                    <a:lumMod val="75000"/>
                  </a:schemeClr>
                </a:solidFill>
              </a:rPr>
              <a:t> square(</a:t>
            </a:r>
            <a:r>
              <a:rPr lang="fi-FI" dirty="0" err="1" smtClean="0">
                <a:solidFill>
                  <a:schemeClr val="accent1">
                    <a:lumMod val="75000"/>
                  </a:schemeClr>
                </a:solidFill>
              </a:rPr>
              <a:t>int</a:t>
            </a:r>
            <a:r>
              <a:rPr lang="fi-FI" dirty="0" smtClean="0">
                <a:solidFill>
                  <a:schemeClr val="accent1">
                    <a:lumMod val="75000"/>
                  </a:schemeClr>
                </a:solidFill>
              </a:rPr>
              <a:t> </a:t>
            </a:r>
            <a:r>
              <a:rPr lang="fi-FI" dirty="0" err="1" smtClean="0">
                <a:solidFill>
                  <a:schemeClr val="accent1">
                    <a:lumMod val="75000"/>
                  </a:schemeClr>
                </a:solidFill>
              </a:rPr>
              <a:t>number</a:t>
            </a:r>
            <a:r>
              <a:rPr lang="fi-FI" dirty="0" smtClean="0">
                <a:solidFill>
                  <a:schemeClr val="accent1">
                    <a:lumMod val="75000"/>
                  </a:schemeClr>
                </a:solidFill>
              </a:rPr>
              <a:t>)</a:t>
            </a:r>
            <a:endParaRPr lang="en-US" dirty="0" smtClean="0"/>
          </a:p>
          <a:p>
            <a:pPr>
              <a:buNone/>
            </a:pPr>
            <a:r>
              <a:rPr lang="en-US" dirty="0" smtClean="0"/>
              <a:t>	declares the parameter types and names and the type of the result that the method returns</a:t>
            </a:r>
          </a:p>
          <a:p>
            <a:r>
              <a:rPr lang="en-US" dirty="0" smtClean="0"/>
              <a:t>The names used by square for its parameters are local to the square, and are not visible to any other method (other methods can use the same names without a conflict)</a:t>
            </a:r>
          </a:p>
          <a:p>
            <a:r>
              <a:rPr lang="en-US" dirty="0" smtClean="0"/>
              <a:t>This also true of the variable </a:t>
            </a:r>
            <a:r>
              <a:rPr lang="en-US" dirty="0" err="1" smtClean="0"/>
              <a:t>sqr</a:t>
            </a:r>
            <a:r>
              <a:rPr lang="en-US" dirty="0" smtClean="0"/>
              <a:t>: the </a:t>
            </a:r>
            <a:r>
              <a:rPr lang="en-US" dirty="0" err="1" smtClean="0"/>
              <a:t>sqr</a:t>
            </a:r>
            <a:r>
              <a:rPr lang="en-US" dirty="0" smtClean="0"/>
              <a:t> in the method square is unrelated to the </a:t>
            </a:r>
            <a:r>
              <a:rPr lang="en-US" dirty="0" err="1" smtClean="0"/>
              <a:t>sqr</a:t>
            </a:r>
            <a:r>
              <a:rPr lang="en-US" dirty="0" smtClean="0"/>
              <a:t> in the method main</a:t>
            </a:r>
            <a:endParaRPr lang="en-US" dirty="0"/>
          </a:p>
        </p:txBody>
      </p:sp>
    </p:spTree>
    <p:extLst>
      <p:ext uri="{BB962C8B-B14F-4D97-AF65-F5344CB8AC3E}">
        <p14:creationId xmlns:p14="http://schemas.microsoft.com/office/powerpoint/2010/main" val="426031606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orakulmio 2"/>
          <p:cNvSpPr/>
          <p:nvPr/>
        </p:nvSpPr>
        <p:spPr>
          <a:xfrm>
            <a:off x="3352800" y="304800"/>
            <a:ext cx="5486400" cy="5262979"/>
          </a:xfrm>
          <a:prstGeom prst="rect">
            <a:avLst/>
          </a:prstGeom>
        </p:spPr>
        <p:txBody>
          <a:bodyPr wrap="square">
            <a:spAutoFit/>
          </a:bodyPr>
          <a:lstStyle/>
          <a:p>
            <a:r>
              <a:rPr lang="fi-FI" sz="1600" dirty="0" smtClean="0">
                <a:solidFill>
                  <a:srgbClr val="0000FF"/>
                </a:solidFill>
              </a:rPr>
              <a:t>#</a:t>
            </a:r>
            <a:r>
              <a:rPr lang="fi-FI" sz="1600" dirty="0" err="1" smtClean="0">
                <a:solidFill>
                  <a:srgbClr val="0000FF"/>
                </a:solidFill>
              </a:rPr>
              <a:t>include</a:t>
            </a:r>
            <a:r>
              <a:rPr lang="fi-FI" sz="1600" dirty="0" smtClean="0">
                <a:solidFill>
                  <a:srgbClr val="0000FF"/>
                </a:solidFill>
              </a:rPr>
              <a:t> </a:t>
            </a:r>
            <a:r>
              <a:rPr lang="fi-FI" sz="1600" dirty="0" smtClean="0">
                <a:solidFill>
                  <a:srgbClr val="A31515"/>
                </a:solidFill>
              </a:rPr>
              <a:t>&lt;</a:t>
            </a:r>
            <a:r>
              <a:rPr lang="fi-FI" sz="1600" dirty="0" err="1" smtClean="0">
                <a:solidFill>
                  <a:srgbClr val="A31515"/>
                </a:solidFill>
              </a:rPr>
              <a:t>stdio.h</a:t>
            </a:r>
            <a:r>
              <a:rPr lang="fi-FI" sz="1600" dirty="0" smtClean="0">
                <a:solidFill>
                  <a:srgbClr val="A31515"/>
                </a:solidFill>
              </a:rPr>
              <a:t>&gt;</a:t>
            </a:r>
          </a:p>
          <a:p>
            <a:endParaRPr lang="fi-FI" sz="1600" dirty="0" smtClean="0">
              <a:solidFill>
                <a:srgbClr val="A31515"/>
              </a:solidFill>
            </a:endParaRPr>
          </a:p>
          <a:p>
            <a:endParaRPr lang="fi-FI" sz="1600" dirty="0" smtClean="0">
              <a:solidFill>
                <a:srgbClr val="0000FF"/>
              </a:solidFill>
            </a:endParaRPr>
          </a:p>
          <a:p>
            <a:r>
              <a:rPr lang="fi-FI" sz="1600" dirty="0" err="1" smtClean="0">
                <a:solidFill>
                  <a:srgbClr val="0000FF"/>
                </a:solidFill>
              </a:rPr>
              <a:t>int</a:t>
            </a:r>
            <a:r>
              <a:rPr lang="fi-FI" sz="1600" dirty="0" smtClean="0">
                <a:solidFill>
                  <a:srgbClr val="0000FF"/>
                </a:solidFill>
              </a:rPr>
              <a:t> main()</a:t>
            </a:r>
          </a:p>
          <a:p>
            <a:r>
              <a:rPr lang="fi-FI" sz="1600" dirty="0" smtClean="0">
                <a:solidFill>
                  <a:srgbClr val="0000FF"/>
                </a:solidFill>
              </a:rPr>
              <a:t>{</a:t>
            </a:r>
          </a:p>
          <a:p>
            <a:r>
              <a:rPr lang="en-US" sz="1600" dirty="0" smtClean="0">
                <a:solidFill>
                  <a:srgbClr val="0000FF"/>
                </a:solidFill>
              </a:rPr>
              <a:t>	</a:t>
            </a:r>
            <a:r>
              <a:rPr lang="en-US" sz="1600" dirty="0" smtClean="0">
                <a:solidFill>
                  <a:srgbClr val="008000"/>
                </a:solidFill>
              </a:rPr>
              <a:t>// An example of method call</a:t>
            </a:r>
          </a:p>
          <a:p>
            <a:r>
              <a:rPr lang="fi-FI" sz="1600" dirty="0" smtClean="0">
                <a:solidFill>
                  <a:srgbClr val="008000"/>
                </a:solidFill>
              </a:rPr>
              <a:t>	</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value</a:t>
            </a:r>
            <a:r>
              <a:rPr lang="fi-FI" sz="1600" dirty="0" smtClean="0">
                <a:solidFill>
                  <a:srgbClr val="0000FF"/>
                </a:solidFill>
              </a:rPr>
              <a:t> = 5;</a:t>
            </a:r>
          </a:p>
          <a:p>
            <a:r>
              <a:rPr lang="fi-FI" sz="1600" dirty="0" smtClean="0">
                <a:solidFill>
                  <a:srgbClr val="0000FF"/>
                </a:solidFill>
              </a:rPr>
              <a:t>	</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sqr</a:t>
            </a:r>
            <a:r>
              <a:rPr lang="fi-FI" sz="1600" dirty="0" smtClean="0">
                <a:solidFill>
                  <a:srgbClr val="0000FF"/>
                </a:solidFill>
              </a:rPr>
              <a:t>= square(</a:t>
            </a:r>
            <a:r>
              <a:rPr lang="fi-FI" sz="1600" dirty="0" err="1" smtClean="0">
                <a:solidFill>
                  <a:srgbClr val="0000FF"/>
                </a:solidFill>
              </a:rPr>
              <a:t>value</a:t>
            </a:r>
            <a:r>
              <a:rPr lang="fi-FI" sz="1600" dirty="0" smtClean="0">
                <a:solidFill>
                  <a:srgbClr val="0000FF"/>
                </a:solidFill>
              </a:rPr>
              <a:t>);	</a:t>
            </a:r>
          </a:p>
          <a:p>
            <a:endParaRPr lang="fi-FI" sz="1600" dirty="0" smtClean="0">
              <a:solidFill>
                <a:srgbClr val="0000FF"/>
              </a:solidFill>
            </a:endParaRPr>
          </a:p>
          <a:p>
            <a:r>
              <a:rPr lang="en-US" sz="1600" dirty="0" smtClean="0">
                <a:solidFill>
                  <a:srgbClr val="0000FF"/>
                </a:solidFill>
              </a:rPr>
              <a:t>	</a:t>
            </a:r>
            <a:r>
              <a:rPr lang="en-US" sz="1600" dirty="0" smtClean="0">
                <a:solidFill>
                  <a:srgbClr val="008000"/>
                </a:solidFill>
              </a:rPr>
              <a:t>// this is also a method call</a:t>
            </a:r>
          </a:p>
          <a:p>
            <a:r>
              <a:rPr lang="en-US" sz="1600" dirty="0" smtClean="0">
                <a:solidFill>
                  <a:srgbClr val="008000"/>
                </a:solidFill>
              </a:rPr>
              <a:t>	</a:t>
            </a:r>
            <a:r>
              <a:rPr lang="en-US" sz="1600" dirty="0" err="1" smtClean="0">
                <a:solidFill>
                  <a:schemeClr val="accent1">
                    <a:lumMod val="75000"/>
                  </a:schemeClr>
                </a:solidFill>
              </a:rPr>
              <a:t>Console.WriteLine</a:t>
            </a:r>
            <a:r>
              <a:rPr lang="en-US" sz="1400" dirty="0" smtClean="0">
                <a:solidFill>
                  <a:srgbClr val="008000"/>
                </a:solidFill>
              </a:rPr>
              <a:t>(</a:t>
            </a:r>
            <a:r>
              <a:rPr lang="en-US" sz="1400" dirty="0" smtClean="0">
                <a:solidFill>
                  <a:srgbClr val="A31515"/>
                </a:solidFill>
              </a:rPr>
              <a:t>"square of {0} is {1}", value, result);</a:t>
            </a:r>
            <a:endParaRPr lang="en-US" sz="1600" dirty="0" smtClean="0">
              <a:solidFill>
                <a:srgbClr val="A31515"/>
              </a:solidFill>
            </a:endParaRPr>
          </a:p>
          <a:p>
            <a:endParaRPr lang="fi-FI" sz="1600" dirty="0" smtClean="0">
              <a:solidFill>
                <a:srgbClr val="A31515"/>
              </a:solidFill>
            </a:endParaRPr>
          </a:p>
          <a:p>
            <a:r>
              <a:rPr lang="fi-FI" sz="1600" dirty="0" smtClean="0">
                <a:solidFill>
                  <a:srgbClr val="A31515"/>
                </a:solidFill>
              </a:rPr>
              <a:t>	</a:t>
            </a:r>
            <a:r>
              <a:rPr lang="fi-FI" sz="1600" dirty="0" err="1" smtClean="0">
                <a:solidFill>
                  <a:srgbClr val="0000FF"/>
                </a:solidFill>
              </a:rPr>
              <a:t>return</a:t>
            </a:r>
            <a:r>
              <a:rPr lang="fi-FI" sz="1600" dirty="0" smtClean="0">
                <a:solidFill>
                  <a:srgbClr val="0000FF"/>
                </a:solidFill>
              </a:rPr>
              <a:t> 0;</a:t>
            </a:r>
          </a:p>
          <a:p>
            <a:r>
              <a:rPr lang="fi-FI" sz="1600" dirty="0" smtClean="0">
                <a:solidFill>
                  <a:srgbClr val="0000FF"/>
                </a:solidFill>
              </a:rPr>
              <a:t>}</a:t>
            </a:r>
          </a:p>
          <a:p>
            <a:endParaRPr lang="fi-FI" sz="1600" dirty="0" smtClean="0">
              <a:solidFill>
                <a:srgbClr val="0000FF"/>
              </a:solidFill>
            </a:endParaRPr>
          </a:p>
          <a:p>
            <a:r>
              <a:rPr lang="fi-FI" sz="1600" dirty="0" smtClean="0">
                <a:solidFill>
                  <a:srgbClr val="008000"/>
                </a:solidFill>
              </a:rPr>
              <a:t>// </a:t>
            </a:r>
            <a:r>
              <a:rPr lang="fi-FI" sz="1600" dirty="0" err="1" smtClean="0">
                <a:solidFill>
                  <a:srgbClr val="008000"/>
                </a:solidFill>
              </a:rPr>
              <a:t>method</a:t>
            </a:r>
            <a:r>
              <a:rPr lang="fi-FI" sz="1600" dirty="0" smtClean="0">
                <a:solidFill>
                  <a:srgbClr val="008000"/>
                </a:solidFill>
              </a:rPr>
              <a:t> definition</a:t>
            </a:r>
          </a:p>
          <a:p>
            <a:r>
              <a:rPr lang="fi-FI" sz="1600" dirty="0" err="1" smtClean="0">
                <a:solidFill>
                  <a:srgbClr val="0000FF"/>
                </a:solidFill>
              </a:rPr>
              <a:t>static</a:t>
            </a:r>
            <a:r>
              <a:rPr lang="fi-FI" sz="1600" dirty="0" smtClean="0">
                <a:solidFill>
                  <a:srgbClr val="0000FF"/>
                </a:solidFill>
              </a:rPr>
              <a:t> </a:t>
            </a:r>
            <a:r>
              <a:rPr lang="fi-FI" sz="1600" dirty="0" err="1" smtClean="0">
                <a:solidFill>
                  <a:srgbClr val="0000FF"/>
                </a:solidFill>
              </a:rPr>
              <a:t>int</a:t>
            </a:r>
            <a:r>
              <a:rPr lang="fi-FI" sz="1600" dirty="0" smtClean="0">
                <a:solidFill>
                  <a:srgbClr val="0000FF"/>
                </a:solidFill>
              </a:rPr>
              <a:t> square(</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number</a:t>
            </a:r>
            <a:r>
              <a:rPr lang="fi-FI" sz="1600" dirty="0" smtClean="0">
                <a:solidFill>
                  <a:srgbClr val="0000FF"/>
                </a:solidFill>
              </a:rPr>
              <a:t>)</a:t>
            </a:r>
          </a:p>
          <a:p>
            <a:r>
              <a:rPr lang="fi-FI" sz="1600" dirty="0" smtClean="0">
                <a:solidFill>
                  <a:srgbClr val="0000FF"/>
                </a:solidFill>
              </a:rPr>
              <a:t>{</a:t>
            </a:r>
          </a:p>
          <a:p>
            <a:r>
              <a:rPr lang="fi-FI" sz="1600" dirty="0" smtClean="0">
                <a:solidFill>
                  <a:srgbClr val="0000FF"/>
                </a:solidFill>
              </a:rPr>
              <a:t>	</a:t>
            </a:r>
            <a:r>
              <a:rPr lang="fi-FI" sz="1600" dirty="0" err="1" smtClean="0">
                <a:solidFill>
                  <a:srgbClr val="0000FF"/>
                </a:solidFill>
              </a:rPr>
              <a:t>int</a:t>
            </a:r>
            <a:r>
              <a:rPr lang="fi-FI" sz="1600" dirty="0" smtClean="0">
                <a:solidFill>
                  <a:srgbClr val="0000FF"/>
                </a:solidFill>
              </a:rPr>
              <a:t> </a:t>
            </a:r>
            <a:r>
              <a:rPr lang="fi-FI" sz="1600" dirty="0" err="1" smtClean="0">
                <a:solidFill>
                  <a:srgbClr val="0000FF"/>
                </a:solidFill>
              </a:rPr>
              <a:t>sqr</a:t>
            </a:r>
            <a:r>
              <a:rPr lang="fi-FI" sz="1600" dirty="0" smtClean="0">
                <a:solidFill>
                  <a:srgbClr val="0000FF"/>
                </a:solidFill>
              </a:rPr>
              <a:t> = </a:t>
            </a:r>
            <a:r>
              <a:rPr lang="fi-FI" sz="1600" dirty="0" err="1" smtClean="0">
                <a:solidFill>
                  <a:srgbClr val="0000FF"/>
                </a:solidFill>
              </a:rPr>
              <a:t>number</a:t>
            </a:r>
            <a:r>
              <a:rPr lang="fi-FI" sz="1600" dirty="0" smtClean="0">
                <a:solidFill>
                  <a:srgbClr val="0000FF"/>
                </a:solidFill>
              </a:rPr>
              <a:t> * </a:t>
            </a:r>
            <a:r>
              <a:rPr lang="fi-FI" sz="1600" dirty="0" err="1" smtClean="0">
                <a:solidFill>
                  <a:srgbClr val="0000FF"/>
                </a:solidFill>
              </a:rPr>
              <a:t>number</a:t>
            </a:r>
            <a:r>
              <a:rPr lang="fi-FI" sz="1600" dirty="0" smtClean="0">
                <a:solidFill>
                  <a:srgbClr val="0000FF"/>
                </a:solidFill>
              </a:rPr>
              <a:t>;</a:t>
            </a:r>
          </a:p>
          <a:p>
            <a:r>
              <a:rPr lang="fi-FI" sz="1600" dirty="0" smtClean="0">
                <a:solidFill>
                  <a:srgbClr val="0000FF"/>
                </a:solidFill>
              </a:rPr>
              <a:t>	</a:t>
            </a:r>
            <a:r>
              <a:rPr lang="fi-FI" sz="1600" dirty="0" err="1" smtClean="0">
                <a:solidFill>
                  <a:srgbClr val="0000FF"/>
                </a:solidFill>
              </a:rPr>
              <a:t>return</a:t>
            </a:r>
            <a:r>
              <a:rPr lang="fi-FI" sz="1600" dirty="0" smtClean="0">
                <a:solidFill>
                  <a:srgbClr val="0000FF"/>
                </a:solidFill>
              </a:rPr>
              <a:t> </a:t>
            </a:r>
            <a:r>
              <a:rPr lang="fi-FI" sz="1600" dirty="0" err="1" smtClean="0">
                <a:solidFill>
                  <a:srgbClr val="0000FF"/>
                </a:solidFill>
              </a:rPr>
              <a:t>sqr</a:t>
            </a:r>
            <a:r>
              <a:rPr lang="fi-FI" sz="1600" dirty="0" smtClean="0">
                <a:solidFill>
                  <a:srgbClr val="0000FF"/>
                </a:solidFill>
              </a:rPr>
              <a:t>;</a:t>
            </a:r>
          </a:p>
          <a:p>
            <a:r>
              <a:rPr lang="fi-FI" sz="1600" dirty="0" smtClean="0">
                <a:solidFill>
                  <a:srgbClr val="0000FF"/>
                </a:solidFill>
              </a:rPr>
              <a:t>}</a:t>
            </a:r>
            <a:endParaRPr lang="en-US" sz="1600" dirty="0"/>
          </a:p>
        </p:txBody>
      </p:sp>
      <p:sp>
        <p:nvSpPr>
          <p:cNvPr id="5" name="Tekstikehys 4"/>
          <p:cNvSpPr txBox="1"/>
          <p:nvPr/>
        </p:nvSpPr>
        <p:spPr>
          <a:xfrm>
            <a:off x="381000" y="4953000"/>
            <a:ext cx="3048000" cy="1477328"/>
          </a:xfrm>
          <a:prstGeom prst="rect">
            <a:avLst/>
          </a:prstGeom>
          <a:noFill/>
        </p:spPr>
        <p:txBody>
          <a:bodyPr wrap="square" rtlCol="0">
            <a:spAutoFit/>
          </a:bodyPr>
          <a:lstStyle/>
          <a:p>
            <a:r>
              <a:rPr lang="en-US" dirty="0" smtClean="0"/>
              <a:t>The variable in the parenthesized list of the method definition is called as a </a:t>
            </a:r>
            <a:r>
              <a:rPr lang="en-US" i="1" dirty="0" smtClean="0"/>
              <a:t>parameter</a:t>
            </a:r>
            <a:r>
              <a:rPr lang="en-US" dirty="0" smtClean="0"/>
              <a:t> or an </a:t>
            </a:r>
            <a:r>
              <a:rPr lang="en-US" i="1" dirty="0" smtClean="0"/>
              <a:t>formal parameter</a:t>
            </a:r>
            <a:endParaRPr lang="en-US" i="1" dirty="0"/>
          </a:p>
        </p:txBody>
      </p:sp>
      <p:cxnSp>
        <p:nvCxnSpPr>
          <p:cNvPr id="7" name="Suora nuoliyhdysviiva 6"/>
          <p:cNvCxnSpPr/>
          <p:nvPr/>
        </p:nvCxnSpPr>
        <p:spPr>
          <a:xfrm flipV="1">
            <a:off x="2895600" y="4495800"/>
            <a:ext cx="22860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kstikehys 8"/>
          <p:cNvSpPr txBox="1"/>
          <p:nvPr/>
        </p:nvSpPr>
        <p:spPr>
          <a:xfrm>
            <a:off x="381000" y="2057400"/>
            <a:ext cx="3048000" cy="1200329"/>
          </a:xfrm>
          <a:prstGeom prst="rect">
            <a:avLst/>
          </a:prstGeom>
          <a:noFill/>
        </p:spPr>
        <p:txBody>
          <a:bodyPr wrap="square" rtlCol="0">
            <a:spAutoFit/>
          </a:bodyPr>
          <a:lstStyle/>
          <a:p>
            <a:r>
              <a:rPr lang="en-US" dirty="0" smtClean="0"/>
              <a:t>The variable used in the call</a:t>
            </a:r>
            <a:br>
              <a:rPr lang="en-US" dirty="0" smtClean="0"/>
            </a:br>
            <a:r>
              <a:rPr lang="en-US" dirty="0" smtClean="0"/>
              <a:t>of the method is called as</a:t>
            </a:r>
            <a:br>
              <a:rPr lang="en-US" dirty="0" smtClean="0"/>
            </a:br>
            <a:r>
              <a:rPr lang="en-US" dirty="0" smtClean="0"/>
              <a:t>an </a:t>
            </a:r>
            <a:r>
              <a:rPr lang="en-US" i="1" dirty="0" smtClean="0"/>
              <a:t>argument</a:t>
            </a:r>
            <a:r>
              <a:rPr lang="en-US" dirty="0" smtClean="0"/>
              <a:t> or an </a:t>
            </a:r>
            <a:r>
              <a:rPr lang="en-US" i="1" dirty="0" smtClean="0"/>
              <a:t>actual parameter</a:t>
            </a:r>
            <a:endParaRPr lang="en-US" i="1" dirty="0"/>
          </a:p>
        </p:txBody>
      </p:sp>
      <p:cxnSp>
        <p:nvCxnSpPr>
          <p:cNvPr id="10" name="Suora nuoliyhdysviiva 9"/>
          <p:cNvCxnSpPr/>
          <p:nvPr/>
        </p:nvCxnSpPr>
        <p:spPr>
          <a:xfrm flipV="1">
            <a:off x="3048000" y="2286000"/>
            <a:ext cx="2743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6074403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 Type</a:t>
            </a:r>
            <a:endParaRPr lang="en-US" dirty="0"/>
          </a:p>
        </p:txBody>
      </p:sp>
      <p:sp>
        <p:nvSpPr>
          <p:cNvPr id="3" name="Sisällön paikkamerkki 2"/>
          <p:cNvSpPr>
            <a:spLocks noGrp="1"/>
          </p:cNvSpPr>
          <p:nvPr>
            <p:ph idx="1"/>
          </p:nvPr>
        </p:nvSpPr>
        <p:spPr/>
        <p:txBody>
          <a:bodyPr/>
          <a:lstStyle/>
          <a:p>
            <a:r>
              <a:rPr lang="en-US" dirty="0" smtClean="0"/>
              <a:t>The type of the return value defines the type of the method</a:t>
            </a:r>
          </a:p>
          <a:p>
            <a:r>
              <a:rPr lang="en-US" dirty="0" smtClean="0"/>
              <a:t>The type of the method square is </a:t>
            </a:r>
            <a:r>
              <a:rPr lang="en-US" dirty="0" err="1" smtClean="0"/>
              <a:t>int</a:t>
            </a:r>
            <a:endParaRPr lang="en-US" dirty="0" smtClean="0"/>
          </a:p>
        </p:txBody>
      </p:sp>
      <p:sp>
        <p:nvSpPr>
          <p:cNvPr id="4" name="Suorakulmio 3"/>
          <p:cNvSpPr/>
          <p:nvPr/>
        </p:nvSpPr>
        <p:spPr>
          <a:xfrm>
            <a:off x="3733800" y="3657600"/>
            <a:ext cx="4572000" cy="2308324"/>
          </a:xfrm>
          <a:prstGeom prst="rect">
            <a:avLst/>
          </a:prstGeom>
        </p:spPr>
        <p:txBody>
          <a:bodyPr>
            <a:spAutoFit/>
          </a:bodyPr>
          <a:lstStyle/>
          <a:p>
            <a:r>
              <a:rPr lang="fi-FI" sz="2400" dirty="0" err="1" smtClean="0">
                <a:solidFill>
                  <a:srgbClr val="0000FF"/>
                </a:solidFill>
              </a:rPr>
              <a:t>static</a:t>
            </a:r>
            <a:r>
              <a:rPr lang="fi-FI" sz="2400" dirty="0" smtClean="0">
                <a:solidFill>
                  <a:srgbClr val="0000FF"/>
                </a:solidFill>
              </a:rPr>
              <a:t> </a:t>
            </a:r>
            <a:r>
              <a:rPr lang="fi-FI" sz="2400" dirty="0" err="1" smtClean="0">
                <a:solidFill>
                  <a:srgbClr val="0000FF"/>
                </a:solidFill>
              </a:rPr>
              <a:t>int</a:t>
            </a:r>
            <a:r>
              <a:rPr lang="fi-FI" sz="2400" dirty="0" smtClean="0">
                <a:solidFill>
                  <a:srgbClr val="0000FF"/>
                </a:solidFill>
              </a:rPr>
              <a:t> square(</a:t>
            </a:r>
            <a:r>
              <a:rPr lang="fi-FI" sz="2400" dirty="0" err="1" smtClean="0">
                <a:solidFill>
                  <a:srgbClr val="0000FF"/>
                </a:solidFill>
              </a:rPr>
              <a:t>int</a:t>
            </a:r>
            <a:r>
              <a:rPr lang="fi-FI" sz="2400" dirty="0" smtClean="0">
                <a:solidFill>
                  <a:srgbClr val="0000FF"/>
                </a:solidFill>
              </a:rPr>
              <a:t> </a:t>
            </a:r>
            <a:r>
              <a:rPr lang="fi-FI" sz="2400" dirty="0" err="1" smtClean="0">
                <a:solidFill>
                  <a:srgbClr val="0000FF"/>
                </a:solidFill>
              </a:rPr>
              <a:t>number</a:t>
            </a:r>
            <a:r>
              <a:rPr lang="fi-FI" sz="2400" dirty="0" smtClean="0">
                <a:solidFill>
                  <a:srgbClr val="0000FF"/>
                </a:solidFill>
              </a:rPr>
              <a:t>)</a:t>
            </a:r>
          </a:p>
          <a:p>
            <a:r>
              <a:rPr lang="fi-FI" sz="2400" dirty="0" smtClean="0">
                <a:solidFill>
                  <a:srgbClr val="0000FF"/>
                </a:solidFill>
              </a:rPr>
              <a:t>{</a:t>
            </a:r>
          </a:p>
          <a:p>
            <a:r>
              <a:rPr lang="fi-FI" sz="2400" dirty="0" smtClean="0">
                <a:solidFill>
                  <a:srgbClr val="0000FF"/>
                </a:solidFill>
              </a:rPr>
              <a:t>	</a:t>
            </a:r>
            <a:r>
              <a:rPr lang="fi-FI" sz="2400" dirty="0" err="1" smtClean="0">
                <a:solidFill>
                  <a:srgbClr val="0000FF"/>
                </a:solidFill>
              </a:rPr>
              <a:t>int</a:t>
            </a:r>
            <a:r>
              <a:rPr lang="fi-FI" sz="2400" dirty="0" smtClean="0">
                <a:solidFill>
                  <a:srgbClr val="0000FF"/>
                </a:solidFill>
              </a:rPr>
              <a:t> </a:t>
            </a:r>
            <a:r>
              <a:rPr lang="fi-FI" sz="2400" dirty="0" err="1" smtClean="0">
                <a:solidFill>
                  <a:srgbClr val="0000FF"/>
                </a:solidFill>
              </a:rPr>
              <a:t>sqr</a:t>
            </a:r>
            <a:r>
              <a:rPr lang="fi-FI" sz="2400" dirty="0" smtClean="0">
                <a:solidFill>
                  <a:srgbClr val="0000FF"/>
                </a:solidFill>
              </a:rPr>
              <a:t>;</a:t>
            </a:r>
          </a:p>
          <a:p>
            <a:r>
              <a:rPr lang="fi-FI" sz="2400" dirty="0" smtClean="0">
                <a:solidFill>
                  <a:srgbClr val="0000FF"/>
                </a:solidFill>
              </a:rPr>
              <a:t>              </a:t>
            </a:r>
            <a:r>
              <a:rPr lang="fi-FI" sz="2400" dirty="0" err="1" smtClean="0">
                <a:solidFill>
                  <a:srgbClr val="0000FF"/>
                </a:solidFill>
              </a:rPr>
              <a:t>sqr</a:t>
            </a:r>
            <a:r>
              <a:rPr lang="fi-FI" sz="2400" dirty="0" smtClean="0">
                <a:solidFill>
                  <a:srgbClr val="0000FF"/>
                </a:solidFill>
              </a:rPr>
              <a:t> = </a:t>
            </a:r>
            <a:r>
              <a:rPr lang="fi-FI" sz="2400" dirty="0" err="1" smtClean="0">
                <a:solidFill>
                  <a:srgbClr val="0000FF"/>
                </a:solidFill>
              </a:rPr>
              <a:t>number</a:t>
            </a:r>
            <a:r>
              <a:rPr lang="fi-FI" sz="2400" dirty="0" smtClean="0">
                <a:solidFill>
                  <a:srgbClr val="0000FF"/>
                </a:solidFill>
              </a:rPr>
              <a:t> * </a:t>
            </a:r>
            <a:r>
              <a:rPr lang="fi-FI" sz="2400" dirty="0" err="1" smtClean="0">
                <a:solidFill>
                  <a:srgbClr val="0000FF"/>
                </a:solidFill>
              </a:rPr>
              <a:t>number</a:t>
            </a:r>
            <a:r>
              <a:rPr lang="fi-FI" sz="2400" dirty="0" smtClean="0">
                <a:solidFill>
                  <a:srgbClr val="0000FF"/>
                </a:solidFill>
              </a:rPr>
              <a:t>;</a:t>
            </a:r>
          </a:p>
          <a:p>
            <a:r>
              <a:rPr lang="fi-FI" sz="2400" dirty="0" smtClean="0">
                <a:solidFill>
                  <a:srgbClr val="0000FF"/>
                </a:solidFill>
              </a:rPr>
              <a:t>	</a:t>
            </a:r>
            <a:r>
              <a:rPr lang="fi-FI" sz="2400" dirty="0" err="1" smtClean="0">
                <a:solidFill>
                  <a:srgbClr val="0000FF"/>
                </a:solidFill>
              </a:rPr>
              <a:t>return</a:t>
            </a:r>
            <a:r>
              <a:rPr lang="fi-FI" sz="2400" dirty="0" smtClean="0">
                <a:solidFill>
                  <a:srgbClr val="0000FF"/>
                </a:solidFill>
              </a:rPr>
              <a:t> </a:t>
            </a:r>
            <a:r>
              <a:rPr lang="fi-FI" sz="2400" dirty="0" err="1" smtClean="0">
                <a:solidFill>
                  <a:srgbClr val="0000FF"/>
                </a:solidFill>
              </a:rPr>
              <a:t>sqr</a:t>
            </a:r>
            <a:r>
              <a:rPr lang="fi-FI" sz="2400" dirty="0" smtClean="0">
                <a:solidFill>
                  <a:srgbClr val="0000FF"/>
                </a:solidFill>
              </a:rPr>
              <a:t>;</a:t>
            </a:r>
          </a:p>
          <a:p>
            <a:r>
              <a:rPr lang="fi-FI" sz="2400" dirty="0" smtClean="0">
                <a:solidFill>
                  <a:srgbClr val="0000FF"/>
                </a:solidFill>
              </a:rPr>
              <a:t>}</a:t>
            </a:r>
            <a:endParaRPr lang="en-US" sz="2400" dirty="0"/>
          </a:p>
        </p:txBody>
      </p:sp>
      <p:sp>
        <p:nvSpPr>
          <p:cNvPr id="5" name="Tekstikehys 4"/>
          <p:cNvSpPr txBox="1"/>
          <p:nvPr/>
        </p:nvSpPr>
        <p:spPr>
          <a:xfrm>
            <a:off x="381000" y="3657600"/>
            <a:ext cx="2573525" cy="646331"/>
          </a:xfrm>
          <a:prstGeom prst="rect">
            <a:avLst/>
          </a:prstGeom>
          <a:noFill/>
        </p:spPr>
        <p:txBody>
          <a:bodyPr wrap="none" rtlCol="0">
            <a:spAutoFit/>
          </a:bodyPr>
          <a:lstStyle/>
          <a:p>
            <a:r>
              <a:rPr lang="en-US" dirty="0" smtClean="0"/>
              <a:t>The return value of in the</a:t>
            </a:r>
            <a:br>
              <a:rPr lang="en-US" dirty="0" smtClean="0"/>
            </a:br>
            <a:r>
              <a:rPr lang="en-US" dirty="0" smtClean="0"/>
              <a:t>method header is </a:t>
            </a:r>
            <a:r>
              <a:rPr lang="en-US" dirty="0" err="1" smtClean="0"/>
              <a:t>int</a:t>
            </a:r>
            <a:endParaRPr lang="en-US" dirty="0"/>
          </a:p>
        </p:txBody>
      </p:sp>
      <p:sp>
        <p:nvSpPr>
          <p:cNvPr id="6" name="Tekstikehys 5"/>
          <p:cNvSpPr txBox="1"/>
          <p:nvPr/>
        </p:nvSpPr>
        <p:spPr>
          <a:xfrm>
            <a:off x="457200" y="5029200"/>
            <a:ext cx="2643481" cy="646331"/>
          </a:xfrm>
          <a:prstGeom prst="rect">
            <a:avLst/>
          </a:prstGeom>
          <a:noFill/>
        </p:spPr>
        <p:txBody>
          <a:bodyPr wrap="none" rtlCol="0">
            <a:spAutoFit/>
          </a:bodyPr>
          <a:lstStyle/>
          <a:p>
            <a:r>
              <a:rPr lang="en-US" dirty="0" smtClean="0"/>
              <a:t>The type of the variable in</a:t>
            </a:r>
            <a:br>
              <a:rPr lang="en-US" dirty="0" smtClean="0"/>
            </a:br>
            <a:r>
              <a:rPr lang="en-US" dirty="0" smtClean="0"/>
              <a:t>return statement is </a:t>
            </a:r>
            <a:r>
              <a:rPr lang="en-US" dirty="0" err="1" smtClean="0"/>
              <a:t>int</a:t>
            </a:r>
            <a:endParaRPr lang="en-US" dirty="0"/>
          </a:p>
        </p:txBody>
      </p:sp>
      <p:cxnSp>
        <p:nvCxnSpPr>
          <p:cNvPr id="8" name="Suora nuoliyhdysviiva 7"/>
          <p:cNvCxnSpPr/>
          <p:nvPr/>
        </p:nvCxnSpPr>
        <p:spPr>
          <a:xfrm>
            <a:off x="3048000" y="3962400"/>
            <a:ext cx="685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uora nuoliyhdysviiva 8"/>
          <p:cNvCxnSpPr/>
          <p:nvPr/>
        </p:nvCxnSpPr>
        <p:spPr>
          <a:xfrm flipV="1">
            <a:off x="3124200" y="4648200"/>
            <a:ext cx="1447800" cy="6842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818977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 Type</a:t>
            </a:r>
            <a:endParaRPr lang="en-US" dirty="0"/>
          </a:p>
        </p:txBody>
      </p:sp>
      <p:sp>
        <p:nvSpPr>
          <p:cNvPr id="3" name="Sisällön paikkamerkki 2"/>
          <p:cNvSpPr>
            <a:spLocks noGrp="1"/>
          </p:cNvSpPr>
          <p:nvPr>
            <p:ph idx="1"/>
          </p:nvPr>
        </p:nvSpPr>
        <p:spPr/>
        <p:txBody>
          <a:bodyPr>
            <a:normAutofit/>
          </a:bodyPr>
          <a:lstStyle/>
          <a:p>
            <a:r>
              <a:rPr lang="en-US" dirty="0" smtClean="0"/>
              <a:t>A method may be defined to return any type of value. For example, method can return a value of type </a:t>
            </a:r>
            <a:r>
              <a:rPr lang="en-US" dirty="0" err="1" smtClean="0"/>
              <a:t>int</a:t>
            </a:r>
            <a:r>
              <a:rPr lang="en-US" dirty="0" smtClean="0"/>
              <a:t>, double, char, etc.</a:t>
            </a:r>
          </a:p>
          <a:p>
            <a:r>
              <a:rPr lang="en-US" dirty="0" smtClean="0"/>
              <a:t>A method can also return an object</a:t>
            </a:r>
          </a:p>
        </p:txBody>
      </p:sp>
    </p:spTree>
    <p:extLst>
      <p:ext uri="{BB962C8B-B14F-4D97-AF65-F5344CB8AC3E}">
        <p14:creationId xmlns:p14="http://schemas.microsoft.com/office/powerpoint/2010/main" val="3499491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Input and output in Console </a:t>
            </a:r>
            <a:r>
              <a:rPr lang="fi-FI" dirty="0" err="1" smtClean="0"/>
              <a:t>programs</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34103344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 Return Value</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The value that the method square computes is returned to main by the </a:t>
            </a:r>
            <a:r>
              <a:rPr lang="en-US" i="1" dirty="0" smtClean="0"/>
              <a:t>return</a:t>
            </a:r>
            <a:r>
              <a:rPr lang="en-US" dirty="0" smtClean="0"/>
              <a:t> statement.</a:t>
            </a:r>
          </a:p>
          <a:p>
            <a:r>
              <a:rPr lang="en-US" dirty="0" smtClean="0"/>
              <a:t>Any expression may follow return. </a:t>
            </a:r>
          </a:p>
          <a:p>
            <a:pPr lvl="1"/>
            <a:r>
              <a:rPr lang="en-US" dirty="0" smtClean="0"/>
              <a:t>return expression;</a:t>
            </a:r>
          </a:p>
          <a:p>
            <a:r>
              <a:rPr lang="en-US" dirty="0" smtClean="0"/>
              <a:t>The type of the expression has to correspond the type of the method type (taking into account the type conversion rules)</a:t>
            </a:r>
          </a:p>
          <a:p>
            <a:r>
              <a:rPr lang="en-US" dirty="0" smtClean="0"/>
              <a:t>After the return statement the execution of the program code will return to the place where the method was called</a:t>
            </a:r>
          </a:p>
          <a:p>
            <a:r>
              <a:rPr lang="en-US" dirty="0" smtClean="0"/>
              <a:t>The calling method can copy the returned value to a variable or it can ignore it.</a:t>
            </a:r>
          </a:p>
        </p:txBody>
      </p:sp>
    </p:spTree>
    <p:extLst>
      <p:ext uri="{BB962C8B-B14F-4D97-AF65-F5344CB8AC3E}">
        <p14:creationId xmlns:p14="http://schemas.microsoft.com/office/powerpoint/2010/main" val="18984217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method Returning no Value</a:t>
            </a:r>
            <a:endParaRPr lang="en-US" dirty="0"/>
          </a:p>
        </p:txBody>
      </p:sp>
      <p:sp>
        <p:nvSpPr>
          <p:cNvPr id="3" name="Sisällön paikkamerkki 2"/>
          <p:cNvSpPr>
            <a:spLocks noGrp="1"/>
          </p:cNvSpPr>
          <p:nvPr>
            <p:ph idx="1"/>
          </p:nvPr>
        </p:nvSpPr>
        <p:spPr/>
        <p:txBody>
          <a:bodyPr>
            <a:normAutofit/>
          </a:bodyPr>
          <a:lstStyle/>
          <a:p>
            <a:r>
              <a:rPr lang="en-US" sz="2800" dirty="0" smtClean="0"/>
              <a:t>A method does not need to return any value.</a:t>
            </a:r>
          </a:p>
          <a:p>
            <a:r>
              <a:rPr lang="en-US" sz="2800" dirty="0" smtClean="0"/>
              <a:t>In this case </a:t>
            </a:r>
            <a:r>
              <a:rPr lang="en-US" sz="2800" i="1" dirty="0" smtClean="0"/>
              <a:t>void</a:t>
            </a:r>
            <a:r>
              <a:rPr lang="en-US" sz="2800" dirty="0" smtClean="0"/>
              <a:t> is used as a type </a:t>
            </a:r>
            <a:r>
              <a:rPr lang="en-US" sz="2800" dirty="0" err="1" smtClean="0"/>
              <a:t>specifier</a:t>
            </a:r>
            <a:r>
              <a:rPr lang="en-US" sz="2800" dirty="0" smtClean="0"/>
              <a:t> in method definition and declaration</a:t>
            </a:r>
          </a:p>
          <a:p>
            <a:r>
              <a:rPr lang="en-US" sz="2800" dirty="0" smtClean="0"/>
              <a:t>The following method does not return any value</a:t>
            </a:r>
          </a:p>
        </p:txBody>
      </p:sp>
      <p:sp>
        <p:nvSpPr>
          <p:cNvPr id="5" name="Suorakulmio 4"/>
          <p:cNvSpPr/>
          <p:nvPr/>
        </p:nvSpPr>
        <p:spPr>
          <a:xfrm>
            <a:off x="3886200" y="3810000"/>
            <a:ext cx="4953000" cy="2308324"/>
          </a:xfrm>
          <a:prstGeom prst="rect">
            <a:avLst/>
          </a:prstGeom>
        </p:spPr>
        <p:txBody>
          <a:bodyPr wrap="square">
            <a:spAutoFit/>
          </a:bodyPr>
          <a:lstStyle/>
          <a:p>
            <a:r>
              <a:rPr lang="en-US" dirty="0" smtClean="0">
                <a:solidFill>
                  <a:srgbClr val="0000FF"/>
                </a:solidFill>
              </a:rPr>
              <a:t>static void </a:t>
            </a:r>
            <a:r>
              <a:rPr lang="en-US" dirty="0" err="1" smtClean="0">
                <a:solidFill>
                  <a:srgbClr val="0000FF"/>
                </a:solidFill>
              </a:rPr>
              <a:t>printChars</a:t>
            </a:r>
            <a:r>
              <a:rPr lang="en-US" dirty="0" smtClean="0">
                <a:solidFill>
                  <a:srgbClr val="0000FF"/>
                </a:solidFill>
              </a:rPr>
              <a:t>(</a:t>
            </a:r>
            <a:r>
              <a:rPr lang="en-US" dirty="0" err="1" smtClean="0">
                <a:solidFill>
                  <a:srgbClr val="0000FF"/>
                </a:solidFill>
              </a:rPr>
              <a:t>int</a:t>
            </a:r>
            <a:r>
              <a:rPr lang="en-US" dirty="0" smtClean="0">
                <a:solidFill>
                  <a:srgbClr val="0000FF"/>
                </a:solidFill>
              </a:rPr>
              <a:t> </a:t>
            </a:r>
            <a:r>
              <a:rPr lang="en-US" dirty="0" err="1" smtClean="0">
                <a:solidFill>
                  <a:srgbClr val="0000FF"/>
                </a:solidFill>
              </a:rPr>
              <a:t>numberOfChars</a:t>
            </a:r>
            <a:r>
              <a:rPr lang="en-US" dirty="0" smtClean="0">
                <a:solidFill>
                  <a:srgbClr val="0000FF"/>
                </a:solidFill>
              </a:rPr>
              <a:t>, char c)</a:t>
            </a:r>
          </a:p>
          <a:p>
            <a:r>
              <a:rPr lang="fi-FI" dirty="0" smtClean="0">
                <a:solidFill>
                  <a:srgbClr val="0000FF"/>
                </a:solidFill>
              </a:rPr>
              <a:t>{</a:t>
            </a:r>
          </a:p>
          <a:p>
            <a:r>
              <a:rPr lang="fi-FI" dirty="0" smtClean="0">
                <a:solidFill>
                  <a:srgbClr val="0000FF"/>
                </a:solidFill>
              </a:rPr>
              <a:t>	for (</a:t>
            </a:r>
            <a:r>
              <a:rPr lang="fi-FI" dirty="0" err="1" smtClean="0">
                <a:solidFill>
                  <a:srgbClr val="0000FF"/>
                </a:solidFill>
              </a:rPr>
              <a:t>int</a:t>
            </a:r>
            <a:r>
              <a:rPr lang="fi-FI" dirty="0" smtClean="0">
                <a:solidFill>
                  <a:srgbClr val="0000FF"/>
                </a:solidFill>
              </a:rPr>
              <a:t> i = 0; i &lt; </a:t>
            </a:r>
            <a:r>
              <a:rPr lang="fi-FI" dirty="0" err="1" smtClean="0">
                <a:solidFill>
                  <a:srgbClr val="0000FF"/>
                </a:solidFill>
              </a:rPr>
              <a:t>numberOfChars</a:t>
            </a:r>
            <a:r>
              <a:rPr lang="fi-FI" dirty="0" smtClean="0">
                <a:solidFill>
                  <a:srgbClr val="0000FF"/>
                </a:solidFill>
              </a:rPr>
              <a:t>; i++)</a:t>
            </a:r>
          </a:p>
          <a:p>
            <a:r>
              <a:rPr lang="fi-FI" dirty="0" smtClean="0">
                <a:solidFill>
                  <a:srgbClr val="0000FF"/>
                </a:solidFill>
              </a:rPr>
              <a:t>	{</a:t>
            </a:r>
          </a:p>
          <a:p>
            <a:r>
              <a:rPr lang="fi-FI" dirty="0" smtClean="0">
                <a:solidFill>
                  <a:srgbClr val="0000FF"/>
                </a:solidFill>
              </a:rPr>
              <a:t>		</a:t>
            </a:r>
            <a:r>
              <a:rPr lang="fi-FI" dirty="0" err="1" smtClean="0">
                <a:solidFill>
                  <a:srgbClr val="0000FF"/>
                </a:solidFill>
              </a:rPr>
              <a:t>Console.Write(c</a:t>
            </a:r>
            <a:r>
              <a:rPr lang="fi-FI" dirty="0" smtClean="0">
                <a:solidFill>
                  <a:srgbClr val="0000FF"/>
                </a:solidFill>
              </a:rPr>
              <a:t>);</a:t>
            </a:r>
            <a:endParaRPr lang="fi-FI" dirty="0" smtClean="0">
              <a:solidFill>
                <a:srgbClr val="A31515"/>
              </a:solidFill>
            </a:endParaRPr>
          </a:p>
          <a:p>
            <a:r>
              <a:rPr lang="fi-FI" dirty="0" smtClean="0">
                <a:solidFill>
                  <a:srgbClr val="A31515"/>
                </a:solidFill>
              </a:rPr>
              <a:t>	}</a:t>
            </a:r>
          </a:p>
          <a:p>
            <a:r>
              <a:rPr lang="fi-FI" dirty="0" smtClean="0">
                <a:solidFill>
                  <a:srgbClr val="A31515"/>
                </a:solidFill>
              </a:rPr>
              <a:t>	</a:t>
            </a:r>
            <a:r>
              <a:rPr lang="fi-FI" dirty="0" err="1" smtClean="0">
                <a:solidFill>
                  <a:srgbClr val="A31515"/>
                </a:solidFill>
              </a:rPr>
              <a:t>Console.WriteLine</a:t>
            </a:r>
            <a:r>
              <a:rPr lang="fi-FI" dirty="0" smtClean="0">
                <a:solidFill>
                  <a:srgbClr val="A31515"/>
                </a:solidFill>
              </a:rPr>
              <a:t>();</a:t>
            </a:r>
          </a:p>
          <a:p>
            <a:r>
              <a:rPr lang="fi-FI" dirty="0" smtClean="0">
                <a:solidFill>
                  <a:srgbClr val="A31515"/>
                </a:solidFill>
              </a:rPr>
              <a:t>}</a:t>
            </a:r>
            <a:endParaRPr lang="en-US" dirty="0"/>
          </a:p>
        </p:txBody>
      </p:sp>
      <p:sp>
        <p:nvSpPr>
          <p:cNvPr id="6" name="Tekstikehys 5"/>
          <p:cNvSpPr txBox="1"/>
          <p:nvPr/>
        </p:nvSpPr>
        <p:spPr>
          <a:xfrm>
            <a:off x="685800" y="4343400"/>
            <a:ext cx="2037096" cy="369332"/>
          </a:xfrm>
          <a:prstGeom prst="rect">
            <a:avLst/>
          </a:prstGeom>
          <a:noFill/>
        </p:spPr>
        <p:txBody>
          <a:bodyPr wrap="none" rtlCol="0">
            <a:spAutoFit/>
          </a:bodyPr>
          <a:lstStyle/>
          <a:p>
            <a:r>
              <a:rPr lang="en-US" dirty="0" smtClean="0"/>
              <a:t>method type is </a:t>
            </a:r>
            <a:r>
              <a:rPr lang="en-US" i="1" dirty="0" smtClean="0"/>
              <a:t>void</a:t>
            </a:r>
            <a:endParaRPr lang="en-US" i="1" dirty="0"/>
          </a:p>
        </p:txBody>
      </p:sp>
      <p:sp>
        <p:nvSpPr>
          <p:cNvPr id="7" name="Tekstikehys 6"/>
          <p:cNvSpPr txBox="1"/>
          <p:nvPr/>
        </p:nvSpPr>
        <p:spPr>
          <a:xfrm>
            <a:off x="381000" y="5334000"/>
            <a:ext cx="3398944" cy="646331"/>
          </a:xfrm>
          <a:prstGeom prst="rect">
            <a:avLst/>
          </a:prstGeom>
          <a:noFill/>
        </p:spPr>
        <p:txBody>
          <a:bodyPr wrap="none" rtlCol="0">
            <a:spAutoFit/>
          </a:bodyPr>
          <a:lstStyle/>
          <a:p>
            <a:r>
              <a:rPr lang="en-US" dirty="0" smtClean="0"/>
              <a:t>There is no return statement</a:t>
            </a:r>
            <a:br>
              <a:rPr lang="en-US" dirty="0" smtClean="0"/>
            </a:br>
            <a:r>
              <a:rPr lang="en-US" dirty="0" smtClean="0"/>
              <a:t>(or the return statement is empty)</a:t>
            </a:r>
            <a:endParaRPr lang="en-US" dirty="0"/>
          </a:p>
        </p:txBody>
      </p:sp>
      <p:cxnSp>
        <p:nvCxnSpPr>
          <p:cNvPr id="8" name="Suora nuoliyhdysviiva 7"/>
          <p:cNvCxnSpPr/>
          <p:nvPr/>
        </p:nvCxnSpPr>
        <p:spPr>
          <a:xfrm flipV="1">
            <a:off x="2743200" y="4038600"/>
            <a:ext cx="121920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84211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4638"/>
            <a:ext cx="2971800" cy="1143000"/>
          </a:xfrm>
        </p:spPr>
        <p:txBody>
          <a:bodyPr>
            <a:normAutofit fontScale="90000"/>
          </a:bodyPr>
          <a:lstStyle/>
          <a:p>
            <a:r>
              <a:rPr lang="en-US" dirty="0" smtClean="0"/>
              <a:t>Return Type</a:t>
            </a:r>
            <a:br>
              <a:rPr lang="en-US" dirty="0" smtClean="0"/>
            </a:br>
            <a:r>
              <a:rPr lang="en-US" dirty="0" smtClean="0"/>
              <a:t>void </a:t>
            </a:r>
            <a:endParaRPr lang="en-US" dirty="0"/>
          </a:p>
        </p:txBody>
      </p:sp>
      <p:sp>
        <p:nvSpPr>
          <p:cNvPr id="4" name="Suorakulmio 3"/>
          <p:cNvSpPr/>
          <p:nvPr/>
        </p:nvSpPr>
        <p:spPr>
          <a:xfrm>
            <a:off x="609600" y="4876800"/>
            <a:ext cx="1752600" cy="1477328"/>
          </a:xfrm>
          <a:prstGeom prst="rect">
            <a:avLst/>
          </a:prstGeom>
        </p:spPr>
        <p:txBody>
          <a:bodyPr wrap="square">
            <a:spAutoFit/>
          </a:bodyPr>
          <a:lstStyle/>
          <a:p>
            <a:r>
              <a:rPr lang="en-US" dirty="0" smtClean="0"/>
              <a:t>**********</a:t>
            </a:r>
          </a:p>
          <a:p>
            <a:r>
              <a:rPr lang="en-US" dirty="0" smtClean="0"/>
              <a:t>**********</a:t>
            </a:r>
          </a:p>
          <a:p>
            <a:r>
              <a:rPr lang="en-US" dirty="0" smtClean="0"/>
              <a:t>**********</a:t>
            </a:r>
          </a:p>
          <a:p>
            <a:r>
              <a:rPr lang="en-US" dirty="0" smtClean="0"/>
              <a:t>**********</a:t>
            </a:r>
          </a:p>
          <a:p>
            <a:r>
              <a:rPr lang="en-US" dirty="0" smtClean="0"/>
              <a:t>**********</a:t>
            </a:r>
            <a:endParaRPr lang="en-US" dirty="0"/>
          </a:p>
        </p:txBody>
      </p:sp>
      <p:sp>
        <p:nvSpPr>
          <p:cNvPr id="6" name="Suorakulmio 5"/>
          <p:cNvSpPr/>
          <p:nvPr/>
        </p:nvSpPr>
        <p:spPr>
          <a:xfrm>
            <a:off x="3962400" y="152400"/>
            <a:ext cx="4953000" cy="5632311"/>
          </a:xfrm>
          <a:prstGeom prst="rect">
            <a:avLst/>
          </a:prstGeom>
        </p:spPr>
        <p:txBody>
          <a:bodyPr wrap="square">
            <a:spAutoFit/>
          </a:bodyPr>
          <a:lstStyle/>
          <a:p>
            <a:r>
              <a:rPr lang="fi-FI" dirty="0" smtClean="0">
                <a:solidFill>
                  <a:srgbClr val="0000FF"/>
                </a:solidFill>
              </a:rPr>
              <a:t>#</a:t>
            </a:r>
            <a:r>
              <a:rPr lang="fi-FI" dirty="0" err="1" smtClean="0">
                <a:solidFill>
                  <a:srgbClr val="0000FF"/>
                </a:solidFill>
              </a:rPr>
              <a:t>include</a:t>
            </a:r>
            <a:r>
              <a:rPr lang="fi-FI" dirty="0" smtClean="0">
                <a:solidFill>
                  <a:srgbClr val="0000FF"/>
                </a:solidFill>
              </a:rPr>
              <a:t> </a:t>
            </a:r>
            <a:r>
              <a:rPr lang="fi-FI" dirty="0" smtClean="0">
                <a:solidFill>
                  <a:srgbClr val="A31515"/>
                </a:solidFill>
              </a:rPr>
              <a:t>&lt;</a:t>
            </a:r>
            <a:r>
              <a:rPr lang="fi-FI" dirty="0" err="1" smtClean="0">
                <a:solidFill>
                  <a:srgbClr val="A31515"/>
                </a:solidFill>
              </a:rPr>
              <a:t>stdio.h</a:t>
            </a:r>
            <a:r>
              <a:rPr lang="fi-FI" dirty="0" smtClean="0">
                <a:solidFill>
                  <a:srgbClr val="A31515"/>
                </a:solidFill>
              </a:rPr>
              <a:t>&gt;</a:t>
            </a:r>
          </a:p>
          <a:p>
            <a:endParaRPr lang="fi-FI" dirty="0" smtClean="0">
              <a:solidFill>
                <a:srgbClr val="A31515"/>
              </a:solidFill>
            </a:endParaRPr>
          </a:p>
          <a:p>
            <a:endParaRPr lang="fi-FI" dirty="0" smtClean="0">
              <a:solidFill>
                <a:srgbClr val="0000FF"/>
              </a:solidFill>
            </a:endParaRPr>
          </a:p>
          <a:p>
            <a:r>
              <a:rPr lang="fi-FI" dirty="0" err="1" smtClean="0">
                <a:solidFill>
                  <a:srgbClr val="0000FF"/>
                </a:solidFill>
              </a:rPr>
              <a:t>int</a:t>
            </a:r>
            <a:r>
              <a:rPr lang="fi-FI" dirty="0" smtClean="0">
                <a:solidFill>
                  <a:srgbClr val="0000FF"/>
                </a:solidFill>
              </a:rPr>
              <a:t> main()</a:t>
            </a:r>
          </a:p>
          <a:p>
            <a:r>
              <a:rPr lang="fi-FI" dirty="0" smtClean="0">
                <a:solidFill>
                  <a:srgbClr val="0000FF"/>
                </a:solidFill>
              </a:rPr>
              <a:t>{</a:t>
            </a:r>
          </a:p>
          <a:p>
            <a:r>
              <a:rPr lang="nn-NO" dirty="0" smtClean="0">
                <a:solidFill>
                  <a:srgbClr val="0000FF"/>
                </a:solidFill>
              </a:rPr>
              <a:t>	for (int i = 0; i &lt; 5; i++)</a:t>
            </a:r>
          </a:p>
          <a:p>
            <a:r>
              <a:rPr lang="fi-FI" dirty="0" smtClean="0">
                <a:solidFill>
                  <a:srgbClr val="0000FF"/>
                </a:solidFill>
              </a:rPr>
              <a:t>	{</a:t>
            </a:r>
          </a:p>
          <a:p>
            <a:r>
              <a:rPr lang="fi-FI" dirty="0" smtClean="0">
                <a:solidFill>
                  <a:srgbClr val="0000FF"/>
                </a:solidFill>
              </a:rPr>
              <a:t>		</a:t>
            </a:r>
            <a:r>
              <a:rPr lang="fi-FI" dirty="0" err="1" smtClean="0">
                <a:solidFill>
                  <a:srgbClr val="0000FF"/>
                </a:solidFill>
              </a:rPr>
              <a:t>printChars</a:t>
            </a:r>
            <a:r>
              <a:rPr lang="fi-FI" dirty="0" smtClean="0">
                <a:solidFill>
                  <a:srgbClr val="0000FF"/>
                </a:solidFill>
              </a:rPr>
              <a:t>(10, </a:t>
            </a:r>
            <a:r>
              <a:rPr lang="fi-FI" dirty="0" smtClean="0">
                <a:solidFill>
                  <a:srgbClr val="A31515"/>
                </a:solidFill>
              </a:rPr>
              <a:t>'*');</a:t>
            </a:r>
          </a:p>
          <a:p>
            <a:r>
              <a:rPr lang="fi-FI" dirty="0" smtClean="0">
                <a:solidFill>
                  <a:srgbClr val="A31515"/>
                </a:solidFill>
              </a:rPr>
              <a:t>	}</a:t>
            </a:r>
          </a:p>
          <a:p>
            <a:r>
              <a:rPr lang="fi-FI" dirty="0" smtClean="0">
                <a:solidFill>
                  <a:srgbClr val="A31515"/>
                </a:solidFill>
              </a:rPr>
              <a:t>	</a:t>
            </a:r>
            <a:r>
              <a:rPr lang="fi-FI" dirty="0" err="1" smtClean="0">
                <a:solidFill>
                  <a:srgbClr val="0000FF"/>
                </a:solidFill>
              </a:rPr>
              <a:t>return</a:t>
            </a:r>
            <a:r>
              <a:rPr lang="fi-FI" dirty="0" smtClean="0">
                <a:solidFill>
                  <a:srgbClr val="0000FF"/>
                </a:solidFill>
              </a:rPr>
              <a:t> 0;</a:t>
            </a:r>
          </a:p>
          <a:p>
            <a:r>
              <a:rPr lang="fi-FI" dirty="0" smtClean="0">
                <a:solidFill>
                  <a:srgbClr val="0000FF"/>
                </a:solidFill>
              </a:rPr>
              <a:t>}</a:t>
            </a:r>
          </a:p>
          <a:p>
            <a:endParaRPr lang="fi-FI" dirty="0" smtClean="0">
              <a:solidFill>
                <a:srgbClr val="0000FF"/>
              </a:solidFill>
            </a:endParaRPr>
          </a:p>
          <a:p>
            <a:r>
              <a:rPr lang="en-US" dirty="0" smtClean="0">
                <a:solidFill>
                  <a:srgbClr val="0000FF"/>
                </a:solidFill>
              </a:rPr>
              <a:t>static void </a:t>
            </a:r>
            <a:r>
              <a:rPr lang="en-US" dirty="0" err="1" smtClean="0">
                <a:solidFill>
                  <a:srgbClr val="0000FF"/>
                </a:solidFill>
              </a:rPr>
              <a:t>printChars</a:t>
            </a:r>
            <a:r>
              <a:rPr lang="en-US" dirty="0" smtClean="0">
                <a:solidFill>
                  <a:srgbClr val="0000FF"/>
                </a:solidFill>
              </a:rPr>
              <a:t>(</a:t>
            </a:r>
            <a:r>
              <a:rPr lang="en-US" dirty="0" err="1" smtClean="0">
                <a:solidFill>
                  <a:srgbClr val="0000FF"/>
                </a:solidFill>
              </a:rPr>
              <a:t>int</a:t>
            </a:r>
            <a:r>
              <a:rPr lang="en-US" dirty="0" smtClean="0">
                <a:solidFill>
                  <a:srgbClr val="0000FF"/>
                </a:solidFill>
              </a:rPr>
              <a:t> </a:t>
            </a:r>
            <a:r>
              <a:rPr lang="en-US" dirty="0" err="1" smtClean="0">
                <a:solidFill>
                  <a:srgbClr val="0000FF"/>
                </a:solidFill>
              </a:rPr>
              <a:t>numberOfChars</a:t>
            </a:r>
            <a:r>
              <a:rPr lang="en-US" dirty="0" smtClean="0">
                <a:solidFill>
                  <a:srgbClr val="0000FF"/>
                </a:solidFill>
              </a:rPr>
              <a:t>, char c)</a:t>
            </a:r>
          </a:p>
          <a:p>
            <a:r>
              <a:rPr lang="fi-FI" dirty="0" smtClean="0">
                <a:solidFill>
                  <a:srgbClr val="0000FF"/>
                </a:solidFill>
              </a:rPr>
              <a:t>{</a:t>
            </a:r>
          </a:p>
          <a:p>
            <a:r>
              <a:rPr lang="fi-FI" dirty="0">
                <a:solidFill>
                  <a:srgbClr val="0000FF"/>
                </a:solidFill>
              </a:rPr>
              <a:t>	for (</a:t>
            </a:r>
            <a:r>
              <a:rPr lang="fi-FI" dirty="0" err="1">
                <a:solidFill>
                  <a:srgbClr val="0000FF"/>
                </a:solidFill>
              </a:rPr>
              <a:t>int</a:t>
            </a:r>
            <a:r>
              <a:rPr lang="fi-FI" dirty="0">
                <a:solidFill>
                  <a:srgbClr val="0000FF"/>
                </a:solidFill>
              </a:rPr>
              <a:t> i = 0; i &lt; </a:t>
            </a:r>
            <a:r>
              <a:rPr lang="fi-FI" dirty="0" err="1">
                <a:solidFill>
                  <a:srgbClr val="0000FF"/>
                </a:solidFill>
              </a:rPr>
              <a:t>numberOfChars</a:t>
            </a:r>
            <a:r>
              <a:rPr lang="fi-FI" dirty="0">
                <a:solidFill>
                  <a:srgbClr val="0000FF"/>
                </a:solidFill>
              </a:rPr>
              <a:t>; i++)</a:t>
            </a:r>
          </a:p>
          <a:p>
            <a:r>
              <a:rPr lang="fi-FI" dirty="0">
                <a:solidFill>
                  <a:srgbClr val="0000FF"/>
                </a:solidFill>
              </a:rPr>
              <a:t>	{</a:t>
            </a:r>
          </a:p>
          <a:p>
            <a:r>
              <a:rPr lang="fi-FI" dirty="0">
                <a:solidFill>
                  <a:srgbClr val="0000FF"/>
                </a:solidFill>
              </a:rPr>
              <a:t>		</a:t>
            </a:r>
            <a:r>
              <a:rPr lang="fi-FI" dirty="0" err="1">
                <a:solidFill>
                  <a:srgbClr val="0000FF"/>
                </a:solidFill>
              </a:rPr>
              <a:t>Console.Write(c</a:t>
            </a:r>
            <a:r>
              <a:rPr lang="fi-FI" dirty="0">
                <a:solidFill>
                  <a:srgbClr val="0000FF"/>
                </a:solidFill>
              </a:rPr>
              <a:t>);</a:t>
            </a:r>
            <a:endParaRPr lang="fi-FI" dirty="0">
              <a:solidFill>
                <a:srgbClr val="A31515"/>
              </a:solidFill>
            </a:endParaRPr>
          </a:p>
          <a:p>
            <a:r>
              <a:rPr lang="fi-FI" dirty="0">
                <a:solidFill>
                  <a:srgbClr val="A31515"/>
                </a:solidFill>
              </a:rPr>
              <a:t>	}</a:t>
            </a:r>
          </a:p>
          <a:p>
            <a:r>
              <a:rPr lang="fi-FI" dirty="0">
                <a:solidFill>
                  <a:srgbClr val="A31515"/>
                </a:solidFill>
              </a:rPr>
              <a:t>	</a:t>
            </a:r>
            <a:r>
              <a:rPr lang="fi-FI" dirty="0" err="1">
                <a:solidFill>
                  <a:srgbClr val="A31515"/>
                </a:solidFill>
              </a:rPr>
              <a:t>Console.WriteLine</a:t>
            </a:r>
            <a:r>
              <a:rPr lang="fi-FI" dirty="0">
                <a:solidFill>
                  <a:srgbClr val="A31515"/>
                </a:solidFill>
              </a:rPr>
              <a:t>();</a:t>
            </a:r>
          </a:p>
          <a:p>
            <a:r>
              <a:rPr lang="fi-FI" dirty="0" smtClean="0">
                <a:solidFill>
                  <a:srgbClr val="A31515"/>
                </a:solidFill>
              </a:rPr>
              <a:t>}</a:t>
            </a:r>
          </a:p>
        </p:txBody>
      </p:sp>
      <p:sp>
        <p:nvSpPr>
          <p:cNvPr id="8" name="Tekstikehys 7"/>
          <p:cNvSpPr txBox="1"/>
          <p:nvPr/>
        </p:nvSpPr>
        <p:spPr>
          <a:xfrm>
            <a:off x="533400" y="4343400"/>
            <a:ext cx="1737527" cy="369332"/>
          </a:xfrm>
          <a:prstGeom prst="rect">
            <a:avLst/>
          </a:prstGeom>
          <a:noFill/>
        </p:spPr>
        <p:txBody>
          <a:bodyPr wrap="none" rtlCol="0">
            <a:spAutoFit/>
          </a:bodyPr>
          <a:lstStyle/>
          <a:p>
            <a:r>
              <a:rPr lang="en-US" dirty="0" smtClean="0"/>
              <a:t>Program output:</a:t>
            </a:r>
            <a:endParaRPr lang="en-US" dirty="0"/>
          </a:p>
        </p:txBody>
      </p:sp>
    </p:spTree>
    <p:extLst>
      <p:ext uri="{BB962C8B-B14F-4D97-AF65-F5344CB8AC3E}">
        <p14:creationId xmlns:p14="http://schemas.microsoft.com/office/powerpoint/2010/main" val="148967697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Exercises</a:t>
            </a:r>
            <a:endParaRPr lang="en-US" dirty="0"/>
          </a:p>
        </p:txBody>
      </p:sp>
      <p:sp>
        <p:nvSpPr>
          <p:cNvPr id="3" name="Alaotsikko 2"/>
          <p:cNvSpPr>
            <a:spLocks noGrp="1"/>
          </p:cNvSpPr>
          <p:nvPr>
            <p:ph type="subTitle" idx="1"/>
          </p:nvPr>
        </p:nvSpPr>
        <p:spPr/>
        <p:txBody>
          <a:bodyPr/>
          <a:lstStyle/>
          <a:p>
            <a:r>
              <a:rPr lang="en-US" dirty="0" smtClean="0"/>
              <a:t>methods</a:t>
            </a:r>
            <a:endParaRPr lang="en-US" dirty="0"/>
          </a:p>
        </p:txBody>
      </p:sp>
    </p:spTree>
    <p:extLst>
      <p:ext uri="{BB962C8B-B14F-4D97-AF65-F5344CB8AC3E}">
        <p14:creationId xmlns:p14="http://schemas.microsoft.com/office/powerpoint/2010/main" val="31555661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Exercise</a:t>
            </a:r>
            <a:endParaRPr lang="fi-FI" dirty="0"/>
          </a:p>
        </p:txBody>
      </p:sp>
      <p:sp>
        <p:nvSpPr>
          <p:cNvPr id="3" name="Sisällön paikkamerkki 2"/>
          <p:cNvSpPr>
            <a:spLocks noGrp="1"/>
          </p:cNvSpPr>
          <p:nvPr>
            <p:ph idx="1"/>
          </p:nvPr>
        </p:nvSpPr>
        <p:spPr/>
        <p:txBody>
          <a:bodyPr/>
          <a:lstStyle/>
          <a:p>
            <a:r>
              <a:rPr lang="fi-FI" dirty="0" smtClean="0"/>
              <a:t>A) </a:t>
            </a:r>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calculates</a:t>
            </a:r>
            <a:r>
              <a:rPr lang="fi-FI" dirty="0" smtClean="0"/>
              <a:t> the </a:t>
            </a:r>
            <a:r>
              <a:rPr lang="fi-FI" dirty="0" err="1" smtClean="0"/>
              <a:t>occurrences</a:t>
            </a:r>
            <a:r>
              <a:rPr lang="fi-FI" dirty="0" smtClean="0"/>
              <a:t> of </a:t>
            </a:r>
            <a:r>
              <a:rPr lang="fi-FI" dirty="0" err="1" smtClean="0"/>
              <a:t>characters</a:t>
            </a:r>
            <a:r>
              <a:rPr lang="fi-FI" dirty="0" smtClean="0"/>
              <a:t> ’a’ to ’z’ in </a:t>
            </a:r>
            <a:r>
              <a:rPr lang="fi-FI" dirty="0" err="1" smtClean="0"/>
              <a:t>one</a:t>
            </a:r>
            <a:r>
              <a:rPr lang="fi-FI" dirty="0" smtClean="0"/>
              <a:t> </a:t>
            </a:r>
            <a:r>
              <a:rPr lang="fi-FI" dirty="0" err="1" smtClean="0"/>
              <a:t>line</a:t>
            </a:r>
            <a:r>
              <a:rPr lang="fi-FI" dirty="0" smtClean="0"/>
              <a:t> </a:t>
            </a:r>
            <a:r>
              <a:rPr lang="fi-FI" dirty="0" err="1" smtClean="0"/>
              <a:t>given</a:t>
            </a:r>
            <a:r>
              <a:rPr lang="fi-FI" dirty="0" smtClean="0"/>
              <a:t> </a:t>
            </a:r>
            <a:r>
              <a:rPr lang="fi-FI" dirty="0" err="1" smtClean="0"/>
              <a:t>by</a:t>
            </a:r>
            <a:r>
              <a:rPr lang="fi-FI" dirty="0" smtClean="0"/>
              <a:t> the </a:t>
            </a:r>
            <a:r>
              <a:rPr lang="fi-FI" dirty="0" err="1" smtClean="0"/>
              <a:t>user</a:t>
            </a:r>
            <a:endParaRPr lang="fi-FI" dirty="0" smtClean="0"/>
          </a:p>
          <a:p>
            <a:r>
              <a:rPr lang="fi-FI" dirty="0" smtClean="0"/>
              <a:t>B) </a:t>
            </a:r>
            <a:r>
              <a:rPr lang="fi-FI" dirty="0" err="1"/>
              <a:t>Make</a:t>
            </a:r>
            <a:r>
              <a:rPr lang="fi-FI" dirty="0"/>
              <a:t> a </a:t>
            </a:r>
            <a:r>
              <a:rPr lang="fi-FI" dirty="0" err="1"/>
              <a:t>program</a:t>
            </a:r>
            <a:r>
              <a:rPr lang="fi-FI" dirty="0"/>
              <a:t> </a:t>
            </a:r>
            <a:r>
              <a:rPr lang="fi-FI" dirty="0" err="1"/>
              <a:t>which</a:t>
            </a:r>
            <a:r>
              <a:rPr lang="fi-FI" dirty="0"/>
              <a:t> </a:t>
            </a:r>
            <a:r>
              <a:rPr lang="fi-FI" dirty="0" err="1"/>
              <a:t>calculates</a:t>
            </a:r>
            <a:r>
              <a:rPr lang="fi-FI" dirty="0"/>
              <a:t> the </a:t>
            </a:r>
            <a:r>
              <a:rPr lang="fi-FI" dirty="0" err="1"/>
              <a:t>occurrences</a:t>
            </a:r>
            <a:r>
              <a:rPr lang="fi-FI" dirty="0"/>
              <a:t> of </a:t>
            </a:r>
            <a:r>
              <a:rPr lang="fi-FI" dirty="0" err="1"/>
              <a:t>characters</a:t>
            </a:r>
            <a:r>
              <a:rPr lang="fi-FI" dirty="0"/>
              <a:t> ’a’ to ’z’ in </a:t>
            </a:r>
            <a:r>
              <a:rPr lang="fi-FI" dirty="0" smtClean="0"/>
              <a:t>a </a:t>
            </a:r>
            <a:r>
              <a:rPr lang="fi-FI" dirty="0" err="1" smtClean="0"/>
              <a:t>file</a:t>
            </a:r>
            <a:endParaRPr lang="fi-FI" dirty="0"/>
          </a:p>
          <a:p>
            <a:endParaRPr lang="fi-FI" dirty="0"/>
          </a:p>
        </p:txBody>
      </p:sp>
    </p:spTree>
    <p:extLst>
      <p:ext uri="{BB962C8B-B14F-4D97-AF65-F5344CB8AC3E}">
        <p14:creationId xmlns:p14="http://schemas.microsoft.com/office/powerpoint/2010/main" val="341321288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p:txBody>
          <a:bodyPr>
            <a:normAutofit fontScale="92500" lnSpcReduction="20000"/>
          </a:bodyPr>
          <a:lstStyle/>
          <a:p>
            <a:r>
              <a:rPr lang="fi-FI" dirty="0" smtClean="0"/>
              <a:t>1. </a:t>
            </a:r>
            <a:r>
              <a:rPr lang="fi-FI" dirty="0" err="1" smtClean="0"/>
              <a:t>Make</a:t>
            </a:r>
            <a:r>
              <a:rPr lang="fi-FI" dirty="0" smtClean="0"/>
              <a:t> a </a:t>
            </a:r>
            <a:r>
              <a:rPr lang="fi-FI" dirty="0" err="1" smtClean="0"/>
              <a:t>method</a:t>
            </a:r>
            <a:r>
              <a:rPr lang="fi-FI" dirty="0" smtClean="0"/>
              <a:t> </a:t>
            </a:r>
            <a:r>
              <a:rPr lang="fi-FI" dirty="0" err="1" smtClean="0"/>
              <a:t>which</a:t>
            </a:r>
            <a:r>
              <a:rPr lang="fi-FI" dirty="0" smtClean="0"/>
              <a:t> </a:t>
            </a:r>
            <a:r>
              <a:rPr lang="fi-FI" dirty="0" err="1" smtClean="0"/>
              <a:t>takes</a:t>
            </a:r>
            <a:r>
              <a:rPr lang="fi-FI" dirty="0" smtClean="0"/>
              <a:t> </a:t>
            </a:r>
            <a:r>
              <a:rPr lang="fi-FI" dirty="0" err="1" smtClean="0"/>
              <a:t>one</a:t>
            </a:r>
            <a:r>
              <a:rPr lang="fi-FI" dirty="0" smtClean="0"/>
              <a:t> </a:t>
            </a:r>
            <a:r>
              <a:rPr lang="fi-FI" dirty="0" err="1" smtClean="0"/>
              <a:t>int-type</a:t>
            </a:r>
            <a:r>
              <a:rPr lang="fi-FI" dirty="0" smtClean="0"/>
              <a:t> </a:t>
            </a:r>
            <a:r>
              <a:rPr lang="fi-FI" dirty="0" err="1" smtClean="0"/>
              <a:t>value</a:t>
            </a:r>
            <a:r>
              <a:rPr lang="fi-FI" dirty="0" smtClean="0"/>
              <a:t> as </a:t>
            </a:r>
            <a:r>
              <a:rPr lang="fi-FI" dirty="0" err="1" smtClean="0"/>
              <a:t>parameter</a:t>
            </a:r>
            <a:r>
              <a:rPr lang="fi-FI" dirty="0" smtClean="0"/>
              <a:t>. The </a:t>
            </a:r>
            <a:r>
              <a:rPr lang="fi-FI" dirty="0" err="1" smtClean="0"/>
              <a:t>method</a:t>
            </a:r>
            <a:r>
              <a:rPr lang="fi-FI" dirty="0" smtClean="0"/>
              <a:t> </a:t>
            </a:r>
            <a:r>
              <a:rPr lang="fi-FI" dirty="0" err="1" smtClean="0"/>
              <a:t>multiplies</a:t>
            </a:r>
            <a:r>
              <a:rPr lang="fi-FI" dirty="0" smtClean="0"/>
              <a:t> </a:t>
            </a:r>
            <a:r>
              <a:rPr lang="fi-FI" dirty="0" err="1" smtClean="0"/>
              <a:t>that</a:t>
            </a:r>
            <a:r>
              <a:rPr lang="fi-FI" dirty="0" smtClean="0"/>
              <a:t> </a:t>
            </a:r>
            <a:r>
              <a:rPr lang="fi-FI" dirty="0" err="1" smtClean="0"/>
              <a:t>number</a:t>
            </a:r>
            <a:r>
              <a:rPr lang="fi-FI" dirty="0" smtClean="0"/>
              <a:t> </a:t>
            </a:r>
            <a:r>
              <a:rPr lang="fi-FI" dirty="0" err="1" smtClean="0"/>
              <a:t>with</a:t>
            </a:r>
            <a:r>
              <a:rPr lang="fi-FI" dirty="0" smtClean="0"/>
              <a:t> </a:t>
            </a:r>
            <a:r>
              <a:rPr lang="fi-FI" dirty="0" err="1" smtClean="0"/>
              <a:t>three</a:t>
            </a:r>
            <a:r>
              <a:rPr lang="fi-FI" dirty="0" smtClean="0"/>
              <a:t> and </a:t>
            </a:r>
            <a:r>
              <a:rPr lang="fi-FI" dirty="0" err="1" smtClean="0"/>
              <a:t>then</a:t>
            </a:r>
            <a:r>
              <a:rPr lang="fi-FI" dirty="0" smtClean="0"/>
              <a:t> </a:t>
            </a:r>
            <a:r>
              <a:rPr lang="fi-FI" dirty="0" err="1" smtClean="0"/>
              <a:t>returns</a:t>
            </a:r>
            <a:r>
              <a:rPr lang="fi-FI" dirty="0" smtClean="0"/>
              <a:t> the </a:t>
            </a:r>
            <a:r>
              <a:rPr lang="fi-FI" dirty="0" err="1" smtClean="0"/>
              <a:t>result</a:t>
            </a:r>
            <a:r>
              <a:rPr lang="fi-FI" dirty="0" smtClean="0"/>
              <a:t>.</a:t>
            </a:r>
          </a:p>
          <a:p>
            <a:r>
              <a:rPr lang="fi-FI" dirty="0" smtClean="0"/>
              <a:t>2. </a:t>
            </a:r>
            <a:r>
              <a:rPr lang="fi-FI" dirty="0" err="1" smtClean="0"/>
              <a:t>Make</a:t>
            </a:r>
            <a:r>
              <a:rPr lang="fi-FI" dirty="0" smtClean="0"/>
              <a:t> a </a:t>
            </a:r>
            <a:r>
              <a:rPr lang="fi-FI" dirty="0" err="1" smtClean="0"/>
              <a:t>method</a:t>
            </a:r>
            <a:r>
              <a:rPr lang="fi-FI" dirty="0" smtClean="0"/>
              <a:t>, </a:t>
            </a:r>
            <a:r>
              <a:rPr lang="fi-FI" dirty="0" err="1" smtClean="0"/>
              <a:t>which</a:t>
            </a:r>
            <a:r>
              <a:rPr lang="fi-FI" dirty="0" smtClean="0"/>
              <a:t> </a:t>
            </a:r>
            <a:r>
              <a:rPr lang="fi-FI" dirty="0" err="1" smtClean="0"/>
              <a:t>tells</a:t>
            </a:r>
            <a:r>
              <a:rPr lang="fi-FI" dirty="0" smtClean="0"/>
              <a:t> the </a:t>
            </a:r>
            <a:r>
              <a:rPr lang="fi-FI" dirty="0" err="1" smtClean="0"/>
              <a:t>user</a:t>
            </a:r>
            <a:r>
              <a:rPr lang="fi-FI" dirty="0" smtClean="0"/>
              <a:t> </a:t>
            </a:r>
            <a:r>
              <a:rPr lang="fi-FI" dirty="0" err="1" smtClean="0"/>
              <a:t>whether</a:t>
            </a:r>
            <a:r>
              <a:rPr lang="fi-FI" dirty="0" smtClean="0"/>
              <a:t> the </a:t>
            </a:r>
            <a:r>
              <a:rPr lang="fi-FI" dirty="0" err="1" smtClean="0"/>
              <a:t>number</a:t>
            </a:r>
            <a:r>
              <a:rPr lang="fi-FI" dirty="0" smtClean="0"/>
              <a:t> </a:t>
            </a:r>
            <a:r>
              <a:rPr lang="fi-FI" dirty="0" err="1" smtClean="0"/>
              <a:t>given</a:t>
            </a:r>
            <a:r>
              <a:rPr lang="fi-FI" dirty="0" smtClean="0"/>
              <a:t> as a </a:t>
            </a:r>
            <a:r>
              <a:rPr lang="fi-FI" dirty="0" err="1" smtClean="0"/>
              <a:t>parameter</a:t>
            </a:r>
            <a:r>
              <a:rPr lang="fi-FI" dirty="0" smtClean="0"/>
              <a:t> is </a:t>
            </a:r>
            <a:r>
              <a:rPr lang="fi-FI" dirty="0" err="1" smtClean="0"/>
              <a:t>dividable</a:t>
            </a:r>
            <a:r>
              <a:rPr lang="fi-FI" dirty="0" smtClean="0"/>
              <a:t> </a:t>
            </a:r>
            <a:r>
              <a:rPr lang="fi-FI" dirty="0" err="1" smtClean="0"/>
              <a:t>by</a:t>
            </a:r>
            <a:r>
              <a:rPr lang="fi-FI" dirty="0" smtClean="0"/>
              <a:t> 7</a:t>
            </a:r>
          </a:p>
          <a:p>
            <a:r>
              <a:rPr lang="fi-FI" dirty="0" smtClean="0"/>
              <a:t>3. </a:t>
            </a:r>
            <a:r>
              <a:rPr lang="fi-FI" dirty="0" err="1" smtClean="0"/>
              <a:t>Make</a:t>
            </a:r>
            <a:r>
              <a:rPr lang="fi-FI" dirty="0" smtClean="0"/>
              <a:t> a </a:t>
            </a:r>
            <a:r>
              <a:rPr lang="fi-FI" dirty="0" err="1" smtClean="0"/>
              <a:t>method</a:t>
            </a:r>
            <a:r>
              <a:rPr lang="fi-FI" dirty="0" smtClean="0"/>
              <a:t> </a:t>
            </a:r>
            <a:r>
              <a:rPr lang="fi-FI" dirty="0" err="1" smtClean="0"/>
              <a:t>Maximum</a:t>
            </a:r>
            <a:r>
              <a:rPr lang="fi-FI" dirty="0" smtClean="0"/>
              <a:t>(</a:t>
            </a:r>
            <a:r>
              <a:rPr lang="fi-FI" dirty="0" err="1" smtClean="0"/>
              <a:t>double</a:t>
            </a:r>
            <a:r>
              <a:rPr lang="fi-FI" dirty="0" smtClean="0"/>
              <a:t> a, </a:t>
            </a:r>
            <a:r>
              <a:rPr lang="fi-FI" dirty="0" err="1" smtClean="0"/>
              <a:t>double</a:t>
            </a:r>
            <a:r>
              <a:rPr lang="fi-FI" dirty="0" smtClean="0"/>
              <a:t> b). The </a:t>
            </a:r>
            <a:r>
              <a:rPr lang="fi-FI" dirty="0" err="1" smtClean="0"/>
              <a:t>method</a:t>
            </a:r>
            <a:r>
              <a:rPr lang="fi-FI" dirty="0" smtClean="0"/>
              <a:t> </a:t>
            </a:r>
            <a:r>
              <a:rPr lang="fi-FI" dirty="0" err="1" smtClean="0"/>
              <a:t>returns</a:t>
            </a:r>
            <a:r>
              <a:rPr lang="fi-FI" dirty="0" smtClean="0"/>
              <a:t> the </a:t>
            </a:r>
            <a:r>
              <a:rPr lang="fi-FI" dirty="0" err="1" smtClean="0"/>
              <a:t>smaller</a:t>
            </a:r>
            <a:r>
              <a:rPr lang="fi-FI" dirty="0" smtClean="0"/>
              <a:t> </a:t>
            </a:r>
            <a:r>
              <a:rPr lang="fi-FI" dirty="0" err="1" smtClean="0"/>
              <a:t>number</a:t>
            </a:r>
            <a:r>
              <a:rPr lang="fi-FI" dirty="0" smtClean="0"/>
              <a:t> of </a:t>
            </a:r>
            <a:r>
              <a:rPr lang="fi-FI" dirty="0" err="1" smtClean="0"/>
              <a:t>these</a:t>
            </a:r>
            <a:r>
              <a:rPr lang="fi-FI" dirty="0" smtClean="0"/>
              <a:t> </a:t>
            </a:r>
            <a:r>
              <a:rPr lang="fi-FI" dirty="0" err="1" smtClean="0"/>
              <a:t>two</a:t>
            </a:r>
            <a:r>
              <a:rPr lang="fi-FI" dirty="0" smtClean="0"/>
              <a:t>.</a:t>
            </a:r>
          </a:p>
          <a:p>
            <a:r>
              <a:rPr lang="fi-FI" dirty="0" smtClean="0"/>
              <a:t>4. </a:t>
            </a:r>
            <a:r>
              <a:rPr lang="fi-FI" dirty="0" err="1" smtClean="0"/>
              <a:t>Make</a:t>
            </a:r>
            <a:r>
              <a:rPr lang="fi-FI" dirty="0" smtClean="0"/>
              <a:t> a </a:t>
            </a:r>
            <a:r>
              <a:rPr lang="fi-FI" dirty="0" err="1" smtClean="0"/>
              <a:t>method</a:t>
            </a:r>
            <a:r>
              <a:rPr lang="fi-FI" dirty="0" smtClean="0"/>
              <a:t> </a:t>
            </a:r>
            <a:r>
              <a:rPr lang="fi-FI" dirty="0" err="1" smtClean="0"/>
              <a:t>USDtoEUR</a:t>
            </a:r>
            <a:r>
              <a:rPr lang="fi-FI" dirty="0" smtClean="0"/>
              <a:t>(</a:t>
            </a:r>
            <a:r>
              <a:rPr lang="fi-FI" dirty="0" err="1" smtClean="0"/>
              <a:t>double</a:t>
            </a:r>
            <a:r>
              <a:rPr lang="fi-FI" dirty="0" smtClean="0"/>
              <a:t> </a:t>
            </a:r>
            <a:r>
              <a:rPr lang="fi-FI" dirty="0" err="1" smtClean="0"/>
              <a:t>usd</a:t>
            </a:r>
            <a:r>
              <a:rPr lang="fi-FI" dirty="0" smtClean="0"/>
              <a:t>). The </a:t>
            </a:r>
            <a:r>
              <a:rPr lang="fi-FI" dirty="0" err="1" smtClean="0"/>
              <a:t>method</a:t>
            </a:r>
            <a:r>
              <a:rPr lang="fi-FI" dirty="0" smtClean="0"/>
              <a:t> </a:t>
            </a:r>
            <a:r>
              <a:rPr lang="fi-FI" dirty="0" err="1" smtClean="0"/>
              <a:t>calculates</a:t>
            </a:r>
            <a:r>
              <a:rPr lang="fi-FI" dirty="0" smtClean="0"/>
              <a:t> </a:t>
            </a:r>
            <a:r>
              <a:rPr lang="fi-FI" dirty="0" err="1" smtClean="0"/>
              <a:t>how</a:t>
            </a:r>
            <a:r>
              <a:rPr lang="fi-FI" dirty="0" smtClean="0"/>
              <a:t> </a:t>
            </a:r>
            <a:r>
              <a:rPr lang="fi-FI" dirty="0" err="1" smtClean="0"/>
              <a:t>many</a:t>
            </a:r>
            <a:r>
              <a:rPr lang="fi-FI" dirty="0" smtClean="0"/>
              <a:t> </a:t>
            </a:r>
            <a:r>
              <a:rPr lang="fi-FI" dirty="0" err="1" smtClean="0"/>
              <a:t>euros</a:t>
            </a:r>
            <a:r>
              <a:rPr lang="fi-FI" dirty="0" smtClean="0"/>
              <a:t> is the </a:t>
            </a:r>
            <a:r>
              <a:rPr lang="fi-FI" dirty="0" err="1" smtClean="0"/>
              <a:t>given</a:t>
            </a:r>
            <a:r>
              <a:rPr lang="fi-FI" dirty="0" smtClean="0"/>
              <a:t> </a:t>
            </a:r>
            <a:r>
              <a:rPr lang="fi-FI" dirty="0" err="1" smtClean="0"/>
              <a:t>amount</a:t>
            </a:r>
            <a:r>
              <a:rPr lang="fi-FI" dirty="0" smtClean="0"/>
              <a:t> of US </a:t>
            </a:r>
            <a:r>
              <a:rPr lang="fi-FI" dirty="0" err="1" smtClean="0"/>
              <a:t>dollars</a:t>
            </a:r>
            <a:r>
              <a:rPr lang="fi-FI" dirty="0" smtClean="0"/>
              <a:t>.</a:t>
            </a:r>
          </a:p>
        </p:txBody>
      </p:sp>
    </p:spTree>
    <p:extLst>
      <p:ext uri="{BB962C8B-B14F-4D97-AF65-F5344CB8AC3E}">
        <p14:creationId xmlns:p14="http://schemas.microsoft.com/office/powerpoint/2010/main" val="294406055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solidFill>
                  <a:srgbClr val="FF0000"/>
                </a:solidFill>
              </a:rPr>
              <a:t>Exercise 5</a:t>
            </a:r>
            <a:endParaRPr lang="en-US" dirty="0">
              <a:solidFill>
                <a:srgbClr val="FF0000"/>
              </a:solidFill>
            </a:endParaRPr>
          </a:p>
        </p:txBody>
      </p:sp>
      <p:sp>
        <p:nvSpPr>
          <p:cNvPr id="3" name="Sisällön paikkamerkki 2"/>
          <p:cNvSpPr>
            <a:spLocks noGrp="1"/>
          </p:cNvSpPr>
          <p:nvPr>
            <p:ph idx="1"/>
          </p:nvPr>
        </p:nvSpPr>
        <p:spPr/>
        <p:txBody>
          <a:bodyPr>
            <a:normAutofit/>
          </a:bodyPr>
          <a:lstStyle/>
          <a:p>
            <a:r>
              <a:rPr lang="en-US" sz="2800" dirty="0" smtClean="0"/>
              <a:t>Write a method and for the following tasks. Try the methods by calling them in the main program</a:t>
            </a:r>
          </a:p>
          <a:p>
            <a:pPr lvl="1"/>
            <a:r>
              <a:rPr lang="en-US" sz="2400" dirty="0" smtClean="0"/>
              <a:t>A) A method called </a:t>
            </a:r>
            <a:r>
              <a:rPr lang="en-US" sz="2400" dirty="0" err="1" smtClean="0"/>
              <a:t>abs_val</a:t>
            </a:r>
            <a:r>
              <a:rPr lang="en-US" sz="2400" dirty="0" smtClean="0"/>
              <a:t> that returns </a:t>
            </a:r>
            <a:r>
              <a:rPr lang="en-US" sz="2400" dirty="0" err="1" smtClean="0"/>
              <a:t>int</a:t>
            </a:r>
            <a:r>
              <a:rPr lang="en-US" sz="2400" dirty="0" smtClean="0"/>
              <a:t> and takes an </a:t>
            </a:r>
            <a:r>
              <a:rPr lang="en-US" sz="2400" dirty="0" err="1" smtClean="0"/>
              <a:t>int</a:t>
            </a:r>
            <a:r>
              <a:rPr lang="en-US" sz="2400" dirty="0" smtClean="0"/>
              <a:t> argument. It returns the absolute value of its argument, by negating it if it is negative</a:t>
            </a:r>
          </a:p>
          <a:p>
            <a:pPr lvl="1"/>
            <a:r>
              <a:rPr lang="en-US" sz="2400" dirty="0" smtClean="0"/>
              <a:t>B) A method that calculates the distance between two points (2 dimensions)</a:t>
            </a:r>
          </a:p>
          <a:p>
            <a:pPr lvl="1"/>
            <a:r>
              <a:rPr lang="en-US" sz="2400" b="1" dirty="0" smtClean="0"/>
              <a:t>C) A method that calculates the factorial of a given integer value (n)</a:t>
            </a:r>
            <a:endParaRPr lang="en-US" sz="2400" b="1" dirty="0"/>
          </a:p>
        </p:txBody>
      </p:sp>
      <p:pic>
        <p:nvPicPr>
          <p:cNvPr id="6146" name="Picture 2" descr="n! = \prod_{k=1}^n k = 1 \cdot 2 \cdot 3 \cdot \ldots \cdot n"/>
          <p:cNvPicPr>
            <a:picLocks noChangeAspect="1" noChangeArrowheads="1"/>
          </p:cNvPicPr>
          <p:nvPr/>
        </p:nvPicPr>
        <p:blipFill>
          <a:blip r:embed="rId2" cstate="print"/>
          <a:srcRect/>
          <a:stretch>
            <a:fillRect/>
          </a:stretch>
        </p:blipFill>
        <p:spPr bwMode="auto">
          <a:xfrm>
            <a:off x="2895600" y="5410200"/>
            <a:ext cx="3576727" cy="762000"/>
          </a:xfrm>
          <a:prstGeom prst="rect">
            <a:avLst/>
          </a:prstGeom>
          <a:noFill/>
        </p:spPr>
      </p:pic>
    </p:spTree>
    <p:extLst>
      <p:ext uri="{BB962C8B-B14F-4D97-AF65-F5344CB8AC3E}">
        <p14:creationId xmlns:p14="http://schemas.microsoft.com/office/powerpoint/2010/main" val="422325039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solidFill>
                  <a:srgbClr val="FF0000"/>
                </a:solidFill>
              </a:rPr>
              <a:t>Exercise 6</a:t>
            </a:r>
            <a:endParaRPr lang="en-US" dirty="0">
              <a:solidFill>
                <a:srgbClr val="FF0000"/>
              </a:solidFill>
            </a:endParaRPr>
          </a:p>
        </p:txBody>
      </p:sp>
      <p:sp>
        <p:nvSpPr>
          <p:cNvPr id="3" name="Sisällön paikkamerkki 2"/>
          <p:cNvSpPr>
            <a:spLocks noGrp="1"/>
          </p:cNvSpPr>
          <p:nvPr>
            <p:ph idx="1"/>
          </p:nvPr>
        </p:nvSpPr>
        <p:spPr/>
        <p:txBody>
          <a:bodyPr>
            <a:normAutofit fontScale="70000" lnSpcReduction="20000"/>
          </a:bodyPr>
          <a:lstStyle/>
          <a:p>
            <a:r>
              <a:rPr lang="en-US" dirty="0" smtClean="0"/>
              <a:t>Write a program which converts Fahrenheit degrees to </a:t>
            </a:r>
            <a:r>
              <a:rPr lang="en-US" dirty="0" err="1" smtClean="0"/>
              <a:t>Celcius</a:t>
            </a:r>
            <a:r>
              <a:rPr lang="en-US" dirty="0" smtClean="0"/>
              <a:t> degrees and visa-versa</a:t>
            </a:r>
          </a:p>
          <a:p>
            <a:pPr lvl="1"/>
            <a:r>
              <a:rPr lang="en-US" dirty="0" smtClean="0"/>
              <a:t>The program prints first the menu as follows</a:t>
            </a:r>
          </a:p>
          <a:p>
            <a:pPr lvl="2"/>
            <a:r>
              <a:rPr lang="en-US" dirty="0" smtClean="0"/>
              <a:t>1 = Celsius to Fahrenheit</a:t>
            </a:r>
          </a:p>
          <a:p>
            <a:pPr lvl="2"/>
            <a:r>
              <a:rPr lang="en-US" dirty="0" smtClean="0"/>
              <a:t>2 = Fahrenheit to </a:t>
            </a:r>
            <a:r>
              <a:rPr lang="en-US" dirty="0" err="1" smtClean="0"/>
              <a:t>Celcius</a:t>
            </a:r>
            <a:endParaRPr lang="en-US" dirty="0" smtClean="0"/>
          </a:p>
          <a:p>
            <a:pPr lvl="2"/>
            <a:r>
              <a:rPr lang="en-US" dirty="0" smtClean="0"/>
              <a:t>0 = Stop</a:t>
            </a:r>
          </a:p>
          <a:p>
            <a:pPr lvl="1"/>
            <a:r>
              <a:rPr lang="en-US" dirty="0" smtClean="0"/>
              <a:t>If the user selects 1, method </a:t>
            </a:r>
            <a:r>
              <a:rPr lang="en-US" dirty="0" err="1" smtClean="0"/>
              <a:t>CtoF</a:t>
            </a:r>
            <a:r>
              <a:rPr lang="en-US" dirty="0" smtClean="0"/>
              <a:t> is called.</a:t>
            </a:r>
          </a:p>
          <a:p>
            <a:pPr lvl="1"/>
            <a:r>
              <a:rPr lang="en-US" dirty="0" smtClean="0"/>
              <a:t>If the user selects 2, method </a:t>
            </a:r>
            <a:r>
              <a:rPr lang="en-US" dirty="0" err="1" smtClean="0"/>
              <a:t>FtoC</a:t>
            </a:r>
            <a:r>
              <a:rPr lang="en-US" dirty="0" smtClean="0"/>
              <a:t> is called</a:t>
            </a:r>
          </a:p>
          <a:p>
            <a:pPr lvl="1"/>
            <a:r>
              <a:rPr lang="en-US" dirty="0" smtClean="0"/>
              <a:t>The degrees to be converted are asked from the user in </a:t>
            </a:r>
            <a:r>
              <a:rPr lang="en-US" dirty="0" err="1" smtClean="0"/>
              <a:t>CtoF</a:t>
            </a:r>
            <a:r>
              <a:rPr lang="en-US" dirty="0" smtClean="0"/>
              <a:t> and </a:t>
            </a:r>
            <a:r>
              <a:rPr lang="en-US" dirty="0" err="1" smtClean="0"/>
              <a:t>FtoC</a:t>
            </a:r>
            <a:r>
              <a:rPr lang="en-US" dirty="0" smtClean="0"/>
              <a:t> methods. Also the results are outputted in these methods</a:t>
            </a:r>
          </a:p>
          <a:p>
            <a:pPr lvl="1"/>
            <a:r>
              <a:rPr lang="en-US" dirty="0" smtClean="0"/>
              <a:t>The conversion algorithms are as follows:</a:t>
            </a:r>
          </a:p>
          <a:p>
            <a:pPr lvl="2"/>
            <a:r>
              <a:rPr lang="fi-FI" dirty="0" smtClean="0"/>
              <a:t>C = 5 * ( F – 32 ) / 9 </a:t>
            </a:r>
          </a:p>
          <a:p>
            <a:pPr lvl="2"/>
            <a:r>
              <a:rPr lang="fi-FI" dirty="0" smtClean="0"/>
              <a:t>F = C * 1.8 + 32</a:t>
            </a:r>
          </a:p>
          <a:p>
            <a:r>
              <a:rPr lang="fi-FI" smtClean="0"/>
              <a:t>HOMEWORK!</a:t>
            </a:r>
            <a:endParaRPr lang="en-US" dirty="0"/>
          </a:p>
        </p:txBody>
      </p:sp>
    </p:spTree>
    <p:extLst>
      <p:ext uri="{BB962C8B-B14F-4D97-AF65-F5344CB8AC3E}">
        <p14:creationId xmlns:p14="http://schemas.microsoft.com/office/powerpoint/2010/main" val="181530923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p:txBody>
          <a:bodyPr/>
          <a:lstStyle/>
          <a:p>
            <a:r>
              <a:rPr lang="fi-FI" dirty="0" smtClean="0"/>
              <a:t>7. </a:t>
            </a:r>
            <a:r>
              <a:rPr lang="fi-FI" dirty="0" err="1" smtClean="0"/>
              <a:t>Make</a:t>
            </a:r>
            <a:r>
              <a:rPr lang="fi-FI" dirty="0" smtClean="0"/>
              <a:t> a </a:t>
            </a:r>
            <a:r>
              <a:rPr lang="fi-FI" dirty="0" err="1" smtClean="0"/>
              <a:t>method</a:t>
            </a:r>
            <a:r>
              <a:rPr lang="fi-FI" dirty="0" smtClean="0"/>
              <a:t> </a:t>
            </a:r>
            <a:r>
              <a:rPr lang="fi-FI" dirty="0" err="1" smtClean="0"/>
              <a:t>which</a:t>
            </a:r>
            <a:r>
              <a:rPr lang="fi-FI" dirty="0" smtClean="0"/>
              <a:t> </a:t>
            </a:r>
            <a:r>
              <a:rPr lang="fi-FI" dirty="0" err="1" smtClean="0"/>
              <a:t>checks</a:t>
            </a:r>
            <a:r>
              <a:rPr lang="fi-FI" dirty="0" smtClean="0"/>
              <a:t> </a:t>
            </a:r>
            <a:r>
              <a:rPr lang="fi-FI" dirty="0" err="1" smtClean="0"/>
              <a:t>whether</a:t>
            </a:r>
            <a:r>
              <a:rPr lang="fi-FI" dirty="0" smtClean="0"/>
              <a:t> the </a:t>
            </a:r>
            <a:r>
              <a:rPr lang="fi-FI" dirty="0" err="1" smtClean="0"/>
              <a:t>given</a:t>
            </a:r>
            <a:r>
              <a:rPr lang="fi-FI" dirty="0" smtClean="0"/>
              <a:t> </a:t>
            </a:r>
            <a:r>
              <a:rPr lang="fi-FI" dirty="0" err="1" smtClean="0"/>
              <a:t>year</a:t>
            </a:r>
            <a:r>
              <a:rPr lang="fi-FI" dirty="0" smtClean="0"/>
              <a:t> is a </a:t>
            </a:r>
            <a:r>
              <a:rPr lang="fi-FI" dirty="0" err="1" smtClean="0"/>
              <a:t>leap</a:t>
            </a:r>
            <a:r>
              <a:rPr lang="fi-FI" dirty="0" smtClean="0"/>
              <a:t> </a:t>
            </a:r>
            <a:r>
              <a:rPr lang="fi-FI" dirty="0" err="1" smtClean="0"/>
              <a:t>year</a:t>
            </a:r>
            <a:r>
              <a:rPr lang="fi-FI" dirty="0" smtClean="0"/>
              <a:t>. (in case of </a:t>
            </a:r>
            <a:r>
              <a:rPr lang="fi-FI" dirty="0" err="1" smtClean="0"/>
              <a:t>leap</a:t>
            </a:r>
            <a:r>
              <a:rPr lang="fi-FI" dirty="0" smtClean="0"/>
              <a:t> </a:t>
            </a:r>
            <a:r>
              <a:rPr lang="fi-FI" dirty="0" err="1" smtClean="0"/>
              <a:t>year</a:t>
            </a:r>
            <a:r>
              <a:rPr lang="fi-FI" dirty="0" smtClean="0"/>
              <a:t> the </a:t>
            </a:r>
            <a:r>
              <a:rPr lang="fi-FI" dirty="0" err="1" smtClean="0"/>
              <a:t>method</a:t>
            </a:r>
            <a:r>
              <a:rPr lang="fi-FI" dirty="0" smtClean="0"/>
              <a:t> </a:t>
            </a:r>
            <a:r>
              <a:rPr lang="fi-FI" dirty="0" err="1" smtClean="0"/>
              <a:t>returns</a:t>
            </a:r>
            <a:r>
              <a:rPr lang="fi-FI" dirty="0" smtClean="0"/>
              <a:t> </a:t>
            </a:r>
            <a:r>
              <a:rPr lang="fi-FI" dirty="0" err="1" smtClean="0"/>
              <a:t>true</a:t>
            </a:r>
            <a:r>
              <a:rPr lang="fi-FI" dirty="0" smtClean="0"/>
              <a:t>, </a:t>
            </a:r>
            <a:r>
              <a:rPr lang="fi-FI" dirty="0" err="1" smtClean="0"/>
              <a:t>otherwise</a:t>
            </a:r>
            <a:r>
              <a:rPr lang="fi-FI" dirty="0" smtClean="0"/>
              <a:t> </a:t>
            </a:r>
            <a:r>
              <a:rPr lang="fi-FI" dirty="0" err="1" smtClean="0"/>
              <a:t>false</a:t>
            </a:r>
            <a:r>
              <a:rPr lang="fi-FI" dirty="0" smtClean="0"/>
              <a:t>)</a:t>
            </a:r>
          </a:p>
          <a:p>
            <a:r>
              <a:rPr lang="fi-FI" dirty="0" smtClean="0"/>
              <a:t>8. </a:t>
            </a:r>
            <a:r>
              <a:rPr lang="fi-FI" dirty="0" err="1" smtClean="0"/>
              <a:t>Make</a:t>
            </a:r>
            <a:r>
              <a:rPr lang="fi-FI" dirty="0" smtClean="0"/>
              <a:t> a </a:t>
            </a:r>
            <a:r>
              <a:rPr lang="fi-FI" dirty="0" err="1" smtClean="0"/>
              <a:t>method</a:t>
            </a:r>
            <a:r>
              <a:rPr lang="fi-FI" dirty="0" smtClean="0"/>
              <a:t>, </a:t>
            </a:r>
            <a:r>
              <a:rPr lang="fi-FI" dirty="0" err="1" smtClean="0"/>
              <a:t>which</a:t>
            </a:r>
            <a:r>
              <a:rPr lang="fi-FI" dirty="0" smtClean="0"/>
              <a:t> </a:t>
            </a:r>
            <a:r>
              <a:rPr lang="fi-FI" dirty="0" err="1" smtClean="0"/>
              <a:t>has</a:t>
            </a:r>
            <a:r>
              <a:rPr lang="fi-FI" dirty="0" smtClean="0"/>
              <a:t> </a:t>
            </a:r>
            <a:r>
              <a:rPr lang="fi-FI" dirty="0" err="1" smtClean="0"/>
              <a:t>two</a:t>
            </a:r>
            <a:r>
              <a:rPr lang="fi-FI" dirty="0" smtClean="0"/>
              <a:t> </a:t>
            </a:r>
            <a:r>
              <a:rPr lang="fi-FI" dirty="0" err="1" smtClean="0"/>
              <a:t>parameters</a:t>
            </a:r>
            <a:r>
              <a:rPr lang="fi-FI" dirty="0" smtClean="0"/>
              <a:t>: </a:t>
            </a:r>
            <a:r>
              <a:rPr lang="fi-FI" dirty="0" err="1" smtClean="0"/>
              <a:t>net</a:t>
            </a:r>
            <a:r>
              <a:rPr lang="fi-FI" dirty="0" smtClean="0"/>
              <a:t> </a:t>
            </a:r>
            <a:r>
              <a:rPr lang="fi-FI" dirty="0" err="1" smtClean="0"/>
              <a:t>price</a:t>
            </a:r>
            <a:r>
              <a:rPr lang="fi-FI" dirty="0" smtClean="0"/>
              <a:t> and VAT </a:t>
            </a:r>
            <a:r>
              <a:rPr lang="fi-FI" dirty="0" err="1" smtClean="0"/>
              <a:t>percent</a:t>
            </a:r>
            <a:r>
              <a:rPr lang="fi-FI" dirty="0" smtClean="0"/>
              <a:t>. The </a:t>
            </a:r>
            <a:r>
              <a:rPr lang="fi-FI" dirty="0" err="1" smtClean="0"/>
              <a:t>method</a:t>
            </a:r>
            <a:r>
              <a:rPr lang="fi-FI" dirty="0" smtClean="0"/>
              <a:t> </a:t>
            </a:r>
            <a:r>
              <a:rPr lang="fi-FI" dirty="0" err="1" smtClean="0"/>
              <a:t>calculates</a:t>
            </a:r>
            <a:r>
              <a:rPr lang="fi-FI" dirty="0" smtClean="0"/>
              <a:t> the </a:t>
            </a:r>
            <a:r>
              <a:rPr lang="fi-FI" dirty="0" err="1" smtClean="0"/>
              <a:t>total</a:t>
            </a:r>
            <a:r>
              <a:rPr lang="fi-FI" dirty="0" smtClean="0"/>
              <a:t> </a:t>
            </a:r>
            <a:r>
              <a:rPr lang="fi-FI" dirty="0" err="1" smtClean="0"/>
              <a:t>price</a:t>
            </a:r>
            <a:r>
              <a:rPr lang="fi-FI" dirty="0"/>
              <a:t> </a:t>
            </a:r>
            <a:r>
              <a:rPr lang="fi-FI" dirty="0" smtClean="0"/>
              <a:t>and </a:t>
            </a:r>
            <a:r>
              <a:rPr lang="fi-FI" dirty="0" err="1" smtClean="0"/>
              <a:t>returns</a:t>
            </a:r>
            <a:r>
              <a:rPr lang="fi-FI" dirty="0" smtClean="0"/>
              <a:t> it. The main </a:t>
            </a:r>
            <a:r>
              <a:rPr lang="fi-FI" dirty="0" err="1" smtClean="0"/>
              <a:t>program</a:t>
            </a:r>
            <a:r>
              <a:rPr lang="fi-FI" dirty="0" smtClean="0"/>
              <a:t> </a:t>
            </a:r>
            <a:r>
              <a:rPr lang="fi-FI" dirty="0" err="1" smtClean="0"/>
              <a:t>asks</a:t>
            </a:r>
            <a:r>
              <a:rPr lang="fi-FI" dirty="0" smtClean="0"/>
              <a:t> the input </a:t>
            </a:r>
            <a:r>
              <a:rPr lang="fi-FI" dirty="0" err="1" smtClean="0"/>
              <a:t>from</a:t>
            </a:r>
            <a:r>
              <a:rPr lang="fi-FI" dirty="0" smtClean="0"/>
              <a:t> the </a:t>
            </a:r>
            <a:r>
              <a:rPr lang="fi-FI" dirty="0" err="1" smtClean="0"/>
              <a:t>user</a:t>
            </a:r>
            <a:r>
              <a:rPr lang="fi-FI" dirty="0" smtClean="0"/>
              <a:t> and </a:t>
            </a:r>
            <a:r>
              <a:rPr lang="fi-FI" dirty="0" err="1" smtClean="0"/>
              <a:t>outputs</a:t>
            </a:r>
            <a:r>
              <a:rPr lang="fi-FI" dirty="0" smtClean="0"/>
              <a:t> the </a:t>
            </a:r>
            <a:r>
              <a:rPr lang="fi-FI" dirty="0" err="1" smtClean="0"/>
              <a:t>total</a:t>
            </a:r>
            <a:r>
              <a:rPr lang="fi-FI" dirty="0" smtClean="0"/>
              <a:t> </a:t>
            </a:r>
            <a:r>
              <a:rPr lang="fi-FI" dirty="0" err="1" smtClean="0"/>
              <a:t>price</a:t>
            </a:r>
            <a:r>
              <a:rPr lang="fi-FI" dirty="0" smtClean="0"/>
              <a:t>.</a:t>
            </a:r>
          </a:p>
          <a:p>
            <a:endParaRPr lang="fi-FI" dirty="0" smtClean="0"/>
          </a:p>
          <a:p>
            <a:endParaRPr lang="fi-FI" dirty="0"/>
          </a:p>
        </p:txBody>
      </p:sp>
    </p:spTree>
    <p:extLst>
      <p:ext uri="{BB962C8B-B14F-4D97-AF65-F5344CB8AC3E}">
        <p14:creationId xmlns:p14="http://schemas.microsoft.com/office/powerpoint/2010/main" val="116938513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p:txBody>
          <a:bodyPr/>
          <a:lstStyle/>
          <a:p>
            <a:r>
              <a:rPr lang="fi-FI" dirty="0" smtClean="0"/>
              <a:t>9. </a:t>
            </a:r>
            <a:r>
              <a:rPr lang="fi-FI" dirty="0" err="1" smtClean="0"/>
              <a:t>Make</a:t>
            </a:r>
            <a:r>
              <a:rPr lang="fi-FI" dirty="0" smtClean="0"/>
              <a:t> a </a:t>
            </a:r>
            <a:r>
              <a:rPr lang="fi-FI" dirty="0" err="1" smtClean="0"/>
              <a:t>method</a:t>
            </a:r>
            <a:r>
              <a:rPr lang="fi-FI" dirty="0" smtClean="0"/>
              <a:t> </a:t>
            </a:r>
            <a:r>
              <a:rPr lang="fi-FI" dirty="0" err="1" smtClean="0"/>
              <a:t>which</a:t>
            </a:r>
            <a:r>
              <a:rPr lang="fi-FI" dirty="0" smtClean="0"/>
              <a:t> </a:t>
            </a:r>
            <a:r>
              <a:rPr lang="fi-FI" dirty="0" err="1" smtClean="0"/>
              <a:t>returns</a:t>
            </a:r>
            <a:r>
              <a:rPr lang="fi-FI" dirty="0" smtClean="0"/>
              <a:t> the </a:t>
            </a:r>
            <a:r>
              <a:rPr lang="fi-FI" dirty="0" err="1" smtClean="0"/>
              <a:t>text</a:t>
            </a:r>
            <a:r>
              <a:rPr lang="fi-FI" dirty="0" smtClean="0"/>
              <a:t> </a:t>
            </a:r>
            <a:r>
              <a:rPr lang="fi-FI" dirty="0" err="1" smtClean="0"/>
              <a:t>corresponding</a:t>
            </a:r>
            <a:r>
              <a:rPr lang="fi-FI" dirty="0" smtClean="0"/>
              <a:t> the </a:t>
            </a:r>
            <a:r>
              <a:rPr lang="fi-FI" dirty="0" err="1" smtClean="0"/>
              <a:t>month</a:t>
            </a:r>
            <a:r>
              <a:rPr lang="fi-FI" dirty="0" smtClean="0"/>
              <a:t> </a:t>
            </a:r>
            <a:r>
              <a:rPr lang="fi-FI" dirty="0" err="1" smtClean="0"/>
              <a:t>number</a:t>
            </a:r>
            <a:r>
              <a:rPr lang="fi-FI" dirty="0" smtClean="0"/>
              <a:t>. </a:t>
            </a:r>
            <a:r>
              <a:rPr lang="fi-FI" dirty="0" err="1" smtClean="0"/>
              <a:t>Example</a:t>
            </a:r>
            <a:r>
              <a:rPr lang="fi-FI" dirty="0" smtClean="0"/>
              <a:t> 3 =&gt; </a:t>
            </a:r>
            <a:r>
              <a:rPr lang="fi-FI" dirty="0" err="1" smtClean="0"/>
              <a:t>March</a:t>
            </a:r>
            <a:endParaRPr lang="fi-FI" dirty="0"/>
          </a:p>
          <a:p>
            <a:r>
              <a:rPr lang="fi-FI" dirty="0" smtClean="0"/>
              <a:t>10. </a:t>
            </a:r>
            <a:r>
              <a:rPr lang="fi-FI" dirty="0" err="1" smtClean="0"/>
              <a:t>Make</a:t>
            </a:r>
            <a:r>
              <a:rPr lang="fi-FI" dirty="0" smtClean="0"/>
              <a:t> a </a:t>
            </a:r>
            <a:r>
              <a:rPr lang="fi-FI" dirty="0" err="1" smtClean="0"/>
              <a:t>method</a:t>
            </a:r>
            <a:r>
              <a:rPr lang="fi-FI" dirty="0" smtClean="0"/>
              <a:t>, </a:t>
            </a:r>
            <a:r>
              <a:rPr lang="fi-FI" dirty="0" err="1" smtClean="0"/>
              <a:t>which</a:t>
            </a:r>
            <a:r>
              <a:rPr lang="fi-FI" dirty="0" smtClean="0"/>
              <a:t> </a:t>
            </a:r>
            <a:r>
              <a:rPr lang="fi-FI" dirty="0" err="1" smtClean="0"/>
              <a:t>checks</a:t>
            </a:r>
            <a:r>
              <a:rPr lang="fi-FI" dirty="0" smtClean="0"/>
              <a:t> </a:t>
            </a:r>
            <a:r>
              <a:rPr lang="fi-FI" dirty="0" err="1" smtClean="0"/>
              <a:t>whether</a:t>
            </a:r>
            <a:r>
              <a:rPr lang="fi-FI" dirty="0" smtClean="0"/>
              <a:t> the </a:t>
            </a:r>
            <a:r>
              <a:rPr lang="fi-FI" dirty="0" err="1" smtClean="0"/>
              <a:t>given</a:t>
            </a:r>
            <a:r>
              <a:rPr lang="fi-FI" dirty="0" smtClean="0"/>
              <a:t> </a:t>
            </a:r>
            <a:r>
              <a:rPr lang="fi-FI" dirty="0" err="1" smtClean="0"/>
              <a:t>date</a:t>
            </a:r>
            <a:r>
              <a:rPr lang="fi-FI" dirty="0" smtClean="0"/>
              <a:t> </a:t>
            </a:r>
            <a:r>
              <a:rPr lang="fi-FI" dirty="0" err="1" smtClean="0"/>
              <a:t>exists</a:t>
            </a:r>
            <a:r>
              <a:rPr lang="fi-FI" dirty="0" smtClean="0"/>
              <a:t>. The </a:t>
            </a:r>
            <a:r>
              <a:rPr lang="fi-FI" dirty="0" err="1" smtClean="0"/>
              <a:t>method</a:t>
            </a:r>
            <a:r>
              <a:rPr lang="fi-FI" dirty="0" smtClean="0"/>
              <a:t> </a:t>
            </a:r>
            <a:r>
              <a:rPr lang="fi-FI" dirty="0" err="1" smtClean="0"/>
              <a:t>takes</a:t>
            </a:r>
            <a:r>
              <a:rPr lang="fi-FI" dirty="0" smtClean="0"/>
              <a:t> </a:t>
            </a:r>
            <a:r>
              <a:rPr lang="fi-FI" dirty="0" err="1" smtClean="0"/>
              <a:t>three</a:t>
            </a:r>
            <a:r>
              <a:rPr lang="fi-FI" dirty="0" smtClean="0"/>
              <a:t> </a:t>
            </a:r>
            <a:r>
              <a:rPr lang="fi-FI" dirty="0" err="1" smtClean="0"/>
              <a:t>parameters</a:t>
            </a:r>
            <a:r>
              <a:rPr lang="fi-FI" dirty="0" smtClean="0"/>
              <a:t>: </a:t>
            </a:r>
            <a:r>
              <a:rPr lang="fi-FI" dirty="0" err="1" smtClean="0"/>
              <a:t>day</a:t>
            </a:r>
            <a:r>
              <a:rPr lang="fi-FI" dirty="0" smtClean="0"/>
              <a:t>, </a:t>
            </a:r>
            <a:r>
              <a:rPr lang="fi-FI" dirty="0" err="1" smtClean="0"/>
              <a:t>month</a:t>
            </a:r>
            <a:r>
              <a:rPr lang="fi-FI" dirty="0" smtClean="0"/>
              <a:t> and </a:t>
            </a:r>
            <a:r>
              <a:rPr lang="fi-FI" dirty="0" err="1" smtClean="0"/>
              <a:t>year</a:t>
            </a:r>
            <a:r>
              <a:rPr lang="fi-FI" dirty="0" smtClean="0"/>
              <a:t>. </a:t>
            </a:r>
            <a:r>
              <a:rPr lang="fi-FI" dirty="0" err="1" smtClean="0"/>
              <a:t>If</a:t>
            </a:r>
            <a:r>
              <a:rPr lang="fi-FI" dirty="0" smtClean="0"/>
              <a:t> the </a:t>
            </a:r>
            <a:r>
              <a:rPr lang="fi-FI" dirty="0" err="1" smtClean="0"/>
              <a:t>given</a:t>
            </a:r>
            <a:r>
              <a:rPr lang="fi-FI" dirty="0" smtClean="0"/>
              <a:t> </a:t>
            </a:r>
            <a:r>
              <a:rPr lang="fi-FI" dirty="0" err="1" smtClean="0"/>
              <a:t>date</a:t>
            </a:r>
            <a:r>
              <a:rPr lang="fi-FI" dirty="0" smtClean="0"/>
              <a:t> is </a:t>
            </a:r>
            <a:r>
              <a:rPr lang="fi-FI" dirty="0" err="1" smtClean="0"/>
              <a:t>valid</a:t>
            </a:r>
            <a:r>
              <a:rPr lang="fi-FI" dirty="0"/>
              <a:t> </a:t>
            </a:r>
            <a:r>
              <a:rPr lang="fi-FI" dirty="0" smtClean="0"/>
              <a:t>the </a:t>
            </a:r>
            <a:r>
              <a:rPr lang="fi-FI" dirty="0" err="1" smtClean="0"/>
              <a:t>method</a:t>
            </a:r>
            <a:r>
              <a:rPr lang="fi-FI" dirty="0" smtClean="0"/>
              <a:t> </a:t>
            </a:r>
            <a:r>
              <a:rPr lang="fi-FI" dirty="0" err="1" smtClean="0"/>
              <a:t>returns</a:t>
            </a:r>
            <a:r>
              <a:rPr lang="fi-FI" dirty="0" smtClean="0"/>
              <a:t> </a:t>
            </a:r>
            <a:r>
              <a:rPr lang="fi-FI" dirty="0" err="1" smtClean="0"/>
              <a:t>true</a:t>
            </a:r>
            <a:r>
              <a:rPr lang="fi-FI" dirty="0" smtClean="0"/>
              <a:t>, </a:t>
            </a:r>
            <a:r>
              <a:rPr lang="fi-FI" dirty="0" err="1" smtClean="0"/>
              <a:t>otherwise</a:t>
            </a:r>
            <a:r>
              <a:rPr lang="fi-FI" dirty="0" smtClean="0"/>
              <a:t> </a:t>
            </a:r>
            <a:r>
              <a:rPr lang="fi-FI" dirty="0" err="1" smtClean="0"/>
              <a:t>false</a:t>
            </a:r>
            <a:endParaRPr lang="fi-FI" dirty="0"/>
          </a:p>
        </p:txBody>
      </p:sp>
    </p:spTree>
    <p:extLst>
      <p:ext uri="{BB962C8B-B14F-4D97-AF65-F5344CB8AC3E}">
        <p14:creationId xmlns:p14="http://schemas.microsoft.com/office/powerpoint/2010/main" val="2569994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Reading the </a:t>
            </a:r>
            <a:r>
              <a:rPr lang="fi-FI" dirty="0" err="1" smtClean="0"/>
              <a:t>user</a:t>
            </a:r>
            <a:r>
              <a:rPr lang="fi-FI" dirty="0" smtClean="0"/>
              <a:t> input</a:t>
            </a:r>
            <a:endParaRPr lang="fi-FI" dirty="0"/>
          </a:p>
        </p:txBody>
      </p:sp>
      <p:sp>
        <p:nvSpPr>
          <p:cNvPr id="3" name="Sisällön paikkamerkki 2"/>
          <p:cNvSpPr>
            <a:spLocks noGrp="1"/>
          </p:cNvSpPr>
          <p:nvPr>
            <p:ph idx="1"/>
          </p:nvPr>
        </p:nvSpPr>
        <p:spPr/>
        <p:txBody>
          <a:bodyPr>
            <a:normAutofit/>
          </a:bodyPr>
          <a:lstStyle/>
          <a:p>
            <a:r>
              <a:rPr lang="fi-FI" sz="2400" dirty="0" smtClean="0"/>
              <a:t>The </a:t>
            </a:r>
            <a:r>
              <a:rPr lang="fi-FI" sz="2400" dirty="0" err="1" smtClean="0"/>
              <a:t>following</a:t>
            </a:r>
            <a:r>
              <a:rPr lang="fi-FI" sz="2400" dirty="0" smtClean="0"/>
              <a:t> </a:t>
            </a:r>
            <a:r>
              <a:rPr lang="fi-FI" sz="2400" dirty="0" err="1" smtClean="0"/>
              <a:t>program</a:t>
            </a:r>
            <a:r>
              <a:rPr lang="fi-FI" sz="2400" dirty="0" smtClean="0"/>
              <a:t> </a:t>
            </a:r>
            <a:r>
              <a:rPr lang="fi-FI" sz="2400" dirty="0" err="1" smtClean="0"/>
              <a:t>reads</a:t>
            </a:r>
            <a:r>
              <a:rPr lang="fi-FI" sz="2400" dirty="0" smtClean="0"/>
              <a:t> the </a:t>
            </a:r>
            <a:r>
              <a:rPr lang="fi-FI" sz="2400" dirty="0" err="1" smtClean="0"/>
              <a:t>users</a:t>
            </a:r>
            <a:r>
              <a:rPr lang="fi-FI" sz="2400" dirty="0" smtClean="0"/>
              <a:t> </a:t>
            </a:r>
            <a:r>
              <a:rPr lang="fi-FI" sz="2400" dirty="0" err="1" smtClean="0"/>
              <a:t>first</a:t>
            </a:r>
            <a:r>
              <a:rPr lang="fi-FI" sz="2400" dirty="0" smtClean="0"/>
              <a:t> </a:t>
            </a:r>
            <a:r>
              <a:rPr lang="fi-FI" sz="2400" dirty="0" err="1" smtClean="0"/>
              <a:t>name</a:t>
            </a:r>
            <a:r>
              <a:rPr lang="fi-FI" sz="2400" dirty="0" smtClean="0"/>
              <a:t> and </a:t>
            </a:r>
            <a:r>
              <a:rPr lang="fi-FI" sz="2400" dirty="0" err="1" smtClean="0"/>
              <a:t>last</a:t>
            </a:r>
            <a:r>
              <a:rPr lang="fi-FI" sz="2400" dirty="0" smtClean="0"/>
              <a:t> </a:t>
            </a:r>
            <a:r>
              <a:rPr lang="fi-FI" sz="2400" dirty="0" err="1" smtClean="0"/>
              <a:t>name</a:t>
            </a:r>
            <a:r>
              <a:rPr lang="fi-FI" sz="2400" dirty="0" smtClean="0"/>
              <a:t> and </a:t>
            </a:r>
            <a:r>
              <a:rPr lang="fi-FI" sz="2400" dirty="0" err="1" smtClean="0"/>
              <a:t>outputs</a:t>
            </a:r>
            <a:r>
              <a:rPr lang="fi-FI" sz="2400" dirty="0" smtClean="0"/>
              <a:t> the </a:t>
            </a:r>
            <a:r>
              <a:rPr lang="fi-FI" sz="2400" dirty="0" err="1" smtClean="0"/>
              <a:t>whole</a:t>
            </a:r>
            <a:r>
              <a:rPr lang="fi-FI" sz="2400" dirty="0" smtClean="0"/>
              <a:t> </a:t>
            </a:r>
            <a:r>
              <a:rPr lang="fi-FI" sz="2400" dirty="0" err="1" smtClean="0"/>
              <a:t>name</a:t>
            </a:r>
            <a:r>
              <a:rPr lang="fi-FI" sz="2400" dirty="0" smtClean="0"/>
              <a:t> and </a:t>
            </a:r>
            <a:r>
              <a:rPr lang="fi-FI" sz="2400" dirty="0" err="1" smtClean="0"/>
              <a:t>its</a:t>
            </a:r>
            <a:r>
              <a:rPr lang="fi-FI" sz="2400" dirty="0" smtClean="0"/>
              <a:t> </a:t>
            </a:r>
            <a:r>
              <a:rPr lang="fi-FI" sz="2400" dirty="0" err="1" smtClean="0"/>
              <a:t>length</a:t>
            </a:r>
            <a:endParaRPr lang="fi-FI"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638800" cy="334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iruutu 3"/>
          <p:cNvSpPr txBox="1"/>
          <p:nvPr/>
        </p:nvSpPr>
        <p:spPr>
          <a:xfrm>
            <a:off x="1447800" y="5955268"/>
            <a:ext cx="4931543" cy="369332"/>
          </a:xfrm>
          <a:prstGeom prst="rect">
            <a:avLst/>
          </a:prstGeom>
          <a:noFill/>
        </p:spPr>
        <p:txBody>
          <a:bodyPr wrap="none" rtlCol="0">
            <a:spAutoFit/>
          </a:bodyPr>
          <a:lstStyle/>
          <a:p>
            <a:r>
              <a:rPr lang="fi-FI" dirty="0" err="1" smtClean="0"/>
              <a:t>Console.ReadLine</a:t>
            </a:r>
            <a:r>
              <a:rPr lang="fi-FI" dirty="0" smtClean="0"/>
              <a:t>() </a:t>
            </a:r>
            <a:r>
              <a:rPr lang="fi-FI" dirty="0" err="1" smtClean="0"/>
              <a:t>returns</a:t>
            </a:r>
            <a:r>
              <a:rPr lang="fi-FI" dirty="0" smtClean="0"/>
              <a:t> the </a:t>
            </a:r>
            <a:r>
              <a:rPr lang="fi-FI" dirty="0" err="1" smtClean="0"/>
              <a:t>user</a:t>
            </a:r>
            <a:r>
              <a:rPr lang="fi-FI" dirty="0" smtClean="0"/>
              <a:t> input as </a:t>
            </a:r>
            <a:r>
              <a:rPr lang="fi-FI" b="1" dirty="0" err="1" smtClean="0"/>
              <a:t>string</a:t>
            </a:r>
            <a:endParaRPr lang="fi-FI" b="1" dirty="0"/>
          </a:p>
        </p:txBody>
      </p:sp>
    </p:spTree>
    <p:extLst>
      <p:ext uri="{BB962C8B-B14F-4D97-AF65-F5344CB8AC3E}">
        <p14:creationId xmlns:p14="http://schemas.microsoft.com/office/powerpoint/2010/main" val="313881310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Windows </a:t>
            </a:r>
            <a:r>
              <a:rPr lang="fi-FI" dirty="0" err="1" smtClean="0"/>
              <a:t>Forms</a:t>
            </a:r>
            <a:endParaRPr lang="fi-FI" dirty="0"/>
          </a:p>
        </p:txBody>
      </p:sp>
      <p:sp>
        <p:nvSpPr>
          <p:cNvPr id="3" name="Alaotsikko 2"/>
          <p:cNvSpPr>
            <a:spLocks noGrp="1"/>
          </p:cNvSpPr>
          <p:nvPr>
            <p:ph type="subTitle" idx="1"/>
          </p:nvPr>
        </p:nvSpPr>
        <p:spPr/>
        <p:txBody>
          <a:bodyPr/>
          <a:lstStyle/>
          <a:p>
            <a:r>
              <a:rPr lang="fi-FI" dirty="0" err="1" smtClean="0"/>
              <a:t>Graphical</a:t>
            </a:r>
            <a:r>
              <a:rPr lang="fi-FI" dirty="0" smtClean="0"/>
              <a:t> </a:t>
            </a:r>
            <a:r>
              <a:rPr lang="fi-FI" dirty="0" err="1" smtClean="0"/>
              <a:t>user</a:t>
            </a:r>
            <a:r>
              <a:rPr lang="fi-FI" dirty="0" smtClean="0"/>
              <a:t> </a:t>
            </a:r>
            <a:r>
              <a:rPr lang="fi-FI" dirty="0" err="1" smtClean="0"/>
              <a:t>interface</a:t>
            </a:r>
            <a:endParaRPr lang="fi-FI" dirty="0"/>
          </a:p>
        </p:txBody>
      </p:sp>
    </p:spTree>
    <p:extLst>
      <p:ext uri="{BB962C8B-B14F-4D97-AF65-F5344CB8AC3E}">
        <p14:creationId xmlns:p14="http://schemas.microsoft.com/office/powerpoint/2010/main" val="33632773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solidFill>
                  <a:srgbClr val="FF0000"/>
                </a:solidFill>
              </a:rPr>
              <a:t>Advanced </a:t>
            </a:r>
            <a:r>
              <a:rPr lang="fi-FI" dirty="0" err="1" smtClean="0">
                <a:solidFill>
                  <a:srgbClr val="FF0000"/>
                </a:solidFill>
              </a:rPr>
              <a:t>Excercises</a:t>
            </a:r>
            <a:endParaRPr lang="fi-FI" dirty="0">
              <a:solidFill>
                <a:srgbClr val="FF0000"/>
              </a:solidFill>
            </a:endParaRPr>
          </a:p>
        </p:txBody>
      </p:sp>
      <p:sp>
        <p:nvSpPr>
          <p:cNvPr id="3" name="Sisällön paikkamerkki 2"/>
          <p:cNvSpPr>
            <a:spLocks noGrp="1"/>
          </p:cNvSpPr>
          <p:nvPr>
            <p:ph idx="1"/>
          </p:nvPr>
        </p:nvSpPr>
        <p:spPr/>
        <p:txBody>
          <a:bodyPr>
            <a:normAutofit fontScale="92500" lnSpcReduction="20000"/>
          </a:bodyPr>
          <a:lstStyle/>
          <a:p>
            <a:r>
              <a:rPr lang="fi-FI" dirty="0" err="1" smtClean="0"/>
              <a:t>Start</a:t>
            </a:r>
            <a:r>
              <a:rPr lang="fi-FI" dirty="0" smtClean="0"/>
              <a:t> to </a:t>
            </a:r>
            <a:r>
              <a:rPr lang="fi-FI" dirty="0" err="1" smtClean="0"/>
              <a:t>study</a:t>
            </a:r>
            <a:r>
              <a:rPr lang="fi-FI" dirty="0" smtClean="0"/>
              <a:t> Windows </a:t>
            </a:r>
            <a:r>
              <a:rPr lang="fi-FI" dirty="0" err="1" smtClean="0"/>
              <a:t>Forms</a:t>
            </a:r>
            <a:r>
              <a:rPr lang="fi-FI" dirty="0" smtClean="0"/>
              <a:t> </a:t>
            </a:r>
            <a:r>
              <a:rPr lang="fi-FI" dirty="0" err="1" smtClean="0"/>
              <a:t>programming</a:t>
            </a:r>
            <a:r>
              <a:rPr lang="fi-FI" dirty="0" smtClean="0"/>
              <a:t> </a:t>
            </a:r>
            <a:r>
              <a:rPr lang="fi-FI" dirty="0" err="1" smtClean="0"/>
              <a:t>by</a:t>
            </a:r>
            <a:r>
              <a:rPr lang="fi-FI" dirty="0" smtClean="0"/>
              <a:t> </a:t>
            </a:r>
            <a:r>
              <a:rPr lang="fi-FI" dirty="0" err="1" smtClean="0"/>
              <a:t>yourself</a:t>
            </a:r>
            <a:r>
              <a:rPr lang="fi-FI" dirty="0" smtClean="0"/>
              <a:t> </a:t>
            </a:r>
            <a:r>
              <a:rPr lang="fi-FI" dirty="0" err="1" smtClean="0"/>
              <a:t>by</a:t>
            </a:r>
            <a:r>
              <a:rPr lang="fi-FI" dirty="0" smtClean="0"/>
              <a:t> </a:t>
            </a:r>
            <a:r>
              <a:rPr lang="fi-FI" dirty="0" err="1" smtClean="0"/>
              <a:t>doing</a:t>
            </a:r>
            <a:r>
              <a:rPr lang="fi-FI" dirty="0" smtClean="0"/>
              <a:t> ”</a:t>
            </a:r>
            <a:r>
              <a:rPr lang="fi-FI" dirty="0" err="1" smtClean="0"/>
              <a:t>walkthroughs</a:t>
            </a:r>
            <a:r>
              <a:rPr lang="fi-FI" dirty="0" smtClean="0"/>
              <a:t>” in MSDN</a:t>
            </a:r>
          </a:p>
          <a:p>
            <a:r>
              <a:rPr lang="fi-FI" dirty="0" err="1" smtClean="0"/>
              <a:t>Go</a:t>
            </a:r>
            <a:r>
              <a:rPr lang="fi-FI" dirty="0" smtClean="0"/>
              <a:t> to </a:t>
            </a:r>
            <a:r>
              <a:rPr lang="fi-FI" dirty="0" err="1" smtClean="0"/>
              <a:t>web</a:t>
            </a:r>
            <a:r>
              <a:rPr lang="fi-FI" dirty="0" smtClean="0"/>
              <a:t> </a:t>
            </a:r>
            <a:r>
              <a:rPr lang="fi-FI" dirty="0" err="1" smtClean="0"/>
              <a:t>page</a:t>
            </a:r>
            <a:r>
              <a:rPr lang="fi-FI" dirty="0" smtClean="0"/>
              <a:t>: ”</a:t>
            </a:r>
            <a:r>
              <a:rPr lang="fi-FI" b="1" dirty="0"/>
              <a:t> Windows </a:t>
            </a:r>
            <a:r>
              <a:rPr lang="fi-FI" b="1" dirty="0" err="1"/>
              <a:t>Forms</a:t>
            </a:r>
            <a:r>
              <a:rPr lang="fi-FI" b="1" dirty="0"/>
              <a:t> </a:t>
            </a:r>
            <a:r>
              <a:rPr lang="fi-FI" b="1" dirty="0" err="1" smtClean="0"/>
              <a:t>Walkthroughs</a:t>
            </a:r>
            <a:r>
              <a:rPr lang="fi-FI" b="1" dirty="0" smtClean="0"/>
              <a:t>”</a:t>
            </a:r>
          </a:p>
          <a:p>
            <a:pPr lvl="1"/>
            <a:r>
              <a:rPr lang="fi-FI" dirty="0">
                <a:hlinkClick r:id="rId2"/>
              </a:rPr>
              <a:t>http://</a:t>
            </a:r>
            <a:r>
              <a:rPr lang="fi-FI" dirty="0" smtClean="0">
                <a:hlinkClick r:id="rId2"/>
              </a:rPr>
              <a:t>msdn.microsoft.com/en-us/library/zftbwa2b.aspx</a:t>
            </a:r>
            <a:r>
              <a:rPr lang="fi-FI" dirty="0" smtClean="0"/>
              <a:t> </a:t>
            </a:r>
          </a:p>
          <a:p>
            <a:pPr lvl="1"/>
            <a:r>
              <a:rPr lang="fi-FI" dirty="0" err="1" smtClean="0"/>
              <a:t>Do</a:t>
            </a:r>
            <a:r>
              <a:rPr lang="fi-FI" dirty="0" smtClean="0"/>
              <a:t> the </a:t>
            </a:r>
            <a:r>
              <a:rPr lang="fi-FI" dirty="0" err="1" smtClean="0"/>
              <a:t>following</a:t>
            </a:r>
            <a:r>
              <a:rPr lang="fi-FI" dirty="0" smtClean="0"/>
              <a:t> </a:t>
            </a:r>
            <a:r>
              <a:rPr lang="fi-FI" dirty="0" err="1" smtClean="0"/>
              <a:t>walkthroughs</a:t>
            </a:r>
            <a:r>
              <a:rPr lang="fi-FI" dirty="0" smtClean="0"/>
              <a:t>:</a:t>
            </a:r>
          </a:p>
          <a:p>
            <a:pPr lvl="2"/>
            <a:r>
              <a:rPr lang="en-US" dirty="0">
                <a:hlinkClick r:id="rId3"/>
              </a:rPr>
              <a:t>Walkthrough: Creating a Simple Windows </a:t>
            </a:r>
            <a:r>
              <a:rPr lang="en-US" dirty="0" smtClean="0">
                <a:hlinkClick r:id="rId3"/>
              </a:rPr>
              <a:t>Form</a:t>
            </a:r>
            <a:endParaRPr lang="en-US" dirty="0" smtClean="0"/>
          </a:p>
          <a:p>
            <a:pPr lvl="2"/>
            <a:r>
              <a:rPr lang="en-US" dirty="0">
                <a:hlinkClick r:id="rId4"/>
              </a:rPr>
              <a:t>Walkthrough: Getting Started with the Windows Forms </a:t>
            </a:r>
            <a:r>
              <a:rPr lang="en-US" dirty="0" smtClean="0">
                <a:hlinkClick r:id="rId4"/>
              </a:rPr>
              <a:t>Designer</a:t>
            </a:r>
            <a:endParaRPr lang="en-US" dirty="0" smtClean="0"/>
          </a:p>
          <a:p>
            <a:pPr lvl="2"/>
            <a:r>
              <a:rPr lang="en-US" dirty="0">
                <a:hlinkClick r:id="rId5"/>
              </a:rPr>
              <a:t>Walkthrough: Creating a Resizable Windows Form for Data Entry</a:t>
            </a:r>
            <a:endParaRPr lang="fi-FI" dirty="0"/>
          </a:p>
        </p:txBody>
      </p:sp>
    </p:spTree>
    <p:extLst>
      <p:ext uri="{BB962C8B-B14F-4D97-AF65-F5344CB8AC3E}">
        <p14:creationId xmlns:p14="http://schemas.microsoft.com/office/powerpoint/2010/main" val="316149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Reading the </a:t>
            </a:r>
            <a:r>
              <a:rPr lang="fi-FI" dirty="0" err="1" smtClean="0"/>
              <a:t>user</a:t>
            </a:r>
            <a:r>
              <a:rPr lang="fi-FI" dirty="0" smtClean="0"/>
              <a:t> input</a:t>
            </a:r>
            <a:endParaRPr lang="fi-FI" dirty="0"/>
          </a:p>
        </p:txBody>
      </p:sp>
      <p:sp>
        <p:nvSpPr>
          <p:cNvPr id="3" name="Sisällön paikkamerkki 2"/>
          <p:cNvSpPr>
            <a:spLocks noGrp="1"/>
          </p:cNvSpPr>
          <p:nvPr>
            <p:ph idx="1"/>
          </p:nvPr>
        </p:nvSpPr>
        <p:spPr/>
        <p:txBody>
          <a:bodyPr>
            <a:normAutofit/>
          </a:bodyPr>
          <a:lstStyle/>
          <a:p>
            <a:r>
              <a:rPr lang="fi-FI" sz="2400" dirty="0" smtClean="0"/>
              <a:t>The </a:t>
            </a:r>
            <a:r>
              <a:rPr lang="fi-FI" sz="2400" dirty="0" err="1" smtClean="0"/>
              <a:t>following</a:t>
            </a:r>
            <a:r>
              <a:rPr lang="fi-FI" sz="2400" dirty="0" smtClean="0"/>
              <a:t> </a:t>
            </a:r>
            <a:r>
              <a:rPr lang="fi-FI" sz="2400" dirty="0" err="1" smtClean="0"/>
              <a:t>program</a:t>
            </a:r>
            <a:r>
              <a:rPr lang="fi-FI" sz="2400" dirty="0" smtClean="0"/>
              <a:t> </a:t>
            </a:r>
            <a:r>
              <a:rPr lang="fi-FI" sz="2400" dirty="0" err="1" smtClean="0"/>
              <a:t>converts</a:t>
            </a:r>
            <a:r>
              <a:rPr lang="fi-FI" sz="2400" dirty="0" smtClean="0"/>
              <a:t> the </a:t>
            </a:r>
            <a:r>
              <a:rPr lang="fi-FI" sz="2400" dirty="0" err="1" smtClean="0"/>
              <a:t>Fahrenheit</a:t>
            </a:r>
            <a:r>
              <a:rPr lang="fi-FI" sz="2400" dirty="0" smtClean="0"/>
              <a:t> </a:t>
            </a:r>
            <a:r>
              <a:rPr lang="fi-FI" sz="2400" dirty="0" err="1" smtClean="0"/>
              <a:t>degrees</a:t>
            </a:r>
            <a:r>
              <a:rPr lang="fi-FI" sz="2400" dirty="0" smtClean="0"/>
              <a:t> to the </a:t>
            </a:r>
            <a:r>
              <a:rPr lang="fi-FI" sz="2400" dirty="0" err="1" smtClean="0"/>
              <a:t>Celcius</a:t>
            </a:r>
            <a:r>
              <a:rPr lang="fi-FI" sz="2400" dirty="0" smtClean="0"/>
              <a:t> </a:t>
            </a:r>
            <a:r>
              <a:rPr lang="fi-FI" sz="2400" dirty="0" err="1" smtClean="0"/>
              <a:t>degrees</a:t>
            </a:r>
            <a:endParaRPr lang="fi-FI" sz="2400" dirty="0" smtClean="0"/>
          </a:p>
          <a:p>
            <a:pPr lvl="1"/>
            <a:r>
              <a:rPr lang="fi-FI" sz="2000" dirty="0" err="1" smtClean="0"/>
              <a:t>Note</a:t>
            </a:r>
            <a:r>
              <a:rPr lang="fi-FI" sz="2000" dirty="0" smtClean="0"/>
              <a:t> </a:t>
            </a:r>
            <a:r>
              <a:rPr lang="fi-FI" sz="2000" dirty="0" err="1" smtClean="0"/>
              <a:t>that</a:t>
            </a:r>
            <a:r>
              <a:rPr lang="fi-FI" sz="2000" dirty="0" smtClean="0"/>
              <a:t> the </a:t>
            </a:r>
            <a:r>
              <a:rPr lang="fi-FI" sz="2000" dirty="0" err="1" smtClean="0"/>
              <a:t>user</a:t>
            </a:r>
            <a:r>
              <a:rPr lang="fi-FI" sz="2000" dirty="0" smtClean="0"/>
              <a:t> input </a:t>
            </a:r>
            <a:r>
              <a:rPr lang="fi-FI" sz="2000" dirty="0" err="1" smtClean="0"/>
              <a:t>has</a:t>
            </a:r>
            <a:r>
              <a:rPr lang="fi-FI" sz="2000" dirty="0" smtClean="0"/>
              <a:t> to </a:t>
            </a:r>
            <a:r>
              <a:rPr lang="fi-FI" sz="2000" dirty="0" err="1" smtClean="0"/>
              <a:t>be</a:t>
            </a:r>
            <a:r>
              <a:rPr lang="fi-FI" sz="2000" dirty="0" smtClean="0"/>
              <a:t> </a:t>
            </a:r>
            <a:r>
              <a:rPr lang="fi-FI" sz="2000" dirty="0" err="1" smtClean="0"/>
              <a:t>converted</a:t>
            </a:r>
            <a:r>
              <a:rPr lang="fi-FI" sz="2000" dirty="0" smtClean="0"/>
              <a:t> to </a:t>
            </a:r>
            <a:r>
              <a:rPr lang="fi-FI" sz="2000" b="1" dirty="0" err="1" smtClean="0"/>
              <a:t>double</a:t>
            </a:r>
            <a:r>
              <a:rPr lang="fi-FI" sz="2000" dirty="0" smtClean="0"/>
              <a:t> data </a:t>
            </a:r>
            <a:r>
              <a:rPr lang="fi-FI" sz="2000" dirty="0" err="1" smtClean="0"/>
              <a:t>type</a:t>
            </a:r>
            <a:r>
              <a:rPr lang="fi-FI" sz="2000" dirty="0" smtClean="0"/>
              <a:t> </a:t>
            </a:r>
            <a:r>
              <a:rPr lang="fi-FI" sz="2000" dirty="0" err="1" smtClean="0"/>
              <a:t>by</a:t>
            </a:r>
            <a:r>
              <a:rPr lang="fi-FI" sz="2000" dirty="0" smtClean="0"/>
              <a:t> </a:t>
            </a:r>
            <a:r>
              <a:rPr lang="fi-FI" sz="2000" dirty="0" err="1" smtClean="0"/>
              <a:t>using</a:t>
            </a:r>
            <a:r>
              <a:rPr lang="fi-FI" sz="2000" dirty="0" smtClean="0"/>
              <a:t> </a:t>
            </a:r>
            <a:r>
              <a:rPr lang="fi-FI" sz="2000" dirty="0" err="1" smtClean="0"/>
              <a:t>method</a:t>
            </a:r>
            <a:r>
              <a:rPr lang="fi-FI" sz="2000" dirty="0" smtClean="0"/>
              <a:t> </a:t>
            </a:r>
            <a:r>
              <a:rPr lang="fi-FI" sz="2000" b="1" dirty="0" err="1" smtClean="0"/>
              <a:t>double.Parse</a:t>
            </a:r>
            <a:r>
              <a:rPr lang="fi-FI" sz="2000" dirty="0" err="1" smtClean="0"/>
              <a:t>(string</a:t>
            </a:r>
            <a:r>
              <a:rPr lang="fi-FI" sz="2000" dirty="0" smtClean="0"/>
              <a:t> 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4200"/>
            <a:ext cx="780641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iruutu 3"/>
          <p:cNvSpPr txBox="1"/>
          <p:nvPr/>
        </p:nvSpPr>
        <p:spPr>
          <a:xfrm>
            <a:off x="1219200" y="5835525"/>
            <a:ext cx="6467027" cy="646331"/>
          </a:xfrm>
          <a:prstGeom prst="rect">
            <a:avLst/>
          </a:prstGeom>
          <a:noFill/>
        </p:spPr>
        <p:txBody>
          <a:bodyPr wrap="none" rtlCol="0">
            <a:spAutoFit/>
          </a:bodyPr>
          <a:lstStyle/>
          <a:p>
            <a:r>
              <a:rPr lang="fi-FI" dirty="0" smtClean="0"/>
              <a:t>In case of </a:t>
            </a:r>
            <a:r>
              <a:rPr lang="fi-FI" dirty="0" err="1" smtClean="0"/>
              <a:t>int</a:t>
            </a:r>
            <a:r>
              <a:rPr lang="fi-FI" dirty="0" smtClean="0"/>
              <a:t> data </a:t>
            </a:r>
            <a:r>
              <a:rPr lang="fi-FI" dirty="0" err="1" smtClean="0"/>
              <a:t>types</a:t>
            </a:r>
            <a:r>
              <a:rPr lang="fi-FI" dirty="0" smtClean="0"/>
              <a:t> the </a:t>
            </a:r>
            <a:r>
              <a:rPr lang="fi-FI" dirty="0" err="1" smtClean="0"/>
              <a:t>conversion</a:t>
            </a:r>
            <a:r>
              <a:rPr lang="fi-FI" dirty="0" smtClean="0"/>
              <a:t> </a:t>
            </a:r>
            <a:r>
              <a:rPr lang="fi-FI" dirty="0" err="1" smtClean="0"/>
              <a:t>would</a:t>
            </a:r>
            <a:r>
              <a:rPr lang="fi-FI" dirty="0" smtClean="0"/>
              <a:t> </a:t>
            </a:r>
            <a:r>
              <a:rPr lang="fi-FI" dirty="0" err="1" smtClean="0"/>
              <a:t>be</a:t>
            </a:r>
            <a:r>
              <a:rPr lang="fi-FI" dirty="0" smtClean="0"/>
              <a:t> </a:t>
            </a:r>
            <a:r>
              <a:rPr lang="fi-FI" b="1" dirty="0" err="1" smtClean="0"/>
              <a:t>int.Parse</a:t>
            </a:r>
            <a:r>
              <a:rPr lang="fi-FI" dirty="0" err="1" smtClean="0"/>
              <a:t>(string</a:t>
            </a:r>
            <a:r>
              <a:rPr lang="fi-FI" dirty="0" smtClean="0"/>
              <a:t> s)</a:t>
            </a:r>
          </a:p>
          <a:p>
            <a:r>
              <a:rPr lang="fi-FI" dirty="0" err="1" smtClean="0"/>
              <a:t>Example</a:t>
            </a:r>
            <a:r>
              <a:rPr lang="fi-FI" dirty="0" smtClean="0"/>
              <a:t>: </a:t>
            </a:r>
            <a:r>
              <a:rPr lang="fi-FI" dirty="0" err="1" smtClean="0"/>
              <a:t>int</a:t>
            </a:r>
            <a:r>
              <a:rPr lang="fi-FI" dirty="0" smtClean="0"/>
              <a:t> </a:t>
            </a:r>
            <a:r>
              <a:rPr lang="fi-FI" dirty="0" err="1" smtClean="0"/>
              <a:t>number</a:t>
            </a:r>
            <a:r>
              <a:rPr lang="fi-FI" dirty="0" smtClean="0"/>
              <a:t> = </a:t>
            </a:r>
            <a:r>
              <a:rPr lang="fi-FI" dirty="0" err="1" smtClean="0"/>
              <a:t>int.Parse(s</a:t>
            </a:r>
            <a:r>
              <a:rPr lang="fi-FI" dirty="0" smtClean="0"/>
              <a:t>);</a:t>
            </a:r>
            <a:endParaRPr lang="fi-FI" dirty="0"/>
          </a:p>
        </p:txBody>
      </p:sp>
    </p:spTree>
    <p:extLst>
      <p:ext uri="{BB962C8B-B14F-4D97-AF65-F5344CB8AC3E}">
        <p14:creationId xmlns:p14="http://schemas.microsoft.com/office/powerpoint/2010/main" val="4175574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smtClean="0"/>
              <a:t>Converting</a:t>
            </a:r>
            <a:r>
              <a:rPr lang="fi-FI" dirty="0" smtClean="0"/>
              <a:t> the </a:t>
            </a:r>
            <a:r>
              <a:rPr lang="fi-FI" dirty="0" err="1" smtClean="0"/>
              <a:t>user</a:t>
            </a:r>
            <a:r>
              <a:rPr lang="fi-FI" dirty="0" smtClean="0"/>
              <a:t> input to a </a:t>
            </a:r>
            <a:r>
              <a:rPr lang="fi-FI" dirty="0" err="1" smtClean="0"/>
              <a:t>number</a:t>
            </a:r>
            <a:endParaRPr lang="fi-FI" dirty="0"/>
          </a:p>
        </p:txBody>
      </p:sp>
      <p:sp>
        <p:nvSpPr>
          <p:cNvPr id="3" name="Sisällön paikkamerkki 2"/>
          <p:cNvSpPr>
            <a:spLocks noGrp="1"/>
          </p:cNvSpPr>
          <p:nvPr>
            <p:ph idx="1"/>
          </p:nvPr>
        </p:nvSpPr>
        <p:spPr/>
        <p:txBody>
          <a:bodyPr/>
          <a:lstStyle/>
          <a:p>
            <a:pPr marL="0" indent="0">
              <a:buNone/>
            </a:pPr>
            <a:r>
              <a:rPr lang="fi-FI" dirty="0" smtClean="0"/>
              <a:t>The </a:t>
            </a:r>
            <a:r>
              <a:rPr lang="fi-FI" dirty="0" err="1" smtClean="0"/>
              <a:t>following</a:t>
            </a:r>
            <a:r>
              <a:rPr lang="fi-FI" dirty="0" smtClean="0"/>
              <a:t> </a:t>
            </a:r>
            <a:r>
              <a:rPr lang="fi-FI" dirty="0" err="1" smtClean="0"/>
              <a:t>two</a:t>
            </a:r>
            <a:r>
              <a:rPr lang="fi-FI" dirty="0" smtClean="0"/>
              <a:t> </a:t>
            </a:r>
            <a:r>
              <a:rPr lang="fi-FI" dirty="0" err="1" smtClean="0"/>
              <a:t>statements</a:t>
            </a:r>
            <a:endParaRPr lang="fi-FI" dirty="0" smtClean="0"/>
          </a:p>
          <a:p>
            <a:pPr marL="0" indent="0">
              <a:buNone/>
            </a:pPr>
            <a:r>
              <a:rPr lang="en-US" sz="2000" dirty="0" smtClean="0">
                <a:latin typeface="Consolas"/>
              </a:rPr>
              <a:t>	</a:t>
            </a:r>
            <a:r>
              <a:rPr lang="en-US" sz="2000" dirty="0" smtClean="0">
                <a:solidFill>
                  <a:srgbClr val="0000FF"/>
                </a:solidFill>
                <a:latin typeface="Consolas"/>
              </a:rPr>
              <a:t>string</a:t>
            </a:r>
            <a:r>
              <a:rPr lang="en-US" sz="2000" dirty="0" smtClean="0">
                <a:solidFill>
                  <a:prstClr val="black"/>
                </a:solidFill>
                <a:latin typeface="Consolas"/>
              </a:rPr>
              <a:t> </a:t>
            </a:r>
            <a:r>
              <a:rPr lang="en-US" sz="2000" dirty="0">
                <a:solidFill>
                  <a:prstClr val="black"/>
                </a:solidFill>
                <a:latin typeface="Consolas"/>
              </a:rPr>
              <a:t>s = </a:t>
            </a:r>
            <a:r>
              <a:rPr lang="en-US" sz="2000" dirty="0" err="1">
                <a:solidFill>
                  <a:srgbClr val="2B91AF"/>
                </a:solidFill>
                <a:latin typeface="Consolas"/>
              </a:rPr>
              <a:t>Console</a:t>
            </a:r>
            <a:r>
              <a:rPr lang="en-US" sz="2000" dirty="0" err="1">
                <a:solidFill>
                  <a:prstClr val="black"/>
                </a:solidFill>
                <a:latin typeface="Consolas"/>
              </a:rPr>
              <a:t>.ReadLine</a:t>
            </a:r>
            <a:r>
              <a:rPr lang="en-US" sz="2000" dirty="0" smtClean="0">
                <a:solidFill>
                  <a:prstClr val="black"/>
                </a:solidFill>
                <a:latin typeface="Consolas"/>
              </a:rPr>
              <a:t>();</a:t>
            </a:r>
            <a:br>
              <a:rPr lang="en-US" sz="2000" dirty="0" smtClean="0">
                <a:solidFill>
                  <a:prstClr val="black"/>
                </a:solidFill>
                <a:latin typeface="Consolas"/>
              </a:rPr>
            </a:br>
            <a:r>
              <a:rPr lang="en-US" sz="2000" dirty="0" smtClean="0">
                <a:solidFill>
                  <a:prstClr val="black"/>
                </a:solidFill>
                <a:latin typeface="Consolas"/>
              </a:rPr>
              <a:t>	</a:t>
            </a:r>
            <a:r>
              <a:rPr lang="en-US" sz="2000" dirty="0" err="1" smtClean="0">
                <a:solidFill>
                  <a:prstClr val="black"/>
                </a:solidFill>
                <a:latin typeface="Consolas"/>
              </a:rPr>
              <a:t>fahrenheit</a:t>
            </a:r>
            <a:r>
              <a:rPr lang="en-US" sz="2000" dirty="0" smtClean="0">
                <a:solidFill>
                  <a:prstClr val="black"/>
                </a:solidFill>
                <a:latin typeface="Consolas"/>
              </a:rPr>
              <a:t> </a:t>
            </a:r>
            <a:r>
              <a:rPr lang="en-US" sz="2000" dirty="0">
                <a:solidFill>
                  <a:prstClr val="black"/>
                </a:solidFill>
                <a:latin typeface="Consolas"/>
              </a:rPr>
              <a:t>= </a:t>
            </a:r>
            <a:r>
              <a:rPr lang="en-US" sz="2000" dirty="0" err="1">
                <a:solidFill>
                  <a:srgbClr val="0000FF"/>
                </a:solidFill>
                <a:latin typeface="Consolas"/>
              </a:rPr>
              <a:t>double</a:t>
            </a:r>
            <a:r>
              <a:rPr lang="en-US" sz="2000" dirty="0" err="1">
                <a:solidFill>
                  <a:prstClr val="black"/>
                </a:solidFill>
                <a:latin typeface="Consolas"/>
              </a:rPr>
              <a:t>.Parse</a:t>
            </a:r>
            <a:r>
              <a:rPr lang="en-US" sz="2000" dirty="0">
                <a:solidFill>
                  <a:prstClr val="black"/>
                </a:solidFill>
                <a:latin typeface="Consolas"/>
              </a:rPr>
              <a:t>(s</a:t>
            </a:r>
            <a:r>
              <a:rPr lang="en-US" sz="2000" dirty="0" smtClean="0">
                <a:solidFill>
                  <a:prstClr val="black"/>
                </a:solidFill>
                <a:latin typeface="Consolas"/>
              </a:rPr>
              <a:t>);</a:t>
            </a:r>
          </a:p>
          <a:p>
            <a:pPr marL="0" indent="0">
              <a:buNone/>
            </a:pPr>
            <a:r>
              <a:rPr lang="fi-FI" dirty="0" err="1" smtClean="0"/>
              <a:t>Can</a:t>
            </a:r>
            <a:r>
              <a:rPr lang="fi-FI" dirty="0" smtClean="0"/>
              <a:t> </a:t>
            </a:r>
            <a:r>
              <a:rPr lang="fi-FI" dirty="0" err="1" smtClean="0"/>
              <a:t>be</a:t>
            </a:r>
            <a:r>
              <a:rPr lang="fi-FI" dirty="0" smtClean="0"/>
              <a:t> </a:t>
            </a:r>
            <a:r>
              <a:rPr lang="fi-FI" dirty="0" err="1" smtClean="0"/>
              <a:t>combined</a:t>
            </a:r>
            <a:r>
              <a:rPr lang="fi-FI" dirty="0" smtClean="0"/>
              <a:t> as a single </a:t>
            </a:r>
            <a:r>
              <a:rPr lang="fi-FI" dirty="0" err="1" smtClean="0"/>
              <a:t>statement</a:t>
            </a:r>
            <a:endParaRPr lang="fi-FI" dirty="0" smtClean="0"/>
          </a:p>
          <a:p>
            <a:pPr marL="0" indent="0">
              <a:buNone/>
            </a:pPr>
            <a:r>
              <a:rPr lang="fi-FI" sz="2000" dirty="0"/>
              <a:t>	</a:t>
            </a:r>
            <a:r>
              <a:rPr lang="en-US" sz="2000" dirty="0" err="1" smtClean="0">
                <a:solidFill>
                  <a:prstClr val="black"/>
                </a:solidFill>
                <a:latin typeface="Consolas"/>
              </a:rPr>
              <a:t>fahrenheit</a:t>
            </a:r>
            <a:r>
              <a:rPr lang="en-US" sz="2000" dirty="0" smtClean="0">
                <a:solidFill>
                  <a:prstClr val="black"/>
                </a:solidFill>
                <a:latin typeface="Consolas"/>
              </a:rPr>
              <a:t> </a:t>
            </a:r>
            <a:r>
              <a:rPr lang="en-US" sz="2000" dirty="0">
                <a:solidFill>
                  <a:prstClr val="black"/>
                </a:solidFill>
                <a:latin typeface="Consolas"/>
              </a:rPr>
              <a:t>= </a:t>
            </a:r>
            <a:r>
              <a:rPr lang="en-US" sz="2000" dirty="0" err="1" smtClean="0">
                <a:solidFill>
                  <a:srgbClr val="0000FF"/>
                </a:solidFill>
                <a:latin typeface="Consolas"/>
              </a:rPr>
              <a:t>double</a:t>
            </a:r>
            <a:r>
              <a:rPr lang="en-US" sz="2000" dirty="0" err="1" smtClean="0">
                <a:solidFill>
                  <a:prstClr val="black"/>
                </a:solidFill>
                <a:latin typeface="Consolas"/>
              </a:rPr>
              <a:t>.Parse</a:t>
            </a:r>
            <a:r>
              <a:rPr lang="en-US" sz="2000" dirty="0" smtClean="0">
                <a:solidFill>
                  <a:prstClr val="black"/>
                </a:solidFill>
                <a:latin typeface="Consolas"/>
              </a:rPr>
              <a:t>(</a:t>
            </a:r>
            <a:r>
              <a:rPr lang="en-US" sz="2000" dirty="0" err="1">
                <a:solidFill>
                  <a:srgbClr val="2B91AF"/>
                </a:solidFill>
                <a:latin typeface="Consolas"/>
              </a:rPr>
              <a:t>Console</a:t>
            </a:r>
            <a:r>
              <a:rPr lang="en-US" sz="2000" dirty="0" err="1">
                <a:solidFill>
                  <a:prstClr val="black"/>
                </a:solidFill>
                <a:latin typeface="Consolas"/>
              </a:rPr>
              <a:t>.ReadLine</a:t>
            </a:r>
            <a:r>
              <a:rPr lang="en-US" sz="2000" dirty="0">
                <a:solidFill>
                  <a:prstClr val="black"/>
                </a:solidFill>
                <a:latin typeface="Consolas"/>
              </a:rPr>
              <a:t>()</a:t>
            </a:r>
            <a:r>
              <a:rPr lang="en-US" sz="2000" dirty="0" smtClean="0">
                <a:solidFill>
                  <a:prstClr val="black"/>
                </a:solidFill>
                <a:latin typeface="Consolas"/>
              </a:rPr>
              <a:t>);</a:t>
            </a:r>
            <a:endParaRPr lang="en-US" sz="2000" dirty="0">
              <a:solidFill>
                <a:prstClr val="black"/>
              </a:solidFill>
              <a:latin typeface="Consolas"/>
            </a:endParaRPr>
          </a:p>
          <a:p>
            <a:pPr marL="0" indent="0">
              <a:buNone/>
            </a:pPr>
            <a:endParaRPr lang="fi-FI" dirty="0"/>
          </a:p>
          <a:p>
            <a:pPr marL="0" indent="0">
              <a:buNone/>
            </a:pPr>
            <a:endParaRPr lang="fi-FI" sz="2400" dirty="0"/>
          </a:p>
        </p:txBody>
      </p:sp>
    </p:spTree>
    <p:extLst>
      <p:ext uri="{BB962C8B-B14F-4D97-AF65-F5344CB8AC3E}">
        <p14:creationId xmlns:p14="http://schemas.microsoft.com/office/powerpoint/2010/main" val="1615700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p:txBody>
          <a:bodyPr>
            <a:noAutofit/>
          </a:bodyPr>
          <a:lstStyle/>
          <a:p>
            <a:r>
              <a:rPr lang="en-US" sz="2400" dirty="0" smtClean="0"/>
              <a:t>Make </a:t>
            </a:r>
            <a:r>
              <a:rPr lang="en-US" sz="2400" dirty="0"/>
              <a:t>a program which calculates the fare of the taxi trip. Initial fare is $2.50 and $2.00 for each mile. The program asks the distance of the taxi trip and calculates the total cost.</a:t>
            </a:r>
            <a:endParaRPr lang="fi-FI" sz="2400" dirty="0" smtClean="0"/>
          </a:p>
          <a:p>
            <a:r>
              <a:rPr lang="fi-FI" sz="2400" dirty="0" err="1" smtClean="0"/>
              <a:t>Make</a:t>
            </a:r>
            <a:r>
              <a:rPr lang="fi-FI" sz="2400" dirty="0" smtClean="0"/>
              <a:t> a </a:t>
            </a:r>
            <a:r>
              <a:rPr lang="fi-FI" sz="2400" dirty="0" err="1" smtClean="0"/>
              <a:t>program</a:t>
            </a:r>
            <a:r>
              <a:rPr lang="fi-FI" sz="2400" dirty="0" smtClean="0"/>
              <a:t>, </a:t>
            </a:r>
            <a:r>
              <a:rPr lang="fi-FI" sz="2400" dirty="0" err="1" smtClean="0"/>
              <a:t>which</a:t>
            </a:r>
            <a:r>
              <a:rPr lang="fi-FI" sz="2400" dirty="0" smtClean="0"/>
              <a:t> </a:t>
            </a:r>
            <a:r>
              <a:rPr lang="fi-FI" sz="2400" dirty="0" err="1" smtClean="0"/>
              <a:t>calculates</a:t>
            </a:r>
            <a:r>
              <a:rPr lang="fi-FI" sz="2400" dirty="0" smtClean="0"/>
              <a:t> the </a:t>
            </a:r>
            <a:r>
              <a:rPr lang="fi-FI" sz="2400" dirty="0" err="1" smtClean="0"/>
              <a:t>volume</a:t>
            </a:r>
            <a:r>
              <a:rPr lang="fi-FI" sz="2400" dirty="0" smtClean="0"/>
              <a:t> of a </a:t>
            </a:r>
            <a:r>
              <a:rPr lang="fi-FI" sz="2400" dirty="0" err="1" smtClean="0"/>
              <a:t>cylinder</a:t>
            </a:r>
            <a:r>
              <a:rPr lang="fi-FI" sz="2400" dirty="0" smtClean="0"/>
              <a:t>. The radius and </a:t>
            </a:r>
            <a:r>
              <a:rPr lang="fi-FI" sz="2400" dirty="0" err="1" smtClean="0"/>
              <a:t>height</a:t>
            </a:r>
            <a:r>
              <a:rPr lang="fi-FI" sz="2400" dirty="0" smtClean="0"/>
              <a:t> of the </a:t>
            </a:r>
            <a:r>
              <a:rPr lang="fi-FI" sz="2400" dirty="0" err="1" smtClean="0"/>
              <a:t>cylinder</a:t>
            </a:r>
            <a:r>
              <a:rPr lang="fi-FI" sz="2400" dirty="0" smtClean="0"/>
              <a:t> </a:t>
            </a:r>
            <a:r>
              <a:rPr lang="fi-FI" sz="2400" dirty="0" err="1" smtClean="0"/>
              <a:t>are</a:t>
            </a:r>
            <a:r>
              <a:rPr lang="fi-FI" sz="2400" dirty="0" smtClean="0"/>
              <a:t> </a:t>
            </a:r>
            <a:r>
              <a:rPr lang="fi-FI" sz="2400" dirty="0" err="1" smtClean="0"/>
              <a:t>asked</a:t>
            </a:r>
            <a:r>
              <a:rPr lang="fi-FI" sz="2400" dirty="0" smtClean="0"/>
              <a:t> </a:t>
            </a:r>
            <a:r>
              <a:rPr lang="fi-FI" sz="2400" dirty="0" err="1" smtClean="0"/>
              <a:t>from</a:t>
            </a:r>
            <a:r>
              <a:rPr lang="fi-FI" sz="2400" dirty="0" smtClean="0"/>
              <a:t> the </a:t>
            </a:r>
            <a:r>
              <a:rPr lang="fi-FI" sz="2400" dirty="0" err="1" smtClean="0"/>
              <a:t>user</a:t>
            </a:r>
            <a:endParaRPr lang="fi-FI" sz="2400" dirty="0" smtClean="0"/>
          </a:p>
          <a:p>
            <a:r>
              <a:rPr lang="fi-FI" sz="2400" b="1" dirty="0" err="1" smtClean="0"/>
              <a:t>Make</a:t>
            </a:r>
            <a:r>
              <a:rPr lang="fi-FI" sz="2400" b="1" dirty="0" smtClean="0"/>
              <a:t> </a:t>
            </a:r>
            <a:r>
              <a:rPr lang="fi-FI" sz="2400" b="1" dirty="0"/>
              <a:t>a </a:t>
            </a:r>
            <a:r>
              <a:rPr lang="fi-FI" sz="2400" b="1" dirty="0" err="1"/>
              <a:t>program</a:t>
            </a:r>
            <a:r>
              <a:rPr lang="fi-FI" sz="2400" b="1" dirty="0"/>
              <a:t> </a:t>
            </a:r>
            <a:r>
              <a:rPr lang="fi-FI" sz="2400" b="1" dirty="0" err="1"/>
              <a:t>which</a:t>
            </a:r>
            <a:r>
              <a:rPr lang="fi-FI" sz="2400" b="1" dirty="0"/>
              <a:t> </a:t>
            </a:r>
            <a:r>
              <a:rPr lang="fi-FI" sz="2400" b="1" dirty="0" err="1"/>
              <a:t>asks</a:t>
            </a:r>
            <a:r>
              <a:rPr lang="fi-FI" sz="2400" b="1" dirty="0"/>
              <a:t> the x and y </a:t>
            </a:r>
            <a:r>
              <a:rPr lang="fi-FI" sz="2400" b="1" dirty="0" err="1"/>
              <a:t>coordinates</a:t>
            </a:r>
            <a:r>
              <a:rPr lang="fi-FI" sz="2400" b="1" dirty="0"/>
              <a:t> of </a:t>
            </a:r>
            <a:r>
              <a:rPr lang="fi-FI" sz="2400" b="1" dirty="0" err="1"/>
              <a:t>two</a:t>
            </a:r>
            <a:r>
              <a:rPr lang="fi-FI" sz="2400" b="1" dirty="0"/>
              <a:t> </a:t>
            </a:r>
            <a:r>
              <a:rPr lang="fi-FI" sz="2400" b="1" dirty="0" err="1"/>
              <a:t>points</a:t>
            </a:r>
            <a:r>
              <a:rPr lang="fi-FI" sz="2400" b="1" dirty="0"/>
              <a:t> (A and B) </a:t>
            </a:r>
            <a:r>
              <a:rPr lang="fi-FI" sz="2400" b="1" dirty="0" err="1"/>
              <a:t>from</a:t>
            </a:r>
            <a:r>
              <a:rPr lang="fi-FI" sz="2400" b="1" dirty="0"/>
              <a:t> the </a:t>
            </a:r>
            <a:r>
              <a:rPr lang="fi-FI" sz="2400" b="1" dirty="0" err="1"/>
              <a:t>user</a:t>
            </a:r>
            <a:r>
              <a:rPr lang="fi-FI" sz="2400" b="1" dirty="0"/>
              <a:t>. The </a:t>
            </a:r>
            <a:r>
              <a:rPr lang="fi-FI" sz="2400" b="1" dirty="0" err="1"/>
              <a:t>program</a:t>
            </a:r>
            <a:r>
              <a:rPr lang="fi-FI" sz="2400" b="1" dirty="0"/>
              <a:t> </a:t>
            </a:r>
            <a:r>
              <a:rPr lang="fi-FI" sz="2400" b="1" dirty="0" err="1"/>
              <a:t>calculates</a:t>
            </a:r>
            <a:r>
              <a:rPr lang="fi-FI" sz="2400" b="1" dirty="0"/>
              <a:t> the </a:t>
            </a:r>
            <a:r>
              <a:rPr lang="fi-FI" sz="2400" b="1" dirty="0" err="1"/>
              <a:t>distance</a:t>
            </a:r>
            <a:r>
              <a:rPr lang="fi-FI" sz="2400" b="1" dirty="0"/>
              <a:t> </a:t>
            </a:r>
            <a:r>
              <a:rPr lang="fi-FI" sz="2400" b="1" dirty="0" err="1"/>
              <a:t>between</a:t>
            </a:r>
            <a:r>
              <a:rPr lang="fi-FI" sz="2400" b="1" dirty="0"/>
              <a:t> </a:t>
            </a:r>
            <a:r>
              <a:rPr lang="fi-FI" sz="2400" b="1" dirty="0" err="1"/>
              <a:t>these</a:t>
            </a:r>
            <a:r>
              <a:rPr lang="fi-FI" sz="2400" b="1" dirty="0"/>
              <a:t> </a:t>
            </a:r>
            <a:r>
              <a:rPr lang="fi-FI" sz="2400" b="1" dirty="0" err="1"/>
              <a:t>two</a:t>
            </a:r>
            <a:r>
              <a:rPr lang="fi-FI" sz="2400" b="1" dirty="0"/>
              <a:t> </a:t>
            </a:r>
            <a:r>
              <a:rPr lang="fi-FI" sz="2400" b="1" dirty="0" err="1"/>
              <a:t>points</a:t>
            </a:r>
            <a:r>
              <a:rPr lang="fi-FI" sz="2400" b="1" dirty="0"/>
              <a:t> A and B</a:t>
            </a:r>
          </a:p>
          <a:p>
            <a:endParaRPr lang="fi-FI" sz="2400" dirty="0" smtClean="0"/>
          </a:p>
          <a:p>
            <a:pPr lvl="1">
              <a:buNone/>
            </a:pPr>
            <a:endParaRPr lang="fi-FI" sz="2000" dirty="0" smtClean="0"/>
          </a:p>
          <a:p>
            <a:pPr lvl="1"/>
            <a:endParaRPr lang="fi-FI"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Basics</a:t>
            </a:r>
            <a:r>
              <a:rPr lang="fi-FI" dirty="0" smtClean="0"/>
              <a:t> of </a:t>
            </a:r>
            <a:r>
              <a:rPr lang="fi-FI" dirty="0" err="1" smtClean="0"/>
              <a:t>programming</a:t>
            </a:r>
            <a:endParaRPr lang="fi-FI" dirty="0"/>
          </a:p>
        </p:txBody>
      </p:sp>
      <p:sp>
        <p:nvSpPr>
          <p:cNvPr id="3" name="Sisällön paikkamerkki 2"/>
          <p:cNvSpPr>
            <a:spLocks noGrp="1"/>
          </p:cNvSpPr>
          <p:nvPr>
            <p:ph idx="1"/>
          </p:nvPr>
        </p:nvSpPr>
        <p:spPr/>
        <p:txBody>
          <a:bodyPr/>
          <a:lstStyle/>
          <a:p>
            <a:r>
              <a:rPr lang="fi-FI" dirty="0" err="1" smtClean="0"/>
              <a:t>Teacher</a:t>
            </a:r>
            <a:r>
              <a:rPr lang="fi-FI" dirty="0" smtClean="0"/>
              <a:t>: Petteri Mäkelä, </a:t>
            </a:r>
            <a:r>
              <a:rPr lang="fi-FI" dirty="0" err="1" smtClean="0"/>
              <a:t>Principal</a:t>
            </a:r>
            <a:r>
              <a:rPr lang="fi-FI" dirty="0" smtClean="0"/>
              <a:t> </a:t>
            </a:r>
            <a:r>
              <a:rPr lang="fi-FI" dirty="0" err="1" smtClean="0"/>
              <a:t>Lecturer</a:t>
            </a:r>
            <a:r>
              <a:rPr lang="fi-FI" dirty="0" smtClean="0"/>
              <a:t>, </a:t>
            </a:r>
            <a:r>
              <a:rPr lang="fi-FI" dirty="0" err="1" smtClean="0"/>
              <a:t>Lic</a:t>
            </a:r>
            <a:r>
              <a:rPr lang="fi-FI" dirty="0" smtClean="0"/>
              <a:t>. Tech.</a:t>
            </a:r>
          </a:p>
          <a:p>
            <a:r>
              <a:rPr lang="fi-FI" dirty="0"/>
              <a:t>2</a:t>
            </a:r>
            <a:r>
              <a:rPr lang="fi-FI" dirty="0" smtClean="0"/>
              <a:t> ECTS</a:t>
            </a:r>
          </a:p>
          <a:p>
            <a:endParaRPr lang="fi-FI"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r>
              <a:rPr lang="fi-FI" dirty="0" smtClean="0">
                <a:solidFill>
                  <a:srgbClr val="FF0000"/>
                </a:solidFill>
              </a:rPr>
              <a:t> (</a:t>
            </a:r>
            <a:r>
              <a:rPr lang="fi-FI" dirty="0" err="1" smtClean="0">
                <a:solidFill>
                  <a:srgbClr val="FF0000"/>
                </a:solidFill>
              </a:rPr>
              <a:t>homework</a:t>
            </a:r>
            <a:r>
              <a:rPr lang="fi-FI" dirty="0" smtClean="0">
                <a:solidFill>
                  <a:srgbClr val="FF0000"/>
                </a:solidFill>
              </a:rPr>
              <a:t> 26.9.2012)</a:t>
            </a:r>
            <a:endParaRPr lang="fi-FI" dirty="0"/>
          </a:p>
        </p:txBody>
      </p:sp>
      <p:sp>
        <p:nvSpPr>
          <p:cNvPr id="3" name="Sisällön paikkamerkki 2"/>
          <p:cNvSpPr>
            <a:spLocks noGrp="1"/>
          </p:cNvSpPr>
          <p:nvPr>
            <p:ph idx="1"/>
          </p:nvPr>
        </p:nvSpPr>
        <p:spPr/>
        <p:txBody>
          <a:bodyPr>
            <a:normAutofit fontScale="85000" lnSpcReduction="20000"/>
          </a:bodyPr>
          <a:lstStyle/>
          <a:p>
            <a:pPr lvl="0"/>
            <a:r>
              <a:rPr lang="en-US" b="1" dirty="0"/>
              <a:t>Make a program which calculates the amount of sales tax </a:t>
            </a:r>
            <a:r>
              <a:rPr lang="en-US" b="1" dirty="0" smtClean="0"/>
              <a:t>(VAT, euros</a:t>
            </a:r>
            <a:r>
              <a:rPr lang="en-US" b="1" dirty="0"/>
              <a:t>) </a:t>
            </a:r>
            <a:r>
              <a:rPr lang="en-US" b="1" dirty="0" smtClean="0"/>
              <a:t>and </a:t>
            </a:r>
            <a:r>
              <a:rPr lang="en-US" b="1" dirty="0"/>
              <a:t>the total price of the product. The net price (price without taxes) and the sales tax percent are asked from the </a:t>
            </a:r>
            <a:r>
              <a:rPr lang="en-US" b="1" dirty="0" smtClean="0"/>
              <a:t>user</a:t>
            </a:r>
            <a:r>
              <a:rPr lang="en-US" dirty="0"/>
              <a:t/>
            </a:r>
            <a:br>
              <a:rPr lang="en-US" dirty="0"/>
            </a:br>
            <a:endParaRPr lang="fi-FI" dirty="0"/>
          </a:p>
          <a:p>
            <a:pPr lvl="0"/>
            <a:r>
              <a:rPr lang="en-US" b="1" dirty="0"/>
              <a:t>Make a program which makes conversion between American and European (SI system) volume units. The program asks first whether the user want to convert from cubic centimeters to cubic inches or vice versa. After that the program asks the input from the user and performs appropriate conversion.  You get extra points if you utilize methods in your program.</a:t>
            </a:r>
            <a:endParaRPr lang="fi-FI" b="1" dirty="0"/>
          </a:p>
          <a:p>
            <a:endParaRPr lang="fi-FI" dirty="0"/>
          </a:p>
        </p:txBody>
      </p:sp>
    </p:spTree>
    <p:extLst>
      <p:ext uri="{BB962C8B-B14F-4D97-AF65-F5344CB8AC3E}">
        <p14:creationId xmlns:p14="http://schemas.microsoft.com/office/powerpoint/2010/main" val="3230097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Conditional</a:t>
            </a:r>
            <a:r>
              <a:rPr lang="fi-FI" dirty="0" smtClean="0"/>
              <a:t> </a:t>
            </a:r>
            <a:r>
              <a:rPr lang="fi-FI" dirty="0" err="1" smtClean="0"/>
              <a:t>Statements</a:t>
            </a:r>
            <a:r>
              <a:rPr lang="fi-FI" dirty="0" smtClean="0"/>
              <a:t/>
            </a:r>
            <a:br>
              <a:rPr lang="fi-FI" dirty="0" smtClean="0"/>
            </a:br>
            <a:r>
              <a:rPr lang="fi-FI" dirty="0" err="1" smtClean="0"/>
              <a:t>if-else</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2713936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if</a:t>
            </a:r>
            <a:r>
              <a:rPr lang="fi-FI" dirty="0" smtClean="0"/>
              <a:t> - </a:t>
            </a:r>
            <a:r>
              <a:rPr lang="fi-FI" dirty="0" err="1" smtClean="0"/>
              <a:t>else</a:t>
            </a:r>
            <a:endParaRPr lang="fi-FI" dirty="0"/>
          </a:p>
        </p:txBody>
      </p:sp>
      <p:sp>
        <p:nvSpPr>
          <p:cNvPr id="3" name="Sisällön paikkamerkki 2"/>
          <p:cNvSpPr>
            <a:spLocks noGrp="1"/>
          </p:cNvSpPr>
          <p:nvPr>
            <p:ph idx="1"/>
          </p:nvPr>
        </p:nvSpPr>
        <p:spPr/>
        <p:txBody>
          <a:bodyPr/>
          <a:lstStyle/>
          <a:p>
            <a:r>
              <a:rPr lang="fi-FI" dirty="0" err="1" smtClean="0"/>
              <a:t>Study</a:t>
            </a:r>
            <a:r>
              <a:rPr lang="fi-FI" dirty="0" smtClean="0"/>
              <a:t> </a:t>
            </a:r>
            <a:r>
              <a:rPr lang="fi-FI" dirty="0" err="1" smtClean="0"/>
              <a:t>how</a:t>
            </a:r>
            <a:r>
              <a:rPr lang="fi-FI" dirty="0" smtClean="0"/>
              <a:t> </a:t>
            </a:r>
            <a:r>
              <a:rPr lang="fi-FI" b="1" dirty="0" err="1" smtClean="0"/>
              <a:t>if</a:t>
            </a:r>
            <a:r>
              <a:rPr lang="fi-FI" dirty="0" smtClean="0"/>
              <a:t> and </a:t>
            </a:r>
            <a:r>
              <a:rPr lang="fi-FI" b="1" dirty="0" err="1" smtClean="0"/>
              <a:t>else</a:t>
            </a:r>
            <a:r>
              <a:rPr lang="fi-FI" dirty="0" smtClean="0"/>
              <a:t> </a:t>
            </a:r>
            <a:r>
              <a:rPr lang="fi-FI" dirty="0" err="1" smtClean="0"/>
              <a:t>statements</a:t>
            </a:r>
            <a:r>
              <a:rPr lang="fi-FI" dirty="0" smtClean="0"/>
              <a:t> </a:t>
            </a:r>
            <a:r>
              <a:rPr lang="fi-FI" dirty="0" err="1" smtClean="0"/>
              <a:t>work</a:t>
            </a:r>
            <a:endParaRPr lang="fi-FI" dirty="0" smtClean="0"/>
          </a:p>
          <a:p>
            <a:r>
              <a:rPr lang="fi-FI" dirty="0" err="1" smtClean="0"/>
              <a:t>Read</a:t>
            </a:r>
            <a:r>
              <a:rPr lang="fi-FI" dirty="0" smtClean="0"/>
              <a:t> the </a:t>
            </a:r>
            <a:r>
              <a:rPr lang="fi-FI" dirty="0" err="1" smtClean="0"/>
              <a:t>chapter</a:t>
            </a:r>
            <a:r>
              <a:rPr lang="fi-FI" dirty="0" smtClean="0"/>
              <a:t> </a:t>
            </a:r>
            <a:r>
              <a:rPr lang="fi-FI" b="1" dirty="0" smtClean="0"/>
              <a:t>The </a:t>
            </a:r>
            <a:r>
              <a:rPr lang="fi-FI" b="1" i="1" dirty="0" err="1" smtClean="0"/>
              <a:t>if</a:t>
            </a:r>
            <a:r>
              <a:rPr lang="fi-FI" b="1" dirty="0" smtClean="0"/>
              <a:t> </a:t>
            </a:r>
            <a:r>
              <a:rPr lang="fi-FI" b="1" dirty="0" err="1" smtClean="0"/>
              <a:t>Statement</a:t>
            </a:r>
            <a:r>
              <a:rPr lang="fi-FI" b="1" dirty="0" smtClean="0"/>
              <a:t> </a:t>
            </a:r>
            <a:r>
              <a:rPr lang="fi-FI" dirty="0" err="1" smtClean="0"/>
              <a:t>from</a:t>
            </a:r>
            <a:r>
              <a:rPr lang="fi-FI" dirty="0" smtClean="0"/>
              <a:t> the </a:t>
            </a:r>
            <a:r>
              <a:rPr lang="fi-FI" dirty="0" err="1" smtClean="0"/>
              <a:t>page</a:t>
            </a:r>
            <a:endParaRPr lang="fi-FI" dirty="0" smtClean="0"/>
          </a:p>
          <a:p>
            <a:pPr lvl="1"/>
            <a:r>
              <a:rPr lang="fi-FI" dirty="0" smtClean="0">
                <a:hlinkClick r:id="rId2"/>
              </a:rPr>
              <a:t>http://www.csharp-station.com/Tutorials/Lesson03.aspx</a:t>
            </a:r>
            <a:r>
              <a:rPr lang="fi-FI" dirty="0" smtClean="0"/>
              <a:t> </a:t>
            </a:r>
          </a:p>
          <a:p>
            <a:r>
              <a:rPr lang="fi-FI" dirty="0" err="1" smtClean="0"/>
              <a:t>Or</a:t>
            </a:r>
            <a:endParaRPr lang="fi-FI" dirty="0" smtClean="0"/>
          </a:p>
          <a:p>
            <a:pPr lvl="1"/>
            <a:r>
              <a:rPr lang="fi-FI" dirty="0">
                <a:hlinkClick r:id="rId3"/>
              </a:rPr>
              <a:t>http://csharp.net-tutorials.com/basics/if-statement</a:t>
            </a:r>
            <a:r>
              <a:rPr lang="fi-FI" dirty="0" smtClean="0">
                <a:hlinkClick r:id="rId3"/>
              </a:rPr>
              <a:t>/</a:t>
            </a:r>
            <a:r>
              <a:rPr lang="fi-FI" dirty="0" smtClean="0"/>
              <a:t> </a:t>
            </a:r>
            <a:endParaRPr lang="fi-FI"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Operators</a:t>
            </a:r>
            <a:endParaRPr lang="fi-FI" dirty="0"/>
          </a:p>
        </p:txBody>
      </p:sp>
      <p:graphicFrame>
        <p:nvGraphicFramePr>
          <p:cNvPr id="4" name="Sisällön paikkamerkki 3"/>
          <p:cNvGraphicFramePr>
            <a:graphicFrameLocks noGrp="1"/>
          </p:cNvGraphicFramePr>
          <p:nvPr>
            <p:ph idx="1"/>
            <p:extLst>
              <p:ext uri="{D42A27DB-BD31-4B8C-83A1-F6EECF244321}">
                <p14:modId xmlns:p14="http://schemas.microsoft.com/office/powerpoint/2010/main" val="715361658"/>
              </p:ext>
            </p:extLst>
          </p:nvPr>
        </p:nvGraphicFramePr>
        <p:xfrm>
          <a:off x="1600200" y="2362200"/>
          <a:ext cx="6599979" cy="2693100"/>
        </p:xfrm>
        <a:graphic>
          <a:graphicData uri="http://schemas.openxmlformats.org/drawingml/2006/table">
            <a:tbl>
              <a:tblPr/>
              <a:tblGrid>
                <a:gridCol w="2199993"/>
                <a:gridCol w="2199993"/>
                <a:gridCol w="2199993"/>
              </a:tblGrid>
              <a:tr h="250521">
                <a:tc>
                  <a:txBody>
                    <a:bodyPr/>
                    <a:lstStyle/>
                    <a:p>
                      <a:r>
                        <a:rPr lang="fi-FI" sz="1200" dirty="0" err="1"/>
                        <a:t>Category</a:t>
                      </a:r>
                      <a:r>
                        <a:rPr lang="fi-FI" sz="1200" dirty="0"/>
                        <a:t> (</a:t>
                      </a:r>
                      <a:r>
                        <a:rPr lang="fi-FI" sz="1200" dirty="0" err="1"/>
                        <a:t>by</a:t>
                      </a:r>
                      <a:r>
                        <a:rPr lang="fi-FI" sz="1200" dirty="0"/>
                        <a:t> </a:t>
                      </a:r>
                      <a:r>
                        <a:rPr lang="fi-FI" sz="1200" dirty="0" err="1"/>
                        <a:t>precedence</a:t>
                      </a:r>
                      <a:r>
                        <a:rPr lang="fi-FI" sz="1200" dirty="0"/>
                        <a: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Operator(s)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Associativity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dirty="0" err="1"/>
                        <a:t>Unary</a:t>
                      </a:r>
                      <a:r>
                        <a:rPr lang="fi-FI" sz="1200" dirty="0"/>
                        <a: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 - ! ~ ++x --x (T)x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left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a:t>Multiplicative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dirty="0"/>
                        <a:t>* / %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left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a:t>Additive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 -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left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a:t>Shift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&lt;&lt; &gt;&gt;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left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a:t>Relational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&lt; &gt; &lt;= &gt;= is as</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left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a:t>Equality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 !=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right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dirty="0" err="1"/>
                        <a:t>Conditional</a:t>
                      </a:r>
                      <a:r>
                        <a:rPr lang="fi-FI" sz="1200" dirty="0"/>
                        <a:t> AND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&amp;&amp;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dirty="0" err="1"/>
                        <a:t>left</a:t>
                      </a:r>
                      <a:r>
                        <a:rPr lang="fi-FI" sz="1200" dirty="0"/>
                        <a: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0521">
                <a:tc>
                  <a:txBody>
                    <a:bodyPr/>
                    <a:lstStyle/>
                    <a:p>
                      <a:r>
                        <a:rPr lang="fi-FI" sz="1200"/>
                        <a:t>Conditional OR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left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411">
                <a:tc>
                  <a:txBody>
                    <a:bodyPr/>
                    <a:lstStyle/>
                    <a:p>
                      <a:r>
                        <a:rPr lang="fi-FI" sz="1200" dirty="0" err="1"/>
                        <a:t>Assignment</a:t>
                      </a:r>
                      <a:r>
                        <a:rPr lang="fi-FI" sz="1200" dirty="0"/>
                        <a: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a:t>= *= /= %= += -= &lt;&lt;= &gt;&gt;= &amp;= ^= |= =&gt;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200" dirty="0" err="1"/>
                        <a:t>right</a:t>
                      </a:r>
                      <a:r>
                        <a:rPr lang="fi-FI" sz="1200" dirty="0"/>
                        <a: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kstiruutu 4"/>
          <p:cNvSpPr txBox="1"/>
          <p:nvPr/>
        </p:nvSpPr>
        <p:spPr>
          <a:xfrm>
            <a:off x="2286000" y="1828800"/>
            <a:ext cx="2961132" cy="369332"/>
          </a:xfrm>
          <a:prstGeom prst="rect">
            <a:avLst/>
          </a:prstGeom>
          <a:noFill/>
        </p:spPr>
        <p:txBody>
          <a:bodyPr wrap="none" rtlCol="0">
            <a:spAutoFit/>
          </a:bodyPr>
          <a:lstStyle/>
          <a:p>
            <a:r>
              <a:rPr lang="fi-FI" dirty="0" smtClean="0"/>
              <a:t>The </a:t>
            </a:r>
            <a:r>
              <a:rPr lang="fi-FI" dirty="0" err="1" smtClean="0"/>
              <a:t>most</a:t>
            </a:r>
            <a:r>
              <a:rPr lang="fi-FI" dirty="0" smtClean="0"/>
              <a:t> common </a:t>
            </a:r>
            <a:r>
              <a:rPr lang="fi-FI" dirty="0" err="1" smtClean="0"/>
              <a:t>operators</a:t>
            </a:r>
            <a:r>
              <a:rPr lang="fi-FI" dirty="0" smtClean="0"/>
              <a:t>:</a:t>
            </a:r>
            <a:endParaRPr lang="fi-FI" dirty="0"/>
          </a:p>
        </p:txBody>
      </p:sp>
    </p:spTree>
    <p:extLst>
      <p:ext uri="{BB962C8B-B14F-4D97-AF65-F5344CB8AC3E}">
        <p14:creationId xmlns:p14="http://schemas.microsoft.com/office/powerpoint/2010/main" val="2976007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if</a:t>
            </a:r>
            <a:r>
              <a:rPr lang="fi-FI" dirty="0" smtClean="0"/>
              <a:t> - </a:t>
            </a:r>
            <a:r>
              <a:rPr lang="fi-FI" dirty="0" err="1" smtClean="0"/>
              <a:t>else</a:t>
            </a:r>
            <a:endParaRPr lang="fi-FI" dirty="0"/>
          </a:p>
        </p:txBody>
      </p:sp>
      <p:sp>
        <p:nvSpPr>
          <p:cNvPr id="3" name="Sisällön paikkamerkki 2"/>
          <p:cNvSpPr>
            <a:spLocks noGrp="1"/>
          </p:cNvSpPr>
          <p:nvPr>
            <p:ph idx="1"/>
          </p:nvPr>
        </p:nvSpPr>
        <p:spPr/>
        <p:txBody>
          <a:bodyPr/>
          <a:lstStyle/>
          <a:p>
            <a:r>
              <a:rPr lang="en-US" dirty="0"/>
              <a:t>One of the single most important statements in every programming language is the if </a:t>
            </a:r>
            <a:r>
              <a:rPr lang="en-US" dirty="0" smtClean="0"/>
              <a:t>statement.</a:t>
            </a:r>
          </a:p>
          <a:p>
            <a:r>
              <a:rPr lang="en-US" dirty="0" smtClean="0"/>
              <a:t>Being </a:t>
            </a:r>
            <a:r>
              <a:rPr lang="en-US" dirty="0"/>
              <a:t>able to set up conditional blocks of code is a fundamental principal of writing software</a:t>
            </a:r>
            <a:r>
              <a:rPr lang="en-US" dirty="0" smtClean="0"/>
              <a:t>.</a:t>
            </a:r>
          </a:p>
          <a:p>
            <a:r>
              <a:rPr lang="en-US" dirty="0"/>
              <a:t>The if statement needs a </a:t>
            </a:r>
            <a:r>
              <a:rPr lang="en-US" dirty="0" err="1"/>
              <a:t>boolean</a:t>
            </a:r>
            <a:r>
              <a:rPr lang="en-US" dirty="0"/>
              <a:t> result, that is, true or false</a:t>
            </a:r>
            <a:endParaRPr lang="fi-FI" dirty="0"/>
          </a:p>
        </p:txBody>
      </p:sp>
    </p:spTree>
    <p:extLst>
      <p:ext uri="{BB962C8B-B14F-4D97-AF65-F5344CB8AC3E}">
        <p14:creationId xmlns:p14="http://schemas.microsoft.com/office/powerpoint/2010/main" val="3839607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Example</a:t>
            </a:r>
            <a:endParaRPr lang="fi-FI"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429" y="1371600"/>
            <a:ext cx="588967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uorakulmio 3"/>
          <p:cNvSpPr/>
          <p:nvPr/>
        </p:nvSpPr>
        <p:spPr>
          <a:xfrm>
            <a:off x="685800" y="4876800"/>
            <a:ext cx="4572000" cy="1200329"/>
          </a:xfrm>
          <a:prstGeom prst="rect">
            <a:avLst/>
          </a:prstGeom>
        </p:spPr>
        <p:txBody>
          <a:bodyPr>
            <a:spAutoFit/>
          </a:bodyPr>
          <a:lstStyle/>
          <a:p>
            <a:r>
              <a:rPr lang="en-US" dirty="0" smtClean="0"/>
              <a:t>In this example the { </a:t>
            </a:r>
            <a:r>
              <a:rPr lang="en-US" dirty="0"/>
              <a:t>and } characters </a:t>
            </a:r>
            <a:r>
              <a:rPr lang="en-US" dirty="0" smtClean="0"/>
              <a:t>are not used in the if-statement. </a:t>
            </a:r>
            <a:r>
              <a:rPr lang="en-US" dirty="0"/>
              <a:t>The rule is that if a block only contains a single line of code, the block characters are not </a:t>
            </a:r>
            <a:r>
              <a:rPr lang="en-US" dirty="0" smtClean="0"/>
              <a:t>required.</a:t>
            </a:r>
            <a:endParaRPr lang="fi-FI" dirty="0"/>
          </a:p>
        </p:txBody>
      </p:sp>
    </p:spTree>
    <p:extLst>
      <p:ext uri="{BB962C8B-B14F-4D97-AF65-F5344CB8AC3E}">
        <p14:creationId xmlns:p14="http://schemas.microsoft.com/office/powerpoint/2010/main" val="1674966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Example</a:t>
            </a:r>
            <a:endParaRPr lang="fi-FI" dirty="0"/>
          </a:p>
        </p:txBody>
      </p:sp>
      <p:sp>
        <p:nvSpPr>
          <p:cNvPr id="3" name="Sisällön paikkamerkki 2"/>
          <p:cNvSpPr>
            <a:spLocks noGrp="1"/>
          </p:cNvSpPr>
          <p:nvPr>
            <p:ph idx="1"/>
          </p:nvPr>
        </p:nvSpPr>
        <p:spPr>
          <a:xfrm>
            <a:off x="457200" y="1600200"/>
            <a:ext cx="2667000" cy="4525963"/>
          </a:xfrm>
        </p:spPr>
        <p:txBody>
          <a:bodyPr>
            <a:normAutofit/>
          </a:bodyPr>
          <a:lstStyle/>
          <a:p>
            <a:r>
              <a:rPr lang="fi-FI" sz="2000" dirty="0" err="1" smtClean="0"/>
              <a:t>However</a:t>
            </a:r>
            <a:r>
              <a:rPr lang="fi-FI" sz="2000" dirty="0" smtClean="0"/>
              <a:t>, </a:t>
            </a:r>
            <a:r>
              <a:rPr lang="fi-FI" sz="2000" dirty="0" err="1" smtClean="0"/>
              <a:t>it</a:t>
            </a:r>
            <a:r>
              <a:rPr lang="fi-FI" sz="2000" dirty="0" smtClean="0"/>
              <a:t> is </a:t>
            </a:r>
            <a:r>
              <a:rPr lang="fi-FI" sz="2000" dirty="0" err="1" smtClean="0"/>
              <a:t>recommended</a:t>
            </a:r>
            <a:r>
              <a:rPr lang="fi-FI" sz="2000" dirty="0" smtClean="0"/>
              <a:t> to </a:t>
            </a:r>
            <a:r>
              <a:rPr lang="fi-FI" sz="2000" dirty="0" err="1" smtClean="0"/>
              <a:t>use</a:t>
            </a:r>
            <a:r>
              <a:rPr lang="fi-FI" sz="2000" dirty="0" smtClean="0"/>
              <a:t> </a:t>
            </a:r>
            <a:r>
              <a:rPr lang="fi-FI" sz="2000" dirty="0" err="1" smtClean="0"/>
              <a:t>parenthesis</a:t>
            </a:r>
            <a:r>
              <a:rPr lang="fi-FI" sz="2000" dirty="0" smtClean="0"/>
              <a:t> with the </a:t>
            </a:r>
            <a:r>
              <a:rPr lang="fi-FI" sz="2000" dirty="0" err="1" smtClean="0"/>
              <a:t>if</a:t>
            </a:r>
            <a:r>
              <a:rPr lang="fi-FI" sz="2000" dirty="0" smtClean="0"/>
              <a:t> and </a:t>
            </a:r>
            <a:r>
              <a:rPr lang="fi-FI" sz="2000" dirty="0" err="1" smtClean="0"/>
              <a:t>else</a:t>
            </a:r>
            <a:r>
              <a:rPr lang="fi-FI" sz="2000" dirty="0" smtClean="0"/>
              <a:t> </a:t>
            </a:r>
            <a:r>
              <a:rPr lang="fi-FI" sz="2000" dirty="0" err="1" smtClean="0"/>
              <a:t>statements</a:t>
            </a:r>
            <a:r>
              <a:rPr lang="fi-FI" sz="2000" dirty="0" smtClean="0"/>
              <a:t>.</a:t>
            </a:r>
          </a:p>
          <a:p>
            <a:r>
              <a:rPr lang="fi-FI" sz="2000" dirty="0" smtClean="0"/>
              <a:t>The </a:t>
            </a:r>
            <a:r>
              <a:rPr lang="fi-FI" sz="2000" dirty="0" err="1" smtClean="0"/>
              <a:t>previous</a:t>
            </a:r>
            <a:r>
              <a:rPr lang="fi-FI" sz="2000" dirty="0" smtClean="0"/>
              <a:t> </a:t>
            </a:r>
            <a:r>
              <a:rPr lang="fi-FI" sz="2000" dirty="0" err="1" smtClean="0"/>
              <a:t>example</a:t>
            </a:r>
            <a:r>
              <a:rPr lang="fi-FI" sz="2000" dirty="0" smtClean="0"/>
              <a:t> </a:t>
            </a:r>
            <a:r>
              <a:rPr lang="fi-FI" sz="2000" dirty="0" err="1" smtClean="0"/>
              <a:t>should</a:t>
            </a:r>
            <a:r>
              <a:rPr lang="fi-FI" sz="2000" dirty="0" smtClean="0"/>
              <a:t> </a:t>
            </a:r>
            <a:r>
              <a:rPr lang="fi-FI" sz="2000" dirty="0" err="1" smtClean="0"/>
              <a:t>be</a:t>
            </a:r>
            <a:r>
              <a:rPr lang="fi-FI" sz="2000" dirty="0" smtClean="0"/>
              <a:t> </a:t>
            </a:r>
            <a:r>
              <a:rPr lang="fi-FI" sz="2000" dirty="0" err="1" smtClean="0"/>
              <a:t>written</a:t>
            </a:r>
            <a:r>
              <a:rPr lang="fi-FI" sz="2000" dirty="0" smtClean="0"/>
              <a:t> </a:t>
            </a:r>
            <a:r>
              <a:rPr lang="fi-FI" sz="2000" dirty="0" err="1" smtClean="0"/>
              <a:t>like</a:t>
            </a:r>
            <a:r>
              <a:rPr lang="fi-FI" sz="2000" dirty="0" smtClean="0"/>
              <a:t> </a:t>
            </a:r>
            <a:r>
              <a:rPr lang="fi-FI" sz="2000" dirty="0" err="1" smtClean="0"/>
              <a:t>this</a:t>
            </a:r>
            <a:r>
              <a:rPr lang="fi-FI" sz="2000" dirty="0" smtClean="0"/>
              <a:t>:</a:t>
            </a:r>
            <a:endParaRPr lang="fi-FI"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00200"/>
            <a:ext cx="5402697" cy="4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682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AND, OR</a:t>
            </a:r>
            <a:endParaRPr lang="fi-FI" dirty="0"/>
          </a:p>
        </p:txBody>
      </p:sp>
      <p:sp>
        <p:nvSpPr>
          <p:cNvPr id="3" name="Sisällön paikkamerkki 2"/>
          <p:cNvSpPr>
            <a:spLocks noGrp="1"/>
          </p:cNvSpPr>
          <p:nvPr>
            <p:ph idx="1"/>
          </p:nvPr>
        </p:nvSpPr>
        <p:spPr/>
        <p:txBody>
          <a:bodyPr>
            <a:normAutofit/>
          </a:bodyPr>
          <a:lstStyle/>
          <a:p>
            <a:r>
              <a:rPr lang="fi-FI" sz="2800" dirty="0" smtClean="0"/>
              <a:t>The </a:t>
            </a:r>
            <a:r>
              <a:rPr lang="fi-FI" sz="2800" dirty="0" err="1" smtClean="0"/>
              <a:t>conditional</a:t>
            </a:r>
            <a:r>
              <a:rPr lang="fi-FI" sz="2800" dirty="0" smtClean="0"/>
              <a:t> </a:t>
            </a:r>
            <a:r>
              <a:rPr lang="fi-FI" sz="2800" dirty="0" err="1" smtClean="0"/>
              <a:t>statements</a:t>
            </a:r>
            <a:r>
              <a:rPr lang="fi-FI" sz="2800" dirty="0" smtClean="0"/>
              <a:t> of the </a:t>
            </a:r>
            <a:r>
              <a:rPr lang="fi-FI" sz="2800" dirty="0" err="1" smtClean="0"/>
              <a:t>previous</a:t>
            </a:r>
            <a:r>
              <a:rPr lang="fi-FI" sz="2800" dirty="0" smtClean="0"/>
              <a:t> </a:t>
            </a:r>
            <a:r>
              <a:rPr lang="fi-FI" sz="2800" dirty="0" err="1" smtClean="0"/>
              <a:t>example</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combined</a:t>
            </a:r>
            <a:r>
              <a:rPr lang="fi-FI" sz="2800" dirty="0" smtClean="0"/>
              <a:t> </a:t>
            </a:r>
            <a:r>
              <a:rPr lang="fi-FI" sz="2800" dirty="0" err="1" smtClean="0"/>
              <a:t>by</a:t>
            </a:r>
            <a:r>
              <a:rPr lang="fi-FI" sz="2800" dirty="0" smtClean="0"/>
              <a:t> </a:t>
            </a:r>
            <a:r>
              <a:rPr lang="fi-FI" sz="2800" dirty="0" err="1" smtClean="0"/>
              <a:t>this</a:t>
            </a:r>
            <a:r>
              <a:rPr lang="fi-FI" sz="2800" dirty="0" smtClean="0"/>
              <a:t> </a:t>
            </a:r>
            <a:r>
              <a:rPr lang="fi-FI" sz="2800" dirty="0" err="1" smtClean="0"/>
              <a:t>way</a:t>
            </a:r>
            <a:r>
              <a:rPr lang="fi-FI" sz="2800" dirty="0" smtClean="0"/>
              <a:t> (</a:t>
            </a:r>
            <a:r>
              <a:rPr lang="fi-FI" sz="2800" b="1" dirty="0" smtClean="0"/>
              <a:t>||</a:t>
            </a:r>
            <a:r>
              <a:rPr lang="fi-FI" sz="2800" dirty="0" smtClean="0"/>
              <a:t> is OR </a:t>
            </a:r>
            <a:r>
              <a:rPr lang="fi-FI" sz="2800" dirty="0" err="1" smtClean="0"/>
              <a:t>operator</a:t>
            </a:r>
            <a:r>
              <a:rPr lang="fi-FI" sz="2800" dirty="0" smtClean="0"/>
              <a:t>)</a:t>
            </a:r>
          </a:p>
          <a:p>
            <a:endParaRPr lang="fi-FI" sz="2800" dirty="0"/>
          </a:p>
          <a:p>
            <a:endParaRPr lang="fi-FI" sz="2800" dirty="0" smtClean="0"/>
          </a:p>
          <a:p>
            <a:endParaRPr lang="fi-FI" sz="2800" dirty="0"/>
          </a:p>
          <a:p>
            <a:r>
              <a:rPr lang="fi-FI" sz="2800" dirty="0" smtClean="0"/>
              <a:t>AND </a:t>
            </a:r>
            <a:r>
              <a:rPr lang="fi-FI" sz="2800" dirty="0" err="1" smtClean="0"/>
              <a:t>operator</a:t>
            </a:r>
            <a:r>
              <a:rPr lang="fi-FI" sz="2800" dirty="0" smtClean="0"/>
              <a:t> is </a:t>
            </a:r>
            <a:r>
              <a:rPr lang="fi-FI" sz="2800" b="1" dirty="0" smtClean="0"/>
              <a:t>&amp;&amp;. </a:t>
            </a:r>
            <a:r>
              <a:rPr lang="fi-FI" sz="2800" dirty="0" smtClean="0"/>
              <a:t>The </a:t>
            </a:r>
            <a:r>
              <a:rPr lang="fi-FI" sz="2800" dirty="0" err="1" smtClean="0"/>
              <a:t>previous</a:t>
            </a:r>
            <a:r>
              <a:rPr lang="fi-FI" sz="2800" dirty="0" smtClean="0"/>
              <a:t> </a:t>
            </a:r>
            <a:r>
              <a:rPr lang="fi-FI" sz="2800" dirty="0" err="1" smtClean="0"/>
              <a:t>example</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written</a:t>
            </a:r>
            <a:r>
              <a:rPr lang="fi-FI" sz="2800" dirty="0" smtClean="0"/>
              <a:t> </a:t>
            </a:r>
            <a:r>
              <a:rPr lang="fi-FI" sz="2800" dirty="0" err="1" smtClean="0"/>
              <a:t>also</a:t>
            </a:r>
            <a:r>
              <a:rPr lang="fi-FI" sz="2800" dirty="0" smtClean="0"/>
              <a:t> </a:t>
            </a:r>
            <a:r>
              <a:rPr lang="fi-FI" sz="2800" dirty="0" err="1" smtClean="0"/>
              <a:t>by</a:t>
            </a:r>
            <a:r>
              <a:rPr lang="fi-FI" sz="2800" dirty="0" smtClean="0"/>
              <a:t> </a:t>
            </a:r>
            <a:r>
              <a:rPr lang="fi-FI" sz="2800" dirty="0" err="1" smtClean="0"/>
              <a:t>this</a:t>
            </a:r>
            <a:r>
              <a:rPr lang="fi-FI" sz="2800" dirty="0" smtClean="0"/>
              <a:t> </a:t>
            </a:r>
            <a:r>
              <a:rPr lang="fi-FI" sz="2800" dirty="0" err="1" smtClean="0"/>
              <a:t>way</a:t>
            </a:r>
            <a:r>
              <a:rPr lang="fi-FI" sz="2800" dirty="0" smtClean="0"/>
              <a:t>:</a:t>
            </a:r>
            <a:endParaRPr lang="fi-FI" sz="2800" b="1" dirty="0"/>
          </a:p>
          <a:p>
            <a:endParaRPr lang="fi-FI"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799"/>
            <a:ext cx="54292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029200"/>
            <a:ext cx="53816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343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AND, OR, </a:t>
            </a:r>
            <a:r>
              <a:rPr lang="fi-FI" dirty="0" err="1" smtClean="0"/>
              <a:t>Negation</a:t>
            </a:r>
            <a:endParaRPr lang="fi-FI" dirty="0"/>
          </a:p>
        </p:txBody>
      </p:sp>
      <p:sp>
        <p:nvSpPr>
          <p:cNvPr id="3" name="Sisällön paikkamerkki 2"/>
          <p:cNvSpPr>
            <a:spLocks noGrp="1"/>
          </p:cNvSpPr>
          <p:nvPr>
            <p:ph idx="1"/>
          </p:nvPr>
        </p:nvSpPr>
        <p:spPr/>
        <p:txBody>
          <a:bodyPr>
            <a:normAutofit lnSpcReduction="10000"/>
          </a:bodyPr>
          <a:lstStyle/>
          <a:p>
            <a:r>
              <a:rPr lang="fi-FI" dirty="0" smtClean="0"/>
              <a:t>The </a:t>
            </a:r>
            <a:r>
              <a:rPr lang="fi-FI" dirty="0" err="1" smtClean="0"/>
              <a:t>following</a:t>
            </a:r>
            <a:r>
              <a:rPr lang="fi-FI" dirty="0" smtClean="0"/>
              <a:t> </a:t>
            </a:r>
            <a:r>
              <a:rPr lang="fi-FI" dirty="0" err="1" smtClean="0"/>
              <a:t>statements</a:t>
            </a:r>
            <a:r>
              <a:rPr lang="fi-FI" dirty="0" smtClean="0"/>
              <a:t> </a:t>
            </a:r>
            <a:r>
              <a:rPr lang="fi-FI" dirty="0" err="1" smtClean="0"/>
              <a:t>checks</a:t>
            </a:r>
            <a:r>
              <a:rPr lang="fi-FI" dirty="0" smtClean="0"/>
              <a:t> </a:t>
            </a:r>
            <a:r>
              <a:rPr lang="fi-FI" dirty="0" err="1" smtClean="0"/>
              <a:t>if</a:t>
            </a:r>
            <a:r>
              <a:rPr lang="fi-FI" dirty="0" smtClean="0"/>
              <a:t> the </a:t>
            </a:r>
            <a:r>
              <a:rPr lang="fi-FI" dirty="0" err="1" smtClean="0"/>
              <a:t>variable</a:t>
            </a:r>
            <a:r>
              <a:rPr lang="fi-FI" dirty="0" smtClean="0"/>
              <a:t> </a:t>
            </a:r>
            <a:r>
              <a:rPr lang="fi-FI" b="1" dirty="0" smtClean="0"/>
              <a:t>a</a:t>
            </a:r>
            <a:r>
              <a:rPr lang="fi-FI" dirty="0" smtClean="0"/>
              <a:t> is </a:t>
            </a:r>
            <a:r>
              <a:rPr lang="fi-FI" dirty="0" err="1" smtClean="0"/>
              <a:t>less</a:t>
            </a:r>
            <a:r>
              <a:rPr lang="fi-FI" dirty="0" smtClean="0"/>
              <a:t> </a:t>
            </a:r>
            <a:r>
              <a:rPr lang="fi-FI" dirty="0" err="1" smtClean="0"/>
              <a:t>than</a:t>
            </a:r>
            <a:r>
              <a:rPr lang="fi-FI" dirty="0" smtClean="0"/>
              <a:t> -10 </a:t>
            </a:r>
            <a:r>
              <a:rPr lang="fi-FI" b="1" dirty="0" err="1" smtClean="0"/>
              <a:t>or</a:t>
            </a:r>
            <a:r>
              <a:rPr lang="fi-FI" dirty="0" smtClean="0"/>
              <a:t> </a:t>
            </a:r>
            <a:r>
              <a:rPr lang="fi-FI" dirty="0" err="1" smtClean="0"/>
              <a:t>bigger</a:t>
            </a:r>
            <a:r>
              <a:rPr lang="fi-FI" dirty="0" smtClean="0"/>
              <a:t> </a:t>
            </a:r>
            <a:r>
              <a:rPr lang="fi-FI" dirty="0" err="1" smtClean="0"/>
              <a:t>than</a:t>
            </a:r>
            <a:r>
              <a:rPr lang="fi-FI" dirty="0" smtClean="0"/>
              <a:t> 10</a:t>
            </a:r>
          </a:p>
          <a:p>
            <a:pPr lvl="1"/>
            <a:r>
              <a:rPr lang="fi-FI" dirty="0" smtClean="0"/>
              <a:t>(a &lt; -10 </a:t>
            </a:r>
            <a:r>
              <a:rPr lang="fi-FI" b="1" dirty="0" smtClean="0"/>
              <a:t>||</a:t>
            </a:r>
            <a:r>
              <a:rPr lang="fi-FI" dirty="0" smtClean="0"/>
              <a:t> a &gt; 10)</a:t>
            </a:r>
          </a:p>
          <a:p>
            <a:r>
              <a:rPr lang="fi-FI" dirty="0" smtClean="0"/>
              <a:t>The </a:t>
            </a:r>
            <a:r>
              <a:rPr lang="fi-FI" dirty="0" err="1" smtClean="0"/>
              <a:t>following</a:t>
            </a:r>
            <a:r>
              <a:rPr lang="fi-FI" dirty="0" smtClean="0"/>
              <a:t> </a:t>
            </a:r>
            <a:r>
              <a:rPr lang="fi-FI" dirty="0" err="1" smtClean="0"/>
              <a:t>statement</a:t>
            </a:r>
            <a:r>
              <a:rPr lang="fi-FI" dirty="0" smtClean="0"/>
              <a:t> </a:t>
            </a:r>
            <a:r>
              <a:rPr lang="fi-FI" dirty="0" err="1" smtClean="0"/>
              <a:t>tests</a:t>
            </a:r>
            <a:r>
              <a:rPr lang="fi-FI" dirty="0" smtClean="0"/>
              <a:t> </a:t>
            </a:r>
            <a:r>
              <a:rPr lang="fi-FI" dirty="0" err="1" smtClean="0"/>
              <a:t>if</a:t>
            </a:r>
            <a:r>
              <a:rPr lang="fi-FI" dirty="0" smtClean="0"/>
              <a:t> the </a:t>
            </a:r>
            <a:r>
              <a:rPr lang="fi-FI" dirty="0" err="1" smtClean="0"/>
              <a:t>variable</a:t>
            </a:r>
            <a:r>
              <a:rPr lang="fi-FI" dirty="0" smtClean="0"/>
              <a:t> </a:t>
            </a:r>
            <a:r>
              <a:rPr lang="fi-FI" b="1" dirty="0" smtClean="0"/>
              <a:t>a </a:t>
            </a:r>
            <a:r>
              <a:rPr lang="fi-FI" dirty="0" smtClean="0"/>
              <a:t>is </a:t>
            </a:r>
            <a:r>
              <a:rPr lang="fi-FI" dirty="0" err="1" smtClean="0"/>
              <a:t>between</a:t>
            </a:r>
            <a:r>
              <a:rPr lang="fi-FI" dirty="0" smtClean="0"/>
              <a:t> 2 and 4</a:t>
            </a:r>
          </a:p>
          <a:p>
            <a:pPr lvl="1"/>
            <a:r>
              <a:rPr lang="fi-FI" dirty="0" smtClean="0"/>
              <a:t>(a &gt; 2 </a:t>
            </a:r>
            <a:r>
              <a:rPr lang="fi-FI" b="1" dirty="0" smtClean="0"/>
              <a:t>&amp;&amp;</a:t>
            </a:r>
            <a:r>
              <a:rPr lang="fi-FI" dirty="0" smtClean="0"/>
              <a:t> a &lt; 4) </a:t>
            </a:r>
          </a:p>
          <a:p>
            <a:r>
              <a:rPr lang="fi-FI" dirty="0" smtClean="0"/>
              <a:t>The </a:t>
            </a:r>
            <a:r>
              <a:rPr lang="fi-FI" dirty="0" err="1" smtClean="0"/>
              <a:t>following</a:t>
            </a:r>
            <a:r>
              <a:rPr lang="fi-FI" dirty="0" smtClean="0"/>
              <a:t> </a:t>
            </a:r>
            <a:r>
              <a:rPr lang="fi-FI" dirty="0" err="1" smtClean="0"/>
              <a:t>statement</a:t>
            </a:r>
            <a:r>
              <a:rPr lang="fi-FI" dirty="0" smtClean="0"/>
              <a:t> </a:t>
            </a:r>
            <a:r>
              <a:rPr lang="fi-FI" dirty="0" err="1" smtClean="0"/>
              <a:t>checks</a:t>
            </a:r>
            <a:r>
              <a:rPr lang="fi-FI" dirty="0" smtClean="0"/>
              <a:t> </a:t>
            </a:r>
            <a:r>
              <a:rPr lang="fi-FI" dirty="0" err="1" smtClean="0"/>
              <a:t>if</a:t>
            </a:r>
            <a:r>
              <a:rPr lang="fi-FI" dirty="0" smtClean="0"/>
              <a:t> the </a:t>
            </a:r>
            <a:r>
              <a:rPr lang="fi-FI" dirty="0" err="1" smtClean="0"/>
              <a:t>variable</a:t>
            </a:r>
            <a:r>
              <a:rPr lang="fi-FI" dirty="0" smtClean="0"/>
              <a:t> </a:t>
            </a:r>
            <a:r>
              <a:rPr lang="fi-FI" b="1" dirty="0" smtClean="0"/>
              <a:t>a</a:t>
            </a:r>
            <a:r>
              <a:rPr lang="fi-FI" dirty="0" smtClean="0"/>
              <a:t> is </a:t>
            </a:r>
            <a:r>
              <a:rPr lang="fi-FI" dirty="0" err="1" smtClean="0"/>
              <a:t>different</a:t>
            </a:r>
            <a:r>
              <a:rPr lang="fi-FI" dirty="0" smtClean="0"/>
              <a:t> </a:t>
            </a:r>
            <a:r>
              <a:rPr lang="fi-FI" dirty="0" err="1" smtClean="0"/>
              <a:t>than</a:t>
            </a:r>
            <a:r>
              <a:rPr lang="fi-FI" dirty="0" smtClean="0"/>
              <a:t> 5</a:t>
            </a:r>
          </a:p>
          <a:p>
            <a:pPr lvl="1"/>
            <a:r>
              <a:rPr lang="fi-FI" dirty="0" smtClean="0"/>
              <a:t>(a != 5)</a:t>
            </a:r>
          </a:p>
        </p:txBody>
      </p:sp>
    </p:spTree>
    <p:extLst>
      <p:ext uri="{BB962C8B-B14F-4D97-AF65-F5344CB8AC3E}">
        <p14:creationId xmlns:p14="http://schemas.microsoft.com/office/powerpoint/2010/main" val="3498621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p>
        </p:txBody>
      </p:sp>
      <p:sp>
        <p:nvSpPr>
          <p:cNvPr id="3" name="Sisällön paikkamerkki 2"/>
          <p:cNvSpPr>
            <a:spLocks noGrp="1"/>
          </p:cNvSpPr>
          <p:nvPr>
            <p:ph idx="1"/>
          </p:nvPr>
        </p:nvSpPr>
        <p:spPr/>
        <p:txBody>
          <a:bodyPr>
            <a:normAutofit fontScale="77500" lnSpcReduction="20000"/>
          </a:bodyPr>
          <a:lstStyle/>
          <a:p>
            <a:r>
              <a:rPr lang="fi-FI" dirty="0" err="1" smtClean="0"/>
              <a:t>Make</a:t>
            </a:r>
            <a:r>
              <a:rPr lang="fi-FI" dirty="0" smtClean="0"/>
              <a:t> a </a:t>
            </a:r>
            <a:r>
              <a:rPr lang="fi-FI" dirty="0" err="1" smtClean="0"/>
              <a:t>program</a:t>
            </a:r>
            <a:r>
              <a:rPr lang="fi-FI" dirty="0" smtClean="0"/>
              <a:t>, </a:t>
            </a:r>
            <a:r>
              <a:rPr lang="fi-FI" dirty="0" err="1" smtClean="0"/>
              <a:t>where</a:t>
            </a:r>
            <a:r>
              <a:rPr lang="fi-FI" dirty="0" smtClean="0"/>
              <a:t> </a:t>
            </a:r>
            <a:r>
              <a:rPr lang="fi-FI" dirty="0" err="1" smtClean="0"/>
              <a:t>you</a:t>
            </a:r>
            <a:r>
              <a:rPr lang="fi-FI" dirty="0" smtClean="0"/>
              <a:t> </a:t>
            </a:r>
            <a:r>
              <a:rPr lang="fi-FI" dirty="0" err="1" smtClean="0"/>
              <a:t>can</a:t>
            </a:r>
            <a:r>
              <a:rPr lang="fi-FI" dirty="0" smtClean="0"/>
              <a:t> </a:t>
            </a:r>
            <a:r>
              <a:rPr lang="fi-FI" dirty="0" err="1" smtClean="0"/>
              <a:t>test</a:t>
            </a:r>
            <a:r>
              <a:rPr lang="fi-FI" dirty="0" smtClean="0"/>
              <a:t> </a:t>
            </a:r>
            <a:r>
              <a:rPr lang="fi-FI" dirty="0" err="1" smtClean="0"/>
              <a:t>conditional</a:t>
            </a:r>
            <a:r>
              <a:rPr lang="fi-FI" dirty="0" smtClean="0"/>
              <a:t> </a:t>
            </a:r>
            <a:r>
              <a:rPr lang="fi-FI" dirty="0" err="1" smtClean="0"/>
              <a:t>statements</a:t>
            </a:r>
            <a:r>
              <a:rPr lang="fi-FI" dirty="0" smtClean="0"/>
              <a:t> with </a:t>
            </a:r>
            <a:r>
              <a:rPr lang="fi-FI" dirty="0" err="1" smtClean="0"/>
              <a:t>integer</a:t>
            </a:r>
            <a:r>
              <a:rPr lang="fi-FI" dirty="0" smtClean="0"/>
              <a:t> </a:t>
            </a:r>
            <a:r>
              <a:rPr lang="fi-FI" dirty="0" err="1" smtClean="0"/>
              <a:t>type</a:t>
            </a:r>
            <a:r>
              <a:rPr lang="fi-FI" dirty="0" smtClean="0"/>
              <a:t> </a:t>
            </a:r>
            <a:r>
              <a:rPr lang="fi-FI" dirty="0" err="1" smtClean="0"/>
              <a:t>variables</a:t>
            </a:r>
            <a:r>
              <a:rPr lang="fi-FI" dirty="0" smtClean="0"/>
              <a:t> </a:t>
            </a:r>
            <a:r>
              <a:rPr lang="fi-FI" b="1" dirty="0" smtClean="0"/>
              <a:t>a</a:t>
            </a:r>
            <a:r>
              <a:rPr lang="fi-FI" dirty="0" smtClean="0"/>
              <a:t> and </a:t>
            </a:r>
            <a:r>
              <a:rPr lang="fi-FI" b="1" dirty="0" smtClean="0"/>
              <a:t>b</a:t>
            </a:r>
            <a:r>
              <a:rPr lang="fi-FI" dirty="0" smtClean="0"/>
              <a:t>.</a:t>
            </a:r>
          </a:p>
          <a:p>
            <a:pPr lvl="1"/>
            <a:r>
              <a:rPr lang="fi-FI" dirty="0" smtClean="0"/>
              <a:t>A) Is </a:t>
            </a:r>
            <a:r>
              <a:rPr lang="fi-FI" dirty="0" err="1" smtClean="0"/>
              <a:t>variable</a:t>
            </a:r>
            <a:r>
              <a:rPr lang="fi-FI" dirty="0" smtClean="0"/>
              <a:t> </a:t>
            </a:r>
            <a:r>
              <a:rPr lang="fi-FI" b="1" dirty="0" smtClean="0"/>
              <a:t>a</a:t>
            </a:r>
            <a:r>
              <a:rPr lang="fi-FI" dirty="0" smtClean="0"/>
              <a:t> </a:t>
            </a:r>
            <a:r>
              <a:rPr lang="fi-FI" dirty="0" err="1" smtClean="0"/>
              <a:t>bigger</a:t>
            </a:r>
            <a:r>
              <a:rPr lang="fi-FI" dirty="0" smtClean="0"/>
              <a:t> </a:t>
            </a:r>
            <a:r>
              <a:rPr lang="fi-FI" dirty="0" err="1" smtClean="0"/>
              <a:t>than</a:t>
            </a:r>
            <a:r>
              <a:rPr lang="fi-FI" dirty="0" smtClean="0"/>
              <a:t> 10</a:t>
            </a:r>
          </a:p>
          <a:p>
            <a:pPr lvl="1"/>
            <a:r>
              <a:rPr lang="fi-FI" dirty="0" smtClean="0"/>
              <a:t>B) Is </a:t>
            </a:r>
            <a:r>
              <a:rPr lang="fi-FI" dirty="0" err="1" smtClean="0"/>
              <a:t>variable</a:t>
            </a:r>
            <a:r>
              <a:rPr lang="fi-FI" dirty="0" smtClean="0"/>
              <a:t> </a:t>
            </a:r>
            <a:r>
              <a:rPr lang="fi-FI" b="1" dirty="0" smtClean="0"/>
              <a:t>a</a:t>
            </a:r>
            <a:r>
              <a:rPr lang="fi-FI" dirty="0" smtClean="0"/>
              <a:t> </a:t>
            </a:r>
            <a:r>
              <a:rPr lang="fi-FI" dirty="0" err="1" smtClean="0"/>
              <a:t>less</a:t>
            </a:r>
            <a:r>
              <a:rPr lang="fi-FI" dirty="0" smtClean="0"/>
              <a:t> </a:t>
            </a:r>
            <a:r>
              <a:rPr lang="fi-FI" dirty="0" err="1" smtClean="0"/>
              <a:t>than</a:t>
            </a:r>
            <a:r>
              <a:rPr lang="fi-FI" dirty="0" smtClean="0"/>
              <a:t> </a:t>
            </a:r>
            <a:r>
              <a:rPr lang="fi-FI" dirty="0" err="1" smtClean="0"/>
              <a:t>variable</a:t>
            </a:r>
            <a:r>
              <a:rPr lang="fi-FI" dirty="0" smtClean="0"/>
              <a:t> </a:t>
            </a:r>
            <a:r>
              <a:rPr lang="fi-FI" b="1" dirty="0" smtClean="0"/>
              <a:t>b</a:t>
            </a:r>
          </a:p>
          <a:p>
            <a:pPr lvl="1"/>
            <a:r>
              <a:rPr lang="fi-FI" dirty="0" smtClean="0"/>
              <a:t>C) 0 &lt; a &lt; 15</a:t>
            </a:r>
          </a:p>
          <a:p>
            <a:pPr lvl="1"/>
            <a:r>
              <a:rPr lang="fi-FI" dirty="0" smtClean="0"/>
              <a:t>D) 0 &lt; a, b &lt; 15</a:t>
            </a:r>
          </a:p>
          <a:p>
            <a:pPr lvl="1"/>
            <a:r>
              <a:rPr lang="fi-FI" dirty="0" smtClean="0"/>
              <a:t>E) Is </a:t>
            </a:r>
            <a:r>
              <a:rPr lang="fi-FI" dirty="0" err="1" smtClean="0"/>
              <a:t>variable</a:t>
            </a:r>
            <a:r>
              <a:rPr lang="fi-FI" dirty="0" smtClean="0"/>
              <a:t> </a:t>
            </a:r>
            <a:r>
              <a:rPr lang="fi-FI" b="1" dirty="0" smtClean="0"/>
              <a:t>a</a:t>
            </a:r>
            <a:r>
              <a:rPr lang="fi-FI" dirty="0" smtClean="0"/>
              <a:t> an </a:t>
            </a:r>
            <a:r>
              <a:rPr lang="fi-FI" dirty="0" err="1" smtClean="0"/>
              <a:t>even</a:t>
            </a:r>
            <a:r>
              <a:rPr lang="fi-FI" dirty="0" smtClean="0"/>
              <a:t> </a:t>
            </a:r>
            <a:r>
              <a:rPr lang="fi-FI" dirty="0" err="1" smtClean="0"/>
              <a:t>number</a:t>
            </a:r>
            <a:endParaRPr lang="fi-FI" dirty="0" smtClean="0"/>
          </a:p>
          <a:p>
            <a:pPr lvl="1"/>
            <a:r>
              <a:rPr lang="fi-FI" dirty="0" smtClean="0"/>
              <a:t>F) Is the </a:t>
            </a:r>
            <a:r>
              <a:rPr lang="fi-FI" dirty="0" err="1" smtClean="0"/>
              <a:t>product</a:t>
            </a:r>
            <a:r>
              <a:rPr lang="fi-FI" dirty="0" smtClean="0"/>
              <a:t> of </a:t>
            </a:r>
            <a:r>
              <a:rPr lang="fi-FI" b="1" dirty="0" smtClean="0"/>
              <a:t>a</a:t>
            </a:r>
            <a:r>
              <a:rPr lang="fi-FI" dirty="0" smtClean="0"/>
              <a:t> and </a:t>
            </a:r>
            <a:r>
              <a:rPr lang="fi-FI" b="1" dirty="0" smtClean="0"/>
              <a:t>b</a:t>
            </a:r>
            <a:r>
              <a:rPr lang="fi-FI" dirty="0" smtClean="0"/>
              <a:t> </a:t>
            </a:r>
            <a:r>
              <a:rPr lang="fi-FI" dirty="0" err="1" smtClean="0"/>
              <a:t>positive</a:t>
            </a:r>
            <a:endParaRPr lang="fi-FI" dirty="0" smtClean="0"/>
          </a:p>
          <a:p>
            <a:pPr lvl="1"/>
            <a:r>
              <a:rPr lang="fi-FI" dirty="0" smtClean="0"/>
              <a:t>G) Is </a:t>
            </a:r>
            <a:r>
              <a:rPr lang="fi-FI" b="1" dirty="0" smtClean="0"/>
              <a:t>a</a:t>
            </a:r>
            <a:r>
              <a:rPr lang="fi-FI" dirty="0" smtClean="0"/>
              <a:t> </a:t>
            </a:r>
            <a:r>
              <a:rPr lang="fi-FI" dirty="0" err="1" smtClean="0"/>
              <a:t>less</a:t>
            </a:r>
            <a:r>
              <a:rPr lang="fi-FI" dirty="0" smtClean="0"/>
              <a:t> </a:t>
            </a:r>
            <a:r>
              <a:rPr lang="fi-FI" dirty="0" err="1" smtClean="0"/>
              <a:t>than</a:t>
            </a:r>
            <a:r>
              <a:rPr lang="fi-FI" dirty="0" smtClean="0"/>
              <a:t> </a:t>
            </a:r>
            <a:r>
              <a:rPr lang="fi-FI" b="1" dirty="0" smtClean="0"/>
              <a:t>b</a:t>
            </a:r>
            <a:r>
              <a:rPr lang="fi-FI" dirty="0" smtClean="0"/>
              <a:t>, </a:t>
            </a:r>
            <a:r>
              <a:rPr lang="fi-FI" dirty="0" err="1" smtClean="0"/>
              <a:t>but</a:t>
            </a:r>
            <a:r>
              <a:rPr lang="fi-FI" dirty="0" smtClean="0"/>
              <a:t> </a:t>
            </a:r>
            <a:r>
              <a:rPr lang="fi-FI" dirty="0" err="1" smtClean="0"/>
              <a:t>less</a:t>
            </a:r>
            <a:r>
              <a:rPr lang="fi-FI" dirty="0" smtClean="0"/>
              <a:t> </a:t>
            </a:r>
            <a:r>
              <a:rPr lang="fi-FI" dirty="0" err="1" smtClean="0"/>
              <a:t>than</a:t>
            </a:r>
            <a:r>
              <a:rPr lang="fi-FI" dirty="0" smtClean="0"/>
              <a:t> 100 and </a:t>
            </a:r>
            <a:r>
              <a:rPr lang="fi-FI" b="1" dirty="0" smtClean="0"/>
              <a:t>b</a:t>
            </a:r>
            <a:r>
              <a:rPr lang="fi-FI" dirty="0" smtClean="0"/>
              <a:t> </a:t>
            </a:r>
            <a:r>
              <a:rPr lang="fi-FI" dirty="0" err="1" smtClean="0"/>
              <a:t>less</a:t>
            </a:r>
            <a:r>
              <a:rPr lang="fi-FI" dirty="0" smtClean="0"/>
              <a:t> </a:t>
            </a:r>
            <a:r>
              <a:rPr lang="fi-FI" dirty="0" err="1" smtClean="0"/>
              <a:t>than</a:t>
            </a:r>
            <a:r>
              <a:rPr lang="fi-FI" dirty="0" smtClean="0"/>
              <a:t> 50</a:t>
            </a:r>
          </a:p>
          <a:p>
            <a:r>
              <a:rPr lang="fi-FI" dirty="0" err="1" smtClean="0"/>
              <a:t>Test</a:t>
            </a:r>
            <a:r>
              <a:rPr lang="fi-FI" dirty="0" smtClean="0"/>
              <a:t> the </a:t>
            </a:r>
            <a:r>
              <a:rPr lang="fi-FI" dirty="0" err="1" smtClean="0"/>
              <a:t>statements</a:t>
            </a:r>
            <a:r>
              <a:rPr lang="fi-FI" dirty="0" smtClean="0"/>
              <a:t> as </a:t>
            </a:r>
            <a:r>
              <a:rPr lang="fi-FI" dirty="0" err="1" smtClean="0"/>
              <a:t>follows</a:t>
            </a:r>
            <a:r>
              <a:rPr lang="fi-FI" dirty="0" smtClean="0"/>
              <a:t>:</a:t>
            </a:r>
          </a:p>
          <a:p>
            <a:pPr lvl="1"/>
            <a:r>
              <a:rPr lang="fi-FI" dirty="0" err="1" smtClean="0"/>
              <a:t>bool</a:t>
            </a:r>
            <a:r>
              <a:rPr lang="fi-FI" dirty="0" smtClean="0"/>
              <a:t> </a:t>
            </a:r>
            <a:r>
              <a:rPr lang="fi-FI" dirty="0" err="1" smtClean="0"/>
              <a:t>result</a:t>
            </a:r>
            <a:r>
              <a:rPr lang="fi-FI" dirty="0" smtClean="0"/>
              <a:t> = </a:t>
            </a:r>
            <a:r>
              <a:rPr lang="fi-FI" b="1" dirty="0" smtClean="0"/>
              <a:t>(a &gt; b)</a:t>
            </a:r>
            <a:r>
              <a:rPr lang="fi-FI" dirty="0" smtClean="0"/>
              <a:t>;</a:t>
            </a:r>
            <a:br>
              <a:rPr lang="fi-FI" dirty="0" smtClean="0"/>
            </a:br>
            <a:r>
              <a:rPr lang="fi-FI" dirty="0" err="1" smtClean="0"/>
              <a:t>Console.WriteLine</a:t>
            </a:r>
            <a:r>
              <a:rPr lang="fi-FI" dirty="0" smtClean="0"/>
              <a:t>(”a &gt; b : ” + </a:t>
            </a:r>
            <a:r>
              <a:rPr lang="fi-FI" dirty="0" err="1" smtClean="0"/>
              <a:t>result</a:t>
            </a:r>
            <a:r>
              <a:rPr lang="fi-FI" dirty="0" smtClean="0"/>
              <a:t>);</a:t>
            </a:r>
          </a:p>
          <a:p>
            <a:r>
              <a:rPr lang="fi-FI" dirty="0" err="1" smtClean="0"/>
              <a:t>Try</a:t>
            </a:r>
            <a:r>
              <a:rPr lang="fi-FI" dirty="0" smtClean="0"/>
              <a:t> </a:t>
            </a:r>
            <a:r>
              <a:rPr lang="fi-FI" dirty="0" err="1" smtClean="0"/>
              <a:t>with</a:t>
            </a:r>
            <a:r>
              <a:rPr lang="fi-FI" dirty="0" smtClean="0"/>
              <a:t> </a:t>
            </a:r>
            <a:r>
              <a:rPr lang="fi-FI" dirty="0" err="1" smtClean="0"/>
              <a:t>different</a:t>
            </a:r>
            <a:r>
              <a:rPr lang="fi-FI" dirty="0" smtClean="0"/>
              <a:t> </a:t>
            </a:r>
            <a:r>
              <a:rPr lang="fi-FI" dirty="0" err="1" smtClean="0"/>
              <a:t>values</a:t>
            </a:r>
            <a:r>
              <a:rPr lang="fi-FI" dirty="0" smtClean="0"/>
              <a:t> of the </a:t>
            </a:r>
            <a:r>
              <a:rPr lang="fi-FI" dirty="0" err="1" smtClean="0"/>
              <a:t>variables</a:t>
            </a:r>
            <a:r>
              <a:rPr lang="fi-FI" dirty="0" smtClean="0"/>
              <a:t> </a:t>
            </a:r>
            <a:r>
              <a:rPr lang="fi-FI" b="1" dirty="0" smtClean="0"/>
              <a:t>a</a:t>
            </a:r>
            <a:r>
              <a:rPr lang="fi-FI" dirty="0" smtClean="0"/>
              <a:t> and </a:t>
            </a:r>
            <a:r>
              <a:rPr lang="fi-FI" b="1" dirty="0" smtClean="0"/>
              <a:t>b</a:t>
            </a:r>
          </a:p>
          <a:p>
            <a:pPr lvl="1"/>
            <a:endParaRPr lang="fi-FI" dirty="0"/>
          </a:p>
        </p:txBody>
      </p:sp>
    </p:spTree>
    <p:extLst>
      <p:ext uri="{BB962C8B-B14F-4D97-AF65-F5344CB8AC3E}">
        <p14:creationId xmlns:p14="http://schemas.microsoft.com/office/powerpoint/2010/main" val="305952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Tools</a:t>
            </a:r>
            <a:endParaRPr lang="fi-FI" dirty="0"/>
          </a:p>
        </p:txBody>
      </p:sp>
      <p:sp>
        <p:nvSpPr>
          <p:cNvPr id="3" name="Sisällön paikkamerkki 2"/>
          <p:cNvSpPr>
            <a:spLocks noGrp="1"/>
          </p:cNvSpPr>
          <p:nvPr>
            <p:ph idx="1"/>
          </p:nvPr>
        </p:nvSpPr>
        <p:spPr/>
        <p:txBody>
          <a:bodyPr/>
          <a:lstStyle/>
          <a:p>
            <a:r>
              <a:rPr lang="en-US" b="1" dirty="0"/>
              <a:t>Express 2013 for </a:t>
            </a:r>
            <a:r>
              <a:rPr lang="en-US" b="1" u="sng" dirty="0"/>
              <a:t>Windows </a:t>
            </a:r>
            <a:r>
              <a:rPr lang="en-US" b="1" u="sng" dirty="0" smtClean="0"/>
              <a:t>Desktop</a:t>
            </a:r>
          </a:p>
          <a:p>
            <a:r>
              <a:rPr lang="fi-FI" dirty="0">
                <a:hlinkClick r:id="rId2"/>
              </a:rPr>
              <a:t>http://</a:t>
            </a:r>
            <a:r>
              <a:rPr lang="fi-FI" dirty="0" smtClean="0">
                <a:hlinkClick r:id="rId2"/>
              </a:rPr>
              <a:t>www.visualstudio.com/en-us/products/visual-studio-express-vs.aspx</a:t>
            </a:r>
            <a:r>
              <a:rPr lang="fi-FI" dirty="0" smtClean="0"/>
              <a:t> </a:t>
            </a:r>
            <a:endParaRPr lang="fi-FI" dirty="0"/>
          </a:p>
        </p:txBody>
      </p:sp>
    </p:spTree>
    <p:extLst>
      <p:ext uri="{BB962C8B-B14F-4D97-AF65-F5344CB8AC3E}">
        <p14:creationId xmlns:p14="http://schemas.microsoft.com/office/powerpoint/2010/main" val="2140444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r>
              <a:rPr lang="fi-FI" dirty="0">
                <a:solidFill>
                  <a:srgbClr val="FF0000"/>
                </a:solidFill>
              </a:rPr>
              <a:t> (</a:t>
            </a:r>
            <a:r>
              <a:rPr lang="fi-FI" dirty="0" err="1">
                <a:solidFill>
                  <a:srgbClr val="FF0000"/>
                </a:solidFill>
              </a:rPr>
              <a:t>homework</a:t>
            </a:r>
            <a:r>
              <a:rPr lang="fi-FI" dirty="0">
                <a:solidFill>
                  <a:srgbClr val="FF0000"/>
                </a:solidFill>
              </a:rPr>
              <a:t> 26.9.2012)</a:t>
            </a:r>
            <a:endParaRPr lang="fi-FI" dirty="0"/>
          </a:p>
        </p:txBody>
      </p:sp>
      <p:sp>
        <p:nvSpPr>
          <p:cNvPr id="3" name="Sisällön paikkamerkki 2"/>
          <p:cNvSpPr>
            <a:spLocks noGrp="1"/>
          </p:cNvSpPr>
          <p:nvPr>
            <p:ph idx="1"/>
          </p:nvPr>
        </p:nvSpPr>
        <p:spPr/>
        <p:txBody>
          <a:bodyPr/>
          <a:lstStyle/>
          <a:p>
            <a:r>
              <a:rPr lang="fi-FI" b="1" dirty="0" err="1" smtClean="0"/>
              <a:t>Make</a:t>
            </a:r>
            <a:r>
              <a:rPr lang="fi-FI" b="1" dirty="0" smtClean="0"/>
              <a:t> a </a:t>
            </a:r>
            <a:r>
              <a:rPr lang="fi-FI" b="1" dirty="0" err="1" smtClean="0"/>
              <a:t>program</a:t>
            </a:r>
            <a:r>
              <a:rPr lang="fi-FI" b="1" dirty="0" smtClean="0"/>
              <a:t> </a:t>
            </a:r>
            <a:r>
              <a:rPr lang="fi-FI" b="1" dirty="0" err="1" smtClean="0"/>
              <a:t>which</a:t>
            </a:r>
            <a:r>
              <a:rPr lang="fi-FI" b="1" dirty="0" smtClean="0"/>
              <a:t> </a:t>
            </a:r>
            <a:r>
              <a:rPr lang="fi-FI" b="1" dirty="0" err="1" smtClean="0"/>
              <a:t>calculates</a:t>
            </a:r>
            <a:r>
              <a:rPr lang="fi-FI" b="1" dirty="0" smtClean="0"/>
              <a:t> the </a:t>
            </a:r>
            <a:r>
              <a:rPr lang="fi-FI" b="1" dirty="0" err="1" smtClean="0"/>
              <a:t>commission</a:t>
            </a:r>
            <a:r>
              <a:rPr lang="fi-FI" b="1" dirty="0" smtClean="0"/>
              <a:t> for the </a:t>
            </a:r>
            <a:r>
              <a:rPr lang="fi-FI" b="1" dirty="0" err="1" smtClean="0"/>
              <a:t>real</a:t>
            </a:r>
            <a:r>
              <a:rPr lang="fi-FI" b="1" dirty="0" smtClean="0"/>
              <a:t> </a:t>
            </a:r>
            <a:r>
              <a:rPr lang="fi-FI" b="1" dirty="0" err="1" smtClean="0"/>
              <a:t>estate</a:t>
            </a:r>
            <a:r>
              <a:rPr lang="fi-FI" b="1" dirty="0" smtClean="0"/>
              <a:t> </a:t>
            </a:r>
            <a:r>
              <a:rPr lang="fi-FI" b="1" dirty="0" err="1" smtClean="0"/>
              <a:t>agent</a:t>
            </a:r>
            <a:r>
              <a:rPr lang="fi-FI" b="1" dirty="0" smtClean="0"/>
              <a:t>.</a:t>
            </a:r>
          </a:p>
          <a:p>
            <a:pPr lvl="1"/>
            <a:r>
              <a:rPr lang="fi-FI" b="1" dirty="0" smtClean="0"/>
              <a:t>The </a:t>
            </a:r>
            <a:r>
              <a:rPr lang="fi-FI" b="1" dirty="0" err="1" smtClean="0"/>
              <a:t>commission</a:t>
            </a:r>
            <a:r>
              <a:rPr lang="fi-FI" b="1" dirty="0" smtClean="0"/>
              <a:t> is 5% of the </a:t>
            </a:r>
            <a:r>
              <a:rPr lang="fi-FI" b="1" dirty="0" err="1" smtClean="0"/>
              <a:t>price</a:t>
            </a:r>
            <a:r>
              <a:rPr lang="fi-FI" b="1" dirty="0" smtClean="0"/>
              <a:t> of the </a:t>
            </a:r>
            <a:r>
              <a:rPr lang="fi-FI" b="1" dirty="0" err="1" smtClean="0"/>
              <a:t>house</a:t>
            </a:r>
            <a:r>
              <a:rPr lang="fi-FI" b="1" dirty="0" smtClean="0"/>
              <a:t>.</a:t>
            </a:r>
          </a:p>
          <a:p>
            <a:pPr lvl="1"/>
            <a:r>
              <a:rPr lang="fi-FI" b="1" dirty="0" err="1" smtClean="0"/>
              <a:t>However</a:t>
            </a:r>
            <a:r>
              <a:rPr lang="fi-FI" b="1" dirty="0" smtClean="0"/>
              <a:t>, the </a:t>
            </a:r>
            <a:r>
              <a:rPr lang="fi-FI" b="1" dirty="0" err="1" smtClean="0"/>
              <a:t>commission</a:t>
            </a:r>
            <a:r>
              <a:rPr lang="fi-FI" b="1" dirty="0" smtClean="0"/>
              <a:t> is at </a:t>
            </a:r>
            <a:r>
              <a:rPr lang="fi-FI" b="1" dirty="0" err="1" smtClean="0"/>
              <a:t>least</a:t>
            </a:r>
            <a:r>
              <a:rPr lang="fi-FI" b="1" dirty="0" smtClean="0"/>
              <a:t> 2000€ and at </a:t>
            </a:r>
            <a:r>
              <a:rPr lang="fi-FI" b="1" dirty="0" err="1" smtClean="0"/>
              <a:t>most</a:t>
            </a:r>
            <a:r>
              <a:rPr lang="fi-FI" b="1" dirty="0" smtClean="0"/>
              <a:t> 15000€.</a:t>
            </a:r>
            <a:endParaRPr lang="fi-FI" b="1" dirty="0"/>
          </a:p>
        </p:txBody>
      </p:sp>
    </p:spTree>
    <p:extLst>
      <p:ext uri="{BB962C8B-B14F-4D97-AF65-F5344CB8AC3E}">
        <p14:creationId xmlns:p14="http://schemas.microsoft.com/office/powerpoint/2010/main" val="3983238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a:xfrm>
            <a:off x="500743" y="1295400"/>
            <a:ext cx="8229600" cy="4525963"/>
          </a:xfrm>
        </p:spPr>
        <p:txBody>
          <a:bodyPr>
            <a:normAutofit/>
          </a:bodyPr>
          <a:lstStyle/>
          <a:p>
            <a:r>
              <a:rPr lang="fi-FI" sz="2000" dirty="0" err="1" smtClean="0"/>
              <a:t>Make</a:t>
            </a:r>
            <a:r>
              <a:rPr lang="fi-FI" sz="2000" dirty="0" smtClean="0"/>
              <a:t> </a:t>
            </a:r>
            <a:r>
              <a:rPr lang="fi-FI" sz="2000" dirty="0"/>
              <a:t>a </a:t>
            </a:r>
            <a:r>
              <a:rPr lang="fi-FI" sz="2000" dirty="0" err="1"/>
              <a:t>program</a:t>
            </a:r>
            <a:r>
              <a:rPr lang="fi-FI" sz="2000" dirty="0"/>
              <a:t>, </a:t>
            </a:r>
            <a:r>
              <a:rPr lang="fi-FI" sz="2000" dirty="0" err="1"/>
              <a:t>which</a:t>
            </a:r>
            <a:r>
              <a:rPr lang="fi-FI" sz="2000" dirty="0"/>
              <a:t> </a:t>
            </a:r>
            <a:r>
              <a:rPr lang="fi-FI" sz="2000" dirty="0" err="1"/>
              <a:t>checks</a:t>
            </a:r>
            <a:r>
              <a:rPr lang="fi-FI" sz="2000" dirty="0"/>
              <a:t> is the </a:t>
            </a:r>
            <a:r>
              <a:rPr lang="fi-FI" sz="2000" dirty="0" err="1"/>
              <a:t>given</a:t>
            </a:r>
            <a:r>
              <a:rPr lang="fi-FI" sz="2000" dirty="0"/>
              <a:t> </a:t>
            </a:r>
            <a:r>
              <a:rPr lang="fi-FI" sz="2000" dirty="0" err="1"/>
              <a:t>year</a:t>
            </a:r>
            <a:r>
              <a:rPr lang="fi-FI" sz="2000" dirty="0"/>
              <a:t> a </a:t>
            </a:r>
            <a:r>
              <a:rPr lang="fi-FI" sz="2000" dirty="0" err="1"/>
              <a:t>leap</a:t>
            </a:r>
            <a:r>
              <a:rPr lang="fi-FI" sz="2000" dirty="0"/>
              <a:t> </a:t>
            </a:r>
            <a:r>
              <a:rPr lang="fi-FI" sz="2000" dirty="0" err="1"/>
              <a:t>year</a:t>
            </a:r>
            <a:endParaRPr lang="fi-FI" sz="2000" dirty="0"/>
          </a:p>
          <a:p>
            <a:pPr lvl="1"/>
            <a:r>
              <a:rPr lang="en-US" sz="1800" dirty="0"/>
              <a:t>Every year whose number is divisible by four without a remainder is a leap year, excepting the full centuries, which, to be leap years, must be divisible by 400 without a remainder. If not so divisible they are common years. 1900, therefore, is not a leap year.</a:t>
            </a:r>
          </a:p>
          <a:p>
            <a:pPr lvl="1"/>
            <a:r>
              <a:rPr lang="en-US" sz="1800" dirty="0"/>
              <a:t>Use % </a:t>
            </a:r>
            <a:r>
              <a:rPr lang="en-US" sz="1800" dirty="0" smtClean="0"/>
              <a:t>operator</a:t>
            </a:r>
            <a:endParaRPr lang="fi-FI" sz="2400" dirty="0" smtClean="0"/>
          </a:p>
        </p:txBody>
      </p:sp>
      <p:pic>
        <p:nvPicPr>
          <p:cNvPr id="4" name="Picture 2"/>
          <p:cNvPicPr>
            <a:picLocks noChangeAspect="1" noChangeArrowheads="1"/>
          </p:cNvPicPr>
          <p:nvPr/>
        </p:nvPicPr>
        <p:blipFill>
          <a:blip r:embed="rId2" cstate="print"/>
          <a:srcRect/>
          <a:stretch>
            <a:fillRect/>
          </a:stretch>
        </p:blipFill>
        <p:spPr bwMode="auto">
          <a:xfrm>
            <a:off x="566057" y="3276600"/>
            <a:ext cx="7696200"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if</a:t>
            </a:r>
            <a:r>
              <a:rPr lang="fi-FI" dirty="0" smtClean="0"/>
              <a:t> – </a:t>
            </a:r>
            <a:r>
              <a:rPr lang="fi-FI" dirty="0" err="1" smtClean="0"/>
              <a:t>else</a:t>
            </a:r>
            <a:r>
              <a:rPr lang="fi-FI" dirty="0" smtClean="0"/>
              <a:t> </a:t>
            </a:r>
            <a:r>
              <a:rPr lang="fi-FI" dirty="0" err="1" smtClean="0"/>
              <a:t>if</a:t>
            </a:r>
            <a:endParaRPr lang="fi-FI" dirty="0"/>
          </a:p>
        </p:txBody>
      </p:sp>
      <p:sp>
        <p:nvSpPr>
          <p:cNvPr id="3" name="Sisällön paikkamerkki 2"/>
          <p:cNvSpPr>
            <a:spLocks noGrp="1"/>
          </p:cNvSpPr>
          <p:nvPr>
            <p:ph idx="1"/>
          </p:nvPr>
        </p:nvSpPr>
        <p:spPr/>
        <p:txBody>
          <a:bodyPr>
            <a:normAutofit/>
          </a:bodyPr>
          <a:lstStyle/>
          <a:p>
            <a:r>
              <a:rPr lang="en-US" sz="2800" dirty="0"/>
              <a:t>When you have multiple expressions to evaluate, you can use the if/else if/else form of the </a:t>
            </a:r>
            <a:r>
              <a:rPr lang="en-US" sz="2800" i="1" dirty="0"/>
              <a:t>if</a:t>
            </a:r>
            <a:r>
              <a:rPr lang="en-US" sz="2800" dirty="0"/>
              <a:t> </a:t>
            </a:r>
            <a:r>
              <a:rPr lang="en-US" sz="2800" dirty="0" smtClean="0"/>
              <a:t>statement</a:t>
            </a:r>
          </a:p>
          <a:p>
            <a:endParaRPr lang="fi-FI"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686" y="2590800"/>
            <a:ext cx="635360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427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p:txBody>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asks</a:t>
            </a:r>
            <a:r>
              <a:rPr lang="fi-FI" dirty="0" smtClean="0"/>
              <a:t> the </a:t>
            </a:r>
            <a:r>
              <a:rPr lang="fi-FI" dirty="0" err="1" smtClean="0"/>
              <a:t>total</a:t>
            </a:r>
            <a:r>
              <a:rPr lang="fi-FI" dirty="0" smtClean="0"/>
              <a:t> </a:t>
            </a:r>
            <a:r>
              <a:rPr lang="fi-FI" dirty="0" err="1" smtClean="0"/>
              <a:t>points</a:t>
            </a:r>
            <a:r>
              <a:rPr lang="fi-FI" dirty="0" smtClean="0"/>
              <a:t> of an </a:t>
            </a:r>
            <a:r>
              <a:rPr lang="fi-FI" dirty="0" err="1" smtClean="0"/>
              <a:t>examination</a:t>
            </a:r>
            <a:r>
              <a:rPr lang="fi-FI" dirty="0" smtClean="0"/>
              <a:t> </a:t>
            </a:r>
            <a:r>
              <a:rPr lang="fi-FI" dirty="0" err="1" smtClean="0"/>
              <a:t>from</a:t>
            </a:r>
            <a:r>
              <a:rPr lang="fi-FI" dirty="0" smtClean="0"/>
              <a:t> the </a:t>
            </a:r>
            <a:r>
              <a:rPr lang="fi-FI" dirty="0" err="1" smtClean="0"/>
              <a:t>student</a:t>
            </a:r>
            <a:r>
              <a:rPr lang="fi-FI" dirty="0" smtClean="0"/>
              <a:t>. The </a:t>
            </a:r>
            <a:r>
              <a:rPr lang="fi-FI" dirty="0" err="1" smtClean="0"/>
              <a:t>program</a:t>
            </a:r>
            <a:r>
              <a:rPr lang="fi-FI" dirty="0" smtClean="0"/>
              <a:t> </a:t>
            </a:r>
            <a:r>
              <a:rPr lang="fi-FI" dirty="0" err="1" smtClean="0"/>
              <a:t>gives</a:t>
            </a:r>
            <a:r>
              <a:rPr lang="fi-FI" dirty="0" smtClean="0"/>
              <a:t> </a:t>
            </a:r>
            <a:r>
              <a:rPr lang="fi-FI" dirty="0" err="1" smtClean="0"/>
              <a:t>grade</a:t>
            </a:r>
            <a:r>
              <a:rPr lang="fi-FI" dirty="0" smtClean="0"/>
              <a:t> for the </a:t>
            </a:r>
            <a:r>
              <a:rPr lang="fi-FI" dirty="0" err="1" smtClean="0"/>
              <a:t>user</a:t>
            </a:r>
            <a:r>
              <a:rPr lang="fi-FI" dirty="0" smtClean="0"/>
              <a:t>:</a:t>
            </a:r>
          </a:p>
          <a:p>
            <a:pPr lvl="1">
              <a:buNone/>
            </a:pPr>
            <a:r>
              <a:rPr lang="fi-FI" u="sng" dirty="0" smtClean="0"/>
              <a:t>	</a:t>
            </a:r>
            <a:r>
              <a:rPr lang="fi-FI" u="sng" dirty="0" err="1" smtClean="0"/>
              <a:t>Points</a:t>
            </a:r>
            <a:r>
              <a:rPr lang="fi-FI" u="sng" dirty="0" smtClean="0"/>
              <a:t>		</a:t>
            </a:r>
            <a:r>
              <a:rPr lang="fi-FI" u="sng" dirty="0" err="1" smtClean="0"/>
              <a:t>Grade</a:t>
            </a:r>
            <a:r>
              <a:rPr lang="fi-FI" dirty="0" smtClean="0"/>
              <a:t/>
            </a:r>
            <a:br>
              <a:rPr lang="fi-FI" dirty="0" smtClean="0"/>
            </a:br>
            <a:r>
              <a:rPr lang="fi-FI" dirty="0" smtClean="0"/>
              <a:t>0 – 11		</a:t>
            </a:r>
            <a:r>
              <a:rPr lang="fi-FI" dirty="0" err="1" smtClean="0"/>
              <a:t>Failed</a:t>
            </a:r>
            <a:r>
              <a:rPr lang="fi-FI" dirty="0" smtClean="0"/>
              <a:t> (</a:t>
            </a:r>
            <a:r>
              <a:rPr lang="fi-FI" dirty="0" err="1" smtClean="0"/>
              <a:t>not</a:t>
            </a:r>
            <a:r>
              <a:rPr lang="fi-FI" dirty="0" smtClean="0"/>
              <a:t> </a:t>
            </a:r>
            <a:r>
              <a:rPr lang="fi-FI" dirty="0" err="1" smtClean="0"/>
              <a:t>accepted</a:t>
            </a:r>
            <a:r>
              <a:rPr lang="fi-FI" dirty="0" smtClean="0"/>
              <a:t>)</a:t>
            </a:r>
            <a:br>
              <a:rPr lang="fi-FI" dirty="0" smtClean="0"/>
            </a:br>
            <a:r>
              <a:rPr lang="fi-FI" dirty="0" smtClean="0"/>
              <a:t>12 – 16		</a:t>
            </a:r>
            <a:r>
              <a:rPr lang="fi-FI" dirty="0" err="1" smtClean="0"/>
              <a:t>Satisfactory</a:t>
            </a:r>
            <a:r>
              <a:rPr lang="fi-FI" dirty="0" smtClean="0"/>
              <a:t/>
            </a:r>
            <a:br>
              <a:rPr lang="fi-FI" dirty="0" smtClean="0"/>
            </a:br>
            <a:r>
              <a:rPr lang="fi-FI" dirty="0" smtClean="0"/>
              <a:t>17 – 21		</a:t>
            </a:r>
            <a:r>
              <a:rPr lang="fi-FI" dirty="0" err="1" smtClean="0"/>
              <a:t>Good</a:t>
            </a:r>
            <a:r>
              <a:rPr lang="fi-FI" dirty="0" smtClean="0"/>
              <a:t/>
            </a:r>
            <a:br>
              <a:rPr lang="fi-FI" dirty="0" smtClean="0"/>
            </a:br>
            <a:r>
              <a:rPr lang="fi-FI" dirty="0" smtClean="0"/>
              <a:t>22 – 25		</a:t>
            </a:r>
            <a:r>
              <a:rPr lang="fi-FI" dirty="0" err="1" smtClean="0"/>
              <a:t>Excellent</a:t>
            </a:r>
            <a:endParaRPr lang="fi-FI" dirty="0" smtClean="0"/>
          </a:p>
        </p:txBody>
      </p:sp>
    </p:spTree>
    <p:extLst>
      <p:ext uri="{BB962C8B-B14F-4D97-AF65-F5344CB8AC3E}">
        <p14:creationId xmlns:p14="http://schemas.microsoft.com/office/powerpoint/2010/main" val="15386069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Conditional</a:t>
            </a:r>
            <a:r>
              <a:rPr lang="fi-FI" dirty="0" smtClean="0"/>
              <a:t> </a:t>
            </a:r>
            <a:r>
              <a:rPr lang="fi-FI" dirty="0" err="1" smtClean="0"/>
              <a:t>statements</a:t>
            </a:r>
            <a:r>
              <a:rPr lang="fi-FI" dirty="0" smtClean="0"/>
              <a:t/>
            </a:r>
            <a:br>
              <a:rPr lang="fi-FI" dirty="0" smtClean="0"/>
            </a:br>
            <a:r>
              <a:rPr lang="fi-FI" dirty="0" err="1" smtClean="0"/>
              <a:t>switch</a:t>
            </a:r>
            <a:r>
              <a:rPr lang="fi-FI" dirty="0" smtClean="0"/>
              <a:t> - case</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13883539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Switch</a:t>
            </a:r>
            <a:r>
              <a:rPr lang="fi-FI" dirty="0" smtClean="0"/>
              <a:t> </a:t>
            </a:r>
            <a:r>
              <a:rPr lang="fi-FI" dirty="0" err="1" smtClean="0"/>
              <a:t>statement</a:t>
            </a:r>
            <a:endParaRPr lang="fi-FI" dirty="0"/>
          </a:p>
        </p:txBody>
      </p:sp>
      <p:sp>
        <p:nvSpPr>
          <p:cNvPr id="3" name="Sisällön paikkamerkki 2"/>
          <p:cNvSpPr>
            <a:spLocks noGrp="1"/>
          </p:cNvSpPr>
          <p:nvPr>
            <p:ph idx="1"/>
          </p:nvPr>
        </p:nvSpPr>
        <p:spPr/>
        <p:txBody>
          <a:bodyPr/>
          <a:lstStyle/>
          <a:p>
            <a:r>
              <a:rPr lang="fi-FI" dirty="0" err="1" smtClean="0"/>
              <a:t>Study</a:t>
            </a:r>
            <a:r>
              <a:rPr lang="fi-FI" dirty="0" smtClean="0"/>
              <a:t> </a:t>
            </a:r>
            <a:r>
              <a:rPr lang="fi-FI" dirty="0" err="1" smtClean="0"/>
              <a:t>how</a:t>
            </a:r>
            <a:r>
              <a:rPr lang="fi-FI" dirty="0" smtClean="0"/>
              <a:t> the </a:t>
            </a:r>
            <a:r>
              <a:rPr lang="fi-FI" dirty="0" err="1" smtClean="0"/>
              <a:t>switch-case</a:t>
            </a:r>
            <a:r>
              <a:rPr lang="fi-FI" dirty="0" smtClean="0"/>
              <a:t> </a:t>
            </a:r>
            <a:r>
              <a:rPr lang="fi-FI" dirty="0" err="1" smtClean="0"/>
              <a:t>statement</a:t>
            </a:r>
            <a:r>
              <a:rPr lang="fi-FI" dirty="0" smtClean="0"/>
              <a:t> </a:t>
            </a:r>
            <a:r>
              <a:rPr lang="fi-FI" dirty="0" err="1" smtClean="0"/>
              <a:t>works</a:t>
            </a:r>
            <a:endParaRPr lang="fi-FI" dirty="0" smtClean="0"/>
          </a:p>
          <a:p>
            <a:pPr lvl="1"/>
            <a:r>
              <a:rPr lang="fi-FI" dirty="0" err="1" smtClean="0"/>
              <a:t>Read</a:t>
            </a:r>
            <a:r>
              <a:rPr lang="fi-FI" dirty="0" smtClean="0"/>
              <a:t> </a:t>
            </a:r>
            <a:r>
              <a:rPr lang="fi-FI" dirty="0" err="1" smtClean="0"/>
              <a:t>chapter</a:t>
            </a:r>
            <a:r>
              <a:rPr lang="fi-FI" dirty="0" smtClean="0"/>
              <a:t> </a:t>
            </a:r>
            <a:r>
              <a:rPr lang="fi-FI" b="1" dirty="0" smtClean="0"/>
              <a:t>The </a:t>
            </a:r>
            <a:r>
              <a:rPr lang="fi-FI" b="1" i="1" dirty="0" err="1" smtClean="0"/>
              <a:t>switch</a:t>
            </a:r>
            <a:r>
              <a:rPr lang="fi-FI" b="1" dirty="0" smtClean="0"/>
              <a:t> </a:t>
            </a:r>
            <a:r>
              <a:rPr lang="fi-FI" b="1" dirty="0" err="1" smtClean="0"/>
              <a:t>Statement</a:t>
            </a:r>
            <a:r>
              <a:rPr lang="fi-FI" dirty="0" smtClean="0"/>
              <a:t> </a:t>
            </a:r>
            <a:r>
              <a:rPr lang="fi-FI" dirty="0" err="1" smtClean="0"/>
              <a:t>from</a:t>
            </a:r>
            <a:r>
              <a:rPr lang="fi-FI" dirty="0" smtClean="0"/>
              <a:t> the </a:t>
            </a:r>
            <a:r>
              <a:rPr lang="fi-FI" dirty="0" err="1" smtClean="0"/>
              <a:t>page</a:t>
            </a:r>
            <a:r>
              <a:rPr lang="fi-FI" dirty="0" smtClean="0"/>
              <a:t>: </a:t>
            </a:r>
            <a:r>
              <a:rPr lang="fi-FI" dirty="0" smtClean="0">
                <a:hlinkClick r:id="rId2"/>
              </a:rPr>
              <a:t>http://www.csharp-station.com/Tutorials/Lesson03.aspx</a:t>
            </a:r>
            <a:r>
              <a:rPr lang="fi-FI" dirty="0" smtClean="0"/>
              <a:t> </a:t>
            </a:r>
            <a:endParaRPr lang="fi-FI" dirty="0"/>
          </a:p>
        </p:txBody>
      </p:sp>
    </p:spTree>
    <p:extLst>
      <p:ext uri="{BB962C8B-B14F-4D97-AF65-F5344CB8AC3E}">
        <p14:creationId xmlns:p14="http://schemas.microsoft.com/office/powerpoint/2010/main" val="92432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Switch</a:t>
            </a:r>
            <a:r>
              <a:rPr lang="fi-FI" dirty="0" smtClean="0"/>
              <a:t> - case</a:t>
            </a:r>
            <a:endParaRPr lang="fi-FI"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57419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419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solidFill>
                <a:srgbClr val="FF0000"/>
              </a:solidFill>
            </a:endParaRPr>
          </a:p>
        </p:txBody>
      </p:sp>
      <p:sp>
        <p:nvSpPr>
          <p:cNvPr id="3" name="Sisällön paikkamerkki 2"/>
          <p:cNvSpPr>
            <a:spLocks noGrp="1"/>
          </p:cNvSpPr>
          <p:nvPr>
            <p:ph idx="1"/>
          </p:nvPr>
        </p:nvSpPr>
        <p:spPr/>
        <p:txBody>
          <a:bodyPr>
            <a:normAutofit fontScale="92500"/>
          </a:bodyPr>
          <a:lstStyle/>
          <a:p>
            <a:r>
              <a:rPr lang="fi-FI" dirty="0" smtClean="0"/>
              <a:t>The </a:t>
            </a:r>
            <a:r>
              <a:rPr lang="fi-FI" dirty="0" err="1" smtClean="0"/>
              <a:t>program</a:t>
            </a:r>
            <a:r>
              <a:rPr lang="fi-FI" dirty="0" smtClean="0"/>
              <a:t> </a:t>
            </a:r>
            <a:r>
              <a:rPr lang="fi-FI" dirty="0" err="1" smtClean="0"/>
              <a:t>asks</a:t>
            </a:r>
            <a:r>
              <a:rPr lang="fi-FI" dirty="0" smtClean="0"/>
              <a:t> </a:t>
            </a:r>
            <a:r>
              <a:rPr lang="fi-FI" dirty="0" err="1" smtClean="0"/>
              <a:t>first</a:t>
            </a:r>
            <a:r>
              <a:rPr lang="fi-FI" dirty="0" smtClean="0"/>
              <a:t> </a:t>
            </a:r>
            <a:r>
              <a:rPr lang="fi-FI" dirty="0" err="1" smtClean="0"/>
              <a:t>from</a:t>
            </a:r>
            <a:r>
              <a:rPr lang="fi-FI" dirty="0" smtClean="0"/>
              <a:t> the </a:t>
            </a:r>
            <a:r>
              <a:rPr lang="fi-FI" dirty="0" err="1" smtClean="0"/>
              <a:t>user</a:t>
            </a:r>
            <a:r>
              <a:rPr lang="fi-FI" dirty="0" smtClean="0"/>
              <a:t> the </a:t>
            </a:r>
            <a:r>
              <a:rPr lang="fi-FI" dirty="0" err="1" smtClean="0"/>
              <a:t>language</a:t>
            </a:r>
            <a:r>
              <a:rPr lang="fi-FI" dirty="0" smtClean="0"/>
              <a:t> (</a:t>
            </a:r>
            <a:r>
              <a:rPr lang="fi-FI" dirty="0" err="1" smtClean="0"/>
              <a:t>germany</a:t>
            </a:r>
            <a:r>
              <a:rPr lang="fi-FI" dirty="0" smtClean="0"/>
              <a:t>, </a:t>
            </a:r>
            <a:r>
              <a:rPr lang="fi-FI" dirty="0" err="1" smtClean="0"/>
              <a:t>finnish</a:t>
            </a:r>
            <a:r>
              <a:rPr lang="fi-FI" dirty="0" smtClean="0"/>
              <a:t> </a:t>
            </a:r>
            <a:r>
              <a:rPr lang="fi-FI" dirty="0" err="1" smtClean="0"/>
              <a:t>or</a:t>
            </a:r>
            <a:r>
              <a:rPr lang="fi-FI" dirty="0" smtClean="0"/>
              <a:t> </a:t>
            </a:r>
            <a:r>
              <a:rPr lang="fi-FI" dirty="0" err="1" smtClean="0"/>
              <a:t>english</a:t>
            </a:r>
            <a:r>
              <a:rPr lang="fi-FI" dirty="0" smtClean="0"/>
              <a:t>). The </a:t>
            </a:r>
            <a:r>
              <a:rPr lang="fi-FI" dirty="0" err="1" smtClean="0"/>
              <a:t>language</a:t>
            </a:r>
            <a:r>
              <a:rPr lang="fi-FI" dirty="0" smtClean="0"/>
              <a:t> is </a:t>
            </a:r>
            <a:r>
              <a:rPr lang="fi-FI" dirty="0" err="1" smtClean="0"/>
              <a:t>read</a:t>
            </a:r>
            <a:r>
              <a:rPr lang="fi-FI" dirty="0" smtClean="0"/>
              <a:t> to a </a:t>
            </a:r>
            <a:r>
              <a:rPr lang="fi-FI" dirty="0" err="1" smtClean="0"/>
              <a:t>variable</a:t>
            </a:r>
            <a:r>
              <a:rPr lang="fi-FI" dirty="0" smtClean="0"/>
              <a:t> of </a:t>
            </a:r>
            <a:r>
              <a:rPr lang="fi-FI" dirty="0" err="1" smtClean="0"/>
              <a:t>string</a:t>
            </a:r>
            <a:r>
              <a:rPr lang="fi-FI" dirty="0" smtClean="0"/>
              <a:t> </a:t>
            </a:r>
            <a:r>
              <a:rPr lang="fi-FI" dirty="0" err="1" smtClean="0"/>
              <a:t>type</a:t>
            </a:r>
            <a:r>
              <a:rPr lang="fi-FI" dirty="0" smtClean="0"/>
              <a:t>. The </a:t>
            </a:r>
            <a:r>
              <a:rPr lang="fi-FI" dirty="0" err="1" smtClean="0"/>
              <a:t>program</a:t>
            </a:r>
            <a:r>
              <a:rPr lang="fi-FI" dirty="0" smtClean="0"/>
              <a:t> </a:t>
            </a:r>
            <a:r>
              <a:rPr lang="fi-FI" dirty="0" err="1" smtClean="0"/>
              <a:t>says</a:t>
            </a:r>
            <a:r>
              <a:rPr lang="fi-FI" dirty="0" smtClean="0"/>
              <a:t> ”</a:t>
            </a:r>
            <a:r>
              <a:rPr lang="fi-FI" dirty="0" err="1" smtClean="0"/>
              <a:t>hello</a:t>
            </a:r>
            <a:r>
              <a:rPr lang="fi-FI" dirty="0" smtClean="0"/>
              <a:t>” to the </a:t>
            </a:r>
            <a:r>
              <a:rPr lang="fi-FI" dirty="0" err="1" smtClean="0"/>
              <a:t>user</a:t>
            </a:r>
            <a:r>
              <a:rPr lang="fi-FI" dirty="0" smtClean="0"/>
              <a:t> </a:t>
            </a:r>
            <a:r>
              <a:rPr lang="fi-FI" dirty="0" err="1" smtClean="0"/>
              <a:t>with</a:t>
            </a:r>
            <a:r>
              <a:rPr lang="fi-FI" dirty="0" smtClean="0"/>
              <a:t> the </a:t>
            </a:r>
            <a:r>
              <a:rPr lang="fi-FI" dirty="0" err="1" smtClean="0"/>
              <a:t>given</a:t>
            </a:r>
            <a:r>
              <a:rPr lang="fi-FI" dirty="0" smtClean="0"/>
              <a:t> </a:t>
            </a:r>
            <a:r>
              <a:rPr lang="fi-FI" dirty="0" err="1" smtClean="0"/>
              <a:t>langage</a:t>
            </a:r>
            <a:r>
              <a:rPr lang="fi-FI" dirty="0" smtClean="0"/>
              <a:t>. </a:t>
            </a:r>
            <a:r>
              <a:rPr lang="fi-FI" dirty="0" err="1" smtClean="0"/>
              <a:t>Use</a:t>
            </a:r>
            <a:r>
              <a:rPr lang="fi-FI" dirty="0" smtClean="0"/>
              <a:t> </a:t>
            </a:r>
            <a:r>
              <a:rPr lang="fi-FI" dirty="0" err="1" smtClean="0"/>
              <a:t>switch</a:t>
            </a:r>
            <a:r>
              <a:rPr lang="fi-FI" dirty="0" smtClean="0"/>
              <a:t> </a:t>
            </a:r>
            <a:r>
              <a:rPr lang="fi-FI" dirty="0" err="1" smtClean="0"/>
              <a:t>statement</a:t>
            </a:r>
            <a:r>
              <a:rPr lang="fi-FI" dirty="0" smtClean="0"/>
              <a:t>.</a:t>
            </a:r>
          </a:p>
          <a:p>
            <a:r>
              <a:rPr lang="fi-FI" b="1" dirty="0" err="1" smtClean="0"/>
              <a:t>Make</a:t>
            </a:r>
            <a:r>
              <a:rPr lang="fi-FI" b="1" dirty="0" smtClean="0"/>
              <a:t> a </a:t>
            </a:r>
            <a:r>
              <a:rPr lang="fi-FI" b="1" dirty="0" err="1" smtClean="0"/>
              <a:t>program</a:t>
            </a:r>
            <a:r>
              <a:rPr lang="fi-FI" b="1" dirty="0" smtClean="0"/>
              <a:t> </a:t>
            </a:r>
            <a:r>
              <a:rPr lang="fi-FI" b="1" dirty="0" err="1" smtClean="0"/>
              <a:t>which</a:t>
            </a:r>
            <a:r>
              <a:rPr lang="fi-FI" b="1" dirty="0" smtClean="0"/>
              <a:t> </a:t>
            </a:r>
            <a:r>
              <a:rPr lang="fi-FI" b="1" dirty="0" err="1" smtClean="0"/>
              <a:t>asks</a:t>
            </a:r>
            <a:r>
              <a:rPr lang="fi-FI" b="1" dirty="0" smtClean="0"/>
              <a:t> the </a:t>
            </a:r>
            <a:r>
              <a:rPr lang="fi-FI" b="1" dirty="0" err="1" smtClean="0"/>
              <a:t>number</a:t>
            </a:r>
            <a:r>
              <a:rPr lang="fi-FI" b="1" dirty="0" smtClean="0"/>
              <a:t> of the </a:t>
            </a:r>
            <a:r>
              <a:rPr lang="fi-FI" b="1" dirty="0" err="1" smtClean="0"/>
              <a:t>month</a:t>
            </a:r>
            <a:r>
              <a:rPr lang="fi-FI" b="1" dirty="0" smtClean="0"/>
              <a:t> </a:t>
            </a:r>
            <a:r>
              <a:rPr lang="fi-FI" b="1" dirty="0" err="1" smtClean="0"/>
              <a:t>from</a:t>
            </a:r>
            <a:r>
              <a:rPr lang="fi-FI" b="1" dirty="0" smtClean="0"/>
              <a:t> the </a:t>
            </a:r>
            <a:r>
              <a:rPr lang="fi-FI" b="1" dirty="0" err="1" smtClean="0"/>
              <a:t>user</a:t>
            </a:r>
            <a:r>
              <a:rPr lang="fi-FI" b="1" dirty="0" smtClean="0"/>
              <a:t> (for </a:t>
            </a:r>
            <a:r>
              <a:rPr lang="fi-FI" b="1" dirty="0" err="1" smtClean="0"/>
              <a:t>example</a:t>
            </a:r>
            <a:r>
              <a:rPr lang="fi-FI" b="1" dirty="0" smtClean="0"/>
              <a:t> </a:t>
            </a:r>
            <a:r>
              <a:rPr lang="fi-FI" b="1" dirty="0" err="1" smtClean="0"/>
              <a:t>February’s</a:t>
            </a:r>
            <a:r>
              <a:rPr lang="fi-FI" b="1" dirty="0" smtClean="0"/>
              <a:t> </a:t>
            </a:r>
            <a:r>
              <a:rPr lang="fi-FI" b="1" dirty="0" err="1" smtClean="0"/>
              <a:t>number</a:t>
            </a:r>
            <a:r>
              <a:rPr lang="fi-FI" b="1" dirty="0" smtClean="0"/>
              <a:t> is 2). The </a:t>
            </a:r>
            <a:r>
              <a:rPr lang="fi-FI" b="1" dirty="0" err="1" smtClean="0"/>
              <a:t>program</a:t>
            </a:r>
            <a:r>
              <a:rPr lang="fi-FI" b="1" dirty="0" smtClean="0"/>
              <a:t> </a:t>
            </a:r>
            <a:r>
              <a:rPr lang="fi-FI" b="1" dirty="0" err="1" smtClean="0"/>
              <a:t>tells</a:t>
            </a:r>
            <a:r>
              <a:rPr lang="fi-FI" b="1" dirty="0" smtClean="0"/>
              <a:t> </a:t>
            </a:r>
            <a:r>
              <a:rPr lang="fi-FI" b="1" dirty="0" err="1" smtClean="0"/>
              <a:t>how</a:t>
            </a:r>
            <a:r>
              <a:rPr lang="fi-FI" b="1" dirty="0" smtClean="0"/>
              <a:t> </a:t>
            </a:r>
            <a:r>
              <a:rPr lang="fi-FI" b="1" dirty="0" err="1" smtClean="0"/>
              <a:t>many</a:t>
            </a:r>
            <a:r>
              <a:rPr lang="fi-FI" b="1" dirty="0" smtClean="0"/>
              <a:t> </a:t>
            </a:r>
            <a:r>
              <a:rPr lang="fi-FI" b="1" dirty="0" err="1" smtClean="0"/>
              <a:t>days</a:t>
            </a:r>
            <a:r>
              <a:rPr lang="fi-FI" b="1" dirty="0" smtClean="0"/>
              <a:t> </a:t>
            </a:r>
            <a:r>
              <a:rPr lang="fi-FI" b="1" dirty="0" err="1" smtClean="0"/>
              <a:t>are</a:t>
            </a:r>
            <a:r>
              <a:rPr lang="fi-FI" b="1" dirty="0" smtClean="0"/>
              <a:t> in the </a:t>
            </a:r>
            <a:r>
              <a:rPr lang="fi-FI" b="1" dirty="0" err="1" smtClean="0"/>
              <a:t>given</a:t>
            </a:r>
            <a:r>
              <a:rPr lang="fi-FI" b="1" dirty="0" smtClean="0"/>
              <a:t> </a:t>
            </a:r>
            <a:r>
              <a:rPr lang="fi-FI" b="1" dirty="0" err="1" smtClean="0"/>
              <a:t>month</a:t>
            </a:r>
            <a:r>
              <a:rPr lang="fi-FI" b="1" dirty="0" smtClean="0"/>
              <a:t>. </a:t>
            </a:r>
            <a:r>
              <a:rPr lang="fi-FI" b="1" dirty="0" err="1" smtClean="0"/>
              <a:t>Use</a:t>
            </a:r>
            <a:r>
              <a:rPr lang="fi-FI" b="1" dirty="0" smtClean="0"/>
              <a:t> </a:t>
            </a:r>
            <a:r>
              <a:rPr lang="fi-FI" b="1" dirty="0" err="1" smtClean="0"/>
              <a:t>switch</a:t>
            </a:r>
            <a:r>
              <a:rPr lang="fi-FI" b="1" dirty="0" smtClean="0"/>
              <a:t> </a:t>
            </a:r>
            <a:r>
              <a:rPr lang="fi-FI" b="1" dirty="0" err="1" smtClean="0"/>
              <a:t>statement</a:t>
            </a:r>
            <a:r>
              <a:rPr lang="fi-FI" b="1" dirty="0" smtClean="0"/>
              <a:t>.</a:t>
            </a:r>
          </a:p>
          <a:p>
            <a:pPr>
              <a:buNone/>
            </a:pPr>
            <a:endParaRPr lang="fi-FI" dirty="0" smtClean="0"/>
          </a:p>
        </p:txBody>
      </p:sp>
    </p:spTree>
    <p:extLst>
      <p:ext uri="{BB962C8B-B14F-4D97-AF65-F5344CB8AC3E}">
        <p14:creationId xmlns:p14="http://schemas.microsoft.com/office/powerpoint/2010/main" val="17994298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Exercises</a:t>
            </a:r>
            <a:endParaRPr lang="fi-FI" dirty="0"/>
          </a:p>
        </p:txBody>
      </p:sp>
      <p:sp>
        <p:nvSpPr>
          <p:cNvPr id="3" name="Sisällön paikkamerkki 2"/>
          <p:cNvSpPr>
            <a:spLocks noGrp="1"/>
          </p:cNvSpPr>
          <p:nvPr>
            <p:ph idx="1"/>
          </p:nvPr>
        </p:nvSpPr>
        <p:spPr/>
        <p:txBody>
          <a:bodyPr>
            <a:normAutofit fontScale="92500" lnSpcReduction="20000"/>
          </a:bodyPr>
          <a:lstStyle/>
          <a:p>
            <a:r>
              <a:rPr lang="fi-FI" dirty="0" err="1" smtClean="0"/>
              <a:t>Make</a:t>
            </a:r>
            <a:r>
              <a:rPr lang="fi-FI" dirty="0" smtClean="0"/>
              <a:t> a </a:t>
            </a:r>
            <a:r>
              <a:rPr lang="fi-FI" dirty="0" err="1" smtClean="0"/>
              <a:t>program</a:t>
            </a:r>
            <a:r>
              <a:rPr lang="fi-FI" dirty="0" smtClean="0"/>
              <a:t> </a:t>
            </a:r>
            <a:r>
              <a:rPr lang="fi-FI" dirty="0" err="1" smtClean="0"/>
              <a:t>called</a:t>
            </a:r>
            <a:r>
              <a:rPr lang="fi-FI" dirty="0" smtClean="0"/>
              <a:t> </a:t>
            </a:r>
            <a:r>
              <a:rPr lang="fi-FI" dirty="0" err="1" smtClean="0"/>
              <a:t>calculator</a:t>
            </a:r>
            <a:r>
              <a:rPr lang="fi-FI" dirty="0" smtClean="0"/>
              <a:t>. The </a:t>
            </a:r>
            <a:r>
              <a:rPr lang="fi-FI" dirty="0" err="1" smtClean="0"/>
              <a:t>program</a:t>
            </a:r>
            <a:r>
              <a:rPr lang="fi-FI" dirty="0" smtClean="0"/>
              <a:t> </a:t>
            </a:r>
            <a:r>
              <a:rPr lang="fi-FI" dirty="0" err="1" smtClean="0"/>
              <a:t>can</a:t>
            </a:r>
            <a:r>
              <a:rPr lang="fi-FI" dirty="0" smtClean="0"/>
              <a:t> </a:t>
            </a:r>
            <a:r>
              <a:rPr lang="fi-FI" dirty="0" err="1" smtClean="0"/>
              <a:t>add</a:t>
            </a:r>
            <a:r>
              <a:rPr lang="fi-FI" dirty="0" smtClean="0"/>
              <a:t>, </a:t>
            </a:r>
            <a:r>
              <a:rPr lang="fi-FI" dirty="0" err="1" smtClean="0"/>
              <a:t>subtract</a:t>
            </a:r>
            <a:r>
              <a:rPr lang="fi-FI" dirty="0" smtClean="0"/>
              <a:t>, </a:t>
            </a:r>
            <a:r>
              <a:rPr lang="fi-FI" dirty="0" err="1" smtClean="0"/>
              <a:t>multiply</a:t>
            </a:r>
            <a:r>
              <a:rPr lang="fi-FI" dirty="0" smtClean="0"/>
              <a:t> and </a:t>
            </a:r>
            <a:r>
              <a:rPr lang="fi-FI" dirty="0" err="1" smtClean="0"/>
              <a:t>divide</a:t>
            </a:r>
            <a:r>
              <a:rPr lang="fi-FI" dirty="0" smtClean="0"/>
              <a:t> </a:t>
            </a:r>
            <a:r>
              <a:rPr lang="fi-FI" dirty="0" err="1" smtClean="0"/>
              <a:t>two</a:t>
            </a:r>
            <a:r>
              <a:rPr lang="fi-FI" dirty="0" smtClean="0"/>
              <a:t> </a:t>
            </a:r>
            <a:r>
              <a:rPr lang="fi-FI" dirty="0" err="1" smtClean="0"/>
              <a:t>given</a:t>
            </a:r>
            <a:r>
              <a:rPr lang="fi-FI" dirty="0" smtClean="0"/>
              <a:t> </a:t>
            </a:r>
            <a:r>
              <a:rPr lang="fi-FI" dirty="0" err="1" smtClean="0"/>
              <a:t>numbers</a:t>
            </a:r>
            <a:endParaRPr lang="fi-FI" dirty="0" smtClean="0"/>
          </a:p>
          <a:p>
            <a:pPr lvl="1"/>
            <a:r>
              <a:rPr lang="fi-FI" dirty="0" smtClean="0"/>
              <a:t>The </a:t>
            </a:r>
            <a:r>
              <a:rPr lang="fi-FI" dirty="0" err="1" smtClean="0"/>
              <a:t>program</a:t>
            </a:r>
            <a:r>
              <a:rPr lang="fi-FI" dirty="0" smtClean="0"/>
              <a:t> </a:t>
            </a:r>
            <a:r>
              <a:rPr lang="fi-FI" dirty="0" err="1" smtClean="0"/>
              <a:t>asks</a:t>
            </a:r>
            <a:r>
              <a:rPr lang="fi-FI" dirty="0" smtClean="0"/>
              <a:t> </a:t>
            </a:r>
            <a:r>
              <a:rPr lang="fi-FI" dirty="0" err="1" smtClean="0"/>
              <a:t>first</a:t>
            </a:r>
            <a:r>
              <a:rPr lang="fi-FI" dirty="0" smtClean="0"/>
              <a:t> the </a:t>
            </a:r>
            <a:r>
              <a:rPr lang="fi-FI" dirty="0" err="1" smtClean="0"/>
              <a:t>two</a:t>
            </a:r>
            <a:r>
              <a:rPr lang="fi-FI" dirty="0" smtClean="0"/>
              <a:t> </a:t>
            </a:r>
            <a:r>
              <a:rPr lang="fi-FI" dirty="0" err="1" smtClean="0"/>
              <a:t>numbers</a:t>
            </a:r>
            <a:r>
              <a:rPr lang="fi-FI" dirty="0" smtClean="0"/>
              <a:t> </a:t>
            </a:r>
            <a:r>
              <a:rPr lang="fi-FI" dirty="0" err="1" smtClean="0"/>
              <a:t>from</a:t>
            </a:r>
            <a:r>
              <a:rPr lang="fi-FI" dirty="0" smtClean="0"/>
              <a:t> the </a:t>
            </a:r>
            <a:r>
              <a:rPr lang="fi-FI" dirty="0" err="1" smtClean="0"/>
              <a:t>user</a:t>
            </a:r>
            <a:endParaRPr lang="fi-FI" dirty="0" smtClean="0"/>
          </a:p>
          <a:p>
            <a:pPr lvl="1"/>
            <a:r>
              <a:rPr lang="fi-FI" dirty="0" err="1" smtClean="0"/>
              <a:t>Then</a:t>
            </a:r>
            <a:r>
              <a:rPr lang="fi-FI" dirty="0" smtClean="0"/>
              <a:t> the </a:t>
            </a:r>
            <a:r>
              <a:rPr lang="fi-FI" dirty="0" err="1" smtClean="0"/>
              <a:t>program</a:t>
            </a:r>
            <a:r>
              <a:rPr lang="fi-FI" dirty="0" smtClean="0"/>
              <a:t> </a:t>
            </a:r>
            <a:r>
              <a:rPr lang="fi-FI" dirty="0" err="1" smtClean="0"/>
              <a:t>asks</a:t>
            </a:r>
            <a:r>
              <a:rPr lang="fi-FI" dirty="0" smtClean="0"/>
              <a:t> the </a:t>
            </a:r>
            <a:r>
              <a:rPr lang="fi-FI" dirty="0" err="1" smtClean="0"/>
              <a:t>operation</a:t>
            </a:r>
            <a:r>
              <a:rPr lang="fi-FI" dirty="0" smtClean="0"/>
              <a:t> (+,-,*,/) to </a:t>
            </a:r>
            <a:r>
              <a:rPr lang="fi-FI" dirty="0" err="1" smtClean="0"/>
              <a:t>be</a:t>
            </a:r>
            <a:r>
              <a:rPr lang="fi-FI" dirty="0" smtClean="0"/>
              <a:t> </a:t>
            </a:r>
            <a:r>
              <a:rPr lang="fi-FI" dirty="0" err="1" smtClean="0"/>
              <a:t>performed</a:t>
            </a:r>
            <a:r>
              <a:rPr lang="fi-FI" dirty="0" smtClean="0"/>
              <a:t> to </a:t>
            </a:r>
            <a:r>
              <a:rPr lang="fi-FI" dirty="0" err="1" smtClean="0"/>
              <a:t>these</a:t>
            </a:r>
            <a:r>
              <a:rPr lang="fi-FI" dirty="0" smtClean="0"/>
              <a:t> </a:t>
            </a:r>
            <a:r>
              <a:rPr lang="fi-FI" dirty="0" err="1" smtClean="0"/>
              <a:t>numbers</a:t>
            </a:r>
            <a:endParaRPr lang="fi-FI" dirty="0" smtClean="0"/>
          </a:p>
          <a:p>
            <a:pPr lvl="1"/>
            <a:r>
              <a:rPr lang="fi-FI" dirty="0" smtClean="0"/>
              <a:t>The </a:t>
            </a:r>
            <a:r>
              <a:rPr lang="fi-FI" dirty="0" err="1" smtClean="0"/>
              <a:t>program</a:t>
            </a:r>
            <a:r>
              <a:rPr lang="fi-FI" dirty="0" smtClean="0"/>
              <a:t> </a:t>
            </a:r>
            <a:r>
              <a:rPr lang="fi-FI" dirty="0" err="1" smtClean="0"/>
              <a:t>performs</a:t>
            </a:r>
            <a:r>
              <a:rPr lang="fi-FI" dirty="0" smtClean="0"/>
              <a:t> the </a:t>
            </a:r>
            <a:r>
              <a:rPr lang="fi-FI" dirty="0" err="1" smtClean="0"/>
              <a:t>calculation</a:t>
            </a:r>
            <a:r>
              <a:rPr lang="fi-FI" dirty="0" smtClean="0"/>
              <a:t> (</a:t>
            </a:r>
            <a:r>
              <a:rPr lang="fi-FI" dirty="0" err="1" smtClean="0"/>
              <a:t>either</a:t>
            </a:r>
            <a:r>
              <a:rPr lang="fi-FI" dirty="0" smtClean="0"/>
              <a:t> +,-,* </a:t>
            </a:r>
            <a:r>
              <a:rPr lang="fi-FI" dirty="0" err="1" smtClean="0"/>
              <a:t>or</a:t>
            </a:r>
            <a:r>
              <a:rPr lang="fi-FI" dirty="0" smtClean="0"/>
              <a:t> /) and </a:t>
            </a:r>
            <a:r>
              <a:rPr lang="fi-FI" dirty="0" err="1" smtClean="0"/>
              <a:t>outputs</a:t>
            </a:r>
            <a:r>
              <a:rPr lang="fi-FI" dirty="0" smtClean="0"/>
              <a:t> the </a:t>
            </a:r>
            <a:r>
              <a:rPr lang="fi-FI" dirty="0" err="1" smtClean="0"/>
              <a:t>result</a:t>
            </a:r>
            <a:r>
              <a:rPr lang="fi-FI" dirty="0" smtClean="0"/>
              <a:t> to the </a:t>
            </a:r>
            <a:r>
              <a:rPr lang="fi-FI" dirty="0" err="1" smtClean="0"/>
              <a:t>user</a:t>
            </a:r>
            <a:r>
              <a:rPr lang="fi-FI" dirty="0" smtClean="0"/>
              <a:t>. </a:t>
            </a:r>
          </a:p>
          <a:p>
            <a:r>
              <a:rPr lang="fi-FI" dirty="0">
                <a:hlinkClick r:id="rId2"/>
              </a:rPr>
              <a:t>http://</a:t>
            </a:r>
            <a:r>
              <a:rPr lang="fi-FI" dirty="0" smtClean="0">
                <a:hlinkClick r:id="rId2"/>
              </a:rPr>
              <a:t>www.csharp-station.com/Tutorials/Lesson02.aspx</a:t>
            </a:r>
            <a:r>
              <a:rPr lang="fi-FI" dirty="0" smtClean="0"/>
              <a:t> (</a:t>
            </a:r>
            <a:r>
              <a:rPr lang="fi-FI" dirty="0" err="1" smtClean="0"/>
              <a:t>binary</a:t>
            </a:r>
            <a:r>
              <a:rPr lang="fi-FI" dirty="0" smtClean="0"/>
              <a:t> </a:t>
            </a:r>
            <a:r>
              <a:rPr lang="fi-FI" dirty="0" err="1" smtClean="0"/>
              <a:t>operators</a:t>
            </a:r>
            <a:r>
              <a:rPr lang="fi-FI" dirty="0" smtClean="0"/>
              <a:t>)</a:t>
            </a:r>
          </a:p>
          <a:p>
            <a:pPr lvl="1"/>
            <a:endParaRPr lang="fi-FI" dirty="0"/>
          </a:p>
        </p:txBody>
      </p:sp>
    </p:spTree>
    <p:extLst>
      <p:ext uri="{BB962C8B-B14F-4D97-AF65-F5344CB8AC3E}">
        <p14:creationId xmlns:p14="http://schemas.microsoft.com/office/powerpoint/2010/main" val="2726850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Control </a:t>
            </a:r>
            <a:r>
              <a:rPr lang="fi-FI" dirty="0" err="1" smtClean="0"/>
              <a:t>Statements</a:t>
            </a:r>
            <a:r>
              <a:rPr lang="fi-FI" dirty="0" smtClean="0"/>
              <a:t/>
            </a:r>
            <a:br>
              <a:rPr lang="fi-FI" dirty="0" smtClean="0"/>
            </a:br>
            <a:r>
              <a:rPr lang="fi-FI" dirty="0" err="1" smtClean="0"/>
              <a:t>Loops</a:t>
            </a:r>
            <a:endParaRPr lang="fi-FI" dirty="0"/>
          </a:p>
        </p:txBody>
      </p:sp>
      <p:sp>
        <p:nvSpPr>
          <p:cNvPr id="3" name="Alaotsikko 2"/>
          <p:cNvSpPr>
            <a:spLocks noGrp="1"/>
          </p:cNvSpPr>
          <p:nvPr>
            <p:ph type="subTitle" idx="1"/>
          </p:nvPr>
        </p:nvSpPr>
        <p:spPr/>
        <p:txBody>
          <a:bodyPr/>
          <a:lstStyle/>
          <a:p>
            <a:r>
              <a:rPr lang="fi-FI" dirty="0" err="1"/>
              <a:t>w</a:t>
            </a:r>
            <a:r>
              <a:rPr lang="fi-FI" dirty="0" err="1" smtClean="0"/>
              <a:t>hile</a:t>
            </a:r>
            <a:endParaRPr lang="fi-FI" dirty="0" smtClean="0"/>
          </a:p>
          <a:p>
            <a:r>
              <a:rPr lang="fi-FI" dirty="0" err="1"/>
              <a:t>d</a:t>
            </a:r>
            <a:r>
              <a:rPr lang="fi-FI" dirty="0" err="1" smtClean="0"/>
              <a:t>o-while</a:t>
            </a:r>
            <a:endParaRPr lang="fi-FI" dirty="0" smtClean="0"/>
          </a:p>
          <a:p>
            <a:r>
              <a:rPr lang="fi-FI" dirty="0" smtClean="0"/>
              <a:t>for</a:t>
            </a:r>
          </a:p>
          <a:p>
            <a:endParaRPr lang="fi-FI" dirty="0"/>
          </a:p>
        </p:txBody>
      </p:sp>
    </p:spTree>
    <p:extLst>
      <p:ext uri="{BB962C8B-B14F-4D97-AF65-F5344CB8AC3E}">
        <p14:creationId xmlns:p14="http://schemas.microsoft.com/office/powerpoint/2010/main" val="3050397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Course</a:t>
            </a:r>
            <a:r>
              <a:rPr lang="fi-FI" dirty="0" smtClean="0"/>
              <a:t> </a:t>
            </a:r>
            <a:r>
              <a:rPr lang="fi-FI" dirty="0" err="1" smtClean="0"/>
              <a:t>material</a:t>
            </a:r>
            <a:endParaRPr lang="fi-FI" dirty="0"/>
          </a:p>
        </p:txBody>
      </p:sp>
      <p:sp>
        <p:nvSpPr>
          <p:cNvPr id="3" name="Sisällön paikkamerkki 2"/>
          <p:cNvSpPr>
            <a:spLocks noGrp="1"/>
          </p:cNvSpPr>
          <p:nvPr>
            <p:ph idx="1"/>
          </p:nvPr>
        </p:nvSpPr>
        <p:spPr/>
        <p:txBody>
          <a:bodyPr/>
          <a:lstStyle/>
          <a:p>
            <a:r>
              <a:rPr lang="fi-FI" dirty="0" err="1" smtClean="0"/>
              <a:t>We</a:t>
            </a:r>
            <a:r>
              <a:rPr lang="fi-FI" dirty="0" smtClean="0"/>
              <a:t> </a:t>
            </a:r>
            <a:r>
              <a:rPr lang="fi-FI" dirty="0" err="1" smtClean="0"/>
              <a:t>will</a:t>
            </a:r>
            <a:r>
              <a:rPr lang="fi-FI" dirty="0" smtClean="0"/>
              <a:t> </a:t>
            </a:r>
            <a:r>
              <a:rPr lang="fi-FI" dirty="0" err="1" smtClean="0"/>
              <a:t>learn</a:t>
            </a:r>
            <a:r>
              <a:rPr lang="fi-FI" dirty="0" smtClean="0"/>
              <a:t> the </a:t>
            </a:r>
            <a:r>
              <a:rPr lang="fi-FI" dirty="0" err="1" smtClean="0"/>
              <a:t>basics</a:t>
            </a:r>
            <a:r>
              <a:rPr lang="fi-FI" dirty="0" smtClean="0"/>
              <a:t> of the </a:t>
            </a:r>
            <a:r>
              <a:rPr lang="fi-FI" dirty="0" err="1" smtClean="0"/>
              <a:t>programming</a:t>
            </a:r>
            <a:r>
              <a:rPr lang="fi-FI" dirty="0" smtClean="0"/>
              <a:t> </a:t>
            </a:r>
            <a:r>
              <a:rPr lang="fi-FI" dirty="0" err="1" smtClean="0"/>
              <a:t>by</a:t>
            </a:r>
            <a:r>
              <a:rPr lang="fi-FI" dirty="0" smtClean="0"/>
              <a:t> </a:t>
            </a:r>
            <a:r>
              <a:rPr lang="fi-FI" dirty="0" err="1" smtClean="0"/>
              <a:t>reading</a:t>
            </a:r>
            <a:r>
              <a:rPr lang="fi-FI" dirty="0" smtClean="0"/>
              <a:t> the </a:t>
            </a:r>
            <a:r>
              <a:rPr lang="fi-FI" dirty="0" err="1" smtClean="0"/>
              <a:t>following</a:t>
            </a:r>
            <a:r>
              <a:rPr lang="fi-FI" dirty="0" smtClean="0"/>
              <a:t> </a:t>
            </a:r>
            <a:r>
              <a:rPr lang="fi-FI" dirty="0" err="1" smtClean="0"/>
              <a:t>tutorials</a:t>
            </a:r>
            <a:r>
              <a:rPr lang="fi-FI" dirty="0" smtClean="0"/>
              <a:t>:</a:t>
            </a:r>
          </a:p>
          <a:p>
            <a:pPr lvl="1"/>
            <a:r>
              <a:rPr lang="fi-FI" dirty="0" smtClean="0">
                <a:hlinkClick r:id="rId2"/>
              </a:rPr>
              <a:t>http://www.csharp-station.com/Tutorial.aspx</a:t>
            </a:r>
            <a:r>
              <a:rPr lang="fi-FI" dirty="0" smtClean="0"/>
              <a:t> </a:t>
            </a:r>
          </a:p>
          <a:p>
            <a:pPr lvl="1"/>
            <a:r>
              <a:rPr lang="fi-FI" b="1" dirty="0">
                <a:hlinkClick r:id="rId3"/>
              </a:rPr>
              <a:t>http://</a:t>
            </a:r>
            <a:r>
              <a:rPr lang="fi-FI" b="1" dirty="0" smtClean="0">
                <a:hlinkClick r:id="rId3"/>
              </a:rPr>
              <a:t>csharp.net-tutorials.com</a:t>
            </a:r>
            <a:r>
              <a:rPr lang="fi-FI" b="1" dirty="0" smtClean="0"/>
              <a:t> </a:t>
            </a:r>
          </a:p>
          <a:p>
            <a:r>
              <a:rPr lang="fi-FI" dirty="0" smtClean="0"/>
              <a:t>In </a:t>
            </a:r>
            <a:r>
              <a:rPr lang="fi-FI" dirty="0" err="1" smtClean="0"/>
              <a:t>addition</a:t>
            </a:r>
            <a:r>
              <a:rPr lang="fi-FI" dirty="0" smtClean="0"/>
              <a:t>, </a:t>
            </a:r>
            <a:r>
              <a:rPr lang="fi-FI" dirty="0" err="1" smtClean="0"/>
              <a:t>we</a:t>
            </a:r>
            <a:r>
              <a:rPr lang="fi-FI" dirty="0" smtClean="0"/>
              <a:t> </a:t>
            </a:r>
            <a:r>
              <a:rPr lang="fi-FI" dirty="0" err="1" smtClean="0"/>
              <a:t>will</a:t>
            </a:r>
            <a:r>
              <a:rPr lang="fi-FI" dirty="0" smtClean="0"/>
              <a:t> </a:t>
            </a:r>
            <a:r>
              <a:rPr lang="fi-FI" dirty="0" err="1" smtClean="0"/>
              <a:t>make</a:t>
            </a:r>
            <a:r>
              <a:rPr lang="fi-FI" dirty="0" smtClean="0"/>
              <a:t> a </a:t>
            </a:r>
            <a:r>
              <a:rPr lang="fi-FI" dirty="0" err="1" smtClean="0"/>
              <a:t>lot</a:t>
            </a:r>
            <a:r>
              <a:rPr lang="fi-FI" dirty="0" smtClean="0"/>
              <a:t> of </a:t>
            </a:r>
            <a:r>
              <a:rPr lang="fi-FI" dirty="0" err="1" smtClean="0"/>
              <a:t>programming</a:t>
            </a:r>
            <a:r>
              <a:rPr lang="fi-FI" dirty="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Loops</a:t>
            </a:r>
            <a:endParaRPr lang="fi-FI" dirty="0"/>
          </a:p>
        </p:txBody>
      </p:sp>
      <p:sp>
        <p:nvSpPr>
          <p:cNvPr id="3" name="Sisällön paikkamerkki 2"/>
          <p:cNvSpPr>
            <a:spLocks noGrp="1"/>
          </p:cNvSpPr>
          <p:nvPr>
            <p:ph idx="1"/>
          </p:nvPr>
        </p:nvSpPr>
        <p:spPr/>
        <p:txBody>
          <a:bodyPr>
            <a:normAutofit fontScale="85000" lnSpcReduction="10000"/>
          </a:bodyPr>
          <a:lstStyle/>
          <a:p>
            <a:r>
              <a:rPr lang="en-US" dirty="0" smtClean="0"/>
              <a:t>One of the most important technique </a:t>
            </a:r>
            <a:r>
              <a:rPr lang="en-US" dirty="0"/>
              <a:t>when writing software is looping - the ability to repeat a block </a:t>
            </a:r>
            <a:r>
              <a:rPr lang="en-US" dirty="0" smtClean="0"/>
              <a:t>of </a:t>
            </a:r>
            <a:r>
              <a:rPr lang="en-US" dirty="0"/>
              <a:t>code X </a:t>
            </a:r>
            <a:r>
              <a:rPr lang="en-US" dirty="0" smtClean="0"/>
              <a:t>times</a:t>
            </a:r>
          </a:p>
          <a:p>
            <a:r>
              <a:rPr lang="en-US" dirty="0" smtClean="0"/>
              <a:t>In C# there are four different variants of loops</a:t>
            </a:r>
          </a:p>
          <a:p>
            <a:pPr lvl="1"/>
            <a:r>
              <a:rPr lang="en-US" dirty="0" smtClean="0"/>
              <a:t>while</a:t>
            </a:r>
          </a:p>
          <a:p>
            <a:pPr lvl="1"/>
            <a:r>
              <a:rPr lang="fi-FI" dirty="0" err="1" smtClean="0"/>
              <a:t>do-while</a:t>
            </a:r>
            <a:endParaRPr lang="fi-FI" dirty="0" smtClean="0"/>
          </a:p>
          <a:p>
            <a:pPr lvl="1"/>
            <a:r>
              <a:rPr lang="fi-FI" dirty="0" smtClean="0"/>
              <a:t>for</a:t>
            </a:r>
          </a:p>
          <a:p>
            <a:pPr lvl="1"/>
            <a:r>
              <a:rPr lang="fi-FI" dirty="0" err="1" smtClean="0"/>
              <a:t>foreach</a:t>
            </a:r>
            <a:r>
              <a:rPr lang="fi-FI" dirty="0" smtClean="0"/>
              <a:t> </a:t>
            </a:r>
          </a:p>
          <a:p>
            <a:r>
              <a:rPr lang="fi-FI" dirty="0" err="1" smtClean="0"/>
              <a:t>Links</a:t>
            </a:r>
            <a:r>
              <a:rPr lang="fi-FI" dirty="0" smtClean="0"/>
              <a:t>:</a:t>
            </a:r>
          </a:p>
          <a:p>
            <a:pPr lvl="1"/>
            <a:r>
              <a:rPr lang="fi-FI" dirty="0">
                <a:hlinkClick r:id="rId2"/>
              </a:rPr>
              <a:t>http://</a:t>
            </a:r>
            <a:r>
              <a:rPr lang="fi-FI" dirty="0" smtClean="0">
                <a:hlinkClick r:id="rId2"/>
              </a:rPr>
              <a:t>www.csharp-station.com/Tutorials/Lesson04.aspx</a:t>
            </a:r>
            <a:r>
              <a:rPr lang="fi-FI" dirty="0" smtClean="0"/>
              <a:t> </a:t>
            </a:r>
          </a:p>
          <a:p>
            <a:pPr lvl="1"/>
            <a:r>
              <a:rPr lang="fi-FI" dirty="0">
                <a:hlinkClick r:id="rId3"/>
              </a:rPr>
              <a:t>http://csharp.net-tutorials.com/basics/loops</a:t>
            </a:r>
            <a:r>
              <a:rPr lang="fi-FI" dirty="0" smtClean="0">
                <a:hlinkClick r:id="rId3"/>
              </a:rPr>
              <a:t>/</a:t>
            </a:r>
            <a:r>
              <a:rPr lang="fi-FI" dirty="0" smtClean="0"/>
              <a:t> </a:t>
            </a:r>
            <a:endParaRPr lang="fi-FI" dirty="0"/>
          </a:p>
        </p:txBody>
      </p:sp>
    </p:spTree>
    <p:extLst>
      <p:ext uri="{BB962C8B-B14F-4D97-AF65-F5344CB8AC3E}">
        <p14:creationId xmlns:p14="http://schemas.microsoft.com/office/powerpoint/2010/main" val="32059941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While</a:t>
            </a:r>
            <a:r>
              <a:rPr lang="fi-FI" dirty="0" smtClean="0"/>
              <a:t> </a:t>
            </a:r>
            <a:r>
              <a:rPr lang="fi-FI" dirty="0" err="1" smtClean="0"/>
              <a:t>loop</a:t>
            </a:r>
            <a:endParaRPr lang="fi-FI" dirty="0"/>
          </a:p>
        </p:txBody>
      </p:sp>
      <p:sp>
        <p:nvSpPr>
          <p:cNvPr id="3" name="Sisällön paikkamerkki 2"/>
          <p:cNvSpPr>
            <a:spLocks noGrp="1"/>
          </p:cNvSpPr>
          <p:nvPr>
            <p:ph idx="1"/>
          </p:nvPr>
        </p:nvSpPr>
        <p:spPr/>
        <p:txBody>
          <a:bodyPr>
            <a:normAutofit/>
          </a:bodyPr>
          <a:lstStyle/>
          <a:p>
            <a:r>
              <a:rPr lang="en-US" sz="2800" dirty="0"/>
              <a:t>The while loop </a:t>
            </a:r>
            <a:r>
              <a:rPr lang="en-US" sz="2800" dirty="0" smtClean="0"/>
              <a:t>executes </a:t>
            </a:r>
            <a:r>
              <a:rPr lang="en-US" sz="2800" dirty="0"/>
              <a:t>a block of code as long as the </a:t>
            </a:r>
            <a:r>
              <a:rPr lang="en-US" sz="2800" dirty="0" smtClean="0"/>
              <a:t>condition </a:t>
            </a:r>
            <a:r>
              <a:rPr lang="en-US" sz="2800" dirty="0"/>
              <a:t>you give </a:t>
            </a:r>
            <a:r>
              <a:rPr lang="en-US" sz="2800" dirty="0" smtClean="0"/>
              <a:t>is true</a:t>
            </a:r>
          </a:p>
          <a:p>
            <a:r>
              <a:rPr lang="fi-FI" sz="2800" dirty="0" smtClean="0"/>
              <a:t>The </a:t>
            </a:r>
            <a:r>
              <a:rPr lang="fi-FI" sz="2800" dirty="0" err="1" smtClean="0"/>
              <a:t>following</a:t>
            </a:r>
            <a:r>
              <a:rPr lang="fi-FI" sz="2800" dirty="0" smtClean="0"/>
              <a:t> </a:t>
            </a:r>
            <a:r>
              <a:rPr lang="fi-FI" sz="2800" dirty="0" err="1" smtClean="0"/>
              <a:t>code</a:t>
            </a:r>
            <a:r>
              <a:rPr lang="fi-FI" sz="2800" dirty="0" smtClean="0"/>
              <a:t> </a:t>
            </a:r>
            <a:r>
              <a:rPr lang="fi-FI" sz="2800" dirty="0" err="1" smtClean="0"/>
              <a:t>writes</a:t>
            </a:r>
            <a:r>
              <a:rPr lang="fi-FI" sz="2800" dirty="0" smtClean="0"/>
              <a:t> the </a:t>
            </a:r>
            <a:r>
              <a:rPr lang="fi-FI" sz="2800" dirty="0" err="1" smtClean="0"/>
              <a:t>numbers</a:t>
            </a:r>
            <a:r>
              <a:rPr lang="fi-FI" sz="2800" dirty="0" smtClean="0"/>
              <a:t> </a:t>
            </a:r>
            <a:r>
              <a:rPr lang="fi-FI" sz="2800" dirty="0" err="1" smtClean="0"/>
              <a:t>from</a:t>
            </a:r>
            <a:r>
              <a:rPr lang="fi-FI" sz="2800" dirty="0" smtClean="0"/>
              <a:t> 0 to 4</a:t>
            </a:r>
            <a:endParaRPr lang="fi-FI"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657600"/>
            <a:ext cx="376246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375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While</a:t>
            </a:r>
            <a:r>
              <a:rPr lang="fi-FI" dirty="0" smtClean="0"/>
              <a:t> </a:t>
            </a:r>
            <a:r>
              <a:rPr lang="fi-FI" dirty="0" err="1" smtClean="0"/>
              <a:t>loop</a:t>
            </a:r>
            <a:endParaRPr lang="fi-FI" dirty="0"/>
          </a:p>
        </p:txBody>
      </p:sp>
      <p:sp>
        <p:nvSpPr>
          <p:cNvPr id="3" name="Sisällön paikkamerkki 2"/>
          <p:cNvSpPr>
            <a:spLocks noGrp="1"/>
          </p:cNvSpPr>
          <p:nvPr>
            <p:ph idx="1"/>
          </p:nvPr>
        </p:nvSpPr>
        <p:spPr>
          <a:xfrm>
            <a:off x="457200" y="1600200"/>
            <a:ext cx="5943600" cy="4525963"/>
          </a:xfrm>
        </p:spPr>
        <p:txBody>
          <a:bodyPr>
            <a:normAutofit fontScale="92500"/>
          </a:bodyPr>
          <a:lstStyle/>
          <a:p>
            <a:r>
              <a:rPr lang="en-US" sz="2400" dirty="0"/>
              <a:t>The </a:t>
            </a:r>
            <a:r>
              <a:rPr lang="en-US" sz="2400" dirty="0" err="1"/>
              <a:t>boolean</a:t>
            </a:r>
            <a:r>
              <a:rPr lang="en-US" sz="2400" dirty="0"/>
              <a:t> expression </a:t>
            </a:r>
            <a:r>
              <a:rPr lang="en-US" sz="2400" dirty="0" smtClean="0"/>
              <a:t>(condition) is </a:t>
            </a:r>
            <a:r>
              <a:rPr lang="en-US" sz="2400" dirty="0"/>
              <a:t>evaluated before any code in the following block has </a:t>
            </a:r>
            <a:r>
              <a:rPr lang="en-US" sz="2400" dirty="0" smtClean="0"/>
              <a:t>executed.</a:t>
            </a:r>
          </a:p>
          <a:p>
            <a:r>
              <a:rPr lang="en-US" sz="2400" dirty="0" smtClean="0"/>
              <a:t>When </a:t>
            </a:r>
            <a:r>
              <a:rPr lang="en-US" sz="2400" dirty="0"/>
              <a:t>the </a:t>
            </a:r>
            <a:r>
              <a:rPr lang="en-US" sz="2400" dirty="0" err="1"/>
              <a:t>boolean</a:t>
            </a:r>
            <a:r>
              <a:rPr lang="en-US" sz="2400" dirty="0"/>
              <a:t> expression evaluates to </a:t>
            </a:r>
            <a:r>
              <a:rPr lang="en-US" sz="2400" i="1" dirty="0"/>
              <a:t>true</a:t>
            </a:r>
            <a:r>
              <a:rPr lang="en-US" sz="2400" dirty="0"/>
              <a:t>, the </a:t>
            </a:r>
            <a:r>
              <a:rPr lang="en-US" sz="2400" dirty="0" smtClean="0"/>
              <a:t>repeatable statements </a:t>
            </a:r>
            <a:r>
              <a:rPr lang="en-US" sz="2400" dirty="0"/>
              <a:t>will </a:t>
            </a:r>
            <a:r>
              <a:rPr lang="en-US" sz="2400" dirty="0" smtClean="0"/>
              <a:t>execute.</a:t>
            </a:r>
          </a:p>
          <a:p>
            <a:r>
              <a:rPr lang="en-US" sz="2400" dirty="0" smtClean="0"/>
              <a:t>Once </a:t>
            </a:r>
            <a:r>
              <a:rPr lang="en-US" sz="2400" dirty="0"/>
              <a:t>the statements have executed, control returns to the beginning of the </a:t>
            </a:r>
            <a:r>
              <a:rPr lang="en-US" sz="2400" i="1" dirty="0"/>
              <a:t>while</a:t>
            </a:r>
            <a:r>
              <a:rPr lang="en-US" sz="2400" dirty="0"/>
              <a:t> loop to check the </a:t>
            </a:r>
            <a:r>
              <a:rPr lang="en-US" sz="2400" dirty="0" err="1"/>
              <a:t>boolean</a:t>
            </a:r>
            <a:r>
              <a:rPr lang="en-US" sz="2400" dirty="0"/>
              <a:t> expression again. </a:t>
            </a:r>
            <a:endParaRPr lang="en-US" sz="2400" dirty="0" smtClean="0"/>
          </a:p>
          <a:p>
            <a:r>
              <a:rPr lang="en-US" sz="2400" dirty="0"/>
              <a:t>When the </a:t>
            </a:r>
            <a:r>
              <a:rPr lang="en-US" sz="2400" dirty="0" err="1"/>
              <a:t>boolean</a:t>
            </a:r>
            <a:r>
              <a:rPr lang="en-US" sz="2400" dirty="0"/>
              <a:t> expression evaluates to </a:t>
            </a:r>
            <a:r>
              <a:rPr lang="en-US" sz="2400" i="1" dirty="0"/>
              <a:t>false</a:t>
            </a:r>
            <a:r>
              <a:rPr lang="en-US" sz="2400" dirty="0"/>
              <a:t>, the </a:t>
            </a:r>
            <a:r>
              <a:rPr lang="en-US" sz="2400" i="1" dirty="0"/>
              <a:t>while</a:t>
            </a:r>
            <a:r>
              <a:rPr lang="en-US" sz="2400" dirty="0"/>
              <a:t> loop statements are skipped and execution begins after the closing brace of that block of </a:t>
            </a:r>
            <a:r>
              <a:rPr lang="en-US" sz="2400" dirty="0" smtClean="0"/>
              <a:t>code (</a:t>
            </a:r>
            <a:r>
              <a:rPr lang="en-US" sz="2400" dirty="0" err="1" smtClean="0"/>
              <a:t>StatementX</a:t>
            </a:r>
            <a:r>
              <a:rPr lang="en-US" sz="2400" dirty="0" smtClean="0"/>
              <a:t>).</a:t>
            </a:r>
            <a:endParaRPr lang="fi-FI" sz="2400" dirty="0"/>
          </a:p>
        </p:txBody>
      </p:sp>
      <p:sp>
        <p:nvSpPr>
          <p:cNvPr id="4" name="AutoShape 4"/>
          <p:cNvSpPr>
            <a:spLocks noChangeArrowheads="1"/>
          </p:cNvSpPr>
          <p:nvPr/>
        </p:nvSpPr>
        <p:spPr bwMode="auto">
          <a:xfrm>
            <a:off x="6631667" y="3038929"/>
            <a:ext cx="1583532" cy="863600"/>
          </a:xfrm>
          <a:prstGeom prst="flowChartDecision">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sz="2000" dirty="0" err="1"/>
              <a:t>C</a:t>
            </a:r>
            <a:r>
              <a:rPr lang="fi-FI" sz="2000" dirty="0" err="1" smtClean="0"/>
              <a:t>ondition</a:t>
            </a:r>
            <a:endParaRPr lang="fi-FI" sz="2000" dirty="0"/>
          </a:p>
        </p:txBody>
      </p:sp>
      <p:sp>
        <p:nvSpPr>
          <p:cNvPr id="5" name="Rectangle 6"/>
          <p:cNvSpPr>
            <a:spLocks noChangeArrowheads="1"/>
          </p:cNvSpPr>
          <p:nvPr/>
        </p:nvSpPr>
        <p:spPr bwMode="auto">
          <a:xfrm>
            <a:off x="6547133" y="4262891"/>
            <a:ext cx="1727200" cy="8905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sz="2000" dirty="0" err="1" smtClean="0"/>
              <a:t>Statement(s</a:t>
            </a:r>
            <a:r>
              <a:rPr lang="fi-FI" sz="2000" dirty="0" smtClean="0"/>
              <a:t>)</a:t>
            </a:r>
            <a:br>
              <a:rPr lang="fi-FI" sz="2000" dirty="0" smtClean="0"/>
            </a:br>
            <a:r>
              <a:rPr lang="fi-FI" sz="2000" dirty="0" smtClean="0"/>
              <a:t>to </a:t>
            </a:r>
            <a:r>
              <a:rPr lang="fi-FI" sz="2000" dirty="0" err="1" smtClean="0"/>
              <a:t>repeat</a:t>
            </a:r>
            <a:endParaRPr lang="fi-FI" sz="2000" dirty="0" smtClean="0"/>
          </a:p>
        </p:txBody>
      </p:sp>
      <p:sp>
        <p:nvSpPr>
          <p:cNvPr id="6" name="Rectangle 7"/>
          <p:cNvSpPr>
            <a:spLocks noChangeArrowheads="1"/>
          </p:cNvSpPr>
          <p:nvPr/>
        </p:nvSpPr>
        <p:spPr bwMode="auto">
          <a:xfrm>
            <a:off x="6559833" y="5486853"/>
            <a:ext cx="1727200" cy="7334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sz="2000" dirty="0" err="1" smtClean="0"/>
              <a:t>StatementX</a:t>
            </a:r>
            <a:endParaRPr lang="fi-FI" sz="2000" dirty="0"/>
          </a:p>
        </p:txBody>
      </p:sp>
      <p:cxnSp>
        <p:nvCxnSpPr>
          <p:cNvPr id="7" name="AutoShape 8"/>
          <p:cNvCxnSpPr>
            <a:cxnSpLocks noChangeShapeType="1"/>
            <a:stCxn id="5" idx="1"/>
            <a:endCxn id="4" idx="1"/>
          </p:cNvCxnSpPr>
          <p:nvPr/>
        </p:nvCxnSpPr>
        <p:spPr bwMode="auto">
          <a:xfrm rot="10800000" flipH="1">
            <a:off x="6547133" y="3470729"/>
            <a:ext cx="84534" cy="1237456"/>
          </a:xfrm>
          <a:prstGeom prst="bentConnector3">
            <a:avLst>
              <a:gd name="adj1" fmla="val -27042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a:stCxn id="4" idx="2"/>
            <a:endCxn id="5" idx="0"/>
          </p:cNvCxnSpPr>
          <p:nvPr/>
        </p:nvCxnSpPr>
        <p:spPr bwMode="auto">
          <a:xfrm flipH="1">
            <a:off x="7410733" y="3902529"/>
            <a:ext cx="12700"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 name="AutoShape 11"/>
          <p:cNvCxnSpPr>
            <a:cxnSpLocks noChangeShapeType="1"/>
            <a:stCxn id="4" idx="3"/>
            <a:endCxn id="6" idx="3"/>
          </p:cNvCxnSpPr>
          <p:nvPr/>
        </p:nvCxnSpPr>
        <p:spPr bwMode="auto">
          <a:xfrm>
            <a:off x="8215199" y="3470729"/>
            <a:ext cx="71834" cy="2382837"/>
          </a:xfrm>
          <a:prstGeom prst="bentConnector3">
            <a:avLst>
              <a:gd name="adj1" fmla="val 41823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 name="Text Box 13"/>
          <p:cNvSpPr txBox="1">
            <a:spLocks noChangeArrowheads="1"/>
          </p:cNvSpPr>
          <p:nvPr/>
        </p:nvSpPr>
        <p:spPr bwMode="auto">
          <a:xfrm>
            <a:off x="8563258" y="4267654"/>
            <a:ext cx="562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sz="1400" i="1" dirty="0" err="1" smtClean="0"/>
              <a:t>false</a:t>
            </a:r>
            <a:endParaRPr lang="fi-FI" sz="1400" i="1" dirty="0"/>
          </a:p>
        </p:txBody>
      </p:sp>
      <p:sp>
        <p:nvSpPr>
          <p:cNvPr id="11" name="Text Box 14"/>
          <p:cNvSpPr txBox="1">
            <a:spLocks noChangeArrowheads="1"/>
          </p:cNvSpPr>
          <p:nvPr/>
        </p:nvSpPr>
        <p:spPr bwMode="auto">
          <a:xfrm>
            <a:off x="7555196" y="3902529"/>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sz="1400" i="1" dirty="0" err="1" smtClean="0"/>
              <a:t>true</a:t>
            </a:r>
            <a:endParaRPr lang="fi-FI" sz="1400" i="1" dirty="0"/>
          </a:p>
        </p:txBody>
      </p:sp>
      <p:sp>
        <p:nvSpPr>
          <p:cNvPr id="12" name="Line 15"/>
          <p:cNvSpPr>
            <a:spLocks noChangeShapeType="1"/>
          </p:cNvSpPr>
          <p:nvPr/>
        </p:nvSpPr>
        <p:spPr bwMode="auto">
          <a:xfrm>
            <a:off x="7423433" y="2607129"/>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Tree>
    <p:extLst>
      <p:ext uri="{BB962C8B-B14F-4D97-AF65-F5344CB8AC3E}">
        <p14:creationId xmlns:p14="http://schemas.microsoft.com/office/powerpoint/2010/main" val="23012169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While</a:t>
            </a:r>
            <a:r>
              <a:rPr lang="fi-FI" dirty="0" smtClean="0"/>
              <a:t> </a:t>
            </a:r>
            <a:r>
              <a:rPr lang="fi-FI" dirty="0" err="1" smtClean="0"/>
              <a:t>loop</a:t>
            </a:r>
            <a:endParaRPr lang="fi-FI" dirty="0"/>
          </a:p>
        </p:txBody>
      </p:sp>
      <p:sp>
        <p:nvSpPr>
          <p:cNvPr id="3" name="Sisällön paikkamerkki 2"/>
          <p:cNvSpPr>
            <a:spLocks noGrp="1"/>
          </p:cNvSpPr>
          <p:nvPr>
            <p:ph idx="1"/>
          </p:nvPr>
        </p:nvSpPr>
        <p:spPr>
          <a:xfrm>
            <a:off x="457200" y="1600200"/>
            <a:ext cx="4648200" cy="4525963"/>
          </a:xfrm>
        </p:spPr>
        <p:txBody>
          <a:bodyPr>
            <a:normAutofit/>
          </a:bodyPr>
          <a:lstStyle/>
          <a:p>
            <a:r>
              <a:rPr lang="fi-FI" sz="2400" dirty="0" smtClean="0"/>
              <a:t>In the </a:t>
            </a:r>
            <a:r>
              <a:rPr lang="fi-FI" sz="2400" dirty="0" err="1" smtClean="0"/>
              <a:t>while</a:t>
            </a:r>
            <a:r>
              <a:rPr lang="fi-FI" sz="2400" dirty="0" smtClean="0"/>
              <a:t> </a:t>
            </a:r>
            <a:r>
              <a:rPr lang="fi-FI" sz="2400" dirty="0" err="1" smtClean="0"/>
              <a:t>loop</a:t>
            </a:r>
            <a:r>
              <a:rPr lang="fi-FI" sz="2400" dirty="0" smtClean="0"/>
              <a:t> the </a:t>
            </a:r>
            <a:r>
              <a:rPr lang="fi-FI" sz="2400" dirty="0" err="1" smtClean="0"/>
              <a:t>condition</a:t>
            </a:r>
            <a:r>
              <a:rPr lang="fi-FI" sz="2400" dirty="0" smtClean="0"/>
              <a:t> </a:t>
            </a:r>
            <a:r>
              <a:rPr lang="fi-FI" sz="2400" dirty="0" err="1" smtClean="0"/>
              <a:t>expression</a:t>
            </a:r>
            <a:r>
              <a:rPr lang="fi-FI" sz="2400" dirty="0" smtClean="0"/>
              <a:t> is </a:t>
            </a:r>
            <a:r>
              <a:rPr lang="fi-FI" sz="2400" dirty="0" err="1" smtClean="0"/>
              <a:t>executed</a:t>
            </a:r>
            <a:r>
              <a:rPr lang="fi-FI" sz="2400" dirty="0" smtClean="0"/>
              <a:t> </a:t>
            </a:r>
            <a:r>
              <a:rPr lang="fi-FI" sz="2400" dirty="0" err="1" smtClean="0"/>
              <a:t>first</a:t>
            </a:r>
            <a:endParaRPr lang="fi-FI" sz="2400" dirty="0" smtClean="0"/>
          </a:p>
          <a:p>
            <a:pPr lvl="1"/>
            <a:r>
              <a:rPr lang="fi-FI" sz="2000" dirty="0" err="1" smtClean="0"/>
              <a:t>while</a:t>
            </a:r>
            <a:r>
              <a:rPr lang="fi-FI" sz="2000" dirty="0" smtClean="0"/>
              <a:t> (</a:t>
            </a:r>
            <a:r>
              <a:rPr lang="fi-FI" sz="2000" dirty="0" err="1" smtClean="0"/>
              <a:t>condition</a:t>
            </a:r>
            <a:r>
              <a:rPr lang="fi-FI" sz="2000" dirty="0" smtClean="0"/>
              <a:t>) </a:t>
            </a:r>
            <a:r>
              <a:rPr lang="fi-FI" sz="2000" dirty="0" err="1" smtClean="0"/>
              <a:t>statement</a:t>
            </a:r>
            <a:endParaRPr lang="fi-FI" sz="2000" dirty="0" smtClean="0"/>
          </a:p>
          <a:p>
            <a:r>
              <a:rPr lang="fi-FI" sz="2400" dirty="0" err="1" smtClean="0"/>
              <a:t>Often</a:t>
            </a:r>
            <a:r>
              <a:rPr lang="fi-FI" sz="2400" dirty="0" smtClean="0"/>
              <a:t> </a:t>
            </a:r>
            <a:r>
              <a:rPr lang="fi-FI" sz="2400" dirty="0" err="1" smtClean="0"/>
              <a:t>there</a:t>
            </a:r>
            <a:r>
              <a:rPr lang="fi-FI" sz="2400" dirty="0" smtClean="0"/>
              <a:t> </a:t>
            </a:r>
            <a:r>
              <a:rPr lang="fi-FI" sz="2400" dirty="0" err="1" smtClean="0"/>
              <a:t>are</a:t>
            </a:r>
            <a:r>
              <a:rPr lang="fi-FI" sz="2400" dirty="0" smtClean="0"/>
              <a:t> </a:t>
            </a:r>
            <a:r>
              <a:rPr lang="fi-FI" sz="2400" dirty="0" err="1" smtClean="0"/>
              <a:t>several</a:t>
            </a:r>
            <a:r>
              <a:rPr lang="fi-FI" sz="2400" dirty="0" smtClean="0"/>
              <a:t> </a:t>
            </a:r>
            <a:r>
              <a:rPr lang="fi-FI" sz="2400" dirty="0" err="1" smtClean="0"/>
              <a:t>statements</a:t>
            </a:r>
            <a:r>
              <a:rPr lang="fi-FI" sz="2400" dirty="0" smtClean="0"/>
              <a:t> to </a:t>
            </a:r>
            <a:r>
              <a:rPr lang="fi-FI" sz="2400" dirty="0" err="1" smtClean="0"/>
              <a:t>repeat</a:t>
            </a:r>
            <a:endParaRPr lang="fi-FI" sz="2400" dirty="0" smtClean="0"/>
          </a:p>
          <a:p>
            <a:pPr lvl="1"/>
            <a:r>
              <a:rPr lang="fi-FI" sz="2000" dirty="0" err="1" smtClean="0"/>
              <a:t>while</a:t>
            </a:r>
            <a:r>
              <a:rPr lang="fi-FI" sz="2000" dirty="0" smtClean="0"/>
              <a:t> (</a:t>
            </a:r>
            <a:r>
              <a:rPr lang="fi-FI" sz="2000" dirty="0" err="1" smtClean="0"/>
              <a:t>condition</a:t>
            </a:r>
            <a:r>
              <a:rPr lang="fi-FI" sz="2000" dirty="0" smtClean="0"/>
              <a:t>)</a:t>
            </a:r>
            <a:br>
              <a:rPr lang="fi-FI" sz="2000" dirty="0" smtClean="0"/>
            </a:br>
            <a:r>
              <a:rPr lang="fi-FI" sz="2000" dirty="0" smtClean="0"/>
              <a:t>{</a:t>
            </a:r>
            <a:br>
              <a:rPr lang="fi-FI" sz="2000" dirty="0" smtClean="0"/>
            </a:br>
            <a:r>
              <a:rPr lang="fi-FI" sz="2000" dirty="0" smtClean="0"/>
              <a:t>	statement1;</a:t>
            </a:r>
            <a:br>
              <a:rPr lang="fi-FI" sz="2000" dirty="0" smtClean="0"/>
            </a:br>
            <a:r>
              <a:rPr lang="fi-FI" sz="2000" dirty="0" smtClean="0"/>
              <a:t>   statement2;</a:t>
            </a:r>
            <a:br>
              <a:rPr lang="fi-FI" sz="2000" dirty="0" smtClean="0"/>
            </a:br>
            <a:r>
              <a:rPr lang="fi-FI" sz="2000" dirty="0" smtClean="0"/>
              <a:t>}</a:t>
            </a:r>
            <a:br>
              <a:rPr lang="fi-FI" sz="2000" dirty="0" smtClean="0"/>
            </a:br>
            <a:r>
              <a:rPr lang="fi-FI" sz="2000" dirty="0" err="1" smtClean="0"/>
              <a:t>statementX</a:t>
            </a:r>
            <a:endParaRPr lang="fi-FI" sz="2000" dirty="0" smtClean="0"/>
          </a:p>
        </p:txBody>
      </p:sp>
      <p:sp>
        <p:nvSpPr>
          <p:cNvPr id="4" name="AutoShape 4"/>
          <p:cNvSpPr>
            <a:spLocks noChangeArrowheads="1"/>
          </p:cNvSpPr>
          <p:nvPr/>
        </p:nvSpPr>
        <p:spPr bwMode="auto">
          <a:xfrm>
            <a:off x="5809058" y="2457450"/>
            <a:ext cx="1583532" cy="863600"/>
          </a:xfrm>
          <a:prstGeom prst="flowChartDecision">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sz="2000" dirty="0" err="1"/>
              <a:t>C</a:t>
            </a:r>
            <a:r>
              <a:rPr lang="fi-FI" sz="2000" dirty="0" err="1" smtClean="0"/>
              <a:t>ondition</a:t>
            </a:r>
            <a:endParaRPr lang="fi-FI" sz="2000" dirty="0"/>
          </a:p>
        </p:txBody>
      </p:sp>
      <p:sp>
        <p:nvSpPr>
          <p:cNvPr id="5" name="Rectangle 6"/>
          <p:cNvSpPr>
            <a:spLocks noChangeArrowheads="1"/>
          </p:cNvSpPr>
          <p:nvPr/>
        </p:nvSpPr>
        <p:spPr bwMode="auto">
          <a:xfrm>
            <a:off x="5724524" y="3681412"/>
            <a:ext cx="1727200" cy="8905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sz="2000" dirty="0" err="1" smtClean="0"/>
              <a:t>Statement(s</a:t>
            </a:r>
            <a:r>
              <a:rPr lang="fi-FI" sz="2000" dirty="0" smtClean="0"/>
              <a:t>)</a:t>
            </a:r>
            <a:br>
              <a:rPr lang="fi-FI" sz="2000" dirty="0" smtClean="0"/>
            </a:br>
            <a:r>
              <a:rPr lang="fi-FI" sz="2000" dirty="0" smtClean="0"/>
              <a:t>to </a:t>
            </a:r>
            <a:r>
              <a:rPr lang="fi-FI" sz="2000" dirty="0" err="1" smtClean="0"/>
              <a:t>repeat</a:t>
            </a:r>
            <a:endParaRPr lang="fi-FI" sz="2000" dirty="0" smtClean="0"/>
          </a:p>
        </p:txBody>
      </p:sp>
      <p:sp>
        <p:nvSpPr>
          <p:cNvPr id="6" name="Rectangle 7"/>
          <p:cNvSpPr>
            <a:spLocks noChangeArrowheads="1"/>
          </p:cNvSpPr>
          <p:nvPr/>
        </p:nvSpPr>
        <p:spPr bwMode="auto">
          <a:xfrm>
            <a:off x="5737224" y="4905374"/>
            <a:ext cx="1727200" cy="7334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fi-FI" sz="2000" dirty="0" err="1" smtClean="0"/>
              <a:t>StatementX</a:t>
            </a:r>
            <a:endParaRPr lang="fi-FI" sz="2000" dirty="0"/>
          </a:p>
        </p:txBody>
      </p:sp>
      <p:cxnSp>
        <p:nvCxnSpPr>
          <p:cNvPr id="7" name="AutoShape 8"/>
          <p:cNvCxnSpPr>
            <a:cxnSpLocks noChangeShapeType="1"/>
            <a:stCxn id="5" idx="1"/>
            <a:endCxn id="4" idx="1"/>
          </p:cNvCxnSpPr>
          <p:nvPr/>
        </p:nvCxnSpPr>
        <p:spPr bwMode="auto">
          <a:xfrm rot="10800000" flipH="1">
            <a:off x="5724524" y="2889250"/>
            <a:ext cx="84534" cy="1237456"/>
          </a:xfrm>
          <a:prstGeom prst="bentConnector3">
            <a:avLst>
              <a:gd name="adj1" fmla="val -27042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a:stCxn id="4" idx="2"/>
            <a:endCxn id="5" idx="0"/>
          </p:cNvCxnSpPr>
          <p:nvPr/>
        </p:nvCxnSpPr>
        <p:spPr bwMode="auto">
          <a:xfrm flipH="1">
            <a:off x="6588124" y="3321050"/>
            <a:ext cx="12700"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 name="AutoShape 11"/>
          <p:cNvCxnSpPr>
            <a:cxnSpLocks noChangeShapeType="1"/>
            <a:stCxn id="4" idx="3"/>
            <a:endCxn id="6" idx="3"/>
          </p:cNvCxnSpPr>
          <p:nvPr/>
        </p:nvCxnSpPr>
        <p:spPr bwMode="auto">
          <a:xfrm>
            <a:off x="7392590" y="2889250"/>
            <a:ext cx="71834" cy="2382837"/>
          </a:xfrm>
          <a:prstGeom prst="bentConnector3">
            <a:avLst>
              <a:gd name="adj1" fmla="val 41823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 name="Text Box 13"/>
          <p:cNvSpPr txBox="1">
            <a:spLocks noChangeArrowheads="1"/>
          </p:cNvSpPr>
          <p:nvPr/>
        </p:nvSpPr>
        <p:spPr bwMode="auto">
          <a:xfrm>
            <a:off x="7740649" y="3686175"/>
            <a:ext cx="562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sz="1400" i="1" dirty="0" err="1" smtClean="0"/>
              <a:t>false</a:t>
            </a:r>
            <a:endParaRPr lang="fi-FI" sz="1400" i="1" dirty="0"/>
          </a:p>
        </p:txBody>
      </p:sp>
      <p:sp>
        <p:nvSpPr>
          <p:cNvPr id="11" name="Text Box 14"/>
          <p:cNvSpPr txBox="1">
            <a:spLocks noChangeArrowheads="1"/>
          </p:cNvSpPr>
          <p:nvPr/>
        </p:nvSpPr>
        <p:spPr bwMode="auto">
          <a:xfrm>
            <a:off x="6732587" y="3321050"/>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sz="1400" i="1" dirty="0" err="1" smtClean="0"/>
              <a:t>true</a:t>
            </a:r>
            <a:endParaRPr lang="fi-FI" sz="1400" i="1" dirty="0"/>
          </a:p>
        </p:txBody>
      </p:sp>
      <p:sp>
        <p:nvSpPr>
          <p:cNvPr id="12" name="Line 15"/>
          <p:cNvSpPr>
            <a:spLocks noChangeShapeType="1"/>
          </p:cNvSpPr>
          <p:nvPr/>
        </p:nvSpPr>
        <p:spPr bwMode="auto">
          <a:xfrm>
            <a:off x="6600824" y="202565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Tree>
    <p:extLst>
      <p:ext uri="{BB962C8B-B14F-4D97-AF65-F5344CB8AC3E}">
        <p14:creationId xmlns:p14="http://schemas.microsoft.com/office/powerpoint/2010/main" val="3094700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Incrementing</a:t>
            </a:r>
            <a:r>
              <a:rPr lang="fi-FI" dirty="0" smtClean="0"/>
              <a:t> a </a:t>
            </a:r>
            <a:r>
              <a:rPr lang="fi-FI" dirty="0" err="1" smtClean="0"/>
              <a:t>number</a:t>
            </a:r>
            <a:endParaRPr lang="fi-FI" dirty="0"/>
          </a:p>
        </p:txBody>
      </p:sp>
      <p:sp>
        <p:nvSpPr>
          <p:cNvPr id="3" name="Sisällön paikkamerkki 2"/>
          <p:cNvSpPr>
            <a:spLocks noGrp="1"/>
          </p:cNvSpPr>
          <p:nvPr>
            <p:ph idx="1"/>
          </p:nvPr>
        </p:nvSpPr>
        <p:spPr/>
        <p:txBody>
          <a:bodyPr>
            <a:normAutofit lnSpcReduction="10000"/>
          </a:bodyPr>
          <a:lstStyle/>
          <a:p>
            <a:r>
              <a:rPr lang="fi-FI" sz="2800" dirty="0" smtClean="0"/>
              <a:t>The </a:t>
            </a:r>
            <a:r>
              <a:rPr lang="fi-FI" sz="2800" dirty="0" err="1" smtClean="0"/>
              <a:t>following</a:t>
            </a:r>
            <a:r>
              <a:rPr lang="fi-FI" sz="2800" dirty="0" smtClean="0"/>
              <a:t> </a:t>
            </a:r>
            <a:r>
              <a:rPr lang="fi-FI" sz="2800" dirty="0" err="1" smtClean="0"/>
              <a:t>code</a:t>
            </a:r>
            <a:r>
              <a:rPr lang="fi-FI" sz="2800" dirty="0" smtClean="0"/>
              <a:t> </a:t>
            </a:r>
            <a:r>
              <a:rPr lang="fi-FI" sz="2800" dirty="0" err="1" smtClean="0"/>
              <a:t>writes</a:t>
            </a:r>
            <a:r>
              <a:rPr lang="fi-FI" sz="2800" dirty="0" smtClean="0"/>
              <a:t> the </a:t>
            </a:r>
            <a:r>
              <a:rPr lang="fi-FI" sz="2800" dirty="0" err="1" smtClean="0"/>
              <a:t>numbers</a:t>
            </a:r>
            <a:r>
              <a:rPr lang="fi-FI" sz="2800" dirty="0" smtClean="0"/>
              <a:t> </a:t>
            </a:r>
            <a:r>
              <a:rPr lang="fi-FI" sz="2800" dirty="0" err="1" smtClean="0"/>
              <a:t>from</a:t>
            </a:r>
            <a:r>
              <a:rPr lang="fi-FI" sz="2800" dirty="0" smtClean="0"/>
              <a:t> 0 to 4</a:t>
            </a:r>
          </a:p>
          <a:p>
            <a:endParaRPr lang="fi-FI" sz="2800" dirty="0"/>
          </a:p>
          <a:p>
            <a:endParaRPr lang="fi-FI" sz="2800" dirty="0" smtClean="0"/>
          </a:p>
          <a:p>
            <a:endParaRPr lang="fi-FI" sz="2800" dirty="0"/>
          </a:p>
          <a:p>
            <a:endParaRPr lang="fi-FI" sz="2800" dirty="0" smtClean="0"/>
          </a:p>
          <a:p>
            <a:r>
              <a:rPr lang="fi-FI" sz="2800" dirty="0" smtClean="0"/>
              <a:t>The </a:t>
            </a:r>
            <a:r>
              <a:rPr lang="fi-FI" sz="2800" dirty="0" err="1" smtClean="0"/>
              <a:t>statement</a:t>
            </a:r>
            <a:r>
              <a:rPr lang="fi-FI" sz="2800" dirty="0" smtClean="0"/>
              <a:t> </a:t>
            </a:r>
            <a:r>
              <a:rPr lang="fi-FI" sz="2800" i="1" dirty="0" err="1" smtClean="0"/>
              <a:t>number</a:t>
            </a:r>
            <a:r>
              <a:rPr lang="fi-FI" sz="2800" i="1" dirty="0" smtClean="0"/>
              <a:t> = </a:t>
            </a:r>
            <a:r>
              <a:rPr lang="fi-FI" sz="2800" i="1" dirty="0" err="1" smtClean="0"/>
              <a:t>number</a:t>
            </a:r>
            <a:r>
              <a:rPr lang="fi-FI" sz="2800" i="1" dirty="0" smtClean="0"/>
              <a:t> + 1</a:t>
            </a:r>
            <a:r>
              <a:rPr lang="fi-FI" sz="2800" dirty="0" smtClean="0"/>
              <a:t> </a:t>
            </a:r>
            <a:r>
              <a:rPr lang="fi-FI" sz="2800" dirty="0" err="1" smtClean="0"/>
              <a:t>adds</a:t>
            </a:r>
            <a:r>
              <a:rPr lang="fi-FI" sz="2800" dirty="0" smtClean="0"/>
              <a:t> 1 to the </a:t>
            </a:r>
            <a:r>
              <a:rPr lang="fi-FI" sz="2800" dirty="0" err="1" smtClean="0"/>
              <a:t>previous</a:t>
            </a:r>
            <a:r>
              <a:rPr lang="fi-FI" sz="2800" dirty="0" smtClean="0"/>
              <a:t> </a:t>
            </a:r>
            <a:r>
              <a:rPr lang="fi-FI" sz="2800" dirty="0" err="1" smtClean="0"/>
              <a:t>value</a:t>
            </a:r>
            <a:r>
              <a:rPr lang="fi-FI" sz="2800" dirty="0" smtClean="0"/>
              <a:t> of the </a:t>
            </a:r>
            <a:r>
              <a:rPr lang="fi-FI" sz="2800" dirty="0" err="1" smtClean="0"/>
              <a:t>variable</a:t>
            </a:r>
            <a:r>
              <a:rPr lang="fi-FI" sz="2800" dirty="0" smtClean="0"/>
              <a:t> </a:t>
            </a:r>
            <a:r>
              <a:rPr lang="fi-FI" sz="2800" dirty="0" err="1" smtClean="0"/>
              <a:t>number</a:t>
            </a:r>
            <a:r>
              <a:rPr lang="fi-FI" sz="2800" dirty="0" smtClean="0"/>
              <a:t>.</a:t>
            </a:r>
          </a:p>
          <a:p>
            <a:r>
              <a:rPr lang="fi-FI" sz="2800" dirty="0" smtClean="0"/>
              <a:t>The </a:t>
            </a:r>
            <a:r>
              <a:rPr lang="fi-FI" sz="2800" dirty="0" err="1" smtClean="0"/>
              <a:t>following</a:t>
            </a:r>
            <a:r>
              <a:rPr lang="fi-FI" sz="2800" dirty="0" smtClean="0"/>
              <a:t> </a:t>
            </a:r>
            <a:r>
              <a:rPr lang="fi-FI" sz="2800" dirty="0" err="1" smtClean="0"/>
              <a:t>statetements</a:t>
            </a:r>
            <a:r>
              <a:rPr lang="fi-FI" sz="2800" dirty="0" smtClean="0"/>
              <a:t> </a:t>
            </a:r>
            <a:r>
              <a:rPr lang="fi-FI" sz="2800" dirty="0" err="1" smtClean="0"/>
              <a:t>do</a:t>
            </a:r>
            <a:r>
              <a:rPr lang="fi-FI" sz="2800" dirty="0" smtClean="0"/>
              <a:t> the </a:t>
            </a:r>
            <a:r>
              <a:rPr lang="fi-FI" sz="2800" dirty="0" err="1" smtClean="0"/>
              <a:t>same</a:t>
            </a:r>
            <a:r>
              <a:rPr lang="fi-FI" sz="2800" dirty="0" smtClean="0"/>
              <a:t> </a:t>
            </a:r>
            <a:r>
              <a:rPr lang="fi-FI" sz="2800" dirty="0" err="1" smtClean="0"/>
              <a:t>thing</a:t>
            </a:r>
            <a:endParaRPr lang="fi-FI" sz="2800" dirty="0" smtClean="0"/>
          </a:p>
          <a:p>
            <a:pPr lvl="1"/>
            <a:r>
              <a:rPr lang="fi-FI" sz="2400" dirty="0" err="1" smtClean="0"/>
              <a:t>number</a:t>
            </a:r>
            <a:r>
              <a:rPr lang="fi-FI" sz="2400" dirty="0" smtClean="0"/>
              <a:t> += 1;</a:t>
            </a:r>
          </a:p>
          <a:p>
            <a:pPr lvl="1"/>
            <a:r>
              <a:rPr lang="fi-FI" sz="2400" dirty="0" err="1" smtClean="0"/>
              <a:t>number</a:t>
            </a:r>
            <a:r>
              <a:rPr lang="fi-FI" sz="2400" dirty="0" smtClean="0"/>
              <a:t>++; </a:t>
            </a:r>
            <a:endParaRPr lang="fi-FI"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376246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922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smtClean="0"/>
              <a:t>Increment</a:t>
            </a:r>
            <a:r>
              <a:rPr lang="fi-FI" dirty="0" smtClean="0"/>
              <a:t> and </a:t>
            </a:r>
            <a:r>
              <a:rPr lang="fi-FI" dirty="0" err="1" smtClean="0"/>
              <a:t>decrement</a:t>
            </a:r>
            <a:r>
              <a:rPr lang="fi-FI" dirty="0"/>
              <a:t> </a:t>
            </a:r>
            <a:r>
              <a:rPr lang="fi-FI" dirty="0" err="1" smtClean="0"/>
              <a:t>operators</a:t>
            </a:r>
            <a:endParaRPr lang="fi-FI" dirty="0"/>
          </a:p>
        </p:txBody>
      </p:sp>
      <p:sp>
        <p:nvSpPr>
          <p:cNvPr id="3" name="Sisällön paikkamerkki 2"/>
          <p:cNvSpPr>
            <a:spLocks noGrp="1"/>
          </p:cNvSpPr>
          <p:nvPr>
            <p:ph idx="1"/>
          </p:nvPr>
        </p:nvSpPr>
        <p:spPr/>
        <p:txBody>
          <a:bodyPr>
            <a:normAutofit fontScale="92500" lnSpcReduction="10000"/>
          </a:bodyPr>
          <a:lstStyle/>
          <a:p>
            <a:pPr lvl="1"/>
            <a:r>
              <a:rPr lang="fi-FI" dirty="0" smtClean="0"/>
              <a:t>x++</a:t>
            </a:r>
          </a:p>
          <a:p>
            <a:pPr lvl="1"/>
            <a:r>
              <a:rPr lang="fi-FI" dirty="0" smtClean="0"/>
              <a:t>++x</a:t>
            </a:r>
          </a:p>
          <a:p>
            <a:pPr lvl="1"/>
            <a:r>
              <a:rPr lang="fi-FI" dirty="0" smtClean="0"/>
              <a:t>x--</a:t>
            </a:r>
          </a:p>
          <a:p>
            <a:pPr lvl="1"/>
            <a:r>
              <a:rPr lang="fi-FI" dirty="0" smtClean="0"/>
              <a:t>--x</a:t>
            </a:r>
          </a:p>
          <a:p>
            <a:r>
              <a:rPr lang="fi-FI" dirty="0" err="1" smtClean="0"/>
              <a:t>Try</a:t>
            </a:r>
            <a:r>
              <a:rPr lang="fi-FI" dirty="0" smtClean="0"/>
              <a:t> the </a:t>
            </a:r>
            <a:r>
              <a:rPr lang="fi-FI" dirty="0" err="1" smtClean="0"/>
              <a:t>following</a:t>
            </a:r>
            <a:endParaRPr lang="fi-FI" dirty="0" smtClean="0"/>
          </a:p>
          <a:p>
            <a:pPr lvl="1"/>
            <a:r>
              <a:rPr lang="fi-FI" dirty="0" err="1" smtClean="0"/>
              <a:t>int</a:t>
            </a:r>
            <a:r>
              <a:rPr lang="fi-FI" dirty="0" smtClean="0"/>
              <a:t> x = 5;</a:t>
            </a:r>
          </a:p>
          <a:p>
            <a:pPr lvl="1"/>
            <a:r>
              <a:rPr lang="fi-FI" dirty="0" err="1" smtClean="0"/>
              <a:t>int</a:t>
            </a:r>
            <a:r>
              <a:rPr lang="fi-FI" dirty="0" smtClean="0"/>
              <a:t> y = x++;</a:t>
            </a:r>
          </a:p>
          <a:p>
            <a:r>
              <a:rPr lang="fi-FI" dirty="0" smtClean="0"/>
              <a:t>And</a:t>
            </a:r>
          </a:p>
          <a:p>
            <a:pPr lvl="1"/>
            <a:r>
              <a:rPr lang="fi-FI" dirty="0" err="1" smtClean="0"/>
              <a:t>int</a:t>
            </a:r>
            <a:r>
              <a:rPr lang="fi-FI" dirty="0" smtClean="0"/>
              <a:t> x = 5;</a:t>
            </a:r>
          </a:p>
          <a:p>
            <a:pPr lvl="1"/>
            <a:r>
              <a:rPr lang="fi-FI" dirty="0" err="1" smtClean="0"/>
              <a:t>Int</a:t>
            </a:r>
            <a:r>
              <a:rPr lang="fi-FI" dirty="0" smtClean="0"/>
              <a:t> y = ++x;</a:t>
            </a:r>
          </a:p>
        </p:txBody>
      </p:sp>
    </p:spTree>
    <p:extLst>
      <p:ext uri="{BB962C8B-B14F-4D97-AF65-F5344CB8AC3E}">
        <p14:creationId xmlns:p14="http://schemas.microsoft.com/office/powerpoint/2010/main" val="10660900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Assignment</a:t>
            </a:r>
            <a:r>
              <a:rPr lang="fi-FI" dirty="0" smtClean="0"/>
              <a:t> </a:t>
            </a:r>
            <a:r>
              <a:rPr lang="fi-FI" dirty="0" err="1" smtClean="0"/>
              <a:t>operators</a:t>
            </a:r>
            <a:endParaRPr lang="fi-FI" dirty="0"/>
          </a:p>
        </p:txBody>
      </p:sp>
      <p:sp>
        <p:nvSpPr>
          <p:cNvPr id="3" name="Sisällön paikkamerkki 2"/>
          <p:cNvSpPr>
            <a:spLocks noGrp="1"/>
          </p:cNvSpPr>
          <p:nvPr>
            <p:ph idx="1"/>
          </p:nvPr>
        </p:nvSpPr>
        <p:spPr/>
        <p:txBody>
          <a:bodyPr/>
          <a:lstStyle/>
          <a:p>
            <a:r>
              <a:rPr lang="fi-FI" dirty="0" err="1" smtClean="0"/>
              <a:t>Expression</a:t>
            </a:r>
            <a:endParaRPr lang="fi-FI" dirty="0" smtClean="0"/>
          </a:p>
          <a:p>
            <a:pPr marL="457200" lvl="1" indent="0">
              <a:buNone/>
            </a:pPr>
            <a:r>
              <a:rPr lang="fi-FI" dirty="0" smtClean="0"/>
              <a:t>i = i + 2</a:t>
            </a:r>
            <a:br>
              <a:rPr lang="fi-FI" dirty="0" smtClean="0"/>
            </a:br>
            <a:r>
              <a:rPr lang="fi-FI" dirty="0" err="1" smtClean="0"/>
              <a:t>adds</a:t>
            </a:r>
            <a:r>
              <a:rPr lang="fi-FI" dirty="0" smtClean="0"/>
              <a:t> 2 to the </a:t>
            </a:r>
            <a:r>
              <a:rPr lang="fi-FI" dirty="0" err="1" smtClean="0"/>
              <a:t>previous</a:t>
            </a:r>
            <a:r>
              <a:rPr lang="fi-FI" dirty="0" smtClean="0"/>
              <a:t> </a:t>
            </a:r>
            <a:r>
              <a:rPr lang="fi-FI" dirty="0" err="1" smtClean="0"/>
              <a:t>value</a:t>
            </a:r>
            <a:r>
              <a:rPr lang="fi-FI" dirty="0" smtClean="0"/>
              <a:t> of the </a:t>
            </a:r>
            <a:r>
              <a:rPr lang="fi-FI" dirty="0" err="1" smtClean="0"/>
              <a:t>variable</a:t>
            </a:r>
            <a:r>
              <a:rPr lang="fi-FI" dirty="0" smtClean="0"/>
              <a:t> i</a:t>
            </a:r>
          </a:p>
          <a:p>
            <a:r>
              <a:rPr lang="fi-FI" dirty="0" err="1" smtClean="0"/>
              <a:t>This</a:t>
            </a:r>
            <a:r>
              <a:rPr lang="fi-FI" dirty="0" smtClean="0"/>
              <a:t> </a:t>
            </a:r>
            <a:r>
              <a:rPr lang="fi-FI" dirty="0" err="1" smtClean="0"/>
              <a:t>expression</a:t>
            </a:r>
            <a:r>
              <a:rPr lang="fi-FI" dirty="0" smtClean="0"/>
              <a:t> </a:t>
            </a:r>
            <a:r>
              <a:rPr lang="fi-FI" dirty="0" err="1" smtClean="0"/>
              <a:t>can</a:t>
            </a:r>
            <a:r>
              <a:rPr lang="fi-FI" dirty="0" smtClean="0"/>
              <a:t> </a:t>
            </a:r>
            <a:r>
              <a:rPr lang="fi-FI" dirty="0" err="1" smtClean="0"/>
              <a:t>be</a:t>
            </a:r>
            <a:r>
              <a:rPr lang="fi-FI" dirty="0" smtClean="0"/>
              <a:t> </a:t>
            </a:r>
            <a:r>
              <a:rPr lang="fi-FI" dirty="0" err="1" smtClean="0"/>
              <a:t>written</a:t>
            </a:r>
            <a:r>
              <a:rPr lang="fi-FI" dirty="0" smtClean="0"/>
              <a:t> </a:t>
            </a:r>
            <a:r>
              <a:rPr lang="fi-FI" dirty="0" err="1" smtClean="0"/>
              <a:t>also</a:t>
            </a:r>
            <a:r>
              <a:rPr lang="fi-FI" dirty="0" smtClean="0"/>
              <a:t> in the </a:t>
            </a:r>
            <a:r>
              <a:rPr lang="fi-FI" dirty="0" err="1" smtClean="0"/>
              <a:t>compressed</a:t>
            </a:r>
            <a:r>
              <a:rPr lang="fi-FI" dirty="0" smtClean="0"/>
              <a:t> </a:t>
            </a:r>
            <a:r>
              <a:rPr lang="fi-FI" dirty="0" err="1" smtClean="0"/>
              <a:t>form</a:t>
            </a:r>
            <a:r>
              <a:rPr lang="fi-FI" dirty="0" smtClean="0"/>
              <a:t>:</a:t>
            </a:r>
            <a:br>
              <a:rPr lang="fi-FI" dirty="0" smtClean="0"/>
            </a:br>
            <a:r>
              <a:rPr lang="fi-FI" dirty="0" smtClean="0"/>
              <a:t>i += 2</a:t>
            </a:r>
          </a:p>
          <a:p>
            <a:r>
              <a:rPr lang="fi-FI" dirty="0" smtClean="0"/>
              <a:t>The </a:t>
            </a:r>
            <a:r>
              <a:rPr lang="fi-FI" dirty="0" err="1" smtClean="0"/>
              <a:t>operator</a:t>
            </a:r>
            <a:r>
              <a:rPr lang="fi-FI" dirty="0" smtClean="0"/>
              <a:t> += is </a:t>
            </a:r>
            <a:r>
              <a:rPr lang="fi-FI" dirty="0" err="1" smtClean="0"/>
              <a:t>called</a:t>
            </a:r>
            <a:r>
              <a:rPr lang="fi-FI" dirty="0" smtClean="0"/>
              <a:t> an </a:t>
            </a:r>
            <a:r>
              <a:rPr lang="fi-FI" dirty="0" err="1" smtClean="0"/>
              <a:t>assignment</a:t>
            </a:r>
            <a:r>
              <a:rPr lang="fi-FI" dirty="0" smtClean="0"/>
              <a:t> </a:t>
            </a:r>
            <a:r>
              <a:rPr lang="fi-FI" dirty="0" err="1" smtClean="0"/>
              <a:t>operator</a:t>
            </a:r>
            <a:endParaRPr lang="fi-FI" dirty="0"/>
          </a:p>
        </p:txBody>
      </p:sp>
    </p:spTree>
    <p:extLst>
      <p:ext uri="{BB962C8B-B14F-4D97-AF65-F5344CB8AC3E}">
        <p14:creationId xmlns:p14="http://schemas.microsoft.com/office/powerpoint/2010/main" val="700910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Assignment</a:t>
            </a:r>
            <a:r>
              <a:rPr lang="fi-FI" dirty="0" smtClean="0"/>
              <a:t> </a:t>
            </a:r>
            <a:r>
              <a:rPr lang="fi-FI" dirty="0" err="1" smtClean="0"/>
              <a:t>operators</a:t>
            </a:r>
            <a:endParaRPr lang="fi-FI" dirty="0"/>
          </a:p>
        </p:txBody>
      </p:sp>
      <p:sp>
        <p:nvSpPr>
          <p:cNvPr id="3" name="Sisällön paikkamerkki 2"/>
          <p:cNvSpPr>
            <a:spLocks noGrp="1"/>
          </p:cNvSpPr>
          <p:nvPr>
            <p:ph idx="1"/>
          </p:nvPr>
        </p:nvSpPr>
        <p:spPr/>
        <p:txBody>
          <a:bodyPr/>
          <a:lstStyle/>
          <a:p>
            <a:r>
              <a:rPr lang="fi-FI" dirty="0" err="1" smtClean="0"/>
              <a:t>Most</a:t>
            </a:r>
            <a:r>
              <a:rPr lang="fi-FI" dirty="0" smtClean="0"/>
              <a:t> </a:t>
            </a:r>
            <a:r>
              <a:rPr lang="fi-FI" dirty="0" err="1" smtClean="0"/>
              <a:t>binary</a:t>
            </a:r>
            <a:r>
              <a:rPr lang="fi-FI" dirty="0" smtClean="0"/>
              <a:t> </a:t>
            </a:r>
            <a:r>
              <a:rPr lang="fi-FI" dirty="0" err="1" smtClean="0"/>
              <a:t>operators</a:t>
            </a:r>
            <a:r>
              <a:rPr lang="fi-FI" dirty="0" smtClean="0"/>
              <a:t> (+,-,*,/…) </a:t>
            </a:r>
            <a:r>
              <a:rPr lang="fi-FI" dirty="0" err="1" smtClean="0"/>
              <a:t>have</a:t>
            </a:r>
            <a:r>
              <a:rPr lang="fi-FI" dirty="0" smtClean="0"/>
              <a:t> a </a:t>
            </a:r>
            <a:r>
              <a:rPr lang="fi-FI" dirty="0" err="1" smtClean="0"/>
              <a:t>corresponding</a:t>
            </a:r>
            <a:r>
              <a:rPr lang="fi-FI" dirty="0" smtClean="0"/>
              <a:t> </a:t>
            </a:r>
            <a:r>
              <a:rPr lang="fi-FI" dirty="0" err="1" smtClean="0"/>
              <a:t>assignment</a:t>
            </a:r>
            <a:r>
              <a:rPr lang="fi-FI" dirty="0" smtClean="0"/>
              <a:t> </a:t>
            </a:r>
            <a:r>
              <a:rPr lang="fi-FI" dirty="0" err="1" smtClean="0"/>
              <a:t>operator</a:t>
            </a:r>
            <a:endParaRPr lang="fi-FI" dirty="0" smtClean="0"/>
          </a:p>
          <a:p>
            <a:r>
              <a:rPr lang="fi-FI" dirty="0" err="1" smtClean="0"/>
              <a:t>Examples</a:t>
            </a:r>
            <a:endParaRPr lang="fi-FI" dirty="0" smtClean="0"/>
          </a:p>
          <a:p>
            <a:pPr lvl="1"/>
            <a:r>
              <a:rPr lang="fi-FI" dirty="0" smtClean="0"/>
              <a:t>x = x * (y + 1)</a:t>
            </a:r>
            <a:br>
              <a:rPr lang="fi-FI" dirty="0" smtClean="0"/>
            </a:br>
            <a:r>
              <a:rPr lang="fi-FI" dirty="0" smtClean="0"/>
              <a:t>is </a:t>
            </a:r>
            <a:r>
              <a:rPr lang="fi-FI" dirty="0" err="1" smtClean="0"/>
              <a:t>equal</a:t>
            </a:r>
            <a:r>
              <a:rPr lang="fi-FI" dirty="0" smtClean="0"/>
              <a:t> to</a:t>
            </a:r>
            <a:br>
              <a:rPr lang="fi-FI" dirty="0" smtClean="0"/>
            </a:br>
            <a:r>
              <a:rPr lang="fi-FI" dirty="0" smtClean="0"/>
              <a:t>x *= y + 1</a:t>
            </a:r>
          </a:p>
          <a:p>
            <a:pPr lvl="1"/>
            <a:r>
              <a:rPr lang="fi-FI" dirty="0" smtClean="0"/>
              <a:t>a = a – 10</a:t>
            </a:r>
            <a:br>
              <a:rPr lang="fi-FI" dirty="0" smtClean="0"/>
            </a:br>
            <a:r>
              <a:rPr lang="fi-FI" dirty="0" smtClean="0"/>
              <a:t>is </a:t>
            </a:r>
            <a:r>
              <a:rPr lang="fi-FI" dirty="0" err="1" smtClean="0"/>
              <a:t>equal</a:t>
            </a:r>
            <a:r>
              <a:rPr lang="fi-FI" dirty="0" smtClean="0"/>
              <a:t> to</a:t>
            </a:r>
            <a:br>
              <a:rPr lang="fi-FI" dirty="0" smtClean="0"/>
            </a:br>
            <a:r>
              <a:rPr lang="fi-FI" dirty="0" smtClean="0"/>
              <a:t>a -= 10</a:t>
            </a:r>
          </a:p>
        </p:txBody>
      </p:sp>
    </p:spTree>
    <p:extLst>
      <p:ext uri="{BB962C8B-B14F-4D97-AF65-F5344CB8AC3E}">
        <p14:creationId xmlns:p14="http://schemas.microsoft.com/office/powerpoint/2010/main" val="3780873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endParaRPr lang="fi-FI" dirty="0">
              <a:solidFill>
                <a:srgbClr val="FF0000"/>
              </a:solidFill>
            </a:endParaRPr>
          </a:p>
        </p:txBody>
      </p:sp>
      <p:sp>
        <p:nvSpPr>
          <p:cNvPr id="3" name="Sisällön paikkamerkki 2"/>
          <p:cNvSpPr>
            <a:spLocks noGrp="1"/>
          </p:cNvSpPr>
          <p:nvPr>
            <p:ph idx="1"/>
          </p:nvPr>
        </p:nvSpPr>
        <p:spPr>
          <a:xfrm>
            <a:off x="457200" y="1600200"/>
            <a:ext cx="5105400" cy="4525963"/>
          </a:xfrm>
        </p:spPr>
        <p:txBody>
          <a:bodyPr>
            <a:normAutofit lnSpcReduction="10000"/>
          </a:bodyPr>
          <a:lstStyle/>
          <a:p>
            <a:r>
              <a:rPr lang="fi-FI" sz="2400" dirty="0" err="1" smtClean="0"/>
              <a:t>Make</a:t>
            </a:r>
            <a:r>
              <a:rPr lang="fi-FI" sz="2400" dirty="0" smtClean="0"/>
              <a:t> the </a:t>
            </a:r>
            <a:r>
              <a:rPr lang="fi-FI" sz="2400" dirty="0" err="1" smtClean="0"/>
              <a:t>previous</a:t>
            </a:r>
            <a:r>
              <a:rPr lang="fi-FI" sz="2400" dirty="0" smtClean="0"/>
              <a:t> </a:t>
            </a:r>
            <a:r>
              <a:rPr lang="fi-FI" sz="2400" dirty="0" err="1" smtClean="0"/>
              <a:t>example</a:t>
            </a:r>
            <a:r>
              <a:rPr lang="fi-FI" sz="2400" dirty="0" smtClean="0"/>
              <a:t> </a:t>
            </a:r>
            <a:r>
              <a:rPr lang="fi-FI" sz="2400" dirty="0" err="1" smtClean="0"/>
              <a:t>by</a:t>
            </a:r>
            <a:r>
              <a:rPr lang="fi-FI" sz="2400" dirty="0" smtClean="0"/>
              <a:t> </a:t>
            </a:r>
            <a:r>
              <a:rPr lang="fi-FI" sz="2400" dirty="0" err="1" smtClean="0"/>
              <a:t>yourself</a:t>
            </a:r>
            <a:r>
              <a:rPr lang="fi-FI" sz="2400" dirty="0" smtClean="0"/>
              <a:t> (a </a:t>
            </a:r>
            <a:r>
              <a:rPr lang="fi-FI" sz="2400" dirty="0" err="1" smtClean="0"/>
              <a:t>program</a:t>
            </a:r>
            <a:r>
              <a:rPr lang="fi-FI" sz="2400" dirty="0" smtClean="0"/>
              <a:t> </a:t>
            </a:r>
            <a:r>
              <a:rPr lang="fi-FI" sz="2400" dirty="0" err="1" smtClean="0"/>
              <a:t>which</a:t>
            </a:r>
            <a:r>
              <a:rPr lang="fi-FI" sz="2400" dirty="0" smtClean="0"/>
              <a:t> </a:t>
            </a:r>
            <a:r>
              <a:rPr lang="fi-FI" sz="2400" dirty="0" err="1" smtClean="0"/>
              <a:t>outputs</a:t>
            </a:r>
            <a:r>
              <a:rPr lang="fi-FI" sz="2400" dirty="0" smtClean="0"/>
              <a:t> the </a:t>
            </a:r>
            <a:r>
              <a:rPr lang="fi-FI" sz="2400" dirty="0" err="1" smtClean="0"/>
              <a:t>numbers</a:t>
            </a:r>
            <a:r>
              <a:rPr lang="fi-FI" sz="2400" dirty="0" smtClean="0"/>
              <a:t> </a:t>
            </a:r>
            <a:r>
              <a:rPr lang="fi-FI" sz="2400" dirty="0" err="1" smtClean="0"/>
              <a:t>from</a:t>
            </a:r>
            <a:r>
              <a:rPr lang="fi-FI" sz="2400" dirty="0" smtClean="0"/>
              <a:t> 0 to 4)</a:t>
            </a:r>
            <a:endParaRPr lang="fi-FI" sz="2400" dirty="0"/>
          </a:p>
          <a:p>
            <a:r>
              <a:rPr lang="fi-FI" sz="2400" dirty="0" err="1" smtClean="0"/>
              <a:t>Study</a:t>
            </a:r>
            <a:r>
              <a:rPr lang="fi-FI" sz="2400" dirty="0" smtClean="0"/>
              <a:t> the </a:t>
            </a:r>
            <a:r>
              <a:rPr lang="fi-FI" sz="2400" dirty="0" err="1" smtClean="0"/>
              <a:t>program</a:t>
            </a:r>
            <a:r>
              <a:rPr lang="fi-FI" sz="2400" dirty="0" smtClean="0"/>
              <a:t> in </a:t>
            </a:r>
            <a:r>
              <a:rPr lang="fi-FI" sz="2400" dirty="0" err="1" smtClean="0"/>
              <a:t>more</a:t>
            </a:r>
            <a:r>
              <a:rPr lang="fi-FI" sz="2400" dirty="0" smtClean="0"/>
              <a:t> </a:t>
            </a:r>
            <a:r>
              <a:rPr lang="fi-FI" sz="2400" dirty="0" err="1" smtClean="0"/>
              <a:t>detail</a:t>
            </a:r>
            <a:r>
              <a:rPr lang="fi-FI" sz="2400" dirty="0" smtClean="0"/>
              <a:t>. </a:t>
            </a:r>
            <a:r>
              <a:rPr lang="fi-FI" sz="2400" dirty="0" err="1" smtClean="0"/>
              <a:t>Try</a:t>
            </a:r>
            <a:r>
              <a:rPr lang="fi-FI" sz="2400" dirty="0" smtClean="0"/>
              <a:t> the </a:t>
            </a:r>
            <a:r>
              <a:rPr lang="fi-FI" sz="2400" dirty="0" err="1" smtClean="0"/>
              <a:t>following</a:t>
            </a:r>
            <a:endParaRPr lang="fi-FI" sz="2400" dirty="0" smtClean="0"/>
          </a:p>
          <a:p>
            <a:pPr lvl="1"/>
            <a:r>
              <a:rPr lang="fi-FI" sz="2000" dirty="0" err="1" smtClean="0"/>
              <a:t>Run</a:t>
            </a:r>
            <a:r>
              <a:rPr lang="fi-FI" sz="2000" dirty="0" smtClean="0"/>
              <a:t> the </a:t>
            </a:r>
            <a:r>
              <a:rPr lang="fi-FI" sz="2000" dirty="0" err="1" smtClean="0"/>
              <a:t>program</a:t>
            </a:r>
            <a:r>
              <a:rPr lang="fi-FI" sz="2000" dirty="0" smtClean="0"/>
              <a:t> with </a:t>
            </a:r>
            <a:r>
              <a:rPr lang="fi-FI" sz="2000" dirty="0" err="1" smtClean="0"/>
              <a:t>debugger</a:t>
            </a:r>
            <a:r>
              <a:rPr lang="fi-FI" sz="2000" dirty="0" smtClean="0"/>
              <a:t> (set </a:t>
            </a:r>
            <a:r>
              <a:rPr lang="fi-FI" sz="2000" dirty="0" err="1" smtClean="0"/>
              <a:t>breakpoint</a:t>
            </a:r>
            <a:r>
              <a:rPr lang="fi-FI" sz="2000" dirty="0" smtClean="0"/>
              <a:t>, </a:t>
            </a:r>
            <a:r>
              <a:rPr lang="fi-FI" sz="2000" dirty="0" err="1" smtClean="0"/>
              <a:t>go</a:t>
            </a:r>
            <a:r>
              <a:rPr lang="fi-FI" sz="2000" dirty="0" smtClean="0"/>
              <a:t>, </a:t>
            </a:r>
            <a:r>
              <a:rPr lang="fi-FI" sz="2000" dirty="0" err="1" smtClean="0"/>
              <a:t>step</a:t>
            </a:r>
            <a:r>
              <a:rPr lang="fi-FI" sz="2000" dirty="0" smtClean="0"/>
              <a:t>)</a:t>
            </a:r>
          </a:p>
          <a:p>
            <a:pPr lvl="1"/>
            <a:r>
              <a:rPr lang="fi-FI" sz="2000" dirty="0" err="1" smtClean="0"/>
              <a:t>Replace</a:t>
            </a:r>
            <a:r>
              <a:rPr lang="fi-FI" sz="2000" dirty="0" smtClean="0"/>
              <a:t> the </a:t>
            </a:r>
            <a:r>
              <a:rPr lang="fi-FI" sz="2000" dirty="0" err="1" smtClean="0"/>
              <a:t>statement</a:t>
            </a:r>
            <a:r>
              <a:rPr lang="fi-FI" sz="2000" dirty="0" smtClean="0"/>
              <a:t> </a:t>
            </a:r>
            <a:r>
              <a:rPr lang="fi-FI" sz="2000" dirty="0" err="1" smtClean="0">
                <a:solidFill>
                  <a:srgbClr val="FF0000"/>
                </a:solidFill>
              </a:rPr>
              <a:t>number</a:t>
            </a:r>
            <a:r>
              <a:rPr lang="fi-FI" sz="2000" dirty="0" smtClean="0">
                <a:solidFill>
                  <a:srgbClr val="FF0000"/>
                </a:solidFill>
              </a:rPr>
              <a:t> = </a:t>
            </a:r>
            <a:r>
              <a:rPr lang="fi-FI" sz="2000" dirty="0" err="1" smtClean="0">
                <a:solidFill>
                  <a:srgbClr val="FF0000"/>
                </a:solidFill>
              </a:rPr>
              <a:t>number</a:t>
            </a:r>
            <a:r>
              <a:rPr lang="fi-FI" sz="2000" dirty="0" smtClean="0">
                <a:solidFill>
                  <a:srgbClr val="FF0000"/>
                </a:solidFill>
              </a:rPr>
              <a:t> + 1 </a:t>
            </a:r>
            <a:r>
              <a:rPr lang="fi-FI" sz="2000" dirty="0" err="1" smtClean="0"/>
              <a:t>by</a:t>
            </a:r>
            <a:r>
              <a:rPr lang="fi-FI" sz="2000" dirty="0" smtClean="0"/>
              <a:t> the </a:t>
            </a:r>
            <a:r>
              <a:rPr lang="fi-FI" sz="2000" dirty="0" err="1" smtClean="0"/>
              <a:t>statement</a:t>
            </a:r>
            <a:r>
              <a:rPr lang="fi-FI" sz="2000" dirty="0" smtClean="0"/>
              <a:t> </a:t>
            </a:r>
            <a:r>
              <a:rPr lang="fi-FI" sz="2000" dirty="0" err="1" smtClean="0">
                <a:solidFill>
                  <a:srgbClr val="FF0000"/>
                </a:solidFill>
              </a:rPr>
              <a:t>number</a:t>
            </a:r>
            <a:r>
              <a:rPr lang="fi-FI" sz="2000" dirty="0" smtClean="0">
                <a:solidFill>
                  <a:srgbClr val="FF0000"/>
                </a:solidFill>
              </a:rPr>
              <a:t>++</a:t>
            </a:r>
          </a:p>
          <a:p>
            <a:pPr lvl="1"/>
            <a:r>
              <a:rPr lang="fi-FI" sz="2000" dirty="0" err="1" smtClean="0"/>
              <a:t>Modify</a:t>
            </a:r>
            <a:r>
              <a:rPr lang="fi-FI" sz="2000" dirty="0" smtClean="0"/>
              <a:t> the </a:t>
            </a:r>
            <a:r>
              <a:rPr lang="fi-FI" sz="2000" dirty="0" err="1" smtClean="0"/>
              <a:t>program</a:t>
            </a:r>
            <a:r>
              <a:rPr lang="fi-FI" sz="2000" dirty="0" smtClean="0"/>
              <a:t> </a:t>
            </a:r>
            <a:r>
              <a:rPr lang="fi-FI" sz="2000" dirty="0" err="1" smtClean="0"/>
              <a:t>so</a:t>
            </a:r>
            <a:r>
              <a:rPr lang="fi-FI" sz="2000" dirty="0" smtClean="0"/>
              <a:t> </a:t>
            </a:r>
            <a:r>
              <a:rPr lang="fi-FI" sz="2000" dirty="0" err="1" smtClean="0"/>
              <a:t>that</a:t>
            </a:r>
            <a:r>
              <a:rPr lang="fi-FI" sz="2000" dirty="0" smtClean="0"/>
              <a:t> </a:t>
            </a:r>
            <a:r>
              <a:rPr lang="fi-FI" sz="2000" dirty="0" err="1" smtClean="0"/>
              <a:t>it</a:t>
            </a:r>
            <a:r>
              <a:rPr lang="fi-FI" sz="2000" dirty="0" smtClean="0"/>
              <a:t> </a:t>
            </a:r>
            <a:r>
              <a:rPr lang="fi-FI" sz="2000" dirty="0" err="1" smtClean="0"/>
              <a:t>outputs</a:t>
            </a:r>
            <a:r>
              <a:rPr lang="fi-FI" sz="2000" dirty="0" smtClean="0"/>
              <a:t> the </a:t>
            </a:r>
            <a:r>
              <a:rPr lang="fi-FI" sz="2000" dirty="0" err="1" smtClean="0"/>
              <a:t>numbers</a:t>
            </a:r>
            <a:r>
              <a:rPr lang="fi-FI" sz="2000" dirty="0" smtClean="0"/>
              <a:t> </a:t>
            </a:r>
            <a:r>
              <a:rPr lang="fi-FI" sz="2000" dirty="0" err="1" smtClean="0"/>
              <a:t>from</a:t>
            </a:r>
            <a:r>
              <a:rPr lang="fi-FI" sz="2000" dirty="0" smtClean="0"/>
              <a:t> 1 to 5</a:t>
            </a:r>
          </a:p>
          <a:p>
            <a:pPr lvl="1"/>
            <a:r>
              <a:rPr lang="fi-FI" sz="2000" dirty="0" err="1" smtClean="0"/>
              <a:t>Take</a:t>
            </a:r>
            <a:r>
              <a:rPr lang="fi-FI" sz="2000" dirty="0" smtClean="0"/>
              <a:t> </a:t>
            </a:r>
            <a:r>
              <a:rPr lang="fi-FI" sz="2000" dirty="0" err="1" smtClean="0"/>
              <a:t>away</a:t>
            </a:r>
            <a:r>
              <a:rPr lang="fi-FI" sz="2000" dirty="0" smtClean="0"/>
              <a:t> the </a:t>
            </a:r>
            <a:r>
              <a:rPr lang="fi-FI" sz="2000" dirty="0" err="1" smtClean="0"/>
              <a:t>statement</a:t>
            </a:r>
            <a:r>
              <a:rPr lang="fi-FI" sz="2000" dirty="0" smtClean="0"/>
              <a:t> </a:t>
            </a:r>
            <a:r>
              <a:rPr lang="fi-FI" sz="2000" dirty="0" err="1" smtClean="0"/>
              <a:t>that</a:t>
            </a:r>
            <a:r>
              <a:rPr lang="fi-FI" sz="2000" dirty="0" smtClean="0"/>
              <a:t> </a:t>
            </a:r>
            <a:r>
              <a:rPr lang="fi-FI" sz="2000" dirty="0" err="1" smtClean="0"/>
              <a:t>increments</a:t>
            </a:r>
            <a:r>
              <a:rPr lang="fi-FI" sz="2000" dirty="0" smtClean="0"/>
              <a:t> the </a:t>
            </a:r>
            <a:r>
              <a:rPr lang="fi-FI" sz="2000" dirty="0" err="1" smtClean="0"/>
              <a:t>variable</a:t>
            </a:r>
            <a:r>
              <a:rPr lang="fi-FI" sz="2000" dirty="0" smtClean="0"/>
              <a:t> </a:t>
            </a:r>
            <a:r>
              <a:rPr lang="fi-FI" sz="2000" dirty="0" err="1" smtClean="0"/>
              <a:t>number</a:t>
            </a:r>
            <a:endParaRPr lang="fi-FI" sz="2000" dirty="0" smtClean="0"/>
          </a:p>
          <a:p>
            <a:pPr lvl="2"/>
            <a:r>
              <a:rPr lang="fi-FI" sz="1600" dirty="0" err="1" smtClean="0"/>
              <a:t>What</a:t>
            </a:r>
            <a:r>
              <a:rPr lang="fi-FI" sz="1600" dirty="0" smtClean="0"/>
              <a:t> </a:t>
            </a:r>
            <a:r>
              <a:rPr lang="fi-FI" sz="1600" dirty="0" err="1" smtClean="0"/>
              <a:t>happens</a:t>
            </a:r>
            <a:r>
              <a:rPr lang="fi-FI" sz="1600" dirty="0" smtClean="0"/>
              <a:t>?</a:t>
            </a:r>
          </a:p>
          <a:p>
            <a:pPr lvl="1"/>
            <a:endParaRPr lang="fi-FI" sz="2000" dirty="0" smtClean="0"/>
          </a:p>
          <a:p>
            <a:endParaRPr lang="fi-FI" sz="24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828800"/>
            <a:ext cx="3124200" cy="145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22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err="1" smtClean="0"/>
              <a:t>Modify</a:t>
            </a:r>
            <a:r>
              <a:rPr lang="fi-FI" dirty="0" smtClean="0"/>
              <a:t> the </a:t>
            </a:r>
            <a:r>
              <a:rPr lang="fi-FI" dirty="0" err="1" smtClean="0"/>
              <a:t>previous</a:t>
            </a:r>
            <a:r>
              <a:rPr lang="fi-FI" dirty="0" smtClean="0"/>
              <a:t> </a:t>
            </a:r>
            <a:r>
              <a:rPr lang="fi-FI" dirty="0" err="1" smtClean="0"/>
              <a:t>program</a:t>
            </a:r>
            <a:r>
              <a:rPr lang="fi-FI" dirty="0" smtClean="0"/>
              <a:t> </a:t>
            </a:r>
            <a:r>
              <a:rPr lang="fi-FI" dirty="0" err="1" smtClean="0"/>
              <a:t>so</a:t>
            </a:r>
            <a:r>
              <a:rPr lang="fi-FI" dirty="0" smtClean="0"/>
              <a:t> </a:t>
            </a:r>
            <a:r>
              <a:rPr lang="fi-FI" dirty="0" err="1" smtClean="0"/>
              <a:t>that</a:t>
            </a:r>
            <a:r>
              <a:rPr lang="fi-FI" dirty="0" smtClean="0"/>
              <a:t> </a:t>
            </a:r>
            <a:r>
              <a:rPr lang="fi-FI" dirty="0" err="1" smtClean="0"/>
              <a:t>it</a:t>
            </a:r>
            <a:r>
              <a:rPr lang="fi-FI" dirty="0" smtClean="0"/>
              <a:t> </a:t>
            </a:r>
            <a:r>
              <a:rPr lang="fi-FI" dirty="0" err="1" smtClean="0"/>
              <a:t>outputs</a:t>
            </a:r>
            <a:r>
              <a:rPr lang="fi-FI" dirty="0" smtClean="0"/>
              <a:t> </a:t>
            </a:r>
            <a:r>
              <a:rPr lang="fi-FI" dirty="0" err="1" smtClean="0"/>
              <a:t>all</a:t>
            </a:r>
            <a:r>
              <a:rPr lang="fi-FI" dirty="0" smtClean="0"/>
              <a:t> the </a:t>
            </a:r>
            <a:r>
              <a:rPr lang="fi-FI" b="1" dirty="0" err="1" smtClean="0"/>
              <a:t>even</a:t>
            </a:r>
            <a:r>
              <a:rPr lang="fi-FI" dirty="0" smtClean="0"/>
              <a:t> </a:t>
            </a:r>
            <a:r>
              <a:rPr lang="fi-FI" dirty="0" err="1" smtClean="0"/>
              <a:t>numbers</a:t>
            </a:r>
            <a:r>
              <a:rPr lang="fi-FI" dirty="0" smtClean="0"/>
              <a:t> </a:t>
            </a:r>
            <a:r>
              <a:rPr lang="fi-FI" dirty="0" err="1" smtClean="0"/>
              <a:t>from</a:t>
            </a:r>
            <a:r>
              <a:rPr lang="fi-FI" dirty="0" smtClean="0"/>
              <a:t> 0 to 20</a:t>
            </a:r>
          </a:p>
          <a:p>
            <a:r>
              <a:rPr lang="fi-FI" dirty="0" err="1" smtClean="0"/>
              <a:t>while</a:t>
            </a:r>
            <a:r>
              <a:rPr lang="fi-FI" dirty="0" smtClean="0"/>
              <a:t> (??)</a:t>
            </a:r>
            <a:br>
              <a:rPr lang="fi-FI" dirty="0" smtClean="0"/>
            </a:br>
            <a:r>
              <a:rPr lang="fi-FI" dirty="0" smtClean="0"/>
              <a:t>{</a:t>
            </a:r>
            <a:br>
              <a:rPr lang="fi-FI" dirty="0" smtClean="0"/>
            </a:br>
            <a:r>
              <a:rPr lang="fi-FI" dirty="0" smtClean="0"/>
              <a:t>    </a:t>
            </a:r>
            <a:r>
              <a:rPr lang="fi-FI" dirty="0" err="1" smtClean="0"/>
              <a:t>if</a:t>
            </a:r>
            <a:r>
              <a:rPr lang="fi-FI" dirty="0" smtClean="0"/>
              <a:t> (??) // is </a:t>
            </a:r>
            <a:r>
              <a:rPr lang="fi-FI" dirty="0" err="1" smtClean="0"/>
              <a:t>even</a:t>
            </a:r>
            <a:r>
              <a:rPr lang="fi-FI" dirty="0" smtClean="0"/>
              <a:t> </a:t>
            </a:r>
            <a:r>
              <a:rPr lang="fi-FI" dirty="0" err="1" smtClean="0"/>
              <a:t>number</a:t>
            </a:r>
            <a:r>
              <a:rPr lang="fi-FI" dirty="0" smtClean="0"/>
              <a:t>?</a:t>
            </a:r>
            <a:br>
              <a:rPr lang="fi-FI" dirty="0" smtClean="0"/>
            </a:br>
            <a:r>
              <a:rPr lang="fi-FI" dirty="0" smtClean="0"/>
              <a:t>    {</a:t>
            </a:r>
            <a:br>
              <a:rPr lang="fi-FI" dirty="0" smtClean="0"/>
            </a:br>
            <a:r>
              <a:rPr lang="fi-FI" dirty="0" smtClean="0"/>
              <a:t>      // output </a:t>
            </a:r>
            <a:r>
              <a:rPr lang="fi-FI" dirty="0" err="1" smtClean="0"/>
              <a:t>it</a:t>
            </a:r>
            <a:r>
              <a:rPr lang="fi-FI" dirty="0" smtClean="0"/>
              <a:t/>
            </a:r>
            <a:br>
              <a:rPr lang="fi-FI" dirty="0" smtClean="0"/>
            </a:br>
            <a:r>
              <a:rPr lang="fi-FI" dirty="0" smtClean="0"/>
              <a:t>    }</a:t>
            </a:r>
            <a:br>
              <a:rPr lang="fi-FI" dirty="0" smtClean="0"/>
            </a:br>
            <a:r>
              <a:rPr lang="fi-FI" dirty="0" smtClean="0"/>
              <a:t>    // </a:t>
            </a:r>
            <a:r>
              <a:rPr lang="fi-FI" dirty="0" err="1" smtClean="0"/>
              <a:t>increment</a:t>
            </a:r>
            <a:r>
              <a:rPr lang="fi-FI" dirty="0" smtClean="0"/>
              <a:t> </a:t>
            </a:r>
            <a:r>
              <a:rPr lang="fi-FI" dirty="0" err="1" smtClean="0"/>
              <a:t>counter</a:t>
            </a:r>
            <a:r>
              <a:rPr lang="fi-FI" dirty="0" smtClean="0"/>
              <a:t> </a:t>
            </a:r>
            <a:r>
              <a:rPr lang="fi-FI" dirty="0" err="1" smtClean="0"/>
              <a:t>by</a:t>
            </a:r>
            <a:r>
              <a:rPr lang="fi-FI" dirty="0" smtClean="0"/>
              <a:t> </a:t>
            </a:r>
            <a:r>
              <a:rPr lang="fi-FI" dirty="0" err="1" smtClean="0"/>
              <a:t>one</a:t>
            </a:r>
            <a:r>
              <a:rPr lang="fi-FI" dirty="0" smtClean="0"/>
              <a:t/>
            </a:r>
            <a:br>
              <a:rPr lang="fi-FI" dirty="0" smtClean="0"/>
            </a:br>
            <a:r>
              <a:rPr lang="fi-FI" dirty="0" smtClean="0"/>
              <a:t>}</a:t>
            </a:r>
            <a:endParaRPr lang="fi-FI" dirty="0"/>
          </a:p>
        </p:txBody>
      </p:sp>
    </p:spTree>
    <p:extLst>
      <p:ext uri="{BB962C8B-B14F-4D97-AF65-F5344CB8AC3E}">
        <p14:creationId xmlns:p14="http://schemas.microsoft.com/office/powerpoint/2010/main" val="4173865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First</a:t>
            </a:r>
            <a:r>
              <a:rPr lang="fi-FI" dirty="0" smtClean="0"/>
              <a:t> </a:t>
            </a:r>
            <a:r>
              <a:rPr lang="fi-FI" dirty="0" err="1" smtClean="0"/>
              <a:t>program</a:t>
            </a:r>
            <a:r>
              <a:rPr lang="fi-FI" dirty="0" smtClean="0"/>
              <a:t> – </a:t>
            </a:r>
            <a:r>
              <a:rPr lang="fi-FI" dirty="0" err="1" smtClean="0"/>
              <a:t>Hello</a:t>
            </a:r>
            <a:r>
              <a:rPr lang="fi-FI" dirty="0" smtClean="0"/>
              <a:t> World!</a:t>
            </a:r>
            <a:endParaRPr lang="fi-FI" dirty="0"/>
          </a:p>
        </p:txBody>
      </p:sp>
      <p:sp>
        <p:nvSpPr>
          <p:cNvPr id="3" name="Sisällön paikkamerkki 2"/>
          <p:cNvSpPr>
            <a:spLocks noGrp="1"/>
          </p:cNvSpPr>
          <p:nvPr>
            <p:ph idx="1"/>
          </p:nvPr>
        </p:nvSpPr>
        <p:spPr>
          <a:xfrm>
            <a:off x="457200" y="4343400"/>
            <a:ext cx="8229600" cy="1782763"/>
          </a:xfrm>
        </p:spPr>
        <p:txBody>
          <a:bodyPr>
            <a:normAutofit/>
          </a:bodyPr>
          <a:lstStyle/>
          <a:p>
            <a:r>
              <a:rPr lang="fi-FI" sz="2800" dirty="0" err="1" smtClean="0"/>
              <a:t>Hello</a:t>
            </a:r>
            <a:r>
              <a:rPr lang="fi-FI" sz="2800" dirty="0" smtClean="0"/>
              <a:t> World </a:t>
            </a:r>
            <a:r>
              <a:rPr lang="fi-FI" sz="2800" dirty="0" err="1" smtClean="0"/>
              <a:t>program</a:t>
            </a:r>
            <a:r>
              <a:rPr lang="fi-FI" sz="2800" dirty="0" smtClean="0"/>
              <a:t> is </a:t>
            </a:r>
            <a:r>
              <a:rPr lang="fi-FI" sz="2800" dirty="0" err="1" smtClean="0"/>
              <a:t>explained</a:t>
            </a:r>
            <a:r>
              <a:rPr lang="fi-FI" sz="2800" dirty="0" smtClean="0"/>
              <a:t> on </a:t>
            </a:r>
            <a:r>
              <a:rPr lang="fi-FI" sz="2800" dirty="0" err="1" smtClean="0"/>
              <a:t>web</a:t>
            </a:r>
            <a:r>
              <a:rPr lang="fi-FI" sz="2800" dirty="0" smtClean="0"/>
              <a:t> </a:t>
            </a:r>
            <a:r>
              <a:rPr lang="fi-FI" sz="2800" dirty="0" err="1" smtClean="0"/>
              <a:t>site</a:t>
            </a:r>
            <a:r>
              <a:rPr lang="fi-FI" sz="2800" dirty="0"/>
              <a:t>: </a:t>
            </a:r>
            <a:r>
              <a:rPr lang="fi-FI" sz="2800" dirty="0">
                <a:hlinkClick r:id="rId2"/>
              </a:rPr>
              <a:t>http://csharp.net-tutorials.com/basics/hello-world</a:t>
            </a:r>
            <a:r>
              <a:rPr lang="fi-FI" sz="2800" dirty="0" smtClean="0">
                <a:hlinkClick r:id="rId2"/>
              </a:rPr>
              <a:t>/</a:t>
            </a:r>
            <a:r>
              <a:rPr lang="fi-FI" sz="2800" dirty="0" smtClean="0"/>
              <a:t> </a:t>
            </a:r>
            <a:endParaRPr lang="fi-FI"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464602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828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endParaRPr lang="fi-FI" dirty="0">
              <a:solidFill>
                <a:srgbClr val="FF0000"/>
              </a:solidFill>
            </a:endParaRPr>
          </a:p>
        </p:txBody>
      </p:sp>
      <p:sp>
        <p:nvSpPr>
          <p:cNvPr id="3" name="Sisällön paikkamerkki 2"/>
          <p:cNvSpPr>
            <a:spLocks noGrp="1"/>
          </p:cNvSpPr>
          <p:nvPr>
            <p:ph idx="1"/>
          </p:nvPr>
        </p:nvSpPr>
        <p:spPr/>
        <p:txBody>
          <a:bodyPr>
            <a:normAutofit lnSpcReduction="10000"/>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calculates</a:t>
            </a:r>
            <a:r>
              <a:rPr lang="fi-FI" dirty="0" smtClean="0"/>
              <a:t> the </a:t>
            </a:r>
            <a:r>
              <a:rPr lang="fi-FI" dirty="0" err="1" smtClean="0"/>
              <a:t>sum</a:t>
            </a:r>
            <a:r>
              <a:rPr lang="fi-FI" dirty="0" smtClean="0"/>
              <a:t> and </a:t>
            </a:r>
            <a:r>
              <a:rPr lang="fi-FI" dirty="0" err="1" smtClean="0"/>
              <a:t>average</a:t>
            </a:r>
            <a:r>
              <a:rPr lang="fi-FI" dirty="0" smtClean="0"/>
              <a:t> of the </a:t>
            </a:r>
            <a:r>
              <a:rPr lang="fi-FI" dirty="0" err="1" smtClean="0"/>
              <a:t>numbers</a:t>
            </a:r>
            <a:r>
              <a:rPr lang="fi-FI" dirty="0" smtClean="0"/>
              <a:t> </a:t>
            </a:r>
            <a:r>
              <a:rPr lang="fi-FI" dirty="0" err="1" smtClean="0"/>
              <a:t>from</a:t>
            </a:r>
            <a:r>
              <a:rPr lang="fi-FI" dirty="0" smtClean="0"/>
              <a:t> 1 to 200</a:t>
            </a:r>
          </a:p>
          <a:p>
            <a:pPr lvl="1"/>
            <a:r>
              <a:rPr lang="fi-FI" dirty="0" err="1" smtClean="0"/>
              <a:t>int</a:t>
            </a:r>
            <a:r>
              <a:rPr lang="fi-FI" dirty="0" smtClean="0"/>
              <a:t> i = 1</a:t>
            </a:r>
            <a:br>
              <a:rPr lang="fi-FI" dirty="0" smtClean="0"/>
            </a:br>
            <a:r>
              <a:rPr lang="fi-FI" dirty="0" err="1" smtClean="0"/>
              <a:t>int</a:t>
            </a:r>
            <a:r>
              <a:rPr lang="fi-FI" dirty="0" smtClean="0"/>
              <a:t> </a:t>
            </a:r>
            <a:r>
              <a:rPr lang="fi-FI" dirty="0" err="1" smtClean="0"/>
              <a:t>sum</a:t>
            </a:r>
            <a:r>
              <a:rPr lang="fi-FI" dirty="0" smtClean="0"/>
              <a:t> = 0;</a:t>
            </a:r>
            <a:br>
              <a:rPr lang="fi-FI" dirty="0" smtClean="0"/>
            </a:br>
            <a:r>
              <a:rPr lang="fi-FI" dirty="0" err="1" smtClean="0"/>
              <a:t>while</a:t>
            </a:r>
            <a:r>
              <a:rPr lang="fi-FI" dirty="0" smtClean="0"/>
              <a:t> (i &lt;= 200)</a:t>
            </a:r>
            <a:br>
              <a:rPr lang="fi-FI" dirty="0" smtClean="0"/>
            </a:br>
            <a:r>
              <a:rPr lang="fi-FI" dirty="0" smtClean="0"/>
              <a:t>{</a:t>
            </a:r>
            <a:r>
              <a:rPr lang="fi-FI" dirty="0"/>
              <a:t/>
            </a:r>
            <a:br>
              <a:rPr lang="fi-FI" dirty="0"/>
            </a:br>
            <a:r>
              <a:rPr lang="fi-FI" dirty="0" smtClean="0"/>
              <a:t>   </a:t>
            </a:r>
            <a:r>
              <a:rPr lang="fi-FI" dirty="0" err="1" smtClean="0"/>
              <a:t>sum</a:t>
            </a:r>
            <a:r>
              <a:rPr lang="fi-FI" dirty="0" smtClean="0"/>
              <a:t> = </a:t>
            </a:r>
            <a:r>
              <a:rPr lang="fi-FI" dirty="0" err="1" smtClean="0"/>
              <a:t>sum</a:t>
            </a:r>
            <a:r>
              <a:rPr lang="fi-FI" dirty="0" smtClean="0"/>
              <a:t> + i;</a:t>
            </a:r>
            <a:br>
              <a:rPr lang="fi-FI" dirty="0" smtClean="0"/>
            </a:br>
            <a:r>
              <a:rPr lang="fi-FI" dirty="0" smtClean="0"/>
              <a:t>   i++; // </a:t>
            </a:r>
            <a:r>
              <a:rPr lang="fi-FI" dirty="0" err="1" smtClean="0"/>
              <a:t>increment</a:t>
            </a:r>
            <a:r>
              <a:rPr lang="fi-FI" dirty="0" smtClean="0"/>
              <a:t> i </a:t>
            </a:r>
            <a:r>
              <a:rPr lang="fi-FI" dirty="0" err="1" smtClean="0"/>
              <a:t>by</a:t>
            </a:r>
            <a:r>
              <a:rPr lang="fi-FI" dirty="0" smtClean="0"/>
              <a:t> </a:t>
            </a:r>
            <a:r>
              <a:rPr lang="fi-FI" dirty="0" err="1" smtClean="0"/>
              <a:t>one</a:t>
            </a:r>
            <a:r>
              <a:rPr lang="fi-FI" dirty="0" smtClean="0"/>
              <a:t> (</a:t>
            </a:r>
            <a:r>
              <a:rPr lang="fi-FI" dirty="0" err="1" smtClean="0"/>
              <a:t>same</a:t>
            </a:r>
            <a:r>
              <a:rPr lang="fi-FI" dirty="0" smtClean="0"/>
              <a:t> as i=i+1)</a:t>
            </a:r>
            <a:br>
              <a:rPr lang="fi-FI" dirty="0" smtClean="0"/>
            </a:br>
            <a:r>
              <a:rPr lang="fi-FI" dirty="0" smtClean="0"/>
              <a:t>}</a:t>
            </a:r>
            <a:br>
              <a:rPr lang="fi-FI" dirty="0" smtClean="0"/>
            </a:br>
            <a:r>
              <a:rPr lang="fi-FI" dirty="0" smtClean="0"/>
              <a:t>// output the </a:t>
            </a:r>
            <a:r>
              <a:rPr lang="fi-FI" dirty="0" err="1" smtClean="0"/>
              <a:t>sum</a:t>
            </a:r>
            <a:r>
              <a:rPr lang="fi-FI" dirty="0" smtClean="0"/>
              <a:t/>
            </a:r>
            <a:br>
              <a:rPr lang="fi-FI" dirty="0" smtClean="0"/>
            </a:br>
            <a:r>
              <a:rPr lang="fi-FI" dirty="0" smtClean="0"/>
              <a:t>// </a:t>
            </a:r>
            <a:r>
              <a:rPr lang="fi-FI" dirty="0" err="1" smtClean="0"/>
              <a:t>calculate</a:t>
            </a:r>
            <a:r>
              <a:rPr lang="fi-FI" dirty="0" smtClean="0"/>
              <a:t> the </a:t>
            </a:r>
            <a:r>
              <a:rPr lang="fi-FI" dirty="0" err="1" smtClean="0"/>
              <a:t>average</a:t>
            </a:r>
            <a:r>
              <a:rPr lang="fi-FI" dirty="0" smtClean="0"/>
              <a:t> and output </a:t>
            </a:r>
            <a:r>
              <a:rPr lang="fi-FI" dirty="0" err="1" smtClean="0"/>
              <a:t>it</a:t>
            </a:r>
            <a:r>
              <a:rPr lang="fi-FI" dirty="0" smtClean="0"/>
              <a:t>   </a:t>
            </a:r>
          </a:p>
        </p:txBody>
      </p:sp>
    </p:spTree>
    <p:extLst>
      <p:ext uri="{BB962C8B-B14F-4D97-AF65-F5344CB8AC3E}">
        <p14:creationId xmlns:p14="http://schemas.microsoft.com/office/powerpoint/2010/main" val="4073664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Exercises</a:t>
            </a:r>
            <a:endParaRPr lang="fi-FI" dirty="0"/>
          </a:p>
        </p:txBody>
      </p:sp>
      <p:sp>
        <p:nvSpPr>
          <p:cNvPr id="3" name="Sisällön paikkamerkki 2"/>
          <p:cNvSpPr>
            <a:spLocks noGrp="1"/>
          </p:cNvSpPr>
          <p:nvPr>
            <p:ph idx="1"/>
          </p:nvPr>
        </p:nvSpPr>
        <p:spPr/>
        <p:txBody>
          <a:bodyPr/>
          <a:lstStyle/>
          <a:p>
            <a:r>
              <a:rPr lang="fi-FI" dirty="0"/>
              <a:t>11. </a:t>
            </a:r>
            <a:r>
              <a:rPr lang="fi-FI" dirty="0" err="1"/>
              <a:t>Make</a:t>
            </a:r>
            <a:r>
              <a:rPr lang="fi-FI" dirty="0"/>
              <a:t> a </a:t>
            </a:r>
            <a:r>
              <a:rPr lang="fi-FI" dirty="0" err="1"/>
              <a:t>program</a:t>
            </a:r>
            <a:r>
              <a:rPr lang="fi-FI" dirty="0"/>
              <a:t>, </a:t>
            </a:r>
            <a:r>
              <a:rPr lang="fi-FI" dirty="0" err="1"/>
              <a:t>which</a:t>
            </a:r>
            <a:r>
              <a:rPr lang="fi-FI" dirty="0"/>
              <a:t> </a:t>
            </a:r>
            <a:r>
              <a:rPr lang="fi-FI" dirty="0" err="1"/>
              <a:t>outputs</a:t>
            </a:r>
            <a:r>
              <a:rPr lang="fi-FI" dirty="0"/>
              <a:t> the </a:t>
            </a:r>
            <a:r>
              <a:rPr lang="fi-FI" dirty="0" err="1"/>
              <a:t>multiplication</a:t>
            </a:r>
            <a:r>
              <a:rPr lang="fi-FI" dirty="0"/>
              <a:t> </a:t>
            </a:r>
            <a:r>
              <a:rPr lang="fi-FI" dirty="0" err="1"/>
              <a:t>table</a:t>
            </a:r>
            <a:r>
              <a:rPr lang="fi-FI" dirty="0"/>
              <a:t> of a </a:t>
            </a:r>
            <a:r>
              <a:rPr lang="fi-FI" dirty="0" err="1"/>
              <a:t>given</a:t>
            </a:r>
            <a:r>
              <a:rPr lang="fi-FI" dirty="0"/>
              <a:t> </a:t>
            </a:r>
            <a:r>
              <a:rPr lang="fi-FI" dirty="0" err="1"/>
              <a:t>number</a:t>
            </a:r>
            <a:r>
              <a:rPr lang="fi-FI" dirty="0"/>
              <a:t> </a:t>
            </a:r>
            <a:r>
              <a:rPr lang="fi-FI" dirty="0" err="1"/>
              <a:t>until</a:t>
            </a:r>
            <a:r>
              <a:rPr lang="fi-FI" dirty="0"/>
              <a:t> 10:</a:t>
            </a:r>
          </a:p>
          <a:p>
            <a:pPr lvl="1"/>
            <a:r>
              <a:rPr lang="fi-FI" dirty="0" err="1"/>
              <a:t>Example</a:t>
            </a:r>
            <a:r>
              <a:rPr lang="fi-FI" dirty="0"/>
              <a:t>:</a:t>
            </a:r>
          </a:p>
          <a:p>
            <a:pPr lvl="2"/>
            <a:r>
              <a:rPr lang="fi-FI" dirty="0"/>
              <a:t>1 * 6 = 6</a:t>
            </a:r>
            <a:br>
              <a:rPr lang="fi-FI" dirty="0"/>
            </a:br>
            <a:r>
              <a:rPr lang="fi-FI" dirty="0"/>
              <a:t>2 * 6 = 12</a:t>
            </a:r>
            <a:br>
              <a:rPr lang="fi-FI" dirty="0"/>
            </a:br>
            <a:r>
              <a:rPr lang="fi-FI" dirty="0"/>
              <a:t>  :</a:t>
            </a:r>
            <a:br>
              <a:rPr lang="fi-FI" dirty="0"/>
            </a:br>
            <a:r>
              <a:rPr lang="fi-FI" dirty="0"/>
              <a:t>10 * 6 = 60</a:t>
            </a:r>
          </a:p>
          <a:p>
            <a:endParaRPr lang="fi-FI" dirty="0"/>
          </a:p>
        </p:txBody>
      </p:sp>
    </p:spTree>
    <p:extLst>
      <p:ext uri="{BB962C8B-B14F-4D97-AF65-F5344CB8AC3E}">
        <p14:creationId xmlns:p14="http://schemas.microsoft.com/office/powerpoint/2010/main" val="7814545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Exercises</a:t>
            </a:r>
            <a:r>
              <a:rPr lang="fi-FI" dirty="0">
                <a:solidFill>
                  <a:srgbClr val="FF0000"/>
                </a:solidFill>
              </a:rPr>
              <a:t> (</a:t>
            </a:r>
            <a:r>
              <a:rPr lang="fi-FI" dirty="0" err="1">
                <a:solidFill>
                  <a:srgbClr val="FF0000"/>
                </a:solidFill>
              </a:rPr>
              <a:t>homework</a:t>
            </a:r>
            <a:r>
              <a:rPr lang="fi-FI" dirty="0">
                <a:solidFill>
                  <a:srgbClr val="FF0000"/>
                </a:solidFill>
              </a:rPr>
              <a:t> </a:t>
            </a:r>
            <a:r>
              <a:rPr lang="fi-FI" dirty="0" smtClean="0">
                <a:solidFill>
                  <a:srgbClr val="FF0000"/>
                </a:solidFill>
              </a:rPr>
              <a:t>3.10.2012</a:t>
            </a:r>
            <a:r>
              <a:rPr lang="fi-FI" dirty="0">
                <a:solidFill>
                  <a:srgbClr val="FF0000"/>
                </a:solidFill>
              </a:rPr>
              <a:t>)</a:t>
            </a:r>
            <a:endParaRPr lang="fi-FI" dirty="0"/>
          </a:p>
        </p:txBody>
      </p:sp>
      <p:sp>
        <p:nvSpPr>
          <p:cNvPr id="3" name="Sisällön paikkamerkki 2"/>
          <p:cNvSpPr>
            <a:spLocks noGrp="1"/>
          </p:cNvSpPr>
          <p:nvPr>
            <p:ph idx="1"/>
          </p:nvPr>
        </p:nvSpPr>
        <p:spPr/>
        <p:txBody>
          <a:bodyPr>
            <a:normAutofit fontScale="92500" lnSpcReduction="10000"/>
          </a:bodyPr>
          <a:lstStyle/>
          <a:p>
            <a:r>
              <a:rPr lang="fi-FI" b="1" dirty="0" smtClean="0"/>
              <a:t>10. </a:t>
            </a:r>
            <a:r>
              <a:rPr lang="fi-FI" b="1" dirty="0" err="1" smtClean="0"/>
              <a:t>Make</a:t>
            </a:r>
            <a:r>
              <a:rPr lang="fi-FI" b="1" dirty="0" smtClean="0"/>
              <a:t> a </a:t>
            </a:r>
            <a:r>
              <a:rPr lang="fi-FI" b="1" dirty="0" err="1" smtClean="0"/>
              <a:t>program</a:t>
            </a:r>
            <a:r>
              <a:rPr lang="fi-FI" b="1" dirty="0" smtClean="0"/>
              <a:t> </a:t>
            </a:r>
            <a:r>
              <a:rPr lang="fi-FI" b="1" dirty="0" err="1" smtClean="0"/>
              <a:t>which</a:t>
            </a:r>
            <a:r>
              <a:rPr lang="fi-FI" b="1" dirty="0" smtClean="0"/>
              <a:t> </a:t>
            </a:r>
            <a:r>
              <a:rPr lang="fi-FI" b="1" dirty="0" err="1" smtClean="0"/>
              <a:t>makes</a:t>
            </a:r>
            <a:r>
              <a:rPr lang="fi-FI" b="1" dirty="0" smtClean="0"/>
              <a:t> a </a:t>
            </a:r>
            <a:r>
              <a:rPr lang="fi-FI" b="1" dirty="0" err="1" smtClean="0"/>
              <a:t>conversion</a:t>
            </a:r>
            <a:r>
              <a:rPr lang="fi-FI" b="1" dirty="0" smtClean="0"/>
              <a:t> </a:t>
            </a:r>
            <a:r>
              <a:rPr lang="fi-FI" b="1" dirty="0" err="1" smtClean="0"/>
              <a:t>table</a:t>
            </a:r>
            <a:r>
              <a:rPr lang="fi-FI" b="1" dirty="0" smtClean="0"/>
              <a:t> </a:t>
            </a:r>
            <a:r>
              <a:rPr lang="fi-FI" b="1" dirty="0" err="1" smtClean="0"/>
              <a:t>from</a:t>
            </a:r>
            <a:r>
              <a:rPr lang="fi-FI" b="1" dirty="0" smtClean="0"/>
              <a:t> </a:t>
            </a:r>
            <a:r>
              <a:rPr lang="fi-FI" b="1" dirty="0" err="1" smtClean="0"/>
              <a:t>centimeters</a:t>
            </a:r>
            <a:r>
              <a:rPr lang="fi-FI" b="1" dirty="0" smtClean="0"/>
              <a:t> to </a:t>
            </a:r>
            <a:r>
              <a:rPr lang="fi-FI" b="1" dirty="0" err="1" smtClean="0"/>
              <a:t>inches</a:t>
            </a:r>
            <a:r>
              <a:rPr lang="fi-FI" b="1" dirty="0" smtClean="0"/>
              <a:t> (0 cm – 100 cm). </a:t>
            </a:r>
          </a:p>
          <a:p>
            <a:pPr lvl="1"/>
            <a:r>
              <a:rPr lang="fi-FI" b="1" dirty="0" err="1" smtClean="0"/>
              <a:t>double</a:t>
            </a:r>
            <a:r>
              <a:rPr lang="fi-FI" b="1" dirty="0" smtClean="0"/>
              <a:t> cm = 1;</a:t>
            </a:r>
            <a:br>
              <a:rPr lang="fi-FI" b="1" dirty="0" smtClean="0"/>
            </a:br>
            <a:r>
              <a:rPr lang="fi-FI" b="1" dirty="0" err="1" smtClean="0"/>
              <a:t>while</a:t>
            </a:r>
            <a:r>
              <a:rPr lang="fi-FI" b="1" dirty="0" smtClean="0"/>
              <a:t> (cm &lt;= 100)</a:t>
            </a:r>
            <a:br>
              <a:rPr lang="fi-FI" b="1" dirty="0" smtClean="0"/>
            </a:br>
            <a:r>
              <a:rPr lang="fi-FI" b="1" dirty="0" smtClean="0"/>
              <a:t>{</a:t>
            </a:r>
            <a:br>
              <a:rPr lang="fi-FI" b="1" dirty="0" smtClean="0"/>
            </a:br>
            <a:r>
              <a:rPr lang="fi-FI" b="1" dirty="0" smtClean="0"/>
              <a:t>   </a:t>
            </a:r>
            <a:r>
              <a:rPr lang="fi-FI" b="1" dirty="0" err="1" smtClean="0"/>
              <a:t>double</a:t>
            </a:r>
            <a:r>
              <a:rPr lang="fi-FI" b="1" dirty="0" smtClean="0"/>
              <a:t> </a:t>
            </a:r>
            <a:r>
              <a:rPr lang="fi-FI" b="1" dirty="0" err="1" smtClean="0"/>
              <a:t>inches</a:t>
            </a:r>
            <a:r>
              <a:rPr lang="fi-FI" b="1" dirty="0" smtClean="0"/>
              <a:t> = ?;</a:t>
            </a:r>
            <a:br>
              <a:rPr lang="fi-FI" b="1" dirty="0" smtClean="0"/>
            </a:br>
            <a:r>
              <a:rPr lang="fi-FI" b="1" dirty="0" smtClean="0"/>
              <a:t>   // output cm and </a:t>
            </a:r>
            <a:r>
              <a:rPr lang="fi-FI" b="1" dirty="0" err="1" smtClean="0"/>
              <a:t>inches</a:t>
            </a:r>
            <a:r>
              <a:rPr lang="fi-FI" b="1" dirty="0" smtClean="0"/>
              <a:t/>
            </a:r>
            <a:br>
              <a:rPr lang="fi-FI" b="1" dirty="0" smtClean="0"/>
            </a:br>
            <a:r>
              <a:rPr lang="fi-FI" b="1" dirty="0" smtClean="0"/>
              <a:t>   // </a:t>
            </a:r>
            <a:r>
              <a:rPr lang="fi-FI" b="1" dirty="0" err="1" smtClean="0"/>
              <a:t>increment</a:t>
            </a:r>
            <a:r>
              <a:rPr lang="fi-FI" b="1" dirty="0" smtClean="0"/>
              <a:t> cm (</a:t>
            </a:r>
            <a:r>
              <a:rPr lang="fi-FI" b="1" dirty="0" err="1" smtClean="0"/>
              <a:t>cm</a:t>
            </a:r>
            <a:r>
              <a:rPr lang="fi-FI" b="1" dirty="0" smtClean="0"/>
              <a:t> = cm + 1 </a:t>
            </a:r>
            <a:r>
              <a:rPr lang="fi-FI" b="1" dirty="0" err="1" smtClean="0"/>
              <a:t>or</a:t>
            </a:r>
            <a:r>
              <a:rPr lang="fi-FI" b="1" dirty="0" smtClean="0"/>
              <a:t> cm += 1)</a:t>
            </a:r>
            <a:br>
              <a:rPr lang="fi-FI" b="1" dirty="0" smtClean="0"/>
            </a:br>
            <a:r>
              <a:rPr lang="fi-FI" b="1" dirty="0" smtClean="0"/>
              <a:t>}</a:t>
            </a:r>
          </a:p>
          <a:p>
            <a:r>
              <a:rPr lang="fi-FI" b="1" dirty="0" err="1" smtClean="0"/>
              <a:t>Modify</a:t>
            </a:r>
            <a:r>
              <a:rPr lang="fi-FI" b="1" dirty="0" smtClean="0"/>
              <a:t> the </a:t>
            </a:r>
            <a:r>
              <a:rPr lang="fi-FI" b="1" dirty="0" err="1" smtClean="0"/>
              <a:t>program</a:t>
            </a:r>
            <a:r>
              <a:rPr lang="fi-FI" b="1" dirty="0" smtClean="0"/>
              <a:t> </a:t>
            </a:r>
            <a:r>
              <a:rPr lang="fi-FI" b="1" dirty="0" err="1" smtClean="0"/>
              <a:t>so</a:t>
            </a:r>
            <a:r>
              <a:rPr lang="fi-FI" b="1" dirty="0" smtClean="0"/>
              <a:t> </a:t>
            </a:r>
            <a:r>
              <a:rPr lang="fi-FI" b="1" dirty="0" err="1" smtClean="0"/>
              <a:t>that</a:t>
            </a:r>
            <a:r>
              <a:rPr lang="fi-FI" b="1" dirty="0" smtClean="0"/>
              <a:t> the </a:t>
            </a:r>
            <a:r>
              <a:rPr lang="fi-FI" b="1" dirty="0" err="1" smtClean="0"/>
              <a:t>step</a:t>
            </a:r>
            <a:r>
              <a:rPr lang="fi-FI" b="1" dirty="0" smtClean="0"/>
              <a:t> is 10 cm</a:t>
            </a:r>
          </a:p>
        </p:txBody>
      </p:sp>
    </p:spTree>
    <p:extLst>
      <p:ext uri="{BB962C8B-B14F-4D97-AF65-F5344CB8AC3E}">
        <p14:creationId xmlns:p14="http://schemas.microsoft.com/office/powerpoint/2010/main" val="1600453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Exercises</a:t>
            </a:r>
            <a:r>
              <a:rPr lang="fi-FI" dirty="0">
                <a:solidFill>
                  <a:srgbClr val="FF0000"/>
                </a:solidFill>
              </a:rPr>
              <a:t> (</a:t>
            </a:r>
            <a:r>
              <a:rPr lang="fi-FI" dirty="0" err="1">
                <a:solidFill>
                  <a:srgbClr val="FF0000"/>
                </a:solidFill>
              </a:rPr>
              <a:t>homework</a:t>
            </a:r>
            <a:r>
              <a:rPr lang="fi-FI" dirty="0">
                <a:solidFill>
                  <a:srgbClr val="FF0000"/>
                </a:solidFill>
              </a:rPr>
              <a:t> 3.10.2012)</a:t>
            </a:r>
            <a:endParaRPr lang="fi-FI" dirty="0"/>
          </a:p>
        </p:txBody>
      </p:sp>
      <p:sp>
        <p:nvSpPr>
          <p:cNvPr id="3" name="Sisällön paikkamerkki 2"/>
          <p:cNvSpPr>
            <a:spLocks noGrp="1"/>
          </p:cNvSpPr>
          <p:nvPr>
            <p:ph idx="1"/>
          </p:nvPr>
        </p:nvSpPr>
        <p:spPr/>
        <p:txBody>
          <a:bodyPr/>
          <a:lstStyle/>
          <a:p>
            <a:r>
              <a:rPr lang="fi-FI" b="1" dirty="0" err="1" smtClean="0"/>
              <a:t>Make</a:t>
            </a:r>
            <a:r>
              <a:rPr lang="fi-FI" b="1" dirty="0" smtClean="0"/>
              <a:t> a </a:t>
            </a:r>
            <a:r>
              <a:rPr lang="fi-FI" b="1" dirty="0" err="1" smtClean="0"/>
              <a:t>program</a:t>
            </a:r>
            <a:r>
              <a:rPr lang="fi-FI" b="1" dirty="0" smtClean="0"/>
              <a:t> </a:t>
            </a:r>
            <a:r>
              <a:rPr lang="fi-FI" b="1" dirty="0" err="1" smtClean="0"/>
              <a:t>which</a:t>
            </a:r>
            <a:r>
              <a:rPr lang="fi-FI" b="1" dirty="0" smtClean="0"/>
              <a:t> </a:t>
            </a:r>
            <a:r>
              <a:rPr lang="fi-FI" b="1" dirty="0" err="1" smtClean="0"/>
              <a:t>outputs</a:t>
            </a:r>
            <a:r>
              <a:rPr lang="fi-FI" b="1" dirty="0" smtClean="0"/>
              <a:t> </a:t>
            </a:r>
            <a:r>
              <a:rPr lang="fi-FI" b="1" dirty="0" err="1" smtClean="0"/>
              <a:t>all</a:t>
            </a:r>
            <a:r>
              <a:rPr lang="fi-FI" b="1" dirty="0" smtClean="0"/>
              <a:t> the </a:t>
            </a:r>
            <a:r>
              <a:rPr lang="fi-FI" b="1" dirty="0" err="1" smtClean="0"/>
              <a:t>leap</a:t>
            </a:r>
            <a:r>
              <a:rPr lang="fi-FI" b="1" dirty="0" smtClean="0"/>
              <a:t> </a:t>
            </a:r>
            <a:r>
              <a:rPr lang="fi-FI" b="1" dirty="0" err="1" smtClean="0"/>
              <a:t>years</a:t>
            </a:r>
            <a:r>
              <a:rPr lang="fi-FI" b="1" dirty="0" smtClean="0"/>
              <a:t> </a:t>
            </a:r>
            <a:r>
              <a:rPr lang="fi-FI" b="1" dirty="0" err="1" smtClean="0"/>
              <a:t>between</a:t>
            </a:r>
            <a:r>
              <a:rPr lang="fi-FI" b="1" dirty="0" smtClean="0"/>
              <a:t> a </a:t>
            </a:r>
            <a:r>
              <a:rPr lang="fi-FI" b="1" dirty="0" err="1" smtClean="0"/>
              <a:t>given</a:t>
            </a:r>
            <a:r>
              <a:rPr lang="fi-FI" b="1" dirty="0" smtClean="0"/>
              <a:t> </a:t>
            </a:r>
            <a:r>
              <a:rPr lang="fi-FI" b="1" dirty="0" err="1" smtClean="0"/>
              <a:t>period</a:t>
            </a:r>
            <a:endParaRPr lang="fi-FI" b="1" dirty="0" smtClean="0"/>
          </a:p>
          <a:p>
            <a:pPr lvl="1"/>
            <a:r>
              <a:rPr lang="fi-FI" b="1" dirty="0" err="1" smtClean="0"/>
              <a:t>Start</a:t>
            </a:r>
            <a:r>
              <a:rPr lang="fi-FI" b="1" dirty="0" smtClean="0"/>
              <a:t> and stop </a:t>
            </a:r>
            <a:r>
              <a:rPr lang="fi-FI" b="1" dirty="0" err="1" smtClean="0"/>
              <a:t>years</a:t>
            </a:r>
            <a:r>
              <a:rPr lang="fi-FI" b="1" dirty="0" smtClean="0"/>
              <a:t> </a:t>
            </a:r>
            <a:r>
              <a:rPr lang="fi-FI" b="1" dirty="0" err="1" smtClean="0"/>
              <a:t>are</a:t>
            </a:r>
            <a:r>
              <a:rPr lang="fi-FI" b="1" dirty="0" smtClean="0"/>
              <a:t> </a:t>
            </a:r>
            <a:r>
              <a:rPr lang="fi-FI" b="1" dirty="0" err="1" smtClean="0"/>
              <a:t>asked</a:t>
            </a:r>
            <a:r>
              <a:rPr lang="fi-FI" b="1" dirty="0" smtClean="0"/>
              <a:t> </a:t>
            </a:r>
            <a:r>
              <a:rPr lang="fi-FI" b="1" dirty="0" err="1" smtClean="0"/>
              <a:t>from</a:t>
            </a:r>
            <a:r>
              <a:rPr lang="fi-FI" b="1" dirty="0" smtClean="0"/>
              <a:t> the </a:t>
            </a:r>
            <a:r>
              <a:rPr lang="fi-FI" b="1" dirty="0" err="1" smtClean="0"/>
              <a:t>user</a:t>
            </a:r>
            <a:endParaRPr lang="fi-FI" b="1" dirty="0" smtClean="0"/>
          </a:p>
          <a:p>
            <a:pPr lvl="2"/>
            <a:r>
              <a:rPr lang="fi-FI" b="1" dirty="0" smtClean="0"/>
              <a:t>For </a:t>
            </a:r>
            <a:r>
              <a:rPr lang="fi-FI" b="1" dirty="0" err="1" smtClean="0"/>
              <a:t>example</a:t>
            </a:r>
            <a:r>
              <a:rPr lang="fi-FI" b="1" dirty="0" smtClean="0"/>
              <a:t> </a:t>
            </a:r>
            <a:r>
              <a:rPr lang="fi-FI" b="1" dirty="0" err="1" smtClean="0"/>
              <a:t>between</a:t>
            </a:r>
            <a:r>
              <a:rPr lang="fi-FI" b="1" dirty="0" smtClean="0"/>
              <a:t> </a:t>
            </a:r>
            <a:r>
              <a:rPr lang="fi-FI" b="1" dirty="0" err="1" smtClean="0"/>
              <a:t>year</a:t>
            </a:r>
            <a:r>
              <a:rPr lang="fi-FI" b="1" dirty="0" smtClean="0"/>
              <a:t> 300 and 2000</a:t>
            </a:r>
            <a:endParaRPr lang="fi-FI" b="1" dirty="0"/>
          </a:p>
        </p:txBody>
      </p:sp>
    </p:spTree>
    <p:extLst>
      <p:ext uri="{BB962C8B-B14F-4D97-AF65-F5344CB8AC3E}">
        <p14:creationId xmlns:p14="http://schemas.microsoft.com/office/powerpoint/2010/main" val="23219895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p>
        </p:txBody>
      </p:sp>
      <p:sp>
        <p:nvSpPr>
          <p:cNvPr id="3" name="Sisällön paikkamerkki 2"/>
          <p:cNvSpPr>
            <a:spLocks noGrp="1"/>
          </p:cNvSpPr>
          <p:nvPr>
            <p:ph idx="1"/>
          </p:nvPr>
        </p:nvSpPr>
        <p:spPr/>
        <p:txBody>
          <a:bodyPr>
            <a:normAutofit/>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asks</a:t>
            </a:r>
            <a:r>
              <a:rPr lang="fi-FI" dirty="0" smtClean="0"/>
              <a:t> </a:t>
            </a:r>
            <a:r>
              <a:rPr lang="fi-FI" dirty="0" err="1" smtClean="0"/>
              <a:t>numbers</a:t>
            </a:r>
            <a:r>
              <a:rPr lang="fi-FI" dirty="0" smtClean="0"/>
              <a:t> </a:t>
            </a:r>
            <a:r>
              <a:rPr lang="fi-FI" dirty="0" err="1" smtClean="0"/>
              <a:t>from</a:t>
            </a:r>
            <a:r>
              <a:rPr lang="fi-FI" dirty="0" smtClean="0"/>
              <a:t> the </a:t>
            </a:r>
            <a:r>
              <a:rPr lang="fi-FI" dirty="0" err="1" smtClean="0"/>
              <a:t>user</a:t>
            </a:r>
            <a:r>
              <a:rPr lang="fi-FI" dirty="0" smtClean="0"/>
              <a:t> </a:t>
            </a:r>
            <a:r>
              <a:rPr lang="fi-FI" dirty="0" err="1" smtClean="0"/>
              <a:t>until</a:t>
            </a:r>
            <a:r>
              <a:rPr lang="fi-FI" dirty="0" smtClean="0"/>
              <a:t> the </a:t>
            </a:r>
            <a:r>
              <a:rPr lang="fi-FI" dirty="0" err="1" smtClean="0"/>
              <a:t>user</a:t>
            </a:r>
            <a:r>
              <a:rPr lang="fi-FI" dirty="0" smtClean="0"/>
              <a:t> </a:t>
            </a:r>
            <a:r>
              <a:rPr lang="fi-FI" dirty="0" err="1" smtClean="0"/>
              <a:t>gives</a:t>
            </a:r>
            <a:r>
              <a:rPr lang="fi-FI" dirty="0" smtClean="0"/>
              <a:t> a </a:t>
            </a:r>
            <a:r>
              <a:rPr lang="fi-FI" dirty="0" err="1" smtClean="0"/>
              <a:t>negative</a:t>
            </a:r>
            <a:r>
              <a:rPr lang="fi-FI" dirty="0" smtClean="0"/>
              <a:t> </a:t>
            </a:r>
            <a:r>
              <a:rPr lang="fi-FI" dirty="0" err="1" smtClean="0"/>
              <a:t>number</a:t>
            </a:r>
            <a:r>
              <a:rPr lang="fi-FI" dirty="0" smtClean="0"/>
              <a:t>.</a:t>
            </a:r>
          </a:p>
          <a:p>
            <a:pPr lvl="1"/>
            <a:r>
              <a:rPr lang="fi-FI" dirty="0" smtClean="0"/>
              <a:t>The </a:t>
            </a:r>
            <a:r>
              <a:rPr lang="fi-FI" dirty="0" err="1" smtClean="0"/>
              <a:t>program</a:t>
            </a:r>
            <a:r>
              <a:rPr lang="fi-FI" dirty="0" smtClean="0"/>
              <a:t> </a:t>
            </a:r>
            <a:r>
              <a:rPr lang="fi-FI" dirty="0" err="1" smtClean="0"/>
              <a:t>calculates</a:t>
            </a:r>
            <a:r>
              <a:rPr lang="fi-FI" dirty="0" smtClean="0"/>
              <a:t> the </a:t>
            </a:r>
            <a:r>
              <a:rPr lang="fi-FI" dirty="0" err="1" smtClean="0"/>
              <a:t>average</a:t>
            </a:r>
            <a:r>
              <a:rPr lang="fi-FI" dirty="0" smtClean="0"/>
              <a:t> of the </a:t>
            </a:r>
            <a:r>
              <a:rPr lang="fi-FI" dirty="0" err="1" smtClean="0"/>
              <a:t>numbers</a:t>
            </a:r>
            <a:endParaRPr lang="fi-FI" dirty="0" smtClean="0"/>
          </a:p>
        </p:txBody>
      </p:sp>
    </p:spTree>
    <p:extLst>
      <p:ext uri="{BB962C8B-B14F-4D97-AF65-F5344CB8AC3E}">
        <p14:creationId xmlns:p14="http://schemas.microsoft.com/office/powerpoint/2010/main" val="10128546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err="1" smtClean="0"/>
              <a:t>How</a:t>
            </a:r>
            <a:r>
              <a:rPr lang="fi-FI" dirty="0" smtClean="0"/>
              <a:t> to </a:t>
            </a:r>
            <a:r>
              <a:rPr lang="fi-FI" dirty="0" err="1" smtClean="0"/>
              <a:t>calculate</a:t>
            </a:r>
            <a:r>
              <a:rPr lang="fi-FI" dirty="0" smtClean="0"/>
              <a:t> the </a:t>
            </a:r>
            <a:r>
              <a:rPr lang="fi-FI" dirty="0" err="1" smtClean="0"/>
              <a:t>sum</a:t>
            </a:r>
            <a:r>
              <a:rPr lang="fi-FI" dirty="0" smtClean="0"/>
              <a:t> and </a:t>
            </a:r>
            <a:r>
              <a:rPr lang="fi-FI" dirty="0" err="1" smtClean="0"/>
              <a:t>average</a:t>
            </a:r>
            <a:r>
              <a:rPr lang="fi-FI" dirty="0" smtClean="0"/>
              <a:t/>
            </a:r>
            <a:br>
              <a:rPr lang="fi-FI" dirty="0" smtClean="0"/>
            </a:br>
            <a:r>
              <a:rPr lang="fi-FI" dirty="0" smtClean="0"/>
              <a:t>of the </a:t>
            </a:r>
            <a:r>
              <a:rPr lang="fi-FI" dirty="0" err="1" smtClean="0"/>
              <a:t>given</a:t>
            </a:r>
            <a:r>
              <a:rPr lang="fi-FI" dirty="0" smtClean="0"/>
              <a:t> </a:t>
            </a:r>
            <a:r>
              <a:rPr lang="fi-FI" dirty="0" err="1" smtClean="0"/>
              <a:t>numbers</a:t>
            </a:r>
            <a:endParaRPr lang="fi-FI" dirty="0"/>
          </a:p>
        </p:txBody>
      </p:sp>
      <p:pic>
        <p:nvPicPr>
          <p:cNvPr id="2050" name="Picture 2"/>
          <p:cNvPicPr>
            <a:picLocks noChangeAspect="1" noChangeArrowheads="1"/>
          </p:cNvPicPr>
          <p:nvPr/>
        </p:nvPicPr>
        <p:blipFill>
          <a:blip r:embed="rId2" cstate="print"/>
          <a:srcRect/>
          <a:stretch>
            <a:fillRect/>
          </a:stretch>
        </p:blipFill>
        <p:spPr bwMode="auto">
          <a:xfrm>
            <a:off x="2286000" y="2133600"/>
            <a:ext cx="5330200" cy="4191000"/>
          </a:xfrm>
          <a:prstGeom prst="rect">
            <a:avLst/>
          </a:prstGeom>
          <a:noFill/>
          <a:ln w="9525">
            <a:noFill/>
            <a:miter lim="800000"/>
            <a:headEnd/>
            <a:tailEnd/>
          </a:ln>
        </p:spPr>
      </p:pic>
    </p:spTree>
    <p:extLst>
      <p:ext uri="{BB962C8B-B14F-4D97-AF65-F5344CB8AC3E}">
        <p14:creationId xmlns:p14="http://schemas.microsoft.com/office/powerpoint/2010/main" val="36559167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How to </a:t>
            </a:r>
            <a:r>
              <a:rPr lang="fi-FI" dirty="0" err="1" smtClean="0"/>
              <a:t>find</a:t>
            </a:r>
            <a:r>
              <a:rPr lang="fi-FI" dirty="0" smtClean="0"/>
              <a:t> the </a:t>
            </a:r>
            <a:r>
              <a:rPr lang="fi-FI" dirty="0" err="1" smtClean="0"/>
              <a:t>smallest</a:t>
            </a:r>
            <a:r>
              <a:rPr lang="fi-FI" dirty="0" smtClean="0"/>
              <a:t> </a:t>
            </a:r>
            <a:r>
              <a:rPr lang="fi-FI" dirty="0" err="1" smtClean="0"/>
              <a:t>number</a:t>
            </a:r>
            <a:endParaRPr lang="fi-FI"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133600" y="1447800"/>
            <a:ext cx="4962760" cy="4525963"/>
          </a:xfrm>
          <a:prstGeom prst="rect">
            <a:avLst/>
          </a:prstGeom>
          <a:noFill/>
          <a:ln w="9525">
            <a:noFill/>
            <a:miter lim="800000"/>
            <a:headEnd/>
            <a:tailEnd/>
          </a:ln>
        </p:spPr>
      </p:pic>
    </p:spTree>
    <p:extLst>
      <p:ext uri="{BB962C8B-B14F-4D97-AF65-F5344CB8AC3E}">
        <p14:creationId xmlns:p14="http://schemas.microsoft.com/office/powerpoint/2010/main" val="15042798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Exercises</a:t>
            </a:r>
            <a:endParaRPr lang="fi-FI" dirty="0"/>
          </a:p>
        </p:txBody>
      </p:sp>
      <p:sp>
        <p:nvSpPr>
          <p:cNvPr id="3" name="Sisällön paikkamerkki 2"/>
          <p:cNvSpPr>
            <a:spLocks noGrp="1"/>
          </p:cNvSpPr>
          <p:nvPr>
            <p:ph idx="1"/>
          </p:nvPr>
        </p:nvSpPr>
        <p:spPr/>
        <p:txBody>
          <a:bodyPr/>
          <a:lstStyle/>
          <a:p>
            <a:r>
              <a:rPr lang="fi-FI" dirty="0" err="1"/>
              <a:t>Make</a:t>
            </a:r>
            <a:r>
              <a:rPr lang="fi-FI" dirty="0"/>
              <a:t> a </a:t>
            </a:r>
            <a:r>
              <a:rPr lang="fi-FI" dirty="0" err="1"/>
              <a:t>program</a:t>
            </a:r>
            <a:r>
              <a:rPr lang="fi-FI" dirty="0"/>
              <a:t>, </a:t>
            </a:r>
            <a:r>
              <a:rPr lang="fi-FI" dirty="0" err="1"/>
              <a:t>which</a:t>
            </a:r>
            <a:r>
              <a:rPr lang="fi-FI" dirty="0"/>
              <a:t> </a:t>
            </a:r>
            <a:r>
              <a:rPr lang="fi-FI" dirty="0" err="1"/>
              <a:t>asks</a:t>
            </a:r>
            <a:r>
              <a:rPr lang="fi-FI" dirty="0"/>
              <a:t> </a:t>
            </a:r>
            <a:r>
              <a:rPr lang="fi-FI" dirty="0" err="1"/>
              <a:t>numbers</a:t>
            </a:r>
            <a:r>
              <a:rPr lang="fi-FI" dirty="0"/>
              <a:t> </a:t>
            </a:r>
            <a:r>
              <a:rPr lang="fi-FI" dirty="0" err="1"/>
              <a:t>from</a:t>
            </a:r>
            <a:r>
              <a:rPr lang="fi-FI" dirty="0"/>
              <a:t> the </a:t>
            </a:r>
            <a:r>
              <a:rPr lang="fi-FI" dirty="0" err="1"/>
              <a:t>user</a:t>
            </a:r>
            <a:r>
              <a:rPr lang="fi-FI" dirty="0"/>
              <a:t> </a:t>
            </a:r>
            <a:r>
              <a:rPr lang="fi-FI" dirty="0" err="1"/>
              <a:t>until</a:t>
            </a:r>
            <a:r>
              <a:rPr lang="fi-FI" dirty="0"/>
              <a:t> the </a:t>
            </a:r>
            <a:r>
              <a:rPr lang="fi-FI" dirty="0" err="1"/>
              <a:t>user</a:t>
            </a:r>
            <a:r>
              <a:rPr lang="fi-FI" dirty="0"/>
              <a:t> </a:t>
            </a:r>
            <a:r>
              <a:rPr lang="fi-FI" dirty="0" err="1"/>
              <a:t>gives</a:t>
            </a:r>
            <a:r>
              <a:rPr lang="fi-FI" dirty="0"/>
              <a:t> a </a:t>
            </a:r>
            <a:r>
              <a:rPr lang="fi-FI" dirty="0" err="1"/>
              <a:t>negative</a:t>
            </a:r>
            <a:r>
              <a:rPr lang="fi-FI" dirty="0"/>
              <a:t> </a:t>
            </a:r>
            <a:r>
              <a:rPr lang="fi-FI" dirty="0" err="1"/>
              <a:t>number</a:t>
            </a:r>
            <a:r>
              <a:rPr lang="fi-FI" dirty="0"/>
              <a:t>.</a:t>
            </a:r>
          </a:p>
          <a:p>
            <a:pPr lvl="1"/>
            <a:r>
              <a:rPr lang="fi-FI" dirty="0"/>
              <a:t>The </a:t>
            </a:r>
            <a:r>
              <a:rPr lang="fi-FI" dirty="0" err="1"/>
              <a:t>program</a:t>
            </a:r>
            <a:r>
              <a:rPr lang="fi-FI" dirty="0"/>
              <a:t> </a:t>
            </a:r>
            <a:r>
              <a:rPr lang="fi-FI" dirty="0" err="1"/>
              <a:t>outputs</a:t>
            </a:r>
            <a:r>
              <a:rPr lang="fi-FI" dirty="0"/>
              <a:t> </a:t>
            </a:r>
            <a:r>
              <a:rPr lang="fi-FI" dirty="0" smtClean="0"/>
              <a:t>the </a:t>
            </a:r>
            <a:r>
              <a:rPr lang="fi-FI" dirty="0" err="1"/>
              <a:t>biggest</a:t>
            </a:r>
            <a:r>
              <a:rPr lang="fi-FI" dirty="0"/>
              <a:t> </a:t>
            </a:r>
            <a:r>
              <a:rPr lang="fi-FI" dirty="0" err="1"/>
              <a:t>number</a:t>
            </a:r>
            <a:r>
              <a:rPr lang="fi-FI" dirty="0"/>
              <a:t> </a:t>
            </a:r>
            <a:r>
              <a:rPr lang="fi-FI" dirty="0" err="1"/>
              <a:t>given</a:t>
            </a:r>
            <a:r>
              <a:rPr lang="fi-FI" dirty="0"/>
              <a:t> </a:t>
            </a:r>
            <a:r>
              <a:rPr lang="fi-FI" dirty="0" err="1"/>
              <a:t>by</a:t>
            </a:r>
            <a:r>
              <a:rPr lang="fi-FI" dirty="0"/>
              <a:t> the </a:t>
            </a:r>
            <a:r>
              <a:rPr lang="fi-FI" dirty="0" err="1" smtClean="0"/>
              <a:t>user</a:t>
            </a:r>
            <a:endParaRPr lang="fi-FI" dirty="0"/>
          </a:p>
        </p:txBody>
      </p:sp>
    </p:spTree>
    <p:extLst>
      <p:ext uri="{BB962C8B-B14F-4D97-AF65-F5344CB8AC3E}">
        <p14:creationId xmlns:p14="http://schemas.microsoft.com/office/powerpoint/2010/main" val="38942220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How to </a:t>
            </a:r>
            <a:r>
              <a:rPr lang="fi-FI" dirty="0" err="1"/>
              <a:t>compare</a:t>
            </a:r>
            <a:r>
              <a:rPr lang="fi-FI" dirty="0"/>
              <a:t> </a:t>
            </a:r>
            <a:r>
              <a:rPr lang="fi-FI" dirty="0" err="1"/>
              <a:t>two</a:t>
            </a:r>
            <a:r>
              <a:rPr lang="fi-FI" dirty="0"/>
              <a:t> </a:t>
            </a:r>
            <a:r>
              <a:rPr lang="fi-FI" dirty="0" err="1"/>
              <a:t>strings</a:t>
            </a:r>
            <a:endParaRPr lang="fi-FI" dirty="0"/>
          </a:p>
        </p:txBody>
      </p:sp>
      <p:sp>
        <p:nvSpPr>
          <p:cNvPr id="3" name="Sisällön paikkamerkki 2"/>
          <p:cNvSpPr>
            <a:spLocks noGrp="1"/>
          </p:cNvSpPr>
          <p:nvPr>
            <p:ph idx="1"/>
          </p:nvPr>
        </p:nvSpPr>
        <p:spPr/>
        <p:txBody>
          <a:bodyPr>
            <a:normAutofit/>
          </a:bodyPr>
          <a:lstStyle/>
          <a:p>
            <a:r>
              <a:rPr lang="en-US" sz="2000" dirty="0"/>
              <a:t>When you compare strings, you are producing a result that says one string is greater than or less than the other, or that the two strings are equal</a:t>
            </a:r>
            <a:r>
              <a:rPr lang="en-US" sz="2000" dirty="0" smtClean="0"/>
              <a:t>.</a:t>
            </a:r>
          </a:p>
          <a:p>
            <a:r>
              <a:rPr lang="en-US" sz="2000" dirty="0" smtClean="0"/>
              <a:t>Two strings (str1 and str2) can be compared with </a:t>
            </a:r>
            <a:r>
              <a:rPr lang="en-US" sz="2000" dirty="0" err="1" smtClean="0"/>
              <a:t>CompareTo</a:t>
            </a:r>
            <a:r>
              <a:rPr lang="en-US" sz="2000" dirty="0" smtClean="0"/>
              <a:t>() method</a:t>
            </a:r>
          </a:p>
          <a:p>
            <a:r>
              <a:rPr lang="en-US" sz="2000" dirty="0" smtClean="0"/>
              <a:t>It is used as follows: </a:t>
            </a:r>
            <a:r>
              <a:rPr lang="en-US" sz="2000" dirty="0" err="1" smtClean="0"/>
              <a:t>int</a:t>
            </a:r>
            <a:r>
              <a:rPr lang="en-US" sz="2000" dirty="0" smtClean="0"/>
              <a:t> result = str1.CompareTo(str2)</a:t>
            </a:r>
          </a:p>
          <a:p>
            <a:pPr lvl="1"/>
            <a:r>
              <a:rPr lang="en-US" sz="1600" dirty="0" smtClean="0"/>
              <a:t>If str1 is before str2 in the alphabetical order, the result negative</a:t>
            </a:r>
          </a:p>
          <a:p>
            <a:pPr lvl="1"/>
            <a:r>
              <a:rPr lang="en-US" sz="1600" dirty="0"/>
              <a:t>If str1 is </a:t>
            </a:r>
            <a:r>
              <a:rPr lang="en-US" sz="1600" dirty="0" smtClean="0"/>
              <a:t>after str2 </a:t>
            </a:r>
            <a:r>
              <a:rPr lang="en-US" sz="1600" dirty="0"/>
              <a:t>in the alphabetical order, the result </a:t>
            </a:r>
            <a:r>
              <a:rPr lang="en-US" sz="1600" dirty="0" smtClean="0"/>
              <a:t>positive</a:t>
            </a:r>
          </a:p>
          <a:p>
            <a:pPr lvl="1"/>
            <a:r>
              <a:rPr lang="en-US" sz="1600" dirty="0" smtClean="0"/>
              <a:t>If str1 and str2 are equal, the result is zero</a:t>
            </a: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191000"/>
            <a:ext cx="471698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7709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How to </a:t>
            </a:r>
            <a:r>
              <a:rPr lang="fi-FI" dirty="0" err="1" smtClean="0"/>
              <a:t>compare</a:t>
            </a:r>
            <a:r>
              <a:rPr lang="fi-FI" dirty="0" smtClean="0"/>
              <a:t> </a:t>
            </a:r>
            <a:r>
              <a:rPr lang="fi-FI" dirty="0" err="1" smtClean="0"/>
              <a:t>two</a:t>
            </a:r>
            <a:r>
              <a:rPr lang="fi-FI" dirty="0" smtClean="0"/>
              <a:t> </a:t>
            </a:r>
            <a:r>
              <a:rPr lang="fi-FI" dirty="0" err="1" smtClean="0"/>
              <a:t>strings</a:t>
            </a:r>
            <a:endParaRPr lang="fi-FI" dirty="0"/>
          </a:p>
        </p:txBody>
      </p:sp>
      <p:sp>
        <p:nvSpPr>
          <p:cNvPr id="3" name="Sisällön paikkamerkki 2"/>
          <p:cNvSpPr>
            <a:spLocks noGrp="1"/>
          </p:cNvSpPr>
          <p:nvPr>
            <p:ph idx="1"/>
          </p:nvPr>
        </p:nvSpPr>
        <p:spPr/>
        <p:txBody>
          <a:bodyPr>
            <a:normAutofit/>
          </a:bodyPr>
          <a:lstStyle/>
          <a:p>
            <a:r>
              <a:rPr lang="fi-FI" sz="2800" dirty="0" smtClean="0"/>
              <a:t>The </a:t>
            </a:r>
            <a:r>
              <a:rPr lang="fi-FI" sz="2800" dirty="0" err="1" smtClean="0"/>
              <a:t>following</a:t>
            </a:r>
            <a:r>
              <a:rPr lang="fi-FI" sz="2800" dirty="0" smtClean="0"/>
              <a:t> </a:t>
            </a:r>
            <a:r>
              <a:rPr lang="fi-FI" sz="2800" dirty="0" err="1" smtClean="0"/>
              <a:t>program</a:t>
            </a:r>
            <a:r>
              <a:rPr lang="fi-FI" sz="2800" dirty="0" smtClean="0"/>
              <a:t> </a:t>
            </a:r>
            <a:r>
              <a:rPr lang="fi-FI" sz="2800" dirty="0" err="1" smtClean="0"/>
              <a:t>asks</a:t>
            </a:r>
            <a:r>
              <a:rPr lang="fi-FI" sz="2800" dirty="0" smtClean="0"/>
              <a:t> </a:t>
            </a:r>
            <a:r>
              <a:rPr lang="fi-FI" sz="2800" dirty="0" err="1" smtClean="0"/>
              <a:t>two</a:t>
            </a:r>
            <a:r>
              <a:rPr lang="fi-FI" sz="2800" dirty="0" smtClean="0"/>
              <a:t> </a:t>
            </a:r>
            <a:r>
              <a:rPr lang="fi-FI" sz="2800" dirty="0" err="1" smtClean="0"/>
              <a:t>names</a:t>
            </a:r>
            <a:r>
              <a:rPr lang="fi-FI" sz="2800" dirty="0" smtClean="0"/>
              <a:t> </a:t>
            </a:r>
            <a:r>
              <a:rPr lang="fi-FI" sz="2800" dirty="0" err="1" smtClean="0"/>
              <a:t>from</a:t>
            </a:r>
            <a:r>
              <a:rPr lang="fi-FI" sz="2800" dirty="0" smtClean="0"/>
              <a:t> the </a:t>
            </a:r>
            <a:r>
              <a:rPr lang="fi-FI" sz="2800" dirty="0" err="1" smtClean="0"/>
              <a:t>user</a:t>
            </a:r>
            <a:r>
              <a:rPr lang="fi-FI" sz="2800" dirty="0" smtClean="0"/>
              <a:t> and </a:t>
            </a:r>
            <a:r>
              <a:rPr lang="fi-FI" sz="2800" dirty="0" err="1" smtClean="0"/>
              <a:t>outputs</a:t>
            </a:r>
            <a:r>
              <a:rPr lang="fi-FI" sz="2800" dirty="0" smtClean="0"/>
              <a:t> </a:t>
            </a:r>
            <a:r>
              <a:rPr lang="fi-FI" sz="2800" dirty="0" err="1" smtClean="0"/>
              <a:t>them</a:t>
            </a:r>
            <a:r>
              <a:rPr lang="fi-FI" sz="2800" dirty="0" smtClean="0"/>
              <a:t> in </a:t>
            </a:r>
            <a:r>
              <a:rPr lang="fi-FI" sz="2800" dirty="0" err="1" smtClean="0"/>
              <a:t>alphabetical</a:t>
            </a:r>
            <a:r>
              <a:rPr lang="fi-FI" sz="2800" dirty="0" smtClean="0"/>
              <a:t> </a:t>
            </a:r>
            <a:r>
              <a:rPr lang="fi-FI" sz="2800" dirty="0" err="1" smtClean="0"/>
              <a:t>order</a:t>
            </a:r>
            <a:endParaRPr lang="fi-FI"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5848561"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632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Data </a:t>
            </a:r>
            <a:r>
              <a:rPr lang="fi-FI" dirty="0" err="1" smtClean="0"/>
              <a:t>types</a:t>
            </a:r>
            <a:endParaRPr lang="fi-FI" dirty="0"/>
          </a:p>
        </p:txBody>
      </p:sp>
      <p:sp>
        <p:nvSpPr>
          <p:cNvPr id="3" name="Sisällön paikkamerkki 2"/>
          <p:cNvSpPr>
            <a:spLocks noGrp="1"/>
          </p:cNvSpPr>
          <p:nvPr>
            <p:ph idx="1"/>
          </p:nvPr>
        </p:nvSpPr>
        <p:spPr/>
        <p:txBody>
          <a:bodyPr>
            <a:normAutofit fontScale="85000" lnSpcReduction="10000"/>
          </a:bodyPr>
          <a:lstStyle/>
          <a:p>
            <a:r>
              <a:rPr lang="fi-FI" dirty="0" err="1" smtClean="0"/>
              <a:t>All</a:t>
            </a:r>
            <a:r>
              <a:rPr lang="fi-FI" dirty="0" smtClean="0"/>
              <a:t> the </a:t>
            </a:r>
            <a:r>
              <a:rPr lang="fi-FI" dirty="0" err="1" smtClean="0"/>
              <a:t>variables</a:t>
            </a:r>
            <a:r>
              <a:rPr lang="fi-FI" dirty="0" smtClean="0"/>
              <a:t> </a:t>
            </a:r>
            <a:r>
              <a:rPr lang="fi-FI" dirty="0" err="1" smtClean="0"/>
              <a:t>used</a:t>
            </a:r>
            <a:r>
              <a:rPr lang="fi-FI" dirty="0" smtClean="0"/>
              <a:t> in a </a:t>
            </a:r>
            <a:r>
              <a:rPr lang="fi-FI" dirty="0" err="1" smtClean="0"/>
              <a:t>computer</a:t>
            </a:r>
            <a:r>
              <a:rPr lang="fi-FI" dirty="0" smtClean="0"/>
              <a:t> </a:t>
            </a:r>
            <a:r>
              <a:rPr lang="fi-FI" dirty="0" err="1" smtClean="0"/>
              <a:t>program</a:t>
            </a:r>
            <a:r>
              <a:rPr lang="fi-FI" dirty="0"/>
              <a:t> </a:t>
            </a:r>
            <a:r>
              <a:rPr lang="fi-FI" dirty="0" err="1" smtClean="0"/>
              <a:t>have</a:t>
            </a:r>
            <a:r>
              <a:rPr lang="fi-FI" dirty="0" smtClean="0"/>
              <a:t> a data </a:t>
            </a:r>
            <a:r>
              <a:rPr lang="fi-FI" dirty="0" err="1" smtClean="0"/>
              <a:t>type</a:t>
            </a:r>
            <a:r>
              <a:rPr lang="fi-FI" dirty="0" smtClean="0"/>
              <a:t>.</a:t>
            </a:r>
          </a:p>
          <a:p>
            <a:r>
              <a:rPr lang="fi-FI" dirty="0" smtClean="0"/>
              <a:t>The </a:t>
            </a:r>
            <a:r>
              <a:rPr lang="fi-FI" dirty="0" err="1" smtClean="0"/>
              <a:t>most</a:t>
            </a:r>
            <a:r>
              <a:rPr lang="fi-FI" dirty="0" smtClean="0"/>
              <a:t> </a:t>
            </a:r>
            <a:r>
              <a:rPr lang="fi-FI" dirty="0" err="1" smtClean="0"/>
              <a:t>important</a:t>
            </a:r>
            <a:r>
              <a:rPr lang="fi-FI" dirty="0" smtClean="0"/>
              <a:t> data </a:t>
            </a:r>
            <a:r>
              <a:rPr lang="fi-FI" dirty="0" err="1" smtClean="0"/>
              <a:t>types</a:t>
            </a:r>
            <a:r>
              <a:rPr lang="fi-FI" dirty="0" smtClean="0"/>
              <a:t> </a:t>
            </a:r>
            <a:r>
              <a:rPr lang="fi-FI" dirty="0" err="1" smtClean="0"/>
              <a:t>are</a:t>
            </a:r>
            <a:r>
              <a:rPr lang="fi-FI" dirty="0" smtClean="0"/>
              <a:t>:</a:t>
            </a:r>
          </a:p>
          <a:p>
            <a:pPr lvl="1"/>
            <a:r>
              <a:rPr lang="fi-FI" b="1" dirty="0" err="1" smtClean="0"/>
              <a:t>bool</a:t>
            </a:r>
            <a:r>
              <a:rPr lang="fi-FI" b="1" dirty="0" smtClean="0"/>
              <a:t>: </a:t>
            </a:r>
            <a:r>
              <a:rPr lang="fi-FI" dirty="0" err="1" smtClean="0"/>
              <a:t>only</a:t>
            </a:r>
            <a:r>
              <a:rPr lang="fi-FI" dirty="0" smtClean="0"/>
              <a:t> </a:t>
            </a:r>
            <a:r>
              <a:rPr lang="fi-FI" dirty="0" err="1" smtClean="0"/>
              <a:t>two</a:t>
            </a:r>
            <a:r>
              <a:rPr lang="fi-FI" dirty="0" smtClean="0"/>
              <a:t> </a:t>
            </a:r>
            <a:r>
              <a:rPr lang="fi-FI" dirty="0" err="1" smtClean="0"/>
              <a:t>values</a:t>
            </a:r>
            <a:r>
              <a:rPr lang="fi-FI" dirty="0" smtClean="0"/>
              <a:t>, </a:t>
            </a:r>
            <a:r>
              <a:rPr lang="fi-FI" b="1" dirty="0" err="1" smtClean="0"/>
              <a:t>true</a:t>
            </a:r>
            <a:r>
              <a:rPr lang="fi-FI" dirty="0" smtClean="0"/>
              <a:t> and </a:t>
            </a:r>
            <a:r>
              <a:rPr lang="fi-FI" b="1" dirty="0" err="1" smtClean="0"/>
              <a:t>false</a:t>
            </a:r>
            <a:endParaRPr lang="fi-FI" b="1" dirty="0" smtClean="0"/>
          </a:p>
          <a:p>
            <a:pPr lvl="1"/>
            <a:r>
              <a:rPr lang="fi-FI" b="1" dirty="0" err="1" smtClean="0"/>
              <a:t>int</a:t>
            </a:r>
            <a:r>
              <a:rPr lang="fi-FI" b="1" dirty="0" smtClean="0"/>
              <a:t>: </a:t>
            </a:r>
            <a:r>
              <a:rPr lang="fi-FI" dirty="0" smtClean="0"/>
              <a:t>data </a:t>
            </a:r>
            <a:r>
              <a:rPr lang="fi-FI" dirty="0" err="1" smtClean="0"/>
              <a:t>type</a:t>
            </a:r>
            <a:r>
              <a:rPr lang="fi-FI" dirty="0" smtClean="0"/>
              <a:t> for </a:t>
            </a:r>
            <a:r>
              <a:rPr lang="fi-FI" dirty="0" err="1" smtClean="0"/>
              <a:t>integer</a:t>
            </a:r>
            <a:r>
              <a:rPr lang="fi-FI" dirty="0" smtClean="0"/>
              <a:t> </a:t>
            </a:r>
            <a:r>
              <a:rPr lang="fi-FI" dirty="0" err="1" smtClean="0"/>
              <a:t>numbers</a:t>
            </a:r>
            <a:endParaRPr lang="fi-FI" dirty="0" smtClean="0"/>
          </a:p>
          <a:p>
            <a:pPr lvl="1"/>
            <a:r>
              <a:rPr lang="fi-FI" b="1" dirty="0" err="1" smtClean="0"/>
              <a:t>string</a:t>
            </a:r>
            <a:r>
              <a:rPr lang="fi-FI" b="1" dirty="0" smtClean="0"/>
              <a:t>: </a:t>
            </a:r>
            <a:r>
              <a:rPr lang="en-US" dirty="0"/>
              <a:t>is used for storing text, that is, a number of </a:t>
            </a:r>
            <a:r>
              <a:rPr lang="en-US" dirty="0" smtClean="0"/>
              <a:t>chars</a:t>
            </a:r>
          </a:p>
          <a:p>
            <a:pPr lvl="1"/>
            <a:r>
              <a:rPr lang="en-US" b="1" dirty="0" smtClean="0"/>
              <a:t>char: </a:t>
            </a:r>
            <a:r>
              <a:rPr lang="en-US" dirty="0"/>
              <a:t>is used for storing a single </a:t>
            </a:r>
            <a:r>
              <a:rPr lang="en-US" dirty="0" smtClean="0"/>
              <a:t>character</a:t>
            </a:r>
          </a:p>
          <a:p>
            <a:pPr lvl="1"/>
            <a:r>
              <a:rPr lang="en-US" b="1" dirty="0" smtClean="0"/>
              <a:t>double: </a:t>
            </a:r>
            <a:r>
              <a:rPr lang="en-US" dirty="0" smtClean="0"/>
              <a:t>data type for decimal numbers. Avoid using the data type </a:t>
            </a:r>
            <a:r>
              <a:rPr lang="en-US" b="1" dirty="0" smtClean="0"/>
              <a:t>float</a:t>
            </a:r>
            <a:r>
              <a:rPr lang="en-US" dirty="0" smtClean="0"/>
              <a:t>.</a:t>
            </a:r>
            <a:endParaRPr lang="fi-FI" b="1" dirty="0"/>
          </a:p>
          <a:p>
            <a:r>
              <a:rPr lang="fi-FI" dirty="0">
                <a:hlinkClick r:id="rId2"/>
              </a:rPr>
              <a:t>http://csharp.net-tutorials.com/basics/data-types</a:t>
            </a:r>
            <a:r>
              <a:rPr lang="fi-FI" dirty="0" smtClean="0">
                <a:hlinkClick r:id="rId2"/>
              </a:rPr>
              <a:t>/</a:t>
            </a:r>
            <a:r>
              <a:rPr lang="fi-FI" dirty="0" smtClean="0"/>
              <a:t> </a:t>
            </a:r>
            <a:endParaRPr lang="fi-FI" dirty="0"/>
          </a:p>
        </p:txBody>
      </p:sp>
    </p:spTree>
    <p:extLst>
      <p:ext uri="{BB962C8B-B14F-4D97-AF65-F5344CB8AC3E}">
        <p14:creationId xmlns:p14="http://schemas.microsoft.com/office/powerpoint/2010/main" val="1042081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endParaRPr lang="fi-FI" dirty="0"/>
          </a:p>
        </p:txBody>
      </p:sp>
      <p:sp>
        <p:nvSpPr>
          <p:cNvPr id="3" name="Sisällön paikkamerkki 2"/>
          <p:cNvSpPr>
            <a:spLocks noGrp="1"/>
          </p:cNvSpPr>
          <p:nvPr>
            <p:ph idx="1"/>
          </p:nvPr>
        </p:nvSpPr>
        <p:spPr/>
        <p:txBody>
          <a:bodyPr/>
          <a:lstStyle/>
          <a:p>
            <a:r>
              <a:rPr lang="fi-FI" dirty="0" err="1"/>
              <a:t>Make</a:t>
            </a:r>
            <a:r>
              <a:rPr lang="fi-FI" dirty="0"/>
              <a:t> a </a:t>
            </a:r>
            <a:r>
              <a:rPr lang="fi-FI" dirty="0" err="1"/>
              <a:t>program</a:t>
            </a:r>
            <a:r>
              <a:rPr lang="fi-FI" dirty="0"/>
              <a:t> </a:t>
            </a:r>
            <a:r>
              <a:rPr lang="fi-FI" dirty="0" err="1"/>
              <a:t>which</a:t>
            </a:r>
            <a:r>
              <a:rPr lang="fi-FI" dirty="0"/>
              <a:t> </a:t>
            </a:r>
            <a:r>
              <a:rPr lang="fi-FI" dirty="0" err="1"/>
              <a:t>asks</a:t>
            </a:r>
            <a:r>
              <a:rPr lang="fi-FI" dirty="0"/>
              <a:t> </a:t>
            </a:r>
            <a:r>
              <a:rPr lang="fi-FI" dirty="0" err="1"/>
              <a:t>names</a:t>
            </a:r>
            <a:r>
              <a:rPr lang="fi-FI" dirty="0"/>
              <a:t> </a:t>
            </a:r>
            <a:r>
              <a:rPr lang="fi-FI" dirty="0" err="1"/>
              <a:t>from</a:t>
            </a:r>
            <a:r>
              <a:rPr lang="fi-FI" dirty="0"/>
              <a:t> the </a:t>
            </a:r>
            <a:r>
              <a:rPr lang="fi-FI" dirty="0" err="1"/>
              <a:t>user</a:t>
            </a:r>
            <a:r>
              <a:rPr lang="fi-FI" dirty="0"/>
              <a:t> </a:t>
            </a:r>
            <a:r>
              <a:rPr lang="fi-FI" dirty="0" err="1"/>
              <a:t>until</a:t>
            </a:r>
            <a:r>
              <a:rPr lang="fi-FI" dirty="0"/>
              <a:t> the </a:t>
            </a:r>
            <a:r>
              <a:rPr lang="fi-FI" dirty="0" err="1"/>
              <a:t>user</a:t>
            </a:r>
            <a:r>
              <a:rPr lang="fi-FI" dirty="0"/>
              <a:t> </a:t>
            </a:r>
            <a:r>
              <a:rPr lang="fi-FI" dirty="0" err="1"/>
              <a:t>gives</a:t>
            </a:r>
            <a:r>
              <a:rPr lang="fi-FI" dirty="0"/>
              <a:t> an </a:t>
            </a:r>
            <a:r>
              <a:rPr lang="fi-FI" dirty="0" err="1"/>
              <a:t>empty</a:t>
            </a:r>
            <a:r>
              <a:rPr lang="fi-FI" dirty="0"/>
              <a:t> </a:t>
            </a:r>
            <a:r>
              <a:rPr lang="fi-FI" dirty="0" err="1"/>
              <a:t>string</a:t>
            </a:r>
            <a:endParaRPr lang="fi-FI" dirty="0"/>
          </a:p>
          <a:p>
            <a:pPr lvl="1"/>
            <a:r>
              <a:rPr lang="fi-FI" dirty="0"/>
              <a:t>The </a:t>
            </a:r>
            <a:r>
              <a:rPr lang="fi-FI" dirty="0" err="1"/>
              <a:t>program</a:t>
            </a:r>
            <a:r>
              <a:rPr lang="fi-FI" dirty="0"/>
              <a:t> </a:t>
            </a:r>
            <a:r>
              <a:rPr lang="fi-FI" dirty="0" err="1"/>
              <a:t>finds</a:t>
            </a:r>
            <a:r>
              <a:rPr lang="fi-FI" dirty="0"/>
              <a:t> the </a:t>
            </a:r>
            <a:r>
              <a:rPr lang="fi-FI" dirty="0" err="1"/>
              <a:t>first</a:t>
            </a:r>
            <a:r>
              <a:rPr lang="fi-FI" dirty="0"/>
              <a:t> and the </a:t>
            </a:r>
            <a:r>
              <a:rPr lang="fi-FI" dirty="0" err="1"/>
              <a:t>last</a:t>
            </a:r>
            <a:r>
              <a:rPr lang="fi-FI" dirty="0"/>
              <a:t> </a:t>
            </a:r>
            <a:r>
              <a:rPr lang="fi-FI" dirty="0" err="1"/>
              <a:t>name</a:t>
            </a:r>
            <a:r>
              <a:rPr lang="fi-FI" dirty="0"/>
              <a:t> </a:t>
            </a:r>
            <a:r>
              <a:rPr lang="fi-FI" dirty="0" err="1"/>
              <a:t>alphabetical</a:t>
            </a:r>
            <a:r>
              <a:rPr lang="fi-FI" dirty="0"/>
              <a:t> </a:t>
            </a:r>
            <a:r>
              <a:rPr lang="fi-FI" dirty="0" err="1" smtClean="0"/>
              <a:t>order</a:t>
            </a:r>
            <a:endParaRPr lang="fi-FI" dirty="0"/>
          </a:p>
          <a:p>
            <a:r>
              <a:rPr lang="fi-FI" dirty="0" err="1" smtClean="0"/>
              <a:t>Step-by-step</a:t>
            </a:r>
            <a:r>
              <a:rPr lang="fi-FI" dirty="0" smtClean="0"/>
              <a:t> </a:t>
            </a:r>
            <a:r>
              <a:rPr lang="fi-FI" dirty="0" err="1" smtClean="0"/>
              <a:t>instructions</a:t>
            </a:r>
            <a:r>
              <a:rPr lang="fi-FI" dirty="0" smtClean="0"/>
              <a:t>:</a:t>
            </a:r>
          </a:p>
          <a:p>
            <a:pPr lvl="1"/>
            <a:r>
              <a:rPr lang="fi-FI" dirty="0" smtClean="0"/>
              <a:t>1. </a:t>
            </a:r>
            <a:r>
              <a:rPr lang="fi-FI" dirty="0" err="1" smtClean="0"/>
              <a:t>Make</a:t>
            </a:r>
            <a:r>
              <a:rPr lang="fi-FI" dirty="0" smtClean="0"/>
              <a:t> </a:t>
            </a:r>
            <a:r>
              <a:rPr lang="fi-FI" dirty="0" err="1" smtClean="0"/>
              <a:t>first</a:t>
            </a:r>
            <a:r>
              <a:rPr lang="fi-FI" dirty="0" smtClean="0"/>
              <a:t> the </a:t>
            </a:r>
            <a:r>
              <a:rPr lang="fi-FI" dirty="0" err="1" smtClean="0"/>
              <a:t>while</a:t>
            </a:r>
            <a:r>
              <a:rPr lang="fi-FI" dirty="0" smtClean="0"/>
              <a:t> </a:t>
            </a:r>
            <a:r>
              <a:rPr lang="fi-FI" dirty="0" err="1" smtClean="0"/>
              <a:t>loop</a:t>
            </a:r>
            <a:endParaRPr lang="fi-FI" dirty="0"/>
          </a:p>
          <a:p>
            <a:endParaRPr lang="fi-FI"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581400"/>
            <a:ext cx="299892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051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noAutofit/>
          </a:bodyPr>
          <a:lstStyle/>
          <a:p>
            <a:r>
              <a:rPr lang="fi-FI" sz="2400" dirty="0" smtClean="0"/>
              <a:t>2. </a:t>
            </a:r>
            <a:r>
              <a:rPr lang="fi-FI" sz="2400" dirty="0" err="1" smtClean="0"/>
              <a:t>Introduce</a:t>
            </a:r>
            <a:r>
              <a:rPr lang="fi-FI" sz="2400" dirty="0" smtClean="0"/>
              <a:t> </a:t>
            </a:r>
            <a:r>
              <a:rPr lang="fi-FI" sz="2400" dirty="0" err="1" smtClean="0"/>
              <a:t>two</a:t>
            </a:r>
            <a:r>
              <a:rPr lang="fi-FI" sz="2400" dirty="0" smtClean="0"/>
              <a:t> </a:t>
            </a:r>
            <a:r>
              <a:rPr lang="fi-FI" sz="2400" dirty="0" err="1" smtClean="0"/>
              <a:t>variables</a:t>
            </a:r>
            <a:r>
              <a:rPr lang="fi-FI" sz="2400" dirty="0" smtClean="0"/>
              <a:t> for the </a:t>
            </a:r>
            <a:r>
              <a:rPr lang="fi-FI" sz="2400" dirty="0" err="1" smtClean="0"/>
              <a:t>first</a:t>
            </a:r>
            <a:r>
              <a:rPr lang="fi-FI" sz="2400" dirty="0" smtClean="0"/>
              <a:t> and the </a:t>
            </a:r>
            <a:r>
              <a:rPr lang="fi-FI" sz="2400" dirty="0" err="1" smtClean="0"/>
              <a:t>last</a:t>
            </a:r>
            <a:r>
              <a:rPr lang="fi-FI" sz="2400" dirty="0" smtClean="0"/>
              <a:t> </a:t>
            </a:r>
            <a:r>
              <a:rPr lang="fi-FI" sz="2400" dirty="0" err="1" smtClean="0"/>
              <a:t>names</a:t>
            </a:r>
            <a:r>
              <a:rPr lang="fi-FI" sz="2400" dirty="0" smtClean="0"/>
              <a:t> (in </a:t>
            </a:r>
            <a:r>
              <a:rPr lang="fi-FI" sz="2400" dirty="0" err="1" smtClean="0"/>
              <a:t>alphabetical</a:t>
            </a:r>
            <a:r>
              <a:rPr lang="fi-FI" sz="2400" dirty="0" smtClean="0"/>
              <a:t> </a:t>
            </a:r>
            <a:r>
              <a:rPr lang="fi-FI" sz="2400" dirty="0" err="1" smtClean="0"/>
              <a:t>order</a:t>
            </a:r>
            <a:r>
              <a:rPr lang="fi-FI" sz="2400" dirty="0" smtClean="0"/>
              <a:t>)</a:t>
            </a:r>
          </a:p>
          <a:p>
            <a:endParaRPr lang="fi-FI" sz="2400" dirty="0"/>
          </a:p>
          <a:p>
            <a:endParaRPr lang="fi-FI" sz="2400" dirty="0" smtClean="0"/>
          </a:p>
          <a:p>
            <a:endParaRPr lang="fi-FI" sz="2400" dirty="0"/>
          </a:p>
          <a:p>
            <a:endParaRPr lang="fi-FI" sz="2400" dirty="0" smtClean="0"/>
          </a:p>
          <a:p>
            <a:pPr marL="0" indent="0">
              <a:buNone/>
            </a:pPr>
            <a:endParaRPr lang="fi-FI" sz="2400" dirty="0" smtClean="0"/>
          </a:p>
          <a:p>
            <a:r>
              <a:rPr lang="fi-FI" sz="2400" dirty="0" smtClean="0"/>
              <a:t>3. Output the </a:t>
            </a:r>
            <a:r>
              <a:rPr lang="fi-FI" sz="2400" dirty="0" err="1" smtClean="0"/>
              <a:t>first</a:t>
            </a:r>
            <a:r>
              <a:rPr lang="fi-FI" sz="2400" dirty="0" smtClean="0"/>
              <a:t> and the </a:t>
            </a:r>
            <a:r>
              <a:rPr lang="fi-FI" sz="2400" dirty="0" err="1" smtClean="0"/>
              <a:t>last</a:t>
            </a:r>
            <a:r>
              <a:rPr lang="fi-FI" sz="2400" dirty="0" smtClean="0"/>
              <a:t> </a:t>
            </a:r>
            <a:r>
              <a:rPr lang="fi-FI" sz="2400" dirty="0" err="1" smtClean="0"/>
              <a:t>names</a:t>
            </a:r>
            <a:r>
              <a:rPr lang="fi-FI" sz="2400" dirty="0" smtClean="0"/>
              <a:t> at the </a:t>
            </a:r>
            <a:r>
              <a:rPr lang="fi-FI" sz="2400" dirty="0" err="1" smtClean="0"/>
              <a:t>end</a:t>
            </a:r>
            <a:r>
              <a:rPr lang="fi-FI" sz="2400" dirty="0" smtClean="0"/>
              <a:t> of the </a:t>
            </a:r>
            <a:r>
              <a:rPr lang="fi-FI" sz="2400" dirty="0" err="1" smtClean="0"/>
              <a:t>program</a:t>
            </a:r>
            <a:endParaRPr lang="fi-FI" sz="2400" dirty="0" smtClean="0"/>
          </a:p>
          <a:p>
            <a:r>
              <a:rPr lang="fi-FI" sz="2400" dirty="0" smtClean="0"/>
              <a:t>4. </a:t>
            </a:r>
            <a:r>
              <a:rPr lang="fi-FI" sz="2400" dirty="0" err="1" smtClean="0"/>
              <a:t>Compile</a:t>
            </a:r>
            <a:r>
              <a:rPr lang="fi-FI" sz="2400" dirty="0" smtClean="0"/>
              <a:t> the </a:t>
            </a:r>
            <a:r>
              <a:rPr lang="fi-FI" sz="2400" dirty="0" err="1" smtClean="0"/>
              <a:t>program</a:t>
            </a:r>
            <a:r>
              <a:rPr lang="fi-FI" sz="2400" dirty="0" smtClean="0"/>
              <a:t> and </a:t>
            </a:r>
            <a:r>
              <a:rPr lang="fi-FI" sz="2400" dirty="0" err="1" smtClean="0"/>
              <a:t>correct</a:t>
            </a:r>
            <a:r>
              <a:rPr lang="fi-FI" sz="2400" dirty="0" smtClean="0"/>
              <a:t> the </a:t>
            </a:r>
            <a:r>
              <a:rPr lang="fi-FI" sz="2400" dirty="0" err="1" smtClean="0"/>
              <a:t>possible</a:t>
            </a:r>
            <a:r>
              <a:rPr lang="fi-FI" sz="2400" dirty="0" smtClean="0"/>
              <a:t> </a:t>
            </a:r>
            <a:r>
              <a:rPr lang="fi-FI" sz="2400" dirty="0" err="1" smtClean="0"/>
              <a:t>errors</a:t>
            </a:r>
            <a:r>
              <a:rPr lang="fi-FI" sz="2400" dirty="0" smtClean="0"/>
              <a:t> (</a:t>
            </a:r>
            <a:r>
              <a:rPr lang="fi-FI" sz="2400" dirty="0" err="1" smtClean="0"/>
              <a:t>red</a:t>
            </a:r>
            <a:r>
              <a:rPr lang="fi-FI" sz="2400" dirty="0" smtClean="0"/>
              <a:t>). </a:t>
            </a:r>
            <a:r>
              <a:rPr lang="fi-FI" sz="2400" dirty="0" err="1" smtClean="0"/>
              <a:t>You</a:t>
            </a:r>
            <a:r>
              <a:rPr lang="fi-FI" sz="2400" dirty="0" smtClean="0"/>
              <a:t> </a:t>
            </a:r>
            <a:r>
              <a:rPr lang="fi-FI" sz="2400" dirty="0" err="1" smtClean="0"/>
              <a:t>don’t</a:t>
            </a:r>
            <a:r>
              <a:rPr lang="fi-FI" sz="2400" dirty="0" smtClean="0"/>
              <a:t> </a:t>
            </a:r>
            <a:r>
              <a:rPr lang="fi-FI" sz="2400" dirty="0" err="1" smtClean="0"/>
              <a:t>need</a:t>
            </a:r>
            <a:r>
              <a:rPr lang="fi-FI" sz="2400" dirty="0" smtClean="0"/>
              <a:t> to </a:t>
            </a:r>
            <a:r>
              <a:rPr lang="fi-FI" sz="2400" dirty="0" err="1" smtClean="0"/>
              <a:t>care</a:t>
            </a:r>
            <a:r>
              <a:rPr lang="fi-FI" sz="2400" dirty="0" smtClean="0"/>
              <a:t> </a:t>
            </a:r>
            <a:r>
              <a:rPr lang="fi-FI" sz="2400" dirty="0" err="1" smtClean="0"/>
              <a:t>about</a:t>
            </a:r>
            <a:r>
              <a:rPr lang="fi-FI" sz="2400" dirty="0" smtClean="0"/>
              <a:t> the </a:t>
            </a:r>
            <a:r>
              <a:rPr lang="fi-FI" sz="2400" dirty="0" err="1" smtClean="0"/>
              <a:t>warnings</a:t>
            </a:r>
            <a:r>
              <a:rPr lang="fi-FI" sz="2400" dirty="0" smtClean="0"/>
              <a:t> (</a:t>
            </a:r>
            <a:r>
              <a:rPr lang="fi-FI" sz="2400" dirty="0" err="1" smtClean="0"/>
              <a:t>green</a:t>
            </a:r>
            <a:r>
              <a:rPr lang="fi-FI" sz="2400" dirty="0" smtClean="0"/>
              <a:t>) </a:t>
            </a:r>
            <a:r>
              <a:rPr lang="fi-FI" sz="2400" dirty="0" err="1" smtClean="0"/>
              <a:t>yet</a:t>
            </a:r>
            <a:endParaRPr lang="fi-FI"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64" y="2438401"/>
            <a:ext cx="6321136" cy="2254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iruutu 3"/>
          <p:cNvSpPr txBox="1"/>
          <p:nvPr/>
        </p:nvSpPr>
        <p:spPr>
          <a:xfrm>
            <a:off x="3335399" y="2590800"/>
            <a:ext cx="359394" cy="369332"/>
          </a:xfrm>
          <a:prstGeom prst="rect">
            <a:avLst/>
          </a:prstGeom>
          <a:noFill/>
        </p:spPr>
        <p:txBody>
          <a:bodyPr wrap="none" rtlCol="0">
            <a:spAutoFit/>
          </a:bodyPr>
          <a:lstStyle/>
          <a:p>
            <a:r>
              <a:rPr lang="fi-FI" dirty="0" smtClean="0">
                <a:solidFill>
                  <a:srgbClr val="FF0000"/>
                </a:solidFill>
              </a:rPr>
              <a:t>2.</a:t>
            </a:r>
            <a:endParaRPr lang="fi-FI" dirty="0">
              <a:solidFill>
                <a:srgbClr val="FF0000"/>
              </a:solidFill>
            </a:endParaRPr>
          </a:p>
        </p:txBody>
      </p:sp>
      <p:sp>
        <p:nvSpPr>
          <p:cNvPr id="7" name="Tekstiruutu 6"/>
          <p:cNvSpPr txBox="1"/>
          <p:nvPr/>
        </p:nvSpPr>
        <p:spPr>
          <a:xfrm>
            <a:off x="7239000" y="4191000"/>
            <a:ext cx="359394" cy="369332"/>
          </a:xfrm>
          <a:prstGeom prst="rect">
            <a:avLst/>
          </a:prstGeom>
          <a:noFill/>
        </p:spPr>
        <p:txBody>
          <a:bodyPr wrap="none" rtlCol="0">
            <a:spAutoFit/>
          </a:bodyPr>
          <a:lstStyle/>
          <a:p>
            <a:r>
              <a:rPr lang="fi-FI" dirty="0" smtClean="0">
                <a:solidFill>
                  <a:srgbClr val="FF0000"/>
                </a:solidFill>
              </a:rPr>
              <a:t>3.</a:t>
            </a:r>
            <a:endParaRPr lang="fi-FI" dirty="0">
              <a:solidFill>
                <a:srgbClr val="FF0000"/>
              </a:solidFill>
            </a:endParaRPr>
          </a:p>
        </p:txBody>
      </p:sp>
    </p:spTree>
    <p:extLst>
      <p:ext uri="{BB962C8B-B14F-4D97-AF65-F5344CB8AC3E}">
        <p14:creationId xmlns:p14="http://schemas.microsoft.com/office/powerpoint/2010/main" val="21202177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normAutofit fontScale="92500" lnSpcReduction="20000"/>
          </a:bodyPr>
          <a:lstStyle/>
          <a:p>
            <a:r>
              <a:rPr lang="fi-FI" sz="2400" dirty="0" smtClean="0"/>
              <a:t>5. Read the </a:t>
            </a:r>
            <a:r>
              <a:rPr lang="fi-FI" sz="2400" dirty="0" err="1" smtClean="0"/>
              <a:t>user</a:t>
            </a:r>
            <a:r>
              <a:rPr lang="fi-FI" sz="2400" dirty="0" smtClean="0"/>
              <a:t> input inside the </a:t>
            </a:r>
            <a:r>
              <a:rPr lang="fi-FI" sz="2400" dirty="0" err="1" smtClean="0"/>
              <a:t>while</a:t>
            </a:r>
            <a:r>
              <a:rPr lang="fi-FI" sz="2400" dirty="0" smtClean="0"/>
              <a:t> </a:t>
            </a:r>
            <a:r>
              <a:rPr lang="fi-FI" sz="2400" dirty="0" err="1" smtClean="0"/>
              <a:t>loop</a:t>
            </a:r>
            <a:r>
              <a:rPr lang="fi-FI" sz="2400" dirty="0" smtClean="0"/>
              <a:t>. </a:t>
            </a:r>
            <a:r>
              <a:rPr lang="fi-FI" sz="2400" dirty="0" err="1" smtClean="0"/>
              <a:t>Store</a:t>
            </a:r>
            <a:r>
              <a:rPr lang="fi-FI" sz="2400" dirty="0" smtClean="0"/>
              <a:t> the </a:t>
            </a:r>
            <a:r>
              <a:rPr lang="fi-FI" sz="2400" dirty="0" err="1" smtClean="0"/>
              <a:t>user</a:t>
            </a:r>
            <a:r>
              <a:rPr lang="fi-FI" sz="2400" dirty="0" smtClean="0"/>
              <a:t> input to a </a:t>
            </a:r>
            <a:r>
              <a:rPr lang="fi-FI" sz="2400" dirty="0" err="1" smtClean="0"/>
              <a:t>variable</a:t>
            </a:r>
            <a:r>
              <a:rPr lang="fi-FI" sz="2400" dirty="0" smtClean="0"/>
              <a:t> </a:t>
            </a:r>
            <a:r>
              <a:rPr lang="fi-FI" sz="2400" dirty="0" err="1" smtClean="0"/>
              <a:t>named</a:t>
            </a:r>
            <a:r>
              <a:rPr lang="fi-FI" sz="2400" dirty="0" smtClean="0"/>
              <a:t> </a:t>
            </a:r>
            <a:r>
              <a:rPr lang="fi-FI" sz="2400" dirty="0" err="1" smtClean="0"/>
              <a:t>currentName</a:t>
            </a:r>
            <a:r>
              <a:rPr lang="fi-FI" sz="2400" dirty="0" smtClean="0"/>
              <a:t> </a:t>
            </a:r>
          </a:p>
          <a:p>
            <a:endParaRPr lang="fi-FI" sz="2400" dirty="0"/>
          </a:p>
          <a:p>
            <a:endParaRPr lang="fi-FI" sz="2400" dirty="0" smtClean="0"/>
          </a:p>
          <a:p>
            <a:endParaRPr lang="fi-FI" sz="2400" dirty="0"/>
          </a:p>
          <a:p>
            <a:endParaRPr lang="fi-FI" sz="2400" dirty="0" smtClean="0"/>
          </a:p>
          <a:p>
            <a:endParaRPr lang="fi-FI" sz="2400" dirty="0"/>
          </a:p>
          <a:p>
            <a:endParaRPr lang="fi-FI" sz="2400" dirty="0" smtClean="0"/>
          </a:p>
          <a:p>
            <a:endParaRPr lang="fi-FI" sz="2400" dirty="0"/>
          </a:p>
          <a:p>
            <a:endParaRPr lang="fi-FI" sz="2400" dirty="0" smtClean="0"/>
          </a:p>
          <a:p>
            <a:endParaRPr lang="fi-FI" sz="2400" dirty="0" smtClean="0"/>
          </a:p>
          <a:p>
            <a:r>
              <a:rPr lang="fi-FI" sz="2400" dirty="0" smtClean="0"/>
              <a:t>6. </a:t>
            </a:r>
            <a:r>
              <a:rPr lang="fi-FI" sz="2400" dirty="0" err="1" smtClean="0"/>
              <a:t>Check</a:t>
            </a:r>
            <a:r>
              <a:rPr lang="fi-FI" sz="2400" dirty="0" smtClean="0"/>
              <a:t> </a:t>
            </a:r>
            <a:r>
              <a:rPr lang="fi-FI" sz="2400" dirty="0" err="1" smtClean="0"/>
              <a:t>if</a:t>
            </a:r>
            <a:r>
              <a:rPr lang="fi-FI" sz="2400" dirty="0" smtClean="0"/>
              <a:t> the </a:t>
            </a:r>
            <a:r>
              <a:rPr lang="fi-FI" sz="2400" dirty="0" err="1" smtClean="0"/>
              <a:t>user</a:t>
            </a:r>
            <a:r>
              <a:rPr lang="fi-FI" sz="2400" dirty="0" smtClean="0"/>
              <a:t> </a:t>
            </a:r>
            <a:r>
              <a:rPr lang="fi-FI" sz="2400" dirty="0" err="1" smtClean="0"/>
              <a:t>wants</a:t>
            </a:r>
            <a:r>
              <a:rPr lang="fi-FI" sz="2400" dirty="0" smtClean="0"/>
              <a:t> to stop (</a:t>
            </a:r>
            <a:r>
              <a:rPr lang="fi-FI" sz="2400" dirty="0" err="1" smtClean="0"/>
              <a:t>by</a:t>
            </a:r>
            <a:r>
              <a:rPr lang="fi-FI" sz="2400" dirty="0" smtClean="0"/>
              <a:t> </a:t>
            </a:r>
            <a:r>
              <a:rPr lang="fi-FI" sz="2400" dirty="0" err="1" smtClean="0"/>
              <a:t>giving</a:t>
            </a:r>
            <a:r>
              <a:rPr lang="fi-FI" sz="2400" dirty="0" smtClean="0"/>
              <a:t> an </a:t>
            </a:r>
            <a:r>
              <a:rPr lang="fi-FI" sz="2400" dirty="0" err="1" smtClean="0"/>
              <a:t>empty</a:t>
            </a:r>
            <a:r>
              <a:rPr lang="fi-FI" sz="2400" dirty="0" smtClean="0"/>
              <a:t> </a:t>
            </a:r>
            <a:r>
              <a:rPr lang="fi-FI" sz="2400" dirty="0" err="1" smtClean="0"/>
              <a:t>string</a:t>
            </a:r>
            <a:r>
              <a:rPr lang="fi-FI" sz="2400" dirty="0" smtClean="0"/>
              <a:t>). </a:t>
            </a:r>
            <a:r>
              <a:rPr lang="fi-FI" sz="2400" dirty="0" err="1" smtClean="0"/>
              <a:t>While</a:t>
            </a:r>
            <a:r>
              <a:rPr lang="fi-FI" sz="2400" dirty="0" smtClean="0"/>
              <a:t> </a:t>
            </a:r>
            <a:r>
              <a:rPr lang="fi-FI" sz="2400" dirty="0" err="1" smtClean="0"/>
              <a:t>loop</a:t>
            </a:r>
            <a:r>
              <a:rPr lang="fi-FI" sz="2400" dirty="0" smtClean="0"/>
              <a:t> is </a:t>
            </a:r>
            <a:r>
              <a:rPr lang="fi-FI" sz="2400" dirty="0" err="1" smtClean="0"/>
              <a:t>stopped</a:t>
            </a:r>
            <a:r>
              <a:rPr lang="fi-FI" sz="2400" dirty="0" smtClean="0"/>
              <a:t> </a:t>
            </a:r>
            <a:r>
              <a:rPr lang="fi-FI" sz="2400" dirty="0" err="1" smtClean="0"/>
              <a:t>by</a:t>
            </a:r>
            <a:r>
              <a:rPr lang="fi-FI" sz="2400" dirty="0" smtClean="0"/>
              <a:t> </a:t>
            </a:r>
            <a:r>
              <a:rPr lang="fi-FI" sz="2400" dirty="0" err="1" smtClean="0"/>
              <a:t>break</a:t>
            </a:r>
            <a:r>
              <a:rPr lang="fi-FI" sz="2400" dirty="0" smtClean="0"/>
              <a:t> </a:t>
            </a:r>
            <a:r>
              <a:rPr lang="fi-FI" sz="2400" dirty="0" err="1" smtClean="0"/>
              <a:t>statement</a:t>
            </a:r>
            <a:endParaRPr lang="fi-FI" sz="24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895" y="2240994"/>
            <a:ext cx="52197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iruutu 4"/>
          <p:cNvSpPr txBox="1"/>
          <p:nvPr/>
        </p:nvSpPr>
        <p:spPr>
          <a:xfrm>
            <a:off x="4343400" y="3168134"/>
            <a:ext cx="359394" cy="369332"/>
          </a:xfrm>
          <a:prstGeom prst="rect">
            <a:avLst/>
          </a:prstGeom>
          <a:noFill/>
        </p:spPr>
        <p:txBody>
          <a:bodyPr wrap="none" rtlCol="0">
            <a:spAutoFit/>
          </a:bodyPr>
          <a:lstStyle/>
          <a:p>
            <a:r>
              <a:rPr lang="fi-FI" dirty="0">
                <a:solidFill>
                  <a:srgbClr val="FF0000"/>
                </a:solidFill>
              </a:rPr>
              <a:t>5</a:t>
            </a:r>
            <a:r>
              <a:rPr lang="fi-FI" dirty="0" smtClean="0">
                <a:solidFill>
                  <a:srgbClr val="FF0000"/>
                </a:solidFill>
              </a:rPr>
              <a:t>.</a:t>
            </a:r>
            <a:endParaRPr lang="fi-FI" dirty="0">
              <a:solidFill>
                <a:srgbClr val="FF0000"/>
              </a:solidFill>
            </a:endParaRPr>
          </a:p>
        </p:txBody>
      </p:sp>
      <p:sp>
        <p:nvSpPr>
          <p:cNvPr id="6" name="Tekstiruutu 5"/>
          <p:cNvSpPr txBox="1"/>
          <p:nvPr/>
        </p:nvSpPr>
        <p:spPr>
          <a:xfrm>
            <a:off x="3873993" y="3930134"/>
            <a:ext cx="359394" cy="369332"/>
          </a:xfrm>
          <a:prstGeom prst="rect">
            <a:avLst/>
          </a:prstGeom>
          <a:noFill/>
        </p:spPr>
        <p:txBody>
          <a:bodyPr wrap="none" rtlCol="0">
            <a:spAutoFit/>
          </a:bodyPr>
          <a:lstStyle/>
          <a:p>
            <a:r>
              <a:rPr lang="fi-FI" dirty="0" smtClean="0">
                <a:solidFill>
                  <a:srgbClr val="FF0000"/>
                </a:solidFill>
              </a:rPr>
              <a:t>6.</a:t>
            </a:r>
            <a:endParaRPr lang="fi-FI" dirty="0">
              <a:solidFill>
                <a:srgbClr val="FF0000"/>
              </a:solidFill>
            </a:endParaRPr>
          </a:p>
        </p:txBody>
      </p:sp>
    </p:spTree>
    <p:extLst>
      <p:ext uri="{BB962C8B-B14F-4D97-AF65-F5344CB8AC3E}">
        <p14:creationId xmlns:p14="http://schemas.microsoft.com/office/powerpoint/2010/main" val="2042329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normAutofit/>
          </a:bodyPr>
          <a:lstStyle/>
          <a:p>
            <a:r>
              <a:rPr lang="fi-FI" sz="2400" dirty="0" smtClean="0"/>
              <a:t>7. </a:t>
            </a:r>
            <a:r>
              <a:rPr lang="fi-FI" sz="2400" dirty="0" err="1" smtClean="0"/>
              <a:t>Compare</a:t>
            </a:r>
            <a:r>
              <a:rPr lang="fi-FI" sz="2400" dirty="0" smtClean="0"/>
              <a:t> the </a:t>
            </a:r>
            <a:r>
              <a:rPr lang="fi-FI" sz="2400" dirty="0" err="1" smtClean="0"/>
              <a:t>current</a:t>
            </a:r>
            <a:r>
              <a:rPr lang="fi-FI" sz="2400" dirty="0" smtClean="0"/>
              <a:t> </a:t>
            </a:r>
            <a:r>
              <a:rPr lang="fi-FI" sz="2400" dirty="0" err="1" smtClean="0"/>
              <a:t>name</a:t>
            </a:r>
            <a:r>
              <a:rPr lang="fi-FI" sz="2400" dirty="0" smtClean="0"/>
              <a:t> to the ’</a:t>
            </a:r>
            <a:r>
              <a:rPr lang="fi-FI" sz="2400" dirty="0" err="1" smtClean="0"/>
              <a:t>smallest</a:t>
            </a:r>
            <a:r>
              <a:rPr lang="fi-FI" sz="2400" dirty="0" smtClean="0"/>
              <a:t>’ and ’</a:t>
            </a:r>
            <a:r>
              <a:rPr lang="fi-FI" sz="2400" dirty="0" err="1" smtClean="0"/>
              <a:t>biggest</a:t>
            </a:r>
            <a:r>
              <a:rPr lang="fi-FI" sz="2400" dirty="0" smtClean="0"/>
              <a:t>’ </a:t>
            </a:r>
            <a:r>
              <a:rPr lang="fi-FI" sz="2400" dirty="0" err="1" smtClean="0"/>
              <a:t>names</a:t>
            </a:r>
            <a:r>
              <a:rPr lang="fi-FI" sz="2400" dirty="0" smtClean="0"/>
              <a:t> </a:t>
            </a:r>
            <a:r>
              <a:rPr lang="fi-FI" sz="2400" dirty="0" err="1" smtClean="0"/>
              <a:t>given</a:t>
            </a:r>
            <a:r>
              <a:rPr lang="fi-FI" sz="2400" dirty="0" smtClean="0"/>
              <a:t> </a:t>
            </a:r>
            <a:r>
              <a:rPr lang="fi-FI" sz="2400" dirty="0" err="1" smtClean="0"/>
              <a:t>so</a:t>
            </a:r>
            <a:r>
              <a:rPr lang="fi-FI" sz="2400" dirty="0" smtClean="0"/>
              <a:t> </a:t>
            </a:r>
            <a:r>
              <a:rPr lang="fi-FI" sz="2400" dirty="0" err="1" smtClean="0"/>
              <a:t>far</a:t>
            </a:r>
            <a:endParaRPr lang="fi-FI"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2514600"/>
            <a:ext cx="55340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iruutu 4"/>
          <p:cNvSpPr txBox="1"/>
          <p:nvPr/>
        </p:nvSpPr>
        <p:spPr>
          <a:xfrm>
            <a:off x="4267200" y="4419600"/>
            <a:ext cx="359394" cy="369332"/>
          </a:xfrm>
          <a:prstGeom prst="rect">
            <a:avLst/>
          </a:prstGeom>
          <a:noFill/>
        </p:spPr>
        <p:txBody>
          <a:bodyPr wrap="none" rtlCol="0">
            <a:spAutoFit/>
          </a:bodyPr>
          <a:lstStyle/>
          <a:p>
            <a:r>
              <a:rPr lang="fi-FI" dirty="0" smtClean="0">
                <a:solidFill>
                  <a:srgbClr val="FF0000"/>
                </a:solidFill>
              </a:rPr>
              <a:t>7.</a:t>
            </a:r>
            <a:endParaRPr lang="fi-FI" dirty="0">
              <a:solidFill>
                <a:srgbClr val="FF0000"/>
              </a:solidFill>
            </a:endParaRPr>
          </a:p>
        </p:txBody>
      </p:sp>
      <p:sp>
        <p:nvSpPr>
          <p:cNvPr id="6" name="Tekstiruutu 5"/>
          <p:cNvSpPr txBox="1"/>
          <p:nvPr/>
        </p:nvSpPr>
        <p:spPr>
          <a:xfrm>
            <a:off x="4267200" y="5181600"/>
            <a:ext cx="359394" cy="369332"/>
          </a:xfrm>
          <a:prstGeom prst="rect">
            <a:avLst/>
          </a:prstGeom>
          <a:noFill/>
        </p:spPr>
        <p:txBody>
          <a:bodyPr wrap="none" rtlCol="0">
            <a:spAutoFit/>
          </a:bodyPr>
          <a:lstStyle/>
          <a:p>
            <a:r>
              <a:rPr lang="fi-FI" dirty="0" smtClean="0">
                <a:solidFill>
                  <a:srgbClr val="FF0000"/>
                </a:solidFill>
              </a:rPr>
              <a:t>7.</a:t>
            </a:r>
            <a:endParaRPr lang="fi-FI" dirty="0">
              <a:solidFill>
                <a:srgbClr val="FF0000"/>
              </a:solidFill>
            </a:endParaRPr>
          </a:p>
        </p:txBody>
      </p:sp>
    </p:spTree>
    <p:extLst>
      <p:ext uri="{BB962C8B-B14F-4D97-AF65-F5344CB8AC3E}">
        <p14:creationId xmlns:p14="http://schemas.microsoft.com/office/powerpoint/2010/main" val="18545945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r>
              <a:rPr lang="fi-FI" dirty="0">
                <a:solidFill>
                  <a:srgbClr val="FF0000"/>
                </a:solidFill>
              </a:rPr>
              <a:t> - </a:t>
            </a:r>
            <a:r>
              <a:rPr lang="fi-FI" dirty="0" err="1">
                <a:solidFill>
                  <a:srgbClr val="FF0000"/>
                </a:solidFill>
              </a:rPr>
              <a:t>instructions</a:t>
            </a:r>
            <a:endParaRPr lang="fi-FI" dirty="0"/>
          </a:p>
        </p:txBody>
      </p:sp>
      <p:sp>
        <p:nvSpPr>
          <p:cNvPr id="3" name="Sisällön paikkamerkki 2"/>
          <p:cNvSpPr>
            <a:spLocks noGrp="1"/>
          </p:cNvSpPr>
          <p:nvPr>
            <p:ph idx="1"/>
          </p:nvPr>
        </p:nvSpPr>
        <p:spPr>
          <a:xfrm>
            <a:off x="457200" y="1600200"/>
            <a:ext cx="2743200" cy="4525963"/>
          </a:xfrm>
        </p:spPr>
        <p:txBody>
          <a:bodyPr>
            <a:normAutofit/>
          </a:bodyPr>
          <a:lstStyle/>
          <a:p>
            <a:r>
              <a:rPr lang="fi-FI" sz="2800" dirty="0" smtClean="0"/>
              <a:t>8. The </a:t>
            </a:r>
            <a:r>
              <a:rPr lang="fi-FI" sz="2800" dirty="0" err="1" smtClean="0"/>
              <a:t>program</a:t>
            </a:r>
            <a:r>
              <a:rPr lang="fi-FI" sz="2800" dirty="0" smtClean="0"/>
              <a:t> is </a:t>
            </a:r>
            <a:r>
              <a:rPr lang="fi-FI" sz="2800" dirty="0" err="1" smtClean="0"/>
              <a:t>now</a:t>
            </a:r>
            <a:r>
              <a:rPr lang="fi-FI" sz="2800" dirty="0" smtClean="0"/>
              <a:t> </a:t>
            </a:r>
            <a:r>
              <a:rPr lang="fi-FI" sz="2800" dirty="0" err="1" smtClean="0"/>
              <a:t>complete</a:t>
            </a:r>
            <a:r>
              <a:rPr lang="fi-FI" sz="2800" dirty="0" smtClean="0"/>
              <a:t>. </a:t>
            </a:r>
            <a:r>
              <a:rPr lang="fi-FI" sz="2800" dirty="0" err="1" smtClean="0"/>
              <a:t>Compile</a:t>
            </a:r>
            <a:r>
              <a:rPr lang="fi-FI" sz="2800" dirty="0" smtClean="0"/>
              <a:t> and </a:t>
            </a:r>
            <a:r>
              <a:rPr lang="fi-FI" sz="2800" dirty="0" err="1" smtClean="0"/>
              <a:t>try</a:t>
            </a:r>
            <a:r>
              <a:rPr lang="fi-FI" sz="2800" dirty="0" smtClean="0"/>
              <a:t> it.</a:t>
            </a:r>
          </a:p>
          <a:p>
            <a:r>
              <a:rPr lang="fi-FI" sz="2800" dirty="0" smtClean="0"/>
              <a:t>The </a:t>
            </a:r>
            <a:r>
              <a:rPr lang="fi-FI" sz="2800" dirty="0" err="1" smtClean="0"/>
              <a:t>complete</a:t>
            </a:r>
            <a:r>
              <a:rPr lang="fi-FI" sz="2800" dirty="0" smtClean="0"/>
              <a:t> </a:t>
            </a:r>
            <a:r>
              <a:rPr lang="fi-FI" sz="2800" dirty="0" err="1" smtClean="0"/>
              <a:t>program</a:t>
            </a:r>
            <a:r>
              <a:rPr lang="fi-FI" sz="2800" dirty="0" smtClean="0"/>
              <a:t> is </a:t>
            </a:r>
            <a:r>
              <a:rPr lang="fi-FI" sz="2800" dirty="0" err="1" smtClean="0"/>
              <a:t>shown</a:t>
            </a:r>
            <a:r>
              <a:rPr lang="fi-FI" sz="2800" dirty="0" smtClean="0"/>
              <a:t> </a:t>
            </a:r>
            <a:r>
              <a:rPr lang="fi-FI" sz="2800" dirty="0" err="1" smtClean="0"/>
              <a:t>here</a:t>
            </a:r>
            <a:endParaRPr lang="fi-FI" sz="2800" dirty="0" smtClean="0"/>
          </a:p>
          <a:p>
            <a:endParaRPr lang="fi-FI"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371600"/>
            <a:ext cx="542925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Nuoli oikealle 4"/>
          <p:cNvSpPr/>
          <p:nvPr/>
        </p:nvSpPr>
        <p:spPr>
          <a:xfrm>
            <a:off x="2743200" y="48768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41295259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Exercises</a:t>
            </a:r>
            <a:endParaRPr lang="fi-FI" dirty="0"/>
          </a:p>
        </p:txBody>
      </p:sp>
      <p:sp>
        <p:nvSpPr>
          <p:cNvPr id="3" name="Sisällön paikkamerkki 2"/>
          <p:cNvSpPr>
            <a:spLocks noGrp="1"/>
          </p:cNvSpPr>
          <p:nvPr>
            <p:ph idx="1"/>
          </p:nvPr>
        </p:nvSpPr>
        <p:spPr/>
        <p:txBody>
          <a:bodyPr/>
          <a:lstStyle/>
          <a:p>
            <a:r>
              <a:rPr lang="fi-FI" dirty="0" err="1" smtClean="0"/>
              <a:t>Modify</a:t>
            </a:r>
            <a:r>
              <a:rPr lang="fi-FI" dirty="0" smtClean="0"/>
              <a:t> the </a:t>
            </a:r>
            <a:r>
              <a:rPr lang="fi-FI" dirty="0" err="1" smtClean="0"/>
              <a:t>previous</a:t>
            </a:r>
            <a:r>
              <a:rPr lang="fi-FI" dirty="0" smtClean="0"/>
              <a:t> </a:t>
            </a:r>
            <a:r>
              <a:rPr lang="fi-FI" dirty="0" err="1" smtClean="0"/>
              <a:t>exercise</a:t>
            </a:r>
            <a:r>
              <a:rPr lang="fi-FI" dirty="0" smtClean="0"/>
              <a:t> </a:t>
            </a:r>
            <a:r>
              <a:rPr lang="fi-FI" dirty="0" err="1" smtClean="0"/>
              <a:t>so</a:t>
            </a:r>
            <a:r>
              <a:rPr lang="fi-FI" dirty="0" smtClean="0"/>
              <a:t> </a:t>
            </a:r>
            <a:r>
              <a:rPr lang="fi-FI" dirty="0" err="1" smtClean="0"/>
              <a:t>that</a:t>
            </a:r>
            <a:r>
              <a:rPr lang="fi-FI" dirty="0" smtClean="0"/>
              <a:t> </a:t>
            </a:r>
            <a:r>
              <a:rPr lang="fi-FI" dirty="0" err="1" smtClean="0"/>
              <a:t>it</a:t>
            </a:r>
            <a:r>
              <a:rPr lang="fi-FI" dirty="0" smtClean="0"/>
              <a:t> </a:t>
            </a:r>
            <a:r>
              <a:rPr lang="fi-FI" dirty="0" err="1" smtClean="0"/>
              <a:t>outputs</a:t>
            </a:r>
            <a:r>
              <a:rPr lang="fi-FI" dirty="0" smtClean="0"/>
              <a:t>:</a:t>
            </a:r>
          </a:p>
          <a:p>
            <a:pPr lvl="1"/>
            <a:r>
              <a:rPr lang="fi-FI" dirty="0" err="1" smtClean="0"/>
              <a:t>Number</a:t>
            </a:r>
            <a:r>
              <a:rPr lang="fi-FI" dirty="0" smtClean="0"/>
              <a:t> of the </a:t>
            </a:r>
            <a:r>
              <a:rPr lang="fi-FI" dirty="0" err="1" smtClean="0"/>
              <a:t>given</a:t>
            </a:r>
            <a:r>
              <a:rPr lang="fi-FI" dirty="0" smtClean="0"/>
              <a:t> </a:t>
            </a:r>
            <a:r>
              <a:rPr lang="fi-FI" dirty="0" err="1" smtClean="0"/>
              <a:t>names</a:t>
            </a:r>
            <a:endParaRPr lang="fi-FI" dirty="0" smtClean="0"/>
          </a:p>
          <a:p>
            <a:pPr lvl="2"/>
            <a:r>
              <a:rPr lang="fi-FI" dirty="0" err="1" smtClean="0"/>
              <a:t>Increment</a:t>
            </a:r>
            <a:r>
              <a:rPr lang="fi-FI" dirty="0" smtClean="0"/>
              <a:t> the </a:t>
            </a:r>
            <a:r>
              <a:rPr lang="fi-FI" dirty="0" err="1" smtClean="0"/>
              <a:t>variable</a:t>
            </a:r>
            <a:r>
              <a:rPr lang="fi-FI" dirty="0" smtClean="0"/>
              <a:t> </a:t>
            </a:r>
            <a:r>
              <a:rPr lang="fi-FI" dirty="0" err="1" smtClean="0"/>
              <a:t>numberOfNames</a:t>
            </a:r>
            <a:endParaRPr lang="fi-FI" dirty="0" smtClean="0"/>
          </a:p>
          <a:p>
            <a:pPr lvl="1"/>
            <a:r>
              <a:rPr lang="fi-FI" dirty="0" err="1" smtClean="0"/>
              <a:t>Average</a:t>
            </a:r>
            <a:r>
              <a:rPr lang="fi-FI" dirty="0" smtClean="0"/>
              <a:t> </a:t>
            </a:r>
            <a:r>
              <a:rPr lang="fi-FI" dirty="0" err="1" smtClean="0"/>
              <a:t>length</a:t>
            </a:r>
            <a:r>
              <a:rPr lang="fi-FI" dirty="0" smtClean="0"/>
              <a:t> of the </a:t>
            </a:r>
            <a:r>
              <a:rPr lang="fi-FI" dirty="0" err="1" smtClean="0"/>
              <a:t>given</a:t>
            </a:r>
            <a:r>
              <a:rPr lang="fi-FI" dirty="0" smtClean="0"/>
              <a:t> </a:t>
            </a:r>
            <a:r>
              <a:rPr lang="fi-FI" dirty="0" err="1" smtClean="0"/>
              <a:t>names</a:t>
            </a:r>
            <a:endParaRPr lang="fi-FI" dirty="0" smtClean="0"/>
          </a:p>
          <a:p>
            <a:pPr lvl="2"/>
            <a:r>
              <a:rPr lang="fi-FI" dirty="0" err="1" smtClean="0"/>
              <a:t>currentName.Length</a:t>
            </a:r>
            <a:endParaRPr lang="fi-FI" dirty="0"/>
          </a:p>
        </p:txBody>
      </p:sp>
    </p:spTree>
    <p:extLst>
      <p:ext uri="{BB962C8B-B14F-4D97-AF65-F5344CB8AC3E}">
        <p14:creationId xmlns:p14="http://schemas.microsoft.com/office/powerpoint/2010/main" val="29730249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Random</a:t>
            </a:r>
            <a:r>
              <a:rPr lang="fi-FI" dirty="0" smtClean="0"/>
              <a:t> </a:t>
            </a:r>
            <a:r>
              <a:rPr lang="fi-FI" dirty="0" err="1" smtClean="0"/>
              <a:t>numbers</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15513628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Random</a:t>
            </a:r>
            <a:r>
              <a:rPr lang="fi-FI" dirty="0" smtClean="0"/>
              <a:t> </a:t>
            </a:r>
            <a:r>
              <a:rPr lang="fi-FI" dirty="0" err="1" smtClean="0"/>
              <a:t>numbers</a:t>
            </a:r>
            <a:endParaRPr lang="fi-FI" dirty="0"/>
          </a:p>
        </p:txBody>
      </p:sp>
      <p:sp>
        <p:nvSpPr>
          <p:cNvPr id="3" name="Sisällön paikkamerkki 2"/>
          <p:cNvSpPr>
            <a:spLocks noGrp="1"/>
          </p:cNvSpPr>
          <p:nvPr>
            <p:ph idx="1"/>
          </p:nvPr>
        </p:nvSpPr>
        <p:spPr/>
        <p:txBody>
          <a:bodyPr>
            <a:normAutofit/>
          </a:bodyPr>
          <a:lstStyle/>
          <a:p>
            <a:r>
              <a:rPr lang="en-US" dirty="0" smtClean="0"/>
              <a:t>The </a:t>
            </a:r>
            <a:r>
              <a:rPr lang="en-US" i="1" dirty="0"/>
              <a:t>class</a:t>
            </a:r>
            <a:r>
              <a:rPr lang="en-US" dirty="0"/>
              <a:t> Random provides </a:t>
            </a:r>
            <a:r>
              <a:rPr lang="en-US" dirty="0" smtClean="0"/>
              <a:t>functionality to generate random numbers. </a:t>
            </a:r>
          </a:p>
          <a:p>
            <a:r>
              <a:rPr lang="en-US" dirty="0" smtClean="0"/>
              <a:t>Links:</a:t>
            </a:r>
          </a:p>
          <a:p>
            <a:pPr lvl="1"/>
            <a:r>
              <a:rPr lang="en-US" dirty="0" smtClean="0">
                <a:hlinkClick r:id="rId2"/>
              </a:rPr>
              <a:t>http://www.c-sharpcorner.com/UploadFile/mahesh/RandomNumber11232005010428AM/RandomNumber.aspx</a:t>
            </a:r>
            <a:r>
              <a:rPr lang="en-US" dirty="0" smtClean="0"/>
              <a:t> </a:t>
            </a:r>
          </a:p>
          <a:p>
            <a:pPr lvl="1"/>
            <a:r>
              <a:rPr lang="fi-FI" dirty="0" smtClean="0">
                <a:hlinkClick r:id="rId3"/>
              </a:rPr>
              <a:t>http://www.geekpedia.com/tutorial238_Generate-Random-Numbers-using-Csharp.html</a:t>
            </a:r>
            <a:r>
              <a:rPr lang="fi-FI" dirty="0" smtClean="0"/>
              <a:t> </a:t>
            </a:r>
            <a:endParaRPr lang="fi-FI" dirty="0"/>
          </a:p>
        </p:txBody>
      </p:sp>
    </p:spTree>
    <p:extLst>
      <p:ext uri="{BB962C8B-B14F-4D97-AF65-F5344CB8AC3E}">
        <p14:creationId xmlns:p14="http://schemas.microsoft.com/office/powerpoint/2010/main" val="4613574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Random</a:t>
            </a:r>
            <a:r>
              <a:rPr lang="fi-FI" dirty="0" smtClean="0"/>
              <a:t> </a:t>
            </a:r>
            <a:r>
              <a:rPr lang="fi-FI" dirty="0" err="1" smtClean="0"/>
              <a:t>numbers</a:t>
            </a:r>
            <a:endParaRPr lang="fi-FI" dirty="0"/>
          </a:p>
        </p:txBody>
      </p:sp>
      <p:sp>
        <p:nvSpPr>
          <p:cNvPr id="3" name="Sisällön paikkamerkki 2"/>
          <p:cNvSpPr>
            <a:spLocks noGrp="1"/>
          </p:cNvSpPr>
          <p:nvPr>
            <p:ph idx="1"/>
          </p:nvPr>
        </p:nvSpPr>
        <p:spPr/>
        <p:txBody>
          <a:bodyPr>
            <a:normAutofit fontScale="77500" lnSpcReduction="20000"/>
          </a:bodyPr>
          <a:lstStyle/>
          <a:p>
            <a:r>
              <a:rPr lang="fi-FI" dirty="0" smtClean="0"/>
              <a:t>The </a:t>
            </a:r>
            <a:r>
              <a:rPr lang="fi-FI" dirty="0" err="1" smtClean="0"/>
              <a:t>following</a:t>
            </a:r>
            <a:r>
              <a:rPr lang="fi-FI" dirty="0" smtClean="0"/>
              <a:t> </a:t>
            </a:r>
            <a:r>
              <a:rPr lang="fi-FI" dirty="0" err="1" smtClean="0"/>
              <a:t>code</a:t>
            </a:r>
            <a:r>
              <a:rPr lang="fi-FI" dirty="0" smtClean="0"/>
              <a:t> </a:t>
            </a:r>
            <a:r>
              <a:rPr lang="fi-FI" dirty="0" err="1" smtClean="0"/>
              <a:t>returns</a:t>
            </a:r>
            <a:r>
              <a:rPr lang="fi-FI" dirty="0" smtClean="0"/>
              <a:t> a </a:t>
            </a:r>
            <a:r>
              <a:rPr lang="fi-FI" dirty="0" err="1" smtClean="0"/>
              <a:t>random</a:t>
            </a:r>
            <a:r>
              <a:rPr lang="fi-FI" dirty="0" smtClean="0"/>
              <a:t> </a:t>
            </a:r>
            <a:r>
              <a:rPr lang="fi-FI" dirty="0" err="1" smtClean="0"/>
              <a:t>number</a:t>
            </a:r>
            <a:r>
              <a:rPr lang="fi-FI" dirty="0" smtClean="0"/>
              <a:t>:</a:t>
            </a:r>
            <a:br>
              <a:rPr lang="fi-FI" dirty="0" smtClean="0"/>
            </a:br>
            <a:r>
              <a:rPr lang="fi-FI" dirty="0" smtClean="0"/>
              <a:t/>
            </a:r>
            <a:br>
              <a:rPr lang="fi-FI" dirty="0" smtClean="0"/>
            </a:br>
            <a:r>
              <a:rPr lang="fi-FI" dirty="0" smtClean="0"/>
              <a:t>	</a:t>
            </a:r>
            <a:r>
              <a:rPr lang="fi-FI" dirty="0" err="1" smtClean="0"/>
              <a:t>int</a:t>
            </a:r>
            <a:r>
              <a:rPr lang="fi-FI" dirty="0" smtClean="0"/>
              <a:t> </a:t>
            </a:r>
            <a:r>
              <a:rPr lang="fi-FI" dirty="0" err="1" smtClean="0"/>
              <a:t>num</a:t>
            </a:r>
            <a:r>
              <a:rPr lang="fi-FI" dirty="0" smtClean="0"/>
              <a:t> = </a:t>
            </a:r>
            <a:r>
              <a:rPr lang="fi-FI" dirty="0" err="1" smtClean="0"/>
              <a:t>random.Next</a:t>
            </a:r>
            <a:r>
              <a:rPr lang="fi-FI" dirty="0" smtClean="0"/>
              <a:t>();</a:t>
            </a:r>
            <a:br>
              <a:rPr lang="fi-FI" dirty="0" smtClean="0"/>
            </a:br>
            <a:endParaRPr lang="fi-FI" dirty="0" smtClean="0"/>
          </a:p>
          <a:p>
            <a:r>
              <a:rPr lang="fi-FI" dirty="0" smtClean="0"/>
              <a:t>The </a:t>
            </a:r>
            <a:r>
              <a:rPr lang="fi-FI" dirty="0" err="1" smtClean="0"/>
              <a:t>following</a:t>
            </a:r>
            <a:r>
              <a:rPr lang="fi-FI" dirty="0" smtClean="0"/>
              <a:t> </a:t>
            </a:r>
            <a:r>
              <a:rPr lang="fi-FI" dirty="0" err="1" smtClean="0"/>
              <a:t>code</a:t>
            </a:r>
            <a:r>
              <a:rPr lang="fi-FI" dirty="0" smtClean="0"/>
              <a:t> </a:t>
            </a:r>
            <a:r>
              <a:rPr lang="fi-FI" dirty="0" err="1" smtClean="0"/>
              <a:t>returns</a:t>
            </a:r>
            <a:r>
              <a:rPr lang="fi-FI" dirty="0" smtClean="0"/>
              <a:t> a </a:t>
            </a:r>
            <a:r>
              <a:rPr lang="fi-FI" dirty="0" err="1" smtClean="0"/>
              <a:t>random</a:t>
            </a:r>
            <a:r>
              <a:rPr lang="fi-FI" dirty="0" smtClean="0"/>
              <a:t> </a:t>
            </a:r>
            <a:r>
              <a:rPr lang="fi-FI" dirty="0" err="1" smtClean="0"/>
              <a:t>number</a:t>
            </a:r>
            <a:r>
              <a:rPr lang="fi-FI" dirty="0" smtClean="0"/>
              <a:t> </a:t>
            </a:r>
            <a:r>
              <a:rPr lang="fi-FI" dirty="0" err="1" smtClean="0"/>
              <a:t>less</a:t>
            </a:r>
            <a:r>
              <a:rPr lang="fi-FI" dirty="0" smtClean="0"/>
              <a:t> </a:t>
            </a:r>
            <a:r>
              <a:rPr lang="fi-FI" dirty="0" err="1" smtClean="0"/>
              <a:t>than</a:t>
            </a:r>
            <a:r>
              <a:rPr lang="fi-FI" dirty="0" smtClean="0"/>
              <a:t> 1000.</a:t>
            </a:r>
            <a:br>
              <a:rPr lang="fi-FI" dirty="0" smtClean="0"/>
            </a:br>
            <a:r>
              <a:rPr lang="fi-FI" dirty="0" smtClean="0"/>
              <a:t/>
            </a:r>
            <a:br>
              <a:rPr lang="fi-FI" dirty="0" smtClean="0"/>
            </a:br>
            <a:r>
              <a:rPr lang="fi-FI" dirty="0" smtClean="0"/>
              <a:t>	</a:t>
            </a:r>
            <a:r>
              <a:rPr lang="fi-FI" dirty="0" err="1" smtClean="0"/>
              <a:t>int</a:t>
            </a:r>
            <a:r>
              <a:rPr lang="fi-FI" dirty="0" smtClean="0"/>
              <a:t> </a:t>
            </a:r>
            <a:r>
              <a:rPr lang="fi-FI" dirty="0" err="1" smtClean="0"/>
              <a:t>num</a:t>
            </a:r>
            <a:r>
              <a:rPr lang="fi-FI" dirty="0" smtClean="0"/>
              <a:t> = random.Next(1000);</a:t>
            </a:r>
            <a:br>
              <a:rPr lang="fi-FI" dirty="0" smtClean="0"/>
            </a:br>
            <a:endParaRPr lang="fi-FI" dirty="0" smtClean="0"/>
          </a:p>
          <a:p>
            <a:r>
              <a:rPr lang="fi-FI" dirty="0" smtClean="0"/>
              <a:t>The </a:t>
            </a:r>
            <a:r>
              <a:rPr lang="fi-FI" dirty="0" err="1" smtClean="0"/>
              <a:t>following</a:t>
            </a:r>
            <a:r>
              <a:rPr lang="fi-FI" dirty="0" smtClean="0"/>
              <a:t> </a:t>
            </a:r>
            <a:r>
              <a:rPr lang="fi-FI" dirty="0" err="1" smtClean="0"/>
              <a:t>code</a:t>
            </a:r>
            <a:r>
              <a:rPr lang="fi-FI" dirty="0" smtClean="0"/>
              <a:t> </a:t>
            </a:r>
            <a:r>
              <a:rPr lang="fi-FI" dirty="0" err="1" smtClean="0"/>
              <a:t>returns</a:t>
            </a:r>
            <a:r>
              <a:rPr lang="fi-FI" dirty="0" smtClean="0"/>
              <a:t> a </a:t>
            </a:r>
            <a:r>
              <a:rPr lang="fi-FI" dirty="0" err="1" smtClean="0"/>
              <a:t>random</a:t>
            </a:r>
            <a:r>
              <a:rPr lang="fi-FI" dirty="0" smtClean="0"/>
              <a:t> </a:t>
            </a:r>
            <a:r>
              <a:rPr lang="fi-FI" dirty="0" err="1" smtClean="0"/>
              <a:t>number</a:t>
            </a:r>
            <a:r>
              <a:rPr lang="fi-FI" dirty="0" smtClean="0"/>
              <a:t> </a:t>
            </a:r>
            <a:r>
              <a:rPr lang="fi-FI" dirty="0" err="1" smtClean="0"/>
              <a:t>between</a:t>
            </a:r>
            <a:r>
              <a:rPr lang="fi-FI" dirty="0" smtClean="0"/>
              <a:t> min and </a:t>
            </a:r>
            <a:r>
              <a:rPr lang="fi-FI" dirty="0" err="1" smtClean="0"/>
              <a:t>max</a:t>
            </a:r>
            <a:r>
              <a:rPr lang="fi-FI" dirty="0" smtClean="0"/>
              <a:t>:</a:t>
            </a:r>
            <a:br>
              <a:rPr lang="fi-FI" dirty="0" smtClean="0"/>
            </a:br>
            <a:r>
              <a:rPr lang="fi-FI" dirty="0" smtClean="0"/>
              <a:t/>
            </a:r>
            <a:br>
              <a:rPr lang="fi-FI" dirty="0" smtClean="0"/>
            </a:br>
            <a:r>
              <a:rPr lang="fi-FI" dirty="0" smtClean="0"/>
              <a:t>	</a:t>
            </a:r>
            <a:r>
              <a:rPr lang="fi-FI" dirty="0" err="1" smtClean="0"/>
              <a:t>random.Next(min</a:t>
            </a:r>
            <a:r>
              <a:rPr lang="fi-FI" dirty="0" smtClean="0"/>
              <a:t>, </a:t>
            </a:r>
            <a:r>
              <a:rPr lang="fi-FI" dirty="0" err="1" smtClean="0"/>
              <a:t>max</a:t>
            </a:r>
            <a:r>
              <a:rPr lang="fi-FI" dirty="0" smtClean="0"/>
              <a:t>); </a:t>
            </a:r>
            <a:br>
              <a:rPr lang="fi-FI" dirty="0" smtClean="0"/>
            </a:br>
            <a:endParaRPr lang="fi-FI" dirty="0" smtClean="0"/>
          </a:p>
          <a:p>
            <a:endParaRPr lang="fi-FI" dirty="0"/>
          </a:p>
        </p:txBody>
      </p:sp>
    </p:spTree>
    <p:extLst>
      <p:ext uri="{BB962C8B-B14F-4D97-AF65-F5344CB8AC3E}">
        <p14:creationId xmlns:p14="http://schemas.microsoft.com/office/powerpoint/2010/main" val="10520977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Random</a:t>
            </a:r>
            <a:r>
              <a:rPr lang="fi-FI" dirty="0" smtClean="0"/>
              <a:t> </a:t>
            </a:r>
            <a:r>
              <a:rPr lang="fi-FI" dirty="0" err="1" smtClean="0"/>
              <a:t>numbers</a:t>
            </a:r>
            <a:endParaRPr lang="fi-FI" dirty="0"/>
          </a:p>
        </p:txBody>
      </p:sp>
      <p:sp>
        <p:nvSpPr>
          <p:cNvPr id="3" name="Sisällön paikkamerkki 2"/>
          <p:cNvSpPr>
            <a:spLocks noGrp="1"/>
          </p:cNvSpPr>
          <p:nvPr>
            <p:ph idx="1"/>
          </p:nvPr>
        </p:nvSpPr>
        <p:spPr/>
        <p:txBody>
          <a:bodyPr>
            <a:normAutofit/>
          </a:bodyPr>
          <a:lstStyle/>
          <a:p>
            <a:r>
              <a:rPr lang="fi-FI" dirty="0" err="1" smtClean="0"/>
              <a:t>Example</a:t>
            </a:r>
            <a:r>
              <a:rPr lang="fi-FI" dirty="0" smtClean="0"/>
              <a:t>: The </a:t>
            </a:r>
            <a:r>
              <a:rPr lang="fi-FI" dirty="0" err="1" smtClean="0"/>
              <a:t>following</a:t>
            </a:r>
            <a:r>
              <a:rPr lang="fi-FI" dirty="0" smtClean="0"/>
              <a:t> </a:t>
            </a:r>
            <a:r>
              <a:rPr lang="fi-FI" dirty="0" err="1" smtClean="0"/>
              <a:t>code</a:t>
            </a:r>
            <a:r>
              <a:rPr lang="fi-FI" dirty="0" smtClean="0"/>
              <a:t> </a:t>
            </a:r>
            <a:r>
              <a:rPr lang="fi-FI" dirty="0" err="1" smtClean="0"/>
              <a:t>generates</a:t>
            </a:r>
            <a:r>
              <a:rPr lang="fi-FI" dirty="0" smtClean="0"/>
              <a:t> 10 </a:t>
            </a:r>
            <a:r>
              <a:rPr lang="fi-FI" dirty="0" err="1" smtClean="0"/>
              <a:t>random</a:t>
            </a:r>
            <a:r>
              <a:rPr lang="fi-FI" dirty="0" smtClean="0"/>
              <a:t> </a:t>
            </a:r>
            <a:r>
              <a:rPr lang="fi-FI" dirty="0" err="1" smtClean="0"/>
              <a:t>numbers</a:t>
            </a:r>
            <a:r>
              <a:rPr lang="fi-FI" dirty="0" smtClean="0"/>
              <a:t> </a:t>
            </a:r>
            <a:r>
              <a:rPr lang="fi-FI" dirty="0" err="1" smtClean="0"/>
              <a:t>between</a:t>
            </a:r>
            <a:r>
              <a:rPr lang="fi-FI" dirty="0" smtClean="0"/>
              <a:t> 0 and 9</a:t>
            </a:r>
          </a:p>
          <a:p>
            <a:r>
              <a:rPr lang="fi-FI" sz="2000" dirty="0" smtClean="0"/>
              <a:t/>
            </a:r>
            <a:br>
              <a:rPr lang="fi-FI" sz="2000" dirty="0" smtClean="0"/>
            </a:br>
            <a:r>
              <a:rPr lang="fi-FI" sz="2000" dirty="0" smtClean="0"/>
              <a:t/>
            </a:r>
            <a:br>
              <a:rPr lang="fi-FI" sz="2000" dirty="0" smtClean="0"/>
            </a:br>
            <a:r>
              <a:rPr lang="fi-FI" sz="2000" dirty="0" err="1" smtClean="0"/>
              <a:t>Random</a:t>
            </a:r>
            <a:r>
              <a:rPr lang="fi-FI" sz="2000" dirty="0" smtClean="0"/>
              <a:t> </a:t>
            </a:r>
            <a:r>
              <a:rPr lang="fi-FI" sz="2000" dirty="0" err="1" smtClean="0"/>
              <a:t>rnd</a:t>
            </a:r>
            <a:r>
              <a:rPr lang="fi-FI" sz="2000" dirty="0" smtClean="0"/>
              <a:t> = </a:t>
            </a:r>
            <a:r>
              <a:rPr lang="fi-FI" sz="2000" dirty="0" err="1" smtClean="0"/>
              <a:t>new</a:t>
            </a:r>
            <a:r>
              <a:rPr lang="fi-FI" sz="2000" dirty="0" smtClean="0"/>
              <a:t> </a:t>
            </a:r>
            <a:r>
              <a:rPr lang="fi-FI" sz="2000" dirty="0" err="1" smtClean="0"/>
              <a:t>Random</a:t>
            </a:r>
            <a:r>
              <a:rPr lang="fi-FI" sz="2000" smtClean="0"/>
              <a:t>(); </a:t>
            </a:r>
            <a:r>
              <a:rPr lang="fi-FI" sz="2000" dirty="0" smtClean="0"/>
              <a:t>// </a:t>
            </a:r>
            <a:r>
              <a:rPr lang="fi-FI" sz="2000" dirty="0" err="1" smtClean="0"/>
              <a:t>initialize</a:t>
            </a:r>
            <a:r>
              <a:rPr lang="fi-FI" sz="2000" dirty="0" smtClean="0"/>
              <a:t> the </a:t>
            </a:r>
            <a:r>
              <a:rPr lang="fi-FI" sz="2000" dirty="0" err="1" smtClean="0"/>
              <a:t>random</a:t>
            </a:r>
            <a:r>
              <a:rPr lang="fi-FI" sz="2000" dirty="0" smtClean="0"/>
              <a:t> </a:t>
            </a:r>
            <a:r>
              <a:rPr lang="fi-FI" sz="2000" dirty="0" err="1" smtClean="0"/>
              <a:t>number</a:t>
            </a:r>
            <a:r>
              <a:rPr lang="fi-FI" sz="2000" dirty="0" smtClean="0"/>
              <a:t> </a:t>
            </a:r>
            <a:r>
              <a:rPr lang="fi-FI" sz="2000" dirty="0" err="1" smtClean="0"/>
              <a:t>generator</a:t>
            </a:r>
            <a:r>
              <a:rPr lang="fi-FI" sz="2000" dirty="0" smtClean="0"/>
              <a:t/>
            </a:r>
            <a:br>
              <a:rPr lang="fi-FI" sz="2000" dirty="0" smtClean="0"/>
            </a:br>
            <a:r>
              <a:rPr lang="fi-FI" sz="2000" dirty="0" smtClean="0"/>
              <a:t/>
            </a:r>
            <a:br>
              <a:rPr lang="fi-FI" sz="2000" dirty="0" smtClean="0"/>
            </a:br>
            <a:r>
              <a:rPr lang="fi-FI" sz="2000" dirty="0" err="1" smtClean="0"/>
              <a:t>int</a:t>
            </a:r>
            <a:r>
              <a:rPr lang="fi-FI" sz="2000" dirty="0" smtClean="0"/>
              <a:t> i = 0;</a:t>
            </a:r>
            <a:br>
              <a:rPr lang="fi-FI" sz="2000" dirty="0" smtClean="0"/>
            </a:br>
            <a:r>
              <a:rPr lang="fi-FI" sz="2000" dirty="0" err="1" smtClean="0"/>
              <a:t>while</a:t>
            </a:r>
            <a:r>
              <a:rPr lang="fi-FI" sz="2000" dirty="0" smtClean="0"/>
              <a:t> (i &lt; 10)</a:t>
            </a:r>
            <a:br>
              <a:rPr lang="fi-FI" sz="2000" dirty="0" smtClean="0"/>
            </a:br>
            <a:r>
              <a:rPr lang="fi-FI" sz="2000" dirty="0" smtClean="0"/>
              <a:t>{</a:t>
            </a:r>
            <a:br>
              <a:rPr lang="fi-FI" sz="2000" dirty="0" smtClean="0"/>
            </a:br>
            <a:r>
              <a:rPr lang="fi-FI" sz="2000" dirty="0" smtClean="0"/>
              <a:t>	// </a:t>
            </a:r>
            <a:r>
              <a:rPr lang="fi-FI" sz="2000" dirty="0" err="1" smtClean="0"/>
              <a:t>generate</a:t>
            </a:r>
            <a:r>
              <a:rPr lang="fi-FI" sz="2000" dirty="0" smtClean="0"/>
              <a:t> and output </a:t>
            </a:r>
            <a:r>
              <a:rPr lang="fi-FI" sz="2000" dirty="0" err="1" smtClean="0"/>
              <a:t>random</a:t>
            </a:r>
            <a:r>
              <a:rPr lang="fi-FI" sz="2000" dirty="0" smtClean="0"/>
              <a:t> </a:t>
            </a:r>
            <a:r>
              <a:rPr lang="fi-FI" sz="2000" dirty="0" err="1" smtClean="0"/>
              <a:t>numbers</a:t>
            </a:r>
            <a:r>
              <a:rPr lang="fi-FI" sz="2000" dirty="0" smtClean="0"/>
              <a:t/>
            </a:r>
            <a:br>
              <a:rPr lang="fi-FI" sz="2000" dirty="0" smtClean="0"/>
            </a:br>
            <a:r>
              <a:rPr lang="fi-FI" sz="2000" dirty="0" smtClean="0"/>
              <a:t>	Console.WriteLine(rnd.Next(10));</a:t>
            </a:r>
            <a:br>
              <a:rPr lang="fi-FI" sz="2000" dirty="0" smtClean="0"/>
            </a:br>
            <a:r>
              <a:rPr lang="fi-FI" sz="2000" dirty="0" smtClean="0"/>
              <a:t>	i++;</a:t>
            </a:r>
            <a:br>
              <a:rPr lang="fi-FI" sz="2000" dirty="0" smtClean="0"/>
            </a:br>
            <a:r>
              <a:rPr lang="fi-FI" sz="2000" dirty="0" smtClean="0"/>
              <a:t>}</a:t>
            </a:r>
          </a:p>
        </p:txBody>
      </p:sp>
    </p:spTree>
    <p:extLst>
      <p:ext uri="{BB962C8B-B14F-4D97-AF65-F5344CB8AC3E}">
        <p14:creationId xmlns:p14="http://schemas.microsoft.com/office/powerpoint/2010/main" val="3095940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Integral</a:t>
            </a:r>
            <a:r>
              <a:rPr lang="fi-FI" dirty="0" smtClean="0"/>
              <a:t> data </a:t>
            </a:r>
            <a:r>
              <a:rPr lang="fi-FI" dirty="0" err="1" smtClean="0"/>
              <a:t>types</a:t>
            </a:r>
            <a:endParaRPr lang="fi-FI" dirty="0"/>
          </a:p>
        </p:txBody>
      </p:sp>
      <p:sp>
        <p:nvSpPr>
          <p:cNvPr id="3" name="Sisällön paikkamerkki 2"/>
          <p:cNvSpPr>
            <a:spLocks noGrp="1"/>
          </p:cNvSpPr>
          <p:nvPr>
            <p:ph idx="1"/>
          </p:nvPr>
        </p:nvSpPr>
        <p:spPr/>
        <p:txBody>
          <a:bodyPr>
            <a:normAutofit/>
          </a:bodyPr>
          <a:lstStyle/>
          <a:p>
            <a:r>
              <a:rPr lang="en-US" sz="2000" dirty="0" smtClean="0"/>
              <a:t>Integral types are </a:t>
            </a:r>
            <a:r>
              <a:rPr lang="en-US" sz="2000" dirty="0"/>
              <a:t>whole numbers, either signed or unsigned, and the char type. The char type is a Unicode character, as defined by the Unicode Standard</a:t>
            </a:r>
            <a:r>
              <a:rPr lang="en-US" sz="2000" dirty="0" smtClean="0"/>
              <a:t>.</a:t>
            </a:r>
          </a:p>
          <a:p>
            <a:r>
              <a:rPr lang="en-US" sz="2000" dirty="0"/>
              <a:t>Integral types are well suited for those operations involving whole number </a:t>
            </a:r>
            <a:r>
              <a:rPr lang="en-US" sz="2000" dirty="0" smtClean="0"/>
              <a:t>calculations</a:t>
            </a:r>
          </a:p>
          <a:p>
            <a:r>
              <a:rPr lang="en-US" sz="2000" dirty="0" smtClean="0"/>
              <a:t>Usually the size is defined in bytes (1 byte = 8 bits)</a:t>
            </a:r>
            <a:endParaRPr lang="fi-FI"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81400"/>
            <a:ext cx="5718855" cy="259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2966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endParaRPr lang="fi-FI" dirty="0"/>
          </a:p>
        </p:txBody>
      </p:sp>
      <p:sp>
        <p:nvSpPr>
          <p:cNvPr id="3" name="Sisällön paikkamerkki 2"/>
          <p:cNvSpPr>
            <a:spLocks noGrp="1"/>
          </p:cNvSpPr>
          <p:nvPr>
            <p:ph idx="1"/>
          </p:nvPr>
        </p:nvSpPr>
        <p:spPr/>
        <p:txBody>
          <a:bodyPr>
            <a:normAutofit/>
          </a:bodyPr>
          <a:lstStyle/>
          <a:p>
            <a:r>
              <a:rPr lang="fi-FI" sz="2800" dirty="0" err="1" smtClean="0"/>
              <a:t>Make</a:t>
            </a:r>
            <a:r>
              <a:rPr lang="fi-FI" sz="2800" dirty="0" smtClean="0"/>
              <a:t> a </a:t>
            </a:r>
            <a:r>
              <a:rPr lang="fi-FI" sz="2800" dirty="0" err="1" smtClean="0"/>
              <a:t>program</a:t>
            </a:r>
            <a:r>
              <a:rPr lang="fi-FI" sz="2800" dirty="0" smtClean="0"/>
              <a:t> </a:t>
            </a:r>
            <a:r>
              <a:rPr lang="fi-FI" sz="2800" dirty="0" err="1" smtClean="0"/>
              <a:t>which</a:t>
            </a:r>
            <a:r>
              <a:rPr lang="fi-FI" sz="2800" dirty="0" smtClean="0"/>
              <a:t> </a:t>
            </a:r>
            <a:r>
              <a:rPr lang="fi-FI" sz="2800" dirty="0" err="1" smtClean="0"/>
              <a:t>simulates</a:t>
            </a:r>
            <a:r>
              <a:rPr lang="fi-FI" sz="2800" dirty="0" smtClean="0"/>
              <a:t> </a:t>
            </a:r>
            <a:r>
              <a:rPr lang="fi-FI" sz="2800" dirty="0" err="1" smtClean="0"/>
              <a:t>dice-playing</a:t>
            </a:r>
            <a:r>
              <a:rPr lang="fi-FI" sz="2800" dirty="0" smtClean="0"/>
              <a:t> (the </a:t>
            </a:r>
            <a:r>
              <a:rPr lang="fi-FI" sz="2800" dirty="0" err="1" smtClean="0"/>
              <a:t>program</a:t>
            </a:r>
            <a:r>
              <a:rPr lang="fi-FI" sz="2800" dirty="0" smtClean="0"/>
              <a:t> </a:t>
            </a:r>
            <a:r>
              <a:rPr lang="fi-FI" sz="2800" dirty="0" err="1" smtClean="0"/>
              <a:t>generates</a:t>
            </a:r>
            <a:r>
              <a:rPr lang="fi-FI" sz="2800" dirty="0" smtClean="0"/>
              <a:t> </a:t>
            </a:r>
            <a:r>
              <a:rPr lang="fi-FI" sz="2800" dirty="0" err="1" smtClean="0"/>
              <a:t>random</a:t>
            </a:r>
            <a:r>
              <a:rPr lang="fi-FI" sz="2800" dirty="0" smtClean="0"/>
              <a:t> </a:t>
            </a:r>
            <a:r>
              <a:rPr lang="fi-FI" sz="2800" dirty="0" err="1" smtClean="0"/>
              <a:t>numbers</a:t>
            </a:r>
            <a:r>
              <a:rPr lang="fi-FI" sz="2800" dirty="0" smtClean="0"/>
              <a:t> </a:t>
            </a:r>
            <a:r>
              <a:rPr lang="fi-FI" sz="2800" dirty="0" err="1" smtClean="0"/>
              <a:t>between</a:t>
            </a:r>
            <a:r>
              <a:rPr lang="fi-FI" sz="2800" dirty="0" smtClean="0"/>
              <a:t> 1 and 6).</a:t>
            </a:r>
          </a:p>
          <a:p>
            <a:pPr lvl="1"/>
            <a:r>
              <a:rPr lang="fi-FI" sz="2400" dirty="0" err="1" smtClean="0"/>
              <a:t>Ask</a:t>
            </a:r>
            <a:r>
              <a:rPr lang="fi-FI" sz="2400" dirty="0" smtClean="0"/>
              <a:t> </a:t>
            </a:r>
            <a:r>
              <a:rPr lang="fi-FI" sz="2400" dirty="0" err="1" smtClean="0"/>
              <a:t>from</a:t>
            </a:r>
            <a:r>
              <a:rPr lang="fi-FI" sz="2400" dirty="0" smtClean="0"/>
              <a:t> the </a:t>
            </a:r>
            <a:r>
              <a:rPr lang="fi-FI" sz="2400" dirty="0" err="1" smtClean="0"/>
              <a:t>user</a:t>
            </a:r>
            <a:r>
              <a:rPr lang="fi-FI" sz="2400" dirty="0" smtClean="0"/>
              <a:t> </a:t>
            </a:r>
            <a:r>
              <a:rPr lang="fi-FI" sz="2400" dirty="0" err="1" smtClean="0"/>
              <a:t>how</a:t>
            </a:r>
            <a:r>
              <a:rPr lang="fi-FI" sz="2400" dirty="0" smtClean="0"/>
              <a:t> </a:t>
            </a:r>
            <a:r>
              <a:rPr lang="fi-FI" sz="2400" dirty="0" err="1" smtClean="0"/>
              <a:t>many</a:t>
            </a:r>
            <a:r>
              <a:rPr lang="fi-FI" sz="2400" dirty="0" smtClean="0"/>
              <a:t> </a:t>
            </a:r>
            <a:r>
              <a:rPr lang="fi-FI" sz="2400" dirty="0" err="1" smtClean="0"/>
              <a:t>times</a:t>
            </a:r>
            <a:r>
              <a:rPr lang="fi-FI" sz="2400" dirty="0" smtClean="0"/>
              <a:t> the </a:t>
            </a:r>
            <a:r>
              <a:rPr lang="fi-FI" sz="2400" dirty="0" err="1" smtClean="0"/>
              <a:t>dice</a:t>
            </a:r>
            <a:r>
              <a:rPr lang="fi-FI" sz="2400" dirty="0" smtClean="0"/>
              <a:t> is </a:t>
            </a:r>
            <a:r>
              <a:rPr lang="fi-FI" sz="2400" dirty="0" err="1" smtClean="0"/>
              <a:t>thrown</a:t>
            </a:r>
            <a:r>
              <a:rPr lang="fi-FI" sz="2400" dirty="0" smtClean="0"/>
              <a:t> (</a:t>
            </a:r>
            <a:r>
              <a:rPr lang="fi-FI" sz="2400" dirty="0" err="1" smtClean="0"/>
              <a:t>e.g</a:t>
            </a:r>
            <a:r>
              <a:rPr lang="fi-FI" sz="2400" dirty="0" smtClean="0"/>
              <a:t>. 100, 1000 </a:t>
            </a:r>
            <a:r>
              <a:rPr lang="fi-FI" sz="2400" dirty="0" err="1" smtClean="0"/>
              <a:t>or</a:t>
            </a:r>
            <a:r>
              <a:rPr lang="fi-FI" sz="2400" dirty="0" smtClean="0"/>
              <a:t> 100000)</a:t>
            </a:r>
          </a:p>
          <a:p>
            <a:pPr lvl="1"/>
            <a:r>
              <a:rPr lang="fi-FI" sz="2400" dirty="0" err="1" smtClean="0"/>
              <a:t>Calculate</a:t>
            </a:r>
            <a:r>
              <a:rPr lang="fi-FI" sz="2400" dirty="0" smtClean="0"/>
              <a:t> the </a:t>
            </a:r>
            <a:r>
              <a:rPr lang="fi-FI" sz="2400" dirty="0" err="1" smtClean="0"/>
              <a:t>number</a:t>
            </a:r>
            <a:r>
              <a:rPr lang="fi-FI" sz="2400" dirty="0" smtClean="0"/>
              <a:t> of </a:t>
            </a:r>
            <a:r>
              <a:rPr lang="fi-FI" sz="2400" dirty="0" err="1" smtClean="0"/>
              <a:t>ones</a:t>
            </a:r>
            <a:r>
              <a:rPr lang="fi-FI" sz="2400" dirty="0" smtClean="0"/>
              <a:t>, </a:t>
            </a:r>
            <a:r>
              <a:rPr lang="fi-FI" sz="2400" dirty="0" err="1" smtClean="0"/>
              <a:t>twos</a:t>
            </a:r>
            <a:r>
              <a:rPr lang="fi-FI" sz="2400" dirty="0" smtClean="0"/>
              <a:t>, </a:t>
            </a:r>
            <a:r>
              <a:rPr lang="fi-FI" sz="2400" dirty="0" err="1" smtClean="0"/>
              <a:t>threes</a:t>
            </a:r>
            <a:r>
              <a:rPr lang="fi-FI" sz="2400" dirty="0" smtClean="0"/>
              <a:t>, </a:t>
            </a:r>
            <a:r>
              <a:rPr lang="fi-FI" sz="2400" dirty="0" err="1" smtClean="0"/>
              <a:t>fours</a:t>
            </a:r>
            <a:r>
              <a:rPr lang="fi-FI" sz="2400" dirty="0" smtClean="0"/>
              <a:t>, </a:t>
            </a:r>
            <a:r>
              <a:rPr lang="fi-FI" sz="2400" dirty="0" err="1" smtClean="0"/>
              <a:t>fives</a:t>
            </a:r>
            <a:r>
              <a:rPr lang="fi-FI" sz="2400" dirty="0" smtClean="0"/>
              <a:t> and </a:t>
            </a:r>
            <a:r>
              <a:rPr lang="fi-FI" sz="2400" dirty="0" err="1" smtClean="0"/>
              <a:t>sixs</a:t>
            </a:r>
            <a:r>
              <a:rPr lang="fi-FI" sz="2400" dirty="0" smtClean="0"/>
              <a:t> </a:t>
            </a:r>
            <a:r>
              <a:rPr lang="fi-FI" sz="2400" dirty="0" err="1" smtClean="0"/>
              <a:t>thrown</a:t>
            </a:r>
            <a:r>
              <a:rPr lang="fi-FI" sz="2400" dirty="0" smtClean="0"/>
              <a:t>.</a:t>
            </a:r>
          </a:p>
          <a:p>
            <a:pPr lvl="1"/>
            <a:r>
              <a:rPr lang="fi-FI" sz="2400" dirty="0" err="1" smtClean="0"/>
              <a:t>Calculate</a:t>
            </a:r>
            <a:r>
              <a:rPr lang="fi-FI" sz="2400" dirty="0" smtClean="0"/>
              <a:t> the </a:t>
            </a:r>
            <a:r>
              <a:rPr lang="fi-FI" sz="2400" dirty="0" err="1" smtClean="0"/>
              <a:t>distribution</a:t>
            </a:r>
            <a:r>
              <a:rPr lang="fi-FI" sz="2400" dirty="0" smtClean="0"/>
              <a:t> of the </a:t>
            </a:r>
            <a:r>
              <a:rPr lang="fi-FI" sz="2400" dirty="0" err="1" smtClean="0"/>
              <a:t>dice</a:t>
            </a:r>
            <a:r>
              <a:rPr lang="fi-FI" sz="2400" dirty="0" smtClean="0"/>
              <a:t> playing </a:t>
            </a:r>
            <a:r>
              <a:rPr lang="fi-FI" sz="2400" dirty="0" err="1" smtClean="0"/>
              <a:t>results</a:t>
            </a:r>
            <a:r>
              <a:rPr lang="fi-FI" sz="2400" dirty="0" smtClean="0"/>
              <a:t> (the </a:t>
            </a:r>
            <a:r>
              <a:rPr lang="fi-FI" sz="2400" dirty="0" err="1" smtClean="0"/>
              <a:t>percentage</a:t>
            </a:r>
            <a:r>
              <a:rPr lang="fi-FI" sz="2400" dirty="0" smtClean="0"/>
              <a:t> of </a:t>
            </a:r>
            <a:r>
              <a:rPr lang="fi-FI" sz="2400" dirty="0" err="1" smtClean="0"/>
              <a:t>ones</a:t>
            </a:r>
            <a:r>
              <a:rPr lang="fi-FI" sz="2400" dirty="0" smtClean="0"/>
              <a:t>, </a:t>
            </a:r>
            <a:r>
              <a:rPr lang="fi-FI" sz="2400" dirty="0" err="1" smtClean="0"/>
              <a:t>twos</a:t>
            </a:r>
            <a:r>
              <a:rPr lang="fi-FI" sz="2400" dirty="0" smtClean="0"/>
              <a:t> etc.)</a:t>
            </a:r>
            <a:endParaRPr lang="fi-FI" sz="2400"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3889" y="5129645"/>
            <a:ext cx="1343025" cy="131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6501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r>
              <a:rPr lang="fi-FI" dirty="0" smtClean="0">
                <a:solidFill>
                  <a:srgbClr val="FF0000"/>
                </a:solidFill>
              </a:rPr>
              <a:t> - </a:t>
            </a:r>
            <a:r>
              <a:rPr lang="fi-FI" dirty="0" err="1" smtClean="0">
                <a:solidFill>
                  <a:srgbClr val="FF0000"/>
                </a:solidFill>
              </a:rPr>
              <a:t>instructions</a:t>
            </a:r>
            <a:endParaRPr lang="fi-FI" dirty="0"/>
          </a:p>
        </p:txBody>
      </p:sp>
      <p:sp>
        <p:nvSpPr>
          <p:cNvPr id="3" name="Sisällön paikkamerkki 2"/>
          <p:cNvSpPr>
            <a:spLocks noGrp="1"/>
          </p:cNvSpPr>
          <p:nvPr>
            <p:ph idx="1"/>
          </p:nvPr>
        </p:nvSpPr>
        <p:spPr/>
        <p:txBody>
          <a:bodyPr/>
          <a:lstStyle/>
          <a:p>
            <a:r>
              <a:rPr lang="fi-FI" dirty="0" smtClean="0"/>
              <a:t>1. </a:t>
            </a:r>
            <a:r>
              <a:rPr lang="fi-FI" dirty="0" err="1" smtClean="0"/>
              <a:t>Make</a:t>
            </a:r>
            <a:r>
              <a:rPr lang="fi-FI" dirty="0" smtClean="0"/>
              <a:t> a </a:t>
            </a:r>
            <a:r>
              <a:rPr lang="fi-FI" dirty="0" err="1" smtClean="0"/>
              <a:t>seed</a:t>
            </a:r>
            <a:r>
              <a:rPr lang="fi-FI" dirty="0" smtClean="0"/>
              <a:t> </a:t>
            </a:r>
            <a:r>
              <a:rPr lang="fi-FI" dirty="0" err="1" smtClean="0"/>
              <a:t>value</a:t>
            </a:r>
            <a:r>
              <a:rPr lang="fi-FI" dirty="0" smtClean="0"/>
              <a:t> and </a:t>
            </a:r>
            <a:r>
              <a:rPr lang="fi-FI" dirty="0" err="1" smtClean="0"/>
              <a:t>create</a:t>
            </a:r>
            <a:r>
              <a:rPr lang="fi-FI" dirty="0" smtClean="0"/>
              <a:t> a </a:t>
            </a:r>
            <a:r>
              <a:rPr lang="fi-FI" dirty="0" err="1" smtClean="0"/>
              <a:t>random</a:t>
            </a:r>
            <a:r>
              <a:rPr lang="fi-FI" dirty="0" smtClean="0"/>
              <a:t> </a:t>
            </a:r>
            <a:r>
              <a:rPr lang="fi-FI" dirty="0" err="1" smtClean="0"/>
              <a:t>number</a:t>
            </a:r>
            <a:r>
              <a:rPr lang="fi-FI" dirty="0" smtClean="0"/>
              <a:t> </a:t>
            </a:r>
            <a:r>
              <a:rPr lang="fi-FI" dirty="0" err="1" smtClean="0"/>
              <a:t>generator</a:t>
            </a:r>
            <a:endParaRPr lang="fi-FI"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09" y="3048000"/>
            <a:ext cx="839551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889" y="5129645"/>
            <a:ext cx="1343025" cy="131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3429000"/>
            <a:ext cx="792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7781134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r>
              <a:rPr lang="fi-FI" dirty="0">
                <a:solidFill>
                  <a:srgbClr val="FF0000"/>
                </a:solidFill>
              </a:rPr>
              <a:t> - </a:t>
            </a:r>
            <a:r>
              <a:rPr lang="fi-FI" dirty="0" err="1">
                <a:solidFill>
                  <a:srgbClr val="FF0000"/>
                </a:solidFill>
              </a:rPr>
              <a:t>instructions</a:t>
            </a:r>
            <a:endParaRPr lang="fi-FI" dirty="0"/>
          </a:p>
        </p:txBody>
      </p:sp>
      <p:sp>
        <p:nvSpPr>
          <p:cNvPr id="3" name="Sisällön paikkamerkki 2"/>
          <p:cNvSpPr>
            <a:spLocks noGrp="1"/>
          </p:cNvSpPr>
          <p:nvPr>
            <p:ph idx="1"/>
          </p:nvPr>
        </p:nvSpPr>
        <p:spPr/>
        <p:txBody>
          <a:bodyPr>
            <a:normAutofit/>
          </a:bodyPr>
          <a:lstStyle/>
          <a:p>
            <a:r>
              <a:rPr lang="fi-FI" sz="2400" dirty="0" smtClean="0"/>
              <a:t>2. </a:t>
            </a:r>
            <a:r>
              <a:rPr lang="fi-FI" sz="2400" dirty="0" err="1" smtClean="0"/>
              <a:t>Ask</a:t>
            </a:r>
            <a:r>
              <a:rPr lang="fi-FI" sz="2400" dirty="0" smtClean="0"/>
              <a:t> </a:t>
            </a:r>
            <a:r>
              <a:rPr lang="fi-FI" sz="2400" dirty="0" err="1" smtClean="0"/>
              <a:t>from</a:t>
            </a:r>
            <a:r>
              <a:rPr lang="fi-FI" sz="2400" dirty="0" smtClean="0"/>
              <a:t> the </a:t>
            </a:r>
            <a:r>
              <a:rPr lang="fi-FI" sz="2400" dirty="0" err="1" smtClean="0"/>
              <a:t>user</a:t>
            </a:r>
            <a:r>
              <a:rPr lang="fi-FI" sz="2400" dirty="0" smtClean="0"/>
              <a:t> </a:t>
            </a:r>
            <a:r>
              <a:rPr lang="fi-FI" sz="2400" dirty="0" err="1" smtClean="0"/>
              <a:t>how</a:t>
            </a:r>
            <a:r>
              <a:rPr lang="fi-FI" sz="2400" dirty="0" smtClean="0"/>
              <a:t> </a:t>
            </a:r>
            <a:r>
              <a:rPr lang="fi-FI" sz="2400" dirty="0" err="1" smtClean="0"/>
              <a:t>many</a:t>
            </a:r>
            <a:r>
              <a:rPr lang="fi-FI" sz="2400" dirty="0" smtClean="0"/>
              <a:t> </a:t>
            </a:r>
            <a:r>
              <a:rPr lang="fi-FI" sz="2400" dirty="0" err="1" smtClean="0"/>
              <a:t>times</a:t>
            </a:r>
            <a:r>
              <a:rPr lang="fi-FI" sz="2400" dirty="0" smtClean="0"/>
              <a:t> the </a:t>
            </a:r>
            <a:r>
              <a:rPr lang="fi-FI" sz="2400" dirty="0" err="1" smtClean="0"/>
              <a:t>dice</a:t>
            </a:r>
            <a:r>
              <a:rPr lang="fi-FI" sz="2400" dirty="0" smtClean="0"/>
              <a:t> </a:t>
            </a:r>
            <a:r>
              <a:rPr lang="fi-FI" sz="2400" dirty="0" err="1" smtClean="0"/>
              <a:t>will</a:t>
            </a:r>
            <a:r>
              <a:rPr lang="fi-FI" sz="2400" dirty="0" smtClean="0"/>
              <a:t> </a:t>
            </a:r>
            <a:r>
              <a:rPr lang="fi-FI" sz="2400" dirty="0" err="1" smtClean="0"/>
              <a:t>be</a:t>
            </a:r>
            <a:r>
              <a:rPr lang="fi-FI" sz="2400" dirty="0" smtClean="0"/>
              <a:t> </a:t>
            </a:r>
            <a:r>
              <a:rPr lang="fi-FI" sz="2400" dirty="0" err="1" smtClean="0"/>
              <a:t>thrown</a:t>
            </a:r>
            <a:endParaRPr lang="fi-FI" sz="2400" dirty="0" smtClean="0"/>
          </a:p>
          <a:p>
            <a:r>
              <a:rPr lang="fi-FI" sz="2400" dirty="0" smtClean="0"/>
              <a:t>3. </a:t>
            </a:r>
            <a:r>
              <a:rPr lang="fi-FI" sz="2400" dirty="0" err="1" smtClean="0"/>
              <a:t>Introduce</a:t>
            </a:r>
            <a:r>
              <a:rPr lang="fi-FI" sz="2400" dirty="0" smtClean="0"/>
              <a:t> </a:t>
            </a:r>
            <a:r>
              <a:rPr lang="fi-FI" sz="2400" dirty="0" err="1" smtClean="0"/>
              <a:t>int</a:t>
            </a:r>
            <a:r>
              <a:rPr lang="fi-FI" sz="2400" dirty="0" smtClean="0"/>
              <a:t> </a:t>
            </a:r>
            <a:r>
              <a:rPr lang="fi-FI" sz="2400" dirty="0" err="1" smtClean="0"/>
              <a:t>variables</a:t>
            </a:r>
            <a:r>
              <a:rPr lang="fi-FI" sz="2400" dirty="0" smtClean="0"/>
              <a:t> for </a:t>
            </a:r>
            <a:r>
              <a:rPr lang="fi-FI" sz="2400" dirty="0" err="1" smtClean="0"/>
              <a:t>each</a:t>
            </a:r>
            <a:r>
              <a:rPr lang="fi-FI" sz="2400" dirty="0" smtClean="0"/>
              <a:t> </a:t>
            </a:r>
            <a:r>
              <a:rPr lang="fi-FI" sz="2400" dirty="0" err="1" smtClean="0"/>
              <a:t>possible</a:t>
            </a:r>
            <a:r>
              <a:rPr lang="fi-FI" sz="2400" dirty="0" smtClean="0"/>
              <a:t> </a:t>
            </a:r>
            <a:r>
              <a:rPr lang="fi-FI" sz="2400" dirty="0" err="1" smtClean="0"/>
              <a:t>result</a:t>
            </a:r>
            <a:r>
              <a:rPr lang="fi-FI" sz="2400" dirty="0" smtClean="0"/>
              <a:t> (</a:t>
            </a:r>
            <a:r>
              <a:rPr lang="fi-FI" sz="2400" dirty="0" err="1" smtClean="0"/>
              <a:t>you</a:t>
            </a:r>
            <a:r>
              <a:rPr lang="fi-FI" sz="2400" dirty="0" smtClean="0"/>
              <a:t> </a:t>
            </a:r>
            <a:r>
              <a:rPr lang="fi-FI" sz="2400" dirty="0" err="1" smtClean="0"/>
              <a:t>can</a:t>
            </a:r>
            <a:r>
              <a:rPr lang="fi-FI" sz="2400" dirty="0" smtClean="0"/>
              <a:t> </a:t>
            </a:r>
            <a:r>
              <a:rPr lang="fi-FI" sz="2400" dirty="0" err="1" smtClean="0"/>
              <a:t>use</a:t>
            </a:r>
            <a:r>
              <a:rPr lang="fi-FI" sz="2400" dirty="0" smtClean="0"/>
              <a:t> </a:t>
            </a:r>
            <a:r>
              <a:rPr lang="fi-FI" sz="2400" dirty="0" err="1" smtClean="0"/>
              <a:t>also</a:t>
            </a:r>
            <a:r>
              <a:rPr lang="fi-FI" sz="2400" dirty="0" smtClean="0"/>
              <a:t> an </a:t>
            </a:r>
            <a:r>
              <a:rPr lang="fi-FI" sz="2400" dirty="0" err="1" smtClean="0"/>
              <a:t>array</a:t>
            </a:r>
            <a:r>
              <a:rPr lang="fi-FI" sz="2400" dirty="0" smtClean="0"/>
              <a:t> </a:t>
            </a:r>
            <a:r>
              <a:rPr lang="fi-FI" sz="2400" dirty="0" err="1" smtClean="0"/>
              <a:t>if</a:t>
            </a:r>
            <a:r>
              <a:rPr lang="fi-FI" sz="2400" dirty="0" smtClean="0"/>
              <a:t> </a:t>
            </a:r>
            <a:r>
              <a:rPr lang="fi-FI" sz="2400" dirty="0" err="1" smtClean="0"/>
              <a:t>you</a:t>
            </a:r>
            <a:r>
              <a:rPr lang="fi-FI" sz="2400" dirty="0" smtClean="0"/>
              <a:t> </a:t>
            </a:r>
            <a:r>
              <a:rPr lang="fi-FI" sz="2400" dirty="0" err="1" smtClean="0"/>
              <a:t>can</a:t>
            </a:r>
            <a:r>
              <a:rPr lang="fi-FI" sz="2400" dirty="0" smtClean="0"/>
              <a:t>)</a:t>
            </a:r>
            <a:endParaRPr lang="fi-FI" sz="24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767944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889" y="5029200"/>
            <a:ext cx="1343025" cy="131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iruutu 4"/>
          <p:cNvSpPr txBox="1"/>
          <p:nvPr/>
        </p:nvSpPr>
        <p:spPr>
          <a:xfrm>
            <a:off x="5611503" y="4006334"/>
            <a:ext cx="359394" cy="369332"/>
          </a:xfrm>
          <a:prstGeom prst="rect">
            <a:avLst/>
          </a:prstGeom>
          <a:noFill/>
        </p:spPr>
        <p:txBody>
          <a:bodyPr wrap="none" rtlCol="0">
            <a:spAutoFit/>
          </a:bodyPr>
          <a:lstStyle/>
          <a:p>
            <a:r>
              <a:rPr lang="fi-FI" dirty="0" smtClean="0">
                <a:solidFill>
                  <a:srgbClr val="FF0000"/>
                </a:solidFill>
              </a:rPr>
              <a:t>2.</a:t>
            </a:r>
            <a:endParaRPr lang="fi-FI" dirty="0">
              <a:solidFill>
                <a:srgbClr val="FF0000"/>
              </a:solidFill>
            </a:endParaRPr>
          </a:p>
        </p:txBody>
      </p:sp>
      <p:sp>
        <p:nvSpPr>
          <p:cNvPr id="8" name="Tekstiruutu 7"/>
          <p:cNvSpPr txBox="1"/>
          <p:nvPr/>
        </p:nvSpPr>
        <p:spPr>
          <a:xfrm>
            <a:off x="2362200" y="4683020"/>
            <a:ext cx="359394" cy="369332"/>
          </a:xfrm>
          <a:prstGeom prst="rect">
            <a:avLst/>
          </a:prstGeom>
          <a:noFill/>
        </p:spPr>
        <p:txBody>
          <a:bodyPr wrap="none" rtlCol="0">
            <a:spAutoFit/>
          </a:bodyPr>
          <a:lstStyle/>
          <a:p>
            <a:r>
              <a:rPr lang="fi-FI" dirty="0" smtClean="0">
                <a:solidFill>
                  <a:srgbClr val="FF0000"/>
                </a:solidFill>
              </a:rPr>
              <a:t>3.</a:t>
            </a:r>
            <a:endParaRPr lang="fi-FI" dirty="0">
              <a:solidFill>
                <a:srgbClr val="FF0000"/>
              </a:solidFill>
            </a:endParaRPr>
          </a:p>
        </p:txBody>
      </p:sp>
      <p:sp>
        <p:nvSpPr>
          <p:cNvPr id="9" name="Rectangle 8"/>
          <p:cNvSpPr/>
          <p:nvPr/>
        </p:nvSpPr>
        <p:spPr>
          <a:xfrm>
            <a:off x="790269" y="3061771"/>
            <a:ext cx="792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21366745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r>
              <a:rPr lang="fi-FI" dirty="0">
                <a:solidFill>
                  <a:srgbClr val="FF0000"/>
                </a:solidFill>
              </a:rPr>
              <a:t> - </a:t>
            </a:r>
            <a:r>
              <a:rPr lang="fi-FI" dirty="0" err="1">
                <a:solidFill>
                  <a:srgbClr val="FF0000"/>
                </a:solidFill>
              </a:rPr>
              <a:t>instructions</a:t>
            </a:r>
            <a:endParaRPr lang="fi-FI" dirty="0"/>
          </a:p>
        </p:txBody>
      </p:sp>
      <p:sp>
        <p:nvSpPr>
          <p:cNvPr id="3" name="Sisällön paikkamerkki 2"/>
          <p:cNvSpPr>
            <a:spLocks noGrp="1"/>
          </p:cNvSpPr>
          <p:nvPr>
            <p:ph idx="1"/>
          </p:nvPr>
        </p:nvSpPr>
        <p:spPr/>
        <p:txBody>
          <a:bodyPr/>
          <a:lstStyle/>
          <a:p>
            <a:r>
              <a:rPr lang="fi-FI" dirty="0" smtClean="0"/>
              <a:t>4. </a:t>
            </a:r>
            <a:r>
              <a:rPr lang="fi-FI" dirty="0" err="1" smtClean="0"/>
              <a:t>Create</a:t>
            </a:r>
            <a:r>
              <a:rPr lang="fi-FI" dirty="0" smtClean="0"/>
              <a:t> a </a:t>
            </a:r>
            <a:r>
              <a:rPr lang="fi-FI" dirty="0" err="1" smtClean="0"/>
              <a:t>while</a:t>
            </a:r>
            <a:r>
              <a:rPr lang="fi-FI" dirty="0" smtClean="0"/>
              <a:t> </a:t>
            </a:r>
            <a:r>
              <a:rPr lang="fi-FI" dirty="0" err="1" smtClean="0"/>
              <a:t>loop</a:t>
            </a:r>
            <a:r>
              <a:rPr lang="fi-FI" dirty="0" smtClean="0"/>
              <a:t> </a:t>
            </a:r>
            <a:r>
              <a:rPr lang="fi-FI" dirty="0" err="1" smtClean="0"/>
              <a:t>which</a:t>
            </a:r>
            <a:r>
              <a:rPr lang="fi-FI" dirty="0" smtClean="0"/>
              <a:t> </a:t>
            </a:r>
            <a:r>
              <a:rPr lang="fi-FI" dirty="0" err="1" smtClean="0"/>
              <a:t>will</a:t>
            </a:r>
            <a:r>
              <a:rPr lang="fi-FI" dirty="0" smtClean="0"/>
              <a:t> </a:t>
            </a:r>
            <a:r>
              <a:rPr lang="fi-FI" dirty="0" err="1" smtClean="0"/>
              <a:t>be</a:t>
            </a:r>
            <a:r>
              <a:rPr lang="fi-FI" dirty="0" smtClean="0"/>
              <a:t> </a:t>
            </a:r>
            <a:r>
              <a:rPr lang="fi-FI" dirty="0" err="1" smtClean="0"/>
              <a:t>repeated</a:t>
            </a:r>
            <a:r>
              <a:rPr lang="fi-FI" dirty="0" smtClean="0"/>
              <a:t> as </a:t>
            </a:r>
            <a:r>
              <a:rPr lang="fi-FI" dirty="0" err="1" smtClean="0"/>
              <a:t>many</a:t>
            </a:r>
            <a:r>
              <a:rPr lang="fi-FI" dirty="0" smtClean="0"/>
              <a:t> </a:t>
            </a:r>
            <a:r>
              <a:rPr lang="fi-FI" dirty="0" err="1" smtClean="0"/>
              <a:t>time</a:t>
            </a:r>
            <a:r>
              <a:rPr lang="fi-FI" dirty="0" smtClean="0"/>
              <a:t> as the </a:t>
            </a:r>
            <a:r>
              <a:rPr lang="fi-FI" dirty="0" err="1" smtClean="0"/>
              <a:t>user</a:t>
            </a:r>
            <a:r>
              <a:rPr lang="fi-FI" dirty="0" smtClean="0"/>
              <a:t> </a:t>
            </a:r>
            <a:r>
              <a:rPr lang="fi-FI" dirty="0" err="1" smtClean="0"/>
              <a:t>wanted</a:t>
            </a:r>
            <a:endParaRPr lang="fi-FI"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42862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iruutu 4"/>
          <p:cNvSpPr txBox="1"/>
          <p:nvPr/>
        </p:nvSpPr>
        <p:spPr>
          <a:xfrm>
            <a:off x="2721594" y="4895579"/>
            <a:ext cx="359394" cy="369332"/>
          </a:xfrm>
          <a:prstGeom prst="rect">
            <a:avLst/>
          </a:prstGeom>
          <a:noFill/>
        </p:spPr>
        <p:txBody>
          <a:bodyPr wrap="none" rtlCol="0">
            <a:spAutoFit/>
          </a:bodyPr>
          <a:lstStyle/>
          <a:p>
            <a:r>
              <a:rPr lang="fi-FI" dirty="0" smtClean="0">
                <a:solidFill>
                  <a:srgbClr val="FF0000"/>
                </a:solidFill>
              </a:rPr>
              <a:t>4.</a:t>
            </a:r>
            <a:endParaRPr lang="fi-FI" dirty="0">
              <a:solidFill>
                <a:srgbClr val="FF0000"/>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889" y="5129645"/>
            <a:ext cx="1343025" cy="131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1960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r>
              <a:rPr lang="fi-FI" dirty="0">
                <a:solidFill>
                  <a:srgbClr val="FF0000"/>
                </a:solidFill>
              </a:rPr>
              <a:t> - </a:t>
            </a:r>
            <a:r>
              <a:rPr lang="fi-FI" dirty="0" err="1">
                <a:solidFill>
                  <a:srgbClr val="FF0000"/>
                </a:solidFill>
              </a:rPr>
              <a:t>instructions</a:t>
            </a:r>
            <a:endParaRPr lang="fi-FI" dirty="0"/>
          </a:p>
        </p:txBody>
      </p:sp>
      <p:sp>
        <p:nvSpPr>
          <p:cNvPr id="3" name="Sisällön paikkamerkki 2"/>
          <p:cNvSpPr>
            <a:spLocks noGrp="1"/>
          </p:cNvSpPr>
          <p:nvPr>
            <p:ph idx="1"/>
          </p:nvPr>
        </p:nvSpPr>
        <p:spPr>
          <a:xfrm>
            <a:off x="457200" y="1600200"/>
            <a:ext cx="4876800" cy="4525963"/>
          </a:xfrm>
        </p:spPr>
        <p:txBody>
          <a:bodyPr/>
          <a:lstStyle/>
          <a:p>
            <a:r>
              <a:rPr lang="fi-FI" dirty="0" smtClean="0"/>
              <a:t>5. </a:t>
            </a:r>
            <a:r>
              <a:rPr lang="fi-FI" dirty="0" err="1" smtClean="0"/>
              <a:t>Throw</a:t>
            </a:r>
            <a:r>
              <a:rPr lang="fi-FI" dirty="0" smtClean="0"/>
              <a:t> a </a:t>
            </a:r>
            <a:r>
              <a:rPr lang="fi-FI" dirty="0" err="1" smtClean="0"/>
              <a:t>dice</a:t>
            </a:r>
            <a:r>
              <a:rPr lang="fi-FI" dirty="0" smtClean="0"/>
              <a:t>. In </a:t>
            </a:r>
            <a:r>
              <a:rPr lang="fi-FI" dirty="0" err="1" smtClean="0"/>
              <a:t>other</a:t>
            </a:r>
            <a:r>
              <a:rPr lang="fi-FI" dirty="0" smtClean="0"/>
              <a:t> </a:t>
            </a:r>
            <a:r>
              <a:rPr lang="fi-FI" dirty="0" err="1" smtClean="0"/>
              <a:t>words</a:t>
            </a:r>
            <a:r>
              <a:rPr lang="fi-FI" dirty="0" smtClean="0"/>
              <a:t>, </a:t>
            </a:r>
            <a:r>
              <a:rPr lang="fi-FI" dirty="0" err="1" smtClean="0"/>
              <a:t>create</a:t>
            </a:r>
            <a:r>
              <a:rPr lang="fi-FI" dirty="0" smtClean="0"/>
              <a:t> a </a:t>
            </a:r>
            <a:r>
              <a:rPr lang="fi-FI" dirty="0" err="1" smtClean="0"/>
              <a:t>random</a:t>
            </a:r>
            <a:r>
              <a:rPr lang="fi-FI" dirty="0" smtClean="0"/>
              <a:t> </a:t>
            </a:r>
            <a:r>
              <a:rPr lang="fi-FI" dirty="0" err="1" smtClean="0"/>
              <a:t>number</a:t>
            </a:r>
            <a:r>
              <a:rPr lang="fi-FI" dirty="0" smtClean="0"/>
              <a:t> </a:t>
            </a:r>
            <a:r>
              <a:rPr lang="fi-FI" dirty="0" err="1" smtClean="0"/>
              <a:t>between</a:t>
            </a:r>
            <a:r>
              <a:rPr lang="fi-FI" dirty="0" smtClean="0"/>
              <a:t> 1 and 6.</a:t>
            </a:r>
          </a:p>
          <a:p>
            <a:r>
              <a:rPr lang="fi-FI" dirty="0" smtClean="0"/>
              <a:t>6. </a:t>
            </a:r>
            <a:r>
              <a:rPr lang="fi-FI" dirty="0" err="1" smtClean="0"/>
              <a:t>Increment</a:t>
            </a:r>
            <a:r>
              <a:rPr lang="fi-FI" dirty="0" smtClean="0"/>
              <a:t> the </a:t>
            </a:r>
            <a:r>
              <a:rPr lang="fi-FI" dirty="0" err="1" smtClean="0"/>
              <a:t>counter</a:t>
            </a:r>
            <a:r>
              <a:rPr lang="fi-FI" dirty="0" smtClean="0"/>
              <a:t> </a:t>
            </a:r>
            <a:r>
              <a:rPr lang="fi-FI" dirty="0" err="1" smtClean="0"/>
              <a:t>which</a:t>
            </a:r>
            <a:r>
              <a:rPr lang="fi-FI" dirty="0" smtClean="0"/>
              <a:t> </a:t>
            </a:r>
            <a:r>
              <a:rPr lang="fi-FI" dirty="0" err="1" smtClean="0"/>
              <a:t>corresponds</a:t>
            </a:r>
            <a:r>
              <a:rPr lang="fi-FI" dirty="0" smtClean="0"/>
              <a:t> the </a:t>
            </a:r>
            <a:r>
              <a:rPr lang="fi-FI" dirty="0" err="1" smtClean="0"/>
              <a:t>result</a:t>
            </a:r>
            <a:r>
              <a:rPr lang="fi-FI" dirty="0" smtClean="0"/>
              <a:t>.</a:t>
            </a:r>
          </a:p>
          <a:p>
            <a:pPr marL="457200" lvl="1" indent="0">
              <a:buNone/>
            </a:pPr>
            <a:endParaRPr lang="fi-FI"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19200"/>
            <a:ext cx="27813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iruutu 4"/>
          <p:cNvSpPr txBox="1"/>
          <p:nvPr/>
        </p:nvSpPr>
        <p:spPr>
          <a:xfrm>
            <a:off x="8534400" y="1752600"/>
            <a:ext cx="359394" cy="369332"/>
          </a:xfrm>
          <a:prstGeom prst="rect">
            <a:avLst/>
          </a:prstGeom>
          <a:noFill/>
        </p:spPr>
        <p:txBody>
          <a:bodyPr wrap="none" rtlCol="0">
            <a:spAutoFit/>
          </a:bodyPr>
          <a:lstStyle/>
          <a:p>
            <a:r>
              <a:rPr lang="fi-FI" dirty="0" smtClean="0">
                <a:solidFill>
                  <a:srgbClr val="FF0000"/>
                </a:solidFill>
              </a:rPr>
              <a:t>5.</a:t>
            </a:r>
            <a:endParaRPr lang="fi-FI" dirty="0">
              <a:solidFill>
                <a:srgbClr val="FF0000"/>
              </a:solidFill>
            </a:endParaRPr>
          </a:p>
        </p:txBody>
      </p:sp>
      <p:sp>
        <p:nvSpPr>
          <p:cNvPr id="6" name="Tekstiruutu 5"/>
          <p:cNvSpPr txBox="1"/>
          <p:nvPr/>
        </p:nvSpPr>
        <p:spPr>
          <a:xfrm>
            <a:off x="7620000" y="2514600"/>
            <a:ext cx="359394" cy="369332"/>
          </a:xfrm>
          <a:prstGeom prst="rect">
            <a:avLst/>
          </a:prstGeom>
          <a:noFill/>
        </p:spPr>
        <p:txBody>
          <a:bodyPr wrap="none" rtlCol="0">
            <a:spAutoFit/>
          </a:bodyPr>
          <a:lstStyle/>
          <a:p>
            <a:r>
              <a:rPr lang="fi-FI" dirty="0" smtClean="0">
                <a:solidFill>
                  <a:srgbClr val="FF0000"/>
                </a:solidFill>
              </a:rPr>
              <a:t>6.</a:t>
            </a:r>
            <a:endParaRPr lang="fi-FI" dirty="0">
              <a:solidFill>
                <a:srgbClr val="FF0000"/>
              </a:solidFill>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3889" y="5129645"/>
            <a:ext cx="1343025" cy="131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7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r>
              <a:rPr lang="fi-FI" dirty="0">
                <a:solidFill>
                  <a:srgbClr val="FF0000"/>
                </a:solidFill>
              </a:rPr>
              <a:t> - </a:t>
            </a:r>
            <a:r>
              <a:rPr lang="fi-FI" dirty="0" err="1">
                <a:solidFill>
                  <a:srgbClr val="FF0000"/>
                </a:solidFill>
              </a:rPr>
              <a:t>instructions</a:t>
            </a:r>
            <a:endParaRPr lang="fi-FI" dirty="0"/>
          </a:p>
        </p:txBody>
      </p:sp>
      <p:sp>
        <p:nvSpPr>
          <p:cNvPr id="3" name="Sisällön paikkamerkki 2"/>
          <p:cNvSpPr>
            <a:spLocks noGrp="1"/>
          </p:cNvSpPr>
          <p:nvPr>
            <p:ph idx="1"/>
          </p:nvPr>
        </p:nvSpPr>
        <p:spPr/>
        <p:txBody>
          <a:bodyPr>
            <a:normAutofit lnSpcReduction="10000"/>
          </a:bodyPr>
          <a:lstStyle/>
          <a:p>
            <a:r>
              <a:rPr lang="fi-FI" sz="2400" dirty="0" smtClean="0"/>
              <a:t>7. Output the </a:t>
            </a:r>
            <a:r>
              <a:rPr lang="fi-FI" sz="2400" dirty="0" err="1" smtClean="0"/>
              <a:t>distribution</a:t>
            </a:r>
            <a:r>
              <a:rPr lang="fi-FI" sz="2400" dirty="0" smtClean="0"/>
              <a:t> of the </a:t>
            </a:r>
            <a:r>
              <a:rPr lang="fi-FI" sz="2400" dirty="0" err="1" smtClean="0"/>
              <a:t>results</a:t>
            </a:r>
            <a:r>
              <a:rPr lang="fi-FI" sz="2400" dirty="0" smtClean="0"/>
              <a:t>. In </a:t>
            </a:r>
            <a:r>
              <a:rPr lang="fi-FI" sz="2400" dirty="0" err="1" smtClean="0"/>
              <a:t>other</a:t>
            </a:r>
            <a:r>
              <a:rPr lang="fi-FI" sz="2400" dirty="0" smtClean="0"/>
              <a:t> </a:t>
            </a:r>
            <a:r>
              <a:rPr lang="fi-FI" sz="2400" dirty="0" err="1" smtClean="0"/>
              <a:t>words</a:t>
            </a:r>
            <a:r>
              <a:rPr lang="fi-FI" sz="2400" dirty="0" smtClean="0"/>
              <a:t>, </a:t>
            </a:r>
            <a:r>
              <a:rPr lang="fi-FI" sz="2400" dirty="0" err="1" smtClean="0"/>
              <a:t>calculate</a:t>
            </a:r>
            <a:r>
              <a:rPr lang="fi-FI" sz="2400" dirty="0" smtClean="0"/>
              <a:t> the </a:t>
            </a:r>
            <a:r>
              <a:rPr lang="fi-FI" sz="2400" dirty="0" err="1" smtClean="0"/>
              <a:t>percentage</a:t>
            </a:r>
            <a:r>
              <a:rPr lang="fi-FI" sz="2400" dirty="0" smtClean="0"/>
              <a:t> of </a:t>
            </a:r>
            <a:r>
              <a:rPr lang="fi-FI" sz="2400" dirty="0" err="1" smtClean="0"/>
              <a:t>ones</a:t>
            </a:r>
            <a:r>
              <a:rPr lang="fi-FI" sz="2400" dirty="0" smtClean="0"/>
              <a:t>, </a:t>
            </a:r>
            <a:r>
              <a:rPr lang="fi-FI" sz="2400" dirty="0" err="1" smtClean="0"/>
              <a:t>twos</a:t>
            </a:r>
            <a:r>
              <a:rPr lang="fi-FI" sz="2400" dirty="0" smtClean="0"/>
              <a:t> etc. </a:t>
            </a:r>
            <a:r>
              <a:rPr lang="fi-FI" sz="2400" dirty="0" err="1" smtClean="0"/>
              <a:t>Add</a:t>
            </a:r>
            <a:r>
              <a:rPr lang="fi-FI" sz="2400" dirty="0" smtClean="0"/>
              <a:t> </a:t>
            </a:r>
            <a:r>
              <a:rPr lang="fi-FI" sz="2400" dirty="0" err="1" smtClean="0"/>
              <a:t>this</a:t>
            </a:r>
            <a:r>
              <a:rPr lang="fi-FI" sz="2400" dirty="0" smtClean="0"/>
              <a:t> </a:t>
            </a:r>
            <a:r>
              <a:rPr lang="fi-FI" sz="2400" dirty="0" err="1" smtClean="0"/>
              <a:t>code</a:t>
            </a:r>
            <a:r>
              <a:rPr lang="fi-FI" sz="2400" dirty="0" smtClean="0"/>
              <a:t> </a:t>
            </a:r>
            <a:r>
              <a:rPr lang="fi-FI" sz="2400" dirty="0" err="1" smtClean="0"/>
              <a:t>after</a:t>
            </a:r>
            <a:r>
              <a:rPr lang="fi-FI" sz="2400" dirty="0" smtClean="0"/>
              <a:t> the </a:t>
            </a:r>
            <a:r>
              <a:rPr lang="fi-FI" sz="2400" dirty="0" err="1" smtClean="0"/>
              <a:t>while</a:t>
            </a:r>
            <a:r>
              <a:rPr lang="fi-FI" sz="2400" dirty="0" smtClean="0"/>
              <a:t> </a:t>
            </a:r>
            <a:r>
              <a:rPr lang="fi-FI" sz="2400" dirty="0" err="1" smtClean="0"/>
              <a:t>loop</a:t>
            </a:r>
            <a:r>
              <a:rPr lang="fi-FI" sz="2400" dirty="0" smtClean="0"/>
              <a:t>.</a:t>
            </a:r>
          </a:p>
          <a:p>
            <a:endParaRPr lang="fi-FI" sz="2400" dirty="0"/>
          </a:p>
          <a:p>
            <a:endParaRPr lang="fi-FI" sz="2400" dirty="0" smtClean="0"/>
          </a:p>
          <a:p>
            <a:endParaRPr lang="fi-FI" sz="2400" dirty="0"/>
          </a:p>
          <a:p>
            <a:endParaRPr lang="fi-FI" sz="2400" dirty="0" smtClean="0"/>
          </a:p>
          <a:p>
            <a:r>
              <a:rPr lang="fi-FI" sz="2400" dirty="0" err="1" smtClean="0"/>
              <a:t>Note</a:t>
            </a:r>
            <a:r>
              <a:rPr lang="fi-FI" sz="2400" dirty="0" smtClean="0"/>
              <a:t> the </a:t>
            </a:r>
            <a:r>
              <a:rPr lang="fi-FI" sz="2400" dirty="0" err="1" smtClean="0"/>
              <a:t>type</a:t>
            </a:r>
            <a:r>
              <a:rPr lang="fi-FI" sz="2400" dirty="0" smtClean="0"/>
              <a:t> </a:t>
            </a:r>
            <a:r>
              <a:rPr lang="fi-FI" sz="2400" i="1" dirty="0" err="1" smtClean="0"/>
              <a:t>cast</a:t>
            </a:r>
            <a:r>
              <a:rPr lang="fi-FI" sz="2400" dirty="0" smtClean="0"/>
              <a:t> to </a:t>
            </a:r>
            <a:r>
              <a:rPr lang="fi-FI" sz="2400" dirty="0" err="1" smtClean="0"/>
              <a:t>double</a:t>
            </a:r>
            <a:r>
              <a:rPr lang="fi-FI" sz="2400" dirty="0" smtClean="0"/>
              <a:t> in the division. </a:t>
            </a:r>
            <a:r>
              <a:rPr lang="fi-FI" sz="2400" dirty="0" err="1" smtClean="0"/>
              <a:t>Without</a:t>
            </a:r>
            <a:r>
              <a:rPr lang="fi-FI" sz="2400" dirty="0"/>
              <a:t> </a:t>
            </a:r>
            <a:r>
              <a:rPr lang="fi-FI" sz="2400" dirty="0" smtClean="0"/>
              <a:t>the </a:t>
            </a:r>
            <a:r>
              <a:rPr lang="fi-FI" sz="2400" dirty="0" err="1" smtClean="0"/>
              <a:t>cast</a:t>
            </a:r>
            <a:r>
              <a:rPr lang="fi-FI" sz="2400" dirty="0" smtClean="0"/>
              <a:t> the division </a:t>
            </a:r>
            <a:r>
              <a:rPr lang="fi-FI" sz="2400" dirty="0" err="1" smtClean="0"/>
              <a:t>will</a:t>
            </a:r>
            <a:r>
              <a:rPr lang="fi-FI" sz="2400" dirty="0" smtClean="0"/>
              <a:t> </a:t>
            </a:r>
            <a:r>
              <a:rPr lang="fi-FI" sz="2400" dirty="0" err="1" smtClean="0"/>
              <a:t>be</a:t>
            </a:r>
            <a:r>
              <a:rPr lang="fi-FI" sz="2400" dirty="0" smtClean="0"/>
              <a:t> made </a:t>
            </a:r>
            <a:r>
              <a:rPr lang="fi-FI" sz="2400" dirty="0" err="1" smtClean="0"/>
              <a:t>by</a:t>
            </a:r>
            <a:r>
              <a:rPr lang="fi-FI" sz="2400" dirty="0" smtClean="0"/>
              <a:t> </a:t>
            </a:r>
            <a:r>
              <a:rPr lang="fi-FI" sz="2400" dirty="0" err="1" smtClean="0"/>
              <a:t>integers</a:t>
            </a:r>
            <a:r>
              <a:rPr lang="fi-FI" sz="2400" dirty="0" smtClean="0"/>
              <a:t> and the</a:t>
            </a:r>
            <a:br>
              <a:rPr lang="fi-FI" sz="2400" dirty="0" smtClean="0"/>
            </a:br>
            <a:r>
              <a:rPr lang="fi-FI" sz="2400" dirty="0" err="1" smtClean="0"/>
              <a:t>decimals</a:t>
            </a:r>
            <a:r>
              <a:rPr lang="fi-FI" sz="2400" dirty="0" smtClean="0"/>
              <a:t> </a:t>
            </a:r>
            <a:r>
              <a:rPr lang="fi-FI" sz="2400" dirty="0" err="1" smtClean="0"/>
              <a:t>will</a:t>
            </a:r>
            <a:r>
              <a:rPr lang="fi-FI" sz="2400" dirty="0" smtClean="0"/>
              <a:t> </a:t>
            </a:r>
            <a:r>
              <a:rPr lang="fi-FI" sz="2400" dirty="0" err="1" smtClean="0"/>
              <a:t>be</a:t>
            </a:r>
            <a:r>
              <a:rPr lang="fi-FI" sz="2400" dirty="0" smtClean="0"/>
              <a:t> </a:t>
            </a:r>
            <a:r>
              <a:rPr lang="fi-FI" sz="2400" dirty="0" err="1" smtClean="0"/>
              <a:t>omitted</a:t>
            </a:r>
            <a:r>
              <a:rPr lang="fi-FI" sz="2400" dirty="0" smtClean="0"/>
              <a:t>.</a:t>
            </a:r>
          </a:p>
          <a:p>
            <a:r>
              <a:rPr lang="fi-FI" sz="2400" dirty="0" smtClean="0"/>
              <a:t>8. </a:t>
            </a:r>
            <a:r>
              <a:rPr lang="fi-FI" sz="2400" dirty="0" err="1" smtClean="0"/>
              <a:t>Run</a:t>
            </a:r>
            <a:r>
              <a:rPr lang="fi-FI" sz="2400" dirty="0" smtClean="0"/>
              <a:t> the </a:t>
            </a:r>
            <a:r>
              <a:rPr lang="fi-FI" sz="2400" dirty="0" err="1" smtClean="0"/>
              <a:t>program</a:t>
            </a:r>
            <a:r>
              <a:rPr lang="fi-FI" sz="2400" dirty="0" smtClean="0"/>
              <a:t> and </a:t>
            </a:r>
            <a:r>
              <a:rPr lang="fi-FI" sz="2400" dirty="0" err="1" smtClean="0"/>
              <a:t>try</a:t>
            </a:r>
            <a:r>
              <a:rPr lang="fi-FI" sz="2400" dirty="0" smtClean="0"/>
              <a:t> with </a:t>
            </a:r>
            <a:r>
              <a:rPr lang="fi-FI" sz="2400" dirty="0" err="1" smtClean="0"/>
              <a:t>different</a:t>
            </a:r>
            <a:r>
              <a:rPr lang="fi-FI" sz="2400" dirty="0" smtClean="0"/>
              <a:t/>
            </a:r>
            <a:br>
              <a:rPr lang="fi-FI" sz="2400" dirty="0" smtClean="0"/>
            </a:br>
            <a:r>
              <a:rPr lang="fi-FI" sz="2400" dirty="0" smtClean="0"/>
              <a:t>input </a:t>
            </a:r>
            <a:r>
              <a:rPr lang="fi-FI" sz="2400" dirty="0" err="1" smtClean="0"/>
              <a:t>values</a:t>
            </a:r>
            <a:r>
              <a:rPr lang="fi-FI" sz="2400" dirty="0" smtClean="0"/>
              <a:t> (</a:t>
            </a:r>
            <a:r>
              <a:rPr lang="fi-FI" sz="2400" dirty="0" err="1" smtClean="0"/>
              <a:t>e.g</a:t>
            </a:r>
            <a:r>
              <a:rPr lang="fi-FI" sz="2400" dirty="0" smtClean="0"/>
              <a:t>. 10, 100, 1000000)</a:t>
            </a:r>
            <a:endParaRPr lang="fi-FI" sz="2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3889" y="5129645"/>
            <a:ext cx="1343025" cy="131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95600"/>
            <a:ext cx="5844142" cy="131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iruutu 5"/>
          <p:cNvSpPr txBox="1"/>
          <p:nvPr/>
        </p:nvSpPr>
        <p:spPr>
          <a:xfrm>
            <a:off x="6832414" y="3276600"/>
            <a:ext cx="359394" cy="369332"/>
          </a:xfrm>
          <a:prstGeom prst="rect">
            <a:avLst/>
          </a:prstGeom>
          <a:noFill/>
        </p:spPr>
        <p:txBody>
          <a:bodyPr wrap="none" rtlCol="0">
            <a:spAutoFit/>
          </a:bodyPr>
          <a:lstStyle/>
          <a:p>
            <a:r>
              <a:rPr lang="fi-FI" dirty="0" smtClean="0">
                <a:solidFill>
                  <a:srgbClr val="FF0000"/>
                </a:solidFill>
              </a:rPr>
              <a:t>7.</a:t>
            </a:r>
            <a:endParaRPr lang="fi-FI" dirty="0">
              <a:solidFill>
                <a:srgbClr val="FF0000"/>
              </a:solidFill>
            </a:endParaRPr>
          </a:p>
        </p:txBody>
      </p:sp>
    </p:spTree>
    <p:extLst>
      <p:ext uri="{BB962C8B-B14F-4D97-AF65-F5344CB8AC3E}">
        <p14:creationId xmlns:p14="http://schemas.microsoft.com/office/powerpoint/2010/main" val="20573921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For </a:t>
            </a:r>
            <a:r>
              <a:rPr lang="fi-FI" dirty="0" err="1" smtClean="0"/>
              <a:t>loop</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26520405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For - </a:t>
            </a:r>
            <a:r>
              <a:rPr lang="fi-FI" dirty="0" err="1" smtClean="0"/>
              <a:t>loop</a:t>
            </a:r>
            <a:endParaRPr lang="fi-FI" dirty="0"/>
          </a:p>
        </p:txBody>
      </p:sp>
      <p:sp>
        <p:nvSpPr>
          <p:cNvPr id="3" name="Sisällön paikkamerkki 2"/>
          <p:cNvSpPr>
            <a:spLocks noGrp="1"/>
          </p:cNvSpPr>
          <p:nvPr>
            <p:ph idx="1"/>
          </p:nvPr>
        </p:nvSpPr>
        <p:spPr/>
        <p:txBody>
          <a:bodyPr>
            <a:normAutofit fontScale="92500" lnSpcReduction="10000"/>
          </a:bodyPr>
          <a:lstStyle/>
          <a:p>
            <a:r>
              <a:rPr lang="en-US" dirty="0"/>
              <a:t>In C# there are four different variants of loops</a:t>
            </a:r>
          </a:p>
          <a:p>
            <a:pPr lvl="1"/>
            <a:r>
              <a:rPr lang="en-US" dirty="0"/>
              <a:t>while</a:t>
            </a:r>
          </a:p>
          <a:p>
            <a:pPr lvl="1"/>
            <a:r>
              <a:rPr lang="fi-FI" dirty="0" err="1"/>
              <a:t>do-while</a:t>
            </a:r>
            <a:endParaRPr lang="fi-FI" dirty="0"/>
          </a:p>
          <a:p>
            <a:pPr lvl="1"/>
            <a:r>
              <a:rPr lang="fi-FI" b="1" dirty="0"/>
              <a:t>for</a:t>
            </a:r>
          </a:p>
          <a:p>
            <a:pPr lvl="1"/>
            <a:r>
              <a:rPr lang="fi-FI" dirty="0" err="1"/>
              <a:t>foreach</a:t>
            </a:r>
            <a:r>
              <a:rPr lang="fi-FI" dirty="0"/>
              <a:t> </a:t>
            </a:r>
            <a:endParaRPr lang="fi-FI" dirty="0" smtClean="0"/>
          </a:p>
          <a:p>
            <a:r>
              <a:rPr lang="fi-FI" dirty="0" err="1" smtClean="0"/>
              <a:t>This</a:t>
            </a:r>
            <a:r>
              <a:rPr lang="fi-FI" dirty="0" smtClean="0"/>
              <a:t> </a:t>
            </a:r>
            <a:r>
              <a:rPr lang="fi-FI" dirty="0" err="1" smtClean="0"/>
              <a:t>time</a:t>
            </a:r>
            <a:r>
              <a:rPr lang="fi-FI" dirty="0" smtClean="0"/>
              <a:t> </a:t>
            </a:r>
            <a:r>
              <a:rPr lang="fi-FI" dirty="0" err="1" smtClean="0"/>
              <a:t>we</a:t>
            </a:r>
            <a:r>
              <a:rPr lang="fi-FI" dirty="0" smtClean="0"/>
              <a:t> </a:t>
            </a:r>
            <a:r>
              <a:rPr lang="fi-FI" dirty="0" err="1" smtClean="0"/>
              <a:t>will</a:t>
            </a:r>
            <a:r>
              <a:rPr lang="fi-FI" dirty="0" smtClean="0"/>
              <a:t> </a:t>
            </a:r>
            <a:r>
              <a:rPr lang="fi-FI" dirty="0" err="1" smtClean="0"/>
              <a:t>study</a:t>
            </a:r>
            <a:r>
              <a:rPr lang="fi-FI" dirty="0" smtClean="0"/>
              <a:t> the for </a:t>
            </a:r>
            <a:r>
              <a:rPr lang="fi-FI" dirty="0" err="1" smtClean="0"/>
              <a:t>loop</a:t>
            </a:r>
            <a:endParaRPr lang="fi-FI" dirty="0" smtClean="0"/>
          </a:p>
          <a:p>
            <a:r>
              <a:rPr lang="fi-FI" dirty="0" err="1" smtClean="0"/>
              <a:t>Links</a:t>
            </a:r>
            <a:endParaRPr lang="fi-FI" dirty="0" smtClean="0"/>
          </a:p>
          <a:p>
            <a:pPr lvl="1"/>
            <a:r>
              <a:rPr lang="fi-FI" dirty="0">
                <a:hlinkClick r:id="rId2"/>
              </a:rPr>
              <a:t>http://</a:t>
            </a:r>
            <a:r>
              <a:rPr lang="fi-FI" dirty="0" smtClean="0">
                <a:hlinkClick r:id="rId2"/>
              </a:rPr>
              <a:t>www.csharp-station.com/Tutorials/Lesson04.aspx</a:t>
            </a:r>
            <a:r>
              <a:rPr lang="fi-FI" dirty="0" smtClean="0"/>
              <a:t> </a:t>
            </a:r>
          </a:p>
          <a:p>
            <a:pPr lvl="1"/>
            <a:r>
              <a:rPr lang="fi-FI" dirty="0">
                <a:hlinkClick r:id="rId3"/>
              </a:rPr>
              <a:t>http://csharp.net-tutorials.com/basics/loops</a:t>
            </a:r>
            <a:r>
              <a:rPr lang="fi-FI" dirty="0" smtClean="0">
                <a:hlinkClick r:id="rId3"/>
              </a:rPr>
              <a:t>/</a:t>
            </a:r>
            <a:r>
              <a:rPr lang="fi-FI" dirty="0" smtClean="0"/>
              <a:t> </a:t>
            </a:r>
          </a:p>
          <a:p>
            <a:pPr lvl="1"/>
            <a:endParaRPr lang="fi-FI" dirty="0" smtClean="0"/>
          </a:p>
          <a:p>
            <a:endParaRPr lang="fi-FI" dirty="0"/>
          </a:p>
          <a:p>
            <a:endParaRPr lang="fi-FI" dirty="0"/>
          </a:p>
        </p:txBody>
      </p:sp>
    </p:spTree>
    <p:extLst>
      <p:ext uri="{BB962C8B-B14F-4D97-AF65-F5344CB8AC3E}">
        <p14:creationId xmlns:p14="http://schemas.microsoft.com/office/powerpoint/2010/main" val="28476254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For </a:t>
            </a:r>
            <a:r>
              <a:rPr lang="fi-FI" dirty="0" err="1" smtClean="0"/>
              <a:t>loop</a:t>
            </a:r>
            <a:endParaRPr lang="fi-FI" dirty="0"/>
          </a:p>
        </p:txBody>
      </p:sp>
      <p:sp>
        <p:nvSpPr>
          <p:cNvPr id="3" name="Sisällön paikkamerkki 2"/>
          <p:cNvSpPr>
            <a:spLocks noGrp="1"/>
          </p:cNvSpPr>
          <p:nvPr>
            <p:ph idx="1"/>
          </p:nvPr>
        </p:nvSpPr>
        <p:spPr/>
        <p:txBody>
          <a:bodyPr>
            <a:normAutofit fontScale="92500"/>
          </a:bodyPr>
          <a:lstStyle/>
          <a:p>
            <a:r>
              <a:rPr lang="en-US" dirty="0"/>
              <a:t>The for </a:t>
            </a:r>
            <a:r>
              <a:rPr lang="en-US" dirty="0" smtClean="0"/>
              <a:t>loop is preferred </a:t>
            </a:r>
            <a:r>
              <a:rPr lang="en-US" dirty="0"/>
              <a:t>when you know how many iterations you </a:t>
            </a:r>
            <a:r>
              <a:rPr lang="en-US" dirty="0" smtClean="0"/>
              <a:t>want</a:t>
            </a:r>
          </a:p>
          <a:p>
            <a:pPr lvl="1"/>
            <a:r>
              <a:rPr lang="en-US" dirty="0" smtClean="0"/>
              <a:t>because </a:t>
            </a:r>
            <a:r>
              <a:rPr lang="en-US" dirty="0"/>
              <a:t>you know the exact amount of iterations, </a:t>
            </a:r>
            <a:r>
              <a:rPr lang="en-US" dirty="0" smtClean="0"/>
              <a:t>or</a:t>
            </a:r>
          </a:p>
          <a:p>
            <a:pPr lvl="1"/>
            <a:r>
              <a:rPr lang="en-US" dirty="0" smtClean="0"/>
              <a:t>because </a:t>
            </a:r>
            <a:r>
              <a:rPr lang="en-US" dirty="0"/>
              <a:t>you have a variable containing the </a:t>
            </a:r>
            <a:r>
              <a:rPr lang="en-US" dirty="0" smtClean="0"/>
              <a:t>amount</a:t>
            </a:r>
          </a:p>
          <a:p>
            <a:r>
              <a:rPr lang="en-US" dirty="0" smtClean="0"/>
              <a:t>The for loop has the following syntax:</a:t>
            </a:r>
          </a:p>
          <a:p>
            <a:pPr lvl="1"/>
            <a:r>
              <a:rPr lang="en-US" dirty="0"/>
              <a:t>for( initialization; termination; increment)</a:t>
            </a:r>
            <a:br>
              <a:rPr lang="en-US" dirty="0"/>
            </a:br>
            <a:r>
              <a:rPr lang="en-US" dirty="0"/>
              <a:t>{</a:t>
            </a:r>
            <a:br>
              <a:rPr lang="en-US" dirty="0"/>
            </a:br>
            <a:r>
              <a:rPr lang="en-US" dirty="0" smtClean="0"/>
              <a:t>	 statement(s) to repeat;</a:t>
            </a:r>
            <a:r>
              <a:rPr lang="en-US" dirty="0"/>
              <a:t/>
            </a:r>
            <a:br>
              <a:rPr lang="en-US" dirty="0"/>
            </a:br>
            <a:r>
              <a:rPr lang="en-US" dirty="0"/>
              <a:t>}</a:t>
            </a:r>
            <a:endParaRPr lang="en-US" dirty="0" smtClean="0"/>
          </a:p>
          <a:p>
            <a:pPr lvl="1"/>
            <a:endParaRPr lang="fi-FI" dirty="0"/>
          </a:p>
          <a:p>
            <a:endParaRPr lang="fi-FI" dirty="0"/>
          </a:p>
        </p:txBody>
      </p:sp>
    </p:spTree>
    <p:extLst>
      <p:ext uri="{BB962C8B-B14F-4D97-AF65-F5344CB8AC3E}">
        <p14:creationId xmlns:p14="http://schemas.microsoft.com/office/powerpoint/2010/main" val="26765107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For </a:t>
            </a:r>
            <a:r>
              <a:rPr lang="fi-FI" dirty="0" err="1" smtClean="0"/>
              <a:t>loop</a:t>
            </a:r>
            <a:endParaRPr lang="fi-FI" dirty="0"/>
          </a:p>
        </p:txBody>
      </p:sp>
      <p:sp>
        <p:nvSpPr>
          <p:cNvPr id="3" name="Sisällön paikkamerkki 2"/>
          <p:cNvSpPr>
            <a:spLocks noGrp="1"/>
          </p:cNvSpPr>
          <p:nvPr>
            <p:ph idx="1"/>
          </p:nvPr>
        </p:nvSpPr>
        <p:spPr>
          <a:xfrm>
            <a:off x="1100138" y="1447800"/>
            <a:ext cx="7086600" cy="1109663"/>
          </a:xfrm>
        </p:spPr>
        <p:txBody>
          <a:bodyPr>
            <a:noAutofit/>
          </a:bodyPr>
          <a:lstStyle/>
          <a:p>
            <a:pPr marL="457200" lvl="1" indent="0">
              <a:buNone/>
            </a:pPr>
            <a:r>
              <a:rPr lang="en-US" sz="2400" dirty="0"/>
              <a:t>for( initialization; termination; increment)</a:t>
            </a:r>
            <a:br>
              <a:rPr lang="en-US" sz="2400" dirty="0"/>
            </a:br>
            <a:r>
              <a:rPr lang="en-US" sz="2400" dirty="0"/>
              <a:t>{</a:t>
            </a:r>
            <a:br>
              <a:rPr lang="en-US" sz="2400" dirty="0"/>
            </a:br>
            <a:r>
              <a:rPr lang="en-US" sz="2400" dirty="0"/>
              <a:t>	 statement(s) to repeat;</a:t>
            </a:r>
            <a:br>
              <a:rPr lang="en-US" sz="2400" dirty="0"/>
            </a:br>
            <a:r>
              <a:rPr lang="en-US" sz="2400" dirty="0"/>
              <a:t>}</a:t>
            </a:r>
          </a:p>
        </p:txBody>
      </p:sp>
      <p:sp>
        <p:nvSpPr>
          <p:cNvPr id="4" name="Rectangle 5"/>
          <p:cNvSpPr>
            <a:spLocks noChangeArrowheads="1"/>
          </p:cNvSpPr>
          <p:nvPr/>
        </p:nvSpPr>
        <p:spPr bwMode="auto">
          <a:xfrm>
            <a:off x="4643438" y="3141663"/>
            <a:ext cx="1727200" cy="360362"/>
          </a:xfrm>
          <a:prstGeom prst="rect">
            <a:avLst/>
          </a:prstGeom>
          <a:solidFill>
            <a:schemeClr val="accent1"/>
          </a:solidFill>
          <a:ln w="9525">
            <a:solidFill>
              <a:schemeClr val="tx1"/>
            </a:solidFill>
            <a:miter lim="800000"/>
            <a:headEnd/>
            <a:tailEnd/>
          </a:ln>
        </p:spPr>
        <p:txBody>
          <a:bodyPr wrap="none" anchor="ctr"/>
          <a:lstStyle/>
          <a:p>
            <a:pPr algn="ctr"/>
            <a:r>
              <a:rPr lang="fi-FI" sz="2000" dirty="0" err="1" smtClean="0"/>
              <a:t>intialization</a:t>
            </a:r>
            <a:endParaRPr lang="fi-FI" sz="2000" dirty="0"/>
          </a:p>
        </p:txBody>
      </p:sp>
      <p:cxnSp>
        <p:nvCxnSpPr>
          <p:cNvPr id="5" name="AutoShape 8"/>
          <p:cNvCxnSpPr>
            <a:cxnSpLocks noChangeShapeType="1"/>
            <a:stCxn id="4" idx="2"/>
            <a:endCxn id="15" idx="0"/>
          </p:cNvCxnSpPr>
          <p:nvPr/>
        </p:nvCxnSpPr>
        <p:spPr bwMode="auto">
          <a:xfrm>
            <a:off x="5507038" y="3502025"/>
            <a:ext cx="12302" cy="43179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 name="AutoShape 9"/>
          <p:cNvCxnSpPr>
            <a:cxnSpLocks noChangeShapeType="1"/>
            <a:stCxn id="15" idx="2"/>
            <a:endCxn id="16" idx="0"/>
          </p:cNvCxnSpPr>
          <p:nvPr/>
        </p:nvCxnSpPr>
        <p:spPr bwMode="auto">
          <a:xfrm flipH="1">
            <a:off x="5507038" y="4941888"/>
            <a:ext cx="12302" cy="647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 name="Text Box 10"/>
          <p:cNvSpPr txBox="1">
            <a:spLocks noChangeArrowheads="1"/>
          </p:cNvSpPr>
          <p:nvPr/>
        </p:nvSpPr>
        <p:spPr bwMode="auto">
          <a:xfrm>
            <a:off x="5578475" y="4941888"/>
            <a:ext cx="562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sz="1400" i="1" dirty="0" err="1" smtClean="0"/>
              <a:t>false</a:t>
            </a:r>
            <a:endParaRPr lang="fi-FI" sz="1400" i="1" dirty="0"/>
          </a:p>
        </p:txBody>
      </p:sp>
      <p:sp>
        <p:nvSpPr>
          <p:cNvPr id="8" name="Text Box 11"/>
          <p:cNvSpPr txBox="1">
            <a:spLocks noChangeArrowheads="1"/>
          </p:cNvSpPr>
          <p:nvPr/>
        </p:nvSpPr>
        <p:spPr bwMode="auto">
          <a:xfrm>
            <a:off x="6300788" y="3860800"/>
            <a:ext cx="492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i-FI" sz="1400" i="1" dirty="0" err="1" smtClean="0"/>
              <a:t>true</a:t>
            </a:r>
            <a:endParaRPr lang="fi-FI" sz="1400" i="1" dirty="0"/>
          </a:p>
        </p:txBody>
      </p:sp>
      <p:sp>
        <p:nvSpPr>
          <p:cNvPr id="9" name="Line 12"/>
          <p:cNvSpPr>
            <a:spLocks noChangeShapeType="1"/>
          </p:cNvSpPr>
          <p:nvPr/>
        </p:nvSpPr>
        <p:spPr bwMode="auto">
          <a:xfrm>
            <a:off x="5507038" y="2709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i-FI"/>
          </a:p>
        </p:txBody>
      </p:sp>
      <p:sp>
        <p:nvSpPr>
          <p:cNvPr id="10" name="Rectangle 13"/>
          <p:cNvSpPr>
            <a:spLocks noChangeArrowheads="1"/>
          </p:cNvSpPr>
          <p:nvPr/>
        </p:nvSpPr>
        <p:spPr bwMode="auto">
          <a:xfrm>
            <a:off x="7019925" y="3933824"/>
            <a:ext cx="1727200" cy="866775"/>
          </a:xfrm>
          <a:prstGeom prst="rect">
            <a:avLst/>
          </a:prstGeom>
          <a:solidFill>
            <a:schemeClr val="accent1"/>
          </a:solidFill>
          <a:ln w="9525">
            <a:solidFill>
              <a:schemeClr val="tx1"/>
            </a:solidFill>
            <a:miter lim="800000"/>
            <a:headEnd/>
            <a:tailEnd/>
          </a:ln>
        </p:spPr>
        <p:txBody>
          <a:bodyPr wrap="none" anchor="ctr"/>
          <a:lstStyle/>
          <a:p>
            <a:pPr algn="ctr"/>
            <a:r>
              <a:rPr lang="fi-FI" sz="2000" dirty="0" err="1" smtClean="0"/>
              <a:t>Statement(s</a:t>
            </a:r>
            <a:r>
              <a:rPr lang="fi-FI" sz="2000" dirty="0" smtClean="0"/>
              <a:t>)</a:t>
            </a:r>
          </a:p>
          <a:p>
            <a:pPr algn="ctr"/>
            <a:r>
              <a:rPr lang="fi-FI" sz="2000" dirty="0" smtClean="0"/>
              <a:t>to </a:t>
            </a:r>
            <a:r>
              <a:rPr lang="fi-FI" sz="2000" dirty="0" err="1" smtClean="0"/>
              <a:t>repeat</a:t>
            </a:r>
            <a:endParaRPr lang="fi-FI" sz="2000" dirty="0"/>
          </a:p>
        </p:txBody>
      </p:sp>
      <p:cxnSp>
        <p:nvCxnSpPr>
          <p:cNvPr id="11" name="AutoShape 14"/>
          <p:cNvCxnSpPr>
            <a:cxnSpLocks noChangeShapeType="1"/>
            <a:stCxn id="15" idx="3"/>
            <a:endCxn id="10" idx="1"/>
          </p:cNvCxnSpPr>
          <p:nvPr/>
        </p:nvCxnSpPr>
        <p:spPr bwMode="auto">
          <a:xfrm flipV="1">
            <a:off x="6695280" y="4367212"/>
            <a:ext cx="324645" cy="706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Rectangle 15"/>
          <p:cNvSpPr>
            <a:spLocks noChangeArrowheads="1"/>
          </p:cNvSpPr>
          <p:nvPr/>
        </p:nvSpPr>
        <p:spPr bwMode="auto">
          <a:xfrm>
            <a:off x="7019925" y="3284538"/>
            <a:ext cx="1727200" cy="360362"/>
          </a:xfrm>
          <a:prstGeom prst="rect">
            <a:avLst/>
          </a:prstGeom>
          <a:solidFill>
            <a:schemeClr val="accent1"/>
          </a:solidFill>
          <a:ln w="9525">
            <a:solidFill>
              <a:schemeClr val="tx1"/>
            </a:solidFill>
            <a:miter lim="800000"/>
            <a:headEnd/>
            <a:tailEnd/>
          </a:ln>
        </p:spPr>
        <p:txBody>
          <a:bodyPr wrap="none" anchor="ctr"/>
          <a:lstStyle/>
          <a:p>
            <a:pPr algn="ctr"/>
            <a:r>
              <a:rPr lang="fi-FI" sz="2000" dirty="0" err="1" smtClean="0"/>
              <a:t>increment(i</a:t>
            </a:r>
            <a:r>
              <a:rPr lang="fi-FI" sz="2000" dirty="0"/>
              <a:t>++)</a:t>
            </a:r>
          </a:p>
        </p:txBody>
      </p:sp>
      <p:cxnSp>
        <p:nvCxnSpPr>
          <p:cNvPr id="13" name="AutoShape 16"/>
          <p:cNvCxnSpPr>
            <a:cxnSpLocks noChangeShapeType="1"/>
            <a:stCxn id="10" idx="0"/>
            <a:endCxn id="12" idx="2"/>
          </p:cNvCxnSpPr>
          <p:nvPr/>
        </p:nvCxnSpPr>
        <p:spPr bwMode="auto">
          <a:xfrm flipV="1">
            <a:off x="7883525" y="3644900"/>
            <a:ext cx="0" cy="2889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8"/>
          <p:cNvCxnSpPr>
            <a:cxnSpLocks noChangeShapeType="1"/>
            <a:stCxn id="12" idx="1"/>
            <a:endCxn id="15" idx="0"/>
          </p:cNvCxnSpPr>
          <p:nvPr/>
        </p:nvCxnSpPr>
        <p:spPr bwMode="auto">
          <a:xfrm flipH="1">
            <a:off x="5519340" y="3464719"/>
            <a:ext cx="1500585" cy="46910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AutoShape 4"/>
          <p:cNvSpPr>
            <a:spLocks noChangeArrowheads="1"/>
          </p:cNvSpPr>
          <p:nvPr/>
        </p:nvSpPr>
        <p:spPr bwMode="auto">
          <a:xfrm>
            <a:off x="4343399" y="3933824"/>
            <a:ext cx="2351881" cy="1008064"/>
          </a:xfrm>
          <a:prstGeom prst="flowChartDecision">
            <a:avLst/>
          </a:prstGeom>
          <a:solidFill>
            <a:schemeClr val="accent1"/>
          </a:solidFill>
          <a:ln w="9525">
            <a:solidFill>
              <a:schemeClr val="tx1"/>
            </a:solidFill>
            <a:miter lim="800000"/>
            <a:headEnd/>
            <a:tailEnd/>
          </a:ln>
        </p:spPr>
        <p:txBody>
          <a:bodyPr wrap="none" anchor="ctr"/>
          <a:lstStyle/>
          <a:p>
            <a:pPr algn="ctr"/>
            <a:r>
              <a:rPr lang="fi-FI" sz="2000" dirty="0" err="1" smtClean="0"/>
              <a:t>Termination</a:t>
            </a:r>
            <a:endParaRPr lang="fi-FI" sz="2000" dirty="0" smtClean="0"/>
          </a:p>
          <a:p>
            <a:pPr algn="ctr"/>
            <a:r>
              <a:rPr lang="fi-FI" sz="2000" dirty="0" smtClean="0"/>
              <a:t>(</a:t>
            </a:r>
            <a:r>
              <a:rPr lang="fi-FI" sz="2000" dirty="0" err="1" smtClean="0"/>
              <a:t>Condition</a:t>
            </a:r>
            <a:r>
              <a:rPr lang="fi-FI" sz="2000" dirty="0" smtClean="0"/>
              <a:t>)</a:t>
            </a:r>
            <a:endParaRPr lang="fi-FI" sz="2000" dirty="0"/>
          </a:p>
        </p:txBody>
      </p:sp>
      <p:sp>
        <p:nvSpPr>
          <p:cNvPr id="16" name="Rectangle 6"/>
          <p:cNvSpPr>
            <a:spLocks noChangeArrowheads="1"/>
          </p:cNvSpPr>
          <p:nvPr/>
        </p:nvSpPr>
        <p:spPr bwMode="auto">
          <a:xfrm>
            <a:off x="4643438" y="5589588"/>
            <a:ext cx="1727200" cy="360362"/>
          </a:xfrm>
          <a:prstGeom prst="rect">
            <a:avLst/>
          </a:prstGeom>
          <a:solidFill>
            <a:schemeClr val="accent1"/>
          </a:solidFill>
          <a:ln w="9525">
            <a:solidFill>
              <a:schemeClr val="tx1"/>
            </a:solidFill>
            <a:miter lim="800000"/>
            <a:headEnd/>
            <a:tailEnd/>
          </a:ln>
        </p:spPr>
        <p:txBody>
          <a:bodyPr wrap="none" anchor="ctr"/>
          <a:lstStyle/>
          <a:p>
            <a:pPr algn="ctr"/>
            <a:r>
              <a:rPr lang="fi-FI" sz="2000" dirty="0" err="1" smtClean="0"/>
              <a:t>StatementX</a:t>
            </a:r>
            <a:endParaRPr lang="fi-FI" sz="2000" dirty="0"/>
          </a:p>
        </p:txBody>
      </p:sp>
      <p:sp>
        <p:nvSpPr>
          <p:cNvPr id="41" name="Sisällön paikkamerkki 2"/>
          <p:cNvSpPr txBox="1">
            <a:spLocks/>
          </p:cNvSpPr>
          <p:nvPr/>
        </p:nvSpPr>
        <p:spPr>
          <a:xfrm>
            <a:off x="304800" y="4648200"/>
            <a:ext cx="3810000" cy="1631057"/>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dirty="0" smtClean="0"/>
              <a:t>Example:</a:t>
            </a:r>
          </a:p>
          <a:p>
            <a:pPr marL="457200" lvl="1" indent="0">
              <a:buNone/>
            </a:pPr>
            <a:r>
              <a:rPr lang="en-US" dirty="0" smtClean="0"/>
              <a:t>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5; </a:t>
            </a:r>
            <a:r>
              <a:rPr lang="en-US" dirty="0" err="1" smtClean="0"/>
              <a:t>i</a:t>
            </a:r>
            <a:r>
              <a:rPr lang="en-US" dirty="0" smtClean="0"/>
              <a:t>++)</a:t>
            </a:r>
            <a:br>
              <a:rPr lang="en-US" dirty="0" smtClean="0"/>
            </a:br>
            <a:r>
              <a:rPr lang="en-US" dirty="0" smtClean="0"/>
              <a:t>{</a:t>
            </a:r>
            <a:br>
              <a:rPr lang="en-US" dirty="0" smtClean="0"/>
            </a:br>
            <a:r>
              <a:rPr lang="en-US" dirty="0" smtClean="0"/>
              <a:t>	 </a:t>
            </a:r>
            <a:r>
              <a:rPr lang="en-US" dirty="0" err="1" smtClean="0"/>
              <a:t>Console.WriteLine</a:t>
            </a:r>
            <a:r>
              <a:rPr lang="en-US" dirty="0" smtClean="0"/>
              <a:t>(</a:t>
            </a:r>
            <a:r>
              <a:rPr lang="en-US" dirty="0" err="1" smtClean="0"/>
              <a:t>i</a:t>
            </a:r>
            <a:r>
              <a:rPr lang="en-US" dirty="0" smtClean="0"/>
              <a:t>);</a:t>
            </a:r>
            <a:br>
              <a:rPr lang="en-US" dirty="0" smtClean="0"/>
            </a:br>
            <a:r>
              <a:rPr lang="en-US" dirty="0" smtClean="0"/>
              <a:t>}</a:t>
            </a:r>
            <a:endParaRPr lang="en-US" dirty="0"/>
          </a:p>
        </p:txBody>
      </p:sp>
    </p:spTree>
    <p:extLst>
      <p:ext uri="{BB962C8B-B14F-4D97-AF65-F5344CB8AC3E}">
        <p14:creationId xmlns:p14="http://schemas.microsoft.com/office/powerpoint/2010/main" val="1756962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Integral</a:t>
            </a:r>
            <a:r>
              <a:rPr lang="fi-FI" dirty="0"/>
              <a:t> data </a:t>
            </a:r>
            <a:r>
              <a:rPr lang="fi-FI" dirty="0" err="1"/>
              <a:t>types</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smtClean="0"/>
              <a:t>The </a:t>
            </a:r>
            <a:r>
              <a:rPr lang="fi-FI" dirty="0" err="1" smtClean="0"/>
              <a:t>range</a:t>
            </a:r>
            <a:r>
              <a:rPr lang="fi-FI" dirty="0" smtClean="0"/>
              <a:t> of the </a:t>
            </a:r>
            <a:r>
              <a:rPr lang="fi-FI" dirty="0" err="1" smtClean="0"/>
              <a:t>integral</a:t>
            </a:r>
            <a:r>
              <a:rPr lang="fi-FI" dirty="0" smtClean="0"/>
              <a:t> data </a:t>
            </a:r>
            <a:r>
              <a:rPr lang="fi-FI" dirty="0" err="1" smtClean="0"/>
              <a:t>type</a:t>
            </a:r>
            <a:r>
              <a:rPr lang="fi-FI" dirty="0" smtClean="0"/>
              <a:t> is </a:t>
            </a:r>
            <a:r>
              <a:rPr lang="fi-FI" dirty="0" err="1" smtClean="0"/>
              <a:t>obtained</a:t>
            </a:r>
            <a:r>
              <a:rPr lang="fi-FI" dirty="0" smtClean="0"/>
              <a:t> </a:t>
            </a:r>
            <a:r>
              <a:rPr lang="fi-FI" dirty="0" err="1" smtClean="0"/>
              <a:t>by</a:t>
            </a:r>
            <a:r>
              <a:rPr lang="fi-FI" dirty="0" smtClean="0"/>
              <a:t> </a:t>
            </a:r>
            <a:r>
              <a:rPr lang="fi-FI" dirty="0" err="1" smtClean="0"/>
              <a:t>calculating</a:t>
            </a:r>
            <a:r>
              <a:rPr lang="fi-FI" dirty="0" smtClean="0"/>
              <a:t> pow(2, </a:t>
            </a:r>
            <a:r>
              <a:rPr lang="fi-FI" dirty="0" err="1" smtClean="0"/>
              <a:t>size</a:t>
            </a:r>
            <a:r>
              <a:rPr lang="fi-FI" dirty="0" smtClean="0"/>
              <a:t> of variable)-1</a:t>
            </a:r>
          </a:p>
          <a:p>
            <a:r>
              <a:rPr lang="fi-FI" dirty="0" smtClean="0"/>
              <a:t>For </a:t>
            </a:r>
            <a:r>
              <a:rPr lang="fi-FI" dirty="0" err="1" smtClean="0"/>
              <a:t>example</a:t>
            </a:r>
            <a:r>
              <a:rPr lang="fi-FI" dirty="0" smtClean="0"/>
              <a:t> </a:t>
            </a:r>
            <a:r>
              <a:rPr lang="fi-FI" dirty="0" err="1" smtClean="0"/>
              <a:t>ushort</a:t>
            </a:r>
            <a:r>
              <a:rPr lang="fi-FI" dirty="0" smtClean="0"/>
              <a:t> (</a:t>
            </a:r>
            <a:r>
              <a:rPr lang="fi-FI" dirty="0" err="1" smtClean="0"/>
              <a:t>unsigned</a:t>
            </a:r>
            <a:r>
              <a:rPr lang="fi-FI" dirty="0" smtClean="0"/>
              <a:t> </a:t>
            </a:r>
            <a:r>
              <a:rPr lang="fi-FI" dirty="0" err="1" smtClean="0"/>
              <a:t>short</a:t>
            </a:r>
            <a:r>
              <a:rPr lang="fi-FI" dirty="0" smtClean="0"/>
              <a:t>) </a:t>
            </a:r>
            <a:r>
              <a:rPr lang="fi-FI" dirty="0" err="1" smtClean="0"/>
              <a:t>has</a:t>
            </a:r>
            <a:r>
              <a:rPr lang="fi-FI" dirty="0" smtClean="0"/>
              <a:t> 16 </a:t>
            </a:r>
            <a:r>
              <a:rPr lang="fi-FI" dirty="0" err="1" smtClean="0"/>
              <a:t>bits</a:t>
            </a:r>
            <a:r>
              <a:rPr lang="fi-FI" dirty="0" smtClean="0"/>
              <a:t>. </a:t>
            </a:r>
            <a:r>
              <a:rPr lang="fi-FI" dirty="0" err="1" smtClean="0"/>
              <a:t>So</a:t>
            </a:r>
            <a:r>
              <a:rPr lang="fi-FI" dirty="0" smtClean="0"/>
              <a:t> the </a:t>
            </a:r>
            <a:r>
              <a:rPr lang="fi-FI" dirty="0" err="1" smtClean="0"/>
              <a:t>maximum</a:t>
            </a:r>
            <a:r>
              <a:rPr lang="fi-FI" dirty="0" smtClean="0"/>
              <a:t> </a:t>
            </a:r>
            <a:r>
              <a:rPr lang="fi-FI" dirty="0" err="1" smtClean="0"/>
              <a:t>value</a:t>
            </a:r>
            <a:r>
              <a:rPr lang="fi-FI" dirty="0" smtClean="0"/>
              <a:t> of a </a:t>
            </a:r>
            <a:r>
              <a:rPr lang="fi-FI" dirty="0" err="1" smtClean="0"/>
              <a:t>variable</a:t>
            </a:r>
            <a:r>
              <a:rPr lang="fi-FI" dirty="0" smtClean="0"/>
              <a:t> of the data </a:t>
            </a:r>
            <a:r>
              <a:rPr lang="fi-FI" dirty="0" err="1" smtClean="0"/>
              <a:t>type</a:t>
            </a:r>
            <a:r>
              <a:rPr lang="fi-FI" dirty="0" smtClean="0"/>
              <a:t> </a:t>
            </a:r>
            <a:r>
              <a:rPr lang="fi-FI" dirty="0" err="1" smtClean="0"/>
              <a:t>short</a:t>
            </a:r>
            <a:r>
              <a:rPr lang="fi-FI" dirty="0" smtClean="0"/>
              <a:t> is pow(2, 16)-1 = 65535</a:t>
            </a:r>
          </a:p>
          <a:p>
            <a:r>
              <a:rPr lang="fi-FI" dirty="0" smtClean="0"/>
              <a:t>For </a:t>
            </a:r>
            <a:r>
              <a:rPr lang="fi-FI" dirty="0" err="1" smtClean="0"/>
              <a:t>signed</a:t>
            </a:r>
            <a:r>
              <a:rPr lang="fi-FI" dirty="0" smtClean="0"/>
              <a:t> </a:t>
            </a:r>
            <a:r>
              <a:rPr lang="fi-FI" dirty="0" err="1" smtClean="0"/>
              <a:t>integral</a:t>
            </a:r>
            <a:r>
              <a:rPr lang="fi-FI" dirty="0" smtClean="0"/>
              <a:t> data </a:t>
            </a:r>
            <a:r>
              <a:rPr lang="fi-FI" dirty="0" err="1" smtClean="0"/>
              <a:t>types</a:t>
            </a:r>
            <a:r>
              <a:rPr lang="fi-FI" dirty="0" smtClean="0"/>
              <a:t> </a:t>
            </a:r>
            <a:r>
              <a:rPr lang="fi-FI" dirty="0" err="1" smtClean="0"/>
              <a:t>one</a:t>
            </a:r>
            <a:r>
              <a:rPr lang="fi-FI" dirty="0" smtClean="0"/>
              <a:t> </a:t>
            </a:r>
            <a:r>
              <a:rPr lang="fi-FI" dirty="0" err="1" smtClean="0"/>
              <a:t>bit</a:t>
            </a:r>
            <a:r>
              <a:rPr lang="fi-FI" dirty="0" smtClean="0"/>
              <a:t> is </a:t>
            </a:r>
            <a:r>
              <a:rPr lang="fi-FI" dirty="0" err="1" smtClean="0"/>
              <a:t>used</a:t>
            </a:r>
            <a:r>
              <a:rPr lang="fi-FI" dirty="0" smtClean="0"/>
              <a:t> for </a:t>
            </a:r>
            <a:r>
              <a:rPr lang="fi-FI" dirty="0" err="1" smtClean="0"/>
              <a:t>sign</a:t>
            </a:r>
            <a:r>
              <a:rPr lang="fi-FI" dirty="0" smtClean="0"/>
              <a:t>.</a:t>
            </a:r>
          </a:p>
          <a:p>
            <a:pPr lvl="1"/>
            <a:r>
              <a:rPr lang="fi-FI" dirty="0" smtClean="0"/>
              <a:t>The </a:t>
            </a:r>
            <a:r>
              <a:rPr lang="fi-FI" dirty="0" err="1" smtClean="0"/>
              <a:t>smallest</a:t>
            </a:r>
            <a:r>
              <a:rPr lang="fi-FI" dirty="0" smtClean="0"/>
              <a:t> </a:t>
            </a:r>
            <a:r>
              <a:rPr lang="fi-FI" dirty="0" err="1" smtClean="0"/>
              <a:t>possible</a:t>
            </a:r>
            <a:r>
              <a:rPr lang="fi-FI" dirty="0" smtClean="0"/>
              <a:t> </a:t>
            </a:r>
            <a:r>
              <a:rPr lang="fi-FI" dirty="0" err="1" smtClean="0"/>
              <a:t>number</a:t>
            </a:r>
            <a:r>
              <a:rPr lang="fi-FI" dirty="0" smtClean="0"/>
              <a:t> is -pow(2, 15) =</a:t>
            </a:r>
            <a:br>
              <a:rPr lang="fi-FI" dirty="0" smtClean="0"/>
            </a:br>
            <a:r>
              <a:rPr lang="fi-FI" dirty="0" smtClean="0"/>
              <a:t>-32768</a:t>
            </a:r>
          </a:p>
          <a:p>
            <a:pPr lvl="1"/>
            <a:r>
              <a:rPr lang="fi-FI" dirty="0" smtClean="0"/>
              <a:t>The </a:t>
            </a:r>
            <a:r>
              <a:rPr lang="fi-FI" dirty="0" err="1" smtClean="0"/>
              <a:t>biggest</a:t>
            </a:r>
            <a:r>
              <a:rPr lang="fi-FI" dirty="0" smtClean="0"/>
              <a:t> </a:t>
            </a:r>
            <a:r>
              <a:rPr lang="fi-FI" dirty="0" err="1" smtClean="0"/>
              <a:t>number</a:t>
            </a:r>
            <a:r>
              <a:rPr lang="fi-FI" dirty="0" smtClean="0"/>
              <a:t> is pow(2,15)-1 = 32767.</a:t>
            </a:r>
          </a:p>
        </p:txBody>
      </p:sp>
    </p:spTree>
    <p:extLst>
      <p:ext uri="{BB962C8B-B14F-4D97-AF65-F5344CB8AC3E}">
        <p14:creationId xmlns:p14="http://schemas.microsoft.com/office/powerpoint/2010/main" val="21054804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For </a:t>
            </a:r>
            <a:r>
              <a:rPr lang="fi-FI" dirty="0" err="1" smtClean="0"/>
              <a:t>loop</a:t>
            </a:r>
            <a:r>
              <a:rPr lang="fi-FI" dirty="0" smtClean="0"/>
              <a:t> </a:t>
            </a:r>
            <a:r>
              <a:rPr lang="fi-FI" dirty="0" err="1" smtClean="0"/>
              <a:t>initialization</a:t>
            </a:r>
            <a:endParaRPr lang="fi-FI" dirty="0"/>
          </a:p>
        </p:txBody>
      </p:sp>
      <p:sp>
        <p:nvSpPr>
          <p:cNvPr id="3" name="Sisällön paikkamerkki 2"/>
          <p:cNvSpPr>
            <a:spLocks noGrp="1"/>
          </p:cNvSpPr>
          <p:nvPr>
            <p:ph idx="1"/>
          </p:nvPr>
        </p:nvSpPr>
        <p:spPr/>
        <p:txBody>
          <a:bodyPr>
            <a:normAutofit fontScale="92500" lnSpcReduction="20000"/>
          </a:bodyPr>
          <a:lstStyle/>
          <a:p>
            <a:pPr marL="342900" lvl="1" indent="-342900">
              <a:buFont typeface="Arial" pitchFamily="34" charset="0"/>
              <a:buChar char="•"/>
            </a:pPr>
            <a:r>
              <a:rPr lang="en-US" sz="3000" dirty="0"/>
              <a:t>for( </a:t>
            </a:r>
            <a:r>
              <a:rPr lang="en-US" sz="3000" dirty="0">
                <a:solidFill>
                  <a:srgbClr val="FF0000"/>
                </a:solidFill>
              </a:rPr>
              <a:t>initialization</a:t>
            </a:r>
            <a:r>
              <a:rPr lang="en-US" sz="3000" dirty="0"/>
              <a:t>; termination; increment)</a:t>
            </a:r>
            <a:br>
              <a:rPr lang="en-US" sz="3000" dirty="0"/>
            </a:br>
            <a:r>
              <a:rPr lang="en-US" sz="3000" dirty="0"/>
              <a:t>{</a:t>
            </a:r>
            <a:br>
              <a:rPr lang="en-US" sz="3000" dirty="0"/>
            </a:br>
            <a:r>
              <a:rPr lang="en-US" sz="3000" dirty="0"/>
              <a:t>	 statement(s) to repeat;</a:t>
            </a:r>
            <a:br>
              <a:rPr lang="en-US" sz="3000" dirty="0"/>
            </a:br>
            <a:r>
              <a:rPr lang="en-US" sz="3000" dirty="0" smtClean="0"/>
              <a:t>}</a:t>
            </a:r>
            <a:endParaRPr lang="en-US" sz="3500" dirty="0" smtClean="0"/>
          </a:p>
          <a:p>
            <a:r>
              <a:rPr lang="en-US" dirty="0" smtClean="0"/>
              <a:t>The </a:t>
            </a:r>
            <a:r>
              <a:rPr lang="en-US" dirty="0">
                <a:solidFill>
                  <a:srgbClr val="FF0000"/>
                </a:solidFill>
              </a:rPr>
              <a:t>initializer</a:t>
            </a:r>
            <a:r>
              <a:rPr lang="en-US" dirty="0"/>
              <a:t> list is a comma separated list of </a:t>
            </a:r>
            <a:r>
              <a:rPr lang="en-US" dirty="0" smtClean="0"/>
              <a:t>expressions.</a:t>
            </a:r>
          </a:p>
          <a:p>
            <a:pPr lvl="1"/>
            <a:r>
              <a:rPr lang="en-US" dirty="0" smtClean="0"/>
              <a:t>These </a:t>
            </a:r>
            <a:r>
              <a:rPr lang="en-US" dirty="0"/>
              <a:t>expressions are evaluated only once during the lifetime of the </a:t>
            </a:r>
            <a:r>
              <a:rPr lang="en-US" i="1" dirty="0"/>
              <a:t>for</a:t>
            </a:r>
            <a:r>
              <a:rPr lang="en-US" dirty="0"/>
              <a:t> </a:t>
            </a:r>
            <a:r>
              <a:rPr lang="en-US" dirty="0" smtClean="0"/>
              <a:t>loop.</a:t>
            </a:r>
          </a:p>
          <a:p>
            <a:pPr lvl="1"/>
            <a:r>
              <a:rPr lang="en-US" dirty="0" smtClean="0"/>
              <a:t>This </a:t>
            </a:r>
            <a:r>
              <a:rPr lang="en-US" dirty="0"/>
              <a:t>is a one-time operation, before loop </a:t>
            </a:r>
            <a:r>
              <a:rPr lang="en-US" dirty="0" smtClean="0"/>
              <a:t>execution.</a:t>
            </a:r>
          </a:p>
          <a:p>
            <a:pPr lvl="1"/>
            <a:r>
              <a:rPr lang="en-US" dirty="0" smtClean="0"/>
              <a:t>This </a:t>
            </a:r>
            <a:r>
              <a:rPr lang="en-US" dirty="0"/>
              <a:t>section is commonly used to initialize an integer to be used as a counter. </a:t>
            </a:r>
            <a:endParaRPr lang="fi-FI" dirty="0"/>
          </a:p>
        </p:txBody>
      </p:sp>
    </p:spTree>
    <p:extLst>
      <p:ext uri="{BB962C8B-B14F-4D97-AF65-F5344CB8AC3E}">
        <p14:creationId xmlns:p14="http://schemas.microsoft.com/office/powerpoint/2010/main" val="3807337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For </a:t>
            </a:r>
            <a:r>
              <a:rPr lang="fi-FI" dirty="0" err="1" smtClean="0"/>
              <a:t>loop</a:t>
            </a:r>
            <a:r>
              <a:rPr lang="fi-FI" dirty="0" smtClean="0"/>
              <a:t> </a:t>
            </a:r>
            <a:r>
              <a:rPr lang="fi-FI" dirty="0" err="1" smtClean="0"/>
              <a:t>termination</a:t>
            </a:r>
            <a:r>
              <a:rPr lang="fi-FI" dirty="0" smtClean="0"/>
              <a:t> (</a:t>
            </a:r>
            <a:r>
              <a:rPr lang="fi-FI" dirty="0" err="1" smtClean="0"/>
              <a:t>condition</a:t>
            </a:r>
            <a:r>
              <a:rPr lang="fi-FI" dirty="0" smtClean="0"/>
              <a:t>)</a:t>
            </a:r>
            <a:endParaRPr lang="fi-FI" dirty="0"/>
          </a:p>
        </p:txBody>
      </p:sp>
      <p:sp>
        <p:nvSpPr>
          <p:cNvPr id="3" name="Sisällön paikkamerkki 2"/>
          <p:cNvSpPr>
            <a:spLocks noGrp="1"/>
          </p:cNvSpPr>
          <p:nvPr>
            <p:ph idx="1"/>
          </p:nvPr>
        </p:nvSpPr>
        <p:spPr/>
        <p:txBody>
          <a:bodyPr>
            <a:normAutofit fontScale="85000" lnSpcReduction="20000"/>
          </a:bodyPr>
          <a:lstStyle/>
          <a:p>
            <a:pPr marL="342900" lvl="1" indent="-342900">
              <a:buFont typeface="Arial" pitchFamily="34" charset="0"/>
              <a:buChar char="•"/>
            </a:pPr>
            <a:r>
              <a:rPr lang="en-US" sz="3000" dirty="0"/>
              <a:t>for( initialization; </a:t>
            </a:r>
            <a:r>
              <a:rPr lang="en-US" sz="3000" dirty="0">
                <a:solidFill>
                  <a:srgbClr val="FF0000"/>
                </a:solidFill>
              </a:rPr>
              <a:t>termination</a:t>
            </a:r>
            <a:r>
              <a:rPr lang="en-US" sz="3000" dirty="0"/>
              <a:t>; increment)</a:t>
            </a:r>
            <a:br>
              <a:rPr lang="en-US" sz="3000" dirty="0"/>
            </a:br>
            <a:r>
              <a:rPr lang="en-US" sz="3000" dirty="0"/>
              <a:t>{</a:t>
            </a:r>
            <a:br>
              <a:rPr lang="en-US" sz="3000" dirty="0"/>
            </a:br>
            <a:r>
              <a:rPr lang="en-US" sz="3000" dirty="0"/>
              <a:t>	 statement(s) to repeat;</a:t>
            </a:r>
            <a:br>
              <a:rPr lang="en-US" sz="3000" dirty="0"/>
            </a:br>
            <a:r>
              <a:rPr lang="en-US" sz="3000" dirty="0"/>
              <a:t>}</a:t>
            </a:r>
            <a:endParaRPr lang="en-US" sz="3500" dirty="0"/>
          </a:p>
          <a:p>
            <a:r>
              <a:rPr lang="en-US" dirty="0"/>
              <a:t>Once the initializer list has been evaluated, the </a:t>
            </a:r>
            <a:r>
              <a:rPr lang="en-US" i="1" dirty="0"/>
              <a:t>for</a:t>
            </a:r>
            <a:r>
              <a:rPr lang="en-US" dirty="0"/>
              <a:t> loop gives control to its second section, the </a:t>
            </a:r>
            <a:r>
              <a:rPr lang="en-US" dirty="0" err="1"/>
              <a:t>boolean</a:t>
            </a:r>
            <a:r>
              <a:rPr lang="en-US" dirty="0"/>
              <a:t> </a:t>
            </a:r>
            <a:r>
              <a:rPr lang="en-US" dirty="0" smtClean="0"/>
              <a:t>expression.</a:t>
            </a:r>
          </a:p>
          <a:p>
            <a:r>
              <a:rPr lang="en-US" dirty="0" smtClean="0"/>
              <a:t>There </a:t>
            </a:r>
            <a:r>
              <a:rPr lang="en-US" dirty="0"/>
              <a:t>is only one </a:t>
            </a:r>
            <a:r>
              <a:rPr lang="en-US" dirty="0" err="1"/>
              <a:t>boolean</a:t>
            </a:r>
            <a:r>
              <a:rPr lang="en-US" dirty="0"/>
              <a:t> expression, but it can be as complicated as you like as long as the result evaluates to </a:t>
            </a:r>
            <a:r>
              <a:rPr lang="en-US" i="1" dirty="0"/>
              <a:t>true</a:t>
            </a:r>
            <a:r>
              <a:rPr lang="en-US" dirty="0"/>
              <a:t> or </a:t>
            </a:r>
            <a:r>
              <a:rPr lang="en-US" i="1" dirty="0" smtClean="0"/>
              <a:t>false</a:t>
            </a:r>
            <a:r>
              <a:rPr lang="en-US" dirty="0" smtClean="0"/>
              <a:t>.</a:t>
            </a:r>
          </a:p>
          <a:p>
            <a:r>
              <a:rPr lang="en-US" dirty="0" smtClean="0"/>
              <a:t>The </a:t>
            </a:r>
            <a:r>
              <a:rPr lang="en-US" dirty="0" err="1"/>
              <a:t>boolean</a:t>
            </a:r>
            <a:r>
              <a:rPr lang="en-US" dirty="0"/>
              <a:t> expression is commonly used to verify the status of a counter variable. </a:t>
            </a:r>
            <a:endParaRPr lang="fi-FI" dirty="0"/>
          </a:p>
        </p:txBody>
      </p:sp>
    </p:spTree>
    <p:extLst>
      <p:ext uri="{BB962C8B-B14F-4D97-AF65-F5344CB8AC3E}">
        <p14:creationId xmlns:p14="http://schemas.microsoft.com/office/powerpoint/2010/main" val="17508843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For </a:t>
            </a:r>
            <a:r>
              <a:rPr lang="fi-FI" dirty="0" err="1" smtClean="0"/>
              <a:t>loop</a:t>
            </a:r>
            <a:endParaRPr lang="fi-FI" dirty="0"/>
          </a:p>
        </p:txBody>
      </p:sp>
      <p:sp>
        <p:nvSpPr>
          <p:cNvPr id="3" name="Sisällön paikkamerkki 2"/>
          <p:cNvSpPr>
            <a:spLocks noGrp="1"/>
          </p:cNvSpPr>
          <p:nvPr>
            <p:ph idx="1"/>
          </p:nvPr>
        </p:nvSpPr>
        <p:spPr/>
        <p:txBody>
          <a:bodyPr>
            <a:normAutofit fontScale="92500" lnSpcReduction="20000"/>
          </a:bodyPr>
          <a:lstStyle/>
          <a:p>
            <a:pPr marL="342900" lvl="1" indent="-342900">
              <a:buFont typeface="Arial" pitchFamily="34" charset="0"/>
              <a:buChar char="•"/>
            </a:pPr>
            <a:r>
              <a:rPr lang="en-US" sz="3000" dirty="0"/>
              <a:t>for( initialization; termination; </a:t>
            </a:r>
            <a:r>
              <a:rPr lang="en-US" sz="3000" dirty="0">
                <a:solidFill>
                  <a:srgbClr val="FF0000"/>
                </a:solidFill>
              </a:rPr>
              <a:t>increment</a:t>
            </a:r>
            <a:r>
              <a:rPr lang="en-US" sz="3000" dirty="0"/>
              <a:t>)</a:t>
            </a:r>
            <a:br>
              <a:rPr lang="en-US" sz="3000" dirty="0"/>
            </a:br>
            <a:r>
              <a:rPr lang="en-US" sz="3000" dirty="0"/>
              <a:t>{</a:t>
            </a:r>
            <a:br>
              <a:rPr lang="en-US" sz="3000" dirty="0"/>
            </a:br>
            <a:r>
              <a:rPr lang="en-US" sz="3000" dirty="0"/>
              <a:t>	 </a:t>
            </a:r>
            <a:r>
              <a:rPr lang="en-US" sz="3000" dirty="0">
                <a:solidFill>
                  <a:srgbClr val="FF0000"/>
                </a:solidFill>
              </a:rPr>
              <a:t>statement(s) to repeat;</a:t>
            </a:r>
            <a:br>
              <a:rPr lang="en-US" sz="3000" dirty="0">
                <a:solidFill>
                  <a:srgbClr val="FF0000"/>
                </a:solidFill>
              </a:rPr>
            </a:br>
            <a:r>
              <a:rPr lang="en-US" sz="3000" dirty="0"/>
              <a:t>}</a:t>
            </a:r>
            <a:endParaRPr lang="en-US" sz="3500" dirty="0"/>
          </a:p>
          <a:p>
            <a:r>
              <a:rPr lang="en-US" dirty="0" smtClean="0"/>
              <a:t>When </a:t>
            </a:r>
            <a:r>
              <a:rPr lang="en-US" dirty="0"/>
              <a:t>the </a:t>
            </a:r>
            <a:r>
              <a:rPr lang="en-US" dirty="0" err="1"/>
              <a:t>boolean</a:t>
            </a:r>
            <a:r>
              <a:rPr lang="en-US" dirty="0"/>
              <a:t> expression evaluates to </a:t>
            </a:r>
            <a:r>
              <a:rPr lang="en-US" i="1" dirty="0"/>
              <a:t>true</a:t>
            </a:r>
            <a:r>
              <a:rPr lang="en-US" dirty="0"/>
              <a:t>, the statements within the curly braces of the </a:t>
            </a:r>
            <a:r>
              <a:rPr lang="en-US" i="1" dirty="0"/>
              <a:t>for</a:t>
            </a:r>
            <a:r>
              <a:rPr lang="en-US" dirty="0"/>
              <a:t> loop are </a:t>
            </a:r>
            <a:r>
              <a:rPr lang="en-US" dirty="0" smtClean="0"/>
              <a:t>executed</a:t>
            </a:r>
          </a:p>
          <a:p>
            <a:r>
              <a:rPr lang="en-US" dirty="0"/>
              <a:t>After executing </a:t>
            </a:r>
            <a:r>
              <a:rPr lang="en-US" i="1" dirty="0"/>
              <a:t>for</a:t>
            </a:r>
            <a:r>
              <a:rPr lang="en-US" dirty="0"/>
              <a:t> loop statements, control moves to the top of loop and executes the </a:t>
            </a:r>
            <a:r>
              <a:rPr lang="en-US" dirty="0">
                <a:solidFill>
                  <a:srgbClr val="FF0000"/>
                </a:solidFill>
              </a:rPr>
              <a:t>iterator</a:t>
            </a:r>
            <a:r>
              <a:rPr lang="en-US" dirty="0"/>
              <a:t> list, which is normally used to increment or decrement a </a:t>
            </a:r>
            <a:r>
              <a:rPr lang="en-US" dirty="0" smtClean="0"/>
              <a:t>counter</a:t>
            </a:r>
          </a:p>
          <a:p>
            <a:endParaRPr lang="fi-FI" dirty="0"/>
          </a:p>
        </p:txBody>
      </p:sp>
    </p:spTree>
    <p:extLst>
      <p:ext uri="{BB962C8B-B14F-4D97-AF65-F5344CB8AC3E}">
        <p14:creationId xmlns:p14="http://schemas.microsoft.com/office/powerpoint/2010/main" val="41029559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For and </a:t>
            </a:r>
            <a:r>
              <a:rPr lang="fi-FI" dirty="0" err="1"/>
              <a:t>while</a:t>
            </a:r>
            <a:r>
              <a:rPr lang="fi-FI" dirty="0"/>
              <a:t> </a:t>
            </a:r>
            <a:r>
              <a:rPr lang="fi-FI" dirty="0" err="1"/>
              <a:t>loops</a:t>
            </a:r>
            <a:r>
              <a:rPr lang="fi-FI" dirty="0"/>
              <a:t> </a:t>
            </a:r>
            <a:r>
              <a:rPr lang="fi-FI" dirty="0" err="1"/>
              <a:t>compared</a:t>
            </a:r>
            <a:endParaRPr lang="fi-FI" dirty="0"/>
          </a:p>
        </p:txBody>
      </p:sp>
      <p:sp>
        <p:nvSpPr>
          <p:cNvPr id="3" name="Sisällön paikkamerkki 2"/>
          <p:cNvSpPr>
            <a:spLocks noGrp="1"/>
          </p:cNvSpPr>
          <p:nvPr>
            <p:ph idx="1"/>
          </p:nvPr>
        </p:nvSpPr>
        <p:spPr/>
        <p:txBody>
          <a:bodyPr/>
          <a:lstStyle/>
          <a:p>
            <a:r>
              <a:rPr lang="fi-FI" dirty="0" smtClean="0"/>
              <a:t>The </a:t>
            </a:r>
            <a:r>
              <a:rPr lang="fi-FI" dirty="0" err="1" smtClean="0"/>
              <a:t>following</a:t>
            </a:r>
            <a:r>
              <a:rPr lang="fi-FI" dirty="0" smtClean="0"/>
              <a:t> </a:t>
            </a:r>
            <a:r>
              <a:rPr lang="fi-FI" dirty="0" err="1" smtClean="0"/>
              <a:t>while</a:t>
            </a:r>
            <a:r>
              <a:rPr lang="fi-FI" dirty="0" smtClean="0"/>
              <a:t> and for </a:t>
            </a:r>
            <a:r>
              <a:rPr lang="fi-FI" dirty="0" err="1" smtClean="0"/>
              <a:t>loops</a:t>
            </a:r>
            <a:r>
              <a:rPr lang="fi-FI" dirty="0" smtClean="0"/>
              <a:t> </a:t>
            </a:r>
            <a:r>
              <a:rPr lang="fi-FI" dirty="0" err="1" smtClean="0"/>
              <a:t>provide</a:t>
            </a:r>
            <a:r>
              <a:rPr lang="fi-FI" dirty="0" smtClean="0"/>
              <a:t> an </a:t>
            </a:r>
            <a:r>
              <a:rPr lang="fi-FI" dirty="0" err="1" smtClean="0"/>
              <a:t>identical</a:t>
            </a:r>
            <a:r>
              <a:rPr lang="fi-FI" dirty="0" smtClean="0"/>
              <a:t> </a:t>
            </a:r>
            <a:r>
              <a:rPr lang="fi-FI" dirty="0" err="1" smtClean="0"/>
              <a:t>result</a:t>
            </a:r>
            <a:endParaRPr lang="fi-FI"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01" y="2667000"/>
            <a:ext cx="3715497"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442" y="4495800"/>
            <a:ext cx="4417694" cy="1555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8899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Exercises</a:t>
            </a:r>
            <a:endParaRPr lang="fi-FI" dirty="0"/>
          </a:p>
        </p:txBody>
      </p:sp>
      <p:sp>
        <p:nvSpPr>
          <p:cNvPr id="3" name="Sisällön paikkamerkki 2"/>
          <p:cNvSpPr>
            <a:spLocks noGrp="1"/>
          </p:cNvSpPr>
          <p:nvPr>
            <p:ph idx="1"/>
          </p:nvPr>
        </p:nvSpPr>
        <p:spPr/>
        <p:txBody>
          <a:bodyPr/>
          <a:lstStyle/>
          <a:p>
            <a:r>
              <a:rPr lang="fi-FI" dirty="0"/>
              <a:t>11. </a:t>
            </a:r>
            <a:r>
              <a:rPr lang="fi-FI" dirty="0" err="1"/>
              <a:t>Make</a:t>
            </a:r>
            <a:r>
              <a:rPr lang="fi-FI" dirty="0"/>
              <a:t> a </a:t>
            </a:r>
            <a:r>
              <a:rPr lang="fi-FI" dirty="0" err="1"/>
              <a:t>program</a:t>
            </a:r>
            <a:r>
              <a:rPr lang="fi-FI" dirty="0"/>
              <a:t>, </a:t>
            </a:r>
            <a:r>
              <a:rPr lang="fi-FI" dirty="0" err="1"/>
              <a:t>which</a:t>
            </a:r>
            <a:r>
              <a:rPr lang="fi-FI" dirty="0"/>
              <a:t> </a:t>
            </a:r>
            <a:r>
              <a:rPr lang="fi-FI" dirty="0" err="1"/>
              <a:t>outputs</a:t>
            </a:r>
            <a:r>
              <a:rPr lang="fi-FI" dirty="0"/>
              <a:t> the </a:t>
            </a:r>
            <a:r>
              <a:rPr lang="fi-FI" dirty="0" err="1"/>
              <a:t>multiplication</a:t>
            </a:r>
            <a:r>
              <a:rPr lang="fi-FI" dirty="0"/>
              <a:t> </a:t>
            </a:r>
            <a:r>
              <a:rPr lang="fi-FI" dirty="0" err="1"/>
              <a:t>table</a:t>
            </a:r>
            <a:r>
              <a:rPr lang="fi-FI" dirty="0"/>
              <a:t> of a </a:t>
            </a:r>
            <a:r>
              <a:rPr lang="fi-FI" dirty="0" err="1"/>
              <a:t>given</a:t>
            </a:r>
            <a:r>
              <a:rPr lang="fi-FI" dirty="0"/>
              <a:t> </a:t>
            </a:r>
            <a:r>
              <a:rPr lang="fi-FI" dirty="0" err="1"/>
              <a:t>number</a:t>
            </a:r>
            <a:r>
              <a:rPr lang="fi-FI" dirty="0"/>
              <a:t> </a:t>
            </a:r>
            <a:r>
              <a:rPr lang="fi-FI" dirty="0" err="1"/>
              <a:t>until</a:t>
            </a:r>
            <a:r>
              <a:rPr lang="fi-FI" dirty="0"/>
              <a:t> 10</a:t>
            </a:r>
            <a:r>
              <a:rPr lang="fi-FI" dirty="0" smtClean="0"/>
              <a:t>:</a:t>
            </a:r>
          </a:p>
          <a:p>
            <a:r>
              <a:rPr lang="fi-FI" dirty="0" err="1" smtClean="0"/>
              <a:t>Use</a:t>
            </a:r>
            <a:r>
              <a:rPr lang="fi-FI" dirty="0" smtClean="0"/>
              <a:t> for </a:t>
            </a:r>
            <a:r>
              <a:rPr lang="fi-FI" dirty="0" err="1" smtClean="0"/>
              <a:t>loop</a:t>
            </a:r>
            <a:endParaRPr lang="fi-FI" dirty="0"/>
          </a:p>
          <a:p>
            <a:pPr lvl="1"/>
            <a:r>
              <a:rPr lang="fi-FI" dirty="0" err="1"/>
              <a:t>Example</a:t>
            </a:r>
            <a:r>
              <a:rPr lang="fi-FI" dirty="0"/>
              <a:t>:</a:t>
            </a:r>
          </a:p>
          <a:p>
            <a:pPr lvl="2"/>
            <a:r>
              <a:rPr lang="fi-FI" dirty="0"/>
              <a:t>1 * 6 = 6</a:t>
            </a:r>
            <a:br>
              <a:rPr lang="fi-FI" dirty="0"/>
            </a:br>
            <a:r>
              <a:rPr lang="fi-FI" dirty="0"/>
              <a:t>2 * 6 = 12</a:t>
            </a:r>
            <a:br>
              <a:rPr lang="fi-FI" dirty="0"/>
            </a:br>
            <a:r>
              <a:rPr lang="fi-FI" dirty="0"/>
              <a:t>  :</a:t>
            </a:r>
            <a:br>
              <a:rPr lang="fi-FI" dirty="0"/>
            </a:br>
            <a:r>
              <a:rPr lang="fi-FI" dirty="0"/>
              <a:t>10 * 6 = 60</a:t>
            </a:r>
          </a:p>
          <a:p>
            <a:endParaRPr lang="fi-FI" dirty="0"/>
          </a:p>
        </p:txBody>
      </p:sp>
    </p:spTree>
    <p:extLst>
      <p:ext uri="{BB962C8B-B14F-4D97-AF65-F5344CB8AC3E}">
        <p14:creationId xmlns:p14="http://schemas.microsoft.com/office/powerpoint/2010/main" val="29351208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endParaRPr lang="fi-FI" dirty="0"/>
          </a:p>
        </p:txBody>
      </p:sp>
      <p:sp>
        <p:nvSpPr>
          <p:cNvPr id="5" name="Sisällön paikkamerkki 2"/>
          <p:cNvSpPr>
            <a:spLocks noGrp="1"/>
          </p:cNvSpPr>
          <p:nvPr>
            <p:ph idx="1"/>
          </p:nvPr>
        </p:nvSpPr>
        <p:spPr/>
        <p:txBody>
          <a:bodyPr>
            <a:normAutofit fontScale="85000" lnSpcReduction="20000"/>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makes</a:t>
            </a:r>
            <a:r>
              <a:rPr lang="fi-FI" dirty="0" smtClean="0"/>
              <a:t> a </a:t>
            </a:r>
            <a:r>
              <a:rPr lang="fi-FI" dirty="0" err="1" smtClean="0"/>
              <a:t>conversion</a:t>
            </a:r>
            <a:r>
              <a:rPr lang="fi-FI" dirty="0" smtClean="0"/>
              <a:t> </a:t>
            </a:r>
            <a:r>
              <a:rPr lang="fi-FI" dirty="0" err="1" smtClean="0"/>
              <a:t>table</a:t>
            </a:r>
            <a:r>
              <a:rPr lang="fi-FI" dirty="0" smtClean="0"/>
              <a:t> </a:t>
            </a:r>
            <a:r>
              <a:rPr lang="fi-FI" dirty="0" err="1" smtClean="0"/>
              <a:t>from</a:t>
            </a:r>
            <a:r>
              <a:rPr lang="fi-FI" dirty="0" smtClean="0"/>
              <a:t> </a:t>
            </a:r>
            <a:r>
              <a:rPr lang="fi-FI" dirty="0" err="1" smtClean="0"/>
              <a:t>centimeters</a:t>
            </a:r>
            <a:r>
              <a:rPr lang="fi-FI" dirty="0" smtClean="0"/>
              <a:t> to </a:t>
            </a:r>
            <a:r>
              <a:rPr lang="fi-FI" dirty="0" err="1" smtClean="0"/>
              <a:t>inches</a:t>
            </a:r>
            <a:r>
              <a:rPr lang="fi-FI" dirty="0" smtClean="0"/>
              <a:t> (1 cm – 100 cm). </a:t>
            </a:r>
          </a:p>
          <a:p>
            <a:pPr lvl="1"/>
            <a:r>
              <a:rPr lang="fi-FI" dirty="0" err="1" smtClean="0"/>
              <a:t>double</a:t>
            </a:r>
            <a:r>
              <a:rPr lang="fi-FI" dirty="0" smtClean="0"/>
              <a:t> cm = 1;</a:t>
            </a:r>
            <a:br>
              <a:rPr lang="fi-FI" dirty="0" smtClean="0"/>
            </a:br>
            <a:r>
              <a:rPr lang="fi-FI" dirty="0" err="1" smtClean="0"/>
              <a:t>while</a:t>
            </a:r>
            <a:r>
              <a:rPr lang="fi-FI" dirty="0" smtClean="0"/>
              <a:t> (cm &lt;= 100)</a:t>
            </a:r>
            <a:br>
              <a:rPr lang="fi-FI" dirty="0" smtClean="0"/>
            </a:br>
            <a:r>
              <a:rPr lang="fi-FI" dirty="0" smtClean="0"/>
              <a:t>{</a:t>
            </a:r>
            <a:br>
              <a:rPr lang="fi-FI" dirty="0" smtClean="0"/>
            </a:br>
            <a:r>
              <a:rPr lang="fi-FI" dirty="0" smtClean="0"/>
              <a:t>   </a:t>
            </a:r>
            <a:r>
              <a:rPr lang="fi-FI" dirty="0" err="1" smtClean="0"/>
              <a:t>double</a:t>
            </a:r>
            <a:r>
              <a:rPr lang="fi-FI" dirty="0" smtClean="0"/>
              <a:t> </a:t>
            </a:r>
            <a:r>
              <a:rPr lang="fi-FI" dirty="0" err="1" smtClean="0"/>
              <a:t>inches</a:t>
            </a:r>
            <a:r>
              <a:rPr lang="fi-FI" dirty="0" smtClean="0"/>
              <a:t> = ?;</a:t>
            </a:r>
            <a:br>
              <a:rPr lang="fi-FI" dirty="0" smtClean="0"/>
            </a:br>
            <a:r>
              <a:rPr lang="fi-FI" dirty="0" smtClean="0"/>
              <a:t>   // output cm and </a:t>
            </a:r>
            <a:r>
              <a:rPr lang="fi-FI" dirty="0" err="1" smtClean="0"/>
              <a:t>inches</a:t>
            </a:r>
            <a:r>
              <a:rPr lang="fi-FI" dirty="0" smtClean="0"/>
              <a:t/>
            </a:r>
            <a:br>
              <a:rPr lang="fi-FI" dirty="0" smtClean="0"/>
            </a:br>
            <a:r>
              <a:rPr lang="fi-FI" dirty="0" smtClean="0"/>
              <a:t>   // </a:t>
            </a:r>
            <a:r>
              <a:rPr lang="fi-FI" dirty="0" err="1" smtClean="0"/>
              <a:t>increment</a:t>
            </a:r>
            <a:r>
              <a:rPr lang="fi-FI" dirty="0" smtClean="0"/>
              <a:t> cm (</a:t>
            </a:r>
            <a:r>
              <a:rPr lang="fi-FI" dirty="0" err="1" smtClean="0"/>
              <a:t>cm</a:t>
            </a:r>
            <a:r>
              <a:rPr lang="fi-FI" dirty="0" smtClean="0"/>
              <a:t> = cm + 1 </a:t>
            </a:r>
            <a:r>
              <a:rPr lang="fi-FI" dirty="0" err="1" smtClean="0"/>
              <a:t>or</a:t>
            </a:r>
            <a:r>
              <a:rPr lang="fi-FI" dirty="0" smtClean="0"/>
              <a:t> cm += 1)</a:t>
            </a:r>
            <a:br>
              <a:rPr lang="fi-FI" dirty="0" smtClean="0"/>
            </a:br>
            <a:r>
              <a:rPr lang="fi-FI" dirty="0" smtClean="0"/>
              <a:t>}</a:t>
            </a:r>
          </a:p>
          <a:p>
            <a:r>
              <a:rPr lang="fi-FI" dirty="0" err="1" smtClean="0"/>
              <a:t>Modify</a:t>
            </a:r>
            <a:r>
              <a:rPr lang="fi-FI" dirty="0" smtClean="0"/>
              <a:t> the </a:t>
            </a:r>
            <a:r>
              <a:rPr lang="fi-FI" dirty="0" err="1" smtClean="0"/>
              <a:t>program</a:t>
            </a:r>
            <a:r>
              <a:rPr lang="fi-FI" dirty="0" smtClean="0"/>
              <a:t> </a:t>
            </a:r>
            <a:r>
              <a:rPr lang="fi-FI" dirty="0" err="1" smtClean="0"/>
              <a:t>so</a:t>
            </a:r>
            <a:r>
              <a:rPr lang="fi-FI" dirty="0" smtClean="0"/>
              <a:t> </a:t>
            </a:r>
            <a:r>
              <a:rPr lang="fi-FI" dirty="0" err="1" smtClean="0"/>
              <a:t>that</a:t>
            </a:r>
            <a:r>
              <a:rPr lang="fi-FI" dirty="0" smtClean="0"/>
              <a:t> the </a:t>
            </a:r>
            <a:r>
              <a:rPr lang="fi-FI" dirty="0" err="1" smtClean="0"/>
              <a:t>step</a:t>
            </a:r>
            <a:r>
              <a:rPr lang="fi-FI" dirty="0" smtClean="0"/>
              <a:t> is 10 cm</a:t>
            </a:r>
          </a:p>
          <a:p>
            <a:r>
              <a:rPr lang="fi-FI" dirty="0" err="1" smtClean="0"/>
              <a:t>Use</a:t>
            </a:r>
            <a:r>
              <a:rPr lang="fi-FI" dirty="0" smtClean="0"/>
              <a:t> for </a:t>
            </a:r>
            <a:r>
              <a:rPr lang="fi-FI" dirty="0" err="1" smtClean="0"/>
              <a:t>loop</a:t>
            </a:r>
            <a:r>
              <a:rPr lang="fi-FI" dirty="0" smtClean="0"/>
              <a:t>!</a:t>
            </a:r>
          </a:p>
          <a:p>
            <a:pPr lvl="1"/>
            <a:r>
              <a:rPr lang="fi-FI" dirty="0"/>
              <a:t>Y:\Makela_Petteri\TITE11\Basics of </a:t>
            </a:r>
            <a:r>
              <a:rPr lang="fi-FI" dirty="0" err="1"/>
              <a:t>Programming\CentimetersAndInches</a:t>
            </a:r>
            <a:endParaRPr lang="fi-FI" dirty="0" smtClean="0"/>
          </a:p>
        </p:txBody>
      </p:sp>
    </p:spTree>
    <p:extLst>
      <p:ext uri="{BB962C8B-B14F-4D97-AF65-F5344CB8AC3E}">
        <p14:creationId xmlns:p14="http://schemas.microsoft.com/office/powerpoint/2010/main" val="25537203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endParaRPr lang="fi-FI" dirty="0"/>
          </a:p>
        </p:txBody>
      </p:sp>
      <p:sp>
        <p:nvSpPr>
          <p:cNvPr id="3" name="Sisällön paikkamerkki 2"/>
          <p:cNvSpPr>
            <a:spLocks noGrp="1"/>
          </p:cNvSpPr>
          <p:nvPr>
            <p:ph idx="1"/>
          </p:nvPr>
        </p:nvSpPr>
        <p:spPr/>
        <p:txBody>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calculates</a:t>
            </a:r>
            <a:r>
              <a:rPr lang="fi-FI" dirty="0" smtClean="0"/>
              <a:t> the </a:t>
            </a:r>
            <a:r>
              <a:rPr lang="fi-FI" dirty="0" err="1" smtClean="0"/>
              <a:t>value</a:t>
            </a:r>
            <a:r>
              <a:rPr lang="fi-FI" dirty="0" smtClean="0"/>
              <a:t> of the </a:t>
            </a:r>
            <a:r>
              <a:rPr lang="fi-FI" dirty="0" err="1" smtClean="0"/>
              <a:t>sine</a:t>
            </a:r>
            <a:r>
              <a:rPr lang="fi-FI" dirty="0" smtClean="0"/>
              <a:t> </a:t>
            </a:r>
            <a:r>
              <a:rPr lang="fi-FI" dirty="0" err="1" smtClean="0"/>
              <a:t>function</a:t>
            </a:r>
            <a:r>
              <a:rPr lang="fi-FI" dirty="0" smtClean="0"/>
              <a:t> </a:t>
            </a:r>
            <a:r>
              <a:rPr lang="fi-FI" dirty="0" err="1" smtClean="0"/>
              <a:t>between</a:t>
            </a:r>
            <a:r>
              <a:rPr lang="fi-FI" dirty="0" smtClean="0"/>
              <a:t> -10 and 10 with </a:t>
            </a:r>
            <a:r>
              <a:rPr lang="fi-FI" dirty="0" err="1" smtClean="0"/>
              <a:t>step</a:t>
            </a:r>
            <a:r>
              <a:rPr lang="fi-FI" dirty="0" smtClean="0"/>
              <a:t> 0.1</a:t>
            </a:r>
            <a:endParaRPr lang="fi-FI"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24200"/>
            <a:ext cx="4191000" cy="313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3476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endParaRPr lang="fi-FI" dirty="0"/>
          </a:p>
        </p:txBody>
      </p:sp>
      <p:sp>
        <p:nvSpPr>
          <p:cNvPr id="3" name="Sisällön paikkamerkki 2"/>
          <p:cNvSpPr>
            <a:spLocks noGrp="1"/>
          </p:cNvSpPr>
          <p:nvPr>
            <p:ph idx="1"/>
          </p:nvPr>
        </p:nvSpPr>
        <p:spPr/>
        <p:txBody>
          <a:bodyPr>
            <a:normAutofit fontScale="70000" lnSpcReduction="20000"/>
          </a:bodyPr>
          <a:lstStyle/>
          <a:p>
            <a:r>
              <a:rPr lang="en-US" dirty="0"/>
              <a:t>Make a program, which calculates multiplication tables </a:t>
            </a:r>
            <a:r>
              <a:rPr lang="en-US" dirty="0" smtClean="0"/>
              <a:t>for the user. The program asks 10 questions from the user</a:t>
            </a:r>
          </a:p>
          <a:p>
            <a:r>
              <a:rPr lang="en-US" dirty="0"/>
              <a:t>T</a:t>
            </a:r>
            <a:r>
              <a:rPr lang="en-US" dirty="0" smtClean="0"/>
              <a:t>he </a:t>
            </a:r>
            <a:r>
              <a:rPr lang="en-US" dirty="0"/>
              <a:t>program shows the exercises (e.g. how much is 4 * 5?). </a:t>
            </a:r>
            <a:endParaRPr lang="en-US" dirty="0" smtClean="0"/>
          </a:p>
          <a:p>
            <a:r>
              <a:rPr lang="en-US" dirty="0" smtClean="0"/>
              <a:t>The </a:t>
            </a:r>
            <a:r>
              <a:rPr lang="en-US" dirty="0"/>
              <a:t>user gives the answer to the exercise and the program tells to the user whether the calculation went right or </a:t>
            </a:r>
            <a:r>
              <a:rPr lang="en-US" dirty="0" smtClean="0"/>
              <a:t>wrong.</a:t>
            </a:r>
          </a:p>
          <a:p>
            <a:r>
              <a:rPr lang="en-US" dirty="0" smtClean="0"/>
              <a:t>Finally </a:t>
            </a:r>
            <a:r>
              <a:rPr lang="en-US" dirty="0"/>
              <a:t>the program tells to the user how many right and wrong answers the user </a:t>
            </a:r>
            <a:r>
              <a:rPr lang="en-US" dirty="0" smtClean="0"/>
              <a:t>got.</a:t>
            </a:r>
          </a:p>
          <a:p>
            <a:r>
              <a:rPr lang="en-US" dirty="0" smtClean="0"/>
              <a:t>The </a:t>
            </a:r>
            <a:r>
              <a:rPr lang="en-US" dirty="0"/>
              <a:t>numbers to the multiplication calculations are selected randomly (between 1-10</a:t>
            </a:r>
            <a:r>
              <a:rPr lang="en-US" dirty="0" smtClean="0"/>
              <a:t>).</a:t>
            </a:r>
          </a:p>
          <a:p>
            <a:pPr lvl="1"/>
            <a:r>
              <a:rPr lang="en-US" dirty="0" smtClean="0"/>
              <a:t>Create </a:t>
            </a:r>
            <a:r>
              <a:rPr lang="en-US" dirty="0"/>
              <a:t>the random number generator before the loop as follows: Random gen = new Random</a:t>
            </a:r>
            <a:r>
              <a:rPr lang="en-US" dirty="0" smtClean="0"/>
              <a:t>();</a:t>
            </a:r>
          </a:p>
          <a:p>
            <a:pPr lvl="1"/>
            <a:r>
              <a:rPr lang="en-US" dirty="0" smtClean="0"/>
              <a:t>In </a:t>
            </a:r>
            <a:r>
              <a:rPr lang="en-US" dirty="0"/>
              <a:t>the loop get the numbers as follows: </a:t>
            </a:r>
            <a:r>
              <a:rPr lang="en-US" dirty="0" err="1"/>
              <a:t>int</a:t>
            </a:r>
            <a:r>
              <a:rPr lang="en-US" dirty="0"/>
              <a:t> a = </a:t>
            </a:r>
            <a:r>
              <a:rPr lang="en-US" dirty="0" err="1"/>
              <a:t>gen.Next</a:t>
            </a:r>
            <a:r>
              <a:rPr lang="en-US" dirty="0"/>
              <a:t>(10)+1; </a:t>
            </a:r>
            <a:r>
              <a:rPr lang="en-US" dirty="0" err="1"/>
              <a:t>int</a:t>
            </a:r>
            <a:r>
              <a:rPr lang="en-US" dirty="0"/>
              <a:t> b = </a:t>
            </a:r>
            <a:r>
              <a:rPr lang="en-US" dirty="0" err="1"/>
              <a:t>gen.Next</a:t>
            </a:r>
            <a:r>
              <a:rPr lang="en-US" dirty="0"/>
              <a:t>(10)+1 </a:t>
            </a:r>
            <a:br>
              <a:rPr lang="en-US" dirty="0"/>
            </a:br>
            <a:endParaRPr lang="fi-FI" dirty="0"/>
          </a:p>
        </p:txBody>
      </p:sp>
    </p:spTree>
    <p:extLst>
      <p:ext uri="{BB962C8B-B14F-4D97-AF65-F5344CB8AC3E}">
        <p14:creationId xmlns:p14="http://schemas.microsoft.com/office/powerpoint/2010/main" val="9069385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Instructions</a:t>
            </a:r>
            <a:endParaRPr lang="fi-FI" dirty="0"/>
          </a:p>
        </p:txBody>
      </p:sp>
      <p:sp>
        <p:nvSpPr>
          <p:cNvPr id="3" name="Sisällön paikkamerkki 2"/>
          <p:cNvSpPr>
            <a:spLocks noGrp="1"/>
          </p:cNvSpPr>
          <p:nvPr>
            <p:ph idx="1"/>
          </p:nvPr>
        </p:nvSpPr>
        <p:spPr/>
        <p:txBody>
          <a:bodyPr>
            <a:normAutofit fontScale="77500" lnSpcReduction="20000"/>
          </a:bodyPr>
          <a:lstStyle/>
          <a:p>
            <a:r>
              <a:rPr lang="fi-FI" dirty="0" smtClean="0"/>
              <a:t>1. </a:t>
            </a:r>
            <a:r>
              <a:rPr lang="fi-FI" dirty="0" err="1" smtClean="0"/>
              <a:t>Create</a:t>
            </a:r>
            <a:r>
              <a:rPr lang="fi-FI" dirty="0" smtClean="0"/>
              <a:t> the </a:t>
            </a:r>
            <a:r>
              <a:rPr lang="fi-FI" dirty="0" err="1" smtClean="0"/>
              <a:t>random</a:t>
            </a:r>
            <a:r>
              <a:rPr lang="fi-FI" dirty="0" smtClean="0"/>
              <a:t> </a:t>
            </a:r>
            <a:r>
              <a:rPr lang="fi-FI" dirty="0" err="1" smtClean="0"/>
              <a:t>number</a:t>
            </a:r>
            <a:r>
              <a:rPr lang="fi-FI" dirty="0" smtClean="0"/>
              <a:t> </a:t>
            </a:r>
            <a:r>
              <a:rPr lang="fi-FI" dirty="0" err="1" smtClean="0"/>
              <a:t>generator</a:t>
            </a:r>
            <a:endParaRPr lang="fi-FI" dirty="0" smtClean="0"/>
          </a:p>
          <a:p>
            <a:r>
              <a:rPr lang="fi-FI" dirty="0" smtClean="0"/>
              <a:t>2. </a:t>
            </a:r>
            <a:r>
              <a:rPr lang="fi-FI" dirty="0" err="1" smtClean="0"/>
              <a:t>Make</a:t>
            </a:r>
            <a:r>
              <a:rPr lang="fi-FI" dirty="0" smtClean="0"/>
              <a:t> the </a:t>
            </a:r>
            <a:r>
              <a:rPr lang="fi-FI" dirty="0" err="1" smtClean="0"/>
              <a:t>two</a:t>
            </a:r>
            <a:r>
              <a:rPr lang="fi-FI" dirty="0" smtClean="0"/>
              <a:t> </a:t>
            </a:r>
            <a:r>
              <a:rPr lang="fi-FI" dirty="0" err="1" smtClean="0"/>
              <a:t>numbers</a:t>
            </a:r>
            <a:r>
              <a:rPr lang="fi-FI" dirty="0" smtClean="0"/>
              <a:t> A and B</a:t>
            </a:r>
          </a:p>
          <a:p>
            <a:pPr lvl="1"/>
            <a:r>
              <a:rPr lang="en-US" dirty="0" err="1"/>
              <a:t>int</a:t>
            </a:r>
            <a:r>
              <a:rPr lang="en-US" dirty="0"/>
              <a:t> a = </a:t>
            </a:r>
            <a:r>
              <a:rPr lang="en-US" dirty="0" err="1"/>
              <a:t>gen.Next</a:t>
            </a:r>
            <a:r>
              <a:rPr lang="en-US" dirty="0"/>
              <a:t>(10)+</a:t>
            </a:r>
            <a:r>
              <a:rPr lang="en-US" dirty="0" smtClean="0"/>
              <a:t>1;</a:t>
            </a:r>
          </a:p>
          <a:p>
            <a:pPr lvl="1"/>
            <a:r>
              <a:rPr lang="en-US" dirty="0" err="1" smtClean="0"/>
              <a:t>int</a:t>
            </a:r>
            <a:r>
              <a:rPr lang="en-US" dirty="0" smtClean="0"/>
              <a:t> </a:t>
            </a:r>
            <a:r>
              <a:rPr lang="en-US" dirty="0"/>
              <a:t>b = </a:t>
            </a:r>
            <a:r>
              <a:rPr lang="en-US" dirty="0" err="1"/>
              <a:t>gen.Next</a:t>
            </a:r>
            <a:r>
              <a:rPr lang="en-US" dirty="0"/>
              <a:t>(10)+</a:t>
            </a:r>
            <a:r>
              <a:rPr lang="en-US" dirty="0" smtClean="0"/>
              <a:t>1;</a:t>
            </a:r>
          </a:p>
          <a:p>
            <a:r>
              <a:rPr lang="en-US" dirty="0" smtClean="0"/>
              <a:t>3. Calculate what is the correct result A*B</a:t>
            </a:r>
          </a:p>
          <a:p>
            <a:pPr lvl="1"/>
            <a:r>
              <a:rPr lang="en-US" dirty="0" err="1" smtClean="0"/>
              <a:t>Int</a:t>
            </a:r>
            <a:r>
              <a:rPr lang="en-US" dirty="0" smtClean="0"/>
              <a:t> result = a * b;</a:t>
            </a:r>
          </a:p>
          <a:p>
            <a:r>
              <a:rPr lang="en-US" dirty="0" smtClean="0"/>
              <a:t>4. Show the equation to the user (e.g. “4*5=?”)</a:t>
            </a:r>
          </a:p>
          <a:p>
            <a:r>
              <a:rPr lang="en-US" dirty="0" smtClean="0"/>
              <a:t>5. Read the users answer</a:t>
            </a:r>
          </a:p>
          <a:p>
            <a:r>
              <a:rPr lang="en-US" dirty="0" smtClean="0"/>
              <a:t>6. Compare the users answer to the correct result</a:t>
            </a:r>
          </a:p>
          <a:p>
            <a:r>
              <a:rPr lang="en-US" dirty="0" smtClean="0"/>
              <a:t>7. Tell the user was the answer right or wrong</a:t>
            </a:r>
          </a:p>
          <a:p>
            <a:r>
              <a:rPr lang="en-US" dirty="0" smtClean="0"/>
              <a:t>8. Add a for loop so that the steps 2-7 are repeated 10 times</a:t>
            </a:r>
            <a:endParaRPr lang="fi-FI" dirty="0" smtClean="0"/>
          </a:p>
          <a:p>
            <a:pPr lvl="1"/>
            <a:endParaRPr lang="fi-FI" dirty="0"/>
          </a:p>
        </p:txBody>
      </p:sp>
    </p:spTree>
    <p:extLst>
      <p:ext uri="{BB962C8B-B14F-4D97-AF65-F5344CB8AC3E}">
        <p14:creationId xmlns:p14="http://schemas.microsoft.com/office/powerpoint/2010/main" val="4211976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Exercise</a:t>
            </a:r>
            <a:endParaRPr lang="fi-FI" dirty="0"/>
          </a:p>
        </p:txBody>
      </p:sp>
      <p:sp>
        <p:nvSpPr>
          <p:cNvPr id="3" name="Sisällön paikkamerkki 2"/>
          <p:cNvSpPr>
            <a:spLocks noGrp="1"/>
          </p:cNvSpPr>
          <p:nvPr>
            <p:ph idx="1"/>
          </p:nvPr>
        </p:nvSpPr>
        <p:spPr/>
        <p:txBody>
          <a:bodyPr>
            <a:normAutofit fontScale="85000" lnSpcReduction="10000"/>
          </a:bodyPr>
          <a:lstStyle/>
          <a:p>
            <a:pPr lvl="0"/>
            <a:r>
              <a:rPr lang="en-US" dirty="0"/>
              <a:t>Make a program which calculates the path travelled by the user through 10 points. The program asks the x and y coordinates from the user. The program calculates the total length of the path between these points</a:t>
            </a:r>
            <a:r>
              <a:rPr lang="en-US" dirty="0" smtClean="0"/>
              <a:t>.</a:t>
            </a:r>
            <a:endParaRPr lang="fi-FI" dirty="0"/>
          </a:p>
          <a:p>
            <a:pPr lvl="1"/>
            <a:r>
              <a:rPr lang="en-US" dirty="0"/>
              <a:t>d</a:t>
            </a:r>
            <a:r>
              <a:rPr lang="en-US" dirty="0" smtClean="0"/>
              <a:t>ouble </a:t>
            </a:r>
            <a:r>
              <a:rPr lang="en-US" dirty="0" err="1" smtClean="0"/>
              <a:t>dist</a:t>
            </a:r>
            <a:r>
              <a:rPr lang="en-US" dirty="0" smtClean="0"/>
              <a:t> </a:t>
            </a:r>
            <a:r>
              <a:rPr lang="en-US" dirty="0"/>
              <a:t>= </a:t>
            </a:r>
            <a:r>
              <a:rPr lang="en-US" dirty="0" err="1"/>
              <a:t>Math.Sqrt</a:t>
            </a:r>
            <a:r>
              <a:rPr lang="en-US" dirty="0"/>
              <a:t>(</a:t>
            </a:r>
            <a:r>
              <a:rPr lang="en-US" dirty="0" err="1"/>
              <a:t>Math.Pow</a:t>
            </a:r>
            <a:r>
              <a:rPr lang="en-US" dirty="0"/>
              <a:t>(x-</a:t>
            </a:r>
            <a:r>
              <a:rPr lang="en-US" dirty="0" err="1"/>
              <a:t>x_previous</a:t>
            </a:r>
            <a:r>
              <a:rPr lang="en-US" dirty="0"/>
              <a:t>, 2) + </a:t>
            </a:r>
            <a:r>
              <a:rPr lang="en-US" dirty="0" err="1"/>
              <a:t>Math.Pow</a:t>
            </a:r>
            <a:r>
              <a:rPr lang="en-US" dirty="0"/>
              <a:t>(y-</a:t>
            </a:r>
            <a:r>
              <a:rPr lang="en-US" dirty="0" err="1"/>
              <a:t>y_previous</a:t>
            </a:r>
            <a:r>
              <a:rPr lang="en-US" dirty="0"/>
              <a:t>, 2</a:t>
            </a:r>
            <a:r>
              <a:rPr lang="en-US" dirty="0" smtClean="0"/>
              <a:t>));</a:t>
            </a:r>
          </a:p>
          <a:p>
            <a:r>
              <a:rPr lang="en-US" dirty="0" smtClean="0"/>
              <a:t>Advanced: Modify the program so that the x and y coordinates are read from a file</a:t>
            </a:r>
          </a:p>
          <a:p>
            <a:pPr lvl="1"/>
            <a:r>
              <a:rPr lang="en-US" dirty="0" smtClean="0"/>
              <a:t>Study by yourself how to read files</a:t>
            </a:r>
          </a:p>
          <a:p>
            <a:pPr lvl="2"/>
            <a:r>
              <a:rPr lang="en-US" dirty="0" smtClean="0"/>
              <a:t>Google: How do I read a text file C#</a:t>
            </a:r>
          </a:p>
          <a:p>
            <a:pPr lvl="1"/>
            <a:r>
              <a:rPr lang="en-US" dirty="0" smtClean="0"/>
              <a:t>You need to use also the </a:t>
            </a:r>
            <a:r>
              <a:rPr lang="en-US" dirty="0" err="1" smtClean="0"/>
              <a:t>string.Split</a:t>
            </a:r>
            <a:r>
              <a:rPr lang="en-US" dirty="0" smtClean="0"/>
              <a:t> method</a:t>
            </a:r>
          </a:p>
          <a:p>
            <a:pPr lvl="1"/>
            <a:endParaRPr lang="fi-FI" dirty="0"/>
          </a:p>
          <a:p>
            <a:endParaRPr lang="fi-FI" dirty="0"/>
          </a:p>
        </p:txBody>
      </p:sp>
    </p:spTree>
    <p:extLst>
      <p:ext uri="{BB962C8B-B14F-4D97-AF65-F5344CB8AC3E}">
        <p14:creationId xmlns:p14="http://schemas.microsoft.com/office/powerpoint/2010/main" val="2061023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Floating</a:t>
            </a:r>
            <a:r>
              <a:rPr lang="fi-FI" dirty="0" smtClean="0"/>
              <a:t> </a:t>
            </a:r>
            <a:r>
              <a:rPr lang="fi-FI" dirty="0" err="1" smtClean="0"/>
              <a:t>point</a:t>
            </a:r>
            <a:r>
              <a:rPr lang="fi-FI" dirty="0" smtClean="0"/>
              <a:t> </a:t>
            </a:r>
            <a:r>
              <a:rPr lang="fi-FI" dirty="0" err="1" smtClean="0"/>
              <a:t>decimal</a:t>
            </a:r>
            <a:r>
              <a:rPr lang="fi-FI" dirty="0" smtClean="0"/>
              <a:t> </a:t>
            </a:r>
            <a:r>
              <a:rPr lang="fi-FI" dirty="0" err="1" smtClean="0"/>
              <a:t>types</a:t>
            </a:r>
            <a:endParaRPr lang="fi-FI" dirty="0"/>
          </a:p>
        </p:txBody>
      </p:sp>
      <p:sp>
        <p:nvSpPr>
          <p:cNvPr id="3" name="Sisällön paikkamerkki 2"/>
          <p:cNvSpPr>
            <a:spLocks noGrp="1"/>
          </p:cNvSpPr>
          <p:nvPr>
            <p:ph idx="1"/>
          </p:nvPr>
        </p:nvSpPr>
        <p:spPr/>
        <p:txBody>
          <a:bodyPr>
            <a:normAutofit/>
          </a:bodyPr>
          <a:lstStyle/>
          <a:p>
            <a:r>
              <a:rPr lang="en-US" sz="2000" dirty="0"/>
              <a:t>A C# floating point type is either a float or double. They are used any time you need to represent a real number, as defined by IEEE </a:t>
            </a:r>
            <a:r>
              <a:rPr lang="en-US" sz="2000" dirty="0" smtClean="0"/>
              <a:t>754.</a:t>
            </a:r>
          </a:p>
          <a:p>
            <a:r>
              <a:rPr lang="en-US" sz="2000" dirty="0" smtClean="0"/>
              <a:t>Decimal </a:t>
            </a:r>
            <a:r>
              <a:rPr lang="en-US" sz="2000" dirty="0"/>
              <a:t>types should be used when representing financial or money </a:t>
            </a:r>
            <a:r>
              <a:rPr lang="en-US" sz="2000" dirty="0" smtClean="0"/>
              <a:t>values (decimal data type is not handled in this course).</a:t>
            </a:r>
          </a:p>
          <a:p>
            <a:r>
              <a:rPr lang="en-US" sz="2000" dirty="0"/>
              <a:t>Floating point types are used when you need to perform operations requiring fractional representations. However, for financial calculations, the </a:t>
            </a:r>
            <a:r>
              <a:rPr lang="en-US" sz="2000" i="1" dirty="0"/>
              <a:t>decimal</a:t>
            </a:r>
            <a:r>
              <a:rPr lang="en-US" sz="2000" dirty="0"/>
              <a:t> type is the best choice because you can avoid rounding errors. </a:t>
            </a:r>
            <a:endParaRPr lang="en-US" sz="2000" dirty="0" smtClean="0"/>
          </a:p>
          <a:p>
            <a:r>
              <a:rPr lang="en-US" sz="2000" dirty="0" smtClean="0"/>
              <a:t>Mostly there is no reason to use the float data type. Use double instead, because it has much better precision (15-16 digits (numbers after decimal points))</a:t>
            </a:r>
            <a:endParaRPr lang="fi-FI"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029200"/>
            <a:ext cx="610544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Nuoli oikealle 3"/>
          <p:cNvSpPr/>
          <p:nvPr/>
        </p:nvSpPr>
        <p:spPr>
          <a:xfrm>
            <a:off x="1205345" y="5486400"/>
            <a:ext cx="609600" cy="1524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 name="Nuoli oikealle 5"/>
          <p:cNvSpPr/>
          <p:nvPr/>
        </p:nvSpPr>
        <p:spPr>
          <a:xfrm>
            <a:off x="1205345" y="5791200"/>
            <a:ext cx="609600" cy="245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15888647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File</a:t>
            </a:r>
            <a:r>
              <a:rPr lang="fi-FI" dirty="0" err="1"/>
              <a:t>s</a:t>
            </a:r>
            <a:endParaRPr lang="fi-FI" dirty="0"/>
          </a:p>
        </p:txBody>
      </p:sp>
      <p:sp>
        <p:nvSpPr>
          <p:cNvPr id="3" name="Alaotsikko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10594481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Files</a:t>
            </a:r>
            <a:endParaRPr lang="fi-FI" dirty="0"/>
          </a:p>
        </p:txBody>
      </p:sp>
      <p:sp>
        <p:nvSpPr>
          <p:cNvPr id="3" name="Sisällön paikkamerkki 2"/>
          <p:cNvSpPr>
            <a:spLocks noGrp="1"/>
          </p:cNvSpPr>
          <p:nvPr>
            <p:ph idx="1"/>
          </p:nvPr>
        </p:nvSpPr>
        <p:spPr/>
        <p:txBody>
          <a:bodyPr>
            <a:noAutofit/>
          </a:bodyPr>
          <a:lstStyle/>
          <a:p>
            <a:r>
              <a:rPr lang="fi-FI" sz="2400" dirty="0" err="1" smtClean="0"/>
              <a:t>Link</a:t>
            </a:r>
            <a:r>
              <a:rPr lang="fi-FI" sz="2400" dirty="0" smtClean="0"/>
              <a:t>:</a:t>
            </a:r>
          </a:p>
          <a:p>
            <a:pPr lvl="1"/>
            <a:r>
              <a:rPr lang="fi-FI" sz="2000" dirty="0">
                <a:hlinkClick r:id="rId2"/>
              </a:rPr>
              <a:t>http://</a:t>
            </a:r>
            <a:r>
              <a:rPr lang="fi-FI" sz="2000" dirty="0" smtClean="0">
                <a:hlinkClick r:id="rId2"/>
              </a:rPr>
              <a:t>www.csharp-station.com/HowTo/ReadWriteTextFile.aspx</a:t>
            </a:r>
            <a:r>
              <a:rPr lang="fi-FI" sz="2000" dirty="0" smtClean="0"/>
              <a:t> </a:t>
            </a:r>
          </a:p>
          <a:p>
            <a:r>
              <a:rPr lang="en-US" sz="2400" dirty="0"/>
              <a:t>Text files provide a common denominator format where both people and programs can read and </a:t>
            </a:r>
            <a:r>
              <a:rPr lang="en-US" sz="2400" dirty="0" smtClean="0"/>
              <a:t>understand.</a:t>
            </a:r>
          </a:p>
          <a:p>
            <a:r>
              <a:rPr lang="en-US" sz="2400" dirty="0" smtClean="0"/>
              <a:t>The </a:t>
            </a:r>
            <a:r>
              <a:rPr lang="en-US" sz="2400" dirty="0"/>
              <a:t>.NET Framework includes convenience classes that make reading and writing text files very </a:t>
            </a:r>
            <a:r>
              <a:rPr lang="en-US" sz="2400" dirty="0" smtClean="0"/>
              <a:t>easy.</a:t>
            </a:r>
          </a:p>
          <a:p>
            <a:r>
              <a:rPr lang="en-US" sz="2400" dirty="0" smtClean="0"/>
              <a:t>The </a:t>
            </a:r>
            <a:r>
              <a:rPr lang="en-US" sz="2400" dirty="0"/>
              <a:t>following sequence outlines the basic steps necessary to work with text files: </a:t>
            </a:r>
            <a:endParaRPr lang="en-US" sz="2400" dirty="0" smtClean="0"/>
          </a:p>
          <a:p>
            <a:pPr lvl="1"/>
            <a:r>
              <a:rPr lang="en-US" sz="2000" dirty="0" smtClean="0"/>
              <a:t>1. Open </a:t>
            </a:r>
            <a:r>
              <a:rPr lang="en-US" sz="2000" dirty="0"/>
              <a:t>the file</a:t>
            </a:r>
          </a:p>
          <a:p>
            <a:pPr lvl="1"/>
            <a:r>
              <a:rPr lang="en-US" sz="2000" dirty="0" smtClean="0"/>
              <a:t>2. Read/Write </a:t>
            </a:r>
            <a:r>
              <a:rPr lang="en-US" sz="2000" dirty="0"/>
              <a:t>to the file</a:t>
            </a:r>
          </a:p>
          <a:p>
            <a:pPr lvl="1"/>
            <a:r>
              <a:rPr lang="en-US" sz="2000" dirty="0" smtClean="0"/>
              <a:t>3. Close </a:t>
            </a:r>
            <a:r>
              <a:rPr lang="en-US" sz="2000" dirty="0"/>
              <a:t>the file </a:t>
            </a:r>
          </a:p>
          <a:p>
            <a:pPr lvl="1"/>
            <a:endParaRPr lang="fi-FI" sz="2000" dirty="0"/>
          </a:p>
        </p:txBody>
      </p:sp>
    </p:spTree>
    <p:extLst>
      <p:ext uri="{BB962C8B-B14F-4D97-AF65-F5344CB8AC3E}">
        <p14:creationId xmlns:p14="http://schemas.microsoft.com/office/powerpoint/2010/main" val="25506360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Writing</a:t>
            </a:r>
            <a:r>
              <a:rPr lang="fi-FI" dirty="0" smtClean="0"/>
              <a:t> a </a:t>
            </a:r>
            <a:r>
              <a:rPr lang="fi-FI" dirty="0" err="1" smtClean="0"/>
              <a:t>text</a:t>
            </a:r>
            <a:r>
              <a:rPr lang="fi-FI" dirty="0" smtClean="0"/>
              <a:t> </a:t>
            </a:r>
            <a:r>
              <a:rPr lang="fi-FI" dirty="0" err="1" smtClean="0"/>
              <a:t>file</a:t>
            </a:r>
            <a:endParaRPr lang="fi-FI" dirty="0"/>
          </a:p>
        </p:txBody>
      </p:sp>
      <p:sp>
        <p:nvSpPr>
          <p:cNvPr id="3" name="Sisällön paikkamerkki 2"/>
          <p:cNvSpPr>
            <a:spLocks noGrp="1"/>
          </p:cNvSpPr>
          <p:nvPr>
            <p:ph idx="1"/>
          </p:nvPr>
        </p:nvSpPr>
        <p:spPr/>
        <p:txBody>
          <a:bodyPr>
            <a:normAutofit/>
          </a:bodyPr>
          <a:lstStyle/>
          <a:p>
            <a:r>
              <a:rPr lang="fi-FI" sz="2800" dirty="0" smtClean="0"/>
              <a:t>The </a:t>
            </a:r>
            <a:r>
              <a:rPr lang="fi-FI" sz="2800" dirty="0" err="1" smtClean="0"/>
              <a:t>following</a:t>
            </a:r>
            <a:r>
              <a:rPr lang="fi-FI" sz="2800" dirty="0" smtClean="0"/>
              <a:t> </a:t>
            </a:r>
            <a:r>
              <a:rPr lang="fi-FI" sz="2800" dirty="0" err="1" smtClean="0"/>
              <a:t>program</a:t>
            </a:r>
            <a:r>
              <a:rPr lang="fi-FI" sz="2800" dirty="0" smtClean="0"/>
              <a:t> </a:t>
            </a:r>
            <a:r>
              <a:rPr lang="fi-FI" sz="2800" dirty="0" err="1" smtClean="0"/>
              <a:t>writes</a:t>
            </a:r>
            <a:r>
              <a:rPr lang="fi-FI" sz="2800" dirty="0" smtClean="0"/>
              <a:t> the </a:t>
            </a:r>
            <a:r>
              <a:rPr lang="fi-FI" sz="2800" dirty="0" err="1" smtClean="0"/>
              <a:t>current</a:t>
            </a:r>
            <a:r>
              <a:rPr lang="fi-FI" sz="2800" dirty="0" smtClean="0"/>
              <a:t> </a:t>
            </a:r>
            <a:r>
              <a:rPr lang="fi-FI" sz="2800" dirty="0" err="1" smtClean="0"/>
              <a:t>date</a:t>
            </a:r>
            <a:r>
              <a:rPr lang="fi-FI" sz="2800" dirty="0" smtClean="0"/>
              <a:t> to a </a:t>
            </a:r>
            <a:r>
              <a:rPr lang="fi-FI" sz="2800" dirty="0" err="1" smtClean="0"/>
              <a:t>file</a:t>
            </a:r>
            <a:r>
              <a:rPr lang="fi-FI" sz="2800" dirty="0" smtClean="0"/>
              <a:t> </a:t>
            </a:r>
            <a:r>
              <a:rPr lang="fi-FI" sz="2800" dirty="0" err="1" smtClean="0"/>
              <a:t>called</a:t>
            </a:r>
            <a:r>
              <a:rPr lang="fi-FI" sz="2800" dirty="0" smtClean="0"/>
              <a:t> ”</a:t>
            </a:r>
            <a:r>
              <a:rPr lang="fi-FI" sz="2800" dirty="0" err="1" smtClean="0"/>
              <a:t>date.txt</a:t>
            </a:r>
            <a:r>
              <a:rPr lang="fi-FI" sz="2800" dirty="0" smtClean="0"/>
              <a:t>”</a:t>
            </a:r>
            <a:endParaRPr lang="fi-FI"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34996"/>
            <a:ext cx="407389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iruutu 4"/>
          <p:cNvSpPr txBox="1"/>
          <p:nvPr/>
        </p:nvSpPr>
        <p:spPr>
          <a:xfrm>
            <a:off x="4800600" y="2411830"/>
            <a:ext cx="3492366" cy="646331"/>
          </a:xfrm>
          <a:prstGeom prst="rect">
            <a:avLst/>
          </a:prstGeom>
          <a:noFill/>
        </p:spPr>
        <p:txBody>
          <a:bodyPr wrap="none" rtlCol="0">
            <a:spAutoFit/>
          </a:bodyPr>
          <a:lstStyle/>
          <a:p>
            <a:r>
              <a:rPr lang="fi-FI" dirty="0" err="1" smtClean="0"/>
              <a:t>You</a:t>
            </a:r>
            <a:r>
              <a:rPr lang="fi-FI" dirty="0" smtClean="0"/>
              <a:t> </a:t>
            </a:r>
            <a:r>
              <a:rPr lang="fi-FI" dirty="0" err="1" smtClean="0"/>
              <a:t>need</a:t>
            </a:r>
            <a:r>
              <a:rPr lang="fi-FI" dirty="0" smtClean="0"/>
              <a:t> to </a:t>
            </a:r>
            <a:r>
              <a:rPr lang="fi-FI" dirty="0" err="1" smtClean="0"/>
              <a:t>add</a:t>
            </a:r>
            <a:r>
              <a:rPr lang="fi-FI" dirty="0" smtClean="0"/>
              <a:t> ”</a:t>
            </a:r>
            <a:r>
              <a:rPr lang="fi-FI" dirty="0" err="1" smtClean="0"/>
              <a:t>using</a:t>
            </a:r>
            <a:r>
              <a:rPr lang="fi-FI" dirty="0" smtClean="0"/>
              <a:t> </a:t>
            </a:r>
            <a:r>
              <a:rPr lang="fi-FI" dirty="0" err="1" smtClean="0"/>
              <a:t>System.IO</a:t>
            </a:r>
            <a:r>
              <a:rPr lang="fi-FI" dirty="0" smtClean="0"/>
              <a:t>;”</a:t>
            </a:r>
            <a:br>
              <a:rPr lang="fi-FI" dirty="0" smtClean="0"/>
            </a:br>
            <a:r>
              <a:rPr lang="fi-FI" dirty="0" smtClean="0"/>
              <a:t>to the </a:t>
            </a:r>
            <a:r>
              <a:rPr lang="fi-FI" dirty="0" err="1" smtClean="0"/>
              <a:t>beginning</a:t>
            </a:r>
            <a:r>
              <a:rPr lang="fi-FI" dirty="0"/>
              <a:t> </a:t>
            </a:r>
            <a:r>
              <a:rPr lang="fi-FI" dirty="0" smtClean="0"/>
              <a:t>of the </a:t>
            </a:r>
            <a:r>
              <a:rPr lang="fi-FI" dirty="0" err="1" smtClean="0"/>
              <a:t>program</a:t>
            </a:r>
            <a:endParaRPr lang="fi-FI" dirty="0"/>
          </a:p>
        </p:txBody>
      </p:sp>
      <p:cxnSp>
        <p:nvCxnSpPr>
          <p:cNvPr id="7" name="Suora nuoliyhdysviiva 6"/>
          <p:cNvCxnSpPr>
            <a:stCxn id="5" idx="1"/>
          </p:cNvCxnSpPr>
          <p:nvPr/>
        </p:nvCxnSpPr>
        <p:spPr>
          <a:xfrm flipH="1">
            <a:off x="2286000" y="2734996"/>
            <a:ext cx="2514600" cy="3231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kstiruutu 7"/>
          <p:cNvSpPr txBox="1"/>
          <p:nvPr/>
        </p:nvSpPr>
        <p:spPr>
          <a:xfrm>
            <a:off x="5943600" y="3657600"/>
            <a:ext cx="2651047" cy="923330"/>
          </a:xfrm>
          <a:prstGeom prst="rect">
            <a:avLst/>
          </a:prstGeom>
          <a:noFill/>
        </p:spPr>
        <p:txBody>
          <a:bodyPr wrap="none" rtlCol="0">
            <a:spAutoFit/>
          </a:bodyPr>
          <a:lstStyle/>
          <a:p>
            <a:r>
              <a:rPr lang="fi-FI" dirty="0" smtClean="0"/>
              <a:t>The </a:t>
            </a:r>
            <a:r>
              <a:rPr lang="fi-FI" dirty="0" err="1" smtClean="0"/>
              <a:t>file</a:t>
            </a:r>
            <a:r>
              <a:rPr lang="fi-FI" dirty="0" smtClean="0"/>
              <a:t> is </a:t>
            </a:r>
            <a:r>
              <a:rPr lang="fi-FI" dirty="0" err="1" smtClean="0"/>
              <a:t>opened</a:t>
            </a:r>
            <a:r>
              <a:rPr lang="fi-FI" dirty="0" smtClean="0"/>
              <a:t> </a:t>
            </a:r>
            <a:r>
              <a:rPr lang="fi-FI" dirty="0" err="1" smtClean="0"/>
              <a:t>here</a:t>
            </a:r>
            <a:r>
              <a:rPr lang="fi-FI" dirty="0" smtClean="0"/>
              <a:t/>
            </a:r>
            <a:br>
              <a:rPr lang="fi-FI" dirty="0" smtClean="0"/>
            </a:br>
            <a:r>
              <a:rPr lang="fi-FI" dirty="0" smtClean="0"/>
              <a:t>(the </a:t>
            </a:r>
            <a:r>
              <a:rPr lang="fi-FI" dirty="0" err="1" smtClean="0"/>
              <a:t>name</a:t>
            </a:r>
            <a:r>
              <a:rPr lang="fi-FI" dirty="0" smtClean="0"/>
              <a:t> of the </a:t>
            </a:r>
            <a:r>
              <a:rPr lang="fi-FI" dirty="0" err="1" smtClean="0"/>
              <a:t>file</a:t>
            </a:r>
            <a:r>
              <a:rPr lang="fi-FI" dirty="0" smtClean="0"/>
              <a:t> to </a:t>
            </a:r>
            <a:r>
              <a:rPr lang="fi-FI" dirty="0" err="1" smtClean="0"/>
              <a:t>be</a:t>
            </a:r>
            <a:r>
              <a:rPr lang="fi-FI" dirty="0" smtClean="0"/>
              <a:t/>
            </a:r>
            <a:br>
              <a:rPr lang="fi-FI" dirty="0" smtClean="0"/>
            </a:br>
            <a:r>
              <a:rPr lang="fi-FI" dirty="0" err="1" smtClean="0"/>
              <a:t>created</a:t>
            </a:r>
            <a:r>
              <a:rPr lang="fi-FI" dirty="0" smtClean="0"/>
              <a:t> is ”</a:t>
            </a:r>
            <a:r>
              <a:rPr lang="fi-FI" dirty="0" err="1" smtClean="0"/>
              <a:t>date.txt</a:t>
            </a:r>
            <a:r>
              <a:rPr lang="fi-FI" dirty="0" smtClean="0"/>
              <a:t>”)</a:t>
            </a:r>
            <a:endParaRPr lang="fi-FI" dirty="0"/>
          </a:p>
        </p:txBody>
      </p:sp>
      <p:cxnSp>
        <p:nvCxnSpPr>
          <p:cNvPr id="10" name="Suora nuoliyhdysviiva 9"/>
          <p:cNvCxnSpPr>
            <a:stCxn id="8" idx="1"/>
          </p:cNvCxnSpPr>
          <p:nvPr/>
        </p:nvCxnSpPr>
        <p:spPr>
          <a:xfrm flipH="1">
            <a:off x="4572000" y="4119265"/>
            <a:ext cx="1371600" cy="36833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5" name="Tekstiruutu 14"/>
          <p:cNvSpPr txBox="1"/>
          <p:nvPr/>
        </p:nvSpPr>
        <p:spPr>
          <a:xfrm>
            <a:off x="5791200" y="4876800"/>
            <a:ext cx="2976520" cy="923330"/>
          </a:xfrm>
          <a:prstGeom prst="rect">
            <a:avLst/>
          </a:prstGeom>
          <a:noFill/>
        </p:spPr>
        <p:txBody>
          <a:bodyPr wrap="none" rtlCol="0">
            <a:spAutoFit/>
          </a:bodyPr>
          <a:lstStyle/>
          <a:p>
            <a:r>
              <a:rPr lang="fi-FI" dirty="0" err="1" smtClean="0"/>
              <a:t>Current</a:t>
            </a:r>
            <a:r>
              <a:rPr lang="fi-FI" dirty="0" smtClean="0"/>
              <a:t> </a:t>
            </a:r>
            <a:r>
              <a:rPr lang="fi-FI" dirty="0" err="1" smtClean="0"/>
              <a:t>date</a:t>
            </a:r>
            <a:r>
              <a:rPr lang="fi-FI" dirty="0" smtClean="0"/>
              <a:t> and </a:t>
            </a:r>
            <a:r>
              <a:rPr lang="fi-FI" dirty="0" err="1" smtClean="0"/>
              <a:t>time</a:t>
            </a:r>
            <a:r>
              <a:rPr lang="fi-FI" dirty="0" smtClean="0"/>
              <a:t> (in </a:t>
            </a:r>
            <a:r>
              <a:rPr lang="fi-FI" dirty="0" err="1" smtClean="0"/>
              <a:t>text</a:t>
            </a:r>
            <a:r>
              <a:rPr lang="fi-FI" dirty="0" smtClean="0"/>
              <a:t/>
            </a:r>
            <a:br>
              <a:rPr lang="fi-FI" dirty="0" smtClean="0"/>
            </a:br>
            <a:r>
              <a:rPr lang="fi-FI" dirty="0" err="1" smtClean="0"/>
              <a:t>format</a:t>
            </a:r>
            <a:r>
              <a:rPr lang="fi-FI" dirty="0" smtClean="0"/>
              <a:t>) is </a:t>
            </a:r>
            <a:r>
              <a:rPr lang="fi-FI" dirty="0" err="1" smtClean="0"/>
              <a:t>written</a:t>
            </a:r>
            <a:r>
              <a:rPr lang="fi-FI" dirty="0" smtClean="0"/>
              <a:t> to the </a:t>
            </a:r>
            <a:r>
              <a:rPr lang="fi-FI" dirty="0" err="1" smtClean="0"/>
              <a:t>file</a:t>
            </a:r>
            <a:r>
              <a:rPr lang="fi-FI" dirty="0" smtClean="0"/>
              <a:t/>
            </a:r>
            <a:br>
              <a:rPr lang="fi-FI" dirty="0" smtClean="0"/>
            </a:br>
            <a:r>
              <a:rPr lang="fi-FI" dirty="0" err="1" smtClean="0"/>
              <a:t>here</a:t>
            </a:r>
            <a:endParaRPr lang="fi-FI" dirty="0"/>
          </a:p>
        </p:txBody>
      </p:sp>
      <p:cxnSp>
        <p:nvCxnSpPr>
          <p:cNvPr id="16" name="Suora nuoliyhdysviiva 15"/>
          <p:cNvCxnSpPr>
            <a:stCxn id="15" idx="1"/>
          </p:cNvCxnSpPr>
          <p:nvPr/>
        </p:nvCxnSpPr>
        <p:spPr>
          <a:xfrm flipH="1" flipV="1">
            <a:off x="3657600" y="5105400"/>
            <a:ext cx="2133600" cy="2330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Tekstiruutu 17"/>
          <p:cNvSpPr txBox="1"/>
          <p:nvPr/>
        </p:nvSpPr>
        <p:spPr>
          <a:xfrm>
            <a:off x="4114800" y="6019800"/>
            <a:ext cx="2209451" cy="369332"/>
          </a:xfrm>
          <a:prstGeom prst="rect">
            <a:avLst/>
          </a:prstGeom>
          <a:noFill/>
        </p:spPr>
        <p:txBody>
          <a:bodyPr wrap="none" rtlCol="0">
            <a:spAutoFit/>
          </a:bodyPr>
          <a:lstStyle/>
          <a:p>
            <a:r>
              <a:rPr lang="fi-FI" dirty="0" smtClean="0"/>
              <a:t>The </a:t>
            </a:r>
            <a:r>
              <a:rPr lang="fi-FI" dirty="0" err="1" smtClean="0"/>
              <a:t>file</a:t>
            </a:r>
            <a:r>
              <a:rPr lang="fi-FI" dirty="0" smtClean="0"/>
              <a:t> is </a:t>
            </a:r>
            <a:r>
              <a:rPr lang="fi-FI" dirty="0" err="1" smtClean="0"/>
              <a:t>closed</a:t>
            </a:r>
            <a:r>
              <a:rPr lang="fi-FI" dirty="0" smtClean="0"/>
              <a:t> </a:t>
            </a:r>
            <a:r>
              <a:rPr lang="fi-FI" dirty="0" err="1" smtClean="0"/>
              <a:t>here</a:t>
            </a:r>
            <a:endParaRPr lang="fi-FI" dirty="0"/>
          </a:p>
        </p:txBody>
      </p:sp>
      <p:cxnSp>
        <p:nvCxnSpPr>
          <p:cNvPr id="20" name="Suora nuoliyhdysviiva 19"/>
          <p:cNvCxnSpPr>
            <a:stCxn id="18" idx="1"/>
          </p:cNvCxnSpPr>
          <p:nvPr/>
        </p:nvCxnSpPr>
        <p:spPr>
          <a:xfrm flipH="1" flipV="1">
            <a:off x="2438400" y="5638800"/>
            <a:ext cx="1676400" cy="5656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436280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Writing</a:t>
            </a:r>
            <a:r>
              <a:rPr lang="fi-FI" dirty="0"/>
              <a:t> a </a:t>
            </a:r>
            <a:r>
              <a:rPr lang="fi-FI" dirty="0" err="1"/>
              <a:t>text</a:t>
            </a:r>
            <a:r>
              <a:rPr lang="fi-FI" dirty="0"/>
              <a:t> </a:t>
            </a:r>
            <a:r>
              <a:rPr lang="fi-FI" dirty="0" err="1"/>
              <a:t>file</a:t>
            </a:r>
            <a:endParaRPr lang="fi-FI" dirty="0"/>
          </a:p>
        </p:txBody>
      </p:sp>
      <p:sp>
        <p:nvSpPr>
          <p:cNvPr id="3" name="Sisällön paikkamerkki 2"/>
          <p:cNvSpPr>
            <a:spLocks noGrp="1"/>
          </p:cNvSpPr>
          <p:nvPr>
            <p:ph idx="1"/>
          </p:nvPr>
        </p:nvSpPr>
        <p:spPr/>
        <p:txBody>
          <a:bodyPr>
            <a:normAutofit/>
          </a:bodyPr>
          <a:lstStyle/>
          <a:p>
            <a:r>
              <a:rPr lang="fi-FI" sz="2400" dirty="0" smtClean="0"/>
              <a:t>The </a:t>
            </a:r>
            <a:r>
              <a:rPr lang="fi-FI" sz="2400" dirty="0" err="1" smtClean="0"/>
              <a:t>following</a:t>
            </a:r>
            <a:r>
              <a:rPr lang="fi-FI" sz="2400" dirty="0" smtClean="0"/>
              <a:t> </a:t>
            </a:r>
            <a:r>
              <a:rPr lang="fi-FI" sz="2400" dirty="0" err="1" smtClean="0"/>
              <a:t>example</a:t>
            </a:r>
            <a:r>
              <a:rPr lang="fi-FI" sz="2400" dirty="0" smtClean="0"/>
              <a:t> </a:t>
            </a:r>
            <a:r>
              <a:rPr lang="fi-FI" sz="2400" dirty="0" err="1" smtClean="0"/>
              <a:t>writes</a:t>
            </a:r>
            <a:r>
              <a:rPr lang="fi-FI" sz="2400" dirty="0" smtClean="0"/>
              <a:t> the </a:t>
            </a:r>
            <a:r>
              <a:rPr lang="fi-FI" sz="2400" dirty="0" err="1" smtClean="0"/>
              <a:t>values</a:t>
            </a:r>
            <a:r>
              <a:rPr lang="fi-FI" sz="2400" dirty="0" smtClean="0"/>
              <a:t> of the </a:t>
            </a:r>
            <a:r>
              <a:rPr lang="fi-FI" sz="2400" dirty="0" err="1" smtClean="0"/>
              <a:t>sine</a:t>
            </a:r>
            <a:r>
              <a:rPr lang="fi-FI" sz="2400" dirty="0" smtClean="0"/>
              <a:t> </a:t>
            </a:r>
            <a:r>
              <a:rPr lang="fi-FI" sz="2400" dirty="0" err="1" smtClean="0"/>
              <a:t>function</a:t>
            </a:r>
            <a:r>
              <a:rPr lang="fi-FI" sz="2400" dirty="0" smtClean="0"/>
              <a:t> to the </a:t>
            </a:r>
            <a:r>
              <a:rPr lang="fi-FI" sz="2400" dirty="0" err="1" smtClean="0"/>
              <a:t>file</a:t>
            </a:r>
            <a:r>
              <a:rPr lang="fi-FI" sz="2400" dirty="0" smtClean="0"/>
              <a:t> </a:t>
            </a:r>
            <a:r>
              <a:rPr lang="fi-FI" sz="2400" dirty="0" err="1" smtClean="0"/>
              <a:t>called</a:t>
            </a:r>
            <a:r>
              <a:rPr lang="fi-FI" sz="2400" dirty="0" smtClean="0"/>
              <a:t> ”</a:t>
            </a:r>
            <a:r>
              <a:rPr lang="fi-FI" sz="2400" dirty="0" err="1" smtClean="0"/>
              <a:t>sin.txt</a:t>
            </a:r>
            <a:r>
              <a:rPr lang="fi-FI" sz="2400" dirty="0" smtClean="0"/>
              <a:t>”</a:t>
            </a:r>
            <a:endParaRPr lang="fi-FI"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549299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8803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solidFill>
                  <a:srgbClr val="FF0000"/>
                </a:solidFill>
              </a:rPr>
              <a:t>Exercise</a:t>
            </a:r>
            <a:endParaRPr lang="fi-FI" dirty="0">
              <a:solidFill>
                <a:srgbClr val="FF0000"/>
              </a:solidFill>
            </a:endParaRPr>
          </a:p>
        </p:txBody>
      </p:sp>
      <p:sp>
        <p:nvSpPr>
          <p:cNvPr id="3" name="Sisällön paikkamerkki 2"/>
          <p:cNvSpPr>
            <a:spLocks noGrp="1"/>
          </p:cNvSpPr>
          <p:nvPr>
            <p:ph idx="1"/>
          </p:nvPr>
        </p:nvSpPr>
        <p:spPr/>
        <p:txBody>
          <a:bodyPr>
            <a:normAutofit/>
          </a:bodyPr>
          <a:lstStyle/>
          <a:p>
            <a:r>
              <a:rPr lang="fi-FI" sz="2800" dirty="0" err="1" smtClean="0"/>
              <a:t>Make</a:t>
            </a:r>
            <a:r>
              <a:rPr lang="fi-FI" sz="2800" dirty="0" smtClean="0"/>
              <a:t> a </a:t>
            </a:r>
            <a:r>
              <a:rPr lang="fi-FI" sz="2800" dirty="0" err="1" smtClean="0"/>
              <a:t>program</a:t>
            </a:r>
            <a:r>
              <a:rPr lang="fi-FI" sz="2800" dirty="0" smtClean="0"/>
              <a:t> </a:t>
            </a:r>
            <a:r>
              <a:rPr lang="fi-FI" sz="2800" dirty="0" err="1" smtClean="0"/>
              <a:t>which</a:t>
            </a:r>
            <a:r>
              <a:rPr lang="fi-FI" sz="2800" dirty="0" smtClean="0"/>
              <a:t> </a:t>
            </a:r>
            <a:r>
              <a:rPr lang="fi-FI" sz="2800" dirty="0" err="1" smtClean="0"/>
              <a:t>asks</a:t>
            </a:r>
            <a:r>
              <a:rPr lang="fi-FI" sz="2800" dirty="0" smtClean="0"/>
              <a:t> </a:t>
            </a:r>
            <a:r>
              <a:rPr lang="fi-FI" sz="2800" dirty="0" err="1" smtClean="0"/>
              <a:t>names</a:t>
            </a:r>
            <a:r>
              <a:rPr lang="fi-FI" sz="2800" dirty="0" smtClean="0"/>
              <a:t> </a:t>
            </a:r>
            <a:r>
              <a:rPr lang="fi-FI" sz="2800" dirty="0" err="1" smtClean="0"/>
              <a:t>from</a:t>
            </a:r>
            <a:r>
              <a:rPr lang="fi-FI" sz="2800" dirty="0" smtClean="0"/>
              <a:t> the </a:t>
            </a:r>
            <a:r>
              <a:rPr lang="fi-FI" sz="2800" dirty="0" err="1" smtClean="0"/>
              <a:t>user</a:t>
            </a:r>
            <a:r>
              <a:rPr lang="fi-FI" sz="2800" dirty="0" smtClean="0"/>
              <a:t> as long as the </a:t>
            </a:r>
            <a:r>
              <a:rPr lang="fi-FI" sz="2800" dirty="0" err="1" smtClean="0"/>
              <a:t>user</a:t>
            </a:r>
            <a:r>
              <a:rPr lang="fi-FI" sz="2800" dirty="0" smtClean="0"/>
              <a:t> </a:t>
            </a:r>
            <a:r>
              <a:rPr lang="fi-FI" sz="2800" dirty="0" err="1" smtClean="0"/>
              <a:t>gives</a:t>
            </a:r>
            <a:r>
              <a:rPr lang="fi-FI" sz="2800" dirty="0" smtClean="0"/>
              <a:t> an </a:t>
            </a:r>
            <a:r>
              <a:rPr lang="fi-FI" sz="2800" dirty="0" err="1" smtClean="0"/>
              <a:t>empty</a:t>
            </a:r>
            <a:r>
              <a:rPr lang="fi-FI" sz="2800" dirty="0" smtClean="0"/>
              <a:t> </a:t>
            </a:r>
            <a:r>
              <a:rPr lang="fi-FI" sz="2800" dirty="0" err="1" smtClean="0"/>
              <a:t>string</a:t>
            </a:r>
            <a:r>
              <a:rPr lang="fi-FI" sz="2800" dirty="0" smtClean="0"/>
              <a:t>. The </a:t>
            </a:r>
            <a:r>
              <a:rPr lang="fi-FI" sz="2800" dirty="0" err="1" smtClean="0"/>
              <a:t>program</a:t>
            </a:r>
            <a:r>
              <a:rPr lang="fi-FI" sz="2800" dirty="0" smtClean="0"/>
              <a:t> </a:t>
            </a:r>
            <a:r>
              <a:rPr lang="fi-FI" sz="2800" dirty="0" err="1" smtClean="0"/>
              <a:t>writes</a:t>
            </a:r>
            <a:r>
              <a:rPr lang="fi-FI" sz="2800" dirty="0" smtClean="0"/>
              <a:t> </a:t>
            </a:r>
            <a:r>
              <a:rPr lang="fi-FI" sz="2800" dirty="0" err="1" smtClean="0"/>
              <a:t>all</a:t>
            </a:r>
            <a:r>
              <a:rPr lang="fi-FI" sz="2800" dirty="0" smtClean="0"/>
              <a:t> the </a:t>
            </a:r>
            <a:r>
              <a:rPr lang="fi-FI" sz="2800" dirty="0" err="1" smtClean="0"/>
              <a:t>given</a:t>
            </a:r>
            <a:r>
              <a:rPr lang="fi-FI" sz="2800" dirty="0" smtClean="0"/>
              <a:t> </a:t>
            </a:r>
            <a:r>
              <a:rPr lang="fi-FI" sz="2800" dirty="0" err="1" smtClean="0"/>
              <a:t>names</a:t>
            </a:r>
            <a:r>
              <a:rPr lang="fi-FI" sz="2800" dirty="0" smtClean="0"/>
              <a:t> to a </a:t>
            </a:r>
            <a:r>
              <a:rPr lang="fi-FI" sz="2800" dirty="0" err="1" smtClean="0"/>
              <a:t>file</a:t>
            </a:r>
            <a:r>
              <a:rPr lang="fi-FI" sz="2800" dirty="0" smtClean="0"/>
              <a:t> </a:t>
            </a:r>
            <a:r>
              <a:rPr lang="fi-FI" sz="2800" dirty="0" err="1" smtClean="0"/>
              <a:t>called</a:t>
            </a:r>
            <a:r>
              <a:rPr lang="fi-FI" sz="2800" dirty="0" smtClean="0"/>
              <a:t> ”</a:t>
            </a:r>
            <a:r>
              <a:rPr lang="fi-FI" sz="2800" dirty="0" err="1" smtClean="0"/>
              <a:t>names.txt</a:t>
            </a:r>
            <a:r>
              <a:rPr lang="fi-FI" sz="2800" dirty="0" smtClean="0"/>
              <a:t>”</a:t>
            </a:r>
            <a:endParaRPr lang="fi-FI" sz="2800" dirty="0"/>
          </a:p>
          <a:p>
            <a:r>
              <a:rPr lang="fi-FI" sz="2800" dirty="0" err="1" smtClean="0"/>
              <a:t>Intructions</a:t>
            </a:r>
            <a:endParaRPr lang="fi-FI" sz="2800" dirty="0" smtClean="0"/>
          </a:p>
          <a:p>
            <a:pPr lvl="1"/>
            <a:r>
              <a:rPr lang="fi-FI" sz="2400" dirty="0" smtClean="0"/>
              <a:t>Open the </a:t>
            </a:r>
            <a:r>
              <a:rPr lang="fi-FI" sz="2400" dirty="0" err="1" smtClean="0"/>
              <a:t>file</a:t>
            </a:r>
            <a:r>
              <a:rPr lang="fi-FI" sz="2400" dirty="0" smtClean="0"/>
              <a:t> </a:t>
            </a:r>
            <a:r>
              <a:rPr lang="fi-FI" sz="2400" dirty="0" err="1" smtClean="0"/>
              <a:t>first</a:t>
            </a:r>
            <a:endParaRPr lang="fi-FI" sz="2400" dirty="0" smtClean="0"/>
          </a:p>
          <a:p>
            <a:pPr lvl="1"/>
            <a:r>
              <a:rPr lang="fi-FI" sz="2400" dirty="0" err="1" smtClean="0"/>
              <a:t>Make</a:t>
            </a:r>
            <a:r>
              <a:rPr lang="fi-FI" sz="2400" dirty="0" smtClean="0"/>
              <a:t> a </a:t>
            </a:r>
            <a:r>
              <a:rPr lang="fi-FI" sz="2400" dirty="0" err="1" smtClean="0"/>
              <a:t>while</a:t>
            </a:r>
            <a:r>
              <a:rPr lang="fi-FI" sz="2400" dirty="0" smtClean="0"/>
              <a:t> </a:t>
            </a:r>
            <a:r>
              <a:rPr lang="fi-FI" sz="2400" dirty="0" err="1" smtClean="0"/>
              <a:t>loop</a:t>
            </a:r>
            <a:endParaRPr lang="fi-FI" sz="2400" dirty="0" smtClean="0"/>
          </a:p>
          <a:p>
            <a:pPr lvl="1"/>
            <a:r>
              <a:rPr lang="fi-FI" sz="2400" dirty="0" smtClean="0"/>
              <a:t>Inside the </a:t>
            </a:r>
            <a:r>
              <a:rPr lang="fi-FI" sz="2400" dirty="0" err="1" smtClean="0"/>
              <a:t>while</a:t>
            </a:r>
            <a:r>
              <a:rPr lang="fi-FI" sz="2400" dirty="0" smtClean="0"/>
              <a:t> </a:t>
            </a:r>
            <a:r>
              <a:rPr lang="fi-FI" sz="2400" dirty="0" err="1" smtClean="0"/>
              <a:t>loop</a:t>
            </a:r>
            <a:r>
              <a:rPr lang="fi-FI" sz="2400" dirty="0" smtClean="0"/>
              <a:t> </a:t>
            </a:r>
            <a:r>
              <a:rPr lang="fi-FI" sz="2400" dirty="0" err="1" smtClean="0"/>
              <a:t>ask</a:t>
            </a:r>
            <a:r>
              <a:rPr lang="fi-FI" sz="2400" dirty="0" smtClean="0"/>
              <a:t> the </a:t>
            </a:r>
            <a:r>
              <a:rPr lang="fi-FI" sz="2400" dirty="0" err="1" smtClean="0"/>
              <a:t>user</a:t>
            </a:r>
            <a:r>
              <a:rPr lang="fi-FI" sz="2400" dirty="0" smtClean="0"/>
              <a:t> to </a:t>
            </a:r>
            <a:r>
              <a:rPr lang="fi-FI" sz="2400" dirty="0" err="1" smtClean="0"/>
              <a:t>give</a:t>
            </a:r>
            <a:r>
              <a:rPr lang="fi-FI" sz="2400" dirty="0" smtClean="0"/>
              <a:t> the </a:t>
            </a:r>
            <a:r>
              <a:rPr lang="fi-FI" sz="2400" dirty="0" err="1" smtClean="0"/>
              <a:t>name</a:t>
            </a:r>
            <a:endParaRPr lang="fi-FI" sz="2400" dirty="0"/>
          </a:p>
          <a:p>
            <a:pPr lvl="1"/>
            <a:r>
              <a:rPr lang="fi-FI" sz="2400" dirty="0" smtClean="0"/>
              <a:t>In case of </a:t>
            </a:r>
            <a:r>
              <a:rPr lang="fi-FI" sz="2400" dirty="0" err="1" smtClean="0"/>
              <a:t>empty</a:t>
            </a:r>
            <a:r>
              <a:rPr lang="fi-FI" sz="2400" dirty="0" smtClean="0"/>
              <a:t> </a:t>
            </a:r>
            <a:r>
              <a:rPr lang="fi-FI" sz="2400" dirty="0" err="1" smtClean="0"/>
              <a:t>string</a:t>
            </a:r>
            <a:r>
              <a:rPr lang="fi-FI" sz="2400" dirty="0" smtClean="0"/>
              <a:t> stop the </a:t>
            </a:r>
            <a:r>
              <a:rPr lang="fi-FI" sz="2400" dirty="0" err="1" smtClean="0"/>
              <a:t>loop</a:t>
            </a:r>
            <a:r>
              <a:rPr lang="fi-FI" sz="2400" dirty="0" smtClean="0"/>
              <a:t> </a:t>
            </a:r>
            <a:r>
              <a:rPr lang="fi-FI" sz="2400" dirty="0" err="1" smtClean="0"/>
              <a:t>by</a:t>
            </a:r>
            <a:r>
              <a:rPr lang="fi-FI" sz="2400" dirty="0" smtClean="0"/>
              <a:t> a </a:t>
            </a:r>
            <a:r>
              <a:rPr lang="fi-FI" sz="2400" dirty="0" err="1" smtClean="0"/>
              <a:t>break</a:t>
            </a:r>
            <a:r>
              <a:rPr lang="fi-FI" sz="2400" dirty="0" smtClean="0"/>
              <a:t> </a:t>
            </a:r>
            <a:r>
              <a:rPr lang="fi-FI" sz="2400" dirty="0" err="1" smtClean="0"/>
              <a:t>statement</a:t>
            </a:r>
            <a:endParaRPr lang="fi-FI" sz="2400" dirty="0" smtClean="0"/>
          </a:p>
          <a:p>
            <a:pPr lvl="1"/>
            <a:r>
              <a:rPr lang="fi-FI" sz="2400" dirty="0" err="1" smtClean="0"/>
              <a:t>Otherwise</a:t>
            </a:r>
            <a:r>
              <a:rPr lang="fi-FI" sz="2400" dirty="0" smtClean="0"/>
              <a:t>, </a:t>
            </a:r>
            <a:r>
              <a:rPr lang="fi-FI" sz="2400" dirty="0" err="1" smtClean="0"/>
              <a:t>write</a:t>
            </a:r>
            <a:r>
              <a:rPr lang="fi-FI" sz="2400" dirty="0" smtClean="0"/>
              <a:t> the </a:t>
            </a:r>
            <a:r>
              <a:rPr lang="fi-FI" sz="2400" dirty="0" err="1" smtClean="0"/>
              <a:t>name</a:t>
            </a:r>
            <a:r>
              <a:rPr lang="fi-FI" sz="2400" dirty="0" smtClean="0"/>
              <a:t> to the </a:t>
            </a:r>
            <a:r>
              <a:rPr lang="fi-FI" sz="2400" dirty="0" err="1" smtClean="0"/>
              <a:t>file</a:t>
            </a:r>
            <a:endParaRPr lang="fi-FI" sz="2400" dirty="0" smtClean="0"/>
          </a:p>
          <a:p>
            <a:pPr lvl="1"/>
            <a:r>
              <a:rPr lang="fi-FI" sz="2400" dirty="0" err="1" smtClean="0"/>
              <a:t>After</a:t>
            </a:r>
            <a:r>
              <a:rPr lang="fi-FI" sz="2400" dirty="0" smtClean="0"/>
              <a:t> the </a:t>
            </a:r>
            <a:r>
              <a:rPr lang="fi-FI" sz="2400" dirty="0" err="1" smtClean="0"/>
              <a:t>while</a:t>
            </a:r>
            <a:r>
              <a:rPr lang="fi-FI" sz="2400" dirty="0" smtClean="0"/>
              <a:t> </a:t>
            </a:r>
            <a:r>
              <a:rPr lang="fi-FI" sz="2400" dirty="0" err="1" smtClean="0"/>
              <a:t>loop</a:t>
            </a:r>
            <a:r>
              <a:rPr lang="fi-FI" sz="2400" dirty="0" smtClean="0"/>
              <a:t> </a:t>
            </a:r>
            <a:r>
              <a:rPr lang="fi-FI" sz="2400" dirty="0" err="1" smtClean="0"/>
              <a:t>close</a:t>
            </a:r>
            <a:r>
              <a:rPr lang="fi-FI" sz="2400" dirty="0" smtClean="0"/>
              <a:t> the </a:t>
            </a:r>
            <a:r>
              <a:rPr lang="fi-FI" sz="2400" dirty="0" err="1" smtClean="0"/>
              <a:t>file</a:t>
            </a:r>
            <a:endParaRPr lang="fi-FI" sz="2400" dirty="0" smtClean="0"/>
          </a:p>
        </p:txBody>
      </p:sp>
      <p:sp>
        <p:nvSpPr>
          <p:cNvPr id="4" name="5-sakarainen tähti 3"/>
          <p:cNvSpPr/>
          <p:nvPr/>
        </p:nvSpPr>
        <p:spPr>
          <a:xfrm>
            <a:off x="8229600" y="6324600"/>
            <a:ext cx="228600" cy="228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21597364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solidFill>
                  <a:srgbClr val="FF0000"/>
                </a:solidFill>
              </a:rPr>
              <a:t>Exercise(1/2)</a:t>
            </a:r>
            <a:endParaRPr lang="fi-FI" dirty="0">
              <a:solidFill>
                <a:srgbClr val="FF0000"/>
              </a:solidFill>
            </a:endParaRPr>
          </a:p>
        </p:txBody>
      </p:sp>
      <p:sp>
        <p:nvSpPr>
          <p:cNvPr id="3" name="Sisällön paikkamerkki 2"/>
          <p:cNvSpPr>
            <a:spLocks noGrp="1"/>
          </p:cNvSpPr>
          <p:nvPr>
            <p:ph idx="1"/>
          </p:nvPr>
        </p:nvSpPr>
        <p:spPr/>
        <p:txBody>
          <a:bodyPr>
            <a:normAutofit fontScale="70000" lnSpcReduction="20000"/>
          </a:bodyPr>
          <a:lstStyle/>
          <a:p>
            <a:r>
              <a:rPr lang="fi-FI" dirty="0" err="1" smtClean="0"/>
              <a:t>Make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simulates</a:t>
            </a:r>
            <a:r>
              <a:rPr lang="fi-FI" dirty="0" smtClean="0"/>
              <a:t> (</a:t>
            </a:r>
            <a:r>
              <a:rPr lang="fi-FI" dirty="0" err="1" smtClean="0"/>
              <a:t>noisy</a:t>
            </a:r>
            <a:r>
              <a:rPr lang="fi-FI" dirty="0" smtClean="0"/>
              <a:t>) </a:t>
            </a:r>
            <a:r>
              <a:rPr lang="fi-FI" dirty="0" err="1" smtClean="0"/>
              <a:t>measurements</a:t>
            </a:r>
            <a:r>
              <a:rPr lang="fi-FI" dirty="0" smtClean="0"/>
              <a:t> of a </a:t>
            </a:r>
            <a:r>
              <a:rPr lang="fi-FI" dirty="0" err="1" smtClean="0"/>
              <a:t>sensor</a:t>
            </a:r>
            <a:endParaRPr lang="fi-FI" dirty="0" smtClean="0"/>
          </a:p>
          <a:p>
            <a:r>
              <a:rPr lang="fi-FI" dirty="0" smtClean="0"/>
              <a:t>The </a:t>
            </a:r>
            <a:r>
              <a:rPr lang="fi-FI" dirty="0" err="1" smtClean="0"/>
              <a:t>sensor</a:t>
            </a:r>
            <a:r>
              <a:rPr lang="fi-FI" dirty="0" smtClean="0"/>
              <a:t> </a:t>
            </a:r>
            <a:r>
              <a:rPr lang="fi-FI" dirty="0" err="1" smtClean="0"/>
              <a:t>produces</a:t>
            </a:r>
            <a:r>
              <a:rPr lang="fi-FI" dirty="0" smtClean="0"/>
              <a:t> a </a:t>
            </a:r>
            <a:r>
              <a:rPr lang="fi-FI" dirty="0" err="1" smtClean="0"/>
              <a:t>measurements</a:t>
            </a:r>
            <a:r>
              <a:rPr lang="fi-FI" dirty="0" smtClean="0"/>
              <a:t> </a:t>
            </a:r>
            <a:r>
              <a:rPr lang="fi-FI" dirty="0" err="1" smtClean="0"/>
              <a:t>which</a:t>
            </a:r>
            <a:r>
              <a:rPr lang="fi-FI" dirty="0" smtClean="0"/>
              <a:t> </a:t>
            </a:r>
            <a:r>
              <a:rPr lang="fi-FI" dirty="0" err="1" smtClean="0"/>
              <a:t>behave</a:t>
            </a:r>
            <a:r>
              <a:rPr lang="fi-FI" dirty="0" smtClean="0"/>
              <a:t> </a:t>
            </a:r>
            <a:r>
              <a:rPr lang="fi-FI" dirty="0" err="1" smtClean="0"/>
              <a:t>like</a:t>
            </a:r>
            <a:r>
              <a:rPr lang="fi-FI" dirty="0" smtClean="0"/>
              <a:t> a </a:t>
            </a:r>
            <a:r>
              <a:rPr lang="fi-FI" dirty="0" err="1" smtClean="0"/>
              <a:t>sine-like</a:t>
            </a:r>
            <a:r>
              <a:rPr lang="fi-FI" dirty="0" smtClean="0"/>
              <a:t> </a:t>
            </a:r>
            <a:r>
              <a:rPr lang="fi-FI" dirty="0" err="1" smtClean="0"/>
              <a:t>curve</a:t>
            </a:r>
            <a:endParaRPr lang="fi-FI" dirty="0"/>
          </a:p>
          <a:p>
            <a:r>
              <a:rPr lang="fi-FI" dirty="0" err="1" smtClean="0"/>
              <a:t>Some</a:t>
            </a:r>
            <a:r>
              <a:rPr lang="fi-FI" dirty="0" smtClean="0"/>
              <a:t> </a:t>
            </a:r>
            <a:r>
              <a:rPr lang="fi-FI" dirty="0" err="1" smtClean="0"/>
              <a:t>noise</a:t>
            </a:r>
            <a:r>
              <a:rPr lang="fi-FI" dirty="0" smtClean="0"/>
              <a:t> is </a:t>
            </a:r>
            <a:r>
              <a:rPr lang="fi-FI" dirty="0" err="1" smtClean="0"/>
              <a:t>added</a:t>
            </a:r>
            <a:r>
              <a:rPr lang="fi-FI" dirty="0" smtClean="0"/>
              <a:t> to </a:t>
            </a:r>
            <a:r>
              <a:rPr lang="fi-FI" dirty="0" err="1" smtClean="0"/>
              <a:t>these</a:t>
            </a:r>
            <a:r>
              <a:rPr lang="fi-FI" dirty="0" smtClean="0"/>
              <a:t> </a:t>
            </a:r>
            <a:r>
              <a:rPr lang="fi-FI" dirty="0" err="1" smtClean="0"/>
              <a:t>measurements</a:t>
            </a:r>
            <a:r>
              <a:rPr lang="fi-FI" dirty="0" smtClean="0"/>
              <a:t> </a:t>
            </a:r>
            <a:r>
              <a:rPr lang="fi-FI" dirty="0" err="1" smtClean="0"/>
              <a:t>by</a:t>
            </a:r>
            <a:r>
              <a:rPr lang="fi-FI" dirty="0" smtClean="0"/>
              <a:t> a </a:t>
            </a:r>
            <a:r>
              <a:rPr lang="fi-FI" dirty="0" err="1" smtClean="0"/>
              <a:t>random</a:t>
            </a:r>
            <a:r>
              <a:rPr lang="fi-FI" dirty="0" smtClean="0"/>
              <a:t> </a:t>
            </a:r>
            <a:r>
              <a:rPr lang="fi-FI" dirty="0" err="1" smtClean="0"/>
              <a:t>number</a:t>
            </a:r>
            <a:r>
              <a:rPr lang="fi-FI" dirty="0" smtClean="0"/>
              <a:t> </a:t>
            </a:r>
            <a:r>
              <a:rPr lang="fi-FI" dirty="0" err="1" smtClean="0"/>
              <a:t>generator</a:t>
            </a:r>
            <a:endParaRPr lang="fi-FI" dirty="0"/>
          </a:p>
          <a:p>
            <a:r>
              <a:rPr lang="fi-FI" dirty="0" err="1" smtClean="0"/>
              <a:t>Instructions</a:t>
            </a:r>
            <a:endParaRPr lang="fi-FI" dirty="0" smtClean="0"/>
          </a:p>
          <a:p>
            <a:pPr lvl="1"/>
            <a:r>
              <a:rPr lang="fi-FI" dirty="0" err="1" smtClean="0"/>
              <a:t>Create</a:t>
            </a:r>
            <a:r>
              <a:rPr lang="fi-FI" dirty="0" smtClean="0"/>
              <a:t> a </a:t>
            </a:r>
            <a:r>
              <a:rPr lang="fi-FI" dirty="0" err="1" smtClean="0"/>
              <a:t>program</a:t>
            </a:r>
            <a:r>
              <a:rPr lang="fi-FI" dirty="0" smtClean="0"/>
              <a:t> </a:t>
            </a:r>
            <a:r>
              <a:rPr lang="fi-FI" dirty="0" err="1" smtClean="0"/>
              <a:t>which</a:t>
            </a:r>
            <a:r>
              <a:rPr lang="fi-FI" dirty="0" smtClean="0"/>
              <a:t> </a:t>
            </a:r>
            <a:r>
              <a:rPr lang="fi-FI" dirty="0" err="1" smtClean="0"/>
              <a:t>generates</a:t>
            </a:r>
            <a:r>
              <a:rPr lang="fi-FI" dirty="0" smtClean="0"/>
              <a:t> the </a:t>
            </a:r>
            <a:r>
              <a:rPr lang="fi-FI" dirty="0" err="1" smtClean="0"/>
              <a:t>sine-curve</a:t>
            </a:r>
            <a:r>
              <a:rPr lang="fi-FI" dirty="0" smtClean="0"/>
              <a:t> in a </a:t>
            </a:r>
            <a:r>
              <a:rPr lang="fi-FI" dirty="0" err="1" smtClean="0"/>
              <a:t>loop</a:t>
            </a:r>
            <a:r>
              <a:rPr lang="fi-FI" dirty="0" smtClean="0"/>
              <a:t>. </a:t>
            </a:r>
            <a:r>
              <a:rPr lang="fi-FI" dirty="0" err="1" smtClean="0"/>
              <a:t>Calculate</a:t>
            </a:r>
            <a:r>
              <a:rPr lang="fi-FI" dirty="0" smtClean="0"/>
              <a:t> the </a:t>
            </a:r>
            <a:r>
              <a:rPr lang="fi-FI" dirty="0" err="1" smtClean="0"/>
              <a:t>measurement</a:t>
            </a:r>
            <a:r>
              <a:rPr lang="fi-FI" dirty="0" smtClean="0"/>
              <a:t> y = </a:t>
            </a:r>
            <a:r>
              <a:rPr lang="fi-FI" dirty="0" err="1" smtClean="0"/>
              <a:t>sin(x</a:t>
            </a:r>
            <a:r>
              <a:rPr lang="fi-FI" dirty="0" smtClean="0"/>
              <a:t>)</a:t>
            </a:r>
          </a:p>
          <a:p>
            <a:pPr lvl="2"/>
            <a:r>
              <a:rPr lang="fi-FI" dirty="0"/>
              <a:t>x</a:t>
            </a:r>
            <a:r>
              <a:rPr lang="fi-FI" dirty="0" smtClean="0"/>
              <a:t> is </a:t>
            </a:r>
            <a:r>
              <a:rPr lang="fi-FI" dirty="0" err="1" smtClean="0"/>
              <a:t>time</a:t>
            </a:r>
            <a:r>
              <a:rPr lang="fi-FI" dirty="0" smtClean="0"/>
              <a:t> and y is the </a:t>
            </a:r>
            <a:r>
              <a:rPr lang="fi-FI" dirty="0" err="1" smtClean="0"/>
              <a:t>measurement</a:t>
            </a:r>
            <a:endParaRPr lang="fi-FI" dirty="0" smtClean="0"/>
          </a:p>
          <a:p>
            <a:pPr lvl="1"/>
            <a:r>
              <a:rPr lang="fi-FI" dirty="0" err="1" smtClean="0"/>
              <a:t>Add</a:t>
            </a:r>
            <a:r>
              <a:rPr lang="fi-FI" dirty="0" smtClean="0"/>
              <a:t> </a:t>
            </a:r>
            <a:r>
              <a:rPr lang="fi-FI" dirty="0" err="1" smtClean="0"/>
              <a:t>some</a:t>
            </a:r>
            <a:r>
              <a:rPr lang="fi-FI" dirty="0" smtClean="0"/>
              <a:t> </a:t>
            </a:r>
            <a:r>
              <a:rPr lang="fi-FI" dirty="0" err="1" smtClean="0"/>
              <a:t>noise</a:t>
            </a:r>
            <a:r>
              <a:rPr lang="fi-FI" dirty="0" smtClean="0"/>
              <a:t> to the </a:t>
            </a:r>
            <a:r>
              <a:rPr lang="fi-FI" dirty="0" err="1" smtClean="0"/>
              <a:t>measurement</a:t>
            </a:r>
            <a:r>
              <a:rPr lang="fi-FI" dirty="0" smtClean="0"/>
              <a:t> </a:t>
            </a:r>
            <a:r>
              <a:rPr lang="fi-FI" dirty="0" err="1" smtClean="0"/>
              <a:t>using</a:t>
            </a:r>
            <a:r>
              <a:rPr lang="fi-FI" dirty="0" smtClean="0"/>
              <a:t> </a:t>
            </a:r>
            <a:r>
              <a:rPr lang="fi-FI" dirty="0" err="1" smtClean="0"/>
              <a:t>random</a:t>
            </a:r>
            <a:r>
              <a:rPr lang="fi-FI" dirty="0" smtClean="0"/>
              <a:t> </a:t>
            </a:r>
            <a:r>
              <a:rPr lang="fi-FI" dirty="0" err="1" smtClean="0"/>
              <a:t>number</a:t>
            </a:r>
            <a:r>
              <a:rPr lang="fi-FI" dirty="0" smtClean="0"/>
              <a:t> </a:t>
            </a:r>
            <a:r>
              <a:rPr lang="fi-FI" dirty="0" err="1" smtClean="0"/>
              <a:t>generator</a:t>
            </a:r>
            <a:r>
              <a:rPr lang="fi-FI" dirty="0" smtClean="0"/>
              <a:t> y += </a:t>
            </a:r>
            <a:r>
              <a:rPr lang="fi-FI" dirty="0" err="1" smtClean="0"/>
              <a:t>noise</a:t>
            </a:r>
            <a:r>
              <a:rPr lang="fi-FI" dirty="0" smtClean="0"/>
              <a:t>;</a:t>
            </a:r>
          </a:p>
          <a:p>
            <a:pPr lvl="1"/>
            <a:r>
              <a:rPr lang="fi-FI" dirty="0" smtClean="0"/>
              <a:t>Output the </a:t>
            </a:r>
            <a:r>
              <a:rPr lang="fi-FI" dirty="0" err="1" smtClean="0"/>
              <a:t>time</a:t>
            </a:r>
            <a:r>
              <a:rPr lang="fi-FI" dirty="0" smtClean="0"/>
              <a:t> (x) and the </a:t>
            </a:r>
            <a:r>
              <a:rPr lang="fi-FI" dirty="0" err="1" smtClean="0"/>
              <a:t>measurement</a:t>
            </a:r>
            <a:r>
              <a:rPr lang="fi-FI" dirty="0" smtClean="0"/>
              <a:t> (y)</a:t>
            </a:r>
          </a:p>
          <a:p>
            <a:pPr lvl="1"/>
            <a:r>
              <a:rPr lang="fi-FI" dirty="0"/>
              <a:t>W</a:t>
            </a:r>
            <a:r>
              <a:rPr lang="fi-FI" dirty="0" smtClean="0"/>
              <a:t>rite the </a:t>
            </a:r>
            <a:r>
              <a:rPr lang="fi-FI" dirty="0" err="1" smtClean="0"/>
              <a:t>result</a:t>
            </a:r>
            <a:r>
              <a:rPr lang="fi-FI" dirty="0" smtClean="0"/>
              <a:t> </a:t>
            </a:r>
            <a:r>
              <a:rPr lang="fi-FI" dirty="0" err="1" smtClean="0"/>
              <a:t>also</a:t>
            </a:r>
            <a:r>
              <a:rPr lang="fi-FI" dirty="0" smtClean="0"/>
              <a:t> to a </a:t>
            </a:r>
            <a:r>
              <a:rPr lang="fi-FI" dirty="0" err="1" smtClean="0"/>
              <a:t>file</a:t>
            </a:r>
            <a:endParaRPr lang="fi-FI" dirty="0"/>
          </a:p>
          <a:p>
            <a:pPr lvl="1"/>
            <a:r>
              <a:rPr lang="fi-FI" dirty="0" smtClean="0"/>
              <a:t>Read the data to the Excel </a:t>
            </a:r>
            <a:r>
              <a:rPr lang="fi-FI" dirty="0" err="1" smtClean="0"/>
              <a:t>program</a:t>
            </a:r>
            <a:r>
              <a:rPr lang="fi-FI" dirty="0" smtClean="0"/>
              <a:t> and </a:t>
            </a:r>
            <a:r>
              <a:rPr lang="fi-FI" dirty="0" err="1" smtClean="0"/>
              <a:t>plot</a:t>
            </a:r>
            <a:r>
              <a:rPr lang="fi-FI" dirty="0" smtClean="0"/>
              <a:t> the </a:t>
            </a:r>
            <a:r>
              <a:rPr lang="fi-FI" dirty="0" err="1" smtClean="0"/>
              <a:t>result</a:t>
            </a:r>
            <a:r>
              <a:rPr lang="fi-FI" dirty="0" smtClean="0"/>
              <a:t> </a:t>
            </a:r>
            <a:r>
              <a:rPr lang="fi-FI" dirty="0" err="1" smtClean="0"/>
              <a:t>graphically</a:t>
            </a:r>
            <a:endParaRPr lang="fi-FI" dirty="0" smtClean="0"/>
          </a:p>
          <a:p>
            <a:pPr lvl="1"/>
            <a:endParaRPr lang="fi-FI" dirty="0" smtClean="0"/>
          </a:p>
          <a:p>
            <a:endParaRPr lang="fi-FI" dirty="0"/>
          </a:p>
        </p:txBody>
      </p:sp>
    </p:spTree>
    <p:extLst>
      <p:ext uri="{BB962C8B-B14F-4D97-AF65-F5344CB8AC3E}">
        <p14:creationId xmlns:p14="http://schemas.microsoft.com/office/powerpoint/2010/main" val="13247519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solidFill>
                  <a:srgbClr val="FF0000"/>
                </a:solidFill>
              </a:rPr>
              <a:t>E</a:t>
            </a:r>
            <a:r>
              <a:rPr lang="fi-FI" dirty="0" err="1" smtClean="0">
                <a:solidFill>
                  <a:srgbClr val="FF0000"/>
                </a:solidFill>
              </a:rPr>
              <a:t>xercise</a:t>
            </a:r>
            <a:r>
              <a:rPr lang="fi-FI" dirty="0" smtClean="0">
                <a:solidFill>
                  <a:srgbClr val="FF0000"/>
                </a:solidFill>
              </a:rPr>
              <a:t> (2/2)</a:t>
            </a:r>
            <a:endParaRPr lang="fi-FI" dirty="0"/>
          </a:p>
        </p:txBody>
      </p:sp>
      <p:sp>
        <p:nvSpPr>
          <p:cNvPr id="3" name="Sisällön paikkamerkki 2"/>
          <p:cNvSpPr>
            <a:spLocks noGrp="1"/>
          </p:cNvSpPr>
          <p:nvPr>
            <p:ph idx="1"/>
          </p:nvPr>
        </p:nvSpPr>
        <p:spPr/>
        <p:txBody>
          <a:bodyPr>
            <a:normAutofit/>
          </a:bodyPr>
          <a:lstStyle/>
          <a:p>
            <a:r>
              <a:rPr lang="fi-FI" sz="2800" dirty="0" err="1" smtClean="0"/>
              <a:t>You</a:t>
            </a:r>
            <a:r>
              <a:rPr lang="fi-FI" sz="2800" dirty="0" smtClean="0"/>
              <a:t> </a:t>
            </a:r>
            <a:r>
              <a:rPr lang="fi-FI" sz="2800" dirty="0" err="1" smtClean="0"/>
              <a:t>can</a:t>
            </a:r>
            <a:r>
              <a:rPr lang="fi-FI" sz="2800" dirty="0" smtClean="0"/>
              <a:t> </a:t>
            </a:r>
            <a:r>
              <a:rPr lang="fi-FI" sz="2800" dirty="0" err="1" smtClean="0"/>
              <a:t>start</a:t>
            </a:r>
            <a:r>
              <a:rPr lang="fi-FI" sz="2800" dirty="0" smtClean="0"/>
              <a:t> </a:t>
            </a:r>
            <a:r>
              <a:rPr lang="fi-FI" sz="2800" dirty="0" err="1" smtClean="0"/>
              <a:t>from</a:t>
            </a:r>
            <a:r>
              <a:rPr lang="fi-FI" sz="2800" dirty="0" smtClean="0"/>
              <a:t> </a:t>
            </a:r>
            <a:r>
              <a:rPr lang="fi-FI" sz="2800" dirty="0" err="1" smtClean="0"/>
              <a:t>this</a:t>
            </a:r>
            <a:r>
              <a:rPr lang="fi-FI" sz="2800" dirty="0" smtClean="0"/>
              <a:t> </a:t>
            </a:r>
            <a:r>
              <a:rPr lang="fi-FI" sz="2800" dirty="0" err="1" smtClean="0"/>
              <a:t>kind</a:t>
            </a:r>
            <a:r>
              <a:rPr lang="fi-FI" sz="2800" dirty="0" smtClean="0"/>
              <a:t> of </a:t>
            </a:r>
            <a:r>
              <a:rPr lang="fi-FI" sz="2800" dirty="0" err="1" smtClean="0"/>
              <a:t>code</a:t>
            </a:r>
            <a:endParaRPr lang="fi-FI" sz="2800" dirty="0" smtClean="0"/>
          </a:p>
          <a:p>
            <a:r>
              <a:rPr lang="fi-FI" sz="2800" dirty="0" err="1" smtClean="0"/>
              <a:t>Modify</a:t>
            </a:r>
            <a:r>
              <a:rPr lang="fi-FI" sz="2800" dirty="0" smtClean="0"/>
              <a:t> the </a:t>
            </a:r>
            <a:r>
              <a:rPr lang="fi-FI" sz="2800" dirty="0" err="1" smtClean="0"/>
              <a:t>coefficients</a:t>
            </a:r>
            <a:r>
              <a:rPr lang="fi-FI" sz="2800" dirty="0" smtClean="0"/>
              <a:t> </a:t>
            </a:r>
            <a:r>
              <a:rPr lang="fi-FI" sz="2800" dirty="0" err="1" smtClean="0"/>
              <a:t>so</a:t>
            </a:r>
            <a:r>
              <a:rPr lang="fi-FI" sz="2800" dirty="0" smtClean="0"/>
              <a:t> </a:t>
            </a:r>
            <a:r>
              <a:rPr lang="fi-FI" sz="2800" dirty="0" err="1" smtClean="0"/>
              <a:t>that</a:t>
            </a:r>
            <a:r>
              <a:rPr lang="fi-FI" sz="2800" dirty="0" smtClean="0"/>
              <a:t> the </a:t>
            </a:r>
            <a:r>
              <a:rPr lang="fi-FI" sz="2800" dirty="0" err="1" smtClean="0"/>
              <a:t>result</a:t>
            </a:r>
            <a:r>
              <a:rPr lang="fi-FI" sz="2800" dirty="0" smtClean="0"/>
              <a:t> </a:t>
            </a:r>
            <a:r>
              <a:rPr lang="fi-FI" sz="2800" dirty="0" err="1" smtClean="0"/>
              <a:t>looks</a:t>
            </a:r>
            <a:r>
              <a:rPr lang="fi-FI" sz="2800" dirty="0" smtClean="0"/>
              <a:t> ’</a:t>
            </a:r>
            <a:r>
              <a:rPr lang="fi-FI" sz="2800" dirty="0" err="1" smtClean="0"/>
              <a:t>good</a:t>
            </a:r>
            <a:r>
              <a:rPr lang="fi-FI" sz="2800" dirty="0" smtClean="0"/>
              <a:t>’</a:t>
            </a:r>
          </a:p>
          <a:p>
            <a:r>
              <a:rPr lang="fi-FI" sz="2800" dirty="0" smtClean="0"/>
              <a:t>Output the </a:t>
            </a:r>
            <a:r>
              <a:rPr lang="fi-FI" sz="2800" dirty="0" err="1" smtClean="0"/>
              <a:t>result</a:t>
            </a:r>
            <a:r>
              <a:rPr lang="fi-FI" sz="2800" dirty="0" smtClean="0"/>
              <a:t> to a </a:t>
            </a:r>
            <a:r>
              <a:rPr lang="fi-FI" sz="2800" dirty="0" err="1" smtClean="0"/>
              <a:t>file</a:t>
            </a:r>
            <a:r>
              <a:rPr lang="fi-FI" sz="2800" dirty="0" smtClean="0"/>
              <a:t> (</a:t>
            </a:r>
            <a:r>
              <a:rPr lang="fi-FI" sz="2800" dirty="0" err="1" smtClean="0"/>
              <a:t>use</a:t>
            </a:r>
            <a:r>
              <a:rPr lang="fi-FI" sz="2800" dirty="0" smtClean="0"/>
              <a:t> </a:t>
            </a:r>
            <a:r>
              <a:rPr lang="fi-FI" sz="2800" dirty="0" err="1" smtClean="0"/>
              <a:t>google</a:t>
            </a:r>
            <a:r>
              <a:rPr lang="fi-FI" sz="2800" dirty="0" smtClean="0"/>
              <a:t>)</a:t>
            </a:r>
            <a:endParaRPr lang="fi-FI" sz="2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5" y="3200400"/>
            <a:ext cx="58578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72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Reading </a:t>
            </a:r>
            <a:r>
              <a:rPr lang="fi-FI" dirty="0" err="1"/>
              <a:t>from</a:t>
            </a:r>
            <a:r>
              <a:rPr lang="fi-FI" dirty="0"/>
              <a:t> a </a:t>
            </a:r>
            <a:r>
              <a:rPr lang="fi-FI" dirty="0" err="1"/>
              <a:t>text</a:t>
            </a:r>
            <a:r>
              <a:rPr lang="fi-FI" dirty="0"/>
              <a:t> </a:t>
            </a:r>
            <a:r>
              <a:rPr lang="fi-FI" dirty="0" err="1"/>
              <a:t>file</a:t>
            </a:r>
            <a:endParaRPr lang="fi-FI" dirty="0"/>
          </a:p>
        </p:txBody>
      </p:sp>
      <p:sp>
        <p:nvSpPr>
          <p:cNvPr id="3" name="Sisällön paikkamerkki 2"/>
          <p:cNvSpPr>
            <a:spLocks noGrp="1"/>
          </p:cNvSpPr>
          <p:nvPr>
            <p:ph idx="1"/>
          </p:nvPr>
        </p:nvSpPr>
        <p:spPr/>
        <p:txBody>
          <a:bodyPr/>
          <a:lstStyle/>
          <a:p>
            <a:r>
              <a:rPr lang="fi-FI" dirty="0" err="1" smtClean="0"/>
              <a:t>There</a:t>
            </a:r>
            <a:r>
              <a:rPr lang="fi-FI" dirty="0" smtClean="0"/>
              <a:t> </a:t>
            </a:r>
            <a:r>
              <a:rPr lang="fi-FI" dirty="0" err="1" smtClean="0"/>
              <a:t>are</a:t>
            </a:r>
            <a:r>
              <a:rPr lang="fi-FI" dirty="0" smtClean="0"/>
              <a:t> </a:t>
            </a:r>
            <a:r>
              <a:rPr lang="fi-FI" dirty="0" err="1" smtClean="0"/>
              <a:t>several</a:t>
            </a:r>
            <a:r>
              <a:rPr lang="fi-FI" dirty="0" smtClean="0"/>
              <a:t> </a:t>
            </a:r>
            <a:r>
              <a:rPr lang="fi-FI" dirty="0" err="1" smtClean="0"/>
              <a:t>possibilities</a:t>
            </a:r>
            <a:r>
              <a:rPr lang="fi-FI" dirty="0" smtClean="0"/>
              <a:t> in C# to </a:t>
            </a:r>
            <a:r>
              <a:rPr lang="fi-FI" dirty="0" err="1" smtClean="0"/>
              <a:t>read</a:t>
            </a:r>
            <a:r>
              <a:rPr lang="fi-FI" dirty="0" smtClean="0"/>
              <a:t> </a:t>
            </a:r>
            <a:r>
              <a:rPr lang="fi-FI" dirty="0" err="1" smtClean="0"/>
              <a:t>text</a:t>
            </a:r>
            <a:r>
              <a:rPr lang="fi-FI" dirty="0" smtClean="0"/>
              <a:t> </a:t>
            </a:r>
            <a:r>
              <a:rPr lang="fi-FI" dirty="0" err="1" smtClean="0"/>
              <a:t>from</a:t>
            </a:r>
            <a:r>
              <a:rPr lang="fi-FI" dirty="0" smtClean="0"/>
              <a:t> a </a:t>
            </a:r>
            <a:r>
              <a:rPr lang="fi-FI" dirty="0" err="1" smtClean="0"/>
              <a:t>file</a:t>
            </a:r>
            <a:endParaRPr lang="fi-FI" dirty="0" smtClean="0"/>
          </a:p>
          <a:p>
            <a:pPr lvl="1"/>
            <a:r>
              <a:rPr lang="fi-FI" dirty="0" err="1" smtClean="0"/>
              <a:t>TextReader</a:t>
            </a:r>
            <a:r>
              <a:rPr lang="fi-FI" dirty="0"/>
              <a:t> (</a:t>
            </a:r>
            <a:r>
              <a:rPr lang="fi-FI" dirty="0">
                <a:hlinkClick r:id="rId2"/>
              </a:rPr>
              <a:t>http://</a:t>
            </a:r>
            <a:r>
              <a:rPr lang="fi-FI" dirty="0" smtClean="0">
                <a:hlinkClick r:id="rId2"/>
              </a:rPr>
              <a:t>www.csharp-station.com/HowTo/ReadWriteTextFile.aspx</a:t>
            </a:r>
            <a:r>
              <a:rPr lang="fi-FI" dirty="0" smtClean="0"/>
              <a:t> )</a:t>
            </a:r>
          </a:p>
          <a:p>
            <a:pPr lvl="1"/>
            <a:r>
              <a:rPr lang="fi-FI" dirty="0" smtClean="0"/>
              <a:t> In </a:t>
            </a:r>
            <a:r>
              <a:rPr lang="fi-FI" dirty="0" err="1" smtClean="0"/>
              <a:t>this</a:t>
            </a:r>
            <a:r>
              <a:rPr lang="fi-FI" dirty="0" smtClean="0"/>
              <a:t> </a:t>
            </a:r>
            <a:r>
              <a:rPr lang="fi-FI" dirty="0" err="1" smtClean="0"/>
              <a:t>course</a:t>
            </a:r>
            <a:r>
              <a:rPr lang="fi-FI" dirty="0" smtClean="0"/>
              <a:t> </a:t>
            </a:r>
            <a:r>
              <a:rPr lang="fi-FI" dirty="0" err="1" smtClean="0"/>
              <a:t>we</a:t>
            </a:r>
            <a:r>
              <a:rPr lang="fi-FI" dirty="0" smtClean="0"/>
              <a:t> </a:t>
            </a:r>
            <a:r>
              <a:rPr lang="fi-FI" dirty="0" err="1" smtClean="0"/>
              <a:t>will</a:t>
            </a:r>
            <a:r>
              <a:rPr lang="fi-FI" dirty="0" smtClean="0"/>
              <a:t> </a:t>
            </a:r>
            <a:r>
              <a:rPr lang="fi-FI" dirty="0" err="1" smtClean="0"/>
              <a:t>use</a:t>
            </a:r>
            <a:r>
              <a:rPr lang="fi-FI" dirty="0" smtClean="0"/>
              <a:t> </a:t>
            </a:r>
            <a:r>
              <a:rPr lang="fi-FI" dirty="0" err="1" smtClean="0"/>
              <a:t>StreamReader</a:t>
            </a:r>
            <a:r>
              <a:rPr lang="fi-FI" dirty="0" smtClean="0"/>
              <a:t> </a:t>
            </a:r>
            <a:r>
              <a:rPr lang="fi-FI" dirty="0" err="1" smtClean="0"/>
              <a:t>class</a:t>
            </a:r>
            <a:endParaRPr lang="fi-FI" dirty="0"/>
          </a:p>
        </p:txBody>
      </p:sp>
    </p:spTree>
    <p:extLst>
      <p:ext uri="{BB962C8B-B14F-4D97-AF65-F5344CB8AC3E}">
        <p14:creationId xmlns:p14="http://schemas.microsoft.com/office/powerpoint/2010/main" val="13258723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smtClean="0"/>
              <a:t>Example</a:t>
            </a:r>
            <a:r>
              <a:rPr lang="fi-FI" dirty="0" smtClean="0"/>
              <a:t>: Reading </a:t>
            </a:r>
            <a:r>
              <a:rPr lang="fi-FI" dirty="0" err="1" smtClean="0"/>
              <a:t>from</a:t>
            </a:r>
            <a:r>
              <a:rPr lang="fi-FI" dirty="0" smtClean="0"/>
              <a:t> a </a:t>
            </a:r>
            <a:r>
              <a:rPr lang="fi-FI" dirty="0" err="1" smtClean="0"/>
              <a:t>text</a:t>
            </a:r>
            <a:r>
              <a:rPr lang="fi-FI" dirty="0" smtClean="0"/>
              <a:t> </a:t>
            </a:r>
            <a:r>
              <a:rPr lang="fi-FI" dirty="0" err="1" smtClean="0"/>
              <a:t>file</a:t>
            </a:r>
            <a:endParaRPr lang="fi-FI" dirty="0"/>
          </a:p>
        </p:txBody>
      </p:sp>
      <p:pic>
        <p:nvPicPr>
          <p:cNvPr id="3074" name="Picture 2"/>
          <p:cNvPicPr>
            <a:picLocks noChangeAspect="1" noChangeArrowheads="1"/>
          </p:cNvPicPr>
          <p:nvPr/>
        </p:nvPicPr>
        <p:blipFill>
          <a:blip r:embed="rId2" cstate="print"/>
          <a:srcRect/>
          <a:stretch>
            <a:fillRect/>
          </a:stretch>
        </p:blipFill>
        <p:spPr bwMode="auto">
          <a:xfrm>
            <a:off x="838200" y="1524000"/>
            <a:ext cx="5257800" cy="4674846"/>
          </a:xfrm>
          <a:prstGeom prst="rect">
            <a:avLst/>
          </a:prstGeom>
          <a:noFill/>
          <a:ln w="9525">
            <a:noFill/>
            <a:miter lim="800000"/>
            <a:headEnd/>
            <a:tailEnd/>
          </a:ln>
        </p:spPr>
      </p:pic>
    </p:spTree>
    <p:extLst>
      <p:ext uri="{BB962C8B-B14F-4D97-AF65-F5344CB8AC3E}">
        <p14:creationId xmlns:p14="http://schemas.microsoft.com/office/powerpoint/2010/main" val="22023604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Reading </a:t>
            </a:r>
            <a:r>
              <a:rPr lang="fi-FI" dirty="0" err="1" smtClean="0"/>
              <a:t>from</a:t>
            </a:r>
            <a:r>
              <a:rPr lang="fi-FI" dirty="0" smtClean="0"/>
              <a:t> a </a:t>
            </a:r>
            <a:r>
              <a:rPr lang="fi-FI" dirty="0" err="1" smtClean="0"/>
              <a:t>text</a:t>
            </a:r>
            <a:r>
              <a:rPr lang="fi-FI" dirty="0" smtClean="0"/>
              <a:t> </a:t>
            </a:r>
            <a:r>
              <a:rPr lang="fi-FI" dirty="0" err="1" smtClean="0"/>
              <a:t>file</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err="1" smtClean="0"/>
              <a:t>Comments</a:t>
            </a:r>
            <a:r>
              <a:rPr lang="fi-FI" dirty="0" smtClean="0"/>
              <a:t> to the </a:t>
            </a:r>
            <a:r>
              <a:rPr lang="fi-FI" dirty="0" err="1" smtClean="0"/>
              <a:t>previous</a:t>
            </a:r>
            <a:r>
              <a:rPr lang="fi-FI" dirty="0" smtClean="0"/>
              <a:t> </a:t>
            </a:r>
            <a:r>
              <a:rPr lang="fi-FI" dirty="0" err="1" smtClean="0"/>
              <a:t>example</a:t>
            </a:r>
            <a:endParaRPr lang="fi-FI" dirty="0" smtClean="0"/>
          </a:p>
          <a:p>
            <a:pPr lvl="1"/>
            <a:r>
              <a:rPr lang="fi-FI" dirty="0" smtClean="0"/>
              <a:t>The </a:t>
            </a:r>
            <a:r>
              <a:rPr lang="fi-FI" dirty="0" err="1" smtClean="0"/>
              <a:t>path</a:t>
            </a:r>
            <a:r>
              <a:rPr lang="fi-FI" dirty="0" smtClean="0"/>
              <a:t> and </a:t>
            </a:r>
            <a:r>
              <a:rPr lang="fi-FI" dirty="0" err="1" smtClean="0"/>
              <a:t>file</a:t>
            </a:r>
            <a:r>
              <a:rPr lang="fi-FI" dirty="0" smtClean="0"/>
              <a:t> </a:t>
            </a:r>
            <a:r>
              <a:rPr lang="fi-FI" dirty="0" err="1" smtClean="0"/>
              <a:t>name</a:t>
            </a:r>
            <a:r>
              <a:rPr lang="fi-FI" dirty="0" smtClean="0"/>
              <a:t> </a:t>
            </a:r>
            <a:r>
              <a:rPr lang="fi-FI" dirty="0" err="1" smtClean="0"/>
              <a:t>were</a:t>
            </a:r>
            <a:r>
              <a:rPr lang="fi-FI" dirty="0" smtClean="0"/>
              <a:t> </a:t>
            </a:r>
            <a:r>
              <a:rPr lang="fi-FI" dirty="0" err="1" smtClean="0"/>
              <a:t>hard-coded</a:t>
            </a:r>
            <a:r>
              <a:rPr lang="fi-FI" dirty="0" smtClean="0"/>
              <a:t>. </a:t>
            </a:r>
            <a:r>
              <a:rPr lang="fi-FI" dirty="0" err="1" smtClean="0"/>
              <a:t>Obviously</a:t>
            </a:r>
            <a:r>
              <a:rPr lang="fi-FI" dirty="0" smtClean="0"/>
              <a:t> </a:t>
            </a:r>
            <a:r>
              <a:rPr lang="fi-FI" dirty="0" err="1" smtClean="0"/>
              <a:t>you</a:t>
            </a:r>
            <a:r>
              <a:rPr lang="fi-FI" dirty="0" smtClean="0"/>
              <a:t> </a:t>
            </a:r>
            <a:r>
              <a:rPr lang="fi-FI" dirty="0" err="1" smtClean="0"/>
              <a:t>can</a:t>
            </a:r>
            <a:r>
              <a:rPr lang="fi-FI" dirty="0" smtClean="0"/>
              <a:t> </a:t>
            </a:r>
            <a:r>
              <a:rPr lang="fi-FI" dirty="0" err="1" smtClean="0"/>
              <a:t>ask</a:t>
            </a:r>
            <a:r>
              <a:rPr lang="fi-FI" dirty="0" smtClean="0"/>
              <a:t> the </a:t>
            </a:r>
            <a:r>
              <a:rPr lang="fi-FI" dirty="0" err="1" smtClean="0"/>
              <a:t>file</a:t>
            </a:r>
            <a:r>
              <a:rPr lang="fi-FI" dirty="0" smtClean="0"/>
              <a:t> </a:t>
            </a:r>
            <a:r>
              <a:rPr lang="fi-FI" dirty="0" err="1" smtClean="0"/>
              <a:t>name</a:t>
            </a:r>
            <a:r>
              <a:rPr lang="fi-FI" dirty="0" smtClean="0"/>
              <a:t> </a:t>
            </a:r>
            <a:r>
              <a:rPr lang="fi-FI" dirty="0" err="1" smtClean="0"/>
              <a:t>from</a:t>
            </a:r>
            <a:r>
              <a:rPr lang="fi-FI" dirty="0" smtClean="0"/>
              <a:t> the </a:t>
            </a:r>
            <a:r>
              <a:rPr lang="fi-FI" dirty="0" err="1" smtClean="0"/>
              <a:t>user</a:t>
            </a:r>
            <a:endParaRPr lang="fi-FI" dirty="0" smtClean="0"/>
          </a:p>
          <a:p>
            <a:pPr lvl="1"/>
            <a:r>
              <a:rPr lang="fi-FI" dirty="0" smtClean="0"/>
              <a:t>The </a:t>
            </a:r>
            <a:r>
              <a:rPr lang="fi-FI" dirty="0" err="1" smtClean="0"/>
              <a:t>existence</a:t>
            </a:r>
            <a:r>
              <a:rPr lang="fi-FI" dirty="0" smtClean="0"/>
              <a:t> of the </a:t>
            </a:r>
            <a:r>
              <a:rPr lang="fi-FI" dirty="0" err="1" smtClean="0"/>
              <a:t>file</a:t>
            </a:r>
            <a:r>
              <a:rPr lang="fi-FI" dirty="0" smtClean="0"/>
              <a:t> </a:t>
            </a:r>
            <a:r>
              <a:rPr lang="fi-FI" dirty="0" err="1" smtClean="0"/>
              <a:t>can</a:t>
            </a:r>
            <a:r>
              <a:rPr lang="fi-FI" dirty="0" smtClean="0"/>
              <a:t> </a:t>
            </a:r>
            <a:r>
              <a:rPr lang="fi-FI" dirty="0" err="1" smtClean="0"/>
              <a:t>be</a:t>
            </a:r>
            <a:r>
              <a:rPr lang="fi-FI" dirty="0" smtClean="0"/>
              <a:t> </a:t>
            </a:r>
            <a:r>
              <a:rPr lang="fi-FI" dirty="0" err="1" smtClean="0"/>
              <a:t>checked</a:t>
            </a:r>
            <a:r>
              <a:rPr lang="fi-FI" dirty="0" smtClean="0"/>
              <a:t> with </a:t>
            </a:r>
            <a:r>
              <a:rPr lang="fi-FI" dirty="0" err="1" smtClean="0"/>
              <a:t>method</a:t>
            </a:r>
            <a:r>
              <a:rPr lang="fi-FI" dirty="0" smtClean="0"/>
              <a:t> </a:t>
            </a:r>
            <a:r>
              <a:rPr lang="fi-FI" dirty="0" err="1" smtClean="0"/>
              <a:t>File.Exists(path</a:t>
            </a:r>
            <a:r>
              <a:rPr lang="fi-FI" dirty="0" smtClean="0"/>
              <a:t>)</a:t>
            </a:r>
          </a:p>
          <a:p>
            <a:pPr lvl="1"/>
            <a:r>
              <a:rPr lang="fi-FI" dirty="0" smtClean="0"/>
              <a:t>The </a:t>
            </a:r>
            <a:r>
              <a:rPr lang="fi-FI" dirty="0" err="1" smtClean="0"/>
              <a:t>file</a:t>
            </a:r>
            <a:r>
              <a:rPr lang="fi-FI" dirty="0" smtClean="0"/>
              <a:t> is </a:t>
            </a:r>
            <a:r>
              <a:rPr lang="fi-FI" dirty="0" err="1" smtClean="0"/>
              <a:t>opened</a:t>
            </a:r>
            <a:r>
              <a:rPr lang="fi-FI" dirty="0" smtClean="0"/>
              <a:t> with </a:t>
            </a:r>
          </a:p>
          <a:p>
            <a:pPr lvl="2"/>
            <a:r>
              <a:rPr lang="fi-FI" dirty="0" err="1" smtClean="0"/>
              <a:t>StreamReader</a:t>
            </a:r>
            <a:r>
              <a:rPr lang="fi-FI" dirty="0" smtClean="0"/>
              <a:t> </a:t>
            </a:r>
            <a:r>
              <a:rPr lang="fi-FI" dirty="0" err="1" smtClean="0"/>
              <a:t>sr</a:t>
            </a:r>
            <a:r>
              <a:rPr lang="fi-FI" dirty="0" smtClean="0"/>
              <a:t> = new </a:t>
            </a:r>
            <a:r>
              <a:rPr lang="fi-FI" dirty="0" err="1" smtClean="0"/>
              <a:t>File.OpenText(path</a:t>
            </a:r>
            <a:r>
              <a:rPr lang="fi-FI" dirty="0" smtClean="0"/>
              <a:t>);</a:t>
            </a:r>
          </a:p>
          <a:p>
            <a:pPr lvl="2"/>
            <a:r>
              <a:rPr lang="fi-FI" dirty="0" smtClean="0"/>
              <a:t>The </a:t>
            </a:r>
            <a:r>
              <a:rPr lang="fi-FI" dirty="0" err="1" smtClean="0"/>
              <a:t>file</a:t>
            </a:r>
            <a:r>
              <a:rPr lang="fi-FI" dirty="0" smtClean="0"/>
              <a:t> </a:t>
            </a:r>
            <a:r>
              <a:rPr lang="fi-FI" dirty="0" err="1" smtClean="0"/>
              <a:t>can</a:t>
            </a:r>
            <a:r>
              <a:rPr lang="fi-FI" dirty="0" smtClean="0"/>
              <a:t> </a:t>
            </a:r>
            <a:r>
              <a:rPr lang="fi-FI" dirty="0" err="1" smtClean="0"/>
              <a:t>be</a:t>
            </a:r>
            <a:r>
              <a:rPr lang="fi-FI" dirty="0" smtClean="0"/>
              <a:t> </a:t>
            </a:r>
            <a:r>
              <a:rPr lang="fi-FI" dirty="0" err="1" smtClean="0"/>
              <a:t>accessed</a:t>
            </a:r>
            <a:r>
              <a:rPr lang="fi-FI" dirty="0" smtClean="0"/>
              <a:t> </a:t>
            </a:r>
            <a:r>
              <a:rPr lang="fi-FI" dirty="0" err="1" smtClean="0"/>
              <a:t>now</a:t>
            </a:r>
            <a:r>
              <a:rPr lang="fi-FI" dirty="0" smtClean="0"/>
              <a:t> </a:t>
            </a:r>
            <a:r>
              <a:rPr lang="fi-FI" dirty="0" err="1" smtClean="0"/>
              <a:t>through</a:t>
            </a:r>
            <a:r>
              <a:rPr lang="fi-FI" dirty="0" smtClean="0"/>
              <a:t> </a:t>
            </a:r>
            <a:r>
              <a:rPr lang="fi-FI" dirty="0" err="1" smtClean="0"/>
              <a:t>variable</a:t>
            </a:r>
            <a:r>
              <a:rPr lang="fi-FI" dirty="0" smtClean="0"/>
              <a:t> ”</a:t>
            </a:r>
            <a:r>
              <a:rPr lang="fi-FI" dirty="0" err="1" smtClean="0"/>
              <a:t>sr</a:t>
            </a:r>
            <a:r>
              <a:rPr lang="fi-FI" dirty="0" smtClean="0"/>
              <a:t>”</a:t>
            </a:r>
          </a:p>
          <a:p>
            <a:pPr lvl="1"/>
            <a:r>
              <a:rPr lang="fi-FI" dirty="0" smtClean="0"/>
              <a:t>The </a:t>
            </a:r>
            <a:r>
              <a:rPr lang="fi-FI" dirty="0" err="1" smtClean="0"/>
              <a:t>file</a:t>
            </a:r>
            <a:r>
              <a:rPr lang="fi-FI" dirty="0" smtClean="0"/>
              <a:t> is </a:t>
            </a:r>
            <a:r>
              <a:rPr lang="fi-FI" dirty="0" err="1" smtClean="0"/>
              <a:t>read</a:t>
            </a:r>
            <a:r>
              <a:rPr lang="fi-FI" dirty="0" smtClean="0"/>
              <a:t> </a:t>
            </a:r>
            <a:r>
              <a:rPr lang="fi-FI" dirty="0" err="1" smtClean="0"/>
              <a:t>line-by-line</a:t>
            </a:r>
            <a:r>
              <a:rPr lang="fi-FI" dirty="0" smtClean="0"/>
              <a:t> with </a:t>
            </a:r>
            <a:r>
              <a:rPr lang="fi-FI" dirty="0" err="1" smtClean="0"/>
              <a:t>method</a:t>
            </a:r>
            <a:r>
              <a:rPr lang="fi-FI" dirty="0" smtClean="0"/>
              <a:t> </a:t>
            </a:r>
            <a:r>
              <a:rPr lang="fi-FI" dirty="0" err="1" smtClean="0"/>
              <a:t>sr.ReadLine</a:t>
            </a:r>
            <a:r>
              <a:rPr lang="fi-FI" dirty="0" smtClean="0"/>
              <a:t>(). The </a:t>
            </a:r>
            <a:r>
              <a:rPr lang="fi-FI" dirty="0" err="1" smtClean="0"/>
              <a:t>text</a:t>
            </a:r>
            <a:r>
              <a:rPr lang="fi-FI" dirty="0" smtClean="0"/>
              <a:t> in </a:t>
            </a:r>
            <a:r>
              <a:rPr lang="fi-FI" dirty="0" err="1" smtClean="0"/>
              <a:t>that</a:t>
            </a:r>
            <a:r>
              <a:rPr lang="fi-FI" dirty="0" smtClean="0"/>
              <a:t> </a:t>
            </a:r>
            <a:r>
              <a:rPr lang="fi-FI" dirty="0" err="1" smtClean="0"/>
              <a:t>line</a:t>
            </a:r>
            <a:r>
              <a:rPr lang="fi-FI" dirty="0" smtClean="0"/>
              <a:t> is </a:t>
            </a:r>
            <a:r>
              <a:rPr lang="fi-FI" dirty="0" err="1" smtClean="0"/>
              <a:t>returned</a:t>
            </a:r>
            <a:r>
              <a:rPr lang="fi-FI" dirty="0" smtClean="0"/>
              <a:t> to a </a:t>
            </a:r>
            <a:r>
              <a:rPr lang="fi-FI" dirty="0" err="1" smtClean="0"/>
              <a:t>string</a:t>
            </a:r>
            <a:r>
              <a:rPr lang="fi-FI" dirty="0" smtClean="0"/>
              <a:t> </a:t>
            </a:r>
            <a:r>
              <a:rPr lang="fi-FI" dirty="0" err="1" smtClean="0"/>
              <a:t>type</a:t>
            </a:r>
            <a:r>
              <a:rPr lang="fi-FI" dirty="0" smtClean="0"/>
              <a:t> </a:t>
            </a:r>
            <a:r>
              <a:rPr lang="fi-FI" dirty="0" err="1" smtClean="0"/>
              <a:t>variable</a:t>
            </a:r>
            <a:endParaRPr lang="fi-FI" dirty="0" smtClean="0"/>
          </a:p>
          <a:p>
            <a:pPr lvl="1"/>
            <a:endParaRPr lang="fi-FI" dirty="0" smtClean="0"/>
          </a:p>
          <a:p>
            <a:pPr lvl="1"/>
            <a:endParaRPr lang="fi-FI" dirty="0"/>
          </a:p>
        </p:txBody>
      </p:sp>
    </p:spTree>
    <p:extLst>
      <p:ext uri="{BB962C8B-B14F-4D97-AF65-F5344CB8AC3E}">
        <p14:creationId xmlns:p14="http://schemas.microsoft.com/office/powerpoint/2010/main" val="2680127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3481</TotalTime>
  <Words>6498</Words>
  <Application>Microsoft Office PowerPoint</Application>
  <PresentationFormat>On-screen Show (4:3)</PresentationFormat>
  <Paragraphs>943</Paragraphs>
  <Slides>161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161</vt:i4>
      </vt:variant>
    </vt:vector>
  </HeadingPairs>
  <TitlesOfParts>
    <vt:vector size="167" baseType="lpstr">
      <vt:lpstr>Arial</vt:lpstr>
      <vt:lpstr>Calibri</vt:lpstr>
      <vt:lpstr>Consolas</vt:lpstr>
      <vt:lpstr>Courier New</vt:lpstr>
      <vt:lpstr>Times New Roman</vt:lpstr>
      <vt:lpstr>Office Theme</vt:lpstr>
      <vt:lpstr>Basics of programming</vt:lpstr>
      <vt:lpstr>Basics of programming</vt:lpstr>
      <vt:lpstr>Tools</vt:lpstr>
      <vt:lpstr>Course material</vt:lpstr>
      <vt:lpstr>First program – Hello World!</vt:lpstr>
      <vt:lpstr>Data types</vt:lpstr>
      <vt:lpstr>Integral data types</vt:lpstr>
      <vt:lpstr>Integral data types</vt:lpstr>
      <vt:lpstr>Floating point decimal types</vt:lpstr>
      <vt:lpstr>Data types and variables</vt:lpstr>
      <vt:lpstr>Variables</vt:lpstr>
      <vt:lpstr>Variables - Example</vt:lpstr>
      <vt:lpstr>Exercises</vt:lpstr>
      <vt:lpstr>Comments</vt:lpstr>
      <vt:lpstr>Input and output in Console programs</vt:lpstr>
      <vt:lpstr>Reading the user input</vt:lpstr>
      <vt:lpstr>Reading the user input</vt:lpstr>
      <vt:lpstr>Converting the user input to a number</vt:lpstr>
      <vt:lpstr>Exercises</vt:lpstr>
      <vt:lpstr>Exercises (homework 26.9.2012)</vt:lpstr>
      <vt:lpstr>Conditional Statements if-else</vt:lpstr>
      <vt:lpstr>if - else</vt:lpstr>
      <vt:lpstr>Operators</vt:lpstr>
      <vt:lpstr>if - else</vt:lpstr>
      <vt:lpstr>Example</vt:lpstr>
      <vt:lpstr>Example</vt:lpstr>
      <vt:lpstr>AND, OR</vt:lpstr>
      <vt:lpstr>AND, OR, Negation</vt:lpstr>
      <vt:lpstr>Exercises</vt:lpstr>
      <vt:lpstr>Exercises (homework 26.9.2012)</vt:lpstr>
      <vt:lpstr>Exercises</vt:lpstr>
      <vt:lpstr>if – else if</vt:lpstr>
      <vt:lpstr>Exercises</vt:lpstr>
      <vt:lpstr>Conditional statements switch - case</vt:lpstr>
      <vt:lpstr>Switch statement</vt:lpstr>
      <vt:lpstr>Switch - case</vt:lpstr>
      <vt:lpstr>Exercises</vt:lpstr>
      <vt:lpstr>Exercises</vt:lpstr>
      <vt:lpstr>Control Statements Loops</vt:lpstr>
      <vt:lpstr>Loops</vt:lpstr>
      <vt:lpstr>While loop</vt:lpstr>
      <vt:lpstr>While loop</vt:lpstr>
      <vt:lpstr>While loop</vt:lpstr>
      <vt:lpstr>Incrementing a number</vt:lpstr>
      <vt:lpstr>Increment and decrement operators</vt:lpstr>
      <vt:lpstr>Assignment operators</vt:lpstr>
      <vt:lpstr>Assignment operators</vt:lpstr>
      <vt:lpstr>Exercise</vt:lpstr>
      <vt:lpstr>Exercise</vt:lpstr>
      <vt:lpstr>Exercise</vt:lpstr>
      <vt:lpstr>Exercises</vt:lpstr>
      <vt:lpstr>Exercises (homework 3.10.2012)</vt:lpstr>
      <vt:lpstr>Exercises (homework 3.10.2012)</vt:lpstr>
      <vt:lpstr>Exercises</vt:lpstr>
      <vt:lpstr>How to calculate the sum and average of the given numbers</vt:lpstr>
      <vt:lpstr>How to find the smallest number</vt:lpstr>
      <vt:lpstr>Exercises</vt:lpstr>
      <vt:lpstr>How to compare two strings</vt:lpstr>
      <vt:lpstr>How to compare two strings</vt:lpstr>
      <vt:lpstr>Exercise</vt:lpstr>
      <vt:lpstr>Exercise - instructions</vt:lpstr>
      <vt:lpstr>Exercise - instructions</vt:lpstr>
      <vt:lpstr>Exercise - instructions</vt:lpstr>
      <vt:lpstr>Exercise - instructions</vt:lpstr>
      <vt:lpstr>Exercises</vt:lpstr>
      <vt:lpstr>Random numbers</vt:lpstr>
      <vt:lpstr>Random numbers</vt:lpstr>
      <vt:lpstr>Random numbers</vt:lpstr>
      <vt:lpstr>Random numbers</vt:lpstr>
      <vt:lpstr>Exercise</vt:lpstr>
      <vt:lpstr>Exercise - instructions</vt:lpstr>
      <vt:lpstr>Exercise - instructions</vt:lpstr>
      <vt:lpstr>Exercise - instructions</vt:lpstr>
      <vt:lpstr>Exercise - instructions</vt:lpstr>
      <vt:lpstr>Exercise - instructions</vt:lpstr>
      <vt:lpstr>For loop</vt:lpstr>
      <vt:lpstr>For - loop</vt:lpstr>
      <vt:lpstr>For loop</vt:lpstr>
      <vt:lpstr>For loop</vt:lpstr>
      <vt:lpstr>For loop initialization</vt:lpstr>
      <vt:lpstr>For loop termination (condition)</vt:lpstr>
      <vt:lpstr>For loop</vt:lpstr>
      <vt:lpstr>For and while loops compared</vt:lpstr>
      <vt:lpstr>Exercises</vt:lpstr>
      <vt:lpstr>Exercise</vt:lpstr>
      <vt:lpstr>Exercise</vt:lpstr>
      <vt:lpstr>Exercise</vt:lpstr>
      <vt:lpstr>Instructions</vt:lpstr>
      <vt:lpstr>Exercise</vt:lpstr>
      <vt:lpstr>Files</vt:lpstr>
      <vt:lpstr>Files</vt:lpstr>
      <vt:lpstr>Writing a text file</vt:lpstr>
      <vt:lpstr>Writing a text file</vt:lpstr>
      <vt:lpstr>Exercise</vt:lpstr>
      <vt:lpstr>Exercise(1/2)</vt:lpstr>
      <vt:lpstr>Exercise (2/2)</vt:lpstr>
      <vt:lpstr>Reading from a text file</vt:lpstr>
      <vt:lpstr>Example: Reading from a text file</vt:lpstr>
      <vt:lpstr>Reading from a text file</vt:lpstr>
      <vt:lpstr>Exercise 1</vt:lpstr>
      <vt:lpstr>Exercise 1 - Instructions</vt:lpstr>
      <vt:lpstr>Exercise 1 - Instructions</vt:lpstr>
      <vt:lpstr>Exercise 1 - Instructions</vt:lpstr>
      <vt:lpstr>Exercise 1</vt:lpstr>
      <vt:lpstr>Exercise 2</vt:lpstr>
      <vt:lpstr>Arrays</vt:lpstr>
      <vt:lpstr>Arrays</vt:lpstr>
      <vt:lpstr>Arrays</vt:lpstr>
      <vt:lpstr>Arrays</vt:lpstr>
      <vt:lpstr>Arrays</vt:lpstr>
      <vt:lpstr>Arrays</vt:lpstr>
      <vt:lpstr>Arrays</vt:lpstr>
      <vt:lpstr>Arrays</vt:lpstr>
      <vt:lpstr>Declaring an array</vt:lpstr>
      <vt:lpstr>Array initialization</vt:lpstr>
      <vt:lpstr>Example</vt:lpstr>
      <vt:lpstr>Example</vt:lpstr>
      <vt:lpstr>Sorting an array</vt:lpstr>
      <vt:lpstr>Exercises 1 and 2</vt:lpstr>
      <vt:lpstr>Exercises 3</vt:lpstr>
      <vt:lpstr>Exercises 4</vt:lpstr>
      <vt:lpstr>Exercise 5</vt:lpstr>
      <vt:lpstr>Exercise 5 - Instructions</vt:lpstr>
      <vt:lpstr>Exercise 5 - Instructions</vt:lpstr>
      <vt:lpstr>Exercise 5 - Instructions</vt:lpstr>
      <vt:lpstr>Exercise 5 - Instructions</vt:lpstr>
      <vt:lpstr>Exercise 6</vt:lpstr>
      <vt:lpstr>Exercise 6 - Instructions</vt:lpstr>
      <vt:lpstr>Exercise 6 - Instructions</vt:lpstr>
      <vt:lpstr>Exercise 6 - Instructions</vt:lpstr>
      <vt:lpstr>Exercise 6 - Instructions</vt:lpstr>
      <vt:lpstr>Exercise 7 (Advanced)</vt:lpstr>
      <vt:lpstr>Exercise 8 (Advanced)</vt:lpstr>
      <vt:lpstr>Instructions</vt:lpstr>
      <vt:lpstr>NMEA DATA example</vt:lpstr>
      <vt:lpstr>PowerPoint Presentation</vt:lpstr>
      <vt:lpstr>Methods</vt:lpstr>
      <vt:lpstr>Links</vt:lpstr>
      <vt:lpstr>Introduction to Functions (Methods)</vt:lpstr>
      <vt:lpstr>Advantages of methods</vt:lpstr>
      <vt:lpstr>methods</vt:lpstr>
      <vt:lpstr>method Definition</vt:lpstr>
      <vt:lpstr>method Definition</vt:lpstr>
      <vt:lpstr>method Call</vt:lpstr>
      <vt:lpstr>Example:</vt:lpstr>
      <vt:lpstr>method Parameters</vt:lpstr>
      <vt:lpstr>PowerPoint Presentation</vt:lpstr>
      <vt:lpstr>method Type</vt:lpstr>
      <vt:lpstr>method Type</vt:lpstr>
      <vt:lpstr>method Return Value</vt:lpstr>
      <vt:lpstr>method Returning no Value</vt:lpstr>
      <vt:lpstr>Return Type void </vt:lpstr>
      <vt:lpstr>Exercises</vt:lpstr>
      <vt:lpstr>Exercise</vt:lpstr>
      <vt:lpstr>Exercises</vt:lpstr>
      <vt:lpstr>Exercise 5</vt:lpstr>
      <vt:lpstr>Exercise 6</vt:lpstr>
      <vt:lpstr>Exercises</vt:lpstr>
      <vt:lpstr>Exercises</vt:lpstr>
      <vt:lpstr>Windows Forms</vt:lpstr>
      <vt:lpstr>Advanced Excercises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dc:title>
  <dc:creator/>
  <cp:lastModifiedBy>Mäkelä, Petteri</cp:lastModifiedBy>
  <cp:revision>269</cp:revision>
  <dcterms:created xsi:type="dcterms:W3CDTF">2006-08-16T00:00:00Z</dcterms:created>
  <dcterms:modified xsi:type="dcterms:W3CDTF">2014-09-26T09:29:09Z</dcterms:modified>
</cp:coreProperties>
</file>