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73" r:id="rId8"/>
    <p:sldId id="262" r:id="rId9"/>
    <p:sldId id="274" r:id="rId10"/>
    <p:sldId id="263" r:id="rId11"/>
    <p:sldId id="265" r:id="rId12"/>
    <p:sldId id="269" r:id="rId13"/>
    <p:sldId id="270" r:id="rId14"/>
    <p:sldId id="266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eational_pattern" TargetMode="External"/><Relationship Id="rId7" Type="http://schemas.openxmlformats.org/officeDocument/2006/relationships/hyperlink" Target="http://en.wikipedia.org/wiki/Factory_(object-oriented_programming)" TargetMode="External"/><Relationship Id="rId2" Type="http://schemas.openxmlformats.org/officeDocument/2006/relationships/hyperlink" Target="http://en.wikipedia.org/wiki/Class-based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onstructor_(object-oriented_programming)" TargetMode="External"/><Relationship Id="rId5" Type="http://schemas.openxmlformats.org/officeDocument/2006/relationships/hyperlink" Target="http://en.wikipedia.org/wiki/Class_(computer_science)" TargetMode="External"/><Relationship Id="rId4" Type="http://schemas.openxmlformats.org/officeDocument/2006/relationships/hyperlink" Target="http://en.wikipedia.org/wiki/Object_cre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bstraction_layer" TargetMode="External"/><Relationship Id="rId2" Type="http://schemas.openxmlformats.org/officeDocument/2006/relationships/hyperlink" Target="http://en.wikipedia.org/wiki/Design_pattern_(computer_scienc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Service_locator_pattern" TargetMode="External"/><Relationship Id="rId4" Type="http://schemas.openxmlformats.org/officeDocument/2006/relationships/hyperlink" Target="http://en.wikipedia.org/wiki/Service_locator_pattern#cite_note-1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ervice_(systems_architecture)" TargetMode="External"/><Relationship Id="rId13" Type="http://schemas.openxmlformats.org/officeDocument/2006/relationships/hyperlink" Target="http://en.wikipedia.org/wiki/Object_(computer_science)" TargetMode="External"/><Relationship Id="rId3" Type="http://schemas.openxmlformats.org/officeDocument/2006/relationships/hyperlink" Target="http://en.wikipedia.org/wiki/Software_design_pattern" TargetMode="External"/><Relationship Id="rId7" Type="http://schemas.openxmlformats.org/officeDocument/2006/relationships/hyperlink" Target="http://en.wikipedia.org/wiki/Control_flow" TargetMode="External"/><Relationship Id="rId12" Type="http://schemas.openxmlformats.org/officeDocument/2006/relationships/hyperlink" Target="http://en.wikipedia.org/wiki/Coupling_(computer_programming)" TargetMode="External"/><Relationship Id="rId17" Type="http://schemas.openxmlformats.org/officeDocument/2006/relationships/hyperlink" Target="http://en.wikipedia.org/wiki/Dependency_injection" TargetMode="External"/><Relationship Id="rId2" Type="http://schemas.openxmlformats.org/officeDocument/2006/relationships/hyperlink" Target="http://en.wikipedia.org/wiki/Software_engineering" TargetMode="External"/><Relationship Id="rId16" Type="http://schemas.openxmlformats.org/officeDocument/2006/relationships/hyperlink" Target="http://en.wikipedia.org/wiki/Construc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oftware_framework" TargetMode="External"/><Relationship Id="rId11" Type="http://schemas.openxmlformats.org/officeDocument/2006/relationships/hyperlink" Target="http://en.wikipedia.org/wiki/Loosely_coupled" TargetMode="External"/><Relationship Id="rId5" Type="http://schemas.openxmlformats.org/officeDocument/2006/relationships/hyperlink" Target="http://en.wikipedia.org/wiki/Software_libraries" TargetMode="External"/><Relationship Id="rId15" Type="http://schemas.openxmlformats.org/officeDocument/2006/relationships/hyperlink" Target="http://en.wikipedia.org/wiki/Interface" TargetMode="External"/><Relationship Id="rId10" Type="http://schemas.openxmlformats.org/officeDocument/2006/relationships/hyperlink" Target="http://en.wikipedia.org/wiki/Dependency_inversion_principle" TargetMode="External"/><Relationship Id="rId4" Type="http://schemas.openxmlformats.org/officeDocument/2006/relationships/hyperlink" Target="http://en.wikipedia.org/wiki/Inversion_of_control" TargetMode="External"/><Relationship Id="rId9" Type="http://schemas.openxmlformats.org/officeDocument/2006/relationships/hyperlink" Target="http://en.wikipedia.org/wiki/Modular_programming" TargetMode="External"/><Relationship Id="rId14" Type="http://schemas.openxmlformats.org/officeDocument/2006/relationships/hyperlink" Target="http://en.wikipedia.org/wiki/Setter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and DI with </a:t>
            </a:r>
            <a:r>
              <a:rPr lang="en-US" dirty="0" err="1"/>
              <a:t>Ninject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 – Inversion of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332" y="4648200"/>
            <a:ext cx="2153335" cy="21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the core of most .NET </a:t>
            </a:r>
            <a:r>
              <a:rPr lang="en-US" dirty="0" err="1" smtClean="0"/>
              <a:t>IoC</a:t>
            </a:r>
            <a:r>
              <a:rPr lang="en-US" dirty="0" smtClean="0"/>
              <a:t> containers</a:t>
            </a:r>
          </a:p>
          <a:p>
            <a:endParaRPr lang="en-US" dirty="0" smtClean="0"/>
          </a:p>
          <a:p>
            <a:r>
              <a:rPr lang="en-US" dirty="0" smtClean="0"/>
              <a:t>Get rid of “new” – new is evil</a:t>
            </a:r>
          </a:p>
          <a:p>
            <a:pPr lvl="1"/>
            <a:r>
              <a:rPr lang="en-US" dirty="0" smtClean="0"/>
              <a:t>New needs to know implementation</a:t>
            </a:r>
          </a:p>
          <a:p>
            <a:pPr lvl="1"/>
            <a:r>
              <a:rPr lang="en-US" dirty="0" smtClean="0"/>
              <a:t>You are now dependent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Creation of objects is inverted</a:t>
            </a:r>
          </a:p>
          <a:p>
            <a:pPr lvl="1"/>
            <a:r>
              <a:rPr lang="en-US" dirty="0" smtClean="0"/>
              <a:t>It is created outside the using class</a:t>
            </a:r>
          </a:p>
          <a:p>
            <a:pPr lvl="1"/>
            <a:endParaRPr lang="en-US" dirty="0"/>
          </a:p>
          <a:p>
            <a:r>
              <a:rPr lang="en-US" dirty="0" err="1" smtClean="0"/>
              <a:t>IoC</a:t>
            </a:r>
            <a:r>
              <a:rPr lang="en-US" dirty="0" smtClean="0"/>
              <a:t> container is an implementation of the Factory pattern</a:t>
            </a:r>
          </a:p>
          <a:p>
            <a:pPr lvl="1"/>
            <a:r>
              <a:rPr lang="en-US" dirty="0" smtClean="0"/>
              <a:t>Except even the factory can be substituted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2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implementations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Factory pattern</a:t>
            </a:r>
          </a:p>
          <a:p>
            <a:pPr lvl="1"/>
            <a:r>
              <a:rPr lang="en-US" dirty="0"/>
              <a:t>In </a:t>
            </a:r>
            <a:r>
              <a:rPr lang="en-US" dirty="0">
                <a:hlinkClick r:id="rId2" tooltip="Class-based programming"/>
              </a:rPr>
              <a:t>class-based programming</a:t>
            </a:r>
            <a:r>
              <a:rPr lang="en-US" dirty="0"/>
              <a:t>, the </a:t>
            </a:r>
            <a:r>
              <a:rPr lang="en-US" b="1" dirty="0"/>
              <a:t>factory method pattern</a:t>
            </a:r>
            <a:r>
              <a:rPr lang="en-US" dirty="0"/>
              <a:t> is a </a:t>
            </a:r>
            <a:r>
              <a:rPr lang="en-US" dirty="0">
                <a:hlinkClick r:id="rId3" tooltip="Creational pattern"/>
              </a:rPr>
              <a:t>creational pattern</a:t>
            </a:r>
            <a:r>
              <a:rPr lang="en-US" dirty="0"/>
              <a:t> which uses factory methods to deal with the problem of </a:t>
            </a:r>
            <a:r>
              <a:rPr lang="en-US" dirty="0">
                <a:hlinkClick r:id="rId4" tooltip="Object creation"/>
              </a:rPr>
              <a:t>creating objects</a:t>
            </a:r>
            <a:r>
              <a:rPr lang="en-US" dirty="0"/>
              <a:t> without specifying the </a:t>
            </a:r>
            <a:r>
              <a:rPr lang="en-US" dirty="0" err="1"/>
              <a:t>exact</a:t>
            </a:r>
            <a:r>
              <a:rPr lang="en-US" dirty="0" err="1">
                <a:hlinkClick r:id="rId5" tooltip="Class (computer science)"/>
              </a:rPr>
              <a:t>class</a:t>
            </a:r>
            <a:r>
              <a:rPr lang="en-US" dirty="0"/>
              <a:t> of object that will be created. This is done by creating objects via calling a factory method—either specified in an interface and implemented by child classes, or implemented in a base class and optionally overridden by derived classes—rather than by calling a </a:t>
            </a:r>
            <a:r>
              <a:rPr lang="en-US" dirty="0">
                <a:hlinkClick r:id="rId6" tooltip="Constructor (object-oriented programming)"/>
              </a:rPr>
              <a:t>constructor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http://en.wikipedia.org/wiki/Factory_%</a:t>
            </a:r>
            <a:r>
              <a:rPr lang="en-US" dirty="0" smtClean="0">
                <a:hlinkClick r:id="rId7"/>
              </a:rPr>
              <a:t>28object-oriented_programming%29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implementations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Locator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service locator pattern</a:t>
            </a:r>
            <a:r>
              <a:rPr lang="en-US" dirty="0"/>
              <a:t> is a </a:t>
            </a:r>
            <a:r>
              <a:rPr lang="en-US" dirty="0">
                <a:hlinkClick r:id="rId2" tooltip="Design pattern (computer science)"/>
              </a:rPr>
              <a:t>design pattern</a:t>
            </a:r>
            <a:r>
              <a:rPr lang="en-US" dirty="0"/>
              <a:t> used in software development to encapsulate the processes involved in obtaining a service with a strong </a:t>
            </a:r>
            <a:r>
              <a:rPr lang="en-US" dirty="0">
                <a:hlinkClick r:id="rId3" tooltip="Abstraction layer"/>
              </a:rPr>
              <a:t>abstraction layer</a:t>
            </a:r>
            <a:r>
              <a:rPr lang="en-US" dirty="0"/>
              <a:t>. This pattern uses a central registry known as the "service locator", which on request returns the information necessary to perform a certain task.</a:t>
            </a:r>
            <a:r>
              <a:rPr lang="en-US" baseline="30000" dirty="0">
                <a:hlinkClick r:id="rId4"/>
              </a:rPr>
              <a:t>[1</a:t>
            </a:r>
            <a:r>
              <a:rPr lang="en-US" baseline="30000" dirty="0" smtClean="0">
                <a:hlinkClick r:id="rId4"/>
              </a:rPr>
              <a:t>]</a:t>
            </a:r>
            <a:endParaRPr lang="en-US" baseline="30000" dirty="0" smtClean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en.wikipedia.org/wiki/Service_locator_pattern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9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Implementations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/>
              <a:t>In </a:t>
            </a:r>
            <a:r>
              <a:rPr lang="en-US" dirty="0">
                <a:hlinkClick r:id="rId2" tooltip="Software engineering"/>
              </a:rPr>
              <a:t>software engineering</a:t>
            </a:r>
            <a:r>
              <a:rPr lang="en-US" dirty="0"/>
              <a:t>, </a:t>
            </a:r>
            <a:r>
              <a:rPr lang="en-US" b="1" dirty="0"/>
              <a:t>dependency injection</a:t>
            </a:r>
            <a:r>
              <a:rPr lang="en-US" dirty="0"/>
              <a:t> is a </a:t>
            </a:r>
            <a:r>
              <a:rPr lang="en-US" dirty="0">
                <a:hlinkClick r:id="rId3" tooltip="Software design pattern"/>
              </a:rPr>
              <a:t>software design pattern</a:t>
            </a:r>
            <a:r>
              <a:rPr lang="en-US" dirty="0"/>
              <a:t> that implements </a:t>
            </a:r>
            <a:r>
              <a:rPr lang="en-US" dirty="0">
                <a:hlinkClick r:id="rId4" tooltip="Inversion of control"/>
              </a:rPr>
              <a:t>inversion of control</a:t>
            </a:r>
            <a:r>
              <a:rPr lang="en-US" dirty="0"/>
              <a:t> for </a:t>
            </a:r>
            <a:r>
              <a:rPr lang="en-US" dirty="0">
                <a:hlinkClick r:id="rId5" tooltip="Software libraries"/>
              </a:rPr>
              <a:t>software libraries</a:t>
            </a:r>
            <a:r>
              <a:rPr lang="en-US" dirty="0"/>
              <a:t>, where the caller delegates to an external </a:t>
            </a:r>
            <a:r>
              <a:rPr lang="en-US" dirty="0">
                <a:hlinkClick r:id="rId6" tooltip="Software framework"/>
              </a:rPr>
              <a:t>framework</a:t>
            </a:r>
            <a:r>
              <a:rPr lang="en-US" dirty="0"/>
              <a:t> the </a:t>
            </a:r>
            <a:r>
              <a:rPr lang="en-US" dirty="0">
                <a:hlinkClick r:id="rId7" tooltip="Control flow"/>
              </a:rPr>
              <a:t>control flow</a:t>
            </a:r>
            <a:r>
              <a:rPr lang="en-US" dirty="0"/>
              <a:t> of discovering and importing </a:t>
            </a:r>
            <a:r>
              <a:rPr lang="en-US" dirty="0" err="1"/>
              <a:t>a</a:t>
            </a:r>
            <a:r>
              <a:rPr lang="en-US" dirty="0" err="1">
                <a:hlinkClick r:id="rId8" tooltip="Service (systems architecture)"/>
              </a:rPr>
              <a:t>service</a:t>
            </a:r>
            <a:r>
              <a:rPr lang="en-US" dirty="0"/>
              <a:t> or </a:t>
            </a:r>
            <a:r>
              <a:rPr lang="en-US" dirty="0">
                <a:hlinkClick r:id="rId9" tooltip="Modular programming"/>
              </a:rPr>
              <a:t>software module</a:t>
            </a:r>
            <a:r>
              <a:rPr lang="en-US" dirty="0"/>
              <a:t>. Dependency injection allows a program design to follow the </a:t>
            </a:r>
            <a:r>
              <a:rPr lang="en-US" dirty="0">
                <a:hlinkClick r:id="rId10" tooltip="Dependency inversion principle"/>
              </a:rPr>
              <a:t>dependency inversion principle</a:t>
            </a:r>
            <a:r>
              <a:rPr lang="en-US" dirty="0"/>
              <a:t> where modules are </a:t>
            </a:r>
            <a:r>
              <a:rPr lang="en-US" dirty="0">
                <a:hlinkClick r:id="rId11" tooltip="Loosely coupled"/>
              </a:rPr>
              <a:t>loosely coupled</a:t>
            </a:r>
            <a:r>
              <a:rPr lang="en-US" dirty="0"/>
              <a:t>. With dependency injection, the client part of a program which uses a module or service doesn't need to know all its details, and typically the module can be replaced by another one of similar characteristics without altering the client.</a:t>
            </a:r>
          </a:p>
          <a:p>
            <a:pPr lvl="1"/>
            <a:r>
              <a:rPr lang="en-US" dirty="0"/>
              <a:t>An injection is the passing of a </a:t>
            </a:r>
            <a:r>
              <a:rPr lang="en-US" dirty="0">
                <a:hlinkClick r:id="rId12" tooltip="Coupling (computer programming)"/>
              </a:rPr>
              <a:t>dependency</a:t>
            </a:r>
            <a:r>
              <a:rPr lang="en-US" dirty="0"/>
              <a:t> (a service) to a dependent </a:t>
            </a:r>
            <a:r>
              <a:rPr lang="en-US" dirty="0">
                <a:hlinkClick r:id="rId13" tooltip="Object (computer science)"/>
              </a:rPr>
              <a:t>object</a:t>
            </a:r>
            <a:r>
              <a:rPr lang="en-US" dirty="0"/>
              <a:t> (a client). The service is made part of the client's state. Passing the service to the client, rather than allowing a client to build or find the service, is the fundamental requirement of the pattern.</a:t>
            </a:r>
          </a:p>
          <a:p>
            <a:pPr lvl="1"/>
            <a:r>
              <a:rPr lang="en-US" dirty="0"/>
              <a:t>There are three common forms of dependency injection: </a:t>
            </a:r>
            <a:r>
              <a:rPr lang="en-US" dirty="0">
                <a:hlinkClick r:id="rId14" tooltip="Setter"/>
              </a:rPr>
              <a:t>setter</a:t>
            </a:r>
            <a:r>
              <a:rPr lang="en-US" dirty="0"/>
              <a:t>-, </a:t>
            </a:r>
            <a:r>
              <a:rPr lang="en-US" dirty="0">
                <a:hlinkClick r:id="rId15" tooltip="Interface"/>
              </a:rPr>
              <a:t>interface</a:t>
            </a:r>
            <a:r>
              <a:rPr lang="en-US" dirty="0"/>
              <a:t>- and </a:t>
            </a:r>
            <a:r>
              <a:rPr lang="en-US" dirty="0">
                <a:hlinkClick r:id="rId16" tooltip="Constructor"/>
              </a:rPr>
              <a:t>constructor</a:t>
            </a:r>
            <a:r>
              <a:rPr lang="en-US" dirty="0"/>
              <a:t>-based injection, where the responsibility of injecting the dependency lies upon the client, the service or the constructor method respectively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17"/>
              </a:rPr>
              <a:t>http://</a:t>
            </a:r>
            <a:r>
              <a:rPr lang="en-US" dirty="0" smtClean="0">
                <a:hlinkClick r:id="rId17"/>
              </a:rPr>
              <a:t>en.wikipedia.org/wiki/Dependency_injection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0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code still needs to “get” objects</a:t>
            </a:r>
          </a:p>
          <a:p>
            <a:r>
              <a:rPr lang="en-US" dirty="0" smtClean="0"/>
              <a:t>I would prefer that I be given the objects so I don’t have to create them</a:t>
            </a:r>
          </a:p>
          <a:p>
            <a:endParaRPr lang="en-US" dirty="0"/>
          </a:p>
          <a:p>
            <a:r>
              <a:rPr lang="en-US" dirty="0" smtClean="0"/>
              <a:t>This is solved by Injection – module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5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lets us invert taking away the creation of objects</a:t>
            </a:r>
          </a:p>
          <a:p>
            <a:r>
              <a:rPr lang="en-US" dirty="0" smtClean="0"/>
              <a:t>By using an interface we don’t need to worry about the implementation</a:t>
            </a:r>
          </a:p>
          <a:p>
            <a:r>
              <a:rPr lang="en-US" dirty="0" smtClean="0"/>
              <a:t>Generally leverages factories</a:t>
            </a:r>
          </a:p>
          <a:p>
            <a:r>
              <a:rPr lang="en-US" dirty="0" smtClean="0"/>
              <a:t>But even knowing about factories is too much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Inversion of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pattern of Dependency Management</a:t>
            </a:r>
          </a:p>
          <a:p>
            <a:endParaRPr lang="en-US" dirty="0" smtClean="0"/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Control over interfaces between two components</a:t>
            </a:r>
          </a:p>
          <a:p>
            <a:pPr lvl="1"/>
            <a:r>
              <a:rPr lang="en-US" dirty="0" smtClean="0"/>
              <a:t>Control over the flow of an application</a:t>
            </a:r>
          </a:p>
          <a:p>
            <a:pPr lvl="1"/>
            <a:r>
              <a:rPr lang="en-US" dirty="0" smtClean="0"/>
              <a:t>Control over dependency creation and binding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314" y="4713659"/>
            <a:ext cx="24574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want to decouple your classes from their dependencies so that the dependencies can be replaced or updated with minimal or no changes to your classes' source code.</a:t>
            </a:r>
          </a:p>
          <a:p>
            <a:r>
              <a:rPr lang="en-US" dirty="0"/>
              <a:t>You want to write classes that depend on classes whose concrete implementations are not known at compile time.</a:t>
            </a:r>
          </a:p>
          <a:p>
            <a:r>
              <a:rPr lang="en-US" dirty="0"/>
              <a:t>You want to test your classes in isolation, without using the dependencies.</a:t>
            </a:r>
          </a:p>
          <a:p>
            <a:r>
              <a:rPr lang="en-US" dirty="0"/>
              <a:t>You want to decouple your classes from being responsible for locating and managing the lifetime of dependencies.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1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vs DIP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IoC</a:t>
            </a:r>
            <a:r>
              <a:rPr lang="en-US" dirty="0" smtClean="0"/>
              <a:t> is an implementation of DIP</a:t>
            </a:r>
          </a:p>
          <a:p>
            <a:r>
              <a:rPr lang="en-US" dirty="0" smtClean="0"/>
              <a:t>Many implementations of </a:t>
            </a:r>
            <a:r>
              <a:rPr lang="en-US" dirty="0" err="1" smtClean="0"/>
              <a:t>IoC</a:t>
            </a:r>
            <a:r>
              <a:rPr lang="en-US" dirty="0" smtClean="0"/>
              <a:t> / DIP</a:t>
            </a:r>
          </a:p>
          <a:p>
            <a:pPr lvl="1"/>
            <a:r>
              <a:rPr lang="en-US" dirty="0" smtClean="0"/>
              <a:t>Unity, Castle, </a:t>
            </a:r>
            <a:r>
              <a:rPr lang="en-US" dirty="0" err="1" smtClean="0"/>
              <a:t>Ninject</a:t>
            </a:r>
            <a:r>
              <a:rPr lang="en-US" dirty="0" smtClean="0"/>
              <a:t>, </a:t>
            </a:r>
            <a:r>
              <a:rPr lang="en-US" dirty="0" err="1" smtClean="0"/>
              <a:t>StructureMap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Flattening of hierarchy through interfaces</a:t>
            </a:r>
          </a:p>
          <a:p>
            <a:r>
              <a:rPr lang="en-US" dirty="0" smtClean="0"/>
              <a:t>Removal of dependency on physical implementation</a:t>
            </a:r>
          </a:p>
          <a:p>
            <a:r>
              <a:rPr lang="en-US" dirty="0" smtClean="0"/>
              <a:t>Rules engine for deciding </a:t>
            </a:r>
          </a:p>
          <a:p>
            <a:pPr lvl="1"/>
            <a:r>
              <a:rPr lang="en-US" dirty="0" smtClean="0"/>
              <a:t>which implementations are used</a:t>
            </a:r>
          </a:p>
          <a:p>
            <a:pPr lvl="1"/>
            <a:r>
              <a:rPr lang="en-US" dirty="0" smtClean="0"/>
              <a:t>And how object lifetimes are managed</a:t>
            </a:r>
          </a:p>
        </p:txBody>
      </p:sp>
    </p:spTree>
    <p:extLst>
      <p:ext uri="{BB962C8B-B14F-4D97-AF65-F5344CB8AC3E}">
        <p14:creationId xmlns:p14="http://schemas.microsoft.com/office/powerpoint/2010/main" val="16387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Control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inversion</a:t>
            </a:r>
          </a:p>
          <a:p>
            <a:r>
              <a:rPr lang="en-US" dirty="0" smtClean="0"/>
              <a:t>Flow inversion</a:t>
            </a:r>
          </a:p>
          <a:p>
            <a:r>
              <a:rPr lang="en-US" dirty="0" smtClean="0"/>
              <a:t>Creation inversion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rule: Move implementation behind interfaces</a:t>
            </a:r>
          </a:p>
          <a:p>
            <a:pPr lvl="1"/>
            <a:r>
              <a:rPr lang="en-US" dirty="0" smtClean="0"/>
              <a:t>Don’t create an interface is there is only one implementation</a:t>
            </a:r>
          </a:p>
          <a:p>
            <a:r>
              <a:rPr lang="en-US" dirty="0" smtClean="0"/>
              <a:t>There is a provider model that gives implementations</a:t>
            </a:r>
          </a:p>
          <a:p>
            <a:pPr lvl="1"/>
            <a:r>
              <a:rPr lang="en-US" dirty="0" smtClean="0"/>
              <a:t>Allows substitution of implementation</a:t>
            </a:r>
          </a:p>
          <a:p>
            <a:r>
              <a:rPr lang="en-US" dirty="0" smtClean="0"/>
              <a:t>User of a services does not know of any of the implementations</a:t>
            </a:r>
          </a:p>
          <a:p>
            <a:pPr lvl="1"/>
            <a:r>
              <a:rPr lang="en-US" dirty="0" smtClean="0"/>
              <a:t>Hence, it is not in control.  Control has been inverted to the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2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Interface Inversion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100262"/>
            <a:ext cx="331470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2771775"/>
            <a:ext cx="3228975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5" y="4233863"/>
            <a:ext cx="3200400" cy="1285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675" y="5610226"/>
            <a:ext cx="3467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4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 vs event driven programs</a:t>
            </a:r>
          </a:p>
          <a:p>
            <a:r>
              <a:rPr lang="en-US" dirty="0" smtClean="0"/>
              <a:t>Command line vs GUI</a:t>
            </a:r>
          </a:p>
          <a:p>
            <a:r>
              <a:rPr lang="en-US" dirty="0" smtClean="0"/>
              <a:t>Also, dynamic substitution of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7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vs GUI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6" y="1521620"/>
            <a:ext cx="4269694" cy="2100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25" y="3433762"/>
            <a:ext cx="29813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2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418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IoC and DI with Ninject</vt:lpstr>
      <vt:lpstr>What is Inversion of Control?</vt:lpstr>
      <vt:lpstr>Forces</vt:lpstr>
      <vt:lpstr>IoC vs DIP</vt:lpstr>
      <vt:lpstr>Types of Control Inversion</vt:lpstr>
      <vt:lpstr>Interface Inversion</vt:lpstr>
      <vt:lpstr>Sequence of Interface Inversion</vt:lpstr>
      <vt:lpstr>Flow inversion</vt:lpstr>
      <vt:lpstr>Command Line vs GUI</vt:lpstr>
      <vt:lpstr>Creation inversion</vt:lpstr>
      <vt:lpstr>IoC implementations (1)</vt:lpstr>
      <vt:lpstr>IoC implementations (2)</vt:lpstr>
      <vt:lpstr>IoC Implementations (3)</vt:lpstr>
      <vt:lpstr>Issues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21</cp:revision>
  <dcterms:created xsi:type="dcterms:W3CDTF">2015-01-10T19:36:15Z</dcterms:created>
  <dcterms:modified xsi:type="dcterms:W3CDTF">2015-02-02T17:44:17Z</dcterms:modified>
</cp:coreProperties>
</file>