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55EA-79F7-48B6-8503-362178FB802C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ADE1-5E56-4269-8B30-7E07A74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ORM’s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 the ORM’s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ORM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5020"/>
          </a:xfrm>
        </p:spPr>
        <p:txBody>
          <a:bodyPr/>
          <a:lstStyle/>
          <a:p>
            <a:r>
              <a:rPr lang="en-US" dirty="0" smtClean="0"/>
              <a:t>I need to get my objects into the database</a:t>
            </a:r>
            <a:endParaRPr lang="en-US" dirty="0"/>
          </a:p>
        </p:txBody>
      </p:sp>
      <p:grpSp>
        <p:nvGrpSpPr>
          <p:cNvPr id="4" name="群組 20"/>
          <p:cNvGrpSpPr/>
          <p:nvPr/>
        </p:nvGrpSpPr>
        <p:grpSpPr>
          <a:xfrm>
            <a:off x="586620" y="3312367"/>
            <a:ext cx="7928730" cy="2417216"/>
            <a:chOff x="1142976" y="4429132"/>
            <a:chExt cx="5429288" cy="1655216"/>
          </a:xfrm>
        </p:grpSpPr>
        <p:sp>
          <p:nvSpPr>
            <p:cNvPr id="5" name="橢圓 3"/>
            <p:cNvSpPr/>
            <p:nvPr/>
          </p:nvSpPr>
          <p:spPr>
            <a:xfrm>
              <a:off x="1571604" y="4643446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6" name="橢圓 6"/>
            <p:cNvSpPr/>
            <p:nvPr/>
          </p:nvSpPr>
          <p:spPr>
            <a:xfrm>
              <a:off x="1142976" y="5143512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7" name="橢圓 7"/>
            <p:cNvSpPr/>
            <p:nvPr/>
          </p:nvSpPr>
          <p:spPr>
            <a:xfrm>
              <a:off x="2000232" y="5143512"/>
              <a:ext cx="571504" cy="35719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15000"/>
                    <a:satMod val="180000"/>
                  </a:srgbClr>
                </a:gs>
                <a:gs pos="50000">
                  <a:srgbClr val="F79646">
                    <a:shade val="45000"/>
                    <a:satMod val="170000"/>
                  </a:srgbClr>
                </a:gs>
                <a:gs pos="70000">
                  <a:srgbClr val="F79646">
                    <a:tint val="99000"/>
                    <a:shade val="65000"/>
                    <a:satMod val="155000"/>
                  </a:srgbClr>
                </a:gs>
                <a:gs pos="100000">
                  <a:srgbClr val="F7964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F79646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8" name="流程圖: 磁碟 8"/>
            <p:cNvSpPr/>
            <p:nvPr/>
          </p:nvSpPr>
          <p:spPr>
            <a:xfrm>
              <a:off x="5572132" y="4429132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9" name="流程圖: 磁碟 9"/>
            <p:cNvSpPr/>
            <p:nvPr/>
          </p:nvSpPr>
          <p:spPr>
            <a:xfrm>
              <a:off x="5143504" y="4857760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0" name="流程圖: 磁碟 10"/>
            <p:cNvSpPr/>
            <p:nvPr/>
          </p:nvSpPr>
          <p:spPr>
            <a:xfrm>
              <a:off x="5929322" y="4929198"/>
              <a:ext cx="642942" cy="714380"/>
            </a:xfrm>
            <a:prstGeom prst="flowChartMagneticDisk">
              <a:avLst/>
            </a:prstGeom>
            <a:gradFill rotWithShape="1">
              <a:gsLst>
                <a:gs pos="0">
                  <a:srgbClr val="9BBB59">
                    <a:shade val="15000"/>
                    <a:satMod val="180000"/>
                  </a:srgbClr>
                </a:gs>
                <a:gs pos="50000">
                  <a:srgbClr val="9BBB59">
                    <a:shade val="45000"/>
                    <a:satMod val="170000"/>
                  </a:srgbClr>
                </a:gs>
                <a:gs pos="70000">
                  <a:srgbClr val="9BBB59">
                    <a:tint val="99000"/>
                    <a:shade val="65000"/>
                    <a:satMod val="155000"/>
                  </a:srgbClr>
                </a:gs>
                <a:gs pos="100000">
                  <a:srgbClr val="9BBB5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solidFill>
                <a:sysClr val="window" lastClr="FFFFFF"/>
              </a:solidFill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rgbClr val="9BBB59">
                  <a:satMod val="3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1" name="左-右雙向箭號 11"/>
            <p:cNvSpPr/>
            <p:nvPr/>
          </p:nvSpPr>
          <p:spPr>
            <a:xfrm>
              <a:off x="3000364" y="4786322"/>
              <a:ext cx="1643074" cy="714380"/>
            </a:xfrm>
            <a:prstGeom prst="leftRightArrow">
              <a:avLst/>
            </a:prstGeom>
            <a:gradFill rotWithShape="1">
              <a:gsLst>
                <a:gs pos="0">
                  <a:srgbClr val="4BACC6">
                    <a:tint val="62000"/>
                    <a:satMod val="180000"/>
                  </a:srgbClr>
                </a:gs>
                <a:gs pos="65000">
                  <a:srgbClr val="4BACC6">
                    <a:tint val="32000"/>
                    <a:satMod val="250000"/>
                  </a:srgbClr>
                </a:gs>
                <a:gs pos="100000">
                  <a:srgbClr val="4BACC6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微軟正黑體"/>
                  <a:cs typeface="+mn-cs"/>
                </a:rPr>
                <a:t>ORM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cxnSp>
          <p:nvCxnSpPr>
            <p:cNvPr id="12" name="直線接點 13"/>
            <p:cNvCxnSpPr>
              <a:stCxn id="5" idx="3"/>
              <a:endCxn id="6" idx="0"/>
            </p:cNvCxnSpPr>
            <p:nvPr/>
          </p:nvCxnSpPr>
          <p:spPr>
            <a:xfrm rot="5400000">
              <a:off x="1444422" y="4932634"/>
              <a:ext cx="195185" cy="226571"/>
            </a:xfrm>
            <a:prstGeom prst="line">
              <a:avLst/>
            </a:prstGeom>
            <a:noFill/>
            <a:ln w="55000" cap="flat" cmpd="thickThin" algn="ctr">
              <a:solidFill>
                <a:srgbClr val="F7964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" name="直線接點 15"/>
            <p:cNvCxnSpPr>
              <a:stCxn id="5" idx="5"/>
              <a:endCxn id="7" idx="0"/>
            </p:cNvCxnSpPr>
            <p:nvPr/>
          </p:nvCxnSpPr>
          <p:spPr>
            <a:xfrm rot="16200000" flipH="1">
              <a:off x="2075106" y="4932633"/>
              <a:ext cx="195185" cy="226571"/>
            </a:xfrm>
            <a:prstGeom prst="line">
              <a:avLst/>
            </a:prstGeom>
            <a:noFill/>
            <a:ln w="55000" cap="flat" cmpd="thickThin" algn="ctr">
              <a:solidFill>
                <a:srgbClr val="F79646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4" name="文字方塊 18"/>
            <p:cNvSpPr txBox="1"/>
            <p:nvPr/>
          </p:nvSpPr>
          <p:spPr>
            <a:xfrm>
              <a:off x="1357290" y="571501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objects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文字方塊 19"/>
            <p:cNvSpPr txBox="1"/>
            <p:nvPr/>
          </p:nvSpPr>
          <p:spPr>
            <a:xfrm>
              <a:off x="5357818" y="571501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relational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9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issues an ORM deals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 class to one or more tables</a:t>
            </a:r>
          </a:p>
          <a:p>
            <a:r>
              <a:rPr lang="en-US" dirty="0" smtClean="0"/>
              <a:t>Mapping properties to columns</a:t>
            </a:r>
          </a:p>
          <a:p>
            <a:r>
              <a:rPr lang="en-US" dirty="0" smtClean="0"/>
              <a:t>Mapping inheritance hierarchy to one or more tables</a:t>
            </a:r>
          </a:p>
          <a:p>
            <a:r>
              <a:rPr lang="en-US" dirty="0" smtClean="0"/>
              <a:t>CRUD on objects with all those maps</a:t>
            </a:r>
          </a:p>
          <a:p>
            <a:r>
              <a:rPr lang="en-US" dirty="0" smtClean="0"/>
              <a:t>1:1, 1:M, M:1, M:N relationships</a:t>
            </a:r>
          </a:p>
          <a:p>
            <a:r>
              <a:rPr lang="en-US" dirty="0" smtClean="0"/>
              <a:t>Dealing with object graphs and how much to load and 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each views the other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76" y="1690689"/>
            <a:ext cx="5673767" cy="46828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4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94677"/>
              </p:ext>
            </p:extLst>
          </p:nvPr>
        </p:nvGraphicFramePr>
        <p:xfrm>
          <a:off x="758889" y="1319849"/>
          <a:ext cx="723744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11"/>
                <a:gridCol w="57013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take my C# object</a:t>
                      </a:r>
                      <a:r>
                        <a:rPr lang="en-US" baseline="0" dirty="0" smtClean="0"/>
                        <a:t>s and make a database from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 database, give me objects</a:t>
                      </a:r>
                      <a:r>
                        <a:rPr lang="en-US" baseline="0" dirty="0" smtClean="0"/>
                        <a:t> that let me access it without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like UML – Create a database and objects from</a:t>
                      </a:r>
                      <a:r>
                        <a:rPr lang="en-US" baseline="0" dirty="0" smtClean="0"/>
                        <a:t> the model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3676260"/>
            <a:ext cx="7886700" cy="2967134"/>
          </a:xfrm>
        </p:spPr>
        <p:txBody>
          <a:bodyPr>
            <a:normAutofit/>
          </a:bodyPr>
          <a:lstStyle/>
          <a:p>
            <a:r>
              <a:rPr lang="en-US" dirty="0" smtClean="0"/>
              <a:t>This can be a religious battle</a:t>
            </a:r>
          </a:p>
          <a:p>
            <a:r>
              <a:rPr lang="en-US" dirty="0" smtClean="0"/>
              <a:t>My opinion?</a:t>
            </a:r>
          </a:p>
          <a:p>
            <a:pPr lvl="1"/>
            <a:r>
              <a:rPr lang="en-US" dirty="0" smtClean="0"/>
              <a:t>I believe in code-first</a:t>
            </a:r>
          </a:p>
          <a:p>
            <a:pPr lvl="1"/>
            <a:r>
              <a:rPr lang="en-US" dirty="0" smtClean="0"/>
              <a:t>But database-first is usually how 98% of the reality</a:t>
            </a:r>
          </a:p>
          <a:p>
            <a:pPr lvl="1"/>
            <a:r>
              <a:rPr lang="en-US" dirty="0" smtClean="0"/>
              <a:t>Model-first? Meh.</a:t>
            </a:r>
          </a:p>
        </p:txBody>
      </p:sp>
    </p:spTree>
    <p:extLst>
      <p:ext uri="{BB962C8B-B14F-4D97-AF65-F5344CB8AC3E}">
        <p14:creationId xmlns:p14="http://schemas.microsoft.com/office/powerpoint/2010/main" val="269539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ORM’s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NHibernate</a:t>
            </a:r>
          </a:p>
          <a:p>
            <a:r>
              <a:rPr lang="en-US" dirty="0" smtClean="0"/>
              <a:t>LINQ to SQL</a:t>
            </a:r>
          </a:p>
          <a:p>
            <a:r>
              <a:rPr lang="en-US" dirty="0" smtClean="0"/>
              <a:t>Subsonic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0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look at the big-two…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</a:t>
            </a:r>
          </a:p>
          <a:p>
            <a:r>
              <a:rPr lang="en-US" dirty="0" smtClean="0"/>
              <a:t>NHibernate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for both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22988"/>
              </p:ext>
            </p:extLst>
          </p:nvPr>
        </p:nvGraphicFramePr>
        <p:xfrm>
          <a:off x="628650" y="1825625"/>
          <a:ext cx="7886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28"/>
                <a:gridCol w="626667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Primarily database</a:t>
                      </a:r>
                      <a:r>
                        <a:rPr lang="en-US" baseline="0" dirty="0" smtClean="0"/>
                        <a:t> first, but can do code-first.</a:t>
                      </a:r>
                    </a:p>
                    <a:p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party tools exist to do all three models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Now support all three in VS.NET as of v6.0.  But there are caveats to each.  My $0.02?  Database</a:t>
                      </a:r>
                      <a:r>
                        <a:rPr lang="en-US" baseline="0" dirty="0" smtClean="0"/>
                        <a:t> first is the best.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examine in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062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history and theory</a:t>
            </a:r>
          </a:p>
          <a:p>
            <a:r>
              <a:rPr lang="en-US" dirty="0" smtClean="0"/>
              <a:t>Primarily database-first</a:t>
            </a:r>
          </a:p>
          <a:p>
            <a:r>
              <a:rPr lang="en-US" dirty="0" smtClean="0"/>
              <a:t>How code-first can be used to create a database</a:t>
            </a:r>
          </a:p>
          <a:p>
            <a:r>
              <a:rPr lang="en-US" dirty="0" smtClean="0"/>
              <a:t>How to map basic entities into database constructs</a:t>
            </a:r>
          </a:p>
          <a:p>
            <a:r>
              <a:rPr lang="en-US" dirty="0" smtClean="0"/>
              <a:t>CRUD operations on classes</a:t>
            </a:r>
          </a:p>
          <a:p>
            <a:r>
              <a:rPr lang="en-US" dirty="0" smtClean="0"/>
              <a:t>Navigating relationships</a:t>
            </a:r>
          </a:p>
          <a:p>
            <a:r>
              <a:rPr lang="en-US" dirty="0" smtClean="0"/>
              <a:t>Lazy and eager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259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Theme</vt:lpstr>
      <vt:lpstr>ORM’s</vt:lpstr>
      <vt:lpstr>What’s an ORM do?</vt:lpstr>
      <vt:lpstr>Primary issues an ORM deals with</vt:lpstr>
      <vt:lpstr>How each views the other</vt:lpstr>
      <vt:lpstr>Models for ORM</vt:lpstr>
      <vt:lpstr>.NET ORM’s</vt:lpstr>
      <vt:lpstr>We will look at the big-two…</vt:lpstr>
      <vt:lpstr>Models for both</vt:lpstr>
      <vt:lpstr>What we will examine in each</vt:lpstr>
      <vt:lpstr>Onto the ORM’s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ORM’s</dc:title>
  <dc:creator>Michael Heydt</dc:creator>
  <cp:lastModifiedBy>Michael Heydt</cp:lastModifiedBy>
  <cp:revision>4</cp:revision>
  <dcterms:created xsi:type="dcterms:W3CDTF">2015-02-03T06:47:37Z</dcterms:created>
  <dcterms:modified xsi:type="dcterms:W3CDTF">2015-02-03T07:17:17Z</dcterms:modified>
</cp:coreProperties>
</file>