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7"/>
  </p:notesMasterIdLst>
  <p:sldIdLst>
    <p:sldId id="257" r:id="rId2"/>
    <p:sldId id="258" r:id="rId3"/>
    <p:sldId id="259" r:id="rId4"/>
    <p:sldId id="282" r:id="rId5"/>
    <p:sldId id="297" r:id="rId6"/>
    <p:sldId id="280" r:id="rId7"/>
    <p:sldId id="296" r:id="rId8"/>
    <p:sldId id="298" r:id="rId9"/>
    <p:sldId id="299" r:id="rId10"/>
    <p:sldId id="300" r:id="rId11"/>
    <p:sldId id="260" r:id="rId12"/>
    <p:sldId id="261" r:id="rId13"/>
    <p:sldId id="277" r:id="rId14"/>
    <p:sldId id="264" r:id="rId15"/>
    <p:sldId id="266" r:id="rId16"/>
    <p:sldId id="274" r:id="rId17"/>
    <p:sldId id="275" r:id="rId18"/>
    <p:sldId id="276" r:id="rId19"/>
    <p:sldId id="281" r:id="rId20"/>
    <p:sldId id="284" r:id="rId21"/>
    <p:sldId id="285" r:id="rId22"/>
    <p:sldId id="286" r:id="rId23"/>
    <p:sldId id="287" r:id="rId24"/>
    <p:sldId id="288" r:id="rId25"/>
    <p:sldId id="273"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103" d="100"/>
          <a:sy n="103" d="100"/>
        </p:scale>
        <p:origin x="120" y="9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diagrams/_rels/data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image" Target="../media/image9.pn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diagrams/_rels/drawing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196D2D-898F-4C1A-8F83-646C87CD5ABC}" type="doc">
      <dgm:prSet loTypeId="urn:diagrams.loki3.com/BracketList" loCatId="list" qsTypeId="urn:microsoft.com/office/officeart/2005/8/quickstyle/simple4" qsCatId="simple" csTypeId="urn:microsoft.com/office/officeart/2005/8/colors/colorful1" csCatId="colorful" phldr="1"/>
      <dgm:spPr/>
      <dgm:t>
        <a:bodyPr/>
        <a:lstStyle/>
        <a:p>
          <a:endParaRPr lang="en-US"/>
        </a:p>
      </dgm:t>
    </dgm:pt>
    <dgm:pt modelId="{63EEC63C-665C-47FD-9AED-E9FA71FC016B}">
      <dgm:prSet phldrT="[Text]"/>
      <dgm:spPr/>
      <dgm:t>
        <a:bodyPr/>
        <a:lstStyle/>
        <a:p>
          <a:r>
            <a:rPr lang="en-US" dirty="0" smtClean="0">
              <a:solidFill>
                <a:schemeClr val="accent1"/>
              </a:solidFill>
              <a:latin typeface="Segoe" panose="020B0502040504020203" pitchFamily="34" charset="0"/>
            </a:rPr>
            <a:t>Microsoft’s Object/Relational Mapper</a:t>
          </a:r>
          <a:endParaRPr lang="en-US" dirty="0">
            <a:solidFill>
              <a:schemeClr val="accent1"/>
            </a:solidFill>
            <a:latin typeface="Segoe" panose="020B0502040504020203" pitchFamily="34" charset="0"/>
          </a:endParaRPr>
        </a:p>
      </dgm:t>
    </dgm:pt>
    <dgm:pt modelId="{39FF012C-C543-4FAF-AFD0-92FCF7C2C411}" type="parTrans" cxnId="{9A962304-94B7-44AD-902A-64D631BAFF92}">
      <dgm:prSet/>
      <dgm:spPr/>
      <dgm:t>
        <a:bodyPr/>
        <a:lstStyle/>
        <a:p>
          <a:endParaRPr lang="en-US">
            <a:latin typeface="Segoe" panose="020B0502040504020203" pitchFamily="34" charset="0"/>
          </a:endParaRPr>
        </a:p>
      </dgm:t>
    </dgm:pt>
    <dgm:pt modelId="{3BA23AAF-D93E-4DBC-8283-C3B2EB188C40}" type="sibTrans" cxnId="{9A962304-94B7-44AD-902A-64D631BAFF92}">
      <dgm:prSet/>
      <dgm:spPr/>
      <dgm:t>
        <a:bodyPr/>
        <a:lstStyle/>
        <a:p>
          <a:endParaRPr lang="en-US">
            <a:latin typeface="Segoe" panose="020B0502040504020203" pitchFamily="34" charset="0"/>
          </a:endParaRPr>
        </a:p>
      </dgm:t>
    </dgm:pt>
    <dgm:pt modelId="{73496394-66A7-42A1-9649-4ACA3C66BB39}">
      <dgm:prSet/>
      <dgm:spPr/>
      <dgm:t>
        <a:bodyPr/>
        <a:lstStyle/>
        <a:p>
          <a:r>
            <a:rPr lang="en-US" dirty="0" smtClean="0">
              <a:solidFill>
                <a:schemeClr val="accent1"/>
              </a:solidFill>
              <a:latin typeface="Segoe" panose="020B0502040504020203" pitchFamily="34" charset="0"/>
            </a:rPr>
            <a:t>Product goals</a:t>
          </a:r>
        </a:p>
      </dgm:t>
    </dgm:pt>
    <dgm:pt modelId="{DAA6F384-BB04-4596-8679-6D7362634AB1}" type="parTrans" cxnId="{60AAD625-CE60-492E-A8C5-F7A7B231239F}">
      <dgm:prSet/>
      <dgm:spPr/>
      <dgm:t>
        <a:bodyPr/>
        <a:lstStyle/>
        <a:p>
          <a:endParaRPr lang="en-US">
            <a:latin typeface="Segoe" panose="020B0502040504020203" pitchFamily="34" charset="0"/>
          </a:endParaRPr>
        </a:p>
      </dgm:t>
    </dgm:pt>
    <dgm:pt modelId="{DAB64B07-E9AA-4904-B58B-F5399701BD10}" type="sibTrans" cxnId="{60AAD625-CE60-492E-A8C5-F7A7B231239F}">
      <dgm:prSet/>
      <dgm:spPr/>
      <dgm:t>
        <a:bodyPr/>
        <a:lstStyle/>
        <a:p>
          <a:endParaRPr lang="en-US">
            <a:latin typeface="Segoe" panose="020B0502040504020203" pitchFamily="34" charset="0"/>
          </a:endParaRPr>
        </a:p>
      </dgm:t>
    </dgm:pt>
    <dgm:pt modelId="{BE2088FE-4BEC-4BCB-BFE8-5F0FEAFFC913}">
      <dgm:prSet/>
      <dgm:spPr>
        <a:effectLst>
          <a:outerShdw blurRad="50800" dist="38100" dir="2700000" algn="tl" rotWithShape="0">
            <a:prstClr val="black">
              <a:alpha val="40000"/>
            </a:prstClr>
          </a:outerShdw>
        </a:effectLst>
      </dgm:spPr>
      <dgm:t>
        <a:bodyPr/>
        <a:lstStyle/>
        <a:p>
          <a:r>
            <a:rPr lang="en-US" dirty="0" smtClean="0">
              <a:latin typeface="Segoe" panose="020B0502040504020203" pitchFamily="34" charset="0"/>
            </a:rPr>
            <a:t>Make .NET &amp; Windows Azure the best platform for data centered apps</a:t>
          </a:r>
        </a:p>
      </dgm:t>
    </dgm:pt>
    <dgm:pt modelId="{07FD33B8-3A88-4595-BF6F-1A24FC15C04C}" type="parTrans" cxnId="{D72B8E92-393B-40CA-BDB5-983416A78F1B}">
      <dgm:prSet/>
      <dgm:spPr/>
      <dgm:t>
        <a:bodyPr/>
        <a:lstStyle/>
        <a:p>
          <a:endParaRPr lang="en-US">
            <a:latin typeface="Segoe" panose="020B0502040504020203" pitchFamily="34" charset="0"/>
          </a:endParaRPr>
        </a:p>
      </dgm:t>
    </dgm:pt>
    <dgm:pt modelId="{E497A673-AA3F-43F5-88CE-4863C055A6EF}" type="sibTrans" cxnId="{D72B8E92-393B-40CA-BDB5-983416A78F1B}">
      <dgm:prSet/>
      <dgm:spPr/>
      <dgm:t>
        <a:bodyPr/>
        <a:lstStyle/>
        <a:p>
          <a:endParaRPr lang="en-US">
            <a:latin typeface="Segoe" panose="020B0502040504020203" pitchFamily="34" charset="0"/>
          </a:endParaRPr>
        </a:p>
      </dgm:t>
    </dgm:pt>
    <dgm:pt modelId="{1244F45B-9C3A-4EBD-9D61-24F8142385E1}">
      <dgm:prSet/>
      <dgm:spPr>
        <a:effectLst>
          <a:outerShdw blurRad="50800" dist="38100" dir="2700000" algn="tl" rotWithShape="0">
            <a:prstClr val="black">
              <a:alpha val="40000"/>
            </a:prstClr>
          </a:outerShdw>
        </a:effectLst>
      </dgm:spPr>
      <dgm:t>
        <a:bodyPr/>
        <a:lstStyle/>
        <a:p>
          <a:r>
            <a:rPr lang="en-US" dirty="0" smtClean="0">
              <a:latin typeface="Segoe" panose="020B0502040504020203" pitchFamily="34" charset="0"/>
            </a:rPr>
            <a:t>Be the most productive data access API</a:t>
          </a:r>
        </a:p>
      </dgm:t>
    </dgm:pt>
    <dgm:pt modelId="{728F16DF-713A-4A5A-9530-A44B5C0DDECB}" type="parTrans" cxnId="{BA649EFF-554F-4302-A1C6-81176AE3555E}">
      <dgm:prSet/>
      <dgm:spPr/>
      <dgm:t>
        <a:bodyPr/>
        <a:lstStyle/>
        <a:p>
          <a:endParaRPr lang="en-US">
            <a:latin typeface="Segoe" panose="020B0502040504020203" pitchFamily="34" charset="0"/>
          </a:endParaRPr>
        </a:p>
      </dgm:t>
    </dgm:pt>
    <dgm:pt modelId="{D8BDCAD2-8A89-4B12-9553-B349873B59C4}" type="sibTrans" cxnId="{BA649EFF-554F-4302-A1C6-81176AE3555E}">
      <dgm:prSet/>
      <dgm:spPr/>
      <dgm:t>
        <a:bodyPr/>
        <a:lstStyle/>
        <a:p>
          <a:endParaRPr lang="en-US">
            <a:latin typeface="Segoe" panose="020B0502040504020203" pitchFamily="34" charset="0"/>
          </a:endParaRPr>
        </a:p>
      </dgm:t>
    </dgm:pt>
    <dgm:pt modelId="{A6B83D47-7C52-418B-BFCC-402315268B8F}">
      <dgm:prSet/>
      <dgm:spPr>
        <a:effectLst>
          <a:outerShdw blurRad="50800" dist="38100" dir="2700000" algn="tl" rotWithShape="0">
            <a:prstClr val="black">
              <a:alpha val="40000"/>
            </a:prstClr>
          </a:outerShdw>
        </a:effectLst>
      </dgm:spPr>
      <dgm:t>
        <a:bodyPr/>
        <a:lstStyle/>
        <a:p>
          <a:r>
            <a:rPr lang="en-US" dirty="0" smtClean="0">
              <a:latin typeface="Segoe" panose="020B0502040504020203" pitchFamily="34" charset="0"/>
            </a:rPr>
            <a:t>LINQ against disparate relational databases</a:t>
          </a:r>
        </a:p>
      </dgm:t>
    </dgm:pt>
    <dgm:pt modelId="{2837DFC0-DA78-4FC2-A14C-33E574B3E6E9}" type="sibTrans" cxnId="{B535DB8D-A286-4EC2-BF0A-91F75B83F741}">
      <dgm:prSet/>
      <dgm:spPr/>
      <dgm:t>
        <a:bodyPr/>
        <a:lstStyle/>
        <a:p>
          <a:endParaRPr lang="en-US">
            <a:latin typeface="Segoe" panose="020B0502040504020203" pitchFamily="34" charset="0"/>
          </a:endParaRPr>
        </a:p>
      </dgm:t>
    </dgm:pt>
    <dgm:pt modelId="{EB134B98-E527-4B6A-B78D-8CE735D2CDF7}" type="parTrans" cxnId="{B535DB8D-A286-4EC2-BF0A-91F75B83F741}">
      <dgm:prSet/>
      <dgm:spPr/>
      <dgm:t>
        <a:bodyPr/>
        <a:lstStyle/>
        <a:p>
          <a:endParaRPr lang="en-US">
            <a:latin typeface="Segoe" panose="020B0502040504020203" pitchFamily="34" charset="0"/>
          </a:endParaRPr>
        </a:p>
      </dgm:t>
    </dgm:pt>
    <dgm:pt modelId="{DAF03554-98BF-433A-99D9-F92DBDA8585A}">
      <dgm:prSet phldrT="[Text]"/>
      <dgm:spPr>
        <a:effectLst>
          <a:outerShdw blurRad="50800" dist="38100" dir="2700000" algn="tl" rotWithShape="0">
            <a:prstClr val="black">
              <a:alpha val="40000"/>
            </a:prstClr>
          </a:outerShdw>
        </a:effectLst>
      </dgm:spPr>
      <dgm:t>
        <a:bodyPr/>
        <a:lstStyle/>
        <a:p>
          <a:r>
            <a:rPr lang="en-US" dirty="0" smtClean="0">
              <a:latin typeface="Segoe" panose="020B0502040504020203" pitchFamily="34" charset="0"/>
            </a:rPr>
            <a:t>Recommended technology to connect .NET applications to databases</a:t>
          </a:r>
          <a:endParaRPr lang="en-US" dirty="0">
            <a:latin typeface="Segoe" panose="020B0502040504020203" pitchFamily="34" charset="0"/>
          </a:endParaRPr>
        </a:p>
      </dgm:t>
    </dgm:pt>
    <dgm:pt modelId="{C7253D81-0994-40D6-9194-A3406611D1CF}" type="sibTrans" cxnId="{19380406-F0F8-43A2-B07A-5EB6A75B36C8}">
      <dgm:prSet/>
      <dgm:spPr/>
      <dgm:t>
        <a:bodyPr/>
        <a:lstStyle/>
        <a:p>
          <a:endParaRPr lang="en-US">
            <a:latin typeface="Segoe" panose="020B0502040504020203" pitchFamily="34" charset="0"/>
          </a:endParaRPr>
        </a:p>
      </dgm:t>
    </dgm:pt>
    <dgm:pt modelId="{5104B284-8BC7-48F0-A288-D17B9DF03F29}" type="parTrans" cxnId="{19380406-F0F8-43A2-B07A-5EB6A75B36C8}">
      <dgm:prSet/>
      <dgm:spPr/>
      <dgm:t>
        <a:bodyPr/>
        <a:lstStyle/>
        <a:p>
          <a:endParaRPr lang="en-US">
            <a:latin typeface="Segoe" panose="020B0502040504020203" pitchFamily="34" charset="0"/>
          </a:endParaRPr>
        </a:p>
      </dgm:t>
    </dgm:pt>
    <dgm:pt modelId="{7B4517A0-EB12-423C-AE73-B100CB7741B1}" type="pres">
      <dgm:prSet presAssocID="{55196D2D-898F-4C1A-8F83-646C87CD5ABC}" presName="Name0" presStyleCnt="0">
        <dgm:presLayoutVars>
          <dgm:dir val="rev"/>
          <dgm:animLvl val="lvl"/>
          <dgm:resizeHandles val="exact"/>
        </dgm:presLayoutVars>
      </dgm:prSet>
      <dgm:spPr/>
      <dgm:t>
        <a:bodyPr/>
        <a:lstStyle/>
        <a:p>
          <a:endParaRPr lang="en-US"/>
        </a:p>
      </dgm:t>
    </dgm:pt>
    <dgm:pt modelId="{38D2CC68-3E98-41CB-BB5C-BCA07A53B374}" type="pres">
      <dgm:prSet presAssocID="{63EEC63C-665C-47FD-9AED-E9FA71FC016B}" presName="linNode" presStyleCnt="0"/>
      <dgm:spPr/>
      <dgm:t>
        <a:bodyPr/>
        <a:lstStyle/>
        <a:p>
          <a:endParaRPr lang="en-US"/>
        </a:p>
      </dgm:t>
    </dgm:pt>
    <dgm:pt modelId="{7D9CC087-E5B2-45BD-A5E7-65C118FDCED8}" type="pres">
      <dgm:prSet presAssocID="{63EEC63C-665C-47FD-9AED-E9FA71FC016B}" presName="parTx" presStyleLbl="revTx" presStyleIdx="0" presStyleCnt="2">
        <dgm:presLayoutVars>
          <dgm:chMax val="1"/>
          <dgm:bulletEnabled val="1"/>
        </dgm:presLayoutVars>
      </dgm:prSet>
      <dgm:spPr/>
      <dgm:t>
        <a:bodyPr/>
        <a:lstStyle/>
        <a:p>
          <a:endParaRPr lang="en-US"/>
        </a:p>
      </dgm:t>
    </dgm:pt>
    <dgm:pt modelId="{260D7302-15EA-4065-96E6-60D88EFD245B}" type="pres">
      <dgm:prSet presAssocID="{63EEC63C-665C-47FD-9AED-E9FA71FC016B}" presName="bracket" presStyleLbl="parChTrans1D1" presStyleIdx="0" presStyleCnt="2"/>
      <dgm:spPr/>
      <dgm:t>
        <a:bodyPr/>
        <a:lstStyle/>
        <a:p>
          <a:endParaRPr lang="en-US"/>
        </a:p>
      </dgm:t>
    </dgm:pt>
    <dgm:pt modelId="{9D9F5410-E148-4BD0-A776-093C52780362}" type="pres">
      <dgm:prSet presAssocID="{63EEC63C-665C-47FD-9AED-E9FA71FC016B}" presName="spH" presStyleCnt="0"/>
      <dgm:spPr/>
      <dgm:t>
        <a:bodyPr/>
        <a:lstStyle/>
        <a:p>
          <a:endParaRPr lang="en-US"/>
        </a:p>
      </dgm:t>
    </dgm:pt>
    <dgm:pt modelId="{40EF15FF-12E6-4D79-9C96-25DD9BD210CC}" type="pres">
      <dgm:prSet presAssocID="{63EEC63C-665C-47FD-9AED-E9FA71FC016B}" presName="desTx" presStyleLbl="node1" presStyleIdx="0" presStyleCnt="2">
        <dgm:presLayoutVars>
          <dgm:bulletEnabled val="1"/>
        </dgm:presLayoutVars>
      </dgm:prSet>
      <dgm:spPr/>
      <dgm:t>
        <a:bodyPr/>
        <a:lstStyle/>
        <a:p>
          <a:endParaRPr lang="en-US"/>
        </a:p>
      </dgm:t>
    </dgm:pt>
    <dgm:pt modelId="{FDF723CD-1C51-4E4C-8F1E-959D748B472F}" type="pres">
      <dgm:prSet presAssocID="{3BA23AAF-D93E-4DBC-8283-C3B2EB188C40}" presName="spV" presStyleCnt="0"/>
      <dgm:spPr/>
      <dgm:t>
        <a:bodyPr/>
        <a:lstStyle/>
        <a:p>
          <a:endParaRPr lang="en-US"/>
        </a:p>
      </dgm:t>
    </dgm:pt>
    <dgm:pt modelId="{942428BF-2483-49D6-97E3-DD3B665B0DEA}" type="pres">
      <dgm:prSet presAssocID="{73496394-66A7-42A1-9649-4ACA3C66BB39}" presName="linNode" presStyleCnt="0"/>
      <dgm:spPr/>
      <dgm:t>
        <a:bodyPr/>
        <a:lstStyle/>
        <a:p>
          <a:endParaRPr lang="en-US"/>
        </a:p>
      </dgm:t>
    </dgm:pt>
    <dgm:pt modelId="{28801E45-33D8-4E8E-9FA4-2AF005E2FFC1}" type="pres">
      <dgm:prSet presAssocID="{73496394-66A7-42A1-9649-4ACA3C66BB39}" presName="parTx" presStyleLbl="revTx" presStyleIdx="1" presStyleCnt="2">
        <dgm:presLayoutVars>
          <dgm:chMax val="1"/>
          <dgm:bulletEnabled val="1"/>
        </dgm:presLayoutVars>
      </dgm:prSet>
      <dgm:spPr/>
      <dgm:t>
        <a:bodyPr/>
        <a:lstStyle/>
        <a:p>
          <a:endParaRPr lang="en-US"/>
        </a:p>
      </dgm:t>
    </dgm:pt>
    <dgm:pt modelId="{AF9D8277-52ED-4157-AB7F-DF3880245AF2}" type="pres">
      <dgm:prSet presAssocID="{73496394-66A7-42A1-9649-4ACA3C66BB39}" presName="bracket" presStyleLbl="parChTrans1D1" presStyleIdx="1" presStyleCnt="2"/>
      <dgm:spPr/>
      <dgm:t>
        <a:bodyPr/>
        <a:lstStyle/>
        <a:p>
          <a:endParaRPr lang="en-US"/>
        </a:p>
      </dgm:t>
    </dgm:pt>
    <dgm:pt modelId="{0F215C5C-89E0-456D-B548-44A2CF0087BF}" type="pres">
      <dgm:prSet presAssocID="{73496394-66A7-42A1-9649-4ACA3C66BB39}" presName="spH" presStyleCnt="0"/>
      <dgm:spPr/>
      <dgm:t>
        <a:bodyPr/>
        <a:lstStyle/>
        <a:p>
          <a:endParaRPr lang="en-US"/>
        </a:p>
      </dgm:t>
    </dgm:pt>
    <dgm:pt modelId="{04AF456E-E219-4D43-B555-DC0955EEAE84}" type="pres">
      <dgm:prSet presAssocID="{73496394-66A7-42A1-9649-4ACA3C66BB39}" presName="desTx" presStyleLbl="node1" presStyleIdx="1" presStyleCnt="2">
        <dgm:presLayoutVars>
          <dgm:bulletEnabled val="1"/>
        </dgm:presLayoutVars>
      </dgm:prSet>
      <dgm:spPr/>
      <dgm:t>
        <a:bodyPr/>
        <a:lstStyle/>
        <a:p>
          <a:endParaRPr lang="en-US"/>
        </a:p>
      </dgm:t>
    </dgm:pt>
  </dgm:ptLst>
  <dgm:cxnLst>
    <dgm:cxn modelId="{338E7725-BA7D-4F18-A493-6BA4CF8177A2}" type="presOf" srcId="{55196D2D-898F-4C1A-8F83-646C87CD5ABC}" destId="{7B4517A0-EB12-423C-AE73-B100CB7741B1}" srcOrd="0" destOrd="0" presId="urn:diagrams.loki3.com/BracketList"/>
    <dgm:cxn modelId="{227DBDFC-747B-4582-A07D-02083A611EC5}" type="presOf" srcId="{BE2088FE-4BEC-4BCB-BFE8-5F0FEAFFC913}" destId="{04AF456E-E219-4D43-B555-DC0955EEAE84}" srcOrd="0" destOrd="0" presId="urn:diagrams.loki3.com/BracketList"/>
    <dgm:cxn modelId="{D72B8E92-393B-40CA-BDB5-983416A78F1B}" srcId="{73496394-66A7-42A1-9649-4ACA3C66BB39}" destId="{BE2088FE-4BEC-4BCB-BFE8-5F0FEAFFC913}" srcOrd="0" destOrd="0" parTransId="{07FD33B8-3A88-4595-BF6F-1A24FC15C04C}" sibTransId="{E497A673-AA3F-43F5-88CE-4863C055A6EF}"/>
    <dgm:cxn modelId="{19380406-F0F8-43A2-B07A-5EB6A75B36C8}" srcId="{63EEC63C-665C-47FD-9AED-E9FA71FC016B}" destId="{DAF03554-98BF-433A-99D9-F92DBDA8585A}" srcOrd="0" destOrd="0" parTransId="{5104B284-8BC7-48F0-A288-D17B9DF03F29}" sibTransId="{C7253D81-0994-40D6-9194-A3406611D1CF}"/>
    <dgm:cxn modelId="{9A962304-94B7-44AD-902A-64D631BAFF92}" srcId="{55196D2D-898F-4C1A-8F83-646C87CD5ABC}" destId="{63EEC63C-665C-47FD-9AED-E9FA71FC016B}" srcOrd="0" destOrd="0" parTransId="{39FF012C-C543-4FAF-AFD0-92FCF7C2C411}" sibTransId="{3BA23AAF-D93E-4DBC-8283-C3B2EB188C40}"/>
    <dgm:cxn modelId="{DDCC4882-18E1-4861-806E-D10A53EAD241}" type="presOf" srcId="{73496394-66A7-42A1-9649-4ACA3C66BB39}" destId="{28801E45-33D8-4E8E-9FA4-2AF005E2FFC1}" srcOrd="0" destOrd="0" presId="urn:diagrams.loki3.com/BracketList"/>
    <dgm:cxn modelId="{BA649EFF-554F-4302-A1C6-81176AE3555E}" srcId="{73496394-66A7-42A1-9649-4ACA3C66BB39}" destId="{1244F45B-9C3A-4EBD-9D61-24F8142385E1}" srcOrd="1" destOrd="0" parTransId="{728F16DF-713A-4A5A-9530-A44B5C0DDECB}" sibTransId="{D8BDCAD2-8A89-4B12-9553-B349873B59C4}"/>
    <dgm:cxn modelId="{0A5E4503-389A-4550-A265-5696A73E324C}" type="presOf" srcId="{63EEC63C-665C-47FD-9AED-E9FA71FC016B}" destId="{7D9CC087-E5B2-45BD-A5E7-65C118FDCED8}" srcOrd="0" destOrd="0" presId="urn:diagrams.loki3.com/BracketList"/>
    <dgm:cxn modelId="{6D20151C-C4E1-40F9-999B-4D6C0D74D6AE}" type="presOf" srcId="{DAF03554-98BF-433A-99D9-F92DBDA8585A}" destId="{40EF15FF-12E6-4D79-9C96-25DD9BD210CC}" srcOrd="0" destOrd="0" presId="urn:diagrams.loki3.com/BracketList"/>
    <dgm:cxn modelId="{60AAD625-CE60-492E-A8C5-F7A7B231239F}" srcId="{55196D2D-898F-4C1A-8F83-646C87CD5ABC}" destId="{73496394-66A7-42A1-9649-4ACA3C66BB39}" srcOrd="1" destOrd="0" parTransId="{DAA6F384-BB04-4596-8679-6D7362634AB1}" sibTransId="{DAB64B07-E9AA-4904-B58B-F5399701BD10}"/>
    <dgm:cxn modelId="{888D25AE-B914-479E-AAF4-19E2EB4A2B6B}" type="presOf" srcId="{A6B83D47-7C52-418B-BFCC-402315268B8F}" destId="{40EF15FF-12E6-4D79-9C96-25DD9BD210CC}" srcOrd="0" destOrd="1" presId="urn:diagrams.loki3.com/BracketList"/>
    <dgm:cxn modelId="{B535DB8D-A286-4EC2-BF0A-91F75B83F741}" srcId="{63EEC63C-665C-47FD-9AED-E9FA71FC016B}" destId="{A6B83D47-7C52-418B-BFCC-402315268B8F}" srcOrd="1" destOrd="0" parTransId="{EB134B98-E527-4B6A-B78D-8CE735D2CDF7}" sibTransId="{2837DFC0-DA78-4FC2-A14C-33E574B3E6E9}"/>
    <dgm:cxn modelId="{CBA28DB9-9139-4484-85BC-3C13FD231DED}" type="presOf" srcId="{1244F45B-9C3A-4EBD-9D61-24F8142385E1}" destId="{04AF456E-E219-4D43-B555-DC0955EEAE84}" srcOrd="0" destOrd="1" presId="urn:diagrams.loki3.com/BracketList"/>
    <dgm:cxn modelId="{DD9998C1-442D-44AE-86EE-5B1CB1BF5FAA}" type="presParOf" srcId="{7B4517A0-EB12-423C-AE73-B100CB7741B1}" destId="{38D2CC68-3E98-41CB-BB5C-BCA07A53B374}" srcOrd="0" destOrd="0" presId="urn:diagrams.loki3.com/BracketList"/>
    <dgm:cxn modelId="{6CBDCB8C-721E-40A0-860A-E8951CA8694B}" type="presParOf" srcId="{38D2CC68-3E98-41CB-BB5C-BCA07A53B374}" destId="{7D9CC087-E5B2-45BD-A5E7-65C118FDCED8}" srcOrd="0" destOrd="0" presId="urn:diagrams.loki3.com/BracketList"/>
    <dgm:cxn modelId="{5361E22E-31E7-4D88-8A97-79482AE96BB8}" type="presParOf" srcId="{38D2CC68-3E98-41CB-BB5C-BCA07A53B374}" destId="{260D7302-15EA-4065-96E6-60D88EFD245B}" srcOrd="1" destOrd="0" presId="urn:diagrams.loki3.com/BracketList"/>
    <dgm:cxn modelId="{4903E68A-9391-4BFC-A1EA-71EB9CDA56B1}" type="presParOf" srcId="{38D2CC68-3E98-41CB-BB5C-BCA07A53B374}" destId="{9D9F5410-E148-4BD0-A776-093C52780362}" srcOrd="2" destOrd="0" presId="urn:diagrams.loki3.com/BracketList"/>
    <dgm:cxn modelId="{BE44A188-BB9F-4497-AAAD-DBC96176D8CE}" type="presParOf" srcId="{38D2CC68-3E98-41CB-BB5C-BCA07A53B374}" destId="{40EF15FF-12E6-4D79-9C96-25DD9BD210CC}" srcOrd="3" destOrd="0" presId="urn:diagrams.loki3.com/BracketList"/>
    <dgm:cxn modelId="{4D4AD217-832A-4B28-AB94-C84AA4A2033F}" type="presParOf" srcId="{7B4517A0-EB12-423C-AE73-B100CB7741B1}" destId="{FDF723CD-1C51-4E4C-8F1E-959D748B472F}" srcOrd="1" destOrd="0" presId="urn:diagrams.loki3.com/BracketList"/>
    <dgm:cxn modelId="{E5CDD818-6F8F-4E09-8F3F-48BD8299E0F2}" type="presParOf" srcId="{7B4517A0-EB12-423C-AE73-B100CB7741B1}" destId="{942428BF-2483-49D6-97E3-DD3B665B0DEA}" srcOrd="2" destOrd="0" presId="urn:diagrams.loki3.com/BracketList"/>
    <dgm:cxn modelId="{16ED3EAE-FA87-401E-B7F7-9C169BAA04F2}" type="presParOf" srcId="{942428BF-2483-49D6-97E3-DD3B665B0DEA}" destId="{28801E45-33D8-4E8E-9FA4-2AF005E2FFC1}" srcOrd="0" destOrd="0" presId="urn:diagrams.loki3.com/BracketList"/>
    <dgm:cxn modelId="{FEEA1498-A285-4EFA-837D-39D1A5108007}" type="presParOf" srcId="{942428BF-2483-49D6-97E3-DD3B665B0DEA}" destId="{AF9D8277-52ED-4157-AB7F-DF3880245AF2}" srcOrd="1" destOrd="0" presId="urn:diagrams.loki3.com/BracketList"/>
    <dgm:cxn modelId="{0DF77BE1-9B86-459A-A4C3-3CB3C0CFA5F3}" type="presParOf" srcId="{942428BF-2483-49D6-97E3-DD3B665B0DEA}" destId="{0F215C5C-89E0-456D-B548-44A2CF0087BF}" srcOrd="2" destOrd="0" presId="urn:diagrams.loki3.com/BracketList"/>
    <dgm:cxn modelId="{75B1091A-9124-4750-A539-E52CE49B41F1}" type="presParOf" srcId="{942428BF-2483-49D6-97E3-DD3B665B0DEA}" destId="{04AF456E-E219-4D43-B555-DC0955EEAE84}"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A1DE33C-BA7B-4D7E-A880-2A888485A3D0}" type="doc">
      <dgm:prSet loTypeId="urn:microsoft.com/office/officeart/2005/8/layout/vList4" loCatId="picture" qsTypeId="urn:microsoft.com/office/officeart/2005/8/quickstyle/simple4" qsCatId="simple" csTypeId="urn:microsoft.com/office/officeart/2005/8/colors/colorful1" csCatId="colorful" phldr="1"/>
      <dgm:spPr/>
      <dgm:t>
        <a:bodyPr/>
        <a:lstStyle/>
        <a:p>
          <a:endParaRPr lang="en-US"/>
        </a:p>
      </dgm:t>
    </dgm:pt>
    <dgm:pt modelId="{291B0CA8-4844-4525-916C-BB19644A1575}">
      <dgm:prSet phldrT="[Text]"/>
      <dgm:spPr>
        <a:effectLst>
          <a:outerShdw blurRad="50800" dist="38100" dir="2700000" algn="tl" rotWithShape="0">
            <a:prstClr val="black">
              <a:alpha val="40000"/>
            </a:prstClr>
          </a:outerShdw>
        </a:effectLst>
      </dgm:spPr>
      <dgm:t>
        <a:bodyPr/>
        <a:lstStyle/>
        <a:p>
          <a:r>
            <a:rPr lang="en-US" dirty="0" smtClean="0">
              <a:latin typeface="Segoe" panose="020B0502040504020203" pitchFamily="34" charset="0"/>
            </a:rPr>
            <a:t>EF </a:t>
          </a:r>
          <a:r>
            <a:rPr lang="en-US" dirty="0" err="1" smtClean="0">
              <a:latin typeface="Segoe" panose="020B0502040504020203" pitchFamily="34" charset="0"/>
            </a:rPr>
            <a:t>NuGet</a:t>
          </a:r>
          <a:r>
            <a:rPr lang="en-US" dirty="0" smtClean="0">
              <a:latin typeface="Segoe" panose="020B0502040504020203" pitchFamily="34" charset="0"/>
            </a:rPr>
            <a:t> Package</a:t>
          </a:r>
          <a:endParaRPr lang="en-US" dirty="0">
            <a:latin typeface="Segoe" panose="020B0502040504020203" pitchFamily="34" charset="0"/>
          </a:endParaRPr>
        </a:p>
      </dgm:t>
    </dgm:pt>
    <dgm:pt modelId="{66232A2F-F0EC-40F1-A16E-6833D2231102}" type="parTrans" cxnId="{69C5CBAD-C620-4B13-80F9-6FEE497AE3B3}">
      <dgm:prSet/>
      <dgm:spPr/>
      <dgm:t>
        <a:bodyPr/>
        <a:lstStyle/>
        <a:p>
          <a:endParaRPr lang="en-US">
            <a:latin typeface="Segoe" panose="020B0502040504020203" pitchFamily="34" charset="0"/>
          </a:endParaRPr>
        </a:p>
      </dgm:t>
    </dgm:pt>
    <dgm:pt modelId="{65556702-D9B0-444D-A651-6D27DF2C2FD1}" type="sibTrans" cxnId="{69C5CBAD-C620-4B13-80F9-6FEE497AE3B3}">
      <dgm:prSet/>
      <dgm:spPr/>
      <dgm:t>
        <a:bodyPr/>
        <a:lstStyle/>
        <a:p>
          <a:endParaRPr lang="en-US">
            <a:latin typeface="Segoe" panose="020B0502040504020203" pitchFamily="34" charset="0"/>
          </a:endParaRPr>
        </a:p>
      </dgm:t>
    </dgm:pt>
    <dgm:pt modelId="{5CADF61B-A402-4728-98E5-29E9BE026AC6}">
      <dgm:prSet/>
      <dgm:spPr>
        <a:effectLst>
          <a:outerShdw blurRad="50800" dist="38100" dir="2700000" algn="tl" rotWithShape="0">
            <a:prstClr val="black">
              <a:alpha val="40000"/>
            </a:prstClr>
          </a:outerShdw>
        </a:effectLst>
      </dgm:spPr>
      <dgm:t>
        <a:bodyPr/>
        <a:lstStyle/>
        <a:p>
          <a:r>
            <a:rPr lang="en-US" dirty="0" smtClean="0">
              <a:latin typeface="Segoe" panose="020B0502040504020203" pitchFamily="34" charset="0"/>
            </a:rPr>
            <a:t>EF Core bits in .NET</a:t>
          </a:r>
        </a:p>
      </dgm:t>
    </dgm:pt>
    <dgm:pt modelId="{73C2E82C-6D5F-4A6A-ABA7-FC6501A30A12}" type="parTrans" cxnId="{3F6CE094-3475-4079-8AF2-2E9132CC0150}">
      <dgm:prSet/>
      <dgm:spPr/>
      <dgm:t>
        <a:bodyPr/>
        <a:lstStyle/>
        <a:p>
          <a:endParaRPr lang="en-US">
            <a:latin typeface="Segoe" panose="020B0502040504020203" pitchFamily="34" charset="0"/>
          </a:endParaRPr>
        </a:p>
      </dgm:t>
    </dgm:pt>
    <dgm:pt modelId="{73A4A07D-188E-47DC-8BE8-92A73942F0B7}" type="sibTrans" cxnId="{3F6CE094-3475-4079-8AF2-2E9132CC0150}">
      <dgm:prSet/>
      <dgm:spPr/>
      <dgm:t>
        <a:bodyPr/>
        <a:lstStyle/>
        <a:p>
          <a:endParaRPr lang="en-US">
            <a:latin typeface="Segoe" panose="020B0502040504020203" pitchFamily="34" charset="0"/>
          </a:endParaRPr>
        </a:p>
      </dgm:t>
    </dgm:pt>
    <dgm:pt modelId="{1F43D00A-F156-49C1-BB85-AE64F6201789}">
      <dgm:prSet/>
      <dgm:spPr>
        <a:effectLst>
          <a:outerShdw blurRad="50800" dist="38100" dir="2700000" algn="tl" rotWithShape="0">
            <a:prstClr val="black">
              <a:alpha val="40000"/>
            </a:prstClr>
          </a:outerShdw>
        </a:effectLst>
      </dgm:spPr>
      <dgm:t>
        <a:bodyPr/>
        <a:lstStyle/>
        <a:p>
          <a:r>
            <a:rPr lang="en-US" dirty="0" err="1" smtClean="0">
              <a:latin typeface="Segoe" panose="020B0502040504020203" pitchFamily="34" charset="0"/>
            </a:rPr>
            <a:t>DbContext</a:t>
          </a:r>
          <a:r>
            <a:rPr lang="en-US" dirty="0" smtClean="0">
              <a:latin typeface="Segoe" panose="020B0502040504020203" pitchFamily="34" charset="0"/>
            </a:rPr>
            <a:t>, Code First &amp; Migrations</a:t>
          </a:r>
          <a:endParaRPr lang="en-US" dirty="0">
            <a:latin typeface="Segoe" panose="020B0502040504020203" pitchFamily="34" charset="0"/>
          </a:endParaRPr>
        </a:p>
      </dgm:t>
    </dgm:pt>
    <dgm:pt modelId="{EE4D2567-74FF-4891-BD17-74080A218B88}" type="parTrans" cxnId="{762150CA-B9C8-4A45-9A1C-99AF30953BE4}">
      <dgm:prSet/>
      <dgm:spPr/>
      <dgm:t>
        <a:bodyPr/>
        <a:lstStyle/>
        <a:p>
          <a:endParaRPr lang="en-US">
            <a:latin typeface="Segoe" panose="020B0502040504020203" pitchFamily="34" charset="0"/>
          </a:endParaRPr>
        </a:p>
      </dgm:t>
    </dgm:pt>
    <dgm:pt modelId="{E478D1F3-8B38-4603-BAEB-51338735518E}" type="sibTrans" cxnId="{762150CA-B9C8-4A45-9A1C-99AF30953BE4}">
      <dgm:prSet/>
      <dgm:spPr/>
      <dgm:t>
        <a:bodyPr/>
        <a:lstStyle/>
        <a:p>
          <a:endParaRPr lang="en-US">
            <a:latin typeface="Segoe" panose="020B0502040504020203" pitchFamily="34" charset="0"/>
          </a:endParaRPr>
        </a:p>
      </dgm:t>
    </dgm:pt>
    <dgm:pt modelId="{6072CEBB-B9A1-472C-97DE-39179827614E}">
      <dgm:prSet/>
      <dgm:spPr>
        <a:effectLst>
          <a:outerShdw blurRad="50800" dist="38100" dir="2700000" algn="tl" rotWithShape="0">
            <a:prstClr val="black">
              <a:alpha val="40000"/>
            </a:prstClr>
          </a:outerShdw>
        </a:effectLst>
      </dgm:spPr>
      <dgm:t>
        <a:bodyPr/>
        <a:lstStyle/>
        <a:p>
          <a:r>
            <a:rPr lang="en-US" dirty="0" smtClean="0">
              <a:latin typeface="Segoe" panose="020B0502040504020203" pitchFamily="34" charset="0"/>
            </a:rPr>
            <a:t>EF Designer in VS</a:t>
          </a:r>
        </a:p>
      </dgm:t>
    </dgm:pt>
    <dgm:pt modelId="{13DA604E-24A2-4E04-B091-83DB70BB443D}" type="parTrans" cxnId="{FAF2F026-02AA-407B-9F05-A8A774540D3E}">
      <dgm:prSet/>
      <dgm:spPr/>
      <dgm:t>
        <a:bodyPr/>
        <a:lstStyle/>
        <a:p>
          <a:endParaRPr lang="en-US">
            <a:latin typeface="Segoe" panose="020B0502040504020203" pitchFamily="34" charset="0"/>
          </a:endParaRPr>
        </a:p>
      </dgm:t>
    </dgm:pt>
    <dgm:pt modelId="{50926308-F1B3-405D-982B-CB55A3B53ED7}" type="sibTrans" cxnId="{FAF2F026-02AA-407B-9F05-A8A774540D3E}">
      <dgm:prSet/>
      <dgm:spPr/>
      <dgm:t>
        <a:bodyPr/>
        <a:lstStyle/>
        <a:p>
          <a:endParaRPr lang="en-US">
            <a:latin typeface="Segoe" panose="020B0502040504020203" pitchFamily="34" charset="0"/>
          </a:endParaRPr>
        </a:p>
      </dgm:t>
    </dgm:pt>
    <dgm:pt modelId="{EAE1A6DA-55C1-4F7B-83C0-2F9207239BDD}">
      <dgm:prSet/>
      <dgm:spPr>
        <a:effectLst>
          <a:outerShdw blurRad="50800" dist="38100" dir="2700000" algn="tl" rotWithShape="0">
            <a:prstClr val="black">
              <a:alpha val="40000"/>
            </a:prstClr>
          </a:outerShdw>
        </a:effectLst>
      </dgm:spPr>
      <dgm:t>
        <a:bodyPr/>
        <a:lstStyle/>
        <a:p>
          <a:r>
            <a:rPr lang="en-US" dirty="0" smtClean="0">
              <a:latin typeface="Segoe" panose="020B0502040504020203" pitchFamily="34" charset="0"/>
            </a:rPr>
            <a:t>Updated in .NET 4.5</a:t>
          </a:r>
        </a:p>
      </dgm:t>
    </dgm:pt>
    <dgm:pt modelId="{83CD8D09-32BD-4CD8-9575-99B5D05C8DBB}" type="parTrans" cxnId="{EC60F35B-A10E-4B86-A990-95E1B59B1917}">
      <dgm:prSet/>
      <dgm:spPr/>
      <dgm:t>
        <a:bodyPr/>
        <a:lstStyle/>
        <a:p>
          <a:endParaRPr lang="en-US">
            <a:latin typeface="Segoe" panose="020B0502040504020203" pitchFamily="34" charset="0"/>
          </a:endParaRPr>
        </a:p>
      </dgm:t>
    </dgm:pt>
    <dgm:pt modelId="{4F47E6A5-8F2E-4AFE-99BF-4E5658F62096}" type="sibTrans" cxnId="{EC60F35B-A10E-4B86-A990-95E1B59B1917}">
      <dgm:prSet/>
      <dgm:spPr/>
      <dgm:t>
        <a:bodyPr/>
        <a:lstStyle/>
        <a:p>
          <a:endParaRPr lang="en-US">
            <a:latin typeface="Segoe" panose="020B0502040504020203" pitchFamily="34" charset="0"/>
          </a:endParaRPr>
        </a:p>
      </dgm:t>
    </dgm:pt>
    <dgm:pt modelId="{42B8997A-7FBB-4C63-9DA9-8C35DEC29C84}">
      <dgm:prSet/>
      <dgm:spPr>
        <a:effectLst>
          <a:outerShdw blurRad="50800" dist="38100" dir="2700000" algn="tl" rotWithShape="0">
            <a:prstClr val="black">
              <a:alpha val="40000"/>
            </a:prstClr>
          </a:outerShdw>
        </a:effectLst>
      </dgm:spPr>
      <dgm:t>
        <a:bodyPr/>
        <a:lstStyle/>
        <a:p>
          <a:r>
            <a:rPr lang="en-US" dirty="0" smtClean="0">
              <a:latin typeface="Segoe" panose="020B0502040504020203" pitchFamily="34" charset="0"/>
            </a:rPr>
            <a:t>Included in VS 2012</a:t>
          </a:r>
        </a:p>
      </dgm:t>
    </dgm:pt>
    <dgm:pt modelId="{5451595F-F94A-4426-AA9C-5E16AB8EB67E}" type="parTrans" cxnId="{4FE45693-D862-4FE0-89BB-7241D4CE3E67}">
      <dgm:prSet/>
      <dgm:spPr/>
      <dgm:t>
        <a:bodyPr/>
        <a:lstStyle/>
        <a:p>
          <a:endParaRPr lang="en-US">
            <a:latin typeface="Segoe" panose="020B0502040504020203" pitchFamily="34" charset="0"/>
          </a:endParaRPr>
        </a:p>
      </dgm:t>
    </dgm:pt>
    <dgm:pt modelId="{04E2DCDB-F9FE-4B7B-933E-392B14F64E99}" type="sibTrans" cxnId="{4FE45693-D862-4FE0-89BB-7241D4CE3E67}">
      <dgm:prSet/>
      <dgm:spPr/>
      <dgm:t>
        <a:bodyPr/>
        <a:lstStyle/>
        <a:p>
          <a:endParaRPr lang="en-US">
            <a:latin typeface="Segoe" panose="020B0502040504020203" pitchFamily="34" charset="0"/>
          </a:endParaRPr>
        </a:p>
      </dgm:t>
    </dgm:pt>
    <dgm:pt modelId="{B33DF9E9-340B-4A91-BD29-BC01A4862728}">
      <dgm:prSet/>
      <dgm:spPr>
        <a:effectLst>
          <a:outerShdw blurRad="50800" dist="38100" dir="2700000" algn="tl" rotWithShape="0">
            <a:prstClr val="black">
              <a:alpha val="40000"/>
            </a:prstClr>
          </a:outerShdw>
        </a:effectLst>
      </dgm:spPr>
      <dgm:t>
        <a:bodyPr/>
        <a:lstStyle/>
        <a:p>
          <a:r>
            <a:rPr lang="en-US" dirty="0" smtClean="0">
              <a:latin typeface="Segoe" panose="020B0502040504020203" pitchFamily="34" charset="0"/>
            </a:rPr>
            <a:t>Updated in VS 2012</a:t>
          </a:r>
        </a:p>
      </dgm:t>
    </dgm:pt>
    <dgm:pt modelId="{457340B7-EA25-4B90-99BF-314CC0EDA4C7}" type="parTrans" cxnId="{ADEF84D3-B34B-4138-90BB-7A2C015F28F7}">
      <dgm:prSet/>
      <dgm:spPr/>
      <dgm:t>
        <a:bodyPr/>
        <a:lstStyle/>
        <a:p>
          <a:endParaRPr lang="en-US">
            <a:latin typeface="Segoe" panose="020B0502040504020203" pitchFamily="34" charset="0"/>
          </a:endParaRPr>
        </a:p>
      </dgm:t>
    </dgm:pt>
    <dgm:pt modelId="{8A539560-0163-4C5E-881D-EF78A0D4D103}" type="sibTrans" cxnId="{ADEF84D3-B34B-4138-90BB-7A2C015F28F7}">
      <dgm:prSet/>
      <dgm:spPr/>
      <dgm:t>
        <a:bodyPr/>
        <a:lstStyle/>
        <a:p>
          <a:endParaRPr lang="en-US">
            <a:latin typeface="Segoe" panose="020B0502040504020203" pitchFamily="34" charset="0"/>
          </a:endParaRPr>
        </a:p>
      </dgm:t>
    </dgm:pt>
    <dgm:pt modelId="{49FF3206-9138-42A7-85B3-4A02EA45398B}">
      <dgm:prSet/>
      <dgm:spPr>
        <a:effectLst>
          <a:outerShdw blurRad="50800" dist="38100" dir="2700000" algn="tl" rotWithShape="0">
            <a:prstClr val="black">
              <a:alpha val="40000"/>
            </a:prstClr>
          </a:outerShdw>
        </a:effectLst>
      </dgm:spPr>
      <dgm:t>
        <a:bodyPr/>
        <a:lstStyle/>
        <a:p>
          <a:r>
            <a:rPr lang="en-US" dirty="0" smtClean="0">
              <a:latin typeface="Segoe" panose="020B0502040504020203" pitchFamily="34" charset="0"/>
            </a:rPr>
            <a:t>Works with .NET 4.0 &amp; 4.5, VS 2010 &amp; 2012</a:t>
          </a:r>
        </a:p>
      </dgm:t>
    </dgm:pt>
    <dgm:pt modelId="{FD3EA57D-533F-473E-9674-CCC764D44693}" type="parTrans" cxnId="{E43A8FA1-8B2B-4C2C-A8EC-20654A952DBA}">
      <dgm:prSet/>
      <dgm:spPr/>
      <dgm:t>
        <a:bodyPr/>
        <a:lstStyle/>
        <a:p>
          <a:endParaRPr lang="en-US">
            <a:latin typeface="Segoe" panose="020B0502040504020203" pitchFamily="34" charset="0"/>
          </a:endParaRPr>
        </a:p>
      </dgm:t>
    </dgm:pt>
    <dgm:pt modelId="{E079E954-5AAB-4965-9BE5-BEFEAC1FD7E8}" type="sibTrans" cxnId="{E43A8FA1-8B2B-4C2C-A8EC-20654A952DBA}">
      <dgm:prSet/>
      <dgm:spPr/>
      <dgm:t>
        <a:bodyPr/>
        <a:lstStyle/>
        <a:p>
          <a:endParaRPr lang="en-US">
            <a:latin typeface="Segoe" panose="020B0502040504020203" pitchFamily="34" charset="0"/>
          </a:endParaRPr>
        </a:p>
      </dgm:t>
    </dgm:pt>
    <dgm:pt modelId="{10BAF065-9F91-4DE9-B405-50CC97E9319C}">
      <dgm:prSet/>
      <dgm:spPr>
        <a:effectLst>
          <a:outerShdw blurRad="50800" dist="38100" dir="2700000" algn="tl" rotWithShape="0">
            <a:prstClr val="black">
              <a:alpha val="40000"/>
            </a:prstClr>
          </a:outerShdw>
        </a:effectLst>
      </dgm:spPr>
      <dgm:t>
        <a:bodyPr/>
        <a:lstStyle/>
        <a:p>
          <a:r>
            <a:rPr lang="en-US" dirty="0" smtClean="0">
              <a:latin typeface="Segoe" panose="020B0502040504020203" pitchFamily="34" charset="0"/>
            </a:rPr>
            <a:t>New features like Enums, Spatial, better performance, etc.</a:t>
          </a:r>
        </a:p>
      </dgm:t>
    </dgm:pt>
    <dgm:pt modelId="{7D63F07D-66F5-45C8-95BC-8C0000F17015}" type="parTrans" cxnId="{163D5E57-14CC-48E1-A8CD-80A2F4A38410}">
      <dgm:prSet/>
      <dgm:spPr/>
      <dgm:t>
        <a:bodyPr/>
        <a:lstStyle/>
        <a:p>
          <a:endParaRPr lang="en-US"/>
        </a:p>
      </dgm:t>
    </dgm:pt>
    <dgm:pt modelId="{B8853F60-39F7-47AC-A6D3-32D19344AAD3}" type="sibTrans" cxnId="{163D5E57-14CC-48E1-A8CD-80A2F4A38410}">
      <dgm:prSet/>
      <dgm:spPr/>
      <dgm:t>
        <a:bodyPr/>
        <a:lstStyle/>
        <a:p>
          <a:endParaRPr lang="en-US"/>
        </a:p>
      </dgm:t>
    </dgm:pt>
    <dgm:pt modelId="{8B8C11F3-4F9D-43AC-B279-3FE7D2AC5D21}">
      <dgm:prSet/>
      <dgm:spPr>
        <a:effectLst>
          <a:outerShdw blurRad="50800" dist="38100" dir="2700000" algn="tl" rotWithShape="0">
            <a:prstClr val="black">
              <a:alpha val="40000"/>
            </a:prstClr>
          </a:outerShdw>
        </a:effectLst>
      </dgm:spPr>
      <dgm:t>
        <a:bodyPr/>
        <a:lstStyle/>
        <a:p>
          <a:r>
            <a:rPr lang="en-US" dirty="0" smtClean="0">
              <a:latin typeface="Segoe" panose="020B0502040504020203" pitchFamily="34" charset="0"/>
            </a:rPr>
            <a:t>New features like multiple diagrams, colorization, </a:t>
          </a:r>
          <a:r>
            <a:rPr lang="en-US" dirty="0" err="1" smtClean="0">
              <a:latin typeface="Segoe" panose="020B0502040504020203" pitchFamily="34" charset="0"/>
            </a:rPr>
            <a:t>DbContext</a:t>
          </a:r>
          <a:r>
            <a:rPr lang="en-US" dirty="0" smtClean="0">
              <a:latin typeface="Segoe" panose="020B0502040504020203" pitchFamily="34" charset="0"/>
            </a:rPr>
            <a:t> code generation, etc.</a:t>
          </a:r>
        </a:p>
      </dgm:t>
    </dgm:pt>
    <dgm:pt modelId="{5F04FF84-8455-4B1F-93A9-CB683B311083}" type="parTrans" cxnId="{1123169B-3C20-4D8E-A6BB-EDF1205E82CE}">
      <dgm:prSet/>
      <dgm:spPr/>
      <dgm:t>
        <a:bodyPr/>
        <a:lstStyle/>
        <a:p>
          <a:endParaRPr lang="en-US"/>
        </a:p>
      </dgm:t>
    </dgm:pt>
    <dgm:pt modelId="{02C34F0B-3444-483E-964E-95919501AD83}" type="sibTrans" cxnId="{1123169B-3C20-4D8E-A6BB-EDF1205E82CE}">
      <dgm:prSet/>
      <dgm:spPr/>
      <dgm:t>
        <a:bodyPr/>
        <a:lstStyle/>
        <a:p>
          <a:endParaRPr lang="en-US"/>
        </a:p>
      </dgm:t>
    </dgm:pt>
    <dgm:pt modelId="{75AEC3B1-CA80-4CFE-9760-85164D50A602}" type="pres">
      <dgm:prSet presAssocID="{BA1DE33C-BA7B-4D7E-A880-2A888485A3D0}" presName="linear" presStyleCnt="0">
        <dgm:presLayoutVars>
          <dgm:dir/>
          <dgm:resizeHandles val="exact"/>
        </dgm:presLayoutVars>
      </dgm:prSet>
      <dgm:spPr/>
      <dgm:t>
        <a:bodyPr/>
        <a:lstStyle/>
        <a:p>
          <a:endParaRPr lang="en-US"/>
        </a:p>
      </dgm:t>
    </dgm:pt>
    <dgm:pt modelId="{BD118362-3ED9-4AA4-BA4C-11E0A081DE7F}" type="pres">
      <dgm:prSet presAssocID="{291B0CA8-4844-4525-916C-BB19644A1575}" presName="comp" presStyleCnt="0"/>
      <dgm:spPr/>
      <dgm:t>
        <a:bodyPr/>
        <a:lstStyle/>
        <a:p>
          <a:endParaRPr lang="en-US"/>
        </a:p>
      </dgm:t>
    </dgm:pt>
    <dgm:pt modelId="{549A7428-1F76-4905-8C44-B25A0D74649E}" type="pres">
      <dgm:prSet presAssocID="{291B0CA8-4844-4525-916C-BB19644A1575}" presName="box" presStyleLbl="node1" presStyleIdx="0" presStyleCnt="3"/>
      <dgm:spPr>
        <a:prstGeom prst="rect">
          <a:avLst/>
        </a:prstGeom>
      </dgm:spPr>
      <dgm:t>
        <a:bodyPr/>
        <a:lstStyle/>
        <a:p>
          <a:endParaRPr lang="en-US"/>
        </a:p>
      </dgm:t>
    </dgm:pt>
    <dgm:pt modelId="{3E8E5289-BB45-43A3-9668-33A6CDBF871E}" type="pres">
      <dgm:prSet presAssocID="{291B0CA8-4844-4525-916C-BB19644A1575}" presName="img" presStyleLbl="fgImgPlace1" presStyleIdx="0" presStyleCnt="3"/>
      <dgm:spPr>
        <a:prstGeom prst="rect">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US"/>
        </a:p>
      </dgm:t>
    </dgm:pt>
    <dgm:pt modelId="{B4C5B933-DE24-418A-B1D2-49F3B9DFCCD0}" type="pres">
      <dgm:prSet presAssocID="{291B0CA8-4844-4525-916C-BB19644A1575}" presName="text" presStyleLbl="node1" presStyleIdx="0" presStyleCnt="3">
        <dgm:presLayoutVars>
          <dgm:bulletEnabled val="1"/>
        </dgm:presLayoutVars>
      </dgm:prSet>
      <dgm:spPr/>
      <dgm:t>
        <a:bodyPr/>
        <a:lstStyle/>
        <a:p>
          <a:endParaRPr lang="en-US"/>
        </a:p>
      </dgm:t>
    </dgm:pt>
    <dgm:pt modelId="{D65B6E30-5A4D-4B14-9A63-76B8E5FE9A14}" type="pres">
      <dgm:prSet presAssocID="{65556702-D9B0-444D-A651-6D27DF2C2FD1}" presName="spacer" presStyleCnt="0"/>
      <dgm:spPr/>
      <dgm:t>
        <a:bodyPr/>
        <a:lstStyle/>
        <a:p>
          <a:endParaRPr lang="en-US"/>
        </a:p>
      </dgm:t>
    </dgm:pt>
    <dgm:pt modelId="{CB4298AC-F016-48C7-8147-0B6A38BFDD2D}" type="pres">
      <dgm:prSet presAssocID="{5CADF61B-A402-4728-98E5-29E9BE026AC6}" presName="comp" presStyleCnt="0"/>
      <dgm:spPr/>
      <dgm:t>
        <a:bodyPr/>
        <a:lstStyle/>
        <a:p>
          <a:endParaRPr lang="en-US"/>
        </a:p>
      </dgm:t>
    </dgm:pt>
    <dgm:pt modelId="{D65889B0-7F1C-4425-917B-F2B0E69BF780}" type="pres">
      <dgm:prSet presAssocID="{5CADF61B-A402-4728-98E5-29E9BE026AC6}" presName="box" presStyleLbl="node1" presStyleIdx="1" presStyleCnt="3"/>
      <dgm:spPr>
        <a:prstGeom prst="rect">
          <a:avLst/>
        </a:prstGeom>
      </dgm:spPr>
      <dgm:t>
        <a:bodyPr/>
        <a:lstStyle/>
        <a:p>
          <a:endParaRPr lang="en-US"/>
        </a:p>
      </dgm:t>
    </dgm:pt>
    <dgm:pt modelId="{B46EE31F-3510-4D5C-B87D-D12AB4D15D90}" type="pres">
      <dgm:prSet presAssocID="{5CADF61B-A402-4728-98E5-29E9BE026AC6}" presName="img" presStyleLbl="fgImgPlace1" presStyleIdx="1" presStyleCnt="3"/>
      <dgm:spPr>
        <a:prstGeom prst="rect">
          <a:avLst/>
        </a:prstGeom>
        <a:blipFill dpi="0" rotWithShape="1">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t>
        <a:bodyPr/>
        <a:lstStyle/>
        <a:p>
          <a:endParaRPr lang="en-US"/>
        </a:p>
      </dgm:t>
    </dgm:pt>
    <dgm:pt modelId="{6A344F96-355A-45E8-A12C-FC473AF96063}" type="pres">
      <dgm:prSet presAssocID="{5CADF61B-A402-4728-98E5-29E9BE026AC6}" presName="text" presStyleLbl="node1" presStyleIdx="1" presStyleCnt="3">
        <dgm:presLayoutVars>
          <dgm:bulletEnabled val="1"/>
        </dgm:presLayoutVars>
      </dgm:prSet>
      <dgm:spPr/>
      <dgm:t>
        <a:bodyPr/>
        <a:lstStyle/>
        <a:p>
          <a:endParaRPr lang="en-US"/>
        </a:p>
      </dgm:t>
    </dgm:pt>
    <dgm:pt modelId="{D44A298B-50A7-423F-93D1-1F984F0FCD6E}" type="pres">
      <dgm:prSet presAssocID="{73A4A07D-188E-47DC-8BE8-92A73942F0B7}" presName="spacer" presStyleCnt="0"/>
      <dgm:spPr/>
      <dgm:t>
        <a:bodyPr/>
        <a:lstStyle/>
        <a:p>
          <a:endParaRPr lang="en-US"/>
        </a:p>
      </dgm:t>
    </dgm:pt>
    <dgm:pt modelId="{BC3D5C9A-0E53-4639-AB28-4828AEAAEDDD}" type="pres">
      <dgm:prSet presAssocID="{6072CEBB-B9A1-472C-97DE-39179827614E}" presName="comp" presStyleCnt="0"/>
      <dgm:spPr/>
      <dgm:t>
        <a:bodyPr/>
        <a:lstStyle/>
        <a:p>
          <a:endParaRPr lang="en-US"/>
        </a:p>
      </dgm:t>
    </dgm:pt>
    <dgm:pt modelId="{30410937-FDC2-43BD-BC27-1D45BF37F6C8}" type="pres">
      <dgm:prSet presAssocID="{6072CEBB-B9A1-472C-97DE-39179827614E}" presName="box" presStyleLbl="node1" presStyleIdx="2" presStyleCnt="3"/>
      <dgm:spPr>
        <a:prstGeom prst="rect">
          <a:avLst/>
        </a:prstGeom>
      </dgm:spPr>
      <dgm:t>
        <a:bodyPr/>
        <a:lstStyle/>
        <a:p>
          <a:endParaRPr lang="en-US"/>
        </a:p>
      </dgm:t>
    </dgm:pt>
    <dgm:pt modelId="{C2BBD0DC-7A7A-4EFA-8464-43474D4A9C72}" type="pres">
      <dgm:prSet presAssocID="{6072CEBB-B9A1-472C-97DE-39179827614E}" presName="img" presStyleLbl="fgImgPlace1" presStyleIdx="2" presStyleCnt="3"/>
      <dgm:spPr>
        <a:prstGeom prst="rect">
          <a:avLst/>
        </a:prstGeom>
        <a:blipFill dpi="0" rotWithShape="1">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t>
        <a:bodyPr/>
        <a:lstStyle/>
        <a:p>
          <a:endParaRPr lang="en-US"/>
        </a:p>
      </dgm:t>
    </dgm:pt>
    <dgm:pt modelId="{CDFBD7F5-8F7F-4691-B48C-07CFF0B3AE7B}" type="pres">
      <dgm:prSet presAssocID="{6072CEBB-B9A1-472C-97DE-39179827614E}" presName="text" presStyleLbl="node1" presStyleIdx="2" presStyleCnt="3">
        <dgm:presLayoutVars>
          <dgm:bulletEnabled val="1"/>
        </dgm:presLayoutVars>
      </dgm:prSet>
      <dgm:spPr/>
      <dgm:t>
        <a:bodyPr/>
        <a:lstStyle/>
        <a:p>
          <a:endParaRPr lang="en-US"/>
        </a:p>
      </dgm:t>
    </dgm:pt>
  </dgm:ptLst>
  <dgm:cxnLst>
    <dgm:cxn modelId="{258C63C0-8EBA-4DB1-AD05-382425861B41}" type="presOf" srcId="{10BAF065-9F91-4DE9-B405-50CC97E9319C}" destId="{D65889B0-7F1C-4425-917B-F2B0E69BF780}" srcOrd="0" destOrd="2" presId="urn:microsoft.com/office/officeart/2005/8/layout/vList4"/>
    <dgm:cxn modelId="{F49776D2-2549-459C-B9A2-C2FF6656CF6D}" type="presOf" srcId="{6072CEBB-B9A1-472C-97DE-39179827614E}" destId="{CDFBD7F5-8F7F-4691-B48C-07CFF0B3AE7B}" srcOrd="1" destOrd="0" presId="urn:microsoft.com/office/officeart/2005/8/layout/vList4"/>
    <dgm:cxn modelId="{E43A8FA1-8B2B-4C2C-A8EC-20654A952DBA}" srcId="{291B0CA8-4844-4525-916C-BB19644A1575}" destId="{49FF3206-9138-42A7-85B3-4A02EA45398B}" srcOrd="2" destOrd="0" parTransId="{FD3EA57D-533F-473E-9674-CCC764D44693}" sibTransId="{E079E954-5AAB-4965-9BE5-BEFEAC1FD7E8}"/>
    <dgm:cxn modelId="{259444BB-7D42-4F6B-9B71-8F4F5A58A697}" type="presOf" srcId="{BA1DE33C-BA7B-4D7E-A880-2A888485A3D0}" destId="{75AEC3B1-CA80-4CFE-9760-85164D50A602}" srcOrd="0" destOrd="0" presId="urn:microsoft.com/office/officeart/2005/8/layout/vList4"/>
    <dgm:cxn modelId="{762150CA-B9C8-4A45-9A1C-99AF30953BE4}" srcId="{291B0CA8-4844-4525-916C-BB19644A1575}" destId="{1F43D00A-F156-49C1-BB85-AE64F6201789}" srcOrd="0" destOrd="0" parTransId="{EE4D2567-74FF-4891-BD17-74080A218B88}" sibTransId="{E478D1F3-8B38-4603-BAEB-51338735518E}"/>
    <dgm:cxn modelId="{1616142F-A9FD-4287-9AFC-63AC015776D6}" type="presOf" srcId="{10BAF065-9F91-4DE9-B405-50CC97E9319C}" destId="{6A344F96-355A-45E8-A12C-FC473AF96063}" srcOrd="1" destOrd="2" presId="urn:microsoft.com/office/officeart/2005/8/layout/vList4"/>
    <dgm:cxn modelId="{4DB92A09-A22A-4965-9E18-F90C2DB6FC77}" type="presOf" srcId="{42B8997A-7FBB-4C63-9DA9-8C35DEC29C84}" destId="{549A7428-1F76-4905-8C44-B25A0D74649E}" srcOrd="0" destOrd="2" presId="urn:microsoft.com/office/officeart/2005/8/layout/vList4"/>
    <dgm:cxn modelId="{68C99270-10D7-4123-9E16-7A5BA181800A}" type="presOf" srcId="{8B8C11F3-4F9D-43AC-B279-3FE7D2AC5D21}" destId="{CDFBD7F5-8F7F-4691-B48C-07CFF0B3AE7B}" srcOrd="1" destOrd="2" presId="urn:microsoft.com/office/officeart/2005/8/layout/vList4"/>
    <dgm:cxn modelId="{163D5E57-14CC-48E1-A8CD-80A2F4A38410}" srcId="{5CADF61B-A402-4728-98E5-29E9BE026AC6}" destId="{10BAF065-9F91-4DE9-B405-50CC97E9319C}" srcOrd="1" destOrd="0" parTransId="{7D63F07D-66F5-45C8-95BC-8C0000F17015}" sibTransId="{B8853F60-39F7-47AC-A6D3-32D19344AAD3}"/>
    <dgm:cxn modelId="{3C50E8F9-9441-4779-BD68-B1C80CA02ABE}" type="presOf" srcId="{B33DF9E9-340B-4A91-BD29-BC01A4862728}" destId="{30410937-FDC2-43BD-BC27-1D45BF37F6C8}" srcOrd="0" destOrd="1" presId="urn:microsoft.com/office/officeart/2005/8/layout/vList4"/>
    <dgm:cxn modelId="{1D9D1B3A-09A2-457D-8CAC-0DB1E5039096}" type="presOf" srcId="{1F43D00A-F156-49C1-BB85-AE64F6201789}" destId="{549A7428-1F76-4905-8C44-B25A0D74649E}" srcOrd="0" destOrd="1" presId="urn:microsoft.com/office/officeart/2005/8/layout/vList4"/>
    <dgm:cxn modelId="{30024103-5DD1-4AE2-AD72-46007DDB497D}" type="presOf" srcId="{8B8C11F3-4F9D-43AC-B279-3FE7D2AC5D21}" destId="{30410937-FDC2-43BD-BC27-1D45BF37F6C8}" srcOrd="0" destOrd="2" presId="urn:microsoft.com/office/officeart/2005/8/layout/vList4"/>
    <dgm:cxn modelId="{C8538D91-D6F3-4AEE-A0C9-30F7D971DF6F}" type="presOf" srcId="{EAE1A6DA-55C1-4F7B-83C0-2F9207239BDD}" destId="{D65889B0-7F1C-4425-917B-F2B0E69BF780}" srcOrd="0" destOrd="1" presId="urn:microsoft.com/office/officeart/2005/8/layout/vList4"/>
    <dgm:cxn modelId="{3F6CE094-3475-4079-8AF2-2E9132CC0150}" srcId="{BA1DE33C-BA7B-4D7E-A880-2A888485A3D0}" destId="{5CADF61B-A402-4728-98E5-29E9BE026AC6}" srcOrd="1" destOrd="0" parTransId="{73C2E82C-6D5F-4A6A-ABA7-FC6501A30A12}" sibTransId="{73A4A07D-188E-47DC-8BE8-92A73942F0B7}"/>
    <dgm:cxn modelId="{69C5CBAD-C620-4B13-80F9-6FEE497AE3B3}" srcId="{BA1DE33C-BA7B-4D7E-A880-2A888485A3D0}" destId="{291B0CA8-4844-4525-916C-BB19644A1575}" srcOrd="0" destOrd="0" parTransId="{66232A2F-F0EC-40F1-A16E-6833D2231102}" sibTransId="{65556702-D9B0-444D-A651-6D27DF2C2FD1}"/>
    <dgm:cxn modelId="{3B611BC8-A6CF-45D6-8C07-646B9D8F5B61}" type="presOf" srcId="{6072CEBB-B9A1-472C-97DE-39179827614E}" destId="{30410937-FDC2-43BD-BC27-1D45BF37F6C8}" srcOrd="0" destOrd="0" presId="urn:microsoft.com/office/officeart/2005/8/layout/vList4"/>
    <dgm:cxn modelId="{05CDDC99-F1DC-4054-9158-C63B03F0850C}" type="presOf" srcId="{EAE1A6DA-55C1-4F7B-83C0-2F9207239BDD}" destId="{6A344F96-355A-45E8-A12C-FC473AF96063}" srcOrd="1" destOrd="1" presId="urn:microsoft.com/office/officeart/2005/8/layout/vList4"/>
    <dgm:cxn modelId="{B0BFF4D1-E436-44DF-9D26-091C52A36E38}" type="presOf" srcId="{B33DF9E9-340B-4A91-BD29-BC01A4862728}" destId="{CDFBD7F5-8F7F-4691-B48C-07CFF0B3AE7B}" srcOrd="1" destOrd="1" presId="urn:microsoft.com/office/officeart/2005/8/layout/vList4"/>
    <dgm:cxn modelId="{5E86E912-F763-4022-AF7D-18050AED9332}" type="presOf" srcId="{5CADF61B-A402-4728-98E5-29E9BE026AC6}" destId="{6A344F96-355A-45E8-A12C-FC473AF96063}" srcOrd="1" destOrd="0" presId="urn:microsoft.com/office/officeart/2005/8/layout/vList4"/>
    <dgm:cxn modelId="{1123169B-3C20-4D8E-A6BB-EDF1205E82CE}" srcId="{6072CEBB-B9A1-472C-97DE-39179827614E}" destId="{8B8C11F3-4F9D-43AC-B279-3FE7D2AC5D21}" srcOrd="1" destOrd="0" parTransId="{5F04FF84-8455-4B1F-93A9-CB683B311083}" sibTransId="{02C34F0B-3444-483E-964E-95919501AD83}"/>
    <dgm:cxn modelId="{002AD6CB-44A8-4822-AC0A-AE9166D848AE}" type="presOf" srcId="{1F43D00A-F156-49C1-BB85-AE64F6201789}" destId="{B4C5B933-DE24-418A-B1D2-49F3B9DFCCD0}" srcOrd="1" destOrd="1" presId="urn:microsoft.com/office/officeart/2005/8/layout/vList4"/>
    <dgm:cxn modelId="{29A10B25-C84C-4A93-9B74-4BA2D5EC1816}" type="presOf" srcId="{49FF3206-9138-42A7-85B3-4A02EA45398B}" destId="{549A7428-1F76-4905-8C44-B25A0D74649E}" srcOrd="0" destOrd="3" presId="urn:microsoft.com/office/officeart/2005/8/layout/vList4"/>
    <dgm:cxn modelId="{FAF2F026-02AA-407B-9F05-A8A774540D3E}" srcId="{BA1DE33C-BA7B-4D7E-A880-2A888485A3D0}" destId="{6072CEBB-B9A1-472C-97DE-39179827614E}" srcOrd="2" destOrd="0" parTransId="{13DA604E-24A2-4E04-B091-83DB70BB443D}" sibTransId="{50926308-F1B3-405D-982B-CB55A3B53ED7}"/>
    <dgm:cxn modelId="{6789B9F9-513F-414F-9189-A6CE012D9FDB}" type="presOf" srcId="{42B8997A-7FBB-4C63-9DA9-8C35DEC29C84}" destId="{B4C5B933-DE24-418A-B1D2-49F3B9DFCCD0}" srcOrd="1" destOrd="2" presId="urn:microsoft.com/office/officeart/2005/8/layout/vList4"/>
    <dgm:cxn modelId="{ADEF84D3-B34B-4138-90BB-7A2C015F28F7}" srcId="{6072CEBB-B9A1-472C-97DE-39179827614E}" destId="{B33DF9E9-340B-4A91-BD29-BC01A4862728}" srcOrd="0" destOrd="0" parTransId="{457340B7-EA25-4B90-99BF-314CC0EDA4C7}" sibTransId="{8A539560-0163-4C5E-881D-EF78A0D4D103}"/>
    <dgm:cxn modelId="{EC60F35B-A10E-4B86-A990-95E1B59B1917}" srcId="{5CADF61B-A402-4728-98E5-29E9BE026AC6}" destId="{EAE1A6DA-55C1-4F7B-83C0-2F9207239BDD}" srcOrd="0" destOrd="0" parTransId="{83CD8D09-32BD-4CD8-9575-99B5D05C8DBB}" sibTransId="{4F47E6A5-8F2E-4AFE-99BF-4E5658F62096}"/>
    <dgm:cxn modelId="{507301DA-42CE-4FA1-ABB0-CE6CBF92C0D4}" type="presOf" srcId="{49FF3206-9138-42A7-85B3-4A02EA45398B}" destId="{B4C5B933-DE24-418A-B1D2-49F3B9DFCCD0}" srcOrd="1" destOrd="3" presId="urn:microsoft.com/office/officeart/2005/8/layout/vList4"/>
    <dgm:cxn modelId="{42897C8A-DBB1-4A65-96AB-2C634BA5AA90}" type="presOf" srcId="{291B0CA8-4844-4525-916C-BB19644A1575}" destId="{B4C5B933-DE24-418A-B1D2-49F3B9DFCCD0}" srcOrd="1" destOrd="0" presId="urn:microsoft.com/office/officeart/2005/8/layout/vList4"/>
    <dgm:cxn modelId="{4FE45693-D862-4FE0-89BB-7241D4CE3E67}" srcId="{291B0CA8-4844-4525-916C-BB19644A1575}" destId="{42B8997A-7FBB-4C63-9DA9-8C35DEC29C84}" srcOrd="1" destOrd="0" parTransId="{5451595F-F94A-4426-AA9C-5E16AB8EB67E}" sibTransId="{04E2DCDB-F9FE-4B7B-933E-392B14F64E99}"/>
    <dgm:cxn modelId="{795B25F6-C5D5-4EE5-88DA-E7A8C057F3DF}" type="presOf" srcId="{5CADF61B-A402-4728-98E5-29E9BE026AC6}" destId="{D65889B0-7F1C-4425-917B-F2B0E69BF780}" srcOrd="0" destOrd="0" presId="urn:microsoft.com/office/officeart/2005/8/layout/vList4"/>
    <dgm:cxn modelId="{E849BDB2-8D47-4097-8893-BEF6024FA67B}" type="presOf" srcId="{291B0CA8-4844-4525-916C-BB19644A1575}" destId="{549A7428-1F76-4905-8C44-B25A0D74649E}" srcOrd="0" destOrd="0" presId="urn:microsoft.com/office/officeart/2005/8/layout/vList4"/>
    <dgm:cxn modelId="{C3614D07-1973-47BF-8820-DE24C9F5615B}" type="presParOf" srcId="{75AEC3B1-CA80-4CFE-9760-85164D50A602}" destId="{BD118362-3ED9-4AA4-BA4C-11E0A081DE7F}" srcOrd="0" destOrd="0" presId="urn:microsoft.com/office/officeart/2005/8/layout/vList4"/>
    <dgm:cxn modelId="{6ED28470-6352-4BE1-81CC-ACBDD6A02F38}" type="presParOf" srcId="{BD118362-3ED9-4AA4-BA4C-11E0A081DE7F}" destId="{549A7428-1F76-4905-8C44-B25A0D74649E}" srcOrd="0" destOrd="0" presId="urn:microsoft.com/office/officeart/2005/8/layout/vList4"/>
    <dgm:cxn modelId="{F2B28CD0-1CD7-4935-9CE3-9FD4D8D74ABC}" type="presParOf" srcId="{BD118362-3ED9-4AA4-BA4C-11E0A081DE7F}" destId="{3E8E5289-BB45-43A3-9668-33A6CDBF871E}" srcOrd="1" destOrd="0" presId="urn:microsoft.com/office/officeart/2005/8/layout/vList4"/>
    <dgm:cxn modelId="{5C9E17DA-A68C-4EA9-99E5-8D1685D4A9C8}" type="presParOf" srcId="{BD118362-3ED9-4AA4-BA4C-11E0A081DE7F}" destId="{B4C5B933-DE24-418A-B1D2-49F3B9DFCCD0}" srcOrd="2" destOrd="0" presId="urn:microsoft.com/office/officeart/2005/8/layout/vList4"/>
    <dgm:cxn modelId="{B83FE3DD-008A-44E8-93B7-C0118F692DAF}" type="presParOf" srcId="{75AEC3B1-CA80-4CFE-9760-85164D50A602}" destId="{D65B6E30-5A4D-4B14-9A63-76B8E5FE9A14}" srcOrd="1" destOrd="0" presId="urn:microsoft.com/office/officeart/2005/8/layout/vList4"/>
    <dgm:cxn modelId="{2D03CF4C-9C0A-4A34-A00F-F40C6EACC358}" type="presParOf" srcId="{75AEC3B1-CA80-4CFE-9760-85164D50A602}" destId="{CB4298AC-F016-48C7-8147-0B6A38BFDD2D}" srcOrd="2" destOrd="0" presId="urn:microsoft.com/office/officeart/2005/8/layout/vList4"/>
    <dgm:cxn modelId="{ACA6D2A4-63BC-429F-892D-DC1FB3DAB511}" type="presParOf" srcId="{CB4298AC-F016-48C7-8147-0B6A38BFDD2D}" destId="{D65889B0-7F1C-4425-917B-F2B0E69BF780}" srcOrd="0" destOrd="0" presId="urn:microsoft.com/office/officeart/2005/8/layout/vList4"/>
    <dgm:cxn modelId="{3E6D794A-60B7-4BF7-8149-3B29E7C47C29}" type="presParOf" srcId="{CB4298AC-F016-48C7-8147-0B6A38BFDD2D}" destId="{B46EE31F-3510-4D5C-B87D-D12AB4D15D90}" srcOrd="1" destOrd="0" presId="urn:microsoft.com/office/officeart/2005/8/layout/vList4"/>
    <dgm:cxn modelId="{DB768B8E-01C1-4901-90D0-FDF655FE3E2D}" type="presParOf" srcId="{CB4298AC-F016-48C7-8147-0B6A38BFDD2D}" destId="{6A344F96-355A-45E8-A12C-FC473AF96063}" srcOrd="2" destOrd="0" presId="urn:microsoft.com/office/officeart/2005/8/layout/vList4"/>
    <dgm:cxn modelId="{895D5857-0DF5-404B-BDFA-D01AFBFBEC35}" type="presParOf" srcId="{75AEC3B1-CA80-4CFE-9760-85164D50A602}" destId="{D44A298B-50A7-423F-93D1-1F984F0FCD6E}" srcOrd="3" destOrd="0" presId="urn:microsoft.com/office/officeart/2005/8/layout/vList4"/>
    <dgm:cxn modelId="{BBB7C575-6F08-4FC0-B9C9-E22C52C74E82}" type="presParOf" srcId="{75AEC3B1-CA80-4CFE-9760-85164D50A602}" destId="{BC3D5C9A-0E53-4639-AB28-4828AEAAEDDD}" srcOrd="4" destOrd="0" presId="urn:microsoft.com/office/officeart/2005/8/layout/vList4"/>
    <dgm:cxn modelId="{2D23A071-E557-4AC5-8C5D-50FC4E58CC78}" type="presParOf" srcId="{BC3D5C9A-0E53-4639-AB28-4828AEAAEDDD}" destId="{30410937-FDC2-43BD-BC27-1D45BF37F6C8}" srcOrd="0" destOrd="0" presId="urn:microsoft.com/office/officeart/2005/8/layout/vList4"/>
    <dgm:cxn modelId="{50B8EDB6-4822-4D21-BF20-03423A716175}" type="presParOf" srcId="{BC3D5C9A-0E53-4639-AB28-4828AEAAEDDD}" destId="{C2BBD0DC-7A7A-4EFA-8464-43474D4A9C72}" srcOrd="1" destOrd="0" presId="urn:microsoft.com/office/officeart/2005/8/layout/vList4"/>
    <dgm:cxn modelId="{7DBA41CE-2EB6-4D0C-87D6-FA2349950682}" type="presParOf" srcId="{BC3D5C9A-0E53-4639-AB28-4828AEAAEDDD}" destId="{CDFBD7F5-8F7F-4691-B48C-07CFF0B3AE7B}" srcOrd="2" destOrd="0" presId="urn:microsoft.com/office/officeart/2005/8/layout/vList4"/>
  </dgm:cxnLst>
  <dgm:bg>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D20D9CC-D10B-4E07-8180-8D00041B78D2}" type="doc">
      <dgm:prSet loTypeId="urn:microsoft.com/office/officeart/2005/8/layout/vList4" loCatId="list" qsTypeId="urn:microsoft.com/office/officeart/2005/8/quickstyle/simple4" qsCatId="simple" csTypeId="urn:microsoft.com/office/officeart/2005/8/colors/colorful1" csCatId="colorful" phldr="1"/>
      <dgm:spPr/>
      <dgm:t>
        <a:bodyPr/>
        <a:lstStyle/>
        <a:p>
          <a:endParaRPr lang="en-US"/>
        </a:p>
      </dgm:t>
    </dgm:pt>
    <dgm:pt modelId="{16F589D0-FEA3-40B3-9C65-8691A3AECCA1}">
      <dgm:prSet phldrT="[Text]"/>
      <dgm:spPr>
        <a:effectLst>
          <a:outerShdw blurRad="50800" dist="38100" dir="2700000" algn="tl" rotWithShape="0">
            <a:prstClr val="black">
              <a:alpha val="40000"/>
            </a:prstClr>
          </a:outerShdw>
        </a:effectLst>
      </dgm:spPr>
      <dgm:t>
        <a:bodyPr/>
        <a:lstStyle/>
        <a:p>
          <a:r>
            <a:rPr lang="en-US" dirty="0" smtClean="0">
              <a:latin typeface="Segoe" panose="020B0502040504020203" pitchFamily="34" charset="0"/>
            </a:rPr>
            <a:t>Both for code-centric and designer-centric developers</a:t>
          </a:r>
          <a:endParaRPr lang="en-US" dirty="0">
            <a:latin typeface="Segoe" panose="020B0502040504020203" pitchFamily="34" charset="0"/>
          </a:endParaRPr>
        </a:p>
      </dgm:t>
    </dgm:pt>
    <dgm:pt modelId="{89E962A8-9F17-4B0E-94C7-167CBF5C6261}" type="parTrans" cxnId="{7CC295F6-4E78-4E8C-86AF-5109BE7E6154}">
      <dgm:prSet/>
      <dgm:spPr/>
      <dgm:t>
        <a:bodyPr/>
        <a:lstStyle/>
        <a:p>
          <a:endParaRPr lang="en-US">
            <a:latin typeface="Segoe" panose="020B0502040504020203" pitchFamily="34" charset="0"/>
          </a:endParaRPr>
        </a:p>
      </dgm:t>
    </dgm:pt>
    <dgm:pt modelId="{87D94BF9-F498-4AB6-A635-4E15E083E548}" type="sibTrans" cxnId="{7CC295F6-4E78-4E8C-86AF-5109BE7E6154}">
      <dgm:prSet/>
      <dgm:spPr/>
      <dgm:t>
        <a:bodyPr/>
        <a:lstStyle/>
        <a:p>
          <a:endParaRPr lang="en-US">
            <a:latin typeface="Segoe" panose="020B0502040504020203" pitchFamily="34" charset="0"/>
          </a:endParaRPr>
        </a:p>
      </dgm:t>
    </dgm:pt>
    <dgm:pt modelId="{16602612-8FD1-4AC3-8EF4-61E7C84DF183}">
      <dgm:prSet/>
      <dgm:spPr>
        <a:effectLst>
          <a:outerShdw blurRad="50800" dist="38100" dir="2700000" algn="tl" rotWithShape="0">
            <a:prstClr val="black">
              <a:alpha val="40000"/>
            </a:prstClr>
          </a:outerShdw>
        </a:effectLst>
      </dgm:spPr>
      <dgm:t>
        <a:bodyPr/>
        <a:lstStyle/>
        <a:p>
          <a:r>
            <a:rPr lang="en-US" dirty="0" smtClean="0">
              <a:latin typeface="Segoe" panose="020B0502040504020203" pitchFamily="34" charset="0"/>
            </a:rPr>
            <a:t>Enum support</a:t>
          </a:r>
        </a:p>
      </dgm:t>
    </dgm:pt>
    <dgm:pt modelId="{B3C290B9-483D-4B32-ACD3-15FAA6CDA237}" type="parTrans" cxnId="{6B809A25-B21E-4AAC-8389-6D0CCC78C4A6}">
      <dgm:prSet/>
      <dgm:spPr/>
      <dgm:t>
        <a:bodyPr/>
        <a:lstStyle/>
        <a:p>
          <a:endParaRPr lang="en-US">
            <a:latin typeface="Segoe" panose="020B0502040504020203" pitchFamily="34" charset="0"/>
          </a:endParaRPr>
        </a:p>
      </dgm:t>
    </dgm:pt>
    <dgm:pt modelId="{1BD242B3-0C65-4659-8444-06EBE986F419}" type="sibTrans" cxnId="{6B809A25-B21E-4AAC-8389-6D0CCC78C4A6}">
      <dgm:prSet/>
      <dgm:spPr/>
      <dgm:t>
        <a:bodyPr/>
        <a:lstStyle/>
        <a:p>
          <a:endParaRPr lang="en-US">
            <a:latin typeface="Segoe" panose="020B0502040504020203" pitchFamily="34" charset="0"/>
          </a:endParaRPr>
        </a:p>
      </dgm:t>
    </dgm:pt>
    <dgm:pt modelId="{923B1C71-119B-4F2B-BB7E-B7757598B86A}">
      <dgm:prSet/>
      <dgm:spPr>
        <a:effectLst>
          <a:outerShdw blurRad="50800" dist="38100" dir="2700000" algn="tl" rotWithShape="0">
            <a:prstClr val="black">
              <a:alpha val="40000"/>
            </a:prstClr>
          </a:outerShdw>
        </a:effectLst>
      </dgm:spPr>
      <dgm:t>
        <a:bodyPr/>
        <a:lstStyle/>
        <a:p>
          <a:r>
            <a:rPr lang="en-US" dirty="0" smtClean="0">
              <a:latin typeface="Segoe" panose="020B0502040504020203" pitchFamily="34" charset="0"/>
            </a:rPr>
            <a:t>Spatial data types</a:t>
          </a:r>
        </a:p>
      </dgm:t>
    </dgm:pt>
    <dgm:pt modelId="{3D9D1918-D538-4F4E-8AD9-0CBDFE46330D}" type="parTrans" cxnId="{48D75DD5-782A-4672-B6DF-2211BE1700BE}">
      <dgm:prSet/>
      <dgm:spPr/>
      <dgm:t>
        <a:bodyPr/>
        <a:lstStyle/>
        <a:p>
          <a:endParaRPr lang="en-US">
            <a:latin typeface="Segoe" panose="020B0502040504020203" pitchFamily="34" charset="0"/>
          </a:endParaRPr>
        </a:p>
      </dgm:t>
    </dgm:pt>
    <dgm:pt modelId="{7F1A46B7-5F06-4141-8EF4-733BCEE6114C}" type="sibTrans" cxnId="{48D75DD5-782A-4672-B6DF-2211BE1700BE}">
      <dgm:prSet/>
      <dgm:spPr/>
      <dgm:t>
        <a:bodyPr/>
        <a:lstStyle/>
        <a:p>
          <a:endParaRPr lang="en-US">
            <a:latin typeface="Segoe" panose="020B0502040504020203" pitchFamily="34" charset="0"/>
          </a:endParaRPr>
        </a:p>
      </dgm:t>
    </dgm:pt>
    <dgm:pt modelId="{DCE88AA6-329E-40BE-B820-38BEF4DAF7A4}">
      <dgm:prSet/>
      <dgm:spPr>
        <a:effectLst>
          <a:outerShdw blurRad="50800" dist="38100" dir="2700000" algn="tl" rotWithShape="0">
            <a:prstClr val="black">
              <a:alpha val="40000"/>
            </a:prstClr>
          </a:outerShdw>
        </a:effectLst>
      </dgm:spPr>
      <dgm:t>
        <a:bodyPr/>
        <a:lstStyle/>
        <a:p>
          <a:r>
            <a:rPr lang="en-US" dirty="0" smtClean="0">
              <a:latin typeface="Segoe" panose="020B0502040504020203" pitchFamily="34" charset="0"/>
            </a:rPr>
            <a:t>Only for designer-centric developers</a:t>
          </a:r>
        </a:p>
      </dgm:t>
    </dgm:pt>
    <dgm:pt modelId="{64380899-3EEF-4989-A30E-4B5FCE609C17}" type="parTrans" cxnId="{4DDFFBA0-DD83-4FEE-9F7F-4F3073B8F4DF}">
      <dgm:prSet/>
      <dgm:spPr/>
      <dgm:t>
        <a:bodyPr/>
        <a:lstStyle/>
        <a:p>
          <a:endParaRPr lang="en-US">
            <a:latin typeface="Segoe" panose="020B0502040504020203" pitchFamily="34" charset="0"/>
          </a:endParaRPr>
        </a:p>
      </dgm:t>
    </dgm:pt>
    <dgm:pt modelId="{6C9DF391-5279-4B61-AB1E-D48103CF3958}" type="sibTrans" cxnId="{4DDFFBA0-DD83-4FEE-9F7F-4F3073B8F4DF}">
      <dgm:prSet/>
      <dgm:spPr/>
      <dgm:t>
        <a:bodyPr/>
        <a:lstStyle/>
        <a:p>
          <a:endParaRPr lang="en-US">
            <a:latin typeface="Segoe" panose="020B0502040504020203" pitchFamily="34" charset="0"/>
          </a:endParaRPr>
        </a:p>
      </dgm:t>
    </dgm:pt>
    <dgm:pt modelId="{BE7F1C0F-1023-4383-9DB3-C718291E29AF}">
      <dgm:prSet/>
      <dgm:spPr>
        <a:effectLst>
          <a:outerShdw blurRad="50800" dist="38100" dir="2700000" algn="tl" rotWithShape="0">
            <a:prstClr val="black">
              <a:alpha val="40000"/>
            </a:prstClr>
          </a:outerShdw>
        </a:effectLst>
      </dgm:spPr>
      <dgm:t>
        <a:bodyPr/>
        <a:lstStyle/>
        <a:p>
          <a:r>
            <a:rPr lang="en-US" smtClean="0">
              <a:latin typeface="Segoe" panose="020B0502040504020203" pitchFamily="34" charset="0"/>
            </a:rPr>
            <a:t>Table-valued Functions (TVFs)</a:t>
          </a:r>
          <a:endParaRPr lang="en-US" dirty="0" smtClean="0">
            <a:latin typeface="Segoe" panose="020B0502040504020203" pitchFamily="34" charset="0"/>
          </a:endParaRPr>
        </a:p>
      </dgm:t>
    </dgm:pt>
    <dgm:pt modelId="{6BA75989-6C86-44D5-AE00-709F5F0F2133}" type="parTrans" cxnId="{37D3F689-FDB0-4D42-A900-09815449AEA3}">
      <dgm:prSet/>
      <dgm:spPr/>
      <dgm:t>
        <a:bodyPr/>
        <a:lstStyle/>
        <a:p>
          <a:endParaRPr lang="en-US">
            <a:latin typeface="Segoe" panose="020B0502040504020203" pitchFamily="34" charset="0"/>
          </a:endParaRPr>
        </a:p>
      </dgm:t>
    </dgm:pt>
    <dgm:pt modelId="{3DF1AEAD-7FDB-4DFE-8198-EF30D227850A}" type="sibTrans" cxnId="{37D3F689-FDB0-4D42-A900-09815449AEA3}">
      <dgm:prSet/>
      <dgm:spPr/>
      <dgm:t>
        <a:bodyPr/>
        <a:lstStyle/>
        <a:p>
          <a:endParaRPr lang="en-US">
            <a:latin typeface="Segoe" panose="020B0502040504020203" pitchFamily="34" charset="0"/>
          </a:endParaRPr>
        </a:p>
      </dgm:t>
    </dgm:pt>
    <dgm:pt modelId="{158F938D-6721-474A-92BF-431341572300}">
      <dgm:prSet/>
      <dgm:spPr>
        <a:effectLst>
          <a:outerShdw blurRad="50800" dist="38100" dir="2700000" algn="tl" rotWithShape="0">
            <a:prstClr val="black">
              <a:alpha val="40000"/>
            </a:prstClr>
          </a:outerShdw>
        </a:effectLst>
      </dgm:spPr>
      <dgm:t>
        <a:bodyPr/>
        <a:lstStyle/>
        <a:p>
          <a:r>
            <a:rPr lang="en-US" smtClean="0">
              <a:latin typeface="Segoe" panose="020B0502040504020203" pitchFamily="34" charset="0"/>
            </a:rPr>
            <a:t>Multiple diagrams and coloring</a:t>
          </a:r>
          <a:endParaRPr lang="en-US" dirty="0" smtClean="0">
            <a:latin typeface="Segoe" panose="020B0502040504020203" pitchFamily="34" charset="0"/>
          </a:endParaRPr>
        </a:p>
      </dgm:t>
    </dgm:pt>
    <dgm:pt modelId="{58273E64-C9EF-4E18-9E34-9B4FB57CE08F}" type="parTrans" cxnId="{724B1138-3B35-4925-B7F2-8A4E770C63DB}">
      <dgm:prSet/>
      <dgm:spPr/>
      <dgm:t>
        <a:bodyPr/>
        <a:lstStyle/>
        <a:p>
          <a:endParaRPr lang="en-US">
            <a:latin typeface="Segoe" panose="020B0502040504020203" pitchFamily="34" charset="0"/>
          </a:endParaRPr>
        </a:p>
      </dgm:t>
    </dgm:pt>
    <dgm:pt modelId="{B1A1CD6F-9491-48AE-A600-E77D498D542F}" type="sibTrans" cxnId="{724B1138-3B35-4925-B7F2-8A4E770C63DB}">
      <dgm:prSet/>
      <dgm:spPr/>
      <dgm:t>
        <a:bodyPr/>
        <a:lstStyle/>
        <a:p>
          <a:endParaRPr lang="en-US">
            <a:latin typeface="Segoe" panose="020B0502040504020203" pitchFamily="34" charset="0"/>
          </a:endParaRPr>
        </a:p>
      </dgm:t>
    </dgm:pt>
    <dgm:pt modelId="{CAAFEF31-AB96-4A87-9613-07F520619F42}">
      <dgm:prSet/>
      <dgm:spPr>
        <a:effectLst>
          <a:outerShdw blurRad="50800" dist="38100" dir="2700000" algn="tl" rotWithShape="0">
            <a:prstClr val="black">
              <a:alpha val="40000"/>
            </a:prstClr>
          </a:outerShdw>
        </a:effectLst>
      </dgm:spPr>
      <dgm:t>
        <a:bodyPr/>
        <a:lstStyle/>
        <a:p>
          <a:r>
            <a:rPr lang="en-US" smtClean="0">
              <a:latin typeface="Segoe" panose="020B0502040504020203" pitchFamily="34" charset="0"/>
            </a:rPr>
            <a:t>Batch import of stored procedures</a:t>
          </a:r>
          <a:endParaRPr lang="en-US" dirty="0" smtClean="0">
            <a:latin typeface="Segoe" panose="020B0502040504020203" pitchFamily="34" charset="0"/>
          </a:endParaRPr>
        </a:p>
      </dgm:t>
    </dgm:pt>
    <dgm:pt modelId="{6BBBAA87-6A0E-405A-A8CF-27E275EDBBAA}" type="parTrans" cxnId="{6B90C1D7-223C-453D-940D-BC5A9C4786B1}">
      <dgm:prSet/>
      <dgm:spPr/>
      <dgm:t>
        <a:bodyPr/>
        <a:lstStyle/>
        <a:p>
          <a:endParaRPr lang="en-US">
            <a:latin typeface="Segoe" panose="020B0502040504020203" pitchFamily="34" charset="0"/>
          </a:endParaRPr>
        </a:p>
      </dgm:t>
    </dgm:pt>
    <dgm:pt modelId="{44EC08DD-1571-42D7-A7BE-D0A197B9CEAE}" type="sibTrans" cxnId="{6B90C1D7-223C-453D-940D-BC5A9C4786B1}">
      <dgm:prSet/>
      <dgm:spPr/>
      <dgm:t>
        <a:bodyPr/>
        <a:lstStyle/>
        <a:p>
          <a:endParaRPr lang="en-US">
            <a:latin typeface="Segoe" panose="020B0502040504020203" pitchFamily="34" charset="0"/>
          </a:endParaRPr>
        </a:p>
      </dgm:t>
    </dgm:pt>
    <dgm:pt modelId="{AC8F6179-BCF4-46BD-A3BC-F315BC6BA822}">
      <dgm:prSet/>
      <dgm:spPr>
        <a:effectLst>
          <a:outerShdw blurRad="50800" dist="38100" dir="2700000" algn="tl" rotWithShape="0">
            <a:prstClr val="black">
              <a:alpha val="40000"/>
            </a:prstClr>
          </a:outerShdw>
        </a:effectLst>
      </dgm:spPr>
      <dgm:t>
        <a:bodyPr/>
        <a:lstStyle/>
        <a:p>
          <a:r>
            <a:rPr lang="en-US" smtClean="0">
              <a:latin typeface="Segoe" panose="020B0502040504020203" pitchFamily="34" charset="0"/>
            </a:rPr>
            <a:t>DbContext code generation</a:t>
          </a:r>
          <a:endParaRPr lang="en-US" dirty="0">
            <a:latin typeface="Segoe" panose="020B0502040504020203" pitchFamily="34" charset="0"/>
          </a:endParaRPr>
        </a:p>
      </dgm:t>
    </dgm:pt>
    <dgm:pt modelId="{4EA9DF9F-7680-4D27-B873-BC880B286B22}" type="parTrans" cxnId="{43068899-0F1D-4ACA-83DB-6A2B072FA88A}">
      <dgm:prSet/>
      <dgm:spPr/>
      <dgm:t>
        <a:bodyPr/>
        <a:lstStyle/>
        <a:p>
          <a:endParaRPr lang="en-US">
            <a:latin typeface="Segoe" panose="020B0502040504020203" pitchFamily="34" charset="0"/>
          </a:endParaRPr>
        </a:p>
      </dgm:t>
    </dgm:pt>
    <dgm:pt modelId="{8962C143-A952-43F6-9944-55230E62B5B6}" type="sibTrans" cxnId="{43068899-0F1D-4ACA-83DB-6A2B072FA88A}">
      <dgm:prSet/>
      <dgm:spPr/>
      <dgm:t>
        <a:bodyPr/>
        <a:lstStyle/>
        <a:p>
          <a:endParaRPr lang="en-US">
            <a:latin typeface="Segoe" panose="020B0502040504020203" pitchFamily="34" charset="0"/>
          </a:endParaRPr>
        </a:p>
      </dgm:t>
    </dgm:pt>
    <dgm:pt modelId="{7A65FA6A-2778-4F0B-A5CC-36B1FDFEA0E7}">
      <dgm:prSet/>
      <dgm:spPr>
        <a:effectLst>
          <a:outerShdw blurRad="50800" dist="38100" dir="2700000" algn="tl" rotWithShape="0">
            <a:prstClr val="black">
              <a:alpha val="40000"/>
            </a:prstClr>
          </a:outerShdw>
        </a:effectLst>
      </dgm:spPr>
      <dgm:t>
        <a:bodyPr/>
        <a:lstStyle/>
        <a:p>
          <a:r>
            <a:rPr lang="en-US" dirty="0" smtClean="0">
              <a:latin typeface="Segoe" panose="020B0502040504020203" pitchFamily="34" charset="0"/>
            </a:rPr>
            <a:t>Auto-compiled query</a:t>
          </a:r>
        </a:p>
      </dgm:t>
    </dgm:pt>
    <dgm:pt modelId="{39B918A3-75DE-4653-A050-DB830E0A1E0A}" type="parTrans" cxnId="{AF87ED4A-9FE9-4BD9-8FAD-07A4035E80FB}">
      <dgm:prSet/>
      <dgm:spPr/>
      <dgm:t>
        <a:bodyPr/>
        <a:lstStyle/>
        <a:p>
          <a:endParaRPr lang="en-US"/>
        </a:p>
      </dgm:t>
    </dgm:pt>
    <dgm:pt modelId="{8B94BD3F-CD37-4094-98D6-0DCAA2D1F6B7}" type="sibTrans" cxnId="{AF87ED4A-9FE9-4BD9-8FAD-07A4035E80FB}">
      <dgm:prSet/>
      <dgm:spPr/>
      <dgm:t>
        <a:bodyPr/>
        <a:lstStyle/>
        <a:p>
          <a:endParaRPr lang="en-US"/>
        </a:p>
      </dgm:t>
    </dgm:pt>
    <dgm:pt modelId="{EEB77668-F32B-44DB-9915-0C829D8C8173}">
      <dgm:prSet/>
      <dgm:spPr>
        <a:effectLst>
          <a:outerShdw blurRad="50800" dist="38100" dir="2700000" algn="tl" rotWithShape="0">
            <a:prstClr val="black">
              <a:alpha val="40000"/>
            </a:prstClr>
          </a:outerShdw>
        </a:effectLst>
      </dgm:spPr>
      <dgm:t>
        <a:bodyPr/>
        <a:lstStyle/>
        <a:p>
          <a:r>
            <a:rPr lang="en-US" dirty="0" smtClean="0">
              <a:latin typeface="Segoe" panose="020B0502040504020203" pitchFamily="34" charset="0"/>
            </a:rPr>
            <a:t>Parameter evaluation performance</a:t>
          </a:r>
        </a:p>
      </dgm:t>
    </dgm:pt>
    <dgm:pt modelId="{F258DB23-70CF-4B74-9BDD-C8113BD89040}" type="parTrans" cxnId="{C2BBE83A-2991-413D-A1FC-2F755F38FC87}">
      <dgm:prSet/>
      <dgm:spPr/>
      <dgm:t>
        <a:bodyPr/>
        <a:lstStyle/>
        <a:p>
          <a:endParaRPr lang="en-US"/>
        </a:p>
      </dgm:t>
    </dgm:pt>
    <dgm:pt modelId="{F1F6F548-8279-452F-A7AF-51C9B4FEF2D5}" type="sibTrans" cxnId="{C2BBE83A-2991-413D-A1FC-2F755F38FC87}">
      <dgm:prSet/>
      <dgm:spPr/>
      <dgm:t>
        <a:bodyPr/>
        <a:lstStyle/>
        <a:p>
          <a:endParaRPr lang="en-US"/>
        </a:p>
      </dgm:t>
    </dgm:pt>
    <dgm:pt modelId="{E1A17DC4-EE45-45DD-A453-27CFC063A5A6}" type="pres">
      <dgm:prSet presAssocID="{9D20D9CC-D10B-4E07-8180-8D00041B78D2}" presName="linear" presStyleCnt="0">
        <dgm:presLayoutVars>
          <dgm:dir/>
          <dgm:resizeHandles val="exact"/>
        </dgm:presLayoutVars>
      </dgm:prSet>
      <dgm:spPr/>
      <dgm:t>
        <a:bodyPr/>
        <a:lstStyle/>
        <a:p>
          <a:endParaRPr lang="en-US"/>
        </a:p>
      </dgm:t>
    </dgm:pt>
    <dgm:pt modelId="{F98147F2-F500-43F8-9072-47C3630C5DD3}" type="pres">
      <dgm:prSet presAssocID="{16F589D0-FEA3-40B3-9C65-8691A3AECCA1}" presName="comp" presStyleCnt="0"/>
      <dgm:spPr/>
      <dgm:t>
        <a:bodyPr/>
        <a:lstStyle/>
        <a:p>
          <a:endParaRPr lang="en-US"/>
        </a:p>
      </dgm:t>
    </dgm:pt>
    <dgm:pt modelId="{000D6DC2-6CC9-4626-97E1-2C07A04B4B65}" type="pres">
      <dgm:prSet presAssocID="{16F589D0-FEA3-40B3-9C65-8691A3AECCA1}" presName="box" presStyleLbl="node1" presStyleIdx="0" presStyleCnt="2"/>
      <dgm:spPr>
        <a:prstGeom prst="rect">
          <a:avLst/>
        </a:prstGeom>
      </dgm:spPr>
      <dgm:t>
        <a:bodyPr/>
        <a:lstStyle/>
        <a:p>
          <a:endParaRPr lang="en-US"/>
        </a:p>
      </dgm:t>
    </dgm:pt>
    <dgm:pt modelId="{DB5C85CA-CABD-4FBE-A07A-60B083F037C9}" type="pres">
      <dgm:prSet presAssocID="{16F589D0-FEA3-40B3-9C65-8691A3AECCA1}" presName="img" presStyleLbl="fgImgPlace1" presStyleIdx="0" presStyleCnt="2"/>
      <dgm:spPr>
        <a:prstGeom prst="rect">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US"/>
        </a:p>
      </dgm:t>
    </dgm:pt>
    <dgm:pt modelId="{64ABD945-1F45-4D3B-96B3-5C20AD3E3B42}" type="pres">
      <dgm:prSet presAssocID="{16F589D0-FEA3-40B3-9C65-8691A3AECCA1}" presName="text" presStyleLbl="node1" presStyleIdx="0" presStyleCnt="2">
        <dgm:presLayoutVars>
          <dgm:bulletEnabled val="1"/>
        </dgm:presLayoutVars>
      </dgm:prSet>
      <dgm:spPr/>
      <dgm:t>
        <a:bodyPr/>
        <a:lstStyle/>
        <a:p>
          <a:endParaRPr lang="en-US"/>
        </a:p>
      </dgm:t>
    </dgm:pt>
    <dgm:pt modelId="{F9A85001-2492-48E4-82C2-026C13C66249}" type="pres">
      <dgm:prSet presAssocID="{87D94BF9-F498-4AB6-A635-4E15E083E548}" presName="spacer" presStyleCnt="0"/>
      <dgm:spPr/>
      <dgm:t>
        <a:bodyPr/>
        <a:lstStyle/>
        <a:p>
          <a:endParaRPr lang="en-US"/>
        </a:p>
      </dgm:t>
    </dgm:pt>
    <dgm:pt modelId="{24489A4C-4C00-460A-8EE0-2DB672DE582B}" type="pres">
      <dgm:prSet presAssocID="{DCE88AA6-329E-40BE-B820-38BEF4DAF7A4}" presName="comp" presStyleCnt="0"/>
      <dgm:spPr/>
      <dgm:t>
        <a:bodyPr/>
        <a:lstStyle/>
        <a:p>
          <a:endParaRPr lang="en-US"/>
        </a:p>
      </dgm:t>
    </dgm:pt>
    <dgm:pt modelId="{07232A66-F65B-4AF9-AD4A-489D043EBF7D}" type="pres">
      <dgm:prSet presAssocID="{DCE88AA6-329E-40BE-B820-38BEF4DAF7A4}" presName="box" presStyleLbl="node1" presStyleIdx="1" presStyleCnt="2"/>
      <dgm:spPr>
        <a:prstGeom prst="rect">
          <a:avLst/>
        </a:prstGeom>
      </dgm:spPr>
      <dgm:t>
        <a:bodyPr/>
        <a:lstStyle/>
        <a:p>
          <a:endParaRPr lang="en-US"/>
        </a:p>
      </dgm:t>
    </dgm:pt>
    <dgm:pt modelId="{A6B6DC57-F9C0-4156-B9E4-460BEF44BDCF}" type="pres">
      <dgm:prSet presAssocID="{DCE88AA6-329E-40BE-B820-38BEF4DAF7A4}" presName="img" presStyleLbl="fgImgPlace1" presStyleIdx="1" presStyleCnt="2"/>
      <dgm:spPr>
        <a:prstGeom prst="rect">
          <a:avLst/>
        </a:prstGeom>
        <a:blipFill rotWithShape="1">
          <a:blip xmlns:r="http://schemas.openxmlformats.org/officeDocument/2006/relationships" r:embed="rId2"/>
          <a:stretch>
            <a:fillRect/>
          </a:stretch>
        </a:blipFill>
      </dgm:spPr>
      <dgm:t>
        <a:bodyPr/>
        <a:lstStyle/>
        <a:p>
          <a:endParaRPr lang="en-US"/>
        </a:p>
      </dgm:t>
    </dgm:pt>
    <dgm:pt modelId="{0EBA8456-04A2-4032-91C5-6997799A0C4B}" type="pres">
      <dgm:prSet presAssocID="{DCE88AA6-329E-40BE-B820-38BEF4DAF7A4}" presName="text" presStyleLbl="node1" presStyleIdx="1" presStyleCnt="2">
        <dgm:presLayoutVars>
          <dgm:bulletEnabled val="1"/>
        </dgm:presLayoutVars>
      </dgm:prSet>
      <dgm:spPr/>
      <dgm:t>
        <a:bodyPr/>
        <a:lstStyle/>
        <a:p>
          <a:endParaRPr lang="en-US"/>
        </a:p>
      </dgm:t>
    </dgm:pt>
  </dgm:ptLst>
  <dgm:cxnLst>
    <dgm:cxn modelId="{156F100E-683D-414D-9C91-97ECD7885592}" type="presOf" srcId="{16F589D0-FEA3-40B3-9C65-8691A3AECCA1}" destId="{000D6DC2-6CC9-4626-97E1-2C07A04B4B65}" srcOrd="0" destOrd="0" presId="urn:microsoft.com/office/officeart/2005/8/layout/vList4"/>
    <dgm:cxn modelId="{37D3F689-FDB0-4D42-A900-09815449AEA3}" srcId="{DCE88AA6-329E-40BE-B820-38BEF4DAF7A4}" destId="{BE7F1C0F-1023-4383-9DB3-C718291E29AF}" srcOrd="0" destOrd="0" parTransId="{6BA75989-6C86-44D5-AE00-709F5F0F2133}" sibTransId="{3DF1AEAD-7FDB-4DFE-8198-EF30D227850A}"/>
    <dgm:cxn modelId="{DC93EC3E-C578-48F8-BAB9-845723DB8252}" type="presOf" srcId="{BE7F1C0F-1023-4383-9DB3-C718291E29AF}" destId="{07232A66-F65B-4AF9-AD4A-489D043EBF7D}" srcOrd="0" destOrd="1" presId="urn:microsoft.com/office/officeart/2005/8/layout/vList4"/>
    <dgm:cxn modelId="{EE112195-8F6C-4699-80E9-15D05BB786B7}" type="presOf" srcId="{16602612-8FD1-4AC3-8EF4-61E7C84DF183}" destId="{000D6DC2-6CC9-4626-97E1-2C07A04B4B65}" srcOrd="0" destOrd="1" presId="urn:microsoft.com/office/officeart/2005/8/layout/vList4"/>
    <dgm:cxn modelId="{891E8B11-E0A0-494E-91A9-30E2BA1E6A33}" type="presOf" srcId="{BE7F1C0F-1023-4383-9DB3-C718291E29AF}" destId="{0EBA8456-04A2-4032-91C5-6997799A0C4B}" srcOrd="1" destOrd="1" presId="urn:microsoft.com/office/officeart/2005/8/layout/vList4"/>
    <dgm:cxn modelId="{48D75DD5-782A-4672-B6DF-2211BE1700BE}" srcId="{16F589D0-FEA3-40B3-9C65-8691A3AECCA1}" destId="{923B1C71-119B-4F2B-BB7E-B7757598B86A}" srcOrd="1" destOrd="0" parTransId="{3D9D1918-D538-4F4E-8AD9-0CBDFE46330D}" sibTransId="{7F1A46B7-5F06-4141-8EF4-733BCEE6114C}"/>
    <dgm:cxn modelId="{724B1138-3B35-4925-B7F2-8A4E770C63DB}" srcId="{DCE88AA6-329E-40BE-B820-38BEF4DAF7A4}" destId="{158F938D-6721-474A-92BF-431341572300}" srcOrd="1" destOrd="0" parTransId="{58273E64-C9EF-4E18-9E34-9B4FB57CE08F}" sibTransId="{B1A1CD6F-9491-48AE-A600-E77D498D542F}"/>
    <dgm:cxn modelId="{43068899-0F1D-4ACA-83DB-6A2B072FA88A}" srcId="{DCE88AA6-329E-40BE-B820-38BEF4DAF7A4}" destId="{AC8F6179-BCF4-46BD-A3BC-F315BC6BA822}" srcOrd="3" destOrd="0" parTransId="{4EA9DF9F-7680-4D27-B873-BC880B286B22}" sibTransId="{8962C143-A952-43F6-9944-55230E62B5B6}"/>
    <dgm:cxn modelId="{599A6288-0044-423E-BEAD-EF1DCD55EDE4}" type="presOf" srcId="{16602612-8FD1-4AC3-8EF4-61E7C84DF183}" destId="{64ABD945-1F45-4D3B-96B3-5C20AD3E3B42}" srcOrd="1" destOrd="1" presId="urn:microsoft.com/office/officeart/2005/8/layout/vList4"/>
    <dgm:cxn modelId="{4DDFFBA0-DD83-4FEE-9F7F-4F3073B8F4DF}" srcId="{9D20D9CC-D10B-4E07-8180-8D00041B78D2}" destId="{DCE88AA6-329E-40BE-B820-38BEF4DAF7A4}" srcOrd="1" destOrd="0" parTransId="{64380899-3EEF-4989-A30E-4B5FCE609C17}" sibTransId="{6C9DF391-5279-4B61-AB1E-D48103CF3958}"/>
    <dgm:cxn modelId="{6B90C1D7-223C-453D-940D-BC5A9C4786B1}" srcId="{DCE88AA6-329E-40BE-B820-38BEF4DAF7A4}" destId="{CAAFEF31-AB96-4A87-9613-07F520619F42}" srcOrd="2" destOrd="0" parTransId="{6BBBAA87-6A0E-405A-A8CF-27E275EDBBAA}" sibTransId="{44EC08DD-1571-42D7-A7BE-D0A197B9CEAE}"/>
    <dgm:cxn modelId="{D08CC260-1D08-4690-B2EE-6FAA95145D56}" type="presOf" srcId="{AC8F6179-BCF4-46BD-A3BC-F315BC6BA822}" destId="{07232A66-F65B-4AF9-AD4A-489D043EBF7D}" srcOrd="0" destOrd="4" presId="urn:microsoft.com/office/officeart/2005/8/layout/vList4"/>
    <dgm:cxn modelId="{57711BEB-18F1-4863-9F08-006BA00DFED6}" type="presOf" srcId="{7A65FA6A-2778-4F0B-A5CC-36B1FDFEA0E7}" destId="{64ABD945-1F45-4D3B-96B3-5C20AD3E3B42}" srcOrd="1" destOrd="3" presId="urn:microsoft.com/office/officeart/2005/8/layout/vList4"/>
    <dgm:cxn modelId="{A1C40617-EC48-487D-842C-2002C3FBD888}" type="presOf" srcId="{EEB77668-F32B-44DB-9915-0C829D8C8173}" destId="{000D6DC2-6CC9-4626-97E1-2C07A04B4B65}" srcOrd="0" destOrd="4" presId="urn:microsoft.com/office/officeart/2005/8/layout/vList4"/>
    <dgm:cxn modelId="{A304016D-8A60-43AA-8966-F99F9D6A870F}" type="presOf" srcId="{CAAFEF31-AB96-4A87-9613-07F520619F42}" destId="{07232A66-F65B-4AF9-AD4A-489D043EBF7D}" srcOrd="0" destOrd="3" presId="urn:microsoft.com/office/officeart/2005/8/layout/vList4"/>
    <dgm:cxn modelId="{56CF7019-1876-435D-A5AE-99CD01D4D763}" type="presOf" srcId="{DCE88AA6-329E-40BE-B820-38BEF4DAF7A4}" destId="{07232A66-F65B-4AF9-AD4A-489D043EBF7D}" srcOrd="0" destOrd="0" presId="urn:microsoft.com/office/officeart/2005/8/layout/vList4"/>
    <dgm:cxn modelId="{78A6C0C0-F868-47B6-9657-5FE9F6F35FDA}" type="presOf" srcId="{CAAFEF31-AB96-4A87-9613-07F520619F42}" destId="{0EBA8456-04A2-4032-91C5-6997799A0C4B}" srcOrd="1" destOrd="3" presId="urn:microsoft.com/office/officeart/2005/8/layout/vList4"/>
    <dgm:cxn modelId="{9DA56637-3A01-4004-8AF8-98CC04B775D9}" type="presOf" srcId="{EEB77668-F32B-44DB-9915-0C829D8C8173}" destId="{64ABD945-1F45-4D3B-96B3-5C20AD3E3B42}" srcOrd="1" destOrd="4" presId="urn:microsoft.com/office/officeart/2005/8/layout/vList4"/>
    <dgm:cxn modelId="{AF87ED4A-9FE9-4BD9-8FAD-07A4035E80FB}" srcId="{16F589D0-FEA3-40B3-9C65-8691A3AECCA1}" destId="{7A65FA6A-2778-4F0B-A5CC-36B1FDFEA0E7}" srcOrd="2" destOrd="0" parTransId="{39B918A3-75DE-4653-A050-DB830E0A1E0A}" sibTransId="{8B94BD3F-CD37-4094-98D6-0DCAA2D1F6B7}"/>
    <dgm:cxn modelId="{6B809A25-B21E-4AAC-8389-6D0CCC78C4A6}" srcId="{16F589D0-FEA3-40B3-9C65-8691A3AECCA1}" destId="{16602612-8FD1-4AC3-8EF4-61E7C84DF183}" srcOrd="0" destOrd="0" parTransId="{B3C290B9-483D-4B32-ACD3-15FAA6CDA237}" sibTransId="{1BD242B3-0C65-4659-8444-06EBE986F419}"/>
    <dgm:cxn modelId="{9B5B67A7-CE03-4ADA-ADED-78205D8A4CF7}" type="presOf" srcId="{158F938D-6721-474A-92BF-431341572300}" destId="{0EBA8456-04A2-4032-91C5-6997799A0C4B}" srcOrd="1" destOrd="2" presId="urn:microsoft.com/office/officeart/2005/8/layout/vList4"/>
    <dgm:cxn modelId="{6D387A95-D657-4BC2-A1DA-0B59AB55D00B}" type="presOf" srcId="{9D20D9CC-D10B-4E07-8180-8D00041B78D2}" destId="{E1A17DC4-EE45-45DD-A453-27CFC063A5A6}" srcOrd="0" destOrd="0" presId="urn:microsoft.com/office/officeart/2005/8/layout/vList4"/>
    <dgm:cxn modelId="{7CC295F6-4E78-4E8C-86AF-5109BE7E6154}" srcId="{9D20D9CC-D10B-4E07-8180-8D00041B78D2}" destId="{16F589D0-FEA3-40B3-9C65-8691A3AECCA1}" srcOrd="0" destOrd="0" parTransId="{89E962A8-9F17-4B0E-94C7-167CBF5C6261}" sibTransId="{87D94BF9-F498-4AB6-A635-4E15E083E548}"/>
    <dgm:cxn modelId="{3A7B7269-E66B-4892-A843-466A0FD80E52}" type="presOf" srcId="{16F589D0-FEA3-40B3-9C65-8691A3AECCA1}" destId="{64ABD945-1F45-4D3B-96B3-5C20AD3E3B42}" srcOrd="1" destOrd="0" presId="urn:microsoft.com/office/officeart/2005/8/layout/vList4"/>
    <dgm:cxn modelId="{C2BBE83A-2991-413D-A1FC-2F755F38FC87}" srcId="{16F589D0-FEA3-40B3-9C65-8691A3AECCA1}" destId="{EEB77668-F32B-44DB-9915-0C829D8C8173}" srcOrd="3" destOrd="0" parTransId="{F258DB23-70CF-4B74-9BDD-C8113BD89040}" sibTransId="{F1F6F548-8279-452F-A7AF-51C9B4FEF2D5}"/>
    <dgm:cxn modelId="{0BF95243-40B4-45C3-BE8C-CAA83B2EAE48}" type="presOf" srcId="{DCE88AA6-329E-40BE-B820-38BEF4DAF7A4}" destId="{0EBA8456-04A2-4032-91C5-6997799A0C4B}" srcOrd="1" destOrd="0" presId="urn:microsoft.com/office/officeart/2005/8/layout/vList4"/>
    <dgm:cxn modelId="{ADD19598-768E-411E-A575-58C030BBD2B0}" type="presOf" srcId="{AC8F6179-BCF4-46BD-A3BC-F315BC6BA822}" destId="{0EBA8456-04A2-4032-91C5-6997799A0C4B}" srcOrd="1" destOrd="4" presId="urn:microsoft.com/office/officeart/2005/8/layout/vList4"/>
    <dgm:cxn modelId="{C54FC8C2-7F14-4F36-BA17-B368BF0BF557}" type="presOf" srcId="{7A65FA6A-2778-4F0B-A5CC-36B1FDFEA0E7}" destId="{000D6DC2-6CC9-4626-97E1-2C07A04B4B65}" srcOrd="0" destOrd="3" presId="urn:microsoft.com/office/officeart/2005/8/layout/vList4"/>
    <dgm:cxn modelId="{68A6DE07-6B66-4ACA-A632-AB7903EB2426}" type="presOf" srcId="{923B1C71-119B-4F2B-BB7E-B7757598B86A}" destId="{000D6DC2-6CC9-4626-97E1-2C07A04B4B65}" srcOrd="0" destOrd="2" presId="urn:microsoft.com/office/officeart/2005/8/layout/vList4"/>
    <dgm:cxn modelId="{40E1DB2F-7E2D-4B35-81AF-C12F746F0DAE}" type="presOf" srcId="{158F938D-6721-474A-92BF-431341572300}" destId="{07232A66-F65B-4AF9-AD4A-489D043EBF7D}" srcOrd="0" destOrd="2" presId="urn:microsoft.com/office/officeart/2005/8/layout/vList4"/>
    <dgm:cxn modelId="{194BA792-F274-49C6-A8AB-6225815FA86E}" type="presOf" srcId="{923B1C71-119B-4F2B-BB7E-B7757598B86A}" destId="{64ABD945-1F45-4D3B-96B3-5C20AD3E3B42}" srcOrd="1" destOrd="2" presId="urn:microsoft.com/office/officeart/2005/8/layout/vList4"/>
    <dgm:cxn modelId="{C33401FD-8E81-4D8C-9217-7004E9B720B2}" type="presParOf" srcId="{E1A17DC4-EE45-45DD-A453-27CFC063A5A6}" destId="{F98147F2-F500-43F8-9072-47C3630C5DD3}" srcOrd="0" destOrd="0" presId="urn:microsoft.com/office/officeart/2005/8/layout/vList4"/>
    <dgm:cxn modelId="{84B231B9-4576-4502-9AA9-160A596D65BE}" type="presParOf" srcId="{F98147F2-F500-43F8-9072-47C3630C5DD3}" destId="{000D6DC2-6CC9-4626-97E1-2C07A04B4B65}" srcOrd="0" destOrd="0" presId="urn:microsoft.com/office/officeart/2005/8/layout/vList4"/>
    <dgm:cxn modelId="{B82B9C73-0829-4866-8E69-E33517D893AE}" type="presParOf" srcId="{F98147F2-F500-43F8-9072-47C3630C5DD3}" destId="{DB5C85CA-CABD-4FBE-A07A-60B083F037C9}" srcOrd="1" destOrd="0" presId="urn:microsoft.com/office/officeart/2005/8/layout/vList4"/>
    <dgm:cxn modelId="{09FD2933-D5D1-497A-930E-67D40ED784E0}" type="presParOf" srcId="{F98147F2-F500-43F8-9072-47C3630C5DD3}" destId="{64ABD945-1F45-4D3B-96B3-5C20AD3E3B42}" srcOrd="2" destOrd="0" presId="urn:microsoft.com/office/officeart/2005/8/layout/vList4"/>
    <dgm:cxn modelId="{5F0D5BE1-31D7-404D-B309-812BDD2035F5}" type="presParOf" srcId="{E1A17DC4-EE45-45DD-A453-27CFC063A5A6}" destId="{F9A85001-2492-48E4-82C2-026C13C66249}" srcOrd="1" destOrd="0" presId="urn:microsoft.com/office/officeart/2005/8/layout/vList4"/>
    <dgm:cxn modelId="{14090DDF-2B67-485E-B6AB-80B001668601}" type="presParOf" srcId="{E1A17DC4-EE45-45DD-A453-27CFC063A5A6}" destId="{24489A4C-4C00-460A-8EE0-2DB672DE582B}" srcOrd="2" destOrd="0" presId="urn:microsoft.com/office/officeart/2005/8/layout/vList4"/>
    <dgm:cxn modelId="{3BD24A87-71AB-47AD-A465-0A7B941D00A0}" type="presParOf" srcId="{24489A4C-4C00-460A-8EE0-2DB672DE582B}" destId="{07232A66-F65B-4AF9-AD4A-489D043EBF7D}" srcOrd="0" destOrd="0" presId="urn:microsoft.com/office/officeart/2005/8/layout/vList4"/>
    <dgm:cxn modelId="{83032DC4-84D7-4F9E-92B1-1EAEDCCC3856}" type="presParOf" srcId="{24489A4C-4C00-460A-8EE0-2DB672DE582B}" destId="{A6B6DC57-F9C0-4156-B9E4-460BEF44BDCF}" srcOrd="1" destOrd="0" presId="urn:microsoft.com/office/officeart/2005/8/layout/vList4"/>
    <dgm:cxn modelId="{E9DAB3DB-035F-44AD-A592-D161D015D651}" type="presParOf" srcId="{24489A4C-4C00-460A-8EE0-2DB672DE582B}" destId="{0EBA8456-04A2-4032-91C5-6997799A0C4B}"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9CC087-E5B2-45BD-A5E7-65C118FDCED8}">
      <dsp:nvSpPr>
        <dsp:cNvPr id="0" name=""/>
        <dsp:cNvSpPr/>
      </dsp:nvSpPr>
      <dsp:spPr>
        <a:xfrm>
          <a:off x="4717011" y="406636"/>
          <a:ext cx="1571313" cy="7103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35560" rIns="99568" bIns="35560" numCol="1" spcCol="1270" anchor="ctr" anchorCtr="0">
          <a:noAutofit/>
        </a:bodyPr>
        <a:lstStyle/>
        <a:p>
          <a:pPr lvl="0" algn="l" defTabSz="622300">
            <a:lnSpc>
              <a:spcPct val="90000"/>
            </a:lnSpc>
            <a:spcBef>
              <a:spcPct val="0"/>
            </a:spcBef>
            <a:spcAft>
              <a:spcPct val="35000"/>
            </a:spcAft>
          </a:pPr>
          <a:r>
            <a:rPr lang="en-US" sz="1400" kern="1200" dirty="0" smtClean="0">
              <a:solidFill>
                <a:schemeClr val="accent1"/>
              </a:solidFill>
              <a:latin typeface="Segoe" panose="020B0502040504020203" pitchFamily="34" charset="0"/>
            </a:rPr>
            <a:t>Microsoft’s Object/Relational Mapper</a:t>
          </a:r>
          <a:endParaRPr lang="en-US" sz="1400" kern="1200" dirty="0">
            <a:solidFill>
              <a:schemeClr val="accent1"/>
            </a:solidFill>
            <a:latin typeface="Segoe" panose="020B0502040504020203" pitchFamily="34" charset="0"/>
          </a:endParaRPr>
        </a:p>
      </dsp:txBody>
      <dsp:txXfrm>
        <a:off x="4717011" y="406636"/>
        <a:ext cx="1571313" cy="710325"/>
      </dsp:txXfrm>
    </dsp:sp>
    <dsp:sp modelId="{260D7302-15EA-4065-96E6-60D88EFD245B}">
      <dsp:nvSpPr>
        <dsp:cNvPr id="0" name=""/>
        <dsp:cNvSpPr/>
      </dsp:nvSpPr>
      <dsp:spPr>
        <a:xfrm rot="10800000">
          <a:off x="4402748" y="362240"/>
          <a:ext cx="314262" cy="799115"/>
        </a:xfrm>
        <a:prstGeom prst="leftBrace">
          <a:avLst>
            <a:gd name="adj1" fmla="val 35000"/>
            <a:gd name="adj2" fmla="val 50000"/>
          </a:avLst>
        </a:pr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0EF15FF-12E6-4D79-9C96-25DD9BD210CC}">
      <dsp:nvSpPr>
        <dsp:cNvPr id="0" name=""/>
        <dsp:cNvSpPr/>
      </dsp:nvSpPr>
      <dsp:spPr>
        <a:xfrm>
          <a:off x="3071" y="362240"/>
          <a:ext cx="4273971" cy="799115"/>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0800" dist="38100" dir="2700000" algn="tl" rotWithShape="0">
            <a:prstClr val="black">
              <a:alpha val="40000"/>
            </a:prst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latin typeface="Segoe" panose="020B0502040504020203" pitchFamily="34" charset="0"/>
            </a:rPr>
            <a:t>Recommended technology to connect .NET applications to databases</a:t>
          </a:r>
          <a:endParaRPr lang="en-US" sz="1400" kern="1200" dirty="0">
            <a:latin typeface="Segoe" panose="020B0502040504020203" pitchFamily="34" charset="0"/>
          </a:endParaRPr>
        </a:p>
        <a:p>
          <a:pPr marL="114300" lvl="1" indent="-114300" algn="l" defTabSz="622300">
            <a:lnSpc>
              <a:spcPct val="90000"/>
            </a:lnSpc>
            <a:spcBef>
              <a:spcPct val="0"/>
            </a:spcBef>
            <a:spcAft>
              <a:spcPct val="15000"/>
            </a:spcAft>
            <a:buChar char="••"/>
          </a:pPr>
          <a:r>
            <a:rPr lang="en-US" sz="1400" kern="1200" dirty="0" smtClean="0">
              <a:latin typeface="Segoe" panose="020B0502040504020203" pitchFamily="34" charset="0"/>
            </a:rPr>
            <a:t>LINQ against disparate relational databases</a:t>
          </a:r>
        </a:p>
      </dsp:txBody>
      <dsp:txXfrm>
        <a:off x="3071" y="362240"/>
        <a:ext cx="4273971" cy="799115"/>
      </dsp:txXfrm>
    </dsp:sp>
    <dsp:sp modelId="{28801E45-33D8-4E8E-9FA4-2AF005E2FFC1}">
      <dsp:nvSpPr>
        <dsp:cNvPr id="0" name=""/>
        <dsp:cNvSpPr/>
      </dsp:nvSpPr>
      <dsp:spPr>
        <a:xfrm>
          <a:off x="4717011" y="1461886"/>
          <a:ext cx="1571313" cy="285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35560" rIns="99568" bIns="35560" numCol="1" spcCol="1270" anchor="ctr" anchorCtr="0">
          <a:noAutofit/>
        </a:bodyPr>
        <a:lstStyle/>
        <a:p>
          <a:pPr lvl="0" algn="l" defTabSz="622300">
            <a:lnSpc>
              <a:spcPct val="90000"/>
            </a:lnSpc>
            <a:spcBef>
              <a:spcPct val="0"/>
            </a:spcBef>
            <a:spcAft>
              <a:spcPct val="35000"/>
            </a:spcAft>
          </a:pPr>
          <a:r>
            <a:rPr lang="en-US" sz="1400" kern="1200" dirty="0" smtClean="0">
              <a:solidFill>
                <a:schemeClr val="accent1"/>
              </a:solidFill>
              <a:latin typeface="Segoe" panose="020B0502040504020203" pitchFamily="34" charset="0"/>
            </a:rPr>
            <a:t>Product goals</a:t>
          </a:r>
        </a:p>
      </dsp:txBody>
      <dsp:txXfrm>
        <a:off x="4717011" y="1461886"/>
        <a:ext cx="1571313" cy="285862"/>
      </dsp:txXfrm>
    </dsp:sp>
    <dsp:sp modelId="{AF9D8277-52ED-4157-AB7F-DF3880245AF2}">
      <dsp:nvSpPr>
        <dsp:cNvPr id="0" name=""/>
        <dsp:cNvSpPr/>
      </dsp:nvSpPr>
      <dsp:spPr>
        <a:xfrm rot="10800000">
          <a:off x="4402748" y="1211756"/>
          <a:ext cx="314262" cy="786121"/>
        </a:xfrm>
        <a:prstGeom prst="leftBrace">
          <a:avLst>
            <a:gd name="adj1" fmla="val 35000"/>
            <a:gd name="adj2" fmla="val 50000"/>
          </a:avLst>
        </a:pr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4AF456E-E219-4D43-B555-DC0955EEAE84}">
      <dsp:nvSpPr>
        <dsp:cNvPr id="0" name=""/>
        <dsp:cNvSpPr/>
      </dsp:nvSpPr>
      <dsp:spPr>
        <a:xfrm>
          <a:off x="3071" y="1211756"/>
          <a:ext cx="4273971" cy="786121"/>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0800" dist="38100" dir="2700000" algn="tl" rotWithShape="0">
            <a:prstClr val="black">
              <a:alpha val="40000"/>
            </a:prst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latin typeface="Segoe" panose="020B0502040504020203" pitchFamily="34" charset="0"/>
            </a:rPr>
            <a:t>Make .NET &amp; Windows Azure the best platform for data centered apps</a:t>
          </a:r>
        </a:p>
        <a:p>
          <a:pPr marL="114300" lvl="1" indent="-114300" algn="l" defTabSz="622300">
            <a:lnSpc>
              <a:spcPct val="90000"/>
            </a:lnSpc>
            <a:spcBef>
              <a:spcPct val="0"/>
            </a:spcBef>
            <a:spcAft>
              <a:spcPct val="15000"/>
            </a:spcAft>
            <a:buChar char="••"/>
          </a:pPr>
          <a:r>
            <a:rPr lang="en-US" sz="1400" kern="1200" dirty="0" smtClean="0">
              <a:latin typeface="Segoe" panose="020B0502040504020203" pitchFamily="34" charset="0"/>
            </a:rPr>
            <a:t>Be the most productive data access API</a:t>
          </a:r>
        </a:p>
      </dsp:txBody>
      <dsp:txXfrm>
        <a:off x="3071" y="1211756"/>
        <a:ext cx="4273971" cy="7861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9A7428-1F76-4905-8C44-B25A0D74649E}">
      <dsp:nvSpPr>
        <dsp:cNvPr id="0" name=""/>
        <dsp:cNvSpPr/>
      </dsp:nvSpPr>
      <dsp:spPr>
        <a:xfrm>
          <a:off x="0" y="0"/>
          <a:ext cx="6555107" cy="738631"/>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0800" dist="38100" dir="2700000" algn="tl" rotWithShape="0">
            <a:prstClr val="black">
              <a:alpha val="40000"/>
            </a:prst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t" anchorCtr="0">
          <a:noAutofit/>
        </a:bodyPr>
        <a:lstStyle/>
        <a:p>
          <a:pPr lvl="0" algn="l" defTabSz="444500">
            <a:lnSpc>
              <a:spcPct val="90000"/>
            </a:lnSpc>
            <a:spcBef>
              <a:spcPct val="0"/>
            </a:spcBef>
            <a:spcAft>
              <a:spcPct val="35000"/>
            </a:spcAft>
          </a:pPr>
          <a:r>
            <a:rPr lang="en-US" sz="1000" kern="1200" dirty="0" smtClean="0">
              <a:latin typeface="Segoe" panose="020B0502040504020203" pitchFamily="34" charset="0"/>
            </a:rPr>
            <a:t>EF </a:t>
          </a:r>
          <a:r>
            <a:rPr lang="en-US" sz="1000" kern="1200" dirty="0" err="1" smtClean="0">
              <a:latin typeface="Segoe" panose="020B0502040504020203" pitchFamily="34" charset="0"/>
            </a:rPr>
            <a:t>NuGet</a:t>
          </a:r>
          <a:r>
            <a:rPr lang="en-US" sz="1000" kern="1200" dirty="0" smtClean="0">
              <a:latin typeface="Segoe" panose="020B0502040504020203" pitchFamily="34" charset="0"/>
            </a:rPr>
            <a:t> Package</a:t>
          </a:r>
          <a:endParaRPr lang="en-US" sz="1000" kern="1200" dirty="0">
            <a:latin typeface="Segoe" panose="020B0502040504020203" pitchFamily="34" charset="0"/>
          </a:endParaRPr>
        </a:p>
        <a:p>
          <a:pPr marL="57150" lvl="1" indent="-57150" algn="l" defTabSz="355600">
            <a:lnSpc>
              <a:spcPct val="90000"/>
            </a:lnSpc>
            <a:spcBef>
              <a:spcPct val="0"/>
            </a:spcBef>
            <a:spcAft>
              <a:spcPct val="15000"/>
            </a:spcAft>
            <a:buChar char="••"/>
          </a:pPr>
          <a:r>
            <a:rPr lang="en-US" sz="800" kern="1200" dirty="0" err="1" smtClean="0">
              <a:latin typeface="Segoe" panose="020B0502040504020203" pitchFamily="34" charset="0"/>
            </a:rPr>
            <a:t>DbContext</a:t>
          </a:r>
          <a:r>
            <a:rPr lang="en-US" sz="800" kern="1200" dirty="0" smtClean="0">
              <a:latin typeface="Segoe" panose="020B0502040504020203" pitchFamily="34" charset="0"/>
            </a:rPr>
            <a:t>, Code First &amp; Migrations</a:t>
          </a:r>
          <a:endParaRPr lang="en-US" sz="800" kern="1200" dirty="0">
            <a:latin typeface="Segoe" panose="020B0502040504020203" pitchFamily="34" charset="0"/>
          </a:endParaRPr>
        </a:p>
        <a:p>
          <a:pPr marL="57150" lvl="1" indent="-57150" algn="l" defTabSz="355600">
            <a:lnSpc>
              <a:spcPct val="90000"/>
            </a:lnSpc>
            <a:spcBef>
              <a:spcPct val="0"/>
            </a:spcBef>
            <a:spcAft>
              <a:spcPct val="15000"/>
            </a:spcAft>
            <a:buChar char="••"/>
          </a:pPr>
          <a:r>
            <a:rPr lang="en-US" sz="800" kern="1200" dirty="0" smtClean="0">
              <a:latin typeface="Segoe" panose="020B0502040504020203" pitchFamily="34" charset="0"/>
            </a:rPr>
            <a:t>Included in VS 2012</a:t>
          </a:r>
        </a:p>
        <a:p>
          <a:pPr marL="57150" lvl="1" indent="-57150" algn="l" defTabSz="355600">
            <a:lnSpc>
              <a:spcPct val="90000"/>
            </a:lnSpc>
            <a:spcBef>
              <a:spcPct val="0"/>
            </a:spcBef>
            <a:spcAft>
              <a:spcPct val="15000"/>
            </a:spcAft>
            <a:buChar char="••"/>
          </a:pPr>
          <a:r>
            <a:rPr lang="en-US" sz="800" kern="1200" dirty="0" smtClean="0">
              <a:latin typeface="Segoe" panose="020B0502040504020203" pitchFamily="34" charset="0"/>
            </a:rPr>
            <a:t>Works with .NET 4.0 &amp; 4.5, VS 2010 &amp; 2012</a:t>
          </a:r>
        </a:p>
      </dsp:txBody>
      <dsp:txXfrm>
        <a:off x="1384884" y="0"/>
        <a:ext cx="5170222" cy="738631"/>
      </dsp:txXfrm>
    </dsp:sp>
    <dsp:sp modelId="{3E8E5289-BB45-43A3-9668-33A6CDBF871E}">
      <dsp:nvSpPr>
        <dsp:cNvPr id="0" name=""/>
        <dsp:cNvSpPr/>
      </dsp:nvSpPr>
      <dsp:spPr>
        <a:xfrm>
          <a:off x="73863" y="73863"/>
          <a:ext cx="1311021" cy="590905"/>
        </a:xfrm>
        <a:prstGeom prst="rect">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dsp:spPr>
      <dsp:style>
        <a:lnRef idx="0">
          <a:scrgbClr r="0" g="0" b="0"/>
        </a:lnRef>
        <a:fillRef idx="1">
          <a:scrgbClr r="0" g="0" b="0"/>
        </a:fillRef>
        <a:effectRef idx="2">
          <a:scrgbClr r="0" g="0" b="0"/>
        </a:effectRef>
        <a:fontRef idx="minor"/>
      </dsp:style>
    </dsp:sp>
    <dsp:sp modelId="{D65889B0-7F1C-4425-917B-F2B0E69BF780}">
      <dsp:nvSpPr>
        <dsp:cNvPr id="0" name=""/>
        <dsp:cNvSpPr/>
      </dsp:nvSpPr>
      <dsp:spPr>
        <a:xfrm>
          <a:off x="0" y="812494"/>
          <a:ext cx="6555107" cy="738631"/>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0800" dist="38100" dir="2700000" algn="tl" rotWithShape="0">
            <a:prstClr val="black">
              <a:alpha val="40000"/>
            </a:prst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t" anchorCtr="0">
          <a:noAutofit/>
        </a:bodyPr>
        <a:lstStyle/>
        <a:p>
          <a:pPr lvl="0" algn="l" defTabSz="444500">
            <a:lnSpc>
              <a:spcPct val="90000"/>
            </a:lnSpc>
            <a:spcBef>
              <a:spcPct val="0"/>
            </a:spcBef>
            <a:spcAft>
              <a:spcPct val="35000"/>
            </a:spcAft>
          </a:pPr>
          <a:r>
            <a:rPr lang="en-US" sz="1000" kern="1200" dirty="0" smtClean="0">
              <a:latin typeface="Segoe" panose="020B0502040504020203" pitchFamily="34" charset="0"/>
            </a:rPr>
            <a:t>EF Core bits in .NET</a:t>
          </a:r>
        </a:p>
        <a:p>
          <a:pPr marL="57150" lvl="1" indent="-57150" algn="l" defTabSz="355600">
            <a:lnSpc>
              <a:spcPct val="90000"/>
            </a:lnSpc>
            <a:spcBef>
              <a:spcPct val="0"/>
            </a:spcBef>
            <a:spcAft>
              <a:spcPct val="15000"/>
            </a:spcAft>
            <a:buChar char="••"/>
          </a:pPr>
          <a:r>
            <a:rPr lang="en-US" sz="800" kern="1200" dirty="0" smtClean="0">
              <a:latin typeface="Segoe" panose="020B0502040504020203" pitchFamily="34" charset="0"/>
            </a:rPr>
            <a:t>Updated in .NET 4.5</a:t>
          </a:r>
        </a:p>
        <a:p>
          <a:pPr marL="57150" lvl="1" indent="-57150" algn="l" defTabSz="355600">
            <a:lnSpc>
              <a:spcPct val="90000"/>
            </a:lnSpc>
            <a:spcBef>
              <a:spcPct val="0"/>
            </a:spcBef>
            <a:spcAft>
              <a:spcPct val="15000"/>
            </a:spcAft>
            <a:buChar char="••"/>
          </a:pPr>
          <a:r>
            <a:rPr lang="en-US" sz="800" kern="1200" dirty="0" smtClean="0">
              <a:latin typeface="Segoe" panose="020B0502040504020203" pitchFamily="34" charset="0"/>
            </a:rPr>
            <a:t>New features like Enums, Spatial, better performance, etc.</a:t>
          </a:r>
        </a:p>
      </dsp:txBody>
      <dsp:txXfrm>
        <a:off x="1384884" y="812494"/>
        <a:ext cx="5170222" cy="738631"/>
      </dsp:txXfrm>
    </dsp:sp>
    <dsp:sp modelId="{B46EE31F-3510-4D5C-B87D-D12AB4D15D90}">
      <dsp:nvSpPr>
        <dsp:cNvPr id="0" name=""/>
        <dsp:cNvSpPr/>
      </dsp:nvSpPr>
      <dsp:spPr>
        <a:xfrm>
          <a:off x="73863" y="886357"/>
          <a:ext cx="1311021" cy="590905"/>
        </a:xfrm>
        <a:prstGeom prst="rect">
          <a:avLst/>
        </a:prstGeom>
        <a:blipFill dpi="0" rotWithShape="1">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a:noFill/>
        </a:ln>
        <a:effectLst/>
      </dsp:spPr>
      <dsp:style>
        <a:lnRef idx="0">
          <a:scrgbClr r="0" g="0" b="0"/>
        </a:lnRef>
        <a:fillRef idx="1">
          <a:scrgbClr r="0" g="0" b="0"/>
        </a:fillRef>
        <a:effectRef idx="2">
          <a:scrgbClr r="0" g="0" b="0"/>
        </a:effectRef>
        <a:fontRef idx="minor"/>
      </dsp:style>
    </dsp:sp>
    <dsp:sp modelId="{30410937-FDC2-43BD-BC27-1D45BF37F6C8}">
      <dsp:nvSpPr>
        <dsp:cNvPr id="0" name=""/>
        <dsp:cNvSpPr/>
      </dsp:nvSpPr>
      <dsp:spPr>
        <a:xfrm>
          <a:off x="0" y="1624988"/>
          <a:ext cx="6555107" cy="738631"/>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0800" dist="38100" dir="2700000" algn="tl" rotWithShape="0">
            <a:prstClr val="black">
              <a:alpha val="40000"/>
            </a:prst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t" anchorCtr="0">
          <a:noAutofit/>
        </a:bodyPr>
        <a:lstStyle/>
        <a:p>
          <a:pPr lvl="0" algn="l" defTabSz="444500">
            <a:lnSpc>
              <a:spcPct val="90000"/>
            </a:lnSpc>
            <a:spcBef>
              <a:spcPct val="0"/>
            </a:spcBef>
            <a:spcAft>
              <a:spcPct val="35000"/>
            </a:spcAft>
          </a:pPr>
          <a:r>
            <a:rPr lang="en-US" sz="1000" kern="1200" dirty="0" smtClean="0">
              <a:latin typeface="Segoe" panose="020B0502040504020203" pitchFamily="34" charset="0"/>
            </a:rPr>
            <a:t>EF Designer in VS</a:t>
          </a:r>
        </a:p>
        <a:p>
          <a:pPr marL="57150" lvl="1" indent="-57150" algn="l" defTabSz="355600">
            <a:lnSpc>
              <a:spcPct val="90000"/>
            </a:lnSpc>
            <a:spcBef>
              <a:spcPct val="0"/>
            </a:spcBef>
            <a:spcAft>
              <a:spcPct val="15000"/>
            </a:spcAft>
            <a:buChar char="••"/>
          </a:pPr>
          <a:r>
            <a:rPr lang="en-US" sz="800" kern="1200" dirty="0" smtClean="0">
              <a:latin typeface="Segoe" panose="020B0502040504020203" pitchFamily="34" charset="0"/>
            </a:rPr>
            <a:t>Updated in VS 2012</a:t>
          </a:r>
        </a:p>
        <a:p>
          <a:pPr marL="57150" lvl="1" indent="-57150" algn="l" defTabSz="355600">
            <a:lnSpc>
              <a:spcPct val="90000"/>
            </a:lnSpc>
            <a:spcBef>
              <a:spcPct val="0"/>
            </a:spcBef>
            <a:spcAft>
              <a:spcPct val="15000"/>
            </a:spcAft>
            <a:buChar char="••"/>
          </a:pPr>
          <a:r>
            <a:rPr lang="en-US" sz="800" kern="1200" dirty="0" smtClean="0">
              <a:latin typeface="Segoe" panose="020B0502040504020203" pitchFamily="34" charset="0"/>
            </a:rPr>
            <a:t>New features like multiple diagrams, colorization, </a:t>
          </a:r>
          <a:r>
            <a:rPr lang="en-US" sz="800" kern="1200" dirty="0" err="1" smtClean="0">
              <a:latin typeface="Segoe" panose="020B0502040504020203" pitchFamily="34" charset="0"/>
            </a:rPr>
            <a:t>DbContext</a:t>
          </a:r>
          <a:r>
            <a:rPr lang="en-US" sz="800" kern="1200" dirty="0" smtClean="0">
              <a:latin typeface="Segoe" panose="020B0502040504020203" pitchFamily="34" charset="0"/>
            </a:rPr>
            <a:t> code generation, etc.</a:t>
          </a:r>
        </a:p>
      </dsp:txBody>
      <dsp:txXfrm>
        <a:off x="1384884" y="1624988"/>
        <a:ext cx="5170222" cy="738631"/>
      </dsp:txXfrm>
    </dsp:sp>
    <dsp:sp modelId="{C2BBD0DC-7A7A-4EFA-8464-43474D4A9C72}">
      <dsp:nvSpPr>
        <dsp:cNvPr id="0" name=""/>
        <dsp:cNvSpPr/>
      </dsp:nvSpPr>
      <dsp:spPr>
        <a:xfrm>
          <a:off x="73863" y="1698851"/>
          <a:ext cx="1311021" cy="590905"/>
        </a:xfrm>
        <a:prstGeom prst="rect">
          <a:avLst/>
        </a:prstGeom>
        <a:blipFill dpi="0" rotWithShape="1">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a:noFill/>
        </a:ln>
        <a:effectLst/>
      </dsp:spPr>
      <dsp:style>
        <a:lnRef idx="0">
          <a:scrgbClr r="0" g="0" b="0"/>
        </a:lnRef>
        <a:fillRef idx="1">
          <a:scrgbClr r="0" g="0" b="0"/>
        </a:fillRef>
        <a:effectRef idx="2">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0D6DC2-6CC9-4626-97E1-2C07A04B4B65}">
      <dsp:nvSpPr>
        <dsp:cNvPr id="0" name=""/>
        <dsp:cNvSpPr/>
      </dsp:nvSpPr>
      <dsp:spPr>
        <a:xfrm>
          <a:off x="0" y="0"/>
          <a:ext cx="6555107" cy="1125258"/>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0800" dist="38100" dir="2700000" algn="tl" rotWithShape="0">
            <a:prstClr val="black">
              <a:alpha val="40000"/>
            </a:prst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t" anchorCtr="0">
          <a:noAutofit/>
        </a:bodyPr>
        <a:lstStyle/>
        <a:p>
          <a:pPr lvl="0" algn="l" defTabSz="577850">
            <a:lnSpc>
              <a:spcPct val="90000"/>
            </a:lnSpc>
            <a:spcBef>
              <a:spcPct val="0"/>
            </a:spcBef>
            <a:spcAft>
              <a:spcPct val="35000"/>
            </a:spcAft>
          </a:pPr>
          <a:r>
            <a:rPr lang="en-US" sz="1300" kern="1200" dirty="0" smtClean="0">
              <a:latin typeface="Segoe" panose="020B0502040504020203" pitchFamily="34" charset="0"/>
            </a:rPr>
            <a:t>Both for code-centric and designer-centric developers</a:t>
          </a:r>
          <a:endParaRPr lang="en-US" sz="1300" kern="1200" dirty="0">
            <a:latin typeface="Segoe" panose="020B0502040504020203" pitchFamily="34" charset="0"/>
          </a:endParaRPr>
        </a:p>
        <a:p>
          <a:pPr marL="57150" lvl="1" indent="-57150" algn="l" defTabSz="444500">
            <a:lnSpc>
              <a:spcPct val="90000"/>
            </a:lnSpc>
            <a:spcBef>
              <a:spcPct val="0"/>
            </a:spcBef>
            <a:spcAft>
              <a:spcPct val="15000"/>
            </a:spcAft>
            <a:buChar char="••"/>
          </a:pPr>
          <a:r>
            <a:rPr lang="en-US" sz="1000" kern="1200" dirty="0" smtClean="0">
              <a:latin typeface="Segoe" panose="020B0502040504020203" pitchFamily="34" charset="0"/>
            </a:rPr>
            <a:t>Enum support</a:t>
          </a:r>
        </a:p>
        <a:p>
          <a:pPr marL="57150" lvl="1" indent="-57150" algn="l" defTabSz="444500">
            <a:lnSpc>
              <a:spcPct val="90000"/>
            </a:lnSpc>
            <a:spcBef>
              <a:spcPct val="0"/>
            </a:spcBef>
            <a:spcAft>
              <a:spcPct val="15000"/>
            </a:spcAft>
            <a:buChar char="••"/>
          </a:pPr>
          <a:r>
            <a:rPr lang="en-US" sz="1000" kern="1200" dirty="0" smtClean="0">
              <a:latin typeface="Segoe" panose="020B0502040504020203" pitchFamily="34" charset="0"/>
            </a:rPr>
            <a:t>Spatial data types</a:t>
          </a:r>
        </a:p>
        <a:p>
          <a:pPr marL="57150" lvl="1" indent="-57150" algn="l" defTabSz="444500">
            <a:lnSpc>
              <a:spcPct val="90000"/>
            </a:lnSpc>
            <a:spcBef>
              <a:spcPct val="0"/>
            </a:spcBef>
            <a:spcAft>
              <a:spcPct val="15000"/>
            </a:spcAft>
            <a:buChar char="••"/>
          </a:pPr>
          <a:r>
            <a:rPr lang="en-US" sz="1000" kern="1200" dirty="0" smtClean="0">
              <a:latin typeface="Segoe" panose="020B0502040504020203" pitchFamily="34" charset="0"/>
            </a:rPr>
            <a:t>Auto-compiled query</a:t>
          </a:r>
        </a:p>
        <a:p>
          <a:pPr marL="57150" lvl="1" indent="-57150" algn="l" defTabSz="444500">
            <a:lnSpc>
              <a:spcPct val="90000"/>
            </a:lnSpc>
            <a:spcBef>
              <a:spcPct val="0"/>
            </a:spcBef>
            <a:spcAft>
              <a:spcPct val="15000"/>
            </a:spcAft>
            <a:buChar char="••"/>
          </a:pPr>
          <a:r>
            <a:rPr lang="en-US" sz="1000" kern="1200" dirty="0" smtClean="0">
              <a:latin typeface="Segoe" panose="020B0502040504020203" pitchFamily="34" charset="0"/>
            </a:rPr>
            <a:t>Parameter evaluation performance</a:t>
          </a:r>
        </a:p>
      </dsp:txBody>
      <dsp:txXfrm>
        <a:off x="1423547" y="0"/>
        <a:ext cx="5131559" cy="1125258"/>
      </dsp:txXfrm>
    </dsp:sp>
    <dsp:sp modelId="{DB5C85CA-CABD-4FBE-A07A-60B083F037C9}">
      <dsp:nvSpPr>
        <dsp:cNvPr id="0" name=""/>
        <dsp:cNvSpPr/>
      </dsp:nvSpPr>
      <dsp:spPr>
        <a:xfrm>
          <a:off x="112525" y="112525"/>
          <a:ext cx="1311021" cy="900206"/>
        </a:xfrm>
        <a:prstGeom prst="rect">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dsp:spPr>
      <dsp:style>
        <a:lnRef idx="0">
          <a:scrgbClr r="0" g="0" b="0"/>
        </a:lnRef>
        <a:fillRef idx="1">
          <a:scrgbClr r="0" g="0" b="0"/>
        </a:fillRef>
        <a:effectRef idx="2">
          <a:scrgbClr r="0" g="0" b="0"/>
        </a:effectRef>
        <a:fontRef idx="minor"/>
      </dsp:style>
    </dsp:sp>
    <dsp:sp modelId="{07232A66-F65B-4AF9-AD4A-489D043EBF7D}">
      <dsp:nvSpPr>
        <dsp:cNvPr id="0" name=""/>
        <dsp:cNvSpPr/>
      </dsp:nvSpPr>
      <dsp:spPr>
        <a:xfrm>
          <a:off x="0" y="1237784"/>
          <a:ext cx="6555107" cy="1125258"/>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0800" dist="38100" dir="2700000" algn="tl" rotWithShape="0">
            <a:prstClr val="black">
              <a:alpha val="40000"/>
            </a:prst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t" anchorCtr="0">
          <a:noAutofit/>
        </a:bodyPr>
        <a:lstStyle/>
        <a:p>
          <a:pPr lvl="0" algn="l" defTabSz="577850">
            <a:lnSpc>
              <a:spcPct val="90000"/>
            </a:lnSpc>
            <a:spcBef>
              <a:spcPct val="0"/>
            </a:spcBef>
            <a:spcAft>
              <a:spcPct val="35000"/>
            </a:spcAft>
          </a:pPr>
          <a:r>
            <a:rPr lang="en-US" sz="1300" kern="1200" dirty="0" smtClean="0">
              <a:latin typeface="Segoe" panose="020B0502040504020203" pitchFamily="34" charset="0"/>
            </a:rPr>
            <a:t>Only for designer-centric developers</a:t>
          </a:r>
        </a:p>
        <a:p>
          <a:pPr marL="57150" lvl="1" indent="-57150" algn="l" defTabSz="444500">
            <a:lnSpc>
              <a:spcPct val="90000"/>
            </a:lnSpc>
            <a:spcBef>
              <a:spcPct val="0"/>
            </a:spcBef>
            <a:spcAft>
              <a:spcPct val="15000"/>
            </a:spcAft>
            <a:buChar char="••"/>
          </a:pPr>
          <a:r>
            <a:rPr lang="en-US" sz="1000" kern="1200" smtClean="0">
              <a:latin typeface="Segoe" panose="020B0502040504020203" pitchFamily="34" charset="0"/>
            </a:rPr>
            <a:t>Table-valued Functions (TVFs)</a:t>
          </a:r>
          <a:endParaRPr lang="en-US" sz="1000" kern="1200" dirty="0" smtClean="0">
            <a:latin typeface="Segoe" panose="020B0502040504020203" pitchFamily="34" charset="0"/>
          </a:endParaRPr>
        </a:p>
        <a:p>
          <a:pPr marL="57150" lvl="1" indent="-57150" algn="l" defTabSz="444500">
            <a:lnSpc>
              <a:spcPct val="90000"/>
            </a:lnSpc>
            <a:spcBef>
              <a:spcPct val="0"/>
            </a:spcBef>
            <a:spcAft>
              <a:spcPct val="15000"/>
            </a:spcAft>
            <a:buChar char="••"/>
          </a:pPr>
          <a:r>
            <a:rPr lang="en-US" sz="1000" kern="1200" smtClean="0">
              <a:latin typeface="Segoe" panose="020B0502040504020203" pitchFamily="34" charset="0"/>
            </a:rPr>
            <a:t>Multiple diagrams and coloring</a:t>
          </a:r>
          <a:endParaRPr lang="en-US" sz="1000" kern="1200" dirty="0" smtClean="0">
            <a:latin typeface="Segoe" panose="020B0502040504020203" pitchFamily="34" charset="0"/>
          </a:endParaRPr>
        </a:p>
        <a:p>
          <a:pPr marL="57150" lvl="1" indent="-57150" algn="l" defTabSz="444500">
            <a:lnSpc>
              <a:spcPct val="90000"/>
            </a:lnSpc>
            <a:spcBef>
              <a:spcPct val="0"/>
            </a:spcBef>
            <a:spcAft>
              <a:spcPct val="15000"/>
            </a:spcAft>
            <a:buChar char="••"/>
          </a:pPr>
          <a:r>
            <a:rPr lang="en-US" sz="1000" kern="1200" smtClean="0">
              <a:latin typeface="Segoe" panose="020B0502040504020203" pitchFamily="34" charset="0"/>
            </a:rPr>
            <a:t>Batch import of stored procedures</a:t>
          </a:r>
          <a:endParaRPr lang="en-US" sz="1000" kern="1200" dirty="0" smtClean="0">
            <a:latin typeface="Segoe" panose="020B0502040504020203" pitchFamily="34" charset="0"/>
          </a:endParaRPr>
        </a:p>
        <a:p>
          <a:pPr marL="57150" lvl="1" indent="-57150" algn="l" defTabSz="444500">
            <a:lnSpc>
              <a:spcPct val="90000"/>
            </a:lnSpc>
            <a:spcBef>
              <a:spcPct val="0"/>
            </a:spcBef>
            <a:spcAft>
              <a:spcPct val="15000"/>
            </a:spcAft>
            <a:buChar char="••"/>
          </a:pPr>
          <a:r>
            <a:rPr lang="en-US" sz="1000" kern="1200" smtClean="0">
              <a:latin typeface="Segoe" panose="020B0502040504020203" pitchFamily="34" charset="0"/>
            </a:rPr>
            <a:t>DbContext code generation</a:t>
          </a:r>
          <a:endParaRPr lang="en-US" sz="1000" kern="1200" dirty="0">
            <a:latin typeface="Segoe" panose="020B0502040504020203" pitchFamily="34" charset="0"/>
          </a:endParaRPr>
        </a:p>
      </dsp:txBody>
      <dsp:txXfrm>
        <a:off x="1423547" y="1237784"/>
        <a:ext cx="5131559" cy="1125258"/>
      </dsp:txXfrm>
    </dsp:sp>
    <dsp:sp modelId="{A6B6DC57-F9C0-4156-B9E4-460BEF44BDCF}">
      <dsp:nvSpPr>
        <dsp:cNvPr id="0" name=""/>
        <dsp:cNvSpPr/>
      </dsp:nvSpPr>
      <dsp:spPr>
        <a:xfrm>
          <a:off x="112525" y="1350310"/>
          <a:ext cx="1311021" cy="900206"/>
        </a:xfrm>
        <a:prstGeom prst="rect">
          <a:avLst/>
        </a:prstGeom>
        <a:blipFill rotWithShape="1">
          <a:blip xmlns:r="http://schemas.openxmlformats.org/officeDocument/2006/relationships" r:embed="rId2"/>
          <a:stretch>
            <a:fillRect/>
          </a:stretch>
        </a:blipFill>
        <a:ln>
          <a:noFill/>
        </a:ln>
        <a:effectLst/>
      </dsp:spPr>
      <dsp:style>
        <a:lnRef idx="0">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994432-442A-417F-B6FA-819B8B891133}" type="datetimeFigureOut">
              <a:rPr lang="en-US" smtClean="0"/>
              <a:t>2/3/2015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ABE20-6432-4583-9F69-DAF727B024ED}" type="slidenum">
              <a:rPr lang="en-US" smtClean="0"/>
              <a:t>‹#›</a:t>
            </a:fld>
            <a:endParaRPr lang="en-US"/>
          </a:p>
        </p:txBody>
      </p:sp>
    </p:spTree>
    <p:extLst>
      <p:ext uri="{BB962C8B-B14F-4D97-AF65-F5344CB8AC3E}">
        <p14:creationId xmlns:p14="http://schemas.microsoft.com/office/powerpoint/2010/main" val="538724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91AE8A9B-2F28-452B-B310-4D6B57AB3718}" type="slidenum">
              <a:rPr lang="en-US" smtClean="0"/>
              <a:pPr>
                <a:defRPr/>
              </a:pPr>
              <a:t>5</a:t>
            </a:fld>
            <a:endParaRPr lang="en-US"/>
          </a:p>
        </p:txBody>
      </p:sp>
    </p:spTree>
    <p:extLst>
      <p:ext uri="{BB962C8B-B14F-4D97-AF65-F5344CB8AC3E}">
        <p14:creationId xmlns:p14="http://schemas.microsoft.com/office/powerpoint/2010/main" val="939752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7D4BC47A-09F9-4521-B3C5-151ED31BCEA5}" type="slidenum">
              <a:rPr lang="en-US" smtClean="0"/>
              <a:pPr>
                <a:defRPr/>
              </a:pPr>
              <a:t>7</a:t>
            </a:fld>
            <a:endParaRPr lang="en-US"/>
          </a:p>
        </p:txBody>
      </p:sp>
    </p:spTree>
    <p:extLst>
      <p:ext uri="{BB962C8B-B14F-4D97-AF65-F5344CB8AC3E}">
        <p14:creationId xmlns:p14="http://schemas.microsoft.com/office/powerpoint/2010/main" val="3340070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Presentation_title</a:t>
            </a:r>
            <a:endParaRPr lang="en-US"/>
          </a:p>
        </p:txBody>
      </p:sp>
      <p:sp>
        <p:nvSpPr>
          <p:cNvPr id="5" name="Footer Placeholder 4"/>
          <p:cNvSpPr>
            <a:spLocks noGrp="1"/>
          </p:cNvSpPr>
          <p:nvPr>
            <p:ph type="ftr" sz="quarter" idx="11"/>
          </p:nvPr>
        </p:nvSpPr>
        <p:spPr/>
        <p:txBody>
          <a:bodyPr/>
          <a:lstStyle/>
          <a:p>
            <a:r>
              <a:rPr lang="en-US" smtClean="0"/>
              <a:t>dd/mm/yyyy, author_alias</a:t>
            </a:r>
            <a:endParaRPr lang="en-US"/>
          </a:p>
        </p:txBody>
      </p:sp>
      <p:sp>
        <p:nvSpPr>
          <p:cNvPr id="6" name="Slide Number Placeholder 5"/>
          <p:cNvSpPr>
            <a:spLocks noGrp="1"/>
          </p:cNvSpPr>
          <p:nvPr>
            <p:ph type="sldNum" sz="quarter" idx="12"/>
          </p:nvPr>
        </p:nvSpPr>
        <p:spPr/>
        <p:txBody>
          <a:bodyPr/>
          <a:lstStyle/>
          <a:p>
            <a:fld id="{241E2A90-69AE-442C-9F6A-DFFF41FACD93}" type="slidenum">
              <a:rPr lang="en-US" smtClean="0"/>
              <a:pPr/>
              <a:t>8</a:t>
            </a:fld>
            <a:endParaRPr lang="en-US"/>
          </a:p>
        </p:txBody>
      </p:sp>
    </p:spTree>
    <p:extLst>
      <p:ext uri="{BB962C8B-B14F-4D97-AF65-F5344CB8AC3E}">
        <p14:creationId xmlns:p14="http://schemas.microsoft.com/office/powerpoint/2010/main" val="4185165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Presentation_title</a:t>
            </a:r>
            <a:endParaRPr lang="en-US"/>
          </a:p>
        </p:txBody>
      </p:sp>
      <p:sp>
        <p:nvSpPr>
          <p:cNvPr id="5" name="Footer Placeholder 4"/>
          <p:cNvSpPr>
            <a:spLocks noGrp="1"/>
          </p:cNvSpPr>
          <p:nvPr>
            <p:ph type="ftr" sz="quarter" idx="11"/>
          </p:nvPr>
        </p:nvSpPr>
        <p:spPr/>
        <p:txBody>
          <a:bodyPr/>
          <a:lstStyle/>
          <a:p>
            <a:r>
              <a:rPr lang="en-US" smtClean="0"/>
              <a:t>dd/mm/yyyy, author_alias</a:t>
            </a:r>
            <a:endParaRPr lang="en-US"/>
          </a:p>
        </p:txBody>
      </p:sp>
      <p:sp>
        <p:nvSpPr>
          <p:cNvPr id="6" name="Slide Number Placeholder 5"/>
          <p:cNvSpPr>
            <a:spLocks noGrp="1"/>
          </p:cNvSpPr>
          <p:nvPr>
            <p:ph type="sldNum" sz="quarter" idx="12"/>
          </p:nvPr>
        </p:nvSpPr>
        <p:spPr/>
        <p:txBody>
          <a:bodyPr/>
          <a:lstStyle/>
          <a:p>
            <a:fld id="{241E2A90-69AE-442C-9F6A-DFFF41FACD93}" type="slidenum">
              <a:rPr lang="en-US" smtClean="0"/>
              <a:pPr/>
              <a:t>10</a:t>
            </a:fld>
            <a:endParaRPr lang="en-US"/>
          </a:p>
        </p:txBody>
      </p:sp>
    </p:spTree>
    <p:extLst>
      <p:ext uri="{BB962C8B-B14F-4D97-AF65-F5344CB8AC3E}">
        <p14:creationId xmlns:p14="http://schemas.microsoft.com/office/powerpoint/2010/main" val="101003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211D4B0C-B40C-4B38-86E4-2AFA7E194751}" type="datetime1">
              <a:rPr lang="en-US" smtClean="0"/>
              <a:t>2/3/2015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09772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7" name="Rectangle 7"/>
          <p:cNvSpPr>
            <a:spLocks noGrp="1" noChangeArrowheads="1"/>
          </p:cNvSpPr>
          <p:nvPr>
            <p:ph type="sldNum" sz="quarter" idx="5"/>
          </p:nvPr>
        </p:nvSpPr>
        <p:spPr>
          <a:ln/>
        </p:spPr>
        <p:txBody>
          <a:bodyPr/>
          <a:lstStyle/>
          <a:p>
            <a:fld id="{3707D4D9-2110-46FA-93E5-79750BC7AF5B}" type="slidenum">
              <a:rPr lang="en-US"/>
              <a:pPr/>
              <a:t>19</a:t>
            </a:fld>
            <a:r>
              <a:rPr lang="en-US" dirty="0"/>
              <a:t>##</a:t>
            </a:r>
          </a:p>
        </p:txBody>
      </p:sp>
      <p:sp>
        <p:nvSpPr>
          <p:cNvPr id="1245186" name="Rectangle 2"/>
          <p:cNvSpPr>
            <a:spLocks noGrp="1" noRot="1" noChangeAspect="1" noChangeArrowheads="1" noTextEdit="1"/>
          </p:cNvSpPr>
          <p:nvPr>
            <p:ph type="sldImg"/>
          </p:nvPr>
        </p:nvSpPr>
        <p:spPr>
          <a:ln/>
        </p:spPr>
      </p:sp>
      <p:sp>
        <p:nvSpPr>
          <p:cNvPr id="1245187" name="Rectangle 3"/>
          <p:cNvSpPr>
            <a:spLocks noGrp="1" noChangeArrowheads="1"/>
          </p:cNvSpPr>
          <p:nvPr>
            <p:ph type="body" idx="1"/>
          </p:nvPr>
        </p:nvSpPr>
        <p:spPr>
          <a:xfrm>
            <a:off x="687874" y="4415321"/>
            <a:ext cx="5506066" cy="4183164"/>
          </a:xfrm>
        </p:spPr>
        <p:txBody>
          <a:bodyPr/>
          <a:lstStyle/>
          <a:p>
            <a:pPr>
              <a:lnSpc>
                <a:spcPct val="80000"/>
              </a:lnSpc>
            </a:pPr>
            <a:endParaRPr lang="bg-BG" sz="900" dirty="0"/>
          </a:p>
        </p:txBody>
      </p:sp>
    </p:spTree>
    <p:extLst>
      <p:ext uri="{BB962C8B-B14F-4D97-AF65-F5344CB8AC3E}">
        <p14:creationId xmlns:p14="http://schemas.microsoft.com/office/powerpoint/2010/main" val="2641823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A550756-7C99-45CB-AB2B-3432577F22C2}" type="datetimeFigureOut">
              <a:rPr lang="en-US" smtClean="0"/>
              <a:t>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5EBBF4-30FD-4037-9FE8-DA826456718A}" type="slidenum">
              <a:rPr lang="en-US" smtClean="0"/>
              <a:t>‹#›</a:t>
            </a:fld>
            <a:endParaRPr lang="en-US"/>
          </a:p>
        </p:txBody>
      </p:sp>
    </p:spTree>
    <p:extLst>
      <p:ext uri="{BB962C8B-B14F-4D97-AF65-F5344CB8AC3E}">
        <p14:creationId xmlns:p14="http://schemas.microsoft.com/office/powerpoint/2010/main" val="1758971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550756-7C99-45CB-AB2B-3432577F22C2}" type="datetimeFigureOut">
              <a:rPr lang="en-US" smtClean="0"/>
              <a:t>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5EBBF4-30FD-4037-9FE8-DA826456718A}" type="slidenum">
              <a:rPr lang="en-US" smtClean="0"/>
              <a:t>‹#›</a:t>
            </a:fld>
            <a:endParaRPr lang="en-US"/>
          </a:p>
        </p:txBody>
      </p:sp>
    </p:spTree>
    <p:extLst>
      <p:ext uri="{BB962C8B-B14F-4D97-AF65-F5344CB8AC3E}">
        <p14:creationId xmlns:p14="http://schemas.microsoft.com/office/powerpoint/2010/main" val="861689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550756-7C99-45CB-AB2B-3432577F22C2}" type="datetimeFigureOut">
              <a:rPr lang="en-US" smtClean="0"/>
              <a:t>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5EBBF4-30FD-4037-9FE8-DA826456718A}" type="slidenum">
              <a:rPr lang="en-US" smtClean="0"/>
              <a:t>‹#›</a:t>
            </a:fld>
            <a:endParaRPr lang="en-US"/>
          </a:p>
        </p:txBody>
      </p:sp>
    </p:spTree>
    <p:extLst>
      <p:ext uri="{BB962C8B-B14F-4D97-AF65-F5344CB8AC3E}">
        <p14:creationId xmlns:p14="http://schemas.microsoft.com/office/powerpoint/2010/main" val="22833057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235844" y="2980724"/>
            <a:ext cx="4706231" cy="896552"/>
          </a:xfrm>
        </p:spPr>
        <p:txBody>
          <a:bodyPr vert="horz" wrap="square" lIns="182880" tIns="146304" rIns="182880" bIns="146304" rtlCol="0" anchor="ctr">
            <a:noAutofit/>
          </a:bodyPr>
          <a:lstStyle>
            <a:lvl1pPr>
              <a:defRPr lang="en-US" sz="1985" kern="1200" dirty="0" smtClean="0">
                <a:gradFill>
                  <a:gsLst>
                    <a:gs pos="0">
                      <a:schemeClr val="tx1"/>
                    </a:gs>
                    <a:gs pos="100000">
                      <a:schemeClr val="tx1"/>
                    </a:gs>
                  </a:gsLst>
                  <a:lin ang="5400000" scaled="0"/>
                </a:gradFill>
                <a:latin typeface="+mj-lt"/>
                <a:ea typeface="+mn-ea"/>
                <a:cs typeface="+mn-cs"/>
              </a:defRPr>
            </a:lvl1pPr>
          </a:lstStyle>
          <a:p>
            <a:pPr marL="0" lvl="0" indent="0" algn="l" defTabSz="504089" rtl="0" eaLnBrk="1" latinLnBrk="0" hangingPunct="1">
              <a:spcBef>
                <a:spcPct val="20000"/>
              </a:spcBef>
              <a:buFont typeface="Arial" pitchFamily="34" charset="0"/>
              <a:buNone/>
            </a:pPr>
            <a:r>
              <a:rPr lang="en-US" smtClean="0"/>
              <a:t>Click to edit Master text styles</a:t>
            </a:r>
          </a:p>
        </p:txBody>
      </p:sp>
      <p:sp>
        <p:nvSpPr>
          <p:cNvPr id="7" name="Picture Placeholder 12"/>
          <p:cNvSpPr>
            <a:spLocks noGrp="1"/>
          </p:cNvSpPr>
          <p:nvPr>
            <p:ph type="pic" sz="quarter" idx="16"/>
          </p:nvPr>
        </p:nvSpPr>
        <p:spPr>
          <a:xfrm>
            <a:off x="201929" y="1187624"/>
            <a:ext cx="3361593" cy="446846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72028558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01930" y="1189176"/>
            <a:ext cx="8741880" cy="2018835"/>
          </a:xfrm>
        </p:spPr>
        <p:txBody>
          <a:bodyPr/>
          <a:lstStyle>
            <a:lvl1pPr marL="0" indent="0">
              <a:buNone/>
              <a:defRPr>
                <a:gradFill>
                  <a:gsLst>
                    <a:gs pos="2920">
                      <a:schemeClr val="tx2"/>
                    </a:gs>
                    <a:gs pos="39000">
                      <a:schemeClr val="tx2"/>
                    </a:gs>
                  </a:gsLst>
                  <a:lin ang="5400000" scaled="0"/>
                </a:gradFill>
              </a:defRPr>
            </a:lvl1pPr>
            <a:lvl2pPr marL="21011" indent="0">
              <a:buNone/>
              <a:defRPr sz="1471"/>
            </a:lvl2pPr>
            <a:lvl3pPr marL="164588" indent="0">
              <a:buNone/>
              <a:defRPr sz="1471"/>
            </a:lvl3pPr>
            <a:lvl4pPr marL="350187" indent="0">
              <a:buNone/>
              <a:defRPr sz="1324"/>
            </a:lvl4pPr>
            <a:lvl5pPr marL="543957" indent="0">
              <a:buNone/>
              <a:defRPr sz="132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6515114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550756-7C99-45CB-AB2B-3432577F22C2}" type="datetimeFigureOut">
              <a:rPr lang="en-US" smtClean="0"/>
              <a:t>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5EBBF4-30FD-4037-9FE8-DA826456718A}" type="slidenum">
              <a:rPr lang="en-US" smtClean="0"/>
              <a:t>‹#›</a:t>
            </a:fld>
            <a:endParaRPr lang="en-US"/>
          </a:p>
        </p:txBody>
      </p:sp>
    </p:spTree>
    <p:extLst>
      <p:ext uri="{BB962C8B-B14F-4D97-AF65-F5344CB8AC3E}">
        <p14:creationId xmlns:p14="http://schemas.microsoft.com/office/powerpoint/2010/main" val="109902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550756-7C99-45CB-AB2B-3432577F22C2}" type="datetimeFigureOut">
              <a:rPr lang="en-US" smtClean="0"/>
              <a:t>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5EBBF4-30FD-4037-9FE8-DA826456718A}" type="slidenum">
              <a:rPr lang="en-US" smtClean="0"/>
              <a:t>‹#›</a:t>
            </a:fld>
            <a:endParaRPr lang="en-US"/>
          </a:p>
        </p:txBody>
      </p:sp>
    </p:spTree>
    <p:extLst>
      <p:ext uri="{BB962C8B-B14F-4D97-AF65-F5344CB8AC3E}">
        <p14:creationId xmlns:p14="http://schemas.microsoft.com/office/powerpoint/2010/main" val="120125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A550756-7C99-45CB-AB2B-3432577F22C2}" type="datetimeFigureOut">
              <a:rPr lang="en-US" smtClean="0"/>
              <a:t>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5EBBF4-30FD-4037-9FE8-DA826456718A}" type="slidenum">
              <a:rPr lang="en-US" smtClean="0"/>
              <a:t>‹#›</a:t>
            </a:fld>
            <a:endParaRPr lang="en-US"/>
          </a:p>
        </p:txBody>
      </p:sp>
    </p:spTree>
    <p:extLst>
      <p:ext uri="{BB962C8B-B14F-4D97-AF65-F5344CB8AC3E}">
        <p14:creationId xmlns:p14="http://schemas.microsoft.com/office/powerpoint/2010/main" val="2054233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A550756-7C99-45CB-AB2B-3432577F22C2}" type="datetimeFigureOut">
              <a:rPr lang="en-US" smtClean="0"/>
              <a:t>2/3/2015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5EBBF4-30FD-4037-9FE8-DA826456718A}" type="slidenum">
              <a:rPr lang="en-US" smtClean="0"/>
              <a:t>‹#›</a:t>
            </a:fld>
            <a:endParaRPr lang="en-US"/>
          </a:p>
        </p:txBody>
      </p:sp>
    </p:spTree>
    <p:extLst>
      <p:ext uri="{BB962C8B-B14F-4D97-AF65-F5344CB8AC3E}">
        <p14:creationId xmlns:p14="http://schemas.microsoft.com/office/powerpoint/2010/main" val="84963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A550756-7C99-45CB-AB2B-3432577F22C2}" type="datetimeFigureOut">
              <a:rPr lang="en-US" smtClean="0"/>
              <a:t>2/3/2015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5EBBF4-30FD-4037-9FE8-DA826456718A}" type="slidenum">
              <a:rPr lang="en-US" smtClean="0"/>
              <a:t>‹#›</a:t>
            </a:fld>
            <a:endParaRPr lang="en-US"/>
          </a:p>
        </p:txBody>
      </p:sp>
    </p:spTree>
    <p:extLst>
      <p:ext uri="{BB962C8B-B14F-4D97-AF65-F5344CB8AC3E}">
        <p14:creationId xmlns:p14="http://schemas.microsoft.com/office/powerpoint/2010/main" val="3557291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550756-7C99-45CB-AB2B-3432577F22C2}" type="datetimeFigureOut">
              <a:rPr lang="en-US" smtClean="0"/>
              <a:t>2/3/2015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5EBBF4-30FD-4037-9FE8-DA826456718A}" type="slidenum">
              <a:rPr lang="en-US" smtClean="0"/>
              <a:t>‹#›</a:t>
            </a:fld>
            <a:endParaRPr lang="en-US"/>
          </a:p>
        </p:txBody>
      </p:sp>
    </p:spTree>
    <p:extLst>
      <p:ext uri="{BB962C8B-B14F-4D97-AF65-F5344CB8AC3E}">
        <p14:creationId xmlns:p14="http://schemas.microsoft.com/office/powerpoint/2010/main" val="4149871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550756-7C99-45CB-AB2B-3432577F22C2}" type="datetimeFigureOut">
              <a:rPr lang="en-US" smtClean="0"/>
              <a:t>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5EBBF4-30FD-4037-9FE8-DA826456718A}" type="slidenum">
              <a:rPr lang="en-US" smtClean="0"/>
              <a:t>‹#›</a:t>
            </a:fld>
            <a:endParaRPr lang="en-US"/>
          </a:p>
        </p:txBody>
      </p:sp>
    </p:spTree>
    <p:extLst>
      <p:ext uri="{BB962C8B-B14F-4D97-AF65-F5344CB8AC3E}">
        <p14:creationId xmlns:p14="http://schemas.microsoft.com/office/powerpoint/2010/main" val="2841847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550756-7C99-45CB-AB2B-3432577F22C2}" type="datetimeFigureOut">
              <a:rPr lang="en-US" smtClean="0"/>
              <a:t>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5EBBF4-30FD-4037-9FE8-DA826456718A}" type="slidenum">
              <a:rPr lang="en-US" smtClean="0"/>
              <a:t>‹#›</a:t>
            </a:fld>
            <a:endParaRPr lang="en-US"/>
          </a:p>
        </p:txBody>
      </p:sp>
    </p:spTree>
    <p:extLst>
      <p:ext uri="{BB962C8B-B14F-4D97-AF65-F5344CB8AC3E}">
        <p14:creationId xmlns:p14="http://schemas.microsoft.com/office/powerpoint/2010/main" val="2261917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550756-7C99-45CB-AB2B-3432577F22C2}" type="datetimeFigureOut">
              <a:rPr lang="en-US" smtClean="0"/>
              <a:t>2/3/2015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5EBBF4-30FD-4037-9FE8-DA826456718A}" type="slidenum">
              <a:rPr lang="en-US" smtClean="0"/>
              <a:t>‹#›</a:t>
            </a:fld>
            <a:endParaRPr lang="en-US"/>
          </a:p>
        </p:txBody>
      </p:sp>
    </p:spTree>
    <p:extLst>
      <p:ext uri="{BB962C8B-B14F-4D97-AF65-F5344CB8AC3E}">
        <p14:creationId xmlns:p14="http://schemas.microsoft.com/office/powerpoint/2010/main" val="298558044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Entity Framework</a:t>
            </a:r>
            <a:endParaRPr lang="en-US" dirty="0"/>
          </a:p>
        </p:txBody>
      </p:sp>
      <p:sp>
        <p:nvSpPr>
          <p:cNvPr id="3" name="Subtitle 2"/>
          <p:cNvSpPr>
            <a:spLocks noGrp="1"/>
          </p:cNvSpPr>
          <p:nvPr>
            <p:ph type="subTitle" idx="1"/>
          </p:nvPr>
        </p:nvSpPr>
        <p:spPr/>
        <p:txBody>
          <a:bodyPr/>
          <a:lstStyle/>
          <a:p>
            <a:r>
              <a:rPr lang="en-US" dirty="0" smtClean="0"/>
              <a:t>1 – Introduction to EF 5/6</a:t>
            </a:r>
            <a:endParaRPr lang="en-US" dirty="0"/>
          </a:p>
        </p:txBody>
      </p:sp>
      <p:pic>
        <p:nvPicPr>
          <p:cNvPr id="4" name="Picture 3"/>
          <p:cNvPicPr>
            <a:picLocks noChangeAspect="1"/>
          </p:cNvPicPr>
          <p:nvPr/>
        </p:nvPicPr>
        <p:blipFill>
          <a:blip r:embed="rId2"/>
          <a:stretch>
            <a:fillRect/>
          </a:stretch>
        </p:blipFill>
        <p:spPr>
          <a:xfrm>
            <a:off x="7315200" y="5029200"/>
            <a:ext cx="1828800" cy="1828800"/>
          </a:xfrm>
          <a:prstGeom prst="rect">
            <a:avLst/>
          </a:prstGeom>
        </p:spPr>
      </p:pic>
    </p:spTree>
    <p:extLst>
      <p:ext uri="{BB962C8B-B14F-4D97-AF65-F5344CB8AC3E}">
        <p14:creationId xmlns:p14="http://schemas.microsoft.com/office/powerpoint/2010/main" val="3781212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a:stCxn id="7" idx="7"/>
            <a:endCxn id="6" idx="3"/>
          </p:cNvCxnSpPr>
          <p:nvPr/>
        </p:nvCxnSpPr>
        <p:spPr>
          <a:xfrm flipV="1">
            <a:off x="5558912" y="2263682"/>
            <a:ext cx="115156" cy="1208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1"/>
            <a:endCxn id="6" idx="5"/>
          </p:cNvCxnSpPr>
          <p:nvPr/>
        </p:nvCxnSpPr>
        <p:spPr>
          <a:xfrm flipH="1" flipV="1">
            <a:off x="5781832" y="2263682"/>
            <a:ext cx="126516" cy="1208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7" idx="7"/>
            <a:endCxn id="16" idx="3"/>
          </p:cNvCxnSpPr>
          <p:nvPr/>
        </p:nvCxnSpPr>
        <p:spPr>
          <a:xfrm flipV="1">
            <a:off x="5558912" y="3711481"/>
            <a:ext cx="115156" cy="1208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8" idx="1"/>
            <a:endCxn id="16" idx="5"/>
          </p:cNvCxnSpPr>
          <p:nvPr/>
        </p:nvCxnSpPr>
        <p:spPr>
          <a:xfrm flipH="1" flipV="1">
            <a:off x="5781832" y="3711481"/>
            <a:ext cx="126516" cy="1208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7" idx="7"/>
            <a:endCxn id="26" idx="3"/>
          </p:cNvCxnSpPr>
          <p:nvPr/>
        </p:nvCxnSpPr>
        <p:spPr>
          <a:xfrm flipV="1">
            <a:off x="5558912" y="5235482"/>
            <a:ext cx="115156" cy="120836"/>
          </a:xfrm>
          <a:prstGeom prst="line">
            <a:avLst/>
          </a:prstGeom>
          <a:ln/>
        </p:spPr>
        <p:style>
          <a:lnRef idx="3">
            <a:schemeClr val="accent5"/>
          </a:lnRef>
          <a:fillRef idx="0">
            <a:schemeClr val="accent5"/>
          </a:fillRef>
          <a:effectRef idx="2">
            <a:schemeClr val="accent5"/>
          </a:effectRef>
          <a:fontRef idx="minor">
            <a:schemeClr val="tx1"/>
          </a:fontRef>
        </p:style>
      </p:cxnSp>
      <p:cxnSp>
        <p:nvCxnSpPr>
          <p:cNvPr id="30" name="Straight Connector 29"/>
          <p:cNvCxnSpPr>
            <a:stCxn id="28" idx="1"/>
            <a:endCxn id="26" idx="5"/>
          </p:cNvCxnSpPr>
          <p:nvPr/>
        </p:nvCxnSpPr>
        <p:spPr>
          <a:xfrm flipH="1" flipV="1">
            <a:off x="5781832" y="5235482"/>
            <a:ext cx="126516" cy="120836"/>
          </a:xfrm>
          <a:prstGeom prst="line">
            <a:avLst/>
          </a:prstGeom>
          <a:ln/>
        </p:spPr>
        <p:style>
          <a:lnRef idx="3">
            <a:schemeClr val="accent5"/>
          </a:lnRef>
          <a:fillRef idx="0">
            <a:schemeClr val="accent5"/>
          </a:fillRef>
          <a:effectRef idx="2">
            <a:schemeClr val="accent5"/>
          </a:effectRef>
          <a:fontRef idx="minor">
            <a:schemeClr val="tx1"/>
          </a:fontRef>
        </p:style>
      </p:cxnSp>
      <p:sp>
        <p:nvSpPr>
          <p:cNvPr id="3" name="Title 2"/>
          <p:cNvSpPr>
            <a:spLocks noGrp="1"/>
          </p:cNvSpPr>
          <p:nvPr>
            <p:ph type="title"/>
          </p:nvPr>
        </p:nvSpPr>
        <p:spPr/>
        <p:txBody>
          <a:bodyPr/>
          <a:lstStyle/>
          <a:p>
            <a:r>
              <a:rPr lang="de-CH" dirty="0" smtClean="0"/>
              <a:t>Getting Started</a:t>
            </a:r>
            <a:endParaRPr lang="en-US" dirty="0"/>
          </a:p>
        </p:txBody>
      </p:sp>
      <p:sp>
        <p:nvSpPr>
          <p:cNvPr id="4" name="Can 3"/>
          <p:cNvSpPr/>
          <p:nvPr/>
        </p:nvSpPr>
        <p:spPr>
          <a:xfrm>
            <a:off x="838200" y="2209800"/>
            <a:ext cx="609600" cy="533400"/>
          </a:xfrm>
          <a:prstGeom prst="can">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DB</a:t>
            </a:r>
            <a:endParaRPr lang="en-US" dirty="0"/>
          </a:p>
        </p:txBody>
      </p:sp>
      <p:sp>
        <p:nvSpPr>
          <p:cNvPr id="5" name="Rounded Rectangle 4"/>
          <p:cNvSpPr/>
          <p:nvPr/>
        </p:nvSpPr>
        <p:spPr>
          <a:xfrm>
            <a:off x="2743200" y="2209800"/>
            <a:ext cx="1219200" cy="533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Model</a:t>
            </a:r>
            <a:endParaRPr lang="en-US" dirty="0"/>
          </a:p>
        </p:txBody>
      </p:sp>
      <p:sp>
        <p:nvSpPr>
          <p:cNvPr id="6" name="Oval 5"/>
          <p:cNvSpPr/>
          <p:nvPr/>
        </p:nvSpPr>
        <p:spPr>
          <a:xfrm>
            <a:off x="5651750" y="21336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5428830" y="23622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5886030" y="23622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a:off x="1676400" y="2438400"/>
            <a:ext cx="8382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4191000" y="2438400"/>
            <a:ext cx="8382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5359901" y="2590800"/>
            <a:ext cx="736099" cy="369332"/>
          </a:xfrm>
          <a:prstGeom prst="rect">
            <a:avLst/>
          </a:prstGeom>
          <a:noFill/>
        </p:spPr>
        <p:txBody>
          <a:bodyPr wrap="none" rtlCol="0">
            <a:spAutoFit/>
          </a:bodyPr>
          <a:lstStyle/>
          <a:p>
            <a:r>
              <a:rPr lang="en-US" dirty="0" smtClean="0">
                <a:solidFill>
                  <a:schemeClr val="tx2"/>
                </a:solidFill>
              </a:rPr>
              <a:t>Code</a:t>
            </a:r>
            <a:endParaRPr lang="en-US" dirty="0">
              <a:solidFill>
                <a:schemeClr val="tx2"/>
              </a:solidFill>
            </a:endParaRPr>
          </a:p>
        </p:txBody>
      </p:sp>
      <p:sp>
        <p:nvSpPr>
          <p:cNvPr id="14" name="Can 13"/>
          <p:cNvSpPr/>
          <p:nvPr/>
        </p:nvSpPr>
        <p:spPr>
          <a:xfrm>
            <a:off x="838200" y="3657600"/>
            <a:ext cx="609600" cy="533400"/>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DB</a:t>
            </a:r>
            <a:endParaRPr lang="en-US" dirty="0"/>
          </a:p>
        </p:txBody>
      </p:sp>
      <p:sp>
        <p:nvSpPr>
          <p:cNvPr id="15" name="Rounded Rectangle 14"/>
          <p:cNvSpPr/>
          <p:nvPr/>
        </p:nvSpPr>
        <p:spPr>
          <a:xfrm>
            <a:off x="2743200" y="3657600"/>
            <a:ext cx="1219200" cy="533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Model</a:t>
            </a:r>
            <a:endParaRPr lang="en-US" dirty="0"/>
          </a:p>
        </p:txBody>
      </p:sp>
      <p:sp>
        <p:nvSpPr>
          <p:cNvPr id="16" name="Oval 15"/>
          <p:cNvSpPr/>
          <p:nvPr/>
        </p:nvSpPr>
        <p:spPr>
          <a:xfrm>
            <a:off x="5651750" y="3581399"/>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5428830" y="3809999"/>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5886030" y="3809999"/>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Arrow Connector 20"/>
          <p:cNvCxnSpPr/>
          <p:nvPr/>
        </p:nvCxnSpPr>
        <p:spPr>
          <a:xfrm rot="10800000" flipV="1">
            <a:off x="1676400" y="3886198"/>
            <a:ext cx="838200"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4267200" y="3886199"/>
            <a:ext cx="8382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5359901" y="4038599"/>
            <a:ext cx="736099" cy="369332"/>
          </a:xfrm>
          <a:prstGeom prst="rect">
            <a:avLst/>
          </a:prstGeom>
          <a:noFill/>
        </p:spPr>
        <p:txBody>
          <a:bodyPr wrap="none" rtlCol="0">
            <a:spAutoFit/>
          </a:bodyPr>
          <a:lstStyle/>
          <a:p>
            <a:r>
              <a:rPr lang="en-US" dirty="0" smtClean="0">
                <a:solidFill>
                  <a:schemeClr val="tx2"/>
                </a:solidFill>
              </a:rPr>
              <a:t>Code</a:t>
            </a:r>
            <a:endParaRPr lang="en-US" dirty="0">
              <a:solidFill>
                <a:schemeClr val="tx2"/>
              </a:solidFill>
            </a:endParaRPr>
          </a:p>
        </p:txBody>
      </p:sp>
      <p:sp>
        <p:nvSpPr>
          <p:cNvPr id="24" name="Can 23"/>
          <p:cNvSpPr/>
          <p:nvPr/>
        </p:nvSpPr>
        <p:spPr>
          <a:xfrm>
            <a:off x="838200" y="5181600"/>
            <a:ext cx="609600" cy="533400"/>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DB</a:t>
            </a:r>
            <a:endParaRPr lang="en-US" dirty="0"/>
          </a:p>
        </p:txBody>
      </p:sp>
      <p:sp>
        <p:nvSpPr>
          <p:cNvPr id="25" name="Rounded Rectangle 24"/>
          <p:cNvSpPr/>
          <p:nvPr/>
        </p:nvSpPr>
        <p:spPr>
          <a:xfrm>
            <a:off x="2743200" y="5181600"/>
            <a:ext cx="1219200" cy="533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Model</a:t>
            </a:r>
            <a:endParaRPr lang="en-US" dirty="0"/>
          </a:p>
        </p:txBody>
      </p:sp>
      <p:sp>
        <p:nvSpPr>
          <p:cNvPr id="26" name="Oval 25"/>
          <p:cNvSpPr/>
          <p:nvPr/>
        </p:nvSpPr>
        <p:spPr>
          <a:xfrm>
            <a:off x="5651750" y="5105400"/>
            <a:ext cx="152400" cy="152400"/>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27" name="Oval 26"/>
          <p:cNvSpPr/>
          <p:nvPr/>
        </p:nvSpPr>
        <p:spPr>
          <a:xfrm>
            <a:off x="5428830" y="5334000"/>
            <a:ext cx="152400" cy="152400"/>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28" name="Oval 27"/>
          <p:cNvSpPr/>
          <p:nvPr/>
        </p:nvSpPr>
        <p:spPr>
          <a:xfrm>
            <a:off x="5886030" y="5334000"/>
            <a:ext cx="152400" cy="152400"/>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cxnSp>
        <p:nvCxnSpPr>
          <p:cNvPr id="31" name="Straight Arrow Connector 30"/>
          <p:cNvCxnSpPr/>
          <p:nvPr/>
        </p:nvCxnSpPr>
        <p:spPr>
          <a:xfrm rot="10800000">
            <a:off x="4267200" y="5410200"/>
            <a:ext cx="838200"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32" name="TextBox 31"/>
          <p:cNvSpPr txBox="1"/>
          <p:nvPr/>
        </p:nvSpPr>
        <p:spPr>
          <a:xfrm>
            <a:off x="5359901" y="5562600"/>
            <a:ext cx="736099" cy="369332"/>
          </a:xfrm>
          <a:prstGeom prst="rect">
            <a:avLst/>
          </a:prstGeom>
          <a:noFill/>
        </p:spPr>
        <p:txBody>
          <a:bodyPr wrap="none" rtlCol="0">
            <a:spAutoFit/>
          </a:bodyPr>
          <a:lstStyle/>
          <a:p>
            <a:r>
              <a:rPr lang="en-US" dirty="0" smtClean="0">
                <a:solidFill>
                  <a:schemeClr val="tx2"/>
                </a:solidFill>
              </a:rPr>
              <a:t>Code</a:t>
            </a:r>
            <a:endParaRPr lang="en-US" dirty="0">
              <a:solidFill>
                <a:schemeClr val="tx2"/>
              </a:solidFill>
            </a:endParaRPr>
          </a:p>
        </p:txBody>
      </p:sp>
      <p:cxnSp>
        <p:nvCxnSpPr>
          <p:cNvPr id="33" name="Straight Arrow Connector 32"/>
          <p:cNvCxnSpPr/>
          <p:nvPr/>
        </p:nvCxnSpPr>
        <p:spPr>
          <a:xfrm rot="10800000" flipV="1">
            <a:off x="1752600" y="5410200"/>
            <a:ext cx="838200" cy="1"/>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34" name="TextBox 33"/>
          <p:cNvSpPr txBox="1"/>
          <p:nvPr/>
        </p:nvSpPr>
        <p:spPr>
          <a:xfrm>
            <a:off x="1600200" y="2542401"/>
            <a:ext cx="1219200" cy="276999"/>
          </a:xfrm>
          <a:prstGeom prst="rect">
            <a:avLst/>
          </a:prstGeom>
          <a:noFill/>
        </p:spPr>
        <p:txBody>
          <a:bodyPr wrap="square" rtlCol="0">
            <a:spAutoFit/>
          </a:bodyPr>
          <a:lstStyle/>
          <a:p>
            <a:r>
              <a:rPr lang="en-US" sz="1200" i="1" dirty="0" smtClean="0">
                <a:solidFill>
                  <a:schemeClr val="tx2"/>
                </a:solidFill>
              </a:rPr>
              <a:t>Design time</a:t>
            </a:r>
            <a:endParaRPr lang="en-US" sz="1200" i="1" dirty="0">
              <a:solidFill>
                <a:schemeClr val="tx2"/>
              </a:solidFill>
            </a:endParaRPr>
          </a:p>
        </p:txBody>
      </p:sp>
      <p:sp>
        <p:nvSpPr>
          <p:cNvPr id="35" name="TextBox 34"/>
          <p:cNvSpPr txBox="1"/>
          <p:nvPr/>
        </p:nvSpPr>
        <p:spPr>
          <a:xfrm>
            <a:off x="1676400" y="3990201"/>
            <a:ext cx="1219200" cy="276999"/>
          </a:xfrm>
          <a:prstGeom prst="rect">
            <a:avLst/>
          </a:prstGeom>
          <a:noFill/>
        </p:spPr>
        <p:txBody>
          <a:bodyPr wrap="square" rtlCol="0">
            <a:spAutoFit/>
          </a:bodyPr>
          <a:lstStyle/>
          <a:p>
            <a:r>
              <a:rPr lang="en-US" sz="1200" i="1" dirty="0" smtClean="0">
                <a:solidFill>
                  <a:schemeClr val="tx2"/>
                </a:solidFill>
              </a:rPr>
              <a:t>Design time</a:t>
            </a:r>
            <a:endParaRPr lang="en-US" sz="1200" i="1" dirty="0">
              <a:solidFill>
                <a:schemeClr val="tx2"/>
              </a:solidFill>
            </a:endParaRPr>
          </a:p>
        </p:txBody>
      </p:sp>
      <p:sp>
        <p:nvSpPr>
          <p:cNvPr id="36" name="TextBox 35"/>
          <p:cNvSpPr txBox="1"/>
          <p:nvPr/>
        </p:nvSpPr>
        <p:spPr>
          <a:xfrm>
            <a:off x="4114800" y="2542401"/>
            <a:ext cx="1219200" cy="276999"/>
          </a:xfrm>
          <a:prstGeom prst="rect">
            <a:avLst/>
          </a:prstGeom>
          <a:noFill/>
        </p:spPr>
        <p:txBody>
          <a:bodyPr wrap="square" rtlCol="0">
            <a:spAutoFit/>
          </a:bodyPr>
          <a:lstStyle/>
          <a:p>
            <a:r>
              <a:rPr lang="en-US" sz="1200" i="1" dirty="0" smtClean="0">
                <a:solidFill>
                  <a:schemeClr val="tx2"/>
                </a:solidFill>
              </a:rPr>
              <a:t>Design time</a:t>
            </a:r>
            <a:endParaRPr lang="en-US" sz="1200" i="1" dirty="0">
              <a:solidFill>
                <a:schemeClr val="tx2"/>
              </a:solidFill>
            </a:endParaRPr>
          </a:p>
        </p:txBody>
      </p:sp>
      <p:sp>
        <p:nvSpPr>
          <p:cNvPr id="37" name="TextBox 36"/>
          <p:cNvSpPr txBox="1"/>
          <p:nvPr/>
        </p:nvSpPr>
        <p:spPr>
          <a:xfrm>
            <a:off x="4191000" y="3990201"/>
            <a:ext cx="1219200" cy="276999"/>
          </a:xfrm>
          <a:prstGeom prst="rect">
            <a:avLst/>
          </a:prstGeom>
          <a:noFill/>
        </p:spPr>
        <p:txBody>
          <a:bodyPr wrap="square" rtlCol="0">
            <a:spAutoFit/>
          </a:bodyPr>
          <a:lstStyle/>
          <a:p>
            <a:r>
              <a:rPr lang="en-US" sz="1200" i="1" dirty="0" smtClean="0">
                <a:solidFill>
                  <a:schemeClr val="tx2"/>
                </a:solidFill>
              </a:rPr>
              <a:t>Design time</a:t>
            </a:r>
            <a:endParaRPr lang="en-US" sz="1200" i="1" dirty="0">
              <a:solidFill>
                <a:schemeClr val="tx2"/>
              </a:solidFill>
            </a:endParaRPr>
          </a:p>
        </p:txBody>
      </p:sp>
      <p:sp>
        <p:nvSpPr>
          <p:cNvPr id="38" name="TextBox 37"/>
          <p:cNvSpPr txBox="1"/>
          <p:nvPr/>
        </p:nvSpPr>
        <p:spPr>
          <a:xfrm>
            <a:off x="1828800" y="5514201"/>
            <a:ext cx="990600" cy="276999"/>
          </a:xfrm>
          <a:prstGeom prst="rect">
            <a:avLst/>
          </a:prstGeom>
          <a:noFill/>
        </p:spPr>
        <p:txBody>
          <a:bodyPr wrap="square" rtlCol="0">
            <a:spAutoFit/>
          </a:bodyPr>
          <a:lstStyle/>
          <a:p>
            <a:r>
              <a:rPr lang="en-US" sz="1200" i="1" dirty="0" smtClean="0">
                <a:solidFill>
                  <a:schemeClr val="tx2"/>
                </a:solidFill>
              </a:rPr>
              <a:t>Runtime</a:t>
            </a:r>
            <a:endParaRPr lang="en-US" sz="1200" i="1" dirty="0">
              <a:solidFill>
                <a:schemeClr val="tx2"/>
              </a:solidFill>
            </a:endParaRPr>
          </a:p>
        </p:txBody>
      </p:sp>
      <p:sp>
        <p:nvSpPr>
          <p:cNvPr id="39" name="TextBox 38"/>
          <p:cNvSpPr txBox="1"/>
          <p:nvPr/>
        </p:nvSpPr>
        <p:spPr>
          <a:xfrm>
            <a:off x="4343400" y="5514201"/>
            <a:ext cx="1219200" cy="276999"/>
          </a:xfrm>
          <a:prstGeom prst="rect">
            <a:avLst/>
          </a:prstGeom>
          <a:noFill/>
        </p:spPr>
        <p:txBody>
          <a:bodyPr wrap="square" rtlCol="0">
            <a:spAutoFit/>
          </a:bodyPr>
          <a:lstStyle/>
          <a:p>
            <a:r>
              <a:rPr lang="en-US" sz="1200" i="1" dirty="0" smtClean="0">
                <a:solidFill>
                  <a:schemeClr val="tx2"/>
                </a:solidFill>
              </a:rPr>
              <a:t>Runtime</a:t>
            </a:r>
            <a:endParaRPr lang="en-US" sz="1200" i="1" dirty="0">
              <a:solidFill>
                <a:schemeClr val="tx2"/>
              </a:solidFill>
            </a:endParaRPr>
          </a:p>
        </p:txBody>
      </p:sp>
      <p:sp>
        <p:nvSpPr>
          <p:cNvPr id="40" name="Content Placeholder 1"/>
          <p:cNvSpPr txBox="1">
            <a:spLocks/>
          </p:cNvSpPr>
          <p:nvPr/>
        </p:nvSpPr>
        <p:spPr>
          <a:xfrm>
            <a:off x="381000" y="3021014"/>
            <a:ext cx="8376138" cy="407986"/>
          </a:xfrm>
          <a:prstGeom prst="rect">
            <a:avLst/>
          </a:prstGeom>
        </p:spPr>
        <p:txBody>
          <a:bodyPr vert="horz" lIns="0" tIns="0" rIns="0" bIns="0" rtlCol="0">
            <a:normAutofit lnSpcReduction="10000"/>
          </a:bodyPr>
          <a:lstStyle>
            <a:lvl1pPr marL="0" indent="0" algn="l" defTabSz="914400" rtl="0" eaLnBrk="1" latinLnBrk="0" hangingPunct="1">
              <a:spcBef>
                <a:spcPct val="20000"/>
              </a:spcBef>
              <a:buFontTx/>
              <a:buNone/>
              <a:defRPr sz="3200" b="0" kern="1200">
                <a:solidFill>
                  <a:srgbClr val="000000"/>
                </a:solidFill>
                <a:effectLst/>
                <a:latin typeface="Calibri" pitchFamily="34" charset="0"/>
                <a:ea typeface="+mn-ea"/>
                <a:cs typeface="Calibri" pitchFamily="34" charset="0"/>
              </a:defRPr>
            </a:lvl1pPr>
            <a:lvl2pPr marL="361950" indent="-361950" algn="l" defTabSz="914400" rtl="0" eaLnBrk="1" latinLnBrk="0" hangingPunct="1">
              <a:spcBef>
                <a:spcPct val="20000"/>
              </a:spcBef>
              <a:buFontTx/>
              <a:buBlip>
                <a:blip r:embed="rId3"/>
              </a:buBlip>
              <a:tabLst/>
              <a:defRPr sz="2800" kern="1200">
                <a:solidFill>
                  <a:srgbClr val="000000"/>
                </a:solidFill>
                <a:effectLst/>
                <a:latin typeface="Calibri" pitchFamily="34" charset="0"/>
                <a:ea typeface="+mn-ea"/>
                <a:cs typeface="Calibri" pitchFamily="34" charset="0"/>
              </a:defRPr>
            </a:lvl2pPr>
            <a:lvl3pPr marL="712788" indent="-350838" algn="l" defTabSz="914400" rtl="0" eaLnBrk="1" latinLnBrk="0" hangingPunct="1">
              <a:spcBef>
                <a:spcPct val="20000"/>
              </a:spcBef>
              <a:buFontTx/>
              <a:buBlip>
                <a:blip r:embed="rId4"/>
              </a:buBlip>
              <a:defRPr sz="2400" kern="1200">
                <a:solidFill>
                  <a:srgbClr val="000000"/>
                </a:solidFill>
                <a:effectLst/>
                <a:latin typeface="Calibri" pitchFamily="34" charset="0"/>
                <a:ea typeface="+mn-ea"/>
                <a:cs typeface="Calibri" pitchFamily="34" charset="0"/>
              </a:defRPr>
            </a:lvl3pPr>
            <a:lvl4pPr marL="1073150" indent="-360363" algn="l" defTabSz="914400" rtl="0" eaLnBrk="1" latinLnBrk="0" hangingPunct="1">
              <a:spcBef>
                <a:spcPct val="20000"/>
              </a:spcBef>
              <a:buFontTx/>
              <a:buBlip>
                <a:blip r:embed="rId4"/>
              </a:buBlip>
              <a:defRPr sz="2400" kern="1200">
                <a:solidFill>
                  <a:srgbClr val="000000"/>
                </a:solidFill>
                <a:effectLst/>
                <a:latin typeface="Calibri" pitchFamily="34" charset="0"/>
                <a:ea typeface="+mn-ea"/>
                <a:cs typeface="Calibri" pitchFamily="34" charset="0"/>
              </a:defRPr>
            </a:lvl4pPr>
            <a:lvl5pPr marL="1435100" indent="-361950" algn="l" defTabSz="914400" rtl="0" eaLnBrk="1" latinLnBrk="0" hangingPunct="1">
              <a:spcBef>
                <a:spcPct val="20000"/>
              </a:spcBef>
              <a:buFontTx/>
              <a:buBlip>
                <a:blip r:embed="rId4"/>
              </a:buBlip>
              <a:defRPr sz="2400" kern="1200">
                <a:solidFill>
                  <a:srgbClr val="000000"/>
                </a:solidFill>
                <a:effectLst/>
                <a:latin typeface="Calibri" pitchFamily="34" charset="0"/>
                <a:ea typeface="+mn-ea"/>
                <a:cs typeface="Calibr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de-CH" dirty="0" smtClean="0"/>
              <a:t>Model First </a:t>
            </a:r>
            <a:r>
              <a:rPr lang="de-CH" sz="1600" dirty="0" smtClean="0"/>
              <a:t>(VS 2010 and .NET 4.0)</a:t>
            </a:r>
            <a:endParaRPr lang="de-CH" sz="3200" dirty="0" smtClean="0"/>
          </a:p>
        </p:txBody>
      </p:sp>
      <p:sp>
        <p:nvSpPr>
          <p:cNvPr id="41" name="Content Placeholder 1"/>
          <p:cNvSpPr txBox="1">
            <a:spLocks/>
          </p:cNvSpPr>
          <p:nvPr/>
        </p:nvSpPr>
        <p:spPr>
          <a:xfrm>
            <a:off x="381000" y="4572000"/>
            <a:ext cx="8376138" cy="407986"/>
          </a:xfrm>
          <a:prstGeom prst="rect">
            <a:avLst/>
          </a:prstGeom>
        </p:spPr>
        <p:txBody>
          <a:bodyPr vert="horz" lIns="0" tIns="0" rIns="0" bIns="0" rtlCol="0">
            <a:normAutofit lnSpcReduction="10000"/>
          </a:bodyPr>
          <a:lstStyle>
            <a:lvl1pPr marL="0" indent="0" algn="l" defTabSz="914400" rtl="0" eaLnBrk="1" latinLnBrk="0" hangingPunct="1">
              <a:spcBef>
                <a:spcPct val="20000"/>
              </a:spcBef>
              <a:buFontTx/>
              <a:buNone/>
              <a:defRPr sz="3200" b="0" kern="1200">
                <a:solidFill>
                  <a:srgbClr val="000000"/>
                </a:solidFill>
                <a:effectLst/>
                <a:latin typeface="Calibri" pitchFamily="34" charset="0"/>
                <a:ea typeface="+mn-ea"/>
                <a:cs typeface="Calibri" pitchFamily="34" charset="0"/>
              </a:defRPr>
            </a:lvl1pPr>
            <a:lvl2pPr marL="361950" indent="-361950" algn="l" defTabSz="914400" rtl="0" eaLnBrk="1" latinLnBrk="0" hangingPunct="1">
              <a:spcBef>
                <a:spcPct val="20000"/>
              </a:spcBef>
              <a:buFontTx/>
              <a:buBlip>
                <a:blip r:embed="rId3"/>
              </a:buBlip>
              <a:tabLst/>
              <a:defRPr sz="2800" kern="1200">
                <a:solidFill>
                  <a:srgbClr val="000000"/>
                </a:solidFill>
                <a:effectLst/>
                <a:latin typeface="Calibri" pitchFamily="34" charset="0"/>
                <a:ea typeface="+mn-ea"/>
                <a:cs typeface="Calibri" pitchFamily="34" charset="0"/>
              </a:defRPr>
            </a:lvl2pPr>
            <a:lvl3pPr marL="712788" indent="-350838" algn="l" defTabSz="914400" rtl="0" eaLnBrk="1" latinLnBrk="0" hangingPunct="1">
              <a:spcBef>
                <a:spcPct val="20000"/>
              </a:spcBef>
              <a:buFontTx/>
              <a:buBlip>
                <a:blip r:embed="rId4"/>
              </a:buBlip>
              <a:defRPr sz="2400" kern="1200">
                <a:solidFill>
                  <a:srgbClr val="000000"/>
                </a:solidFill>
                <a:effectLst/>
                <a:latin typeface="Calibri" pitchFamily="34" charset="0"/>
                <a:ea typeface="+mn-ea"/>
                <a:cs typeface="Calibri" pitchFamily="34" charset="0"/>
              </a:defRPr>
            </a:lvl3pPr>
            <a:lvl4pPr marL="1073150" indent="-360363" algn="l" defTabSz="914400" rtl="0" eaLnBrk="1" latinLnBrk="0" hangingPunct="1">
              <a:spcBef>
                <a:spcPct val="20000"/>
              </a:spcBef>
              <a:buFontTx/>
              <a:buBlip>
                <a:blip r:embed="rId4"/>
              </a:buBlip>
              <a:defRPr sz="2400" kern="1200">
                <a:solidFill>
                  <a:srgbClr val="000000"/>
                </a:solidFill>
                <a:effectLst/>
                <a:latin typeface="Calibri" pitchFamily="34" charset="0"/>
                <a:ea typeface="+mn-ea"/>
                <a:cs typeface="Calibri" pitchFamily="34" charset="0"/>
              </a:defRPr>
            </a:lvl4pPr>
            <a:lvl5pPr marL="1435100" indent="-361950" algn="l" defTabSz="914400" rtl="0" eaLnBrk="1" latinLnBrk="0" hangingPunct="1">
              <a:spcBef>
                <a:spcPct val="20000"/>
              </a:spcBef>
              <a:buFontTx/>
              <a:buBlip>
                <a:blip r:embed="rId4"/>
              </a:buBlip>
              <a:defRPr sz="2400" kern="1200">
                <a:solidFill>
                  <a:srgbClr val="000000"/>
                </a:solidFill>
                <a:effectLst/>
                <a:latin typeface="Calibri" pitchFamily="34" charset="0"/>
                <a:ea typeface="+mn-ea"/>
                <a:cs typeface="Calibr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de-CH" dirty="0" smtClean="0"/>
              <a:t>Code First </a:t>
            </a:r>
            <a:r>
              <a:rPr lang="de-CH" sz="1600" dirty="0" smtClean="0"/>
              <a:t>(Entity Framework Feature CTP3)</a:t>
            </a:r>
            <a:endParaRPr lang="de-CH" dirty="0" smtClean="0"/>
          </a:p>
        </p:txBody>
      </p:sp>
      <p:sp>
        <p:nvSpPr>
          <p:cNvPr id="42" name="TextBox 41"/>
          <p:cNvSpPr txBox="1"/>
          <p:nvPr/>
        </p:nvSpPr>
        <p:spPr>
          <a:xfrm>
            <a:off x="6223000" y="2023695"/>
            <a:ext cx="2590800" cy="830997"/>
          </a:xfrm>
          <a:prstGeom prst="rect">
            <a:avLst/>
          </a:prstGeom>
          <a:noFill/>
          <a:ln>
            <a:solidFill>
              <a:schemeClr val="bg1">
                <a:lumMod val="75000"/>
              </a:schemeClr>
            </a:solidFill>
          </a:ln>
        </p:spPr>
        <p:txBody>
          <a:bodyPr wrap="square" lIns="45720" tIns="45720" rIns="45720" bIns="45720" rtlCol="0">
            <a:spAutoFit/>
          </a:bodyPr>
          <a:lstStyle/>
          <a:p>
            <a:r>
              <a:rPr lang="en-US" sz="1600" dirty="0" smtClean="0">
                <a:solidFill>
                  <a:schemeClr val="tx2"/>
                </a:solidFill>
              </a:rPr>
              <a:t>why</a:t>
            </a:r>
            <a:r>
              <a:rPr lang="en-US" sz="1600" dirty="0">
                <a:solidFill>
                  <a:schemeClr val="tx2"/>
                </a:solidFill>
              </a:rPr>
              <a:t>? it already exists, or you want low level control over the </a:t>
            </a:r>
            <a:r>
              <a:rPr lang="en-US" sz="1600" dirty="0" smtClean="0">
                <a:solidFill>
                  <a:schemeClr val="tx2"/>
                </a:solidFill>
              </a:rPr>
              <a:t>database</a:t>
            </a:r>
            <a:endParaRPr lang="en-US" sz="1600" dirty="0">
              <a:solidFill>
                <a:schemeClr val="tx2"/>
              </a:solidFill>
            </a:endParaRPr>
          </a:p>
        </p:txBody>
      </p:sp>
      <p:sp>
        <p:nvSpPr>
          <p:cNvPr id="43" name="TextBox 42"/>
          <p:cNvSpPr txBox="1"/>
          <p:nvPr/>
        </p:nvSpPr>
        <p:spPr>
          <a:xfrm>
            <a:off x="6231467" y="3472288"/>
            <a:ext cx="2590800" cy="830997"/>
          </a:xfrm>
          <a:prstGeom prst="rect">
            <a:avLst/>
          </a:prstGeom>
          <a:noFill/>
          <a:ln>
            <a:solidFill>
              <a:schemeClr val="bg1">
                <a:lumMod val="75000"/>
              </a:schemeClr>
            </a:solidFill>
          </a:ln>
        </p:spPr>
        <p:txBody>
          <a:bodyPr wrap="square" lIns="45720" tIns="45720" rIns="45720" bIns="45720" rtlCol="0">
            <a:spAutoFit/>
          </a:bodyPr>
          <a:lstStyle/>
          <a:p>
            <a:r>
              <a:rPr lang="en-US" sz="1600" dirty="0">
                <a:solidFill>
                  <a:schemeClr val="tx2"/>
                </a:solidFill>
              </a:rPr>
              <a:t>why? you want separation from code and database in a declarative </a:t>
            </a:r>
            <a:r>
              <a:rPr lang="en-US" sz="1600" dirty="0" smtClean="0">
                <a:solidFill>
                  <a:schemeClr val="tx2"/>
                </a:solidFill>
              </a:rPr>
              <a:t>format</a:t>
            </a:r>
            <a:endParaRPr lang="en-US" sz="1600" dirty="0">
              <a:solidFill>
                <a:schemeClr val="tx2"/>
              </a:solidFill>
            </a:endParaRPr>
          </a:p>
        </p:txBody>
      </p:sp>
      <p:sp>
        <p:nvSpPr>
          <p:cNvPr id="44" name="TextBox 43"/>
          <p:cNvSpPr txBox="1"/>
          <p:nvPr/>
        </p:nvSpPr>
        <p:spPr>
          <a:xfrm>
            <a:off x="6223000" y="4953000"/>
            <a:ext cx="2590800" cy="830997"/>
          </a:xfrm>
          <a:prstGeom prst="rect">
            <a:avLst/>
          </a:prstGeom>
          <a:noFill/>
          <a:ln>
            <a:solidFill>
              <a:schemeClr val="bg1">
                <a:lumMod val="75000"/>
              </a:schemeClr>
            </a:solidFill>
          </a:ln>
        </p:spPr>
        <p:txBody>
          <a:bodyPr wrap="square" lIns="45720" tIns="45720" rIns="45720" bIns="45720" rtlCol="0">
            <a:spAutoFit/>
          </a:bodyPr>
          <a:lstStyle/>
          <a:p>
            <a:r>
              <a:rPr lang="en-US" sz="1600" dirty="0">
                <a:solidFill>
                  <a:schemeClr val="tx2"/>
                </a:solidFill>
              </a:rPr>
              <a:t>why? primarily focused on code shape, database is an implementation </a:t>
            </a:r>
            <a:r>
              <a:rPr lang="en-US" sz="1600" dirty="0" smtClean="0">
                <a:solidFill>
                  <a:schemeClr val="tx2"/>
                </a:solidFill>
              </a:rPr>
              <a:t>detail</a:t>
            </a:r>
            <a:endParaRPr lang="en-US" sz="1600" dirty="0">
              <a:solidFill>
                <a:schemeClr val="tx2"/>
              </a:solidFill>
            </a:endParaRPr>
          </a:p>
        </p:txBody>
      </p:sp>
      <p:sp>
        <p:nvSpPr>
          <p:cNvPr id="45" name="Slide Number Placeholder 3"/>
          <p:cNvSpPr>
            <a:spLocks noGrp="1"/>
          </p:cNvSpPr>
          <p:nvPr>
            <p:ph type="sldNum" sz="quarter" idx="12"/>
          </p:nvPr>
        </p:nvSpPr>
        <p:spPr>
          <a:xfrm>
            <a:off x="8250726" y="6347672"/>
            <a:ext cx="609794" cy="365125"/>
          </a:xfrm>
        </p:spPr>
        <p:txBody>
          <a:bodyPr/>
          <a:lstStyle/>
          <a:p>
            <a:fld id="{F7AB382F-E9E6-CE49-B414-1E064FB7F064}" type="slidenum">
              <a:rPr lang="da-DK" smtClean="0"/>
              <a:t>10</a:t>
            </a:fld>
            <a:endParaRPr lang="da-DK" dirty="0"/>
          </a:p>
        </p:txBody>
      </p:sp>
      <p:sp>
        <p:nvSpPr>
          <p:cNvPr id="46" name="Content Placeholder 1"/>
          <p:cNvSpPr txBox="1">
            <a:spLocks/>
          </p:cNvSpPr>
          <p:nvPr/>
        </p:nvSpPr>
        <p:spPr>
          <a:xfrm>
            <a:off x="381000" y="1460503"/>
            <a:ext cx="8376138" cy="407986"/>
          </a:xfrm>
          <a:prstGeom prst="rect">
            <a:avLst/>
          </a:prstGeom>
        </p:spPr>
        <p:txBody>
          <a:bodyPr vert="horz" lIns="0" tIns="0" rIns="0" bIns="0" rtlCol="0">
            <a:normAutofit lnSpcReduction="10000"/>
          </a:bodyPr>
          <a:lstStyle>
            <a:lvl1pPr marL="0" indent="0" algn="l" defTabSz="914400" rtl="0" eaLnBrk="1" latinLnBrk="0" hangingPunct="1">
              <a:spcBef>
                <a:spcPct val="20000"/>
              </a:spcBef>
              <a:buFontTx/>
              <a:buNone/>
              <a:defRPr sz="3200" b="0" kern="1200">
                <a:solidFill>
                  <a:srgbClr val="000000"/>
                </a:solidFill>
                <a:effectLst/>
                <a:latin typeface="Calibri" pitchFamily="34" charset="0"/>
                <a:ea typeface="+mn-ea"/>
                <a:cs typeface="Calibri" pitchFamily="34" charset="0"/>
              </a:defRPr>
            </a:lvl1pPr>
            <a:lvl2pPr marL="361950" indent="-361950" algn="l" defTabSz="914400" rtl="0" eaLnBrk="1" latinLnBrk="0" hangingPunct="1">
              <a:spcBef>
                <a:spcPct val="20000"/>
              </a:spcBef>
              <a:buFontTx/>
              <a:buBlip>
                <a:blip r:embed="rId3"/>
              </a:buBlip>
              <a:tabLst/>
              <a:defRPr sz="2800" kern="1200">
                <a:solidFill>
                  <a:srgbClr val="000000"/>
                </a:solidFill>
                <a:effectLst/>
                <a:latin typeface="Calibri" pitchFamily="34" charset="0"/>
                <a:ea typeface="+mn-ea"/>
                <a:cs typeface="Calibri" pitchFamily="34" charset="0"/>
              </a:defRPr>
            </a:lvl2pPr>
            <a:lvl3pPr marL="712788" indent="-350838" algn="l" defTabSz="914400" rtl="0" eaLnBrk="1" latinLnBrk="0" hangingPunct="1">
              <a:spcBef>
                <a:spcPct val="20000"/>
              </a:spcBef>
              <a:buFontTx/>
              <a:buBlip>
                <a:blip r:embed="rId4"/>
              </a:buBlip>
              <a:defRPr sz="2400" kern="1200">
                <a:solidFill>
                  <a:srgbClr val="000000"/>
                </a:solidFill>
                <a:effectLst/>
                <a:latin typeface="Calibri" pitchFamily="34" charset="0"/>
                <a:ea typeface="+mn-ea"/>
                <a:cs typeface="Calibri" pitchFamily="34" charset="0"/>
              </a:defRPr>
            </a:lvl3pPr>
            <a:lvl4pPr marL="1073150" indent="-360363" algn="l" defTabSz="914400" rtl="0" eaLnBrk="1" latinLnBrk="0" hangingPunct="1">
              <a:spcBef>
                <a:spcPct val="20000"/>
              </a:spcBef>
              <a:buFontTx/>
              <a:buBlip>
                <a:blip r:embed="rId4"/>
              </a:buBlip>
              <a:defRPr sz="2400" kern="1200">
                <a:solidFill>
                  <a:srgbClr val="000000"/>
                </a:solidFill>
                <a:effectLst/>
                <a:latin typeface="Calibri" pitchFamily="34" charset="0"/>
                <a:ea typeface="+mn-ea"/>
                <a:cs typeface="Calibri" pitchFamily="34" charset="0"/>
              </a:defRPr>
            </a:lvl4pPr>
            <a:lvl5pPr marL="1435100" indent="-361950" algn="l" defTabSz="914400" rtl="0" eaLnBrk="1" latinLnBrk="0" hangingPunct="1">
              <a:spcBef>
                <a:spcPct val="20000"/>
              </a:spcBef>
              <a:buFontTx/>
              <a:buBlip>
                <a:blip r:embed="rId4"/>
              </a:buBlip>
              <a:defRPr sz="2400" kern="1200">
                <a:solidFill>
                  <a:srgbClr val="000000"/>
                </a:solidFill>
                <a:effectLst/>
                <a:latin typeface="Calibri" pitchFamily="34" charset="0"/>
                <a:ea typeface="+mn-ea"/>
                <a:cs typeface="Calibr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dirty="0"/>
              <a:t>Database First </a:t>
            </a:r>
            <a:r>
              <a:rPr lang="en-US" sz="1600" dirty="0"/>
              <a:t>(VS 2008 and .NET 3.5 SP1)</a:t>
            </a:r>
          </a:p>
        </p:txBody>
      </p:sp>
    </p:spTree>
    <p:extLst>
      <p:ext uri="{BB962C8B-B14F-4D97-AF65-F5344CB8AC3E}">
        <p14:creationId xmlns:p14="http://schemas.microsoft.com/office/powerpoint/2010/main" val="13917245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fade">
                                      <p:cBhvr>
                                        <p:cTn id="14" dur="500"/>
                                        <p:tgtEl>
                                          <p:spTgt spid="34"/>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500"/>
                                        <p:tgtEl>
                                          <p:spTgt spid="36"/>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par>
                                <p:cTn id="36" presetID="10" presetClass="entr" presetSubtype="0" fill="hold"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500"/>
                                        <p:tgtEl>
                                          <p:spTgt spid="9"/>
                                        </p:tgtEl>
                                      </p:cBhvr>
                                    </p:animEffect>
                                  </p:childTnLst>
                                </p:cTn>
                              </p:par>
                              <p:par>
                                <p:cTn id="39" presetID="10" presetClass="entr" presetSubtype="0"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childTnLst>
                                </p:cTn>
                              </p:par>
                            </p:childTnLst>
                          </p:cTn>
                        </p:par>
                        <p:par>
                          <p:cTn id="45" fill="hold">
                            <p:stCondLst>
                              <p:cond delay="2500"/>
                            </p:stCondLst>
                            <p:childTnLst>
                              <p:par>
                                <p:cTn id="46" presetID="10" presetClass="entr" presetSubtype="0" fill="hold" grpId="0" nodeType="afterEffect">
                                  <p:stCondLst>
                                    <p:cond delay="0"/>
                                  </p:stCondLst>
                                  <p:childTnLst>
                                    <p:set>
                                      <p:cBhvr>
                                        <p:cTn id="47" dur="1" fill="hold">
                                          <p:stCondLst>
                                            <p:cond delay="0"/>
                                          </p:stCondLst>
                                        </p:cTn>
                                        <p:tgtEl>
                                          <p:spTgt spid="42"/>
                                        </p:tgtEl>
                                        <p:attrNameLst>
                                          <p:attrName>style.visibility</p:attrName>
                                        </p:attrNameLst>
                                      </p:cBhvr>
                                      <p:to>
                                        <p:strVal val="visible"/>
                                      </p:to>
                                    </p:set>
                                    <p:animEffect transition="in" filter="fade">
                                      <p:cBhvr>
                                        <p:cTn id="48" dur="500"/>
                                        <p:tgtEl>
                                          <p:spTgt spid="4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40"/>
                                        </p:tgtEl>
                                        <p:attrNameLst>
                                          <p:attrName>style.visibility</p:attrName>
                                        </p:attrNameLst>
                                      </p:cBhvr>
                                      <p:to>
                                        <p:strVal val="visible"/>
                                      </p:to>
                                    </p:set>
                                    <p:animEffect transition="in" filter="fade">
                                      <p:cBhvr>
                                        <p:cTn id="53" dur="500"/>
                                        <p:tgtEl>
                                          <p:spTgt spid="40"/>
                                        </p:tgtEl>
                                      </p:cBhvr>
                                    </p:animEffect>
                                  </p:childTnLst>
                                </p:cTn>
                              </p:par>
                            </p:childTnLst>
                          </p:cTn>
                        </p:par>
                        <p:par>
                          <p:cTn id="54" fill="hold">
                            <p:stCondLst>
                              <p:cond delay="500"/>
                            </p:stCondLst>
                            <p:childTnLst>
                              <p:par>
                                <p:cTn id="55" presetID="10" presetClass="entr" presetSubtype="0" fill="hold" grpId="0" nodeType="after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500"/>
                                        <p:tgtEl>
                                          <p:spTgt spid="15"/>
                                        </p:tgtEl>
                                      </p:cBhvr>
                                    </p:animEffect>
                                  </p:childTnLst>
                                </p:cTn>
                              </p:par>
                            </p:childTnLst>
                          </p:cTn>
                        </p:par>
                        <p:par>
                          <p:cTn id="58" fill="hold">
                            <p:stCondLst>
                              <p:cond delay="1000"/>
                            </p:stCondLst>
                            <p:childTnLst>
                              <p:par>
                                <p:cTn id="59" presetID="10" presetClass="entr" presetSubtype="0" fill="hold" grpId="0" nodeType="after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fade">
                                      <p:cBhvr>
                                        <p:cTn id="61" dur="500"/>
                                        <p:tgtEl>
                                          <p:spTgt spid="35"/>
                                        </p:tgtEl>
                                      </p:cBhvr>
                                    </p:animEffect>
                                  </p:childTnLst>
                                </p:cTn>
                              </p:par>
                              <p:par>
                                <p:cTn id="62" presetID="10" presetClass="entr" presetSubtype="0" fill="hold" nodeType="with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fade">
                                      <p:cBhvr>
                                        <p:cTn id="64" dur="500"/>
                                        <p:tgtEl>
                                          <p:spTgt spid="21"/>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fade">
                                      <p:cBhvr>
                                        <p:cTn id="67" dur="500"/>
                                        <p:tgtEl>
                                          <p:spTgt spid="14"/>
                                        </p:tgtEl>
                                      </p:cBhvr>
                                    </p:animEffect>
                                  </p:childTnLst>
                                </p:cTn>
                              </p:par>
                            </p:childTnLst>
                          </p:cTn>
                        </p:par>
                        <p:par>
                          <p:cTn id="68" fill="hold">
                            <p:stCondLst>
                              <p:cond delay="1500"/>
                            </p:stCondLst>
                            <p:childTnLst>
                              <p:par>
                                <p:cTn id="69" presetID="10" presetClass="entr" presetSubtype="0" fill="hold" grpId="0" nodeType="afterEffect">
                                  <p:stCondLst>
                                    <p:cond delay="0"/>
                                  </p:stCondLst>
                                  <p:childTnLst>
                                    <p:set>
                                      <p:cBhvr>
                                        <p:cTn id="70" dur="1" fill="hold">
                                          <p:stCondLst>
                                            <p:cond delay="0"/>
                                          </p:stCondLst>
                                        </p:cTn>
                                        <p:tgtEl>
                                          <p:spTgt spid="16"/>
                                        </p:tgtEl>
                                        <p:attrNameLst>
                                          <p:attrName>style.visibility</p:attrName>
                                        </p:attrNameLst>
                                      </p:cBhvr>
                                      <p:to>
                                        <p:strVal val="visible"/>
                                      </p:to>
                                    </p:set>
                                    <p:animEffect transition="in" filter="fade">
                                      <p:cBhvr>
                                        <p:cTn id="71" dur="500"/>
                                        <p:tgtEl>
                                          <p:spTgt spid="16"/>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500"/>
                                        <p:tgtEl>
                                          <p:spTgt spid="17"/>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fade">
                                      <p:cBhvr>
                                        <p:cTn id="77" dur="500"/>
                                        <p:tgtEl>
                                          <p:spTgt spid="18"/>
                                        </p:tgtEl>
                                      </p:cBhvr>
                                    </p:animEffect>
                                  </p:childTnLst>
                                </p:cTn>
                              </p:par>
                              <p:par>
                                <p:cTn id="78" presetID="10" presetClass="entr" presetSubtype="0" fill="hold" nodeType="with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fade">
                                      <p:cBhvr>
                                        <p:cTn id="80" dur="500"/>
                                        <p:tgtEl>
                                          <p:spTgt spid="19"/>
                                        </p:tgtEl>
                                      </p:cBhvr>
                                    </p:animEffect>
                                  </p:childTnLst>
                                </p:cTn>
                              </p:par>
                              <p:par>
                                <p:cTn id="81" presetID="10" presetClass="entr" presetSubtype="0" fill="hold" nodeType="withEffect">
                                  <p:stCondLst>
                                    <p:cond delay="0"/>
                                  </p:stCondLst>
                                  <p:childTnLst>
                                    <p:set>
                                      <p:cBhvr>
                                        <p:cTn id="82" dur="1" fill="hold">
                                          <p:stCondLst>
                                            <p:cond delay="0"/>
                                          </p:stCondLst>
                                        </p:cTn>
                                        <p:tgtEl>
                                          <p:spTgt spid="20"/>
                                        </p:tgtEl>
                                        <p:attrNameLst>
                                          <p:attrName>style.visibility</p:attrName>
                                        </p:attrNameLst>
                                      </p:cBhvr>
                                      <p:to>
                                        <p:strVal val="visible"/>
                                      </p:to>
                                    </p:set>
                                    <p:animEffect transition="in" filter="fade">
                                      <p:cBhvr>
                                        <p:cTn id="83" dur="500"/>
                                        <p:tgtEl>
                                          <p:spTgt spid="20"/>
                                        </p:tgtEl>
                                      </p:cBhvr>
                                    </p:animEffect>
                                  </p:childTnLst>
                                </p:cTn>
                              </p:par>
                              <p:par>
                                <p:cTn id="84" presetID="10" presetClass="entr" presetSubtype="0" fill="hold" nodeType="withEffect">
                                  <p:stCondLst>
                                    <p:cond delay="0"/>
                                  </p:stCondLst>
                                  <p:childTnLst>
                                    <p:set>
                                      <p:cBhvr>
                                        <p:cTn id="85" dur="1" fill="hold">
                                          <p:stCondLst>
                                            <p:cond delay="0"/>
                                          </p:stCondLst>
                                        </p:cTn>
                                        <p:tgtEl>
                                          <p:spTgt spid="22"/>
                                        </p:tgtEl>
                                        <p:attrNameLst>
                                          <p:attrName>style.visibility</p:attrName>
                                        </p:attrNameLst>
                                      </p:cBhvr>
                                      <p:to>
                                        <p:strVal val="visible"/>
                                      </p:to>
                                    </p:set>
                                    <p:animEffect transition="in" filter="fade">
                                      <p:cBhvr>
                                        <p:cTn id="86" dur="500"/>
                                        <p:tgtEl>
                                          <p:spTgt spid="22"/>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23"/>
                                        </p:tgtEl>
                                        <p:attrNameLst>
                                          <p:attrName>style.visibility</p:attrName>
                                        </p:attrNameLst>
                                      </p:cBhvr>
                                      <p:to>
                                        <p:strVal val="visible"/>
                                      </p:to>
                                    </p:set>
                                    <p:animEffect transition="in" filter="fade">
                                      <p:cBhvr>
                                        <p:cTn id="89" dur="500"/>
                                        <p:tgtEl>
                                          <p:spTgt spid="23"/>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37"/>
                                        </p:tgtEl>
                                        <p:attrNameLst>
                                          <p:attrName>style.visibility</p:attrName>
                                        </p:attrNameLst>
                                      </p:cBhvr>
                                      <p:to>
                                        <p:strVal val="visible"/>
                                      </p:to>
                                    </p:set>
                                    <p:animEffect transition="in" filter="fade">
                                      <p:cBhvr>
                                        <p:cTn id="92" dur="500"/>
                                        <p:tgtEl>
                                          <p:spTgt spid="37"/>
                                        </p:tgtEl>
                                      </p:cBhvr>
                                    </p:animEffect>
                                  </p:childTnLst>
                                </p:cTn>
                              </p:par>
                            </p:childTnLst>
                          </p:cTn>
                        </p:par>
                        <p:par>
                          <p:cTn id="93" fill="hold">
                            <p:stCondLst>
                              <p:cond delay="2000"/>
                            </p:stCondLst>
                            <p:childTnLst>
                              <p:par>
                                <p:cTn id="94" presetID="10" presetClass="entr" presetSubtype="0" fill="hold" grpId="0" nodeType="afterEffect">
                                  <p:stCondLst>
                                    <p:cond delay="0"/>
                                  </p:stCondLst>
                                  <p:childTnLst>
                                    <p:set>
                                      <p:cBhvr>
                                        <p:cTn id="95" dur="1" fill="hold">
                                          <p:stCondLst>
                                            <p:cond delay="0"/>
                                          </p:stCondLst>
                                        </p:cTn>
                                        <p:tgtEl>
                                          <p:spTgt spid="43"/>
                                        </p:tgtEl>
                                        <p:attrNameLst>
                                          <p:attrName>style.visibility</p:attrName>
                                        </p:attrNameLst>
                                      </p:cBhvr>
                                      <p:to>
                                        <p:strVal val="visible"/>
                                      </p:to>
                                    </p:set>
                                    <p:animEffect transition="in" filter="fade">
                                      <p:cBhvr>
                                        <p:cTn id="96" dur="500"/>
                                        <p:tgtEl>
                                          <p:spTgt spid="43"/>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41"/>
                                        </p:tgtEl>
                                        <p:attrNameLst>
                                          <p:attrName>style.visibility</p:attrName>
                                        </p:attrNameLst>
                                      </p:cBhvr>
                                      <p:to>
                                        <p:strVal val="visible"/>
                                      </p:to>
                                    </p:set>
                                    <p:animEffect transition="in" filter="fade">
                                      <p:cBhvr>
                                        <p:cTn id="101" dur="500"/>
                                        <p:tgtEl>
                                          <p:spTgt spid="41"/>
                                        </p:tgtEl>
                                      </p:cBhvr>
                                    </p:animEffect>
                                  </p:childTnLst>
                                </p:cTn>
                              </p:par>
                            </p:childTnLst>
                          </p:cTn>
                        </p:par>
                        <p:par>
                          <p:cTn id="102" fill="hold">
                            <p:stCondLst>
                              <p:cond delay="500"/>
                            </p:stCondLst>
                            <p:childTnLst>
                              <p:par>
                                <p:cTn id="103" presetID="10" presetClass="entr" presetSubtype="0" fill="hold" grpId="0" nodeType="afterEffect">
                                  <p:stCondLst>
                                    <p:cond delay="0"/>
                                  </p:stCondLst>
                                  <p:childTnLst>
                                    <p:set>
                                      <p:cBhvr>
                                        <p:cTn id="104" dur="1" fill="hold">
                                          <p:stCondLst>
                                            <p:cond delay="0"/>
                                          </p:stCondLst>
                                        </p:cTn>
                                        <p:tgtEl>
                                          <p:spTgt spid="26"/>
                                        </p:tgtEl>
                                        <p:attrNameLst>
                                          <p:attrName>style.visibility</p:attrName>
                                        </p:attrNameLst>
                                      </p:cBhvr>
                                      <p:to>
                                        <p:strVal val="visible"/>
                                      </p:to>
                                    </p:set>
                                    <p:animEffect transition="in" filter="fade">
                                      <p:cBhvr>
                                        <p:cTn id="105" dur="500"/>
                                        <p:tgtEl>
                                          <p:spTgt spid="26"/>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27"/>
                                        </p:tgtEl>
                                        <p:attrNameLst>
                                          <p:attrName>style.visibility</p:attrName>
                                        </p:attrNameLst>
                                      </p:cBhvr>
                                      <p:to>
                                        <p:strVal val="visible"/>
                                      </p:to>
                                    </p:set>
                                    <p:animEffect transition="in" filter="fade">
                                      <p:cBhvr>
                                        <p:cTn id="108" dur="500"/>
                                        <p:tgtEl>
                                          <p:spTgt spid="27"/>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28"/>
                                        </p:tgtEl>
                                        <p:attrNameLst>
                                          <p:attrName>style.visibility</p:attrName>
                                        </p:attrNameLst>
                                      </p:cBhvr>
                                      <p:to>
                                        <p:strVal val="visible"/>
                                      </p:to>
                                    </p:set>
                                    <p:animEffect transition="in" filter="fade">
                                      <p:cBhvr>
                                        <p:cTn id="111" dur="500"/>
                                        <p:tgtEl>
                                          <p:spTgt spid="28"/>
                                        </p:tgtEl>
                                      </p:cBhvr>
                                    </p:animEffect>
                                  </p:childTnLst>
                                </p:cTn>
                              </p:par>
                              <p:par>
                                <p:cTn id="112" presetID="10" presetClass="entr" presetSubtype="0" fill="hold" nodeType="withEffect">
                                  <p:stCondLst>
                                    <p:cond delay="0"/>
                                  </p:stCondLst>
                                  <p:childTnLst>
                                    <p:set>
                                      <p:cBhvr>
                                        <p:cTn id="113" dur="1" fill="hold">
                                          <p:stCondLst>
                                            <p:cond delay="0"/>
                                          </p:stCondLst>
                                        </p:cTn>
                                        <p:tgtEl>
                                          <p:spTgt spid="29"/>
                                        </p:tgtEl>
                                        <p:attrNameLst>
                                          <p:attrName>style.visibility</p:attrName>
                                        </p:attrNameLst>
                                      </p:cBhvr>
                                      <p:to>
                                        <p:strVal val="visible"/>
                                      </p:to>
                                    </p:set>
                                    <p:animEffect transition="in" filter="fade">
                                      <p:cBhvr>
                                        <p:cTn id="114" dur="500"/>
                                        <p:tgtEl>
                                          <p:spTgt spid="29"/>
                                        </p:tgtEl>
                                      </p:cBhvr>
                                    </p:animEffect>
                                  </p:childTnLst>
                                </p:cTn>
                              </p:par>
                              <p:par>
                                <p:cTn id="115" presetID="10" presetClass="entr" presetSubtype="0" fill="hold" nodeType="withEffect">
                                  <p:stCondLst>
                                    <p:cond delay="0"/>
                                  </p:stCondLst>
                                  <p:childTnLst>
                                    <p:set>
                                      <p:cBhvr>
                                        <p:cTn id="116" dur="1" fill="hold">
                                          <p:stCondLst>
                                            <p:cond delay="0"/>
                                          </p:stCondLst>
                                        </p:cTn>
                                        <p:tgtEl>
                                          <p:spTgt spid="30"/>
                                        </p:tgtEl>
                                        <p:attrNameLst>
                                          <p:attrName>style.visibility</p:attrName>
                                        </p:attrNameLst>
                                      </p:cBhvr>
                                      <p:to>
                                        <p:strVal val="visible"/>
                                      </p:to>
                                    </p:set>
                                    <p:animEffect transition="in" filter="fade">
                                      <p:cBhvr>
                                        <p:cTn id="117" dur="500"/>
                                        <p:tgtEl>
                                          <p:spTgt spid="30"/>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32"/>
                                        </p:tgtEl>
                                        <p:attrNameLst>
                                          <p:attrName>style.visibility</p:attrName>
                                        </p:attrNameLst>
                                      </p:cBhvr>
                                      <p:to>
                                        <p:strVal val="visible"/>
                                      </p:to>
                                    </p:set>
                                    <p:animEffect transition="in" filter="fade">
                                      <p:cBhvr>
                                        <p:cTn id="120" dur="500"/>
                                        <p:tgtEl>
                                          <p:spTgt spid="32"/>
                                        </p:tgtEl>
                                      </p:cBhvr>
                                    </p:animEffect>
                                  </p:childTnLst>
                                </p:cTn>
                              </p:par>
                            </p:childTnLst>
                          </p:cTn>
                        </p:par>
                        <p:par>
                          <p:cTn id="121" fill="hold">
                            <p:stCondLst>
                              <p:cond delay="1000"/>
                            </p:stCondLst>
                            <p:childTnLst>
                              <p:par>
                                <p:cTn id="122" presetID="10" presetClass="entr" presetSubtype="0" fill="hold" nodeType="afterEffect">
                                  <p:stCondLst>
                                    <p:cond delay="0"/>
                                  </p:stCondLst>
                                  <p:childTnLst>
                                    <p:set>
                                      <p:cBhvr>
                                        <p:cTn id="123" dur="1" fill="hold">
                                          <p:stCondLst>
                                            <p:cond delay="0"/>
                                          </p:stCondLst>
                                        </p:cTn>
                                        <p:tgtEl>
                                          <p:spTgt spid="31"/>
                                        </p:tgtEl>
                                        <p:attrNameLst>
                                          <p:attrName>style.visibility</p:attrName>
                                        </p:attrNameLst>
                                      </p:cBhvr>
                                      <p:to>
                                        <p:strVal val="visible"/>
                                      </p:to>
                                    </p:set>
                                    <p:animEffect transition="in" filter="fade">
                                      <p:cBhvr>
                                        <p:cTn id="124" dur="500"/>
                                        <p:tgtEl>
                                          <p:spTgt spid="31"/>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39"/>
                                        </p:tgtEl>
                                        <p:attrNameLst>
                                          <p:attrName>style.visibility</p:attrName>
                                        </p:attrNameLst>
                                      </p:cBhvr>
                                      <p:to>
                                        <p:strVal val="visible"/>
                                      </p:to>
                                    </p:set>
                                    <p:animEffect transition="in" filter="fade">
                                      <p:cBhvr>
                                        <p:cTn id="127" dur="500"/>
                                        <p:tgtEl>
                                          <p:spTgt spid="39"/>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25"/>
                                        </p:tgtEl>
                                        <p:attrNameLst>
                                          <p:attrName>style.visibility</p:attrName>
                                        </p:attrNameLst>
                                      </p:cBhvr>
                                      <p:to>
                                        <p:strVal val="visible"/>
                                      </p:to>
                                    </p:set>
                                    <p:animEffect transition="in" filter="fade">
                                      <p:cBhvr>
                                        <p:cTn id="130" dur="500"/>
                                        <p:tgtEl>
                                          <p:spTgt spid="25"/>
                                        </p:tgtEl>
                                      </p:cBhvr>
                                    </p:animEffect>
                                  </p:childTnLst>
                                </p:cTn>
                              </p:par>
                            </p:childTnLst>
                          </p:cTn>
                        </p:par>
                        <p:par>
                          <p:cTn id="131" fill="hold">
                            <p:stCondLst>
                              <p:cond delay="1500"/>
                            </p:stCondLst>
                            <p:childTnLst>
                              <p:par>
                                <p:cTn id="132" presetID="10" presetClass="entr" presetSubtype="0" fill="hold" nodeType="afterEffect">
                                  <p:stCondLst>
                                    <p:cond delay="0"/>
                                  </p:stCondLst>
                                  <p:childTnLst>
                                    <p:set>
                                      <p:cBhvr>
                                        <p:cTn id="133" dur="1" fill="hold">
                                          <p:stCondLst>
                                            <p:cond delay="0"/>
                                          </p:stCondLst>
                                        </p:cTn>
                                        <p:tgtEl>
                                          <p:spTgt spid="33"/>
                                        </p:tgtEl>
                                        <p:attrNameLst>
                                          <p:attrName>style.visibility</p:attrName>
                                        </p:attrNameLst>
                                      </p:cBhvr>
                                      <p:to>
                                        <p:strVal val="visible"/>
                                      </p:to>
                                    </p:set>
                                    <p:animEffect transition="in" filter="fade">
                                      <p:cBhvr>
                                        <p:cTn id="134" dur="500"/>
                                        <p:tgtEl>
                                          <p:spTgt spid="33"/>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38"/>
                                        </p:tgtEl>
                                        <p:attrNameLst>
                                          <p:attrName>style.visibility</p:attrName>
                                        </p:attrNameLst>
                                      </p:cBhvr>
                                      <p:to>
                                        <p:strVal val="visible"/>
                                      </p:to>
                                    </p:set>
                                    <p:animEffect transition="in" filter="fade">
                                      <p:cBhvr>
                                        <p:cTn id="137" dur="500"/>
                                        <p:tgtEl>
                                          <p:spTgt spid="38"/>
                                        </p:tgtEl>
                                      </p:cBhvr>
                                    </p:animEffect>
                                  </p:childTnLst>
                                </p:cTn>
                              </p:par>
                            </p:childTnLst>
                          </p:cTn>
                        </p:par>
                        <p:par>
                          <p:cTn id="138" fill="hold">
                            <p:stCondLst>
                              <p:cond delay="2000"/>
                            </p:stCondLst>
                            <p:childTnLst>
                              <p:par>
                                <p:cTn id="139" presetID="10" presetClass="entr" presetSubtype="0" fill="hold" grpId="0" nodeType="afterEffect">
                                  <p:stCondLst>
                                    <p:cond delay="0"/>
                                  </p:stCondLst>
                                  <p:childTnLst>
                                    <p:set>
                                      <p:cBhvr>
                                        <p:cTn id="140" dur="1" fill="hold">
                                          <p:stCondLst>
                                            <p:cond delay="0"/>
                                          </p:stCondLst>
                                        </p:cTn>
                                        <p:tgtEl>
                                          <p:spTgt spid="24"/>
                                        </p:tgtEl>
                                        <p:attrNameLst>
                                          <p:attrName>style.visibility</p:attrName>
                                        </p:attrNameLst>
                                      </p:cBhvr>
                                      <p:to>
                                        <p:strVal val="visible"/>
                                      </p:to>
                                    </p:set>
                                    <p:animEffect transition="in" filter="fade">
                                      <p:cBhvr>
                                        <p:cTn id="141" dur="500"/>
                                        <p:tgtEl>
                                          <p:spTgt spid="24"/>
                                        </p:tgtEl>
                                      </p:cBhvr>
                                    </p:animEffect>
                                  </p:childTnLst>
                                </p:cTn>
                              </p:par>
                            </p:childTnLst>
                          </p:cTn>
                        </p:par>
                        <p:par>
                          <p:cTn id="142" fill="hold">
                            <p:stCondLst>
                              <p:cond delay="2500"/>
                            </p:stCondLst>
                            <p:childTnLst>
                              <p:par>
                                <p:cTn id="143" presetID="10" presetClass="entr" presetSubtype="0" fill="hold" grpId="0" nodeType="afterEffect">
                                  <p:stCondLst>
                                    <p:cond delay="0"/>
                                  </p:stCondLst>
                                  <p:childTnLst>
                                    <p:set>
                                      <p:cBhvr>
                                        <p:cTn id="144" dur="1" fill="hold">
                                          <p:stCondLst>
                                            <p:cond delay="0"/>
                                          </p:stCondLst>
                                        </p:cTn>
                                        <p:tgtEl>
                                          <p:spTgt spid="44"/>
                                        </p:tgtEl>
                                        <p:attrNameLst>
                                          <p:attrName>style.visibility</p:attrName>
                                        </p:attrNameLst>
                                      </p:cBhvr>
                                      <p:to>
                                        <p:strVal val="visible"/>
                                      </p:to>
                                    </p:set>
                                    <p:animEffect transition="in" filter="fade">
                                      <p:cBhvr>
                                        <p:cTn id="145" dur="500"/>
                                        <p:tgtEl>
                                          <p:spTgt spid="44"/>
                                        </p:tgtEl>
                                      </p:cBhvr>
                                    </p:animEffect>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grpId="0" nodeType="clickEffect">
                                  <p:stCondLst>
                                    <p:cond delay="0"/>
                                  </p:stCondLst>
                                  <p:childTnLst>
                                    <p:set>
                                      <p:cBhvr>
                                        <p:cTn id="149" dur="1" fill="hold">
                                          <p:stCondLst>
                                            <p:cond delay="0"/>
                                          </p:stCondLst>
                                        </p:cTn>
                                        <p:tgtEl>
                                          <p:spTgt spid="46"/>
                                        </p:tgtEl>
                                        <p:attrNameLst>
                                          <p:attrName>style.visibility</p:attrName>
                                        </p:attrNameLst>
                                      </p:cBhvr>
                                      <p:to>
                                        <p:strVal val="visible"/>
                                      </p:to>
                                    </p:set>
                                    <p:animEffect transition="in" filter="fade">
                                      <p:cBhvr>
                                        <p:cTn id="150"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3" grpId="0"/>
      <p:bldP spid="14" grpId="0" animBg="1"/>
      <p:bldP spid="15" grpId="0" animBg="1"/>
      <p:bldP spid="16" grpId="0" animBg="1"/>
      <p:bldP spid="17" grpId="0" animBg="1"/>
      <p:bldP spid="18" grpId="0" animBg="1"/>
      <p:bldP spid="23" grpId="0"/>
      <p:bldP spid="24" grpId="0" animBg="1"/>
      <p:bldP spid="25" grpId="0" animBg="1"/>
      <p:bldP spid="26" grpId="0" animBg="1"/>
      <p:bldP spid="27" grpId="0" animBg="1"/>
      <p:bldP spid="28" grpId="0" animBg="1"/>
      <p:bldP spid="32" grpId="0"/>
      <p:bldP spid="34" grpId="0"/>
      <p:bldP spid="35" grpId="0"/>
      <p:bldP spid="36" grpId="0"/>
      <p:bldP spid="37" grpId="0"/>
      <p:bldP spid="38" grpId="0"/>
      <p:bldP spid="39" grpId="0"/>
      <p:bldP spid="40" grpId="0"/>
      <p:bldP spid="41" grpId="0"/>
      <p:bldP spid="42" grpId="0" animBg="1"/>
      <p:bldP spid="43" grpId="0" animBg="1"/>
      <p:bldP spid="44" grpId="0" animBg="1"/>
      <p:bldP spid="4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Developer Workflows</a:t>
            </a:r>
            <a:endParaRPr lang="en-US" dirty="0"/>
          </a:p>
        </p:txBody>
      </p:sp>
      <p:grpSp>
        <p:nvGrpSpPr>
          <p:cNvPr id="24" name="Group 23"/>
          <p:cNvGrpSpPr/>
          <p:nvPr/>
        </p:nvGrpSpPr>
        <p:grpSpPr>
          <a:xfrm>
            <a:off x="1614865" y="3980576"/>
            <a:ext cx="5914271" cy="705332"/>
            <a:chOff x="509932" y="4509120"/>
            <a:chExt cx="11168541" cy="1582992"/>
          </a:xfrm>
          <a:solidFill>
            <a:srgbClr val="E34A28"/>
          </a:solidFill>
          <a:effectLst>
            <a:outerShdw blurRad="50800" dist="38100" dir="2700000" algn="tl" rotWithShape="0">
              <a:prstClr val="black">
                <a:alpha val="40000"/>
              </a:prstClr>
            </a:outerShdw>
          </a:effectLst>
        </p:grpSpPr>
        <p:sp>
          <p:nvSpPr>
            <p:cNvPr id="25" name="Rounded Rectangle 24"/>
            <p:cNvSpPr/>
            <p:nvPr/>
          </p:nvSpPr>
          <p:spPr bwMode="auto">
            <a:xfrm>
              <a:off x="509932" y="4509120"/>
              <a:ext cx="11168541" cy="1582992"/>
            </a:xfrm>
            <a:prstGeom prst="roundRect">
              <a:avLst>
                <a:gd name="adj" fmla="val 0"/>
              </a:avLst>
            </a:prstGeom>
            <a:solidFill>
              <a:schemeClr val="accent1"/>
            </a:solidFill>
            <a:ln w="9525" cap="flat" cmpd="sng" algn="ctr">
              <a:noFill/>
              <a:prstDash val="solid"/>
              <a:headEnd type="none" w="med" len="med"/>
              <a:tailEnd type="none" w="med" len="med"/>
            </a:ln>
            <a:effectLst>
              <a:outerShdw blurRad="65500" dist="38100" dir="5400000" rotWithShape="0">
                <a:srgbClr val="000000">
                  <a:alpha val="40000"/>
                </a:srgbClr>
              </a:outerShdw>
            </a:effectLst>
          </p:spPr>
          <p:txBody>
            <a:bodyPr vert="horz" wrap="square" lIns="151253" tIns="25208" rIns="50415" bIns="25208"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04053" fontAlgn="base">
                <a:spcBef>
                  <a:spcPct val="0"/>
                </a:spcBef>
                <a:spcAft>
                  <a:spcPct val="0"/>
                </a:spcAft>
              </a:pPr>
              <a:endParaRPr lang="en-US" sz="1214" b="1" kern="0" dirty="0">
                <a:gradFill>
                  <a:gsLst>
                    <a:gs pos="0">
                      <a:srgbClr val="FFFFFF"/>
                    </a:gs>
                    <a:gs pos="100000">
                      <a:srgbClr val="FFFFFF"/>
                    </a:gs>
                  </a:gsLst>
                  <a:lin ang="5400000" scaled="0"/>
                </a:gradFill>
                <a:latin typeface="Segoe" panose="020B0502040504020203" pitchFamily="34" charset="0"/>
              </a:endParaRPr>
            </a:p>
          </p:txBody>
        </p:sp>
        <p:sp>
          <p:nvSpPr>
            <p:cNvPr id="26" name="Can 25"/>
            <p:cNvSpPr/>
            <p:nvPr/>
          </p:nvSpPr>
          <p:spPr>
            <a:xfrm>
              <a:off x="826667" y="4813239"/>
              <a:ext cx="1350004" cy="974755"/>
            </a:xfrm>
            <a:prstGeom prst="can">
              <a:avLst/>
            </a:prstGeom>
            <a:solidFill>
              <a:srgbClr val="FFC000"/>
            </a:solidFill>
            <a:ln w="9525" cap="flat" cmpd="sng" algn="ctr">
              <a:solidFill>
                <a:srgbClr val="505050"/>
              </a:solidFill>
              <a:prstDash val="solid"/>
              <a:headEnd type="none" w="med" len="med"/>
              <a:tailEnd type="none" w="med" len="med"/>
            </a:ln>
            <a:effectLst>
              <a:outerShdw blurRad="65500" dist="38100" dir="5400000" rotWithShape="0">
                <a:srgbClr val="000000">
                  <a:alpha val="40000"/>
                </a:srgbClr>
              </a:outerShdw>
            </a:effectLst>
          </p:spPr>
          <p:txBody>
            <a:bodyPr vert="horz" wrap="square" lIns="50415" tIns="25208" rIns="50415" bIns="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504053" fontAlgn="base">
                <a:lnSpc>
                  <a:spcPct val="90000"/>
                </a:lnSpc>
                <a:spcBef>
                  <a:spcPct val="0"/>
                </a:spcBef>
                <a:spcAft>
                  <a:spcPct val="0"/>
                </a:spcAft>
              </a:pPr>
              <a:r>
                <a:rPr lang="en-US" sz="772" kern="0" dirty="0">
                  <a:solidFill>
                    <a:srgbClr val="505050"/>
                  </a:solidFill>
                  <a:latin typeface="Segoe" panose="020B0502040504020203" pitchFamily="34" charset="0"/>
                </a:rPr>
                <a:t>Existing</a:t>
              </a:r>
              <a:br>
                <a:rPr lang="en-US" sz="772" kern="0" dirty="0">
                  <a:solidFill>
                    <a:srgbClr val="505050"/>
                  </a:solidFill>
                  <a:latin typeface="Segoe" panose="020B0502040504020203" pitchFamily="34" charset="0"/>
                </a:rPr>
              </a:br>
              <a:r>
                <a:rPr lang="en-US" sz="772" kern="0" dirty="0">
                  <a:solidFill>
                    <a:srgbClr val="505050"/>
                  </a:solidFill>
                  <a:latin typeface="Segoe" panose="020B0502040504020203" pitchFamily="34" charset="0"/>
                </a:rPr>
                <a:t>database</a:t>
              </a:r>
            </a:p>
          </p:txBody>
        </p:sp>
      </p:grpSp>
      <p:grpSp>
        <p:nvGrpSpPr>
          <p:cNvPr id="27" name="Group 26"/>
          <p:cNvGrpSpPr/>
          <p:nvPr/>
        </p:nvGrpSpPr>
        <p:grpSpPr>
          <a:xfrm>
            <a:off x="1614865" y="3210640"/>
            <a:ext cx="5914271" cy="690854"/>
            <a:chOff x="509933" y="2958624"/>
            <a:chExt cx="11168541" cy="1550496"/>
          </a:xfrm>
          <a:solidFill>
            <a:srgbClr val="92D050"/>
          </a:solidFill>
          <a:effectLst/>
        </p:grpSpPr>
        <p:sp>
          <p:nvSpPr>
            <p:cNvPr id="28" name="Rounded Rectangle 27"/>
            <p:cNvSpPr/>
            <p:nvPr/>
          </p:nvSpPr>
          <p:spPr bwMode="auto">
            <a:xfrm>
              <a:off x="509933" y="2958624"/>
              <a:ext cx="11168541" cy="1550496"/>
            </a:xfrm>
            <a:prstGeom prst="roundRect">
              <a:avLst>
                <a:gd name="adj" fmla="val 0"/>
              </a:avLst>
            </a:prstGeom>
            <a:solidFill>
              <a:schemeClr val="accent2"/>
            </a:solidFill>
            <a:ln w="9525" cap="flat" cmpd="sng" algn="ctr">
              <a:noFill/>
              <a:prstDash val="solid"/>
              <a:headEnd type="none" w="med" len="med"/>
              <a:tailEnd type="none" w="med" len="med"/>
            </a:ln>
            <a:effectLst>
              <a:outerShdw blurRad="50800" dist="38100" dir="2700000" algn="tl" rotWithShape="0">
                <a:prstClr val="black">
                  <a:alpha val="40000"/>
                </a:prstClr>
              </a:outerShdw>
            </a:effectLst>
          </p:spPr>
          <p:txBody>
            <a:bodyPr vert="horz" wrap="square" lIns="50415" tIns="25208" rIns="50415" bIns="25208"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504053" fontAlgn="base">
                <a:spcBef>
                  <a:spcPct val="0"/>
                </a:spcBef>
                <a:spcAft>
                  <a:spcPct val="0"/>
                </a:spcAft>
              </a:pPr>
              <a:endParaRPr lang="en-US" sz="1214" kern="0">
                <a:gradFill>
                  <a:gsLst>
                    <a:gs pos="0">
                      <a:srgbClr val="FFFFFF"/>
                    </a:gs>
                    <a:gs pos="100000">
                      <a:srgbClr val="FFFFFF"/>
                    </a:gs>
                  </a:gsLst>
                  <a:lin ang="5400000" scaled="0"/>
                </a:gradFill>
                <a:latin typeface="Segoe" panose="020B0502040504020203" pitchFamily="34" charset="0"/>
              </a:endParaRPr>
            </a:p>
          </p:txBody>
        </p:sp>
        <p:sp>
          <p:nvSpPr>
            <p:cNvPr id="29" name="Can 28"/>
            <p:cNvSpPr/>
            <p:nvPr/>
          </p:nvSpPr>
          <p:spPr>
            <a:xfrm>
              <a:off x="826667" y="3256500"/>
              <a:ext cx="1350004" cy="954745"/>
            </a:xfrm>
            <a:prstGeom prst="can">
              <a:avLst/>
            </a:prstGeom>
            <a:solidFill>
              <a:srgbClr val="FFC000"/>
            </a:solidFill>
            <a:ln w="9525" cap="flat" cmpd="sng" algn="ctr">
              <a:solidFill>
                <a:srgbClr val="505050"/>
              </a:solidFill>
              <a:prstDash val="dash"/>
              <a:headEnd type="none" w="med" len="med"/>
              <a:tailEnd type="none" w="med" len="med"/>
            </a:ln>
            <a:effectLst>
              <a:outerShdw blurRad="65500" dist="38100" dir="5400000" rotWithShape="0">
                <a:srgbClr val="000000">
                  <a:alpha val="40000"/>
                </a:srgbClr>
              </a:outerShdw>
            </a:effectLst>
          </p:spPr>
          <p:txBody>
            <a:bodyPr vert="horz" wrap="square" lIns="50415" tIns="25208" rIns="50415" bIns="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504053" fontAlgn="base">
                <a:lnSpc>
                  <a:spcPct val="90000"/>
                </a:lnSpc>
                <a:spcBef>
                  <a:spcPct val="0"/>
                </a:spcBef>
                <a:spcAft>
                  <a:spcPct val="0"/>
                </a:spcAft>
              </a:pPr>
              <a:r>
                <a:rPr lang="en-US" sz="772" kern="0" dirty="0">
                  <a:solidFill>
                    <a:srgbClr val="505050"/>
                  </a:solidFill>
                  <a:latin typeface="Segoe" panose="020B0502040504020203" pitchFamily="34" charset="0"/>
                </a:rPr>
                <a:t>New</a:t>
              </a:r>
              <a:br>
                <a:rPr lang="en-US" sz="772" kern="0" dirty="0">
                  <a:solidFill>
                    <a:srgbClr val="505050"/>
                  </a:solidFill>
                  <a:latin typeface="Segoe" panose="020B0502040504020203" pitchFamily="34" charset="0"/>
                </a:rPr>
              </a:br>
              <a:r>
                <a:rPr lang="en-US" sz="772" kern="0" dirty="0">
                  <a:solidFill>
                    <a:srgbClr val="505050"/>
                  </a:solidFill>
                  <a:latin typeface="Segoe" panose="020B0502040504020203" pitchFamily="34" charset="0"/>
                </a:rPr>
                <a:t>database</a:t>
              </a:r>
              <a:endParaRPr lang="en-US" sz="882" kern="0" dirty="0">
                <a:solidFill>
                  <a:srgbClr val="505050"/>
                </a:solidFill>
                <a:latin typeface="Segoe" panose="020B0502040504020203" pitchFamily="34" charset="0"/>
              </a:endParaRPr>
            </a:p>
          </p:txBody>
        </p:sp>
      </p:grpSp>
      <p:grpSp>
        <p:nvGrpSpPr>
          <p:cNvPr id="30" name="Group 29"/>
          <p:cNvGrpSpPr/>
          <p:nvPr/>
        </p:nvGrpSpPr>
        <p:grpSpPr>
          <a:xfrm>
            <a:off x="5110541" y="2110995"/>
            <a:ext cx="2243585" cy="2679436"/>
            <a:chOff x="5436096" y="944709"/>
            <a:chExt cx="3432338" cy="5507443"/>
          </a:xfrm>
          <a:effectLst>
            <a:outerShdw blurRad="50800" dist="38100" dir="2700000" algn="tl" rotWithShape="0">
              <a:prstClr val="black">
                <a:alpha val="40000"/>
              </a:prstClr>
            </a:outerShdw>
          </a:effectLst>
        </p:grpSpPr>
        <p:grpSp>
          <p:nvGrpSpPr>
            <p:cNvPr id="31" name="Group 30"/>
            <p:cNvGrpSpPr/>
            <p:nvPr/>
          </p:nvGrpSpPr>
          <p:grpSpPr>
            <a:xfrm>
              <a:off x="5436096" y="1338682"/>
              <a:ext cx="3432338" cy="5113470"/>
              <a:chOff x="5436096" y="1469312"/>
              <a:chExt cx="3432338" cy="4977112"/>
            </a:xfrm>
          </p:grpSpPr>
          <p:sp>
            <p:nvSpPr>
              <p:cNvPr id="33" name="Rounded Rectangle 32"/>
              <p:cNvSpPr/>
              <p:nvPr/>
            </p:nvSpPr>
            <p:spPr bwMode="auto">
              <a:xfrm>
                <a:off x="5436096" y="1469312"/>
                <a:ext cx="3432338" cy="4977112"/>
              </a:xfrm>
              <a:prstGeom prst="roundRect">
                <a:avLst>
                  <a:gd name="adj" fmla="val 0"/>
                </a:avLst>
              </a:prstGeom>
              <a:solidFill>
                <a:srgbClr val="E7E6E6">
                  <a:alpha val="10196"/>
                </a:srgbClr>
              </a:solidFill>
              <a:ln>
                <a:noFill/>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3"/>
              </a:lnRef>
              <a:fillRef idx="1">
                <a:schemeClr val="lt1"/>
              </a:fillRef>
              <a:effectRef idx="0">
                <a:schemeClr val="accent3"/>
              </a:effectRef>
              <a:fontRef idx="minor">
                <a:schemeClr val="dk1"/>
              </a:fontRef>
            </p:style>
            <p:txBody>
              <a:bodyPr vert="horz" wrap="none" lIns="39699" tIns="39699" rIns="39699" bIns="39699" numCol="1" rtlCol="0" anchor="ctr" anchorCtr="0" compatLnSpc="1">
                <a:prstTxWarp prst="textNoShape">
                  <a:avLst/>
                </a:prstTxWarp>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defTabSz="504218" eaLnBrk="0" fontAlgn="base" hangingPunct="0">
                  <a:spcBef>
                    <a:spcPct val="0"/>
                  </a:spcBef>
                  <a:spcAft>
                    <a:spcPct val="0"/>
                  </a:spcAft>
                </a:pPr>
                <a:endParaRPr lang="en-US" sz="993">
                  <a:solidFill>
                    <a:schemeClr val="tx1"/>
                  </a:solidFill>
                  <a:latin typeface="Segoe" panose="020B0502040504020203" pitchFamily="34" charset="0"/>
                  <a:ea typeface="ＭＳ Ｐゴシック" pitchFamily="48" charset="-128"/>
                </a:endParaRPr>
              </a:p>
            </p:txBody>
          </p:sp>
          <p:pic>
            <p:nvPicPr>
              <p:cNvPr id="34" name="Picture 3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21105" y="1677508"/>
                <a:ext cx="1862318" cy="14377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grpSp>
        <p:sp>
          <p:nvSpPr>
            <p:cNvPr id="32" name="TextBox 40"/>
            <p:cNvSpPr txBox="1"/>
            <p:nvPr/>
          </p:nvSpPr>
          <p:spPr>
            <a:xfrm>
              <a:off x="6533070" y="944709"/>
              <a:ext cx="1334568" cy="503856"/>
            </a:xfrm>
            <a:prstGeom prst="rect">
              <a:avLst/>
            </a:prstGeom>
            <a:noFill/>
            <a:ln>
              <a:noFill/>
            </a:ln>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93" dirty="0">
                  <a:solidFill>
                    <a:srgbClr val="E34A28"/>
                  </a:solidFill>
                  <a:latin typeface="Segoe" panose="020B0502040504020203" pitchFamily="34" charset="0"/>
                </a:rPr>
                <a:t>Code-centric</a:t>
              </a:r>
            </a:p>
          </p:txBody>
        </p:sp>
      </p:grpSp>
      <p:grpSp>
        <p:nvGrpSpPr>
          <p:cNvPr id="35" name="Group 34"/>
          <p:cNvGrpSpPr/>
          <p:nvPr/>
        </p:nvGrpSpPr>
        <p:grpSpPr>
          <a:xfrm>
            <a:off x="2760310" y="2110995"/>
            <a:ext cx="2243864" cy="2679436"/>
            <a:chOff x="1935088" y="944710"/>
            <a:chExt cx="3654868" cy="5507442"/>
          </a:xfrm>
          <a:effectLst>
            <a:outerShdw blurRad="50800" dist="38100" dir="2700000" algn="tl" rotWithShape="0">
              <a:prstClr val="black">
                <a:alpha val="40000"/>
              </a:prstClr>
            </a:outerShdw>
          </a:effectLst>
        </p:grpSpPr>
        <p:grpSp>
          <p:nvGrpSpPr>
            <p:cNvPr id="36" name="Group 35"/>
            <p:cNvGrpSpPr/>
            <p:nvPr/>
          </p:nvGrpSpPr>
          <p:grpSpPr>
            <a:xfrm>
              <a:off x="1935088" y="1338683"/>
              <a:ext cx="3654868" cy="5113469"/>
              <a:chOff x="1935088" y="1469313"/>
              <a:chExt cx="3654868" cy="4977111"/>
            </a:xfrm>
          </p:grpSpPr>
          <p:sp>
            <p:nvSpPr>
              <p:cNvPr id="38" name="Rounded Rectangle 37"/>
              <p:cNvSpPr/>
              <p:nvPr/>
            </p:nvSpPr>
            <p:spPr bwMode="auto">
              <a:xfrm>
                <a:off x="1935088" y="1469313"/>
                <a:ext cx="3654868" cy="4977111"/>
              </a:xfrm>
              <a:prstGeom prst="roundRect">
                <a:avLst>
                  <a:gd name="adj" fmla="val 0"/>
                </a:avLst>
              </a:prstGeom>
              <a:solidFill>
                <a:srgbClr val="E7E6E6">
                  <a:alpha val="10196"/>
                </a:srgbClr>
              </a:solidFill>
              <a:ln>
                <a:noFill/>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2"/>
              </a:lnRef>
              <a:fillRef idx="1">
                <a:schemeClr val="lt1"/>
              </a:fillRef>
              <a:effectRef idx="0">
                <a:schemeClr val="accent2"/>
              </a:effectRef>
              <a:fontRef idx="minor">
                <a:schemeClr val="dk1"/>
              </a:fontRef>
            </p:style>
            <p:txBody>
              <a:bodyPr vert="horz" wrap="none" lIns="39699" tIns="39699" rIns="39699" bIns="39699" numCol="1" rtlCol="0" anchor="ctr" anchorCtr="0" compatLnSpc="1">
                <a:prstTxWarp prst="textNoShape">
                  <a:avLst/>
                </a:prstTxWarp>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defTabSz="504218" eaLnBrk="0" fontAlgn="base" hangingPunct="0">
                  <a:spcBef>
                    <a:spcPct val="0"/>
                  </a:spcBef>
                  <a:spcAft>
                    <a:spcPct val="0"/>
                  </a:spcAft>
                </a:pPr>
                <a:endParaRPr lang="en-US" sz="993">
                  <a:solidFill>
                    <a:schemeClr val="tx1"/>
                  </a:solidFill>
                  <a:latin typeface="Segoe" panose="020B0502040504020203" pitchFamily="34" charset="0"/>
                  <a:ea typeface="ＭＳ Ｐゴシック" pitchFamily="48" charset="-128"/>
                </a:endParaRPr>
              </a:p>
            </p:txBody>
          </p:sp>
          <p:pic>
            <p:nvPicPr>
              <p:cNvPr id="39" name="Picture 3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90932" y="1689875"/>
                <a:ext cx="1943180" cy="143774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grpSp>
        <p:sp>
          <p:nvSpPr>
            <p:cNvPr id="37" name="TextBox 35"/>
            <p:cNvSpPr txBox="1"/>
            <p:nvPr/>
          </p:nvSpPr>
          <p:spPr>
            <a:xfrm>
              <a:off x="2945582" y="944710"/>
              <a:ext cx="1723793" cy="503856"/>
            </a:xfrm>
            <a:prstGeom prst="rect">
              <a:avLst/>
            </a:prstGeom>
            <a:noFill/>
            <a:ln>
              <a:noFill/>
            </a:ln>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93" dirty="0">
                  <a:solidFill>
                    <a:srgbClr val="E34A28"/>
                  </a:solidFill>
                  <a:latin typeface="Segoe" panose="020B0502040504020203" pitchFamily="34" charset="0"/>
                </a:rPr>
                <a:t>Designer-centric</a:t>
              </a:r>
            </a:p>
          </p:txBody>
        </p:sp>
      </p:grpSp>
      <p:sp>
        <p:nvSpPr>
          <p:cNvPr id="40" name="TextBox 29"/>
          <p:cNvSpPr txBox="1"/>
          <p:nvPr/>
        </p:nvSpPr>
        <p:spPr>
          <a:xfrm>
            <a:off x="2885343" y="4087147"/>
            <a:ext cx="2001830" cy="53354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3" dirty="0">
                <a:latin typeface="Segoe" panose="020B0502040504020203" pitchFamily="34" charset="0"/>
              </a:rPr>
              <a:t>Database first</a:t>
            </a:r>
            <a:endParaRPr lang="en-US" sz="1324" dirty="0">
              <a:latin typeface="Segoe" panose="020B0502040504020203" pitchFamily="34" charset="0"/>
            </a:endParaRPr>
          </a:p>
          <a:p>
            <a:pPr marL="126055" indent="-126055">
              <a:buFont typeface="Arial" pitchFamily="34" charset="0"/>
              <a:buChar char="•"/>
            </a:pPr>
            <a:r>
              <a:rPr lang="en-US" sz="882" dirty="0">
                <a:latin typeface="Segoe" panose="020B0502040504020203" pitchFamily="34" charset="0"/>
              </a:rPr>
              <a:t>Reverse engineer into .</a:t>
            </a:r>
            <a:r>
              <a:rPr lang="en-US" sz="882" dirty="0" err="1">
                <a:latin typeface="Segoe" panose="020B0502040504020203" pitchFamily="34" charset="0"/>
              </a:rPr>
              <a:t>edmx</a:t>
            </a:r>
            <a:r>
              <a:rPr lang="en-US" sz="882" dirty="0">
                <a:latin typeface="Segoe" panose="020B0502040504020203" pitchFamily="34" charset="0"/>
              </a:rPr>
              <a:t> model</a:t>
            </a:r>
          </a:p>
          <a:p>
            <a:pPr marL="126055" indent="-126055">
              <a:buFont typeface="Arial" pitchFamily="34" charset="0"/>
              <a:buChar char="•"/>
            </a:pPr>
            <a:r>
              <a:rPr lang="en-US" sz="882" dirty="0">
                <a:latin typeface="Segoe" panose="020B0502040504020203" pitchFamily="34" charset="0"/>
              </a:rPr>
              <a:t>Classes auto-generated from .</a:t>
            </a:r>
            <a:r>
              <a:rPr lang="en-US" sz="882" dirty="0" err="1">
                <a:latin typeface="Segoe" panose="020B0502040504020203" pitchFamily="34" charset="0"/>
              </a:rPr>
              <a:t>edmx</a:t>
            </a:r>
            <a:endParaRPr lang="en-US" sz="882" dirty="0">
              <a:latin typeface="Segoe" panose="020B0502040504020203" pitchFamily="34" charset="0"/>
            </a:endParaRPr>
          </a:p>
        </p:txBody>
      </p:sp>
      <p:sp>
        <p:nvSpPr>
          <p:cNvPr id="41" name="TextBox 30"/>
          <p:cNvSpPr txBox="1"/>
          <p:nvPr/>
        </p:nvSpPr>
        <p:spPr>
          <a:xfrm>
            <a:off x="2885343" y="3273525"/>
            <a:ext cx="2001830" cy="66928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3" dirty="0">
                <a:latin typeface="Segoe" panose="020B0502040504020203" pitchFamily="34" charset="0"/>
              </a:rPr>
              <a:t>Model first</a:t>
            </a:r>
          </a:p>
          <a:p>
            <a:pPr marL="126055" indent="-126055">
              <a:buFont typeface="Arial" pitchFamily="34" charset="0"/>
              <a:buChar char="•"/>
            </a:pPr>
            <a:r>
              <a:rPr lang="en-US" sz="882" dirty="0">
                <a:latin typeface="Segoe" panose="020B0502040504020203" pitchFamily="34" charset="0"/>
              </a:rPr>
              <a:t>Create .</a:t>
            </a:r>
            <a:r>
              <a:rPr lang="en-US" sz="882" dirty="0" err="1">
                <a:latin typeface="Segoe" panose="020B0502040504020203" pitchFamily="34" charset="0"/>
              </a:rPr>
              <a:t>edmx</a:t>
            </a:r>
            <a:r>
              <a:rPr lang="en-US" sz="882" dirty="0">
                <a:latin typeface="Segoe" panose="020B0502040504020203" pitchFamily="34" charset="0"/>
              </a:rPr>
              <a:t> model in designer</a:t>
            </a:r>
          </a:p>
          <a:p>
            <a:pPr marL="126055" indent="-126055">
              <a:buFont typeface="Arial" pitchFamily="34" charset="0"/>
              <a:buChar char="•"/>
            </a:pPr>
            <a:r>
              <a:rPr lang="en-US" sz="882" dirty="0">
                <a:latin typeface="Segoe" panose="020B0502040504020203" pitchFamily="34" charset="0"/>
              </a:rPr>
              <a:t>Generate database from .</a:t>
            </a:r>
            <a:r>
              <a:rPr lang="en-US" sz="882" dirty="0" err="1">
                <a:latin typeface="Segoe" panose="020B0502040504020203" pitchFamily="34" charset="0"/>
              </a:rPr>
              <a:t>edmx</a:t>
            </a:r>
            <a:endParaRPr lang="en-US" sz="882" dirty="0">
              <a:latin typeface="Segoe" panose="020B0502040504020203" pitchFamily="34" charset="0"/>
            </a:endParaRPr>
          </a:p>
          <a:p>
            <a:pPr marL="126055" indent="-126055">
              <a:buFont typeface="Arial" pitchFamily="34" charset="0"/>
              <a:buChar char="•"/>
            </a:pPr>
            <a:r>
              <a:rPr lang="en-US" sz="882" dirty="0">
                <a:latin typeface="Segoe" panose="020B0502040504020203" pitchFamily="34" charset="0"/>
              </a:rPr>
              <a:t>Classes auto-generated from .</a:t>
            </a:r>
            <a:r>
              <a:rPr lang="en-US" sz="882" dirty="0" err="1">
                <a:latin typeface="Segoe" panose="020B0502040504020203" pitchFamily="34" charset="0"/>
              </a:rPr>
              <a:t>edmx</a:t>
            </a:r>
            <a:endParaRPr lang="en-US" sz="882" dirty="0">
              <a:latin typeface="Segoe" panose="020B0502040504020203" pitchFamily="34" charset="0"/>
            </a:endParaRPr>
          </a:p>
        </p:txBody>
      </p:sp>
      <p:sp>
        <p:nvSpPr>
          <p:cNvPr id="42" name="TextBox 31"/>
          <p:cNvSpPr txBox="1"/>
          <p:nvPr/>
        </p:nvSpPr>
        <p:spPr>
          <a:xfrm>
            <a:off x="5224968" y="4087147"/>
            <a:ext cx="1939313" cy="53354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3" dirty="0">
                <a:latin typeface="Segoe" panose="020B0502040504020203" pitchFamily="34" charset="0"/>
              </a:rPr>
              <a:t>Code first</a:t>
            </a:r>
          </a:p>
          <a:p>
            <a:pPr marL="126055" indent="-126055">
              <a:buFont typeface="Arial" pitchFamily="34" charset="0"/>
              <a:buChar char="•"/>
            </a:pPr>
            <a:r>
              <a:rPr lang="en-US" sz="882" dirty="0">
                <a:latin typeface="Segoe" panose="020B0502040504020203" pitchFamily="34" charset="0"/>
              </a:rPr>
              <a:t>Reverse engineer into code model</a:t>
            </a:r>
          </a:p>
          <a:p>
            <a:pPr marL="126055" indent="-126055">
              <a:buFont typeface="Arial" pitchFamily="34" charset="0"/>
              <a:buChar char="•"/>
            </a:pPr>
            <a:r>
              <a:rPr lang="en-US" sz="882" dirty="0">
                <a:latin typeface="Segoe" panose="020B0502040504020203" pitchFamily="34" charset="0"/>
              </a:rPr>
              <a:t>Requires EF </a:t>
            </a:r>
            <a:r>
              <a:rPr lang="en-US" sz="882" dirty="0" err="1">
                <a:latin typeface="Segoe" panose="020B0502040504020203" pitchFamily="34" charset="0"/>
              </a:rPr>
              <a:t>PowerTools</a:t>
            </a:r>
            <a:r>
              <a:rPr lang="en-US" sz="882" dirty="0">
                <a:latin typeface="Segoe" panose="020B0502040504020203" pitchFamily="34" charset="0"/>
              </a:rPr>
              <a:t> download</a:t>
            </a:r>
          </a:p>
        </p:txBody>
      </p:sp>
      <p:sp>
        <p:nvSpPr>
          <p:cNvPr id="43" name="TextBox 32"/>
          <p:cNvSpPr txBox="1"/>
          <p:nvPr/>
        </p:nvSpPr>
        <p:spPr>
          <a:xfrm>
            <a:off x="5224967" y="3309972"/>
            <a:ext cx="2011448" cy="53354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3" dirty="0">
                <a:latin typeface="Segoe" panose="020B0502040504020203" pitchFamily="34" charset="0"/>
              </a:rPr>
              <a:t>Code first</a:t>
            </a:r>
          </a:p>
          <a:p>
            <a:pPr marL="126055" indent="-126055">
              <a:buFont typeface="Arial" pitchFamily="34" charset="0"/>
              <a:buChar char="•"/>
            </a:pPr>
            <a:r>
              <a:rPr lang="en-US" sz="882" dirty="0">
                <a:latin typeface="Segoe" panose="020B0502040504020203" pitchFamily="34" charset="0"/>
              </a:rPr>
              <a:t>Define classes and mapping in code</a:t>
            </a:r>
          </a:p>
          <a:p>
            <a:pPr marL="126055" indent="-126055">
              <a:buFont typeface="Arial" pitchFamily="34" charset="0"/>
              <a:buChar char="•"/>
            </a:pPr>
            <a:r>
              <a:rPr lang="en-US" sz="882" dirty="0">
                <a:latin typeface="Segoe" panose="020B0502040504020203" pitchFamily="34" charset="0"/>
              </a:rPr>
              <a:t>Database auto-created at runtime</a:t>
            </a:r>
          </a:p>
        </p:txBody>
      </p:sp>
    </p:spTree>
    <p:extLst>
      <p:ext uri="{BB962C8B-B14F-4D97-AF65-F5344CB8AC3E}">
        <p14:creationId xmlns:p14="http://schemas.microsoft.com/office/powerpoint/2010/main" val="1543476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42" grpId="0"/>
      <p:bldP spid="4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get it</a:t>
            </a:r>
            <a:endParaRPr lang="en-US" dirty="0"/>
          </a:p>
        </p:txBody>
      </p:sp>
      <p:graphicFrame>
        <p:nvGraphicFramePr>
          <p:cNvPr id="4" name="Content Placeholder 7"/>
          <p:cNvGraphicFramePr>
            <a:graphicFrameLocks noGrp="1"/>
          </p:cNvGraphicFramePr>
          <p:nvPr>
            <p:ph idx="1"/>
            <p:extLst/>
          </p:nvPr>
        </p:nvGraphicFramePr>
        <p:xfrm>
          <a:off x="1294447" y="2325979"/>
          <a:ext cx="6555107" cy="23636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85720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3E8E5289-BB45-43A3-9668-33A6CDBF871E}"/>
                                            </p:graphicEl>
                                          </p:spTgt>
                                        </p:tgtEl>
                                        <p:attrNameLst>
                                          <p:attrName>style.visibility</p:attrName>
                                        </p:attrNameLst>
                                      </p:cBhvr>
                                      <p:to>
                                        <p:strVal val="visible"/>
                                      </p:to>
                                    </p:set>
                                    <p:animEffect transition="in" filter="fade">
                                      <p:cBhvr>
                                        <p:cTn id="7" dur="500"/>
                                        <p:tgtEl>
                                          <p:spTgt spid="4">
                                            <p:graphicEl>
                                              <a:dgm id="{3E8E5289-BB45-43A3-9668-33A6CDBF871E}"/>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graphicEl>
                                              <a:dgm id="{549A7428-1F76-4905-8C44-B25A0D74649E}"/>
                                            </p:graphicEl>
                                          </p:spTgt>
                                        </p:tgtEl>
                                        <p:attrNameLst>
                                          <p:attrName>style.visibility</p:attrName>
                                        </p:attrNameLst>
                                      </p:cBhvr>
                                      <p:to>
                                        <p:strVal val="visible"/>
                                      </p:to>
                                    </p:set>
                                    <p:animEffect transition="in" filter="fade">
                                      <p:cBhvr>
                                        <p:cTn id="10" dur="500"/>
                                        <p:tgtEl>
                                          <p:spTgt spid="4">
                                            <p:graphicEl>
                                              <a:dgm id="{549A7428-1F76-4905-8C44-B25A0D74649E}"/>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graphicEl>
                                              <a:dgm id="{B46EE31F-3510-4D5C-B87D-D12AB4D15D90}"/>
                                            </p:graphicEl>
                                          </p:spTgt>
                                        </p:tgtEl>
                                        <p:attrNameLst>
                                          <p:attrName>style.visibility</p:attrName>
                                        </p:attrNameLst>
                                      </p:cBhvr>
                                      <p:to>
                                        <p:strVal val="visible"/>
                                      </p:to>
                                    </p:set>
                                    <p:animEffect transition="in" filter="fade">
                                      <p:cBhvr>
                                        <p:cTn id="15" dur="500"/>
                                        <p:tgtEl>
                                          <p:spTgt spid="4">
                                            <p:graphicEl>
                                              <a:dgm id="{B46EE31F-3510-4D5C-B87D-D12AB4D15D90}"/>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graphicEl>
                                              <a:dgm id="{D65889B0-7F1C-4425-917B-F2B0E69BF780}"/>
                                            </p:graphicEl>
                                          </p:spTgt>
                                        </p:tgtEl>
                                        <p:attrNameLst>
                                          <p:attrName>style.visibility</p:attrName>
                                        </p:attrNameLst>
                                      </p:cBhvr>
                                      <p:to>
                                        <p:strVal val="visible"/>
                                      </p:to>
                                    </p:set>
                                    <p:animEffect transition="in" filter="fade">
                                      <p:cBhvr>
                                        <p:cTn id="18" dur="500"/>
                                        <p:tgtEl>
                                          <p:spTgt spid="4">
                                            <p:graphicEl>
                                              <a:dgm id="{D65889B0-7F1C-4425-917B-F2B0E69BF780}"/>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graphicEl>
                                              <a:dgm id="{C2BBD0DC-7A7A-4EFA-8464-43474D4A9C72}"/>
                                            </p:graphicEl>
                                          </p:spTgt>
                                        </p:tgtEl>
                                        <p:attrNameLst>
                                          <p:attrName>style.visibility</p:attrName>
                                        </p:attrNameLst>
                                      </p:cBhvr>
                                      <p:to>
                                        <p:strVal val="visible"/>
                                      </p:to>
                                    </p:set>
                                    <p:animEffect transition="in" filter="fade">
                                      <p:cBhvr>
                                        <p:cTn id="23" dur="500"/>
                                        <p:tgtEl>
                                          <p:spTgt spid="4">
                                            <p:graphicEl>
                                              <a:dgm id="{C2BBD0DC-7A7A-4EFA-8464-43474D4A9C72}"/>
                                            </p:graphic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
                                            <p:graphicEl>
                                              <a:dgm id="{30410937-FDC2-43BD-BC27-1D45BF37F6C8}"/>
                                            </p:graphicEl>
                                          </p:spTgt>
                                        </p:tgtEl>
                                        <p:attrNameLst>
                                          <p:attrName>style.visibility</p:attrName>
                                        </p:attrNameLst>
                                      </p:cBhvr>
                                      <p:to>
                                        <p:strVal val="visible"/>
                                      </p:to>
                                    </p:set>
                                    <p:animEffect transition="in" filter="fade">
                                      <p:cBhvr>
                                        <p:cTn id="26" dur="500"/>
                                        <p:tgtEl>
                                          <p:spTgt spid="4">
                                            <p:graphicEl>
                                              <a:dgm id="{30410937-FDC2-43BD-BC27-1D45BF37F6C8}"/>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Versions</a:t>
            </a:r>
            <a:endParaRPr lang="en-US" dirty="0"/>
          </a:p>
        </p:txBody>
      </p:sp>
      <p:sp>
        <p:nvSpPr>
          <p:cNvPr id="7" name="Rounded Rectangle 6"/>
          <p:cNvSpPr/>
          <p:nvPr/>
        </p:nvSpPr>
        <p:spPr bwMode="auto">
          <a:xfrm>
            <a:off x="452350" y="4862022"/>
            <a:ext cx="3291373" cy="365708"/>
          </a:xfrm>
          <a:prstGeom prst="roundRect">
            <a:avLst>
              <a:gd name="adj" fmla="val 0"/>
            </a:avLst>
          </a:prstGeom>
          <a:solidFill>
            <a:schemeClr val="accent4"/>
          </a:solidFill>
          <a:ln w="9525" cap="flat" cmpd="sng" algn="ctr">
            <a:noFill/>
            <a:prstDash val="solid"/>
            <a:headEnd type="none" w="med" len="med"/>
            <a:tailEnd type="none" w="med" len="med"/>
          </a:ln>
          <a:effectLst>
            <a:outerShdw blurRad="65500" dist="38100" dir="5400000" rotWithShape="0">
              <a:srgbClr val="000000">
                <a:alpha val="40000"/>
              </a:srgbClr>
            </a:outerShdw>
          </a:effectLst>
        </p:spPr>
        <p:txBody>
          <a:bodyPr vert="horz" wrap="square" lIns="67232" tIns="45712" rIns="0" bIns="45712"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039" fontAlgn="base">
              <a:spcBef>
                <a:spcPct val="0"/>
              </a:spcBef>
              <a:spcAft>
                <a:spcPct val="0"/>
              </a:spcAft>
            </a:pPr>
            <a:r>
              <a:rPr lang="en-US" sz="2000" kern="0" dirty="0">
                <a:gradFill>
                  <a:gsLst>
                    <a:gs pos="0">
                      <a:srgbClr val="FFFFFF"/>
                    </a:gs>
                    <a:gs pos="100000">
                      <a:srgbClr val="FFFFFF"/>
                    </a:gs>
                  </a:gsLst>
                  <a:lin ang="5400000" scaled="0"/>
                </a:gradFill>
              </a:rPr>
              <a:t>Entity Framework 3.5 SP1</a:t>
            </a:r>
          </a:p>
        </p:txBody>
      </p:sp>
      <p:sp>
        <p:nvSpPr>
          <p:cNvPr id="8" name="Rounded Rectangle 7"/>
          <p:cNvSpPr/>
          <p:nvPr/>
        </p:nvSpPr>
        <p:spPr bwMode="auto">
          <a:xfrm>
            <a:off x="452350" y="4441635"/>
            <a:ext cx="3291373" cy="365708"/>
          </a:xfrm>
          <a:prstGeom prst="roundRect">
            <a:avLst>
              <a:gd name="adj" fmla="val 0"/>
            </a:avLst>
          </a:prstGeom>
          <a:solidFill>
            <a:schemeClr val="accent4"/>
          </a:solidFill>
          <a:ln w="9525" cap="flat" cmpd="sng" algn="ctr">
            <a:noFill/>
            <a:prstDash val="solid"/>
            <a:headEnd type="none" w="med" len="med"/>
            <a:tailEnd type="none" w="med" len="med"/>
          </a:ln>
          <a:effectLst>
            <a:outerShdw blurRad="65500" dist="38100" dir="5400000" rotWithShape="0">
              <a:srgbClr val="000000">
                <a:alpha val="40000"/>
              </a:srgbClr>
            </a:outerShdw>
          </a:effectLst>
        </p:spPr>
        <p:txBody>
          <a:bodyPr vert="horz" wrap="square" lIns="67232" tIns="45712" rIns="0" bIns="45712"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039" fontAlgn="base">
              <a:spcBef>
                <a:spcPct val="0"/>
              </a:spcBef>
              <a:spcAft>
                <a:spcPct val="0"/>
              </a:spcAft>
            </a:pPr>
            <a:r>
              <a:rPr lang="en-US" sz="2000" kern="0" dirty="0">
                <a:gradFill>
                  <a:gsLst>
                    <a:gs pos="0">
                      <a:srgbClr val="FFFFFF"/>
                    </a:gs>
                    <a:gs pos="100000">
                      <a:srgbClr val="FFFFFF"/>
                    </a:gs>
                  </a:gsLst>
                  <a:lin ang="5400000" scaled="0"/>
                </a:gradFill>
              </a:rPr>
              <a:t>Entity Framework 4</a:t>
            </a:r>
          </a:p>
        </p:txBody>
      </p:sp>
      <p:sp>
        <p:nvSpPr>
          <p:cNvPr id="9" name="Rounded Rectangle 8"/>
          <p:cNvSpPr/>
          <p:nvPr/>
        </p:nvSpPr>
        <p:spPr bwMode="auto">
          <a:xfrm>
            <a:off x="452350" y="4021248"/>
            <a:ext cx="3291373" cy="365708"/>
          </a:xfrm>
          <a:prstGeom prst="roundRect">
            <a:avLst>
              <a:gd name="adj" fmla="val 0"/>
            </a:avLst>
          </a:prstGeom>
          <a:solidFill>
            <a:schemeClr val="accent1"/>
          </a:solidFill>
          <a:ln w="9525" cap="flat" cmpd="sng" algn="ctr">
            <a:noFill/>
            <a:prstDash val="solid"/>
            <a:headEnd type="none" w="med" len="med"/>
            <a:tailEnd type="none" w="med" len="med"/>
          </a:ln>
          <a:effectLst>
            <a:outerShdw blurRad="65500" dist="38100" dir="5400000" rotWithShape="0">
              <a:srgbClr val="000000">
                <a:alpha val="40000"/>
              </a:srgbClr>
            </a:outerShdw>
          </a:effectLst>
        </p:spPr>
        <p:txBody>
          <a:bodyPr vert="horz" wrap="square" lIns="67232" tIns="45712" rIns="0" bIns="45712"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039" fontAlgn="base">
              <a:spcBef>
                <a:spcPct val="0"/>
              </a:spcBef>
              <a:spcAft>
                <a:spcPct val="0"/>
              </a:spcAft>
            </a:pPr>
            <a:r>
              <a:rPr lang="en-US" sz="2000" kern="0" dirty="0">
                <a:gradFill>
                  <a:gsLst>
                    <a:gs pos="0">
                      <a:srgbClr val="FFFFFF"/>
                    </a:gs>
                    <a:gs pos="100000">
                      <a:srgbClr val="FFFFFF"/>
                    </a:gs>
                  </a:gsLst>
                  <a:lin ang="5400000" scaled="0"/>
                </a:gradFill>
              </a:rPr>
              <a:t>Entity Framework 4.1 -&gt; 4.3</a:t>
            </a:r>
          </a:p>
        </p:txBody>
      </p:sp>
      <p:sp>
        <p:nvSpPr>
          <p:cNvPr id="12" name="Rounded Rectangle 11"/>
          <p:cNvSpPr/>
          <p:nvPr/>
        </p:nvSpPr>
        <p:spPr bwMode="auto">
          <a:xfrm>
            <a:off x="452350" y="3600860"/>
            <a:ext cx="3291373" cy="365708"/>
          </a:xfrm>
          <a:prstGeom prst="roundRect">
            <a:avLst>
              <a:gd name="adj" fmla="val 0"/>
            </a:avLst>
          </a:prstGeom>
          <a:solidFill>
            <a:schemeClr val="accent1"/>
          </a:solidFill>
          <a:ln w="9525" cap="flat" cmpd="sng" algn="ctr">
            <a:noFill/>
            <a:prstDash val="solid"/>
            <a:headEnd type="none" w="med" len="med"/>
            <a:tailEnd type="none" w="med" len="med"/>
          </a:ln>
          <a:effectLst>
            <a:outerShdw blurRad="65500" dist="38100" dir="5400000" rotWithShape="0">
              <a:srgbClr val="000000">
                <a:alpha val="40000"/>
              </a:srgbClr>
            </a:outerShdw>
          </a:effectLst>
        </p:spPr>
        <p:txBody>
          <a:bodyPr vert="horz" wrap="square" lIns="67232" tIns="45712" rIns="0" bIns="45712"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039" fontAlgn="base">
              <a:spcBef>
                <a:spcPct val="0"/>
              </a:spcBef>
              <a:spcAft>
                <a:spcPct val="0"/>
              </a:spcAft>
            </a:pPr>
            <a:r>
              <a:rPr lang="en-US" sz="2000" kern="0" dirty="0">
                <a:gradFill>
                  <a:gsLst>
                    <a:gs pos="0">
                      <a:srgbClr val="FFFFFF"/>
                    </a:gs>
                    <a:gs pos="100000">
                      <a:srgbClr val="FFFFFF"/>
                    </a:gs>
                  </a:gsLst>
                  <a:lin ang="5400000" scaled="0"/>
                </a:gradFill>
              </a:rPr>
              <a:t>Entity Framework 5</a:t>
            </a:r>
          </a:p>
        </p:txBody>
      </p:sp>
      <p:sp>
        <p:nvSpPr>
          <p:cNvPr id="13" name="Rounded Rectangle 12"/>
          <p:cNvSpPr/>
          <p:nvPr/>
        </p:nvSpPr>
        <p:spPr bwMode="auto">
          <a:xfrm>
            <a:off x="452350" y="3180473"/>
            <a:ext cx="3291373" cy="365708"/>
          </a:xfrm>
          <a:prstGeom prst="roundRect">
            <a:avLst>
              <a:gd name="adj" fmla="val 0"/>
            </a:avLst>
          </a:prstGeom>
          <a:solidFill>
            <a:schemeClr val="accent3"/>
          </a:solidFill>
          <a:ln w="9525" cap="flat" cmpd="sng" algn="ctr">
            <a:noFill/>
            <a:prstDash val="solid"/>
            <a:headEnd type="none" w="med" len="med"/>
            <a:tailEnd type="none" w="med" len="med"/>
          </a:ln>
          <a:effectLst>
            <a:outerShdw blurRad="65500" dist="38100" dir="5400000" rotWithShape="0">
              <a:srgbClr val="000000">
                <a:alpha val="40000"/>
              </a:srgbClr>
            </a:outerShdw>
          </a:effectLst>
        </p:spPr>
        <p:txBody>
          <a:bodyPr vert="horz" wrap="square" lIns="67232" tIns="45712" rIns="0" bIns="45712"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039" fontAlgn="base">
              <a:spcBef>
                <a:spcPct val="0"/>
              </a:spcBef>
              <a:spcAft>
                <a:spcPct val="0"/>
              </a:spcAft>
            </a:pPr>
            <a:r>
              <a:rPr lang="en-US" sz="2000" kern="0" dirty="0">
                <a:gradFill>
                  <a:gsLst>
                    <a:gs pos="0">
                      <a:srgbClr val="FFFFFF"/>
                    </a:gs>
                    <a:gs pos="100000">
                      <a:srgbClr val="FFFFFF"/>
                    </a:gs>
                  </a:gsLst>
                  <a:lin ang="5400000" scaled="0"/>
                </a:gradFill>
              </a:rPr>
              <a:t>Entity Framework 6 -&gt; 6.1.1</a:t>
            </a:r>
          </a:p>
        </p:txBody>
      </p:sp>
      <p:sp>
        <p:nvSpPr>
          <p:cNvPr id="14" name="Right Brace 13"/>
          <p:cNvSpPr/>
          <p:nvPr/>
        </p:nvSpPr>
        <p:spPr>
          <a:xfrm>
            <a:off x="3839113" y="4441636"/>
            <a:ext cx="533324" cy="786095"/>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ight Brace 14"/>
          <p:cNvSpPr/>
          <p:nvPr/>
        </p:nvSpPr>
        <p:spPr>
          <a:xfrm>
            <a:off x="3839113" y="3600861"/>
            <a:ext cx="533324" cy="786096"/>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p:cNvSpPr txBox="1"/>
          <p:nvPr/>
        </p:nvSpPr>
        <p:spPr>
          <a:xfrm>
            <a:off x="4391418" y="3636786"/>
            <a:ext cx="3335850" cy="738664"/>
          </a:xfrm>
          <a:prstGeom prst="rect">
            <a:avLst/>
          </a:prstGeom>
          <a:noFill/>
        </p:spPr>
        <p:txBody>
          <a:bodyPr wrap="none" rtlCol="0">
            <a:spAutoFit/>
          </a:bodyPr>
          <a:lstStyle/>
          <a:p>
            <a:r>
              <a:rPr lang="en-US" sz="1400" dirty="0"/>
              <a:t>Core runtime in .NET Framework</a:t>
            </a:r>
          </a:p>
          <a:p>
            <a:r>
              <a:rPr lang="en-US" sz="1400" dirty="0"/>
              <a:t>Newer runtime pieces out-of-band (</a:t>
            </a:r>
            <a:r>
              <a:rPr lang="en-US" sz="1400" dirty="0" err="1"/>
              <a:t>NuGet</a:t>
            </a:r>
            <a:r>
              <a:rPr lang="en-US" sz="1400" dirty="0"/>
              <a:t>)</a:t>
            </a:r>
          </a:p>
          <a:p>
            <a:r>
              <a:rPr lang="en-US" sz="1400" dirty="0"/>
              <a:t>Tooling in Visual Studio</a:t>
            </a:r>
          </a:p>
        </p:txBody>
      </p:sp>
      <p:sp>
        <p:nvSpPr>
          <p:cNvPr id="18" name="TextBox 17"/>
          <p:cNvSpPr txBox="1"/>
          <p:nvPr/>
        </p:nvSpPr>
        <p:spPr>
          <a:xfrm>
            <a:off x="4391419" y="4573110"/>
            <a:ext cx="2222211" cy="523220"/>
          </a:xfrm>
          <a:prstGeom prst="rect">
            <a:avLst/>
          </a:prstGeom>
          <a:noFill/>
        </p:spPr>
        <p:txBody>
          <a:bodyPr wrap="none" rtlCol="0">
            <a:spAutoFit/>
          </a:bodyPr>
          <a:lstStyle/>
          <a:p>
            <a:r>
              <a:rPr lang="en-US" sz="1400" dirty="0"/>
              <a:t>Runtime in .NET Framework</a:t>
            </a:r>
          </a:p>
          <a:p>
            <a:r>
              <a:rPr lang="en-US" sz="1400" dirty="0"/>
              <a:t>Tooling in Visual Studio</a:t>
            </a:r>
          </a:p>
        </p:txBody>
      </p:sp>
      <p:sp>
        <p:nvSpPr>
          <p:cNvPr id="19" name="TextBox 18"/>
          <p:cNvSpPr txBox="1"/>
          <p:nvPr/>
        </p:nvSpPr>
        <p:spPr>
          <a:xfrm>
            <a:off x="4391468" y="2581187"/>
            <a:ext cx="4299895" cy="738664"/>
          </a:xfrm>
          <a:prstGeom prst="rect">
            <a:avLst/>
          </a:prstGeom>
          <a:noFill/>
        </p:spPr>
        <p:txBody>
          <a:bodyPr wrap="none" rtlCol="0">
            <a:spAutoFit/>
          </a:bodyPr>
          <a:lstStyle/>
          <a:p>
            <a:r>
              <a:rPr lang="en-US" sz="1400" dirty="0"/>
              <a:t>Runtime out-of-band (</a:t>
            </a:r>
            <a:r>
              <a:rPr lang="en-US" sz="1400" dirty="0" err="1"/>
              <a:t>NuGet</a:t>
            </a:r>
            <a:r>
              <a:rPr lang="en-US" sz="1400" dirty="0"/>
              <a:t>)</a:t>
            </a:r>
          </a:p>
          <a:p>
            <a:r>
              <a:rPr lang="en-US" sz="1400" dirty="0"/>
              <a:t>Tooling out-of-band (Microsoft Download Center)</a:t>
            </a:r>
          </a:p>
          <a:p>
            <a:r>
              <a:rPr lang="en-US" sz="1400" dirty="0"/>
              <a:t>Latest version “chained in” to new Visual Studio releases</a:t>
            </a:r>
          </a:p>
        </p:txBody>
      </p:sp>
      <p:sp>
        <p:nvSpPr>
          <p:cNvPr id="20" name="Right Brace 19"/>
          <p:cNvSpPr/>
          <p:nvPr/>
        </p:nvSpPr>
        <p:spPr>
          <a:xfrm>
            <a:off x="3839113" y="2336739"/>
            <a:ext cx="533324" cy="1203139"/>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Rounded Rectangle 21"/>
          <p:cNvSpPr/>
          <p:nvPr/>
        </p:nvSpPr>
        <p:spPr bwMode="auto">
          <a:xfrm>
            <a:off x="452350" y="2758606"/>
            <a:ext cx="3291373" cy="365708"/>
          </a:xfrm>
          <a:prstGeom prst="roundRect">
            <a:avLst>
              <a:gd name="adj" fmla="val 0"/>
            </a:avLst>
          </a:prstGeom>
          <a:solidFill>
            <a:srgbClr val="009E49"/>
          </a:solidFill>
          <a:ln w="9525" cap="flat" cmpd="sng" algn="ctr">
            <a:noFill/>
            <a:prstDash val="solid"/>
            <a:headEnd type="none" w="med" len="med"/>
            <a:tailEnd type="none" w="med" len="med"/>
          </a:ln>
          <a:effectLst>
            <a:outerShdw blurRad="65500" dist="38100" dir="5400000" rotWithShape="0">
              <a:srgbClr val="000000">
                <a:alpha val="40000"/>
              </a:srgbClr>
            </a:outerShdw>
          </a:effectLst>
        </p:spPr>
        <p:txBody>
          <a:bodyPr vert="horz" wrap="square" lIns="67232" tIns="45712" rIns="0" bIns="45712"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039" fontAlgn="base">
              <a:spcBef>
                <a:spcPct val="0"/>
              </a:spcBef>
              <a:spcAft>
                <a:spcPct val="0"/>
              </a:spcAft>
            </a:pPr>
            <a:r>
              <a:rPr lang="en-US" sz="2000" kern="0" dirty="0">
                <a:gradFill>
                  <a:gsLst>
                    <a:gs pos="0">
                      <a:srgbClr val="FFFFFF"/>
                    </a:gs>
                    <a:gs pos="100000">
                      <a:srgbClr val="FFFFFF"/>
                    </a:gs>
                  </a:gsLst>
                  <a:lin ang="5400000" scaled="0"/>
                </a:gradFill>
              </a:rPr>
              <a:t>Entity Framework 6.1.2</a:t>
            </a:r>
          </a:p>
        </p:txBody>
      </p:sp>
      <p:sp>
        <p:nvSpPr>
          <p:cNvPr id="23" name="Rounded Rectangle 22"/>
          <p:cNvSpPr/>
          <p:nvPr/>
        </p:nvSpPr>
        <p:spPr bwMode="auto">
          <a:xfrm>
            <a:off x="452350" y="2336739"/>
            <a:ext cx="3291373" cy="365708"/>
          </a:xfrm>
          <a:prstGeom prst="roundRect">
            <a:avLst>
              <a:gd name="adj" fmla="val 0"/>
            </a:avLst>
          </a:prstGeom>
          <a:solidFill>
            <a:schemeClr val="accent5"/>
          </a:solidFill>
          <a:ln w="9525" cap="flat" cmpd="sng" algn="ctr">
            <a:noFill/>
            <a:prstDash val="solid"/>
            <a:headEnd type="none" w="med" len="med"/>
            <a:tailEnd type="none" w="med" len="med"/>
          </a:ln>
          <a:effectLst>
            <a:outerShdw blurRad="65500" dist="38100" dir="5400000" rotWithShape="0">
              <a:srgbClr val="000000">
                <a:alpha val="40000"/>
              </a:srgbClr>
            </a:outerShdw>
          </a:effectLst>
        </p:spPr>
        <p:txBody>
          <a:bodyPr vert="horz" wrap="square" lIns="67232" tIns="45712" rIns="0" bIns="45712"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039" fontAlgn="base">
              <a:spcBef>
                <a:spcPct val="0"/>
              </a:spcBef>
              <a:spcAft>
                <a:spcPct val="0"/>
              </a:spcAft>
            </a:pPr>
            <a:r>
              <a:rPr lang="en-US" sz="2000" kern="0" dirty="0">
                <a:gradFill>
                  <a:gsLst>
                    <a:gs pos="0">
                      <a:srgbClr val="FFFFFF"/>
                    </a:gs>
                    <a:gs pos="100000">
                      <a:srgbClr val="FFFFFF"/>
                    </a:gs>
                  </a:gsLst>
                  <a:lin ang="5400000" scaled="0"/>
                </a:gradFill>
              </a:rPr>
              <a:t>Entity Framework 7</a:t>
            </a:r>
          </a:p>
        </p:txBody>
      </p:sp>
    </p:spTree>
    <p:extLst>
      <p:ext uri="{BB962C8B-B14F-4D97-AF65-F5344CB8AC3E}">
        <p14:creationId xmlns:p14="http://schemas.microsoft.com/office/powerpoint/2010/main" val="127300900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2" grpId="0" animBg="1"/>
      <p:bldP spid="13" grpId="0" animBg="1"/>
      <p:bldP spid="14" grpId="0" animBg="1"/>
      <p:bldP spid="15" grpId="0" animBg="1"/>
      <p:bldP spid="16" grpId="0"/>
      <p:bldP spid="18" grpId="0"/>
      <p:bldP spid="19" grpId="0"/>
      <p:bldP spid="20" grpId="0" animBg="1"/>
      <p:bldP spid="22" grpId="0" animBg="1"/>
      <p:bldP spid="2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EF5 Features</a:t>
            </a:r>
            <a:endParaRPr lang="en-US" dirty="0"/>
          </a:p>
        </p:txBody>
      </p:sp>
      <p:graphicFrame>
        <p:nvGraphicFramePr>
          <p:cNvPr id="4" name="Content Placeholder 9"/>
          <p:cNvGraphicFramePr>
            <a:graphicFrameLocks noGrp="1"/>
          </p:cNvGraphicFramePr>
          <p:nvPr>
            <p:ph idx="1"/>
            <p:extLst/>
          </p:nvPr>
        </p:nvGraphicFramePr>
        <p:xfrm>
          <a:off x="1294447" y="2325979"/>
          <a:ext cx="6555107" cy="23636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39202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DB5C85CA-CABD-4FBE-A07A-60B083F037C9}"/>
                                            </p:graphicEl>
                                          </p:spTgt>
                                        </p:tgtEl>
                                        <p:attrNameLst>
                                          <p:attrName>style.visibility</p:attrName>
                                        </p:attrNameLst>
                                      </p:cBhvr>
                                      <p:to>
                                        <p:strVal val="visible"/>
                                      </p:to>
                                    </p:set>
                                    <p:animEffect transition="in" filter="fade">
                                      <p:cBhvr>
                                        <p:cTn id="7" dur="500"/>
                                        <p:tgtEl>
                                          <p:spTgt spid="4">
                                            <p:graphicEl>
                                              <a:dgm id="{DB5C85CA-CABD-4FBE-A07A-60B083F037C9}"/>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graphicEl>
                                              <a:dgm id="{000D6DC2-6CC9-4626-97E1-2C07A04B4B65}"/>
                                            </p:graphicEl>
                                          </p:spTgt>
                                        </p:tgtEl>
                                        <p:attrNameLst>
                                          <p:attrName>style.visibility</p:attrName>
                                        </p:attrNameLst>
                                      </p:cBhvr>
                                      <p:to>
                                        <p:strVal val="visible"/>
                                      </p:to>
                                    </p:set>
                                    <p:animEffect transition="in" filter="fade">
                                      <p:cBhvr>
                                        <p:cTn id="10" dur="500"/>
                                        <p:tgtEl>
                                          <p:spTgt spid="4">
                                            <p:graphicEl>
                                              <a:dgm id="{000D6DC2-6CC9-4626-97E1-2C07A04B4B65}"/>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graphicEl>
                                              <a:dgm id="{A6B6DC57-F9C0-4156-B9E4-460BEF44BDCF}"/>
                                            </p:graphicEl>
                                          </p:spTgt>
                                        </p:tgtEl>
                                        <p:attrNameLst>
                                          <p:attrName>style.visibility</p:attrName>
                                        </p:attrNameLst>
                                      </p:cBhvr>
                                      <p:to>
                                        <p:strVal val="visible"/>
                                      </p:to>
                                    </p:set>
                                    <p:animEffect transition="in" filter="fade">
                                      <p:cBhvr>
                                        <p:cTn id="15" dur="500"/>
                                        <p:tgtEl>
                                          <p:spTgt spid="4">
                                            <p:graphicEl>
                                              <a:dgm id="{A6B6DC57-F9C0-4156-B9E4-460BEF44BDCF}"/>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graphicEl>
                                              <a:dgm id="{07232A66-F65B-4AF9-AD4A-489D043EBF7D}"/>
                                            </p:graphicEl>
                                          </p:spTgt>
                                        </p:tgtEl>
                                        <p:attrNameLst>
                                          <p:attrName>style.visibility</p:attrName>
                                        </p:attrNameLst>
                                      </p:cBhvr>
                                      <p:to>
                                        <p:strVal val="visible"/>
                                      </p:to>
                                    </p:set>
                                    <p:animEffect transition="in" filter="fade">
                                      <p:cBhvr>
                                        <p:cTn id="18" dur="500"/>
                                        <p:tgtEl>
                                          <p:spTgt spid="4">
                                            <p:graphicEl>
                                              <a:dgm id="{07232A66-F65B-4AF9-AD4A-489D043EBF7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345861" y="3213213"/>
            <a:ext cx="3529673" cy="504311"/>
          </a:xfrm>
        </p:spPr>
        <p:txBody>
          <a:bodyPr vert="horz" wrap="square" lIns="102870" tIns="82296" rIns="50424" bIns="82296" rtlCol="0" anchor="ctr">
            <a:noAutofit/>
          </a:bodyPr>
          <a:lstStyle/>
          <a:p>
            <a:r>
              <a:rPr lang="en-US" sz="1575" dirty="0" err="1">
                <a:solidFill>
                  <a:schemeClr val="tx1"/>
                </a:solidFill>
                <a:latin typeface="+mn-lt"/>
              </a:rPr>
              <a:t>Async</a:t>
            </a:r>
            <a:r>
              <a:rPr lang="en-US" sz="1575" dirty="0">
                <a:solidFill>
                  <a:schemeClr val="tx1"/>
                </a:solidFill>
                <a:latin typeface="+mn-lt"/>
              </a:rPr>
              <a:t> query and save</a:t>
            </a:r>
          </a:p>
          <a:p>
            <a:r>
              <a:rPr lang="en-US" sz="1575" dirty="0">
                <a:solidFill>
                  <a:schemeClr val="tx1"/>
                </a:solidFill>
                <a:latin typeface="+mn-lt"/>
              </a:rPr>
              <a:t>Dependency injection pattern</a:t>
            </a:r>
          </a:p>
          <a:p>
            <a:r>
              <a:rPr lang="en-US" sz="1575" dirty="0">
                <a:solidFill>
                  <a:schemeClr val="tx1"/>
                </a:solidFill>
                <a:latin typeface="+mn-lt"/>
              </a:rPr>
              <a:t>Code first custom conventions</a:t>
            </a:r>
          </a:p>
          <a:p>
            <a:r>
              <a:rPr lang="en-US" sz="1575" dirty="0" err="1">
                <a:solidFill>
                  <a:schemeClr val="tx1"/>
                </a:solidFill>
                <a:latin typeface="+mn-lt"/>
              </a:rPr>
              <a:t>Enums</a:t>
            </a:r>
            <a:r>
              <a:rPr lang="en-US" sz="1575" dirty="0">
                <a:solidFill>
                  <a:schemeClr val="tx1"/>
                </a:solidFill>
                <a:latin typeface="+mn-lt"/>
              </a:rPr>
              <a:t>, spatial, etc. on .NET 4.0</a:t>
            </a:r>
          </a:p>
          <a:p>
            <a:r>
              <a:rPr lang="en-US" sz="1575" dirty="0">
                <a:solidFill>
                  <a:schemeClr val="tx1"/>
                </a:solidFill>
                <a:latin typeface="+mn-lt"/>
              </a:rPr>
              <a:t>Connection resiliency (retry)</a:t>
            </a:r>
          </a:p>
          <a:p>
            <a:r>
              <a:rPr lang="en-US" sz="1575" dirty="0">
                <a:solidFill>
                  <a:schemeClr val="tx1"/>
                </a:solidFill>
                <a:latin typeface="+mn-lt"/>
              </a:rPr>
              <a:t>Tooling consolidation</a:t>
            </a:r>
          </a:p>
          <a:p>
            <a:r>
              <a:rPr lang="en-US" sz="1575" dirty="0">
                <a:solidFill>
                  <a:schemeClr val="tx1"/>
                </a:solidFill>
                <a:latin typeface="+mn-lt"/>
              </a:rPr>
              <a:t>Code first stored procedure support</a:t>
            </a:r>
          </a:p>
        </p:txBody>
      </p:sp>
      <p:pic>
        <p:nvPicPr>
          <p:cNvPr id="5" name="Picture Placeholder 4"/>
          <p:cNvPicPr>
            <a:picLocks noGrp="1" noChangeAspect="1"/>
          </p:cNvPicPr>
          <p:nvPr>
            <p:ph type="pic" sz="quarter" idx="16"/>
          </p:nvPr>
        </p:nvPicPr>
        <p:blipFill rotWithShape="1">
          <a:blip r:embed="rId2" cstate="screen">
            <a:extLst>
              <a:ext uri="{28A0092B-C50C-407E-A947-70E740481C1C}">
                <a14:useLocalDpi xmlns:a14="http://schemas.microsoft.com/office/drawing/2010/main"/>
              </a:ext>
            </a:extLst>
          </a:blip>
          <a:srcRect l="12457" r="12457"/>
          <a:stretch/>
        </p:blipFill>
        <p:spPr/>
      </p:pic>
      <p:sp>
        <p:nvSpPr>
          <p:cNvPr id="3" name="Title 2"/>
          <p:cNvSpPr>
            <a:spLocks noGrp="1"/>
          </p:cNvSpPr>
          <p:nvPr>
            <p:ph type="title"/>
          </p:nvPr>
        </p:nvSpPr>
        <p:spPr>
          <a:xfrm>
            <a:off x="3776663" y="1300163"/>
            <a:ext cx="5915025" cy="745629"/>
          </a:xfrm>
        </p:spPr>
        <p:txBody>
          <a:bodyPr/>
          <a:lstStyle/>
          <a:p>
            <a:r>
              <a:rPr lang="en-US" dirty="0" smtClean="0"/>
              <a:t>NEW IN EF6</a:t>
            </a:r>
            <a:endParaRPr lang="en-US" dirty="0"/>
          </a:p>
        </p:txBody>
      </p:sp>
    </p:spTree>
    <p:extLst>
      <p:ext uri="{BB962C8B-B14F-4D97-AF65-F5344CB8AC3E}">
        <p14:creationId xmlns:p14="http://schemas.microsoft.com/office/powerpoint/2010/main" val="32719295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EF6 Features</a:t>
            </a:r>
            <a:endParaRPr lang="en-US" dirty="0"/>
          </a:p>
        </p:txBody>
      </p:sp>
      <p:sp>
        <p:nvSpPr>
          <p:cNvPr id="3" name="Content Placeholder 2"/>
          <p:cNvSpPr>
            <a:spLocks noGrp="1"/>
          </p:cNvSpPr>
          <p:nvPr>
            <p:ph idx="1"/>
          </p:nvPr>
        </p:nvSpPr>
        <p:spPr/>
        <p:txBody>
          <a:bodyPr/>
          <a:lstStyle/>
          <a:p>
            <a:r>
              <a:rPr lang="en-US" dirty="0" smtClean="0"/>
              <a:t>Open source</a:t>
            </a:r>
          </a:p>
          <a:p>
            <a:r>
              <a:rPr lang="en-US" dirty="0"/>
              <a:t>Code First &amp; EF Designer</a:t>
            </a:r>
          </a:p>
          <a:p>
            <a:pPr lvl="1"/>
            <a:r>
              <a:rPr lang="en-US" dirty="0"/>
              <a:t>Asynchronous query and save</a:t>
            </a:r>
          </a:p>
          <a:p>
            <a:pPr lvl="1"/>
            <a:r>
              <a:rPr lang="en-US" dirty="0"/>
              <a:t>Connection resiliency</a:t>
            </a:r>
          </a:p>
          <a:p>
            <a:pPr lvl="1"/>
            <a:r>
              <a:rPr lang="en-US" dirty="0"/>
              <a:t>Code-based configuration</a:t>
            </a:r>
          </a:p>
          <a:p>
            <a:pPr lvl="1"/>
            <a:r>
              <a:rPr lang="en-US" dirty="0"/>
              <a:t>Database command interception/logging</a:t>
            </a:r>
          </a:p>
          <a:p>
            <a:pPr lvl="1"/>
            <a:r>
              <a:rPr lang="en-US" dirty="0"/>
              <a:t>Performance improvements</a:t>
            </a:r>
          </a:p>
          <a:p>
            <a:r>
              <a:rPr lang="en-US" dirty="0"/>
              <a:t>Code First Only</a:t>
            </a:r>
          </a:p>
          <a:p>
            <a:pPr lvl="1"/>
            <a:r>
              <a:rPr lang="en-US" dirty="0"/>
              <a:t>Custom conventions</a:t>
            </a:r>
          </a:p>
          <a:p>
            <a:pPr lvl="1"/>
            <a:r>
              <a:rPr lang="en-US" dirty="0"/>
              <a:t>Insert, update, &amp; delete stored procedures</a:t>
            </a:r>
          </a:p>
          <a:p>
            <a:endParaRPr lang="en-US" dirty="0"/>
          </a:p>
        </p:txBody>
      </p:sp>
    </p:spTree>
    <p:extLst>
      <p:ext uri="{BB962C8B-B14F-4D97-AF65-F5344CB8AC3E}">
        <p14:creationId xmlns:p14="http://schemas.microsoft.com/office/powerpoint/2010/main" val="4018362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EF6 Features</a:t>
            </a:r>
            <a:endParaRPr lang="en-US" dirty="0"/>
          </a:p>
        </p:txBody>
      </p:sp>
      <p:sp>
        <p:nvSpPr>
          <p:cNvPr id="3" name="Content Placeholder 2"/>
          <p:cNvSpPr>
            <a:spLocks noGrp="1"/>
          </p:cNvSpPr>
          <p:nvPr>
            <p:ph idx="1"/>
          </p:nvPr>
        </p:nvSpPr>
        <p:spPr/>
        <p:txBody>
          <a:bodyPr/>
          <a:lstStyle/>
          <a:p>
            <a:r>
              <a:rPr lang="en-US" dirty="0"/>
              <a:t>From the EF team</a:t>
            </a:r>
          </a:p>
          <a:p>
            <a:pPr lvl="1"/>
            <a:r>
              <a:rPr lang="en-US" dirty="0"/>
              <a:t>Nested entity types</a:t>
            </a:r>
          </a:p>
          <a:p>
            <a:pPr lvl="1"/>
            <a:r>
              <a:rPr lang="en-US" dirty="0"/>
              <a:t>Improved transaction Support</a:t>
            </a:r>
          </a:p>
          <a:p>
            <a:pPr lvl="1"/>
            <a:r>
              <a:rPr lang="en-US" dirty="0"/>
              <a:t>Multiple contexts per database</a:t>
            </a:r>
          </a:p>
          <a:p>
            <a:pPr lvl="1"/>
            <a:r>
              <a:rPr lang="en-US" dirty="0" err="1"/>
              <a:t>DbModelBuilder.HasDefaultSchema</a:t>
            </a:r>
            <a:endParaRPr lang="en-US" dirty="0"/>
          </a:p>
          <a:p>
            <a:pPr lvl="1"/>
            <a:r>
              <a:rPr lang="en-US" dirty="0"/>
              <a:t>Configurable migrations history table</a:t>
            </a:r>
          </a:p>
          <a:p>
            <a:pPr lvl="1"/>
            <a:r>
              <a:rPr lang="en-US" dirty="0"/>
              <a:t>Creating context with an open connection</a:t>
            </a:r>
          </a:p>
          <a:p>
            <a:pPr lvl="1"/>
            <a:r>
              <a:rPr lang="en-US" dirty="0" err="1"/>
              <a:t>Enums</a:t>
            </a:r>
            <a:r>
              <a:rPr lang="en-US" dirty="0"/>
              <a:t>, spatial and better performance on .NET 4.0</a:t>
            </a:r>
          </a:p>
          <a:p>
            <a:pPr lvl="1"/>
            <a:r>
              <a:rPr lang="en-US" dirty="0"/>
              <a:t>Default transaction isolation level changed to READ_COMMITTED_SNAPSHOT</a:t>
            </a:r>
          </a:p>
        </p:txBody>
      </p:sp>
    </p:spTree>
    <p:extLst>
      <p:ext uri="{BB962C8B-B14F-4D97-AF65-F5344CB8AC3E}">
        <p14:creationId xmlns:p14="http://schemas.microsoft.com/office/powerpoint/2010/main" val="391815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EF6 Features</a:t>
            </a:r>
            <a:endParaRPr lang="en-US" dirty="0"/>
          </a:p>
        </p:txBody>
      </p:sp>
      <p:sp>
        <p:nvSpPr>
          <p:cNvPr id="3" name="Content Placeholder 2"/>
          <p:cNvSpPr>
            <a:spLocks noGrp="1"/>
          </p:cNvSpPr>
          <p:nvPr>
            <p:ph idx="1"/>
          </p:nvPr>
        </p:nvSpPr>
        <p:spPr/>
        <p:txBody>
          <a:bodyPr/>
          <a:lstStyle/>
          <a:p>
            <a:r>
              <a:rPr lang="en-US" dirty="0" smtClean="0"/>
              <a:t>Custom </a:t>
            </a:r>
            <a:r>
              <a:rPr lang="en-US" dirty="0"/>
              <a:t>migrations operations</a:t>
            </a:r>
          </a:p>
          <a:p>
            <a:r>
              <a:rPr lang="en-US" dirty="0"/>
              <a:t>Improved warm up time for large models</a:t>
            </a:r>
          </a:p>
          <a:p>
            <a:r>
              <a:rPr lang="en-US" dirty="0"/>
              <a:t>Pluggable pluralization &amp; </a:t>
            </a:r>
            <a:r>
              <a:rPr lang="en-US" dirty="0" err="1"/>
              <a:t>singularization</a:t>
            </a:r>
            <a:r>
              <a:rPr lang="en-US" dirty="0"/>
              <a:t> service</a:t>
            </a:r>
          </a:p>
          <a:p>
            <a:r>
              <a:rPr lang="en-US" dirty="0" err="1"/>
              <a:t>DbModelBuilder.Configurations.AddFromAssembly</a:t>
            </a:r>
            <a:endParaRPr lang="en-US" dirty="0"/>
          </a:p>
          <a:p>
            <a:r>
              <a:rPr lang="en-US" dirty="0" err="1"/>
              <a:t>DbSet.AddRange</a:t>
            </a:r>
            <a:r>
              <a:rPr lang="en-US" dirty="0"/>
              <a:t>/</a:t>
            </a:r>
            <a:r>
              <a:rPr lang="en-US" dirty="0" err="1"/>
              <a:t>RemoveRange</a:t>
            </a:r>
            <a:endParaRPr lang="en-US" dirty="0"/>
          </a:p>
        </p:txBody>
      </p:sp>
    </p:spTree>
    <p:extLst>
      <p:ext uri="{BB962C8B-B14F-4D97-AF65-F5344CB8AC3E}">
        <p14:creationId xmlns:p14="http://schemas.microsoft.com/office/powerpoint/2010/main" val="26235122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4162" name="Rectangle 2"/>
          <p:cNvSpPr>
            <a:spLocks noGrp="1" noChangeArrowheads="1"/>
          </p:cNvSpPr>
          <p:nvPr>
            <p:ph type="title"/>
          </p:nvPr>
        </p:nvSpPr>
        <p:spPr/>
        <p:txBody>
          <a:bodyPr/>
          <a:lstStyle/>
          <a:p>
            <a:r>
              <a:rPr lang="da-DK" dirty="0"/>
              <a:t>Approaches to ORM</a:t>
            </a:r>
          </a:p>
        </p:txBody>
      </p:sp>
      <p:sp>
        <p:nvSpPr>
          <p:cNvPr id="1244163" name="Rectangle 3"/>
          <p:cNvSpPr>
            <a:spLocks noGrp="1" noChangeArrowheads="1"/>
          </p:cNvSpPr>
          <p:nvPr>
            <p:ph idx="1"/>
          </p:nvPr>
        </p:nvSpPr>
        <p:spPr>
          <a:xfrm>
            <a:off x="228600" y="2052735"/>
            <a:ext cx="8686800" cy="4548090"/>
          </a:xfrm>
        </p:spPr>
        <p:txBody>
          <a:bodyPr>
            <a:normAutofit lnSpcReduction="10000"/>
          </a:bodyPr>
          <a:lstStyle/>
          <a:p>
            <a:pPr>
              <a:lnSpc>
                <a:spcPct val="100000"/>
              </a:lnSpc>
            </a:pPr>
            <a:r>
              <a:rPr lang="da-DK" dirty="0" smtClean="0"/>
              <a:t>Template-based code generation vs. entity classes mappings</a:t>
            </a:r>
          </a:p>
          <a:p>
            <a:pPr>
              <a:lnSpc>
                <a:spcPct val="100000"/>
              </a:lnSpc>
            </a:pPr>
            <a:r>
              <a:rPr lang="da-DK" dirty="0" smtClean="0"/>
              <a:t>SQL generation (design time / runtime) vs. mapping existing SQL</a:t>
            </a:r>
          </a:p>
          <a:p>
            <a:pPr>
              <a:lnSpc>
                <a:spcPct val="100000"/>
              </a:lnSpc>
            </a:pPr>
            <a:r>
              <a:rPr lang="da-DK" dirty="0" smtClean="0"/>
              <a:t>Entity </a:t>
            </a:r>
            <a:r>
              <a:rPr lang="da-DK" dirty="0"/>
              <a:t>classes representation</a:t>
            </a:r>
            <a:endParaRPr lang="da-DK" noProof="1"/>
          </a:p>
          <a:p>
            <a:pPr lvl="1">
              <a:lnSpc>
                <a:spcPct val="100000"/>
              </a:lnSpc>
            </a:pPr>
            <a:r>
              <a:rPr lang="en-US" dirty="0"/>
              <a:t>Entities are just </a:t>
            </a:r>
            <a:r>
              <a:rPr lang="en-US" dirty="0" smtClean="0"/>
              <a:t>POCO </a:t>
            </a:r>
            <a:r>
              <a:rPr lang="en-US" dirty="0"/>
              <a:t>(Plain Old </a:t>
            </a:r>
            <a:r>
              <a:rPr lang="en-US" dirty="0" smtClean="0"/>
              <a:t>C# Objects</a:t>
            </a:r>
            <a:r>
              <a:rPr lang="en-US" dirty="0"/>
              <a:t>)</a:t>
            </a:r>
          </a:p>
          <a:p>
            <a:pPr lvl="1">
              <a:lnSpc>
                <a:spcPct val="100000"/>
              </a:lnSpc>
            </a:pPr>
            <a:r>
              <a:rPr lang="en-US" dirty="0"/>
              <a:t>Entities implement</a:t>
            </a:r>
            <a:r>
              <a:rPr lang="da-DK" dirty="0"/>
              <a:t> </a:t>
            </a:r>
            <a:r>
              <a:rPr lang="da-DK" dirty="0" smtClean="0"/>
              <a:t>special </a:t>
            </a:r>
            <a:r>
              <a:rPr lang="da-DK" dirty="0" smtClean="0">
                <a:latin typeface="Consolas" pitchFamily="49" charset="0"/>
                <a:cs typeface="Consolas" pitchFamily="49" charset="0"/>
              </a:rPr>
              <a:t>IPersistent</a:t>
            </a:r>
            <a:r>
              <a:rPr lang="da-DK" dirty="0" smtClean="0"/>
              <a:t> interface or extend </a:t>
            </a:r>
            <a:r>
              <a:rPr lang="da-DK" dirty="0">
                <a:latin typeface="Consolas" pitchFamily="49" charset="0"/>
                <a:cs typeface="Consolas" pitchFamily="49" charset="0"/>
              </a:rPr>
              <a:t>PersistentBase</a:t>
            </a:r>
            <a:r>
              <a:rPr lang="da-DK" dirty="0"/>
              <a:t> class</a:t>
            </a:r>
          </a:p>
          <a:p>
            <a:pPr>
              <a:lnSpc>
                <a:spcPct val="100000"/>
              </a:lnSpc>
            </a:pPr>
            <a:r>
              <a:rPr lang="da-DK" dirty="0" smtClean="0"/>
              <a:t>Configuring </a:t>
            </a:r>
            <a:r>
              <a:rPr lang="da-DK" dirty="0"/>
              <a:t>mappings</a:t>
            </a:r>
          </a:p>
          <a:p>
            <a:pPr lvl="1">
              <a:lnSpc>
                <a:spcPct val="100000"/>
              </a:lnSpc>
            </a:pPr>
            <a:r>
              <a:rPr lang="da-DK" dirty="0"/>
              <a:t>DB schema data vs. XML vs. </a:t>
            </a:r>
            <a:r>
              <a:rPr lang="da-DK" dirty="0" smtClean="0"/>
              <a:t>annotations</a:t>
            </a:r>
          </a:p>
        </p:txBody>
      </p:sp>
    </p:spTree>
    <p:extLst>
      <p:ext uri="{BB962C8B-B14F-4D97-AF65-F5344CB8AC3E}">
        <p14:creationId xmlns:p14="http://schemas.microsoft.com/office/powerpoint/2010/main" val="4106259226"/>
      </p:ext>
    </p:extLst>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a:bodyPr>
          <a:lstStyle/>
          <a:p>
            <a:r>
              <a:rPr lang="en-US" dirty="0" smtClean="0"/>
              <a:t>1 – Overview of EF</a:t>
            </a:r>
          </a:p>
          <a:p>
            <a:r>
              <a:rPr lang="en-US" dirty="0" smtClean="0"/>
              <a:t>2 – Database First Modeling</a:t>
            </a:r>
          </a:p>
          <a:p>
            <a:r>
              <a:rPr lang="en-US" dirty="0" smtClean="0"/>
              <a:t>3 – Coding Data Access</a:t>
            </a:r>
          </a:p>
          <a:p>
            <a:r>
              <a:rPr lang="en-US" dirty="0" smtClean="0"/>
              <a:t>4 – Code First</a:t>
            </a:r>
          </a:p>
          <a:p>
            <a:r>
              <a:rPr lang="en-US" dirty="0" smtClean="0"/>
              <a:t>5 – Model First</a:t>
            </a:r>
          </a:p>
          <a:p>
            <a:endParaRPr lang="en-US" dirty="0"/>
          </a:p>
        </p:txBody>
      </p:sp>
    </p:spTree>
    <p:extLst>
      <p:ext uri="{BB962C8B-B14F-4D97-AF65-F5344CB8AC3E}">
        <p14:creationId xmlns:p14="http://schemas.microsoft.com/office/powerpoint/2010/main" val="14012390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Framework Features</a:t>
            </a:r>
            <a:endParaRPr lang="bg-BG" dirty="0"/>
          </a:p>
        </p:txBody>
      </p:sp>
      <p:sp>
        <p:nvSpPr>
          <p:cNvPr id="3" name="Content Placeholder 2"/>
          <p:cNvSpPr>
            <a:spLocks noGrp="1"/>
          </p:cNvSpPr>
          <p:nvPr>
            <p:ph idx="1"/>
          </p:nvPr>
        </p:nvSpPr>
        <p:spPr/>
        <p:txBody>
          <a:bodyPr/>
          <a:lstStyle/>
          <a:p>
            <a:pPr>
              <a:lnSpc>
                <a:spcPct val="100000"/>
              </a:lnSpc>
            </a:pPr>
            <a:r>
              <a:rPr lang="en-US" dirty="0" smtClean="0"/>
              <a:t>Entity Framework standard features:</a:t>
            </a:r>
          </a:p>
          <a:p>
            <a:pPr lvl="1">
              <a:lnSpc>
                <a:spcPct val="100000"/>
              </a:lnSpc>
            </a:pPr>
            <a:r>
              <a:rPr lang="en-US" dirty="0" smtClean="0"/>
              <a:t>Map tables, views, stored procedures and functions as objects</a:t>
            </a:r>
          </a:p>
          <a:p>
            <a:pPr lvl="1">
              <a:lnSpc>
                <a:spcPct val="100000"/>
              </a:lnSpc>
            </a:pPr>
            <a:r>
              <a:rPr lang="en-US" dirty="0" smtClean="0"/>
              <a:t>Provides LINQ-bases data queries</a:t>
            </a:r>
          </a:p>
          <a:p>
            <a:pPr lvl="2">
              <a:lnSpc>
                <a:spcPct val="100000"/>
              </a:lnSpc>
            </a:pPr>
            <a:r>
              <a:rPr lang="en-US" dirty="0" smtClean="0"/>
              <a:t>Executed as </a:t>
            </a:r>
            <a:r>
              <a:rPr lang="en-US" dirty="0" smtClean="0">
                <a:latin typeface="Consolas" pitchFamily="49" charset="0"/>
                <a:cs typeface="Consolas" pitchFamily="49" charset="0"/>
              </a:rPr>
              <a:t>SQL</a:t>
            </a:r>
            <a:r>
              <a:rPr lang="en-US" dirty="0" smtClean="0">
                <a:latin typeface="+mj-lt"/>
                <a:cs typeface="Consolas" pitchFamily="49" charset="0"/>
              </a:rPr>
              <a:t> </a:t>
            </a:r>
            <a:r>
              <a:rPr lang="en-US" dirty="0" smtClean="0">
                <a:latin typeface="Consolas" pitchFamily="49" charset="0"/>
                <a:cs typeface="Consolas" pitchFamily="49" charset="0"/>
              </a:rPr>
              <a:t>SELECTs</a:t>
            </a:r>
            <a:r>
              <a:rPr lang="en-US" dirty="0" smtClean="0"/>
              <a:t> on the Database server</a:t>
            </a:r>
          </a:p>
          <a:p>
            <a:pPr lvl="1">
              <a:lnSpc>
                <a:spcPct val="100000"/>
              </a:lnSpc>
            </a:pPr>
            <a:r>
              <a:rPr lang="en-US" dirty="0" smtClean="0"/>
              <a:t>CRUD operations – Create/Read/Update/Delete</a:t>
            </a:r>
          </a:p>
          <a:p>
            <a:pPr lvl="1">
              <a:lnSpc>
                <a:spcPct val="100000"/>
              </a:lnSpc>
            </a:pPr>
            <a:r>
              <a:rPr lang="en-US" dirty="0" smtClean="0"/>
              <a:t>Create compiled queries – for executing the same parameterized query multiple times</a:t>
            </a:r>
          </a:p>
          <a:p>
            <a:pPr lvl="1">
              <a:lnSpc>
                <a:spcPct val="100000"/>
              </a:lnSpc>
            </a:pPr>
            <a:r>
              <a:rPr lang="en-US" dirty="0" smtClean="0"/>
              <a:t>Creating or deleting the database schema</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20</a:t>
            </a:fld>
            <a:endParaRPr lang="en-US" dirty="0"/>
          </a:p>
        </p:txBody>
      </p:sp>
    </p:spTree>
    <p:extLst>
      <p:ext uri="{BB962C8B-B14F-4D97-AF65-F5344CB8AC3E}">
        <p14:creationId xmlns:p14="http://schemas.microsoft.com/office/powerpoint/2010/main" val="20374560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Framework </a:t>
            </a:r>
            <a:r>
              <a:rPr lang="en-US" dirty="0" smtClean="0"/>
              <a:t>Lifecycle</a:t>
            </a:r>
            <a:endParaRPr lang="bg-BG" dirty="0"/>
          </a:p>
        </p:txBody>
      </p:sp>
      <p:sp>
        <p:nvSpPr>
          <p:cNvPr id="3" name="Content Placeholder 2"/>
          <p:cNvSpPr>
            <a:spLocks noGrp="1"/>
          </p:cNvSpPr>
          <p:nvPr>
            <p:ph idx="1"/>
          </p:nvPr>
        </p:nvSpPr>
        <p:spPr>
          <a:xfrm>
            <a:off x="628650" y="1858965"/>
            <a:ext cx="8686800" cy="4862511"/>
          </a:xfrm>
        </p:spPr>
        <p:txBody>
          <a:bodyPr/>
          <a:lstStyle/>
          <a:p>
            <a:pPr>
              <a:lnSpc>
                <a:spcPct val="100000"/>
              </a:lnSpc>
            </a:pPr>
            <a:r>
              <a:rPr lang="en-US" sz="3000" dirty="0" smtClean="0"/>
              <a:t>When the database returns the results</a:t>
            </a:r>
          </a:p>
          <a:p>
            <a:pPr lvl="1">
              <a:lnSpc>
                <a:spcPct val="100000"/>
              </a:lnSpc>
            </a:pPr>
            <a:r>
              <a:rPr lang="en-US" dirty="0" smtClean="0"/>
              <a:t>Entity Framework translates them back to objects</a:t>
            </a:r>
          </a:p>
          <a:p>
            <a:pPr>
              <a:lnSpc>
                <a:spcPct val="100000"/>
              </a:lnSpc>
            </a:pPr>
            <a:r>
              <a:rPr lang="en-US" dirty="0" smtClean="0"/>
              <a:t>The Database is transparent, hidden behind the </a:t>
            </a:r>
            <a:r>
              <a:rPr lang="en-US" dirty="0" smtClean="0"/>
              <a:t>API</a:t>
            </a:r>
          </a:p>
          <a:p>
            <a:pPr>
              <a:lnSpc>
                <a:spcPct val="100000"/>
              </a:lnSpc>
            </a:pPr>
            <a:r>
              <a:rPr lang="en-US" sz="3000" dirty="0" smtClean="0"/>
              <a:t>LINQ </a:t>
            </a:r>
            <a:r>
              <a:rPr lang="en-US" sz="3000" dirty="0" smtClean="0"/>
              <a:t>is executed over </a:t>
            </a:r>
            <a:r>
              <a:rPr lang="en-US" sz="3000" noProof="1" smtClean="0">
                <a:latin typeface="Consolas" pitchFamily="49" charset="0"/>
              </a:rPr>
              <a:t>IQueryable&lt;T&gt;</a:t>
            </a:r>
          </a:p>
          <a:p>
            <a:pPr lvl="1">
              <a:lnSpc>
                <a:spcPct val="100000"/>
              </a:lnSpc>
            </a:pPr>
            <a:r>
              <a:rPr lang="en-US" sz="2400" dirty="0" smtClean="0"/>
              <a:t>At </a:t>
            </a:r>
            <a:r>
              <a:rPr lang="en-US" sz="2400" dirty="0" smtClean="0"/>
              <a:t>compile time a query expression tree is </a:t>
            </a:r>
            <a:r>
              <a:rPr lang="en-US" sz="2400" dirty="0" smtClean="0"/>
              <a:t>emitted</a:t>
            </a:r>
          </a:p>
          <a:p>
            <a:pPr lvl="1">
              <a:lnSpc>
                <a:spcPct val="100000"/>
              </a:lnSpc>
            </a:pPr>
            <a:r>
              <a:rPr lang="en-US" sz="2800" dirty="0" smtClean="0"/>
              <a:t>At </a:t>
            </a:r>
            <a:r>
              <a:rPr lang="en-US" sz="2800" dirty="0" smtClean="0"/>
              <a:t>runtime SQL is generated and executed</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21</a:t>
            </a:fld>
            <a:endParaRPr lang="en-US" dirty="0"/>
          </a:p>
        </p:txBody>
      </p:sp>
    </p:spTree>
    <p:extLst>
      <p:ext uri="{BB962C8B-B14F-4D97-AF65-F5344CB8AC3E}">
        <p14:creationId xmlns:p14="http://schemas.microsoft.com/office/powerpoint/2010/main" val="459756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LINQ Compo</a:t>
            </a:r>
            <a:r>
              <a:rPr lang="bg-BG" dirty="0" smtClean="0"/>
              <a:t>nents</a:t>
            </a:r>
            <a:endParaRPr lang="bg-BG" dirty="0"/>
          </a:p>
        </p:txBody>
      </p:sp>
      <p:sp>
        <p:nvSpPr>
          <p:cNvPr id="3" name="Content Placeholder 2"/>
          <p:cNvSpPr>
            <a:spLocks noGrp="1"/>
          </p:cNvSpPr>
          <p:nvPr>
            <p:ph idx="1"/>
          </p:nvPr>
        </p:nvSpPr>
        <p:spPr/>
        <p:txBody>
          <a:bodyPr/>
          <a:lstStyle/>
          <a:p>
            <a:pPr>
              <a:lnSpc>
                <a:spcPct val="100000"/>
              </a:lnSpc>
            </a:pPr>
            <a:r>
              <a:rPr lang="en-US" dirty="0" smtClean="0"/>
              <a:t>The </a:t>
            </a:r>
            <a:r>
              <a:rPr lang="en-US" noProof="1" smtClean="0">
                <a:latin typeface="Consolas" pitchFamily="49" charset="0"/>
                <a:cs typeface="Consolas" pitchFamily="49" charset="0"/>
              </a:rPr>
              <a:t>ObjectContext </a:t>
            </a:r>
            <a:r>
              <a:rPr lang="en-US" dirty="0" smtClean="0"/>
              <a:t>class</a:t>
            </a:r>
          </a:p>
          <a:p>
            <a:pPr lvl="1">
              <a:lnSpc>
                <a:spcPct val="100000"/>
              </a:lnSpc>
            </a:pPr>
            <a:r>
              <a:rPr lang="en-US" noProof="1" smtClean="0">
                <a:latin typeface="Consolas" pitchFamily="49" charset="0"/>
                <a:cs typeface="Consolas" pitchFamily="49" charset="0"/>
              </a:rPr>
              <a:t>ObjectContext</a:t>
            </a:r>
            <a:r>
              <a:rPr lang="en-US" noProof="1" smtClean="0">
                <a:latin typeface="+mj-lt"/>
                <a:cs typeface="Consolas" pitchFamily="49" charset="0"/>
              </a:rPr>
              <a:t> </a:t>
            </a:r>
            <a:r>
              <a:rPr lang="en-US" dirty="0" smtClean="0">
                <a:latin typeface="+mj-lt"/>
              </a:rPr>
              <a:t>holds</a:t>
            </a:r>
            <a:r>
              <a:rPr lang="en-US" dirty="0" smtClean="0"/>
              <a:t> the connection to the database and the entity classes</a:t>
            </a:r>
          </a:p>
          <a:p>
            <a:pPr lvl="1">
              <a:lnSpc>
                <a:spcPct val="100000"/>
              </a:lnSpc>
            </a:pPr>
            <a:r>
              <a:rPr lang="en-US" dirty="0" smtClean="0"/>
              <a:t>Provides LINQ-based data access</a:t>
            </a:r>
          </a:p>
          <a:p>
            <a:pPr lvl="1">
              <a:lnSpc>
                <a:spcPct val="100000"/>
              </a:lnSpc>
            </a:pPr>
            <a:r>
              <a:rPr lang="en-US" dirty="0" smtClean="0"/>
              <a:t>Implements identity tracking, change tracking, and API for CRUD operations</a:t>
            </a:r>
          </a:p>
          <a:p>
            <a:pPr>
              <a:lnSpc>
                <a:spcPct val="100000"/>
              </a:lnSpc>
            </a:pPr>
            <a:r>
              <a:rPr lang="en-US" dirty="0" smtClean="0"/>
              <a:t>Entity classes</a:t>
            </a:r>
          </a:p>
          <a:p>
            <a:pPr lvl="1">
              <a:lnSpc>
                <a:spcPct val="100000"/>
              </a:lnSpc>
            </a:pPr>
            <a:r>
              <a:rPr lang="en-US" dirty="0" smtClean="0"/>
              <a:t>Each database table is typically mapped to a single entity class</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22</a:t>
            </a:fld>
            <a:endParaRPr lang="en-US" dirty="0"/>
          </a:p>
        </p:txBody>
      </p:sp>
    </p:spTree>
    <p:extLst>
      <p:ext uri="{BB962C8B-B14F-4D97-AF65-F5344CB8AC3E}">
        <p14:creationId xmlns:p14="http://schemas.microsoft.com/office/powerpoint/2010/main" val="5661414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LINQ Compo</a:t>
            </a:r>
            <a:r>
              <a:rPr lang="bg-BG" dirty="0" smtClean="0"/>
              <a:t>nents</a:t>
            </a:r>
            <a:endParaRPr lang="bg-BG" dirty="0"/>
          </a:p>
        </p:txBody>
      </p:sp>
      <p:sp>
        <p:nvSpPr>
          <p:cNvPr id="3" name="Content Placeholder 2"/>
          <p:cNvSpPr>
            <a:spLocks noGrp="1"/>
          </p:cNvSpPr>
          <p:nvPr>
            <p:ph idx="1"/>
          </p:nvPr>
        </p:nvSpPr>
        <p:spPr/>
        <p:txBody>
          <a:bodyPr/>
          <a:lstStyle/>
          <a:p>
            <a:pPr>
              <a:lnSpc>
                <a:spcPct val="100000"/>
              </a:lnSpc>
            </a:pPr>
            <a:r>
              <a:rPr lang="bg-BG" dirty="0" smtClean="0"/>
              <a:t>Associations</a:t>
            </a:r>
            <a:endParaRPr lang="en-US" dirty="0" smtClean="0"/>
          </a:p>
          <a:p>
            <a:pPr lvl="1">
              <a:lnSpc>
                <a:spcPct val="100000"/>
              </a:lnSpc>
            </a:pPr>
            <a:r>
              <a:rPr lang="en-US" dirty="0" smtClean="0"/>
              <a:t>An association is a primary key / foreign key based relationship between two entity classes</a:t>
            </a:r>
          </a:p>
          <a:p>
            <a:pPr lvl="1">
              <a:lnSpc>
                <a:spcPct val="100000"/>
              </a:lnSpc>
            </a:pPr>
            <a:r>
              <a:rPr lang="en-US" dirty="0" smtClean="0"/>
              <a:t>Allows navigation from one entity to another, e.g. </a:t>
            </a:r>
            <a:r>
              <a:rPr lang="en-US" noProof="1" smtClean="0">
                <a:latin typeface="Consolas" pitchFamily="49" charset="0"/>
                <a:cs typeface="Consolas" pitchFamily="49" charset="0"/>
              </a:rPr>
              <a:t>Student.Courses</a:t>
            </a:r>
          </a:p>
          <a:p>
            <a:pPr>
              <a:lnSpc>
                <a:spcPct val="100000"/>
              </a:lnSpc>
            </a:pPr>
            <a:r>
              <a:rPr lang="en-US" dirty="0" smtClean="0"/>
              <a:t>Concurrency control</a:t>
            </a:r>
          </a:p>
          <a:p>
            <a:pPr lvl="1">
              <a:lnSpc>
                <a:spcPct val="100000"/>
              </a:lnSpc>
            </a:pPr>
            <a:r>
              <a:rPr lang="en-US" dirty="0" smtClean="0"/>
              <a:t>Entity Framework uses optimistic concurrency control</a:t>
            </a:r>
          </a:p>
          <a:p>
            <a:pPr lvl="1">
              <a:lnSpc>
                <a:spcPct val="100000"/>
              </a:lnSpc>
            </a:pPr>
            <a:r>
              <a:rPr lang="en-US" dirty="0" smtClean="0"/>
              <a:t>Provides automatic concurrency conflict detection and means for conflicts resolution</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23</a:t>
            </a:fld>
            <a:endParaRPr lang="en-US" dirty="0"/>
          </a:p>
        </p:txBody>
      </p:sp>
    </p:spTree>
    <p:extLst>
      <p:ext uri="{BB962C8B-B14F-4D97-AF65-F5344CB8AC3E}">
        <p14:creationId xmlns:p14="http://schemas.microsoft.com/office/powerpoint/2010/main" val="14645036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LINQ to Entity Files</a:t>
            </a:r>
            <a:endParaRPr lang="bg-BG" dirty="0"/>
          </a:p>
        </p:txBody>
      </p:sp>
      <p:sp>
        <p:nvSpPr>
          <p:cNvPr id="3" name="Content Placeholder 2"/>
          <p:cNvSpPr>
            <a:spLocks noGrp="1"/>
          </p:cNvSpPr>
          <p:nvPr>
            <p:ph idx="1"/>
          </p:nvPr>
        </p:nvSpPr>
        <p:spPr>
          <a:xfrm>
            <a:off x="228600" y="1690688"/>
            <a:ext cx="8686800" cy="4974719"/>
          </a:xfrm>
        </p:spPr>
        <p:txBody>
          <a:bodyPr/>
          <a:lstStyle/>
          <a:p>
            <a:pPr>
              <a:lnSpc>
                <a:spcPct val="100000"/>
              </a:lnSpc>
            </a:pPr>
            <a:r>
              <a:rPr lang="en-US" dirty="0" smtClean="0"/>
              <a:t>Visual Studio has built-in EF data designer and code generator</a:t>
            </a:r>
          </a:p>
          <a:p>
            <a:pPr lvl="1">
              <a:lnSpc>
                <a:spcPct val="100000"/>
              </a:lnSpc>
            </a:pPr>
            <a:r>
              <a:rPr lang="en-US" dirty="0" smtClean="0"/>
              <a:t>Mappings are stored in </a:t>
            </a:r>
            <a:r>
              <a:rPr lang="en-US" noProof="1" smtClean="0">
                <a:latin typeface="Consolas" pitchFamily="49" charset="0"/>
                <a:cs typeface="Consolas" pitchFamily="49" charset="0"/>
              </a:rPr>
              <a:t>.edmx </a:t>
            </a:r>
            <a:r>
              <a:rPr lang="en-US" dirty="0" smtClean="0"/>
              <a:t>files (Entity Data Model XML)</a:t>
            </a:r>
          </a:p>
          <a:p>
            <a:pPr lvl="1">
              <a:lnSpc>
                <a:spcPct val="100000"/>
              </a:lnSpc>
            </a:pPr>
            <a:r>
              <a:rPr lang="en-US" noProof="1" smtClean="0">
                <a:latin typeface="Consolas" pitchFamily="49" charset="0"/>
                <a:cs typeface="Consolas" pitchFamily="49" charset="0"/>
              </a:rPr>
              <a:t>&lt;database&gt;.edmx</a:t>
            </a:r>
            <a:r>
              <a:rPr lang="en-US" noProof="1" smtClean="0">
                <a:latin typeface="+mj-lt"/>
                <a:cs typeface="Consolas" pitchFamily="49" charset="0"/>
              </a:rPr>
              <a:t> </a:t>
            </a:r>
            <a:r>
              <a:rPr lang="en-US" dirty="0" smtClean="0"/>
              <a:t>is an XML file</a:t>
            </a:r>
          </a:p>
          <a:p>
            <a:pPr lvl="2">
              <a:lnSpc>
                <a:spcPct val="100000"/>
              </a:lnSpc>
            </a:pPr>
            <a:r>
              <a:rPr lang="en-US" dirty="0" smtClean="0"/>
              <a:t>Holds a connection string and metadata representing the database schema</a:t>
            </a:r>
          </a:p>
          <a:p>
            <a:pPr lvl="1">
              <a:lnSpc>
                <a:spcPct val="100000"/>
              </a:lnSpc>
            </a:pPr>
            <a:r>
              <a:rPr lang="en-US" noProof="1" smtClean="0">
                <a:latin typeface="Consolas" pitchFamily="49" charset="0"/>
                <a:cs typeface="Consolas" pitchFamily="49" charset="0"/>
              </a:rPr>
              <a:t>&lt;database&gt;.cs</a:t>
            </a:r>
            <a:r>
              <a:rPr lang="en-US" dirty="0" smtClean="0"/>
              <a:t> file contains the entity classes and the ObjectContext class</a:t>
            </a:r>
          </a:p>
          <a:p>
            <a:pPr lvl="2">
              <a:lnSpc>
                <a:spcPct val="100000"/>
              </a:lnSpc>
            </a:pPr>
            <a:r>
              <a:rPr lang="en-US" dirty="0" smtClean="0"/>
              <a:t>One entity class for each mapped database table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24</a:t>
            </a:fld>
            <a:endParaRPr lang="en-US" dirty="0"/>
          </a:p>
        </p:txBody>
      </p:sp>
    </p:spTree>
    <p:extLst>
      <p:ext uri="{BB962C8B-B14F-4D97-AF65-F5344CB8AC3E}">
        <p14:creationId xmlns:p14="http://schemas.microsoft.com/office/powerpoint/2010/main" val="16086637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Summary</a:t>
            </a:r>
            <a:endParaRPr lang="en-US"/>
          </a:p>
        </p:txBody>
      </p:sp>
      <p:sp>
        <p:nvSpPr>
          <p:cNvPr id="3" name="Content Placeholder 2"/>
          <p:cNvSpPr>
            <a:spLocks noGrp="1"/>
          </p:cNvSpPr>
          <p:nvPr>
            <p:ph idx="1"/>
          </p:nvPr>
        </p:nvSpPr>
        <p:spPr/>
        <p:txBody>
          <a:bodyPr/>
          <a:lstStyle/>
          <a:p>
            <a:r>
              <a:rPr lang="en-US" dirty="0" smtClean="0"/>
              <a:t>EF is Microsoft’s ORM Technology</a:t>
            </a:r>
          </a:p>
          <a:p>
            <a:r>
              <a:rPr lang="en-US" dirty="0" smtClean="0"/>
              <a:t>Part of the .NET Framework, but also Open Sourced</a:t>
            </a:r>
          </a:p>
          <a:p>
            <a:r>
              <a:rPr lang="en-US" dirty="0" smtClean="0"/>
              <a:t>As of V6.0 it has matured</a:t>
            </a:r>
            <a:endParaRPr lang="en-US" dirty="0"/>
          </a:p>
          <a:p>
            <a:r>
              <a:rPr lang="en-US" dirty="0" smtClean="0"/>
              <a:t>Like many things made by Microsoft, adopted from other Frameworks and then made </a:t>
            </a:r>
            <a:r>
              <a:rPr lang="en-US" smtClean="0"/>
              <a:t>everything better (by v6.0)</a:t>
            </a:r>
            <a:endParaRPr lang="en-US" dirty="0"/>
          </a:p>
        </p:txBody>
      </p:sp>
    </p:spTree>
    <p:extLst>
      <p:ext uri="{BB962C8B-B14F-4D97-AF65-F5344CB8AC3E}">
        <p14:creationId xmlns:p14="http://schemas.microsoft.com/office/powerpoint/2010/main" val="21464329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EF?</a:t>
            </a:r>
            <a:endParaRPr lang="en-US" dirty="0"/>
          </a:p>
        </p:txBody>
      </p:sp>
      <p:sp>
        <p:nvSpPr>
          <p:cNvPr id="3" name="Content Placeholder 2"/>
          <p:cNvSpPr>
            <a:spLocks noGrp="1"/>
          </p:cNvSpPr>
          <p:nvPr>
            <p:ph idx="1"/>
          </p:nvPr>
        </p:nvSpPr>
        <p:spPr/>
        <p:txBody>
          <a:bodyPr/>
          <a:lstStyle/>
          <a:p>
            <a:r>
              <a:rPr lang="en-US" dirty="0" smtClean="0"/>
              <a:t>Microsoft’s ORM</a:t>
            </a:r>
          </a:p>
          <a:p>
            <a:r>
              <a:rPr lang="en-US" dirty="0" smtClean="0"/>
              <a:t>Focus on data through object model instead of </a:t>
            </a:r>
            <a:r>
              <a:rPr lang="en-US" dirty="0" err="1" smtClean="0"/>
              <a:t>db</a:t>
            </a:r>
            <a:r>
              <a:rPr lang="en-US" dirty="0" smtClean="0"/>
              <a:t> constructs</a:t>
            </a:r>
          </a:p>
          <a:p>
            <a:r>
              <a:rPr lang="en-US" dirty="0" smtClean="0"/>
              <a:t>Write a lot less data access code</a:t>
            </a:r>
          </a:p>
          <a:p>
            <a:endParaRPr lang="en-US" dirty="0"/>
          </a:p>
        </p:txBody>
      </p:sp>
      <p:graphicFrame>
        <p:nvGraphicFramePr>
          <p:cNvPr id="24" name="Content Placeholder 7"/>
          <p:cNvGraphicFramePr>
            <a:graphicFrameLocks/>
          </p:cNvGraphicFramePr>
          <p:nvPr>
            <p:extLst/>
          </p:nvPr>
        </p:nvGraphicFramePr>
        <p:xfrm>
          <a:off x="1508345" y="3640632"/>
          <a:ext cx="6291396" cy="23601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402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graphicEl>
                                              <a:dgm id="{260D7302-15EA-4065-96E6-60D88EFD245B}"/>
                                            </p:graphicEl>
                                          </p:spTgt>
                                        </p:tgtEl>
                                        <p:attrNameLst>
                                          <p:attrName>style.visibility</p:attrName>
                                        </p:attrNameLst>
                                      </p:cBhvr>
                                      <p:to>
                                        <p:strVal val="visible"/>
                                      </p:to>
                                    </p:set>
                                    <p:animEffect transition="in" filter="fade">
                                      <p:cBhvr>
                                        <p:cTn id="7" dur="500"/>
                                        <p:tgtEl>
                                          <p:spTgt spid="24">
                                            <p:graphicEl>
                                              <a:dgm id="{260D7302-15EA-4065-96E6-60D88EFD245B}"/>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graphicEl>
                                              <a:dgm id="{7D9CC087-E5B2-45BD-A5E7-65C118FDCED8}"/>
                                            </p:graphicEl>
                                          </p:spTgt>
                                        </p:tgtEl>
                                        <p:attrNameLst>
                                          <p:attrName>style.visibility</p:attrName>
                                        </p:attrNameLst>
                                      </p:cBhvr>
                                      <p:to>
                                        <p:strVal val="visible"/>
                                      </p:to>
                                    </p:set>
                                    <p:animEffect transition="in" filter="fade">
                                      <p:cBhvr>
                                        <p:cTn id="10" dur="500"/>
                                        <p:tgtEl>
                                          <p:spTgt spid="24">
                                            <p:graphicEl>
                                              <a:dgm id="{7D9CC087-E5B2-45BD-A5E7-65C118FDCED8}"/>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4">
                                            <p:graphicEl>
                                              <a:dgm id="{40EF15FF-12E6-4D79-9C96-25DD9BD210CC}"/>
                                            </p:graphicEl>
                                          </p:spTgt>
                                        </p:tgtEl>
                                        <p:attrNameLst>
                                          <p:attrName>style.visibility</p:attrName>
                                        </p:attrNameLst>
                                      </p:cBhvr>
                                      <p:to>
                                        <p:strVal val="visible"/>
                                      </p:to>
                                    </p:set>
                                    <p:animEffect transition="in" filter="fade">
                                      <p:cBhvr>
                                        <p:cTn id="15" dur="500"/>
                                        <p:tgtEl>
                                          <p:spTgt spid="24">
                                            <p:graphicEl>
                                              <a:dgm id="{40EF15FF-12E6-4D79-9C96-25DD9BD210CC}"/>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4">
                                            <p:graphicEl>
                                              <a:dgm id="{AF9D8277-52ED-4157-AB7F-DF3880245AF2}"/>
                                            </p:graphicEl>
                                          </p:spTgt>
                                        </p:tgtEl>
                                        <p:attrNameLst>
                                          <p:attrName>style.visibility</p:attrName>
                                        </p:attrNameLst>
                                      </p:cBhvr>
                                      <p:to>
                                        <p:strVal val="visible"/>
                                      </p:to>
                                    </p:set>
                                    <p:animEffect transition="in" filter="fade">
                                      <p:cBhvr>
                                        <p:cTn id="20" dur="500"/>
                                        <p:tgtEl>
                                          <p:spTgt spid="24">
                                            <p:graphicEl>
                                              <a:dgm id="{AF9D8277-52ED-4157-AB7F-DF3880245AF2}"/>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4">
                                            <p:graphicEl>
                                              <a:dgm id="{28801E45-33D8-4E8E-9FA4-2AF005E2FFC1}"/>
                                            </p:graphicEl>
                                          </p:spTgt>
                                        </p:tgtEl>
                                        <p:attrNameLst>
                                          <p:attrName>style.visibility</p:attrName>
                                        </p:attrNameLst>
                                      </p:cBhvr>
                                      <p:to>
                                        <p:strVal val="visible"/>
                                      </p:to>
                                    </p:set>
                                    <p:animEffect transition="in" filter="fade">
                                      <p:cBhvr>
                                        <p:cTn id="23" dur="500"/>
                                        <p:tgtEl>
                                          <p:spTgt spid="24">
                                            <p:graphicEl>
                                              <a:dgm id="{28801E45-33D8-4E8E-9FA4-2AF005E2FFC1}"/>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4">
                                            <p:graphicEl>
                                              <a:dgm id="{04AF456E-E219-4D43-B555-DC0955EEAE84}"/>
                                            </p:graphicEl>
                                          </p:spTgt>
                                        </p:tgtEl>
                                        <p:attrNameLst>
                                          <p:attrName>style.visibility</p:attrName>
                                        </p:attrNameLst>
                                      </p:cBhvr>
                                      <p:to>
                                        <p:strVal val="visible"/>
                                      </p:to>
                                    </p:set>
                                    <p:animEffect transition="in" filter="fade">
                                      <p:cBhvr>
                                        <p:cTn id="28" dur="500"/>
                                        <p:tgtEl>
                                          <p:spTgt spid="24">
                                            <p:graphicEl>
                                              <a:dgm id="{04AF456E-E219-4D43-B555-DC0955EEAE84}"/>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4" grpId="0">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ORM Frameworks in .NET</a:t>
            </a:r>
            <a:endParaRPr lang="en-US" dirty="0"/>
          </a:p>
        </p:txBody>
      </p:sp>
      <p:sp>
        <p:nvSpPr>
          <p:cNvPr id="3" name="Content Placeholder 2"/>
          <p:cNvSpPr>
            <a:spLocks noGrp="1"/>
          </p:cNvSpPr>
          <p:nvPr>
            <p:ph idx="1"/>
          </p:nvPr>
        </p:nvSpPr>
        <p:spPr/>
        <p:txBody>
          <a:bodyPr/>
          <a:lstStyle/>
          <a:p>
            <a:pPr>
              <a:lnSpc>
                <a:spcPct val="110000"/>
              </a:lnSpc>
            </a:pPr>
            <a:r>
              <a:rPr lang="en-US" dirty="0" smtClean="0"/>
              <a:t>Built-in ORM tools in .NET Framework and VS</a:t>
            </a:r>
          </a:p>
          <a:p>
            <a:pPr lvl="1">
              <a:lnSpc>
                <a:spcPct val="110000"/>
              </a:lnSpc>
            </a:pPr>
            <a:r>
              <a:rPr lang="en-US" dirty="0"/>
              <a:t>ADO.NET Entity Framework</a:t>
            </a:r>
          </a:p>
          <a:p>
            <a:pPr lvl="1">
              <a:lnSpc>
                <a:spcPct val="110000"/>
              </a:lnSpc>
            </a:pPr>
            <a:r>
              <a:rPr lang="en-US" dirty="0" smtClean="0"/>
              <a:t>LINQ to SQL</a:t>
            </a:r>
          </a:p>
          <a:p>
            <a:pPr lvl="1">
              <a:lnSpc>
                <a:spcPct val="110000"/>
              </a:lnSpc>
            </a:pPr>
            <a:r>
              <a:rPr lang="en-US" dirty="0" smtClean="0"/>
              <a:t>Both combine entity class mappings and code generation, SQL is generated at runtime</a:t>
            </a:r>
          </a:p>
          <a:p>
            <a:pPr>
              <a:lnSpc>
                <a:spcPct val="110000"/>
              </a:lnSpc>
            </a:pPr>
            <a:r>
              <a:rPr lang="en-US" dirty="0" smtClean="0"/>
              <a:t>Third party ORM tools</a:t>
            </a:r>
          </a:p>
          <a:p>
            <a:pPr lvl="1">
              <a:lnSpc>
                <a:spcPct val="110000"/>
              </a:lnSpc>
            </a:pPr>
            <a:r>
              <a:rPr lang="en-US" noProof="1" smtClean="0"/>
              <a:t>NHibernate</a:t>
            </a:r>
            <a:r>
              <a:rPr lang="en-US" dirty="0" smtClean="0"/>
              <a:t> – the old daddy of ORM</a:t>
            </a:r>
          </a:p>
          <a:p>
            <a:pPr lvl="1">
              <a:lnSpc>
                <a:spcPct val="110000"/>
              </a:lnSpc>
            </a:pPr>
            <a:r>
              <a:rPr lang="en-US" dirty="0" smtClean="0"/>
              <a:t>Telerik OpenAccess ORM</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a:t>
            </a:fld>
            <a:endParaRPr lang="en-US" dirty="0"/>
          </a:p>
        </p:txBody>
      </p:sp>
    </p:spTree>
    <p:extLst>
      <p:ext uri="{BB962C8B-B14F-4D97-AF65-F5344CB8AC3E}">
        <p14:creationId xmlns:p14="http://schemas.microsoft.com/office/powerpoint/2010/main" val="5401680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he-IL" dirty="0" smtClean="0"/>
              <a:t>Entity Framework</a:t>
            </a:r>
            <a:r>
              <a:rPr lang="da-DK" dirty="0" smtClean="0"/>
              <a:t> is also a ORM</a:t>
            </a:r>
            <a:endParaRPr lang="he-IL" dirty="0"/>
          </a:p>
        </p:txBody>
      </p:sp>
      <p:sp>
        <p:nvSpPr>
          <p:cNvPr id="22531" name="Content Placeholder 2"/>
          <p:cNvSpPr>
            <a:spLocks noGrp="1"/>
          </p:cNvSpPr>
          <p:nvPr>
            <p:ph idx="1"/>
          </p:nvPr>
        </p:nvSpPr>
        <p:spPr/>
        <p:txBody>
          <a:bodyPr/>
          <a:lstStyle/>
          <a:p>
            <a:pPr eaLnBrk="1" hangingPunct="1"/>
            <a:r>
              <a:rPr lang="en-US" dirty="0" smtClean="0"/>
              <a:t>Data access framework</a:t>
            </a:r>
          </a:p>
          <a:p>
            <a:pPr eaLnBrk="1" hangingPunct="1"/>
            <a:r>
              <a:rPr lang="en-US" dirty="0" smtClean="0"/>
              <a:t>Supports data-centric applications and services </a:t>
            </a:r>
          </a:p>
          <a:p>
            <a:pPr eaLnBrk="1" hangingPunct="1"/>
            <a:r>
              <a:rPr lang="en-US" dirty="0" smtClean="0"/>
              <a:t>Enables programming against a conceptual application model</a:t>
            </a:r>
          </a:p>
          <a:p>
            <a:pPr eaLnBrk="1" hangingPunct="1"/>
            <a:r>
              <a:rPr lang="en-US" dirty="0" smtClean="0"/>
              <a:t>Enables independency of any data storage engine or relational schema</a:t>
            </a:r>
          </a:p>
          <a:p>
            <a:pPr eaLnBrk="1" hangingPunct="1"/>
            <a:endParaRPr lang="en-US" dirty="0" smtClean="0"/>
          </a:p>
          <a:p>
            <a:pPr eaLnBrk="1" hangingPunct="1"/>
            <a:endParaRPr lang="he-IL" dirty="0" smtClean="0"/>
          </a:p>
        </p:txBody>
      </p:sp>
      <p:sp>
        <p:nvSpPr>
          <p:cNvPr id="4" name="Slide Number Placeholder 3"/>
          <p:cNvSpPr>
            <a:spLocks noGrp="1"/>
          </p:cNvSpPr>
          <p:nvPr>
            <p:ph type="sldNum" sz="quarter" idx="12"/>
          </p:nvPr>
        </p:nvSpPr>
        <p:spPr>
          <a:xfrm>
            <a:off x="8250726" y="6347672"/>
            <a:ext cx="609794" cy="365125"/>
          </a:xfrm>
        </p:spPr>
        <p:txBody>
          <a:bodyPr/>
          <a:lstStyle/>
          <a:p>
            <a:fld id="{F7AB382F-E9E6-CE49-B414-1E064FB7F064}" type="slidenum">
              <a:rPr lang="da-DK" smtClean="0"/>
              <a:t>5</a:t>
            </a:fld>
            <a:endParaRPr lang="da-DK"/>
          </a:p>
        </p:txBody>
      </p:sp>
    </p:spTree>
    <p:extLst>
      <p:ext uri="{BB962C8B-B14F-4D97-AF65-F5344CB8AC3E}">
        <p14:creationId xmlns:p14="http://schemas.microsoft.com/office/powerpoint/2010/main" val="91444157"/>
      </p:ext>
    </p:extLst>
  </p:cSld>
  <p:clrMapOvr>
    <a:masterClrMapping/>
  </p:clrMapOvr>
  <p:transition>
    <p:strips dir="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ORM Advantages</a:t>
            </a:r>
            <a:endParaRPr lang="bg-BG" dirty="0"/>
          </a:p>
        </p:txBody>
      </p:sp>
      <p:sp>
        <p:nvSpPr>
          <p:cNvPr id="3" name="Content Placeholder 2"/>
          <p:cNvSpPr>
            <a:spLocks noGrp="1"/>
          </p:cNvSpPr>
          <p:nvPr>
            <p:ph idx="1"/>
          </p:nvPr>
        </p:nvSpPr>
        <p:spPr/>
        <p:txBody>
          <a:bodyPr/>
          <a:lstStyle/>
          <a:p>
            <a:pPr>
              <a:lnSpc>
                <a:spcPct val="100000"/>
              </a:lnSpc>
            </a:pPr>
            <a:r>
              <a:rPr lang="en-US" dirty="0" smtClean="0"/>
              <a:t>Object-relational mapping advantages</a:t>
            </a:r>
          </a:p>
          <a:p>
            <a:pPr lvl="1">
              <a:lnSpc>
                <a:spcPct val="100000"/>
              </a:lnSpc>
            </a:pPr>
            <a:r>
              <a:rPr lang="en-US" dirty="0" smtClean="0"/>
              <a:t>Developer productivity</a:t>
            </a:r>
          </a:p>
          <a:p>
            <a:pPr lvl="2">
              <a:lnSpc>
                <a:spcPct val="100000"/>
              </a:lnSpc>
            </a:pPr>
            <a:r>
              <a:rPr lang="en-US" dirty="0" smtClean="0"/>
              <a:t>Writing less code</a:t>
            </a:r>
          </a:p>
          <a:p>
            <a:pPr lvl="1">
              <a:lnSpc>
                <a:spcPct val="100000"/>
              </a:lnSpc>
            </a:pPr>
            <a:r>
              <a:rPr lang="da-DK" dirty="0" smtClean="0"/>
              <a:t>Abstract from differences between object and relational world</a:t>
            </a:r>
          </a:p>
          <a:p>
            <a:pPr lvl="2">
              <a:lnSpc>
                <a:spcPct val="100000"/>
              </a:lnSpc>
            </a:pPr>
            <a:r>
              <a:rPr lang="da-DK" dirty="0" smtClean="0"/>
              <a:t>Complexity hidden within ORM</a:t>
            </a:r>
          </a:p>
          <a:p>
            <a:pPr lvl="1">
              <a:lnSpc>
                <a:spcPct val="100000"/>
              </a:lnSpc>
            </a:pPr>
            <a:r>
              <a:rPr lang="en-US" dirty="0" smtClean="0"/>
              <a:t>Manageability of the CRUD operations for complex relationships</a:t>
            </a:r>
          </a:p>
          <a:p>
            <a:pPr lvl="1">
              <a:lnSpc>
                <a:spcPct val="100000"/>
              </a:lnSpc>
            </a:pPr>
            <a:r>
              <a:rPr lang="en-US" dirty="0" smtClean="0"/>
              <a:t>Easier maintainability</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spTree>
    <p:extLst>
      <p:ext uri="{BB962C8B-B14F-4D97-AF65-F5344CB8AC3E}">
        <p14:creationId xmlns:p14="http://schemas.microsoft.com/office/powerpoint/2010/main" val="37755385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t>Programming Against a Model</a:t>
            </a:r>
            <a:endParaRPr lang="he-IL" dirty="0"/>
          </a:p>
        </p:txBody>
      </p:sp>
      <p:sp>
        <p:nvSpPr>
          <p:cNvPr id="23555" name="Content Placeholder 2"/>
          <p:cNvSpPr>
            <a:spLocks noGrp="1"/>
          </p:cNvSpPr>
          <p:nvPr>
            <p:ph idx="1"/>
          </p:nvPr>
        </p:nvSpPr>
        <p:spPr/>
        <p:txBody>
          <a:bodyPr/>
          <a:lstStyle/>
          <a:p>
            <a:pPr eaLnBrk="1" hangingPunct="1"/>
            <a:r>
              <a:rPr lang="en-US" dirty="0" smtClean="0"/>
              <a:t>EF uses a model called an </a:t>
            </a:r>
            <a:r>
              <a:rPr lang="en-US" dirty="0" smtClean="0">
                <a:solidFill>
                  <a:srgbClr val="FFC000"/>
                </a:solidFill>
              </a:rPr>
              <a:t>E</a:t>
            </a:r>
            <a:r>
              <a:rPr lang="en-US" dirty="0" smtClean="0"/>
              <a:t>ntity </a:t>
            </a:r>
            <a:r>
              <a:rPr lang="en-US" dirty="0" smtClean="0">
                <a:solidFill>
                  <a:srgbClr val="FFC000"/>
                </a:solidFill>
              </a:rPr>
              <a:t>D</a:t>
            </a:r>
            <a:r>
              <a:rPr lang="en-US" dirty="0" smtClean="0"/>
              <a:t>ata </a:t>
            </a:r>
            <a:r>
              <a:rPr lang="en-US" dirty="0" smtClean="0">
                <a:solidFill>
                  <a:srgbClr val="FFC000"/>
                </a:solidFill>
              </a:rPr>
              <a:t>M</a:t>
            </a:r>
            <a:r>
              <a:rPr lang="en-US" dirty="0" smtClean="0"/>
              <a:t>odel (EDM)</a:t>
            </a:r>
          </a:p>
          <a:p>
            <a:pPr eaLnBrk="1" hangingPunct="1"/>
            <a:r>
              <a:rPr lang="en-US" dirty="0" smtClean="0"/>
              <a:t>EDM is a client-side data model</a:t>
            </a:r>
          </a:p>
          <a:p>
            <a:pPr eaLnBrk="1" hangingPunct="1"/>
            <a:r>
              <a:rPr lang="en-US" dirty="0" smtClean="0"/>
              <a:t>EDM is an abstraction layer on top of the data storage </a:t>
            </a:r>
          </a:p>
          <a:p>
            <a:pPr eaLnBrk="1" hangingPunct="1"/>
            <a:r>
              <a:rPr lang="en-US" dirty="0" smtClean="0"/>
              <a:t>Remove the pain of</a:t>
            </a:r>
          </a:p>
          <a:p>
            <a:pPr lvl="1" eaLnBrk="1" hangingPunct="1"/>
            <a:r>
              <a:rPr lang="en-US" dirty="0" smtClean="0"/>
              <a:t>Interacting with the data storage</a:t>
            </a:r>
          </a:p>
          <a:p>
            <a:pPr lvl="1" eaLnBrk="1" hangingPunct="1"/>
            <a:r>
              <a:rPr lang="en-US" dirty="0" smtClean="0"/>
              <a:t>Translating the data into objects</a:t>
            </a:r>
            <a:endParaRPr lang="he-IL" dirty="0" smtClean="0"/>
          </a:p>
          <a:p>
            <a:pPr eaLnBrk="1" hangingPunct="1"/>
            <a:endParaRPr lang="he-IL" dirty="0" smtClean="0"/>
          </a:p>
        </p:txBody>
      </p:sp>
      <p:sp>
        <p:nvSpPr>
          <p:cNvPr id="4" name="Slide Number Placeholder 3"/>
          <p:cNvSpPr>
            <a:spLocks noGrp="1"/>
          </p:cNvSpPr>
          <p:nvPr>
            <p:ph type="sldNum" sz="quarter" idx="12"/>
          </p:nvPr>
        </p:nvSpPr>
        <p:spPr/>
        <p:txBody>
          <a:bodyPr/>
          <a:lstStyle/>
          <a:p>
            <a:fld id="{F7AB382F-E9E6-CE49-B414-1E064FB7F064}" type="slidenum">
              <a:rPr lang="da-DK" smtClean="0"/>
              <a:t>7</a:t>
            </a:fld>
            <a:endParaRPr lang="da-DK"/>
          </a:p>
        </p:txBody>
      </p:sp>
    </p:spTree>
    <p:extLst>
      <p:ext uri="{BB962C8B-B14F-4D97-AF65-F5344CB8AC3E}">
        <p14:creationId xmlns:p14="http://schemas.microsoft.com/office/powerpoint/2010/main" val="2259752950"/>
      </p:ext>
    </p:extLst>
  </p:cSld>
  <p:clrMapOvr>
    <a:masterClrMapping/>
  </p:clrMapOvr>
  <p:transition>
    <p:strips dir="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e-CH" dirty="0" smtClean="0"/>
              <a:t>Entity Framework in a Nutshell</a:t>
            </a:r>
            <a:endParaRPr lang="en-US" dirty="0"/>
          </a:p>
        </p:txBody>
      </p:sp>
      <p:sp>
        <p:nvSpPr>
          <p:cNvPr id="2" name="Content Placeholder 1"/>
          <p:cNvSpPr>
            <a:spLocks noGrp="1"/>
          </p:cNvSpPr>
          <p:nvPr>
            <p:ph idx="1"/>
          </p:nvPr>
        </p:nvSpPr>
        <p:spPr>
          <a:xfrm>
            <a:off x="274087" y="1769642"/>
            <a:ext cx="7886700" cy="4351338"/>
          </a:xfrm>
        </p:spPr>
        <p:txBody>
          <a:bodyPr>
            <a:normAutofit lnSpcReduction="10000"/>
          </a:bodyPr>
          <a:lstStyle/>
          <a:p>
            <a:pPr lvl="1"/>
            <a:r>
              <a:rPr lang="en-US" dirty="0" smtClean="0"/>
              <a:t>Goal: Simple and seamless </a:t>
            </a:r>
            <a:r>
              <a:rPr lang="en-US" dirty="0"/>
              <a:t>data access for the .NET </a:t>
            </a:r>
            <a:r>
              <a:rPr lang="en-US" dirty="0" smtClean="0"/>
              <a:t>platform</a:t>
            </a:r>
          </a:p>
          <a:p>
            <a:pPr lvl="2"/>
            <a:r>
              <a:rPr lang="en-US" dirty="0" smtClean="0"/>
              <a:t>Better layering</a:t>
            </a:r>
          </a:p>
          <a:p>
            <a:pPr lvl="2"/>
            <a:r>
              <a:rPr lang="en-US" dirty="0" smtClean="0"/>
              <a:t>Better </a:t>
            </a:r>
            <a:r>
              <a:rPr lang="en-US" dirty="0"/>
              <a:t>re-use of existing knowledge and </a:t>
            </a:r>
            <a:r>
              <a:rPr lang="en-US" dirty="0" smtClean="0"/>
              <a:t>assets</a:t>
            </a:r>
          </a:p>
          <a:p>
            <a:pPr lvl="1"/>
            <a:r>
              <a:rPr lang="en-US" dirty="0"/>
              <a:t>EDM – Entity Data Model</a:t>
            </a:r>
          </a:p>
          <a:p>
            <a:pPr lvl="2"/>
            <a:r>
              <a:rPr lang="en-US" dirty="0"/>
              <a:t>An abstract model for defining entities and relationships</a:t>
            </a:r>
          </a:p>
          <a:p>
            <a:pPr lvl="2"/>
            <a:r>
              <a:rPr lang="en-US" dirty="0" smtClean="0"/>
              <a:t>Includes </a:t>
            </a:r>
            <a:r>
              <a:rPr lang="en-US" dirty="0"/>
              <a:t>schema and mapping</a:t>
            </a:r>
          </a:p>
          <a:p>
            <a:pPr lvl="3"/>
            <a:r>
              <a:rPr lang="en-US" dirty="0"/>
              <a:t>Store Schema Definition (SSDL)</a:t>
            </a:r>
          </a:p>
          <a:p>
            <a:pPr lvl="3"/>
            <a:r>
              <a:rPr lang="en-US" dirty="0"/>
              <a:t>Conceptual Schema Definition (CSDL)</a:t>
            </a:r>
          </a:p>
          <a:p>
            <a:pPr lvl="3"/>
            <a:r>
              <a:rPr lang="en-US" dirty="0"/>
              <a:t>Mapping Schema between the two (MSL)</a:t>
            </a:r>
          </a:p>
          <a:p>
            <a:pPr lvl="1"/>
            <a:r>
              <a:rPr lang="en-US" dirty="0"/>
              <a:t>Entity Framework</a:t>
            </a:r>
          </a:p>
          <a:p>
            <a:pPr lvl="2"/>
            <a:r>
              <a:rPr lang="en-US" dirty="0"/>
              <a:t>An implementation of EDM and an ORM layer on top</a:t>
            </a:r>
          </a:p>
          <a:p>
            <a:pPr lvl="2"/>
            <a:r>
              <a:rPr lang="en-US" dirty="0"/>
              <a:t>A framework for using entities over </a:t>
            </a:r>
            <a:r>
              <a:rPr lang="en-US" dirty="0" smtClean="0"/>
              <a:t>data</a:t>
            </a:r>
            <a:endParaRPr lang="en-US" dirty="0"/>
          </a:p>
        </p:txBody>
      </p:sp>
      <p:sp>
        <p:nvSpPr>
          <p:cNvPr id="4" name="Slide Number Placeholder 3"/>
          <p:cNvSpPr>
            <a:spLocks noGrp="1"/>
          </p:cNvSpPr>
          <p:nvPr>
            <p:ph type="sldNum" sz="quarter" idx="12"/>
          </p:nvPr>
        </p:nvSpPr>
        <p:spPr>
          <a:xfrm>
            <a:off x="8250726" y="6347672"/>
            <a:ext cx="609794" cy="365125"/>
          </a:xfrm>
        </p:spPr>
        <p:txBody>
          <a:bodyPr/>
          <a:lstStyle/>
          <a:p>
            <a:fld id="{F7AB382F-E9E6-CE49-B414-1E064FB7F064}" type="slidenum">
              <a:rPr lang="da-DK" smtClean="0"/>
              <a:t>8</a:t>
            </a:fld>
            <a:endParaRPr lang="da-DK"/>
          </a:p>
        </p:txBody>
      </p:sp>
    </p:spTree>
    <p:extLst>
      <p:ext uri="{BB962C8B-B14F-4D97-AF65-F5344CB8AC3E}">
        <p14:creationId xmlns:p14="http://schemas.microsoft.com/office/powerpoint/2010/main" val="216133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500"/>
                                        <p:tgtEl>
                                          <p:spTgt spid="2">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4" end="4"/>
                                            </p:txEl>
                                          </p:spTgt>
                                        </p:tgtEl>
                                        <p:attrNameLst>
                                          <p:attrName>style.visibility</p:attrName>
                                        </p:attrNameLst>
                                      </p:cBhvr>
                                      <p:to>
                                        <p:strVal val="visible"/>
                                      </p:to>
                                    </p:set>
                                    <p:animEffect transition="in" filter="fade">
                                      <p:cBhvr>
                                        <p:cTn id="10" dur="500"/>
                                        <p:tgtEl>
                                          <p:spTgt spid="2">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animEffect transition="in" filter="fade">
                                      <p:cBhvr>
                                        <p:cTn id="13" dur="500"/>
                                        <p:tgtEl>
                                          <p:spTgt spid="2">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6" end="6"/>
                                            </p:txEl>
                                          </p:spTgt>
                                        </p:tgtEl>
                                        <p:attrNameLst>
                                          <p:attrName>style.visibility</p:attrName>
                                        </p:attrNameLst>
                                      </p:cBhvr>
                                      <p:to>
                                        <p:strVal val="visible"/>
                                      </p:to>
                                    </p:set>
                                    <p:animEffect transition="in" filter="fade">
                                      <p:cBhvr>
                                        <p:cTn id="16" dur="500"/>
                                        <p:tgtEl>
                                          <p:spTgt spid="2">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animEffect transition="in" filter="fade">
                                      <p:cBhvr>
                                        <p:cTn id="19" dur="500"/>
                                        <p:tgtEl>
                                          <p:spTgt spid="2">
                                            <p:txEl>
                                              <p:pRg st="7" end="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
                                            <p:txEl>
                                              <p:pRg st="8" end="8"/>
                                            </p:txEl>
                                          </p:spTgt>
                                        </p:tgtEl>
                                        <p:attrNameLst>
                                          <p:attrName>style.visibility</p:attrName>
                                        </p:attrNameLst>
                                      </p:cBhvr>
                                      <p:to>
                                        <p:strVal val="visible"/>
                                      </p:to>
                                    </p:set>
                                    <p:animEffect transition="in" filter="fade">
                                      <p:cBhvr>
                                        <p:cTn id="22" dur="500"/>
                                        <p:tgtEl>
                                          <p:spTgt spid="2">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animEffect transition="in" filter="fade">
                                      <p:cBhvr>
                                        <p:cTn id="27" dur="500"/>
                                        <p:tgtEl>
                                          <p:spTgt spid="2">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
                                            <p:txEl>
                                              <p:pRg st="10" end="10"/>
                                            </p:txEl>
                                          </p:spTgt>
                                        </p:tgtEl>
                                        <p:attrNameLst>
                                          <p:attrName>style.visibility</p:attrName>
                                        </p:attrNameLst>
                                      </p:cBhvr>
                                      <p:to>
                                        <p:strVal val="visible"/>
                                      </p:to>
                                    </p:set>
                                    <p:animEffect transition="in" filter="fade">
                                      <p:cBhvr>
                                        <p:cTn id="30" dur="500"/>
                                        <p:tgtEl>
                                          <p:spTgt spid="2">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
                                            <p:txEl>
                                              <p:pRg st="11" end="11"/>
                                            </p:txEl>
                                          </p:spTgt>
                                        </p:tgtEl>
                                        <p:attrNameLst>
                                          <p:attrName>style.visibility</p:attrName>
                                        </p:attrNameLst>
                                      </p:cBhvr>
                                      <p:to>
                                        <p:strVal val="visible"/>
                                      </p:to>
                                    </p:set>
                                    <p:animEffect transition="in" filter="fade">
                                      <p:cBhvr>
                                        <p:cTn id="33"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Data Store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Entity Framework has no knowledge of the database that stores the data</a:t>
            </a:r>
          </a:p>
          <a:p>
            <a:r>
              <a:rPr lang="en-US" dirty="0" smtClean="0"/>
              <a:t>It connects and interacts with the database through a provider that is usually declared in the configuration file</a:t>
            </a:r>
          </a:p>
          <a:p>
            <a:r>
              <a:rPr lang="da-DK" dirty="0" smtClean="0"/>
              <a:t>As in ADO.NET the providers are supplied by the dbms vendors</a:t>
            </a:r>
          </a:p>
          <a:p>
            <a:r>
              <a:rPr lang="da-DK" dirty="0" smtClean="0"/>
              <a:t>Some supported dbms’es:</a:t>
            </a:r>
          </a:p>
          <a:p>
            <a:pPr lvl="1"/>
            <a:r>
              <a:rPr lang="da-DK" dirty="0" smtClean="0"/>
              <a:t>SQLServer ;-)</a:t>
            </a:r>
          </a:p>
          <a:p>
            <a:pPr lvl="1"/>
            <a:r>
              <a:rPr lang="da-DK" dirty="0" smtClean="0"/>
              <a:t>Oracle</a:t>
            </a:r>
          </a:p>
          <a:p>
            <a:pPr lvl="1"/>
            <a:r>
              <a:rPr lang="da-DK" dirty="0" smtClean="0"/>
              <a:t>MySQL</a:t>
            </a:r>
          </a:p>
          <a:p>
            <a:pPr lvl="1"/>
            <a:r>
              <a:rPr lang="da-DK" dirty="0" smtClean="0"/>
              <a:t>postgreSQL</a:t>
            </a:r>
          </a:p>
          <a:p>
            <a:pPr lvl="1"/>
            <a:r>
              <a:rPr lang="da-DK" dirty="0" smtClean="0"/>
              <a:t>db2</a:t>
            </a:r>
          </a:p>
          <a:p>
            <a:pPr lvl="1"/>
            <a:r>
              <a:rPr lang="da-DK" dirty="0" smtClean="0"/>
              <a:t>... </a:t>
            </a:r>
            <a:endParaRPr lang="en-US" dirty="0"/>
          </a:p>
        </p:txBody>
      </p:sp>
      <p:sp>
        <p:nvSpPr>
          <p:cNvPr id="4" name="Slide Number Placeholder 3"/>
          <p:cNvSpPr>
            <a:spLocks noGrp="1"/>
          </p:cNvSpPr>
          <p:nvPr>
            <p:ph type="sldNum" sz="quarter" idx="12"/>
          </p:nvPr>
        </p:nvSpPr>
        <p:spPr/>
        <p:txBody>
          <a:bodyPr/>
          <a:lstStyle/>
          <a:p>
            <a:fld id="{F7AB382F-E9E6-CE49-B414-1E064FB7F064}" type="slidenum">
              <a:rPr lang="da-DK" smtClean="0"/>
              <a:t>9</a:t>
            </a:fld>
            <a:endParaRPr lang="da-DK"/>
          </a:p>
        </p:txBody>
      </p:sp>
    </p:spTree>
    <p:extLst>
      <p:ext uri="{BB962C8B-B14F-4D97-AF65-F5344CB8AC3E}">
        <p14:creationId xmlns:p14="http://schemas.microsoft.com/office/powerpoint/2010/main" val="314356717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235</TotalTime>
  <Words>1371</Words>
  <Application>Microsoft Office PowerPoint</Application>
  <PresentationFormat>On-screen Show (4:3)</PresentationFormat>
  <Paragraphs>258</Paragraphs>
  <Slides>25</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ＭＳ Ｐゴシック</vt:lpstr>
      <vt:lpstr>Arial</vt:lpstr>
      <vt:lpstr>Calibri</vt:lpstr>
      <vt:lpstr>Calibri Light</vt:lpstr>
      <vt:lpstr>Consolas</vt:lpstr>
      <vt:lpstr>Segoe</vt:lpstr>
      <vt:lpstr>Segoe UI</vt:lpstr>
      <vt:lpstr>Times New Roman</vt:lpstr>
      <vt:lpstr>Office Theme</vt:lpstr>
      <vt:lpstr>Entity Framework</vt:lpstr>
      <vt:lpstr>Overview</vt:lpstr>
      <vt:lpstr>What is EF?</vt:lpstr>
      <vt:lpstr>ORM Frameworks in .NET</vt:lpstr>
      <vt:lpstr>Entity Framework is also a ORM</vt:lpstr>
      <vt:lpstr>ORM Advantages</vt:lpstr>
      <vt:lpstr>Programming Against a Model</vt:lpstr>
      <vt:lpstr>Entity Framework in a Nutshell</vt:lpstr>
      <vt:lpstr>Data Store</vt:lpstr>
      <vt:lpstr>Getting Started</vt:lpstr>
      <vt:lpstr>Developer Workflows</vt:lpstr>
      <vt:lpstr>How to get it</vt:lpstr>
      <vt:lpstr>Versions</vt:lpstr>
      <vt:lpstr>EF5 Features</vt:lpstr>
      <vt:lpstr>NEW IN EF6</vt:lpstr>
      <vt:lpstr>EF6 Features</vt:lpstr>
      <vt:lpstr>EF6 Features</vt:lpstr>
      <vt:lpstr>EF6 Features</vt:lpstr>
      <vt:lpstr>Approaches to ORM</vt:lpstr>
      <vt:lpstr>Entity Framework Features</vt:lpstr>
      <vt:lpstr>Entity Framework Lifecycle</vt:lpstr>
      <vt:lpstr>LINQ Components</vt:lpstr>
      <vt:lpstr>LINQ Components</vt:lpstr>
      <vt:lpstr>LINQ to Entity Files</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Heydt</dc:creator>
  <cp:lastModifiedBy>Michael Heydt</cp:lastModifiedBy>
  <cp:revision>13</cp:revision>
  <dcterms:created xsi:type="dcterms:W3CDTF">2015-01-22T00:22:08Z</dcterms:created>
  <dcterms:modified xsi:type="dcterms:W3CDTF">2015-02-03T16:17:44Z</dcterms:modified>
</cp:coreProperties>
</file>