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2" r:id="rId3"/>
    <p:sldId id="263" r:id="rId4"/>
    <p:sldId id="277" r:id="rId5"/>
    <p:sldId id="278" r:id="rId6"/>
    <p:sldId id="306" r:id="rId7"/>
    <p:sldId id="303" r:id="rId8"/>
    <p:sldId id="304" r:id="rId9"/>
    <p:sldId id="314" r:id="rId10"/>
    <p:sldId id="305" r:id="rId11"/>
    <p:sldId id="279" r:id="rId12"/>
    <p:sldId id="298" r:id="rId13"/>
    <p:sldId id="299" r:id="rId14"/>
    <p:sldId id="281" r:id="rId15"/>
    <p:sldId id="315" r:id="rId16"/>
    <p:sldId id="280" r:id="rId17"/>
    <p:sldId id="300" r:id="rId18"/>
    <p:sldId id="290" r:id="rId19"/>
    <p:sldId id="291" r:id="rId20"/>
    <p:sldId id="294" r:id="rId21"/>
    <p:sldId id="295" r:id="rId22"/>
    <p:sldId id="282" r:id="rId23"/>
    <p:sldId id="308" r:id="rId24"/>
    <p:sldId id="307" r:id="rId25"/>
    <p:sldId id="309" r:id="rId26"/>
    <p:sldId id="310" r:id="rId27"/>
    <p:sldId id="312" r:id="rId28"/>
    <p:sldId id="316" r:id="rId29"/>
    <p:sldId id="296" r:id="rId30"/>
    <p:sldId id="289" r:id="rId31"/>
    <p:sldId id="31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bject-oriented_programm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smtClean="0"/>
              <a:t>–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between services and Endpoints is described by message patterns</a:t>
            </a:r>
          </a:p>
          <a:p>
            <a:pPr lvl="1"/>
            <a:r>
              <a:rPr lang="en-US" dirty="0"/>
              <a:t>Durable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Unidirectional – non-blocking</a:t>
            </a:r>
          </a:p>
          <a:p>
            <a:pPr lvl="1"/>
            <a:r>
              <a:rPr lang="en-US" dirty="0"/>
              <a:t>Less coupling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NServiceBus</a:t>
            </a:r>
            <a:r>
              <a:rPr lang="en-US" dirty="0"/>
              <a:t> provides several messaging patterns out of the box, but allows for the composition and/or creation of new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I can’t believe…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took me this long to mention…</a:t>
            </a:r>
          </a:p>
          <a:p>
            <a:pPr lvl="1"/>
            <a:r>
              <a:rPr lang="en-US" dirty="0"/>
              <a:t>Command Query Separation</a:t>
            </a:r>
          </a:p>
          <a:p>
            <a:pPr lvl="1"/>
            <a:r>
              <a:rPr lang="en-US" dirty="0" smtClean="0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94604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Query Responsibility Segregation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2851397" cy="310093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Commands should be sent separately than requests for data</a:t>
            </a:r>
          </a:p>
          <a:p>
            <a:r>
              <a:rPr lang="en-US" dirty="0" smtClean="0"/>
              <a:t>Each can be on its own channel and routed to different places</a:t>
            </a:r>
          </a:p>
          <a:p>
            <a:r>
              <a:rPr lang="en-US" dirty="0" smtClean="0"/>
              <a:t>Commands can </a:t>
            </a:r>
            <a:r>
              <a:rPr lang="en-US" dirty="0" err="1" smtClean="0"/>
              <a:t>scaleout</a:t>
            </a:r>
            <a:r>
              <a:rPr lang="en-US" dirty="0" smtClean="0"/>
              <a:t> with CPUs</a:t>
            </a:r>
          </a:p>
          <a:p>
            <a:r>
              <a:rPr lang="en-US" dirty="0" smtClean="0"/>
              <a:t>Data requests route to caching servers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8324" y="5759032"/>
            <a:ext cx="404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http://martinfowler.com/bliki/CQRS.html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14" y="1616044"/>
            <a:ext cx="5305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 behaves asynchronously</a:t>
            </a:r>
          </a:p>
          <a:p>
            <a:r>
              <a:rPr lang="en-US" dirty="0" smtClean="0"/>
              <a:t>Commands are issued to backend services and simply acknowledged.</a:t>
            </a:r>
          </a:p>
          <a:p>
            <a:r>
              <a:rPr lang="en-US" dirty="0" smtClean="0"/>
              <a:t>Requests for data also</a:t>
            </a:r>
          </a:p>
          <a:p>
            <a:r>
              <a:rPr lang="en-US" dirty="0" smtClean="0"/>
              <a:t>Replies come back in later and are correlated with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CQRS: Command Query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adopt one pattern….</a:t>
            </a:r>
          </a:p>
          <a:p>
            <a:pPr lvl="1"/>
            <a:r>
              <a:rPr lang="en-US" dirty="0" smtClean="0"/>
              <a:t>This is one I recommend to be that one</a:t>
            </a:r>
          </a:p>
          <a:p>
            <a:pPr lvl="1"/>
            <a:r>
              <a:rPr lang="en-US" dirty="0" smtClean="0"/>
              <a:t>Nothing will help you more with scalability</a:t>
            </a:r>
          </a:p>
          <a:p>
            <a:pPr lvl="1"/>
            <a:endParaRPr lang="en-US" dirty="0"/>
          </a:p>
          <a:p>
            <a:r>
              <a:rPr lang="en-US" dirty="0" smtClean="0"/>
              <a:t>It is an asynchronous messaging state of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5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Crux of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asynchronous commands, the focus shifts from trying to guarantee consistency that was impossible in the first place to ensuring that the commands do eventually succeed through automatic retries. </a:t>
            </a:r>
          </a:p>
        </p:txBody>
      </p:sp>
    </p:spTree>
    <p:extLst>
      <p:ext uri="{BB962C8B-B14F-4D97-AF65-F5344CB8AC3E}">
        <p14:creationId xmlns:p14="http://schemas.microsoft.com/office/powerpoint/2010/main" val="291624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Object-oriented programming"/>
              </a:rPr>
              <a:t>object-oriented programming</a:t>
            </a:r>
            <a:r>
              <a:rPr lang="en-US" dirty="0"/>
              <a:t>, the </a:t>
            </a:r>
            <a:r>
              <a:rPr lang="en-US" b="1" dirty="0"/>
              <a:t>single responsibility principle</a:t>
            </a:r>
            <a:r>
              <a:rPr lang="en-US" dirty="0"/>
              <a:t> states that every class should have a single responsibility, and that responsibility should be entirely encapsulated by the class. All its services should be narrowly aligned with that responsibility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SOA, this means each service does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Single Responsibility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attach services to a bus</a:t>
            </a:r>
          </a:p>
          <a:p>
            <a:r>
              <a:rPr lang="en-US" dirty="0" smtClean="0"/>
              <a:t>Scale them out</a:t>
            </a:r>
          </a:p>
          <a:p>
            <a:r>
              <a:rPr lang="en-US" dirty="0" smtClean="0"/>
              <a:t>Replace them with other implementations as needed</a:t>
            </a:r>
          </a:p>
          <a:p>
            <a:endParaRPr lang="en-US" dirty="0"/>
          </a:p>
          <a:p>
            <a:r>
              <a:rPr lang="en-US" dirty="0" smtClean="0"/>
              <a:t>If your apps adopt this, then you can massively 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9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</a:t>
            </a:r>
            <a:r>
              <a:rPr lang="en-US" dirty="0" smtClean="0"/>
              <a:t> Bus is Not 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940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a bus</a:t>
            </a:r>
          </a:p>
          <a:p>
            <a:r>
              <a:rPr lang="en-US" dirty="0" smtClean="0"/>
              <a:t>All it does is:</a:t>
            </a:r>
          </a:p>
          <a:p>
            <a:pPr lvl="1"/>
            <a:r>
              <a:rPr lang="en-US" dirty="0" smtClean="0"/>
              <a:t>Receive messages</a:t>
            </a:r>
          </a:p>
          <a:p>
            <a:pPr lvl="1"/>
            <a:r>
              <a:rPr lang="en-US" dirty="0" smtClean="0"/>
              <a:t>Reliable store them</a:t>
            </a:r>
          </a:p>
          <a:p>
            <a:pPr lvl="1"/>
            <a:r>
              <a:rPr lang="en-US" dirty="0" smtClean="0"/>
              <a:t>Ensure delivery to an endpoint, or graceful fail-over</a:t>
            </a:r>
          </a:p>
          <a:p>
            <a:pPr lvl="1"/>
            <a:r>
              <a:rPr lang="en-US" dirty="0" smtClean="0"/>
              <a:t>Manage transactions across messages</a:t>
            </a:r>
          </a:p>
          <a:p>
            <a:r>
              <a:rPr lang="en-US" dirty="0" smtClean="0"/>
              <a:t>All actions are non-blocking /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Does not make decisions on routing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10" y="2021840"/>
            <a:ext cx="4478483" cy="31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2277"/>
            <a:ext cx="7559386" cy="2139885"/>
          </a:xfrm>
        </p:spPr>
        <p:txBody>
          <a:bodyPr>
            <a:normAutofit/>
          </a:bodyPr>
          <a:lstStyle/>
          <a:p>
            <a:r>
              <a:rPr lang="en-US" dirty="0" smtClean="0"/>
              <a:t>Makes decisions on routing</a:t>
            </a:r>
          </a:p>
          <a:p>
            <a:r>
              <a:rPr lang="en-US" dirty="0" smtClean="0"/>
              <a:t>Often is a central service</a:t>
            </a:r>
          </a:p>
          <a:p>
            <a:endParaRPr lang="en-US" dirty="0"/>
          </a:p>
          <a:p>
            <a:r>
              <a:rPr lang="en-US" dirty="0" smtClean="0"/>
              <a:t>IE: BizTalk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53" y="2801145"/>
            <a:ext cx="2953183" cy="25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NServiceBus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powerful, extensible framework that will help you to leverage the principles of </a:t>
            </a:r>
            <a:r>
              <a:rPr lang="en-US" b="1" dirty="0"/>
              <a:t>Service-oriented </a:t>
            </a:r>
            <a:r>
              <a:rPr lang="en-US" b="1" dirty="0" smtClean="0"/>
              <a:t>architecture </a:t>
            </a:r>
            <a:r>
              <a:rPr lang="en-US" dirty="0"/>
              <a:t>(</a:t>
            </a:r>
            <a:r>
              <a:rPr lang="en-US" b="1" dirty="0"/>
              <a:t>SOA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that will help you to leverage the principles of </a:t>
            </a:r>
            <a:r>
              <a:rPr lang="en-US" b="1" dirty="0"/>
              <a:t>Service-oriented architecture </a:t>
            </a:r>
            <a:r>
              <a:rPr lang="en-US" dirty="0"/>
              <a:t>(</a:t>
            </a:r>
            <a:r>
              <a:rPr lang="en-US" b="1" dirty="0"/>
              <a:t>SOA</a:t>
            </a:r>
            <a:r>
              <a:rPr lang="en-US" dirty="0"/>
              <a:t>) to create distributed systems that are more reliable, more extensible, more scalable, and easier to </a:t>
            </a:r>
            <a:r>
              <a:rPr lang="en-US" dirty="0" smtClean="0"/>
              <a:t>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2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NSB different form WCF?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Enforced resiliency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smtClean="0"/>
              <a:t>Long-running processes</a:t>
            </a:r>
          </a:p>
          <a:p>
            <a:pPr lvl="1"/>
            <a:r>
              <a:rPr lang="en-US" dirty="0" smtClean="0"/>
              <a:t>WCF integrates with WF but transaction and exception </a:t>
            </a:r>
            <a:r>
              <a:rPr lang="en-US" dirty="0"/>
              <a:t>b</a:t>
            </a:r>
            <a:r>
              <a:rPr lang="en-US" dirty="0" smtClean="0"/>
              <a:t>oundaries are not specified</a:t>
            </a:r>
          </a:p>
          <a:p>
            <a:pPr lvl="1"/>
            <a:r>
              <a:rPr lang="en-US" dirty="0" err="1" smtClean="0"/>
              <a:t>NServiceBus</a:t>
            </a:r>
            <a:r>
              <a:rPr lang="en-US" dirty="0" smtClean="0"/>
              <a:t> ensures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9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 from BizTalk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48623" cy="158259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Decentralized vs Centralized</a:t>
            </a:r>
          </a:p>
          <a:p>
            <a:r>
              <a:rPr lang="en-US" dirty="0" smtClean="0"/>
              <a:t>BizTalk pushes you to centralized logic and spaghetti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04" y="2385305"/>
            <a:ext cx="5179868" cy="3421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7266" y="6110030"/>
            <a:ext cx="842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http://download.microsoft.com/download/B/0/6/B0678433-88EA-44D4-8C4C-F4AA5DFC4C58/nServiceBus%20and%20BizTalk%20Server.docx</a:t>
            </a:r>
          </a:p>
        </p:txBody>
      </p:sp>
    </p:spTree>
    <p:extLst>
      <p:ext uri="{BB962C8B-B14F-4D97-AF65-F5344CB8AC3E}">
        <p14:creationId xmlns:p14="http://schemas.microsoft.com/office/powerpoint/2010/main" val="225011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is Deceptively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Senders and Receivers</a:t>
            </a:r>
          </a:p>
          <a:p>
            <a:r>
              <a:rPr lang="en-US" dirty="0" smtClean="0"/>
              <a:t>Each has a one or more message queue addresses</a:t>
            </a:r>
            <a:endParaRPr lang="en-US" dirty="0"/>
          </a:p>
          <a:p>
            <a:r>
              <a:rPr lang="en-US" dirty="0" smtClean="0"/>
              <a:t>Send messages to the “Bus”</a:t>
            </a:r>
          </a:p>
          <a:p>
            <a:r>
              <a:rPr lang="en-US" dirty="0" smtClean="0"/>
              <a:t>The Bus gets it there or gracefully lets you know it didn’t arrive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13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principles in NSB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Messaging:</a:t>
            </a:r>
          </a:p>
          <a:p>
            <a:pPr lvl="1"/>
            <a:r>
              <a:rPr lang="en-US" dirty="0" smtClean="0"/>
              <a:t>Store and forward</a:t>
            </a:r>
          </a:p>
          <a:p>
            <a:pPr lvl="1"/>
            <a:r>
              <a:rPr lang="en-US" dirty="0" smtClean="0"/>
              <a:t>Request / response</a:t>
            </a:r>
          </a:p>
          <a:p>
            <a:pPr lvl="1"/>
            <a:r>
              <a:rPr lang="en-US" dirty="0" smtClean="0"/>
              <a:t>Publish and subscribe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CQRS (there’s that term again)</a:t>
            </a:r>
          </a:p>
          <a:p>
            <a:endParaRPr lang="en-US" dirty="0"/>
          </a:p>
          <a:p>
            <a:r>
              <a:rPr lang="en-US" dirty="0" smtClean="0"/>
              <a:t>Services listen on endpoints</a:t>
            </a:r>
          </a:p>
          <a:p>
            <a:r>
              <a:rPr lang="en-US" dirty="0" smtClean="0"/>
              <a:t>Messages are sent to endpoints asynchronously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3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patterns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and forward</a:t>
            </a:r>
          </a:p>
          <a:p>
            <a:r>
              <a:rPr lang="en-US" dirty="0" smtClean="0"/>
              <a:t>Request / reply</a:t>
            </a:r>
          </a:p>
          <a:p>
            <a:r>
              <a:rPr lang="en-US" dirty="0" smtClean="0"/>
              <a:t>Pub /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and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26109" cy="4351338"/>
          </a:xfrm>
        </p:spPr>
        <p:txBody>
          <a:bodyPr/>
          <a:lstStyle/>
          <a:p>
            <a:r>
              <a:rPr lang="en-US" dirty="0" smtClean="0"/>
              <a:t>Client gives message to endpoint</a:t>
            </a:r>
          </a:p>
          <a:p>
            <a:r>
              <a:rPr lang="en-US" dirty="0" smtClean="0"/>
              <a:t>If the endpoint does not receive, client gets error</a:t>
            </a:r>
          </a:p>
          <a:p>
            <a:r>
              <a:rPr lang="en-US" dirty="0" smtClean="0"/>
              <a:t>From then on, the bus forwards it to the actual destination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30" y="1825625"/>
            <a:ext cx="2781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36860" cy="4351338"/>
          </a:xfrm>
        </p:spPr>
        <p:txBody>
          <a:bodyPr/>
          <a:lstStyle/>
          <a:p>
            <a:r>
              <a:rPr lang="en-US" dirty="0" smtClean="0"/>
              <a:t>Two one-way </a:t>
            </a:r>
            <a:r>
              <a:rPr lang="en-US" dirty="0" err="1" smtClean="0"/>
              <a:t>async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Client continues on and receives response later</a:t>
            </a:r>
          </a:p>
          <a:p>
            <a:r>
              <a:rPr lang="en-US" dirty="0" smtClean="0"/>
              <a:t>This is usually correlated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07" y="1776413"/>
            <a:ext cx="2800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8313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Clients subscribe to an endpoint</a:t>
            </a:r>
          </a:p>
          <a:p>
            <a:r>
              <a:rPr lang="en-US" dirty="0" smtClean="0"/>
              <a:t>A server sends a message to that endpoint</a:t>
            </a:r>
          </a:p>
          <a:p>
            <a:r>
              <a:rPr lang="en-US" dirty="0" smtClean="0"/>
              <a:t>All subscribed clients receive a copy of the message</a:t>
            </a:r>
          </a:p>
          <a:p>
            <a:r>
              <a:rPr lang="en-US" dirty="0" smtClean="0"/>
              <a:t>The message is then removed</a:t>
            </a:r>
          </a:p>
          <a:p>
            <a:r>
              <a:rPr lang="en-US" dirty="0" smtClean="0"/>
              <a:t>If no clients attached, the message goes away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38" y="1690689"/>
            <a:ext cx="2457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primary types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5893"/>
            <a:ext cx="7886700" cy="1241069"/>
          </a:xfrm>
        </p:spPr>
        <p:txBody>
          <a:bodyPr/>
          <a:lstStyle/>
          <a:p>
            <a:r>
              <a:rPr lang="en-US" dirty="0" smtClean="0"/>
              <a:t>All are empty interface and only used for convention based rule enforcement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86879" y="1690689"/>
          <a:ext cx="7256108" cy="302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8452"/>
                <a:gridCol w="5747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type for messages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logical owner</a:t>
                      </a:r>
                    </a:p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not be published</a:t>
                      </a:r>
                    </a:p>
                    <a:p>
                      <a:r>
                        <a:rPr lang="en-US" baseline="0" dirty="0" smtClean="0"/>
                        <a:t>Cannot be subscribed and unsubscribed</a:t>
                      </a:r>
                    </a:p>
                    <a:p>
                      <a:r>
                        <a:rPr lang="en-US" baseline="0" dirty="0" smtClean="0"/>
                        <a:t>Cannot implement </a:t>
                      </a:r>
                      <a:r>
                        <a:rPr lang="en-US" baseline="0" dirty="0" err="1" smtClean="0"/>
                        <a:t>IEvent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published</a:t>
                      </a:r>
                    </a:p>
                    <a:p>
                      <a:r>
                        <a:rPr lang="en-US" dirty="0" smtClean="0"/>
                        <a:t>Can be subscribed and unsubscribed to</a:t>
                      </a:r>
                    </a:p>
                    <a:p>
                      <a:r>
                        <a:rPr lang="en-US" dirty="0" smtClean="0"/>
                        <a:t>Cannot be send using </a:t>
                      </a:r>
                      <a:r>
                        <a:rPr lang="en-US" dirty="0" err="1" smtClean="0"/>
                        <a:t>Bus.Send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implement </a:t>
                      </a:r>
                      <a:r>
                        <a:rPr lang="en-US" baseline="0" dirty="0" err="1" smtClean="0"/>
                        <a:t>Icommand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Cannot be send using the Gateway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9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sent and received from endpoints</a:t>
            </a:r>
          </a:p>
          <a:p>
            <a:r>
              <a:rPr lang="en-US" dirty="0" smtClean="0"/>
              <a:t>Endpoints to an app are names</a:t>
            </a:r>
          </a:p>
          <a:p>
            <a:r>
              <a:rPr lang="en-US" dirty="0" smtClean="0"/>
              <a:t>Under the covers, </a:t>
            </a:r>
            <a:r>
              <a:rPr lang="en-US" dirty="0" err="1" smtClean="0"/>
              <a:t>NServiceBus</a:t>
            </a:r>
            <a:r>
              <a:rPr lang="en-US" dirty="0" smtClean="0"/>
              <a:t> maps endpoints to queues in MSMQ</a:t>
            </a:r>
          </a:p>
          <a:p>
            <a:r>
              <a:rPr lang="en-US" dirty="0" smtClean="0"/>
              <a:t>Messages are durable via MSMQ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SOA and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able to build systems that can easily scale </a:t>
            </a:r>
            <a:r>
              <a:rPr lang="en-US" dirty="0" smtClean="0"/>
              <a:t>out</a:t>
            </a:r>
          </a:p>
          <a:p>
            <a:r>
              <a:rPr lang="en-US" dirty="0"/>
              <a:t>R</a:t>
            </a:r>
            <a:r>
              <a:rPr lang="en-US" dirty="0" smtClean="0"/>
              <a:t>eliably </a:t>
            </a:r>
            <a:r>
              <a:rPr lang="en-US" dirty="0"/>
              <a:t>perform non-transactional </a:t>
            </a:r>
            <a:r>
              <a:rPr lang="en-US" dirty="0" smtClean="0"/>
              <a:t>tasks</a:t>
            </a:r>
          </a:p>
          <a:p>
            <a:r>
              <a:rPr lang="en-US" dirty="0"/>
              <a:t>E</a:t>
            </a:r>
            <a:r>
              <a:rPr lang="en-US" dirty="0" smtClean="0"/>
              <a:t>asily </a:t>
            </a:r>
            <a:r>
              <a:rPr lang="en-US" dirty="0"/>
              <a:t>start up long-running processes in an application server </a:t>
            </a:r>
            <a:r>
              <a:rPr lang="en-US" dirty="0" smtClean="0"/>
              <a:t>layer</a:t>
            </a:r>
          </a:p>
          <a:p>
            <a:r>
              <a:rPr lang="en-US" dirty="0"/>
              <a:t>U</a:t>
            </a:r>
            <a:r>
              <a:rPr lang="en-US" dirty="0" smtClean="0"/>
              <a:t>nravel </a:t>
            </a:r>
            <a:r>
              <a:rPr lang="en-US" dirty="0"/>
              <a:t>your spaghetti codebases into a logical system of commands, events, and handlers</a:t>
            </a:r>
          </a:p>
        </p:txBody>
      </p:sp>
    </p:spTree>
    <p:extLst>
      <p:ext uri="{BB962C8B-B14F-4D97-AF65-F5344CB8AC3E}">
        <p14:creationId xmlns:p14="http://schemas.microsoft.com/office/powerpoint/2010/main" val="2961490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transport is MSMQ</a:t>
            </a:r>
          </a:p>
          <a:p>
            <a:r>
              <a:rPr lang="en-US" dirty="0" smtClean="0"/>
              <a:t>Others can be swapped in:</a:t>
            </a:r>
          </a:p>
          <a:p>
            <a:pPr lvl="1"/>
            <a:r>
              <a:rPr lang="en-US" dirty="0" smtClean="0"/>
              <a:t>Raven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Raven currently is used only for state data in the server, not messages</a:t>
            </a:r>
          </a:p>
          <a:p>
            <a:pPr lvl="1"/>
            <a:r>
              <a:rPr lang="en-US" dirty="0" smtClean="0"/>
              <a:t>And this can be swapped out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6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persistence: state and messaging</a:t>
            </a:r>
          </a:p>
          <a:p>
            <a:r>
              <a:rPr lang="en-US" dirty="0" smtClean="0"/>
              <a:t>Messaging persistence is handled by the message transport</a:t>
            </a:r>
          </a:p>
          <a:p>
            <a:r>
              <a:rPr lang="en-US" dirty="0" smtClean="0"/>
              <a:t>State within a node is handled by configuration using any of the following:</a:t>
            </a:r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MSMQ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over a number of topics around patterns of SOA</a:t>
            </a:r>
          </a:p>
          <a:p>
            <a:pPr lvl="1"/>
            <a:r>
              <a:rPr lang="en-US" dirty="0" smtClean="0"/>
              <a:t>Loosely coupled</a:t>
            </a:r>
          </a:p>
          <a:p>
            <a:pPr lvl="1"/>
            <a:r>
              <a:rPr lang="en-US" dirty="0" smtClean="0"/>
              <a:t>CQRS</a:t>
            </a:r>
          </a:p>
          <a:p>
            <a:pPr lvl="1"/>
            <a:r>
              <a:rPr lang="en-US" dirty="0" smtClean="0"/>
              <a:t>Store/Forward, Request/Reply, Pub/Sub</a:t>
            </a:r>
          </a:p>
          <a:p>
            <a:r>
              <a:rPr lang="en-US" dirty="0" smtClean="0"/>
              <a:t>Introduced the problems of distributed software and how </a:t>
            </a:r>
            <a:r>
              <a:rPr lang="en-US" dirty="0" err="1" smtClean="0"/>
              <a:t>NServiceBus</a:t>
            </a:r>
            <a:r>
              <a:rPr lang="en-US" dirty="0" smtClean="0"/>
              <a:t> addresses those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405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a distributed bus and not a broker</a:t>
            </a:r>
          </a:p>
          <a:p>
            <a:r>
              <a:rPr lang="en-US" dirty="0" smtClean="0"/>
              <a:t>Messaging pub/sub </a:t>
            </a:r>
            <a:r>
              <a:rPr lang="en-US" dirty="0" err="1" smtClean="0"/>
              <a:t>async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Durable and transactional</a:t>
            </a:r>
          </a:p>
          <a:p>
            <a:r>
              <a:rPr lang="en-US" dirty="0" smtClean="0"/>
              <a:t>Has support for long running transactional flows of messages (sagas)</a:t>
            </a:r>
          </a:p>
          <a:p>
            <a:endParaRPr lang="en-US" dirty="0"/>
          </a:p>
          <a:p>
            <a:r>
              <a:rPr lang="en-US" dirty="0" smtClean="0"/>
              <a:t>And it’s fundamentally really simple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Honestly…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learn something from all these courses…</a:t>
            </a:r>
          </a:p>
          <a:p>
            <a:r>
              <a:rPr lang="en-US" dirty="0" smtClean="0"/>
              <a:t>It’s about:</a:t>
            </a:r>
          </a:p>
          <a:p>
            <a:pPr lvl="1"/>
            <a:r>
              <a:rPr lang="en-US" dirty="0" smtClean="0"/>
              <a:t>Decoupling</a:t>
            </a:r>
          </a:p>
          <a:p>
            <a:pPr lvl="1"/>
            <a:r>
              <a:rPr lang="en-US" dirty="0" smtClean="0"/>
              <a:t>Asynchrony</a:t>
            </a:r>
          </a:p>
          <a:p>
            <a:pPr lvl="1"/>
            <a:r>
              <a:rPr lang="en-US" dirty="0" smtClean="0"/>
              <a:t>Injection of services</a:t>
            </a:r>
          </a:p>
          <a:p>
            <a:pPr lvl="1"/>
            <a:endParaRPr lang="en-US" dirty="0"/>
          </a:p>
          <a:p>
            <a:r>
              <a:rPr lang="en-US" dirty="0" smtClean="0"/>
              <a:t>A bus lets you inject services into your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Systems are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93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locations</a:t>
            </a:r>
          </a:p>
          <a:p>
            <a:r>
              <a:rPr lang="en-US" dirty="0" smtClean="0"/>
              <a:t>Clustered for availability</a:t>
            </a:r>
          </a:p>
          <a:p>
            <a:r>
              <a:rPr lang="en-US" dirty="0" smtClean="0"/>
              <a:t>Horizontally scaled out</a:t>
            </a:r>
          </a:p>
          <a:p>
            <a:endParaRPr lang="en-US" dirty="0"/>
          </a:p>
          <a:p>
            <a:r>
              <a:rPr lang="en-US" dirty="0" smtClean="0"/>
              <a:t>Standard RPC models don’t work with this, because…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Latency isn’t a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Bandwidth isn’t a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secure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topology won’t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administrator will know what to 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Transport cost isn’t a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homogeneous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0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Platform</a:t>
            </a:r>
          </a:p>
          <a:p>
            <a:pPr lvl="1"/>
            <a:r>
              <a:rPr lang="en-US" dirty="0" smtClean="0"/>
              <a:t>Interoperability matters( Fallacy #8 )</a:t>
            </a:r>
          </a:p>
          <a:p>
            <a:pPr lvl="1"/>
            <a:r>
              <a:rPr lang="en-US" dirty="0" smtClean="0"/>
              <a:t>Proprietary vs. Standard protocols</a:t>
            </a:r>
          </a:p>
          <a:p>
            <a:pPr lvl="1"/>
            <a:r>
              <a:rPr lang="en-US" dirty="0" smtClean="0"/>
              <a:t>Schema &amp; Contract – XML</a:t>
            </a:r>
          </a:p>
          <a:p>
            <a:pPr lvl="1"/>
            <a:endParaRPr lang="en-US" dirty="0" smtClean="0"/>
          </a:p>
          <a:p>
            <a:r>
              <a:rPr lang="en-US" sz="2600" dirty="0"/>
              <a:t>Spatial</a:t>
            </a:r>
          </a:p>
          <a:p>
            <a:pPr lvl="1"/>
            <a:r>
              <a:rPr lang="en-US" dirty="0" smtClean="0"/>
              <a:t>Server A relies on Server B</a:t>
            </a:r>
          </a:p>
          <a:p>
            <a:pPr lvl="1"/>
            <a:r>
              <a:rPr lang="en-US" dirty="0" smtClean="0"/>
              <a:t>Can communication continue?</a:t>
            </a:r>
          </a:p>
          <a:p>
            <a:pPr lvl="1"/>
            <a:r>
              <a:rPr lang="en-US" dirty="0" smtClean="0"/>
              <a:t>Store &amp; Forward</a:t>
            </a:r>
          </a:p>
          <a:p>
            <a:pPr lvl="1"/>
            <a:endParaRPr lang="en-US" dirty="0" smtClean="0"/>
          </a:p>
          <a:p>
            <a:r>
              <a:rPr lang="en-US" sz="2600" dirty="0"/>
              <a:t>Temporal</a:t>
            </a:r>
          </a:p>
          <a:p>
            <a:pPr lvl="1"/>
            <a:r>
              <a:rPr lang="en-US" dirty="0" smtClean="0"/>
              <a:t>The processing of B affects that of A</a:t>
            </a:r>
          </a:p>
          <a:p>
            <a:pPr lvl="1"/>
            <a:r>
              <a:rPr lang="en-US" dirty="0" smtClean="0"/>
              <a:t>Request/Response</a:t>
            </a:r>
          </a:p>
          <a:p>
            <a:pPr lvl="1"/>
            <a:r>
              <a:rPr lang="en-US" dirty="0" smtClean="0"/>
              <a:t>Asynchronous Messaging</a:t>
            </a:r>
            <a:endParaRPr lang="en-US" dirty="0"/>
          </a:p>
        </p:txBody>
      </p:sp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44134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644134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eft-Right Arrow 6"/>
          <p:cNvSpPr/>
          <p:nvPr/>
        </p:nvSpPr>
        <p:spPr>
          <a:xfrm>
            <a:off x="6525883" y="2004537"/>
            <a:ext cx="990600" cy="191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73690" y="2789574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1180" y="27573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</a:t>
            </a:r>
            <a:endParaRPr lang="en-US" b="1" dirty="0"/>
          </a:p>
        </p:txBody>
      </p:sp>
      <p:pic>
        <p:nvPicPr>
          <p:cNvPr id="10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105400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5105400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eft-Right Arrow 11"/>
          <p:cNvSpPr/>
          <p:nvPr/>
        </p:nvSpPr>
        <p:spPr>
          <a:xfrm>
            <a:off x="6479157" y="5362786"/>
            <a:ext cx="990600" cy="5521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RPC</a:t>
            </a:r>
            <a:endParaRPr lang="en-US" b="1" dirty="0"/>
          </a:p>
        </p:txBody>
      </p:sp>
      <p:pic>
        <p:nvPicPr>
          <p:cNvPr id="1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6402" y="3352800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5202" y="3352800"/>
            <a:ext cx="838200" cy="11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-Right Arrow 14"/>
          <p:cNvSpPr/>
          <p:nvPr/>
        </p:nvSpPr>
        <p:spPr>
          <a:xfrm>
            <a:off x="6437285" y="3713203"/>
            <a:ext cx="990600" cy="191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7239000" y="3352800"/>
            <a:ext cx="1447800" cy="914400"/>
          </a:xfrm>
          <a:prstGeom prst="irregularSeal1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distributed system you can only have any two of the </a:t>
            </a:r>
            <a:r>
              <a:rPr lang="en-US" dirty="0" smtClean="0"/>
              <a:t>following: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b="1" dirty="0" smtClean="0"/>
              <a:t>Availability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/>
              <a:t>Partition </a:t>
            </a:r>
            <a:r>
              <a:rPr lang="en-US" b="1" dirty="0"/>
              <a:t>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3297</TotalTime>
  <Words>1014</Words>
  <Application>Microsoft Office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 to NServiceBus</vt:lpstr>
      <vt:lpstr>What is NServiceBus?</vt:lpstr>
      <vt:lpstr>Goals of SOA and NServiceBus</vt:lpstr>
      <vt:lpstr>Why NServiceBus</vt:lpstr>
      <vt:lpstr>And Honestly…</vt:lpstr>
      <vt:lpstr>Scalable Systems are Distributed</vt:lpstr>
      <vt:lpstr>Fallacies of Distributed Computing</vt:lpstr>
      <vt:lpstr>Coupling</vt:lpstr>
      <vt:lpstr>CAP Theorem</vt:lpstr>
      <vt:lpstr>Messages to the Rescue</vt:lpstr>
      <vt:lpstr>Now, I can’t believe…</vt:lpstr>
      <vt:lpstr>Command Query Responsibility Segregation</vt:lpstr>
      <vt:lpstr>With CQRS</vt:lpstr>
      <vt:lpstr>CQRS: Command Query Separation</vt:lpstr>
      <vt:lpstr>The Crux of the Point</vt:lpstr>
      <vt:lpstr>Single Responsibility</vt:lpstr>
      <vt:lpstr>With Single Responsibility Services</vt:lpstr>
      <vt:lpstr>Nservice Bus is Not a Broker</vt:lpstr>
      <vt:lpstr>A Broker</vt:lpstr>
      <vt:lpstr>How is NSB different form WCF?</vt:lpstr>
      <vt:lpstr>How is it different from BizTalk</vt:lpstr>
      <vt:lpstr>NServiceBus is Deceptively Simple</vt:lpstr>
      <vt:lpstr>Architectural principles in NSB</vt:lpstr>
      <vt:lpstr>Messaging patterns supported</vt:lpstr>
      <vt:lpstr>Store and Forward</vt:lpstr>
      <vt:lpstr>Request / response</vt:lpstr>
      <vt:lpstr>Pub / Sub</vt:lpstr>
      <vt:lpstr>Three primary types of messages</vt:lpstr>
      <vt:lpstr>Addressing</vt:lpstr>
      <vt:lpstr>Transports</vt:lpstr>
      <vt:lpstr>Persistence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37</cp:revision>
  <dcterms:created xsi:type="dcterms:W3CDTF">2015-01-02T19:52:45Z</dcterms:created>
  <dcterms:modified xsi:type="dcterms:W3CDTF">2015-02-04T17:46:22Z</dcterms:modified>
</cp:coreProperties>
</file>