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7" r:id="rId7"/>
    <p:sldId id="298" r:id="rId8"/>
    <p:sldId id="300" r:id="rId9"/>
    <p:sldId id="303" r:id="rId10"/>
    <p:sldId id="304" r:id="rId11"/>
    <p:sldId id="302" r:id="rId12"/>
    <p:sldId id="301" r:id="rId13"/>
    <p:sldId id="299" r:id="rId14"/>
    <p:sldId id="308" r:id="rId15"/>
    <p:sldId id="310" r:id="rId16"/>
    <p:sldId id="305" r:id="rId17"/>
    <p:sldId id="306" r:id="rId18"/>
    <p:sldId id="307" r:id="rId19"/>
    <p:sldId id="30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609C2-D7C6-4DB5-A622-59BEDE8782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79F619E-B444-44D8-8829-31B0D70F91EF}">
      <dgm:prSet phldrT="[Text]"/>
      <dgm:spPr/>
      <dgm:t>
        <a:bodyPr/>
        <a:lstStyle/>
        <a:p>
          <a:r>
            <a:rPr lang="en-US" dirty="0" smtClean="0"/>
            <a:t>Class Definition</a:t>
          </a:r>
          <a:endParaRPr lang="en-US" dirty="0"/>
        </a:p>
      </dgm:t>
    </dgm:pt>
    <dgm:pt modelId="{C3E22704-79F3-4A35-A3D7-6A557C9104FE}" type="parTrans" cxnId="{D29A7480-EB68-45CE-8EE7-1037AAE2AFA9}">
      <dgm:prSet/>
      <dgm:spPr/>
      <dgm:t>
        <a:bodyPr/>
        <a:lstStyle/>
        <a:p>
          <a:endParaRPr lang="en-US"/>
        </a:p>
      </dgm:t>
    </dgm:pt>
    <dgm:pt modelId="{5C4F5F30-7296-45F4-8070-09CDC518657D}" type="sibTrans" cxnId="{D29A7480-EB68-45CE-8EE7-1037AAE2AFA9}">
      <dgm:prSet/>
      <dgm:spPr/>
      <dgm:t>
        <a:bodyPr/>
        <a:lstStyle/>
        <a:p>
          <a:endParaRPr lang="en-US"/>
        </a:p>
      </dgm:t>
    </dgm:pt>
    <dgm:pt modelId="{5EEE6CD8-1C88-417D-A271-4E4A01F319D4}">
      <dgm:prSet phldrT="[Text]"/>
      <dgm:spPr/>
      <dgm:t>
        <a:bodyPr/>
        <a:lstStyle/>
        <a:p>
          <a:r>
            <a:rPr lang="en-US" dirty="0" smtClean="0"/>
            <a:t>Metadata Mapping</a:t>
          </a:r>
          <a:endParaRPr lang="en-US" dirty="0"/>
        </a:p>
      </dgm:t>
    </dgm:pt>
    <dgm:pt modelId="{FC55AD8E-2F20-42FA-83B3-93C09A5864FE}" type="parTrans" cxnId="{23BA0A16-B210-48F9-B2D6-C9BC31611AC3}">
      <dgm:prSet/>
      <dgm:spPr/>
      <dgm:t>
        <a:bodyPr/>
        <a:lstStyle/>
        <a:p>
          <a:endParaRPr lang="en-US"/>
        </a:p>
      </dgm:t>
    </dgm:pt>
    <dgm:pt modelId="{9115A059-04B2-4F0E-9931-7DA298A4A34E}" type="sibTrans" cxnId="{23BA0A16-B210-48F9-B2D6-C9BC31611AC3}">
      <dgm:prSet/>
      <dgm:spPr/>
      <dgm:t>
        <a:bodyPr/>
        <a:lstStyle/>
        <a:p>
          <a:endParaRPr lang="en-US"/>
        </a:p>
      </dgm:t>
    </dgm:pt>
    <dgm:pt modelId="{FC4CB41E-2A24-4E4D-A921-C75D974B5C57}">
      <dgm:prSet phldrT="[Text]"/>
      <dgm:spPr/>
      <dgm:t>
        <a:bodyPr/>
        <a:lstStyle/>
        <a:p>
          <a:r>
            <a:rPr lang="en-US" dirty="0" smtClean="0"/>
            <a:t>Database Schema</a:t>
          </a:r>
          <a:endParaRPr lang="en-US" dirty="0"/>
        </a:p>
      </dgm:t>
    </dgm:pt>
    <dgm:pt modelId="{A0E512ED-ACCB-45C8-9462-5662E3C8D65D}" type="parTrans" cxnId="{FF7FC6CF-CF0A-4ADF-9A08-9EEB793E1859}">
      <dgm:prSet/>
      <dgm:spPr/>
      <dgm:t>
        <a:bodyPr/>
        <a:lstStyle/>
        <a:p>
          <a:endParaRPr lang="en-US"/>
        </a:p>
      </dgm:t>
    </dgm:pt>
    <dgm:pt modelId="{3FAD86C2-B031-4F19-A133-43449C8CEE78}" type="sibTrans" cxnId="{FF7FC6CF-CF0A-4ADF-9A08-9EEB793E1859}">
      <dgm:prSet/>
      <dgm:spPr/>
      <dgm:t>
        <a:bodyPr/>
        <a:lstStyle/>
        <a:p>
          <a:endParaRPr lang="en-US"/>
        </a:p>
      </dgm:t>
    </dgm:pt>
    <dgm:pt modelId="{F39A8108-2BC4-4D40-9F5B-D58E1BE186EE}" type="pres">
      <dgm:prSet presAssocID="{578609C2-D7C6-4DB5-A622-59BEDE8782DC}" presName="Name0" presStyleCnt="0">
        <dgm:presLayoutVars>
          <dgm:dir/>
          <dgm:resizeHandles val="exact"/>
        </dgm:presLayoutVars>
      </dgm:prSet>
      <dgm:spPr/>
    </dgm:pt>
    <dgm:pt modelId="{71200E42-7FD2-4675-9ED0-46E7ADCF973C}" type="pres">
      <dgm:prSet presAssocID="{579F619E-B444-44D8-8829-31B0D70F91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88398-9147-4278-9BDE-76DFB17479C5}" type="pres">
      <dgm:prSet presAssocID="{5C4F5F30-7296-45F4-8070-09CDC518657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44C8CCC-5A66-4A7C-9C35-A1B448DADCE0}" type="pres">
      <dgm:prSet presAssocID="{5C4F5F30-7296-45F4-8070-09CDC518657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6DAB8A-DFD0-4DAD-8410-C548EC9CD8D1}" type="pres">
      <dgm:prSet presAssocID="{5EEE6CD8-1C88-417D-A271-4E4A01F319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12A97-70D8-4AF1-9F6D-8EFDA6C1DBE2}" type="pres">
      <dgm:prSet presAssocID="{9115A059-04B2-4F0E-9931-7DA298A4A34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556FCD1-DF1C-4E72-AFD0-91F88234B173}" type="pres">
      <dgm:prSet presAssocID="{9115A059-04B2-4F0E-9931-7DA298A4A34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6A5F267-200F-45CF-A34D-B74E3CB2F0C6}" type="pres">
      <dgm:prSet presAssocID="{FC4CB41E-2A24-4E4D-A921-C75D974B5C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22506-19D1-4B96-9275-C9F1B73F89A5}" type="presOf" srcId="{5C4F5F30-7296-45F4-8070-09CDC518657D}" destId="{644C8CCC-5A66-4A7C-9C35-A1B448DADCE0}" srcOrd="1" destOrd="0" presId="urn:microsoft.com/office/officeart/2005/8/layout/process1"/>
    <dgm:cxn modelId="{806BB441-B2F3-460C-941A-496D70CCBF08}" type="presOf" srcId="{578609C2-D7C6-4DB5-A622-59BEDE8782DC}" destId="{F39A8108-2BC4-4D40-9F5B-D58E1BE186EE}" srcOrd="0" destOrd="0" presId="urn:microsoft.com/office/officeart/2005/8/layout/process1"/>
    <dgm:cxn modelId="{1B9B6217-500D-427D-87AB-CCDDAB3CBDD1}" type="presOf" srcId="{9115A059-04B2-4F0E-9931-7DA298A4A34E}" destId="{4556FCD1-DF1C-4E72-AFD0-91F88234B173}" srcOrd="1" destOrd="0" presId="urn:microsoft.com/office/officeart/2005/8/layout/process1"/>
    <dgm:cxn modelId="{7BE80936-1C00-41EB-97D4-E2DC6DCD38E8}" type="presOf" srcId="{5C4F5F30-7296-45F4-8070-09CDC518657D}" destId="{20A88398-9147-4278-9BDE-76DFB17479C5}" srcOrd="0" destOrd="0" presId="urn:microsoft.com/office/officeart/2005/8/layout/process1"/>
    <dgm:cxn modelId="{35627E87-DDC5-4EB3-85A3-B8BF4D22563A}" type="presOf" srcId="{FC4CB41E-2A24-4E4D-A921-C75D974B5C57}" destId="{E6A5F267-200F-45CF-A34D-B74E3CB2F0C6}" srcOrd="0" destOrd="0" presId="urn:microsoft.com/office/officeart/2005/8/layout/process1"/>
    <dgm:cxn modelId="{05CE20FF-C825-47BD-9CF7-1710EBD249CA}" type="presOf" srcId="{5EEE6CD8-1C88-417D-A271-4E4A01F319D4}" destId="{E86DAB8A-DFD0-4DAD-8410-C548EC9CD8D1}" srcOrd="0" destOrd="0" presId="urn:microsoft.com/office/officeart/2005/8/layout/process1"/>
    <dgm:cxn modelId="{818ED1B5-1228-4AA8-B986-11610FC44A2F}" type="presOf" srcId="{9115A059-04B2-4F0E-9931-7DA298A4A34E}" destId="{8CA12A97-70D8-4AF1-9F6D-8EFDA6C1DBE2}" srcOrd="0" destOrd="0" presId="urn:microsoft.com/office/officeart/2005/8/layout/process1"/>
    <dgm:cxn modelId="{7F8D4AC9-B141-4F96-B3FE-49C01A35A8EA}" type="presOf" srcId="{579F619E-B444-44D8-8829-31B0D70F91EF}" destId="{71200E42-7FD2-4675-9ED0-46E7ADCF973C}" srcOrd="0" destOrd="0" presId="urn:microsoft.com/office/officeart/2005/8/layout/process1"/>
    <dgm:cxn modelId="{D29A7480-EB68-45CE-8EE7-1037AAE2AFA9}" srcId="{578609C2-D7C6-4DB5-A622-59BEDE8782DC}" destId="{579F619E-B444-44D8-8829-31B0D70F91EF}" srcOrd="0" destOrd="0" parTransId="{C3E22704-79F3-4A35-A3D7-6A557C9104FE}" sibTransId="{5C4F5F30-7296-45F4-8070-09CDC518657D}"/>
    <dgm:cxn modelId="{23BA0A16-B210-48F9-B2D6-C9BC31611AC3}" srcId="{578609C2-D7C6-4DB5-A622-59BEDE8782DC}" destId="{5EEE6CD8-1C88-417D-A271-4E4A01F319D4}" srcOrd="1" destOrd="0" parTransId="{FC55AD8E-2F20-42FA-83B3-93C09A5864FE}" sibTransId="{9115A059-04B2-4F0E-9931-7DA298A4A34E}"/>
    <dgm:cxn modelId="{FF7FC6CF-CF0A-4ADF-9A08-9EEB793E1859}" srcId="{578609C2-D7C6-4DB5-A622-59BEDE8782DC}" destId="{FC4CB41E-2A24-4E4D-A921-C75D974B5C57}" srcOrd="2" destOrd="0" parTransId="{A0E512ED-ACCB-45C8-9462-5662E3C8D65D}" sibTransId="{3FAD86C2-B031-4F19-A133-43449C8CEE78}"/>
    <dgm:cxn modelId="{B88435C4-8114-4E58-B9EB-1E6F6448F089}" type="presParOf" srcId="{F39A8108-2BC4-4D40-9F5B-D58E1BE186EE}" destId="{71200E42-7FD2-4675-9ED0-46E7ADCF973C}" srcOrd="0" destOrd="0" presId="urn:microsoft.com/office/officeart/2005/8/layout/process1"/>
    <dgm:cxn modelId="{6B8FCEB8-F720-4D3B-A73B-880280A47F1A}" type="presParOf" srcId="{F39A8108-2BC4-4D40-9F5B-D58E1BE186EE}" destId="{20A88398-9147-4278-9BDE-76DFB17479C5}" srcOrd="1" destOrd="0" presId="urn:microsoft.com/office/officeart/2005/8/layout/process1"/>
    <dgm:cxn modelId="{739C3675-1713-4693-9AA1-F895E6346216}" type="presParOf" srcId="{20A88398-9147-4278-9BDE-76DFB17479C5}" destId="{644C8CCC-5A66-4A7C-9C35-A1B448DADCE0}" srcOrd="0" destOrd="0" presId="urn:microsoft.com/office/officeart/2005/8/layout/process1"/>
    <dgm:cxn modelId="{2F454E5F-66BE-4B17-B4DA-547B52BD756A}" type="presParOf" srcId="{F39A8108-2BC4-4D40-9F5B-D58E1BE186EE}" destId="{E86DAB8A-DFD0-4DAD-8410-C548EC9CD8D1}" srcOrd="2" destOrd="0" presId="urn:microsoft.com/office/officeart/2005/8/layout/process1"/>
    <dgm:cxn modelId="{9E4855C9-EC0A-453B-B93B-B08B9D05194C}" type="presParOf" srcId="{F39A8108-2BC4-4D40-9F5B-D58E1BE186EE}" destId="{8CA12A97-70D8-4AF1-9F6D-8EFDA6C1DBE2}" srcOrd="3" destOrd="0" presId="urn:microsoft.com/office/officeart/2005/8/layout/process1"/>
    <dgm:cxn modelId="{61ECBEA8-34F5-410E-BFDD-E616C56EEB45}" type="presParOf" srcId="{8CA12A97-70D8-4AF1-9F6D-8EFDA6C1DBE2}" destId="{4556FCD1-DF1C-4E72-AFD0-91F88234B173}" srcOrd="0" destOrd="0" presId="urn:microsoft.com/office/officeart/2005/8/layout/process1"/>
    <dgm:cxn modelId="{30AD89C8-24BE-4084-B848-9C1054F522C9}" type="presParOf" srcId="{F39A8108-2BC4-4D40-9F5B-D58E1BE186EE}" destId="{E6A5F267-200F-45CF-A34D-B74E3CB2F0C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uentnhibernate.o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Basic Mapping and Persistence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08" y="4619625"/>
            <a:ext cx="513849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7907"/>
            <a:ext cx="3386138" cy="3252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027907"/>
            <a:ext cx="346710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00157"/>
            <a:ext cx="4867275" cy="1800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2620761"/>
            <a:ext cx="2247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Enumerations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Gotcha’s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DateTime.Min</a:t>
            </a:r>
            <a:endParaRPr lang="en-US" dirty="0"/>
          </a:p>
          <a:p>
            <a:pPr lvl="1"/>
            <a:r>
              <a:rPr lang="en-US" dirty="0" smtClean="0"/>
              <a:t>Database min may not be the same as .NET</a:t>
            </a:r>
          </a:p>
          <a:p>
            <a:r>
              <a:rPr lang="en-US" dirty="0" err="1" smtClean="0"/>
              <a:t>DateTime.Kind</a:t>
            </a:r>
            <a:endParaRPr lang="en-US" dirty="0" smtClean="0"/>
          </a:p>
          <a:p>
            <a:pPr lvl="1"/>
            <a:r>
              <a:rPr lang="en-US" dirty="0" smtClean="0"/>
              <a:t>Database may not store UTC / local time zone</a:t>
            </a:r>
          </a:p>
          <a:p>
            <a:r>
              <a:rPr lang="en-US" dirty="0" smtClean="0"/>
              <a:t>Floating point numbers</a:t>
            </a:r>
          </a:p>
          <a:p>
            <a:r>
              <a:rPr lang="en-US" dirty="0" smtClean="0"/>
              <a:t>String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0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ID’s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examples will use identity id’s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Assigned</a:t>
            </a:r>
          </a:p>
          <a:p>
            <a:pPr lvl="1"/>
            <a:r>
              <a:rPr lang="en-US" dirty="0" smtClean="0"/>
              <a:t>Applications Responsibility to assign the PK</a:t>
            </a:r>
          </a:p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Use identity, Sequence or Hilo depending on the database engine</a:t>
            </a:r>
          </a:p>
          <a:p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Use identity column in supported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Generation Techniques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85697"/>
              </p:ext>
            </p:extLst>
          </p:nvPr>
        </p:nvGraphicFramePr>
        <p:xfrm>
          <a:off x="628650" y="1987550"/>
          <a:ext cx="7655669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 responsibility</a:t>
                      </a:r>
                      <a:r>
                        <a:rPr lang="en-US" baseline="0" dirty="0" smtClean="0"/>
                        <a:t> to assign a PK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Identity, Sequence or </a:t>
                      </a:r>
                      <a:r>
                        <a:rPr lang="en-US" dirty="0" err="1" smtClean="0"/>
                        <a:t>HiLo</a:t>
                      </a:r>
                      <a:r>
                        <a:rPr lang="en-US" baseline="0" dirty="0" smtClean="0"/>
                        <a:t> depending on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identity column</a:t>
                      </a:r>
                      <a:r>
                        <a:rPr lang="en-US" baseline="0" dirty="0" smtClean="0"/>
                        <a:t> in supported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sequence in supported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HiLo</a:t>
                      </a:r>
                      <a:r>
                        <a:rPr lang="en-US" dirty="0" smtClean="0"/>
                        <a:t> algorithm with</a:t>
                      </a:r>
                      <a:r>
                        <a:rPr lang="en-US" baseline="0" dirty="0" smtClean="0"/>
                        <a:t> a table (</a:t>
                      </a:r>
                      <a:r>
                        <a:rPr lang="en-US" baseline="0" dirty="0" err="1" smtClean="0"/>
                        <a:t>hilo</a:t>
                      </a:r>
                      <a:r>
                        <a:rPr lang="en-US" baseline="0" dirty="0" smtClean="0"/>
                        <a:t>) or sequence (</a:t>
                      </a:r>
                      <a:r>
                        <a:rPr lang="en-US" baseline="0" dirty="0" err="1" smtClean="0"/>
                        <a:t>seqhilo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err="1" smtClean="0"/>
                        <a:t>Guid.Comb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 GUID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5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type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Non-insert</a:t>
            </a:r>
          </a:p>
          <a:p>
            <a:r>
              <a:rPr lang="en-US" dirty="0" smtClean="0"/>
              <a:t>Post-insert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Non-Insert ID Generators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8757" y="1397000"/>
          <a:ext cx="7655669" cy="4348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hi-lo algorithm managed in database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</a:t>
                      </a:r>
                      <a:r>
                        <a:rPr lang="en-US" dirty="0" err="1" smtClean="0"/>
                        <a:t>System.Guid.NewGuid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guid.comb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Seemingly</a:t>
                      </a:r>
                      <a:r>
                        <a:rPr lang="en-US" baseline="0" dirty="0" smtClean="0"/>
                        <a:t> random, but using current data /time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guid.native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GUID from the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uuid.hex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readable string of 32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uuid.string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Non-human readable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counter based on clock.  Not</a:t>
                      </a:r>
                      <a:r>
                        <a:rPr lang="en-US" baseline="0" dirty="0" smtClean="0"/>
                        <a:t> for shared-databases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max primary key from db.  Not for shared-databases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ID from DB. Round trip required.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seqhilo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Combines hi-lo with a </a:t>
                      </a:r>
                      <a:r>
                        <a:rPr lang="en-US" dirty="0" err="1" smtClean="0"/>
                        <a:t>seq</a:t>
                      </a:r>
                      <a:r>
                        <a:rPr lang="en-US" baseline="0" dirty="0" smtClean="0"/>
                        <a:t> generator for better performance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keys across a 1:1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5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Post-insert ID Generators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8757" y="1397000"/>
          <a:ext cx="765566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generated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a SELECT</a:t>
                      </a:r>
                      <a:r>
                        <a:rPr lang="en-US" baseline="0" dirty="0" smtClean="0"/>
                        <a:t> to fetch the row ID after insert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sequence-identity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generated from named sequence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trigger-identity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generated</a:t>
                      </a:r>
                      <a:r>
                        <a:rPr lang="en-US" baseline="0" dirty="0" smtClean="0"/>
                        <a:t> from a trigger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2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not use “assigned”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cannot tell if the object is new or updated</a:t>
            </a:r>
          </a:p>
          <a:p>
            <a:r>
              <a:rPr lang="en-US" dirty="0" smtClean="0"/>
              <a:t>Avoid “identity” or “sequence”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must make a database roundtrip per new object</a:t>
            </a:r>
          </a:p>
          <a:p>
            <a:r>
              <a:rPr lang="en-US" dirty="0" smtClean="0"/>
              <a:t>Avoid “native”</a:t>
            </a:r>
          </a:p>
          <a:p>
            <a:pPr lvl="1"/>
            <a:r>
              <a:rPr lang="en-US" dirty="0" smtClean="0"/>
              <a:t>For most databases, this maps to identity or sequence</a:t>
            </a:r>
          </a:p>
          <a:p>
            <a:r>
              <a:rPr lang="en-US" dirty="0" smtClean="0"/>
              <a:t>Don’t like GUIDs? Use </a:t>
            </a:r>
            <a:r>
              <a:rPr lang="en-US" dirty="0" err="1" smtClean="0"/>
              <a:t>hilo</a:t>
            </a:r>
            <a:r>
              <a:rPr lang="en-US" dirty="0" smtClean="0"/>
              <a:t> or </a:t>
            </a:r>
            <a:r>
              <a:rPr lang="en-US" dirty="0" err="1" smtClean="0"/>
              <a:t>seqhilo</a:t>
            </a:r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 make a single call to the database to reserve a range of PKs</a:t>
            </a:r>
          </a:p>
          <a:p>
            <a:pPr lvl="1"/>
            <a:r>
              <a:rPr lang="en-US" dirty="0" smtClean="0"/>
              <a:t>PKs only unique to a single database</a:t>
            </a:r>
          </a:p>
          <a:p>
            <a:r>
              <a:rPr lang="en-US" dirty="0" smtClean="0"/>
              <a:t>Ok with GUIDs? Use </a:t>
            </a:r>
            <a:r>
              <a:rPr lang="en-US" dirty="0" err="1" smtClean="0"/>
              <a:t>guid.comb</a:t>
            </a:r>
            <a:endParaRPr lang="en-US" dirty="0" smtClean="0"/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can assign PKs without calling the database</a:t>
            </a:r>
          </a:p>
          <a:p>
            <a:pPr lvl="1"/>
            <a:r>
              <a:rPr lang="en-US" dirty="0" smtClean="0"/>
              <a:t>PKs are unique across a cluster</a:t>
            </a:r>
          </a:p>
          <a:p>
            <a:pPr lvl="1"/>
            <a:r>
              <a:rPr lang="en-US" dirty="0" err="1" smtClean="0"/>
              <a:t>Guid.comb</a:t>
            </a:r>
            <a:r>
              <a:rPr lang="en-US" dirty="0" smtClean="0"/>
              <a:t> algorithm avoids index fragmentation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Gotchas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Key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ramifications based upon the database and type of ID</a:t>
            </a:r>
          </a:p>
          <a:p>
            <a:r>
              <a:rPr lang="en-US" dirty="0" err="1" smtClean="0"/>
              <a:t>Enums</a:t>
            </a:r>
            <a:r>
              <a:rPr lang="en-US" dirty="0" smtClean="0"/>
              <a:t> should be mapped to strings</a:t>
            </a:r>
          </a:p>
          <a:p>
            <a:r>
              <a:rPr lang="en-US" dirty="0" smtClean="0"/>
              <a:t>Components map into columns on </a:t>
            </a:r>
            <a:r>
              <a:rPr lang="en-US" dirty="0" smtClean="0"/>
              <a:t>owners</a:t>
            </a:r>
          </a:p>
          <a:p>
            <a:r>
              <a:rPr lang="en-US" dirty="0" smtClean="0"/>
              <a:t>Use the appropriate key </a:t>
            </a:r>
            <a:r>
              <a:rPr lang="en-US" smtClean="0"/>
              <a:t>generations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846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67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Metadata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85893"/>
              </p:ext>
            </p:extLst>
          </p:nvPr>
        </p:nvGraphicFramePr>
        <p:xfrm>
          <a:off x="758757" y="1397000"/>
          <a:ext cx="7655668" cy="1925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6743"/>
                <a:gridCol w="3064681"/>
                <a:gridCol w="32542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*.hbm.xml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Likely the most common way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pc="0" dirty="0" err="1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800" spc="-4" dirty="0" err="1" smtClean="0">
                          <a:latin typeface="Times New Roman"/>
                          <a:cs typeface="Times New Roman"/>
                        </a:rPr>
                        <a:t>lass</a:t>
                      </a:r>
                      <a:r>
                        <a:rPr lang="en-US" sz="1800" spc="4" dirty="0" err="1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lang="en-US" sz="1800" spc="-4" dirty="0" err="1" smtClean="0">
                          <a:latin typeface="Times New Roman"/>
                          <a:cs typeface="Times New Roman"/>
                        </a:rPr>
                        <a:t>ap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spc="52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lang="en-US" sz="1800" spc="-4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121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209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(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h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tt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p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: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//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f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l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u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nh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i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b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er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na</a:t>
                      </a:r>
                      <a:r>
                        <a:rPr lang="en-US" sz="1800" spc="4" dirty="0" smtClean="0">
                          <a:latin typeface="Times New Roman"/>
                          <a:cs typeface="Times New Roman"/>
                          <a:hlinkClick r:id="rId2"/>
                        </a:rPr>
                        <a:t>t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e.</a:t>
                      </a:r>
                      <a:r>
                        <a:rPr lang="en-US" sz="1800" spc="-4" dirty="0" smtClean="0">
                          <a:latin typeface="Times New Roman"/>
                          <a:cs typeface="Times New Roman"/>
                          <a:hlinkClick r:id="rId2"/>
                        </a:rPr>
                        <a:t>o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  <a:hlinkClick r:id="rId2"/>
                        </a:rPr>
                        <a:t>rg</a:t>
                      </a:r>
                      <a:r>
                        <a:rPr lang="en-US" sz="18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favorite</a:t>
                      </a:r>
                      <a:r>
                        <a:rPr lang="en-US" baseline="0" dirty="0" smtClean="0"/>
                        <a:t> and has great use with </a:t>
                      </a:r>
                      <a:r>
                        <a:rPr lang="en-US" baseline="0" dirty="0" err="1" smtClean="0"/>
                        <a:t>IoC</a:t>
                      </a:r>
                      <a:r>
                        <a:rPr lang="en-US" baseline="0" dirty="0" smtClean="0"/>
                        <a:t> / DI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Loquacious</a:t>
                      </a:r>
                    </a:p>
                    <a:p>
                      <a:r>
                        <a:rPr lang="en-US" dirty="0" err="1" smtClean="0"/>
                        <a:t>FluentNHibernate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Easy, and works great as</a:t>
                      </a:r>
                      <a:r>
                        <a:rPr lang="en-US" baseline="0" dirty="0" smtClean="0"/>
                        <a:t> code first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Types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double, decimal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Complex objects</a:t>
            </a:r>
          </a:p>
          <a:p>
            <a:r>
              <a:rPr lang="en-US" dirty="0" smtClean="0"/>
              <a:t>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*.hbm.xml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6952"/>
              </p:ext>
            </p:extLst>
          </p:nvPr>
        </p:nvGraphicFramePr>
        <p:xfrm>
          <a:off x="758757" y="1397000"/>
          <a:ext cx="7655669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5361"/>
                <a:gridCol w="5660308"/>
              </a:tblGrid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discriminator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natural-id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extends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cascade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one-to-many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371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*.hbm.xml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not going to use them…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Pro-tip… Always map to strings</a:t>
            </a:r>
          </a:p>
          <a:p>
            <a:r>
              <a:rPr lang="en-US" dirty="0" smtClean="0"/>
              <a:t>I’ve seen demos where this needs a mapping class using xml maps.  I’ve not seen this with the fluent API.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09498"/>
            <a:ext cx="4010025" cy="321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3519023"/>
            <a:ext cx="3724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690689"/>
            <a:ext cx="7886700" cy="159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 are value objects</a:t>
            </a:r>
          </a:p>
          <a:p>
            <a:r>
              <a:rPr lang="en-US" dirty="0" smtClean="0"/>
              <a:t>Have no primary keys</a:t>
            </a:r>
          </a:p>
          <a:p>
            <a:r>
              <a:rPr lang="en-US" dirty="0" smtClean="0"/>
              <a:t>Persisted in same table as the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2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540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NHibernate Fundamentals</vt:lpstr>
      <vt:lpstr>Overview</vt:lpstr>
      <vt:lpstr>Concepts</vt:lpstr>
      <vt:lpstr>Mapping Metadata</vt:lpstr>
      <vt:lpstr>Mapping Data Types</vt:lpstr>
      <vt:lpstr>*.hbm.xml elements</vt:lpstr>
      <vt:lpstr>*.hbm.xml</vt:lpstr>
      <vt:lpstr>Enumerations</vt:lpstr>
      <vt:lpstr>Components</vt:lpstr>
      <vt:lpstr>PowerPoint Presentation</vt:lpstr>
      <vt:lpstr>Demo: Enumerations and Components</vt:lpstr>
      <vt:lpstr>Mapping Gotcha’s </vt:lpstr>
      <vt:lpstr>Examples and ID’s</vt:lpstr>
      <vt:lpstr>Primary Key Generation</vt:lpstr>
      <vt:lpstr>Primary Key Generation Techniques</vt:lpstr>
      <vt:lpstr>Identifier type categories</vt:lpstr>
      <vt:lpstr>Non-Insert ID Generators</vt:lpstr>
      <vt:lpstr>Post-insert ID Generators</vt:lpstr>
      <vt:lpstr>Recommendations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36</cp:revision>
  <dcterms:created xsi:type="dcterms:W3CDTF">2015-01-10T19:36:15Z</dcterms:created>
  <dcterms:modified xsi:type="dcterms:W3CDTF">2015-02-01T01:47:57Z</dcterms:modified>
</cp:coreProperties>
</file>