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306" r:id="rId5"/>
    <p:sldId id="297" r:id="rId6"/>
    <p:sldId id="300" r:id="rId7"/>
    <p:sldId id="302" r:id="rId8"/>
    <p:sldId id="301" r:id="rId9"/>
    <p:sldId id="303" r:id="rId10"/>
    <p:sldId id="304" r:id="rId11"/>
    <p:sldId id="305" r:id="rId12"/>
    <p:sldId id="267" r:id="rId13"/>
    <p:sldId id="298" r:id="rId14"/>
    <p:sldId id="29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NHibernate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smtClean="0"/>
              <a:t>- Relationships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08" y="4619625"/>
            <a:ext cx="5138492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Inverse=True?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relational model has a FK to represent a bi-directional association  </a:t>
            </a:r>
          </a:p>
          <a:p>
            <a:r>
              <a:rPr lang="en-US" dirty="0" smtClean="0"/>
              <a:t>OO often uses a pointer to the other object</a:t>
            </a:r>
          </a:p>
          <a:p>
            <a:r>
              <a:rPr lang="en-US" dirty="0" smtClean="0"/>
              <a:t>If you model like this, </a:t>
            </a:r>
            <a:r>
              <a:rPr lang="en-US" dirty="0" err="1" smtClean="0"/>
              <a:t>Nhibernate</a:t>
            </a:r>
            <a:r>
              <a:rPr lang="en-US" dirty="0" smtClean="0"/>
              <a:t> can generate extra updates without Inverse=True</a:t>
            </a:r>
          </a:p>
          <a:p>
            <a:r>
              <a:rPr lang="en-US" dirty="0" smtClean="0"/>
              <a:t>Prevents duplicate updates of the FK and FK violations</a:t>
            </a:r>
          </a:p>
        </p:txBody>
      </p:sp>
    </p:spTree>
    <p:extLst>
      <p:ext uri="{BB962C8B-B14F-4D97-AF65-F5344CB8AC3E}">
        <p14:creationId xmlns:p14="http://schemas.microsoft.com/office/powerpoint/2010/main" val="324086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Inverse=True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relationships</a:t>
            </a:r>
          </a:p>
          <a:p>
            <a:r>
              <a:rPr lang="en-US" dirty="0" smtClean="0"/>
              <a:t>Types of collections</a:t>
            </a:r>
          </a:p>
          <a:p>
            <a:r>
              <a:rPr lang="en-US" dirty="0" smtClean="0"/>
              <a:t>Cascades</a:t>
            </a:r>
          </a:p>
          <a:p>
            <a:r>
              <a:rPr lang="en-US" dirty="0" smtClean="0"/>
              <a:t>Lazy loading</a:t>
            </a:r>
          </a:p>
          <a:p>
            <a:r>
              <a:rPr lang="en-US" dirty="0" smtClean="0"/>
              <a:t>Inverse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M:M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543050"/>
            <a:ext cx="63531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2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 marR="34289">
              <a:lnSpc>
                <a:spcPts val="2155"/>
              </a:lnSpc>
              <a:spcBef>
                <a:spcPts val="107"/>
              </a:spcBef>
            </a:pPr>
            <a:r>
              <a:rPr lang="en-US" dirty="0">
                <a:latin typeface="Wingdings"/>
                <a:cs typeface="Wingdings"/>
              </a:rPr>
              <a:t></a:t>
            </a:r>
            <a:r>
              <a:rPr lang="en-US" dirty="0">
                <a:latin typeface="Times New Roman"/>
                <a:cs typeface="Times New Roman"/>
              </a:rPr>
              <a:t>  </a:t>
            </a:r>
            <a:r>
              <a:rPr lang="en-US" spc="28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Cu</a:t>
            </a:r>
            <a:r>
              <a:rPr lang="en-US" spc="4" dirty="0" err="1">
                <a:latin typeface="Times New Roman"/>
                <a:cs typeface="Times New Roman"/>
              </a:rPr>
              <a:t>st</a:t>
            </a:r>
            <a:r>
              <a:rPr lang="en-US" dirty="0" err="1">
                <a:latin typeface="Times New Roman"/>
                <a:cs typeface="Times New Roman"/>
              </a:rPr>
              <a:t>o</a:t>
            </a:r>
            <a:r>
              <a:rPr lang="en-US" spc="4" dirty="0" err="1">
                <a:latin typeface="Times New Roman"/>
                <a:cs typeface="Times New Roman"/>
              </a:rPr>
              <a:t>m</a:t>
            </a:r>
            <a:r>
              <a:rPr lang="en-US" dirty="0" err="1">
                <a:latin typeface="Times New Roman"/>
                <a:cs typeface="Times New Roman"/>
              </a:rPr>
              <a:t>e</a:t>
            </a:r>
            <a:r>
              <a:rPr lang="en-US" spc="-4" dirty="0" err="1">
                <a:latin typeface="Times New Roman"/>
                <a:cs typeface="Times New Roman"/>
              </a:rPr>
              <a:t>r.P</a:t>
            </a:r>
            <a:r>
              <a:rPr lang="en-US" dirty="0" err="1">
                <a:latin typeface="Times New Roman"/>
                <a:cs typeface="Times New Roman"/>
              </a:rPr>
              <a:t>e</a:t>
            </a:r>
            <a:r>
              <a:rPr lang="en-US" spc="-4" dirty="0" err="1">
                <a:latin typeface="Times New Roman"/>
                <a:cs typeface="Times New Roman"/>
              </a:rPr>
              <a:t>r</a:t>
            </a:r>
            <a:r>
              <a:rPr lang="en-US" spc="4" dirty="0" err="1">
                <a:latin typeface="Times New Roman"/>
                <a:cs typeface="Times New Roman"/>
              </a:rPr>
              <a:t>s</a:t>
            </a:r>
            <a:r>
              <a:rPr lang="en-US" dirty="0" err="1">
                <a:latin typeface="Times New Roman"/>
                <a:cs typeface="Times New Roman"/>
              </a:rPr>
              <a:t>on</a:t>
            </a:r>
            <a:endParaRPr lang="en-US" dirty="0">
              <a:latin typeface="Times New Roman"/>
              <a:cs typeface="Times New Roman"/>
            </a:endParaRPr>
          </a:p>
          <a:p>
            <a:pPr marL="469900" marR="34289">
              <a:lnSpc>
                <a:spcPct val="95825"/>
              </a:lnSpc>
              <a:spcBef>
                <a:spcPts val="419"/>
              </a:spcBef>
            </a:pPr>
            <a:r>
              <a:rPr lang="en-US" sz="1050" dirty="0">
                <a:latin typeface="Wingdings"/>
                <a:cs typeface="Wingdings"/>
              </a:rPr>
              <a:t></a:t>
            </a:r>
            <a:r>
              <a:rPr lang="en-US" sz="1050" dirty="0">
                <a:latin typeface="Times New Roman"/>
                <a:cs typeface="Times New Roman"/>
              </a:rPr>
              <a:t>     </a:t>
            </a:r>
            <a:r>
              <a:rPr lang="en-US" sz="1050" spc="104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&lt;on</a:t>
            </a:r>
            <a:r>
              <a:rPr lang="en-US" sz="2400" dirty="0">
                <a:latin typeface="Times New Roman"/>
                <a:cs typeface="Times New Roman"/>
              </a:rPr>
              <a:t>e-</a:t>
            </a:r>
            <a:r>
              <a:rPr lang="en-US" sz="2400" spc="5" dirty="0">
                <a:latin typeface="Times New Roman"/>
                <a:cs typeface="Times New Roman"/>
              </a:rPr>
              <a:t>t</a:t>
            </a:r>
            <a:r>
              <a:rPr lang="en-US" sz="2400" spc="-5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-</a:t>
            </a:r>
            <a:r>
              <a:rPr lang="en-US" sz="2400" spc="-5" dirty="0">
                <a:latin typeface="Times New Roman"/>
                <a:cs typeface="Times New Roman"/>
              </a:rPr>
              <a:t>on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-75" dirty="0">
                <a:latin typeface="Times New Roman"/>
                <a:cs typeface="Times New Roman"/>
              </a:rPr>
              <a:t> </a:t>
            </a:r>
            <a:r>
              <a:rPr lang="en-US" sz="2400" spc="-4" dirty="0">
                <a:latin typeface="Times New Roman"/>
                <a:cs typeface="Times New Roman"/>
              </a:rPr>
              <a:t>na</a:t>
            </a:r>
            <a:r>
              <a:rPr lang="en-US" sz="2400" dirty="0">
                <a:latin typeface="Times New Roman"/>
                <a:cs typeface="Times New Roman"/>
              </a:rPr>
              <a:t>me</a:t>
            </a:r>
            <a:r>
              <a:rPr lang="en-US" sz="2400" spc="-4" dirty="0">
                <a:latin typeface="Times New Roman"/>
                <a:cs typeface="Times New Roman"/>
              </a:rPr>
              <a:t>=</a:t>
            </a:r>
            <a:r>
              <a:rPr lang="en-US" sz="2400" dirty="0">
                <a:latin typeface="Times New Roman"/>
                <a:cs typeface="Times New Roman"/>
              </a:rPr>
              <a:t>“Per</a:t>
            </a:r>
            <a:r>
              <a:rPr lang="en-US" sz="2400" spc="-4" dirty="0">
                <a:latin typeface="Times New Roman"/>
                <a:cs typeface="Times New Roman"/>
              </a:rPr>
              <a:t>son</a:t>
            </a:r>
            <a:r>
              <a:rPr lang="en-US" sz="2400" dirty="0">
                <a:latin typeface="Times New Roman"/>
                <a:cs typeface="Times New Roman"/>
              </a:rPr>
              <a:t>”</a:t>
            </a:r>
            <a:r>
              <a:rPr lang="en-US" sz="2400" spc="-4" dirty="0">
                <a:latin typeface="Times New Roman"/>
                <a:cs typeface="Times New Roman"/>
              </a:rPr>
              <a:t>/</a:t>
            </a:r>
            <a:r>
              <a:rPr lang="en-US" sz="2400" dirty="0">
                <a:latin typeface="Times New Roman"/>
                <a:cs typeface="Times New Roman"/>
              </a:rPr>
              <a:t>&gt;</a:t>
            </a:r>
          </a:p>
          <a:p>
            <a:pPr marL="469900" marR="34289">
              <a:lnSpc>
                <a:spcPct val="95825"/>
              </a:lnSpc>
              <a:spcBef>
                <a:spcPts val="522"/>
              </a:spcBef>
            </a:pPr>
            <a:r>
              <a:rPr lang="en-US" sz="1050" dirty="0">
                <a:latin typeface="Wingdings"/>
                <a:cs typeface="Wingdings"/>
              </a:rPr>
              <a:t></a:t>
            </a:r>
            <a:r>
              <a:rPr lang="en-US" sz="1050" dirty="0">
                <a:latin typeface="Times New Roman"/>
                <a:cs typeface="Times New Roman"/>
              </a:rPr>
              <a:t>     </a:t>
            </a:r>
            <a:r>
              <a:rPr lang="en-US" sz="1050" spc="104" dirty="0">
                <a:latin typeface="Times New Roman"/>
                <a:cs typeface="Times New Roman"/>
              </a:rPr>
              <a:t> </a:t>
            </a:r>
            <a:r>
              <a:rPr lang="en-US" sz="2400" spc="4" dirty="0">
                <a:latin typeface="Times New Roman"/>
                <a:cs typeface="Times New Roman"/>
              </a:rPr>
              <a:t>T</a:t>
            </a:r>
            <a:r>
              <a:rPr lang="en-US" sz="2400" spc="-4" dirty="0">
                <a:latin typeface="Times New Roman"/>
                <a:cs typeface="Times New Roman"/>
              </a:rPr>
              <a:t>w</a:t>
            </a:r>
            <a:r>
              <a:rPr lang="en-US" sz="2400" dirty="0">
                <a:latin typeface="Times New Roman"/>
                <a:cs typeface="Times New Roman"/>
              </a:rPr>
              <a:t>o</a:t>
            </a:r>
            <a:r>
              <a:rPr lang="en-US" sz="2400" spc="-24" dirty="0">
                <a:latin typeface="Times New Roman"/>
                <a:cs typeface="Times New Roman"/>
              </a:rPr>
              <a:t> </a:t>
            </a:r>
            <a:r>
              <a:rPr lang="en-US" sz="2400" spc="4" dirty="0">
                <a:latin typeface="Times New Roman"/>
                <a:cs typeface="Times New Roman"/>
              </a:rPr>
              <a:t>t</a:t>
            </a:r>
            <a:r>
              <a:rPr lang="en-US" sz="2400" spc="-4" dirty="0">
                <a:latin typeface="Times New Roman"/>
                <a:cs typeface="Times New Roman"/>
              </a:rPr>
              <a:t>abl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-4" dirty="0">
                <a:latin typeface="Times New Roman"/>
                <a:cs typeface="Times New Roman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,</a:t>
            </a:r>
            <a:r>
              <a:rPr lang="en-US" sz="2400" spc="-39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</a:t>
            </a:r>
            <a:r>
              <a:rPr lang="en-US" sz="2400" spc="4" dirty="0">
                <a:latin typeface="Times New Roman"/>
                <a:cs typeface="Times New Roman"/>
              </a:rPr>
              <a:t>u</a:t>
            </a:r>
            <a:r>
              <a:rPr lang="en-US" sz="2400" spc="-4" dirty="0">
                <a:latin typeface="Times New Roman"/>
                <a:cs typeface="Times New Roman"/>
              </a:rPr>
              <a:t>s</a:t>
            </a:r>
            <a:r>
              <a:rPr lang="en-US" sz="2400" spc="4" dirty="0">
                <a:latin typeface="Times New Roman"/>
                <a:cs typeface="Times New Roman"/>
              </a:rPr>
              <a:t>t</a:t>
            </a:r>
            <a:r>
              <a:rPr lang="en-US" sz="2400" spc="-4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mer</a:t>
            </a:r>
            <a:r>
              <a:rPr lang="en-US" sz="2400" spc="246" dirty="0">
                <a:latin typeface="Times New Roman"/>
                <a:cs typeface="Times New Roman"/>
              </a:rPr>
              <a:t> </a:t>
            </a:r>
            <a:r>
              <a:rPr lang="en-US" sz="2400" spc="-4" dirty="0">
                <a:latin typeface="Times New Roman"/>
                <a:cs typeface="Times New Roman"/>
              </a:rPr>
              <a:t>an</a:t>
            </a:r>
            <a:r>
              <a:rPr lang="en-US" sz="2400" dirty="0">
                <a:latin typeface="Times New Roman"/>
                <a:cs typeface="Times New Roman"/>
              </a:rPr>
              <a:t>d</a:t>
            </a:r>
            <a:r>
              <a:rPr lang="en-US" sz="2400" spc="199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Per</a:t>
            </a:r>
            <a:r>
              <a:rPr lang="en-US" sz="2400" spc="-4" dirty="0">
                <a:latin typeface="Times New Roman"/>
                <a:cs typeface="Times New Roman"/>
              </a:rPr>
              <a:t>son</a:t>
            </a:r>
            <a:r>
              <a:rPr lang="en-US" sz="2400" dirty="0">
                <a:latin typeface="Times New Roman"/>
                <a:cs typeface="Times New Roman"/>
              </a:rPr>
              <a:t>,</a:t>
            </a:r>
            <a:r>
              <a:rPr lang="en-US" sz="2400" spc="98" dirty="0">
                <a:latin typeface="Times New Roman"/>
                <a:cs typeface="Times New Roman"/>
              </a:rPr>
              <a:t> </a:t>
            </a:r>
            <a:r>
              <a:rPr lang="en-US" sz="2400" spc="-4" dirty="0">
                <a:latin typeface="Times New Roman"/>
                <a:cs typeface="Times New Roman"/>
              </a:rPr>
              <a:t>sha</a:t>
            </a:r>
            <a:r>
              <a:rPr lang="en-US" sz="2400" dirty="0">
                <a:latin typeface="Times New Roman"/>
                <a:cs typeface="Times New Roman"/>
              </a:rPr>
              <a:t>re</a:t>
            </a:r>
            <a:r>
              <a:rPr lang="en-US" sz="2400" spc="193" dirty="0">
                <a:latin typeface="Times New Roman"/>
                <a:cs typeface="Times New Roman"/>
              </a:rPr>
              <a:t> </a:t>
            </a:r>
            <a:r>
              <a:rPr lang="en-US" sz="2400" spc="-4" dirty="0">
                <a:latin typeface="Times New Roman"/>
                <a:cs typeface="Times New Roman"/>
              </a:rPr>
              <a:t>sa</a:t>
            </a:r>
            <a:r>
              <a:rPr lang="en-US" sz="2400" dirty="0">
                <a:latin typeface="Times New Roman"/>
                <a:cs typeface="Times New Roman"/>
              </a:rPr>
              <a:t>me</a:t>
            </a:r>
            <a:r>
              <a:rPr lang="en-US" sz="2400" spc="194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PK</a:t>
            </a:r>
          </a:p>
          <a:p>
            <a:pPr marL="12700" marR="34289">
              <a:lnSpc>
                <a:spcPct val="95825"/>
              </a:lnSpc>
              <a:spcBef>
                <a:spcPts val="575"/>
              </a:spcBef>
            </a:pPr>
            <a:r>
              <a:rPr lang="en-US" dirty="0">
                <a:latin typeface="Wingdings"/>
                <a:cs typeface="Wingdings"/>
              </a:rPr>
              <a:t></a:t>
            </a:r>
            <a:r>
              <a:rPr lang="en-US" dirty="0">
                <a:latin typeface="Times New Roman"/>
                <a:cs typeface="Times New Roman"/>
              </a:rPr>
              <a:t>  </a:t>
            </a:r>
            <a:r>
              <a:rPr lang="en-US" spc="2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Avoid</a:t>
            </a:r>
            <a:r>
              <a:rPr lang="en-US" spc="-38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&lt;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e-</a:t>
            </a:r>
            <a:r>
              <a:rPr lang="en-US" spc="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4" dirty="0">
                <a:latin typeface="Times New Roman"/>
                <a:cs typeface="Times New Roman"/>
              </a:rPr>
              <a:t>-</a:t>
            </a:r>
            <a:r>
              <a:rPr lang="en-US" spc="-14" dirty="0">
                <a:latin typeface="Times New Roman"/>
                <a:cs typeface="Times New Roman"/>
              </a:rPr>
              <a:t>o</a:t>
            </a:r>
            <a:r>
              <a:rPr lang="en-US" spc="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e&gt;</a:t>
            </a:r>
          </a:p>
          <a:p>
            <a:pPr marL="469900">
              <a:lnSpc>
                <a:spcPct val="95825"/>
              </a:lnSpc>
              <a:spcBef>
                <a:spcPts val="526"/>
              </a:spcBef>
            </a:pPr>
            <a:r>
              <a:rPr lang="en-US" sz="1050" dirty="0">
                <a:latin typeface="Wingdings"/>
                <a:cs typeface="Wingdings"/>
              </a:rPr>
              <a:t></a:t>
            </a:r>
            <a:r>
              <a:rPr lang="en-US" sz="1050" dirty="0">
                <a:latin typeface="Times New Roman"/>
                <a:cs typeface="Times New Roman"/>
              </a:rPr>
              <a:t>     </a:t>
            </a:r>
            <a:r>
              <a:rPr lang="en-US" sz="1050" spc="104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</a:t>
            </a:r>
            <a:r>
              <a:rPr lang="en-US" sz="2400" spc="-4" dirty="0">
                <a:latin typeface="Times New Roman"/>
                <a:cs typeface="Times New Roman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ed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</a:t>
            </a:r>
            <a:r>
              <a:rPr lang="en-US" sz="2400" spc="-4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r</a:t>
            </a:r>
            <a:r>
              <a:rPr lang="en-US" sz="2400" spc="-67" dirty="0">
                <a:latin typeface="Times New Roman"/>
                <a:cs typeface="Times New Roman"/>
              </a:rPr>
              <a:t> </a:t>
            </a:r>
            <a:r>
              <a:rPr lang="en-US" sz="2400" spc="4" dirty="0">
                <a:latin typeface="Times New Roman"/>
                <a:cs typeface="Times New Roman"/>
              </a:rPr>
              <a:t>t</a:t>
            </a:r>
            <a:r>
              <a:rPr lang="en-US" sz="2400" spc="-4" dirty="0">
                <a:latin typeface="Times New Roman"/>
                <a:cs typeface="Times New Roman"/>
              </a:rPr>
              <a:t>w</a:t>
            </a:r>
            <a:r>
              <a:rPr lang="en-US" sz="2400" dirty="0">
                <a:latin typeface="Times New Roman"/>
                <a:cs typeface="Times New Roman"/>
              </a:rPr>
              <a:t>o</a:t>
            </a:r>
            <a:r>
              <a:rPr lang="en-US" sz="2400" spc="128" dirty="0">
                <a:latin typeface="Times New Roman"/>
                <a:cs typeface="Times New Roman"/>
              </a:rPr>
              <a:t> </a:t>
            </a:r>
            <a:r>
              <a:rPr lang="en-US" sz="2400" spc="4" dirty="0">
                <a:latin typeface="Times New Roman"/>
                <a:cs typeface="Times New Roman"/>
              </a:rPr>
              <a:t>t</a:t>
            </a:r>
            <a:r>
              <a:rPr lang="en-US" sz="2400" spc="-4" dirty="0">
                <a:latin typeface="Times New Roman"/>
                <a:cs typeface="Times New Roman"/>
              </a:rPr>
              <a:t>abl</a:t>
            </a:r>
            <a:r>
              <a:rPr lang="en-US" sz="2400" dirty="0">
                <a:latin typeface="Times New Roman"/>
                <a:cs typeface="Times New Roman"/>
              </a:rPr>
              <a:t>es</a:t>
            </a:r>
            <a:r>
              <a:rPr lang="en-US" sz="2400" spc="270" dirty="0">
                <a:latin typeface="Times New Roman"/>
                <a:cs typeface="Times New Roman"/>
              </a:rPr>
              <a:t> </a:t>
            </a:r>
            <a:r>
              <a:rPr lang="en-US" sz="2400" spc="4" dirty="0">
                <a:latin typeface="Times New Roman"/>
                <a:cs typeface="Times New Roman"/>
              </a:rPr>
              <a:t>t</a:t>
            </a:r>
            <a:r>
              <a:rPr lang="en-US" sz="2400" spc="-4" dirty="0">
                <a:latin typeface="Times New Roman"/>
                <a:cs typeface="Times New Roman"/>
              </a:rPr>
              <a:t>ha</a:t>
            </a: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spc="293" dirty="0">
                <a:latin typeface="Times New Roman"/>
                <a:cs typeface="Times New Roman"/>
              </a:rPr>
              <a:t> </a:t>
            </a:r>
            <a:r>
              <a:rPr lang="en-US" sz="2400" spc="-4" dirty="0">
                <a:latin typeface="Times New Roman"/>
                <a:cs typeface="Times New Roman"/>
              </a:rPr>
              <a:t>sha</a:t>
            </a:r>
            <a:r>
              <a:rPr lang="en-US" sz="2400" dirty="0">
                <a:latin typeface="Times New Roman"/>
                <a:cs typeface="Times New Roman"/>
              </a:rPr>
              <a:t>re</a:t>
            </a:r>
            <a:r>
              <a:rPr lang="en-US" sz="2400" spc="193" dirty="0">
                <a:latin typeface="Times New Roman"/>
                <a:cs typeface="Times New Roman"/>
              </a:rPr>
              <a:t> </a:t>
            </a:r>
            <a:r>
              <a:rPr lang="en-US" sz="2400" spc="4" dirty="0">
                <a:latin typeface="Times New Roman"/>
                <a:cs typeface="Times New Roman"/>
              </a:rPr>
              <a:t>t</a:t>
            </a:r>
            <a:r>
              <a:rPr lang="en-US" sz="2400" spc="-4" dirty="0">
                <a:latin typeface="Times New Roman"/>
                <a:cs typeface="Times New Roman"/>
              </a:rPr>
              <a:t>h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226" dirty="0">
                <a:latin typeface="Times New Roman"/>
                <a:cs typeface="Times New Roman"/>
              </a:rPr>
              <a:t> </a:t>
            </a:r>
            <a:r>
              <a:rPr lang="en-US" sz="2400" spc="-4" dirty="0">
                <a:latin typeface="Times New Roman"/>
                <a:cs typeface="Times New Roman"/>
              </a:rPr>
              <a:t>sa</a:t>
            </a:r>
            <a:r>
              <a:rPr lang="en-US" sz="2400" dirty="0">
                <a:latin typeface="Times New Roman"/>
                <a:cs typeface="Times New Roman"/>
              </a:rPr>
              <a:t>me</a:t>
            </a:r>
            <a:r>
              <a:rPr lang="en-US" sz="2400" spc="194" dirty="0">
                <a:latin typeface="Times New Roman"/>
                <a:cs typeface="Times New Roman"/>
              </a:rPr>
              <a:t> </a:t>
            </a:r>
            <a:r>
              <a:rPr lang="en-US" sz="2400" spc="-4" dirty="0">
                <a:latin typeface="Times New Roman"/>
                <a:cs typeface="Times New Roman"/>
              </a:rPr>
              <a:t>p</a:t>
            </a:r>
            <a:r>
              <a:rPr lang="en-US" sz="2400" dirty="0">
                <a:latin typeface="Times New Roman"/>
                <a:cs typeface="Times New Roman"/>
              </a:rPr>
              <a:t>rim</a:t>
            </a:r>
            <a:r>
              <a:rPr lang="en-US" sz="2400" spc="-4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ry</a:t>
            </a:r>
            <a:r>
              <a:rPr lang="en-US" sz="2400" spc="74" dirty="0">
                <a:latin typeface="Times New Roman"/>
                <a:cs typeface="Times New Roman"/>
              </a:rPr>
              <a:t> </a:t>
            </a:r>
            <a:r>
              <a:rPr lang="en-US" sz="2400" spc="-4" dirty="0">
                <a:latin typeface="Times New Roman"/>
                <a:cs typeface="Times New Roman"/>
              </a:rPr>
              <a:t>k</a:t>
            </a:r>
            <a:r>
              <a:rPr lang="en-US" sz="2400" dirty="0">
                <a:latin typeface="Times New Roman"/>
                <a:cs typeface="Times New Roman"/>
              </a:rPr>
              <a:t>ey</a:t>
            </a:r>
          </a:p>
          <a:p>
            <a:pPr marL="12700" marR="34289">
              <a:lnSpc>
                <a:spcPct val="95825"/>
              </a:lnSpc>
              <a:spcBef>
                <a:spcPts val="575"/>
              </a:spcBef>
            </a:pPr>
            <a:r>
              <a:rPr lang="en-US" dirty="0">
                <a:latin typeface="Wingdings"/>
                <a:cs typeface="Wingdings"/>
              </a:rPr>
              <a:t></a:t>
            </a:r>
            <a:r>
              <a:rPr lang="en-US" dirty="0">
                <a:latin typeface="Times New Roman"/>
                <a:cs typeface="Times New Roman"/>
              </a:rPr>
              <a:t>  </a:t>
            </a:r>
            <a:r>
              <a:rPr lang="en-US" spc="2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spc="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spc="4" dirty="0">
                <a:latin typeface="Times New Roman"/>
                <a:cs typeface="Times New Roman"/>
              </a:rPr>
              <a:t>nh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spc="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ce</a:t>
            </a:r>
          </a:p>
          <a:p>
            <a:pPr marL="469900" marR="34289">
              <a:lnSpc>
                <a:spcPct val="95825"/>
              </a:lnSpc>
              <a:spcBef>
                <a:spcPts val="526"/>
              </a:spcBef>
            </a:pPr>
            <a:r>
              <a:rPr lang="en-US" sz="1050" dirty="0">
                <a:latin typeface="Wingdings"/>
                <a:cs typeface="Wingdings"/>
              </a:rPr>
              <a:t></a:t>
            </a:r>
            <a:r>
              <a:rPr lang="en-US" sz="1050" dirty="0">
                <a:latin typeface="Times New Roman"/>
                <a:cs typeface="Times New Roman"/>
              </a:rPr>
              <a:t>     </a:t>
            </a:r>
            <a:r>
              <a:rPr lang="en-US" sz="1050" spc="104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</a:t>
            </a:r>
            <a:r>
              <a:rPr lang="en-US" sz="2400" spc="4" dirty="0">
                <a:latin typeface="Times New Roman"/>
                <a:cs typeface="Times New Roman"/>
              </a:rPr>
              <a:t>u</a:t>
            </a:r>
            <a:r>
              <a:rPr lang="en-US" sz="2400" spc="-4" dirty="0">
                <a:latin typeface="Times New Roman"/>
                <a:cs typeface="Times New Roman"/>
              </a:rPr>
              <a:t>s</a:t>
            </a:r>
            <a:r>
              <a:rPr lang="en-US" sz="2400" spc="4" dirty="0">
                <a:latin typeface="Times New Roman"/>
                <a:cs typeface="Times New Roman"/>
              </a:rPr>
              <a:t>t</a:t>
            </a:r>
            <a:r>
              <a:rPr lang="en-US" sz="2400" spc="-4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mer</a:t>
            </a:r>
            <a:r>
              <a:rPr lang="en-US" sz="2400" spc="257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IS-A</a:t>
            </a:r>
            <a:r>
              <a:rPr lang="en-US" sz="2400" spc="7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Per</a:t>
            </a:r>
            <a:r>
              <a:rPr lang="en-US" sz="2400" spc="-4" dirty="0">
                <a:latin typeface="Times New Roman"/>
                <a:cs typeface="Times New Roman"/>
              </a:rPr>
              <a:t>so</a:t>
            </a:r>
            <a:r>
              <a:rPr lang="en-US" sz="2400" dirty="0">
                <a:latin typeface="Times New Roman"/>
                <a:cs typeface="Times New Roman"/>
              </a:rPr>
              <a:t>n</a:t>
            </a:r>
          </a:p>
          <a:p>
            <a:pPr marL="12700" marR="34289">
              <a:lnSpc>
                <a:spcPct val="95825"/>
              </a:lnSpc>
              <a:spcBef>
                <a:spcPts val="575"/>
              </a:spcBef>
            </a:pPr>
            <a:r>
              <a:rPr lang="en-US" dirty="0">
                <a:latin typeface="Wingdings"/>
                <a:cs typeface="Wingdings"/>
              </a:rPr>
              <a:t></a:t>
            </a:r>
            <a:r>
              <a:rPr lang="en-US" dirty="0">
                <a:latin typeface="Times New Roman"/>
                <a:cs typeface="Times New Roman"/>
              </a:rPr>
              <a:t>  </a:t>
            </a:r>
            <a:r>
              <a:rPr lang="en-US" spc="2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spc="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9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&lt;m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4" dirty="0">
                <a:latin typeface="Times New Roman"/>
                <a:cs typeface="Times New Roman"/>
              </a:rPr>
              <a:t>ny</a:t>
            </a:r>
            <a:r>
              <a:rPr lang="en-US" spc="-9" dirty="0">
                <a:latin typeface="Times New Roman"/>
                <a:cs typeface="Times New Roman"/>
              </a:rPr>
              <a:t>-</a:t>
            </a:r>
            <a:r>
              <a:rPr lang="en-US" spc="4" dirty="0">
                <a:latin typeface="Times New Roman"/>
                <a:cs typeface="Times New Roman"/>
              </a:rPr>
              <a:t>t</a:t>
            </a:r>
            <a:r>
              <a:rPr lang="en-US" spc="-14" dirty="0">
                <a:latin typeface="Times New Roman"/>
                <a:cs typeface="Times New Roman"/>
              </a:rPr>
              <a:t>o</a:t>
            </a:r>
            <a:r>
              <a:rPr lang="en-US" spc="4" dirty="0">
                <a:latin typeface="Times New Roman"/>
                <a:cs typeface="Times New Roman"/>
              </a:rPr>
              <a:t>-</a:t>
            </a:r>
            <a:r>
              <a:rPr lang="en-US" spc="-14" dirty="0">
                <a:latin typeface="Times New Roman"/>
                <a:cs typeface="Times New Roman"/>
              </a:rPr>
              <a:t>o</a:t>
            </a:r>
            <a:r>
              <a:rPr lang="en-US" spc="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e&gt;</a:t>
            </a:r>
          </a:p>
          <a:p>
            <a:pPr marL="469900" marR="34289">
              <a:lnSpc>
                <a:spcPct val="95825"/>
              </a:lnSpc>
              <a:spcBef>
                <a:spcPts val="526"/>
              </a:spcBef>
            </a:pPr>
            <a:r>
              <a:rPr lang="en-US" sz="1050" dirty="0">
                <a:latin typeface="Wingdings"/>
                <a:cs typeface="Wingdings"/>
              </a:rPr>
              <a:t></a:t>
            </a:r>
            <a:r>
              <a:rPr lang="en-US" sz="1050" dirty="0">
                <a:latin typeface="Times New Roman"/>
                <a:cs typeface="Times New Roman"/>
              </a:rPr>
              <a:t>     </a:t>
            </a:r>
            <a:r>
              <a:rPr lang="en-US" sz="1050" spc="104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</a:t>
            </a:r>
            <a:r>
              <a:rPr lang="en-US" sz="2400" spc="4" dirty="0">
                <a:latin typeface="Times New Roman"/>
                <a:cs typeface="Times New Roman"/>
              </a:rPr>
              <a:t>u</a:t>
            </a:r>
            <a:r>
              <a:rPr lang="en-US" sz="2400" spc="-4" dirty="0">
                <a:latin typeface="Times New Roman"/>
                <a:cs typeface="Times New Roman"/>
              </a:rPr>
              <a:t>s</a:t>
            </a:r>
            <a:r>
              <a:rPr lang="en-US" sz="2400" spc="4" dirty="0">
                <a:latin typeface="Times New Roman"/>
                <a:cs typeface="Times New Roman"/>
              </a:rPr>
              <a:t>t</a:t>
            </a:r>
            <a:r>
              <a:rPr lang="en-US" sz="2400" spc="-4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mer</a:t>
            </a:r>
            <a:r>
              <a:rPr lang="en-US" sz="2400" spc="257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HA</a:t>
            </a:r>
            <a:r>
              <a:rPr lang="en-US" sz="2400" spc="4" dirty="0">
                <a:latin typeface="Times New Roman"/>
                <a:cs typeface="Times New Roman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-A</a:t>
            </a:r>
            <a:r>
              <a:rPr lang="en-US" sz="2400" spc="-14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Def</a:t>
            </a:r>
            <a:r>
              <a:rPr lang="en-US" sz="2400" spc="-4" dirty="0" err="1">
                <a:latin typeface="Times New Roman"/>
                <a:cs typeface="Times New Roman"/>
              </a:rPr>
              <a:t>a</a:t>
            </a:r>
            <a:r>
              <a:rPr lang="en-US" sz="2400" spc="4" dirty="0" err="1">
                <a:latin typeface="Times New Roman"/>
                <a:cs typeface="Times New Roman"/>
              </a:rPr>
              <a:t>u</a:t>
            </a:r>
            <a:r>
              <a:rPr lang="en-US" sz="2400" spc="-4" dirty="0" err="1">
                <a:latin typeface="Times New Roman"/>
                <a:cs typeface="Times New Roman"/>
              </a:rPr>
              <a:t>l</a:t>
            </a:r>
            <a:r>
              <a:rPr lang="en-US" sz="2400" spc="4" dirty="0" err="1">
                <a:latin typeface="Times New Roman"/>
                <a:cs typeface="Times New Roman"/>
              </a:rPr>
              <a:t>t</a:t>
            </a:r>
            <a:r>
              <a:rPr lang="en-US" sz="2400" dirty="0" err="1">
                <a:latin typeface="Times New Roman"/>
                <a:cs typeface="Times New Roman"/>
              </a:rPr>
              <a:t>S</a:t>
            </a:r>
            <a:r>
              <a:rPr lang="en-US" sz="2400" spc="-4" dirty="0" err="1">
                <a:latin typeface="Times New Roman"/>
                <a:cs typeface="Times New Roman"/>
              </a:rPr>
              <a:t>h</a:t>
            </a:r>
            <a:r>
              <a:rPr lang="en-US" sz="2400" dirty="0" err="1">
                <a:latin typeface="Times New Roman"/>
                <a:cs typeface="Times New Roman"/>
              </a:rPr>
              <a:t>i</a:t>
            </a:r>
            <a:r>
              <a:rPr lang="en-US" sz="2400" spc="-4" dirty="0" err="1">
                <a:latin typeface="Times New Roman"/>
                <a:cs typeface="Times New Roman"/>
              </a:rPr>
              <a:t>pp</a:t>
            </a:r>
            <a:r>
              <a:rPr lang="en-US" sz="2400" dirty="0" err="1">
                <a:latin typeface="Times New Roman"/>
                <a:cs typeface="Times New Roman"/>
              </a:rPr>
              <a:t>i</a:t>
            </a:r>
            <a:r>
              <a:rPr lang="en-US" sz="2400" spc="-4" dirty="0" err="1">
                <a:latin typeface="Times New Roman"/>
                <a:cs typeface="Times New Roman"/>
              </a:rPr>
              <a:t>n</a:t>
            </a:r>
            <a:r>
              <a:rPr lang="en-US" sz="2400" dirty="0" err="1">
                <a:latin typeface="Times New Roman"/>
                <a:cs typeface="Times New Roman"/>
              </a:rPr>
              <a:t>gA</a:t>
            </a:r>
            <a:r>
              <a:rPr lang="en-US" sz="2400" spc="4" dirty="0" err="1">
                <a:latin typeface="Times New Roman"/>
                <a:cs typeface="Times New Roman"/>
              </a:rPr>
              <a:t>dd</a:t>
            </a:r>
            <a:r>
              <a:rPr lang="en-US" sz="2400" dirty="0" err="1">
                <a:latin typeface="Times New Roman"/>
                <a:cs typeface="Times New Roman"/>
              </a:rPr>
              <a:t>re</a:t>
            </a:r>
            <a:r>
              <a:rPr lang="en-US" sz="2400" spc="-4" dirty="0" err="1">
                <a:latin typeface="Times New Roman"/>
                <a:cs typeface="Times New Roman"/>
              </a:rPr>
              <a:t>s</a:t>
            </a:r>
            <a:r>
              <a:rPr lang="en-US" sz="2400" dirty="0" err="1">
                <a:latin typeface="Times New Roman"/>
                <a:cs typeface="Times New Roman"/>
              </a:rPr>
              <a:t>s</a:t>
            </a:r>
            <a:endParaRPr lang="en-US" sz="2400" dirty="0">
              <a:latin typeface="Times New Roman"/>
              <a:cs typeface="Times New Roman"/>
            </a:endParaRPr>
          </a:p>
          <a:p>
            <a:pPr marL="469900" marR="34289">
              <a:lnSpc>
                <a:spcPct val="95825"/>
              </a:lnSpc>
              <a:spcBef>
                <a:spcPts val="522"/>
              </a:spcBef>
            </a:pPr>
            <a:r>
              <a:rPr lang="en-US" sz="1050" dirty="0">
                <a:latin typeface="Wingdings"/>
                <a:cs typeface="Wingdings"/>
              </a:rPr>
              <a:t></a:t>
            </a:r>
            <a:r>
              <a:rPr lang="en-US" sz="1050" dirty="0">
                <a:latin typeface="Times New Roman"/>
                <a:cs typeface="Times New Roman"/>
              </a:rPr>
              <a:t>     </a:t>
            </a:r>
            <a:r>
              <a:rPr lang="en-US" sz="1050" spc="104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</a:t>
            </a:r>
            <a:r>
              <a:rPr lang="en-US" sz="2400" spc="4" dirty="0">
                <a:latin typeface="Times New Roman"/>
                <a:cs typeface="Times New Roman"/>
              </a:rPr>
              <a:t>u</a:t>
            </a:r>
            <a:r>
              <a:rPr lang="en-US" sz="2400" spc="-4" dirty="0">
                <a:latin typeface="Times New Roman"/>
                <a:cs typeface="Times New Roman"/>
              </a:rPr>
              <a:t>s</a:t>
            </a:r>
            <a:r>
              <a:rPr lang="en-US" sz="2400" spc="4" dirty="0">
                <a:latin typeface="Times New Roman"/>
                <a:cs typeface="Times New Roman"/>
              </a:rPr>
              <a:t>t</a:t>
            </a:r>
            <a:r>
              <a:rPr lang="en-US" sz="2400" spc="-4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mers</a:t>
            </a:r>
            <a:r>
              <a:rPr lang="en-US" sz="2400" spc="258" dirty="0">
                <a:latin typeface="Times New Roman"/>
                <a:cs typeface="Times New Roman"/>
              </a:rPr>
              <a:t> </a:t>
            </a:r>
            <a:r>
              <a:rPr lang="en-US" sz="2400" spc="4" dirty="0">
                <a:latin typeface="Times New Roman"/>
                <a:cs typeface="Times New Roman"/>
              </a:rPr>
              <a:t>t</a:t>
            </a:r>
            <a:r>
              <a:rPr lang="en-US" sz="2400" spc="-4" dirty="0">
                <a:latin typeface="Times New Roman"/>
                <a:cs typeface="Times New Roman"/>
              </a:rPr>
              <a:t>abl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253" dirty="0">
                <a:latin typeface="Times New Roman"/>
                <a:cs typeface="Times New Roman"/>
              </a:rPr>
              <a:t> </a:t>
            </a:r>
            <a:r>
              <a:rPr lang="en-US" sz="2400" spc="-4" dirty="0">
                <a:latin typeface="Times New Roman"/>
                <a:cs typeface="Times New Roman"/>
              </a:rPr>
              <a:t>ha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107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6" dirty="0">
                <a:latin typeface="Times New Roman"/>
                <a:cs typeface="Times New Roman"/>
              </a:rPr>
              <a:t> </a:t>
            </a:r>
            <a:r>
              <a:rPr lang="en-US" sz="2400" spc="-4" dirty="0">
                <a:latin typeface="Times New Roman"/>
                <a:cs typeface="Times New Roman"/>
              </a:rPr>
              <a:t>s</a:t>
            </a:r>
            <a:r>
              <a:rPr lang="en-US" sz="2400" spc="4" dirty="0">
                <a:latin typeface="Times New Roman"/>
                <a:cs typeface="Times New Roman"/>
              </a:rPr>
              <a:t>t</a:t>
            </a:r>
            <a:r>
              <a:rPr lang="en-US" sz="2400" spc="-4" dirty="0">
                <a:latin typeface="Times New Roman"/>
                <a:cs typeface="Times New Roman"/>
              </a:rPr>
              <a:t>an</a:t>
            </a:r>
            <a:r>
              <a:rPr lang="en-US" sz="2400" spc="4" dirty="0">
                <a:latin typeface="Times New Roman"/>
                <a:cs typeface="Times New Roman"/>
              </a:rPr>
              <a:t>d</a:t>
            </a:r>
            <a:r>
              <a:rPr lang="en-US" sz="2400" spc="-4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rd 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FK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4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o</a:t>
            </a:r>
            <a:r>
              <a:rPr lang="en-US" sz="2400" spc="1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4" dirty="0">
                <a:latin typeface="Times New Roman"/>
                <a:cs typeface="Times New Roman"/>
              </a:rPr>
              <a:t>dd</a:t>
            </a:r>
            <a:r>
              <a:rPr lang="en-US" sz="2400" dirty="0">
                <a:latin typeface="Times New Roman"/>
                <a:cs typeface="Times New Roman"/>
              </a:rPr>
              <a:t>re</a:t>
            </a:r>
            <a:r>
              <a:rPr lang="en-US" sz="2400" spc="-4" dirty="0">
                <a:latin typeface="Times New Roman"/>
                <a:cs typeface="Times New Roman"/>
              </a:rPr>
              <a:t>ss</a:t>
            </a:r>
            <a:r>
              <a:rPr lang="en-US" sz="2400" dirty="0">
                <a:latin typeface="Times New Roman"/>
                <a:cs typeface="Times New Roman"/>
              </a:rPr>
              <a:t>es</a:t>
            </a:r>
          </a:p>
          <a:p>
            <a:pPr marL="469900" marR="34289">
              <a:lnSpc>
                <a:spcPct val="95825"/>
              </a:lnSpc>
              <a:spcBef>
                <a:spcPts val="522"/>
              </a:spcBef>
            </a:pPr>
            <a:r>
              <a:rPr lang="en-US" sz="1050" dirty="0">
                <a:latin typeface="Wingdings"/>
                <a:cs typeface="Wingdings"/>
              </a:rPr>
              <a:t></a:t>
            </a:r>
            <a:r>
              <a:rPr lang="en-US" sz="1050" dirty="0">
                <a:latin typeface="Times New Roman"/>
                <a:cs typeface="Times New Roman"/>
              </a:rPr>
              <a:t>     </a:t>
            </a:r>
            <a:r>
              <a:rPr lang="en-US" sz="1050" spc="104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&lt;</a:t>
            </a:r>
            <a:r>
              <a:rPr lang="en-US" sz="2400" dirty="0">
                <a:latin typeface="Times New Roman"/>
                <a:cs typeface="Times New Roman"/>
              </a:rPr>
              <a:t>m</a:t>
            </a:r>
            <a:r>
              <a:rPr lang="en-US" sz="2400" spc="-5" dirty="0">
                <a:latin typeface="Times New Roman"/>
                <a:cs typeface="Times New Roman"/>
              </a:rPr>
              <a:t>an</a:t>
            </a:r>
            <a:r>
              <a:rPr lang="en-US" sz="2400" spc="5" dirty="0">
                <a:latin typeface="Times New Roman"/>
                <a:cs typeface="Times New Roman"/>
              </a:rPr>
              <a:t>y</a:t>
            </a:r>
            <a:r>
              <a:rPr lang="en-US" sz="2400" dirty="0">
                <a:latin typeface="Times New Roman"/>
                <a:cs typeface="Times New Roman"/>
              </a:rPr>
              <a:t>-</a:t>
            </a:r>
            <a:r>
              <a:rPr lang="en-US" sz="2400" spc="5" dirty="0">
                <a:latin typeface="Times New Roman"/>
                <a:cs typeface="Times New Roman"/>
              </a:rPr>
              <a:t>t</a:t>
            </a:r>
            <a:r>
              <a:rPr lang="en-US" sz="2400" spc="-5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-</a:t>
            </a:r>
            <a:r>
              <a:rPr lang="en-US" sz="2400" spc="-5" dirty="0">
                <a:latin typeface="Times New Roman"/>
                <a:cs typeface="Times New Roman"/>
              </a:rPr>
              <a:t>on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-68" dirty="0">
                <a:latin typeface="Times New Roman"/>
                <a:cs typeface="Times New Roman"/>
              </a:rPr>
              <a:t> </a:t>
            </a:r>
            <a:r>
              <a:rPr lang="en-US" sz="2400" spc="-4" dirty="0">
                <a:latin typeface="Times New Roman"/>
                <a:cs typeface="Times New Roman"/>
              </a:rPr>
              <a:t>na</a:t>
            </a:r>
            <a:r>
              <a:rPr lang="en-US" sz="2400" dirty="0">
                <a:latin typeface="Times New Roman"/>
                <a:cs typeface="Times New Roman"/>
              </a:rPr>
              <a:t>me</a:t>
            </a:r>
            <a:r>
              <a:rPr lang="en-US" sz="2400" spc="-4" dirty="0">
                <a:latin typeface="Times New Roman"/>
                <a:cs typeface="Times New Roman"/>
              </a:rPr>
              <a:t>=</a:t>
            </a:r>
            <a:r>
              <a:rPr lang="en-US" sz="2400" dirty="0">
                <a:latin typeface="Times New Roman"/>
                <a:cs typeface="Times New Roman"/>
              </a:rPr>
              <a:t>“</a:t>
            </a:r>
            <a:r>
              <a:rPr lang="en-US" sz="2400" dirty="0" err="1">
                <a:latin typeface="Times New Roman"/>
                <a:cs typeface="Times New Roman"/>
              </a:rPr>
              <a:t>Def</a:t>
            </a:r>
            <a:r>
              <a:rPr lang="en-US" sz="2400" spc="-4" dirty="0" err="1">
                <a:latin typeface="Times New Roman"/>
                <a:cs typeface="Times New Roman"/>
              </a:rPr>
              <a:t>a</a:t>
            </a:r>
            <a:r>
              <a:rPr lang="en-US" sz="2400" spc="4" dirty="0" err="1">
                <a:latin typeface="Times New Roman"/>
                <a:cs typeface="Times New Roman"/>
              </a:rPr>
              <a:t>u</a:t>
            </a:r>
            <a:r>
              <a:rPr lang="en-US" sz="2400" spc="-4" dirty="0" err="1">
                <a:latin typeface="Times New Roman"/>
                <a:cs typeface="Times New Roman"/>
              </a:rPr>
              <a:t>l</a:t>
            </a:r>
            <a:r>
              <a:rPr lang="en-US" sz="2400" spc="4" dirty="0" err="1">
                <a:latin typeface="Times New Roman"/>
                <a:cs typeface="Times New Roman"/>
              </a:rPr>
              <a:t>t</a:t>
            </a:r>
            <a:r>
              <a:rPr lang="en-US" sz="2400" dirty="0" err="1">
                <a:latin typeface="Times New Roman"/>
                <a:cs typeface="Times New Roman"/>
              </a:rPr>
              <a:t>S</a:t>
            </a:r>
            <a:r>
              <a:rPr lang="en-US" sz="2400" spc="-4" dirty="0" err="1">
                <a:latin typeface="Times New Roman"/>
                <a:cs typeface="Times New Roman"/>
              </a:rPr>
              <a:t>h</a:t>
            </a:r>
            <a:r>
              <a:rPr lang="en-US" sz="2400" dirty="0" err="1">
                <a:latin typeface="Times New Roman"/>
                <a:cs typeface="Times New Roman"/>
              </a:rPr>
              <a:t>i</a:t>
            </a:r>
            <a:r>
              <a:rPr lang="en-US" sz="2400" spc="-4" dirty="0" err="1">
                <a:latin typeface="Times New Roman"/>
                <a:cs typeface="Times New Roman"/>
              </a:rPr>
              <a:t>pp</a:t>
            </a:r>
            <a:r>
              <a:rPr lang="en-US" sz="2400" dirty="0" err="1">
                <a:latin typeface="Times New Roman"/>
                <a:cs typeface="Times New Roman"/>
              </a:rPr>
              <a:t>i</a:t>
            </a:r>
            <a:r>
              <a:rPr lang="en-US" sz="2400" spc="-4" dirty="0" err="1">
                <a:latin typeface="Times New Roman"/>
                <a:cs typeface="Times New Roman"/>
              </a:rPr>
              <a:t>n</a:t>
            </a:r>
            <a:r>
              <a:rPr lang="en-US" sz="2400" dirty="0" err="1">
                <a:latin typeface="Times New Roman"/>
                <a:cs typeface="Times New Roman"/>
              </a:rPr>
              <a:t>gA</a:t>
            </a:r>
            <a:r>
              <a:rPr lang="en-US" sz="2400" spc="4" dirty="0" err="1">
                <a:latin typeface="Times New Roman"/>
                <a:cs typeface="Times New Roman"/>
              </a:rPr>
              <a:t>dd</a:t>
            </a:r>
            <a:r>
              <a:rPr lang="en-US" sz="2400" dirty="0" err="1">
                <a:latin typeface="Times New Roman"/>
                <a:cs typeface="Times New Roman"/>
              </a:rPr>
              <a:t>re</a:t>
            </a:r>
            <a:r>
              <a:rPr lang="en-US" sz="2400" spc="-4" dirty="0" err="1">
                <a:latin typeface="Times New Roman"/>
                <a:cs typeface="Times New Roman"/>
              </a:rPr>
              <a:t>s</a:t>
            </a:r>
            <a:r>
              <a:rPr lang="en-US" sz="2400" dirty="0" err="1">
                <a:latin typeface="Times New Roman"/>
                <a:cs typeface="Times New Roman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”</a:t>
            </a:r>
            <a:r>
              <a:rPr lang="en-US" sz="2400" spc="-44" dirty="0">
                <a:latin typeface="Times New Roman"/>
                <a:cs typeface="Times New Roman"/>
              </a:rPr>
              <a:t> </a:t>
            </a:r>
            <a:r>
              <a:rPr lang="en-US" sz="2400" spc="-4" dirty="0">
                <a:latin typeface="Times New Roman"/>
                <a:cs typeface="Times New Roman"/>
              </a:rPr>
              <a:t>/&gt;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9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smtClean="0"/>
              <a:t>relationships</a:t>
            </a:r>
          </a:p>
          <a:p>
            <a:r>
              <a:rPr lang="en-US" dirty="0" smtClean="0"/>
              <a:t>Types of collections</a:t>
            </a:r>
            <a:endParaRPr lang="en-US" dirty="0" smtClean="0"/>
          </a:p>
          <a:p>
            <a:r>
              <a:rPr lang="en-US" dirty="0" smtClean="0"/>
              <a:t>Cascades</a:t>
            </a:r>
            <a:endParaRPr lang="en-US" dirty="0" smtClean="0"/>
          </a:p>
          <a:p>
            <a:r>
              <a:rPr lang="en-US" dirty="0" smtClean="0"/>
              <a:t>Lazy loading</a:t>
            </a:r>
          </a:p>
          <a:p>
            <a:r>
              <a:rPr lang="en-US" dirty="0" smtClean="0"/>
              <a:t>Inverse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relationships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731953"/>
              </p:ext>
            </p:extLst>
          </p:nvPr>
        </p:nvGraphicFramePr>
        <p:xfrm>
          <a:off x="771525" y="1397000"/>
          <a:ext cx="7743825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/>
                <a:gridCol w="2305050"/>
                <a:gridCol w="45434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1:M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Customer.Orders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tables, customer</a:t>
                      </a:r>
                      <a:r>
                        <a:rPr lang="en-US" baseline="0" dirty="0" smtClean="0"/>
                        <a:t> and order, with a customer id on the order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M:1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Order.Customer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tables, customer and order, with an FK on Order pointing back to its parent 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M:M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Customer.Addresses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tables with a join</a:t>
                      </a:r>
                      <a:r>
                        <a:rPr lang="en-US" baseline="0" dirty="0" smtClean="0"/>
                        <a:t> table. Join table has two FKs, one to each table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1:1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Customer.Person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tables, Customer and Person,</a:t>
                      </a:r>
                      <a:r>
                        <a:rPr lang="en-US" baseline="0" dirty="0" smtClean="0"/>
                        <a:t> share same PK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12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collections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986188"/>
              </p:ext>
            </p:extLst>
          </p:nvPr>
        </p:nvGraphicFramePr>
        <p:xfrm>
          <a:off x="771525" y="1397000"/>
          <a:ext cx="7553325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0387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Ordered, can have duplicates</a:t>
                      </a:r>
                    </a:p>
                    <a:p>
                      <a:r>
                        <a:rPr lang="en-US" dirty="0" err="1" smtClean="0"/>
                        <a:t>PersistentGenericList</a:t>
                      </a:r>
                      <a:r>
                        <a:rPr lang="en-US" dirty="0" smtClean="0"/>
                        <a:t>&lt;T&gt;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Unordered, can have duplicates</a:t>
                      </a:r>
                    </a:p>
                    <a:p>
                      <a:r>
                        <a:rPr lang="en-US" dirty="0" err="1" smtClean="0"/>
                        <a:t>PersistentGenericBag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Unordered, no duplicates</a:t>
                      </a:r>
                    </a:p>
                    <a:p>
                      <a:r>
                        <a:rPr lang="en-US" baseline="0" dirty="0" err="1" smtClean="0"/>
                        <a:t>PersistentGenericSet</a:t>
                      </a:r>
                      <a:r>
                        <a:rPr lang="en-US" baseline="0" dirty="0" smtClean="0"/>
                        <a:t>&lt;T&gt;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0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1:m</a:t>
            </a:r>
          </a:p>
          <a:p>
            <a:r>
              <a:rPr lang="en-US" dirty="0" smtClean="0"/>
              <a:t>M:1</a:t>
            </a:r>
          </a:p>
          <a:p>
            <a:endParaRPr lang="en-US" dirty="0"/>
          </a:p>
          <a:p>
            <a:r>
              <a:rPr lang="en-US" dirty="0" smtClean="0"/>
              <a:t>Will pass on M:M and 1:1 due to time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5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27100"/>
          </a:xfrm>
        </p:spPr>
        <p:txBody>
          <a:bodyPr>
            <a:normAutofit lnSpcReduction="10000"/>
          </a:bodyPr>
          <a:lstStyle/>
          <a:p>
            <a:r>
              <a:rPr lang="en-US" spc="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ells</a:t>
            </a:r>
            <a:r>
              <a:rPr lang="en-US" spc="-14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NHi</a:t>
            </a:r>
            <a:r>
              <a:rPr lang="en-US" spc="5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5" dirty="0">
                <a:latin typeface="Times New Roman"/>
                <a:cs typeface="Times New Roman"/>
              </a:rPr>
              <a:t>r</a:t>
            </a:r>
            <a:r>
              <a:rPr lang="en-US" spc="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138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ow</a:t>
            </a:r>
            <a:r>
              <a:rPr lang="en-US" spc="218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169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dle</a:t>
            </a:r>
            <a:r>
              <a:rPr lang="en-US" spc="-10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ild</a:t>
            </a:r>
            <a:r>
              <a:rPr lang="en-US" spc="129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spc="4" dirty="0" smtClean="0">
                <a:latin typeface="Times New Roman"/>
                <a:cs typeface="Times New Roman"/>
              </a:rPr>
              <a:t>nt</a:t>
            </a:r>
            <a:r>
              <a:rPr lang="en-US" dirty="0" smtClean="0">
                <a:latin typeface="Times New Roman"/>
                <a:cs typeface="Times New Roman"/>
              </a:rPr>
              <a:t>i</a:t>
            </a:r>
            <a:r>
              <a:rPr lang="en-US" spc="4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ies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Options: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61653"/>
              </p:ext>
            </p:extLst>
          </p:nvPr>
        </p:nvGraphicFramePr>
        <p:xfrm>
          <a:off x="704849" y="2752725"/>
          <a:ext cx="726757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4051"/>
                <a:gridCol w="5343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cascades (default)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Cascade saves, updates and deletes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Save-update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Cascades</a:t>
                      </a:r>
                      <a:r>
                        <a:rPr lang="en-US" baseline="0" dirty="0" smtClean="0"/>
                        <a:t> saves and updates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Cascade deletes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All-delete-orphan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all and delete orphaned</a:t>
                      </a:r>
                      <a:r>
                        <a:rPr lang="en-US" baseline="0" dirty="0" smtClean="0"/>
                        <a:t> rows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41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save and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1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Associations are lazy loaded by default</a:t>
            </a:r>
          </a:p>
          <a:p>
            <a:r>
              <a:rPr lang="en-US" dirty="0" smtClean="0"/>
              <a:t>Requires open </a:t>
            </a:r>
            <a:r>
              <a:rPr lang="en-US" dirty="0" err="1" smtClean="0"/>
              <a:t>ISession</a:t>
            </a:r>
            <a:endParaRPr lang="en-US" dirty="0" smtClean="0"/>
          </a:p>
          <a:p>
            <a:r>
              <a:rPr lang="en-US" dirty="0" smtClean="0"/>
              <a:t>Fetching strategies: Select, outer-join</a:t>
            </a:r>
          </a:p>
          <a:p>
            <a:r>
              <a:rPr lang="en-US" dirty="0" smtClean="0"/>
              <a:t>Helps to avoid cascading N+1 query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= join</a:t>
            </a:r>
          </a:p>
          <a:p>
            <a:r>
              <a:rPr lang="en-US" dirty="0" smtClean="0"/>
              <a:t>Fetch first</a:t>
            </a:r>
          </a:p>
          <a:p>
            <a:r>
              <a:rPr lang="en-US" dirty="0" smtClean="0"/>
              <a:t>Fetch - horrible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1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338</Words>
  <Application>Microsoft Office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NHibernate Fundamentals</vt:lpstr>
      <vt:lpstr>Overview</vt:lpstr>
      <vt:lpstr>Understanding relationships</vt:lpstr>
      <vt:lpstr>Type of collections</vt:lpstr>
      <vt:lpstr>Demonstrations</vt:lpstr>
      <vt:lpstr>Cascades</vt:lpstr>
      <vt:lpstr>Demo</vt:lpstr>
      <vt:lpstr>Lazy Loading</vt:lpstr>
      <vt:lpstr>Demo</vt:lpstr>
      <vt:lpstr>Inverse=True?</vt:lpstr>
      <vt:lpstr>Demo: Inverse=True</vt:lpstr>
      <vt:lpstr>Summary</vt:lpstr>
      <vt:lpstr>M:M</vt:lpstr>
      <vt:lpstr>One-to-one associations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28</cp:revision>
  <dcterms:created xsi:type="dcterms:W3CDTF">2015-01-10T19:36:15Z</dcterms:created>
  <dcterms:modified xsi:type="dcterms:W3CDTF">2015-02-01T04:47:30Z</dcterms:modified>
</cp:coreProperties>
</file>