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0" r:id="rId4"/>
    <p:sldId id="274" r:id="rId5"/>
    <p:sldId id="282" r:id="rId6"/>
    <p:sldId id="276" r:id="rId7"/>
    <p:sldId id="283" r:id="rId8"/>
    <p:sldId id="277" r:id="rId9"/>
    <p:sldId id="281" r:id="rId10"/>
    <p:sldId id="280" r:id="rId11"/>
    <p:sldId id="278" r:id="rId12"/>
    <p:sldId id="279" r:id="rId13"/>
    <p:sldId id="284" r:id="rId14"/>
    <p:sldId id="271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22CEDE-7784-4513-B01E-59C70D448D1F}">
          <p14:sldIdLst>
            <p14:sldId id="256"/>
            <p14:sldId id="272"/>
          </p14:sldIdLst>
        </p14:section>
        <p14:section name="Untitled Section" id="{FA1105EE-5597-48DE-9789-78076B4DC909}">
          <p14:sldIdLst>
            <p14:sldId id="270"/>
            <p14:sldId id="274"/>
            <p14:sldId id="282"/>
            <p14:sldId id="276"/>
            <p14:sldId id="283"/>
            <p14:sldId id="277"/>
            <p14:sldId id="281"/>
            <p14:sldId id="280"/>
            <p14:sldId id="278"/>
            <p14:sldId id="279"/>
            <p14:sldId id="284"/>
            <p14:sldId id="271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WPF and XAML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– </a:t>
            </a:r>
            <a:r>
              <a:rPr lang="en-US" dirty="0" smtClean="0"/>
              <a:t>What is WPF and XAML?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01" y="3997325"/>
            <a:ext cx="2647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783830" cy="14339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Holds app level resources</a:t>
            </a:r>
          </a:p>
          <a:p>
            <a:r>
              <a:rPr lang="en-US" dirty="0" err="1" smtClean="0"/>
              <a:t>StartupUri</a:t>
            </a:r>
            <a:r>
              <a:rPr lang="en-US" dirty="0" smtClean="0"/>
              <a:t> specifies the first window</a:t>
            </a:r>
          </a:p>
          <a:p>
            <a:r>
              <a:rPr lang="en-US" dirty="0" smtClean="0"/>
              <a:t>Note the use of namespaces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4340224"/>
            <a:ext cx="80867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MainWindow</a:t>
            </a:r>
            <a:r>
              <a:rPr lang="en-US" dirty="0" err="1"/>
              <a:t>.</a:t>
            </a:r>
            <a:r>
              <a:rPr lang="en-US" dirty="0" err="1" smtClean="0"/>
              <a:t>XAML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888217"/>
            <a:ext cx="7562850" cy="19431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783830" cy="1433942"/>
          </a:xfrm>
        </p:spPr>
        <p:txBody>
          <a:bodyPr/>
          <a:lstStyle/>
          <a:p>
            <a:r>
              <a:rPr lang="en-US" dirty="0" smtClean="0"/>
              <a:t>Specified layout of the window</a:t>
            </a:r>
          </a:p>
        </p:txBody>
      </p:sp>
    </p:spTree>
    <p:extLst>
      <p:ext uri="{BB962C8B-B14F-4D97-AF65-F5344CB8AC3E}">
        <p14:creationId xmlns:p14="http://schemas.microsoft.com/office/powerpoint/2010/main" val="22621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MainWindow.XAML.cs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245948" cy="1401669"/>
          </a:xfrm>
        </p:spPr>
        <p:txBody>
          <a:bodyPr/>
          <a:lstStyle/>
          <a:p>
            <a:r>
              <a:rPr lang="en-US" dirty="0" smtClean="0"/>
              <a:t>XAML files have code-behind</a:t>
            </a:r>
          </a:p>
          <a:p>
            <a:r>
              <a:rPr lang="en-US" dirty="0" err="1" smtClean="0"/>
              <a:t>InitializeComponent</a:t>
            </a:r>
            <a:r>
              <a:rPr lang="en-US" dirty="0" smtClean="0"/>
              <a:t>() is critical</a:t>
            </a:r>
          </a:p>
          <a:p>
            <a:pPr lvl="1"/>
            <a:r>
              <a:rPr lang="en-US" dirty="0" smtClean="0"/>
              <a:t>Initializes all XAML controls on the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33838"/>
            <a:ext cx="42576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4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and keyed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with names (</a:t>
            </a:r>
            <a:r>
              <a:rPr lang="en-US" dirty="0" err="1" smtClean="0"/>
              <a:t>x:Name</a:t>
            </a:r>
            <a:r>
              <a:rPr lang="en-US" dirty="0" smtClean="0"/>
              <a:t>=“”) get generated code-behind</a:t>
            </a:r>
          </a:p>
          <a:p>
            <a:r>
              <a:rPr lang="en-US" dirty="0" smtClean="0"/>
              <a:t>Objects with a key (</a:t>
            </a:r>
            <a:r>
              <a:rPr lang="en-US" dirty="0" err="1" smtClean="0"/>
              <a:t>x:Key</a:t>
            </a:r>
            <a:r>
              <a:rPr lang="en-US" dirty="0" smtClean="0"/>
              <a:t>=“”) are resources and can be referenced by other XAML markup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9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XAML is declarative UI specification including</a:t>
            </a:r>
          </a:p>
          <a:p>
            <a:pPr lvl="1"/>
            <a:r>
              <a:rPr lang="en-US" dirty="0" smtClean="0"/>
              <a:t>Visuals</a:t>
            </a:r>
          </a:p>
          <a:p>
            <a:pPr lvl="1"/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Data binding</a:t>
            </a:r>
          </a:p>
          <a:p>
            <a:r>
              <a:rPr lang="en-US" dirty="0" smtClean="0"/>
              <a:t>Multi-platform</a:t>
            </a:r>
          </a:p>
          <a:p>
            <a:r>
              <a:rPr lang="en-US" dirty="0" smtClean="0"/>
              <a:t>Promotes developer and programmer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2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Walkthrough creating a default WPF app from VS.NET</a:t>
            </a:r>
          </a:p>
          <a:p>
            <a:r>
              <a:rPr lang="en-US" dirty="0" smtClean="0"/>
              <a:t>Adding a text block</a:t>
            </a:r>
          </a:p>
          <a:p>
            <a:r>
              <a:rPr lang="en-US" dirty="0" smtClean="0"/>
              <a:t>Naming the text block</a:t>
            </a:r>
          </a:p>
          <a:p>
            <a:r>
              <a:rPr lang="en-US" dirty="0" smtClean="0"/>
              <a:t>Examining the generated code for the text block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8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XAML?</a:t>
            </a:r>
          </a:p>
          <a:p>
            <a:r>
              <a:rPr lang="en-US" dirty="0" smtClean="0"/>
              <a:t>Why XAML?</a:t>
            </a:r>
          </a:p>
          <a:p>
            <a:r>
              <a:rPr lang="en-US" dirty="0" smtClean="0"/>
              <a:t>How it works</a:t>
            </a:r>
          </a:p>
          <a:p>
            <a:r>
              <a:rPr lang="en-US" dirty="0" smtClean="0"/>
              <a:t>Why XAML is awesome</a:t>
            </a:r>
          </a:p>
          <a:p>
            <a:r>
              <a:rPr lang="en-US" dirty="0" smtClean="0"/>
              <a:t>Elements of a WPF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9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XAML?</a:t>
            </a:r>
            <a:endParaRPr lang="en-US" dirty="0"/>
          </a:p>
        </p:txBody>
      </p:sp>
      <p:sp>
        <p:nvSpPr>
          <p:cNvPr id="4" name="object 33"/>
          <p:cNvSpPr/>
          <p:nvPr/>
        </p:nvSpPr>
        <p:spPr>
          <a:xfrm>
            <a:off x="721813" y="2304456"/>
            <a:ext cx="810006" cy="31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32"/>
          <p:cNvSpPr/>
          <p:nvPr/>
        </p:nvSpPr>
        <p:spPr>
          <a:xfrm>
            <a:off x="1765373" y="1824184"/>
            <a:ext cx="426720" cy="2157266"/>
          </a:xfrm>
          <a:custGeom>
            <a:avLst/>
            <a:gdLst/>
            <a:ahLst/>
            <a:cxnLst/>
            <a:rect l="l" t="t" r="r" b="b"/>
            <a:pathLst>
              <a:path w="426720" h="807720">
                <a:moveTo>
                  <a:pt x="426720" y="807720"/>
                </a:moveTo>
                <a:lnTo>
                  <a:pt x="409218" y="807224"/>
                </a:lnTo>
                <a:lnTo>
                  <a:pt x="392106" y="805763"/>
                </a:lnTo>
                <a:lnTo>
                  <a:pt x="375440" y="803375"/>
                </a:lnTo>
                <a:lnTo>
                  <a:pt x="359273" y="800099"/>
                </a:lnTo>
                <a:lnTo>
                  <a:pt x="343662" y="795974"/>
                </a:lnTo>
                <a:lnTo>
                  <a:pt x="328659" y="791037"/>
                </a:lnTo>
                <a:lnTo>
                  <a:pt x="314321" y="785328"/>
                </a:lnTo>
                <a:lnTo>
                  <a:pt x="300703" y="778885"/>
                </a:lnTo>
                <a:lnTo>
                  <a:pt x="287859" y="771747"/>
                </a:lnTo>
                <a:lnTo>
                  <a:pt x="275843" y="763952"/>
                </a:lnTo>
                <a:lnTo>
                  <a:pt x="264712" y="755539"/>
                </a:lnTo>
                <a:lnTo>
                  <a:pt x="254520" y="746546"/>
                </a:lnTo>
                <a:lnTo>
                  <a:pt x="245321" y="737012"/>
                </a:lnTo>
                <a:lnTo>
                  <a:pt x="237170" y="726976"/>
                </a:lnTo>
                <a:lnTo>
                  <a:pt x="230124" y="716476"/>
                </a:lnTo>
                <a:lnTo>
                  <a:pt x="224235" y="705551"/>
                </a:lnTo>
                <a:lnTo>
                  <a:pt x="219559" y="694238"/>
                </a:lnTo>
                <a:lnTo>
                  <a:pt x="216151" y="682578"/>
                </a:lnTo>
                <a:lnTo>
                  <a:pt x="214067" y="670608"/>
                </a:lnTo>
                <a:lnTo>
                  <a:pt x="213360" y="658367"/>
                </a:lnTo>
                <a:lnTo>
                  <a:pt x="213360" y="553212"/>
                </a:lnTo>
                <a:lnTo>
                  <a:pt x="212652" y="540971"/>
                </a:lnTo>
                <a:lnTo>
                  <a:pt x="210568" y="529001"/>
                </a:lnTo>
                <a:lnTo>
                  <a:pt x="207160" y="517341"/>
                </a:lnTo>
                <a:lnTo>
                  <a:pt x="202484" y="506028"/>
                </a:lnTo>
                <a:lnTo>
                  <a:pt x="196596" y="495103"/>
                </a:lnTo>
                <a:lnTo>
                  <a:pt x="189549" y="484603"/>
                </a:lnTo>
                <a:lnTo>
                  <a:pt x="181398" y="474567"/>
                </a:lnTo>
                <a:lnTo>
                  <a:pt x="172199" y="465033"/>
                </a:lnTo>
                <a:lnTo>
                  <a:pt x="162007" y="456040"/>
                </a:lnTo>
                <a:lnTo>
                  <a:pt x="150875" y="447627"/>
                </a:lnTo>
                <a:lnTo>
                  <a:pt x="138860" y="439832"/>
                </a:lnTo>
                <a:lnTo>
                  <a:pt x="126016" y="432694"/>
                </a:lnTo>
                <a:lnTo>
                  <a:pt x="112398" y="426251"/>
                </a:lnTo>
                <a:lnTo>
                  <a:pt x="98060" y="420542"/>
                </a:lnTo>
                <a:lnTo>
                  <a:pt x="83058" y="415605"/>
                </a:lnTo>
                <a:lnTo>
                  <a:pt x="67446" y="411480"/>
                </a:lnTo>
                <a:lnTo>
                  <a:pt x="51279" y="408204"/>
                </a:lnTo>
                <a:lnTo>
                  <a:pt x="34613" y="405816"/>
                </a:lnTo>
                <a:lnTo>
                  <a:pt x="17501" y="404355"/>
                </a:lnTo>
                <a:lnTo>
                  <a:pt x="0" y="403860"/>
                </a:lnTo>
                <a:lnTo>
                  <a:pt x="17501" y="403364"/>
                </a:lnTo>
                <a:lnTo>
                  <a:pt x="34613" y="401903"/>
                </a:lnTo>
                <a:lnTo>
                  <a:pt x="51279" y="399515"/>
                </a:lnTo>
                <a:lnTo>
                  <a:pt x="67446" y="396239"/>
                </a:lnTo>
                <a:lnTo>
                  <a:pt x="83057" y="392114"/>
                </a:lnTo>
                <a:lnTo>
                  <a:pt x="98060" y="387177"/>
                </a:lnTo>
                <a:lnTo>
                  <a:pt x="112398" y="381468"/>
                </a:lnTo>
                <a:lnTo>
                  <a:pt x="126016" y="375025"/>
                </a:lnTo>
                <a:lnTo>
                  <a:pt x="138860" y="367887"/>
                </a:lnTo>
                <a:lnTo>
                  <a:pt x="150875" y="360092"/>
                </a:lnTo>
                <a:lnTo>
                  <a:pt x="162007" y="351679"/>
                </a:lnTo>
                <a:lnTo>
                  <a:pt x="172199" y="342686"/>
                </a:lnTo>
                <a:lnTo>
                  <a:pt x="181398" y="333152"/>
                </a:lnTo>
                <a:lnTo>
                  <a:pt x="189549" y="323116"/>
                </a:lnTo>
                <a:lnTo>
                  <a:pt x="196596" y="312616"/>
                </a:lnTo>
                <a:lnTo>
                  <a:pt x="202484" y="301691"/>
                </a:lnTo>
                <a:lnTo>
                  <a:pt x="207160" y="290378"/>
                </a:lnTo>
                <a:lnTo>
                  <a:pt x="210568" y="278718"/>
                </a:lnTo>
                <a:lnTo>
                  <a:pt x="212652" y="266748"/>
                </a:lnTo>
                <a:lnTo>
                  <a:pt x="213360" y="254508"/>
                </a:lnTo>
                <a:lnTo>
                  <a:pt x="213360" y="149351"/>
                </a:lnTo>
                <a:lnTo>
                  <a:pt x="214067" y="137111"/>
                </a:lnTo>
                <a:lnTo>
                  <a:pt x="216151" y="125141"/>
                </a:lnTo>
                <a:lnTo>
                  <a:pt x="219559" y="113481"/>
                </a:lnTo>
                <a:lnTo>
                  <a:pt x="224235" y="102168"/>
                </a:lnTo>
                <a:lnTo>
                  <a:pt x="230124" y="91243"/>
                </a:lnTo>
                <a:lnTo>
                  <a:pt x="237170" y="80743"/>
                </a:lnTo>
                <a:lnTo>
                  <a:pt x="245321" y="70707"/>
                </a:lnTo>
                <a:lnTo>
                  <a:pt x="254520" y="61173"/>
                </a:lnTo>
                <a:lnTo>
                  <a:pt x="264712" y="52180"/>
                </a:lnTo>
                <a:lnTo>
                  <a:pt x="275844" y="43767"/>
                </a:lnTo>
                <a:lnTo>
                  <a:pt x="287859" y="35972"/>
                </a:lnTo>
                <a:lnTo>
                  <a:pt x="300703" y="28834"/>
                </a:lnTo>
                <a:lnTo>
                  <a:pt x="314321" y="22391"/>
                </a:lnTo>
                <a:lnTo>
                  <a:pt x="328659" y="16682"/>
                </a:lnTo>
                <a:lnTo>
                  <a:pt x="343662" y="11745"/>
                </a:lnTo>
                <a:lnTo>
                  <a:pt x="359273" y="7620"/>
                </a:lnTo>
                <a:lnTo>
                  <a:pt x="375440" y="4344"/>
                </a:lnTo>
                <a:lnTo>
                  <a:pt x="392106" y="1956"/>
                </a:lnTo>
                <a:lnTo>
                  <a:pt x="409218" y="495"/>
                </a:lnTo>
                <a:lnTo>
                  <a:pt x="426720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1"/>
          <p:cNvSpPr/>
          <p:nvPr/>
        </p:nvSpPr>
        <p:spPr>
          <a:xfrm>
            <a:off x="2425647" y="1833328"/>
            <a:ext cx="6333744" cy="2148122"/>
          </a:xfrm>
          <a:custGeom>
            <a:avLst/>
            <a:gdLst/>
            <a:ahLst/>
            <a:cxnLst/>
            <a:rect l="l" t="t" r="r" b="b"/>
            <a:pathLst>
              <a:path w="6333744" h="809244">
                <a:moveTo>
                  <a:pt x="0" y="809244"/>
                </a:moveTo>
                <a:lnTo>
                  <a:pt x="6333744" y="809244"/>
                </a:lnTo>
                <a:lnTo>
                  <a:pt x="6333744" y="0"/>
                </a:lnTo>
                <a:lnTo>
                  <a:pt x="0" y="0"/>
                </a:lnTo>
                <a:lnTo>
                  <a:pt x="0" y="809244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228600" tIns="228600" rIns="22860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eXtensible</a:t>
            </a:r>
            <a:r>
              <a:rPr lang="en-US" dirty="0" smtClean="0">
                <a:solidFill>
                  <a:schemeClr val="bg1"/>
                </a:solidFill>
              </a:rPr>
              <a:t> Application Markup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Declarative markup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Specifies UI, code behind, events, data binding,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Platform independent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WPF is a desktop implementation of XAML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443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XAML?</a:t>
            </a:r>
            <a:endParaRPr lang="en-US" dirty="0"/>
          </a:p>
        </p:txBody>
      </p:sp>
      <p:sp>
        <p:nvSpPr>
          <p:cNvPr id="22" name="object 19"/>
          <p:cNvSpPr/>
          <p:nvPr/>
        </p:nvSpPr>
        <p:spPr>
          <a:xfrm>
            <a:off x="492252" y="3478016"/>
            <a:ext cx="3342132" cy="492251"/>
          </a:xfrm>
          <a:custGeom>
            <a:avLst/>
            <a:gdLst/>
            <a:ahLst/>
            <a:cxnLst/>
            <a:rect l="l" t="t" r="r" b="b"/>
            <a:pathLst>
              <a:path w="3342132" h="492251">
                <a:moveTo>
                  <a:pt x="0" y="492251"/>
                </a:moveTo>
                <a:lnTo>
                  <a:pt x="3342132" y="492251"/>
                </a:lnTo>
                <a:lnTo>
                  <a:pt x="3342132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4094988" y="3523735"/>
            <a:ext cx="807720" cy="362712"/>
          </a:xfrm>
          <a:custGeom>
            <a:avLst/>
            <a:gdLst/>
            <a:ahLst/>
            <a:cxnLst/>
            <a:rect l="l" t="t" r="r" b="b"/>
            <a:pathLst>
              <a:path w="807720" h="362712">
                <a:moveTo>
                  <a:pt x="626363" y="272034"/>
                </a:moveTo>
                <a:lnTo>
                  <a:pt x="626363" y="362712"/>
                </a:lnTo>
                <a:lnTo>
                  <a:pt x="807720" y="181356"/>
                </a:lnTo>
                <a:lnTo>
                  <a:pt x="626363" y="0"/>
                </a:lnTo>
                <a:lnTo>
                  <a:pt x="626363" y="90678"/>
                </a:lnTo>
                <a:lnTo>
                  <a:pt x="0" y="90678"/>
                </a:lnTo>
                <a:lnTo>
                  <a:pt x="0" y="272034"/>
                </a:lnTo>
                <a:lnTo>
                  <a:pt x="626363" y="27203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7"/>
          <p:cNvSpPr/>
          <p:nvPr/>
        </p:nvSpPr>
        <p:spPr>
          <a:xfrm>
            <a:off x="5164836" y="3462776"/>
            <a:ext cx="3247643" cy="492251"/>
          </a:xfrm>
          <a:custGeom>
            <a:avLst/>
            <a:gdLst/>
            <a:ahLst/>
            <a:cxnLst/>
            <a:rect l="l" t="t" r="r" b="b"/>
            <a:pathLst>
              <a:path w="3247643" h="492251">
                <a:moveTo>
                  <a:pt x="0" y="492251"/>
                </a:moveTo>
                <a:lnTo>
                  <a:pt x="3247643" y="492251"/>
                </a:lnTo>
                <a:lnTo>
                  <a:pt x="3247643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6"/>
          <p:cNvSpPr/>
          <p:nvPr/>
        </p:nvSpPr>
        <p:spPr>
          <a:xfrm>
            <a:off x="5164836" y="4087616"/>
            <a:ext cx="3247643" cy="498348"/>
          </a:xfrm>
          <a:custGeom>
            <a:avLst/>
            <a:gdLst/>
            <a:ahLst/>
            <a:cxnLst/>
            <a:rect l="l" t="t" r="r" b="b"/>
            <a:pathLst>
              <a:path w="3247643" h="498348">
                <a:moveTo>
                  <a:pt x="0" y="498348"/>
                </a:moveTo>
                <a:lnTo>
                  <a:pt x="3247643" y="498348"/>
                </a:lnTo>
                <a:lnTo>
                  <a:pt x="3247643" y="0"/>
                </a:lnTo>
                <a:lnTo>
                  <a:pt x="0" y="0"/>
                </a:lnTo>
                <a:lnTo>
                  <a:pt x="0" y="498348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5"/>
          <p:cNvSpPr/>
          <p:nvPr/>
        </p:nvSpPr>
        <p:spPr>
          <a:xfrm>
            <a:off x="492252" y="4718553"/>
            <a:ext cx="3342132" cy="484631"/>
          </a:xfrm>
          <a:custGeom>
            <a:avLst/>
            <a:gdLst/>
            <a:ahLst/>
            <a:cxnLst/>
            <a:rect l="l" t="t" r="r" b="b"/>
            <a:pathLst>
              <a:path w="3342132" h="484631">
                <a:moveTo>
                  <a:pt x="0" y="484631"/>
                </a:moveTo>
                <a:lnTo>
                  <a:pt x="3342132" y="484631"/>
                </a:lnTo>
                <a:lnTo>
                  <a:pt x="3342132" y="0"/>
                </a:lnTo>
                <a:lnTo>
                  <a:pt x="0" y="0"/>
                </a:lnTo>
                <a:lnTo>
                  <a:pt x="0" y="484631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4"/>
          <p:cNvSpPr/>
          <p:nvPr/>
        </p:nvSpPr>
        <p:spPr>
          <a:xfrm>
            <a:off x="5164836" y="6134349"/>
            <a:ext cx="3247643" cy="498348"/>
          </a:xfrm>
          <a:custGeom>
            <a:avLst/>
            <a:gdLst/>
            <a:ahLst/>
            <a:cxnLst/>
            <a:rect l="l" t="t" r="r" b="b"/>
            <a:pathLst>
              <a:path w="3247643" h="498348">
                <a:moveTo>
                  <a:pt x="0" y="498348"/>
                </a:moveTo>
                <a:lnTo>
                  <a:pt x="3247643" y="498348"/>
                </a:lnTo>
                <a:lnTo>
                  <a:pt x="3247643" y="0"/>
                </a:lnTo>
                <a:lnTo>
                  <a:pt x="0" y="0"/>
                </a:lnTo>
                <a:lnTo>
                  <a:pt x="0" y="498348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3"/>
          <p:cNvSpPr/>
          <p:nvPr/>
        </p:nvSpPr>
        <p:spPr>
          <a:xfrm>
            <a:off x="1367028" y="6128253"/>
            <a:ext cx="2548128" cy="487679"/>
          </a:xfrm>
          <a:custGeom>
            <a:avLst/>
            <a:gdLst/>
            <a:ahLst/>
            <a:cxnLst/>
            <a:rect l="l" t="t" r="r" b="b"/>
            <a:pathLst>
              <a:path w="2548128" h="487679">
                <a:moveTo>
                  <a:pt x="0" y="487679"/>
                </a:moveTo>
                <a:lnTo>
                  <a:pt x="2548128" y="487679"/>
                </a:lnTo>
                <a:lnTo>
                  <a:pt x="2548128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12"/>
          <p:cNvSpPr/>
          <p:nvPr/>
        </p:nvSpPr>
        <p:spPr>
          <a:xfrm>
            <a:off x="1307338" y="2941313"/>
            <a:ext cx="1570482" cy="31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1"/>
          <p:cNvSpPr/>
          <p:nvPr/>
        </p:nvSpPr>
        <p:spPr>
          <a:xfrm>
            <a:off x="6202426" y="2954395"/>
            <a:ext cx="1271651" cy="31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0"/>
          <p:cNvSpPr/>
          <p:nvPr/>
        </p:nvSpPr>
        <p:spPr>
          <a:xfrm>
            <a:off x="1333500" y="5373873"/>
            <a:ext cx="362712" cy="681228"/>
          </a:xfrm>
          <a:custGeom>
            <a:avLst/>
            <a:gdLst/>
            <a:ahLst/>
            <a:cxnLst/>
            <a:rect l="l" t="t" r="r" b="b"/>
            <a:pathLst>
              <a:path w="362712" h="681228">
                <a:moveTo>
                  <a:pt x="181356" y="681228"/>
                </a:moveTo>
                <a:lnTo>
                  <a:pt x="362712" y="499872"/>
                </a:lnTo>
                <a:lnTo>
                  <a:pt x="272034" y="499872"/>
                </a:lnTo>
                <a:lnTo>
                  <a:pt x="272034" y="0"/>
                </a:lnTo>
                <a:lnTo>
                  <a:pt x="90678" y="0"/>
                </a:lnTo>
                <a:lnTo>
                  <a:pt x="90678" y="499872"/>
                </a:lnTo>
                <a:lnTo>
                  <a:pt x="0" y="499872"/>
                </a:lnTo>
                <a:lnTo>
                  <a:pt x="181356" y="68122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9"/>
          <p:cNvSpPr/>
          <p:nvPr/>
        </p:nvSpPr>
        <p:spPr>
          <a:xfrm>
            <a:off x="1787398" y="5528051"/>
            <a:ext cx="1366901" cy="310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8"/>
          <p:cNvSpPr/>
          <p:nvPr/>
        </p:nvSpPr>
        <p:spPr>
          <a:xfrm>
            <a:off x="4096512" y="6202929"/>
            <a:ext cx="806196" cy="361188"/>
          </a:xfrm>
          <a:custGeom>
            <a:avLst/>
            <a:gdLst/>
            <a:ahLst/>
            <a:cxnLst/>
            <a:rect l="l" t="t" r="r" b="b"/>
            <a:pathLst>
              <a:path w="806196" h="361188">
                <a:moveTo>
                  <a:pt x="625601" y="270890"/>
                </a:moveTo>
                <a:lnTo>
                  <a:pt x="625601" y="361187"/>
                </a:lnTo>
                <a:lnTo>
                  <a:pt x="806196" y="180593"/>
                </a:lnTo>
                <a:lnTo>
                  <a:pt x="625601" y="0"/>
                </a:lnTo>
                <a:lnTo>
                  <a:pt x="625601" y="90296"/>
                </a:lnTo>
                <a:lnTo>
                  <a:pt x="0" y="90296"/>
                </a:lnTo>
                <a:lnTo>
                  <a:pt x="0" y="270890"/>
                </a:lnTo>
                <a:lnTo>
                  <a:pt x="625601" y="27089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7"/>
          <p:cNvSpPr txBox="1"/>
          <p:nvPr/>
        </p:nvSpPr>
        <p:spPr>
          <a:xfrm>
            <a:off x="5164836" y="6134349"/>
            <a:ext cx="3247643" cy="498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8"/>
              </a:spcBef>
            </a:pPr>
            <a:endParaRPr sz="550"/>
          </a:p>
          <a:p>
            <a:pPr marL="492887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Imp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ement</a:t>
            </a:r>
            <a:r>
              <a:rPr sz="2000" spc="25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havior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5" name="object 6"/>
          <p:cNvSpPr txBox="1"/>
          <p:nvPr/>
        </p:nvSpPr>
        <p:spPr>
          <a:xfrm>
            <a:off x="1367028" y="6128253"/>
            <a:ext cx="2548128" cy="487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468122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.N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ins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ances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6" name="object 5"/>
          <p:cNvSpPr txBox="1"/>
          <p:nvPr/>
        </p:nvSpPr>
        <p:spPr>
          <a:xfrm>
            <a:off x="492252" y="4718553"/>
            <a:ext cx="3342132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0"/>
              </a:spcBef>
            </a:pPr>
            <a:endParaRPr sz="500" dirty="0"/>
          </a:p>
          <a:p>
            <a:pPr marL="313944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Im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ment</a:t>
            </a:r>
            <a:r>
              <a:rPr sz="2000" spc="19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GUI in 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X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AML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37" name="object 4"/>
          <p:cNvSpPr txBox="1"/>
          <p:nvPr/>
        </p:nvSpPr>
        <p:spPr>
          <a:xfrm>
            <a:off x="5164836" y="4087616"/>
            <a:ext cx="3247643" cy="498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"/>
              </a:spcBef>
            </a:pPr>
            <a:endParaRPr sz="550"/>
          </a:p>
          <a:p>
            <a:pPr marL="492887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Imp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ement</a:t>
            </a:r>
            <a:r>
              <a:rPr sz="2000" spc="25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havior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8" name="object 3"/>
          <p:cNvSpPr txBox="1"/>
          <p:nvPr/>
        </p:nvSpPr>
        <p:spPr>
          <a:xfrm>
            <a:off x="5164836" y="3462776"/>
            <a:ext cx="3247643" cy="492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773302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Imp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ement</a:t>
            </a:r>
            <a:r>
              <a:rPr sz="2000" spc="19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9" name="object 2"/>
          <p:cNvSpPr txBox="1"/>
          <p:nvPr/>
        </p:nvSpPr>
        <p:spPr>
          <a:xfrm>
            <a:off x="492252" y="3478016"/>
            <a:ext cx="3342132" cy="492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9"/>
              </a:spcBef>
            </a:pPr>
            <a:endParaRPr sz="500"/>
          </a:p>
          <a:p>
            <a:pPr marL="358139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Wi</a:t>
            </a:r>
            <a:r>
              <a:rPr sz="2000" spc="-2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rames,</a:t>
            </a:r>
            <a:r>
              <a:rPr sz="2000" spc="14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otoshop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3350"/>
          </a:xfrm>
        </p:spPr>
        <p:txBody>
          <a:bodyPr>
            <a:normAutofit/>
          </a:bodyPr>
          <a:lstStyle/>
          <a:p>
            <a:r>
              <a:rPr lang="en-US" dirty="0" smtClean="0"/>
              <a:t>Separation of Design and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0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1793875"/>
          </a:xfrm>
        </p:spPr>
        <p:txBody>
          <a:bodyPr>
            <a:normAutofit/>
          </a:bodyPr>
          <a:lstStyle/>
          <a:p>
            <a:r>
              <a:rPr lang="en-US" dirty="0" smtClean="0"/>
              <a:t>Compiled to binary</a:t>
            </a:r>
          </a:p>
          <a:p>
            <a:r>
              <a:rPr lang="en-US" dirty="0" smtClean="0"/>
              <a:t>Can have code-behind</a:t>
            </a:r>
            <a:endParaRPr lang="en-US" dirty="0"/>
          </a:p>
        </p:txBody>
      </p:sp>
      <p:sp>
        <p:nvSpPr>
          <p:cNvPr id="4" name="object 20"/>
          <p:cNvSpPr/>
          <p:nvPr/>
        </p:nvSpPr>
        <p:spPr>
          <a:xfrm>
            <a:off x="354150" y="3853771"/>
            <a:ext cx="1371599" cy="914400"/>
          </a:xfrm>
          <a:custGeom>
            <a:avLst/>
            <a:gdLst/>
            <a:ahLst/>
            <a:cxnLst/>
            <a:rect l="l" t="t" r="r" b="b"/>
            <a:pathLst>
              <a:path w="1371599" h="914400">
                <a:moveTo>
                  <a:pt x="0" y="914400"/>
                </a:moveTo>
                <a:lnTo>
                  <a:pt x="1371599" y="914400"/>
                </a:lnTo>
                <a:lnTo>
                  <a:pt x="137159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9"/>
          <p:cNvSpPr/>
          <p:nvPr/>
        </p:nvSpPr>
        <p:spPr>
          <a:xfrm>
            <a:off x="2250006" y="3853771"/>
            <a:ext cx="1295400" cy="914400"/>
          </a:xfrm>
          <a:custGeom>
            <a:avLst/>
            <a:gdLst/>
            <a:ahLst/>
            <a:cxnLst/>
            <a:rect l="l" t="t" r="r" b="b"/>
            <a:pathLst>
              <a:path w="1295400" h="914400">
                <a:moveTo>
                  <a:pt x="0" y="914400"/>
                </a:moveTo>
                <a:lnTo>
                  <a:pt x="1295400" y="914400"/>
                </a:lnTo>
                <a:lnTo>
                  <a:pt x="1295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8"/>
          <p:cNvSpPr/>
          <p:nvPr/>
        </p:nvSpPr>
        <p:spPr>
          <a:xfrm>
            <a:off x="4092522" y="3853771"/>
            <a:ext cx="1138427" cy="914400"/>
          </a:xfrm>
          <a:custGeom>
            <a:avLst/>
            <a:gdLst/>
            <a:ahLst/>
            <a:cxnLst/>
            <a:rect l="l" t="t" r="r" b="b"/>
            <a:pathLst>
              <a:path w="1138427" h="914400">
                <a:moveTo>
                  <a:pt x="0" y="914400"/>
                </a:moveTo>
                <a:lnTo>
                  <a:pt x="1138427" y="914400"/>
                </a:lnTo>
                <a:lnTo>
                  <a:pt x="1138427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7"/>
          <p:cNvSpPr/>
          <p:nvPr/>
        </p:nvSpPr>
        <p:spPr>
          <a:xfrm>
            <a:off x="5835978" y="3853771"/>
            <a:ext cx="1223772" cy="2209800"/>
          </a:xfrm>
          <a:custGeom>
            <a:avLst/>
            <a:gdLst/>
            <a:ahLst/>
            <a:cxnLst/>
            <a:rect l="l" t="t" r="r" b="b"/>
            <a:pathLst>
              <a:path w="1223772" h="2209800">
                <a:moveTo>
                  <a:pt x="0" y="2209800"/>
                </a:moveTo>
                <a:lnTo>
                  <a:pt x="1223772" y="2209800"/>
                </a:lnTo>
                <a:lnTo>
                  <a:pt x="1223772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solidFill>
            <a:srgbClr val="C162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6"/>
          <p:cNvSpPr/>
          <p:nvPr/>
        </p:nvSpPr>
        <p:spPr>
          <a:xfrm>
            <a:off x="7667826" y="4484707"/>
            <a:ext cx="1295400" cy="902207"/>
          </a:xfrm>
          <a:custGeom>
            <a:avLst/>
            <a:gdLst/>
            <a:ahLst/>
            <a:cxnLst/>
            <a:rect l="l" t="t" r="r" b="b"/>
            <a:pathLst>
              <a:path w="1295400" h="902208">
                <a:moveTo>
                  <a:pt x="0" y="902207"/>
                </a:moveTo>
                <a:lnTo>
                  <a:pt x="1295400" y="902207"/>
                </a:lnTo>
                <a:lnTo>
                  <a:pt x="1295400" y="0"/>
                </a:lnTo>
                <a:lnTo>
                  <a:pt x="0" y="0"/>
                </a:lnTo>
                <a:lnTo>
                  <a:pt x="0" y="902207"/>
                </a:lnTo>
                <a:close/>
              </a:path>
            </a:pathLst>
          </a:custGeom>
          <a:solidFill>
            <a:srgbClr val="EC64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5"/>
          <p:cNvSpPr/>
          <p:nvPr/>
        </p:nvSpPr>
        <p:spPr>
          <a:xfrm>
            <a:off x="348054" y="5161363"/>
            <a:ext cx="1377696" cy="902208"/>
          </a:xfrm>
          <a:custGeom>
            <a:avLst/>
            <a:gdLst/>
            <a:ahLst/>
            <a:cxnLst/>
            <a:rect l="l" t="t" r="r" b="b"/>
            <a:pathLst>
              <a:path w="1377696" h="902208">
                <a:moveTo>
                  <a:pt x="0" y="902208"/>
                </a:moveTo>
                <a:lnTo>
                  <a:pt x="1377696" y="902208"/>
                </a:lnTo>
                <a:lnTo>
                  <a:pt x="1377696" y="0"/>
                </a:lnTo>
                <a:lnTo>
                  <a:pt x="0" y="0"/>
                </a:lnTo>
                <a:lnTo>
                  <a:pt x="0" y="902208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4"/>
          <p:cNvSpPr/>
          <p:nvPr/>
        </p:nvSpPr>
        <p:spPr>
          <a:xfrm>
            <a:off x="1801950" y="4144855"/>
            <a:ext cx="359663" cy="362711"/>
          </a:xfrm>
          <a:custGeom>
            <a:avLst/>
            <a:gdLst/>
            <a:ahLst/>
            <a:cxnLst/>
            <a:rect l="l" t="t" r="r" b="b"/>
            <a:pathLst>
              <a:path w="359663" h="362712">
                <a:moveTo>
                  <a:pt x="179831" y="272033"/>
                </a:moveTo>
                <a:lnTo>
                  <a:pt x="179831" y="362711"/>
                </a:lnTo>
                <a:lnTo>
                  <a:pt x="359663" y="181355"/>
                </a:lnTo>
                <a:lnTo>
                  <a:pt x="179831" y="0"/>
                </a:lnTo>
                <a:lnTo>
                  <a:pt x="179831" y="90677"/>
                </a:lnTo>
                <a:lnTo>
                  <a:pt x="0" y="90677"/>
                </a:lnTo>
                <a:lnTo>
                  <a:pt x="0" y="272033"/>
                </a:lnTo>
                <a:lnTo>
                  <a:pt x="179831" y="27203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3621606" y="4129614"/>
            <a:ext cx="359663" cy="362712"/>
          </a:xfrm>
          <a:custGeom>
            <a:avLst/>
            <a:gdLst/>
            <a:ahLst/>
            <a:cxnLst/>
            <a:rect l="l" t="t" r="r" b="b"/>
            <a:pathLst>
              <a:path w="359663" h="362712">
                <a:moveTo>
                  <a:pt x="179831" y="272034"/>
                </a:moveTo>
                <a:lnTo>
                  <a:pt x="179831" y="362712"/>
                </a:lnTo>
                <a:lnTo>
                  <a:pt x="359663" y="181356"/>
                </a:lnTo>
                <a:lnTo>
                  <a:pt x="179831" y="0"/>
                </a:lnTo>
                <a:lnTo>
                  <a:pt x="179831" y="90678"/>
                </a:lnTo>
                <a:lnTo>
                  <a:pt x="0" y="90678"/>
                </a:lnTo>
                <a:lnTo>
                  <a:pt x="0" y="272034"/>
                </a:lnTo>
                <a:lnTo>
                  <a:pt x="179831" y="27203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8486" y="4144855"/>
            <a:ext cx="359663" cy="362711"/>
          </a:xfrm>
          <a:custGeom>
            <a:avLst/>
            <a:gdLst/>
            <a:ahLst/>
            <a:cxnLst/>
            <a:rect l="l" t="t" r="r" b="b"/>
            <a:pathLst>
              <a:path w="359663" h="362712">
                <a:moveTo>
                  <a:pt x="179832" y="272033"/>
                </a:moveTo>
                <a:lnTo>
                  <a:pt x="179832" y="362711"/>
                </a:lnTo>
                <a:lnTo>
                  <a:pt x="359663" y="181355"/>
                </a:lnTo>
                <a:lnTo>
                  <a:pt x="179832" y="0"/>
                </a:lnTo>
                <a:lnTo>
                  <a:pt x="179832" y="90677"/>
                </a:lnTo>
                <a:lnTo>
                  <a:pt x="0" y="90677"/>
                </a:lnTo>
                <a:lnTo>
                  <a:pt x="0" y="272033"/>
                </a:lnTo>
                <a:lnTo>
                  <a:pt x="179832" y="27203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1890342" y="5431111"/>
            <a:ext cx="3797807" cy="362712"/>
          </a:xfrm>
          <a:custGeom>
            <a:avLst/>
            <a:gdLst/>
            <a:ahLst/>
            <a:cxnLst/>
            <a:rect l="l" t="t" r="r" b="b"/>
            <a:pathLst>
              <a:path w="3797807" h="362712">
                <a:moveTo>
                  <a:pt x="3616452" y="272034"/>
                </a:moveTo>
                <a:lnTo>
                  <a:pt x="3616452" y="362712"/>
                </a:lnTo>
                <a:lnTo>
                  <a:pt x="3797807" y="181356"/>
                </a:lnTo>
                <a:lnTo>
                  <a:pt x="3616452" y="0"/>
                </a:lnTo>
                <a:lnTo>
                  <a:pt x="3616452" y="90678"/>
                </a:lnTo>
                <a:lnTo>
                  <a:pt x="0" y="90678"/>
                </a:lnTo>
                <a:lnTo>
                  <a:pt x="0" y="272034"/>
                </a:lnTo>
                <a:lnTo>
                  <a:pt x="3616452" y="27203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7166430" y="4769695"/>
            <a:ext cx="359663" cy="361188"/>
          </a:xfrm>
          <a:custGeom>
            <a:avLst/>
            <a:gdLst/>
            <a:ahLst/>
            <a:cxnLst/>
            <a:rect l="l" t="t" r="r" b="b"/>
            <a:pathLst>
              <a:path w="359663" h="361188">
                <a:moveTo>
                  <a:pt x="179831" y="270890"/>
                </a:moveTo>
                <a:lnTo>
                  <a:pt x="179831" y="361188"/>
                </a:lnTo>
                <a:lnTo>
                  <a:pt x="359663" y="180594"/>
                </a:lnTo>
                <a:lnTo>
                  <a:pt x="179831" y="0"/>
                </a:lnTo>
                <a:lnTo>
                  <a:pt x="179831" y="90296"/>
                </a:lnTo>
                <a:lnTo>
                  <a:pt x="0" y="90296"/>
                </a:lnTo>
                <a:lnTo>
                  <a:pt x="0" y="270890"/>
                </a:lnTo>
                <a:lnTo>
                  <a:pt x="179831" y="27089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9"/>
          <p:cNvSpPr txBox="1"/>
          <p:nvPr/>
        </p:nvSpPr>
        <p:spPr>
          <a:xfrm>
            <a:off x="7702369" y="4964784"/>
            <a:ext cx="126675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spc="0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3000" spc="-9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x</a:t>
            </a:r>
            <a:r>
              <a:rPr sz="3000" spc="0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ecutable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348054" y="5161363"/>
            <a:ext cx="1377696" cy="902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30759">
              <a:lnSpc>
                <a:spcPct val="110839"/>
              </a:lnSpc>
              <a:spcBef>
                <a:spcPts val="1149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C# s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2000" spc="-1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7667826" y="4484707"/>
            <a:ext cx="1295400" cy="902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4"/>
              </a:spcBef>
            </a:pPr>
            <a:endParaRPr sz="900"/>
          </a:p>
          <a:p>
            <a:pPr marL="402551" marR="401083" algn="ctr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app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5835978" y="3853771"/>
            <a:ext cx="1223772" cy="220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123443">
              <a:lnSpc>
                <a:spcPct val="110839"/>
              </a:lnSpc>
              <a:spcBef>
                <a:spcPts val="6292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compi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er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4092522" y="3853771"/>
            <a:ext cx="1138427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5910">
              <a:lnSpc>
                <a:spcPct val="110839"/>
              </a:lnSpc>
              <a:spcBef>
                <a:spcPts val="1192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0" name="object 4"/>
          <p:cNvSpPr txBox="1"/>
          <p:nvPr/>
        </p:nvSpPr>
        <p:spPr>
          <a:xfrm>
            <a:off x="2250006" y="3853771"/>
            <a:ext cx="1295400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40"/>
              </a:spcBef>
            </a:pPr>
            <a:endParaRPr sz="950"/>
          </a:p>
          <a:p>
            <a:pPr marL="276541" marR="278829" algn="ctr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X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ML</a:t>
            </a:r>
            <a:endParaRPr sz="2000">
              <a:latin typeface="Segoe UI"/>
              <a:cs typeface="Segoe UI"/>
            </a:endParaRPr>
          </a:p>
          <a:p>
            <a:pPr marL="70573" marR="73221" algn="ctr">
              <a:lnSpc>
                <a:spcPts val="2400"/>
              </a:lnSpc>
              <a:spcBef>
                <a:spcPts val="120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-25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ocessor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354150" y="3853771"/>
            <a:ext cx="137159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40"/>
              </a:spcBef>
            </a:pPr>
            <a:endParaRPr sz="950"/>
          </a:p>
          <a:p>
            <a:pPr marL="121503" marR="121577" algn="ctr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X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ML</a:t>
            </a:r>
            <a:r>
              <a:rPr sz="2000" spc="-29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le</a:t>
            </a:r>
            <a:endParaRPr sz="2000">
              <a:latin typeface="Segoe UI"/>
              <a:cs typeface="Segoe UI"/>
            </a:endParaRPr>
          </a:p>
          <a:p>
            <a:pPr marL="295262" marR="295387" algn="ctr">
              <a:lnSpc>
                <a:spcPts val="2400"/>
              </a:lnSpc>
              <a:spcBef>
                <a:spcPts val="120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/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endParaRPr sz="2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2105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stuff about XAML and 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Declarative layout</a:t>
            </a:r>
          </a:p>
          <a:p>
            <a:pPr lvl="1"/>
            <a:r>
              <a:rPr lang="en-US" dirty="0" smtClean="0"/>
              <a:t>But you can do it all programmatically</a:t>
            </a:r>
          </a:p>
          <a:p>
            <a:r>
              <a:rPr lang="en-US" dirty="0" smtClean="0"/>
              <a:t>Look of a control is separate from its behavior</a:t>
            </a:r>
          </a:p>
          <a:p>
            <a:r>
              <a:rPr lang="en-US" dirty="0" smtClean="0"/>
              <a:t>Appearance can be applied through styles</a:t>
            </a:r>
          </a:p>
          <a:p>
            <a:r>
              <a:rPr lang="en-US" dirty="0" smtClean="0"/>
              <a:t>Complex data binding is built in</a:t>
            </a:r>
          </a:p>
          <a:p>
            <a:r>
              <a:rPr lang="en-US" dirty="0" smtClean="0"/>
              <a:t>Routed event architecture</a:t>
            </a:r>
          </a:p>
          <a:p>
            <a:r>
              <a:rPr lang="en-US" dirty="0" smtClean="0"/>
              <a:t>Dependencies managed automatically</a:t>
            </a:r>
          </a:p>
          <a:p>
            <a:r>
              <a:rPr lang="en-US" dirty="0" smtClean="0"/>
              <a:t>With proper coding you can get separation of UI and business logic</a:t>
            </a:r>
          </a:p>
          <a:p>
            <a:r>
              <a:rPr lang="en-US" dirty="0" smtClean="0"/>
              <a:t>Took a lot of the lessons learned from HTML /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9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 with Panels: Canvas, Grid, </a:t>
            </a:r>
            <a:r>
              <a:rPr lang="en-US" dirty="0" err="1" smtClean="0"/>
              <a:t>StackPanel</a:t>
            </a:r>
            <a:endParaRPr lang="en-US" dirty="0" smtClean="0"/>
          </a:p>
          <a:p>
            <a:r>
              <a:rPr lang="en-US" dirty="0" smtClean="0"/>
              <a:t>UI Elements: </a:t>
            </a:r>
            <a:r>
              <a:rPr lang="en-US" dirty="0" err="1" smtClean="0"/>
              <a:t>TextBox</a:t>
            </a:r>
            <a:r>
              <a:rPr lang="en-US" dirty="0" smtClean="0"/>
              <a:t>, Grid, </a:t>
            </a:r>
            <a:r>
              <a:rPr lang="en-US" dirty="0" err="1" smtClean="0"/>
              <a:t>Combobox</a:t>
            </a:r>
            <a:endParaRPr lang="en-US" dirty="0" smtClean="0"/>
          </a:p>
          <a:p>
            <a:r>
              <a:rPr lang="en-US" dirty="0" smtClean="0"/>
              <a:t>Any object can be used in XAML</a:t>
            </a:r>
          </a:p>
          <a:p>
            <a:pPr lvl="1"/>
            <a:r>
              <a:rPr lang="en-US" dirty="0" smtClean="0"/>
              <a:t>As a resource</a:t>
            </a:r>
          </a:p>
          <a:p>
            <a:pPr lvl="1"/>
            <a:r>
              <a:rPr lang="en-US" dirty="0" smtClean="0"/>
              <a:t>Or as a visual element</a:t>
            </a:r>
          </a:p>
          <a:p>
            <a:r>
              <a:rPr lang="en-US" dirty="0" smtClean="0"/>
              <a:t>Resources: Objects that can be found and used in XAML by “key”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minimal WPF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674409" cy="4351338"/>
          </a:xfrm>
        </p:spPr>
        <p:txBody>
          <a:bodyPr/>
          <a:lstStyle/>
          <a:p>
            <a:r>
              <a:rPr lang="en-US" dirty="0" err="1" smtClean="0"/>
              <a:t>App.config</a:t>
            </a:r>
            <a:endParaRPr lang="en-US" dirty="0" smtClean="0"/>
          </a:p>
          <a:p>
            <a:r>
              <a:rPr lang="en-US" dirty="0" err="1" smtClean="0"/>
              <a:t>App.XAML.xs</a:t>
            </a:r>
            <a:endParaRPr lang="en-US" dirty="0" smtClean="0"/>
          </a:p>
          <a:p>
            <a:r>
              <a:rPr lang="en-US" dirty="0" err="1" smtClean="0"/>
              <a:t>App.XAML</a:t>
            </a:r>
            <a:endParaRPr lang="en-US" dirty="0" smtClean="0"/>
          </a:p>
          <a:p>
            <a:r>
              <a:rPr lang="en-US" dirty="0" err="1" smtClean="0"/>
              <a:t>MainWindow.XAML.cs</a:t>
            </a:r>
            <a:endParaRPr lang="en-US" dirty="0" smtClean="0"/>
          </a:p>
          <a:p>
            <a:r>
              <a:rPr lang="en-US" dirty="0" err="1" smtClean="0"/>
              <a:t>MainWindow</a:t>
            </a:r>
            <a:r>
              <a:rPr lang="en-US" dirty="0" smtClean="0"/>
              <a:t> XAML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5625"/>
            <a:ext cx="3780340" cy="22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App.XAML.cs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235190" cy="1444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behind for the app</a:t>
            </a:r>
          </a:p>
          <a:p>
            <a:r>
              <a:rPr lang="en-US" dirty="0" smtClean="0"/>
              <a:t>Empty by default</a:t>
            </a:r>
          </a:p>
          <a:p>
            <a:r>
              <a:rPr lang="en-US" dirty="0" smtClean="0"/>
              <a:t>Many methods for app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46" y="4482969"/>
            <a:ext cx="40100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2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1539</TotalTime>
  <Words>358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WPF and XAML</vt:lpstr>
      <vt:lpstr>Overview</vt:lpstr>
      <vt:lpstr>What is XAML?</vt:lpstr>
      <vt:lpstr>Why XAML?</vt:lpstr>
      <vt:lpstr>How it works</vt:lpstr>
      <vt:lpstr>Cool stuff about XAML and WPF</vt:lpstr>
      <vt:lpstr>XAML Components</vt:lpstr>
      <vt:lpstr>Elements of a minimal WPF app</vt:lpstr>
      <vt:lpstr>App.XAML.cs</vt:lpstr>
      <vt:lpstr>App.XAML</vt:lpstr>
      <vt:lpstr>MainWindow.XAML</vt:lpstr>
      <vt:lpstr>MainWindow.XAML.cs</vt:lpstr>
      <vt:lpstr>Named and keyed objects</vt:lpstr>
      <vt:lpstr>Summary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26</cp:revision>
  <dcterms:created xsi:type="dcterms:W3CDTF">2015-01-10T19:36:15Z</dcterms:created>
  <dcterms:modified xsi:type="dcterms:W3CDTF">2015-02-01T19:00:45Z</dcterms:modified>
</cp:coreProperties>
</file>