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291" r:id="rId15"/>
    <p:sldId id="292" r:id="rId16"/>
    <p:sldId id="293" r:id="rId17"/>
    <p:sldId id="294" r:id="rId18"/>
    <p:sldId id="296" r:id="rId19"/>
    <p:sldId id="295" r:id="rId20"/>
    <p:sldId id="297" r:id="rId21"/>
    <p:sldId id="298" r:id="rId22"/>
    <p:sldId id="312" r:id="rId23"/>
    <p:sldId id="313" r:id="rId24"/>
    <p:sldId id="314" r:id="rId25"/>
    <p:sldId id="299" r:id="rId26"/>
    <p:sldId id="300" r:id="rId27"/>
    <p:sldId id="271" r:id="rId28"/>
    <p:sldId id="27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1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WPF and XAML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– Basic XAML Controls, Events and Commands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713" y="3997325"/>
            <a:ext cx="2647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FrameworkElement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272141" cy="4351338"/>
          </a:xfrm>
        </p:spPr>
        <p:txBody>
          <a:bodyPr/>
          <a:lstStyle/>
          <a:p>
            <a:r>
              <a:rPr lang="en-US" dirty="0" smtClean="0"/>
              <a:t>Participates in layout</a:t>
            </a:r>
          </a:p>
          <a:p>
            <a:r>
              <a:rPr lang="en-US" dirty="0" smtClean="0"/>
              <a:t>Height, Width, Alignment</a:t>
            </a:r>
          </a:p>
          <a:p>
            <a:r>
              <a:rPr lang="en-US" dirty="0" smtClean="0"/>
              <a:t>Perhaps most importantly: </a:t>
            </a:r>
            <a:r>
              <a:rPr lang="en-US" dirty="0" err="1" smtClean="0"/>
              <a:t>DataContext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23" y="1550751"/>
            <a:ext cx="65817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9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814941" cy="4351338"/>
          </a:xfrm>
        </p:spPr>
        <p:txBody>
          <a:bodyPr/>
          <a:lstStyle/>
          <a:p>
            <a:r>
              <a:rPr lang="en-US" dirty="0" smtClean="0"/>
              <a:t>Provides </a:t>
            </a:r>
            <a:r>
              <a:rPr lang="en-US" dirty="0" err="1" smtClean="0"/>
              <a:t>ControlTemplate</a:t>
            </a:r>
            <a:r>
              <a:rPr lang="en-US" dirty="0" smtClean="0"/>
              <a:t> functionality</a:t>
            </a:r>
          </a:p>
          <a:p>
            <a:r>
              <a:rPr lang="en-US" dirty="0" smtClean="0"/>
              <a:t>The ability to swap out visual representation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652" y="1027907"/>
            <a:ext cx="64865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4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785759" cy="4351338"/>
          </a:xfrm>
        </p:spPr>
        <p:txBody>
          <a:bodyPr/>
          <a:lstStyle/>
          <a:p>
            <a:r>
              <a:rPr lang="en-US" dirty="0"/>
              <a:t>Represents a control with a single piece of content of any </a:t>
            </a:r>
            <a:r>
              <a:rPr lang="en-US" dirty="0" smtClean="0"/>
              <a:t>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730" y="1825625"/>
            <a:ext cx="5105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2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</a:p>
          <a:p>
            <a:r>
              <a:rPr lang="en-US" dirty="0" smtClean="0"/>
              <a:t>Text and input</a:t>
            </a:r>
          </a:p>
          <a:p>
            <a:r>
              <a:rPr lang="en-US" dirty="0" smtClean="0"/>
              <a:t>Range controls</a:t>
            </a:r>
          </a:p>
          <a:p>
            <a:r>
              <a:rPr lang="en-US" dirty="0" smtClean="0"/>
              <a:t>Item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2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798711"/>
            <a:ext cx="68103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8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and Input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56821"/>
            <a:ext cx="77724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56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Controls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90689"/>
            <a:ext cx="75438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Item(s) Controls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572577"/>
            <a:ext cx="76295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19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Containers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878947"/>
            <a:ext cx="35814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4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405062"/>
            <a:ext cx="60198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7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XAML Hierarchy</a:t>
            </a:r>
          </a:p>
          <a:p>
            <a:r>
              <a:rPr lang="en-US" dirty="0" smtClean="0"/>
              <a:t>Common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92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vs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 imply behavior</a:t>
            </a:r>
          </a:p>
          <a:p>
            <a:pPr lvl="1"/>
            <a:r>
              <a:rPr lang="en-US" dirty="0" smtClean="0"/>
              <a:t>Appearance is replaceable</a:t>
            </a:r>
          </a:p>
          <a:p>
            <a:r>
              <a:rPr lang="en-US" dirty="0" smtClean="0"/>
              <a:t>Not all elements are controls</a:t>
            </a:r>
          </a:p>
          <a:p>
            <a:pPr lvl="1"/>
            <a:r>
              <a:rPr lang="en-US" dirty="0" err="1" smtClean="0"/>
              <a:t>TextBlock</a:t>
            </a:r>
            <a:r>
              <a:rPr lang="en-US" dirty="0" smtClean="0"/>
              <a:t>, Image, Border, Ellipse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206" y="3578430"/>
            <a:ext cx="47815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17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and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Low-level: mouse, keyboard input, …</a:t>
            </a:r>
          </a:p>
          <a:p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Higher: menus, buttons, gestures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24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Interaction: Routed Events</a:t>
            </a:r>
            <a:endParaRPr lang="en-US" dirty="0"/>
          </a:p>
        </p:txBody>
      </p:sp>
      <p:sp>
        <p:nvSpPr>
          <p:cNvPr id="4" name="object 18"/>
          <p:cNvSpPr/>
          <p:nvPr/>
        </p:nvSpPr>
        <p:spPr>
          <a:xfrm>
            <a:off x="548640" y="2666745"/>
            <a:ext cx="1126401" cy="310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19"/>
          <p:cNvSpPr/>
          <p:nvPr/>
        </p:nvSpPr>
        <p:spPr>
          <a:xfrm>
            <a:off x="548640" y="2971545"/>
            <a:ext cx="1229702" cy="310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7"/>
          <p:cNvSpPr/>
          <p:nvPr/>
        </p:nvSpPr>
        <p:spPr>
          <a:xfrm>
            <a:off x="2146554" y="2059686"/>
            <a:ext cx="426719" cy="1839468"/>
          </a:xfrm>
          <a:custGeom>
            <a:avLst/>
            <a:gdLst/>
            <a:ahLst/>
            <a:cxnLst/>
            <a:rect l="l" t="t" r="r" b="b"/>
            <a:pathLst>
              <a:path w="426719" h="1839467">
                <a:moveTo>
                  <a:pt x="426719" y="1839468"/>
                </a:moveTo>
                <a:lnTo>
                  <a:pt x="392106" y="1837511"/>
                </a:lnTo>
                <a:lnTo>
                  <a:pt x="359273" y="1831847"/>
                </a:lnTo>
                <a:lnTo>
                  <a:pt x="328659" y="1822785"/>
                </a:lnTo>
                <a:lnTo>
                  <a:pt x="300703" y="1810633"/>
                </a:lnTo>
                <a:lnTo>
                  <a:pt x="275843" y="1795700"/>
                </a:lnTo>
                <a:lnTo>
                  <a:pt x="254520" y="1778294"/>
                </a:lnTo>
                <a:lnTo>
                  <a:pt x="237170" y="1758724"/>
                </a:lnTo>
                <a:lnTo>
                  <a:pt x="219559" y="1725986"/>
                </a:lnTo>
                <a:lnTo>
                  <a:pt x="213359" y="1690115"/>
                </a:lnTo>
                <a:lnTo>
                  <a:pt x="213359" y="1069086"/>
                </a:lnTo>
                <a:lnTo>
                  <a:pt x="212652" y="1056845"/>
                </a:lnTo>
                <a:lnTo>
                  <a:pt x="210568" y="1044875"/>
                </a:lnTo>
                <a:lnTo>
                  <a:pt x="207160" y="1033215"/>
                </a:lnTo>
                <a:lnTo>
                  <a:pt x="202484" y="1021902"/>
                </a:lnTo>
                <a:lnTo>
                  <a:pt x="196595" y="1010977"/>
                </a:lnTo>
                <a:lnTo>
                  <a:pt x="189549" y="1000477"/>
                </a:lnTo>
                <a:lnTo>
                  <a:pt x="181398" y="990441"/>
                </a:lnTo>
                <a:lnTo>
                  <a:pt x="172199" y="980907"/>
                </a:lnTo>
                <a:lnTo>
                  <a:pt x="162007" y="971914"/>
                </a:lnTo>
                <a:lnTo>
                  <a:pt x="150875" y="963501"/>
                </a:lnTo>
                <a:lnTo>
                  <a:pt x="138860" y="955706"/>
                </a:lnTo>
                <a:lnTo>
                  <a:pt x="126016" y="948568"/>
                </a:lnTo>
                <a:lnTo>
                  <a:pt x="112398" y="942125"/>
                </a:lnTo>
                <a:lnTo>
                  <a:pt x="98060" y="936416"/>
                </a:lnTo>
                <a:lnTo>
                  <a:pt x="83057" y="931479"/>
                </a:lnTo>
                <a:lnTo>
                  <a:pt x="67446" y="927354"/>
                </a:lnTo>
                <a:lnTo>
                  <a:pt x="51279" y="924078"/>
                </a:lnTo>
                <a:lnTo>
                  <a:pt x="34613" y="921690"/>
                </a:lnTo>
                <a:lnTo>
                  <a:pt x="17501" y="920229"/>
                </a:lnTo>
                <a:lnTo>
                  <a:pt x="0" y="919734"/>
                </a:lnTo>
                <a:lnTo>
                  <a:pt x="17501" y="919238"/>
                </a:lnTo>
                <a:lnTo>
                  <a:pt x="51279" y="915389"/>
                </a:lnTo>
                <a:lnTo>
                  <a:pt x="83057" y="907988"/>
                </a:lnTo>
                <a:lnTo>
                  <a:pt x="112398" y="897342"/>
                </a:lnTo>
                <a:lnTo>
                  <a:pt x="138860" y="883761"/>
                </a:lnTo>
                <a:lnTo>
                  <a:pt x="162007" y="867553"/>
                </a:lnTo>
                <a:lnTo>
                  <a:pt x="181398" y="849026"/>
                </a:lnTo>
                <a:lnTo>
                  <a:pt x="202484" y="817565"/>
                </a:lnTo>
                <a:lnTo>
                  <a:pt x="212652" y="782622"/>
                </a:lnTo>
                <a:lnTo>
                  <a:pt x="213359" y="770381"/>
                </a:lnTo>
                <a:lnTo>
                  <a:pt x="213359" y="149351"/>
                </a:lnTo>
                <a:lnTo>
                  <a:pt x="214067" y="137111"/>
                </a:lnTo>
                <a:lnTo>
                  <a:pt x="216151" y="125141"/>
                </a:lnTo>
                <a:lnTo>
                  <a:pt x="219559" y="113481"/>
                </a:lnTo>
                <a:lnTo>
                  <a:pt x="224235" y="102168"/>
                </a:lnTo>
                <a:lnTo>
                  <a:pt x="230123" y="91243"/>
                </a:lnTo>
                <a:lnTo>
                  <a:pt x="237170" y="80743"/>
                </a:lnTo>
                <a:lnTo>
                  <a:pt x="245321" y="70707"/>
                </a:lnTo>
                <a:lnTo>
                  <a:pt x="254520" y="61173"/>
                </a:lnTo>
                <a:lnTo>
                  <a:pt x="264712" y="52180"/>
                </a:lnTo>
                <a:lnTo>
                  <a:pt x="275843" y="43767"/>
                </a:lnTo>
                <a:lnTo>
                  <a:pt x="287859" y="35972"/>
                </a:lnTo>
                <a:lnTo>
                  <a:pt x="300703" y="28834"/>
                </a:lnTo>
                <a:lnTo>
                  <a:pt x="314321" y="22391"/>
                </a:lnTo>
                <a:lnTo>
                  <a:pt x="328659" y="16682"/>
                </a:lnTo>
                <a:lnTo>
                  <a:pt x="343662" y="11745"/>
                </a:lnTo>
                <a:lnTo>
                  <a:pt x="359273" y="7620"/>
                </a:lnTo>
                <a:lnTo>
                  <a:pt x="375440" y="4344"/>
                </a:lnTo>
                <a:lnTo>
                  <a:pt x="392106" y="1956"/>
                </a:lnTo>
                <a:lnTo>
                  <a:pt x="409218" y="495"/>
                </a:lnTo>
                <a:lnTo>
                  <a:pt x="426719" y="0"/>
                </a:lnTo>
              </a:path>
            </a:pathLst>
          </a:custGeom>
          <a:ln w="25908">
            <a:solidFill>
              <a:srgbClr val="62AD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2743962" y="2059686"/>
            <a:ext cx="5807964" cy="1839468"/>
          </a:xfrm>
          <a:custGeom>
            <a:avLst/>
            <a:gdLst/>
            <a:ahLst/>
            <a:cxnLst/>
            <a:rect l="l" t="t" r="r" b="b"/>
            <a:pathLst>
              <a:path w="5807964" h="1839467">
                <a:moveTo>
                  <a:pt x="0" y="1839468"/>
                </a:moveTo>
                <a:lnTo>
                  <a:pt x="5807964" y="1839468"/>
                </a:lnTo>
                <a:lnTo>
                  <a:pt x="5807964" y="0"/>
                </a:lnTo>
                <a:lnTo>
                  <a:pt x="0" y="0"/>
                </a:lnTo>
                <a:lnTo>
                  <a:pt x="0" y="1839468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2743962" y="2059686"/>
            <a:ext cx="5807964" cy="1839468"/>
          </a:xfrm>
          <a:custGeom>
            <a:avLst/>
            <a:gdLst/>
            <a:ahLst/>
            <a:cxnLst/>
            <a:rect l="l" t="t" r="r" b="b"/>
            <a:pathLst>
              <a:path w="5807964" h="1839467">
                <a:moveTo>
                  <a:pt x="0" y="1839468"/>
                </a:moveTo>
                <a:lnTo>
                  <a:pt x="5807964" y="1839468"/>
                </a:lnTo>
                <a:lnTo>
                  <a:pt x="5807964" y="0"/>
                </a:lnTo>
                <a:lnTo>
                  <a:pt x="0" y="0"/>
                </a:lnTo>
                <a:lnTo>
                  <a:pt x="0" y="183946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2812415" y="2170506"/>
            <a:ext cx="131063" cy="274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2984881" y="2170506"/>
            <a:ext cx="283464" cy="274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3173857" y="2170506"/>
            <a:ext cx="4935728" cy="274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2984881" y="2417953"/>
            <a:ext cx="5593969" cy="274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2984881" y="2664841"/>
            <a:ext cx="2055114" cy="274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4946650" y="2664841"/>
            <a:ext cx="94487" cy="274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2812415" y="3240913"/>
            <a:ext cx="131063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2984881" y="3240913"/>
            <a:ext cx="283464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3173857" y="3240913"/>
            <a:ext cx="4497197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2984881" y="3487496"/>
            <a:ext cx="1341628" cy="2746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5"/>
          <p:cNvSpPr/>
          <p:nvPr/>
        </p:nvSpPr>
        <p:spPr>
          <a:xfrm>
            <a:off x="4260469" y="3487496"/>
            <a:ext cx="4124452" cy="2746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16"/>
          <p:cNvSpPr/>
          <p:nvPr/>
        </p:nvSpPr>
        <p:spPr>
          <a:xfrm>
            <a:off x="8289035" y="3487496"/>
            <a:ext cx="94488" cy="274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"/>
          <p:cNvSpPr txBox="1"/>
          <p:nvPr/>
        </p:nvSpPr>
        <p:spPr>
          <a:xfrm>
            <a:off x="2743962" y="2059686"/>
            <a:ext cx="5807964" cy="18394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060875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Routed Events</a:t>
            </a:r>
            <a:endParaRPr lang="en-US" dirty="0"/>
          </a:p>
        </p:txBody>
      </p:sp>
      <p:sp>
        <p:nvSpPr>
          <p:cNvPr id="4" name="object 22"/>
          <p:cNvSpPr/>
          <p:nvPr/>
        </p:nvSpPr>
        <p:spPr>
          <a:xfrm>
            <a:off x="548640" y="5208894"/>
            <a:ext cx="1126401" cy="3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3"/>
          <p:cNvSpPr/>
          <p:nvPr/>
        </p:nvSpPr>
        <p:spPr>
          <a:xfrm>
            <a:off x="548640" y="5514380"/>
            <a:ext cx="793343" cy="310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4"/>
          <p:cNvSpPr/>
          <p:nvPr/>
        </p:nvSpPr>
        <p:spPr>
          <a:xfrm>
            <a:off x="548640" y="5819180"/>
            <a:ext cx="1353185" cy="310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1"/>
          <p:cNvSpPr/>
          <p:nvPr/>
        </p:nvSpPr>
        <p:spPr>
          <a:xfrm>
            <a:off x="2146554" y="5191419"/>
            <a:ext cx="426719" cy="1091183"/>
          </a:xfrm>
          <a:custGeom>
            <a:avLst/>
            <a:gdLst/>
            <a:ahLst/>
            <a:cxnLst/>
            <a:rect l="l" t="t" r="r" b="b"/>
            <a:pathLst>
              <a:path w="426719" h="1091183">
                <a:moveTo>
                  <a:pt x="426719" y="1091183"/>
                </a:moveTo>
                <a:lnTo>
                  <a:pt x="409218" y="1090688"/>
                </a:lnTo>
                <a:lnTo>
                  <a:pt x="392106" y="1089227"/>
                </a:lnTo>
                <a:lnTo>
                  <a:pt x="375440" y="1086839"/>
                </a:lnTo>
                <a:lnTo>
                  <a:pt x="359273" y="1083563"/>
                </a:lnTo>
                <a:lnTo>
                  <a:pt x="343661" y="1079438"/>
                </a:lnTo>
                <a:lnTo>
                  <a:pt x="328659" y="1074501"/>
                </a:lnTo>
                <a:lnTo>
                  <a:pt x="314321" y="1068792"/>
                </a:lnTo>
                <a:lnTo>
                  <a:pt x="300703" y="1062349"/>
                </a:lnTo>
                <a:lnTo>
                  <a:pt x="287859" y="1055211"/>
                </a:lnTo>
                <a:lnTo>
                  <a:pt x="275843" y="1047416"/>
                </a:lnTo>
                <a:lnTo>
                  <a:pt x="264712" y="1039003"/>
                </a:lnTo>
                <a:lnTo>
                  <a:pt x="254520" y="1030010"/>
                </a:lnTo>
                <a:lnTo>
                  <a:pt x="245321" y="1020476"/>
                </a:lnTo>
                <a:lnTo>
                  <a:pt x="230123" y="999940"/>
                </a:lnTo>
                <a:lnTo>
                  <a:pt x="219559" y="977702"/>
                </a:lnTo>
                <a:lnTo>
                  <a:pt x="214067" y="954072"/>
                </a:lnTo>
                <a:lnTo>
                  <a:pt x="213359" y="941831"/>
                </a:lnTo>
                <a:lnTo>
                  <a:pt x="213359" y="694943"/>
                </a:lnTo>
                <a:lnTo>
                  <a:pt x="212652" y="682703"/>
                </a:lnTo>
                <a:lnTo>
                  <a:pt x="210568" y="670733"/>
                </a:lnTo>
                <a:lnTo>
                  <a:pt x="207160" y="659073"/>
                </a:lnTo>
                <a:lnTo>
                  <a:pt x="202484" y="647760"/>
                </a:lnTo>
                <a:lnTo>
                  <a:pt x="196595" y="636835"/>
                </a:lnTo>
                <a:lnTo>
                  <a:pt x="189549" y="626335"/>
                </a:lnTo>
                <a:lnTo>
                  <a:pt x="181398" y="616299"/>
                </a:lnTo>
                <a:lnTo>
                  <a:pt x="172199" y="606765"/>
                </a:lnTo>
                <a:lnTo>
                  <a:pt x="162007" y="597772"/>
                </a:lnTo>
                <a:lnTo>
                  <a:pt x="150875" y="589359"/>
                </a:lnTo>
                <a:lnTo>
                  <a:pt x="138860" y="581564"/>
                </a:lnTo>
                <a:lnTo>
                  <a:pt x="126016" y="574426"/>
                </a:lnTo>
                <a:lnTo>
                  <a:pt x="112398" y="567983"/>
                </a:lnTo>
                <a:lnTo>
                  <a:pt x="98060" y="562274"/>
                </a:lnTo>
                <a:lnTo>
                  <a:pt x="83057" y="557337"/>
                </a:lnTo>
                <a:lnTo>
                  <a:pt x="67446" y="553211"/>
                </a:lnTo>
                <a:lnTo>
                  <a:pt x="51279" y="549936"/>
                </a:lnTo>
                <a:lnTo>
                  <a:pt x="34613" y="547548"/>
                </a:lnTo>
                <a:lnTo>
                  <a:pt x="17501" y="546087"/>
                </a:lnTo>
                <a:lnTo>
                  <a:pt x="0" y="545591"/>
                </a:lnTo>
                <a:lnTo>
                  <a:pt x="17501" y="545096"/>
                </a:lnTo>
                <a:lnTo>
                  <a:pt x="34613" y="543635"/>
                </a:lnTo>
                <a:lnTo>
                  <a:pt x="51279" y="541247"/>
                </a:lnTo>
                <a:lnTo>
                  <a:pt x="67446" y="537971"/>
                </a:lnTo>
                <a:lnTo>
                  <a:pt x="83057" y="533846"/>
                </a:lnTo>
                <a:lnTo>
                  <a:pt x="98060" y="528909"/>
                </a:lnTo>
                <a:lnTo>
                  <a:pt x="112398" y="523200"/>
                </a:lnTo>
                <a:lnTo>
                  <a:pt x="126016" y="516757"/>
                </a:lnTo>
                <a:lnTo>
                  <a:pt x="138860" y="509619"/>
                </a:lnTo>
                <a:lnTo>
                  <a:pt x="150875" y="501824"/>
                </a:lnTo>
                <a:lnTo>
                  <a:pt x="162007" y="493411"/>
                </a:lnTo>
                <a:lnTo>
                  <a:pt x="172199" y="484418"/>
                </a:lnTo>
                <a:lnTo>
                  <a:pt x="181398" y="474884"/>
                </a:lnTo>
                <a:lnTo>
                  <a:pt x="196595" y="454348"/>
                </a:lnTo>
                <a:lnTo>
                  <a:pt x="207160" y="432110"/>
                </a:lnTo>
                <a:lnTo>
                  <a:pt x="212652" y="408480"/>
                </a:lnTo>
                <a:lnTo>
                  <a:pt x="213359" y="396239"/>
                </a:lnTo>
                <a:lnTo>
                  <a:pt x="213359" y="149351"/>
                </a:lnTo>
                <a:lnTo>
                  <a:pt x="214067" y="137111"/>
                </a:lnTo>
                <a:lnTo>
                  <a:pt x="216151" y="125141"/>
                </a:lnTo>
                <a:lnTo>
                  <a:pt x="219559" y="113481"/>
                </a:lnTo>
                <a:lnTo>
                  <a:pt x="224235" y="102168"/>
                </a:lnTo>
                <a:lnTo>
                  <a:pt x="230123" y="91243"/>
                </a:lnTo>
                <a:lnTo>
                  <a:pt x="237170" y="80743"/>
                </a:lnTo>
                <a:lnTo>
                  <a:pt x="245321" y="70707"/>
                </a:lnTo>
                <a:lnTo>
                  <a:pt x="254520" y="61173"/>
                </a:lnTo>
                <a:lnTo>
                  <a:pt x="264712" y="52180"/>
                </a:lnTo>
                <a:lnTo>
                  <a:pt x="275843" y="43767"/>
                </a:lnTo>
                <a:lnTo>
                  <a:pt x="287859" y="35972"/>
                </a:lnTo>
                <a:lnTo>
                  <a:pt x="300703" y="28834"/>
                </a:lnTo>
                <a:lnTo>
                  <a:pt x="314321" y="22391"/>
                </a:lnTo>
                <a:lnTo>
                  <a:pt x="328659" y="16682"/>
                </a:lnTo>
                <a:lnTo>
                  <a:pt x="343662" y="11745"/>
                </a:lnTo>
                <a:lnTo>
                  <a:pt x="359273" y="7619"/>
                </a:lnTo>
                <a:lnTo>
                  <a:pt x="375440" y="4344"/>
                </a:lnTo>
                <a:lnTo>
                  <a:pt x="392106" y="1956"/>
                </a:lnTo>
                <a:lnTo>
                  <a:pt x="409218" y="495"/>
                </a:lnTo>
                <a:lnTo>
                  <a:pt x="426719" y="0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3"/>
          <p:cNvSpPr/>
          <p:nvPr/>
        </p:nvSpPr>
        <p:spPr>
          <a:xfrm>
            <a:off x="2743962" y="5191418"/>
            <a:ext cx="5807964" cy="1091184"/>
          </a:xfrm>
          <a:custGeom>
            <a:avLst/>
            <a:gdLst/>
            <a:ahLst/>
            <a:cxnLst/>
            <a:rect l="l" t="t" r="r" b="b"/>
            <a:pathLst>
              <a:path w="5807964" h="1091184">
                <a:moveTo>
                  <a:pt x="0" y="1091184"/>
                </a:moveTo>
                <a:lnTo>
                  <a:pt x="5807964" y="1091184"/>
                </a:lnTo>
                <a:lnTo>
                  <a:pt x="5807964" y="0"/>
                </a:lnTo>
                <a:lnTo>
                  <a:pt x="0" y="0"/>
                </a:lnTo>
                <a:lnTo>
                  <a:pt x="0" y="109118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4"/>
          <p:cNvSpPr/>
          <p:nvPr/>
        </p:nvSpPr>
        <p:spPr>
          <a:xfrm>
            <a:off x="2743962" y="5191418"/>
            <a:ext cx="5807964" cy="1091184"/>
          </a:xfrm>
          <a:custGeom>
            <a:avLst/>
            <a:gdLst/>
            <a:ahLst/>
            <a:cxnLst/>
            <a:rect l="l" t="t" r="r" b="b"/>
            <a:pathLst>
              <a:path w="5807964" h="1091184">
                <a:moveTo>
                  <a:pt x="0" y="1091184"/>
                </a:moveTo>
                <a:lnTo>
                  <a:pt x="5807964" y="1091184"/>
                </a:lnTo>
                <a:lnTo>
                  <a:pt x="5807964" y="0"/>
                </a:lnTo>
                <a:lnTo>
                  <a:pt x="0" y="0"/>
                </a:lnTo>
                <a:lnTo>
                  <a:pt x="0" y="109118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5"/>
          <p:cNvSpPr/>
          <p:nvPr/>
        </p:nvSpPr>
        <p:spPr>
          <a:xfrm>
            <a:off x="2812415" y="5300639"/>
            <a:ext cx="131063" cy="2743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6"/>
          <p:cNvSpPr/>
          <p:nvPr/>
        </p:nvSpPr>
        <p:spPr>
          <a:xfrm>
            <a:off x="2984881" y="5300639"/>
            <a:ext cx="2247392" cy="2743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7"/>
          <p:cNvSpPr/>
          <p:nvPr/>
        </p:nvSpPr>
        <p:spPr>
          <a:xfrm>
            <a:off x="2812415" y="5588675"/>
            <a:ext cx="131063" cy="2743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8"/>
          <p:cNvSpPr/>
          <p:nvPr/>
        </p:nvSpPr>
        <p:spPr>
          <a:xfrm>
            <a:off x="2984881" y="5588675"/>
            <a:ext cx="2548890" cy="2743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9"/>
          <p:cNvSpPr/>
          <p:nvPr/>
        </p:nvSpPr>
        <p:spPr>
          <a:xfrm>
            <a:off x="2812415" y="5876711"/>
            <a:ext cx="131063" cy="2743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20"/>
          <p:cNvSpPr/>
          <p:nvPr/>
        </p:nvSpPr>
        <p:spPr>
          <a:xfrm>
            <a:off x="2984881" y="5876711"/>
            <a:ext cx="2688590" cy="2743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1508760" y="2718728"/>
            <a:ext cx="2468879" cy="880872"/>
          </a:xfrm>
          <a:custGeom>
            <a:avLst/>
            <a:gdLst/>
            <a:ahLst/>
            <a:cxnLst/>
            <a:rect l="l" t="t" r="r" b="b"/>
            <a:pathLst>
              <a:path w="2468879" h="880872">
                <a:moveTo>
                  <a:pt x="0" y="880872"/>
                </a:moveTo>
                <a:lnTo>
                  <a:pt x="2468879" y="880872"/>
                </a:lnTo>
                <a:lnTo>
                  <a:pt x="2468879" y="0"/>
                </a:lnTo>
                <a:lnTo>
                  <a:pt x="0" y="0"/>
                </a:lnTo>
                <a:lnTo>
                  <a:pt x="0" y="880872"/>
                </a:lnTo>
                <a:close/>
              </a:path>
            </a:pathLst>
          </a:custGeom>
          <a:solidFill>
            <a:srgbClr val="C162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2"/>
          <p:cNvSpPr/>
          <p:nvPr/>
        </p:nvSpPr>
        <p:spPr>
          <a:xfrm>
            <a:off x="2572512" y="3433485"/>
            <a:ext cx="272795" cy="560831"/>
          </a:xfrm>
          <a:custGeom>
            <a:avLst/>
            <a:gdLst/>
            <a:ahLst/>
            <a:cxnLst/>
            <a:rect l="l" t="t" r="r" b="b"/>
            <a:pathLst>
              <a:path w="272795" h="560831">
                <a:moveTo>
                  <a:pt x="136398" y="0"/>
                </a:moveTo>
                <a:lnTo>
                  <a:pt x="0" y="136398"/>
                </a:lnTo>
                <a:lnTo>
                  <a:pt x="68199" y="136398"/>
                </a:lnTo>
                <a:lnTo>
                  <a:pt x="68199" y="560831"/>
                </a:lnTo>
                <a:lnTo>
                  <a:pt x="204596" y="560831"/>
                </a:lnTo>
                <a:lnTo>
                  <a:pt x="204596" y="136398"/>
                </a:lnTo>
                <a:lnTo>
                  <a:pt x="272795" y="136398"/>
                </a:lnTo>
                <a:lnTo>
                  <a:pt x="136398" y="0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8"/>
          <p:cNvSpPr/>
          <p:nvPr/>
        </p:nvSpPr>
        <p:spPr>
          <a:xfrm>
            <a:off x="4960620" y="2718728"/>
            <a:ext cx="2468879" cy="882396"/>
          </a:xfrm>
          <a:custGeom>
            <a:avLst/>
            <a:gdLst/>
            <a:ahLst/>
            <a:cxnLst/>
            <a:rect l="l" t="t" r="r" b="b"/>
            <a:pathLst>
              <a:path w="2468879" h="882396">
                <a:moveTo>
                  <a:pt x="0" y="882396"/>
                </a:moveTo>
                <a:lnTo>
                  <a:pt x="2468879" y="882396"/>
                </a:lnTo>
                <a:lnTo>
                  <a:pt x="2468879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solidFill>
            <a:srgbClr val="C162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9"/>
          <p:cNvSpPr/>
          <p:nvPr/>
        </p:nvSpPr>
        <p:spPr>
          <a:xfrm>
            <a:off x="5143500" y="2959521"/>
            <a:ext cx="2138172" cy="400812"/>
          </a:xfrm>
          <a:custGeom>
            <a:avLst/>
            <a:gdLst/>
            <a:ahLst/>
            <a:cxnLst/>
            <a:rect l="l" t="t" r="r" b="b"/>
            <a:pathLst>
              <a:path w="2138172" h="400812">
                <a:moveTo>
                  <a:pt x="0" y="400812"/>
                </a:moveTo>
                <a:lnTo>
                  <a:pt x="2138172" y="400812"/>
                </a:lnTo>
                <a:lnTo>
                  <a:pt x="2138172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10"/>
          <p:cNvSpPr/>
          <p:nvPr/>
        </p:nvSpPr>
        <p:spPr>
          <a:xfrm>
            <a:off x="6030468" y="3247557"/>
            <a:ext cx="245364" cy="746759"/>
          </a:xfrm>
          <a:custGeom>
            <a:avLst/>
            <a:gdLst/>
            <a:ahLst/>
            <a:cxnLst/>
            <a:rect l="l" t="t" r="r" b="b"/>
            <a:pathLst>
              <a:path w="245364" h="746759">
                <a:moveTo>
                  <a:pt x="184023" y="122681"/>
                </a:moveTo>
                <a:lnTo>
                  <a:pt x="245364" y="122681"/>
                </a:lnTo>
                <a:lnTo>
                  <a:pt x="122682" y="0"/>
                </a:lnTo>
                <a:lnTo>
                  <a:pt x="0" y="122681"/>
                </a:lnTo>
                <a:lnTo>
                  <a:pt x="61341" y="122681"/>
                </a:lnTo>
                <a:lnTo>
                  <a:pt x="61341" y="746759"/>
                </a:lnTo>
                <a:lnTo>
                  <a:pt x="184023" y="746759"/>
                </a:lnTo>
                <a:lnTo>
                  <a:pt x="184023" y="122681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7"/>
          <p:cNvSpPr/>
          <p:nvPr/>
        </p:nvSpPr>
        <p:spPr>
          <a:xfrm>
            <a:off x="2052827" y="4112554"/>
            <a:ext cx="1554352" cy="274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"/>
          <p:cNvSpPr/>
          <p:nvPr/>
        </p:nvSpPr>
        <p:spPr>
          <a:xfrm>
            <a:off x="5019802" y="4112554"/>
            <a:ext cx="2475992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5"/>
          <p:cNvSpPr txBox="1"/>
          <p:nvPr/>
        </p:nvSpPr>
        <p:spPr>
          <a:xfrm>
            <a:off x="2743962" y="5191418"/>
            <a:ext cx="5807964" cy="1091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4"/>
          <p:cNvSpPr txBox="1"/>
          <p:nvPr/>
        </p:nvSpPr>
        <p:spPr>
          <a:xfrm>
            <a:off x="5143500" y="2959521"/>
            <a:ext cx="2138172" cy="400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3"/>
          <p:cNvSpPr txBox="1"/>
          <p:nvPr/>
        </p:nvSpPr>
        <p:spPr>
          <a:xfrm>
            <a:off x="4960620" y="2718728"/>
            <a:ext cx="2468879" cy="882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51408">
              <a:lnSpc>
                <a:spcPct val="110839"/>
              </a:lnSpc>
              <a:spcBef>
                <a:spcPts val="1065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Im</a:t>
            </a:r>
            <a:r>
              <a:rPr sz="2000" spc="-4" dirty="0" smtClean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ge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in B</a:t>
            </a:r>
            <a:r>
              <a:rPr sz="2000" spc="9" dirty="0" smtClean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tton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6" name="object 2"/>
          <p:cNvSpPr txBox="1"/>
          <p:nvPr/>
        </p:nvSpPr>
        <p:spPr>
          <a:xfrm>
            <a:off x="1508760" y="2718728"/>
            <a:ext cx="2468879" cy="880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824699" marR="824056" algn="ctr">
              <a:lnSpc>
                <a:spcPct val="110839"/>
              </a:lnSpc>
              <a:spcBef>
                <a:spcPts val="1055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2000" spc="9" dirty="0" smtClean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tton</a:t>
            </a:r>
            <a:endParaRPr sz="20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04195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in a </a:t>
            </a:r>
            <a:r>
              <a:rPr lang="en-US" smtClean="0"/>
              <a:t>button click?</a:t>
            </a:r>
            <a:endParaRPr lang="en-US"/>
          </a:p>
        </p:txBody>
      </p:sp>
      <p:sp>
        <p:nvSpPr>
          <p:cNvPr id="4" name="object 14"/>
          <p:cNvSpPr/>
          <p:nvPr/>
        </p:nvSpPr>
        <p:spPr>
          <a:xfrm>
            <a:off x="3781306" y="4876250"/>
            <a:ext cx="4019296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13"/>
          <p:cNvSpPr/>
          <p:nvPr/>
        </p:nvSpPr>
        <p:spPr>
          <a:xfrm>
            <a:off x="3781306" y="5226770"/>
            <a:ext cx="4359783" cy="274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2"/>
          <p:cNvSpPr/>
          <p:nvPr/>
        </p:nvSpPr>
        <p:spPr>
          <a:xfrm>
            <a:off x="1130181" y="2577803"/>
            <a:ext cx="4666488" cy="400812"/>
          </a:xfrm>
          <a:custGeom>
            <a:avLst/>
            <a:gdLst/>
            <a:ahLst/>
            <a:cxnLst/>
            <a:rect l="l" t="t" r="r" b="b"/>
            <a:pathLst>
              <a:path w="4666488" h="400812">
                <a:moveTo>
                  <a:pt x="0" y="400812"/>
                </a:moveTo>
                <a:lnTo>
                  <a:pt x="4666488" y="400812"/>
                </a:lnTo>
                <a:lnTo>
                  <a:pt x="4666488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11"/>
          <p:cNvSpPr/>
          <p:nvPr/>
        </p:nvSpPr>
        <p:spPr>
          <a:xfrm>
            <a:off x="3231777" y="3205692"/>
            <a:ext cx="274320" cy="483108"/>
          </a:xfrm>
          <a:custGeom>
            <a:avLst/>
            <a:gdLst/>
            <a:ahLst/>
            <a:cxnLst/>
            <a:rect l="l" t="t" r="r" b="b"/>
            <a:pathLst>
              <a:path w="274320" h="483108">
                <a:moveTo>
                  <a:pt x="137160" y="483108"/>
                </a:moveTo>
                <a:lnTo>
                  <a:pt x="274320" y="345948"/>
                </a:lnTo>
                <a:lnTo>
                  <a:pt x="205739" y="345948"/>
                </a:lnTo>
                <a:lnTo>
                  <a:pt x="205739" y="0"/>
                </a:lnTo>
                <a:lnTo>
                  <a:pt x="68580" y="0"/>
                </a:lnTo>
                <a:lnTo>
                  <a:pt x="68580" y="345948"/>
                </a:lnTo>
                <a:lnTo>
                  <a:pt x="0" y="345948"/>
                </a:lnTo>
                <a:lnTo>
                  <a:pt x="137160" y="483108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1130181" y="3944831"/>
            <a:ext cx="4666488" cy="400812"/>
          </a:xfrm>
          <a:custGeom>
            <a:avLst/>
            <a:gdLst/>
            <a:ahLst/>
            <a:cxnLst/>
            <a:rect l="l" t="t" r="r" b="b"/>
            <a:pathLst>
              <a:path w="4666488" h="400812">
                <a:moveTo>
                  <a:pt x="0" y="400812"/>
                </a:moveTo>
                <a:lnTo>
                  <a:pt x="4666488" y="400812"/>
                </a:lnTo>
                <a:lnTo>
                  <a:pt x="4666488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0"/>
          <p:cNvSpPr/>
          <p:nvPr/>
        </p:nvSpPr>
        <p:spPr>
          <a:xfrm>
            <a:off x="2788039" y="3993345"/>
            <a:ext cx="1503680" cy="306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3231777" y="4746456"/>
            <a:ext cx="274320" cy="958595"/>
          </a:xfrm>
          <a:custGeom>
            <a:avLst/>
            <a:gdLst/>
            <a:ahLst/>
            <a:cxnLst/>
            <a:rect l="l" t="t" r="r" b="b"/>
            <a:pathLst>
              <a:path w="274320" h="958596">
                <a:moveTo>
                  <a:pt x="137160" y="958595"/>
                </a:moveTo>
                <a:lnTo>
                  <a:pt x="274320" y="821435"/>
                </a:lnTo>
                <a:lnTo>
                  <a:pt x="205739" y="821435"/>
                </a:lnTo>
                <a:lnTo>
                  <a:pt x="205739" y="0"/>
                </a:lnTo>
                <a:lnTo>
                  <a:pt x="68580" y="0"/>
                </a:lnTo>
                <a:lnTo>
                  <a:pt x="68580" y="821435"/>
                </a:lnTo>
                <a:lnTo>
                  <a:pt x="0" y="821435"/>
                </a:lnTo>
                <a:lnTo>
                  <a:pt x="137160" y="958595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1130181" y="6049476"/>
            <a:ext cx="4666488" cy="400812"/>
          </a:xfrm>
          <a:custGeom>
            <a:avLst/>
            <a:gdLst/>
            <a:ahLst/>
            <a:cxnLst/>
            <a:rect l="l" t="t" r="r" b="b"/>
            <a:pathLst>
              <a:path w="4666488" h="400812">
                <a:moveTo>
                  <a:pt x="0" y="400812"/>
                </a:moveTo>
                <a:lnTo>
                  <a:pt x="4666488" y="400812"/>
                </a:lnTo>
                <a:lnTo>
                  <a:pt x="4666488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2824615" y="6099133"/>
            <a:ext cx="1386839" cy="306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5"/>
          <p:cNvSpPr/>
          <p:nvPr/>
        </p:nvSpPr>
        <p:spPr>
          <a:xfrm>
            <a:off x="3781306" y="3304117"/>
            <a:ext cx="3237865" cy="274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4"/>
          <p:cNvSpPr txBox="1"/>
          <p:nvPr/>
        </p:nvSpPr>
        <p:spPr>
          <a:xfrm>
            <a:off x="1130181" y="6049476"/>
            <a:ext cx="4666488" cy="400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3"/>
          <p:cNvSpPr txBox="1"/>
          <p:nvPr/>
        </p:nvSpPr>
        <p:spPr>
          <a:xfrm>
            <a:off x="1130181" y="3944832"/>
            <a:ext cx="4666488" cy="400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2"/>
          <p:cNvSpPr txBox="1"/>
          <p:nvPr/>
        </p:nvSpPr>
        <p:spPr>
          <a:xfrm>
            <a:off x="1130181" y="2577804"/>
            <a:ext cx="4666488" cy="400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2657">
              <a:lnSpc>
                <a:spcPct val="110839"/>
              </a:lnSpc>
              <a:spcBef>
                <a:spcPts val="170"/>
              </a:spcBef>
            </a:pPr>
            <a:r>
              <a:rPr sz="2000" spc="4" dirty="0" smtClean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2000" spc="-25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ev</a:t>
            </a:r>
            <a:r>
              <a:rPr sz="2000" spc="-4" dirty="0" smtClean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ew</a:t>
            </a:r>
            <a:r>
              <a:rPr sz="2000" spc="4" dirty="0" smtClean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2000" spc="9" dirty="0" smtClean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seD</a:t>
            </a:r>
            <a:r>
              <a:rPr sz="2000" spc="4" dirty="0" smtClean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wn</a:t>
            </a:r>
            <a:endParaRPr sz="20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76725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Tunneling (previews)</a:t>
            </a:r>
          </a:p>
          <a:p>
            <a:r>
              <a:rPr lang="en-US" dirty="0" smtClean="0"/>
              <a:t>Bubbling</a:t>
            </a:r>
          </a:p>
          <a:p>
            <a:r>
              <a:rPr lang="en-US" dirty="0" smtClean="0"/>
              <a:t>Direct (mouse enter)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299" y="3262312"/>
            <a:ext cx="5210175" cy="31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64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791450" cy="2765425"/>
          </a:xfrm>
        </p:spPr>
        <p:txBody>
          <a:bodyPr>
            <a:normAutofit/>
          </a:bodyPr>
          <a:lstStyle/>
          <a:p>
            <a:r>
              <a:rPr lang="en-US" dirty="0" smtClean="0"/>
              <a:t>Provide a separation of invocation and execution of logic</a:t>
            </a:r>
          </a:p>
          <a:p>
            <a:r>
              <a:rPr lang="en-US" dirty="0" smtClean="0"/>
              <a:t>Many elements have a Command property that can specify a command to be used on a common action (click for a button)</a:t>
            </a:r>
          </a:p>
          <a:p>
            <a:r>
              <a:rPr lang="en-US" dirty="0" smtClean="0"/>
              <a:t>We will see more on them in the MVVM module</a:t>
            </a:r>
          </a:p>
        </p:txBody>
      </p:sp>
    </p:spTree>
    <p:extLst>
      <p:ext uri="{BB962C8B-B14F-4D97-AF65-F5344CB8AC3E}">
        <p14:creationId xmlns:p14="http://schemas.microsoft.com/office/powerpoint/2010/main" val="2088065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Looked at the hierarchy of XAML objects</a:t>
            </a:r>
          </a:p>
          <a:p>
            <a:r>
              <a:rPr lang="en-US" dirty="0" smtClean="0"/>
              <a:t>Examined a few common XAML controls</a:t>
            </a:r>
          </a:p>
          <a:p>
            <a:r>
              <a:rPr lang="en-US" dirty="0" smtClean="0"/>
              <a:t>Discussed </a:t>
            </a:r>
            <a:r>
              <a:rPr lang="en-US" smtClean="0"/>
              <a:t>the routed event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27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 of common controls</a:t>
            </a:r>
          </a:p>
          <a:p>
            <a:r>
              <a:rPr lang="en-US" dirty="0" smtClean="0"/>
              <a:t>Event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3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Hierarchy in a Nutshell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1" y="1449421"/>
            <a:ext cx="8406123" cy="521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Important Hierarchy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29" y="1690689"/>
            <a:ext cx="69246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1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Type: </a:t>
            </a:r>
            <a:r>
              <a:rPr lang="en-US" dirty="0" err="1" smtClean="0"/>
              <a:t>DispatcherObject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04065" cy="1559601"/>
          </a:xfrm>
        </p:spPr>
        <p:txBody>
          <a:bodyPr/>
          <a:lstStyle/>
          <a:p>
            <a:r>
              <a:rPr lang="en-US" dirty="0" smtClean="0"/>
              <a:t>Provides synchronization of messages to the UI thread</a:t>
            </a:r>
          </a:p>
          <a:p>
            <a:r>
              <a:rPr lang="en-US" dirty="0" smtClean="0"/>
              <a:t>May become your best friend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76" y="3520162"/>
            <a:ext cx="68389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3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Dispatcher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16513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XAML UI controls run on one thread</a:t>
            </a:r>
          </a:p>
          <a:p>
            <a:r>
              <a:rPr lang="en-US" dirty="0" smtClean="0"/>
              <a:t>Requests to their methods are sync’d through the dispatcher</a:t>
            </a:r>
          </a:p>
          <a:p>
            <a:r>
              <a:rPr lang="en-US" dirty="0" smtClean="0"/>
              <a:t>Thread based affinity</a:t>
            </a:r>
          </a:p>
          <a:p>
            <a:r>
              <a:rPr lang="en-US" dirty="0" smtClean="0"/>
              <a:t>Queue of Actions to be run on the thread of the Dispatcher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787" y="1896893"/>
            <a:ext cx="5244729" cy="389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types: </a:t>
            </a:r>
            <a:r>
              <a:rPr lang="en-US" dirty="0" err="1" smtClean="0"/>
              <a:t>DependencyObject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4196269" cy="4351338"/>
          </a:xfrm>
        </p:spPr>
        <p:txBody>
          <a:bodyPr/>
          <a:lstStyle/>
          <a:p>
            <a:r>
              <a:rPr lang="en-US" dirty="0" smtClean="0"/>
              <a:t>More advanced properties than CLR properties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DependencyObject</a:t>
            </a:r>
            <a:r>
              <a:rPr lang="en-US" dirty="0" smtClean="0"/>
              <a:t> can have </a:t>
            </a:r>
            <a:r>
              <a:rPr lang="en-US" dirty="0" err="1" smtClean="0"/>
              <a:t>DependencyProperties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articipates in data binding with dependency graphs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1690689"/>
            <a:ext cx="2867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6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795486" cy="4351338"/>
          </a:xfrm>
        </p:spPr>
        <p:txBody>
          <a:bodyPr/>
          <a:lstStyle/>
          <a:p>
            <a:r>
              <a:rPr lang="en-US" dirty="0"/>
              <a:t>Provides rendering support in WPF, which includes hit testing, coordinate transformation, and bounding box calculations.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136" y="1027907"/>
            <a:ext cx="5672887" cy="554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398601" cy="4351338"/>
          </a:xfrm>
        </p:spPr>
        <p:txBody>
          <a:bodyPr>
            <a:normAutofit/>
          </a:bodyPr>
          <a:lstStyle/>
          <a:p>
            <a:r>
              <a:rPr lang="en-US" dirty="0"/>
              <a:t>a base class for WPF core level implementations building on Windows Presentation Foundation (WPF) elements and basic presentation characteristics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380" y="1662677"/>
            <a:ext cx="5897381" cy="467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3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1990</TotalTime>
  <Words>343</Words>
  <Application>Microsoft Office PowerPoint</Application>
  <PresentationFormat>On-screen Show (4:3)</PresentationFormat>
  <Paragraphs>76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Office Theme</vt:lpstr>
      <vt:lpstr>WPF and XAML</vt:lpstr>
      <vt:lpstr>Overview</vt:lpstr>
      <vt:lpstr>The Hierarchy in a Nutshell</vt:lpstr>
      <vt:lpstr>The Important Hierarchy</vt:lpstr>
      <vt:lpstr>Core Type: DispatcherObject</vt:lpstr>
      <vt:lpstr>The Dispatcher</vt:lpstr>
      <vt:lpstr>Core types: DependencyObject</vt:lpstr>
      <vt:lpstr>Visual</vt:lpstr>
      <vt:lpstr>UIElement</vt:lpstr>
      <vt:lpstr>FrameworkElement</vt:lpstr>
      <vt:lpstr>Control</vt:lpstr>
      <vt:lpstr>ContentControl</vt:lpstr>
      <vt:lpstr>Common Elements</vt:lpstr>
      <vt:lpstr>Buttons</vt:lpstr>
      <vt:lpstr>Text and Input</vt:lpstr>
      <vt:lpstr>Range Controls</vt:lpstr>
      <vt:lpstr>Item(s) Controls</vt:lpstr>
      <vt:lpstr>Item Containers</vt:lpstr>
      <vt:lpstr>Content Models</vt:lpstr>
      <vt:lpstr>Controls vs Elements</vt:lpstr>
      <vt:lpstr>Events and Commands</vt:lpstr>
      <vt:lpstr>Interaction: Routed Events</vt:lpstr>
      <vt:lpstr>Routed Events</vt:lpstr>
      <vt:lpstr>What happens in a button click?</vt:lpstr>
      <vt:lpstr>Event routing</vt:lpstr>
      <vt:lpstr>Commands</vt:lpstr>
      <vt:lpstr>Summary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25</cp:revision>
  <dcterms:created xsi:type="dcterms:W3CDTF">2015-01-10T19:36:15Z</dcterms:created>
  <dcterms:modified xsi:type="dcterms:W3CDTF">2015-02-01T19:02:59Z</dcterms:modified>
</cp:coreProperties>
</file>