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81" r:id="rId4"/>
    <p:sldId id="274" r:id="rId5"/>
    <p:sldId id="285" r:id="rId6"/>
    <p:sldId id="276" r:id="rId7"/>
    <p:sldId id="273" r:id="rId8"/>
    <p:sldId id="282" r:id="rId9"/>
    <p:sldId id="283" r:id="rId10"/>
    <p:sldId id="284" r:id="rId11"/>
    <p:sldId id="275" r:id="rId12"/>
    <p:sldId id="277" r:id="rId13"/>
    <p:sldId id="278" r:id="rId14"/>
    <p:sldId id="279" r:id="rId15"/>
    <p:sldId id="280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4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CC92-A4AB-4748-8201-8CC8FC025F54}" type="datetimeFigureOut">
              <a:rPr lang="en-US" smtClean="0"/>
              <a:t>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708B8-55BE-4A80-BA84-B7B7765C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WPF and XAML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 – MVVM with XAML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01" y="3997325"/>
            <a:ext cx="2647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just your POCO’s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9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 never touches the model</a:t>
            </a:r>
          </a:p>
          <a:p>
            <a:r>
              <a:rPr lang="en-US" dirty="0" smtClean="0"/>
              <a:t>UI only communicates to the </a:t>
            </a:r>
            <a:r>
              <a:rPr lang="en-US" dirty="0" err="1" smtClean="0"/>
              <a:t>ViewModel</a:t>
            </a:r>
            <a:r>
              <a:rPr lang="en-US" dirty="0" smtClean="0"/>
              <a:t> with commands</a:t>
            </a:r>
          </a:p>
          <a:p>
            <a:r>
              <a:rPr lang="en-US" dirty="0" err="1" smtClean="0"/>
              <a:t>ViewModel</a:t>
            </a:r>
            <a:r>
              <a:rPr lang="en-US" dirty="0" smtClean="0"/>
              <a:t> never communicates with the View other than with data binding</a:t>
            </a:r>
          </a:p>
          <a:p>
            <a:r>
              <a:rPr lang="en-US" dirty="0" smtClean="0"/>
              <a:t>View model knows how to get the model data and create a representation for the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3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commonly used with 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41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IoC</a:t>
            </a:r>
            <a:endParaRPr lang="en-US" dirty="0" smtClean="0"/>
          </a:p>
          <a:p>
            <a:r>
              <a:rPr lang="en-US" dirty="0" err="1" smtClean="0"/>
              <a:t>RelayCommands</a:t>
            </a:r>
            <a:endParaRPr lang="en-US" dirty="0" smtClean="0"/>
          </a:p>
          <a:p>
            <a:r>
              <a:rPr lang="en-US" dirty="0" smtClean="0"/>
              <a:t>Event aggregators</a:t>
            </a:r>
          </a:p>
          <a:p>
            <a:r>
              <a:rPr lang="en-US" dirty="0" smtClean="0"/>
              <a:t>Convention based mapping of views to view models</a:t>
            </a:r>
          </a:p>
          <a:p>
            <a:pPr lvl="1"/>
            <a:r>
              <a:rPr lang="en-US" dirty="0" smtClean="0"/>
              <a:t>(or vice-versa)</a:t>
            </a:r>
          </a:p>
          <a:p>
            <a:r>
              <a:rPr lang="en-US" dirty="0" smtClean="0"/>
              <a:t>View-first or </a:t>
            </a:r>
            <a:r>
              <a:rPr lang="en-US" dirty="0" err="1" smtClean="0"/>
              <a:t>ViewModel</a:t>
            </a:r>
            <a:r>
              <a:rPr lang="en-US" dirty="0" smtClean="0"/>
              <a:t> first </a:t>
            </a:r>
            <a:r>
              <a:rPr lang="en-US" dirty="0" err="1" smtClean="0"/>
              <a:t>presenation</a:t>
            </a:r>
            <a:endParaRPr lang="en-US" dirty="0" smtClean="0"/>
          </a:p>
          <a:p>
            <a:r>
              <a:rPr lang="en-US" dirty="0" smtClean="0"/>
              <a:t>Navigation models</a:t>
            </a:r>
          </a:p>
          <a:p>
            <a:endParaRPr lang="en-US" dirty="0"/>
          </a:p>
          <a:p>
            <a:r>
              <a:rPr lang="en-US" b="1" dirty="0"/>
              <a:t>None of which are provided by WPF / C#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4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still end up with a lot of ugly code in your WPF app</a:t>
            </a:r>
          </a:p>
          <a:p>
            <a:pPr lvl="1"/>
            <a:r>
              <a:rPr lang="en-US" dirty="0" err="1" smtClean="0"/>
              <a:t>ViewModel</a:t>
            </a:r>
            <a:r>
              <a:rPr lang="en-US" dirty="0" smtClean="0"/>
              <a:t> locators</a:t>
            </a:r>
          </a:p>
          <a:p>
            <a:pPr lvl="1"/>
            <a:r>
              <a:rPr lang="en-US" dirty="0" smtClean="0"/>
              <a:t>Navigation control</a:t>
            </a:r>
          </a:p>
          <a:p>
            <a:pPr lvl="1"/>
            <a:r>
              <a:rPr lang="en-US" dirty="0" smtClean="0"/>
              <a:t>Lots of command objects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1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the rescue…  MVVM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MVVMLight</a:t>
            </a:r>
            <a:endParaRPr lang="en-US" dirty="0" smtClean="0"/>
          </a:p>
          <a:p>
            <a:r>
              <a:rPr lang="en-US" dirty="0" err="1" smtClean="0"/>
              <a:t>Caliburn.Micro</a:t>
            </a:r>
            <a:endParaRPr lang="en-US" dirty="0" smtClean="0"/>
          </a:p>
          <a:p>
            <a:r>
              <a:rPr lang="en-US" dirty="0" err="1" smtClean="0"/>
              <a:t>Prisnm</a:t>
            </a:r>
            <a:endParaRPr lang="en-US" dirty="0" smtClean="0"/>
          </a:p>
          <a:p>
            <a:r>
              <a:rPr lang="en-US" dirty="0" smtClean="0"/>
              <a:t>Others…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95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examine </a:t>
            </a:r>
            <a:r>
              <a:rPr lang="en-US" dirty="0" err="1" smtClean="0"/>
              <a:t>Caliburn.Micro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next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0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is a great way of organizing your code</a:t>
            </a:r>
          </a:p>
          <a:p>
            <a:r>
              <a:rPr lang="en-US" dirty="0" smtClean="0"/>
              <a:t>Constructs are there in WPF, but other frameworks are really needed</a:t>
            </a:r>
          </a:p>
          <a:p>
            <a:r>
              <a:rPr lang="en-US" dirty="0" smtClean="0"/>
              <a:t>It does however take a lot of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27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using a basic MVVM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3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MVVM?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9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ask yourself..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Do you ever have to start work on an application before the design team is ready?</a:t>
            </a:r>
          </a:p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Do you make updates in parallel with the design team?</a:t>
            </a:r>
          </a:p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Do you unit test your solutions?</a:t>
            </a:r>
          </a:p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Do you reuse code and components both within and across projects?</a:t>
            </a:r>
          </a:p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Do you ever have to change the user interface, and wouldn’t it be nice to do it without having to hit your code as well?</a:t>
            </a:r>
          </a:p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MVVM solves these types of problems!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7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MVVM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MVVM is about </a:t>
            </a:r>
            <a:r>
              <a:rPr lang="en-AU" b="1" dirty="0"/>
              <a:t>separation of concerns</a:t>
            </a:r>
          </a:p>
          <a:p>
            <a:pPr lvl="1"/>
            <a:r>
              <a:rPr lang="en-AU" dirty="0"/>
              <a:t>View has UI-specific code</a:t>
            </a:r>
          </a:p>
          <a:p>
            <a:pPr lvl="1"/>
            <a:r>
              <a:rPr lang="en-AU" dirty="0"/>
              <a:t>VM has behaviour and state</a:t>
            </a:r>
          </a:p>
          <a:p>
            <a:pPr lvl="1"/>
            <a:r>
              <a:rPr lang="en-AU" dirty="0"/>
              <a:t>Behaviour = methods/commands</a:t>
            </a:r>
          </a:p>
          <a:p>
            <a:pPr lvl="1"/>
            <a:r>
              <a:rPr lang="en-AU" dirty="0"/>
              <a:t>State = properties</a:t>
            </a:r>
          </a:p>
          <a:p>
            <a:pPr lvl="1"/>
            <a:endParaRPr lang="en-AU" dirty="0"/>
          </a:p>
          <a:p>
            <a:r>
              <a:rPr lang="en-AU" dirty="0"/>
              <a:t>Separation of concerns makes code </a:t>
            </a:r>
            <a:r>
              <a:rPr lang="en-AU" b="1" dirty="0"/>
              <a:t>easy to </a:t>
            </a:r>
            <a:r>
              <a:rPr lang="en-AU" b="1" dirty="0" smtClean="0"/>
              <a:t>test</a:t>
            </a:r>
          </a:p>
          <a:p>
            <a:r>
              <a:rPr lang="en-AU" dirty="0" smtClean="0"/>
              <a:t>Also allows</a:t>
            </a:r>
            <a:r>
              <a:rPr lang="en-AU" b="1" dirty="0" smtClean="0"/>
              <a:t> design time data</a:t>
            </a:r>
            <a:endParaRPr lang="en-AU" b="1" dirty="0"/>
          </a:p>
          <a:p>
            <a:endParaRPr lang="en-AU" b="1" dirty="0"/>
          </a:p>
          <a:p>
            <a:r>
              <a:rPr lang="en-AU" b="1" dirty="0"/>
              <a:t>It’s easy: </a:t>
            </a:r>
            <a:r>
              <a:rPr lang="en-AU" dirty="0"/>
              <a:t>just one extra class!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Reasons to use 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spcBef>
                <a:spcPct val="30000"/>
              </a:spcBef>
              <a:buAutoNum type="arabicPeriod"/>
              <a:defRPr/>
            </a:pPr>
            <a:r>
              <a:rPr lang="en-US" dirty="0">
                <a:latin typeface="Franklin Gothic Medium" pitchFamily="34" charset="0"/>
              </a:rPr>
              <a:t>Separation of concerns/de-coupling.</a:t>
            </a:r>
          </a:p>
          <a:p>
            <a:pPr marL="457200" indent="-457200">
              <a:spcBef>
                <a:spcPct val="30000"/>
              </a:spcBef>
              <a:buAutoNum type="arabicPeriod"/>
              <a:defRPr/>
            </a:pPr>
            <a:r>
              <a:rPr lang="en-US" dirty="0">
                <a:latin typeface="Franklin Gothic Medium" pitchFamily="34" charset="0"/>
              </a:rPr>
              <a:t>Designer/developer workflow.</a:t>
            </a:r>
          </a:p>
          <a:p>
            <a:pPr marL="457200" indent="-457200">
              <a:spcBef>
                <a:spcPct val="30000"/>
              </a:spcBef>
              <a:buAutoNum type="arabicPeriod"/>
              <a:defRPr/>
            </a:pPr>
            <a:r>
              <a:rPr lang="en-US" dirty="0">
                <a:latin typeface="Franklin Gothic Medium" pitchFamily="34" charset="0"/>
              </a:rPr>
              <a:t>Unit testing.</a:t>
            </a:r>
          </a:p>
          <a:p>
            <a:pPr marL="457200" indent="-457200">
              <a:spcBef>
                <a:spcPct val="30000"/>
              </a:spcBef>
              <a:buAutoNum type="arabicPeriod"/>
              <a:defRPr/>
            </a:pPr>
            <a:r>
              <a:rPr lang="en-US" dirty="0">
                <a:latin typeface="Franklin Gothic Medium" pitchFamily="34" charset="0"/>
              </a:rPr>
              <a:t>Data-binding.</a:t>
            </a:r>
          </a:p>
          <a:p>
            <a:pPr marL="457200" indent="-457200">
              <a:spcBef>
                <a:spcPct val="30000"/>
              </a:spcBef>
              <a:buAutoNum type="arabicPeriod"/>
              <a:defRPr/>
            </a:pPr>
            <a:r>
              <a:rPr lang="en-US" dirty="0">
                <a:latin typeface="Franklin Gothic Medium" pitchFamily="34" charset="0"/>
              </a:rPr>
              <a:t>Code reuse.</a:t>
            </a:r>
          </a:p>
          <a:p>
            <a:pPr marL="457200" indent="-457200">
              <a:spcBef>
                <a:spcPct val="30000"/>
              </a:spcBef>
              <a:buAutoNum type="arabicPeriod"/>
              <a:defRPr/>
            </a:pPr>
            <a:r>
              <a:rPr lang="en-US" dirty="0">
                <a:latin typeface="Franklin Gothic Medium" pitchFamily="34" charset="0"/>
              </a:rPr>
              <a:t>Modularity.</a:t>
            </a:r>
          </a:p>
          <a:p>
            <a:pPr marL="457200" indent="-457200">
              <a:spcBef>
                <a:spcPct val="30000"/>
              </a:spcBef>
              <a:buAutoNum type="arabicPeriod"/>
              <a:defRPr/>
            </a:pPr>
            <a:r>
              <a:rPr lang="en-US" dirty="0">
                <a:latin typeface="Franklin Gothic Medium" pitchFamily="34" charset="0"/>
              </a:rPr>
              <a:t>Refactoring containment.</a:t>
            </a:r>
          </a:p>
          <a:p>
            <a:pPr marL="457200" indent="-457200">
              <a:spcBef>
                <a:spcPct val="30000"/>
              </a:spcBef>
              <a:buAutoNum type="arabicPeriod"/>
              <a:defRPr/>
            </a:pPr>
            <a:r>
              <a:rPr lang="en-US" dirty="0">
                <a:latin typeface="Franklin Gothic Medium" pitchFamily="34" charset="0"/>
              </a:rPr>
              <a:t>Extensibility.</a:t>
            </a:r>
          </a:p>
          <a:p>
            <a:pPr marL="457200" indent="-457200">
              <a:spcBef>
                <a:spcPct val="30000"/>
              </a:spcBef>
              <a:buAutoNum type="arabicPeriod"/>
              <a:defRPr/>
            </a:pPr>
            <a:r>
              <a:rPr lang="en-US" dirty="0">
                <a:latin typeface="Franklin Gothic Medium" pitchFamily="34" charset="0"/>
              </a:rPr>
              <a:t>Tools support (Windows Phone 7, MVVM Light, etc.)</a:t>
            </a:r>
          </a:p>
          <a:p>
            <a:pPr marL="457200" indent="-457200">
              <a:spcBef>
                <a:spcPct val="30000"/>
              </a:spcBef>
              <a:buAutoNum type="arabicPeriod"/>
              <a:defRPr/>
            </a:pPr>
            <a:r>
              <a:rPr lang="en-US" dirty="0">
                <a:latin typeface="Franklin Gothic Medium" pitchFamily="34" charset="0"/>
              </a:rPr>
              <a:t>Pattern vocabulary.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3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pattern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99130" y="1971675"/>
            <a:ext cx="5638800" cy="9144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1156" y="4229100"/>
            <a:ext cx="4676774" cy="9144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Up-Down Arrow 11"/>
          <p:cNvSpPr/>
          <p:nvPr/>
        </p:nvSpPr>
        <p:spPr>
          <a:xfrm>
            <a:off x="2561155" y="2962274"/>
            <a:ext cx="228600" cy="1181101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sysClr val="window" lastClr="FFFFFF"/>
              </a:solidFill>
              <a:effectLst/>
              <a:latin typeface="Calibri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9755" y="32956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kern="0" cap="none" spc="0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en-GB" dirty="0"/>
              <a:t>DataBinding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66230" y="329565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kern="0" dirty="0">
                <a:solidFill>
                  <a:schemeClr val="bg1">
                    <a:lumMod val="65000"/>
                  </a:schemeClr>
                </a:solidFill>
                <a:effectLst/>
              </a:rPr>
              <a:t>Commands</a:t>
            </a:r>
            <a:endParaRPr lang="en-US" b="1" kern="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826838" y="2962274"/>
            <a:ext cx="228600" cy="118110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sysClr val="window" lastClr="FFFFFF"/>
              </a:solidFill>
              <a:effectLst/>
              <a:latin typeface="Calibri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56955" y="329565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 kern="0">
                <a:solidFill>
                  <a:schemeClr val="bg1">
                    <a:lumMod val="65000"/>
                  </a:schemeClr>
                </a:solidFill>
                <a:effectLst/>
              </a:defRPr>
            </a:lvl1pPr>
          </a:lstStyle>
          <a:p>
            <a:r>
              <a:rPr lang="en-GB" dirty="0"/>
              <a:t>Messages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 flipV="1">
            <a:off x="6828355" y="2962273"/>
            <a:ext cx="228600" cy="118110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sysClr val="window" lastClr="FFFFFF"/>
              </a:solidFill>
              <a:effectLst/>
              <a:latin typeface="Calibri"/>
              <a:cs typeface="+mn-cs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70755" y="5353050"/>
            <a:ext cx="2400300" cy="523875"/>
          </a:xfrm>
          <a:prstGeom prst="downArrow">
            <a:avLst/>
          </a:prstGeom>
          <a:solidFill>
            <a:srgbClr val="DDDDDD"/>
          </a:solidFill>
          <a:ln w="25400" cap="flat" cmpd="sng" algn="ctr">
            <a:solidFill>
              <a:srgbClr val="DDDDD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99130" y="6124575"/>
            <a:ext cx="56388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-Down Arrow 19"/>
          <p:cNvSpPr/>
          <p:nvPr/>
        </p:nvSpPr>
        <p:spPr>
          <a:xfrm>
            <a:off x="2094430" y="2962274"/>
            <a:ext cx="228600" cy="3067051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kern="0">
              <a:solidFill>
                <a:sysClr val="window" lastClr="FFFFFF"/>
              </a:solidFill>
              <a:effectLst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47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  <p:bldP spid="16" grpId="0"/>
      <p:bldP spid="1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details…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 design pattern that came out of XAML and WPF</a:t>
            </a:r>
          </a:p>
          <a:p>
            <a:r>
              <a:rPr lang="en-US" dirty="0" smtClean="0"/>
              <a:t>Different (but similar) to MVC</a:t>
            </a:r>
          </a:p>
          <a:p>
            <a:r>
              <a:rPr lang="en-US" dirty="0" smtClean="0"/>
              <a:t>1:1 Relationship of View with </a:t>
            </a:r>
            <a:r>
              <a:rPr lang="en-US" dirty="0" err="1" smtClean="0"/>
              <a:t>ViewModel</a:t>
            </a:r>
            <a:endParaRPr lang="en-US" dirty="0" smtClean="0"/>
          </a:p>
          <a:p>
            <a:r>
              <a:rPr lang="en-US" dirty="0" err="1" smtClean="0"/>
              <a:t>ViewModel</a:t>
            </a:r>
            <a:r>
              <a:rPr lang="en-US" dirty="0" smtClean="0"/>
              <a:t> is bound to the View with </a:t>
            </a:r>
            <a:r>
              <a:rPr lang="en-US" dirty="0" err="1" smtClean="0"/>
              <a:t>DataBinding</a:t>
            </a:r>
            <a:endParaRPr lang="en-US" dirty="0" smtClean="0"/>
          </a:p>
          <a:p>
            <a:r>
              <a:rPr lang="en-US" dirty="0" err="1" smtClean="0"/>
              <a:t>ViewModel</a:t>
            </a:r>
            <a:r>
              <a:rPr lang="en-US" dirty="0" smtClean="0"/>
              <a:t> provides UI based data from the Model</a:t>
            </a:r>
          </a:p>
          <a:p>
            <a:r>
              <a:rPr lang="en-US" dirty="0" smtClean="0"/>
              <a:t>Different types of views can be mapped to the </a:t>
            </a:r>
            <a:r>
              <a:rPr lang="en-US" dirty="0" err="1" smtClean="0"/>
              <a:t>ViewModel</a:t>
            </a:r>
            <a:r>
              <a:rPr lang="en-US" dirty="0" smtClean="0"/>
              <a:t> (but still 1:1)</a:t>
            </a:r>
          </a:p>
          <a:p>
            <a:r>
              <a:rPr lang="en-US" dirty="0" smtClean="0"/>
              <a:t>Utilizes commands extensively to separate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5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What the user “sees” / experiences</a:t>
            </a:r>
          </a:p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User-friendly format for presentation</a:t>
            </a:r>
          </a:p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Multiple inputs (gestures)</a:t>
            </a:r>
          </a:p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Behaviors</a:t>
            </a:r>
          </a:p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Events</a:t>
            </a:r>
          </a:p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Data-bindings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5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ViewModel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82775"/>
            <a:ext cx="7886700" cy="4351338"/>
          </a:xfrm>
        </p:spPr>
        <p:txBody>
          <a:bodyPr/>
          <a:lstStyle/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The “controller” – holds state</a:t>
            </a:r>
          </a:p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Doesn’t know about the view </a:t>
            </a:r>
          </a:p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Exposes methods and commands</a:t>
            </a:r>
          </a:p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Coordinates with services</a:t>
            </a:r>
          </a:p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“Owns” models, and knows how to retrieve/update them</a:t>
            </a:r>
          </a:p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Might be used in multiple views</a:t>
            </a:r>
          </a:p>
          <a:p>
            <a:pPr marL="288925" indent="-288925">
              <a:spcBef>
                <a:spcPct val="30000"/>
              </a:spcBef>
              <a:buFontTx/>
              <a:buChar char="•"/>
              <a:defRPr/>
            </a:pPr>
            <a:r>
              <a:rPr lang="en-US" dirty="0">
                <a:latin typeface="Franklin Gothic Medium" pitchFamily="34" charset="0"/>
              </a:rPr>
              <a:t>Can communicate with other view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2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</TotalTime>
  <Words>495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Franklin Gothic Medium</vt:lpstr>
      <vt:lpstr>Office Theme</vt:lpstr>
      <vt:lpstr>WPF and XAML</vt:lpstr>
      <vt:lpstr>Overview</vt:lpstr>
      <vt:lpstr>Questions to ask yourself..</vt:lpstr>
      <vt:lpstr>What is MVVM about?</vt:lpstr>
      <vt:lpstr>10 Reasons to use MVVM</vt:lpstr>
      <vt:lpstr>The pattern</vt:lpstr>
      <vt:lpstr>Some details…</vt:lpstr>
      <vt:lpstr>The View</vt:lpstr>
      <vt:lpstr>The ViewModel</vt:lpstr>
      <vt:lpstr>The Model</vt:lpstr>
      <vt:lpstr>Key point(s)</vt:lpstr>
      <vt:lpstr>Also commonly used with MVVM</vt:lpstr>
      <vt:lpstr>So…</vt:lpstr>
      <vt:lpstr>To the rescue…  MVVM Frameworks</vt:lpstr>
      <vt:lpstr>We will examine Caliburn.Micro</vt:lpstr>
      <vt:lpstr>Summary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of Control with Ninject</dc:title>
  <dc:creator>Michael Heydt</dc:creator>
  <cp:lastModifiedBy>Michael Heydt</cp:lastModifiedBy>
  <cp:revision>27</cp:revision>
  <dcterms:created xsi:type="dcterms:W3CDTF">2015-01-10T19:36:15Z</dcterms:created>
  <dcterms:modified xsi:type="dcterms:W3CDTF">2015-02-01T19:05:20Z</dcterms:modified>
</cp:coreProperties>
</file>