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307" r:id="rId3"/>
    <p:sldId id="258" r:id="rId4"/>
    <p:sldId id="259" r:id="rId5"/>
    <p:sldId id="260" r:id="rId6"/>
    <p:sldId id="262" r:id="rId7"/>
    <p:sldId id="261" r:id="rId8"/>
    <p:sldId id="311" r:id="rId9"/>
    <p:sldId id="263" r:id="rId10"/>
    <p:sldId id="264" r:id="rId11"/>
    <p:sldId id="279" r:id="rId12"/>
    <p:sldId id="313" r:id="rId13"/>
    <p:sldId id="320" r:id="rId14"/>
    <p:sldId id="312" r:id="rId15"/>
    <p:sldId id="310" r:id="rId16"/>
    <p:sldId id="316" r:id="rId17"/>
    <p:sldId id="314" r:id="rId18"/>
    <p:sldId id="318" r:id="rId19"/>
    <p:sldId id="319" r:id="rId20"/>
    <p:sldId id="309"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21" autoAdjust="0"/>
  </p:normalViewPr>
  <p:slideViewPr>
    <p:cSldViewPr>
      <p:cViewPr varScale="1">
        <p:scale>
          <a:sx n="84" d="100"/>
          <a:sy n="84" d="100"/>
        </p:scale>
        <p:origin x="178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2AB274-E3AA-4DBE-87BC-97E015E56E5B}" type="datetimeFigureOut">
              <a:rPr lang="en-IE" smtClean="0"/>
              <a:t>22/09/2024</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5B750C-F0EC-48F8-AFA0-7C3814DFD174}" type="slidenum">
              <a:rPr lang="en-IE" smtClean="0"/>
              <a:t>‹#›</a:t>
            </a:fld>
            <a:endParaRPr lang="en-IE"/>
          </a:p>
        </p:txBody>
      </p:sp>
    </p:spTree>
    <p:extLst>
      <p:ext uri="{BB962C8B-B14F-4D97-AF65-F5344CB8AC3E}">
        <p14:creationId xmlns:p14="http://schemas.microsoft.com/office/powerpoint/2010/main" val="2824595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E45B750C-F0EC-48F8-AFA0-7C3814DFD174}" type="slidenum">
              <a:rPr lang="en-IE" smtClean="0"/>
              <a:t>1</a:t>
            </a:fld>
            <a:endParaRPr lang="en-IE"/>
          </a:p>
        </p:txBody>
      </p:sp>
    </p:spTree>
    <p:extLst>
      <p:ext uri="{BB962C8B-B14F-4D97-AF65-F5344CB8AC3E}">
        <p14:creationId xmlns:p14="http://schemas.microsoft.com/office/powerpoint/2010/main" val="3500835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10"/>
          </p:nvPr>
        </p:nvSpPr>
        <p:spPr/>
        <p:txBody>
          <a:bodyPr/>
          <a:lstStyle/>
          <a:p>
            <a:fld id="{E45B750C-F0EC-48F8-AFA0-7C3814DFD174}" type="slidenum">
              <a:rPr lang="en-IE" smtClean="0"/>
              <a:t>19</a:t>
            </a:fld>
            <a:endParaRPr lang="en-IE"/>
          </a:p>
        </p:txBody>
      </p:sp>
    </p:spTree>
    <p:extLst>
      <p:ext uri="{BB962C8B-B14F-4D97-AF65-F5344CB8AC3E}">
        <p14:creationId xmlns:p14="http://schemas.microsoft.com/office/powerpoint/2010/main" val="415969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45B750C-F0EC-48F8-AFA0-7C3814DFD174}" type="slidenum">
              <a:rPr lang="en-IE" smtClean="0"/>
              <a:t>21</a:t>
            </a:fld>
            <a:endParaRPr lang="en-IE"/>
          </a:p>
        </p:txBody>
      </p:sp>
    </p:spTree>
    <p:extLst>
      <p:ext uri="{BB962C8B-B14F-4D97-AF65-F5344CB8AC3E}">
        <p14:creationId xmlns:p14="http://schemas.microsoft.com/office/powerpoint/2010/main" val="79600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45B750C-F0EC-48F8-AFA0-7C3814DFD174}" type="slidenum">
              <a:rPr lang="en-IE" smtClean="0"/>
              <a:t>50</a:t>
            </a:fld>
            <a:endParaRPr lang="en-IE"/>
          </a:p>
        </p:txBody>
      </p:sp>
    </p:spTree>
    <p:extLst>
      <p:ext uri="{BB962C8B-B14F-4D97-AF65-F5344CB8AC3E}">
        <p14:creationId xmlns:p14="http://schemas.microsoft.com/office/powerpoint/2010/main" val="235750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8CE8FB3E-F801-43DB-813F-8AA450D6559E}" type="slidenum">
              <a:rPr lang="en-IE" smtClean="0"/>
              <a:pPr/>
              <a:t>2</a:t>
            </a:fld>
            <a:endParaRPr lang="en-I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observation made in 1965 by Gordon </a:t>
            </a:r>
            <a:r>
              <a:rPr lang="en-GB" b="1" dirty="0"/>
              <a:t>Moore</a:t>
            </a:r>
            <a:r>
              <a:rPr lang="en-GB" dirty="0"/>
              <a:t>, co-founder of Intel, that the number of transistors per square inch on integrated circuits had doubled every two years since the integrated circuit was invented. </a:t>
            </a:r>
            <a:r>
              <a:rPr lang="en-GB" b="1" dirty="0"/>
              <a:t>Moore</a:t>
            </a:r>
            <a:r>
              <a:rPr lang="en-GB" dirty="0"/>
              <a:t> predicted that this trend would continue for the foreseeable future</a:t>
            </a:r>
            <a:r>
              <a:rPr lang="en-GB" baseline="0" dirty="0"/>
              <a:t> and Intel believe it is possible it may last for another 10 years before the process of making transistors ever smaller becomes economically </a:t>
            </a:r>
            <a:r>
              <a:rPr lang="en-GB" baseline="0"/>
              <a:t>unviable. Pic from Wikipedia</a:t>
            </a:r>
            <a:endParaRPr lang="en-GB" dirty="0"/>
          </a:p>
        </p:txBody>
      </p:sp>
      <p:sp>
        <p:nvSpPr>
          <p:cNvPr id="4" name="Slide Number Placeholder 3"/>
          <p:cNvSpPr>
            <a:spLocks noGrp="1"/>
          </p:cNvSpPr>
          <p:nvPr>
            <p:ph type="sldNum" sz="quarter" idx="10"/>
          </p:nvPr>
        </p:nvSpPr>
        <p:spPr/>
        <p:txBody>
          <a:bodyPr/>
          <a:lstStyle/>
          <a:p>
            <a:fld id="{E45B750C-F0EC-48F8-AFA0-7C3814DFD174}" type="slidenum">
              <a:rPr lang="en-IE" smtClean="0"/>
              <a:t>11</a:t>
            </a:fld>
            <a:endParaRPr lang="en-IE"/>
          </a:p>
        </p:txBody>
      </p:sp>
    </p:spTree>
    <p:extLst>
      <p:ext uri="{BB962C8B-B14F-4D97-AF65-F5344CB8AC3E}">
        <p14:creationId xmlns:p14="http://schemas.microsoft.com/office/powerpoint/2010/main" val="3929448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https://www.karlrupp.net/2015/06/40-years-of-microprocessor-trend-data/</a:t>
            </a:r>
            <a:endParaRPr lang="en-GB" dirty="0"/>
          </a:p>
        </p:txBody>
      </p:sp>
      <p:sp>
        <p:nvSpPr>
          <p:cNvPr id="4" name="Slide Number Placeholder 3"/>
          <p:cNvSpPr>
            <a:spLocks noGrp="1"/>
          </p:cNvSpPr>
          <p:nvPr>
            <p:ph type="sldNum" sz="quarter" idx="10"/>
          </p:nvPr>
        </p:nvSpPr>
        <p:spPr/>
        <p:txBody>
          <a:bodyPr/>
          <a:lstStyle/>
          <a:p>
            <a:fld id="{E45B750C-F0EC-48F8-AFA0-7C3814DFD174}" type="slidenum">
              <a:rPr lang="en-IE" smtClean="0"/>
              <a:t>12</a:t>
            </a:fld>
            <a:endParaRPr lang="en-IE"/>
          </a:p>
        </p:txBody>
      </p:sp>
    </p:spTree>
    <p:extLst>
      <p:ext uri="{BB962C8B-B14F-4D97-AF65-F5344CB8AC3E}">
        <p14:creationId xmlns:p14="http://schemas.microsoft.com/office/powerpoint/2010/main" val="272002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IC Insights’ 2020 edition of </a:t>
            </a:r>
            <a:r>
              <a:rPr lang="en-IE" i="1"/>
              <a:t>The McClean Report</a:t>
            </a:r>
            <a:r>
              <a:rPr lang="en-IE"/>
              <a:t> (released in January) shows how over the past five decades, DRAMs, flash memories, microprocessors, and graphics processors have tracked the curve Moore predicted</a:t>
            </a:r>
            <a:endParaRPr lang="en-GB" dirty="0"/>
          </a:p>
        </p:txBody>
      </p:sp>
      <p:sp>
        <p:nvSpPr>
          <p:cNvPr id="4" name="Slide Number Placeholder 3"/>
          <p:cNvSpPr>
            <a:spLocks noGrp="1"/>
          </p:cNvSpPr>
          <p:nvPr>
            <p:ph type="sldNum" sz="quarter" idx="10"/>
          </p:nvPr>
        </p:nvSpPr>
        <p:spPr/>
        <p:txBody>
          <a:bodyPr/>
          <a:lstStyle/>
          <a:p>
            <a:fld id="{E45B750C-F0EC-48F8-AFA0-7C3814DFD174}" type="slidenum">
              <a:rPr lang="en-IE" smtClean="0"/>
              <a:t>13</a:t>
            </a:fld>
            <a:endParaRPr lang="en-IE"/>
          </a:p>
        </p:txBody>
      </p:sp>
    </p:spTree>
    <p:extLst>
      <p:ext uri="{BB962C8B-B14F-4D97-AF65-F5344CB8AC3E}">
        <p14:creationId xmlns:p14="http://schemas.microsoft.com/office/powerpoint/2010/main" val="1868326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45B750C-F0EC-48F8-AFA0-7C3814DFD174}" type="slidenum">
              <a:rPr lang="en-IE" smtClean="0"/>
              <a:t>15</a:t>
            </a:fld>
            <a:endParaRPr lang="en-IE"/>
          </a:p>
        </p:txBody>
      </p:sp>
    </p:spTree>
    <p:extLst>
      <p:ext uri="{BB962C8B-B14F-4D97-AF65-F5344CB8AC3E}">
        <p14:creationId xmlns:p14="http://schemas.microsoft.com/office/powerpoint/2010/main" val="239772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45B750C-F0EC-48F8-AFA0-7C3814DFD174}" type="slidenum">
              <a:rPr lang="en-IE" smtClean="0"/>
              <a:t>16</a:t>
            </a:fld>
            <a:endParaRPr lang="en-IE"/>
          </a:p>
        </p:txBody>
      </p:sp>
    </p:spTree>
    <p:extLst>
      <p:ext uri="{BB962C8B-B14F-4D97-AF65-F5344CB8AC3E}">
        <p14:creationId xmlns:p14="http://schemas.microsoft.com/office/powerpoint/2010/main" val="3316760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10"/>
          </p:nvPr>
        </p:nvSpPr>
        <p:spPr/>
        <p:txBody>
          <a:bodyPr/>
          <a:lstStyle/>
          <a:p>
            <a:fld id="{E45B750C-F0EC-48F8-AFA0-7C3814DFD174}" type="slidenum">
              <a:rPr lang="en-IE" smtClean="0"/>
              <a:t>17</a:t>
            </a:fld>
            <a:endParaRPr lang="en-IE"/>
          </a:p>
        </p:txBody>
      </p:sp>
    </p:spTree>
    <p:extLst>
      <p:ext uri="{BB962C8B-B14F-4D97-AF65-F5344CB8AC3E}">
        <p14:creationId xmlns:p14="http://schemas.microsoft.com/office/powerpoint/2010/main" val="1782688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10"/>
          </p:nvPr>
        </p:nvSpPr>
        <p:spPr/>
        <p:txBody>
          <a:bodyPr/>
          <a:lstStyle/>
          <a:p>
            <a:fld id="{E45B750C-F0EC-48F8-AFA0-7C3814DFD174}" type="slidenum">
              <a:rPr lang="en-IE" smtClean="0"/>
              <a:t>18</a:t>
            </a:fld>
            <a:endParaRPr lang="en-IE"/>
          </a:p>
        </p:txBody>
      </p:sp>
    </p:spTree>
    <p:extLst>
      <p:ext uri="{BB962C8B-B14F-4D97-AF65-F5344CB8AC3E}">
        <p14:creationId xmlns:p14="http://schemas.microsoft.com/office/powerpoint/2010/main" val="66340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01CD2B7A-DD0E-4969-9A63-EE7A749888C5}" type="datetimeFigureOut">
              <a:rPr lang="en-IE" smtClean="0"/>
              <a:t>22/09/2024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267277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1CD2B7A-DD0E-4969-9A63-EE7A749888C5}" type="datetimeFigureOut">
              <a:rPr lang="en-IE" smtClean="0"/>
              <a:t>22/09/2024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393839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1CD2B7A-DD0E-4969-9A63-EE7A749888C5}" type="datetimeFigureOut">
              <a:rPr lang="en-IE" smtClean="0"/>
              <a:t>22/09/2024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76611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1CD2B7A-DD0E-4969-9A63-EE7A749888C5}" type="datetimeFigureOut">
              <a:rPr lang="en-IE" smtClean="0"/>
              <a:t>22/09/2024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123852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D2B7A-DD0E-4969-9A63-EE7A749888C5}" type="datetimeFigureOut">
              <a:rPr lang="en-IE" smtClean="0"/>
              <a:t>22/09/2024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8589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01CD2B7A-DD0E-4969-9A63-EE7A749888C5}" type="datetimeFigureOut">
              <a:rPr lang="en-IE" smtClean="0"/>
              <a:t>22/09/2024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6671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01CD2B7A-DD0E-4969-9A63-EE7A749888C5}" type="datetimeFigureOut">
              <a:rPr lang="en-IE" smtClean="0"/>
              <a:t>22/09/2024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343955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01CD2B7A-DD0E-4969-9A63-EE7A749888C5}" type="datetimeFigureOut">
              <a:rPr lang="en-IE" smtClean="0"/>
              <a:t>22/09/2024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38145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D2B7A-DD0E-4969-9A63-EE7A749888C5}" type="datetimeFigureOut">
              <a:rPr lang="en-IE" smtClean="0"/>
              <a:t>22/09/2024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325626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CD2B7A-DD0E-4969-9A63-EE7A749888C5}" type="datetimeFigureOut">
              <a:rPr lang="en-IE" smtClean="0"/>
              <a:t>22/09/2024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171374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CD2B7A-DD0E-4969-9A63-EE7A749888C5}" type="datetimeFigureOut">
              <a:rPr lang="en-IE" smtClean="0"/>
              <a:t>22/09/2024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2086660-BFD2-4474-9E4D-E344BBA018C3}" type="slidenum">
              <a:rPr lang="en-IE" smtClean="0"/>
              <a:t>‹#›</a:t>
            </a:fld>
            <a:endParaRPr lang="en-IE"/>
          </a:p>
        </p:txBody>
      </p:sp>
    </p:spTree>
    <p:extLst>
      <p:ext uri="{BB962C8B-B14F-4D97-AF65-F5344CB8AC3E}">
        <p14:creationId xmlns:p14="http://schemas.microsoft.com/office/powerpoint/2010/main" val="330569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D2B7A-DD0E-4969-9A63-EE7A749888C5}" type="datetimeFigureOut">
              <a:rPr lang="en-IE" smtClean="0"/>
              <a:t>22/09/2024</a:t>
            </a:fld>
            <a:endParaRPr lang="en-IE"/>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86660-BFD2-4474-9E4D-E344BBA018C3}" type="slidenum">
              <a:rPr lang="en-IE" smtClean="0"/>
              <a:t>‹#›</a:t>
            </a:fld>
            <a:endParaRPr lang="en-IE"/>
          </a:p>
        </p:txBody>
      </p:sp>
    </p:spTree>
    <p:extLst>
      <p:ext uri="{BB962C8B-B14F-4D97-AF65-F5344CB8AC3E}">
        <p14:creationId xmlns:p14="http://schemas.microsoft.com/office/powerpoint/2010/main" val="83455716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ircuitverse.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c/Eolas_Building%2C_Maynooth_University.jpg/1920px-Eolas_Building%2C_Maynooth_University.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32000"/>
                    </a14:imgEffect>
                  </a14:imgLayer>
                </a14:imgProps>
              </a:ext>
              <a:ext uri="{28A0092B-C50C-407E-A947-70E740481C1C}">
                <a14:useLocalDpi xmlns:a14="http://schemas.microsoft.com/office/drawing/2010/main" val="0"/>
              </a:ext>
            </a:extLst>
          </a:blip>
          <a:srcRect/>
          <a:stretch>
            <a:fillRect/>
          </a:stretch>
        </p:blipFill>
        <p:spPr bwMode="auto">
          <a:xfrm>
            <a:off x="-36512" y="0"/>
            <a:ext cx="1216478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55576" y="116632"/>
            <a:ext cx="7772400" cy="1080122"/>
          </a:xfrm>
        </p:spPr>
        <p:txBody>
          <a:bodyPr>
            <a:normAutofit fontScale="90000"/>
          </a:bodyPr>
          <a:lstStyle/>
          <a:p>
            <a:br>
              <a:rPr lang="en-GB" sz="3600" b="1" dirty="0"/>
            </a:br>
            <a:r>
              <a:rPr lang="en-GB" sz="3600" b="1" dirty="0"/>
              <a:t>CS220 Computer Architecture</a:t>
            </a:r>
            <a:br>
              <a:rPr lang="en-IE" sz="3600" dirty="0"/>
            </a:br>
            <a:r>
              <a:rPr lang="en-GB" sz="3600" b="1" dirty="0"/>
              <a:t>Digital Logic Design</a:t>
            </a:r>
            <a:br>
              <a:rPr lang="en-IE" dirty="0"/>
            </a:br>
            <a:endParaRPr lang="en-IE" dirty="0"/>
          </a:p>
        </p:txBody>
      </p:sp>
      <p:sp>
        <p:nvSpPr>
          <p:cNvPr id="3" name="Subtitle 2"/>
          <p:cNvSpPr>
            <a:spLocks noGrp="1"/>
          </p:cNvSpPr>
          <p:nvPr>
            <p:ph type="subTitle" idx="1"/>
          </p:nvPr>
        </p:nvSpPr>
        <p:spPr>
          <a:xfrm>
            <a:off x="755576" y="1340768"/>
            <a:ext cx="10729192" cy="5184576"/>
          </a:xfrm>
        </p:spPr>
        <p:txBody>
          <a:bodyPr>
            <a:normAutofit fontScale="47500" lnSpcReduction="20000"/>
          </a:bodyPr>
          <a:lstStyle/>
          <a:p>
            <a:pPr algn="l"/>
            <a:r>
              <a:rPr lang="en-GB" sz="4000" b="1" dirty="0"/>
              <a:t>Lecturer:</a:t>
            </a:r>
            <a:r>
              <a:rPr lang="en-GB" sz="4000" dirty="0"/>
              <a:t> Dermot Kelly</a:t>
            </a:r>
            <a:endParaRPr lang="en-IE" sz="4000" dirty="0"/>
          </a:p>
          <a:p>
            <a:pPr algn="l"/>
            <a:r>
              <a:rPr lang="en-GB" sz="4000" b="1" dirty="0"/>
              <a:t>Email and Teams Chat:</a:t>
            </a:r>
            <a:r>
              <a:rPr lang="en-GB" sz="4000" dirty="0"/>
              <a:t> </a:t>
            </a:r>
            <a:r>
              <a:rPr lang="en-IE" sz="4000" u="sng" dirty="0">
                <a:solidFill>
                  <a:srgbClr val="FFFF00"/>
                </a:solidFill>
              </a:rPr>
              <a:t>dermot.kelly@mu.ie</a:t>
            </a:r>
          </a:p>
          <a:p>
            <a:pPr algn="l"/>
            <a:endParaRPr lang="en-IE" sz="4000" dirty="0">
              <a:solidFill>
                <a:srgbClr val="FFFF00"/>
              </a:solidFill>
            </a:endParaRPr>
          </a:p>
          <a:p>
            <a:pPr algn="l"/>
            <a:r>
              <a:rPr lang="en-GB" sz="4000" b="1" dirty="0"/>
              <a:t>Office:</a:t>
            </a:r>
            <a:r>
              <a:rPr lang="en-GB" sz="4000" dirty="0"/>
              <a:t> Room 125 1</a:t>
            </a:r>
            <a:r>
              <a:rPr lang="en-GB" sz="4000" baseline="30000" dirty="0"/>
              <a:t>st</a:t>
            </a:r>
            <a:r>
              <a:rPr lang="en-GB" sz="4000" dirty="0"/>
              <a:t> Floor </a:t>
            </a:r>
            <a:r>
              <a:rPr lang="en-GB" sz="4000" dirty="0" err="1"/>
              <a:t>Eolas</a:t>
            </a:r>
            <a:r>
              <a:rPr lang="en-GB" sz="4000" dirty="0"/>
              <a:t> Building</a:t>
            </a:r>
            <a:endParaRPr lang="en-IE" sz="4000" dirty="0"/>
          </a:p>
          <a:p>
            <a:pPr algn="l"/>
            <a:r>
              <a:rPr lang="en-GB" sz="4000" b="1" dirty="0"/>
              <a:t> </a:t>
            </a:r>
            <a:endParaRPr lang="en-IE" sz="4000" dirty="0"/>
          </a:p>
          <a:p>
            <a:pPr algn="l"/>
            <a:r>
              <a:rPr lang="en-GB" sz="4000" b="1" dirty="0"/>
              <a:t>Lecture Times:</a:t>
            </a:r>
            <a:r>
              <a:rPr lang="en-GB" sz="4000" dirty="0"/>
              <a:t> Tuesday 4-6 John Hume Theatre 3. </a:t>
            </a:r>
            <a:endParaRPr lang="en-IE" sz="4000" dirty="0">
              <a:solidFill>
                <a:schemeClr val="bg2">
                  <a:lumMod val="20000"/>
                  <a:lumOff val="80000"/>
                </a:schemeClr>
              </a:solidFill>
            </a:endParaRPr>
          </a:p>
          <a:p>
            <a:pPr algn="l"/>
            <a:r>
              <a:rPr lang="en-GB" sz="4000" b="1" dirty="0"/>
              <a:t> </a:t>
            </a:r>
            <a:endParaRPr lang="en-IE" sz="4000" dirty="0"/>
          </a:p>
          <a:p>
            <a:pPr algn="l"/>
            <a:r>
              <a:rPr lang="en-GB" sz="4000" b="1" dirty="0"/>
              <a:t>Lab Times:</a:t>
            </a:r>
            <a:r>
              <a:rPr lang="en-GB" sz="4000" dirty="0"/>
              <a:t>  Tuesday 11-1 EOLAS 003/04/05 (All Multimedia/Mobile/Web and CSSE “A” to “L”)</a:t>
            </a:r>
          </a:p>
          <a:p>
            <a:pPr algn="l"/>
            <a:r>
              <a:rPr lang="en-IE" sz="4000" dirty="0"/>
              <a:t>	     Wednesday 9-11 EOLAS 003/04/05 (CSSE “M” to “Z”)</a:t>
            </a:r>
          </a:p>
          <a:p>
            <a:pPr algn="l"/>
            <a:r>
              <a:rPr lang="en-GB" sz="4000" dirty="0"/>
              <a:t>	     </a:t>
            </a:r>
            <a:r>
              <a:rPr lang="en-GB" sz="4000" dirty="0">
                <a:solidFill>
                  <a:schemeClr val="tx1"/>
                </a:solidFill>
              </a:rPr>
              <a:t>Wednesday 11-1  EOLAS 03/04/05 (Other </a:t>
            </a:r>
            <a:r>
              <a:rPr lang="en-GB" sz="4000" dirty="0" err="1">
                <a:solidFill>
                  <a:schemeClr val="tx1"/>
                </a:solidFill>
              </a:rPr>
              <a:t>progs</a:t>
            </a:r>
            <a:r>
              <a:rPr lang="en-GB" sz="4000" dirty="0">
                <a:solidFill>
                  <a:schemeClr val="tx1"/>
                </a:solidFill>
              </a:rPr>
              <a:t>)</a:t>
            </a:r>
            <a:endParaRPr lang="en-IE" sz="4000" dirty="0">
              <a:solidFill>
                <a:schemeClr val="tx1"/>
              </a:solidFill>
            </a:endParaRPr>
          </a:p>
          <a:p>
            <a:pPr algn="l"/>
            <a:r>
              <a:rPr lang="en-GB" sz="4000" dirty="0">
                <a:solidFill>
                  <a:srgbClr val="FFFF00"/>
                </a:solidFill>
              </a:rPr>
              <a:t>Most students are assigned automatically to these slots. Those with subject choices in Science and Arts may choose the slot that works with your timetable. Let me know which one by choosing your group on </a:t>
            </a:r>
            <a:r>
              <a:rPr lang="en-GB" sz="4000" dirty="0" err="1">
                <a:solidFill>
                  <a:srgbClr val="FFFF00"/>
                </a:solidFill>
              </a:rPr>
              <a:t>moodle</a:t>
            </a:r>
            <a:r>
              <a:rPr lang="en-GB" sz="4000" dirty="0">
                <a:solidFill>
                  <a:srgbClr val="FFFF00"/>
                </a:solidFill>
              </a:rPr>
              <a:t>!</a:t>
            </a:r>
          </a:p>
          <a:p>
            <a:pPr algn="l"/>
            <a:r>
              <a:rPr lang="en-GB" sz="4000" dirty="0">
                <a:solidFill>
                  <a:schemeClr val="bg2">
                    <a:lumMod val="20000"/>
                    <a:lumOff val="80000"/>
                  </a:schemeClr>
                </a:solidFill>
              </a:rPr>
              <a:t>		</a:t>
            </a:r>
            <a:endParaRPr lang="en-IE" sz="4000" dirty="0"/>
          </a:p>
          <a:p>
            <a:pPr algn="l"/>
            <a:r>
              <a:rPr lang="en-GB" sz="4000" b="1" dirty="0"/>
              <a:t>Examination:</a:t>
            </a:r>
            <a:r>
              <a:rPr lang="en-GB" sz="4000" dirty="0"/>
              <a:t> 70% for exam in January, 30% for practical work. The final exam is normally held as a written exercise in an exam hall in January.</a:t>
            </a:r>
            <a:endParaRPr lang="en-IE" sz="4000" dirty="0"/>
          </a:p>
          <a:p>
            <a:endParaRPr lang="en-IE" dirty="0"/>
          </a:p>
        </p:txBody>
      </p:sp>
    </p:spTree>
    <p:extLst>
      <p:ext uri="{BB962C8B-B14F-4D97-AF65-F5344CB8AC3E}">
        <p14:creationId xmlns:p14="http://schemas.microsoft.com/office/powerpoint/2010/main" val="2649726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435280" cy="4997151"/>
          </a:xfrm>
        </p:spPr>
        <p:txBody>
          <a:bodyPr>
            <a:normAutofit fontScale="92500"/>
          </a:bodyPr>
          <a:lstStyle/>
          <a:p>
            <a:pPr marL="0" indent="0">
              <a:buNone/>
            </a:pPr>
            <a:r>
              <a:rPr lang="en-GB" b="1" dirty="0"/>
              <a:t>Invention of The Transistor</a:t>
            </a:r>
          </a:p>
          <a:p>
            <a:pPr marL="0" indent="0">
              <a:buNone/>
            </a:pPr>
            <a:endParaRPr lang="en-GB" sz="1800" dirty="0"/>
          </a:p>
          <a:p>
            <a:pPr marL="0" indent="0">
              <a:buNone/>
            </a:pPr>
            <a:r>
              <a:rPr lang="en-GB" sz="2000" dirty="0"/>
              <a:t>In </a:t>
            </a:r>
            <a:r>
              <a:rPr lang="en-GB" sz="2000" b="1" dirty="0"/>
              <a:t>1947</a:t>
            </a:r>
            <a:r>
              <a:rPr lang="en-GB" sz="2000" dirty="0"/>
              <a:t> </a:t>
            </a:r>
            <a:r>
              <a:rPr lang="en-GB" sz="2000"/>
              <a:t>the transistor </a:t>
            </a:r>
            <a:r>
              <a:rPr lang="en-GB" sz="2000" dirty="0"/>
              <a:t>was invented at </a:t>
            </a:r>
            <a:r>
              <a:rPr lang="en-GB" sz="2000" dirty="0">
                <a:solidFill>
                  <a:srgbClr val="FFFF00"/>
                </a:solidFill>
              </a:rPr>
              <a:t>Bell Laboratories</a:t>
            </a:r>
            <a:r>
              <a:rPr lang="en-GB" sz="2000" dirty="0"/>
              <a:t>. </a:t>
            </a:r>
          </a:p>
          <a:p>
            <a:pPr marL="0" indent="0">
              <a:buNone/>
            </a:pPr>
            <a:endParaRPr lang="en-GB" sz="2000" dirty="0"/>
          </a:p>
          <a:p>
            <a:pPr marL="0" indent="0">
              <a:buNone/>
            </a:pPr>
            <a:r>
              <a:rPr lang="en-GB" sz="2000" dirty="0"/>
              <a:t>This small semiconductor device had, amongst other applications, the </a:t>
            </a:r>
            <a:r>
              <a:rPr lang="en-GB" sz="2000" dirty="0">
                <a:solidFill>
                  <a:srgbClr val="FFFF00"/>
                </a:solidFill>
              </a:rPr>
              <a:t>ability to be used as </a:t>
            </a:r>
            <a:r>
              <a:rPr lang="en-GB" sz="2000">
                <a:solidFill>
                  <a:srgbClr val="FFFF00"/>
                </a:solidFill>
              </a:rPr>
              <a:t>a switch. </a:t>
            </a:r>
            <a:r>
              <a:rPr lang="en-GB" sz="2000"/>
              <a:t>A transistor could be used in place of a mechanical switch or magnetic relay </a:t>
            </a:r>
            <a:r>
              <a:rPr lang="en-GB" sz="2000" dirty="0"/>
              <a:t>and allowed the creation of much </a:t>
            </a:r>
            <a:r>
              <a:rPr lang="en-GB" sz="2000" dirty="0">
                <a:solidFill>
                  <a:srgbClr val="FFFF00"/>
                </a:solidFill>
              </a:rPr>
              <a:t>smaller, faster, more reliable, power </a:t>
            </a:r>
            <a:r>
              <a:rPr lang="en-GB" sz="2000">
                <a:solidFill>
                  <a:srgbClr val="FFFF00"/>
                </a:solidFill>
              </a:rPr>
              <a:t>efficient circuits </a:t>
            </a:r>
            <a:r>
              <a:rPr lang="en-GB" sz="2000"/>
              <a:t>as there are no moving parts. </a:t>
            </a:r>
            <a:endParaRPr lang="en-GB" sz="2000" dirty="0"/>
          </a:p>
          <a:p>
            <a:pPr marL="0" indent="0">
              <a:buNone/>
            </a:pPr>
            <a:endParaRPr lang="en-GB" sz="2000" dirty="0"/>
          </a:p>
          <a:p>
            <a:pPr marL="0" indent="0">
              <a:buNone/>
            </a:pPr>
            <a:r>
              <a:rPr lang="en-GB" sz="2000" dirty="0"/>
              <a:t>Large numbers of transistors can be combined on a single semiconductor device to make complex integrated </a:t>
            </a:r>
            <a:r>
              <a:rPr lang="en-GB" sz="2000"/>
              <a:t>switching circuits, the first of which was developed around 1959. The first commercially produced processor, the Intel 4004 produced in 1971 had 2,300 transistors.</a:t>
            </a:r>
            <a:endParaRPr lang="en-IE" sz="2000" dirty="0"/>
          </a:p>
          <a:p>
            <a:pPr marL="0" indent="0">
              <a:buNone/>
            </a:pPr>
            <a:r>
              <a:rPr lang="en-IE" sz="2000"/>
              <a:t>By comparison today, Apple’s A17 Pro processor in the latest iphones has 19 billion transistors using the latest 3nm process thanks to advancements in miniaturisation.</a:t>
            </a:r>
            <a:endParaRPr lang="en-IE" sz="2000" dirty="0"/>
          </a:p>
        </p:txBody>
      </p:sp>
      <p:pic>
        <p:nvPicPr>
          <p:cNvPr id="4098" name="Picture 2" descr="https://upload.wikimedia.org/wikipedia/commons/b/bf/Replica-of-first-transis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956" y="188641"/>
            <a:ext cx="2652081"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72340" y="1741458"/>
            <a:ext cx="827852" cy="369332"/>
          </a:xfrm>
          <a:prstGeom prst="rect">
            <a:avLst/>
          </a:prstGeom>
          <a:noFill/>
        </p:spPr>
        <p:txBody>
          <a:bodyPr wrap="square" rtlCol="0">
            <a:spAutoFit/>
          </a:bodyPr>
          <a:lstStyle/>
          <a:p>
            <a:r>
              <a:rPr lang="en-GB" dirty="0"/>
              <a:t>1947</a:t>
            </a:r>
          </a:p>
        </p:txBody>
      </p:sp>
    </p:spTree>
    <p:extLst>
      <p:ext uri="{BB962C8B-B14F-4D97-AF65-F5344CB8AC3E}">
        <p14:creationId xmlns:p14="http://schemas.microsoft.com/office/powerpoint/2010/main" val="108719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endParaRPr lang="en-IE" sz="2000" dirty="0"/>
          </a:p>
          <a:p>
            <a:pPr marL="0" indent="0">
              <a:buNone/>
            </a:pPr>
            <a:endParaRPr lang="en-IE" sz="2000" dirty="0"/>
          </a:p>
          <a:p>
            <a:pPr marL="0" indent="0">
              <a:buNone/>
            </a:pPr>
            <a:endParaRPr lang="en-IE" dirty="0"/>
          </a:p>
        </p:txBody>
      </p:sp>
      <p:pic>
        <p:nvPicPr>
          <p:cNvPr id="7" name="Picture 6">
            <a:extLst>
              <a:ext uri="{FF2B5EF4-FFF2-40B4-BE49-F238E27FC236}">
                <a16:creationId xmlns:a16="http://schemas.microsoft.com/office/drawing/2014/main" id="{064C9FEB-2CC2-7545-3482-011BF083E618}"/>
              </a:ext>
            </a:extLst>
          </p:cNvPr>
          <p:cNvPicPr>
            <a:picLocks noChangeAspect="1"/>
          </p:cNvPicPr>
          <p:nvPr/>
        </p:nvPicPr>
        <p:blipFill>
          <a:blip r:embed="rId3"/>
          <a:stretch>
            <a:fillRect/>
          </a:stretch>
        </p:blipFill>
        <p:spPr>
          <a:xfrm>
            <a:off x="0" y="46434"/>
            <a:ext cx="9144000" cy="6765131"/>
          </a:xfrm>
          <a:prstGeom prst="rect">
            <a:avLst/>
          </a:prstGeom>
        </p:spPr>
      </p:pic>
    </p:spTree>
    <p:extLst>
      <p:ext uri="{BB962C8B-B14F-4D97-AF65-F5344CB8AC3E}">
        <p14:creationId xmlns:p14="http://schemas.microsoft.com/office/powerpoint/2010/main" val="316050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endParaRPr lang="en-IE" sz="2000" dirty="0"/>
          </a:p>
          <a:p>
            <a:pPr marL="0" indent="0">
              <a:buNone/>
            </a:pPr>
            <a:endParaRPr lang="en-IE" sz="2000" dirty="0"/>
          </a:p>
          <a:p>
            <a:pPr marL="0" indent="0">
              <a:buNone/>
            </a:pPr>
            <a:endParaRPr lang="en-IE" dirty="0"/>
          </a:p>
        </p:txBody>
      </p:sp>
      <p:pic>
        <p:nvPicPr>
          <p:cNvPr id="8" name="Picture 7">
            <a:extLst>
              <a:ext uri="{FF2B5EF4-FFF2-40B4-BE49-F238E27FC236}">
                <a16:creationId xmlns:a16="http://schemas.microsoft.com/office/drawing/2014/main" id="{3982E89F-CAF3-0B6D-992E-3407D22F2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635" y="1600201"/>
            <a:ext cx="7740352" cy="4952880"/>
          </a:xfrm>
          <a:prstGeom prst="rect">
            <a:avLst/>
          </a:prstGeom>
        </p:spPr>
      </p:pic>
    </p:spTree>
    <p:extLst>
      <p:ext uri="{BB962C8B-B14F-4D97-AF65-F5344CB8AC3E}">
        <p14:creationId xmlns:p14="http://schemas.microsoft.com/office/powerpoint/2010/main" val="213585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endParaRPr lang="en-IE" sz="2000" dirty="0"/>
          </a:p>
          <a:p>
            <a:pPr marL="0" indent="0">
              <a:buNone/>
            </a:pPr>
            <a:endParaRPr lang="en-IE" sz="2000" dirty="0"/>
          </a:p>
          <a:p>
            <a:pPr marL="0" indent="0">
              <a:buNone/>
            </a:pPr>
            <a:endParaRPr lang="en-IE" dirty="0"/>
          </a:p>
        </p:txBody>
      </p:sp>
      <p:pic>
        <p:nvPicPr>
          <p:cNvPr id="5" name="Picture 4">
            <a:extLst>
              <a:ext uri="{FF2B5EF4-FFF2-40B4-BE49-F238E27FC236}">
                <a16:creationId xmlns:a16="http://schemas.microsoft.com/office/drawing/2014/main" id="{6E4CA237-ECE5-448D-A575-F17BD3CA2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206" y="1567489"/>
            <a:ext cx="7301587" cy="5015873"/>
          </a:xfrm>
          <a:prstGeom prst="rect">
            <a:avLst/>
          </a:prstGeom>
        </p:spPr>
      </p:pic>
    </p:spTree>
    <p:extLst>
      <p:ext uri="{BB962C8B-B14F-4D97-AF65-F5344CB8AC3E}">
        <p14:creationId xmlns:p14="http://schemas.microsoft.com/office/powerpoint/2010/main" val="2520834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b="1" dirty="0"/>
              <a:t>Bottom up plan for today</a:t>
            </a:r>
          </a:p>
          <a:p>
            <a:pPr marL="0" indent="0">
              <a:buNone/>
            </a:pPr>
            <a:endParaRPr lang="en-GB" sz="1800" dirty="0"/>
          </a:p>
          <a:p>
            <a:pPr marL="0" indent="0">
              <a:buNone/>
            </a:pPr>
            <a:r>
              <a:rPr lang="en-IE" sz="2000" dirty="0"/>
              <a:t>Let’s very briefly look at the basics of </a:t>
            </a:r>
            <a:r>
              <a:rPr lang="en-IE" sz="2000" dirty="0">
                <a:solidFill>
                  <a:srgbClr val="FFFF00"/>
                </a:solidFill>
              </a:rPr>
              <a:t>how a semiconductor transistor works </a:t>
            </a:r>
            <a:r>
              <a:rPr lang="en-IE" sz="2000" dirty="0"/>
              <a:t>and can act like a switch.</a:t>
            </a:r>
          </a:p>
          <a:p>
            <a:pPr marL="0" indent="0">
              <a:buNone/>
            </a:pPr>
            <a:endParaRPr lang="en-IE" sz="2000" dirty="0"/>
          </a:p>
          <a:p>
            <a:pPr marL="0" indent="0">
              <a:buNone/>
            </a:pPr>
            <a:r>
              <a:rPr lang="en-IE" sz="2000" dirty="0"/>
              <a:t>Then we’ll define the </a:t>
            </a:r>
            <a:r>
              <a:rPr lang="en-IE" sz="2000" dirty="0">
                <a:solidFill>
                  <a:srgbClr val="FFFF00"/>
                </a:solidFill>
              </a:rPr>
              <a:t>behaviour of the Boolean operations </a:t>
            </a:r>
            <a:r>
              <a:rPr lang="en-IE" sz="2000" dirty="0"/>
              <a:t>more formally and show how we can implement them using configurations of transistor switches to </a:t>
            </a:r>
            <a:r>
              <a:rPr lang="en-IE" sz="2000" dirty="0">
                <a:solidFill>
                  <a:srgbClr val="FFFF00"/>
                </a:solidFill>
              </a:rPr>
              <a:t>build Logic Gates</a:t>
            </a:r>
            <a:r>
              <a:rPr lang="en-IE" sz="2000" dirty="0"/>
              <a:t>.</a:t>
            </a:r>
          </a:p>
          <a:p>
            <a:pPr marL="0" indent="0">
              <a:buNone/>
            </a:pPr>
            <a:endParaRPr lang="en-IE" sz="2000" dirty="0"/>
          </a:p>
          <a:p>
            <a:pPr marL="0" indent="0">
              <a:buNone/>
            </a:pPr>
            <a:r>
              <a:rPr lang="en-IE" sz="2000" dirty="0"/>
              <a:t>Next we will use combinations of these logic gates to </a:t>
            </a:r>
            <a:r>
              <a:rPr lang="en-IE" sz="2000" dirty="0">
                <a:solidFill>
                  <a:srgbClr val="FFFF00"/>
                </a:solidFill>
              </a:rPr>
              <a:t>create more complex functional circuits </a:t>
            </a:r>
            <a:r>
              <a:rPr lang="en-IE" sz="2000" dirty="0"/>
              <a:t>derived from Boolean algebra specifications</a:t>
            </a:r>
            <a:r>
              <a:rPr lang="en-IE" sz="2000" dirty="0">
                <a:solidFill>
                  <a:srgbClr val="FFFF00"/>
                </a:solidFill>
              </a:rPr>
              <a:t>.</a:t>
            </a:r>
            <a:endParaRPr lang="en-IE" sz="2000" dirty="0"/>
          </a:p>
          <a:p>
            <a:pPr marL="0" indent="0">
              <a:buNone/>
            </a:pPr>
            <a:endParaRPr lang="en-IE" sz="2000" dirty="0"/>
          </a:p>
          <a:p>
            <a:pPr marL="0" indent="0">
              <a:buNone/>
            </a:pPr>
            <a:endParaRPr lang="en-IE" sz="1800" dirty="0"/>
          </a:p>
        </p:txBody>
      </p:sp>
    </p:spTree>
    <p:extLst>
      <p:ext uri="{BB962C8B-B14F-4D97-AF65-F5344CB8AC3E}">
        <p14:creationId xmlns:p14="http://schemas.microsoft.com/office/powerpoint/2010/main" val="88136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pic>
        <p:nvPicPr>
          <p:cNvPr id="9" name="Picture 8">
            <a:extLst>
              <a:ext uri="{FF2B5EF4-FFF2-40B4-BE49-F238E27FC236}">
                <a16:creationId xmlns:a16="http://schemas.microsoft.com/office/drawing/2014/main" id="{E5A81F81-238E-47D6-8C58-451611894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998" y="1751966"/>
            <a:ext cx="2932738" cy="3228975"/>
          </a:xfrm>
          <a:prstGeom prst="rect">
            <a:avLst/>
          </a:prstGeom>
        </p:spPr>
      </p:pic>
      <p:sp>
        <p:nvSpPr>
          <p:cNvPr id="10" name="TextBox 9">
            <a:extLst>
              <a:ext uri="{FF2B5EF4-FFF2-40B4-BE49-F238E27FC236}">
                <a16:creationId xmlns:a16="http://schemas.microsoft.com/office/drawing/2014/main" id="{938EEBEC-08EA-4540-B51B-76E46505DD17}"/>
              </a:ext>
            </a:extLst>
          </p:cNvPr>
          <p:cNvSpPr txBox="1"/>
          <p:nvPr/>
        </p:nvSpPr>
        <p:spPr>
          <a:xfrm>
            <a:off x="178296" y="5106034"/>
            <a:ext cx="8354143" cy="1754326"/>
          </a:xfrm>
          <a:prstGeom prst="rect">
            <a:avLst/>
          </a:prstGeom>
          <a:noFill/>
        </p:spPr>
        <p:txBody>
          <a:bodyPr wrap="square" rtlCol="0">
            <a:spAutoFit/>
          </a:bodyPr>
          <a:lstStyle/>
          <a:p>
            <a:r>
              <a:rPr lang="en-IE" dirty="0"/>
              <a:t>A transistor is a solid state device</a:t>
            </a:r>
            <a:r>
              <a:rPr lang="en-IE" baseline="0" dirty="0"/>
              <a:t> (no moving parts) which uses a semiconductor base  material of</a:t>
            </a:r>
            <a:r>
              <a:rPr lang="en-IE" dirty="0"/>
              <a:t> </a:t>
            </a:r>
            <a:r>
              <a:rPr lang="en-IE" baseline="0" dirty="0"/>
              <a:t>silicon or germanium. These materials are poor electrical conductors but when combined (doped) with trace amounts of elements that are their neighbours in the periodic table, like Boron or Phosphorous, they can be made conduct electricity in a controlled manner as the material’s crystals will have an imbalance in terms of electron numbers.</a:t>
            </a:r>
            <a:endParaRPr lang="en-IE" dirty="0"/>
          </a:p>
        </p:txBody>
      </p:sp>
      <p:sp>
        <p:nvSpPr>
          <p:cNvPr id="11" name="TextBox 10">
            <a:extLst>
              <a:ext uri="{FF2B5EF4-FFF2-40B4-BE49-F238E27FC236}">
                <a16:creationId xmlns:a16="http://schemas.microsoft.com/office/drawing/2014/main" id="{3C182838-6A1E-4EC5-B8FD-FAA2D8410574}"/>
              </a:ext>
            </a:extLst>
          </p:cNvPr>
          <p:cNvSpPr txBox="1"/>
          <p:nvPr/>
        </p:nvSpPr>
        <p:spPr>
          <a:xfrm>
            <a:off x="5821736" y="1751966"/>
            <a:ext cx="3043910" cy="461665"/>
          </a:xfrm>
          <a:prstGeom prst="rect">
            <a:avLst/>
          </a:prstGeom>
          <a:noFill/>
        </p:spPr>
        <p:txBody>
          <a:bodyPr wrap="none" rtlCol="0">
            <a:spAutoFit/>
          </a:bodyPr>
          <a:lstStyle/>
          <a:p>
            <a:r>
              <a:rPr lang="en-IE" sz="2400">
                <a:solidFill>
                  <a:srgbClr val="FFFF00"/>
                </a:solidFill>
              </a:rPr>
              <a:t>How a transistor works</a:t>
            </a:r>
            <a:endParaRPr lang="en-IE" sz="2400"/>
          </a:p>
        </p:txBody>
      </p:sp>
      <p:cxnSp>
        <p:nvCxnSpPr>
          <p:cNvPr id="4" name="Straight Arrow Connector 3"/>
          <p:cNvCxnSpPr/>
          <p:nvPr/>
        </p:nvCxnSpPr>
        <p:spPr>
          <a:xfrm flipH="1" flipV="1">
            <a:off x="4644008" y="3501008"/>
            <a:ext cx="1800200" cy="100811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572000" y="4365105"/>
            <a:ext cx="1872208" cy="14401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43808" y="1626873"/>
            <a:ext cx="1008112" cy="1154055"/>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830831" y="2705015"/>
            <a:ext cx="1008112" cy="1154055"/>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572237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pic>
        <p:nvPicPr>
          <p:cNvPr id="7" name="Picture 6">
            <a:extLst>
              <a:ext uri="{FF2B5EF4-FFF2-40B4-BE49-F238E27FC236}">
                <a16:creationId xmlns:a16="http://schemas.microsoft.com/office/drawing/2014/main" id="{2B832ACC-F501-4F96-A7A3-976E5F835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05" y="1686128"/>
            <a:ext cx="5257800" cy="3228975"/>
          </a:xfrm>
          <a:prstGeom prst="rect">
            <a:avLst/>
          </a:prstGeom>
        </p:spPr>
      </p:pic>
      <p:sp>
        <p:nvSpPr>
          <p:cNvPr id="10" name="TextBox 9">
            <a:extLst>
              <a:ext uri="{FF2B5EF4-FFF2-40B4-BE49-F238E27FC236}">
                <a16:creationId xmlns:a16="http://schemas.microsoft.com/office/drawing/2014/main" id="{938EEBEC-08EA-4540-B51B-76E46505DD17}"/>
              </a:ext>
            </a:extLst>
          </p:cNvPr>
          <p:cNvSpPr txBox="1"/>
          <p:nvPr/>
        </p:nvSpPr>
        <p:spPr>
          <a:xfrm>
            <a:off x="178296" y="5106034"/>
            <a:ext cx="8354143" cy="1477328"/>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a:t>Depending on what doping element is used, (</a:t>
            </a:r>
            <a:r>
              <a:rPr lang="en-IE" baseline="0" dirty="0">
                <a:solidFill>
                  <a:srgbClr val="FFFF00"/>
                </a:solidFill>
              </a:rPr>
              <a:t>Doping silicon with Phosphorous adds an electron creating n-type silicon, doping with Boron adds a hole for an electron and creates p-type silicon</a:t>
            </a:r>
            <a:r>
              <a:rPr lang="en-IE" baseline="0" dirty="0"/>
              <a:t>) there is either an excess or a shortage of electrons. If there is a shortage of electrons the material is known as p-type, if there is an excess of electrons, the material is known as n-type. </a:t>
            </a:r>
          </a:p>
        </p:txBody>
      </p:sp>
      <p:sp>
        <p:nvSpPr>
          <p:cNvPr id="3" name="TextBox 2">
            <a:extLst>
              <a:ext uri="{FF2B5EF4-FFF2-40B4-BE49-F238E27FC236}">
                <a16:creationId xmlns:a16="http://schemas.microsoft.com/office/drawing/2014/main" id="{ACB568EB-1065-4781-8AB5-B00C9E18997E}"/>
              </a:ext>
            </a:extLst>
          </p:cNvPr>
          <p:cNvSpPr txBox="1"/>
          <p:nvPr/>
        </p:nvSpPr>
        <p:spPr>
          <a:xfrm>
            <a:off x="5821736" y="1751966"/>
            <a:ext cx="3043910" cy="461665"/>
          </a:xfrm>
          <a:prstGeom prst="rect">
            <a:avLst/>
          </a:prstGeom>
          <a:noFill/>
        </p:spPr>
        <p:txBody>
          <a:bodyPr wrap="none" rtlCol="0">
            <a:spAutoFit/>
          </a:bodyPr>
          <a:lstStyle/>
          <a:p>
            <a:r>
              <a:rPr lang="en-IE" sz="2400">
                <a:solidFill>
                  <a:srgbClr val="FFFF00"/>
                </a:solidFill>
              </a:rPr>
              <a:t>How a transistor works</a:t>
            </a:r>
            <a:endParaRPr lang="en-IE" sz="2400"/>
          </a:p>
        </p:txBody>
      </p:sp>
    </p:spTree>
    <p:extLst>
      <p:ext uri="{BB962C8B-B14F-4D97-AF65-F5344CB8AC3E}">
        <p14:creationId xmlns:p14="http://schemas.microsoft.com/office/powerpoint/2010/main" val="108689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132856"/>
            <a:ext cx="6203032" cy="3130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718" y="5269564"/>
            <a:ext cx="8864761" cy="1477328"/>
          </a:xfrm>
          <a:prstGeom prst="rect">
            <a:avLst/>
          </a:prstGeom>
          <a:noFill/>
        </p:spPr>
        <p:txBody>
          <a:bodyPr wrap="square" rtlCol="0">
            <a:spAutoFit/>
          </a:bodyPr>
          <a:lstStyle/>
          <a:p>
            <a:r>
              <a:rPr lang="en-IE" baseline="0"/>
              <a:t>The semiconductor transistor consists of three layers of semiconductor material. Either a slice of p-type is sandwiched between two n-type materials (as shown above) or a slice of n-type is sandwiched between two p-type materials. The transistor has three electrical terminals known as the source, drain and the gate. The gate controls the flow of current between the source and drain. If current flows the switch is open, if it doesn’t the switch is closed.</a:t>
            </a:r>
            <a:endParaRPr lang="en-IE"/>
          </a:p>
        </p:txBody>
      </p:sp>
      <p:sp>
        <p:nvSpPr>
          <p:cNvPr id="4" name="TextBox 3"/>
          <p:cNvSpPr txBox="1"/>
          <p:nvPr/>
        </p:nvSpPr>
        <p:spPr>
          <a:xfrm>
            <a:off x="1187624" y="3403468"/>
            <a:ext cx="1440160" cy="1200329"/>
          </a:xfrm>
          <a:prstGeom prst="rect">
            <a:avLst/>
          </a:prstGeom>
          <a:noFill/>
        </p:spPr>
        <p:txBody>
          <a:bodyPr wrap="square" rtlCol="0">
            <a:spAutoFit/>
          </a:bodyPr>
          <a:lstStyle/>
          <a:p>
            <a:r>
              <a:rPr lang="en-IE" dirty="0"/>
              <a:t>Silicon doped </a:t>
            </a:r>
            <a:r>
              <a:rPr lang="en-IE"/>
              <a:t>with Phosphorous</a:t>
            </a:r>
          </a:p>
          <a:p>
            <a:r>
              <a:rPr lang="en-IE"/>
              <a:t>n-type</a:t>
            </a:r>
            <a:endParaRPr lang="en-IE" dirty="0"/>
          </a:p>
        </p:txBody>
      </p:sp>
      <p:sp>
        <p:nvSpPr>
          <p:cNvPr id="5" name="TextBox 4"/>
          <p:cNvSpPr txBox="1"/>
          <p:nvPr/>
        </p:nvSpPr>
        <p:spPr>
          <a:xfrm>
            <a:off x="3779912" y="3429000"/>
            <a:ext cx="1584176" cy="923330"/>
          </a:xfrm>
          <a:prstGeom prst="rect">
            <a:avLst/>
          </a:prstGeom>
          <a:noFill/>
        </p:spPr>
        <p:txBody>
          <a:bodyPr wrap="square" rtlCol="0">
            <a:spAutoFit/>
          </a:bodyPr>
          <a:lstStyle/>
          <a:p>
            <a:r>
              <a:rPr lang="en-IE" dirty="0"/>
              <a:t>Silicon doped </a:t>
            </a:r>
            <a:r>
              <a:rPr lang="en-IE"/>
              <a:t>with Boron</a:t>
            </a:r>
          </a:p>
          <a:p>
            <a:r>
              <a:rPr lang="en-IE"/>
              <a:t>p-type</a:t>
            </a:r>
            <a:endParaRPr lang="en-IE" dirty="0"/>
          </a:p>
        </p:txBody>
      </p:sp>
      <p:sp>
        <p:nvSpPr>
          <p:cNvPr id="7" name="TextBox 6">
            <a:extLst>
              <a:ext uri="{FF2B5EF4-FFF2-40B4-BE49-F238E27FC236}">
                <a16:creationId xmlns:a16="http://schemas.microsoft.com/office/drawing/2014/main" id="{3DD40ADB-F6A8-4866-9E49-AB4A30811FD6}"/>
              </a:ext>
            </a:extLst>
          </p:cNvPr>
          <p:cNvSpPr txBox="1"/>
          <p:nvPr/>
        </p:nvSpPr>
        <p:spPr>
          <a:xfrm>
            <a:off x="5940152" y="3451432"/>
            <a:ext cx="1440160" cy="1200329"/>
          </a:xfrm>
          <a:prstGeom prst="rect">
            <a:avLst/>
          </a:prstGeom>
          <a:noFill/>
        </p:spPr>
        <p:txBody>
          <a:bodyPr wrap="square" rtlCol="0">
            <a:spAutoFit/>
          </a:bodyPr>
          <a:lstStyle/>
          <a:p>
            <a:pPr algn="r"/>
            <a:r>
              <a:rPr lang="en-IE" dirty="0"/>
              <a:t>Silicon doped </a:t>
            </a:r>
            <a:r>
              <a:rPr lang="en-IE"/>
              <a:t>with Phosphorous</a:t>
            </a:r>
          </a:p>
          <a:p>
            <a:pPr algn="r"/>
            <a:r>
              <a:rPr lang="en-IE"/>
              <a:t>n-type</a:t>
            </a:r>
            <a:endParaRPr lang="en-IE" dirty="0"/>
          </a:p>
        </p:txBody>
      </p:sp>
      <p:sp>
        <p:nvSpPr>
          <p:cNvPr id="9" name="TextBox 8">
            <a:extLst>
              <a:ext uri="{FF2B5EF4-FFF2-40B4-BE49-F238E27FC236}">
                <a16:creationId xmlns:a16="http://schemas.microsoft.com/office/drawing/2014/main" id="{6B079BAB-6F52-43BD-AFC2-6D386CCEF68B}"/>
              </a:ext>
            </a:extLst>
          </p:cNvPr>
          <p:cNvSpPr txBox="1"/>
          <p:nvPr/>
        </p:nvSpPr>
        <p:spPr>
          <a:xfrm>
            <a:off x="5821736" y="1751966"/>
            <a:ext cx="3043910" cy="461665"/>
          </a:xfrm>
          <a:prstGeom prst="rect">
            <a:avLst/>
          </a:prstGeom>
          <a:noFill/>
        </p:spPr>
        <p:txBody>
          <a:bodyPr wrap="none" rtlCol="0">
            <a:spAutoFit/>
          </a:bodyPr>
          <a:lstStyle/>
          <a:p>
            <a:r>
              <a:rPr lang="en-IE" sz="2400">
                <a:solidFill>
                  <a:srgbClr val="FFFF00"/>
                </a:solidFill>
              </a:rPr>
              <a:t>How a transistor works</a:t>
            </a:r>
            <a:endParaRPr lang="en-IE" sz="2400"/>
          </a:p>
        </p:txBody>
      </p:sp>
    </p:spTree>
    <p:extLst>
      <p:ext uri="{BB962C8B-B14F-4D97-AF65-F5344CB8AC3E}">
        <p14:creationId xmlns:p14="http://schemas.microsoft.com/office/powerpoint/2010/main" val="422095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170652"/>
            <a:ext cx="6203032" cy="3130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718" y="5269564"/>
            <a:ext cx="8864761" cy="169277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000" baseline="0"/>
              <a:t>When n-type and p-type are placed in proximity, electrons from the n-type naturally fill some of the holes in the p-type, and this creates a barrier, a negatively charged area between the two types known as the depletion layer and further electrons will not flow through it from the n-type to the p-type without help.</a:t>
            </a:r>
          </a:p>
          <a:p>
            <a:endParaRPr lang="en-IE" sz="2400"/>
          </a:p>
        </p:txBody>
      </p:sp>
      <p:sp>
        <p:nvSpPr>
          <p:cNvPr id="5" name="TextBox 4"/>
          <p:cNvSpPr txBox="1"/>
          <p:nvPr/>
        </p:nvSpPr>
        <p:spPr>
          <a:xfrm>
            <a:off x="2339752" y="3789040"/>
            <a:ext cx="1584176" cy="369332"/>
          </a:xfrm>
          <a:prstGeom prst="rect">
            <a:avLst/>
          </a:prstGeom>
          <a:noFill/>
        </p:spPr>
        <p:txBody>
          <a:bodyPr wrap="square" rtlCol="0">
            <a:spAutoFit/>
          </a:bodyPr>
          <a:lstStyle/>
          <a:p>
            <a:r>
              <a:rPr lang="en-IE"/>
              <a:t>barrier</a:t>
            </a:r>
            <a:endParaRPr lang="en-IE" dirty="0"/>
          </a:p>
        </p:txBody>
      </p:sp>
      <p:sp>
        <p:nvSpPr>
          <p:cNvPr id="8" name="Freeform: Shape 7">
            <a:extLst>
              <a:ext uri="{FF2B5EF4-FFF2-40B4-BE49-F238E27FC236}">
                <a16:creationId xmlns:a16="http://schemas.microsoft.com/office/drawing/2014/main" id="{5DD4CE8D-2596-4D67-90D3-8BF75869E4FC}"/>
              </a:ext>
            </a:extLst>
          </p:cNvPr>
          <p:cNvSpPr/>
          <p:nvPr/>
        </p:nvSpPr>
        <p:spPr>
          <a:xfrm>
            <a:off x="1397876" y="3501008"/>
            <a:ext cx="1030014" cy="610207"/>
          </a:xfrm>
          <a:custGeom>
            <a:avLst/>
            <a:gdLst>
              <a:gd name="connsiteX0" fmla="*/ 1030014 w 1030014"/>
              <a:gd name="connsiteY0" fmla="*/ 0 h 610207"/>
              <a:gd name="connsiteX1" fmla="*/ 1008993 w 1030014"/>
              <a:gd name="connsiteY1" fmla="*/ 147145 h 610207"/>
              <a:gd name="connsiteX2" fmla="*/ 966952 w 1030014"/>
              <a:gd name="connsiteY2" fmla="*/ 273269 h 610207"/>
              <a:gd name="connsiteX3" fmla="*/ 840827 w 1030014"/>
              <a:gd name="connsiteY3" fmla="*/ 430924 h 610207"/>
              <a:gd name="connsiteX4" fmla="*/ 777765 w 1030014"/>
              <a:gd name="connsiteY4" fmla="*/ 536027 h 610207"/>
              <a:gd name="connsiteX5" fmla="*/ 630621 w 1030014"/>
              <a:gd name="connsiteY5" fmla="*/ 588579 h 610207"/>
              <a:gd name="connsiteX6" fmla="*/ 462455 w 1030014"/>
              <a:gd name="connsiteY6" fmla="*/ 609600 h 610207"/>
              <a:gd name="connsiteX7" fmla="*/ 283779 w 1030014"/>
              <a:gd name="connsiteY7" fmla="*/ 567558 h 610207"/>
              <a:gd name="connsiteX8" fmla="*/ 136634 w 1030014"/>
              <a:gd name="connsiteY8" fmla="*/ 409903 h 610207"/>
              <a:gd name="connsiteX9" fmla="*/ 42041 w 1030014"/>
              <a:gd name="connsiteY9" fmla="*/ 241738 h 610207"/>
              <a:gd name="connsiteX10" fmla="*/ 0 w 1030014"/>
              <a:gd name="connsiteY10" fmla="*/ 0 h 610207"/>
              <a:gd name="connsiteX11" fmla="*/ 0 w 1030014"/>
              <a:gd name="connsiteY11" fmla="*/ 0 h 6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0014" h="610207">
                <a:moveTo>
                  <a:pt x="1030014" y="0"/>
                </a:moveTo>
                <a:cubicBezTo>
                  <a:pt x="1024758" y="50800"/>
                  <a:pt x="1019503" y="101600"/>
                  <a:pt x="1008993" y="147145"/>
                </a:cubicBezTo>
                <a:cubicBezTo>
                  <a:pt x="998483" y="192690"/>
                  <a:pt x="994980" y="225973"/>
                  <a:pt x="966952" y="273269"/>
                </a:cubicBezTo>
                <a:cubicBezTo>
                  <a:pt x="938924" y="320565"/>
                  <a:pt x="872358" y="387131"/>
                  <a:pt x="840827" y="430924"/>
                </a:cubicBezTo>
                <a:cubicBezTo>
                  <a:pt x="809296" y="474717"/>
                  <a:pt x="812799" y="509751"/>
                  <a:pt x="777765" y="536027"/>
                </a:cubicBezTo>
                <a:cubicBezTo>
                  <a:pt x="742731" y="562303"/>
                  <a:pt x="683173" y="576317"/>
                  <a:pt x="630621" y="588579"/>
                </a:cubicBezTo>
                <a:cubicBezTo>
                  <a:pt x="578069" y="600841"/>
                  <a:pt x="520262" y="613104"/>
                  <a:pt x="462455" y="609600"/>
                </a:cubicBezTo>
                <a:cubicBezTo>
                  <a:pt x="404648" y="606097"/>
                  <a:pt x="338082" y="600841"/>
                  <a:pt x="283779" y="567558"/>
                </a:cubicBezTo>
                <a:cubicBezTo>
                  <a:pt x="229476" y="534275"/>
                  <a:pt x="176924" y="464206"/>
                  <a:pt x="136634" y="409903"/>
                </a:cubicBezTo>
                <a:cubicBezTo>
                  <a:pt x="96344" y="355600"/>
                  <a:pt x="64813" y="310055"/>
                  <a:pt x="42041" y="241738"/>
                </a:cubicBezTo>
                <a:cubicBezTo>
                  <a:pt x="19269" y="173421"/>
                  <a:pt x="0" y="0"/>
                  <a:pt x="0" y="0"/>
                </a:cubicBezTo>
                <a:lnTo>
                  <a:pt x="0" y="0"/>
                </a:ln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8588902D-61A4-4C6C-BB00-4E0A5021E218}"/>
              </a:ext>
            </a:extLst>
          </p:cNvPr>
          <p:cNvCxnSpPr/>
          <p:nvPr/>
        </p:nvCxnSpPr>
        <p:spPr>
          <a:xfrm flipH="1" flipV="1">
            <a:off x="2427890" y="3710881"/>
            <a:ext cx="415918" cy="638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73564AE8-F3AF-4581-8E7B-7F9344F25BE4}"/>
              </a:ext>
            </a:extLst>
          </p:cNvPr>
          <p:cNvSpPr txBox="1"/>
          <p:nvPr/>
        </p:nvSpPr>
        <p:spPr>
          <a:xfrm>
            <a:off x="1475656" y="3430470"/>
            <a:ext cx="952234" cy="369332"/>
          </a:xfrm>
          <a:prstGeom prst="rect">
            <a:avLst/>
          </a:prstGeom>
          <a:noFill/>
        </p:spPr>
        <p:txBody>
          <a:bodyPr wrap="square" rtlCol="0">
            <a:spAutoFit/>
          </a:bodyPr>
          <a:lstStyle/>
          <a:p>
            <a:r>
              <a:rPr lang="en-IE"/>
              <a:t>n-type</a:t>
            </a:r>
            <a:endParaRPr lang="en-IE" dirty="0"/>
          </a:p>
        </p:txBody>
      </p:sp>
      <p:sp>
        <p:nvSpPr>
          <p:cNvPr id="13" name="TextBox 12">
            <a:extLst>
              <a:ext uri="{FF2B5EF4-FFF2-40B4-BE49-F238E27FC236}">
                <a16:creationId xmlns:a16="http://schemas.microsoft.com/office/drawing/2014/main" id="{05F1D908-7649-414C-8F35-E10F1150A646}"/>
              </a:ext>
            </a:extLst>
          </p:cNvPr>
          <p:cNvSpPr txBox="1"/>
          <p:nvPr/>
        </p:nvSpPr>
        <p:spPr>
          <a:xfrm>
            <a:off x="3548206" y="3425089"/>
            <a:ext cx="952234" cy="369332"/>
          </a:xfrm>
          <a:prstGeom prst="rect">
            <a:avLst/>
          </a:prstGeom>
          <a:noFill/>
        </p:spPr>
        <p:txBody>
          <a:bodyPr wrap="square" rtlCol="0">
            <a:spAutoFit/>
          </a:bodyPr>
          <a:lstStyle/>
          <a:p>
            <a:r>
              <a:rPr lang="en-IE"/>
              <a:t>p-type</a:t>
            </a:r>
            <a:endParaRPr lang="en-IE" dirty="0"/>
          </a:p>
        </p:txBody>
      </p:sp>
      <p:sp>
        <p:nvSpPr>
          <p:cNvPr id="15" name="TextBox 14">
            <a:extLst>
              <a:ext uri="{FF2B5EF4-FFF2-40B4-BE49-F238E27FC236}">
                <a16:creationId xmlns:a16="http://schemas.microsoft.com/office/drawing/2014/main" id="{6794D3F0-D4BA-4B4D-B00A-C13FF86386ED}"/>
              </a:ext>
            </a:extLst>
          </p:cNvPr>
          <p:cNvSpPr txBox="1"/>
          <p:nvPr/>
        </p:nvSpPr>
        <p:spPr>
          <a:xfrm>
            <a:off x="5821736" y="1751966"/>
            <a:ext cx="3043910" cy="461665"/>
          </a:xfrm>
          <a:prstGeom prst="rect">
            <a:avLst/>
          </a:prstGeom>
          <a:noFill/>
        </p:spPr>
        <p:txBody>
          <a:bodyPr wrap="none" rtlCol="0">
            <a:spAutoFit/>
          </a:bodyPr>
          <a:lstStyle/>
          <a:p>
            <a:r>
              <a:rPr lang="en-IE" sz="2400">
                <a:solidFill>
                  <a:srgbClr val="FFFF00"/>
                </a:solidFill>
              </a:rPr>
              <a:t>How a transistor works</a:t>
            </a:r>
            <a:endParaRPr lang="en-IE" sz="2400"/>
          </a:p>
        </p:txBody>
      </p:sp>
    </p:spTree>
    <p:extLst>
      <p:ext uri="{BB962C8B-B14F-4D97-AF65-F5344CB8AC3E}">
        <p14:creationId xmlns:p14="http://schemas.microsoft.com/office/powerpoint/2010/main" val="165860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170652"/>
            <a:ext cx="6203032" cy="3130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718" y="5269564"/>
            <a:ext cx="8864761" cy="1477328"/>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baseline="0"/>
              <a:t>To overcome this, the inner terminal, called the gate, is used. The other two terminals are called the source and the drain. By applying a voltage to the gate, the inner layer of p-type doped silicon is made to conduct and this allows current to flow between the source and the drain. Voltage on the gate attracts or pulls electrons through the depletion layer barrier and creates a channel between source and drain through which electrons flow.</a:t>
            </a:r>
            <a:endParaRPr lang="en-IE"/>
          </a:p>
        </p:txBody>
      </p:sp>
      <p:sp>
        <p:nvSpPr>
          <p:cNvPr id="5" name="TextBox 4"/>
          <p:cNvSpPr txBox="1"/>
          <p:nvPr/>
        </p:nvSpPr>
        <p:spPr>
          <a:xfrm>
            <a:off x="2339752" y="3789040"/>
            <a:ext cx="1584176" cy="369332"/>
          </a:xfrm>
          <a:prstGeom prst="rect">
            <a:avLst/>
          </a:prstGeom>
          <a:noFill/>
        </p:spPr>
        <p:txBody>
          <a:bodyPr wrap="square" rtlCol="0">
            <a:spAutoFit/>
          </a:bodyPr>
          <a:lstStyle/>
          <a:p>
            <a:r>
              <a:rPr lang="en-IE"/>
              <a:t>barrier</a:t>
            </a:r>
            <a:endParaRPr lang="en-IE" dirty="0"/>
          </a:p>
        </p:txBody>
      </p:sp>
      <p:sp>
        <p:nvSpPr>
          <p:cNvPr id="8" name="Freeform: Shape 7">
            <a:extLst>
              <a:ext uri="{FF2B5EF4-FFF2-40B4-BE49-F238E27FC236}">
                <a16:creationId xmlns:a16="http://schemas.microsoft.com/office/drawing/2014/main" id="{5DD4CE8D-2596-4D67-90D3-8BF75869E4FC}"/>
              </a:ext>
            </a:extLst>
          </p:cNvPr>
          <p:cNvSpPr/>
          <p:nvPr/>
        </p:nvSpPr>
        <p:spPr>
          <a:xfrm>
            <a:off x="1397876" y="3501008"/>
            <a:ext cx="1030014" cy="610207"/>
          </a:xfrm>
          <a:custGeom>
            <a:avLst/>
            <a:gdLst>
              <a:gd name="connsiteX0" fmla="*/ 1030014 w 1030014"/>
              <a:gd name="connsiteY0" fmla="*/ 0 h 610207"/>
              <a:gd name="connsiteX1" fmla="*/ 1008993 w 1030014"/>
              <a:gd name="connsiteY1" fmla="*/ 147145 h 610207"/>
              <a:gd name="connsiteX2" fmla="*/ 966952 w 1030014"/>
              <a:gd name="connsiteY2" fmla="*/ 273269 h 610207"/>
              <a:gd name="connsiteX3" fmla="*/ 840827 w 1030014"/>
              <a:gd name="connsiteY3" fmla="*/ 430924 h 610207"/>
              <a:gd name="connsiteX4" fmla="*/ 777765 w 1030014"/>
              <a:gd name="connsiteY4" fmla="*/ 536027 h 610207"/>
              <a:gd name="connsiteX5" fmla="*/ 630621 w 1030014"/>
              <a:gd name="connsiteY5" fmla="*/ 588579 h 610207"/>
              <a:gd name="connsiteX6" fmla="*/ 462455 w 1030014"/>
              <a:gd name="connsiteY6" fmla="*/ 609600 h 610207"/>
              <a:gd name="connsiteX7" fmla="*/ 283779 w 1030014"/>
              <a:gd name="connsiteY7" fmla="*/ 567558 h 610207"/>
              <a:gd name="connsiteX8" fmla="*/ 136634 w 1030014"/>
              <a:gd name="connsiteY8" fmla="*/ 409903 h 610207"/>
              <a:gd name="connsiteX9" fmla="*/ 42041 w 1030014"/>
              <a:gd name="connsiteY9" fmla="*/ 241738 h 610207"/>
              <a:gd name="connsiteX10" fmla="*/ 0 w 1030014"/>
              <a:gd name="connsiteY10" fmla="*/ 0 h 610207"/>
              <a:gd name="connsiteX11" fmla="*/ 0 w 1030014"/>
              <a:gd name="connsiteY11" fmla="*/ 0 h 6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0014" h="610207">
                <a:moveTo>
                  <a:pt x="1030014" y="0"/>
                </a:moveTo>
                <a:cubicBezTo>
                  <a:pt x="1024758" y="50800"/>
                  <a:pt x="1019503" y="101600"/>
                  <a:pt x="1008993" y="147145"/>
                </a:cubicBezTo>
                <a:cubicBezTo>
                  <a:pt x="998483" y="192690"/>
                  <a:pt x="994980" y="225973"/>
                  <a:pt x="966952" y="273269"/>
                </a:cubicBezTo>
                <a:cubicBezTo>
                  <a:pt x="938924" y="320565"/>
                  <a:pt x="872358" y="387131"/>
                  <a:pt x="840827" y="430924"/>
                </a:cubicBezTo>
                <a:cubicBezTo>
                  <a:pt x="809296" y="474717"/>
                  <a:pt x="812799" y="509751"/>
                  <a:pt x="777765" y="536027"/>
                </a:cubicBezTo>
                <a:cubicBezTo>
                  <a:pt x="742731" y="562303"/>
                  <a:pt x="683173" y="576317"/>
                  <a:pt x="630621" y="588579"/>
                </a:cubicBezTo>
                <a:cubicBezTo>
                  <a:pt x="578069" y="600841"/>
                  <a:pt x="520262" y="613104"/>
                  <a:pt x="462455" y="609600"/>
                </a:cubicBezTo>
                <a:cubicBezTo>
                  <a:pt x="404648" y="606097"/>
                  <a:pt x="338082" y="600841"/>
                  <a:pt x="283779" y="567558"/>
                </a:cubicBezTo>
                <a:cubicBezTo>
                  <a:pt x="229476" y="534275"/>
                  <a:pt x="176924" y="464206"/>
                  <a:pt x="136634" y="409903"/>
                </a:cubicBezTo>
                <a:cubicBezTo>
                  <a:pt x="96344" y="355600"/>
                  <a:pt x="64813" y="310055"/>
                  <a:pt x="42041" y="241738"/>
                </a:cubicBezTo>
                <a:cubicBezTo>
                  <a:pt x="19269" y="173421"/>
                  <a:pt x="0" y="0"/>
                  <a:pt x="0" y="0"/>
                </a:cubicBezTo>
                <a:lnTo>
                  <a:pt x="0" y="0"/>
                </a:ln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8588902D-61A4-4C6C-BB00-4E0A5021E218}"/>
              </a:ext>
            </a:extLst>
          </p:cNvPr>
          <p:cNvCxnSpPr/>
          <p:nvPr/>
        </p:nvCxnSpPr>
        <p:spPr>
          <a:xfrm flipH="1" flipV="1">
            <a:off x="2427890" y="3710881"/>
            <a:ext cx="415918" cy="638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73564AE8-F3AF-4581-8E7B-7F9344F25BE4}"/>
              </a:ext>
            </a:extLst>
          </p:cNvPr>
          <p:cNvSpPr txBox="1"/>
          <p:nvPr/>
        </p:nvSpPr>
        <p:spPr>
          <a:xfrm>
            <a:off x="1475656" y="3429000"/>
            <a:ext cx="952234" cy="369332"/>
          </a:xfrm>
          <a:prstGeom prst="rect">
            <a:avLst/>
          </a:prstGeom>
          <a:noFill/>
        </p:spPr>
        <p:txBody>
          <a:bodyPr wrap="square" rtlCol="0">
            <a:spAutoFit/>
          </a:bodyPr>
          <a:lstStyle/>
          <a:p>
            <a:r>
              <a:rPr lang="en-IE"/>
              <a:t>n-type</a:t>
            </a:r>
            <a:endParaRPr lang="en-IE" dirty="0"/>
          </a:p>
        </p:txBody>
      </p:sp>
      <p:sp>
        <p:nvSpPr>
          <p:cNvPr id="13" name="TextBox 12">
            <a:extLst>
              <a:ext uri="{FF2B5EF4-FFF2-40B4-BE49-F238E27FC236}">
                <a16:creationId xmlns:a16="http://schemas.microsoft.com/office/drawing/2014/main" id="{05F1D908-7649-414C-8F35-E10F1150A646}"/>
              </a:ext>
            </a:extLst>
          </p:cNvPr>
          <p:cNvSpPr txBox="1"/>
          <p:nvPr/>
        </p:nvSpPr>
        <p:spPr>
          <a:xfrm>
            <a:off x="3548206" y="3425089"/>
            <a:ext cx="952234" cy="369332"/>
          </a:xfrm>
          <a:prstGeom prst="rect">
            <a:avLst/>
          </a:prstGeom>
          <a:noFill/>
        </p:spPr>
        <p:txBody>
          <a:bodyPr wrap="square" rtlCol="0">
            <a:spAutoFit/>
          </a:bodyPr>
          <a:lstStyle/>
          <a:p>
            <a:r>
              <a:rPr lang="en-IE"/>
              <a:t>p-type</a:t>
            </a:r>
            <a:endParaRPr lang="en-IE" dirty="0"/>
          </a:p>
        </p:txBody>
      </p:sp>
      <p:cxnSp>
        <p:nvCxnSpPr>
          <p:cNvPr id="6" name="Straight Arrow Connector 5">
            <a:extLst>
              <a:ext uri="{FF2B5EF4-FFF2-40B4-BE49-F238E27FC236}">
                <a16:creationId xmlns:a16="http://schemas.microsoft.com/office/drawing/2014/main" id="{29C3CC16-A9EC-4586-9DA1-F856FC4D3D03}"/>
              </a:ext>
            </a:extLst>
          </p:cNvPr>
          <p:cNvCxnSpPr>
            <a:cxnSpLocks/>
          </p:cNvCxnSpPr>
          <p:nvPr/>
        </p:nvCxnSpPr>
        <p:spPr>
          <a:xfrm flipV="1">
            <a:off x="3347864" y="2852937"/>
            <a:ext cx="941276" cy="25202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2859AA8C-EDBE-4C7A-9214-ABA4A91A47D1}"/>
              </a:ext>
            </a:extLst>
          </p:cNvPr>
          <p:cNvSpPr txBox="1"/>
          <p:nvPr/>
        </p:nvSpPr>
        <p:spPr>
          <a:xfrm>
            <a:off x="5821736" y="1751966"/>
            <a:ext cx="3043910" cy="461665"/>
          </a:xfrm>
          <a:prstGeom prst="rect">
            <a:avLst/>
          </a:prstGeom>
          <a:noFill/>
        </p:spPr>
        <p:txBody>
          <a:bodyPr wrap="none" rtlCol="0">
            <a:spAutoFit/>
          </a:bodyPr>
          <a:lstStyle/>
          <a:p>
            <a:r>
              <a:rPr lang="en-IE" sz="2400">
                <a:solidFill>
                  <a:srgbClr val="FFFF00"/>
                </a:solidFill>
              </a:rPr>
              <a:t>How a transistor works</a:t>
            </a:r>
            <a:endParaRPr lang="en-IE" sz="2400"/>
          </a:p>
        </p:txBody>
      </p:sp>
    </p:spTree>
    <p:extLst>
      <p:ext uri="{BB962C8B-B14F-4D97-AF65-F5344CB8AC3E}">
        <p14:creationId xmlns:p14="http://schemas.microsoft.com/office/powerpoint/2010/main" val="263851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08720"/>
            <a:ext cx="7851648" cy="761256"/>
          </a:xfrm>
        </p:spPr>
        <p:txBody>
          <a:bodyPr>
            <a:normAutofit fontScale="90000"/>
          </a:bodyPr>
          <a:lstStyle/>
          <a:p>
            <a:r>
              <a:rPr lang="en-GB" sz="3600" b="1"/>
              <a:t>CS220 Computer Architecture</a:t>
            </a:r>
            <a:br>
              <a:rPr lang="en-IE" sz="3600"/>
            </a:br>
            <a:r>
              <a:rPr lang="en-GB" sz="3600" b="1"/>
              <a:t>Digital Logic Design</a:t>
            </a:r>
            <a:endParaRPr lang="en-IE" sz="3600" dirty="0"/>
          </a:p>
        </p:txBody>
      </p:sp>
      <p:sp>
        <p:nvSpPr>
          <p:cNvPr id="5" name="Subtitle 4"/>
          <p:cNvSpPr>
            <a:spLocks noGrp="1"/>
          </p:cNvSpPr>
          <p:nvPr>
            <p:ph type="subTitle" idx="1"/>
          </p:nvPr>
        </p:nvSpPr>
        <p:spPr>
          <a:xfrm>
            <a:off x="4932040" y="1988840"/>
            <a:ext cx="3888432" cy="3960440"/>
          </a:xfrm>
        </p:spPr>
        <p:txBody>
          <a:bodyPr>
            <a:normAutofit fontScale="77500" lnSpcReduction="20000"/>
          </a:bodyPr>
          <a:lstStyle/>
          <a:p>
            <a:pPr algn="l"/>
            <a:r>
              <a:rPr lang="en-IE" sz="2800" b="1" u="sng" dirty="0"/>
              <a:t>Continuous Assessment </a:t>
            </a:r>
            <a:endParaRPr lang="en-IE" sz="2800" u="sng" dirty="0"/>
          </a:p>
          <a:p>
            <a:pPr algn="l"/>
            <a:r>
              <a:rPr lang="en-IE" sz="2800" dirty="0" err="1"/>
              <a:t>Practicals</a:t>
            </a:r>
            <a:r>
              <a:rPr lang="en-IE" sz="2800" dirty="0"/>
              <a:t> (using </a:t>
            </a:r>
            <a:r>
              <a:rPr lang="en-IE" sz="2800" dirty="0" err="1">
                <a:hlinkClick r:id="rId3"/>
              </a:rPr>
              <a:t>circuitverse</a:t>
            </a:r>
            <a:r>
              <a:rPr lang="en-IE" sz="2800" dirty="0"/>
              <a:t>) are scheduled and assessed once only during the academic year and cannot be repeated in the same year. </a:t>
            </a:r>
          </a:p>
          <a:p>
            <a:pPr algn="l"/>
            <a:endParaRPr lang="en-IE" sz="2800" dirty="0"/>
          </a:p>
          <a:p>
            <a:pPr algn="l"/>
            <a:r>
              <a:rPr lang="en-IE" sz="2800" dirty="0"/>
              <a:t>Therefore it is of the utmost importance that you participate in the </a:t>
            </a:r>
            <a:r>
              <a:rPr lang="en-IE" sz="2800" dirty="0" err="1"/>
              <a:t>practicals</a:t>
            </a:r>
            <a:r>
              <a:rPr lang="en-IE" sz="2800" dirty="0"/>
              <a:t> and submit the required work and any quizzes within the designated times each week.</a:t>
            </a:r>
          </a:p>
        </p:txBody>
      </p:sp>
      <p:pic>
        <p:nvPicPr>
          <p:cNvPr id="23554" name="Picture 2" descr="http://www.behaviorbabe.com/assessments.png"/>
          <p:cNvPicPr>
            <a:picLocks noChangeAspect="1" noChangeArrowheads="1"/>
          </p:cNvPicPr>
          <p:nvPr/>
        </p:nvPicPr>
        <p:blipFill>
          <a:blip r:embed="rId4" cstate="print"/>
          <a:srcRect/>
          <a:stretch>
            <a:fillRect/>
          </a:stretch>
        </p:blipFill>
        <p:spPr bwMode="auto">
          <a:xfrm>
            <a:off x="251520" y="2492896"/>
            <a:ext cx="4536504" cy="3154472"/>
          </a:xfrm>
          <a:prstGeom prst="rect">
            <a:avLst/>
          </a:prstGeom>
          <a:noFill/>
        </p:spPr>
      </p:pic>
      <p:sp>
        <p:nvSpPr>
          <p:cNvPr id="4" name="TextBox 3">
            <a:extLst>
              <a:ext uri="{FF2B5EF4-FFF2-40B4-BE49-F238E27FC236}">
                <a16:creationId xmlns:a16="http://schemas.microsoft.com/office/drawing/2014/main" id="{4E6583F8-6362-4EDA-BB50-36A50AE40C86}"/>
              </a:ext>
            </a:extLst>
          </p:cNvPr>
          <p:cNvSpPr txBox="1"/>
          <p:nvPr/>
        </p:nvSpPr>
        <p:spPr>
          <a:xfrm>
            <a:off x="111644" y="6168696"/>
            <a:ext cx="8920712" cy="369332"/>
          </a:xfrm>
          <a:prstGeom prst="rect">
            <a:avLst/>
          </a:prstGeom>
          <a:noFill/>
        </p:spPr>
        <p:txBody>
          <a:bodyPr wrap="none" rtlCol="0">
            <a:spAutoFit/>
          </a:bodyPr>
          <a:lstStyle/>
          <a:p>
            <a:r>
              <a:rPr lang="en-IE"/>
              <a:t>If you need to make any special arrangement in advance, contact me at Dermot.Kelly@mu.ie </a:t>
            </a:r>
          </a:p>
        </p:txBody>
      </p:sp>
    </p:spTree>
    <p:extLst>
      <p:ext uri="{BB962C8B-B14F-4D97-AF65-F5344CB8AC3E}">
        <p14:creationId xmlns:p14="http://schemas.microsoft.com/office/powerpoint/2010/main" val="119957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pic>
        <p:nvPicPr>
          <p:cNvPr id="1026" name="Picture 2" descr="C:\Users\dkelly\Desktop\transistor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365104"/>
            <a:ext cx="4410414" cy="22196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kelly\Desktop\transistorof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3029" y="1700808"/>
            <a:ext cx="4423081" cy="22322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60232" y="1844824"/>
            <a:ext cx="1944216" cy="1477328"/>
          </a:xfrm>
          <a:prstGeom prst="rect">
            <a:avLst/>
          </a:prstGeom>
          <a:noFill/>
        </p:spPr>
        <p:txBody>
          <a:bodyPr wrap="square" rtlCol="0">
            <a:spAutoFit/>
          </a:bodyPr>
          <a:lstStyle/>
          <a:p>
            <a:r>
              <a:rPr lang="en-IE"/>
              <a:t>Gate inactive, Transister off, no electron flow between source and drain</a:t>
            </a:r>
          </a:p>
        </p:txBody>
      </p:sp>
      <p:sp>
        <p:nvSpPr>
          <p:cNvPr id="9" name="TextBox 8"/>
          <p:cNvSpPr txBox="1"/>
          <p:nvPr/>
        </p:nvSpPr>
        <p:spPr>
          <a:xfrm>
            <a:off x="6660232" y="4509120"/>
            <a:ext cx="1944216" cy="1477328"/>
          </a:xfrm>
          <a:prstGeom prst="rect">
            <a:avLst/>
          </a:prstGeom>
          <a:noFill/>
        </p:spPr>
        <p:txBody>
          <a:bodyPr wrap="square" rtlCol="0">
            <a:spAutoFit/>
          </a:bodyPr>
          <a:lstStyle/>
          <a:p>
            <a:r>
              <a:rPr lang="en-IE"/>
              <a:t>Gate active, Transister on, electrons flow between source and drain</a:t>
            </a:r>
          </a:p>
        </p:txBody>
      </p:sp>
      <p:sp>
        <p:nvSpPr>
          <p:cNvPr id="6" name="TextBox 5"/>
          <p:cNvSpPr txBox="1"/>
          <p:nvPr/>
        </p:nvSpPr>
        <p:spPr>
          <a:xfrm>
            <a:off x="89321" y="2186735"/>
            <a:ext cx="1656184" cy="923330"/>
          </a:xfrm>
          <a:prstGeom prst="rect">
            <a:avLst/>
          </a:prstGeom>
          <a:noFill/>
        </p:spPr>
        <p:txBody>
          <a:bodyPr wrap="square" rtlCol="0">
            <a:spAutoFit/>
          </a:bodyPr>
          <a:lstStyle/>
          <a:p>
            <a:r>
              <a:rPr lang="en-IE"/>
              <a:t>n-type semiconductor</a:t>
            </a:r>
          </a:p>
          <a:p>
            <a:r>
              <a:rPr lang="en-IE"/>
              <a:t>material</a:t>
            </a:r>
          </a:p>
        </p:txBody>
      </p:sp>
      <p:cxnSp>
        <p:nvCxnSpPr>
          <p:cNvPr id="8" name="Straight Arrow Connector 7"/>
          <p:cNvCxnSpPr/>
          <p:nvPr/>
        </p:nvCxnSpPr>
        <p:spPr>
          <a:xfrm flipV="1">
            <a:off x="1069813" y="3502172"/>
            <a:ext cx="1292132" cy="1431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38608" y="3322152"/>
            <a:ext cx="1656184" cy="923330"/>
          </a:xfrm>
          <a:prstGeom prst="rect">
            <a:avLst/>
          </a:prstGeom>
          <a:noFill/>
        </p:spPr>
        <p:txBody>
          <a:bodyPr wrap="square" rtlCol="0">
            <a:spAutoFit/>
          </a:bodyPr>
          <a:lstStyle/>
          <a:p>
            <a:r>
              <a:rPr lang="en-IE"/>
              <a:t>p-type semiconductor</a:t>
            </a:r>
          </a:p>
          <a:p>
            <a:r>
              <a:rPr lang="en-IE"/>
              <a:t>material</a:t>
            </a:r>
          </a:p>
        </p:txBody>
      </p:sp>
      <p:cxnSp>
        <p:nvCxnSpPr>
          <p:cNvPr id="15" name="Straight Arrow Connector 14"/>
          <p:cNvCxnSpPr/>
          <p:nvPr/>
        </p:nvCxnSpPr>
        <p:spPr>
          <a:xfrm>
            <a:off x="1069813" y="2420888"/>
            <a:ext cx="1134307"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419872" y="5467323"/>
            <a:ext cx="1656184" cy="369332"/>
          </a:xfrm>
          <a:prstGeom prst="rect">
            <a:avLst/>
          </a:prstGeom>
          <a:noFill/>
        </p:spPr>
        <p:txBody>
          <a:bodyPr wrap="square" rtlCol="0">
            <a:spAutoFit/>
          </a:bodyPr>
          <a:lstStyle/>
          <a:p>
            <a:r>
              <a:rPr lang="en-IE"/>
              <a:t>Electron Flow</a:t>
            </a:r>
          </a:p>
        </p:txBody>
      </p:sp>
      <p:sp>
        <p:nvSpPr>
          <p:cNvPr id="18" name="TextBox 17"/>
          <p:cNvSpPr txBox="1"/>
          <p:nvPr/>
        </p:nvSpPr>
        <p:spPr>
          <a:xfrm>
            <a:off x="3062461" y="2740733"/>
            <a:ext cx="2013595" cy="369332"/>
          </a:xfrm>
          <a:prstGeom prst="rect">
            <a:avLst/>
          </a:prstGeom>
          <a:noFill/>
        </p:spPr>
        <p:txBody>
          <a:bodyPr wrap="square" rtlCol="0">
            <a:spAutoFit/>
          </a:bodyPr>
          <a:lstStyle/>
          <a:p>
            <a:r>
              <a:rPr lang="en-IE"/>
              <a:t>No Electron Flow</a:t>
            </a:r>
          </a:p>
        </p:txBody>
      </p:sp>
      <p:sp>
        <p:nvSpPr>
          <p:cNvPr id="12" name="TextBox 11"/>
          <p:cNvSpPr txBox="1"/>
          <p:nvPr/>
        </p:nvSpPr>
        <p:spPr>
          <a:xfrm>
            <a:off x="6253187" y="1132894"/>
            <a:ext cx="2142314" cy="461665"/>
          </a:xfrm>
          <a:prstGeom prst="rect">
            <a:avLst/>
          </a:prstGeom>
          <a:noFill/>
        </p:spPr>
        <p:txBody>
          <a:bodyPr wrap="square" rtlCol="0">
            <a:spAutoFit/>
          </a:bodyPr>
          <a:lstStyle/>
          <a:p>
            <a:r>
              <a:rPr lang="en-IE" sz="2400" b="1"/>
              <a:t>n-type CMOS</a:t>
            </a:r>
          </a:p>
        </p:txBody>
      </p:sp>
      <p:sp>
        <p:nvSpPr>
          <p:cNvPr id="3" name="TextBox 2">
            <a:extLst>
              <a:ext uri="{FF2B5EF4-FFF2-40B4-BE49-F238E27FC236}">
                <a16:creationId xmlns:a16="http://schemas.microsoft.com/office/drawing/2014/main" id="{433F4B61-E16B-4F0A-95EC-1B5BE732F1A9}"/>
              </a:ext>
            </a:extLst>
          </p:cNvPr>
          <p:cNvSpPr txBox="1"/>
          <p:nvPr/>
        </p:nvSpPr>
        <p:spPr>
          <a:xfrm>
            <a:off x="2512614" y="3859530"/>
            <a:ext cx="3043910" cy="461665"/>
          </a:xfrm>
          <a:prstGeom prst="rect">
            <a:avLst/>
          </a:prstGeom>
          <a:noFill/>
        </p:spPr>
        <p:txBody>
          <a:bodyPr wrap="none" rtlCol="0">
            <a:spAutoFit/>
          </a:bodyPr>
          <a:lstStyle/>
          <a:p>
            <a:r>
              <a:rPr lang="en-IE" sz="2400">
                <a:solidFill>
                  <a:srgbClr val="FFFF00"/>
                </a:solidFill>
              </a:rPr>
              <a:t>How a transistor works</a:t>
            </a:r>
            <a:endParaRPr lang="en-IE" sz="2400"/>
          </a:p>
        </p:txBody>
      </p:sp>
    </p:spTree>
    <p:extLst>
      <p:ext uri="{BB962C8B-B14F-4D97-AF65-F5344CB8AC3E}">
        <p14:creationId xmlns:p14="http://schemas.microsoft.com/office/powerpoint/2010/main" val="1419135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b="1" dirty="0"/>
              <a:t>Operation of a Transistor Switch</a:t>
            </a:r>
            <a:endParaRPr lang="en-IE" dirty="0"/>
          </a:p>
          <a:p>
            <a:pPr marL="0" indent="0">
              <a:buNone/>
            </a:pPr>
            <a:r>
              <a:rPr lang="en-GB" sz="2000" dirty="0"/>
              <a:t>A transistor switch can be opened or closed by applying a control voltage to its Gate terminal. This controls the current flowing between the Drain and the Source terminals. There are two main types of transistor, referred to as n-type and p-type.</a:t>
            </a:r>
            <a:endParaRPr lang="en-IE"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With n-type transistors, when no voltage (</a:t>
            </a:r>
            <a:r>
              <a:rPr lang="en-GB" sz="2000" dirty="0" err="1"/>
              <a:t>GrouND</a:t>
            </a:r>
            <a:r>
              <a:rPr lang="en-GB" sz="2000" dirty="0"/>
              <a:t>) is applied to the Gate, the transistor acts as an open switch, disconnecting the Drain and Source. When a voltage (say 3V) is applied to the Gate, the transistor acts as a closed switch connecting the Drain and the Source. A p-type device works in the opposite(</a:t>
            </a:r>
            <a:r>
              <a:rPr lang="en-GB" sz="2000" b="1" dirty="0"/>
              <a:t>c</a:t>
            </a:r>
            <a:r>
              <a:rPr lang="en-GB" sz="2000" dirty="0"/>
              <a:t>omplementary) way for voltages applied to its gate.</a:t>
            </a:r>
            <a:endParaRPr lang="en-IE"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03458"/>
            <a:ext cx="7789956"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90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fontScale="92500"/>
          </a:bodyPr>
          <a:lstStyle/>
          <a:p>
            <a:pPr marL="0" indent="0">
              <a:buNone/>
            </a:pPr>
            <a:r>
              <a:rPr lang="en-IE" sz="3000" b="1" dirty="0"/>
              <a:t>Using Transistors to Implement Boolean Operations</a:t>
            </a:r>
            <a:endParaRPr lang="en-IE" sz="3000" dirty="0"/>
          </a:p>
          <a:p>
            <a:pPr marL="0" indent="0">
              <a:buNone/>
            </a:pPr>
            <a:r>
              <a:rPr lang="en-GB" sz="2000" dirty="0"/>
              <a:t>Boolean algebra defines a set of logical operators for manipulating binary values and allows us to express complex circuit functionality in simple algebraic terms. </a:t>
            </a:r>
            <a:endParaRPr lang="en-IE" sz="2000" dirty="0"/>
          </a:p>
          <a:p>
            <a:pPr marL="0" indent="0">
              <a:buNone/>
            </a:pPr>
            <a:endParaRPr lang="en-IE" sz="2000" dirty="0"/>
          </a:p>
          <a:p>
            <a:pPr marL="0" indent="0">
              <a:buNone/>
            </a:pPr>
            <a:r>
              <a:rPr lang="en-GB" sz="2200" dirty="0"/>
              <a:t>The three most basic operations defined in Boolean Algebra are </a:t>
            </a:r>
            <a:r>
              <a:rPr lang="en-GB" sz="2200" dirty="0">
                <a:solidFill>
                  <a:srgbClr val="FFFF00"/>
                </a:solidFill>
              </a:rPr>
              <a:t>AND, OR </a:t>
            </a:r>
            <a:r>
              <a:rPr lang="en-GB" sz="2200" dirty="0"/>
              <a:t>and</a:t>
            </a:r>
            <a:r>
              <a:rPr lang="en-GB" sz="2200" dirty="0">
                <a:solidFill>
                  <a:srgbClr val="FFFF00"/>
                </a:solidFill>
              </a:rPr>
              <a:t> NOT</a:t>
            </a:r>
            <a:r>
              <a:rPr lang="en-GB" sz="2200" dirty="0"/>
              <a:t>.</a:t>
            </a:r>
            <a:endParaRPr lang="en-IE" sz="2200" dirty="0"/>
          </a:p>
          <a:p>
            <a:pPr marL="0" indent="0">
              <a:buNone/>
            </a:pPr>
            <a:endParaRPr lang="en-IE" sz="2200" dirty="0"/>
          </a:p>
          <a:p>
            <a:pPr marL="0" indent="0">
              <a:buNone/>
            </a:pPr>
            <a:r>
              <a:rPr lang="en-GB" sz="2200" dirty="0"/>
              <a:t>We will define the behaviour of these operators using </a:t>
            </a:r>
            <a:r>
              <a:rPr lang="en-GB" sz="2200" dirty="0">
                <a:solidFill>
                  <a:srgbClr val="FFFF00"/>
                </a:solidFill>
              </a:rPr>
              <a:t>Truth Tables </a:t>
            </a:r>
            <a:r>
              <a:rPr lang="en-GB" sz="2200" dirty="0"/>
              <a:t>and demonstrate how the AND, OR and NOT operators can be </a:t>
            </a:r>
            <a:r>
              <a:rPr lang="en-GB" sz="2200" dirty="0">
                <a:solidFill>
                  <a:srgbClr val="FFFF00"/>
                </a:solidFill>
              </a:rPr>
              <a:t>implemented using transistors</a:t>
            </a:r>
            <a:r>
              <a:rPr lang="en-GB" sz="2200" dirty="0"/>
              <a:t>. We will look at how another operator, </a:t>
            </a:r>
            <a:r>
              <a:rPr lang="en-GB" sz="2200" dirty="0">
                <a:solidFill>
                  <a:srgbClr val="FFFF00"/>
                </a:solidFill>
              </a:rPr>
              <a:t>the EXOR operator, can be constructed from these logic operators</a:t>
            </a:r>
            <a:r>
              <a:rPr lang="en-GB" sz="2200" dirty="0"/>
              <a:t> and how generally these basic operators will form the building blocks for circuit design.</a:t>
            </a:r>
            <a:endParaRPr lang="en-IE" sz="2200" dirty="0"/>
          </a:p>
        </p:txBody>
      </p:sp>
    </p:spTree>
    <p:extLst>
      <p:ext uri="{BB962C8B-B14F-4D97-AF65-F5344CB8AC3E}">
        <p14:creationId xmlns:p14="http://schemas.microsoft.com/office/powerpoint/2010/main" val="36292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r>
              <a:rPr lang="en-GB" sz="2000" dirty="0"/>
              <a:t>The </a:t>
            </a:r>
            <a:r>
              <a:rPr lang="en-GB" sz="2000" b="1" dirty="0"/>
              <a:t>NOT</a:t>
            </a:r>
            <a:r>
              <a:rPr lang="en-GB" sz="2000" dirty="0"/>
              <a:t> operator (inverter)</a:t>
            </a:r>
            <a:endParaRPr lang="en-IE" sz="2000" dirty="0"/>
          </a:p>
          <a:p>
            <a:pPr marL="0" indent="0">
              <a:buNone/>
            </a:pPr>
            <a:endParaRPr lang="en-GB" sz="2000"/>
          </a:p>
          <a:p>
            <a:pPr marL="0" indent="0">
              <a:buNone/>
            </a:pPr>
            <a:r>
              <a:rPr lang="en-GB" sz="2000"/>
              <a:t>The </a:t>
            </a:r>
            <a:r>
              <a:rPr lang="en-GB" sz="2000" dirty="0"/>
              <a:t>behaviour of the NOT operator is defined by a </a:t>
            </a:r>
            <a:r>
              <a:rPr lang="en-GB" sz="2000" dirty="0">
                <a:solidFill>
                  <a:srgbClr val="FFFF00"/>
                </a:solidFill>
              </a:rPr>
              <a:t>truth table </a:t>
            </a:r>
            <a:r>
              <a:rPr lang="en-GB" sz="2000" dirty="0"/>
              <a:t>which lists the output values of the gate for all possible input combinations:-</a:t>
            </a:r>
            <a:endParaRPr lang="en-IE" sz="2000" dirty="0"/>
          </a:p>
          <a:p>
            <a:pPr marL="0" indent="0">
              <a:buNone/>
            </a:pPr>
            <a:endParaRPr lang="en-IE" b="1" dirty="0"/>
          </a:p>
          <a:p>
            <a:pPr marL="0" indent="0">
              <a:buNone/>
            </a:pPr>
            <a:endParaRPr lang="en-GB" sz="2000" dirty="0"/>
          </a:p>
          <a:p>
            <a:pPr marL="0" indent="0">
              <a:buNone/>
            </a:pPr>
            <a:endParaRPr lang="en-I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048553"/>
            <a:ext cx="2387664" cy="132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71600" y="4149080"/>
            <a:ext cx="1584176" cy="646331"/>
          </a:xfrm>
          <a:prstGeom prst="rect">
            <a:avLst/>
          </a:prstGeom>
          <a:noFill/>
        </p:spPr>
        <p:txBody>
          <a:bodyPr wrap="square" rtlCol="0">
            <a:spAutoFit/>
          </a:bodyPr>
          <a:lstStyle/>
          <a:p>
            <a:r>
              <a:rPr lang="en-IE"/>
              <a:t>Single Input Operator</a:t>
            </a:r>
          </a:p>
        </p:txBody>
      </p:sp>
    </p:spTree>
    <p:extLst>
      <p:ext uri="{BB962C8B-B14F-4D97-AF65-F5344CB8AC3E}">
        <p14:creationId xmlns:p14="http://schemas.microsoft.com/office/powerpoint/2010/main" val="1619587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r>
              <a:rPr lang="en-GB" sz="2000" dirty="0"/>
              <a:t>The </a:t>
            </a:r>
            <a:r>
              <a:rPr lang="en-GB" sz="2000" b="1" dirty="0"/>
              <a:t>NOT</a:t>
            </a:r>
            <a:r>
              <a:rPr lang="en-GB" sz="2000" dirty="0"/>
              <a:t> operator (inverter)</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When a high signal (+3V) is connected to X, the n-type transistor switch(bottom) closes placing 0V at Y. When a low signal (0V) is connected to X, the p-type transistor(top) closes placing 3V at Y. The output at Y is always the opposite(complement) to the value of X in the circuit above. </a:t>
            </a:r>
          </a:p>
          <a:p>
            <a:pPr marL="0" indent="0">
              <a:buNone/>
            </a:pPr>
            <a:r>
              <a:rPr lang="en-GB" sz="2000" dirty="0"/>
              <a:t>This circuit is known as an inverter.</a:t>
            </a:r>
            <a:endParaRPr lang="en-IE" sz="2000" dirty="0"/>
          </a:p>
          <a:p>
            <a:pPr marL="0" indent="0">
              <a:buNone/>
            </a:pPr>
            <a:endParaRPr lang="en-IE" sz="2000" dirty="0"/>
          </a:p>
          <a:p>
            <a:pPr marL="0" indent="0">
              <a:buNone/>
            </a:pP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618" y="2223214"/>
            <a:ext cx="2582526" cy="2143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71600" y="2612635"/>
            <a:ext cx="2448272" cy="1754326"/>
          </a:xfrm>
          <a:prstGeom prst="rect">
            <a:avLst/>
          </a:prstGeom>
          <a:noFill/>
        </p:spPr>
        <p:txBody>
          <a:bodyPr wrap="square" rtlCol="0">
            <a:spAutoFit/>
          </a:bodyPr>
          <a:lstStyle/>
          <a:p>
            <a:r>
              <a:rPr lang="en-GB"/>
              <a:t>The input signal X is connected to the gates of an n-type and p-type transistor producing the inverted output Y :-</a:t>
            </a:r>
          </a:p>
          <a:p>
            <a:endParaRPr lang="en-IE"/>
          </a:p>
        </p:txBody>
      </p:sp>
      <p:sp>
        <p:nvSpPr>
          <p:cNvPr id="5" name="TextBox 4">
            <a:extLst>
              <a:ext uri="{FF2B5EF4-FFF2-40B4-BE49-F238E27FC236}">
                <a16:creationId xmlns:a16="http://schemas.microsoft.com/office/drawing/2014/main" id="{3EDE2E76-DC8C-469B-A43F-38651AB1C649}"/>
              </a:ext>
            </a:extLst>
          </p:cNvPr>
          <p:cNvSpPr txBox="1"/>
          <p:nvPr/>
        </p:nvSpPr>
        <p:spPr>
          <a:xfrm>
            <a:off x="4860032" y="2996952"/>
            <a:ext cx="795411" cy="369332"/>
          </a:xfrm>
          <a:prstGeom prst="rect">
            <a:avLst/>
          </a:prstGeom>
          <a:noFill/>
        </p:spPr>
        <p:txBody>
          <a:bodyPr wrap="none" rtlCol="0">
            <a:spAutoFit/>
          </a:bodyPr>
          <a:lstStyle/>
          <a:p>
            <a:r>
              <a:rPr lang="en-IE" dirty="0">
                <a:solidFill>
                  <a:schemeClr val="bg1"/>
                </a:solidFill>
              </a:rPr>
              <a:t>p-type</a:t>
            </a:r>
          </a:p>
        </p:txBody>
      </p:sp>
      <p:sp>
        <p:nvSpPr>
          <p:cNvPr id="8" name="TextBox 7">
            <a:extLst>
              <a:ext uri="{FF2B5EF4-FFF2-40B4-BE49-F238E27FC236}">
                <a16:creationId xmlns:a16="http://schemas.microsoft.com/office/drawing/2014/main" id="{2D857259-33A1-4C1E-8C6A-35CE9547BED9}"/>
              </a:ext>
            </a:extLst>
          </p:cNvPr>
          <p:cNvSpPr txBox="1"/>
          <p:nvPr/>
        </p:nvSpPr>
        <p:spPr>
          <a:xfrm>
            <a:off x="4895028" y="4098776"/>
            <a:ext cx="795411" cy="369332"/>
          </a:xfrm>
          <a:prstGeom prst="rect">
            <a:avLst/>
          </a:prstGeom>
          <a:noFill/>
        </p:spPr>
        <p:txBody>
          <a:bodyPr wrap="none" rtlCol="0">
            <a:spAutoFit/>
          </a:bodyPr>
          <a:lstStyle/>
          <a:p>
            <a:r>
              <a:rPr lang="en-IE" dirty="0">
                <a:solidFill>
                  <a:schemeClr val="bg1"/>
                </a:solidFill>
              </a:rPr>
              <a:t>n-type</a:t>
            </a:r>
          </a:p>
        </p:txBody>
      </p:sp>
    </p:spTree>
    <p:extLst>
      <p:ext uri="{BB962C8B-B14F-4D97-AF65-F5344CB8AC3E}">
        <p14:creationId xmlns:p14="http://schemas.microsoft.com/office/powerpoint/2010/main" val="221158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endParaRPr lang="en-GB" sz="2000" dirty="0"/>
          </a:p>
          <a:p>
            <a:pPr marL="0" indent="0">
              <a:buNone/>
            </a:pPr>
            <a:endParaRPr lang="en-GB" sz="2000" dirty="0"/>
          </a:p>
          <a:p>
            <a:pPr marL="0" indent="0">
              <a:buNone/>
            </a:pPr>
            <a:r>
              <a:rPr lang="en-GB" sz="2000" dirty="0"/>
              <a:t>In logic design we represent the NOT gate, or inverter, with the following </a:t>
            </a:r>
            <a:r>
              <a:rPr lang="en-GB" sz="2000" dirty="0">
                <a:solidFill>
                  <a:srgbClr val="FFFF00"/>
                </a:solidFill>
              </a:rPr>
              <a:t>symbol</a:t>
            </a:r>
            <a:r>
              <a:rPr lang="en-GB" sz="2000" dirty="0"/>
              <a:t>.</a:t>
            </a:r>
          </a:p>
          <a:p>
            <a:pPr marL="0" indent="0">
              <a:buNone/>
            </a:pPr>
            <a:endParaRPr lang="en-GB" sz="2000" dirty="0"/>
          </a:p>
          <a:p>
            <a:pPr marL="0" indent="0">
              <a:buNone/>
            </a:pPr>
            <a:endParaRPr lang="en-IE" sz="2000" dirty="0"/>
          </a:p>
          <a:p>
            <a:pPr marL="0" indent="0">
              <a:buNone/>
            </a:pPr>
            <a:endParaRPr lang="en-IE" sz="2000" dirty="0"/>
          </a:p>
          <a:p>
            <a:pPr marL="0" indent="0">
              <a:buNone/>
            </a:pP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933056"/>
            <a:ext cx="5820125"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096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r>
              <a:rPr lang="en-GB" sz="2000" b="1" dirty="0"/>
              <a:t>The OR operator</a:t>
            </a:r>
            <a:endParaRPr lang="en-IE" sz="2000" b="1" dirty="0"/>
          </a:p>
          <a:p>
            <a:pPr marL="0" indent="0">
              <a:buNone/>
            </a:pPr>
            <a:r>
              <a:rPr lang="en-GB" sz="2000" dirty="0"/>
              <a:t>The OR operator combines two </a:t>
            </a:r>
            <a:r>
              <a:rPr lang="en-GB" sz="2000" dirty="0" err="1"/>
              <a:t>boolean</a:t>
            </a:r>
            <a:r>
              <a:rPr lang="en-GB" sz="2000" dirty="0"/>
              <a:t> values into one.</a:t>
            </a:r>
            <a:endParaRPr lang="en-IE" sz="2000" dirty="0"/>
          </a:p>
          <a:p>
            <a:pPr marL="0" indent="0">
              <a:buNone/>
            </a:pPr>
            <a:r>
              <a:rPr lang="en-GB" sz="2000" dirty="0"/>
              <a:t>In Boolean Algebra, the behaviour of the OR operator is defined by the following truth table:-</a:t>
            </a:r>
            <a:endParaRPr lang="en-IE" sz="2000" dirty="0"/>
          </a:p>
          <a:p>
            <a:pPr marL="0" indent="0">
              <a:buNone/>
            </a:pPr>
            <a:endParaRPr lang="en-GB" sz="2000" dirty="0"/>
          </a:p>
          <a:p>
            <a:pPr marL="0" indent="0">
              <a:buNone/>
            </a:pPr>
            <a:endParaRPr lang="en-IE" sz="2000" dirty="0"/>
          </a:p>
          <a:p>
            <a:pPr marL="0" indent="0">
              <a:buNone/>
            </a:pPr>
            <a:endParaRPr lang="en-IE" sz="2000" dirty="0"/>
          </a:p>
          <a:p>
            <a:pPr marL="0" indent="0">
              <a:buNone/>
            </a:pPr>
            <a:endParaRPr lang="en-IE" dirty="0"/>
          </a:p>
        </p:txBody>
      </p:sp>
      <p:pic>
        <p:nvPicPr>
          <p:cNvPr id="4" name="Picture 3"/>
          <p:cNvPicPr>
            <a:picLocks noChangeAspect="1"/>
          </p:cNvPicPr>
          <p:nvPr/>
        </p:nvPicPr>
        <p:blipFill>
          <a:blip r:embed="rId2"/>
          <a:stretch>
            <a:fillRect/>
          </a:stretch>
        </p:blipFill>
        <p:spPr>
          <a:xfrm>
            <a:off x="1547664" y="3573016"/>
            <a:ext cx="5904656" cy="3169747"/>
          </a:xfrm>
          <a:prstGeom prst="rect">
            <a:avLst/>
          </a:prstGeom>
        </p:spPr>
      </p:pic>
    </p:spTree>
    <p:extLst>
      <p:ext uri="{BB962C8B-B14F-4D97-AF65-F5344CB8AC3E}">
        <p14:creationId xmlns:p14="http://schemas.microsoft.com/office/powerpoint/2010/main" val="318870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r>
              <a:rPr lang="en-GB" sz="2000" b="1" dirty="0"/>
              <a:t>The OR operator</a:t>
            </a:r>
            <a:endParaRPr lang="en-IE" sz="2000" b="1" dirty="0"/>
          </a:p>
          <a:p>
            <a:pPr marL="0" indent="0">
              <a:buNone/>
            </a:pPr>
            <a:r>
              <a:rPr lang="en-GB" sz="2000" dirty="0"/>
              <a:t>Either switch needs to be on to turn on the light bulb. </a:t>
            </a:r>
            <a:r>
              <a:rPr lang="en-GB" sz="2000" dirty="0">
                <a:solidFill>
                  <a:srgbClr val="FFFF00"/>
                </a:solidFill>
              </a:rPr>
              <a:t>The transistor gates represent the circuit inputs</a:t>
            </a:r>
            <a:r>
              <a:rPr lang="en-GB" sz="2000" dirty="0"/>
              <a:t>. By applying a low or high voltage to the gate of each transistor determines whether current can flow to the light bulb. Assuming n-type transistors are used, current can only flow to the light bulb if </a:t>
            </a:r>
            <a:r>
              <a:rPr lang="en-GB" sz="2000" b="1" dirty="0">
                <a:solidFill>
                  <a:srgbClr val="FFFF00"/>
                </a:solidFill>
              </a:rPr>
              <a:t>either</a:t>
            </a:r>
            <a:r>
              <a:rPr lang="en-GB" sz="2000" dirty="0">
                <a:solidFill>
                  <a:srgbClr val="FFFF00"/>
                </a:solidFill>
              </a:rPr>
              <a:t> </a:t>
            </a:r>
            <a:r>
              <a:rPr lang="en-GB" sz="2000" b="1" dirty="0">
                <a:solidFill>
                  <a:srgbClr val="FFFF00"/>
                </a:solidFill>
              </a:rPr>
              <a:t>one or both</a:t>
            </a:r>
            <a:r>
              <a:rPr lang="en-GB" sz="2000" dirty="0">
                <a:solidFill>
                  <a:srgbClr val="FFFF00"/>
                </a:solidFill>
              </a:rPr>
              <a:t> </a:t>
            </a:r>
            <a:r>
              <a:rPr lang="en-GB" sz="2000" dirty="0"/>
              <a:t>of the gates have a high voltage signal.</a:t>
            </a:r>
          </a:p>
          <a:p>
            <a:endParaRPr lang="en-IE" sz="2000" dirty="0"/>
          </a:p>
          <a:p>
            <a:pPr marL="0" indent="0">
              <a:buNone/>
            </a:pPr>
            <a:endParaRPr lang="en-GB" sz="2000" dirty="0"/>
          </a:p>
          <a:p>
            <a:pPr marL="0" indent="0">
              <a:buNone/>
            </a:pPr>
            <a:endParaRPr lang="en-IE" sz="2000" dirty="0"/>
          </a:p>
          <a:p>
            <a:pPr marL="0" indent="0">
              <a:buNone/>
            </a:pPr>
            <a:endParaRPr lang="en-IE" sz="2000" dirty="0"/>
          </a:p>
          <a:p>
            <a:pPr marL="0" indent="0">
              <a:buNone/>
            </a:pP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904" y="4221088"/>
            <a:ext cx="4747780"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443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r>
              <a:rPr lang="en-GB" sz="2000" b="1" dirty="0"/>
              <a:t>The OR operator</a:t>
            </a:r>
            <a:endParaRPr lang="en-IE" sz="2000" b="1" dirty="0"/>
          </a:p>
          <a:p>
            <a:pPr marL="0" indent="0">
              <a:buNone/>
            </a:pPr>
            <a:endParaRPr lang="en-IE" sz="2000" dirty="0"/>
          </a:p>
          <a:p>
            <a:pPr marL="0" indent="0">
              <a:buNone/>
            </a:pPr>
            <a:r>
              <a:rPr lang="en-GB" sz="2000" dirty="0"/>
              <a:t>In logic design, the OR gate is represented by the following </a:t>
            </a:r>
            <a:r>
              <a:rPr lang="en-GB" sz="2000" dirty="0">
                <a:solidFill>
                  <a:srgbClr val="FFFF00"/>
                </a:solidFill>
              </a:rPr>
              <a:t>symbol</a:t>
            </a:r>
            <a:r>
              <a:rPr lang="en-GB" sz="2000" dirty="0"/>
              <a:t>:-</a:t>
            </a:r>
            <a:endParaRPr lang="en-IE" sz="2000" dirty="0"/>
          </a:p>
          <a:p>
            <a:pPr marL="0" indent="0">
              <a:buNone/>
            </a:pPr>
            <a:endParaRPr lang="en-IE" sz="2000" dirty="0"/>
          </a:p>
          <a:p>
            <a:pPr marL="0" indent="0">
              <a:buNone/>
            </a:pPr>
            <a:endParaRPr lang="en-IE" sz="2000" dirty="0"/>
          </a:p>
          <a:p>
            <a:pPr marL="0" indent="0">
              <a:buNone/>
            </a:pPr>
            <a:endParaRPr lang="en-GB" sz="2000" dirty="0"/>
          </a:p>
          <a:p>
            <a:pPr marL="0" indent="0">
              <a:buNone/>
            </a:pPr>
            <a:endParaRPr lang="en-IE" sz="2000" dirty="0"/>
          </a:p>
          <a:p>
            <a:pPr marL="0" indent="0">
              <a:buNone/>
            </a:pPr>
            <a:endParaRPr lang="en-IE" sz="2000" dirty="0"/>
          </a:p>
          <a:p>
            <a:pPr marL="0" indent="0">
              <a:buNone/>
            </a:pPr>
            <a:endParaRPr lang="en-IE" dirty="0"/>
          </a:p>
        </p:txBody>
      </p:sp>
      <p:pic>
        <p:nvPicPr>
          <p:cNvPr id="4" name="Picture 3"/>
          <p:cNvPicPr>
            <a:picLocks noChangeAspect="1"/>
          </p:cNvPicPr>
          <p:nvPr/>
        </p:nvPicPr>
        <p:blipFill>
          <a:blip r:embed="rId2"/>
          <a:stretch>
            <a:fillRect/>
          </a:stretch>
        </p:blipFill>
        <p:spPr>
          <a:xfrm>
            <a:off x="827584" y="3861048"/>
            <a:ext cx="7064223" cy="1420321"/>
          </a:xfrm>
          <a:prstGeom prst="rect">
            <a:avLst/>
          </a:prstGeom>
        </p:spPr>
      </p:pic>
    </p:spTree>
    <p:extLst>
      <p:ext uri="{BB962C8B-B14F-4D97-AF65-F5344CB8AC3E}">
        <p14:creationId xmlns:p14="http://schemas.microsoft.com/office/powerpoint/2010/main" val="93512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r>
              <a:rPr lang="en-GB" sz="2000" b="1" dirty="0"/>
              <a:t>The AND operator</a:t>
            </a:r>
            <a:endParaRPr lang="en-IE" sz="2000" b="1" dirty="0"/>
          </a:p>
          <a:p>
            <a:pPr marL="0" indent="0">
              <a:buNone/>
            </a:pPr>
            <a:r>
              <a:rPr lang="en-GB" sz="2000" dirty="0"/>
              <a:t>The AND operator also combines two </a:t>
            </a:r>
            <a:r>
              <a:rPr lang="en-GB" sz="2000" dirty="0" err="1"/>
              <a:t>boolean</a:t>
            </a:r>
            <a:r>
              <a:rPr lang="en-GB" sz="2000" dirty="0"/>
              <a:t> values into one.</a:t>
            </a:r>
            <a:endParaRPr lang="en-IE" sz="2000" dirty="0"/>
          </a:p>
          <a:p>
            <a:pPr marL="0" indent="0">
              <a:buNone/>
            </a:pPr>
            <a:r>
              <a:rPr lang="en-GB" sz="2000" dirty="0"/>
              <a:t>In Boolean Algebra, the behaviour of the AND operator is defined by the following truth table:-</a:t>
            </a: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GB" sz="2000" dirty="0"/>
          </a:p>
          <a:p>
            <a:pPr marL="0" indent="0">
              <a:buNone/>
            </a:pPr>
            <a:endParaRPr lang="en-IE" sz="2000" dirty="0"/>
          </a:p>
          <a:p>
            <a:pPr marL="0" indent="0">
              <a:buNone/>
            </a:pPr>
            <a:endParaRPr lang="en-IE" sz="2000" dirty="0"/>
          </a:p>
          <a:p>
            <a:pPr marL="0" indent="0">
              <a:buNone/>
            </a:pPr>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031" y="3573016"/>
            <a:ext cx="665656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77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p:txBody>
          <a:bodyPr>
            <a:normAutofit fontScale="85000" lnSpcReduction="20000"/>
          </a:bodyPr>
          <a:lstStyle/>
          <a:p>
            <a:pPr marL="0" indent="0">
              <a:buNone/>
            </a:pPr>
            <a:r>
              <a:rPr lang="en-GB" b="1" dirty="0">
                <a:solidFill>
                  <a:srgbClr val="FFFF00"/>
                </a:solidFill>
              </a:rPr>
              <a:t>Course Overview and Outcomes:</a:t>
            </a:r>
            <a:endParaRPr lang="en-IE" dirty="0">
              <a:solidFill>
                <a:srgbClr val="FFFF00"/>
              </a:solidFill>
            </a:endParaRPr>
          </a:p>
          <a:p>
            <a:pPr marL="0" indent="0">
              <a:buNone/>
            </a:pPr>
            <a:r>
              <a:rPr lang="en-GB" dirty="0"/>
              <a:t>Students can expect to obtain a basic understanding of:-</a:t>
            </a:r>
          </a:p>
          <a:p>
            <a:pPr>
              <a:buFontTx/>
              <a:buChar char="-"/>
            </a:pPr>
            <a:r>
              <a:rPr lang="en-GB" dirty="0"/>
              <a:t>How switching algebra can be used to </a:t>
            </a:r>
            <a:r>
              <a:rPr lang="en-GB" dirty="0">
                <a:solidFill>
                  <a:srgbClr val="FFFF00"/>
                </a:solidFill>
              </a:rPr>
              <a:t>specify</a:t>
            </a:r>
            <a:r>
              <a:rPr lang="en-GB" dirty="0"/>
              <a:t> designs for digital circuitry.</a:t>
            </a:r>
          </a:p>
          <a:p>
            <a:pPr>
              <a:buFontTx/>
              <a:buChar char="-"/>
            </a:pPr>
            <a:r>
              <a:rPr lang="en-GB"/>
              <a:t>Formats in which </a:t>
            </a:r>
            <a:r>
              <a:rPr lang="en-GB" dirty="0"/>
              <a:t>data can be </a:t>
            </a:r>
            <a:r>
              <a:rPr lang="en-GB">
                <a:solidFill>
                  <a:srgbClr val="FFFF00"/>
                </a:solidFill>
              </a:rPr>
              <a:t>represented</a:t>
            </a:r>
            <a:r>
              <a:rPr lang="en-GB"/>
              <a:t> to be used in </a:t>
            </a:r>
            <a:r>
              <a:rPr lang="en-GB" dirty="0"/>
              <a:t>computation.</a:t>
            </a:r>
          </a:p>
          <a:p>
            <a:pPr>
              <a:buFontTx/>
              <a:buChar char="-"/>
            </a:pPr>
            <a:r>
              <a:rPr lang="en-GB" dirty="0"/>
              <a:t>How simple digital circuits can be </a:t>
            </a:r>
            <a:r>
              <a:rPr lang="en-GB" dirty="0">
                <a:solidFill>
                  <a:srgbClr val="FFFF00"/>
                </a:solidFill>
              </a:rPr>
              <a:t>constructed</a:t>
            </a:r>
            <a:r>
              <a:rPr lang="en-GB" dirty="0"/>
              <a:t> from specifications, </a:t>
            </a:r>
            <a:r>
              <a:rPr lang="en-GB" dirty="0">
                <a:solidFill>
                  <a:srgbClr val="FFFF00"/>
                </a:solidFill>
              </a:rPr>
              <a:t>optimised</a:t>
            </a:r>
            <a:r>
              <a:rPr lang="en-GB" dirty="0"/>
              <a:t> and </a:t>
            </a:r>
            <a:r>
              <a:rPr lang="en-GB" dirty="0">
                <a:solidFill>
                  <a:srgbClr val="FFFF00"/>
                </a:solidFill>
              </a:rPr>
              <a:t>combined</a:t>
            </a:r>
            <a:r>
              <a:rPr lang="en-GB" dirty="0"/>
              <a:t> for </a:t>
            </a:r>
            <a:r>
              <a:rPr lang="en-GB"/>
              <a:t>greater complexity and capability.</a:t>
            </a:r>
            <a:endParaRPr lang="en-GB" dirty="0"/>
          </a:p>
          <a:p>
            <a:pPr>
              <a:buFontTx/>
              <a:buChar char="-"/>
            </a:pPr>
            <a:r>
              <a:rPr lang="en-GB" dirty="0"/>
              <a:t>How digital designs are </a:t>
            </a:r>
            <a:r>
              <a:rPr lang="en-GB" dirty="0">
                <a:solidFill>
                  <a:srgbClr val="FFFF00"/>
                </a:solidFill>
              </a:rPr>
              <a:t>applied</a:t>
            </a:r>
            <a:r>
              <a:rPr lang="en-GB" dirty="0"/>
              <a:t> to computer systems to implement basic operations of </a:t>
            </a:r>
            <a:r>
              <a:rPr lang="en-GB" dirty="0">
                <a:solidFill>
                  <a:srgbClr val="FFFF00"/>
                </a:solidFill>
              </a:rPr>
              <a:t>arithmetic</a:t>
            </a:r>
            <a:r>
              <a:rPr lang="en-GB" dirty="0"/>
              <a:t>, </a:t>
            </a:r>
            <a:r>
              <a:rPr lang="en-GB" dirty="0">
                <a:solidFill>
                  <a:srgbClr val="FFFF00"/>
                </a:solidFill>
              </a:rPr>
              <a:t>memory storage</a:t>
            </a:r>
            <a:r>
              <a:rPr lang="en-GB" dirty="0"/>
              <a:t>, </a:t>
            </a:r>
            <a:r>
              <a:rPr lang="en-GB" dirty="0">
                <a:solidFill>
                  <a:srgbClr val="FFFF00"/>
                </a:solidFill>
              </a:rPr>
              <a:t>sequencing</a:t>
            </a:r>
            <a:r>
              <a:rPr lang="en-GB" dirty="0"/>
              <a:t>, </a:t>
            </a:r>
            <a:r>
              <a:rPr lang="en-GB" dirty="0">
                <a:solidFill>
                  <a:srgbClr val="FFFF00"/>
                </a:solidFill>
              </a:rPr>
              <a:t>control</a:t>
            </a:r>
            <a:r>
              <a:rPr lang="en-GB" dirty="0"/>
              <a:t> and </a:t>
            </a:r>
            <a:r>
              <a:rPr lang="en-GB" dirty="0">
                <a:solidFill>
                  <a:srgbClr val="FFFF00"/>
                </a:solidFill>
              </a:rPr>
              <a:t>interfacing</a:t>
            </a:r>
            <a:r>
              <a:rPr lang="en-GB" dirty="0"/>
              <a:t>.</a:t>
            </a:r>
            <a:endParaRPr lang="en-IE" dirty="0"/>
          </a:p>
          <a:p>
            <a:endParaRPr lang="en-IE" dirty="0"/>
          </a:p>
        </p:txBody>
      </p:sp>
    </p:spTree>
    <p:extLst>
      <p:ext uri="{BB962C8B-B14F-4D97-AF65-F5344CB8AC3E}">
        <p14:creationId xmlns:p14="http://schemas.microsoft.com/office/powerpoint/2010/main" val="890219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r>
              <a:rPr lang="en-GB" sz="2000" b="1" dirty="0"/>
              <a:t>The AND operator</a:t>
            </a:r>
            <a:endParaRPr lang="en-IE" sz="2000" b="1" dirty="0"/>
          </a:p>
          <a:p>
            <a:pPr marL="0" indent="0">
              <a:buNone/>
            </a:pPr>
            <a:endParaRPr lang="en-GB" sz="2000" dirty="0"/>
          </a:p>
          <a:p>
            <a:pPr marL="0" indent="0">
              <a:buNone/>
            </a:pPr>
            <a:endParaRPr lang="en-GB" sz="2000" dirty="0"/>
          </a:p>
          <a:p>
            <a:pPr marL="0" indent="0">
              <a:buNone/>
            </a:pPr>
            <a:r>
              <a:rPr lang="en-GB" sz="2000" dirty="0"/>
              <a:t>Both switches must be on in order to turn on the light. </a:t>
            </a:r>
            <a:r>
              <a:rPr lang="en-GB" sz="2000" dirty="0">
                <a:solidFill>
                  <a:srgbClr val="FFFF00"/>
                </a:solidFill>
              </a:rPr>
              <a:t>The transistor gates represent the circuit inputs</a:t>
            </a:r>
            <a:r>
              <a:rPr lang="en-GB" sz="2000" dirty="0"/>
              <a:t>. By applying a low or high voltage to the gate of each transistor determines whether current can flow to the light bulb. Assuming n-type transistors are used, current can only flow to the light bulb if </a:t>
            </a:r>
            <a:r>
              <a:rPr lang="en-GB" sz="2000" b="1" dirty="0"/>
              <a:t>both</a:t>
            </a:r>
            <a:r>
              <a:rPr lang="en-GB" sz="2000" dirty="0"/>
              <a:t> of the gates have a high voltage signal. </a:t>
            </a:r>
          </a:p>
          <a:p>
            <a:pPr marL="0" indent="0">
              <a:buNone/>
            </a:pPr>
            <a:endParaRPr lang="en-IE" sz="2000" dirty="0"/>
          </a:p>
          <a:p>
            <a:pPr marL="0" indent="0">
              <a:buNone/>
            </a:pPr>
            <a:r>
              <a:rPr lang="en-GB" sz="2000" dirty="0"/>
              <a:t>In logic design, the AND gate is represented by the following </a:t>
            </a:r>
            <a:r>
              <a:rPr lang="en-GB" sz="2000" dirty="0">
                <a:solidFill>
                  <a:srgbClr val="FFFF00"/>
                </a:solidFill>
              </a:rPr>
              <a:t>symbol</a:t>
            </a:r>
            <a:r>
              <a:rPr lang="en-GB" sz="2000" dirty="0"/>
              <a:t>:-</a:t>
            </a: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GB" sz="2000" dirty="0"/>
          </a:p>
          <a:p>
            <a:pPr marL="0" indent="0">
              <a:buNone/>
            </a:pPr>
            <a:endParaRPr lang="en-IE" sz="2000" dirty="0"/>
          </a:p>
          <a:p>
            <a:pPr marL="0" indent="0">
              <a:buNone/>
            </a:pPr>
            <a:endParaRPr lang="en-IE" sz="2000" dirty="0"/>
          </a:p>
          <a:p>
            <a:pPr marL="0" indent="0">
              <a:buNone/>
            </a:pPr>
            <a:endParaRPr lang="en-I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341052"/>
            <a:ext cx="37623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2195735" y="5661248"/>
            <a:ext cx="5203637" cy="936104"/>
          </a:xfrm>
          <a:prstGeom prst="rect">
            <a:avLst/>
          </a:prstGeom>
        </p:spPr>
      </p:pic>
    </p:spTree>
    <p:extLst>
      <p:ext uri="{BB962C8B-B14F-4D97-AF65-F5344CB8AC3E}">
        <p14:creationId xmlns:p14="http://schemas.microsoft.com/office/powerpoint/2010/main" val="3747575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a:t>Implementing More Complex Functions</a:t>
            </a:r>
            <a:endParaRPr lang="en-IE" b="1" dirty="0"/>
          </a:p>
          <a:p>
            <a:pPr marL="0" indent="0">
              <a:buNone/>
            </a:pPr>
            <a:r>
              <a:rPr lang="en-GB" sz="2000" dirty="0"/>
              <a:t>We can use the three basic </a:t>
            </a:r>
            <a:r>
              <a:rPr lang="en-GB" sz="2000" dirty="0" err="1"/>
              <a:t>boolean</a:t>
            </a:r>
            <a:r>
              <a:rPr lang="en-GB" sz="2000" dirty="0"/>
              <a:t> operators AND, OR and NOT in combinations to </a:t>
            </a:r>
            <a:r>
              <a:rPr lang="en-GB" sz="2000" dirty="0">
                <a:solidFill>
                  <a:srgbClr val="FFFF00"/>
                </a:solidFill>
              </a:rPr>
              <a:t>construct other operators and functions</a:t>
            </a:r>
            <a:r>
              <a:rPr lang="en-GB" sz="2000" dirty="0"/>
              <a:t>.</a:t>
            </a:r>
            <a:endParaRPr lang="en-IE" sz="2000" dirty="0"/>
          </a:p>
          <a:p>
            <a:pPr marL="0" indent="0">
              <a:buNone/>
            </a:pPr>
            <a:r>
              <a:rPr lang="en-GB" sz="2000" b="1" dirty="0"/>
              <a:t>For example, </a:t>
            </a:r>
            <a:r>
              <a:rPr lang="en-GB" sz="2000" b="1" dirty="0">
                <a:solidFill>
                  <a:srgbClr val="FFFF00"/>
                </a:solidFill>
              </a:rPr>
              <a:t>The XOR operator </a:t>
            </a:r>
            <a:r>
              <a:rPr lang="en-GB" sz="2000" b="1" dirty="0"/>
              <a:t>(Exclusive OR)</a:t>
            </a:r>
            <a:endParaRPr lang="en-IE" sz="2000" b="1" dirty="0"/>
          </a:p>
          <a:p>
            <a:pPr marL="0" indent="0">
              <a:buNone/>
            </a:pPr>
            <a:r>
              <a:rPr lang="en-GB" sz="2000" dirty="0"/>
              <a:t>XOR is a useful function for arithmetic related operations as we will see later. </a:t>
            </a:r>
          </a:p>
          <a:p>
            <a:pPr marL="0" indent="0">
              <a:buNone/>
            </a:pPr>
            <a:endParaRPr lang="en-IE" sz="2000" dirty="0"/>
          </a:p>
          <a:p>
            <a:pPr marL="0" indent="0">
              <a:buNone/>
            </a:pPr>
            <a:r>
              <a:rPr lang="en-GB" sz="2000" dirty="0"/>
              <a:t>The behaviour of the XOR operator is defined by the following truth table:-</a:t>
            </a:r>
            <a:endParaRPr lang="en-IE"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It is different to the OR operator in that when both inputs are logic 1, the output </a:t>
            </a:r>
            <a:r>
              <a:rPr lang="en-GB" sz="2000"/>
              <a:t>is defined to be logic </a:t>
            </a:r>
            <a:r>
              <a:rPr lang="en-GB" sz="2000" dirty="0"/>
              <a:t>0.</a:t>
            </a: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GB" sz="2000" dirty="0"/>
          </a:p>
          <a:p>
            <a:pPr marL="0" indent="0">
              <a:buNone/>
            </a:pPr>
            <a:endParaRPr lang="en-IE" sz="2000" dirty="0"/>
          </a:p>
          <a:p>
            <a:pPr marL="0" indent="0">
              <a:buNone/>
            </a:pPr>
            <a:endParaRPr lang="en-IE" sz="2000" dirty="0"/>
          </a:p>
          <a:p>
            <a:pPr marL="0" indent="0">
              <a:buNone/>
            </a:pPr>
            <a:endParaRPr lang="en-IE"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365104"/>
            <a:ext cx="19431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347294"/>
            <a:ext cx="2545830" cy="522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endCxn id="9" idx="2"/>
          </p:cNvCxnSpPr>
          <p:nvPr/>
        </p:nvCxnSpPr>
        <p:spPr>
          <a:xfrm flipV="1">
            <a:off x="5148064" y="4869948"/>
            <a:ext cx="1776971" cy="143229"/>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172432" y="4869948"/>
            <a:ext cx="2567920" cy="38744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319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Implementing Boolean Operations</a:t>
            </a:r>
          </a:p>
          <a:p>
            <a:pPr marL="0" indent="0">
              <a:buNone/>
            </a:pPr>
            <a:r>
              <a:rPr lang="en-IE" sz="2000" b="1" dirty="0"/>
              <a:t>The XOR operator</a:t>
            </a:r>
          </a:p>
          <a:p>
            <a:pPr marL="0" indent="0">
              <a:buNone/>
            </a:pPr>
            <a:endParaRPr lang="en-IE" sz="2000" dirty="0"/>
          </a:p>
          <a:p>
            <a:pPr marL="0" indent="0">
              <a:buNone/>
            </a:pPr>
            <a:r>
              <a:rPr lang="en-GB" sz="2000" dirty="0"/>
              <a:t>The XOR operator is represented by the following logic symbol:-</a:t>
            </a:r>
            <a:endParaRPr lang="en-IE" sz="2000" dirty="0"/>
          </a:p>
          <a:p>
            <a:pPr marL="0" indent="0">
              <a:buNone/>
            </a:pPr>
            <a:endParaRPr lang="en-IE" sz="2000" dirty="0"/>
          </a:p>
          <a:p>
            <a:pPr marL="0" indent="0">
              <a:buNone/>
            </a:pPr>
            <a:endParaRPr lang="en-GB" sz="2000" dirty="0"/>
          </a:p>
          <a:p>
            <a:pPr marL="0" indent="0">
              <a:buNone/>
            </a:pPr>
            <a:endParaRPr lang="en-GB" sz="2000"/>
          </a:p>
          <a:p>
            <a:pPr marL="0" indent="0">
              <a:buNone/>
            </a:pPr>
            <a:r>
              <a:rPr lang="en-GB" sz="2000"/>
              <a:t>The </a:t>
            </a:r>
            <a:r>
              <a:rPr lang="en-GB" sz="2000" dirty="0"/>
              <a:t>functionality of an XOR gate can be expressed in terms of AND, OR and NOT as follows:-</a:t>
            </a:r>
            <a:endParaRPr lang="en-IE" sz="2000" dirty="0"/>
          </a:p>
          <a:p>
            <a:pPr marL="0" indent="0">
              <a:buNone/>
            </a:pPr>
            <a:endParaRPr lang="en-IE" sz="2000" dirty="0"/>
          </a:p>
          <a:p>
            <a:pPr marL="0" indent="0">
              <a:buNone/>
            </a:pPr>
            <a:endParaRPr lang="en-IE" sz="2000" dirty="0"/>
          </a:p>
          <a:p>
            <a:pPr marL="0" indent="0">
              <a:buNone/>
            </a:pPr>
            <a:endParaRPr lang="en-IE"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256" y="4869160"/>
            <a:ext cx="3507486"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755576" y="3342186"/>
            <a:ext cx="7016254" cy="965381"/>
          </a:xfrm>
          <a:prstGeom prst="rect">
            <a:avLst/>
          </a:prstGeom>
        </p:spPr>
      </p:pic>
    </p:spTree>
    <p:extLst>
      <p:ext uri="{BB962C8B-B14F-4D97-AF65-F5344CB8AC3E}">
        <p14:creationId xmlns:p14="http://schemas.microsoft.com/office/powerpoint/2010/main" val="4090382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177802" y="1600201"/>
            <a:ext cx="8229600" cy="4997151"/>
          </a:xfrm>
        </p:spPr>
        <p:txBody>
          <a:bodyPr>
            <a:normAutofit/>
          </a:bodyPr>
          <a:lstStyle/>
          <a:p>
            <a:pPr marL="0" indent="0">
              <a:buNone/>
            </a:pPr>
            <a:r>
              <a:rPr lang="en-IE" b="1" dirty="0"/>
              <a:t>Implementing Boolean Operations</a:t>
            </a:r>
          </a:p>
          <a:p>
            <a:pPr marL="0" indent="0">
              <a:buNone/>
            </a:pPr>
            <a:r>
              <a:rPr lang="en-IE" sz="2000" b="1" dirty="0"/>
              <a:t>The XOR operator</a:t>
            </a:r>
          </a:p>
          <a:p>
            <a:pPr marL="0" indent="0">
              <a:buNone/>
            </a:pPr>
            <a:endParaRPr lang="en-IE" sz="2000" dirty="0"/>
          </a:p>
          <a:p>
            <a:pPr marL="0" indent="0">
              <a:buNone/>
            </a:pPr>
            <a:endParaRPr lang="en-IE" sz="2000" dirty="0"/>
          </a:p>
          <a:p>
            <a:pPr marL="0" indent="0">
              <a:buNone/>
            </a:pPr>
            <a:r>
              <a:rPr lang="en-GB" sz="2000" dirty="0"/>
              <a:t>This </a:t>
            </a:r>
            <a:r>
              <a:rPr lang="en-GB" sz="2000" dirty="0" err="1">
                <a:solidFill>
                  <a:srgbClr val="FFFF00"/>
                </a:solidFill>
              </a:rPr>
              <a:t>boolean</a:t>
            </a:r>
            <a:r>
              <a:rPr lang="en-GB" sz="2000" dirty="0">
                <a:solidFill>
                  <a:srgbClr val="FFFF00"/>
                </a:solidFill>
              </a:rPr>
              <a:t> expression can be proven by using a truth table</a:t>
            </a:r>
            <a:r>
              <a:rPr lang="en-GB" sz="2000" dirty="0"/>
              <a:t>, as shown below.</a:t>
            </a:r>
            <a:endParaRPr lang="en-IE" sz="2000" dirty="0"/>
          </a:p>
          <a:p>
            <a:pPr marL="0" indent="0">
              <a:buNone/>
            </a:pPr>
            <a:endParaRPr lang="en-IE" sz="2000" dirty="0"/>
          </a:p>
          <a:p>
            <a:pPr marL="0" indent="0">
              <a:buNone/>
            </a:pPr>
            <a:endParaRPr lang="en-IE"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88" y="4365104"/>
            <a:ext cx="7877021"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2627784" y="2687414"/>
            <a:ext cx="2559991" cy="525561"/>
          </a:xfrm>
          <a:prstGeom prst="rect">
            <a:avLst/>
          </a:prstGeom>
        </p:spPr>
      </p:pic>
      <p:sp>
        <p:nvSpPr>
          <p:cNvPr id="7" name="Freeform: Shape 6">
            <a:extLst>
              <a:ext uri="{FF2B5EF4-FFF2-40B4-BE49-F238E27FC236}">
                <a16:creationId xmlns:a16="http://schemas.microsoft.com/office/drawing/2014/main" id="{F1E746EC-B03B-4C94-9963-9EDA5AFE273A}"/>
              </a:ext>
            </a:extLst>
          </p:cNvPr>
          <p:cNvSpPr/>
          <p:nvPr/>
        </p:nvSpPr>
        <p:spPr>
          <a:xfrm>
            <a:off x="4825950" y="5833241"/>
            <a:ext cx="2266330" cy="308387"/>
          </a:xfrm>
          <a:custGeom>
            <a:avLst/>
            <a:gdLst>
              <a:gd name="connsiteX0" fmla="*/ 0 w 2266330"/>
              <a:gd name="connsiteY0" fmla="*/ 0 h 308387"/>
              <a:gd name="connsiteX1" fmla="*/ 136634 w 2266330"/>
              <a:gd name="connsiteY1" fmla="*/ 147145 h 308387"/>
              <a:gd name="connsiteX2" fmla="*/ 630621 w 2266330"/>
              <a:gd name="connsiteY2" fmla="*/ 262759 h 308387"/>
              <a:gd name="connsiteX3" fmla="*/ 1198179 w 2266330"/>
              <a:gd name="connsiteY3" fmla="*/ 304800 h 308387"/>
              <a:gd name="connsiteX4" fmla="*/ 2175641 w 2266330"/>
              <a:gd name="connsiteY4" fmla="*/ 178676 h 308387"/>
              <a:gd name="connsiteX5" fmla="*/ 2165131 w 2266330"/>
              <a:gd name="connsiteY5" fmla="*/ 42042 h 30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330" h="308387">
                <a:moveTo>
                  <a:pt x="0" y="0"/>
                </a:moveTo>
                <a:cubicBezTo>
                  <a:pt x="15765" y="51676"/>
                  <a:pt x="31531" y="103352"/>
                  <a:pt x="136634" y="147145"/>
                </a:cubicBezTo>
                <a:cubicBezTo>
                  <a:pt x="241737" y="190938"/>
                  <a:pt x="453697" y="236483"/>
                  <a:pt x="630621" y="262759"/>
                </a:cubicBezTo>
                <a:cubicBezTo>
                  <a:pt x="807545" y="289035"/>
                  <a:pt x="940676" y="318814"/>
                  <a:pt x="1198179" y="304800"/>
                </a:cubicBezTo>
                <a:cubicBezTo>
                  <a:pt x="1455682" y="290786"/>
                  <a:pt x="2014482" y="222469"/>
                  <a:pt x="2175641" y="178676"/>
                </a:cubicBezTo>
                <a:cubicBezTo>
                  <a:pt x="2336800" y="134883"/>
                  <a:pt x="2250965" y="88462"/>
                  <a:pt x="2165131" y="42042"/>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E"/>
          </a:p>
        </p:txBody>
      </p:sp>
      <p:sp>
        <p:nvSpPr>
          <p:cNvPr id="8" name="Freeform: Shape 7">
            <a:extLst>
              <a:ext uri="{FF2B5EF4-FFF2-40B4-BE49-F238E27FC236}">
                <a16:creationId xmlns:a16="http://schemas.microsoft.com/office/drawing/2014/main" id="{EEDF334B-7B02-4E64-850F-69D287B658EC}"/>
              </a:ext>
            </a:extLst>
          </p:cNvPr>
          <p:cNvSpPr/>
          <p:nvPr/>
        </p:nvSpPr>
        <p:spPr>
          <a:xfrm>
            <a:off x="5641676" y="5802135"/>
            <a:ext cx="1051034" cy="162950"/>
          </a:xfrm>
          <a:custGeom>
            <a:avLst/>
            <a:gdLst>
              <a:gd name="connsiteX0" fmla="*/ 0 w 1051034"/>
              <a:gd name="connsiteY0" fmla="*/ 0 h 162950"/>
              <a:gd name="connsiteX1" fmla="*/ 126124 w 1051034"/>
              <a:gd name="connsiteY1" fmla="*/ 147145 h 162950"/>
              <a:gd name="connsiteX2" fmla="*/ 325820 w 1051034"/>
              <a:gd name="connsiteY2" fmla="*/ 157655 h 162950"/>
              <a:gd name="connsiteX3" fmla="*/ 893379 w 1051034"/>
              <a:gd name="connsiteY3" fmla="*/ 136634 h 162950"/>
              <a:gd name="connsiteX4" fmla="*/ 1051034 w 1051034"/>
              <a:gd name="connsiteY4" fmla="*/ 0 h 16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034" h="162950">
                <a:moveTo>
                  <a:pt x="0" y="0"/>
                </a:moveTo>
                <a:cubicBezTo>
                  <a:pt x="35910" y="60434"/>
                  <a:pt x="71821" y="120869"/>
                  <a:pt x="126124" y="147145"/>
                </a:cubicBezTo>
                <a:cubicBezTo>
                  <a:pt x="180427" y="173421"/>
                  <a:pt x="197944" y="159407"/>
                  <a:pt x="325820" y="157655"/>
                </a:cubicBezTo>
                <a:cubicBezTo>
                  <a:pt x="453696" y="155903"/>
                  <a:pt x="772510" y="162910"/>
                  <a:pt x="893379" y="136634"/>
                </a:cubicBezTo>
                <a:cubicBezTo>
                  <a:pt x="1014248" y="110358"/>
                  <a:pt x="1032641" y="55179"/>
                  <a:pt x="1051034"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br>
              <a:rPr lang="en-IE" sz="2800">
                <a:solidFill>
                  <a:srgbClr val="FF0000"/>
                </a:solidFill>
              </a:rPr>
            </a:br>
            <a:endParaRPr lang="en-IE" sz="2800">
              <a:solidFill>
                <a:srgbClr val="FF0000"/>
              </a:solidFill>
            </a:endParaRPr>
          </a:p>
        </p:txBody>
      </p:sp>
      <p:sp>
        <p:nvSpPr>
          <p:cNvPr id="11" name="TextBox 10">
            <a:extLst>
              <a:ext uri="{FF2B5EF4-FFF2-40B4-BE49-F238E27FC236}">
                <a16:creationId xmlns:a16="http://schemas.microsoft.com/office/drawing/2014/main" id="{9F060F48-6573-4119-9D35-C3BC04D31F6D}"/>
              </a:ext>
            </a:extLst>
          </p:cNvPr>
          <p:cNvSpPr txBox="1"/>
          <p:nvPr/>
        </p:nvSpPr>
        <p:spPr>
          <a:xfrm>
            <a:off x="6646966" y="5525301"/>
            <a:ext cx="301298" cy="584775"/>
          </a:xfrm>
          <a:prstGeom prst="rect">
            <a:avLst/>
          </a:prstGeom>
          <a:noFill/>
        </p:spPr>
        <p:txBody>
          <a:bodyPr wrap="square">
            <a:spAutoFit/>
          </a:bodyPr>
          <a:lstStyle/>
          <a:p>
            <a:pPr marL="0" indent="0">
              <a:buNone/>
            </a:pPr>
            <a:r>
              <a:rPr lang="en-IE" sz="3200">
                <a:solidFill>
                  <a:srgbClr val="FF0000"/>
                </a:solidFill>
              </a:rPr>
              <a:t>+</a:t>
            </a:r>
            <a:endParaRPr lang="en-IE" sz="3200" dirty="0"/>
          </a:p>
        </p:txBody>
      </p:sp>
      <p:sp>
        <p:nvSpPr>
          <p:cNvPr id="10" name="Freeform: Shape 9">
            <a:extLst>
              <a:ext uri="{FF2B5EF4-FFF2-40B4-BE49-F238E27FC236}">
                <a16:creationId xmlns:a16="http://schemas.microsoft.com/office/drawing/2014/main" id="{74DA357A-1DB3-413D-905F-A76276604FF1}"/>
              </a:ext>
            </a:extLst>
          </p:cNvPr>
          <p:cNvSpPr/>
          <p:nvPr/>
        </p:nvSpPr>
        <p:spPr>
          <a:xfrm>
            <a:off x="830164" y="4096665"/>
            <a:ext cx="5426108" cy="317680"/>
          </a:xfrm>
          <a:custGeom>
            <a:avLst/>
            <a:gdLst>
              <a:gd name="connsiteX0" fmla="*/ 294443 w 5426108"/>
              <a:gd name="connsiteY0" fmla="*/ 317680 h 317680"/>
              <a:gd name="connsiteX1" fmla="*/ 504650 w 5426108"/>
              <a:gd name="connsiteY1" fmla="*/ 44411 h 317680"/>
              <a:gd name="connsiteX2" fmla="*/ 4971546 w 5426108"/>
              <a:gd name="connsiteY2" fmla="*/ 23390 h 317680"/>
              <a:gd name="connsiteX3" fmla="*/ 5045119 w 5426108"/>
              <a:gd name="connsiteY3" fmla="*/ 275638 h 317680"/>
            </a:gdLst>
            <a:ahLst/>
            <a:cxnLst>
              <a:cxn ang="0">
                <a:pos x="connsiteX0" y="connsiteY0"/>
              </a:cxn>
              <a:cxn ang="0">
                <a:pos x="connsiteX1" y="connsiteY1"/>
              </a:cxn>
              <a:cxn ang="0">
                <a:pos x="connsiteX2" y="connsiteY2"/>
              </a:cxn>
              <a:cxn ang="0">
                <a:pos x="connsiteX3" y="connsiteY3"/>
              </a:cxn>
            </a:cxnLst>
            <a:rect l="l" t="t" r="r" b="b"/>
            <a:pathLst>
              <a:path w="5426108" h="317680">
                <a:moveTo>
                  <a:pt x="294443" y="317680"/>
                </a:moveTo>
                <a:cubicBezTo>
                  <a:pt x="9788" y="205569"/>
                  <a:pt x="-274867" y="93459"/>
                  <a:pt x="504650" y="44411"/>
                </a:cubicBezTo>
                <a:cubicBezTo>
                  <a:pt x="1284167" y="-4637"/>
                  <a:pt x="4214801" y="-15148"/>
                  <a:pt x="4971546" y="23390"/>
                </a:cubicBezTo>
                <a:cubicBezTo>
                  <a:pt x="5728291" y="61928"/>
                  <a:pt x="5386705" y="168783"/>
                  <a:pt x="5045119" y="275638"/>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E"/>
          </a:p>
        </p:txBody>
      </p:sp>
      <p:sp>
        <p:nvSpPr>
          <p:cNvPr id="12" name="Freeform: Shape 11">
            <a:extLst>
              <a:ext uri="{FF2B5EF4-FFF2-40B4-BE49-F238E27FC236}">
                <a16:creationId xmlns:a16="http://schemas.microsoft.com/office/drawing/2014/main" id="{41FF98B8-303D-4BAA-8E18-85775B4011C2}"/>
              </a:ext>
            </a:extLst>
          </p:cNvPr>
          <p:cNvSpPr/>
          <p:nvPr/>
        </p:nvSpPr>
        <p:spPr>
          <a:xfrm>
            <a:off x="3807012" y="4238297"/>
            <a:ext cx="1942501" cy="165537"/>
          </a:xfrm>
          <a:custGeom>
            <a:avLst/>
            <a:gdLst>
              <a:gd name="connsiteX0" fmla="*/ 92326 w 1942501"/>
              <a:gd name="connsiteY0" fmla="*/ 165537 h 165537"/>
              <a:gd name="connsiteX1" fmla="*/ 197429 w 1942501"/>
              <a:gd name="connsiteY1" fmla="*/ 18393 h 165537"/>
              <a:gd name="connsiteX2" fmla="*/ 1847554 w 1942501"/>
              <a:gd name="connsiteY2" fmla="*/ 18393 h 165537"/>
              <a:gd name="connsiteX3" fmla="*/ 1752960 w 1942501"/>
              <a:gd name="connsiteY3" fmla="*/ 165537 h 165537"/>
              <a:gd name="connsiteX4" fmla="*/ 1752960 w 1942501"/>
              <a:gd name="connsiteY4" fmla="*/ 165537 h 165537"/>
              <a:gd name="connsiteX5" fmla="*/ 1752960 w 1942501"/>
              <a:gd name="connsiteY5" fmla="*/ 165537 h 16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501" h="165537">
                <a:moveTo>
                  <a:pt x="92326" y="165537"/>
                </a:moveTo>
                <a:cubicBezTo>
                  <a:pt x="-1392" y="104227"/>
                  <a:pt x="-95109" y="42917"/>
                  <a:pt x="197429" y="18393"/>
                </a:cubicBezTo>
                <a:cubicBezTo>
                  <a:pt x="489967" y="-6131"/>
                  <a:pt x="1588299" y="-6131"/>
                  <a:pt x="1847554" y="18393"/>
                </a:cubicBezTo>
                <a:cubicBezTo>
                  <a:pt x="2106809" y="42917"/>
                  <a:pt x="1752960" y="165537"/>
                  <a:pt x="1752960" y="165537"/>
                </a:cubicBezTo>
                <a:lnTo>
                  <a:pt x="1752960" y="165537"/>
                </a:lnTo>
                <a:lnTo>
                  <a:pt x="1752960" y="165537"/>
                </a:ln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E"/>
          </a:p>
        </p:txBody>
      </p:sp>
      <p:sp>
        <p:nvSpPr>
          <p:cNvPr id="15" name="TextBox 14">
            <a:extLst>
              <a:ext uri="{FF2B5EF4-FFF2-40B4-BE49-F238E27FC236}">
                <a16:creationId xmlns:a16="http://schemas.microsoft.com/office/drawing/2014/main" id="{95459699-7F62-4F1F-BC90-4CD9ACC0524C}"/>
              </a:ext>
            </a:extLst>
          </p:cNvPr>
          <p:cNvSpPr txBox="1"/>
          <p:nvPr/>
        </p:nvSpPr>
        <p:spPr>
          <a:xfrm>
            <a:off x="5580112" y="3996353"/>
            <a:ext cx="279398" cy="584775"/>
          </a:xfrm>
          <a:prstGeom prst="rect">
            <a:avLst/>
          </a:prstGeom>
          <a:noFill/>
        </p:spPr>
        <p:txBody>
          <a:bodyPr wrap="square">
            <a:spAutoFit/>
          </a:bodyPr>
          <a:lstStyle/>
          <a:p>
            <a:pPr marL="0" indent="0">
              <a:buNone/>
            </a:pPr>
            <a:r>
              <a:rPr lang="en-IE" sz="3200">
                <a:solidFill>
                  <a:srgbClr val="FF0000"/>
                </a:solidFill>
              </a:rPr>
              <a:t>.</a:t>
            </a:r>
            <a:endParaRPr lang="en-IE" sz="3200" dirty="0"/>
          </a:p>
        </p:txBody>
      </p:sp>
      <p:sp>
        <p:nvSpPr>
          <p:cNvPr id="14" name="TextBox 13">
            <a:extLst>
              <a:ext uri="{FF2B5EF4-FFF2-40B4-BE49-F238E27FC236}">
                <a16:creationId xmlns:a16="http://schemas.microsoft.com/office/drawing/2014/main" id="{A0D9294B-9D78-42D8-B6A8-013893ECA8DB}"/>
              </a:ext>
            </a:extLst>
          </p:cNvPr>
          <p:cNvSpPr txBox="1"/>
          <p:nvPr/>
        </p:nvSpPr>
        <p:spPr>
          <a:xfrm>
            <a:off x="467544" y="5905128"/>
            <a:ext cx="2091150" cy="923330"/>
          </a:xfrm>
          <a:prstGeom prst="rect">
            <a:avLst/>
          </a:prstGeom>
          <a:noFill/>
        </p:spPr>
        <p:txBody>
          <a:bodyPr wrap="none" rtlCol="0">
            <a:spAutoFit/>
          </a:bodyPr>
          <a:lstStyle/>
          <a:p>
            <a:r>
              <a:rPr lang="en-IE"/>
              <a:t>First list all the input</a:t>
            </a:r>
            <a:br>
              <a:rPr lang="en-IE"/>
            </a:br>
            <a:r>
              <a:rPr lang="en-IE"/>
              <a:t>combinations of</a:t>
            </a:r>
          </a:p>
          <a:p>
            <a:r>
              <a:rPr lang="en-IE"/>
              <a:t>A and B</a:t>
            </a:r>
          </a:p>
        </p:txBody>
      </p:sp>
      <p:cxnSp>
        <p:nvCxnSpPr>
          <p:cNvPr id="17" name="Straight Connector 16">
            <a:extLst>
              <a:ext uri="{FF2B5EF4-FFF2-40B4-BE49-F238E27FC236}">
                <a16:creationId xmlns:a16="http://schemas.microsoft.com/office/drawing/2014/main" id="{25CAE074-2CBE-4CE8-845E-3BE03D260C0D}"/>
              </a:ext>
            </a:extLst>
          </p:cNvPr>
          <p:cNvCxnSpPr/>
          <p:nvPr/>
        </p:nvCxnSpPr>
        <p:spPr>
          <a:xfrm>
            <a:off x="2483768" y="5877272"/>
            <a:ext cx="0" cy="923330"/>
          </a:xfrm>
          <a:prstGeom prst="line">
            <a:avLst/>
          </a:prstGeom>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64B83B8A-1240-49E7-9858-527BFE58DB07}"/>
              </a:ext>
            </a:extLst>
          </p:cNvPr>
          <p:cNvSpPr txBox="1"/>
          <p:nvPr/>
        </p:nvSpPr>
        <p:spPr>
          <a:xfrm>
            <a:off x="2483768" y="5877272"/>
            <a:ext cx="1895932" cy="646331"/>
          </a:xfrm>
          <a:prstGeom prst="rect">
            <a:avLst/>
          </a:prstGeom>
          <a:noFill/>
        </p:spPr>
        <p:txBody>
          <a:bodyPr wrap="square" rtlCol="0">
            <a:spAutoFit/>
          </a:bodyPr>
          <a:lstStyle/>
          <a:p>
            <a:r>
              <a:rPr lang="en-IE"/>
              <a:t>Then derive their</a:t>
            </a:r>
          </a:p>
          <a:p>
            <a:r>
              <a:rPr lang="en-IE"/>
              <a:t>complements</a:t>
            </a:r>
          </a:p>
        </p:txBody>
      </p:sp>
      <p:cxnSp>
        <p:nvCxnSpPr>
          <p:cNvPr id="23" name="Straight Connector 22">
            <a:extLst>
              <a:ext uri="{FF2B5EF4-FFF2-40B4-BE49-F238E27FC236}">
                <a16:creationId xmlns:a16="http://schemas.microsoft.com/office/drawing/2014/main" id="{6A4CEF36-4842-414A-8987-D7D219AD4225}"/>
              </a:ext>
            </a:extLst>
          </p:cNvPr>
          <p:cNvCxnSpPr/>
          <p:nvPr/>
        </p:nvCxnSpPr>
        <p:spPr>
          <a:xfrm>
            <a:off x="4355976" y="5877272"/>
            <a:ext cx="0" cy="923330"/>
          </a:xfrm>
          <a:prstGeom prst="line">
            <a:avLst/>
          </a:prstGeom>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C6067E1-76E9-411F-8B55-DA9A9CC6B69B}"/>
              </a:ext>
            </a:extLst>
          </p:cNvPr>
          <p:cNvSpPr txBox="1"/>
          <p:nvPr/>
        </p:nvSpPr>
        <p:spPr>
          <a:xfrm>
            <a:off x="4326995" y="5884516"/>
            <a:ext cx="1895932" cy="923330"/>
          </a:xfrm>
          <a:prstGeom prst="rect">
            <a:avLst/>
          </a:prstGeom>
          <a:noFill/>
        </p:spPr>
        <p:txBody>
          <a:bodyPr wrap="square" rtlCol="0">
            <a:spAutoFit/>
          </a:bodyPr>
          <a:lstStyle/>
          <a:p>
            <a:r>
              <a:rPr lang="en-IE"/>
              <a:t>Create columns to</a:t>
            </a:r>
          </a:p>
          <a:p>
            <a:r>
              <a:rPr lang="en-IE"/>
              <a:t>derive</a:t>
            </a:r>
          </a:p>
          <a:p>
            <a:r>
              <a:rPr lang="en-IE"/>
              <a:t>subexpressions</a:t>
            </a:r>
          </a:p>
        </p:txBody>
      </p:sp>
      <p:cxnSp>
        <p:nvCxnSpPr>
          <p:cNvPr id="26" name="Straight Connector 25">
            <a:extLst>
              <a:ext uri="{FF2B5EF4-FFF2-40B4-BE49-F238E27FC236}">
                <a16:creationId xmlns:a16="http://schemas.microsoft.com/office/drawing/2014/main" id="{A334C58C-032C-48EE-92CE-7DFBFF6DD9C6}"/>
              </a:ext>
            </a:extLst>
          </p:cNvPr>
          <p:cNvCxnSpPr/>
          <p:nvPr/>
        </p:nvCxnSpPr>
        <p:spPr>
          <a:xfrm>
            <a:off x="6156176" y="5877272"/>
            <a:ext cx="0" cy="923330"/>
          </a:xfrm>
          <a:prstGeom prst="line">
            <a:avLst/>
          </a:prstGeom>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C1F49DC8-E214-4CB9-8555-2D215837A5C6}"/>
              </a:ext>
            </a:extLst>
          </p:cNvPr>
          <p:cNvSpPr txBox="1"/>
          <p:nvPr/>
        </p:nvSpPr>
        <p:spPr>
          <a:xfrm>
            <a:off x="6227978" y="5877272"/>
            <a:ext cx="2808518" cy="923330"/>
          </a:xfrm>
          <a:prstGeom prst="rect">
            <a:avLst/>
          </a:prstGeom>
          <a:noFill/>
        </p:spPr>
        <p:txBody>
          <a:bodyPr wrap="square" rtlCol="0">
            <a:spAutoFit/>
          </a:bodyPr>
          <a:lstStyle/>
          <a:p>
            <a:r>
              <a:rPr lang="en-IE"/>
              <a:t>The final two columns have the same values so their expressions must be equal</a:t>
            </a:r>
          </a:p>
        </p:txBody>
      </p:sp>
      <p:sp>
        <p:nvSpPr>
          <p:cNvPr id="28" name="TextBox 27">
            <a:extLst>
              <a:ext uri="{FF2B5EF4-FFF2-40B4-BE49-F238E27FC236}">
                <a16:creationId xmlns:a16="http://schemas.microsoft.com/office/drawing/2014/main" id="{B0D8D055-5A05-4D12-B6CA-B5797CC669AA}"/>
              </a:ext>
            </a:extLst>
          </p:cNvPr>
          <p:cNvSpPr txBox="1"/>
          <p:nvPr/>
        </p:nvSpPr>
        <p:spPr>
          <a:xfrm>
            <a:off x="7090320" y="3719825"/>
            <a:ext cx="1980863" cy="369332"/>
          </a:xfrm>
          <a:prstGeom prst="rect">
            <a:avLst/>
          </a:prstGeom>
          <a:noFill/>
        </p:spPr>
        <p:txBody>
          <a:bodyPr wrap="none" rtlCol="0">
            <a:spAutoFit/>
          </a:bodyPr>
          <a:lstStyle/>
          <a:p>
            <a:r>
              <a:rPr lang="en-IE"/>
              <a:t>From xor definition</a:t>
            </a:r>
          </a:p>
        </p:txBody>
      </p:sp>
      <p:cxnSp>
        <p:nvCxnSpPr>
          <p:cNvPr id="30" name="Straight Arrow Connector 29">
            <a:extLst>
              <a:ext uri="{FF2B5EF4-FFF2-40B4-BE49-F238E27FC236}">
                <a16:creationId xmlns:a16="http://schemas.microsoft.com/office/drawing/2014/main" id="{334F1395-D36F-4378-894C-2CA29A1410D3}"/>
              </a:ext>
            </a:extLst>
          </p:cNvPr>
          <p:cNvCxnSpPr/>
          <p:nvPr/>
        </p:nvCxnSpPr>
        <p:spPr>
          <a:xfrm>
            <a:off x="7884368" y="4046219"/>
            <a:ext cx="0" cy="2910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1716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u="sng" dirty="0">
                <a:solidFill>
                  <a:srgbClr val="FFFF00"/>
                </a:solidFill>
              </a:rPr>
              <a:t>Summary</a:t>
            </a:r>
            <a:endParaRPr lang="en-IE" sz="2000" b="1" dirty="0">
              <a:solidFill>
                <a:srgbClr val="FFFF00"/>
              </a:solidFill>
            </a:endParaRPr>
          </a:p>
          <a:p>
            <a:pPr marL="0" indent="0">
              <a:buNone/>
            </a:pPr>
            <a:r>
              <a:rPr lang="en-GB" sz="2000" dirty="0"/>
              <a:t>Electrical switches can be used to create circuits for computing functions.</a:t>
            </a:r>
            <a:endParaRPr lang="en-IE" sz="2000" dirty="0"/>
          </a:p>
          <a:p>
            <a:pPr marL="0" indent="0">
              <a:buNone/>
            </a:pPr>
            <a:endParaRPr lang="en-IE" sz="2000" dirty="0"/>
          </a:p>
          <a:p>
            <a:pPr marL="0" indent="0">
              <a:buNone/>
            </a:pPr>
            <a:r>
              <a:rPr lang="en-GB" sz="2000" dirty="0"/>
              <a:t>A semiconductor transistor can act as a miniature switch.</a:t>
            </a:r>
            <a:endParaRPr lang="en-IE" sz="2000" dirty="0"/>
          </a:p>
          <a:p>
            <a:pPr marL="0" indent="0">
              <a:buNone/>
            </a:pPr>
            <a:endParaRPr lang="en-IE" sz="2000" dirty="0"/>
          </a:p>
          <a:p>
            <a:pPr marL="0" indent="0">
              <a:buNone/>
            </a:pPr>
            <a:r>
              <a:rPr lang="en-GB" sz="2000" dirty="0"/>
              <a:t>Transistor switches can be grouped and arranged to make simple </a:t>
            </a:r>
            <a:r>
              <a:rPr lang="en-GB" sz="2000" dirty="0" err="1"/>
              <a:t>boolean</a:t>
            </a:r>
            <a:r>
              <a:rPr lang="en-GB" sz="2000" dirty="0"/>
              <a:t> logic operators.</a:t>
            </a:r>
            <a:endParaRPr lang="en-IE" sz="2000" dirty="0"/>
          </a:p>
          <a:p>
            <a:pPr marL="0" indent="0">
              <a:buNone/>
            </a:pPr>
            <a:r>
              <a:rPr lang="en-GB" sz="2000" dirty="0"/>
              <a:t> </a:t>
            </a:r>
            <a:endParaRPr lang="en-IE" sz="2000" dirty="0"/>
          </a:p>
          <a:p>
            <a:pPr marL="0" indent="0">
              <a:buNone/>
            </a:pPr>
            <a:r>
              <a:rPr lang="en-GB" sz="2000" dirty="0"/>
              <a:t>Boolean operators can be combined to create more complex circuit functionality.</a:t>
            </a:r>
            <a:endParaRPr lang="en-IE" sz="2000" dirty="0"/>
          </a:p>
          <a:p>
            <a:pPr marL="0" indent="0">
              <a:buNone/>
            </a:pPr>
            <a:r>
              <a:rPr lang="en-GB" sz="2000" dirty="0"/>
              <a:t> </a:t>
            </a:r>
            <a:endParaRPr lang="en-IE" sz="2000" dirty="0"/>
          </a:p>
          <a:p>
            <a:pPr marL="0" indent="0">
              <a:buNone/>
            </a:pPr>
            <a:r>
              <a:rPr lang="en-GB" sz="2000" dirty="0"/>
              <a:t>Complex circuit functionality can be designed, manipulated and simplified using Boolean Algebra. </a:t>
            </a:r>
            <a:endParaRPr lang="en-IE" sz="2000" dirty="0"/>
          </a:p>
          <a:p>
            <a:pPr marL="0" indent="0">
              <a:buNone/>
            </a:pPr>
            <a:r>
              <a:rPr lang="en-GB" sz="2000" dirty="0"/>
              <a:t> </a:t>
            </a:r>
            <a:endParaRPr lang="en-IE" sz="2000" dirty="0"/>
          </a:p>
          <a:p>
            <a:pPr marL="0" indent="0">
              <a:buNone/>
            </a:pPr>
            <a:endParaRPr lang="en-IE" sz="2000" dirty="0"/>
          </a:p>
          <a:p>
            <a:pPr marL="0" indent="0">
              <a:buNone/>
            </a:pPr>
            <a:endParaRPr lang="en-IE" sz="2000" dirty="0"/>
          </a:p>
          <a:p>
            <a:pPr marL="0" indent="0">
              <a:buNone/>
            </a:pPr>
            <a:endParaRPr lang="en-IE" dirty="0"/>
          </a:p>
        </p:txBody>
      </p:sp>
    </p:spTree>
    <p:extLst>
      <p:ext uri="{BB962C8B-B14F-4D97-AF65-F5344CB8AC3E}">
        <p14:creationId xmlns:p14="http://schemas.microsoft.com/office/powerpoint/2010/main" val="2115091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endParaRPr lang="en-GB" sz="2000" b="1" dirty="0"/>
          </a:p>
          <a:p>
            <a:pPr marL="0" indent="0">
              <a:buNone/>
            </a:pPr>
            <a:r>
              <a:rPr lang="en-GB" sz="2400" b="1" dirty="0">
                <a:solidFill>
                  <a:srgbClr val="FFFF00"/>
                </a:solidFill>
              </a:rPr>
              <a:t>Boolean Algebra</a:t>
            </a:r>
            <a:endParaRPr lang="en-IE" sz="2400" dirty="0">
              <a:solidFill>
                <a:srgbClr val="FFFF00"/>
              </a:solidFill>
            </a:endParaRPr>
          </a:p>
          <a:p>
            <a:pPr marL="0" indent="0">
              <a:buNone/>
            </a:pPr>
            <a:r>
              <a:rPr lang="en-GB" sz="2400" dirty="0"/>
              <a:t>Boolean Algebra defines a set of laws, operations and theorems on the set of elements {0, 1</a:t>
            </a:r>
            <a:r>
              <a:rPr lang="en-GB" sz="2400"/>
              <a:t>}. </a:t>
            </a:r>
          </a:p>
          <a:p>
            <a:pPr marL="0" indent="0">
              <a:buNone/>
            </a:pPr>
            <a:endParaRPr lang="en-GB" sz="2400"/>
          </a:p>
          <a:p>
            <a:pPr marL="0" indent="0">
              <a:buNone/>
            </a:pPr>
            <a:r>
              <a:rPr lang="en-GB" sz="2400"/>
              <a:t>We need to understand the basics of Boolean Algebra to specify circuit behaviour and manipulate implementations.</a:t>
            </a:r>
            <a:endParaRPr lang="en-IE" sz="2400" dirty="0"/>
          </a:p>
          <a:p>
            <a:pPr marL="0" indent="0">
              <a:buNone/>
            </a:pPr>
            <a:r>
              <a:rPr lang="en-GB" sz="2400" dirty="0"/>
              <a:t> </a:t>
            </a:r>
            <a:endParaRPr lang="en-IE" sz="2400" dirty="0"/>
          </a:p>
          <a:p>
            <a:pPr marL="0" indent="0">
              <a:buNone/>
            </a:pPr>
            <a:r>
              <a:rPr lang="en-GB" sz="2400" dirty="0"/>
              <a:t>In this section we look at some of the </a:t>
            </a:r>
            <a:r>
              <a:rPr lang="en-GB" sz="2400" dirty="0">
                <a:solidFill>
                  <a:srgbClr val="FFFF00"/>
                </a:solidFill>
              </a:rPr>
              <a:t>basic operations</a:t>
            </a:r>
            <a:r>
              <a:rPr lang="en-GB" sz="2400">
                <a:solidFill>
                  <a:srgbClr val="FFFF00"/>
                </a:solidFill>
              </a:rPr>
              <a:t>, definitions and terms, laws</a:t>
            </a:r>
            <a:r>
              <a:rPr lang="en-GB" sz="2400" dirty="0">
                <a:solidFill>
                  <a:srgbClr val="FFFF00"/>
                </a:solidFill>
              </a:rPr>
              <a:t>, and theorems </a:t>
            </a:r>
            <a:r>
              <a:rPr lang="en-GB" sz="2400" dirty="0"/>
              <a:t>of Boolean Algebra and </a:t>
            </a:r>
            <a:r>
              <a:rPr lang="en-GB" sz="2400" dirty="0">
                <a:solidFill>
                  <a:srgbClr val="FFFF00"/>
                </a:solidFill>
              </a:rPr>
              <a:t>how they can be applied in the simplification of expressions</a:t>
            </a:r>
            <a:r>
              <a:rPr lang="en-GB" sz="2400" dirty="0"/>
              <a:t>.</a:t>
            </a:r>
            <a:endParaRPr lang="en-IE" sz="2400" dirty="0"/>
          </a:p>
          <a:p>
            <a:pPr marL="0" indent="0">
              <a:buNone/>
            </a:pPr>
            <a:endParaRPr lang="en-IE" sz="2000" dirty="0"/>
          </a:p>
          <a:p>
            <a:pPr marL="0" indent="0">
              <a:buNone/>
            </a:pPr>
            <a:endParaRPr lang="en-IE" sz="2000" dirty="0"/>
          </a:p>
          <a:p>
            <a:pPr marL="0" indent="0">
              <a:buNone/>
            </a:pPr>
            <a:endParaRPr lang="en-IE" dirty="0"/>
          </a:p>
        </p:txBody>
      </p:sp>
    </p:spTree>
    <p:extLst>
      <p:ext uri="{BB962C8B-B14F-4D97-AF65-F5344CB8AC3E}">
        <p14:creationId xmlns:p14="http://schemas.microsoft.com/office/powerpoint/2010/main" val="4164720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400" b="1" dirty="0"/>
              <a:t>Things we can do with Boolean Algebra</a:t>
            </a:r>
            <a:endParaRPr lang="en-IE" sz="2400" dirty="0"/>
          </a:p>
          <a:p>
            <a:pPr marL="0" indent="0">
              <a:buNone/>
            </a:pPr>
            <a:r>
              <a:rPr lang="en-GB" sz="2400" dirty="0"/>
              <a:t>Algebra will allow us to </a:t>
            </a:r>
            <a:r>
              <a:rPr lang="en-GB" sz="2400" dirty="0">
                <a:solidFill>
                  <a:srgbClr val="FFFF00"/>
                </a:solidFill>
              </a:rPr>
              <a:t>describe a circuit as a mathematical expression</a:t>
            </a:r>
            <a:r>
              <a:rPr lang="en-GB" sz="2400" dirty="0"/>
              <a:t>, as a functional specification of how its outputs behave in response to its inputs. </a:t>
            </a:r>
            <a:endParaRPr lang="en-IE" sz="2400" dirty="0"/>
          </a:p>
          <a:p>
            <a:pPr marL="0" indent="0">
              <a:buNone/>
            </a:pPr>
            <a:r>
              <a:rPr lang="en-GB" sz="2400" dirty="0"/>
              <a:t> </a:t>
            </a:r>
            <a:endParaRPr lang="en-IE" sz="2400" dirty="0"/>
          </a:p>
          <a:p>
            <a:pPr marL="0" indent="0">
              <a:buNone/>
            </a:pPr>
            <a:r>
              <a:rPr lang="en-GB" sz="2400" dirty="0"/>
              <a:t>It will allow us to </a:t>
            </a:r>
            <a:r>
              <a:rPr lang="en-GB" sz="2400" dirty="0">
                <a:solidFill>
                  <a:srgbClr val="FFFF00"/>
                </a:solidFill>
              </a:rPr>
              <a:t>manipulate the functional specification </a:t>
            </a:r>
            <a:r>
              <a:rPr lang="en-GB" sz="2400" dirty="0"/>
              <a:t>for the purposes of simplification of a circuit reducing the number of logic gates (cost/power/space) required to implement it. </a:t>
            </a:r>
            <a:endParaRPr lang="en-IE" sz="2400" dirty="0"/>
          </a:p>
          <a:p>
            <a:pPr marL="0" indent="0">
              <a:buNone/>
            </a:pPr>
            <a:r>
              <a:rPr lang="en-GB" sz="2400" dirty="0"/>
              <a:t> </a:t>
            </a:r>
            <a:endParaRPr lang="en-IE" sz="2400" dirty="0"/>
          </a:p>
          <a:p>
            <a:pPr marL="0" indent="0">
              <a:buNone/>
            </a:pPr>
            <a:r>
              <a:rPr lang="en-GB" sz="2400" dirty="0"/>
              <a:t>Algebra will help us </a:t>
            </a:r>
            <a:r>
              <a:rPr lang="en-GB" sz="2400" dirty="0">
                <a:solidFill>
                  <a:srgbClr val="FFFF00"/>
                </a:solidFill>
              </a:rPr>
              <a:t>substitute alternative implementation </a:t>
            </a:r>
            <a:r>
              <a:rPr lang="en-GB" sz="2400" dirty="0"/>
              <a:t>solutions for circuits or parts of circuits that may require using certain types of logic gates.</a:t>
            </a:r>
            <a:endParaRPr lang="en-IE" sz="2400" dirty="0"/>
          </a:p>
          <a:p>
            <a:pPr marL="0" indent="0">
              <a:buNone/>
            </a:pPr>
            <a:endParaRPr lang="en-IE" sz="2000" dirty="0"/>
          </a:p>
          <a:p>
            <a:pPr marL="0" indent="0">
              <a:buNone/>
            </a:pPr>
            <a:endParaRPr lang="en-IE" sz="2000" dirty="0"/>
          </a:p>
          <a:p>
            <a:pPr marL="0" indent="0">
              <a:buNone/>
            </a:pPr>
            <a:endParaRPr lang="en-IE" dirty="0"/>
          </a:p>
        </p:txBody>
      </p:sp>
    </p:spTree>
    <p:extLst>
      <p:ext uri="{BB962C8B-B14F-4D97-AF65-F5344CB8AC3E}">
        <p14:creationId xmlns:p14="http://schemas.microsoft.com/office/powerpoint/2010/main" val="433408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dirty="0"/>
              <a:t>First - Some additional Boolean Operators</a:t>
            </a:r>
            <a:endParaRPr lang="en-IE" sz="2000" dirty="0"/>
          </a:p>
          <a:p>
            <a:pPr marL="0" indent="0">
              <a:buNone/>
            </a:pPr>
            <a:r>
              <a:rPr lang="en-GB" sz="2000" b="1" dirty="0"/>
              <a:t> </a:t>
            </a:r>
            <a:endParaRPr lang="en-IE" sz="2000" dirty="0"/>
          </a:p>
          <a:p>
            <a:pPr marL="0" indent="0">
              <a:buNone/>
            </a:pPr>
            <a:r>
              <a:rPr lang="en-GB" sz="2000" dirty="0"/>
              <a:t>We have already defined the operations AND, OR and NOT of the algebra.</a:t>
            </a:r>
            <a:endParaRPr lang="en-IE" sz="2000" dirty="0"/>
          </a:p>
          <a:p>
            <a:pPr marL="0" indent="0">
              <a:buNone/>
            </a:pPr>
            <a:r>
              <a:rPr lang="en-GB" sz="2000" dirty="0"/>
              <a:t> </a:t>
            </a:r>
            <a:endParaRPr lang="en-IE" sz="2000" dirty="0"/>
          </a:p>
          <a:p>
            <a:pPr marL="0" indent="0">
              <a:buNone/>
            </a:pPr>
            <a:r>
              <a:rPr lang="en-GB" sz="2000" dirty="0"/>
              <a:t>Additionally, the following operations are easily derived from these:-</a:t>
            </a:r>
            <a:endParaRPr lang="en-IE" sz="2000" dirty="0"/>
          </a:p>
          <a:p>
            <a:pPr marL="0" indent="0">
              <a:buNone/>
            </a:pPr>
            <a:endParaRPr lang="en-IE" sz="2000" dirty="0"/>
          </a:p>
          <a:p>
            <a:pPr marL="0" indent="0">
              <a:buNone/>
            </a:pPr>
            <a:r>
              <a:rPr lang="en-GB" sz="2000" b="1" dirty="0"/>
              <a:t>NAND</a:t>
            </a: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dirty="0"/>
          </a:p>
        </p:txBody>
      </p:sp>
      <p:pic>
        <p:nvPicPr>
          <p:cNvPr id="5" name="Picture 4"/>
          <p:cNvPicPr>
            <a:picLocks noChangeAspect="1"/>
          </p:cNvPicPr>
          <p:nvPr/>
        </p:nvPicPr>
        <p:blipFill>
          <a:blip r:embed="rId2"/>
          <a:stretch>
            <a:fillRect/>
          </a:stretch>
        </p:blipFill>
        <p:spPr>
          <a:xfrm>
            <a:off x="1763688" y="3933056"/>
            <a:ext cx="6344430" cy="2846859"/>
          </a:xfrm>
          <a:prstGeom prst="rect">
            <a:avLst/>
          </a:prstGeom>
        </p:spPr>
      </p:pic>
    </p:spTree>
    <p:extLst>
      <p:ext uri="{BB962C8B-B14F-4D97-AF65-F5344CB8AC3E}">
        <p14:creationId xmlns:p14="http://schemas.microsoft.com/office/powerpoint/2010/main" val="3583150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dirty="0"/>
              <a:t>First - Some additional Boolean Operators</a:t>
            </a:r>
            <a:endParaRPr lang="en-IE" sz="2000" dirty="0"/>
          </a:p>
          <a:p>
            <a:pPr marL="0" indent="0">
              <a:buNone/>
            </a:pPr>
            <a:r>
              <a:rPr lang="en-GB" sz="2000" b="1" dirty="0"/>
              <a:t> </a:t>
            </a:r>
          </a:p>
          <a:p>
            <a:pPr marL="0" indent="0">
              <a:buNone/>
            </a:pPr>
            <a:r>
              <a:rPr lang="en-GB" sz="2000" b="1" dirty="0"/>
              <a:t>NOR</a:t>
            </a: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dirty="0"/>
          </a:p>
        </p:txBody>
      </p:sp>
      <p:pic>
        <p:nvPicPr>
          <p:cNvPr id="4" name="Picture 3"/>
          <p:cNvPicPr>
            <a:picLocks noChangeAspect="1"/>
          </p:cNvPicPr>
          <p:nvPr/>
        </p:nvPicPr>
        <p:blipFill>
          <a:blip r:embed="rId2"/>
          <a:stretch>
            <a:fillRect/>
          </a:stretch>
        </p:blipFill>
        <p:spPr>
          <a:xfrm>
            <a:off x="971600" y="2794014"/>
            <a:ext cx="7715200" cy="3815822"/>
          </a:xfrm>
          <a:prstGeom prst="rect">
            <a:avLst/>
          </a:prstGeom>
        </p:spPr>
      </p:pic>
    </p:spTree>
    <p:extLst>
      <p:ext uri="{BB962C8B-B14F-4D97-AF65-F5344CB8AC3E}">
        <p14:creationId xmlns:p14="http://schemas.microsoft.com/office/powerpoint/2010/main" val="4170352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dirty="0"/>
              <a:t>First - Some additional Boolean Operators</a:t>
            </a:r>
            <a:endParaRPr lang="en-IE" sz="2000" dirty="0"/>
          </a:p>
          <a:p>
            <a:pPr marL="0" indent="0">
              <a:buNone/>
            </a:pPr>
            <a:r>
              <a:rPr lang="en-GB" sz="2000" b="1" dirty="0"/>
              <a:t> </a:t>
            </a:r>
          </a:p>
          <a:p>
            <a:pPr marL="0" indent="0">
              <a:buNone/>
            </a:pPr>
            <a:r>
              <a:rPr lang="en-GB" sz="2000" b="1" dirty="0"/>
              <a:t>XNOR</a:t>
            </a:r>
          </a:p>
          <a:p>
            <a:pPr marL="0" indent="0">
              <a:buNone/>
            </a:pPr>
            <a:endParaRPr lang="en-GB" sz="2000" b="1"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dirty="0"/>
          </a:p>
        </p:txBody>
      </p:sp>
      <p:pic>
        <p:nvPicPr>
          <p:cNvPr id="4" name="Picture 3"/>
          <p:cNvPicPr>
            <a:picLocks noChangeAspect="1"/>
          </p:cNvPicPr>
          <p:nvPr/>
        </p:nvPicPr>
        <p:blipFill>
          <a:blip r:embed="rId2"/>
          <a:stretch>
            <a:fillRect/>
          </a:stretch>
        </p:blipFill>
        <p:spPr>
          <a:xfrm>
            <a:off x="1655676" y="2420987"/>
            <a:ext cx="6084676" cy="4333530"/>
          </a:xfrm>
          <a:prstGeom prst="rect">
            <a:avLst/>
          </a:prstGeom>
        </p:spPr>
      </p:pic>
    </p:spTree>
    <p:extLst>
      <p:ext uri="{BB962C8B-B14F-4D97-AF65-F5344CB8AC3E}">
        <p14:creationId xmlns:p14="http://schemas.microsoft.com/office/powerpoint/2010/main" val="78160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251520" y="1600201"/>
            <a:ext cx="8712968" cy="5141167"/>
          </a:xfrm>
        </p:spPr>
        <p:txBody>
          <a:bodyPr>
            <a:normAutofit fontScale="62500" lnSpcReduction="20000"/>
          </a:bodyPr>
          <a:lstStyle/>
          <a:p>
            <a:pPr marL="0" indent="0">
              <a:buNone/>
            </a:pPr>
            <a:r>
              <a:rPr lang="en-GB" sz="4000" b="1" dirty="0">
                <a:solidFill>
                  <a:srgbClr val="FFFF00"/>
                </a:solidFill>
              </a:rPr>
              <a:t>Detailed Topic Content </a:t>
            </a:r>
            <a:r>
              <a:rPr lang="en-GB" dirty="0"/>
              <a:t> - Our approach involves 3 Main Pillars or sections</a:t>
            </a:r>
            <a:endParaRPr lang="en-IE" dirty="0"/>
          </a:p>
          <a:p>
            <a:pPr marL="0" indent="0">
              <a:buNone/>
            </a:pPr>
            <a:endParaRPr lang="en-GB" dirty="0">
              <a:solidFill>
                <a:srgbClr val="FFFF00"/>
              </a:solidFill>
            </a:endParaRPr>
          </a:p>
          <a:p>
            <a:pPr marL="0" indent="0">
              <a:buNone/>
            </a:pPr>
            <a:r>
              <a:rPr lang="en-GB" dirty="0">
                <a:solidFill>
                  <a:srgbClr val="FFFF00"/>
                </a:solidFill>
              </a:rPr>
              <a:t>1) Combinational Logic Design </a:t>
            </a:r>
            <a:r>
              <a:rPr lang="en-GB" dirty="0"/>
              <a:t>Boolean Algebra, Principles and Circuit Construction, Function Simplification and Substitution;</a:t>
            </a:r>
          </a:p>
          <a:p>
            <a:pPr marL="0" indent="0">
              <a:buNone/>
            </a:pPr>
            <a:endParaRPr lang="en-GB" dirty="0"/>
          </a:p>
          <a:p>
            <a:pPr marL="0" indent="0">
              <a:buNone/>
            </a:pPr>
            <a:r>
              <a:rPr lang="en-GB" dirty="0">
                <a:solidFill>
                  <a:srgbClr val="FFFF00"/>
                </a:solidFill>
              </a:rPr>
              <a:t>2) Sequential Logic Design </a:t>
            </a:r>
            <a:r>
              <a:rPr lang="en-GB" dirty="0"/>
              <a:t>Flip-Flop Based Circuits and Operating Principles, Implementing State Machines and Registers;</a:t>
            </a:r>
          </a:p>
          <a:p>
            <a:pPr marL="0" indent="0">
              <a:buNone/>
            </a:pPr>
            <a:endParaRPr lang="en-GB" dirty="0"/>
          </a:p>
          <a:p>
            <a:pPr marL="0" indent="0">
              <a:buNone/>
            </a:pPr>
            <a:r>
              <a:rPr lang="en-GB" dirty="0">
                <a:solidFill>
                  <a:srgbClr val="FFFF00"/>
                </a:solidFill>
              </a:rPr>
              <a:t>3) Memory Technology </a:t>
            </a:r>
            <a:r>
              <a:rPr lang="en-GB" dirty="0"/>
              <a:t>Memory Arrays, ECC Memories - Parity and Hamming Code Generation and Checking; Non Volatile Semiconductor Devices;</a:t>
            </a:r>
            <a:endParaRPr lang="en-IE" dirty="0"/>
          </a:p>
          <a:p>
            <a:pPr marL="0" indent="0">
              <a:buNone/>
            </a:pPr>
            <a:endParaRPr lang="en-IE" dirty="0"/>
          </a:p>
          <a:p>
            <a:pPr marL="0" indent="0">
              <a:buNone/>
            </a:pPr>
            <a:r>
              <a:rPr lang="en-IE" dirty="0"/>
              <a:t>These three sections will be presented in the context of computer applications:</a:t>
            </a:r>
          </a:p>
          <a:p>
            <a:pPr marL="0" indent="0">
              <a:buNone/>
            </a:pPr>
            <a:r>
              <a:rPr lang="en-GB" dirty="0">
                <a:solidFill>
                  <a:srgbClr val="FFFF00"/>
                </a:solidFill>
              </a:rPr>
              <a:t>Application Circuits: </a:t>
            </a:r>
            <a:r>
              <a:rPr lang="en-GB" dirty="0"/>
              <a:t>Arithmetic and Logic Operations, Comparators, Multiplexers, Decoders, Counters, Registers and Shift Registers, Sequential Pattern Detectors;</a:t>
            </a:r>
            <a:endParaRPr lang="en-IE" dirty="0"/>
          </a:p>
          <a:p>
            <a:pPr marL="0" indent="0">
              <a:buNone/>
            </a:pPr>
            <a:r>
              <a:rPr lang="en-GB" dirty="0">
                <a:solidFill>
                  <a:srgbClr val="FFFF00"/>
                </a:solidFill>
              </a:rPr>
              <a:t>Data Representation: </a:t>
            </a:r>
            <a:r>
              <a:rPr lang="en-GB" dirty="0"/>
              <a:t>Number Systems, Integer and Floating Point Representation;</a:t>
            </a:r>
            <a:endParaRPr lang="en-IE" dirty="0"/>
          </a:p>
          <a:p>
            <a:pPr marL="0" indent="0">
              <a:buNone/>
            </a:pPr>
            <a:endParaRPr lang="en-IE" dirty="0"/>
          </a:p>
          <a:p>
            <a:endParaRPr lang="en-IE" dirty="0"/>
          </a:p>
        </p:txBody>
      </p:sp>
    </p:spTree>
    <p:extLst>
      <p:ext uri="{BB962C8B-B14F-4D97-AF65-F5344CB8AC3E}">
        <p14:creationId xmlns:p14="http://schemas.microsoft.com/office/powerpoint/2010/main" val="2624030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dirty="0">
                <a:solidFill>
                  <a:srgbClr val="FFFF00"/>
                </a:solidFill>
              </a:rPr>
              <a:t>Boolean Functions and Syntax</a:t>
            </a:r>
            <a:endParaRPr lang="en-IE" sz="2000" dirty="0">
              <a:solidFill>
                <a:srgbClr val="FFFF00"/>
              </a:solidFill>
            </a:endParaRPr>
          </a:p>
          <a:p>
            <a:pPr marL="0" indent="0">
              <a:buNone/>
            </a:pPr>
            <a:r>
              <a:rPr lang="en-GB" sz="2000" dirty="0"/>
              <a:t>A Boolean function consists of a number of Boolean variables joined by Boolean operators. For example:-</a:t>
            </a:r>
            <a:endParaRPr lang="en-IE" sz="2000" dirty="0"/>
          </a:p>
          <a:p>
            <a:pPr marL="0" indent="0">
              <a:buNone/>
            </a:pPr>
            <a:r>
              <a:rPr lang="en-GB" sz="2000" b="1" dirty="0"/>
              <a:t> </a:t>
            </a:r>
          </a:p>
          <a:p>
            <a:pPr marL="0" indent="0">
              <a:buNone/>
            </a:pPr>
            <a:endParaRPr lang="en-GB" sz="2000" b="1" dirty="0"/>
          </a:p>
          <a:p>
            <a:pPr marL="0" indent="0">
              <a:buNone/>
            </a:pPr>
            <a:endParaRPr lang="en-GB" sz="2000" b="1" dirty="0"/>
          </a:p>
          <a:p>
            <a:pPr marL="0" indent="0">
              <a:buNone/>
            </a:pPr>
            <a:endParaRPr lang="en-IE" sz="2000" dirty="0"/>
          </a:p>
          <a:p>
            <a:pPr marL="0" indent="0">
              <a:buNone/>
            </a:pPr>
            <a:endParaRPr lang="en-IE" sz="2000" dirty="0"/>
          </a:p>
          <a:p>
            <a:pPr marL="0" indent="0">
              <a:buNone/>
            </a:pPr>
            <a:r>
              <a:rPr lang="en-GB" sz="2000" dirty="0"/>
              <a:t>Commonly, the symbol for AND (DOT) is assumed to exist between adjacent variables and the function can be written omitting the DOT:-</a:t>
            </a:r>
            <a:endParaRPr lang="en-IE" sz="2000" dirty="0"/>
          </a:p>
          <a:p>
            <a:pPr marL="0" indent="0">
              <a:buNone/>
            </a:pPr>
            <a:endParaRPr lang="en-IE" sz="2000" dirty="0"/>
          </a:p>
          <a:p>
            <a:pPr marL="0" indent="0">
              <a:buNone/>
            </a:pPr>
            <a:endParaRPr lang="en-IE" sz="2000" dirty="0"/>
          </a:p>
          <a:p>
            <a:pPr marL="0" indent="0">
              <a:buNone/>
            </a:pPr>
            <a:endParaRPr lang="en-IE" dirty="0"/>
          </a:p>
        </p:txBody>
      </p:sp>
      <p:pic>
        <p:nvPicPr>
          <p:cNvPr id="4" name="Picture 3"/>
          <p:cNvPicPr>
            <a:picLocks noChangeAspect="1"/>
          </p:cNvPicPr>
          <p:nvPr/>
        </p:nvPicPr>
        <p:blipFill>
          <a:blip r:embed="rId2"/>
          <a:stretch>
            <a:fillRect/>
          </a:stretch>
        </p:blipFill>
        <p:spPr>
          <a:xfrm>
            <a:off x="1403648" y="2708920"/>
            <a:ext cx="5915735" cy="1728192"/>
          </a:xfrm>
          <a:prstGeom prst="rect">
            <a:avLst/>
          </a:prstGeom>
        </p:spPr>
      </p:pic>
      <p:pic>
        <p:nvPicPr>
          <p:cNvPr id="5" name="Picture 4"/>
          <p:cNvPicPr>
            <a:picLocks noChangeAspect="1"/>
          </p:cNvPicPr>
          <p:nvPr/>
        </p:nvPicPr>
        <p:blipFill>
          <a:blip r:embed="rId3"/>
          <a:stretch>
            <a:fillRect/>
          </a:stretch>
        </p:blipFill>
        <p:spPr>
          <a:xfrm>
            <a:off x="1943429" y="5241068"/>
            <a:ext cx="4917365" cy="1140259"/>
          </a:xfrm>
          <a:prstGeom prst="rect">
            <a:avLst/>
          </a:prstGeom>
        </p:spPr>
      </p:pic>
    </p:spTree>
    <p:extLst>
      <p:ext uri="{BB962C8B-B14F-4D97-AF65-F5344CB8AC3E}">
        <p14:creationId xmlns:p14="http://schemas.microsoft.com/office/powerpoint/2010/main" val="547692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sz="2000" b="1" dirty="0">
                <a:solidFill>
                  <a:srgbClr val="FFFF00"/>
                </a:solidFill>
              </a:rPr>
              <a:t>Definition</a:t>
            </a:r>
            <a:endParaRPr lang="en-IE" sz="2000" dirty="0">
              <a:solidFill>
                <a:srgbClr val="FFFF00"/>
              </a:solidFill>
            </a:endParaRPr>
          </a:p>
          <a:p>
            <a:pPr marL="0" indent="0">
              <a:buNone/>
            </a:pPr>
            <a:r>
              <a:rPr lang="en-GB" sz="2000" dirty="0"/>
              <a:t>The </a:t>
            </a:r>
            <a:r>
              <a:rPr lang="en-GB" sz="2000" b="1" dirty="0">
                <a:solidFill>
                  <a:srgbClr val="FFFF00"/>
                </a:solidFill>
              </a:rPr>
              <a:t>Dual </a:t>
            </a:r>
            <a:r>
              <a:rPr lang="en-GB" sz="2000" b="1" dirty="0"/>
              <a:t>of a function </a:t>
            </a:r>
            <a:r>
              <a:rPr lang="en-GB" sz="2000" dirty="0"/>
              <a:t>is obtained by changing the AND operators to OR and vice versa and any 1’s to 0’s and vice versa. The variables are left unchanged.</a:t>
            </a:r>
            <a:endParaRPr lang="en-IE" sz="2000" dirty="0"/>
          </a:p>
          <a:p>
            <a:pPr marL="0" indent="0">
              <a:buNone/>
            </a:pPr>
            <a:endParaRPr lang="en-IE" sz="2000" dirty="0"/>
          </a:p>
          <a:p>
            <a:pPr marL="0" indent="0">
              <a:buNone/>
            </a:pPr>
            <a:r>
              <a:rPr lang="en-IE" sz="2000" dirty="0"/>
              <a:t>Say we have a function:-</a:t>
            </a:r>
          </a:p>
          <a:p>
            <a:pPr marL="0" indent="0">
              <a:buNone/>
            </a:pPr>
            <a:endParaRPr lang="en-IE" dirty="0"/>
          </a:p>
          <a:p>
            <a:pPr marL="0" indent="0">
              <a:buNone/>
            </a:pPr>
            <a:endParaRPr lang="en-IE" dirty="0"/>
          </a:p>
        </p:txBody>
      </p:sp>
      <p:pic>
        <p:nvPicPr>
          <p:cNvPr id="4" name="Picture 3"/>
          <p:cNvPicPr>
            <a:picLocks noChangeAspect="1"/>
          </p:cNvPicPr>
          <p:nvPr/>
        </p:nvPicPr>
        <p:blipFill>
          <a:blip r:embed="rId2"/>
          <a:stretch>
            <a:fillRect/>
          </a:stretch>
        </p:blipFill>
        <p:spPr>
          <a:xfrm>
            <a:off x="3491880" y="3068960"/>
            <a:ext cx="4036947" cy="936104"/>
          </a:xfrm>
          <a:prstGeom prst="rect">
            <a:avLst/>
          </a:prstGeom>
        </p:spPr>
      </p:pic>
      <p:pic>
        <p:nvPicPr>
          <p:cNvPr id="5" name="Picture 4"/>
          <p:cNvPicPr>
            <a:picLocks noChangeAspect="1"/>
          </p:cNvPicPr>
          <p:nvPr/>
        </p:nvPicPr>
        <p:blipFill>
          <a:blip r:embed="rId3"/>
          <a:stretch>
            <a:fillRect/>
          </a:stretch>
        </p:blipFill>
        <p:spPr>
          <a:xfrm>
            <a:off x="530858" y="4581947"/>
            <a:ext cx="8162766" cy="1438521"/>
          </a:xfrm>
          <a:prstGeom prst="rect">
            <a:avLst/>
          </a:prstGeom>
        </p:spPr>
      </p:pic>
    </p:spTree>
    <p:extLst>
      <p:ext uri="{BB962C8B-B14F-4D97-AF65-F5344CB8AC3E}">
        <p14:creationId xmlns:p14="http://schemas.microsoft.com/office/powerpoint/2010/main" val="3150287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sz="2000" b="1" dirty="0">
                <a:solidFill>
                  <a:srgbClr val="FFFF00"/>
                </a:solidFill>
              </a:rPr>
              <a:t>Principle of Duality</a:t>
            </a:r>
            <a:endParaRPr lang="en-IE" sz="2000" dirty="0">
              <a:solidFill>
                <a:srgbClr val="FFFF00"/>
              </a:solidFill>
            </a:endParaRPr>
          </a:p>
          <a:p>
            <a:pPr marL="0" indent="0">
              <a:buNone/>
            </a:pPr>
            <a:endParaRPr lang="en-IE" dirty="0"/>
          </a:p>
          <a:p>
            <a:pPr marL="0" indent="0">
              <a:buNone/>
            </a:pPr>
            <a:endParaRPr lang="en-IE" dirty="0"/>
          </a:p>
          <a:p>
            <a:pPr marL="0" indent="0">
              <a:buNone/>
            </a:pPr>
            <a:endParaRPr lang="en-IE" dirty="0"/>
          </a:p>
        </p:txBody>
      </p:sp>
      <p:pic>
        <p:nvPicPr>
          <p:cNvPr id="4" name="Picture 3"/>
          <p:cNvPicPr>
            <a:picLocks noChangeAspect="1"/>
          </p:cNvPicPr>
          <p:nvPr/>
        </p:nvPicPr>
        <p:blipFill>
          <a:blip r:embed="rId2"/>
          <a:stretch>
            <a:fillRect/>
          </a:stretch>
        </p:blipFill>
        <p:spPr>
          <a:xfrm>
            <a:off x="539552" y="2348880"/>
            <a:ext cx="7577158" cy="2872208"/>
          </a:xfrm>
          <a:prstGeom prst="rect">
            <a:avLst/>
          </a:prstGeom>
        </p:spPr>
      </p:pic>
    </p:spTree>
    <p:extLst>
      <p:ext uri="{BB962C8B-B14F-4D97-AF65-F5344CB8AC3E}">
        <p14:creationId xmlns:p14="http://schemas.microsoft.com/office/powerpoint/2010/main" val="3567446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400" b="1" dirty="0">
                <a:solidFill>
                  <a:srgbClr val="FFFF00"/>
                </a:solidFill>
              </a:rPr>
              <a:t>Definitions</a:t>
            </a:r>
            <a:endParaRPr lang="en-GB" sz="2400" dirty="0">
              <a:solidFill>
                <a:srgbClr val="FFFF00"/>
              </a:solidFill>
            </a:endParaRPr>
          </a:p>
          <a:p>
            <a:pPr marL="0" indent="0">
              <a:buNone/>
            </a:pPr>
            <a:r>
              <a:rPr lang="en-GB" sz="2400" dirty="0"/>
              <a:t>Two functions are </a:t>
            </a:r>
            <a:r>
              <a:rPr lang="en-GB" sz="2400" b="1" dirty="0">
                <a:solidFill>
                  <a:srgbClr val="FFFF00"/>
                </a:solidFill>
              </a:rPr>
              <a:t>equivalent</a:t>
            </a:r>
            <a:r>
              <a:rPr lang="en-GB" sz="2400" dirty="0">
                <a:solidFill>
                  <a:srgbClr val="FFFF00"/>
                </a:solidFill>
              </a:rPr>
              <a:t> </a:t>
            </a:r>
            <a:r>
              <a:rPr lang="en-GB" sz="2400" dirty="0"/>
              <a:t>provided they generate the same output values for each of the possible combinations of the input variables.</a:t>
            </a:r>
            <a:endParaRPr lang="en-IE" sz="2400" dirty="0"/>
          </a:p>
          <a:p>
            <a:pPr marL="0" indent="0">
              <a:buNone/>
            </a:pPr>
            <a:endParaRPr lang="en-IE" sz="2400" dirty="0"/>
          </a:p>
          <a:p>
            <a:pPr marL="0" indent="0">
              <a:buNone/>
            </a:pPr>
            <a:r>
              <a:rPr lang="en-GB" sz="2400" dirty="0"/>
              <a:t>Two functions are </a:t>
            </a:r>
            <a:r>
              <a:rPr lang="en-GB" sz="2400" b="1" dirty="0">
                <a:solidFill>
                  <a:srgbClr val="FFFF00"/>
                </a:solidFill>
              </a:rPr>
              <a:t>complementary</a:t>
            </a:r>
            <a:r>
              <a:rPr lang="en-GB" sz="2400" dirty="0">
                <a:solidFill>
                  <a:srgbClr val="FFFF00"/>
                </a:solidFill>
              </a:rPr>
              <a:t> </a:t>
            </a:r>
            <a:r>
              <a:rPr lang="en-GB" sz="2400" dirty="0"/>
              <a:t>provided they generate the opposite output values to each other for each of the possible combinations of the input variables. </a:t>
            </a:r>
            <a:endParaRPr lang="en-IE" sz="2400" dirty="0"/>
          </a:p>
          <a:p>
            <a:pPr marL="0" indent="0">
              <a:buNone/>
            </a:pPr>
            <a:endParaRPr lang="en-IE" sz="2400" dirty="0"/>
          </a:p>
          <a:p>
            <a:pPr marL="0" indent="0">
              <a:buNone/>
            </a:pPr>
            <a:r>
              <a:rPr lang="en-GB" sz="2400" dirty="0"/>
              <a:t>One quick technique for obtaining a complement expression for a function is to </a:t>
            </a:r>
            <a:r>
              <a:rPr lang="en-GB" sz="2400" b="1" dirty="0">
                <a:solidFill>
                  <a:srgbClr val="FFFF00"/>
                </a:solidFill>
              </a:rPr>
              <a:t>complement each variable</a:t>
            </a:r>
            <a:r>
              <a:rPr lang="en-GB" sz="2400" dirty="0"/>
              <a:t> </a:t>
            </a:r>
            <a:r>
              <a:rPr lang="en-GB" sz="2400" dirty="0">
                <a:solidFill>
                  <a:srgbClr val="FFFF00"/>
                </a:solidFill>
              </a:rPr>
              <a:t>in the </a:t>
            </a:r>
            <a:r>
              <a:rPr lang="en-GB" sz="2400" b="1" dirty="0">
                <a:solidFill>
                  <a:srgbClr val="FFFF00"/>
                </a:solidFill>
              </a:rPr>
              <a:t>dual</a:t>
            </a:r>
            <a:r>
              <a:rPr lang="en-GB" sz="2400" dirty="0">
                <a:solidFill>
                  <a:srgbClr val="FFFF00"/>
                </a:solidFill>
              </a:rPr>
              <a:t> </a:t>
            </a:r>
            <a:r>
              <a:rPr lang="en-GB" sz="2400" dirty="0"/>
              <a:t>of that function.</a:t>
            </a:r>
            <a:endParaRPr lang="en-IE" sz="2400" dirty="0"/>
          </a:p>
          <a:p>
            <a:pPr marL="0" indent="0">
              <a:buNone/>
            </a:pPr>
            <a:endParaRPr lang="en-IE" dirty="0"/>
          </a:p>
          <a:p>
            <a:pPr marL="0" indent="0">
              <a:buNone/>
            </a:pPr>
            <a:endParaRPr lang="en-IE" dirty="0"/>
          </a:p>
          <a:p>
            <a:pPr marL="0" indent="0">
              <a:buNone/>
            </a:pPr>
            <a:endParaRPr lang="en-IE" dirty="0"/>
          </a:p>
        </p:txBody>
      </p:sp>
      <p:pic>
        <p:nvPicPr>
          <p:cNvPr id="5" name="Picture 4"/>
          <p:cNvPicPr>
            <a:picLocks noChangeAspect="1"/>
          </p:cNvPicPr>
          <p:nvPr/>
        </p:nvPicPr>
        <p:blipFill>
          <a:blip r:embed="rId2"/>
          <a:stretch>
            <a:fillRect/>
          </a:stretch>
        </p:blipFill>
        <p:spPr>
          <a:xfrm>
            <a:off x="2987824" y="2852936"/>
            <a:ext cx="3478349" cy="723683"/>
          </a:xfrm>
          <a:prstGeom prst="rect">
            <a:avLst/>
          </a:prstGeom>
        </p:spPr>
      </p:pic>
    </p:spTree>
    <p:extLst>
      <p:ext uri="{BB962C8B-B14F-4D97-AF65-F5344CB8AC3E}">
        <p14:creationId xmlns:p14="http://schemas.microsoft.com/office/powerpoint/2010/main" val="767122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373321" y="1586211"/>
            <a:ext cx="8611855" cy="4997151"/>
          </a:xfrm>
        </p:spPr>
        <p:txBody>
          <a:bodyPr>
            <a:normAutofit/>
          </a:bodyPr>
          <a:lstStyle/>
          <a:p>
            <a:pPr marL="0" indent="0">
              <a:buNone/>
            </a:pPr>
            <a:r>
              <a:rPr lang="en-GB" sz="2400" b="1" dirty="0">
                <a:solidFill>
                  <a:srgbClr val="FFFF00"/>
                </a:solidFill>
              </a:rPr>
              <a:t>Example</a:t>
            </a:r>
            <a:r>
              <a:rPr lang="en-GB" sz="2400" b="1" dirty="0"/>
              <a:t>: Complementing Boolean Functions using the dual form</a:t>
            </a:r>
            <a:endParaRPr lang="en-IE" sz="2400" dirty="0"/>
          </a:p>
          <a:p>
            <a:pPr marL="0" indent="0">
              <a:buNone/>
            </a:pPr>
            <a:endParaRPr lang="en-GB" sz="2400" dirty="0"/>
          </a:p>
          <a:p>
            <a:pPr marL="0" indent="0">
              <a:buNone/>
            </a:pPr>
            <a:endParaRPr lang="en-IE" dirty="0"/>
          </a:p>
          <a:p>
            <a:pPr marL="0" indent="0">
              <a:buNone/>
            </a:pPr>
            <a:endParaRPr lang="en-IE" dirty="0"/>
          </a:p>
          <a:p>
            <a:pPr marL="0" indent="0">
              <a:buNone/>
            </a:pPr>
            <a:endParaRPr lang="en-IE" dirty="0"/>
          </a:p>
        </p:txBody>
      </p:sp>
      <p:pic>
        <p:nvPicPr>
          <p:cNvPr id="4" name="Picture 3"/>
          <p:cNvPicPr>
            <a:picLocks noChangeAspect="1"/>
          </p:cNvPicPr>
          <p:nvPr/>
        </p:nvPicPr>
        <p:blipFill>
          <a:blip r:embed="rId2"/>
          <a:stretch>
            <a:fillRect/>
          </a:stretch>
        </p:blipFill>
        <p:spPr>
          <a:xfrm>
            <a:off x="3476187" y="2348880"/>
            <a:ext cx="5500726" cy="3802971"/>
          </a:xfrm>
          <a:prstGeom prst="rect">
            <a:avLst/>
          </a:prstGeom>
        </p:spPr>
      </p:pic>
      <p:sp>
        <p:nvSpPr>
          <p:cNvPr id="5" name="TextBox 4">
            <a:extLst>
              <a:ext uri="{FF2B5EF4-FFF2-40B4-BE49-F238E27FC236}">
                <a16:creationId xmlns:a16="http://schemas.microsoft.com/office/drawing/2014/main" id="{8F68FF9E-0A77-454C-A8DB-7444FD32BC94}"/>
              </a:ext>
            </a:extLst>
          </p:cNvPr>
          <p:cNvSpPr txBox="1"/>
          <p:nvPr/>
        </p:nvSpPr>
        <p:spPr>
          <a:xfrm>
            <a:off x="373321" y="2996952"/>
            <a:ext cx="3094603" cy="1754326"/>
          </a:xfrm>
          <a:prstGeom prst="rect">
            <a:avLst/>
          </a:prstGeom>
          <a:noFill/>
        </p:spPr>
        <p:txBody>
          <a:bodyPr wrap="square" rtlCol="0">
            <a:spAutoFit/>
          </a:bodyPr>
          <a:lstStyle/>
          <a:p>
            <a:r>
              <a:rPr lang="en-IE"/>
              <a:t>First get the dual by switching</a:t>
            </a:r>
          </a:p>
          <a:p>
            <a:r>
              <a:rPr lang="en-IE"/>
              <a:t>ANDs to ORs and ORs to ANDs.</a:t>
            </a:r>
          </a:p>
          <a:p>
            <a:r>
              <a:rPr lang="en-IE"/>
              <a:t>Then get the inverse of the</a:t>
            </a:r>
          </a:p>
          <a:p>
            <a:r>
              <a:rPr lang="en-IE"/>
              <a:t>original function by </a:t>
            </a:r>
          </a:p>
          <a:p>
            <a:r>
              <a:rPr lang="en-IE"/>
              <a:t>inverting all the variables</a:t>
            </a:r>
          </a:p>
          <a:p>
            <a:r>
              <a:rPr lang="en-IE"/>
              <a:t>in the dual expression.</a:t>
            </a:r>
          </a:p>
        </p:txBody>
      </p:sp>
    </p:spTree>
    <p:extLst>
      <p:ext uri="{BB962C8B-B14F-4D97-AF65-F5344CB8AC3E}">
        <p14:creationId xmlns:p14="http://schemas.microsoft.com/office/powerpoint/2010/main" val="3272841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dirty="0"/>
              <a:t>Boolean Functions</a:t>
            </a:r>
            <a:endParaRPr lang="en-IE" sz="2000" dirty="0"/>
          </a:p>
          <a:p>
            <a:pPr marL="0" indent="0">
              <a:buNone/>
            </a:pPr>
            <a:endParaRPr lang="en-GB" sz="2000" dirty="0"/>
          </a:p>
          <a:p>
            <a:pPr marL="0" indent="0">
              <a:buNone/>
            </a:pPr>
            <a:r>
              <a:rPr lang="en-GB" sz="2000" b="1" dirty="0">
                <a:solidFill>
                  <a:srgbClr val="FFFF00"/>
                </a:solidFill>
              </a:rPr>
              <a:t>Operator Precedence</a:t>
            </a:r>
            <a:endParaRPr lang="en-IE" sz="2000" dirty="0">
              <a:solidFill>
                <a:srgbClr val="FFFF00"/>
              </a:solidFill>
            </a:endParaRPr>
          </a:p>
          <a:p>
            <a:pPr marL="0" indent="0">
              <a:buNone/>
            </a:pPr>
            <a:r>
              <a:rPr lang="en-GB" sz="2000" dirty="0"/>
              <a:t>When evaluating an expression:-</a:t>
            </a:r>
            <a:endParaRPr lang="en-IE" sz="2000" dirty="0"/>
          </a:p>
          <a:p>
            <a:pPr marL="0" indent="0">
              <a:buNone/>
            </a:pPr>
            <a:endParaRPr lang="en-IE" sz="2000" dirty="0"/>
          </a:p>
          <a:p>
            <a:pPr marL="0" indent="0">
              <a:buNone/>
            </a:pPr>
            <a:r>
              <a:rPr lang="en-GB" sz="2000" dirty="0"/>
              <a:t>1.	Terms in parenthesis are evaluated first from the deepest level of 	parenthesis outwards.</a:t>
            </a:r>
          </a:p>
          <a:p>
            <a:pPr marL="0" indent="0">
              <a:buNone/>
            </a:pPr>
            <a:r>
              <a:rPr lang="en-GB" sz="2000" dirty="0"/>
              <a:t>2.	The NOT operator is applied as soon as its operand is evaluated.</a:t>
            </a:r>
            <a:endParaRPr lang="en-IE" sz="2000" dirty="0"/>
          </a:p>
          <a:p>
            <a:pPr marL="0" indent="0">
              <a:buNone/>
            </a:pPr>
            <a:r>
              <a:rPr lang="en-GB" sz="2000" dirty="0"/>
              <a:t>3. 	The AND operator is always performed before OR unless overridden 	by parenthesis.</a:t>
            </a:r>
            <a:endParaRPr lang="en-IE" sz="2000" dirty="0"/>
          </a:p>
          <a:p>
            <a:pPr marL="0" indent="0">
              <a:buNone/>
            </a:pPr>
            <a:endParaRPr lang="en-IE" dirty="0"/>
          </a:p>
          <a:p>
            <a:pPr marL="0" indent="0">
              <a:buNone/>
            </a:pPr>
            <a:endParaRPr lang="en-IE" dirty="0"/>
          </a:p>
          <a:p>
            <a:pPr marL="0" indent="0">
              <a:buNone/>
            </a:pPr>
            <a:endParaRPr lang="en-IE" dirty="0"/>
          </a:p>
        </p:txBody>
      </p:sp>
    </p:spTree>
    <p:extLst>
      <p:ext uri="{BB962C8B-B14F-4D97-AF65-F5344CB8AC3E}">
        <p14:creationId xmlns:p14="http://schemas.microsoft.com/office/powerpoint/2010/main" val="1113423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200" b="1" dirty="0">
                <a:solidFill>
                  <a:srgbClr val="FFFF00"/>
                </a:solidFill>
              </a:rPr>
              <a:t>Definition - Complete Gate Sets</a:t>
            </a:r>
            <a:endParaRPr lang="en-IE" sz="2200" dirty="0">
              <a:solidFill>
                <a:srgbClr val="FFFF00"/>
              </a:solidFill>
            </a:endParaRPr>
          </a:p>
          <a:p>
            <a:pPr marL="0" indent="0">
              <a:buNone/>
            </a:pPr>
            <a:r>
              <a:rPr lang="en-GB" sz="2200" dirty="0"/>
              <a:t>A collection of operators that can, on their own, be combined to express any Boolean function is a complete set. All Boolean functions can be expressed in terms of AND, OR and NOT operators.</a:t>
            </a:r>
            <a:endParaRPr lang="en-IE" sz="2200" dirty="0"/>
          </a:p>
          <a:p>
            <a:pPr marL="0" indent="0">
              <a:buNone/>
            </a:pPr>
            <a:endParaRPr lang="en-IE" sz="2200" dirty="0"/>
          </a:p>
          <a:p>
            <a:pPr marL="0" indent="0">
              <a:buNone/>
            </a:pPr>
            <a:r>
              <a:rPr lang="en-GB" sz="2200" dirty="0"/>
              <a:t>For example, </a:t>
            </a:r>
            <a:r>
              <a:rPr lang="en-GB" sz="2200" dirty="0">
                <a:solidFill>
                  <a:srgbClr val="FFFF00"/>
                </a:solidFill>
              </a:rPr>
              <a:t>any Boolean function can in fact be expressed </a:t>
            </a:r>
            <a:r>
              <a:rPr lang="en-GB" sz="2200" b="1" dirty="0">
                <a:solidFill>
                  <a:srgbClr val="FFFF00"/>
                </a:solidFill>
              </a:rPr>
              <a:t>using only AND </a:t>
            </a:r>
            <a:r>
              <a:rPr lang="en-GB" sz="2200" b="1" dirty="0" err="1">
                <a:solidFill>
                  <a:srgbClr val="FFFF00"/>
                </a:solidFill>
              </a:rPr>
              <a:t>and</a:t>
            </a:r>
            <a:r>
              <a:rPr lang="en-GB" sz="2200" b="1" dirty="0">
                <a:solidFill>
                  <a:srgbClr val="FFFF00"/>
                </a:solidFill>
              </a:rPr>
              <a:t> NOT</a:t>
            </a:r>
            <a:r>
              <a:rPr lang="en-GB" sz="2200" dirty="0">
                <a:solidFill>
                  <a:srgbClr val="FFFF00"/>
                </a:solidFill>
              </a:rPr>
              <a:t> operators</a:t>
            </a:r>
            <a:r>
              <a:rPr lang="en-GB" sz="2200" dirty="0"/>
              <a:t>. This is because AND </a:t>
            </a:r>
            <a:r>
              <a:rPr lang="en-GB" sz="2200" dirty="0" err="1"/>
              <a:t>and</a:t>
            </a:r>
            <a:r>
              <a:rPr lang="en-GB" sz="2200" dirty="0"/>
              <a:t> NOT can be used to implement </a:t>
            </a:r>
            <a:r>
              <a:rPr lang="en-GB" sz="2200" b="1" dirty="0"/>
              <a:t>OR</a:t>
            </a:r>
            <a:r>
              <a:rPr lang="en-GB" sz="2200" dirty="0"/>
              <a:t> as follows:-</a:t>
            </a:r>
            <a:endParaRPr lang="en-IE" sz="2200" dirty="0"/>
          </a:p>
          <a:p>
            <a:pPr marL="0" indent="0">
              <a:buNone/>
            </a:pPr>
            <a:endParaRPr lang="en-IE" dirty="0"/>
          </a:p>
          <a:p>
            <a:pPr marL="0" indent="0">
              <a:buNone/>
            </a:pPr>
            <a:endParaRPr lang="en-IE" dirty="0"/>
          </a:p>
          <a:p>
            <a:pPr marL="0" indent="0">
              <a:buNone/>
            </a:pPr>
            <a:endParaRPr lang="en-IE"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204" y="4509120"/>
            <a:ext cx="4929124" cy="119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31640" y="5967690"/>
            <a:ext cx="3023328" cy="369332"/>
          </a:xfrm>
          <a:prstGeom prst="rect">
            <a:avLst/>
          </a:prstGeom>
          <a:noFill/>
        </p:spPr>
        <p:txBody>
          <a:bodyPr wrap="none" rtlCol="0">
            <a:spAutoFit/>
          </a:bodyPr>
          <a:lstStyle/>
          <a:p>
            <a:r>
              <a:rPr lang="en-IE" dirty="0"/>
              <a:t>Derived from </a:t>
            </a:r>
            <a:r>
              <a:rPr lang="en-IE" dirty="0" err="1"/>
              <a:t>DeMorgan’s</a:t>
            </a:r>
            <a:r>
              <a:rPr lang="en-IE" dirty="0"/>
              <a:t> Law</a:t>
            </a:r>
          </a:p>
        </p:txBody>
      </p:sp>
    </p:spTree>
    <p:extLst>
      <p:ext uri="{BB962C8B-B14F-4D97-AF65-F5344CB8AC3E}">
        <p14:creationId xmlns:p14="http://schemas.microsoft.com/office/powerpoint/2010/main" val="1722030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200" b="1" dirty="0">
                <a:solidFill>
                  <a:srgbClr val="FFFF00"/>
                </a:solidFill>
              </a:rPr>
              <a:t>Complete Gate Sets</a:t>
            </a:r>
            <a:endParaRPr lang="en-IE" sz="2200" b="1" dirty="0">
              <a:solidFill>
                <a:srgbClr val="FFFF00"/>
              </a:solidFill>
            </a:endParaRPr>
          </a:p>
          <a:p>
            <a:pPr marL="0" indent="0">
              <a:buNone/>
            </a:pPr>
            <a:r>
              <a:rPr lang="en-GB" sz="2400" dirty="0"/>
              <a:t>Similarly, </a:t>
            </a:r>
            <a:r>
              <a:rPr lang="en-GB" sz="2400" dirty="0">
                <a:solidFill>
                  <a:srgbClr val="FFFF00"/>
                </a:solidFill>
              </a:rPr>
              <a:t>any Boolean function can in fact be expressed </a:t>
            </a:r>
            <a:r>
              <a:rPr lang="en-GB" sz="2400" b="1" dirty="0">
                <a:solidFill>
                  <a:srgbClr val="FFFF00"/>
                </a:solidFill>
              </a:rPr>
              <a:t>using only OR and NOT</a:t>
            </a:r>
            <a:r>
              <a:rPr lang="en-GB" sz="2400" dirty="0">
                <a:solidFill>
                  <a:srgbClr val="FFFF00"/>
                </a:solidFill>
              </a:rPr>
              <a:t> operators</a:t>
            </a:r>
            <a:r>
              <a:rPr lang="en-GB" sz="2400" dirty="0"/>
              <a:t>. This is because OR and NOT can be used to implement AND as follows:-</a:t>
            </a:r>
            <a:endParaRPr lang="en-IE" sz="2400" dirty="0"/>
          </a:p>
          <a:p>
            <a:pPr marL="0" indent="0">
              <a:buNone/>
            </a:pPr>
            <a:endParaRPr lang="en-IE" dirty="0"/>
          </a:p>
          <a:p>
            <a:pPr marL="0" indent="0">
              <a:buNone/>
            </a:pPr>
            <a:endParaRPr lang="en-IE" dirty="0"/>
          </a:p>
          <a:p>
            <a:pPr marL="0" indent="0">
              <a:buNone/>
            </a:pPr>
            <a:endParaRPr lang="en-IE" dirty="0"/>
          </a:p>
        </p:txBody>
      </p:sp>
      <p:pic>
        <p:nvPicPr>
          <p:cNvPr id="4" name="Picture 3"/>
          <p:cNvPicPr>
            <a:picLocks noChangeAspect="1"/>
          </p:cNvPicPr>
          <p:nvPr/>
        </p:nvPicPr>
        <p:blipFill>
          <a:blip r:embed="rId2"/>
          <a:stretch>
            <a:fillRect/>
          </a:stretch>
        </p:blipFill>
        <p:spPr>
          <a:xfrm>
            <a:off x="827584" y="3717032"/>
            <a:ext cx="7186753" cy="1584176"/>
          </a:xfrm>
          <a:prstGeom prst="rect">
            <a:avLst/>
          </a:prstGeom>
        </p:spPr>
      </p:pic>
      <p:sp>
        <p:nvSpPr>
          <p:cNvPr id="5" name="TextBox 4"/>
          <p:cNvSpPr txBox="1"/>
          <p:nvPr/>
        </p:nvSpPr>
        <p:spPr>
          <a:xfrm>
            <a:off x="755576" y="5579948"/>
            <a:ext cx="3023328" cy="369332"/>
          </a:xfrm>
          <a:prstGeom prst="rect">
            <a:avLst/>
          </a:prstGeom>
          <a:noFill/>
        </p:spPr>
        <p:txBody>
          <a:bodyPr wrap="none" rtlCol="0">
            <a:spAutoFit/>
          </a:bodyPr>
          <a:lstStyle/>
          <a:p>
            <a:r>
              <a:rPr lang="en-IE" dirty="0"/>
              <a:t>Derived from </a:t>
            </a:r>
            <a:r>
              <a:rPr lang="en-IE" dirty="0" err="1"/>
              <a:t>DeMorgan’s</a:t>
            </a:r>
            <a:r>
              <a:rPr lang="en-IE" dirty="0"/>
              <a:t> Law</a:t>
            </a:r>
          </a:p>
        </p:txBody>
      </p:sp>
    </p:spTree>
    <p:extLst>
      <p:ext uri="{BB962C8B-B14F-4D97-AF65-F5344CB8AC3E}">
        <p14:creationId xmlns:p14="http://schemas.microsoft.com/office/powerpoint/2010/main" val="1937772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200" b="1" dirty="0">
                <a:solidFill>
                  <a:srgbClr val="FFFF00"/>
                </a:solidFill>
              </a:rPr>
              <a:t>Complete Gate Sets</a:t>
            </a:r>
            <a:endParaRPr lang="en-IE" sz="2200" b="1" dirty="0">
              <a:solidFill>
                <a:srgbClr val="FFFF00"/>
              </a:solidFill>
            </a:endParaRPr>
          </a:p>
          <a:p>
            <a:pPr marL="0" indent="0">
              <a:buNone/>
            </a:pPr>
            <a:r>
              <a:rPr lang="en-GB" sz="2000" dirty="0"/>
              <a:t>In fact, the derived operator </a:t>
            </a:r>
            <a:r>
              <a:rPr lang="en-GB" sz="2000" b="1" dirty="0">
                <a:solidFill>
                  <a:srgbClr val="FFFF00"/>
                </a:solidFill>
              </a:rPr>
              <a:t>NAND is a complete set</a:t>
            </a:r>
            <a:r>
              <a:rPr lang="en-GB" sz="2000" dirty="0">
                <a:solidFill>
                  <a:srgbClr val="FFFF00"/>
                </a:solidFill>
              </a:rPr>
              <a:t> in itself </a:t>
            </a:r>
            <a:r>
              <a:rPr lang="en-GB" sz="2000" dirty="0"/>
              <a:t>as a NAND with both inputs tied together acts as a NOT (inverter) and two NANDs can be made to function as an AND as shown below:-</a:t>
            </a:r>
          </a:p>
          <a:p>
            <a:pPr marL="0" indent="0">
              <a:buNone/>
            </a:pPr>
            <a:endParaRPr lang="en-GB" sz="2000" dirty="0"/>
          </a:p>
          <a:p>
            <a:pPr marL="0" indent="0">
              <a:buNone/>
            </a:pPr>
            <a:endParaRPr lang="en-IE" sz="2000" dirty="0"/>
          </a:p>
          <a:p>
            <a:pPr marL="0" indent="0">
              <a:buNone/>
            </a:pPr>
            <a:endParaRPr lang="en-IE" dirty="0"/>
          </a:p>
          <a:p>
            <a:pPr marL="0" indent="0">
              <a:buNone/>
            </a:pPr>
            <a:endParaRPr lang="en-IE" dirty="0"/>
          </a:p>
          <a:p>
            <a:pPr marL="0" indent="0">
              <a:buNone/>
            </a:pPr>
            <a:endParaRPr lang="en-IE"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8" y="3212976"/>
            <a:ext cx="2603890" cy="1030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677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133055"/>
          </a:xfrm>
        </p:spPr>
        <p:txBody>
          <a:bodyPr>
            <a:normAutofit/>
          </a:bodyPr>
          <a:lstStyle/>
          <a:p>
            <a:pPr marL="0" indent="0">
              <a:buNone/>
            </a:pPr>
            <a:r>
              <a:rPr lang="en-GB" sz="2200" b="1" dirty="0">
                <a:solidFill>
                  <a:srgbClr val="FFFF00"/>
                </a:solidFill>
              </a:rPr>
              <a:t>Complete Gate Sets</a:t>
            </a:r>
            <a:endParaRPr lang="en-IE" sz="2200" b="1" dirty="0">
              <a:solidFill>
                <a:srgbClr val="FFFF00"/>
              </a:solidFill>
            </a:endParaRPr>
          </a:p>
          <a:p>
            <a:pPr marL="0" indent="0">
              <a:buNone/>
            </a:pPr>
            <a:r>
              <a:rPr lang="en-GB" sz="2000" dirty="0"/>
              <a:t>Similarly the derived operator </a:t>
            </a:r>
            <a:r>
              <a:rPr lang="en-GB" sz="2000" b="1" dirty="0">
                <a:solidFill>
                  <a:srgbClr val="FFFF00"/>
                </a:solidFill>
              </a:rPr>
              <a:t>NOR is a complete set</a:t>
            </a:r>
            <a:r>
              <a:rPr lang="en-GB" sz="2000" dirty="0">
                <a:solidFill>
                  <a:srgbClr val="FFFF00"/>
                </a:solidFill>
              </a:rPr>
              <a:t> in itself</a:t>
            </a:r>
            <a:r>
              <a:rPr lang="en-GB" sz="2000" dirty="0"/>
              <a:t>. </a:t>
            </a:r>
          </a:p>
          <a:p>
            <a:pPr marL="0" indent="0">
              <a:buNone/>
            </a:pPr>
            <a:endParaRPr lang="en-GB" sz="2000" dirty="0"/>
          </a:p>
          <a:p>
            <a:pPr marL="0" indent="0">
              <a:buNone/>
            </a:pPr>
            <a:r>
              <a:rPr lang="en-GB" sz="2000" dirty="0"/>
              <a:t>A NOR with both inputs tied together acts as a NOT (inverter) and two NORs can be made to function as an OR as shown below.</a:t>
            </a:r>
            <a:endParaRPr lang="en-IE" sz="2000" dirty="0"/>
          </a:p>
          <a:p>
            <a:pPr marL="0" indent="0">
              <a:buNone/>
            </a:pPr>
            <a:endParaRPr lang="en-GB" sz="2000" dirty="0"/>
          </a:p>
          <a:p>
            <a:pPr marL="0" indent="0">
              <a:buNone/>
            </a:pPr>
            <a:endParaRPr lang="en-IE" sz="2000" dirty="0"/>
          </a:p>
          <a:p>
            <a:pPr marL="0" indent="0">
              <a:buNone/>
            </a:pPr>
            <a:endParaRPr lang="en-IE" dirty="0"/>
          </a:p>
          <a:p>
            <a:pPr marL="0" indent="0">
              <a:buNone/>
            </a:pPr>
            <a:r>
              <a:rPr lang="en-GB" sz="2400" dirty="0"/>
              <a:t>This means that </a:t>
            </a:r>
            <a:r>
              <a:rPr lang="en-GB" sz="2400" dirty="0">
                <a:solidFill>
                  <a:srgbClr val="FFFF00"/>
                </a:solidFill>
              </a:rPr>
              <a:t>all</a:t>
            </a:r>
            <a:r>
              <a:rPr lang="en-GB" sz="2400" dirty="0"/>
              <a:t> </a:t>
            </a:r>
            <a:r>
              <a:rPr lang="en-GB" sz="2400" b="1" dirty="0">
                <a:solidFill>
                  <a:srgbClr val="FFFF00"/>
                </a:solidFill>
              </a:rPr>
              <a:t>Boolean functions can be implemented entirely using only NAND gates</a:t>
            </a:r>
            <a:r>
              <a:rPr lang="en-GB" sz="2400" dirty="0">
                <a:solidFill>
                  <a:srgbClr val="FFFF00"/>
                </a:solidFill>
              </a:rPr>
              <a:t> </a:t>
            </a:r>
            <a:r>
              <a:rPr lang="en-GB" sz="2400" dirty="0"/>
              <a:t>or alternatively NOR gates.</a:t>
            </a:r>
            <a:endParaRPr lang="en-IE" sz="2400" dirty="0"/>
          </a:p>
          <a:p>
            <a:pPr marL="0" indent="0">
              <a:buNone/>
            </a:pPr>
            <a:endParaRPr lang="en-IE" dirty="0"/>
          </a:p>
          <a:p>
            <a:pPr marL="0" indent="0">
              <a:buNone/>
            </a:pPr>
            <a:endParaRPr lang="en-IE"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424" y="3645024"/>
            <a:ext cx="2205964" cy="825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663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794519"/>
            <a:ext cx="3283718" cy="4997151"/>
          </a:xfrm>
        </p:spPr>
        <p:txBody>
          <a:bodyPr>
            <a:normAutofit fontScale="92500" lnSpcReduction="20000"/>
          </a:bodyPr>
          <a:lstStyle/>
          <a:p>
            <a:pPr marL="0" indent="0">
              <a:buNone/>
            </a:pPr>
            <a:r>
              <a:rPr lang="en-GB" sz="1800" b="1" dirty="0">
                <a:solidFill>
                  <a:srgbClr val="FFFF00"/>
                </a:solidFill>
              </a:rPr>
              <a:t>Useful reading texts covering course material</a:t>
            </a:r>
            <a:endParaRPr lang="en-GB" sz="1800" b="1" dirty="0"/>
          </a:p>
          <a:p>
            <a:pPr marL="0" indent="0">
              <a:buNone/>
            </a:pPr>
            <a:endParaRPr lang="en-GB" sz="1800" b="1" dirty="0"/>
          </a:p>
          <a:p>
            <a:pPr marL="0" indent="0">
              <a:spcBef>
                <a:spcPts val="0"/>
              </a:spcBef>
              <a:buNone/>
            </a:pPr>
            <a:r>
              <a:rPr lang="en-GB" sz="1800" b="1" dirty="0"/>
              <a:t>Introduction to Logic Design</a:t>
            </a:r>
            <a:endParaRPr lang="en-IE" sz="1800" b="1" dirty="0"/>
          </a:p>
          <a:p>
            <a:pPr marL="0" indent="0">
              <a:spcBef>
                <a:spcPts val="0"/>
              </a:spcBef>
              <a:buNone/>
            </a:pPr>
            <a:r>
              <a:rPr lang="en-GB" sz="1800" dirty="0"/>
              <a:t>A. </a:t>
            </a:r>
            <a:r>
              <a:rPr lang="en-GB" sz="1800" dirty="0" err="1"/>
              <a:t>Marcovitz</a:t>
            </a:r>
            <a:endParaRPr lang="en-IE" sz="1800" dirty="0"/>
          </a:p>
          <a:p>
            <a:pPr marL="0" indent="0">
              <a:spcBef>
                <a:spcPts val="0"/>
              </a:spcBef>
              <a:buNone/>
            </a:pPr>
            <a:r>
              <a:rPr lang="en-GB" sz="1800" dirty="0"/>
              <a:t> </a:t>
            </a:r>
            <a:endParaRPr lang="en-IE" sz="1800" dirty="0"/>
          </a:p>
          <a:p>
            <a:pPr marL="0" indent="0">
              <a:spcBef>
                <a:spcPts val="0"/>
              </a:spcBef>
              <a:buNone/>
            </a:pPr>
            <a:r>
              <a:rPr lang="en-GB" sz="1800" dirty="0"/>
              <a:t>Contemporary Logic Design</a:t>
            </a:r>
            <a:endParaRPr lang="en-IE" sz="1800" dirty="0"/>
          </a:p>
          <a:p>
            <a:pPr marL="0" indent="0">
              <a:spcBef>
                <a:spcPts val="0"/>
              </a:spcBef>
              <a:buNone/>
            </a:pPr>
            <a:r>
              <a:rPr lang="en-GB" sz="1800" dirty="0"/>
              <a:t>R. Katz, G. </a:t>
            </a:r>
            <a:r>
              <a:rPr lang="en-GB" sz="1800" dirty="0" err="1"/>
              <a:t>Borriello</a:t>
            </a:r>
            <a:endParaRPr lang="en-GB" sz="1800" dirty="0"/>
          </a:p>
          <a:p>
            <a:pPr marL="0" indent="0">
              <a:spcBef>
                <a:spcPts val="0"/>
              </a:spcBef>
              <a:buNone/>
            </a:pPr>
            <a:endParaRPr lang="en-GB" sz="1800" dirty="0"/>
          </a:p>
          <a:p>
            <a:pPr marL="0" indent="0">
              <a:spcBef>
                <a:spcPts val="0"/>
              </a:spcBef>
              <a:buNone/>
            </a:pPr>
            <a:r>
              <a:rPr lang="en-GB" sz="1800" b="1" dirty="0"/>
              <a:t>Digital Logic for Computing</a:t>
            </a:r>
          </a:p>
          <a:p>
            <a:pPr marL="0" indent="0">
              <a:spcBef>
                <a:spcPts val="0"/>
              </a:spcBef>
              <a:buNone/>
            </a:pPr>
            <a:r>
              <a:rPr lang="en-GB" sz="1800" dirty="0"/>
              <a:t>John </a:t>
            </a:r>
            <a:r>
              <a:rPr lang="en-GB" sz="1800" dirty="0" err="1"/>
              <a:t>Seiffertt</a:t>
            </a:r>
            <a:endParaRPr lang="en-IE" sz="1800" dirty="0"/>
          </a:p>
          <a:p>
            <a:pPr marL="0" indent="0">
              <a:spcBef>
                <a:spcPts val="0"/>
              </a:spcBef>
              <a:buNone/>
            </a:pPr>
            <a:r>
              <a:rPr lang="en-GB" sz="1800" dirty="0"/>
              <a:t> </a:t>
            </a:r>
            <a:endParaRPr lang="en-IE" sz="1800" dirty="0"/>
          </a:p>
          <a:p>
            <a:pPr marL="0" indent="0">
              <a:spcBef>
                <a:spcPts val="0"/>
              </a:spcBef>
              <a:buNone/>
            </a:pPr>
            <a:r>
              <a:rPr lang="en-GB" sz="1800" b="1" dirty="0"/>
              <a:t>Fundamentals of Logic Design</a:t>
            </a:r>
            <a:endParaRPr lang="en-IE" sz="1800" b="1" dirty="0"/>
          </a:p>
          <a:p>
            <a:pPr marL="0" indent="0">
              <a:spcBef>
                <a:spcPts val="0"/>
              </a:spcBef>
              <a:buNone/>
            </a:pPr>
            <a:r>
              <a:rPr lang="en-GB" sz="1800" dirty="0"/>
              <a:t>C. Roth</a:t>
            </a:r>
            <a:endParaRPr lang="en-IE" sz="1800" dirty="0"/>
          </a:p>
          <a:p>
            <a:pPr marL="0" indent="0">
              <a:spcBef>
                <a:spcPts val="0"/>
              </a:spcBef>
              <a:buNone/>
            </a:pPr>
            <a:r>
              <a:rPr lang="en-GB" sz="1800" dirty="0"/>
              <a:t> </a:t>
            </a:r>
            <a:endParaRPr lang="en-IE" sz="1800" dirty="0"/>
          </a:p>
          <a:p>
            <a:pPr marL="0" indent="0">
              <a:spcBef>
                <a:spcPts val="0"/>
              </a:spcBef>
              <a:buNone/>
            </a:pPr>
            <a:r>
              <a:rPr lang="en-GB" sz="1800" b="1" dirty="0"/>
              <a:t>Digital Principles and Logic Design</a:t>
            </a:r>
            <a:endParaRPr lang="en-IE" sz="1800" b="1" dirty="0"/>
          </a:p>
          <a:p>
            <a:pPr marL="0" indent="0">
              <a:spcBef>
                <a:spcPts val="0"/>
              </a:spcBef>
              <a:buNone/>
            </a:pPr>
            <a:r>
              <a:rPr lang="en-GB" sz="1800" dirty="0"/>
              <a:t>A. </a:t>
            </a:r>
            <a:r>
              <a:rPr lang="en-GB" sz="1800" dirty="0" err="1"/>
              <a:t>Saha</a:t>
            </a:r>
            <a:r>
              <a:rPr lang="en-GB" sz="1800" dirty="0"/>
              <a:t>, N. Manna</a:t>
            </a:r>
            <a:endParaRPr lang="en-IE" sz="1800" dirty="0"/>
          </a:p>
          <a:p>
            <a:pPr marL="0" indent="0">
              <a:buNone/>
            </a:pPr>
            <a:endParaRPr lang="en-IE" sz="1800" dirty="0"/>
          </a:p>
          <a:p>
            <a:pPr marL="0" indent="0">
              <a:buNone/>
            </a:pPr>
            <a:r>
              <a:rPr lang="en-IE" sz="1800" b="1" dirty="0"/>
              <a:t>Digital Logic and Microprocessor </a:t>
            </a:r>
          </a:p>
          <a:p>
            <a:pPr marL="0" indent="0">
              <a:buNone/>
            </a:pPr>
            <a:r>
              <a:rPr lang="en-IE" sz="1800" b="1" dirty="0"/>
              <a:t>Design with Interfacing, </a:t>
            </a:r>
          </a:p>
          <a:p>
            <a:pPr marL="0" indent="0">
              <a:buNone/>
            </a:pPr>
            <a:r>
              <a:rPr lang="en-IE" sz="1800" dirty="0"/>
              <a:t>Enoch Hwang</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060848"/>
            <a:ext cx="1608131"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827" y="2060848"/>
            <a:ext cx="164848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293095"/>
            <a:ext cx="1617190" cy="18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8" y="4293095"/>
            <a:ext cx="1491539" cy="191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descr="Image result for digital logic for computi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96336" y="2060848"/>
            <a:ext cx="1346076" cy="20292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Digital Logic and Microprocessor Design with Interfaci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6336" y="4293095"/>
            <a:ext cx="1381810" cy="1728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641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sz="2200" b="1" dirty="0">
                <a:solidFill>
                  <a:srgbClr val="FFFF00"/>
                </a:solidFill>
              </a:rPr>
              <a:t>Truth Tables</a:t>
            </a:r>
          </a:p>
          <a:p>
            <a:pPr marL="0" indent="0">
              <a:buNone/>
            </a:pPr>
            <a:r>
              <a:rPr lang="en-GB" sz="2000" dirty="0"/>
              <a:t>A truth table is a method of describing a Boolean function. It </a:t>
            </a:r>
            <a:r>
              <a:rPr lang="en-GB" sz="2000" dirty="0">
                <a:solidFill>
                  <a:srgbClr val="FFFF00"/>
                </a:solidFill>
              </a:rPr>
              <a:t>contains a row for every combination of the variables</a:t>
            </a:r>
            <a:r>
              <a:rPr lang="en-GB" sz="2000" dirty="0"/>
              <a:t> involved and </a:t>
            </a:r>
            <a:r>
              <a:rPr lang="en-GB" sz="2000" dirty="0">
                <a:solidFill>
                  <a:srgbClr val="FFFF00"/>
                </a:solidFill>
              </a:rPr>
              <a:t>gives the value of the function</a:t>
            </a:r>
            <a:r>
              <a:rPr lang="en-GB" sz="2000" dirty="0"/>
              <a:t> for each of these possible combinations.</a:t>
            </a:r>
            <a:endParaRPr lang="en-IE" sz="2000" dirty="0"/>
          </a:p>
          <a:p>
            <a:pPr marL="0" indent="0">
              <a:buNone/>
            </a:pPr>
            <a:endParaRPr lang="en-IE"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For the three variable function f(A,B,C) whose truth table appears above there are 2</a:t>
            </a:r>
            <a:r>
              <a:rPr lang="en-GB" sz="2000" baseline="30000" dirty="0"/>
              <a:t>3 </a:t>
            </a:r>
            <a:r>
              <a:rPr lang="en-GB" sz="2000" dirty="0"/>
              <a:t>combinations of the variables and the value of the function for each of these combinations is listed.</a:t>
            </a:r>
            <a:endParaRPr lang="en-IE" sz="2000" dirty="0"/>
          </a:p>
          <a:p>
            <a:pPr marL="0" indent="0">
              <a:buNone/>
            </a:pPr>
            <a:endParaRPr lang="en-IE" dirty="0"/>
          </a:p>
          <a:p>
            <a:pPr marL="0" indent="0">
              <a:buNone/>
            </a:pPr>
            <a:endParaRPr lang="en-IE"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780928"/>
            <a:ext cx="24003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4929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sz="2200" b="1" dirty="0"/>
              <a:t>Truth Tables</a:t>
            </a:r>
          </a:p>
          <a:p>
            <a:pPr marL="0" indent="0">
              <a:buNone/>
            </a:pPr>
            <a:r>
              <a:rPr lang="en-GB" sz="2200" dirty="0"/>
              <a:t>The Boolean function described by the truth table is provided by the logical sum of those combinations for which the function has a value of f=1.</a:t>
            </a:r>
          </a:p>
          <a:p>
            <a:pPr marL="0" indent="0">
              <a:buNone/>
            </a:pPr>
            <a:endParaRPr lang="en-GB" sz="2200" dirty="0"/>
          </a:p>
          <a:p>
            <a:pPr marL="0" indent="0">
              <a:buNone/>
            </a:pPr>
            <a:endParaRPr lang="en-IE" sz="2200" dirty="0"/>
          </a:p>
          <a:p>
            <a:pPr marL="0" indent="0">
              <a:buNone/>
            </a:pPr>
            <a:r>
              <a:rPr lang="en-GB" sz="2200" dirty="0"/>
              <a:t>Each product of the variables (or row in the table) is called a </a:t>
            </a:r>
            <a:r>
              <a:rPr lang="en-GB" sz="2200" b="1" dirty="0" err="1">
                <a:solidFill>
                  <a:srgbClr val="FFFF00"/>
                </a:solidFill>
              </a:rPr>
              <a:t>minterm</a:t>
            </a:r>
            <a:r>
              <a:rPr lang="en-GB" sz="2200" dirty="0">
                <a:solidFill>
                  <a:srgbClr val="FFFF00"/>
                </a:solidFill>
              </a:rPr>
              <a:t> </a:t>
            </a:r>
            <a:r>
              <a:rPr lang="en-GB" sz="2200" dirty="0"/>
              <a:t>and the function tabulated in the truth table can be described as a </a:t>
            </a:r>
            <a:r>
              <a:rPr lang="en-GB" sz="2200" dirty="0">
                <a:solidFill>
                  <a:srgbClr val="FFFF00"/>
                </a:solidFill>
              </a:rPr>
              <a:t>sum of </a:t>
            </a:r>
            <a:r>
              <a:rPr lang="en-GB" sz="2200" dirty="0" err="1">
                <a:solidFill>
                  <a:srgbClr val="FFFF00"/>
                </a:solidFill>
              </a:rPr>
              <a:t>minterms</a:t>
            </a:r>
            <a:r>
              <a:rPr lang="en-GB" sz="2200" dirty="0"/>
              <a:t> so that:-</a:t>
            </a:r>
            <a:endParaRPr lang="en-IE" sz="2200" dirty="0"/>
          </a:p>
          <a:p>
            <a:pPr marL="0" indent="0">
              <a:buNone/>
            </a:pPr>
            <a:r>
              <a:rPr lang="en-GB" sz="2200" dirty="0"/>
              <a:t> </a:t>
            </a:r>
            <a:endParaRPr lang="en-IE" sz="2200" dirty="0"/>
          </a:p>
          <a:p>
            <a:pPr marL="0" indent="0">
              <a:buNone/>
            </a:pPr>
            <a:r>
              <a:rPr lang="en-GB" sz="2200" dirty="0"/>
              <a:t>f = </a:t>
            </a:r>
            <a:r>
              <a:rPr lang="en-GB" sz="2200" dirty="0">
                <a:sym typeface="Symbol"/>
              </a:rPr>
              <a:t></a:t>
            </a:r>
            <a:r>
              <a:rPr lang="en-GB" sz="2200" dirty="0"/>
              <a:t>m</a:t>
            </a:r>
            <a:r>
              <a:rPr lang="en-GB" sz="2200" baseline="-25000" dirty="0"/>
              <a:t>1</a:t>
            </a:r>
            <a:r>
              <a:rPr lang="en-GB" sz="2200" dirty="0"/>
              <a:t>m</a:t>
            </a:r>
            <a:r>
              <a:rPr lang="en-GB" sz="2200" baseline="-25000" dirty="0"/>
              <a:t>2</a:t>
            </a:r>
            <a:r>
              <a:rPr lang="en-GB" sz="2200" dirty="0"/>
              <a:t>m</a:t>
            </a:r>
            <a:r>
              <a:rPr lang="en-GB" sz="2200" baseline="-25000" dirty="0"/>
              <a:t>3</a:t>
            </a:r>
            <a:r>
              <a:rPr lang="en-GB" sz="2200" dirty="0"/>
              <a:t>m</a:t>
            </a:r>
            <a:r>
              <a:rPr lang="en-GB" sz="2200" baseline="-25000" dirty="0"/>
              <a:t>5</a:t>
            </a:r>
            <a:endParaRPr lang="en-IE" sz="2200" dirty="0"/>
          </a:p>
          <a:p>
            <a:pPr marL="0" indent="0">
              <a:buNone/>
            </a:pPr>
            <a:endParaRPr lang="en-IE" dirty="0"/>
          </a:p>
          <a:p>
            <a:pPr marL="0" indent="0">
              <a:buNone/>
            </a:pPr>
            <a:endParaRPr lang="en-IE" dirty="0"/>
          </a:p>
        </p:txBody>
      </p:sp>
      <p:pic>
        <p:nvPicPr>
          <p:cNvPr id="4" name="Picture 3"/>
          <p:cNvPicPr>
            <a:picLocks noChangeAspect="1"/>
          </p:cNvPicPr>
          <p:nvPr/>
        </p:nvPicPr>
        <p:blipFill>
          <a:blip r:embed="rId2"/>
          <a:stretch>
            <a:fillRect/>
          </a:stretch>
        </p:blipFill>
        <p:spPr>
          <a:xfrm>
            <a:off x="1477332" y="2924944"/>
            <a:ext cx="5747241" cy="936104"/>
          </a:xfrm>
          <a:prstGeom prst="rect">
            <a:avLst/>
          </a:prstGeom>
        </p:spPr>
      </p:pic>
      <p:pic>
        <p:nvPicPr>
          <p:cNvPr id="6" name="Picture 2">
            <a:extLst>
              <a:ext uri="{FF2B5EF4-FFF2-40B4-BE49-F238E27FC236}">
                <a16:creationId xmlns:a16="http://schemas.microsoft.com/office/drawing/2014/main" id="{15875806-9F44-440D-B01A-BF498878A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869160"/>
            <a:ext cx="1680220" cy="1806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5386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dirty="0"/>
              <a:t>Sum-of-products</a:t>
            </a:r>
            <a:endParaRPr lang="en-IE" sz="2000" dirty="0"/>
          </a:p>
          <a:p>
            <a:pPr marL="0" indent="0">
              <a:buNone/>
            </a:pPr>
            <a:r>
              <a:rPr lang="en-GB" sz="2200" dirty="0"/>
              <a:t>A Boolean function expressed as a </a:t>
            </a:r>
            <a:r>
              <a:rPr lang="en-GB" sz="2200" b="1" dirty="0"/>
              <a:t>sum of </a:t>
            </a:r>
            <a:r>
              <a:rPr lang="en-GB" sz="2200" b="1" dirty="0" err="1"/>
              <a:t>minterms</a:t>
            </a:r>
            <a:r>
              <a:rPr lang="en-GB" sz="2200" dirty="0"/>
              <a:t> is termed the </a:t>
            </a:r>
            <a:r>
              <a:rPr lang="en-GB" sz="2200" dirty="0">
                <a:solidFill>
                  <a:srgbClr val="FFFF00"/>
                </a:solidFill>
              </a:rPr>
              <a:t>sum-of-products </a:t>
            </a:r>
            <a:r>
              <a:rPr lang="en-GB" sz="2200" dirty="0"/>
              <a:t>form of the function.</a:t>
            </a:r>
          </a:p>
          <a:p>
            <a:pPr marL="0" indent="0">
              <a:buNone/>
            </a:pPr>
            <a:endParaRPr lang="en-GB" sz="2200" dirty="0"/>
          </a:p>
          <a:p>
            <a:pPr marL="0" indent="0">
              <a:buNone/>
            </a:pPr>
            <a:endParaRPr lang="en-GB" sz="2200" dirty="0"/>
          </a:p>
          <a:p>
            <a:pPr marL="0" indent="0">
              <a:buNone/>
            </a:pPr>
            <a:endParaRPr lang="en-GB" sz="2200" dirty="0"/>
          </a:p>
          <a:p>
            <a:pPr marL="0" indent="0">
              <a:buNone/>
            </a:pPr>
            <a:r>
              <a:rPr lang="en-GB" sz="2200" dirty="0"/>
              <a:t>f = </a:t>
            </a:r>
            <a:r>
              <a:rPr lang="en-GB" sz="2200" dirty="0">
                <a:sym typeface="Symbol"/>
              </a:rPr>
              <a:t></a:t>
            </a:r>
            <a:r>
              <a:rPr lang="en-GB" sz="2200" dirty="0"/>
              <a:t>m</a:t>
            </a:r>
            <a:r>
              <a:rPr lang="en-GB" sz="2200" baseline="-25000" dirty="0"/>
              <a:t>1</a:t>
            </a:r>
            <a:r>
              <a:rPr lang="en-GB" sz="2200" dirty="0"/>
              <a:t>m</a:t>
            </a:r>
            <a:r>
              <a:rPr lang="en-GB" sz="2200" baseline="-25000" dirty="0"/>
              <a:t>2</a:t>
            </a:r>
            <a:r>
              <a:rPr lang="en-GB" sz="2200" dirty="0"/>
              <a:t>m</a:t>
            </a:r>
            <a:r>
              <a:rPr lang="en-GB" sz="2200" baseline="-25000" dirty="0"/>
              <a:t>3</a:t>
            </a:r>
            <a:r>
              <a:rPr lang="en-GB" sz="2200" dirty="0"/>
              <a:t>m</a:t>
            </a:r>
            <a:r>
              <a:rPr lang="en-GB" sz="2200" baseline="-25000" dirty="0"/>
              <a:t>5</a:t>
            </a:r>
            <a:endParaRPr lang="en-IE" sz="2200" dirty="0"/>
          </a:p>
          <a:p>
            <a:pPr marL="0" indent="0">
              <a:buNone/>
            </a:pPr>
            <a:r>
              <a:rPr lang="en-GB" sz="2200" dirty="0"/>
              <a:t> </a:t>
            </a:r>
            <a:endParaRPr lang="en-IE" sz="2200" dirty="0"/>
          </a:p>
          <a:p>
            <a:pPr marL="0" indent="0">
              <a:buNone/>
            </a:pPr>
            <a:r>
              <a:rPr lang="en-GB" sz="2200" dirty="0"/>
              <a:t>which we might abbreviate to:-</a:t>
            </a:r>
            <a:endParaRPr lang="en-IE" sz="2200" dirty="0"/>
          </a:p>
          <a:p>
            <a:pPr marL="0" indent="0">
              <a:buNone/>
            </a:pPr>
            <a:r>
              <a:rPr lang="en-GB" sz="2200" dirty="0"/>
              <a:t> </a:t>
            </a:r>
            <a:endParaRPr lang="en-IE" sz="2200" dirty="0"/>
          </a:p>
          <a:p>
            <a:pPr marL="0" indent="0">
              <a:buNone/>
            </a:pPr>
            <a:r>
              <a:rPr lang="en-GB" sz="2200" dirty="0"/>
              <a:t>f = </a:t>
            </a:r>
            <a:r>
              <a:rPr lang="en-GB" sz="2200" dirty="0">
                <a:sym typeface="Symbol"/>
              </a:rPr>
              <a:t></a:t>
            </a:r>
            <a:r>
              <a:rPr lang="en-GB" sz="2200" dirty="0"/>
              <a:t> 1,2,3,5</a:t>
            </a:r>
            <a:endParaRPr lang="en-IE" sz="2200" dirty="0"/>
          </a:p>
          <a:p>
            <a:pPr marL="0" indent="0">
              <a:buNone/>
            </a:pPr>
            <a:endParaRPr lang="en-IE" dirty="0"/>
          </a:p>
          <a:p>
            <a:pPr marL="0" indent="0">
              <a:buNone/>
            </a:pPr>
            <a:endParaRPr lang="en-IE" dirty="0"/>
          </a:p>
          <a:p>
            <a:pPr marL="0" indent="0">
              <a:buNone/>
            </a:pPr>
            <a:endParaRPr lang="en-I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780928"/>
            <a:ext cx="24003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stretch>
            <a:fillRect/>
          </a:stretch>
        </p:blipFill>
        <p:spPr>
          <a:xfrm>
            <a:off x="683568" y="2924944"/>
            <a:ext cx="4420955" cy="720080"/>
          </a:xfrm>
          <a:prstGeom prst="rect">
            <a:avLst/>
          </a:prstGeom>
        </p:spPr>
      </p:pic>
    </p:spTree>
    <p:extLst>
      <p:ext uri="{BB962C8B-B14F-4D97-AF65-F5344CB8AC3E}">
        <p14:creationId xmlns:p14="http://schemas.microsoft.com/office/powerpoint/2010/main" val="2753408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sz="2000" b="1" dirty="0"/>
              <a:t>Truth Tables and Inverse Functions</a:t>
            </a:r>
          </a:p>
          <a:p>
            <a:pPr marL="0" indent="0">
              <a:buNone/>
            </a:pPr>
            <a:r>
              <a:rPr lang="en-GB" sz="2000" dirty="0"/>
              <a:t>The </a:t>
            </a:r>
            <a:r>
              <a:rPr lang="en-GB" sz="2000" b="1" dirty="0">
                <a:solidFill>
                  <a:srgbClr val="FFFF00"/>
                </a:solidFill>
              </a:rPr>
              <a:t>inverse function</a:t>
            </a:r>
            <a:r>
              <a:rPr lang="en-GB" sz="2000" dirty="0">
                <a:solidFill>
                  <a:srgbClr val="FFFF00"/>
                </a:solidFill>
              </a:rPr>
              <a:t> </a:t>
            </a:r>
            <a:r>
              <a:rPr lang="en-GB" sz="2000" dirty="0"/>
              <a:t>is obtained by taking the logical sum of those combinations for which f = 0</a:t>
            </a:r>
            <a:r>
              <a:rPr lang="en-GB" sz="2000"/>
              <a:t>. </a:t>
            </a: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From the truth table we have:-</a:t>
            </a:r>
            <a:endParaRPr lang="en-IE" sz="2000" dirty="0"/>
          </a:p>
          <a:p>
            <a:pPr marL="0" indent="0">
              <a:buNone/>
            </a:pPr>
            <a:endParaRPr lang="en-IE" sz="2000" dirty="0"/>
          </a:p>
          <a:p>
            <a:pPr marL="0" indent="0">
              <a:buNone/>
            </a:pPr>
            <a:endParaRPr lang="en-IE" dirty="0"/>
          </a:p>
          <a:p>
            <a:pPr marL="0" indent="0">
              <a:buNone/>
            </a:pPr>
            <a:endParaRPr lang="en-IE" dirty="0"/>
          </a:p>
          <a:p>
            <a:pPr marL="0" indent="0">
              <a:buNone/>
            </a:pPr>
            <a:endParaRPr lang="en-IE"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636912"/>
            <a:ext cx="24003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1846125" y="5711819"/>
            <a:ext cx="6130607" cy="885533"/>
          </a:xfrm>
          <a:prstGeom prst="rect">
            <a:avLst/>
          </a:prstGeom>
        </p:spPr>
      </p:pic>
    </p:spTree>
    <p:extLst>
      <p:ext uri="{BB962C8B-B14F-4D97-AF65-F5344CB8AC3E}">
        <p14:creationId xmlns:p14="http://schemas.microsoft.com/office/powerpoint/2010/main" val="2522447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dirty="0">
                <a:solidFill>
                  <a:srgbClr val="FFFF00"/>
                </a:solidFill>
              </a:rPr>
              <a:t>Principle of Duality</a:t>
            </a:r>
            <a:endParaRPr lang="en-IE" sz="2000" dirty="0">
              <a:solidFill>
                <a:srgbClr val="FFFF00"/>
              </a:solidFill>
            </a:endParaRPr>
          </a:p>
          <a:p>
            <a:pPr marL="0" indent="0">
              <a:buNone/>
            </a:pPr>
            <a:r>
              <a:rPr lang="en-GB" sz="2000" dirty="0"/>
              <a:t>We can obtain an alternative expression </a:t>
            </a:r>
            <a:r>
              <a:rPr lang="en-GB" sz="2000"/>
              <a:t>for the function of f by using </a:t>
            </a:r>
            <a:r>
              <a:rPr lang="en-GB" sz="2000" dirty="0"/>
              <a:t>the principle of duality:-</a:t>
            </a:r>
          </a:p>
          <a:p>
            <a:pPr marL="0" indent="0">
              <a:buNone/>
            </a:pPr>
            <a:r>
              <a:rPr lang="en-GB" sz="2000" dirty="0"/>
              <a:t>Original expression for f from truth table</a:t>
            </a:r>
          </a:p>
          <a:p>
            <a:pPr marL="0" indent="0">
              <a:buNone/>
            </a:pPr>
            <a:endParaRPr lang="en-IE" sz="2000" dirty="0"/>
          </a:p>
          <a:p>
            <a:pPr marL="0" indent="0">
              <a:buNone/>
            </a:pPr>
            <a:r>
              <a:rPr lang="en-GB" sz="2000" dirty="0"/>
              <a:t> </a:t>
            </a:r>
            <a:endParaRPr lang="en-IE" sz="2000" dirty="0"/>
          </a:p>
          <a:p>
            <a:pPr marL="0" indent="0">
              <a:buNone/>
            </a:pPr>
            <a:r>
              <a:rPr lang="en-GB" sz="2000" dirty="0"/>
              <a:t>Original expression for </a:t>
            </a:r>
            <a:r>
              <a:rPr lang="en-GB" sz="2000" dirty="0">
                <a:solidFill>
                  <a:srgbClr val="FFFF00"/>
                </a:solidFill>
              </a:rPr>
              <a:t>inverse function f</a:t>
            </a:r>
            <a:r>
              <a:rPr lang="en-GB" sz="2000" dirty="0"/>
              <a:t> from truth table:-</a:t>
            </a:r>
          </a:p>
          <a:p>
            <a:pPr marL="0" indent="0">
              <a:buNone/>
            </a:pPr>
            <a:endParaRPr lang="en-IE" sz="2000" dirty="0"/>
          </a:p>
          <a:p>
            <a:pPr marL="0" indent="0">
              <a:buNone/>
            </a:pPr>
            <a:endParaRPr lang="en-IE" sz="2000" dirty="0"/>
          </a:p>
          <a:p>
            <a:pPr marL="0" indent="0">
              <a:buNone/>
            </a:pPr>
            <a:r>
              <a:rPr lang="en-GB" sz="2000" dirty="0">
                <a:solidFill>
                  <a:srgbClr val="FFFF00"/>
                </a:solidFill>
              </a:rPr>
              <a:t>Alternative expression </a:t>
            </a:r>
            <a:r>
              <a:rPr lang="en-GB" sz="2000">
                <a:solidFill>
                  <a:srgbClr val="FFFF00"/>
                </a:solidFill>
              </a:rPr>
              <a:t>for the original function f above, by getting the dual of the inverse function and then inverting the variables.</a:t>
            </a:r>
            <a:endParaRPr lang="en-IE" dirty="0"/>
          </a:p>
          <a:p>
            <a:pPr marL="0" indent="0">
              <a:buNone/>
            </a:pPr>
            <a:endParaRPr lang="en-IE" dirty="0"/>
          </a:p>
          <a:p>
            <a:pPr marL="0" indent="0">
              <a:buNone/>
            </a:pPr>
            <a:endParaRPr lang="en-IE" dirty="0"/>
          </a:p>
        </p:txBody>
      </p:sp>
      <p:pic>
        <p:nvPicPr>
          <p:cNvPr id="8" name="Picture 7"/>
          <p:cNvPicPr>
            <a:picLocks noChangeAspect="1"/>
          </p:cNvPicPr>
          <p:nvPr/>
        </p:nvPicPr>
        <p:blipFill>
          <a:blip r:embed="rId2"/>
          <a:stretch>
            <a:fillRect/>
          </a:stretch>
        </p:blipFill>
        <p:spPr>
          <a:xfrm>
            <a:off x="1187624" y="3049687"/>
            <a:ext cx="4420955" cy="720080"/>
          </a:xfrm>
          <a:prstGeom prst="rect">
            <a:avLst/>
          </a:prstGeom>
        </p:spPr>
      </p:pic>
      <p:pic>
        <p:nvPicPr>
          <p:cNvPr id="5" name="Picture 4"/>
          <p:cNvPicPr>
            <a:picLocks noChangeAspect="1"/>
          </p:cNvPicPr>
          <p:nvPr/>
        </p:nvPicPr>
        <p:blipFill>
          <a:blip r:embed="rId3"/>
          <a:stretch>
            <a:fillRect/>
          </a:stretch>
        </p:blipFill>
        <p:spPr>
          <a:xfrm>
            <a:off x="1186195" y="4221088"/>
            <a:ext cx="4422384" cy="638789"/>
          </a:xfrm>
          <a:prstGeom prst="rect">
            <a:avLst/>
          </a:prstGeom>
        </p:spPr>
      </p:pic>
      <p:pic>
        <p:nvPicPr>
          <p:cNvPr id="6" name="Picture 5"/>
          <p:cNvPicPr>
            <a:picLocks noChangeAspect="1"/>
          </p:cNvPicPr>
          <p:nvPr/>
        </p:nvPicPr>
        <p:blipFill>
          <a:blip r:embed="rId4"/>
          <a:stretch>
            <a:fillRect/>
          </a:stretch>
        </p:blipFill>
        <p:spPr>
          <a:xfrm>
            <a:off x="1186195" y="5632734"/>
            <a:ext cx="7534596" cy="757919"/>
          </a:xfrm>
          <a:prstGeom prst="rect">
            <a:avLst/>
          </a:prstGeom>
        </p:spPr>
      </p:pic>
    </p:spTree>
    <p:extLst>
      <p:ext uri="{BB962C8B-B14F-4D97-AF65-F5344CB8AC3E}">
        <p14:creationId xmlns:p14="http://schemas.microsoft.com/office/powerpoint/2010/main" val="3194134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6059016" cy="4997151"/>
          </a:xfrm>
        </p:spPr>
        <p:txBody>
          <a:bodyPr>
            <a:normAutofit fontScale="85000" lnSpcReduction="20000"/>
          </a:bodyPr>
          <a:lstStyle/>
          <a:p>
            <a:pPr marL="0" indent="0">
              <a:buNone/>
            </a:pPr>
            <a:endParaRPr lang="en-GB" dirty="0"/>
          </a:p>
          <a:p>
            <a:pPr marL="0" indent="0">
              <a:buNone/>
            </a:pPr>
            <a:endParaRPr lang="en-GB" dirty="0"/>
          </a:p>
          <a:p>
            <a:pPr marL="0" indent="0">
              <a:buNone/>
            </a:pPr>
            <a:r>
              <a:rPr lang="en-GB" dirty="0"/>
              <a:t>Each term in this equation is called a </a:t>
            </a:r>
            <a:r>
              <a:rPr lang="en-GB" b="1" dirty="0" err="1">
                <a:solidFill>
                  <a:srgbClr val="FFFF00"/>
                </a:solidFill>
              </a:rPr>
              <a:t>maxterm</a:t>
            </a:r>
            <a:r>
              <a:rPr lang="en-GB" dirty="0">
                <a:solidFill>
                  <a:srgbClr val="FFFF00"/>
                </a:solidFill>
              </a:rPr>
              <a:t> </a:t>
            </a:r>
            <a:r>
              <a:rPr lang="en-GB" dirty="0"/>
              <a:t>and the Boolean function is expressed as a </a:t>
            </a:r>
            <a:r>
              <a:rPr lang="en-GB" dirty="0">
                <a:solidFill>
                  <a:srgbClr val="FFFF00"/>
                </a:solidFill>
              </a:rPr>
              <a:t>product of </a:t>
            </a:r>
            <a:r>
              <a:rPr lang="en-GB" dirty="0" err="1">
                <a:solidFill>
                  <a:srgbClr val="FFFF00"/>
                </a:solidFill>
              </a:rPr>
              <a:t>maxterms</a:t>
            </a:r>
            <a:r>
              <a:rPr lang="en-GB" dirty="0">
                <a:solidFill>
                  <a:srgbClr val="FFFF00"/>
                </a:solidFill>
              </a:rPr>
              <a:t> by choosing </a:t>
            </a:r>
            <a:r>
              <a:rPr lang="en-GB" dirty="0" err="1">
                <a:solidFill>
                  <a:srgbClr val="FFFF00"/>
                </a:solidFill>
              </a:rPr>
              <a:t>maxterms</a:t>
            </a:r>
            <a:r>
              <a:rPr lang="en-GB" dirty="0">
                <a:solidFill>
                  <a:srgbClr val="FFFF00"/>
                </a:solidFill>
              </a:rPr>
              <a:t> associated with rows where the function value is 0.</a:t>
            </a:r>
          </a:p>
          <a:p>
            <a:pPr marL="0" indent="0">
              <a:buNone/>
            </a:pPr>
            <a:endParaRPr lang="en-GB" dirty="0"/>
          </a:p>
          <a:p>
            <a:pPr marL="0" indent="0">
              <a:buNone/>
            </a:pPr>
            <a:r>
              <a:rPr lang="en-GB" dirty="0"/>
              <a:t>The resulting expression is called the </a:t>
            </a:r>
            <a:r>
              <a:rPr lang="en-GB" b="1" dirty="0">
                <a:solidFill>
                  <a:srgbClr val="FFFF00"/>
                </a:solidFill>
              </a:rPr>
              <a:t>product-of-sums</a:t>
            </a:r>
            <a:r>
              <a:rPr lang="en-GB" dirty="0"/>
              <a:t> and may be written as:-</a:t>
            </a:r>
            <a:endParaRPr lang="en-IE" dirty="0"/>
          </a:p>
          <a:p>
            <a:pPr marL="0" indent="0">
              <a:buNone/>
            </a:pPr>
            <a:r>
              <a:rPr lang="en-GB" dirty="0"/>
              <a:t>	f = </a:t>
            </a:r>
            <a:r>
              <a:rPr lang="en-GB" dirty="0">
                <a:sym typeface="Symbol"/>
              </a:rPr>
              <a:t></a:t>
            </a:r>
            <a:r>
              <a:rPr lang="en-GB" dirty="0"/>
              <a:t> M</a:t>
            </a:r>
            <a:r>
              <a:rPr lang="en-GB" baseline="-25000" dirty="0"/>
              <a:t>0</a:t>
            </a:r>
            <a:r>
              <a:rPr lang="en-GB" dirty="0"/>
              <a:t>M</a:t>
            </a:r>
            <a:r>
              <a:rPr lang="en-GB" baseline="-25000" dirty="0"/>
              <a:t>4</a:t>
            </a:r>
            <a:r>
              <a:rPr lang="en-GB" dirty="0"/>
              <a:t>M</a:t>
            </a:r>
            <a:r>
              <a:rPr lang="en-GB" baseline="-25000" dirty="0"/>
              <a:t>6</a:t>
            </a:r>
            <a:r>
              <a:rPr lang="en-GB" dirty="0"/>
              <a:t>M</a:t>
            </a:r>
            <a:r>
              <a:rPr lang="en-GB" baseline="-25000" dirty="0"/>
              <a:t>7</a:t>
            </a:r>
            <a:endParaRPr lang="en-IE" dirty="0"/>
          </a:p>
          <a:p>
            <a:pPr marL="0" indent="0">
              <a:buNone/>
            </a:pPr>
            <a:r>
              <a:rPr lang="en-GB" dirty="0"/>
              <a:t>or abbreviated as</a:t>
            </a:r>
            <a:endParaRPr lang="en-IE" dirty="0"/>
          </a:p>
          <a:p>
            <a:pPr marL="0" indent="0">
              <a:buNone/>
            </a:pPr>
            <a:r>
              <a:rPr lang="en-GB" dirty="0"/>
              <a:t>	f = </a:t>
            </a:r>
            <a:r>
              <a:rPr lang="en-GB" dirty="0">
                <a:sym typeface="Symbol"/>
              </a:rPr>
              <a:t></a:t>
            </a:r>
            <a:r>
              <a:rPr lang="en-GB" dirty="0"/>
              <a:t> 0,4,6,7</a:t>
            </a:r>
            <a:endParaRPr lang="en-IE" dirty="0"/>
          </a:p>
          <a:p>
            <a:pPr marL="0" indent="0">
              <a:buNone/>
            </a:pPr>
            <a:endParaRPr lang="en-IE" dirty="0"/>
          </a:p>
          <a:p>
            <a:pPr marL="0" indent="0">
              <a:buNone/>
            </a:pPr>
            <a:endParaRPr lang="en-IE" dirty="0"/>
          </a:p>
          <a:p>
            <a:pPr marL="0" indent="0">
              <a:buNone/>
            </a:pPr>
            <a:endParaRPr lang="en-IE" dirty="0"/>
          </a:p>
        </p:txBody>
      </p:sp>
      <p:pic>
        <p:nvPicPr>
          <p:cNvPr id="1038" name="Picture 14" descr="C:\Users\dkelly\Desktop\maxter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492896"/>
            <a:ext cx="2495550" cy="3800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83568" y="1576307"/>
            <a:ext cx="7534596" cy="757919"/>
          </a:xfrm>
          <a:prstGeom prst="rect">
            <a:avLst/>
          </a:prstGeom>
        </p:spPr>
      </p:pic>
    </p:spTree>
    <p:extLst>
      <p:ext uri="{BB962C8B-B14F-4D97-AF65-F5344CB8AC3E}">
        <p14:creationId xmlns:p14="http://schemas.microsoft.com/office/powerpoint/2010/main" val="2643873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fontScale="77500" lnSpcReduction="20000"/>
          </a:bodyPr>
          <a:lstStyle/>
          <a:p>
            <a:pPr marL="0" indent="0">
              <a:buNone/>
            </a:pPr>
            <a:endParaRPr lang="en-GB" dirty="0"/>
          </a:p>
          <a:p>
            <a:pPr marL="0" indent="0">
              <a:buNone/>
            </a:pPr>
            <a:r>
              <a:rPr lang="en-IE">
                <a:solidFill>
                  <a:srgbClr val="FFFF00"/>
                </a:solidFill>
              </a:rPr>
              <a:t>Every Boolean function can be expressed as a product of sums or as a sum of products of its input variables. i.e. in TWO LEVEL GATE FORM.</a:t>
            </a:r>
          </a:p>
          <a:p>
            <a:pPr marL="0" indent="0">
              <a:buNone/>
            </a:pPr>
            <a:endParaRPr lang="en-IE"/>
          </a:p>
          <a:p>
            <a:pPr marL="0" indent="0">
              <a:buNone/>
            </a:pPr>
            <a:r>
              <a:rPr lang="en-IE"/>
              <a:t>A </a:t>
            </a:r>
            <a:r>
              <a:rPr lang="en-IE">
                <a:solidFill>
                  <a:srgbClr val="FFFF00"/>
                </a:solidFill>
              </a:rPr>
              <a:t>minterm </a:t>
            </a:r>
            <a:r>
              <a:rPr lang="en-IE"/>
              <a:t>is a product combination “.” of the direct or complemented values of the input variables. A minterm has the property that it is equal to 1 on exactly one row of the truth table. </a:t>
            </a:r>
          </a:p>
          <a:p>
            <a:pPr marL="0" indent="0">
              <a:buNone/>
            </a:pPr>
            <a:endParaRPr lang="en-IE"/>
          </a:p>
          <a:p>
            <a:pPr marL="0" indent="0">
              <a:buNone/>
            </a:pPr>
            <a:r>
              <a:rPr lang="en-IE"/>
              <a:t>A </a:t>
            </a:r>
            <a:r>
              <a:rPr lang="en-IE" dirty="0" err="1">
                <a:solidFill>
                  <a:srgbClr val="FFFF00"/>
                </a:solidFill>
              </a:rPr>
              <a:t>maxterm</a:t>
            </a:r>
            <a:r>
              <a:rPr lang="en-IE" dirty="0">
                <a:solidFill>
                  <a:srgbClr val="FFFF00"/>
                </a:solidFill>
              </a:rPr>
              <a:t> </a:t>
            </a:r>
            <a:r>
              <a:rPr lang="en-IE" dirty="0"/>
              <a:t>is a sum combination “+” of </a:t>
            </a:r>
            <a:r>
              <a:rPr lang="en-IE"/>
              <a:t>the direct or complemented values </a:t>
            </a:r>
            <a:r>
              <a:rPr lang="en-IE" dirty="0"/>
              <a:t>of the input </a:t>
            </a:r>
            <a:r>
              <a:rPr lang="en-IE"/>
              <a:t>variables. A maxterm has the property that it is equal to 0 on exactly one row of the truth table. </a:t>
            </a:r>
            <a:endParaRPr lang="en-IE" dirty="0"/>
          </a:p>
          <a:p>
            <a:pPr marL="0" indent="0">
              <a:buNone/>
            </a:pPr>
            <a:endParaRPr lang="en-IE" dirty="0"/>
          </a:p>
          <a:p>
            <a:pPr marL="0" indent="0">
              <a:buNone/>
            </a:pPr>
            <a:endParaRPr lang="en-IE" dirty="0"/>
          </a:p>
          <a:p>
            <a:pPr marL="0" indent="0">
              <a:buNone/>
            </a:pPr>
            <a:endParaRPr lang="en-IE" dirty="0"/>
          </a:p>
        </p:txBody>
      </p:sp>
    </p:spTree>
    <p:extLst>
      <p:ext uri="{BB962C8B-B14F-4D97-AF65-F5344CB8AC3E}">
        <p14:creationId xmlns:p14="http://schemas.microsoft.com/office/powerpoint/2010/main" val="1945590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fontScale="92500" lnSpcReduction="10000"/>
          </a:bodyPr>
          <a:lstStyle/>
          <a:p>
            <a:pPr marL="0" indent="0">
              <a:buNone/>
            </a:pPr>
            <a:endParaRPr lang="en-GB" dirty="0"/>
          </a:p>
          <a:p>
            <a:pPr marL="0" indent="0">
              <a:buNone/>
            </a:pPr>
            <a:r>
              <a:rPr lang="en-GB" dirty="0"/>
              <a:t>A truth table provides a simple way of understanding the operation of a function, however, </a:t>
            </a:r>
            <a:r>
              <a:rPr lang="en-GB" dirty="0">
                <a:solidFill>
                  <a:srgbClr val="FFFF00"/>
                </a:solidFill>
              </a:rPr>
              <a:t>truth tables are of limited use for representing more complex Boolean functions </a:t>
            </a:r>
            <a:r>
              <a:rPr lang="en-GB" dirty="0"/>
              <a:t>as the number of rows in the table for an n-variable function is 2</a:t>
            </a:r>
            <a:r>
              <a:rPr lang="en-GB" baseline="30000" dirty="0"/>
              <a:t>n</a:t>
            </a:r>
            <a:r>
              <a:rPr lang="en-GB" dirty="0"/>
              <a:t>. </a:t>
            </a:r>
          </a:p>
          <a:p>
            <a:pPr marL="0" indent="0">
              <a:buNone/>
            </a:pPr>
            <a:endParaRPr lang="en-GB" dirty="0"/>
          </a:p>
          <a:p>
            <a:pPr marL="0" indent="0">
              <a:buNone/>
            </a:pPr>
            <a:r>
              <a:rPr lang="en-GB" dirty="0"/>
              <a:t>As n gets larger, the construction of the table becomes tedious, time consuming and is prone to error.</a:t>
            </a:r>
            <a:endParaRPr lang="en-IE" dirty="0"/>
          </a:p>
          <a:p>
            <a:pPr marL="0" indent="0">
              <a:buNone/>
            </a:pPr>
            <a:endParaRPr lang="en-IE" dirty="0"/>
          </a:p>
          <a:p>
            <a:pPr marL="0" indent="0">
              <a:buNone/>
            </a:pPr>
            <a:endParaRPr lang="en-IE" dirty="0"/>
          </a:p>
        </p:txBody>
      </p:sp>
    </p:spTree>
    <p:extLst>
      <p:ext uri="{BB962C8B-B14F-4D97-AF65-F5344CB8AC3E}">
        <p14:creationId xmlns:p14="http://schemas.microsoft.com/office/powerpoint/2010/main" val="10541920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lnSpcReduction="10000"/>
          </a:bodyPr>
          <a:lstStyle/>
          <a:p>
            <a:pPr marL="0" indent="0">
              <a:buNone/>
            </a:pPr>
            <a:endParaRPr lang="en-GB" dirty="0"/>
          </a:p>
          <a:p>
            <a:pPr marL="0" indent="0">
              <a:buNone/>
            </a:pPr>
            <a:r>
              <a:rPr lang="en-GB" b="1" dirty="0">
                <a:solidFill>
                  <a:srgbClr val="FFFF00"/>
                </a:solidFill>
              </a:rPr>
              <a:t>Boolean Theorems</a:t>
            </a:r>
            <a:endParaRPr lang="en-IE" dirty="0">
              <a:solidFill>
                <a:srgbClr val="FFFF00"/>
              </a:solidFill>
            </a:endParaRPr>
          </a:p>
          <a:p>
            <a:pPr marL="0" indent="0">
              <a:buNone/>
            </a:pPr>
            <a:r>
              <a:rPr lang="en-GB" dirty="0"/>
              <a:t>Sometimes it is </a:t>
            </a:r>
            <a:r>
              <a:rPr lang="en-GB" dirty="0">
                <a:solidFill>
                  <a:srgbClr val="FFFF00"/>
                </a:solidFill>
              </a:rPr>
              <a:t>easier to use algebraic methods </a:t>
            </a:r>
            <a:r>
              <a:rPr lang="en-GB" dirty="0"/>
              <a:t>to manipulate function expressions.</a:t>
            </a:r>
          </a:p>
          <a:p>
            <a:pPr marL="0" indent="0">
              <a:buNone/>
            </a:pPr>
            <a:endParaRPr lang="en-GB" dirty="0"/>
          </a:p>
          <a:p>
            <a:pPr marL="0" indent="0">
              <a:buNone/>
            </a:pPr>
            <a:r>
              <a:rPr lang="en-GB" dirty="0"/>
              <a:t>The following theorems, which are </a:t>
            </a:r>
            <a:r>
              <a:rPr lang="en-GB"/>
              <a:t>easily proven with truth tables </a:t>
            </a:r>
            <a:r>
              <a:rPr lang="en-GB" dirty="0"/>
              <a:t>using perfect </a:t>
            </a:r>
            <a:r>
              <a:rPr lang="en-GB"/>
              <a:t>induction (proof by exhaustion) are </a:t>
            </a:r>
            <a:r>
              <a:rPr lang="en-GB" dirty="0"/>
              <a:t>useful for algebraic manipulation and reduction of Boolean expressions.</a:t>
            </a:r>
            <a:endParaRPr lang="en-IE" dirty="0"/>
          </a:p>
          <a:p>
            <a:pPr marL="0" indent="0">
              <a:buNone/>
            </a:pPr>
            <a:endParaRPr lang="en-IE" dirty="0"/>
          </a:p>
          <a:p>
            <a:pPr marL="0" indent="0">
              <a:buNone/>
            </a:pPr>
            <a:endParaRPr lang="en-IE" dirty="0"/>
          </a:p>
        </p:txBody>
      </p:sp>
    </p:spTree>
    <p:extLst>
      <p:ext uri="{BB962C8B-B14F-4D97-AF65-F5344CB8AC3E}">
        <p14:creationId xmlns:p14="http://schemas.microsoft.com/office/powerpoint/2010/main" val="199421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endParaRPr lang="en-GB" dirty="0"/>
          </a:p>
          <a:p>
            <a:pPr marL="0" indent="0">
              <a:buNone/>
            </a:pPr>
            <a:endParaRPr lang="en-IE" dirty="0"/>
          </a:p>
          <a:p>
            <a:pPr marL="0" indent="0">
              <a:buNone/>
            </a:pPr>
            <a:endParaRPr lang="en-IE"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62150"/>
            <a:ext cx="6266737" cy="3915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80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IE" b="1" dirty="0"/>
              <a:t>Where did Digital </a:t>
            </a:r>
            <a:r>
              <a:rPr lang="en-IE" b="1"/>
              <a:t>Logic Circuits come </a:t>
            </a:r>
            <a:r>
              <a:rPr lang="en-IE" b="1" dirty="0"/>
              <a:t>from?</a:t>
            </a:r>
          </a:p>
          <a:p>
            <a:pPr marL="0" indent="0">
              <a:buNone/>
            </a:pPr>
            <a:r>
              <a:rPr lang="en-IE" sz="2800" b="1"/>
              <a:t>Let’s look at 3 important developments in time</a:t>
            </a:r>
          </a:p>
          <a:p>
            <a:pPr marL="0" indent="0">
              <a:buNone/>
            </a:pPr>
            <a:endParaRPr lang="en-IE" sz="2800" b="1" dirty="0"/>
          </a:p>
          <a:p>
            <a:pPr marL="0" indent="0">
              <a:buNone/>
            </a:pPr>
            <a:r>
              <a:rPr lang="en-IE" sz="2800">
                <a:solidFill>
                  <a:srgbClr val="FFFF00"/>
                </a:solidFill>
              </a:rPr>
              <a:t>Boolean Algebra (1847)</a:t>
            </a:r>
            <a:endParaRPr lang="en-IE" sz="2800" dirty="0">
              <a:solidFill>
                <a:srgbClr val="FFFF00"/>
              </a:solidFill>
            </a:endParaRPr>
          </a:p>
          <a:p>
            <a:pPr marL="0" indent="0">
              <a:buNone/>
            </a:pPr>
            <a:endParaRPr lang="en-IE" sz="2800" dirty="0"/>
          </a:p>
          <a:p>
            <a:pPr marL="0" indent="0">
              <a:buNone/>
            </a:pPr>
            <a:r>
              <a:rPr lang="en-IE" sz="2800">
                <a:solidFill>
                  <a:srgbClr val="FFFF00"/>
                </a:solidFill>
              </a:rPr>
              <a:t>Switching Theory (1938)</a:t>
            </a:r>
            <a:endParaRPr lang="en-IE" sz="2800" dirty="0">
              <a:solidFill>
                <a:srgbClr val="FFFF00"/>
              </a:solidFill>
            </a:endParaRPr>
          </a:p>
          <a:p>
            <a:pPr marL="0" indent="0">
              <a:buNone/>
            </a:pPr>
            <a:endParaRPr lang="en-IE" sz="2800" dirty="0"/>
          </a:p>
          <a:p>
            <a:pPr marL="0" indent="0">
              <a:buNone/>
            </a:pPr>
            <a:r>
              <a:rPr lang="en-IE" sz="2800">
                <a:solidFill>
                  <a:srgbClr val="FFFF00"/>
                </a:solidFill>
              </a:rPr>
              <a:t>The Transistor (1947)</a:t>
            </a:r>
            <a:endParaRPr lang="en-IE" sz="2800" dirty="0">
              <a:solidFill>
                <a:srgbClr val="FFFF00"/>
              </a:solidFill>
            </a:endParaRPr>
          </a:p>
        </p:txBody>
      </p:sp>
    </p:spTree>
    <p:extLst>
      <p:ext uri="{BB962C8B-B14F-4D97-AF65-F5344CB8AC3E}">
        <p14:creationId xmlns:p14="http://schemas.microsoft.com/office/powerpoint/2010/main" val="1967145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endParaRPr lang="en-GB" dirty="0"/>
          </a:p>
          <a:p>
            <a:pPr marL="0" indent="0">
              <a:buNone/>
            </a:pPr>
            <a:endParaRPr lang="en-IE" dirty="0"/>
          </a:p>
          <a:p>
            <a:pPr marL="0" indent="0">
              <a:buNone/>
            </a:pPr>
            <a:endParaRPr lang="en-IE" dirty="0"/>
          </a:p>
        </p:txBody>
      </p:sp>
      <p:pic>
        <p:nvPicPr>
          <p:cNvPr id="5" name="Picture 4"/>
          <p:cNvPicPr>
            <a:picLocks noChangeAspect="1"/>
          </p:cNvPicPr>
          <p:nvPr/>
        </p:nvPicPr>
        <p:blipFill>
          <a:blip r:embed="rId2"/>
          <a:stretch>
            <a:fillRect/>
          </a:stretch>
        </p:blipFill>
        <p:spPr>
          <a:xfrm>
            <a:off x="3067238" y="1309952"/>
            <a:ext cx="3953034" cy="5566772"/>
          </a:xfrm>
          <a:prstGeom prst="rect">
            <a:avLst/>
          </a:prstGeom>
        </p:spPr>
      </p:pic>
    </p:spTree>
    <p:extLst>
      <p:ext uri="{BB962C8B-B14F-4D97-AF65-F5344CB8AC3E}">
        <p14:creationId xmlns:p14="http://schemas.microsoft.com/office/powerpoint/2010/main" val="1090978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sz="2000" b="1">
                <a:solidFill>
                  <a:srgbClr val="FFFF00"/>
                </a:solidFill>
              </a:rPr>
              <a:t>Simplification </a:t>
            </a:r>
            <a:r>
              <a:rPr lang="en-GB" sz="2000" b="1" dirty="0">
                <a:solidFill>
                  <a:srgbClr val="FFFF00"/>
                </a:solidFill>
              </a:rPr>
              <a:t>of Expressions</a:t>
            </a:r>
            <a:endParaRPr lang="en-IE" sz="2000" dirty="0">
              <a:solidFill>
                <a:srgbClr val="FFFF00"/>
              </a:solidFill>
            </a:endParaRPr>
          </a:p>
          <a:p>
            <a:pPr marL="0" indent="0">
              <a:buNone/>
            </a:pPr>
            <a:r>
              <a:rPr lang="en-GB" sz="2000"/>
              <a:t>Exercise - Simplify </a:t>
            </a:r>
            <a:r>
              <a:rPr lang="en-GB" sz="2000" dirty="0"/>
              <a:t>the following expression:-</a:t>
            </a:r>
            <a:endParaRPr lang="en-IE"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a:p>
          <a:p>
            <a:pPr marL="0" indent="0">
              <a:buNone/>
            </a:pPr>
            <a:endParaRPr lang="en-GB" sz="2000"/>
          </a:p>
          <a:p>
            <a:pPr marL="0" indent="0">
              <a:buNone/>
            </a:pPr>
            <a:endParaRPr lang="en-GB" sz="2000"/>
          </a:p>
          <a:p>
            <a:pPr marL="0" indent="0">
              <a:buNone/>
            </a:pPr>
            <a:r>
              <a:rPr lang="en-GB" sz="2000"/>
              <a:t>In </a:t>
            </a:r>
            <a:r>
              <a:rPr lang="en-GB" sz="2000" dirty="0"/>
              <a:t>terms of circuit complexity, we have reduced the implementation from 7 logic gates/operators to just 1 AND operation using Boolean Algebra.</a:t>
            </a:r>
            <a:endParaRPr lang="en-IE" sz="2000" dirty="0"/>
          </a:p>
          <a:p>
            <a:pPr marL="0" indent="0">
              <a:buNone/>
            </a:pPr>
            <a:endParaRPr lang="en-IE" dirty="0"/>
          </a:p>
          <a:p>
            <a:pPr marL="0" indent="0">
              <a:buNone/>
            </a:pPr>
            <a:endParaRPr lang="en-IE" dirty="0"/>
          </a:p>
        </p:txBody>
      </p:sp>
      <p:pic>
        <p:nvPicPr>
          <p:cNvPr id="4" name="Picture 3"/>
          <p:cNvPicPr>
            <a:picLocks noChangeAspect="1"/>
          </p:cNvPicPr>
          <p:nvPr/>
        </p:nvPicPr>
        <p:blipFill>
          <a:blip r:embed="rId2"/>
          <a:stretch>
            <a:fillRect/>
          </a:stretch>
        </p:blipFill>
        <p:spPr>
          <a:xfrm>
            <a:off x="1547664" y="2420888"/>
            <a:ext cx="5099821" cy="3168071"/>
          </a:xfrm>
          <a:prstGeom prst="rect">
            <a:avLst/>
          </a:prstGeom>
        </p:spPr>
      </p:pic>
    </p:spTree>
    <p:extLst>
      <p:ext uri="{BB962C8B-B14F-4D97-AF65-F5344CB8AC3E}">
        <p14:creationId xmlns:p14="http://schemas.microsoft.com/office/powerpoint/2010/main" val="305265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lnSpcReduction="10000"/>
          </a:bodyPr>
          <a:lstStyle/>
          <a:p>
            <a:pPr marL="0" indent="0">
              <a:buNone/>
            </a:pPr>
            <a:r>
              <a:rPr lang="en-GB" b="1" dirty="0"/>
              <a:t>Boolean Algebra 1847</a:t>
            </a:r>
            <a:endParaRPr lang="en-IE" b="1" dirty="0"/>
          </a:p>
          <a:p>
            <a:pPr marL="0" indent="0">
              <a:buNone/>
            </a:pPr>
            <a:r>
              <a:rPr lang="en-GB" sz="1800" dirty="0"/>
              <a:t> </a:t>
            </a:r>
            <a:endParaRPr lang="en-IE" sz="1800" dirty="0"/>
          </a:p>
          <a:p>
            <a:pPr marL="0" indent="0">
              <a:buNone/>
            </a:pPr>
            <a:endParaRPr lang="en-GB" sz="2000" dirty="0"/>
          </a:p>
          <a:p>
            <a:pPr marL="0" indent="0">
              <a:buNone/>
            </a:pPr>
            <a:r>
              <a:rPr lang="en-GB" sz="2000" dirty="0"/>
              <a:t>Boolean Algebra is named after the University College Cork mathematician </a:t>
            </a:r>
            <a:r>
              <a:rPr lang="en-GB" sz="2000" b="1" dirty="0">
                <a:solidFill>
                  <a:srgbClr val="FFFF00"/>
                </a:solidFill>
              </a:rPr>
              <a:t>George Boole</a:t>
            </a:r>
            <a:r>
              <a:rPr lang="en-GB" sz="2000" dirty="0">
                <a:solidFill>
                  <a:srgbClr val="FFFF00"/>
                </a:solidFill>
              </a:rPr>
              <a:t> </a:t>
            </a:r>
            <a:r>
              <a:rPr lang="en-GB" sz="2000" dirty="0"/>
              <a:t>who published his work on logic initially in </a:t>
            </a:r>
            <a:r>
              <a:rPr lang="en-GB" sz="2000" b="1" dirty="0">
                <a:solidFill>
                  <a:srgbClr val="FFFF00"/>
                </a:solidFill>
              </a:rPr>
              <a:t>1847</a:t>
            </a:r>
            <a:r>
              <a:rPr lang="en-GB" sz="2000" dirty="0">
                <a:solidFill>
                  <a:srgbClr val="FFFF00"/>
                </a:solidFill>
              </a:rPr>
              <a:t> </a:t>
            </a:r>
            <a:r>
              <a:rPr lang="en-GB" sz="2000" dirty="0"/>
              <a:t>in the book “The Mathematical Analysis of Logic” and later, in </a:t>
            </a:r>
            <a:r>
              <a:rPr lang="en-GB" sz="2000" dirty="0">
                <a:solidFill>
                  <a:srgbClr val="FFFF00"/>
                </a:solidFill>
              </a:rPr>
              <a:t>1854</a:t>
            </a:r>
            <a:r>
              <a:rPr lang="en-GB" sz="2000" dirty="0"/>
              <a:t>, the more mature work “An Investigation of the Laws of Thought”. George Boole is regarded as one of the founders of the field of computer science even though computers did not exist in his time.</a:t>
            </a:r>
            <a:endParaRPr lang="en-IE" sz="2000" dirty="0"/>
          </a:p>
          <a:p>
            <a:pPr marL="0" indent="0">
              <a:buNone/>
            </a:pPr>
            <a:endParaRPr lang="en-GB" sz="2000" b="1" dirty="0"/>
          </a:p>
          <a:p>
            <a:pPr marL="0" indent="0">
              <a:buNone/>
            </a:pPr>
            <a:r>
              <a:rPr lang="en-GB" sz="2000" b="1" dirty="0"/>
              <a:t>Boolean Algebra</a:t>
            </a:r>
            <a:r>
              <a:rPr lang="en-GB" sz="2000" dirty="0"/>
              <a:t> is a discrete algebra in which variables can have only one of two values, either </a:t>
            </a:r>
            <a:r>
              <a:rPr lang="en-GB" sz="2000" dirty="0">
                <a:solidFill>
                  <a:srgbClr val="FFFF00"/>
                </a:solidFill>
              </a:rPr>
              <a:t>TRUE</a:t>
            </a:r>
            <a:r>
              <a:rPr lang="en-GB" sz="2000" dirty="0"/>
              <a:t> or </a:t>
            </a:r>
            <a:r>
              <a:rPr lang="en-GB" sz="2000" dirty="0">
                <a:solidFill>
                  <a:srgbClr val="FFFF00"/>
                </a:solidFill>
              </a:rPr>
              <a:t>FALSE. </a:t>
            </a:r>
            <a:r>
              <a:rPr lang="en-GB" sz="2000" dirty="0"/>
              <a:t> Boolean values can be combined using the operators </a:t>
            </a:r>
            <a:r>
              <a:rPr lang="en-GB" sz="2000" dirty="0">
                <a:solidFill>
                  <a:srgbClr val="FFFF00"/>
                </a:solidFill>
              </a:rPr>
              <a:t>AND</a:t>
            </a:r>
            <a:r>
              <a:rPr lang="en-GB" sz="2000" dirty="0"/>
              <a:t>, </a:t>
            </a:r>
            <a:r>
              <a:rPr lang="en-GB" sz="2000" dirty="0">
                <a:solidFill>
                  <a:srgbClr val="FFFF00"/>
                </a:solidFill>
              </a:rPr>
              <a:t>OR</a:t>
            </a:r>
            <a:r>
              <a:rPr lang="en-GB" sz="2000" dirty="0"/>
              <a:t> and </a:t>
            </a:r>
            <a:r>
              <a:rPr lang="en-GB" sz="2000" dirty="0">
                <a:solidFill>
                  <a:srgbClr val="FFFF00"/>
                </a:solidFill>
              </a:rPr>
              <a:t>NOT</a:t>
            </a:r>
            <a:r>
              <a:rPr lang="en-GB" sz="2000" dirty="0"/>
              <a:t>, in accordance with the laws of the algebra. Like any algebra, there are also various </a:t>
            </a:r>
            <a:r>
              <a:rPr lang="en-GB" sz="2000" dirty="0">
                <a:solidFill>
                  <a:srgbClr val="FFFF00"/>
                </a:solidFill>
              </a:rPr>
              <a:t>theorems</a:t>
            </a:r>
            <a:r>
              <a:rPr lang="en-GB" sz="2000" dirty="0"/>
              <a:t> that allow manipulation and simplification of algebraic expressions. </a:t>
            </a:r>
            <a:endParaRPr lang="en-IE" sz="2000" dirty="0"/>
          </a:p>
          <a:p>
            <a:pPr marL="0" indent="0">
              <a:buNone/>
            </a:pPr>
            <a:r>
              <a:rPr lang="en-GB" sz="2000" dirty="0"/>
              <a:t> </a:t>
            </a:r>
            <a:endParaRPr lang="en-IE" sz="2000" dirty="0"/>
          </a:p>
          <a:p>
            <a:pPr marL="0" indent="0">
              <a:buNone/>
            </a:pPr>
            <a:endParaRPr lang="en-IE"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89946"/>
            <a:ext cx="2216274" cy="2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63082" y="1741458"/>
            <a:ext cx="1297150" cy="369332"/>
          </a:xfrm>
          <a:prstGeom prst="rect">
            <a:avLst/>
          </a:prstGeom>
          <a:noFill/>
        </p:spPr>
        <p:txBody>
          <a:bodyPr wrap="none" rtlCol="0">
            <a:spAutoFit/>
          </a:bodyPr>
          <a:lstStyle/>
          <a:p>
            <a:r>
              <a:rPr lang="en-GB" dirty="0"/>
              <a:t>1815 - 1864</a:t>
            </a:r>
          </a:p>
        </p:txBody>
      </p:sp>
    </p:spTree>
    <p:extLst>
      <p:ext uri="{BB962C8B-B14F-4D97-AF65-F5344CB8AC3E}">
        <p14:creationId xmlns:p14="http://schemas.microsoft.com/office/powerpoint/2010/main" val="311950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267494" y="1600201"/>
            <a:ext cx="8696994" cy="4997151"/>
          </a:xfrm>
        </p:spPr>
        <p:txBody>
          <a:bodyPr>
            <a:normAutofit fontScale="92500" lnSpcReduction="20000"/>
          </a:bodyPr>
          <a:lstStyle/>
          <a:p>
            <a:pPr marL="0" indent="0">
              <a:buNone/>
            </a:pPr>
            <a:r>
              <a:rPr lang="en-GB" b="1" dirty="0"/>
              <a:t>Boolean Algebra</a:t>
            </a:r>
            <a:endParaRPr lang="en-IE" b="1" dirty="0"/>
          </a:p>
          <a:p>
            <a:pPr marL="0" indent="0">
              <a:buNone/>
            </a:pPr>
            <a:r>
              <a:rPr lang="en-GB" sz="1800" dirty="0"/>
              <a:t> </a:t>
            </a:r>
            <a:endParaRPr lang="en-IE" sz="1800" dirty="0"/>
          </a:p>
          <a:p>
            <a:pPr marL="0" indent="0">
              <a:buNone/>
            </a:pPr>
            <a:r>
              <a:rPr lang="en-GB" sz="2200"/>
              <a:t>In digital logic applications of Boolean Algebra:-</a:t>
            </a:r>
          </a:p>
          <a:p>
            <a:pPr marL="0" indent="0">
              <a:buNone/>
            </a:pPr>
            <a:endParaRPr lang="en-GB" sz="2200"/>
          </a:p>
          <a:p>
            <a:pPr marL="0" indent="0">
              <a:buNone/>
            </a:pPr>
            <a:r>
              <a:rPr lang="en-GB" sz="2200"/>
              <a:t>A variable can have </a:t>
            </a:r>
            <a:r>
              <a:rPr lang="en-GB" sz="2200">
                <a:solidFill>
                  <a:srgbClr val="FFFF00"/>
                </a:solidFill>
              </a:rPr>
              <a:t>one of two values, either 1 or 0</a:t>
            </a:r>
            <a:r>
              <a:rPr lang="en-GB" sz="2200"/>
              <a:t>, corresponding to a switch being either on or off, 1 is represented as a “high” voltage and 0 as a “low” voltage or ‘ground’ reference.</a:t>
            </a:r>
          </a:p>
          <a:p>
            <a:pPr marL="0" indent="0">
              <a:buNone/>
            </a:pPr>
            <a:endParaRPr lang="en-GB" sz="2200"/>
          </a:p>
          <a:p>
            <a:pPr marL="0" indent="0">
              <a:buNone/>
            </a:pPr>
            <a:r>
              <a:rPr lang="en-GB" sz="2200"/>
              <a:t>The </a:t>
            </a:r>
            <a:r>
              <a:rPr lang="en-GB" sz="2200">
                <a:solidFill>
                  <a:srgbClr val="FFFF00"/>
                </a:solidFill>
              </a:rPr>
              <a:t>complement</a:t>
            </a:r>
            <a:r>
              <a:rPr lang="en-GB" sz="2200"/>
              <a:t> of a variable is the opposite of its current value.</a:t>
            </a:r>
          </a:p>
          <a:p>
            <a:pPr marL="0" indent="0">
              <a:buNone/>
            </a:pPr>
            <a:r>
              <a:rPr lang="en-GB" sz="2200"/>
              <a:t>That is, if X = 0, then NOT X = 1 and if X = 1, then NOT X = 0</a:t>
            </a:r>
          </a:p>
          <a:p>
            <a:pPr marL="0" indent="0">
              <a:buNone/>
            </a:pPr>
            <a:r>
              <a:rPr lang="en-GB" sz="2200"/>
              <a:t>The complement of a variable X, NOT X is usually written as X or X’</a:t>
            </a:r>
          </a:p>
          <a:p>
            <a:pPr marL="0" indent="0">
              <a:buNone/>
            </a:pPr>
            <a:endParaRPr lang="en-GB" sz="2200"/>
          </a:p>
          <a:p>
            <a:pPr marL="0" indent="0">
              <a:buNone/>
            </a:pPr>
            <a:r>
              <a:rPr lang="en-GB" sz="2200"/>
              <a:t>The </a:t>
            </a:r>
            <a:r>
              <a:rPr lang="en-GB" sz="2200">
                <a:solidFill>
                  <a:srgbClr val="FFFF00"/>
                </a:solidFill>
              </a:rPr>
              <a:t>OR</a:t>
            </a:r>
            <a:r>
              <a:rPr lang="en-GB" sz="2200"/>
              <a:t> operator is represented by a plus sign “+” , e.g.  A + B</a:t>
            </a:r>
          </a:p>
          <a:p>
            <a:pPr marL="0" indent="0">
              <a:buNone/>
            </a:pPr>
            <a:r>
              <a:rPr lang="en-GB" sz="2200"/>
              <a:t>The </a:t>
            </a:r>
            <a:r>
              <a:rPr lang="en-GB" sz="2200">
                <a:solidFill>
                  <a:srgbClr val="FFFF00"/>
                </a:solidFill>
              </a:rPr>
              <a:t>AND</a:t>
            </a:r>
            <a:r>
              <a:rPr lang="en-GB" sz="2200"/>
              <a:t> operator is represented by a dot “.” , e.g.  A.B or just AB with the dot assumed. We will present the behaviour of these operators later.</a:t>
            </a:r>
            <a:endParaRPr lang="en-GB" sz="2200" dirty="0"/>
          </a:p>
          <a:p>
            <a:pPr marL="0" indent="0">
              <a:buNone/>
            </a:pPr>
            <a:r>
              <a:rPr lang="en-GB" sz="2000" dirty="0"/>
              <a:t> </a:t>
            </a:r>
            <a:endParaRPr lang="en-IE" sz="2000" dirty="0"/>
          </a:p>
          <a:p>
            <a:pPr marL="0" indent="0">
              <a:buNone/>
            </a:pPr>
            <a:endParaRPr lang="en-IE"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89946"/>
            <a:ext cx="2216274" cy="2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a:extLst>
              <a:ext uri="{FF2B5EF4-FFF2-40B4-BE49-F238E27FC236}">
                <a16:creationId xmlns:a16="http://schemas.microsoft.com/office/drawing/2014/main" id="{CA39133F-1ED8-4CA7-8C83-F77C1F40E4EC}"/>
              </a:ext>
            </a:extLst>
          </p:cNvPr>
          <p:cNvCxnSpPr/>
          <p:nvPr/>
        </p:nvCxnSpPr>
        <p:spPr>
          <a:xfrm>
            <a:off x="6516216" y="4581128"/>
            <a:ext cx="216024"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3111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1143000"/>
          </a:xfrm>
        </p:spPr>
        <p:txBody>
          <a:bodyPr>
            <a:normAutofit fontScale="90000"/>
          </a:bodyPr>
          <a:lstStyle/>
          <a:p>
            <a:br>
              <a:rPr lang="en-GB" b="1" dirty="0"/>
            </a:br>
            <a:br>
              <a:rPr lang="en-GB" b="1" dirty="0"/>
            </a:br>
            <a:r>
              <a:rPr lang="en-GB" sz="3600" b="1" dirty="0"/>
              <a:t>CS220 Computer Architecture</a:t>
            </a:r>
            <a:br>
              <a:rPr lang="en-IE" sz="3600" dirty="0"/>
            </a:br>
            <a:r>
              <a:rPr lang="en-GB" sz="3600" b="1" dirty="0"/>
              <a:t>Digital Logic Design</a:t>
            </a:r>
            <a:br>
              <a:rPr lang="en-IE" dirty="0"/>
            </a:br>
            <a:br>
              <a:rPr lang="en-IE" dirty="0"/>
            </a:br>
            <a:endParaRPr lang="en-IE" dirty="0"/>
          </a:p>
        </p:txBody>
      </p:sp>
      <p:sp>
        <p:nvSpPr>
          <p:cNvPr id="3" name="Content Placeholder 2"/>
          <p:cNvSpPr>
            <a:spLocks noGrp="1"/>
          </p:cNvSpPr>
          <p:nvPr>
            <p:ph idx="1"/>
          </p:nvPr>
        </p:nvSpPr>
        <p:spPr>
          <a:xfrm>
            <a:off x="457200" y="1600201"/>
            <a:ext cx="8229600" cy="4997151"/>
          </a:xfrm>
        </p:spPr>
        <p:txBody>
          <a:bodyPr>
            <a:normAutofit/>
          </a:bodyPr>
          <a:lstStyle/>
          <a:p>
            <a:pPr marL="0" indent="0">
              <a:buNone/>
            </a:pPr>
            <a:r>
              <a:rPr lang="en-GB" b="1" dirty="0"/>
              <a:t>Switching Theory 1938</a:t>
            </a:r>
          </a:p>
          <a:p>
            <a:pPr marL="0" indent="0">
              <a:buNone/>
            </a:pPr>
            <a:endParaRPr lang="en-GB" sz="1800" dirty="0"/>
          </a:p>
          <a:p>
            <a:pPr marL="0" indent="0">
              <a:buNone/>
            </a:pPr>
            <a:r>
              <a:rPr lang="en-GB" sz="2000" dirty="0"/>
              <a:t>In his MIT Master’s Thesis of </a:t>
            </a:r>
            <a:r>
              <a:rPr lang="en-GB" sz="2000" b="1" dirty="0"/>
              <a:t>1937/1938</a:t>
            </a:r>
            <a:r>
              <a:rPr lang="en-GB" sz="2000" dirty="0"/>
              <a:t>, the American mathematician </a:t>
            </a:r>
            <a:r>
              <a:rPr lang="en-GB" sz="2000" b="1" dirty="0">
                <a:solidFill>
                  <a:srgbClr val="FFFF00"/>
                </a:solidFill>
              </a:rPr>
              <a:t>Claude Shannon</a:t>
            </a:r>
            <a:r>
              <a:rPr lang="en-GB" sz="2000" dirty="0"/>
              <a:t>, the so-called father of information theory</a:t>
            </a:r>
            <a:r>
              <a:rPr lang="en-GB" sz="2000" dirty="0">
                <a:solidFill>
                  <a:srgbClr val="FFFF00"/>
                </a:solidFill>
              </a:rPr>
              <a:t>, used Boolean Algebra for simplifying the arrangement of relays</a:t>
            </a:r>
            <a:r>
              <a:rPr lang="en-GB" sz="2000" dirty="0"/>
              <a:t> (electromechanical switches) in telephone switching circuits. </a:t>
            </a:r>
          </a:p>
          <a:p>
            <a:pPr marL="0" indent="0">
              <a:buNone/>
            </a:pPr>
            <a:endParaRPr lang="en-GB" sz="2000" dirty="0"/>
          </a:p>
          <a:p>
            <a:pPr marL="0" indent="0">
              <a:buNone/>
            </a:pPr>
            <a:r>
              <a:rPr lang="en-GB" sz="2000" dirty="0"/>
              <a:t>He then reversed the concept by demonstrating that arrangements of these relays could be </a:t>
            </a:r>
            <a:r>
              <a:rPr lang="en-GB" sz="2000" dirty="0">
                <a:solidFill>
                  <a:srgbClr val="FFFF00"/>
                </a:solidFill>
              </a:rPr>
              <a:t>used to solve functional problems</a:t>
            </a:r>
            <a:r>
              <a:rPr lang="en-GB" sz="2000" dirty="0"/>
              <a:t>. </a:t>
            </a:r>
            <a:endParaRPr lang="en-IE" sz="2000" dirty="0"/>
          </a:p>
          <a:p>
            <a:pPr marL="0" indent="0">
              <a:buNone/>
            </a:pPr>
            <a:endParaRPr lang="en-IE" sz="2000" dirty="0"/>
          </a:p>
          <a:p>
            <a:pPr marL="0" indent="0">
              <a:buNone/>
            </a:pPr>
            <a:r>
              <a:rPr lang="en-IE" sz="2000" dirty="0"/>
              <a:t>This concept, of </a:t>
            </a:r>
            <a:r>
              <a:rPr lang="en-IE" sz="2000" dirty="0">
                <a:solidFill>
                  <a:srgbClr val="FFFF00"/>
                </a:solidFill>
              </a:rPr>
              <a:t>utilizing the properties of electrical switches to compute logic functions</a:t>
            </a:r>
            <a:r>
              <a:rPr lang="en-IE" sz="2000" dirty="0"/>
              <a:t>, is the basic concept that underlies all electronic digital computers, and the thesis became the foundation of practical digital circuit design.</a:t>
            </a:r>
          </a:p>
          <a:p>
            <a:pPr marL="0" indent="0">
              <a:buNone/>
            </a:pPr>
            <a:endParaRPr lang="en-IE" sz="1800" dirty="0"/>
          </a:p>
        </p:txBody>
      </p:sp>
      <p:pic>
        <p:nvPicPr>
          <p:cNvPr id="3074" name="Picture 2" descr="http://history-computer.com/ModernComputer/thinkers/images/shann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88641"/>
            <a:ext cx="1872208" cy="23524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92080" y="1772816"/>
            <a:ext cx="1368152" cy="369332"/>
          </a:xfrm>
          <a:prstGeom prst="rect">
            <a:avLst/>
          </a:prstGeom>
          <a:noFill/>
        </p:spPr>
        <p:txBody>
          <a:bodyPr wrap="square" rtlCol="0">
            <a:spAutoFit/>
          </a:bodyPr>
          <a:lstStyle/>
          <a:p>
            <a:r>
              <a:rPr lang="en-GB" dirty="0"/>
              <a:t>1916 - 2001</a:t>
            </a:r>
          </a:p>
        </p:txBody>
      </p:sp>
    </p:spTree>
    <p:extLst>
      <p:ext uri="{BB962C8B-B14F-4D97-AF65-F5344CB8AC3E}">
        <p14:creationId xmlns:p14="http://schemas.microsoft.com/office/powerpoint/2010/main" val="487512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2167</TotalTime>
  <Words>4641</Words>
  <Application>Microsoft Office PowerPoint</Application>
  <PresentationFormat>On-screen Show (4:3)</PresentationFormat>
  <Paragraphs>537</Paragraphs>
  <Slides>61</Slides>
  <Notes>12</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Symbol</vt:lpstr>
      <vt:lpstr>Office Theme</vt:lpstr>
      <vt:lpstr> CS220 Computer Architecture Digital Logic Design </vt:lpstr>
      <vt:lpstr>CS220 Computer Architecture Digital Logic Design</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lpstr>  CS220 Computer Architecture Digital Logic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CS220 Computer Architecture Digital Logic Design</dc:title>
  <dc:creator>user</dc:creator>
  <cp:lastModifiedBy>Dermot Kelly</cp:lastModifiedBy>
  <cp:revision>194</cp:revision>
  <dcterms:created xsi:type="dcterms:W3CDTF">2013-09-24T09:57:27Z</dcterms:created>
  <dcterms:modified xsi:type="dcterms:W3CDTF">2024-09-22T14:05:17Z</dcterms:modified>
</cp:coreProperties>
</file>