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657" r:id="rId2"/>
    <p:sldId id="658" r:id="rId3"/>
    <p:sldId id="663" r:id="rId4"/>
    <p:sldId id="660" r:id="rId5"/>
    <p:sldId id="662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F04B-4F3A-A94F-8E8F-F40BD814916B}" type="datetimeFigureOut">
              <a:rPr lang="tr-TR" smtClean="0"/>
              <a:t>3.06.2020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67B8-0DB7-8F4B-B819-526318798A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60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EA3-6A70-0F4D-829B-C527444C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770A3-2260-7840-8968-62D8D3CEF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3346-B018-144B-8388-D7631093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8AEF-4BFA-2F41-88DA-3AC5C492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2045-2C56-074F-A12B-68B976E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7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493F-2F3F-CE4F-9233-A8C0D9B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ED3F-DCD4-C545-8458-FA1D2BC56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7ED7-A81C-624D-BAB8-F0D2301E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9018-A24E-874F-ADE8-08EFEF3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E668-1469-7843-9D95-665B7D48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4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C5B94-1978-EE42-BCF1-A61BD9C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E2DC-39FA-6448-AB70-B538145D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D293-3BC8-B74A-A138-5ED319C2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5EF8-2283-5A44-B368-E27E4F27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54F7-85D3-4A40-B9FE-A39C308C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97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74B7-B9D3-CB47-8C3F-30AE58E8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F5DD-9FA0-694E-A177-60F83123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D732-0AEE-D748-B9BA-9D63CF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EC6E-8F5E-6D44-B81B-44FA0DF0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EF0F-2349-5A41-B72B-7CCA8C03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82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9AD8-4954-0545-9CC0-3EB172D5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9173-9AD0-2741-AD85-690A77B7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7B61-A030-6440-BFC6-D5B76B6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C2E4-C3C5-B349-93B4-0C3D40C2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D653-1A82-694D-8C80-990482D7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5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8EB-1A95-DD4F-B957-3FC4222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3A5-5939-D74F-9E44-48A8CE3F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6AB6-D824-A448-90A9-B24B5B6D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E745-35C3-C941-918D-2D99ECE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A00A-1F9F-2848-A1FD-32567A2A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56E3-F3E3-9346-9246-44E3F15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2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87-0295-D544-945F-1870F29E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488E-7C54-3E43-A572-AECAEE8A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F06D-FF4E-B143-95E9-12DD0D64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B0488-3744-364D-9149-C772ACBA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005BF-1BCF-D64D-9C7A-B6C53E6A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DA619-AB99-D247-B298-F9772FF5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42EB2-4F51-0F4C-B60A-4F1F81A7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FEAA4-EF15-144A-91F0-A7FE7C24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4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A7C7-1923-CE4A-9881-4B36524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D8D27-DFDA-AE4E-A324-B035CCE6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5EC6B-B742-A04F-94CE-5BEB837D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9FB6-0832-B941-A5B5-4654709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0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D8B0E-CF94-D54B-8AD0-EF8A0C93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436D9-44E3-684A-8175-D632556F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05705-3935-D54A-9659-43289966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6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CE79-38EC-B443-BD39-7BEB2195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FED8-FEFD-8743-9819-A41278B9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40D12-5A6C-F149-A79D-0783DBE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7286-C905-4845-8C7F-D2B95E01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A06F-CD69-C04B-9060-09A8F8AD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9285-E359-F946-B6B5-9925CA02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7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A8-8F33-014A-B483-7C60D01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6F0F7-B179-AC4D-8A34-9791D47F4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3ECB2-EF86-F440-98E0-1D9E7B48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3210-952F-5A4D-B782-1D8BE1D5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CA0B-2B6D-B543-ACFE-8FC7FAE2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6528-FE3F-0443-87EF-6F73476F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0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3DDAF-5304-F645-93CA-3FE50723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A25B-8D3A-4548-B36F-1DDA84FF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1CD2-9498-664B-95A4-039466F7C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9B54-2950-1042-988D-8162422116D6}" type="datetimeFigureOut">
              <a:t>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A283-7DC9-0641-BBFE-BD4EB87D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2B73-C749-BF47-862C-374B905F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0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dmhnzl5mp9mj6.cloudfront.net/security_awsblog/images/AuthZDiagram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ww.osvaldo.com.tr/3-prefix-folder.inside.txt" TargetMode="External"/><Relationship Id="rId2" Type="http://schemas.openxmlformats.org/officeDocument/2006/relationships/hyperlink" Target="https://s3.amazonaws.com/www.osvaldo.com.tr/folder-name/3-prefix-folder.inside.tx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4A13F-44D7-D245-868B-E5AA0C76D38D}"/>
              </a:ext>
            </a:extLst>
          </p:cNvPr>
          <p:cNvSpPr txBox="1"/>
          <p:nvPr/>
        </p:nvSpPr>
        <p:spPr>
          <a:xfrm>
            <a:off x="38577" y="3952753"/>
            <a:ext cx="384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u="sng" dirty="0" err="1"/>
              <a:t>Block</a:t>
            </a:r>
            <a:r>
              <a:rPr lang="tr-TR" sz="3200" u="sng" dirty="0"/>
              <a:t> </a:t>
            </a:r>
            <a:r>
              <a:rPr lang="tr-TR" sz="3200" u="sng" dirty="0" err="1"/>
              <a:t>all</a:t>
            </a:r>
            <a:r>
              <a:rPr lang="tr-TR" sz="3200" u="sng" dirty="0"/>
              <a:t> </a:t>
            </a:r>
            <a:r>
              <a:rPr lang="tr-TR" sz="3200" u="sng" dirty="0" err="1"/>
              <a:t>Public</a:t>
            </a:r>
            <a:r>
              <a:rPr lang="tr-TR" sz="3200" u="sng" dirty="0"/>
              <a:t> Access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078C00-989A-D94E-B123-2D1838C288B4}"/>
              </a:ext>
            </a:extLst>
          </p:cNvPr>
          <p:cNvCxnSpPr>
            <a:cxnSpLocks/>
          </p:cNvCxnSpPr>
          <p:nvPr/>
        </p:nvCxnSpPr>
        <p:spPr>
          <a:xfrm>
            <a:off x="5687787" y="2890918"/>
            <a:ext cx="0" cy="78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63D6F0-5734-AE47-89FA-35407BC8AF59}"/>
              </a:ext>
            </a:extLst>
          </p:cNvPr>
          <p:cNvCxnSpPr>
            <a:cxnSpLocks/>
          </p:cNvCxnSpPr>
          <p:nvPr/>
        </p:nvCxnSpPr>
        <p:spPr>
          <a:xfrm>
            <a:off x="9810790" y="2959547"/>
            <a:ext cx="0" cy="74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2816E-7A54-084E-9221-602B04672F26}"/>
              </a:ext>
            </a:extLst>
          </p:cNvPr>
          <p:cNvSpPr/>
          <p:nvPr/>
        </p:nvSpPr>
        <p:spPr>
          <a:xfrm>
            <a:off x="9372209" y="3797957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u="sng" dirty="0">
                <a:latin typeface="Helvetica Neue" panose="02000503000000020004" pitchFamily="2" charset="0"/>
              </a:rPr>
              <a:t>ACL</a:t>
            </a:r>
            <a:endParaRPr lang="tr-TR" sz="2800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CC8A5-9BD0-E24A-AC68-35DE29E320F8}"/>
              </a:ext>
            </a:extLst>
          </p:cNvPr>
          <p:cNvSpPr/>
          <p:nvPr/>
        </p:nvSpPr>
        <p:spPr>
          <a:xfrm>
            <a:off x="4550796" y="3959904"/>
            <a:ext cx="2780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u="sng" dirty="0" err="1">
                <a:latin typeface="Helvetica Neue" panose="02000503000000020004" pitchFamily="2" charset="0"/>
              </a:rPr>
              <a:t>Bucket</a:t>
            </a:r>
            <a:r>
              <a:rPr lang="tr-TR" sz="2800" u="sng" dirty="0">
                <a:latin typeface="Helvetica Neue" panose="02000503000000020004" pitchFamily="2" charset="0"/>
              </a:rPr>
              <a:t> </a:t>
            </a:r>
            <a:r>
              <a:rPr lang="tr-TR" sz="2800" u="sng" dirty="0" err="1">
                <a:latin typeface="Helvetica Neue" panose="02000503000000020004" pitchFamily="2" charset="0"/>
              </a:rPr>
              <a:t>Policy</a:t>
            </a:r>
            <a:endParaRPr lang="tr-TR" sz="2800" u="sn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CAB92C-87EC-4645-BA15-FD2DFD8146B3}"/>
              </a:ext>
            </a:extLst>
          </p:cNvPr>
          <p:cNvSpPr txBox="1"/>
          <p:nvPr/>
        </p:nvSpPr>
        <p:spPr>
          <a:xfrm>
            <a:off x="4053184" y="4730601"/>
            <a:ext cx="38440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Based</a:t>
            </a:r>
            <a:r>
              <a:rPr lang="tr-TR" sz="2800" dirty="0">
                <a:solidFill>
                  <a:srgbClr val="FF0000"/>
                </a:solidFill>
              </a:rPr>
              <a:t> on: </a:t>
            </a:r>
            <a:r>
              <a:rPr lang="tr-TR" sz="2800" dirty="0" err="1">
                <a:solidFill>
                  <a:schemeClr val="accent1"/>
                </a:solidFill>
              </a:rPr>
              <a:t>Bucket</a:t>
            </a:r>
            <a:endParaRPr lang="tr-TR" sz="2800" dirty="0">
              <a:solidFill>
                <a:schemeClr val="accent1"/>
              </a:solidFill>
            </a:endParaRPr>
          </a:p>
          <a:p>
            <a:r>
              <a:rPr lang="tr-TR" sz="2800" dirty="0">
                <a:solidFill>
                  <a:srgbClr val="FF0000"/>
                </a:solidFill>
              </a:rPr>
              <a:t> </a:t>
            </a:r>
          </a:p>
          <a:p>
            <a:r>
              <a:rPr lang="tr-TR" sz="2800" dirty="0" err="1">
                <a:solidFill>
                  <a:srgbClr val="FF0000"/>
                </a:solidFill>
              </a:rPr>
              <a:t>Effect</a:t>
            </a:r>
            <a:r>
              <a:rPr lang="tr-TR" sz="2800" dirty="0">
                <a:solidFill>
                  <a:srgbClr val="FF0000"/>
                </a:solidFill>
              </a:rPr>
              <a:t>: </a:t>
            </a:r>
            <a:r>
              <a:rPr lang="tr-TR" sz="2800" dirty="0" err="1">
                <a:solidFill>
                  <a:schemeClr val="accent1"/>
                </a:solidFill>
              </a:rPr>
              <a:t>Bucket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err="1">
                <a:solidFill>
                  <a:schemeClr val="accent1"/>
                </a:solidFill>
              </a:rPr>
              <a:t>and</a:t>
            </a:r>
            <a:r>
              <a:rPr lang="tr-TR" sz="2800" dirty="0">
                <a:solidFill>
                  <a:schemeClr val="accent1"/>
                </a:solidFill>
              </a:rPr>
              <a:t> Object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AE536C4-DBF8-2E4F-9879-F67DF1C9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0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4ECE6-9CBC-6341-BA40-588C250B84DD}"/>
              </a:ext>
            </a:extLst>
          </p:cNvPr>
          <p:cNvSpPr txBox="1"/>
          <p:nvPr/>
        </p:nvSpPr>
        <p:spPr>
          <a:xfrm>
            <a:off x="7986040" y="4692103"/>
            <a:ext cx="42059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Based</a:t>
            </a:r>
            <a:r>
              <a:rPr lang="tr-TR" sz="2800" dirty="0">
                <a:solidFill>
                  <a:srgbClr val="FF0000"/>
                </a:solidFill>
              </a:rPr>
              <a:t> on: </a:t>
            </a:r>
            <a:r>
              <a:rPr lang="tr-TR" sz="2800" dirty="0" err="1">
                <a:solidFill>
                  <a:schemeClr val="accent1"/>
                </a:solidFill>
              </a:rPr>
              <a:t>Bucket</a:t>
            </a:r>
            <a:r>
              <a:rPr lang="tr-TR" sz="2800" dirty="0">
                <a:solidFill>
                  <a:schemeClr val="accent1"/>
                </a:solidFill>
              </a:rPr>
              <a:t>  </a:t>
            </a:r>
            <a:r>
              <a:rPr lang="tr-TR" sz="2800" dirty="0" err="1">
                <a:solidFill>
                  <a:schemeClr val="accent1"/>
                </a:solidFill>
              </a:rPr>
              <a:t>or</a:t>
            </a:r>
            <a:r>
              <a:rPr lang="tr-TR" sz="2800" dirty="0">
                <a:solidFill>
                  <a:schemeClr val="accent1"/>
                </a:solidFill>
              </a:rPr>
              <a:t> Object</a:t>
            </a:r>
          </a:p>
          <a:p>
            <a:r>
              <a:rPr lang="tr-TR" sz="2800" dirty="0">
                <a:solidFill>
                  <a:srgbClr val="FF0000"/>
                </a:solidFill>
              </a:rPr>
              <a:t> </a:t>
            </a:r>
          </a:p>
          <a:p>
            <a:r>
              <a:rPr lang="tr-TR" sz="2800" dirty="0" err="1">
                <a:solidFill>
                  <a:srgbClr val="FF0000"/>
                </a:solidFill>
              </a:rPr>
              <a:t>Effect</a:t>
            </a:r>
            <a:r>
              <a:rPr lang="tr-TR" sz="2800" dirty="0">
                <a:solidFill>
                  <a:srgbClr val="FF0000"/>
                </a:solidFill>
              </a:rPr>
              <a:t>: </a:t>
            </a:r>
            <a:r>
              <a:rPr lang="tr-TR" sz="2800" dirty="0" err="1">
                <a:solidFill>
                  <a:schemeClr val="accent1"/>
                </a:solidFill>
              </a:rPr>
              <a:t>Which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err="1">
                <a:solidFill>
                  <a:schemeClr val="accent1"/>
                </a:solidFill>
              </a:rPr>
              <a:t>you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err="1">
                <a:solidFill>
                  <a:schemeClr val="accent1"/>
                </a:solidFill>
              </a:rPr>
              <a:t>select</a:t>
            </a:r>
            <a:endParaRPr lang="tr-TR" sz="2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2C4EA-5750-924B-B096-61CF1A1A6683}"/>
              </a:ext>
            </a:extLst>
          </p:cNvPr>
          <p:cNvSpPr txBox="1"/>
          <p:nvPr/>
        </p:nvSpPr>
        <p:spPr>
          <a:xfrm>
            <a:off x="6678013" y="245259"/>
            <a:ext cx="269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4000" dirty="0"/>
              <a:t>IAM</a:t>
            </a:r>
            <a:r>
              <a:rPr lang="en-TR" sz="3200" dirty="0"/>
              <a:t> </a:t>
            </a:r>
            <a:r>
              <a:rPr lang="en-TR" sz="4000" dirty="0"/>
              <a:t>Policy</a:t>
            </a:r>
            <a:endParaRPr lang="en-TR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002FEE-D1AF-D34D-A141-896B3D50F943}"/>
              </a:ext>
            </a:extLst>
          </p:cNvPr>
          <p:cNvCxnSpPr>
            <a:cxnSpLocks/>
          </p:cNvCxnSpPr>
          <p:nvPr/>
        </p:nvCxnSpPr>
        <p:spPr>
          <a:xfrm>
            <a:off x="1652956" y="2959547"/>
            <a:ext cx="0" cy="78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F7A9A0-B2C4-7C40-B7B4-9EB5DCDBC5C2}"/>
              </a:ext>
            </a:extLst>
          </p:cNvPr>
          <p:cNvSpPr txBox="1"/>
          <p:nvPr/>
        </p:nvSpPr>
        <p:spPr>
          <a:xfrm>
            <a:off x="38577" y="4730601"/>
            <a:ext cx="3925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Based</a:t>
            </a:r>
            <a:r>
              <a:rPr lang="tr-TR" sz="2800" dirty="0">
                <a:solidFill>
                  <a:srgbClr val="FF0000"/>
                </a:solidFill>
              </a:rPr>
              <a:t> on: </a:t>
            </a:r>
            <a:r>
              <a:rPr lang="tr-TR" sz="2800" dirty="0" err="1">
                <a:solidFill>
                  <a:schemeClr val="accent1"/>
                </a:solidFill>
              </a:rPr>
              <a:t>Bucket</a:t>
            </a:r>
            <a:endParaRPr lang="tr-TR" sz="2800" dirty="0">
              <a:solidFill>
                <a:schemeClr val="accent1"/>
              </a:solidFill>
            </a:endParaRPr>
          </a:p>
          <a:p>
            <a:endParaRPr lang="tr-TR" sz="2800" dirty="0">
              <a:solidFill>
                <a:schemeClr val="accent1"/>
              </a:solidFill>
            </a:endParaRPr>
          </a:p>
          <a:p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Effect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tr-TR" sz="2800" dirty="0" err="1">
                <a:solidFill>
                  <a:schemeClr val="accent1"/>
                </a:solidFill>
              </a:rPr>
              <a:t>Bucket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err="1">
                <a:solidFill>
                  <a:schemeClr val="accent1"/>
                </a:solidFill>
              </a:rPr>
              <a:t>and</a:t>
            </a:r>
            <a:r>
              <a:rPr lang="tr-TR" sz="2800" dirty="0">
                <a:solidFill>
                  <a:schemeClr val="accent1"/>
                </a:solidFill>
              </a:rPr>
              <a:t> Object</a:t>
            </a:r>
          </a:p>
          <a:p>
            <a:endParaRPr lang="en-TR" sz="2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1E8EE8-F423-7542-978E-EBA0EBA6A8DF}"/>
              </a:ext>
            </a:extLst>
          </p:cNvPr>
          <p:cNvCxnSpPr>
            <a:cxnSpLocks/>
          </p:cNvCxnSpPr>
          <p:nvPr/>
        </p:nvCxnSpPr>
        <p:spPr>
          <a:xfrm flipH="1">
            <a:off x="3997741" y="2743201"/>
            <a:ext cx="55442" cy="33723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4D41DF-C2ED-5D4A-A845-930AF97FB3EC}"/>
              </a:ext>
            </a:extLst>
          </p:cNvPr>
          <p:cNvCxnSpPr>
            <a:cxnSpLocks/>
          </p:cNvCxnSpPr>
          <p:nvPr/>
        </p:nvCxnSpPr>
        <p:spPr>
          <a:xfrm>
            <a:off x="7986040" y="2743201"/>
            <a:ext cx="0" cy="33723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5687E1-15B5-394B-9BDB-02D5E54F24E1}"/>
              </a:ext>
            </a:extLst>
          </p:cNvPr>
          <p:cNvSpPr txBox="1"/>
          <p:nvPr/>
        </p:nvSpPr>
        <p:spPr>
          <a:xfrm>
            <a:off x="242994" y="250027"/>
            <a:ext cx="667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rgbClr val="7030A0"/>
                </a:solidFill>
              </a:rPr>
              <a:t>User </a:t>
            </a:r>
            <a:r>
              <a:rPr lang="en-TR" sz="3600" dirty="0">
                <a:solidFill>
                  <a:srgbClr val="7030A0"/>
                </a:solidFill>
              </a:rPr>
              <a:t>in our company/</a:t>
            </a:r>
            <a:r>
              <a:rPr lang="en-US" sz="3600" dirty="0">
                <a:solidFill>
                  <a:srgbClr val="7030A0"/>
                </a:solidFill>
              </a:rPr>
              <a:t> collaborate:</a:t>
            </a:r>
            <a:r>
              <a:rPr lang="en-TR" sz="36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8E733-D283-9D41-9501-F0369847826D}"/>
              </a:ext>
            </a:extLst>
          </p:cNvPr>
          <p:cNvSpPr txBox="1"/>
          <p:nvPr/>
        </p:nvSpPr>
        <p:spPr>
          <a:xfrm>
            <a:off x="4550796" y="2017238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rgbClr val="7030A0"/>
                </a:solidFill>
              </a:rPr>
              <a:t>User </a:t>
            </a:r>
            <a:r>
              <a:rPr lang="en-TR" sz="3600" dirty="0">
                <a:solidFill>
                  <a:srgbClr val="7030A0"/>
                </a:solidFill>
              </a:rPr>
              <a:t>in </a:t>
            </a:r>
            <a:r>
              <a:rPr lang="tr-TR" sz="3600" dirty="0" err="1">
                <a:solidFill>
                  <a:srgbClr val="7030A0"/>
                </a:solidFill>
              </a:rPr>
              <a:t>Public</a:t>
            </a:r>
            <a:endParaRPr lang="en-TR" sz="36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F21804-111F-9646-BB2F-49FE41AD6A6A}"/>
              </a:ext>
            </a:extLst>
          </p:cNvPr>
          <p:cNvCxnSpPr/>
          <p:nvPr/>
        </p:nvCxnSpPr>
        <p:spPr>
          <a:xfrm>
            <a:off x="440882" y="2743201"/>
            <a:ext cx="1056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4A13F-44D7-D245-868B-E5AA0C76D38D}"/>
              </a:ext>
            </a:extLst>
          </p:cNvPr>
          <p:cNvSpPr txBox="1"/>
          <p:nvPr/>
        </p:nvSpPr>
        <p:spPr>
          <a:xfrm>
            <a:off x="2671439" y="31447"/>
            <a:ext cx="7594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err="1"/>
              <a:t>Static</a:t>
            </a:r>
            <a:r>
              <a:rPr lang="tr-TR" sz="4000" dirty="0"/>
              <a:t> </a:t>
            </a:r>
            <a:r>
              <a:rPr lang="tr-TR" sz="4000" dirty="0" err="1"/>
              <a:t>Website</a:t>
            </a:r>
            <a:r>
              <a:rPr lang="tr-TR" sz="4000" dirty="0"/>
              <a:t> </a:t>
            </a:r>
            <a:r>
              <a:rPr lang="tr-TR" sz="4000" dirty="0" err="1"/>
              <a:t>public</a:t>
            </a:r>
            <a:r>
              <a:rPr lang="tr-TR" sz="4000" dirty="0"/>
              <a:t> </a:t>
            </a:r>
            <a:r>
              <a:rPr lang="tr-TR" sz="4000" dirty="0" err="1"/>
              <a:t>access</a:t>
            </a:r>
            <a:endParaRPr lang="tr-TR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078C00-989A-D94E-B123-2D1838C288B4}"/>
              </a:ext>
            </a:extLst>
          </p:cNvPr>
          <p:cNvCxnSpPr>
            <a:cxnSpLocks/>
          </p:cNvCxnSpPr>
          <p:nvPr/>
        </p:nvCxnSpPr>
        <p:spPr>
          <a:xfrm flipH="1">
            <a:off x="4630144" y="3092765"/>
            <a:ext cx="462536" cy="91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63D6F0-5734-AE47-89FA-35407BC8AF59}"/>
              </a:ext>
            </a:extLst>
          </p:cNvPr>
          <p:cNvCxnSpPr>
            <a:cxnSpLocks/>
          </p:cNvCxnSpPr>
          <p:nvPr/>
        </p:nvCxnSpPr>
        <p:spPr>
          <a:xfrm>
            <a:off x="6869595" y="3114641"/>
            <a:ext cx="418956" cy="83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2816E-7A54-084E-9221-602B04672F26}"/>
              </a:ext>
            </a:extLst>
          </p:cNvPr>
          <p:cNvSpPr/>
          <p:nvPr/>
        </p:nvSpPr>
        <p:spPr>
          <a:xfrm>
            <a:off x="7993453" y="4752732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Helvetica Neue" panose="02000503000000020004" pitchFamily="2" charset="0"/>
              </a:rPr>
              <a:t>ACL of </a:t>
            </a:r>
            <a:r>
              <a:rPr lang="tr-TR" sz="2800" dirty="0" err="1">
                <a:latin typeface="Helvetica Neue" panose="02000503000000020004" pitchFamily="2" charset="0"/>
              </a:rPr>
              <a:t>Bucket</a:t>
            </a:r>
            <a:endParaRPr lang="tr-TR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CC8A5-9BD0-E24A-AC68-35DE29E320F8}"/>
              </a:ext>
            </a:extLst>
          </p:cNvPr>
          <p:cNvSpPr/>
          <p:nvPr/>
        </p:nvSpPr>
        <p:spPr>
          <a:xfrm>
            <a:off x="2033884" y="4666542"/>
            <a:ext cx="2518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Helvetica Neue" panose="02000503000000020004" pitchFamily="2" charset="0"/>
              </a:rPr>
              <a:t>Bucket</a:t>
            </a:r>
            <a:r>
              <a:rPr lang="tr-TR" sz="2800" dirty="0">
                <a:latin typeface="Helvetica Neue" panose="02000503000000020004" pitchFamily="2" charset="0"/>
              </a:rPr>
              <a:t> </a:t>
            </a:r>
            <a:r>
              <a:rPr lang="tr-TR" sz="2800" dirty="0" err="1">
                <a:latin typeface="Helvetica Neue" panose="02000503000000020004" pitchFamily="2" charset="0"/>
              </a:rPr>
              <a:t>Policy</a:t>
            </a:r>
            <a:endParaRPr lang="tr-TR" sz="28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AE536C4-DBF8-2E4F-9879-F67DF1C9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0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AE6803-10BE-EB4D-BBB0-C01527D30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23863" r="61115" b="33177"/>
          <a:stretch/>
        </p:blipFill>
        <p:spPr>
          <a:xfrm>
            <a:off x="2265379" y="2443599"/>
            <a:ext cx="583329" cy="52322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C6F55B-3359-184B-843C-8C004E6BE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23863" r="61115" b="33177"/>
          <a:stretch/>
        </p:blipFill>
        <p:spPr>
          <a:xfrm>
            <a:off x="1450555" y="4666542"/>
            <a:ext cx="583329" cy="52322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F8031F-EE1E-E04E-999A-C5CBDFE1E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23863" r="61115" b="33177"/>
          <a:stretch/>
        </p:blipFill>
        <p:spPr>
          <a:xfrm>
            <a:off x="7288551" y="4666542"/>
            <a:ext cx="583329" cy="52322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52B445-8F57-5F43-A31A-FFC19E028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23863" r="61115" b="33177"/>
          <a:stretch/>
        </p:blipFill>
        <p:spPr>
          <a:xfrm>
            <a:off x="7288551" y="5529088"/>
            <a:ext cx="583329" cy="52322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6C5608-BC87-8946-9ED3-65DBB430DDD4}"/>
              </a:ext>
            </a:extLst>
          </p:cNvPr>
          <p:cNvSpPr/>
          <p:nvPr/>
        </p:nvSpPr>
        <p:spPr>
          <a:xfrm>
            <a:off x="8026314" y="5529088"/>
            <a:ext cx="245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Helvetica Neue" panose="02000503000000020004" pitchFamily="2" charset="0"/>
              </a:rPr>
              <a:t>ACL of Object</a:t>
            </a:r>
            <a:endParaRPr lang="tr-T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9510E-DB8E-CC47-8F2E-9BF7C5D377B2}"/>
              </a:ext>
            </a:extLst>
          </p:cNvPr>
          <p:cNvSpPr/>
          <p:nvPr/>
        </p:nvSpPr>
        <p:spPr>
          <a:xfrm>
            <a:off x="7288550" y="6340420"/>
            <a:ext cx="583329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3200" dirty="0"/>
              <a:t>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660C-4988-2B42-A58E-E31CE4075711}"/>
              </a:ext>
            </a:extLst>
          </p:cNvPr>
          <p:cNvSpPr txBox="1"/>
          <p:nvPr/>
        </p:nvSpPr>
        <p:spPr>
          <a:xfrm>
            <a:off x="7047121" y="3947653"/>
            <a:ext cx="889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600" dirty="0">
                <a:solidFill>
                  <a:srgbClr val="FF0000"/>
                </a:solidFill>
              </a:rPr>
              <a:t>ACL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D134A-C927-AC4A-870F-4240C08444E4}"/>
              </a:ext>
            </a:extLst>
          </p:cNvPr>
          <p:cNvSpPr txBox="1"/>
          <p:nvPr/>
        </p:nvSpPr>
        <p:spPr>
          <a:xfrm>
            <a:off x="1897791" y="3886757"/>
            <a:ext cx="2642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600" dirty="0">
                <a:solidFill>
                  <a:srgbClr val="FF0000"/>
                </a:solidFill>
              </a:rPr>
              <a:t>Bucket Policy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32772-77FA-7B4E-ABF7-78C0FE0D66DF}"/>
              </a:ext>
            </a:extLst>
          </p:cNvPr>
          <p:cNvSpPr txBox="1"/>
          <p:nvPr/>
        </p:nvSpPr>
        <p:spPr>
          <a:xfrm>
            <a:off x="7958966" y="6363785"/>
            <a:ext cx="147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/>
              <a:t>VERSION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B83155-D3C3-AD4D-83E3-D8D882B4F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59" r="3666"/>
          <a:stretch/>
        </p:blipFill>
        <p:spPr>
          <a:xfrm>
            <a:off x="4136366" y="574889"/>
            <a:ext cx="3192836" cy="11068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8A1C1B-067D-D947-9FE0-62399EC01F91}"/>
              </a:ext>
            </a:extLst>
          </p:cNvPr>
          <p:cNvSpPr txBox="1"/>
          <p:nvPr/>
        </p:nvSpPr>
        <p:spPr>
          <a:xfrm>
            <a:off x="2848708" y="2380670"/>
            <a:ext cx="649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Uncheck</a:t>
            </a:r>
            <a:r>
              <a:rPr lang="tr-TR" sz="3600" dirty="0"/>
              <a:t> </a:t>
            </a:r>
            <a:r>
              <a:rPr lang="tr-TR" sz="3600" dirty="0" err="1"/>
              <a:t>Block</a:t>
            </a:r>
            <a:r>
              <a:rPr lang="tr-TR" sz="3600" dirty="0"/>
              <a:t> </a:t>
            </a:r>
            <a:r>
              <a:rPr lang="tr-TR" sz="3600" dirty="0" err="1"/>
              <a:t>all</a:t>
            </a:r>
            <a:r>
              <a:rPr lang="tr-TR" sz="3600" dirty="0"/>
              <a:t> </a:t>
            </a:r>
            <a:r>
              <a:rPr lang="tr-TR" sz="3600" dirty="0" err="1"/>
              <a:t>public</a:t>
            </a:r>
            <a:r>
              <a:rPr lang="tr-TR" sz="3600" dirty="0"/>
              <a:t> </a:t>
            </a:r>
            <a:r>
              <a:rPr lang="tr-TR" sz="3600" dirty="0" err="1"/>
              <a:t>access</a:t>
            </a:r>
            <a:endParaRPr lang="tr-TR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17CDC8-F58E-C148-A7D4-4F88A514F9A1}"/>
              </a:ext>
            </a:extLst>
          </p:cNvPr>
          <p:cNvSpPr txBox="1"/>
          <p:nvPr/>
        </p:nvSpPr>
        <p:spPr>
          <a:xfrm>
            <a:off x="2461846" y="31447"/>
            <a:ext cx="6881445" cy="165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T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204D49-CB83-154E-A3EC-C56C96B10913}"/>
              </a:ext>
            </a:extLst>
          </p:cNvPr>
          <p:cNvCxnSpPr>
            <a:cxnSpLocks/>
          </p:cNvCxnSpPr>
          <p:nvPr/>
        </p:nvCxnSpPr>
        <p:spPr>
          <a:xfrm>
            <a:off x="5923606" y="1695822"/>
            <a:ext cx="0" cy="68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8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8AE536C4-DBF8-2E4F-9879-F67DF1C9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0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D1C39-C0AF-A549-A036-9396E27F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14" y="1338942"/>
            <a:ext cx="143021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pic>
        <p:nvPicPr>
          <p:cNvPr id="1025" name="Picture 1" descr="Diagram illustrating the authorization process">
            <a:extLst>
              <a:ext uri="{FF2B5EF4-FFF2-40B4-BE49-F238E27FC236}">
                <a16:creationId xmlns:a16="http://schemas.microsoft.com/office/drawing/2014/main" id="{8DDBB528-5545-B44C-9D56-3CC591C3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38942"/>
            <a:ext cx="10338846" cy="30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CC594-7DA1-E942-B509-1EF5CCA29FE8}"/>
              </a:ext>
            </a:extLst>
          </p:cNvPr>
          <p:cNvSpPr txBox="1"/>
          <p:nvPr/>
        </p:nvSpPr>
        <p:spPr>
          <a:xfrm>
            <a:off x="2090057" y="4774393"/>
            <a:ext cx="3249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Explicitly</a:t>
            </a:r>
            <a:r>
              <a:rPr lang="tr-TR" sz="2800" dirty="0"/>
              <a:t> </a:t>
            </a:r>
            <a:r>
              <a:rPr lang="tr-TR" sz="2800" dirty="0" err="1"/>
              <a:t>deny</a:t>
            </a:r>
            <a:endParaRPr lang="en-TR" sz="2800" dirty="0"/>
          </a:p>
          <a:p>
            <a:r>
              <a:rPr lang="en-US" sz="2800" dirty="0"/>
              <a:t>Explicitly </a:t>
            </a:r>
            <a:r>
              <a:rPr lang="tr-TR" sz="2800" dirty="0" err="1"/>
              <a:t>allow</a:t>
            </a:r>
            <a:endParaRPr lang="en-TR" sz="2800" dirty="0"/>
          </a:p>
          <a:p>
            <a:r>
              <a:rPr lang="tr-TR" sz="2800" dirty="0" err="1"/>
              <a:t>Implictly</a:t>
            </a:r>
            <a:r>
              <a:rPr lang="tr-TR" sz="2800" dirty="0"/>
              <a:t> </a:t>
            </a:r>
            <a:r>
              <a:rPr lang="tr-TR" sz="2800" dirty="0" err="1"/>
              <a:t>deny</a:t>
            </a:r>
            <a:endParaRPr lang="en-TR" sz="2800" dirty="0"/>
          </a:p>
          <a:p>
            <a:endParaRPr lang="en-TR" sz="2800" dirty="0"/>
          </a:p>
        </p:txBody>
      </p:sp>
    </p:spTree>
    <p:extLst>
      <p:ext uri="{BB962C8B-B14F-4D97-AF65-F5344CB8AC3E}">
        <p14:creationId xmlns:p14="http://schemas.microsoft.com/office/powerpoint/2010/main" val="109324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8AE536C4-DBF8-2E4F-9879-F67DF1C9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0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D1C39-C0AF-A549-A036-9396E27F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14" y="1338942"/>
            <a:ext cx="143021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32B88C-8F0C-2E4F-82B4-648B7711B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2" t="12504" r="18759" b="18415"/>
          <a:stretch/>
        </p:blipFill>
        <p:spPr>
          <a:xfrm>
            <a:off x="5484735" y="2244871"/>
            <a:ext cx="717061" cy="7509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073127-D03C-6B42-82D8-08868A5FACB2}"/>
              </a:ext>
            </a:extLst>
          </p:cNvPr>
          <p:cNvSpPr txBox="1"/>
          <p:nvPr/>
        </p:nvSpPr>
        <p:spPr>
          <a:xfrm>
            <a:off x="5852256" y="2803344"/>
            <a:ext cx="59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04B1BE-8B75-1644-848D-083C4247EF2B}"/>
              </a:ext>
            </a:extLst>
          </p:cNvPr>
          <p:cNvSpPr/>
          <p:nvPr/>
        </p:nvSpPr>
        <p:spPr>
          <a:xfrm>
            <a:off x="6721092" y="2493411"/>
            <a:ext cx="2859451" cy="3515632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A0460E-A355-EB4A-9687-6139ED0231DD}"/>
              </a:ext>
            </a:extLst>
          </p:cNvPr>
          <p:cNvSpPr txBox="1"/>
          <p:nvPr/>
        </p:nvSpPr>
        <p:spPr>
          <a:xfrm>
            <a:off x="5574273" y="4617088"/>
            <a:ext cx="107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20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9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0E20C-9A42-2A40-A0A0-2A92B18DE7B7}"/>
              </a:ext>
            </a:extLst>
          </p:cNvPr>
          <p:cNvSpPr txBox="1"/>
          <p:nvPr/>
        </p:nvSpPr>
        <p:spPr>
          <a:xfrm>
            <a:off x="7758684" y="1643067"/>
            <a:ext cx="157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2BE9F4-6DBE-1E41-BC33-4C21F645E8DA}"/>
              </a:ext>
            </a:extLst>
          </p:cNvPr>
          <p:cNvCxnSpPr>
            <a:cxnSpLocks/>
          </p:cNvCxnSpPr>
          <p:nvPr/>
        </p:nvCxnSpPr>
        <p:spPr>
          <a:xfrm>
            <a:off x="5823080" y="3167323"/>
            <a:ext cx="0" cy="1304682"/>
          </a:xfrm>
          <a:prstGeom prst="line">
            <a:avLst/>
          </a:prstGeom>
          <a:ln w="38100">
            <a:solidFill>
              <a:schemeClr val="accent1">
                <a:alpha val="98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E1B5A7-0435-F74F-8D87-6D3260BC6B0D}"/>
              </a:ext>
            </a:extLst>
          </p:cNvPr>
          <p:cNvCxnSpPr>
            <a:cxnSpLocks/>
          </p:cNvCxnSpPr>
          <p:nvPr/>
        </p:nvCxnSpPr>
        <p:spPr>
          <a:xfrm flipH="1">
            <a:off x="5841181" y="4458685"/>
            <a:ext cx="649384" cy="1332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EB1FE25-32CE-2949-93F2-7F20CB073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97" y="4165793"/>
            <a:ext cx="555632" cy="552697"/>
          </a:xfrm>
          <a:prstGeom prst="rect">
            <a:avLst/>
          </a:prstGeom>
        </p:spPr>
      </p:pic>
      <p:sp>
        <p:nvSpPr>
          <p:cNvPr id="55" name="Chevron 54">
            <a:extLst>
              <a:ext uri="{FF2B5EF4-FFF2-40B4-BE49-F238E27FC236}">
                <a16:creationId xmlns:a16="http://schemas.microsoft.com/office/drawing/2014/main" id="{4C23D7D0-9225-414F-A2ED-1B5559C9576A}"/>
              </a:ext>
            </a:extLst>
          </p:cNvPr>
          <p:cNvSpPr/>
          <p:nvPr/>
        </p:nvSpPr>
        <p:spPr>
          <a:xfrm rot="16200000">
            <a:off x="5738393" y="2977662"/>
            <a:ext cx="156273" cy="11223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hevron 55">
            <a:extLst>
              <a:ext uri="{FF2B5EF4-FFF2-40B4-BE49-F238E27FC236}">
                <a16:creationId xmlns:a16="http://schemas.microsoft.com/office/drawing/2014/main" id="{44CCD7A5-F71B-FF4B-A0F8-9C3B51238C95}"/>
              </a:ext>
            </a:extLst>
          </p:cNvPr>
          <p:cNvSpPr/>
          <p:nvPr/>
        </p:nvSpPr>
        <p:spPr>
          <a:xfrm rot="16200000">
            <a:off x="5743843" y="4023445"/>
            <a:ext cx="156273" cy="11223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E3EFA31-0C3F-7E48-AF8A-2BE3520B9DEA}"/>
              </a:ext>
            </a:extLst>
          </p:cNvPr>
          <p:cNvSpPr/>
          <p:nvPr/>
        </p:nvSpPr>
        <p:spPr>
          <a:xfrm>
            <a:off x="2068739" y="1972047"/>
            <a:ext cx="7614214" cy="4144099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49B416A-0579-C546-9A78-1751BF1C5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260" y="1828537"/>
            <a:ext cx="1128738" cy="112277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6B27D56-2BCA-0345-942F-5DBC1BB326F9}"/>
              </a:ext>
            </a:extLst>
          </p:cNvPr>
          <p:cNvSpPr txBox="1"/>
          <p:nvPr/>
        </p:nvSpPr>
        <p:spPr>
          <a:xfrm>
            <a:off x="2558225" y="1624329"/>
            <a:ext cx="571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534A1D1-BF65-EC4B-B8A9-86800B93B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00" y="1613719"/>
            <a:ext cx="716833" cy="75090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278B98C-891B-8846-990D-491C4A0ED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106" y="2265525"/>
            <a:ext cx="879566" cy="846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608C1-03E2-124B-82DA-7B231844BB73}"/>
              </a:ext>
            </a:extLst>
          </p:cNvPr>
          <p:cNvSpPr txBox="1"/>
          <p:nvPr/>
        </p:nvSpPr>
        <p:spPr>
          <a:xfrm>
            <a:off x="8767806" y="30360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3474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8AE536C4-DBF8-2E4F-9879-F67DF1C9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0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D1C39-C0AF-A549-A036-9396E27F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14" y="1338942"/>
            <a:ext cx="143021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37E8D-15E3-6248-BF23-679781C74E4B}"/>
              </a:ext>
            </a:extLst>
          </p:cNvPr>
          <p:cNvSpPr txBox="1"/>
          <p:nvPr/>
        </p:nvSpPr>
        <p:spPr>
          <a:xfrm>
            <a:off x="1322614" y="2354269"/>
            <a:ext cx="13516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  <a:r>
              <a:rPr lang="en-TR" sz="4400" dirty="0"/>
              <a:t>asic</a:t>
            </a:r>
          </a:p>
          <a:p>
            <a:endParaRPr lang="en-TR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F5813-A6DE-3C45-957A-A4E4183B30A7}"/>
              </a:ext>
            </a:extLst>
          </p:cNvPr>
          <p:cNvSpPr txBox="1"/>
          <p:nvPr/>
        </p:nvSpPr>
        <p:spPr>
          <a:xfrm>
            <a:off x="5388763" y="2354269"/>
            <a:ext cx="1081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</a:t>
            </a:r>
            <a:r>
              <a:rPr lang="en-TR" sz="4400" dirty="0"/>
              <a:t>ag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9D671-B9E9-444E-9AA0-E700BEC4DF24}"/>
              </a:ext>
            </a:extLst>
          </p:cNvPr>
          <p:cNvSpPr txBox="1"/>
          <p:nvPr/>
        </p:nvSpPr>
        <p:spPr>
          <a:xfrm>
            <a:off x="7476478" y="2291668"/>
            <a:ext cx="4715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4400" dirty="0"/>
              <a:t>Prefix=Folder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CC04D-1B53-1F45-A066-C08345821FB1}"/>
              </a:ext>
            </a:extLst>
          </p:cNvPr>
          <p:cNvSpPr txBox="1"/>
          <p:nvPr/>
        </p:nvSpPr>
        <p:spPr>
          <a:xfrm>
            <a:off x="5168318" y="1223134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600" dirty="0">
                <a:solidFill>
                  <a:srgbClr val="FF0000"/>
                </a:solidFill>
              </a:rPr>
              <a:t>Replica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573CC-C0B9-F347-89C6-071085D711A4}"/>
              </a:ext>
            </a:extLst>
          </p:cNvPr>
          <p:cNvSpPr txBox="1"/>
          <p:nvPr/>
        </p:nvSpPr>
        <p:spPr>
          <a:xfrm>
            <a:off x="4695616" y="3257237"/>
            <a:ext cx="3054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Departman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  </a:t>
            </a:r>
            <a:r>
              <a:rPr lang="en-US" sz="2800" dirty="0" err="1">
                <a:solidFill>
                  <a:schemeClr val="accent1"/>
                </a:solidFill>
              </a:rPr>
              <a:t>aws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err="1"/>
              <a:t>Departman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finans</a:t>
            </a:r>
            <a:endParaRPr lang="en-T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EC5F1-AFFC-DC45-B806-AC67BBC585FC}"/>
              </a:ext>
            </a:extLst>
          </p:cNvPr>
          <p:cNvSpPr txBox="1"/>
          <p:nvPr/>
        </p:nvSpPr>
        <p:spPr>
          <a:xfrm>
            <a:off x="3718728" y="5261019"/>
            <a:ext cx="696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https://s3.amazonaws.com/www.osvaldo.com.tr/</a:t>
            </a:r>
            <a:r>
              <a:rPr lang="en-US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folder-name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/object.txt</a:t>
            </a:r>
            <a:endParaRPr lang="en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131A2-F32D-E144-8AB2-A6C42408DF93}"/>
              </a:ext>
            </a:extLst>
          </p:cNvPr>
          <p:cNvSpPr txBox="1"/>
          <p:nvPr/>
        </p:nvSpPr>
        <p:spPr>
          <a:xfrm>
            <a:off x="3718728" y="4893202"/>
            <a:ext cx="572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3"/>
              </a:rPr>
              <a:t>https://s3.amazonaws.com/www.osvaldo.com.tr/object.txt</a:t>
            </a:r>
            <a:endParaRPr lang="en-T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2761B8-A0B0-9349-B9D3-33AD1D4EA25A}"/>
              </a:ext>
            </a:extLst>
          </p:cNvPr>
          <p:cNvCxnSpPr>
            <a:cxnSpLocks/>
          </p:cNvCxnSpPr>
          <p:nvPr/>
        </p:nvCxnSpPr>
        <p:spPr>
          <a:xfrm flipH="1">
            <a:off x="9530863" y="3061109"/>
            <a:ext cx="854179" cy="209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9324D0-E94D-814D-BB52-925387550570}"/>
              </a:ext>
            </a:extLst>
          </p:cNvPr>
          <p:cNvCxnSpPr>
            <a:cxnSpLocks/>
          </p:cNvCxnSpPr>
          <p:nvPr/>
        </p:nvCxnSpPr>
        <p:spPr>
          <a:xfrm flipH="1">
            <a:off x="8694918" y="3257237"/>
            <a:ext cx="648374" cy="16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2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11531</TotalTime>
  <Words>148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osvaldo@clarusway.com</dc:creator>
  <cp:lastModifiedBy>osvaldo@clarusway.com</cp:lastModifiedBy>
  <cp:revision>95</cp:revision>
  <dcterms:created xsi:type="dcterms:W3CDTF">2020-05-11T18:07:22Z</dcterms:created>
  <dcterms:modified xsi:type="dcterms:W3CDTF">2020-06-03T19:46:19Z</dcterms:modified>
</cp:coreProperties>
</file>