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Garamond"/>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519272-870D-4A4D-9B7F-D271ED7B9002}">
  <a:tblStyle styleId="{A6519272-870D-4A4D-9B7F-D271ED7B90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22" Type="http://schemas.openxmlformats.org/officeDocument/2006/relationships/font" Target="fonts/Montserrat-regular.fntdata"/><Relationship Id="rId21" Type="http://schemas.openxmlformats.org/officeDocument/2006/relationships/font" Target="fonts/Garamon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Garamond-bold.fntdata"/><Relationship Id="rId18" Type="http://schemas.openxmlformats.org/officeDocument/2006/relationships/font" Target="fonts/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3067e6a5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3067e6a5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 the same method for the flower dataset, the dataset gives train set with label, and the test set without label. To check the accuracy of our model, I split the train set then half of them is for training, and other half is for test the accuracy. After training, we found a terrible accuracy for the test dataset. In the future work, I consider to change the network stucture such as add the dropout or other conv layer to see if it will perform better or use other nn such as recurrent neural network. Also, we may want to do something for the image because the background color may influent our train.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3067e6a5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3067e6a5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067e6a5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067e6a5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067e6a5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067e6a5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c9faaf0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c9faaf0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ac9faaf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ac9faaf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067e6a5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067e6a5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built the multilayers network for this project, this kind of network has the input and output and hidden layers in it. We try to add layers in the network and it works on the handwritten digits dataset with 75-90% accuracy.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3067e6a5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3067e6a5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Adam optimizer, and choose the learning rate with 0.001. I use Cross Entropy Loss as the loss function. Then we split the train set with batch size as 64. We can get the accuracy about 98.5.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3067e6a5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3067e6a5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5ef9b0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35ef9b0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Neural Networks</a:t>
            </a:r>
            <a:endParaRPr>
              <a:latin typeface="Garamond"/>
              <a:ea typeface="Garamond"/>
              <a:cs typeface="Garamond"/>
              <a:sym typeface="Garamond"/>
            </a:endParaRPr>
          </a:p>
        </p:txBody>
      </p:sp>
      <p:sp>
        <p:nvSpPr>
          <p:cNvPr id="135" name="Google Shape;135;p13"/>
          <p:cNvSpPr txBox="1"/>
          <p:nvPr>
            <p:ph idx="1" type="subTitle"/>
          </p:nvPr>
        </p:nvSpPr>
        <p:spPr>
          <a:xfrm>
            <a:off x="4572000" y="3582050"/>
            <a:ext cx="3982800" cy="8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Sean Eva, Jingyuan Chen</a:t>
            </a:r>
            <a:endParaRPr>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F</a:t>
            </a:r>
            <a:r>
              <a:rPr lang="en">
                <a:latin typeface="Garamond"/>
                <a:ea typeface="Garamond"/>
                <a:cs typeface="Garamond"/>
                <a:sym typeface="Garamond"/>
              </a:rPr>
              <a:t>lower Dataset</a:t>
            </a:r>
            <a:endParaRPr>
              <a:latin typeface="Garamond"/>
              <a:ea typeface="Garamond"/>
              <a:cs typeface="Garamond"/>
              <a:sym typeface="Garamond"/>
            </a:endParaRPr>
          </a:p>
        </p:txBody>
      </p:sp>
      <p:sp>
        <p:nvSpPr>
          <p:cNvPr id="205" name="Google Shape;20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The dataset from kaggle competition</a:t>
            </a:r>
            <a:endParaRPr>
              <a:latin typeface="Garamond"/>
              <a:ea typeface="Garamond"/>
              <a:cs typeface="Garamond"/>
              <a:sym typeface="Garamond"/>
            </a:endParaRPr>
          </a:p>
          <a:p>
            <a:pPr indent="0" lvl="0" marL="0" rtl="0" algn="l">
              <a:spcBef>
                <a:spcPts val="1200"/>
              </a:spcBef>
              <a:spcAft>
                <a:spcPts val="0"/>
              </a:spcAft>
              <a:buNone/>
            </a:pPr>
            <a:r>
              <a:rPr lang="en">
                <a:latin typeface="Garamond"/>
                <a:ea typeface="Garamond"/>
                <a:cs typeface="Garamond"/>
                <a:sym typeface="Garamond"/>
              </a:rPr>
              <a:t>Train data with label, </a:t>
            </a:r>
            <a:endParaRPr>
              <a:latin typeface="Garamond"/>
              <a:ea typeface="Garamond"/>
              <a:cs typeface="Garamond"/>
              <a:sym typeface="Garamond"/>
            </a:endParaRPr>
          </a:p>
          <a:p>
            <a:pPr indent="0" lvl="0" marL="0" rtl="0" algn="l">
              <a:spcBef>
                <a:spcPts val="1200"/>
              </a:spcBef>
              <a:spcAft>
                <a:spcPts val="1200"/>
              </a:spcAft>
              <a:buNone/>
            </a:pPr>
            <a:r>
              <a:rPr lang="en">
                <a:latin typeface="Garamond"/>
                <a:ea typeface="Garamond"/>
                <a:cs typeface="Garamond"/>
                <a:sym typeface="Garamond"/>
              </a:rPr>
              <a:t>and test data without label</a:t>
            </a:r>
            <a:endParaRPr>
              <a:latin typeface="Garamond"/>
              <a:ea typeface="Garamond"/>
              <a:cs typeface="Garamond"/>
              <a:sym typeface="Garamond"/>
            </a:endParaRPr>
          </a:p>
        </p:txBody>
      </p:sp>
      <p:pic>
        <p:nvPicPr>
          <p:cNvPr id="206" name="Google Shape;206;p22"/>
          <p:cNvPicPr preferRelativeResize="0"/>
          <p:nvPr/>
        </p:nvPicPr>
        <p:blipFill>
          <a:blip r:embed="rId3">
            <a:alphaModFix/>
          </a:blip>
          <a:stretch>
            <a:fillRect/>
          </a:stretch>
        </p:blipFill>
        <p:spPr>
          <a:xfrm>
            <a:off x="5477048" y="1675025"/>
            <a:ext cx="2859354" cy="280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Next Step</a:t>
            </a:r>
            <a:endParaRPr>
              <a:latin typeface="Garamond"/>
              <a:ea typeface="Garamond"/>
              <a:cs typeface="Garamond"/>
              <a:sym typeface="Garamond"/>
            </a:endParaRPr>
          </a:p>
        </p:txBody>
      </p:sp>
      <p:sp>
        <p:nvSpPr>
          <p:cNvPr id="212" name="Google Shape;21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R</a:t>
            </a:r>
            <a:r>
              <a:rPr lang="en">
                <a:latin typeface="Garamond"/>
                <a:ea typeface="Garamond"/>
                <a:cs typeface="Garamond"/>
                <a:sym typeface="Garamond"/>
              </a:rPr>
              <a:t>ecurrent neural network</a:t>
            </a:r>
            <a:endParaRPr>
              <a:latin typeface="Garamond"/>
              <a:ea typeface="Garamond"/>
              <a:cs typeface="Garamond"/>
              <a:sym typeface="Garamond"/>
            </a:endParaRPr>
          </a:p>
          <a:p>
            <a:pPr indent="0" lvl="0" marL="0" rtl="0" algn="l">
              <a:spcBef>
                <a:spcPts val="1200"/>
              </a:spcBef>
              <a:spcAft>
                <a:spcPts val="0"/>
              </a:spcAft>
              <a:buNone/>
            </a:pPr>
            <a:r>
              <a:rPr lang="en">
                <a:latin typeface="Garamond"/>
                <a:ea typeface="Garamond"/>
                <a:cs typeface="Garamond"/>
                <a:sym typeface="Garamond"/>
              </a:rPr>
              <a:t>Add dropout or add other conv layer</a:t>
            </a:r>
            <a:endParaRPr>
              <a:latin typeface="Garamond"/>
              <a:ea typeface="Garamond"/>
              <a:cs typeface="Garamond"/>
              <a:sym typeface="Garamond"/>
            </a:endParaRPr>
          </a:p>
          <a:p>
            <a:pPr indent="0" lvl="0" marL="0" rtl="0" algn="l">
              <a:spcBef>
                <a:spcPts val="1200"/>
              </a:spcBef>
              <a:spcAft>
                <a:spcPts val="0"/>
              </a:spcAft>
              <a:buNone/>
            </a:pPr>
            <a:r>
              <a:rPr lang="en">
                <a:latin typeface="Garamond"/>
                <a:ea typeface="Garamond"/>
                <a:cs typeface="Garamond"/>
                <a:sym typeface="Garamond"/>
              </a:rPr>
              <a:t>Process the image</a:t>
            </a:r>
            <a:endParaRPr>
              <a:latin typeface="Garamond"/>
              <a:ea typeface="Garamond"/>
              <a:cs typeface="Garamond"/>
              <a:sym typeface="Garamond"/>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Basics</a:t>
            </a:r>
            <a:endParaRPr>
              <a:latin typeface="Garamond"/>
              <a:ea typeface="Garamond"/>
              <a:cs typeface="Garamond"/>
              <a:sym typeface="Garamond"/>
            </a:endParaRPr>
          </a:p>
        </p:txBody>
      </p:sp>
      <p:pic>
        <p:nvPicPr>
          <p:cNvPr id="141" name="Google Shape;141;p14"/>
          <p:cNvPicPr preferRelativeResize="0"/>
          <p:nvPr/>
        </p:nvPicPr>
        <p:blipFill>
          <a:blip r:embed="rId3">
            <a:alphaModFix/>
          </a:blip>
          <a:stretch>
            <a:fillRect/>
          </a:stretch>
        </p:blipFill>
        <p:spPr>
          <a:xfrm>
            <a:off x="3548750" y="806325"/>
            <a:ext cx="3950075" cy="3530851"/>
          </a:xfrm>
          <a:prstGeom prst="rect">
            <a:avLst/>
          </a:prstGeom>
          <a:noFill/>
          <a:ln>
            <a:noFill/>
          </a:ln>
        </p:spPr>
      </p:pic>
      <p:sp>
        <p:nvSpPr>
          <p:cNvPr id="142" name="Google Shape;142;p14"/>
          <p:cNvSpPr txBox="1"/>
          <p:nvPr/>
        </p:nvSpPr>
        <p:spPr>
          <a:xfrm>
            <a:off x="3548750" y="4337175"/>
            <a:ext cx="26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Garamond"/>
                <a:ea typeface="Garamond"/>
                <a:cs typeface="Garamond"/>
                <a:sym typeface="Garamond"/>
              </a:rPr>
              <a:t>https://www.youtube.com/watch?v=aircAruvnKk</a:t>
            </a:r>
            <a:endParaRPr sz="900">
              <a:solidFill>
                <a:schemeClr val="lt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Types of Neural Networks</a:t>
            </a:r>
            <a:endParaRPr>
              <a:latin typeface="Garamond"/>
              <a:ea typeface="Garamond"/>
              <a:cs typeface="Garamond"/>
              <a:sym typeface="Garamond"/>
            </a:endParaRPr>
          </a:p>
        </p:txBody>
      </p:sp>
      <p:graphicFrame>
        <p:nvGraphicFramePr>
          <p:cNvPr id="148" name="Google Shape;148;p15"/>
          <p:cNvGraphicFramePr/>
          <p:nvPr/>
        </p:nvGraphicFramePr>
        <p:xfrm>
          <a:off x="279825" y="1307850"/>
          <a:ext cx="3000000" cy="3000000"/>
        </p:xfrm>
        <a:graphic>
          <a:graphicData uri="http://schemas.openxmlformats.org/drawingml/2006/table">
            <a:tbl>
              <a:tblPr>
                <a:noFill/>
                <a:tableStyleId>{A6519272-870D-4A4D-9B7F-D271ED7B9002}</a:tableStyleId>
              </a:tblPr>
              <a:tblGrid>
                <a:gridCol w="2744250"/>
                <a:gridCol w="2744250"/>
                <a:gridCol w="2942350"/>
              </a:tblGrid>
              <a:tr h="396200">
                <a:tc>
                  <a:txBody>
                    <a:bodyPr/>
                    <a:lstStyle/>
                    <a:p>
                      <a:pPr indent="0" lvl="0" marL="0" rtl="0" algn="ctr">
                        <a:spcBef>
                          <a:spcPts val="0"/>
                        </a:spcBef>
                        <a:spcAft>
                          <a:spcPts val="0"/>
                        </a:spcAft>
                        <a:buNone/>
                      </a:pPr>
                      <a:r>
                        <a:rPr lang="en">
                          <a:solidFill>
                            <a:schemeClr val="lt1"/>
                          </a:solidFill>
                          <a:latin typeface="Garamond"/>
                          <a:ea typeface="Garamond"/>
                          <a:cs typeface="Garamond"/>
                          <a:sym typeface="Garamond"/>
                        </a:rPr>
                        <a:t>Recurrent Neural Network</a:t>
                      </a:r>
                      <a:endParaRPr>
                        <a:solidFill>
                          <a:schemeClr val="lt1"/>
                        </a:solidFill>
                        <a:latin typeface="Garamond"/>
                        <a:ea typeface="Garamond"/>
                        <a:cs typeface="Garamond"/>
                        <a:sym typeface="Garamo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Garamond"/>
                          <a:ea typeface="Garamond"/>
                          <a:cs typeface="Garamond"/>
                          <a:sym typeface="Garamond"/>
                        </a:rPr>
                        <a:t>Artificial Neural Network</a:t>
                      </a:r>
                      <a:endParaRPr>
                        <a:solidFill>
                          <a:schemeClr val="lt1"/>
                        </a:solidFill>
                        <a:latin typeface="Garamond"/>
                        <a:ea typeface="Garamond"/>
                        <a:cs typeface="Garamond"/>
                        <a:sym typeface="Garamo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Garamond"/>
                          <a:ea typeface="Garamond"/>
                          <a:cs typeface="Garamond"/>
                          <a:sym typeface="Garamond"/>
                        </a:rPr>
                        <a:t>Convolutional Neural Network</a:t>
                      </a:r>
                      <a:endParaRPr>
                        <a:solidFill>
                          <a:schemeClr val="lt1"/>
                        </a:solidFill>
                        <a:latin typeface="Garamond"/>
                        <a:ea typeface="Garamond"/>
                        <a:cs typeface="Garamond"/>
                        <a:sym typeface="Garamo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26225">
                <a:tc>
                  <a:txBody>
                    <a:bodyPr/>
                    <a:lstStyle/>
                    <a:p>
                      <a:pPr indent="0" lvl="0" marL="0" rtl="0" algn="ctr">
                        <a:spcBef>
                          <a:spcPts val="0"/>
                        </a:spcBef>
                        <a:spcAft>
                          <a:spcPts val="0"/>
                        </a:spcAft>
                        <a:buNone/>
                      </a:pPr>
                      <a:r>
                        <a:t/>
                      </a:r>
                      <a:endParaRPr>
                        <a:solidFill>
                          <a:schemeClr val="lt1"/>
                        </a:solidFill>
                        <a:latin typeface="Garamond"/>
                        <a:ea typeface="Garamond"/>
                        <a:cs typeface="Garamond"/>
                        <a:sym typeface="Garamo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Garamond"/>
                        <a:ea typeface="Garamond"/>
                        <a:cs typeface="Garamond"/>
                        <a:sym typeface="Garamo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Garamond"/>
                        <a:ea typeface="Garamond"/>
                        <a:cs typeface="Garamond"/>
                        <a:sym typeface="Garamo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49" name="Google Shape;149;p15"/>
          <p:cNvPicPr preferRelativeResize="0"/>
          <p:nvPr/>
        </p:nvPicPr>
        <p:blipFill rotWithShape="1">
          <a:blip r:embed="rId3">
            <a:alphaModFix/>
          </a:blip>
          <a:srcRect b="0" l="0" r="50431" t="0"/>
          <a:stretch/>
        </p:blipFill>
        <p:spPr>
          <a:xfrm>
            <a:off x="875625" y="1771350"/>
            <a:ext cx="1746050" cy="1878200"/>
          </a:xfrm>
          <a:prstGeom prst="rect">
            <a:avLst/>
          </a:prstGeom>
          <a:noFill/>
          <a:ln>
            <a:noFill/>
          </a:ln>
        </p:spPr>
      </p:pic>
      <p:pic>
        <p:nvPicPr>
          <p:cNvPr id="150" name="Google Shape;150;p15"/>
          <p:cNvPicPr preferRelativeResize="0"/>
          <p:nvPr/>
        </p:nvPicPr>
        <p:blipFill>
          <a:blip r:embed="rId4">
            <a:alphaModFix/>
          </a:blip>
          <a:stretch>
            <a:fillRect/>
          </a:stretch>
        </p:blipFill>
        <p:spPr>
          <a:xfrm>
            <a:off x="3477787" y="1771347"/>
            <a:ext cx="2034950" cy="1766875"/>
          </a:xfrm>
          <a:prstGeom prst="rect">
            <a:avLst/>
          </a:prstGeom>
          <a:noFill/>
          <a:ln>
            <a:noFill/>
          </a:ln>
        </p:spPr>
      </p:pic>
      <p:pic>
        <p:nvPicPr>
          <p:cNvPr id="151" name="Google Shape;151;p15"/>
          <p:cNvPicPr preferRelativeResize="0"/>
          <p:nvPr/>
        </p:nvPicPr>
        <p:blipFill>
          <a:blip r:embed="rId5">
            <a:alphaModFix/>
          </a:blip>
          <a:stretch>
            <a:fillRect/>
          </a:stretch>
        </p:blipFill>
        <p:spPr>
          <a:xfrm>
            <a:off x="5812600" y="1823800"/>
            <a:ext cx="3106474" cy="166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Python Packages for Neural Networks</a:t>
            </a:r>
            <a:endParaRPr>
              <a:latin typeface="Garamond"/>
              <a:ea typeface="Garamond"/>
              <a:cs typeface="Garamond"/>
              <a:sym typeface="Garamond"/>
            </a:endParaRPr>
          </a:p>
        </p:txBody>
      </p:sp>
      <p:pic>
        <p:nvPicPr>
          <p:cNvPr id="157" name="Google Shape;157;p16"/>
          <p:cNvPicPr preferRelativeResize="0"/>
          <p:nvPr/>
        </p:nvPicPr>
        <p:blipFill>
          <a:blip r:embed="rId3">
            <a:alphaModFix/>
          </a:blip>
          <a:stretch>
            <a:fillRect/>
          </a:stretch>
        </p:blipFill>
        <p:spPr>
          <a:xfrm>
            <a:off x="1612920" y="1572345"/>
            <a:ext cx="2563375" cy="2563400"/>
          </a:xfrm>
          <a:prstGeom prst="rect">
            <a:avLst/>
          </a:prstGeom>
          <a:noFill/>
          <a:ln>
            <a:noFill/>
          </a:ln>
        </p:spPr>
      </p:pic>
      <p:pic>
        <p:nvPicPr>
          <p:cNvPr id="158" name="Google Shape;158;p16"/>
          <p:cNvPicPr preferRelativeResize="0"/>
          <p:nvPr/>
        </p:nvPicPr>
        <p:blipFill>
          <a:blip r:embed="rId4">
            <a:alphaModFix/>
          </a:blip>
          <a:stretch>
            <a:fillRect/>
          </a:stretch>
        </p:blipFill>
        <p:spPr>
          <a:xfrm>
            <a:off x="4740800" y="1307850"/>
            <a:ext cx="2827899" cy="2827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What data did we work with?</a:t>
            </a:r>
            <a:endParaRPr>
              <a:latin typeface="Garamond"/>
              <a:ea typeface="Garamond"/>
              <a:cs typeface="Garamond"/>
              <a:sym typeface="Garamond"/>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aramond"/>
              <a:buAutoNum type="arabicPeriod"/>
            </a:pPr>
            <a:r>
              <a:rPr lang="en">
                <a:latin typeface="Garamond"/>
                <a:ea typeface="Garamond"/>
                <a:cs typeface="Garamond"/>
                <a:sym typeface="Garamond"/>
              </a:rPr>
              <a:t>MNIST Database of Handwritten Digits</a:t>
            </a:r>
            <a:endParaRPr>
              <a:latin typeface="Garamond"/>
              <a:ea typeface="Garamond"/>
              <a:cs typeface="Garamond"/>
              <a:sym typeface="Garamond"/>
            </a:endParaRPr>
          </a:p>
          <a:p>
            <a:pPr indent="-311150" lvl="0" marL="457200" rtl="0" algn="l">
              <a:spcBef>
                <a:spcPts val="0"/>
              </a:spcBef>
              <a:spcAft>
                <a:spcPts val="0"/>
              </a:spcAft>
              <a:buSzPts val="1300"/>
              <a:buFont typeface="Garamond"/>
              <a:buAutoNum type="arabicPeriod"/>
            </a:pPr>
            <a:r>
              <a:rPr lang="en">
                <a:latin typeface="Garamond"/>
                <a:ea typeface="Garamond"/>
                <a:cs typeface="Garamond"/>
                <a:sym typeface="Garamond"/>
              </a:rPr>
              <a:t>The Chars74K dataset</a:t>
            </a:r>
            <a:endParaRPr>
              <a:latin typeface="Garamond"/>
              <a:ea typeface="Garamond"/>
              <a:cs typeface="Garamond"/>
              <a:sym typeface="Garamond"/>
            </a:endParaRPr>
          </a:p>
          <a:p>
            <a:pPr indent="-311150" lvl="0" marL="457200" rtl="0" algn="l">
              <a:spcBef>
                <a:spcPts val="0"/>
              </a:spcBef>
              <a:spcAft>
                <a:spcPts val="0"/>
              </a:spcAft>
              <a:buSzPts val="1300"/>
              <a:buFont typeface="Garamond"/>
              <a:buAutoNum type="arabicPeriod"/>
            </a:pPr>
            <a:r>
              <a:rPr lang="en">
                <a:latin typeface="Garamond"/>
                <a:ea typeface="Garamond"/>
                <a:cs typeface="Garamond"/>
                <a:sym typeface="Garamond"/>
              </a:rPr>
              <a:t>Petals to the Metal - Flower Classification on TPU</a:t>
            </a:r>
            <a:endParaRPr>
              <a:latin typeface="Garamond"/>
              <a:ea typeface="Garamond"/>
              <a:cs typeface="Garamond"/>
              <a:sym typeface="Garamond"/>
            </a:endParaRPr>
          </a:p>
        </p:txBody>
      </p:sp>
      <p:pic>
        <p:nvPicPr>
          <p:cNvPr id="165" name="Google Shape;165;p17"/>
          <p:cNvPicPr preferRelativeResize="0"/>
          <p:nvPr/>
        </p:nvPicPr>
        <p:blipFill>
          <a:blip r:embed="rId3">
            <a:alphaModFix/>
          </a:blip>
          <a:stretch>
            <a:fillRect/>
          </a:stretch>
        </p:blipFill>
        <p:spPr>
          <a:xfrm>
            <a:off x="405325" y="2676375"/>
            <a:ext cx="2787501" cy="2090626"/>
          </a:xfrm>
          <a:prstGeom prst="rect">
            <a:avLst/>
          </a:prstGeom>
          <a:noFill/>
          <a:ln>
            <a:noFill/>
          </a:ln>
        </p:spPr>
      </p:pic>
      <p:pic>
        <p:nvPicPr>
          <p:cNvPr id="166" name="Google Shape;166;p17"/>
          <p:cNvPicPr preferRelativeResize="0"/>
          <p:nvPr/>
        </p:nvPicPr>
        <p:blipFill>
          <a:blip r:embed="rId4">
            <a:alphaModFix/>
          </a:blip>
          <a:stretch>
            <a:fillRect/>
          </a:stretch>
        </p:blipFill>
        <p:spPr>
          <a:xfrm>
            <a:off x="3445100" y="2588213"/>
            <a:ext cx="2019300" cy="2266950"/>
          </a:xfrm>
          <a:prstGeom prst="rect">
            <a:avLst/>
          </a:prstGeom>
          <a:noFill/>
          <a:ln>
            <a:noFill/>
          </a:ln>
        </p:spPr>
      </p:pic>
      <p:pic>
        <p:nvPicPr>
          <p:cNvPr id="167" name="Google Shape;167;p17"/>
          <p:cNvPicPr preferRelativeResize="0"/>
          <p:nvPr/>
        </p:nvPicPr>
        <p:blipFill>
          <a:blip r:embed="rId5">
            <a:alphaModFix/>
          </a:blip>
          <a:stretch>
            <a:fillRect/>
          </a:stretch>
        </p:blipFill>
        <p:spPr>
          <a:xfrm>
            <a:off x="6005625" y="2367275"/>
            <a:ext cx="2599150" cy="254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Multilayer Neural Networks</a:t>
            </a:r>
            <a:endParaRPr>
              <a:latin typeface="Garamond"/>
              <a:ea typeface="Garamond"/>
              <a:cs typeface="Garamond"/>
              <a:sym typeface="Garamond"/>
            </a:endParaRPr>
          </a:p>
        </p:txBody>
      </p:sp>
      <p:sp>
        <p:nvSpPr>
          <p:cNvPr id="173" name="Google Shape;17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8"/>
          <p:cNvPicPr preferRelativeResize="0"/>
          <p:nvPr/>
        </p:nvPicPr>
        <p:blipFill>
          <a:blip r:embed="rId3">
            <a:alphaModFix/>
          </a:blip>
          <a:stretch>
            <a:fillRect/>
          </a:stretch>
        </p:blipFill>
        <p:spPr>
          <a:xfrm>
            <a:off x="1302225" y="2204000"/>
            <a:ext cx="7029450" cy="163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 Convolutional Neural Networks</a:t>
            </a:r>
            <a:endParaRPr>
              <a:latin typeface="Garamond"/>
              <a:ea typeface="Garamond"/>
              <a:cs typeface="Garamond"/>
              <a:sym typeface="Garamond"/>
            </a:endParaRPr>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19"/>
          <p:cNvPicPr preferRelativeResize="0"/>
          <p:nvPr/>
        </p:nvPicPr>
        <p:blipFill>
          <a:blip r:embed="rId3">
            <a:alphaModFix/>
          </a:blip>
          <a:stretch>
            <a:fillRect/>
          </a:stretch>
        </p:blipFill>
        <p:spPr>
          <a:xfrm>
            <a:off x="5196050" y="2820175"/>
            <a:ext cx="3779051" cy="2139950"/>
          </a:xfrm>
          <a:prstGeom prst="rect">
            <a:avLst/>
          </a:prstGeom>
          <a:noFill/>
          <a:ln>
            <a:noFill/>
          </a:ln>
        </p:spPr>
      </p:pic>
      <p:pic>
        <p:nvPicPr>
          <p:cNvPr id="182" name="Google Shape;182;p19"/>
          <p:cNvPicPr preferRelativeResize="0"/>
          <p:nvPr/>
        </p:nvPicPr>
        <p:blipFill>
          <a:blip r:embed="rId4">
            <a:alphaModFix/>
          </a:blip>
          <a:stretch>
            <a:fillRect/>
          </a:stretch>
        </p:blipFill>
        <p:spPr>
          <a:xfrm>
            <a:off x="476600" y="1942600"/>
            <a:ext cx="4452800" cy="226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Test </a:t>
            </a:r>
            <a:r>
              <a:rPr lang="en">
                <a:latin typeface="Garamond"/>
                <a:ea typeface="Garamond"/>
                <a:cs typeface="Garamond"/>
                <a:sym typeface="Garamond"/>
              </a:rPr>
              <a:t>accuracy</a:t>
            </a:r>
            <a:r>
              <a:rPr lang="en">
                <a:latin typeface="Garamond"/>
                <a:ea typeface="Garamond"/>
                <a:cs typeface="Garamond"/>
                <a:sym typeface="Garamond"/>
              </a:rPr>
              <a:t> </a:t>
            </a:r>
            <a:endParaRPr>
              <a:latin typeface="Garamond"/>
              <a:ea typeface="Garamond"/>
              <a:cs typeface="Garamond"/>
              <a:sym typeface="Garamond"/>
            </a:endParaRPr>
          </a:p>
        </p:txBody>
      </p:sp>
      <p:sp>
        <p:nvSpPr>
          <p:cNvPr id="188" name="Google Shape;18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The test accuracy for the three different </a:t>
            </a:r>
            <a:endParaRPr>
              <a:latin typeface="Garamond"/>
              <a:ea typeface="Garamond"/>
              <a:cs typeface="Garamond"/>
              <a:sym typeface="Garamond"/>
            </a:endParaRPr>
          </a:p>
          <a:p>
            <a:pPr indent="0" lvl="0" marL="0" rtl="0" algn="l">
              <a:spcBef>
                <a:spcPts val="1200"/>
              </a:spcBef>
              <a:spcAft>
                <a:spcPts val="1200"/>
              </a:spcAft>
              <a:buNone/>
            </a:pPr>
            <a:r>
              <a:rPr lang="en">
                <a:latin typeface="Garamond"/>
                <a:ea typeface="Garamond"/>
                <a:cs typeface="Garamond"/>
                <a:sym typeface="Garamond"/>
              </a:rPr>
              <a:t>networks.</a:t>
            </a:r>
            <a:endParaRPr>
              <a:latin typeface="Garamond"/>
              <a:ea typeface="Garamond"/>
              <a:cs typeface="Garamond"/>
              <a:sym typeface="Garamond"/>
            </a:endParaRPr>
          </a:p>
        </p:txBody>
      </p:sp>
      <p:grpSp>
        <p:nvGrpSpPr>
          <p:cNvPr id="189" name="Google Shape;189;p20"/>
          <p:cNvGrpSpPr/>
          <p:nvPr/>
        </p:nvGrpSpPr>
        <p:grpSpPr>
          <a:xfrm>
            <a:off x="4440425" y="1691000"/>
            <a:ext cx="3756001" cy="2664300"/>
            <a:chOff x="5273025" y="1202625"/>
            <a:chExt cx="3756001" cy="2664300"/>
          </a:xfrm>
        </p:grpSpPr>
        <p:sp>
          <p:nvSpPr>
            <p:cNvPr id="190" name="Google Shape;190;p20"/>
            <p:cNvSpPr/>
            <p:nvPr/>
          </p:nvSpPr>
          <p:spPr>
            <a:xfrm>
              <a:off x="5273025" y="1202625"/>
              <a:ext cx="3756000" cy="266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0"/>
            <p:cNvPicPr preferRelativeResize="0"/>
            <p:nvPr/>
          </p:nvPicPr>
          <p:blipFill>
            <a:blip r:embed="rId3">
              <a:alphaModFix/>
            </a:blip>
            <a:stretch>
              <a:fillRect/>
            </a:stretch>
          </p:blipFill>
          <p:spPr>
            <a:xfrm>
              <a:off x="5273026" y="1202625"/>
              <a:ext cx="3756000" cy="2483977"/>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200">
                <a:latin typeface="Garamond"/>
                <a:ea typeface="Garamond"/>
                <a:cs typeface="Garamond"/>
                <a:sym typeface="Garamond"/>
              </a:rPr>
              <a:t>The Chars74K dataset</a:t>
            </a:r>
            <a:endParaRPr sz="2200">
              <a:latin typeface="Garamond"/>
              <a:ea typeface="Garamond"/>
              <a:cs typeface="Garamond"/>
              <a:sym typeface="Garamond"/>
            </a:endParaRPr>
          </a:p>
          <a:p>
            <a:pPr indent="0" lvl="0" marL="0" rtl="0" algn="l">
              <a:spcBef>
                <a:spcPts val="1200"/>
              </a:spcBef>
              <a:spcAft>
                <a:spcPts val="0"/>
              </a:spcAft>
              <a:buNone/>
            </a:pPr>
            <a:r>
              <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Image Processing</a:t>
            </a:r>
            <a:endParaRPr/>
          </a:p>
        </p:txBody>
      </p:sp>
      <p:pic>
        <p:nvPicPr>
          <p:cNvPr id="198" name="Google Shape;198;p21"/>
          <p:cNvPicPr preferRelativeResize="0"/>
          <p:nvPr/>
        </p:nvPicPr>
        <p:blipFill>
          <a:blip r:embed="rId3">
            <a:alphaModFix/>
          </a:blip>
          <a:stretch>
            <a:fillRect/>
          </a:stretch>
        </p:blipFill>
        <p:spPr>
          <a:xfrm>
            <a:off x="5157638" y="393750"/>
            <a:ext cx="2390775" cy="2362200"/>
          </a:xfrm>
          <a:prstGeom prst="rect">
            <a:avLst/>
          </a:prstGeom>
          <a:noFill/>
          <a:ln>
            <a:noFill/>
          </a:ln>
        </p:spPr>
      </p:pic>
      <p:pic>
        <p:nvPicPr>
          <p:cNvPr id="199" name="Google Shape;199;p21"/>
          <p:cNvPicPr preferRelativeResize="0"/>
          <p:nvPr/>
        </p:nvPicPr>
        <p:blipFill>
          <a:blip r:embed="rId4">
            <a:alphaModFix/>
          </a:blip>
          <a:stretch>
            <a:fillRect/>
          </a:stretch>
        </p:blipFill>
        <p:spPr>
          <a:xfrm>
            <a:off x="5370148" y="2848075"/>
            <a:ext cx="1965775" cy="194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