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Roboto"/>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font" Target="fonts/Raleway-regular.fntdata"/><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Robo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58d409c8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58d409c8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problem statement is how can we accurately predict which subreddit a post came from based on the text of the post. I decided to compare two subreddits, baseball and march madness. We took 924 posts from baseball and 811 from March madness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do this,I decided to use the words from the title of each post to predict which subreddit the post is for. I chose to use the title feature because a lot of reddit posts do not have any text in them especially in sports subreddits because a lot of the posts just have videos or highlights, however, the title must have some form of text.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solve this problem statement I created models trying to </a:t>
            </a:r>
            <a:r>
              <a:rPr lang="en"/>
              <a:t>optimize</a:t>
            </a:r>
            <a:r>
              <a:rPr lang="en"/>
              <a:t> accuracy while trying to not overfit the model</a:t>
            </a:r>
            <a:endParaRPr/>
          </a:p>
          <a:p>
            <a:pPr indent="0" lvl="0" marL="0" rtl="0" algn="l">
              <a:spcBef>
                <a:spcPts val="0"/>
              </a:spcBef>
              <a:spcAft>
                <a:spcPts val="0"/>
              </a:spcAft>
              <a:buNone/>
            </a:pPr>
            <a:r>
              <a:rPr lang="en"/>
              <a:t>Accuracy is</a:t>
            </a:r>
            <a:r>
              <a:rPr lang="en" sz="1200">
                <a:solidFill>
                  <a:srgbClr val="444444"/>
                </a:solidFill>
              </a:rPr>
              <a:t> how often is the model is correct in predicting which subreddit the text is from.</a:t>
            </a:r>
            <a:endParaRPr sz="1200">
              <a:solidFill>
                <a:srgbClr val="444444"/>
              </a:solidFill>
            </a:endParaRPr>
          </a:p>
          <a:p>
            <a:pPr indent="0" lvl="0" marL="0" rtl="0" algn="l">
              <a:spcBef>
                <a:spcPts val="0"/>
              </a:spcBef>
              <a:spcAft>
                <a:spcPts val="0"/>
              </a:spcAft>
              <a:buNone/>
            </a:pPr>
            <a:r>
              <a:t/>
            </a:r>
            <a:endParaRPr sz="1200">
              <a:solidFill>
                <a:srgbClr val="444444"/>
              </a:solidFill>
            </a:endParaRPr>
          </a:p>
          <a:p>
            <a:pPr indent="0" lvl="0" marL="0" rtl="0" algn="l">
              <a:spcBef>
                <a:spcPts val="0"/>
              </a:spcBef>
              <a:spcAft>
                <a:spcPts val="0"/>
              </a:spcAft>
              <a:buNone/>
            </a:pPr>
            <a:r>
              <a:rPr lang="en"/>
              <a:t>To do this we defined the baseball reddit as positive and the march madness reddit as negative.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58d409c8a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58d409c8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got to the modeling, I decided to look at the most common words of each subreddit to see if there would be any words commonly used in both subreddits. Even though baseball and college basketball are both sports, it appears the most common words of each reddit can be found in both subreddits with the exception game. This </a:t>
            </a:r>
            <a:r>
              <a:rPr lang="en"/>
              <a:t>conceptually</a:t>
            </a:r>
            <a:r>
              <a:rPr lang="en"/>
              <a:t> makes sense because while they both are sports, they use different stats, different team names, ones a regular season, one is a tournament, one is professional while another is </a:t>
            </a:r>
            <a:r>
              <a:rPr lang="en"/>
              <a:t>collegiate</a:t>
            </a:r>
            <a:r>
              <a:rPr lang="en"/>
              <a:t> and so 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58d409c8a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58d409c8a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200000"/>
              </a:lnSpc>
              <a:spcBef>
                <a:spcPts val="0"/>
              </a:spcBef>
              <a:spcAft>
                <a:spcPts val="0"/>
              </a:spcAft>
              <a:buClr>
                <a:schemeClr val="accent1"/>
              </a:buClr>
              <a:buSzPts val="1100"/>
              <a:buFont typeface="Lato"/>
              <a:buChar char="○"/>
            </a:pPr>
            <a:r>
              <a:rPr lang="en">
                <a:solidFill>
                  <a:schemeClr val="accent1"/>
                </a:solidFill>
                <a:latin typeface="Lato"/>
                <a:ea typeface="Lato"/>
                <a:cs typeface="Lato"/>
                <a:sym typeface="Lato"/>
              </a:rPr>
              <a:t>Positive = March Madness</a:t>
            </a:r>
            <a:endParaRPr>
              <a:solidFill>
                <a:schemeClr val="accent1"/>
              </a:solidFill>
              <a:latin typeface="Lato"/>
              <a:ea typeface="Lato"/>
              <a:cs typeface="Lato"/>
              <a:sym typeface="Lato"/>
            </a:endParaRPr>
          </a:p>
          <a:p>
            <a:pPr indent="-298450" lvl="1" marL="914400" rtl="0" algn="l">
              <a:lnSpc>
                <a:spcPct val="200000"/>
              </a:lnSpc>
              <a:spcBef>
                <a:spcPts val="0"/>
              </a:spcBef>
              <a:spcAft>
                <a:spcPts val="0"/>
              </a:spcAft>
              <a:buClr>
                <a:schemeClr val="accent1"/>
              </a:buClr>
              <a:buSzPts val="1100"/>
              <a:buFont typeface="Lato"/>
              <a:buChar char="○"/>
            </a:pPr>
            <a:r>
              <a:rPr lang="en">
                <a:solidFill>
                  <a:schemeClr val="accent1"/>
                </a:solidFill>
                <a:latin typeface="Lato"/>
                <a:ea typeface="Lato"/>
                <a:cs typeface="Lato"/>
                <a:sym typeface="Lato"/>
              </a:rPr>
              <a:t>Negative =Baseball</a:t>
            </a:r>
            <a:endParaRPr>
              <a:solidFill>
                <a:schemeClr val="accent1"/>
              </a:solidFill>
              <a:latin typeface="Lato"/>
              <a:ea typeface="Lato"/>
              <a:cs typeface="Lato"/>
              <a:sym typeface="Lato"/>
            </a:endParaRPr>
          </a:p>
          <a:p>
            <a:pPr indent="0" lvl="0" marL="0" rtl="0" algn="l">
              <a:lnSpc>
                <a:spcPct val="200000"/>
              </a:lnSpc>
              <a:spcBef>
                <a:spcPts val="1600"/>
              </a:spcBef>
              <a:spcAft>
                <a:spcPts val="0"/>
              </a:spcAft>
              <a:buNone/>
            </a:pPr>
            <a:r>
              <a:rPr lang="en"/>
              <a:t>Stop words, max features, ngram range, min_df </a:t>
            </a:r>
            <a:endParaRPr/>
          </a:p>
          <a:p>
            <a:pPr indent="0" lvl="0" marL="0" rtl="0" algn="l">
              <a:lnSpc>
                <a:spcPct val="200000"/>
              </a:lnSpc>
              <a:spcBef>
                <a:spcPts val="1600"/>
              </a:spcBef>
              <a:spcAft>
                <a:spcPts val="0"/>
              </a:spcAft>
              <a:buNone/>
            </a:pPr>
            <a:r>
              <a:rPr lang="en"/>
              <a:t>Explain countvectorizer and TfidVectorizer</a:t>
            </a:r>
            <a:endParaRPr/>
          </a:p>
          <a:p>
            <a:pPr indent="0" lvl="0" marL="0" rtl="0" algn="l">
              <a:lnSpc>
                <a:spcPct val="200000"/>
              </a:lnSpc>
              <a:spcBef>
                <a:spcPts val="1600"/>
              </a:spcBef>
              <a:spcAft>
                <a:spcPts val="0"/>
              </a:spcAft>
              <a:buNone/>
            </a:pPr>
            <a:r>
              <a:rPr lang="en">
                <a:solidFill>
                  <a:srgbClr val="1D1F22"/>
                </a:solidFill>
                <a:highlight>
                  <a:srgbClr val="FFFFFF"/>
                </a:highlight>
              </a:rPr>
              <a:t>Countvectorizer :</a:t>
            </a:r>
            <a:r>
              <a:rPr lang="en" sz="1200">
                <a:solidFill>
                  <a:srgbClr val="222222"/>
                </a:solidFill>
                <a:highlight>
                  <a:srgbClr val="FFFFFF"/>
                </a:highlight>
                <a:latin typeface="Roboto"/>
                <a:ea typeface="Roboto"/>
                <a:cs typeface="Roboto"/>
                <a:sym typeface="Roboto"/>
              </a:rPr>
              <a:t>counts how often a word appears throughout the data frame</a:t>
            </a:r>
            <a:endParaRPr/>
          </a:p>
          <a:p>
            <a:pPr indent="0" lvl="0" marL="0" rtl="0" algn="l">
              <a:spcBef>
                <a:spcPts val="1600"/>
              </a:spcBef>
              <a:spcAft>
                <a:spcPts val="0"/>
              </a:spcAft>
              <a:buNone/>
            </a:pPr>
            <a:r>
              <a:rPr lang="en"/>
              <a:t>TfidfVectorizer: Is similirar to countvectorizer but it penalizes common words and gives more value to rare words.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Predicted Correctly</a:t>
            </a:r>
            <a:endParaRPr/>
          </a:p>
          <a:p>
            <a:pPr indent="0" lvl="0" marL="0" rtl="0" algn="l">
              <a:spcBef>
                <a:spcPts val="0"/>
              </a:spcBef>
              <a:spcAft>
                <a:spcPts val="0"/>
              </a:spcAft>
              <a:buNone/>
            </a:pPr>
            <a:r>
              <a:rPr lang="en"/>
              <a:t>Top Left: Predicted March Madness subreddit and it was March Madness subreddit</a:t>
            </a:r>
            <a:endParaRPr/>
          </a:p>
          <a:p>
            <a:pPr indent="0" lvl="0" marL="0" rtl="0" algn="l">
              <a:spcBef>
                <a:spcPts val="0"/>
              </a:spcBef>
              <a:spcAft>
                <a:spcPts val="0"/>
              </a:spcAft>
              <a:buNone/>
            </a:pPr>
            <a:r>
              <a:rPr lang="en"/>
              <a:t>Bottom Right: Predicted Baseball and it was baseball subreddit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58d409c8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58d409c8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Logistic Regression</a:t>
            </a:r>
            <a:endParaRPr/>
          </a:p>
          <a:p>
            <a:pPr indent="0" lvl="0" marL="0" rtl="0" algn="l">
              <a:spcBef>
                <a:spcPts val="0"/>
              </a:spcBef>
              <a:spcAft>
                <a:spcPts val="0"/>
              </a:spcAft>
              <a:buNone/>
            </a:pPr>
            <a:r>
              <a:t/>
            </a:r>
            <a:endParaRPr/>
          </a:p>
          <a:p>
            <a:pPr indent="0" lvl="0" marL="12700" marR="12700" rtl="0" algn="ctr">
              <a:lnSpc>
                <a:spcPct val="115000"/>
              </a:lnSpc>
              <a:spcBef>
                <a:spcPts val="0"/>
              </a:spcBef>
              <a:spcAft>
                <a:spcPts val="0"/>
              </a:spcAft>
              <a:buNone/>
            </a:pPr>
            <a:r>
              <a:t/>
            </a:r>
            <a:endParaRPr b="1" sz="2050">
              <a:solidFill>
                <a:srgbClr val="1D1F22"/>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58d409c8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58d409c8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performed better than naive bayes and tfidfvectorizer seemed to perform slightly better than just using a countvectorizer for these subreddits. However, I would not conclude that logistic regression will always be the better model than naive bayes. I would recommend looking into both models when trying to compare different subreddits.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58d409c8a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58d409c8a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Predicting Subreddits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 Flanagan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How can accurately predict which subreddit a post came from?</a:t>
            </a:r>
            <a:endParaRPr/>
          </a:p>
          <a:p>
            <a:pPr indent="-298450" lvl="1" marL="914400" rtl="0" algn="l">
              <a:lnSpc>
                <a:spcPct val="200000"/>
              </a:lnSpc>
              <a:spcBef>
                <a:spcPts val="0"/>
              </a:spcBef>
              <a:spcAft>
                <a:spcPts val="0"/>
              </a:spcAft>
              <a:buSzPts val="1100"/>
              <a:buChar char="○"/>
            </a:pPr>
            <a:r>
              <a:rPr lang="en"/>
              <a:t>Positive = March Madness</a:t>
            </a:r>
            <a:endParaRPr/>
          </a:p>
          <a:p>
            <a:pPr indent="-298450" lvl="1" marL="914400" rtl="0" algn="l">
              <a:lnSpc>
                <a:spcPct val="200000"/>
              </a:lnSpc>
              <a:spcBef>
                <a:spcPts val="0"/>
              </a:spcBef>
              <a:spcAft>
                <a:spcPts val="0"/>
              </a:spcAft>
              <a:buSzPts val="1100"/>
              <a:buChar char="○"/>
            </a:pPr>
            <a:r>
              <a:rPr lang="en"/>
              <a:t>Negative = Baseball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Common Words</a:t>
            </a:r>
            <a:endParaRPr/>
          </a:p>
        </p:txBody>
      </p:sp>
      <p:pic>
        <p:nvPicPr>
          <p:cNvPr id="99" name="Google Shape;99;p15"/>
          <p:cNvPicPr preferRelativeResize="0"/>
          <p:nvPr/>
        </p:nvPicPr>
        <p:blipFill>
          <a:blip r:embed="rId3">
            <a:alphaModFix/>
          </a:blip>
          <a:stretch>
            <a:fillRect/>
          </a:stretch>
        </p:blipFill>
        <p:spPr>
          <a:xfrm>
            <a:off x="316575" y="2135900"/>
            <a:ext cx="4191000" cy="2352675"/>
          </a:xfrm>
          <a:prstGeom prst="rect">
            <a:avLst/>
          </a:prstGeom>
          <a:noFill/>
          <a:ln>
            <a:noFill/>
          </a:ln>
        </p:spPr>
      </p:pic>
      <p:pic>
        <p:nvPicPr>
          <p:cNvPr id="100" name="Google Shape;100;p15"/>
          <p:cNvPicPr preferRelativeResize="0"/>
          <p:nvPr/>
        </p:nvPicPr>
        <p:blipFill>
          <a:blip r:embed="rId4">
            <a:alphaModFix/>
          </a:blip>
          <a:stretch>
            <a:fillRect/>
          </a:stretch>
        </p:blipFill>
        <p:spPr>
          <a:xfrm>
            <a:off x="4659975" y="2135900"/>
            <a:ext cx="4191000" cy="2352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7650" y="1277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1: </a:t>
            </a:r>
            <a:r>
              <a:rPr lang="en"/>
              <a:t>Naive</a:t>
            </a:r>
            <a:r>
              <a:rPr lang="en"/>
              <a:t> Bayes</a:t>
            </a:r>
            <a:endParaRPr/>
          </a:p>
        </p:txBody>
      </p:sp>
      <p:pic>
        <p:nvPicPr>
          <p:cNvPr id="106" name="Google Shape;106;p16"/>
          <p:cNvPicPr preferRelativeResize="0"/>
          <p:nvPr/>
        </p:nvPicPr>
        <p:blipFill>
          <a:blip r:embed="rId3">
            <a:alphaModFix/>
          </a:blip>
          <a:stretch>
            <a:fillRect/>
          </a:stretch>
        </p:blipFill>
        <p:spPr>
          <a:xfrm>
            <a:off x="178000" y="2571750"/>
            <a:ext cx="4051500" cy="1425950"/>
          </a:xfrm>
          <a:prstGeom prst="rect">
            <a:avLst/>
          </a:prstGeom>
          <a:noFill/>
          <a:ln>
            <a:noFill/>
          </a:ln>
        </p:spPr>
      </p:pic>
      <p:sp>
        <p:nvSpPr>
          <p:cNvPr id="107" name="Google Shape;107;p16"/>
          <p:cNvSpPr txBox="1"/>
          <p:nvPr/>
        </p:nvSpPr>
        <p:spPr>
          <a:xfrm>
            <a:off x="1693900" y="2138600"/>
            <a:ext cx="25356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CountVectorizer</a:t>
            </a:r>
            <a:endParaRPr b="1">
              <a:latin typeface="Lato"/>
              <a:ea typeface="Lato"/>
              <a:cs typeface="Lato"/>
              <a:sym typeface="Lato"/>
            </a:endParaRPr>
          </a:p>
        </p:txBody>
      </p:sp>
      <p:pic>
        <p:nvPicPr>
          <p:cNvPr id="108" name="Google Shape;108;p16"/>
          <p:cNvPicPr preferRelativeResize="0"/>
          <p:nvPr/>
        </p:nvPicPr>
        <p:blipFill>
          <a:blip r:embed="rId4">
            <a:alphaModFix/>
          </a:blip>
          <a:stretch>
            <a:fillRect/>
          </a:stretch>
        </p:blipFill>
        <p:spPr>
          <a:xfrm>
            <a:off x="4572000" y="2671063"/>
            <a:ext cx="4181996" cy="1227325"/>
          </a:xfrm>
          <a:prstGeom prst="rect">
            <a:avLst/>
          </a:prstGeom>
          <a:noFill/>
          <a:ln>
            <a:noFill/>
          </a:ln>
        </p:spPr>
      </p:pic>
      <p:sp>
        <p:nvSpPr>
          <p:cNvPr id="109" name="Google Shape;109;p16"/>
          <p:cNvSpPr txBox="1"/>
          <p:nvPr/>
        </p:nvSpPr>
        <p:spPr>
          <a:xfrm>
            <a:off x="6130650" y="2138600"/>
            <a:ext cx="28887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TfidfVectorizer</a:t>
            </a:r>
            <a:endParaRPr/>
          </a:p>
        </p:txBody>
      </p:sp>
      <p:sp>
        <p:nvSpPr>
          <p:cNvPr id="110" name="Google Shape;110;p16"/>
          <p:cNvSpPr txBox="1"/>
          <p:nvPr/>
        </p:nvSpPr>
        <p:spPr>
          <a:xfrm>
            <a:off x="727650" y="3997700"/>
            <a:ext cx="5613000" cy="952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Accuracy</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CountVectorizer  = 88.71%</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TfidfVectorizer = 90.55%</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2: Logistic Regression</a:t>
            </a:r>
            <a:endParaRPr/>
          </a:p>
        </p:txBody>
      </p:sp>
      <p:pic>
        <p:nvPicPr>
          <p:cNvPr id="116" name="Google Shape;116;p17"/>
          <p:cNvPicPr preferRelativeResize="0"/>
          <p:nvPr/>
        </p:nvPicPr>
        <p:blipFill>
          <a:blip r:embed="rId3">
            <a:alphaModFix/>
          </a:blip>
          <a:stretch>
            <a:fillRect/>
          </a:stretch>
        </p:blipFill>
        <p:spPr>
          <a:xfrm>
            <a:off x="339450" y="2571750"/>
            <a:ext cx="3685900" cy="1187675"/>
          </a:xfrm>
          <a:prstGeom prst="rect">
            <a:avLst/>
          </a:prstGeom>
          <a:noFill/>
          <a:ln>
            <a:noFill/>
          </a:ln>
        </p:spPr>
      </p:pic>
      <p:sp>
        <p:nvSpPr>
          <p:cNvPr id="117" name="Google Shape;117;p17"/>
          <p:cNvSpPr txBox="1"/>
          <p:nvPr/>
        </p:nvSpPr>
        <p:spPr>
          <a:xfrm>
            <a:off x="1608500" y="2160250"/>
            <a:ext cx="20949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CountVectorizer</a:t>
            </a:r>
            <a:endParaRPr b="1">
              <a:latin typeface="Lato"/>
              <a:ea typeface="Lato"/>
              <a:cs typeface="Lato"/>
              <a:sym typeface="Lato"/>
            </a:endParaRPr>
          </a:p>
        </p:txBody>
      </p:sp>
      <p:pic>
        <p:nvPicPr>
          <p:cNvPr id="118" name="Google Shape;118;p17"/>
          <p:cNvPicPr preferRelativeResize="0"/>
          <p:nvPr/>
        </p:nvPicPr>
        <p:blipFill>
          <a:blip r:embed="rId4">
            <a:alphaModFix/>
          </a:blip>
          <a:stretch>
            <a:fillRect/>
          </a:stretch>
        </p:blipFill>
        <p:spPr>
          <a:xfrm>
            <a:off x="4572000" y="2613151"/>
            <a:ext cx="3583502" cy="1187675"/>
          </a:xfrm>
          <a:prstGeom prst="rect">
            <a:avLst/>
          </a:prstGeom>
          <a:noFill/>
          <a:ln>
            <a:noFill/>
          </a:ln>
        </p:spPr>
      </p:pic>
      <p:sp>
        <p:nvSpPr>
          <p:cNvPr id="119" name="Google Shape;119;p17"/>
          <p:cNvSpPr txBox="1"/>
          <p:nvPr/>
        </p:nvSpPr>
        <p:spPr>
          <a:xfrm>
            <a:off x="5838300" y="2160250"/>
            <a:ext cx="20949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TfidfVectorizer</a:t>
            </a:r>
            <a:endParaRPr b="1">
              <a:latin typeface="Lato"/>
              <a:ea typeface="Lato"/>
              <a:cs typeface="Lato"/>
              <a:sym typeface="Lato"/>
            </a:endParaRPr>
          </a:p>
        </p:txBody>
      </p:sp>
      <p:sp>
        <p:nvSpPr>
          <p:cNvPr id="120" name="Google Shape;120;p17"/>
          <p:cNvSpPr txBox="1"/>
          <p:nvPr/>
        </p:nvSpPr>
        <p:spPr>
          <a:xfrm>
            <a:off x="571500" y="3991900"/>
            <a:ext cx="5674200" cy="693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Accuracy</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CountVectorizer  = 91.01%</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TfidfVectorizer = 91.24%</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26" name="Google Shape;126;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Logistic Regression was a better predictor than Naive Bayes for these specific subreddits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132" name="Google Shape;132;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