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171489-DD6B-4A13-857C-D97D3DD35990}">
  <a:tblStyle styleId="{3F171489-DD6B-4A13-857C-D97D3DD359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4142dc725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4142dc725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d5279a7d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d5279a7d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d5279a7d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d5279a7d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d5279a7d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d5279a7d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d5279a7d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d5279a7d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4142dc725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4142dc725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d5279a7d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d5279a7d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d5279a7d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d5279a7d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d5279a7d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d5279a7d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d5279a7d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d5279a7d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142dc72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142dc72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d5279a7d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d5279a7d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d5279a7d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d5279a7d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d5279a7d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d5279a7d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based performed worse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d5279a7d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d5279a7d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3c865979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3c865979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4142dc72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4142dc72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4142dc725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4142dc725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3c865979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3c865979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d5279a7d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d5279a7d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d5279a7d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d5279a7d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case data into categorial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Percent of population for each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Dont predict a contiuous value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3c86597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3c86597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Relevance to current issues + objective of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Uncertain about application ---&gt; will help predict hotspots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4142dc7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4142dc7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4142dc72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4142dc72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out through training which metric is best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d5279a7d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d5279a7d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3c865979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3c865979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d5279a7d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d5279a7d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d5279a7d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d5279a7d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drive.google.com/file/d/1L9EQm0DxsvNnm6U4wGHyxTfGgvOs1Qu1/view" TargetMode="External"/><Relationship Id="rId4" Type="http://schemas.openxmlformats.org/officeDocument/2006/relationships/image" Target="../media/image1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F: Milestone 2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Ashley, Nur Iren, Sean McHale, Nayana Suvarna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1: Training Results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Attempting to Detect Patterns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609" y="1017724"/>
            <a:ext cx="4520991" cy="369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 rotWithShape="1">
          <a:blip r:embed="rId4">
            <a:alphaModFix/>
          </a:blip>
          <a:srcRect b="0" l="1837" r="20612" t="0"/>
          <a:stretch/>
        </p:blipFill>
        <p:spPr>
          <a:xfrm>
            <a:off x="698325" y="-1397650"/>
            <a:ext cx="7091250" cy="917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Google Shape;123;p23"/>
          <p:cNvGraphicFramePr/>
          <p:nvPr/>
        </p:nvGraphicFramePr>
        <p:xfrm>
          <a:off x="842375" y="189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{3F171489-DD6B-4A13-857C-D97D3DD35990}</a:tableStyleId>
              </a:tblPr>
              <a:tblGrid>
                <a:gridCol w="1425625"/>
                <a:gridCol w="105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Optimized for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RMSE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809.046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RMSE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1508.328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R^2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0.191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Runs of the Same Approach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25" y="2676350"/>
            <a:ext cx="2772700" cy="231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6925" y="2676350"/>
            <a:ext cx="2778084" cy="2317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1" name="Google Shape;131;p24"/>
          <p:cNvGraphicFramePr/>
          <p:nvPr/>
        </p:nvGraphicFramePr>
        <p:xfrm>
          <a:off x="9137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{3F171489-DD6B-4A13-857C-D97D3DD35990}</a:tableStyleId>
              </a:tblPr>
              <a:tblGrid>
                <a:gridCol w="1425625"/>
                <a:gridCol w="105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Optimized for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RMSE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16.613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RMSE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30.279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R^2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0.495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2" name="Google Shape;132;p24"/>
          <p:cNvGraphicFramePr/>
          <p:nvPr/>
        </p:nvGraphicFramePr>
        <p:xfrm>
          <a:off x="5683563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{3F171489-DD6B-4A13-857C-D97D3DD35990}</a:tableStyleId>
              </a:tblPr>
              <a:tblGrid>
                <a:gridCol w="1425625"/>
                <a:gridCol w="105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Optimized for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RMSE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468.668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RMSE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765.386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R^2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0.786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Focusing on Average Cases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250" y="1068425"/>
            <a:ext cx="4615045" cy="3820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9" name="Google Shape;139;p25"/>
          <p:cNvGraphicFramePr/>
          <p:nvPr/>
        </p:nvGraphicFramePr>
        <p:xfrm>
          <a:off x="842375" y="189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{3F171489-DD6B-4A13-857C-D97D3DD35990}</a:tableStyleId>
              </a:tblPr>
              <a:tblGrid>
                <a:gridCol w="1425625"/>
                <a:gridCol w="105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Optimized for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RMSE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211.680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RMSE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405.149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R^2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0.942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2: Data Setup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Setup: Weekly Data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up datasets and compiled data for each WEEK for the following 15 features: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week, the state and the number of tweets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Average:</a:t>
            </a:r>
            <a:r>
              <a:rPr lang="en"/>
              <a:t> New Cases, New Deaths, Sentiment,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Favorites, Retweets, New Cases Next Week,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Deaths Next Week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Total:</a:t>
            </a:r>
            <a:r>
              <a:rPr lang="en"/>
              <a:t> </a:t>
            </a:r>
            <a:r>
              <a:rPr lang="en"/>
              <a:t>New Cases, New Deaths, New Cases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Week, New Deaths Next Week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Change:</a:t>
            </a:r>
            <a:r>
              <a:rPr lang="en"/>
              <a:t> In average Cases since last week, In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Deaths since last week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geotagged COVID tweets from 04/01/20 - 08/31/20 from our dataset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6062700" y="1596050"/>
            <a:ext cx="47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Feature Variables</a:t>
            </a:r>
            <a:endParaRPr sz="1000" u="sng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Week_Num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State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Average_Seniment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Average_New_Cases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Total_New_Cases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Average_New_Deaths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Total_New_Deaths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Average_Favorites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Average_Retweets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Change_in_Average_Cases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Change_in_Average_Deaths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Average_New_Cases_Next_Week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Total_New_Cases_Next_Week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Average_New_Deaths_Next_Week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Total_New_Deaths_Next_Week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8"/>
          <p:cNvGrpSpPr/>
          <p:nvPr/>
        </p:nvGrpSpPr>
        <p:grpSpPr>
          <a:xfrm>
            <a:off x="3144031" y="559316"/>
            <a:ext cx="5753983" cy="3950427"/>
            <a:chOff x="429225" y="1212200"/>
            <a:chExt cx="5909400" cy="3400849"/>
          </a:xfrm>
        </p:grpSpPr>
        <p:pic>
          <p:nvPicPr>
            <p:cNvPr id="157" name="Google Shape;157;p28"/>
            <p:cNvPicPr preferRelativeResize="0"/>
            <p:nvPr/>
          </p:nvPicPr>
          <p:blipFill rotWithShape="1">
            <a:blip r:embed="rId3">
              <a:alphaModFix/>
            </a:blip>
            <a:srcRect b="0" l="0" r="75510" t="0"/>
            <a:stretch/>
          </p:blipFill>
          <p:spPr>
            <a:xfrm>
              <a:off x="429225" y="1212200"/>
              <a:ext cx="2239350" cy="3400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8"/>
            <p:cNvPicPr preferRelativeResize="0"/>
            <p:nvPr/>
          </p:nvPicPr>
          <p:blipFill rotWithShape="1">
            <a:blip r:embed="rId3">
              <a:alphaModFix/>
            </a:blip>
            <a:srcRect b="0" l="48162" r="38062" t="0"/>
            <a:stretch/>
          </p:blipFill>
          <p:spPr>
            <a:xfrm>
              <a:off x="2668575" y="1212200"/>
              <a:ext cx="1259624" cy="3400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28"/>
            <p:cNvPicPr preferRelativeResize="0"/>
            <p:nvPr/>
          </p:nvPicPr>
          <p:blipFill rotWithShape="1">
            <a:blip r:embed="rId3">
              <a:alphaModFix/>
            </a:blip>
            <a:srcRect b="0" l="73639" r="0" t="0"/>
            <a:stretch/>
          </p:blipFill>
          <p:spPr>
            <a:xfrm>
              <a:off x="3928201" y="1212200"/>
              <a:ext cx="2410424" cy="34008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8"/>
          <p:cNvSpPr txBox="1"/>
          <p:nvPr/>
        </p:nvSpPr>
        <p:spPr>
          <a:xfrm>
            <a:off x="130825" y="559325"/>
            <a:ext cx="3013200" cy="21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Prediction: Average number of new cases in the next week 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Average = 609.57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Median = 242.29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Std = 1230.36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88" y="2729225"/>
            <a:ext cx="2899875" cy="17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2: Training Results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Attempting to Detect Patterns</a:t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0" y="1181100"/>
            <a:ext cx="4572000" cy="3657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3" name="Google Shape;173;p30"/>
          <p:cNvGraphicFramePr/>
          <p:nvPr/>
        </p:nvGraphicFramePr>
        <p:xfrm>
          <a:off x="842375" y="189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{3F171489-DD6B-4A13-857C-D97D3DD35990}</a:tableStyleId>
              </a:tblPr>
              <a:tblGrid>
                <a:gridCol w="1425625"/>
                <a:gridCol w="105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Optimized for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RMSE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450.213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RMSE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861.151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R^2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0.478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Change in Cases</a:t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0" y="1181096"/>
            <a:ext cx="4572000" cy="3657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Google Shape;180;p31"/>
          <p:cNvGraphicFramePr/>
          <p:nvPr/>
        </p:nvGraphicFramePr>
        <p:xfrm>
          <a:off x="842375" y="189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{3F171489-DD6B-4A13-857C-D97D3DD35990}</a:tableStyleId>
              </a:tblPr>
              <a:tblGrid>
                <a:gridCol w="1425625"/>
                <a:gridCol w="105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Optimized for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RMSE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160.755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RMSE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332.028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R^2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0.923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&amp; Previous 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Impact of Tweet Data</a:t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0" y="1181112"/>
            <a:ext cx="4572001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125" y="-1000125"/>
            <a:ext cx="8667750" cy="1000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8" name="Google Shape;188;p32"/>
          <p:cNvGraphicFramePr/>
          <p:nvPr/>
        </p:nvGraphicFramePr>
        <p:xfrm>
          <a:off x="890775" y="178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{3F171489-DD6B-4A13-857C-D97D3DD35990}</a:tableStyleId>
              </a:tblPr>
              <a:tblGrid>
                <a:gridCol w="1425625"/>
                <a:gridCol w="105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Optimized for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RMSE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450.213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RMSE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861.151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R^2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0.478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Total Cases</a:t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197" y="1181097"/>
            <a:ext cx="4572000" cy="3657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33"/>
          <p:cNvGraphicFramePr/>
          <p:nvPr/>
        </p:nvGraphicFramePr>
        <p:xfrm>
          <a:off x="842375" y="189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{3F171489-DD6B-4A13-857C-D97D3DD35990}</a:tableStyleId>
              </a:tblPr>
              <a:tblGrid>
                <a:gridCol w="1425625"/>
                <a:gridCol w="105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Optimized for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RMSE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150.574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RMSE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340.798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R^2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.919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based Approach</a:t>
            </a:r>
            <a:endParaRPr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190" y="1181100"/>
            <a:ext cx="4572000" cy="3657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2" name="Google Shape;202;p34"/>
          <p:cNvGraphicFramePr/>
          <p:nvPr/>
        </p:nvGraphicFramePr>
        <p:xfrm>
          <a:off x="871025" y="200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{3F171489-DD6B-4A13-857C-D97D3DD35990}</a:tableStyleId>
              </a:tblPr>
              <a:tblGrid>
                <a:gridCol w="1425625"/>
                <a:gridCol w="105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Optimized for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RMSE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416.260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RMSE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661.429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R^2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0.409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Focusing on Average New Cases</a:t>
            </a:r>
            <a:endParaRPr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1" y="1181100"/>
            <a:ext cx="4571999" cy="36575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9" name="Google Shape;209;p35"/>
          <p:cNvGraphicFramePr/>
          <p:nvPr/>
        </p:nvGraphicFramePr>
        <p:xfrm>
          <a:off x="659175" y="1990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{3F171489-DD6B-4A13-857C-D97D3DD35990}</a:tableStyleId>
              </a:tblPr>
              <a:tblGrid>
                <a:gridCol w="1425625"/>
                <a:gridCol w="105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Optimized for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RMSE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152.355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RMSE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308.324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R^2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0.934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175" y="1877650"/>
            <a:ext cx="6083076" cy="299027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Python web app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Flask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Google GeoChart API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Integrated tweet scraper and hydrator to get tweets for weekly prediction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Connecting the pipeline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Tweets from hydrator run through model from the Google AutoML Rest API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Prediction set returned and data updated and displayed automatically through the Flask app </a:t>
            </a:r>
            <a:endParaRPr/>
          </a:p>
        </p:txBody>
      </p:sp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 Overview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8" title="App_Demo_2020_10_1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79763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Next Steps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&amp; Next Steps</a:t>
            </a:r>
            <a:endParaRPr/>
          </a:p>
        </p:txBody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Setup &amp; Training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Sentiment doesn’t seem to be a good indicator of the number of cases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Favorites play a larger role than sentiment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focus away from sentiments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Formulate more metrics based on tweet and COVID case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Focus on leveraging other NLP data from tweets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Streamline data pipeline to gather and hydrate the previous week’s tweets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Sliding window approach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Extract information from hydrated tweets (e.g. sentiment analysis)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our model output predicted COVID cases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Over Time</a:t>
            </a:r>
            <a:endParaRPr/>
          </a:p>
        </p:txBody>
      </p:sp>
      <p:pic>
        <p:nvPicPr>
          <p:cNvPr id="243" name="Google Shape;2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00" y="1129000"/>
            <a:ext cx="7843801" cy="35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16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predict that we can identify a correlation between overall sentiment in tweets and case count trends at different US cities by comparing sentiment in COVID-19 related tweets in the US to COVID-19 case data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plan to build an application that leverages the model will scrape tweets related to Covid-19 from twitter, and then attempt to locate and display possible new Covid-19 hotspots</a:t>
            </a:r>
            <a:endParaRPr sz="1400"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7079" y="3015100"/>
            <a:ext cx="1987976" cy="17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739" y="3015100"/>
            <a:ext cx="3848038" cy="17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221725" y="3506163"/>
            <a:ext cx="4884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FFFF"/>
                </a:solidFill>
              </a:rPr>
              <a:t>+</a:t>
            </a:r>
            <a:endParaRPr sz="5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Geo-tagged Tweet Dataset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0" y="4528925"/>
            <a:ext cx="89742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https://ieee-dataport.org/open-access/coronavirus-covid-19-geo-tagged-tweets-dataset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4488200" y="1431925"/>
            <a:ext cx="3731700" cy="19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Tweet ID: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Each tweet is mapped to a unique key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Lookup of the key provides a JSON file with information about the tweets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Sentiment: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Score from sentiment analysis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Expressed on scale of [-1, 1]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4263"/>
            <a:ext cx="3858650" cy="1769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Covid-19 Cases and Deaths by State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-21450" y="4557000"/>
            <a:ext cx="91869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https://healthdata.gov/dataset/united-states-covid-19-cases-and-deaths-state-over-time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28871" t="0"/>
          <a:stretch/>
        </p:blipFill>
        <p:spPr>
          <a:xfrm>
            <a:off x="393025" y="1319425"/>
            <a:ext cx="7876934" cy="2781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Regression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Absolute Error (MAE)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average absolute difference between the labels and predicted values. Values range from 0 to infinity, where a lower values indicate a higher quality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Root-Mean-Square Error (RMSE)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Measure of difference between the values predicted by the model and the values observed. Ranges from 0 to infinity, where a lower value indicates a higher quality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RMSLE → RMSE in </a:t>
            </a:r>
            <a:r>
              <a:rPr lang="en"/>
              <a:t>logarithmic</a:t>
            </a:r>
            <a:r>
              <a:rPr lang="en"/>
              <a:t> 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Coefficient of Determination (R^2)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lang="en"/>
              <a:t>square</a:t>
            </a:r>
            <a:r>
              <a:rPr lang="en"/>
              <a:t> of the Pearson correlation </a:t>
            </a:r>
            <a:r>
              <a:rPr lang="en"/>
              <a:t>coefficient</a:t>
            </a:r>
            <a:r>
              <a:rPr lang="en"/>
              <a:t> between labels and predicted values. Ranges from 0 to 1, where a higher value indicates a higher quality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Importance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Relative importance of each feature, determined by how much the prediction varies when the value changes. Higher variance in the prediction indicates a greater importance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1: Data Setup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Setup: </a:t>
            </a:r>
            <a:r>
              <a:rPr lang="en"/>
              <a:t>Daily Data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up datasets and compiled data for each state on each date 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sentiment, new cases, tweets, and new deaths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sentiment, new cases, and new deaths, tweets over next week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deviation of sentiment, new cases, and new deaths over next week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 of new cases and new deaths over next week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Sentiment, new cases, and new deaths one week later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used geotagged COVID tweets from 04/01/20 - 08/31/20 from our dataset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1"/>
          <p:cNvGrpSpPr/>
          <p:nvPr/>
        </p:nvGrpSpPr>
        <p:grpSpPr>
          <a:xfrm>
            <a:off x="4320054" y="186636"/>
            <a:ext cx="4562540" cy="4625622"/>
            <a:chOff x="606500" y="554650"/>
            <a:chExt cx="3806875" cy="3753649"/>
          </a:xfrm>
        </p:grpSpPr>
        <p:pic>
          <p:nvPicPr>
            <p:cNvPr id="107" name="Google Shape;107;p21"/>
            <p:cNvPicPr preferRelativeResize="0"/>
            <p:nvPr/>
          </p:nvPicPr>
          <p:blipFill rotWithShape="1">
            <a:blip r:embed="rId3">
              <a:alphaModFix/>
            </a:blip>
            <a:srcRect b="0" l="0" r="83061" t="0"/>
            <a:stretch/>
          </p:blipFill>
          <p:spPr>
            <a:xfrm>
              <a:off x="606500" y="554650"/>
              <a:ext cx="1548876" cy="37536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21"/>
            <p:cNvPicPr preferRelativeResize="0"/>
            <p:nvPr/>
          </p:nvPicPr>
          <p:blipFill rotWithShape="1">
            <a:blip r:embed="rId3">
              <a:alphaModFix/>
            </a:blip>
            <a:srcRect b="0" l="62415" r="12890" t="0"/>
            <a:stretch/>
          </p:blipFill>
          <p:spPr>
            <a:xfrm>
              <a:off x="2155375" y="554650"/>
              <a:ext cx="2258000" cy="37536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p21"/>
          <p:cNvSpPr txBox="1"/>
          <p:nvPr/>
        </p:nvSpPr>
        <p:spPr>
          <a:xfrm>
            <a:off x="809725" y="279250"/>
            <a:ext cx="3013200" cy="20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Prediction: Average number of new cases in the next week 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Average = 939.53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Median = 511.5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Std = 1497.34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351" y="2571751"/>
            <a:ext cx="3413950" cy="2030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