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05649D-1ADC-43E4-B9DE-819EED4BA712}">
  <a:tblStyle styleId="{C905649D-1ADC-43E4-B9DE-819EED4BA7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b4a95dbd1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b4a95dbd1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b4a95db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b4a95db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b4a95dbd1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b4a95dbd1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b4a95dbd1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b4a95dbd1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b4a95dbd1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b4a95dbd1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b4a95dbd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b4a95dbd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c0be8e5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c0be8e5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b4a95dbd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b4a95dbd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b4a95dbd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b4a95dbd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b4a95dbd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b4a95dbd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b4a95db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b4a95db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b4a95dbd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b4a95dbd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b4a95dbd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b4a95dbd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 to current issues + objective of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 about application ---&gt; will help predict hotspots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b4a95dbd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b4a95dbd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b4a95dbd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b4a95dbd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 to current issues + objective of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 about application ---&gt; will help predict hotspots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b4a95dbd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b4a95dbd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b4a95dbd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b4a95dbd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b4a95dbd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b4a95dbd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b4a95dbd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b4a95dbd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fix this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F: Milestone 3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809725" y="279250"/>
            <a:ext cx="3013200" cy="20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Prediction: Average number of new cases in the next week 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Average = 959.757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Std = 1,910.091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grpSp>
        <p:nvGrpSpPr>
          <p:cNvPr id="112" name="Google Shape;112;p22"/>
          <p:cNvGrpSpPr/>
          <p:nvPr/>
        </p:nvGrpSpPr>
        <p:grpSpPr>
          <a:xfrm>
            <a:off x="5546208" y="0"/>
            <a:ext cx="2768009" cy="5143500"/>
            <a:chOff x="4485208" y="0"/>
            <a:chExt cx="2768009" cy="5143500"/>
          </a:xfrm>
        </p:grpSpPr>
        <p:pic>
          <p:nvPicPr>
            <p:cNvPr id="113" name="Google Shape;113;p22"/>
            <p:cNvPicPr preferRelativeResize="0"/>
            <p:nvPr/>
          </p:nvPicPr>
          <p:blipFill rotWithShape="1">
            <a:blip r:embed="rId3">
              <a:alphaModFix/>
            </a:blip>
            <a:srcRect b="0" l="0" r="77047" t="0"/>
            <a:stretch/>
          </p:blipFill>
          <p:spPr>
            <a:xfrm>
              <a:off x="4485208" y="0"/>
              <a:ext cx="170727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22"/>
            <p:cNvPicPr preferRelativeResize="0"/>
            <p:nvPr/>
          </p:nvPicPr>
          <p:blipFill rotWithShape="1">
            <a:blip r:embed="rId3">
              <a:alphaModFix/>
            </a:blip>
            <a:srcRect b="0" l="85739" r="0" t="0"/>
            <a:stretch/>
          </p:blipFill>
          <p:spPr>
            <a:xfrm>
              <a:off x="6192467" y="0"/>
              <a:ext cx="1060749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725" y="2477125"/>
            <a:ext cx="36766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Results: Only Tweet Information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1181100"/>
            <a:ext cx="4572000" cy="3657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" name="Google Shape;122;p23"/>
          <p:cNvGraphicFramePr/>
          <p:nvPr/>
        </p:nvGraphicFramePr>
        <p:xfrm>
          <a:off x="842375" y="189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{C905649D-1ADC-43E4-B9DE-819EED4BA712}</a:tableStyleId>
              </a:tblPr>
              <a:tblGrid>
                <a:gridCol w="1425625"/>
                <a:gridCol w="105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Optimized for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450.213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861.151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R^2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0.478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Results: Predicting the Next Day</a:t>
            </a:r>
            <a:endParaRPr/>
          </a:p>
        </p:txBody>
      </p:sp>
      <p:graphicFrame>
        <p:nvGraphicFramePr>
          <p:cNvPr id="128" name="Google Shape;128;p24"/>
          <p:cNvGraphicFramePr/>
          <p:nvPr/>
        </p:nvGraphicFramePr>
        <p:xfrm>
          <a:off x="842375" y="189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{C905649D-1ADC-43E4-B9DE-819EED4BA712}</a:tableStyleId>
              </a:tblPr>
              <a:tblGrid>
                <a:gridCol w="1425625"/>
                <a:gridCol w="105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Optimized for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358.161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731.876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R^2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0.846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550" y="1017725"/>
            <a:ext cx="53088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Results: Predicting for the Next Week</a:t>
            </a:r>
            <a:endParaRPr/>
          </a:p>
        </p:txBody>
      </p:sp>
      <p:graphicFrame>
        <p:nvGraphicFramePr>
          <p:cNvPr id="135" name="Google Shape;135;p25"/>
          <p:cNvGraphicFramePr/>
          <p:nvPr/>
        </p:nvGraphicFramePr>
        <p:xfrm>
          <a:off x="842375" y="189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{C905649D-1ADC-43E4-B9DE-819EED4BA712}</a:tableStyleId>
              </a:tblPr>
              <a:tblGrid>
                <a:gridCol w="1425625"/>
                <a:gridCol w="105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Optimized for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310.734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650.131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R^2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0.881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550" y="1102600"/>
            <a:ext cx="5261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Results: Using Top Features</a:t>
            </a:r>
            <a:endParaRPr/>
          </a:p>
        </p:txBody>
      </p:sp>
      <p:graphicFrame>
        <p:nvGraphicFramePr>
          <p:cNvPr id="142" name="Google Shape;142;p26"/>
          <p:cNvGraphicFramePr/>
          <p:nvPr/>
        </p:nvGraphicFramePr>
        <p:xfrm>
          <a:off x="842375" y="189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{C905649D-1ADC-43E4-B9DE-819EED4BA712}</a:tableStyleId>
              </a:tblPr>
              <a:tblGrid>
                <a:gridCol w="1425625"/>
                <a:gridCol w="105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Optimized for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320.108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710.346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R^2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0.855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475" y="1100475"/>
            <a:ext cx="5211676" cy="37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1547100"/>
            <a:ext cx="8520600" cy="14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tweetcovidprediction.herokuapp.com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63" y="345000"/>
            <a:ext cx="8834076" cy="43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Application: Flow of Information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Tweet scraper data gets combined with Covid data, list compiled for one row per state for each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line is fed into the AutoML model via rest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AutoML model returns a prediction for each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predictions are passed through the flask backend running on the deployment server and displayed via the web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Application Results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an application to leverage tweet information to predict COVID-19 hotspots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Analyzed information from datasets: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Reported Covid-19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Daily tweets: Information about tweets (favorites, retweets, etc.) and their content (tweet text)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NLP:  Extract more information from the tweet: Sentiment scores, Entity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Leveraged application tools to display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Cloud: AutoML rest API, Google NLP API, </a:t>
            </a:r>
            <a:r>
              <a:rPr lang="en"/>
              <a:t>BigQuery, geoVis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Heroku Deployment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Previous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Lessons Taken Away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Turned into a statistical project vs AI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analyzing data before beginning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 how features play an importance in training and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Twitter information isn’t a good indicator for COVID-19 case counts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Tried multiple methods to  try to gain more relevant features from our Twitter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only so much machine learning can do when given a dataset with a low correlation to the desired output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was as experimental project and we probably wouldn’t use it as an accurate predictor for COVID-19 case counts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</a:t>
            </a:r>
            <a:r>
              <a:rPr lang="en"/>
              <a:t>Project Goals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16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predict that we can identify a correlation between overall sentiment in tweets and case count trends at different US cities by comparing sentiment in COVID-19 related tweets in the US to COVID-19 case data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plan to build an application that will scrape tweets related to Covid-19 from twitter, and then predict and display possible new Covid-19 hotspots</a:t>
            </a:r>
            <a:endParaRPr sz="1400"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079" y="3015100"/>
            <a:ext cx="1987976" cy="17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739" y="3015100"/>
            <a:ext cx="3848038" cy="17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221725" y="3506163"/>
            <a:ext cx="4884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FFF"/>
                </a:solidFill>
              </a:rPr>
              <a:t>+</a:t>
            </a:r>
            <a:endParaRPr sz="5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Setup &amp; Training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Sentiment doesn’t seem to be a good indicator of the number of cases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Favorites play a larger role than sentiment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focus away from sentiments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Formulate more metrics based on tweet and COVID case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on leveraging other NLP data from tweets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Streamline data pipeline to gather and hydrate the previous week’s tweets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Sliding window approach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Extract information from hydrated tweets (e.g. sentiment analysis)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our model output predicted COVID cases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Project Goals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16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predict that we can identify a correlation between </a:t>
            </a:r>
            <a:r>
              <a:rPr lang="en" sz="1400" u="sng"/>
              <a:t>relevant </a:t>
            </a:r>
            <a:r>
              <a:rPr lang="en" sz="1400"/>
              <a:t>tweet information and case count trends at different US states by using different tweet properties in COVID-19 related tweets in the US to COVID-19 case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plan to build an application that will use COVID-19 tweets from the previous week to locate and display possible new COVID-19 hotspots</a:t>
            </a:r>
            <a:endParaRPr sz="1400"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079" y="3015100"/>
            <a:ext cx="1987976" cy="17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739" y="3015100"/>
            <a:ext cx="3848038" cy="17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5221725" y="3506163"/>
            <a:ext cx="4884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FFF"/>
                </a:solidFill>
              </a:rPr>
              <a:t>+</a:t>
            </a:r>
            <a:endParaRPr sz="5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Dataset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Dataset: NLP Data and Twitter Data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alone wasn’t effective or useful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Incorporated Google NLP API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Sentiment Analysis: Sentiment, Magnitude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Entity Analysis - Entity Type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Person, location, organization, event, artwork, consumer product, phone number, address, date, number, and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Incorporated more tweet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Favorite count, follower count, friend count, number of tweets, hashtag count, retweet count, status count, and whether the users are verified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Compiled</a:t>
            </a:r>
            <a:r>
              <a:rPr lang="en"/>
              <a:t> COVID Case data using a sliding-window based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new cases and deaths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Regression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Absolute Error (MAE)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average absolute difference between the labels and predicted values. Values range from 0 to infinity, where a lower values indicate a higher quality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Root-Mean-Square Error (RMSE)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 of difference between the values predicted by the model and the values observed. Ranges from 0 to infinity, where a lower value indicates a higher quality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RMSLE → RMSE in logarithmic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Coefficient of Determination (R^2)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square of the Pearson correlation coefficient between labels and predicted values. Ranges from 0 to 1, where a higher value indicates a higher quality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Importance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Relative importance of each feature, determined by how much the prediction varies when the value changes. Higher variance in the prediction indicates a greater importance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