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8" r:id="rId5"/>
    <p:sldId id="256" r:id="rId6"/>
    <p:sldId id="257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94519D-8734-DE84-5A9C-0E2ACA8B7AA9}" v="95" dt="2024-11-15T12:39:25.967"/>
    <p1510:client id="{EDCC0DC7-04A0-8B49-8AE8-82A7066DE0BD}" v="12" dt="2024-11-15T00:54:22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17699-499A-BF43-A098-CAF75EA0D3D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EAC74F-FB4A-D243-BBFF-9BFECF455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Measures change in blood volume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Pulse sensor emits green light from and LED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Green light is optimum for detecting blood flow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Detects amount of light absorbed by blood as it flows through capillaries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As blood pulses through the capillary with each heartbeat the amount of green light absorbed changes with the volume of the blood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 systole when heart pumps there is more light absorbed and less reflected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In diastole there  more green light reflected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Photodetector in the sensor detect the light reflected back from the skin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Signal is amplified by Op-Amp producing signal strong enough to be processed by the Arduino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Sensor in-cooperates a series of resistors and capacitors in a low pass filter configuration to filter unwanted frequencies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Signal received by photodetector is a time-varying wave-form with peaks that correspond to each heart-beat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EAC74F-FB4A-D243-BBFF-9BFECF4552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9BF0-D3BE-537A-94D8-5C89C844C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412A4-44CE-FBE6-C06E-315C2955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C84E-FC13-E8F3-0CEE-880D7884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3144-AE6F-EFF7-CE16-5AEF64B24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A5C4-933F-8EA8-FBF6-3BB1D5BF9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5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B63CC-56BA-4BEF-767D-9B8391BB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A94782-D8F0-4653-6528-C8579B57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07747-88C3-AF2E-453E-36C33680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48947-B352-F1D9-D532-3F0F609B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29CA-200D-2E06-D49C-AA062AB3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9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E9DF2-A337-8B82-AF33-7F3C11936B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67A30-9521-9BFD-BE30-56B1279C4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8ECA8-EFDD-6E8B-CE27-89EDD75C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52CCC-400A-24CB-5AFF-3F574D01A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5DAC-DD4D-A46D-FB31-D2AF610F8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6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7A3D-BA45-17AA-FDD5-8AD523181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7725-0A2F-8A23-B471-DFE9FBA5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D4E0-26C6-24FA-E489-6870FA4F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D6564-7543-F6FF-F147-4A089DD4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FCAB-4CAD-3745-3EDD-3D6FA01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64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AD61-3650-6C33-BCB9-5872643D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3612-9016-8764-1158-7B0296EF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86344-E25B-F14A-1408-3A709370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52955-37D0-55AD-9ACE-E3E52BD2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725C-547C-33A2-A8E7-5C8FA4AB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2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52E-5F42-B18B-11BC-2CBE797A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C82E-C52B-1364-772D-33A5B63C9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B6D45-B3FD-2AC7-A2D3-7F681A051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FE1DB-8D93-FBCB-A0CD-DB1FC73E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A8F8A-D5EB-2B1C-7007-A46A467B1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CBF7D-FB0C-2ED0-6846-80A66D8E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E306-A6FA-CB36-8929-67EBF3E7F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BE55E-C2F4-AA1A-11E8-249AD04A7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2E3F3-C6D2-E36F-F41C-82C13A8E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67F040-0C3A-AF8A-0229-36265436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501D0-0FC7-60C2-5AB1-F43731615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40F9E-19BF-BC4C-114E-D9B30A467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7E215-B76F-BD0D-7C87-103F43A60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E4A64C-AF74-C163-1B08-93DBB086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694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256-D035-7BA7-A6AF-4E020F56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50B6F-0C9A-6321-DD2F-4F26E647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D0145-C395-4A88-2971-71DA2289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1ECE8-1331-BBF9-0F83-9B2C1D919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66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6B0324-0FBC-8540-8B35-B96AC42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A3AC1-C0E4-28A6-6E11-341BC5FD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60635-A606-E311-FEC5-F347A21B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4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2123-7858-203E-C8DF-81E5A231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21413-B08C-4E21-AF7B-21E663DD0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DEAB5-D98C-C895-680B-7E67D4037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15AD-681F-CBC9-840E-F4E8F772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E185A-2F49-90CF-8606-24193FA5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71A5-C218-BDC3-1C72-72BE17E2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41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32E8-42AF-1607-296A-4BFDFE29F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8353A-5532-ADE3-05A9-774D38ED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07B6B-EE6E-3214-FBB9-50C100436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3C76E-ADEF-E20F-B36B-EF97C986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1A3E4-3335-5708-CF65-4E615296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46953-9BC1-94A4-DCCF-D6ED7B66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32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CA278-AE82-3A9C-E867-84B0C579A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0CE4-EB10-1130-BB0C-FBCA26CCB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C6B5-E902-6DFB-DB1E-576540F5C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22289-316D-4E6C-BFF6-8B69A07AA29A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A702-D622-ACFF-7781-5A6B1225A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74B19-C317-23BC-6864-E9DE62011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591D-A736-4738-967A-2E5A7EA18C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339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searchgate.net/figure/Working-principle-of-PPG-sensors-19_fig6_3256757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com/products/raspberry-pi-4-model-b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learn/electronics/lcd-displays/" TargetMode="External"/><Relationship Id="rId2" Type="http://schemas.openxmlformats.org/officeDocument/2006/relationships/hyperlink" Target="https://how2electronics.com/pulse-rate-bpm-monitor-arduino-pulse-sens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Vy6Z5qA_h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B1A4D-93D0-8079-F938-834C3FF8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632" y="4013240"/>
            <a:ext cx="2207558" cy="13448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841E5D-5E87-9FE6-F454-954F12B32A90}"/>
              </a:ext>
            </a:extLst>
          </p:cNvPr>
          <p:cNvSpPr txBox="1"/>
          <p:nvPr/>
        </p:nvSpPr>
        <p:spPr>
          <a:xfrm>
            <a:off x="2166158" y="-161630"/>
            <a:ext cx="7859683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latin typeface="+mj-lt"/>
                <a:ea typeface="+mj-ea"/>
                <a:cs typeface="+mj-cs"/>
              </a:rPr>
              <a:t>Measuring</a:t>
            </a:r>
            <a:r>
              <a:rPr lang="en-US" sz="3700" u="sng">
                <a:latin typeface="+mj-lt"/>
                <a:ea typeface="+mj-ea"/>
                <a:cs typeface="+mj-cs"/>
              </a:rPr>
              <a:t> Heart Rate with Pulse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3F3DAD-BF4C-C5EE-4AA1-7162DD5F7CF6}"/>
              </a:ext>
            </a:extLst>
          </p:cNvPr>
          <p:cNvSpPr txBox="1"/>
          <p:nvPr/>
        </p:nvSpPr>
        <p:spPr>
          <a:xfrm>
            <a:off x="6420792" y="3544421"/>
            <a:ext cx="2561840" cy="718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u="sng">
                <a:latin typeface="+mj-lt"/>
                <a:ea typeface="+mj-ea"/>
                <a:cs typeface="+mj-cs"/>
              </a:rPr>
              <a:t>Low Pass Filtering: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A305E-78C3-A09D-AFCB-BBBA9B6A08A5}"/>
                  </a:ext>
                </a:extLst>
              </p:cNvPr>
              <p:cNvSpPr txBox="1"/>
              <p:nvPr/>
            </p:nvSpPr>
            <p:spPr>
              <a:xfrm>
                <a:off x="5169842" y="4460294"/>
                <a:ext cx="5395270" cy="612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×22000×1×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=7.2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CA305E-78C3-A09D-AFCB-BBBA9B6A0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42" y="4460294"/>
                <a:ext cx="5395270" cy="6127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F6B9DB-34A5-2546-23B4-F9E67802B5E1}"/>
              </a:ext>
            </a:extLst>
          </p:cNvPr>
          <p:cNvSpPr txBox="1"/>
          <p:nvPr/>
        </p:nvSpPr>
        <p:spPr>
          <a:xfrm>
            <a:off x="5545284" y="5319486"/>
            <a:ext cx="587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Trade-off between response-time and filtering </a:t>
            </a:r>
          </a:p>
          <a:p>
            <a:pPr algn="ctr"/>
            <a:r>
              <a:rPr lang="en-US"/>
              <a:t>Lower cut-off frequency results longer time constants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E4246D-B558-64FF-D4DD-37E09366FDD3}"/>
                  </a:ext>
                </a:extLst>
              </p:cNvPr>
              <p:cNvSpPr txBox="1"/>
              <p:nvPr/>
            </p:nvSpPr>
            <p:spPr>
              <a:xfrm>
                <a:off x="9513402" y="3825083"/>
                <a:ext cx="8322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E4246D-B558-64FF-D4DD-37E09366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3402" y="3825083"/>
                <a:ext cx="8322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52AC12-0166-AD00-EBEF-DE259A339E9A}"/>
                  </a:ext>
                </a:extLst>
              </p:cNvPr>
              <p:cNvSpPr txBox="1"/>
              <p:nvPr/>
            </p:nvSpPr>
            <p:spPr>
              <a:xfrm>
                <a:off x="10791556" y="4682821"/>
                <a:ext cx="6292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µ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52AC12-0166-AD00-EBEF-DE259A33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1556" y="4682821"/>
                <a:ext cx="629292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6F6B5-0A1E-D59D-C3F4-0070FBB53CDB}"/>
                  </a:ext>
                </a:extLst>
              </p:cNvPr>
              <p:cNvSpPr txBox="1"/>
              <p:nvPr/>
            </p:nvSpPr>
            <p:spPr>
              <a:xfrm>
                <a:off x="11062536" y="4049420"/>
                <a:ext cx="7166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C46F6B5-0A1E-D59D-C3F4-0070FBB5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2536" y="4049420"/>
                <a:ext cx="7166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CAFEBE8-A4E6-AF3F-069A-16E101BC1E17}"/>
              </a:ext>
            </a:extLst>
          </p:cNvPr>
          <p:cNvSpPr txBox="1"/>
          <p:nvPr/>
        </p:nvSpPr>
        <p:spPr>
          <a:xfrm>
            <a:off x="5934632" y="1304466"/>
            <a:ext cx="609600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Universal Asynchronous Receiver Transmitter (UART) is found in HC-05 Bluetooth module</a:t>
            </a:r>
            <a:br>
              <a:rPr lang="en-US"/>
            </a:br>
            <a:r>
              <a:rPr lang="en-US"/>
              <a:t>- is set to a 3.3-5V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Serial communication between Arduino Uno and computer via USB</a:t>
            </a:r>
          </a:p>
          <a:p>
            <a:pPr marL="285750" indent="-285750">
              <a:buFont typeface="Arial"/>
              <a:buChar char="•"/>
            </a:pPr>
            <a:r>
              <a:rPr lang="en-US"/>
              <a:t>LCD Display operates on parallel interface protocol </a:t>
            </a:r>
            <a:br>
              <a:rPr lang="en-US">
                <a:solidFill>
                  <a:srgbClr val="000000"/>
                </a:solidFill>
                <a:latin typeface="Aptos"/>
                <a:ea typeface="Open Sans"/>
                <a:cs typeface="Open Sans"/>
              </a:rPr>
            </a:br>
            <a:r>
              <a:rPr lang="en-US">
                <a:solidFill>
                  <a:srgbClr val="000000"/>
                </a:solidFill>
                <a:latin typeface="Aptos"/>
                <a:ea typeface="Open Sans"/>
                <a:cs typeface="Open Sans"/>
              </a:rPr>
              <a:t>- Uses multiple data pins</a:t>
            </a:r>
          </a:p>
          <a:p>
            <a:endParaRPr lang="en-US" sz="1400"/>
          </a:p>
        </p:txBody>
      </p:sp>
      <p:pic>
        <p:nvPicPr>
          <p:cNvPr id="10" name="Picture 9" descr="A diagram of a circuit board&#10;&#10;Description automatically generated">
            <a:extLst>
              <a:ext uri="{FF2B5EF4-FFF2-40B4-BE49-F238E27FC236}">
                <a16:creationId xmlns:a16="http://schemas.microsoft.com/office/drawing/2014/main" id="{FCDC7261-08DA-73A4-231D-41CD1E1508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0035" y="1072123"/>
            <a:ext cx="5791244" cy="31222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0D505-E294-AA4A-A580-E9893E6BF650}"/>
              </a:ext>
            </a:extLst>
          </p:cNvPr>
          <p:cNvSpPr txBox="1"/>
          <p:nvPr/>
        </p:nvSpPr>
        <p:spPr>
          <a:xfrm>
            <a:off x="124359" y="4728988"/>
            <a:ext cx="488067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Input: Amount of light reflected by blood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Output: </a:t>
            </a:r>
            <a:r>
              <a:rPr lang="en-US">
                <a:latin typeface="Aptos"/>
                <a:ea typeface="等线"/>
              </a:rPr>
              <a:t>heart rate showed on serial monitor, on LCD display, and sent to a phone via Bluetooth</a:t>
            </a:r>
          </a:p>
        </p:txBody>
      </p:sp>
    </p:spTree>
    <p:extLst>
      <p:ext uri="{BB962C8B-B14F-4D97-AF65-F5344CB8AC3E}">
        <p14:creationId xmlns:p14="http://schemas.microsoft.com/office/powerpoint/2010/main" val="331427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F4600-0668-FD5C-8299-3808953086CA}"/>
              </a:ext>
            </a:extLst>
          </p:cNvPr>
          <p:cNvSpPr txBox="1"/>
          <p:nvPr/>
        </p:nvSpPr>
        <p:spPr>
          <a:xfrm>
            <a:off x="400062" y="330739"/>
            <a:ext cx="5518417" cy="1624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u="sng">
                <a:latin typeface="+mj-lt"/>
                <a:ea typeface="+mj-ea"/>
                <a:cs typeface="+mj-cs"/>
              </a:rPr>
              <a:t>The Photoplethysmography (PPG) Technique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96898-6F8B-5F0E-142B-6337ECF0D790}"/>
              </a:ext>
            </a:extLst>
          </p:cNvPr>
          <p:cNvSpPr txBox="1"/>
          <p:nvPr/>
        </p:nvSpPr>
        <p:spPr>
          <a:xfrm>
            <a:off x="400062" y="3100226"/>
            <a:ext cx="5862909" cy="216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Measures change in blood volume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Pulse sensor emits green light from and LED onto skin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Green light is optimum for detecting blood flow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Photodetector in the sensor detect the light reflected back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Signal is amplified by Op-Amp producing signal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Signal received by photodetector is a time-varying wave-form with peaks that correspond to each heart-beat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  <p:pic>
        <p:nvPicPr>
          <p:cNvPr id="1026" name="Picture 2" descr="Describe the InceptionTime neural network architecture?">
            <a:extLst>
              <a:ext uri="{FF2B5EF4-FFF2-40B4-BE49-F238E27FC236}">
                <a16:creationId xmlns:a16="http://schemas.microsoft.com/office/drawing/2014/main" id="{92923342-2B15-5E06-A1A7-11FE82893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94" r="24131" b="-3"/>
          <a:stretch/>
        </p:blipFill>
        <p:spPr bwMode="auto">
          <a:xfrm>
            <a:off x="6673581" y="0"/>
            <a:ext cx="5518417" cy="620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C62ECD-0EBD-F08B-3946-28CC333CC447}"/>
              </a:ext>
            </a:extLst>
          </p:cNvPr>
          <p:cNvSpPr txBox="1"/>
          <p:nvPr/>
        </p:nvSpPr>
        <p:spPr>
          <a:xfrm>
            <a:off x="6673581" y="6076516"/>
            <a:ext cx="5518419" cy="80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Working principle of PPG sensors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Source: </a:t>
            </a:r>
            <a:r>
              <a:rPr lang="en-US" sz="1400">
                <a:hlinkClick r:id="rId4"/>
              </a:rPr>
              <a:t>https://www.researchgate.net/figure/Working-principle-of-PPG-sensors-19_fig6_325675749</a:t>
            </a:r>
            <a:endParaRPr lang="en-US" sz="1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5838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0CBDA9-2DD5-B494-1131-229A8A8A1071}"/>
              </a:ext>
            </a:extLst>
          </p:cNvPr>
          <p:cNvSpPr txBox="1"/>
          <p:nvPr/>
        </p:nvSpPr>
        <p:spPr>
          <a:xfrm>
            <a:off x="567817" y="1194188"/>
            <a:ext cx="718618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Tradeoffs for compactness and low cost of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Not robust enough to handle complex noise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Susceptible to motion artefacts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Sensitive to ambient lighting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Lack of advanced shielding causes environmental light interference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>
                <a:latin typeface="Aptos" panose="02110004020202020204"/>
                <a:ea typeface="等线"/>
              </a:rPr>
              <a:t>Op-amps can also amplify the noise along with the signals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>
                <a:latin typeface="Aptos" panose="02110004020202020204"/>
                <a:ea typeface="等线"/>
              </a:rPr>
              <a:t>Limited</a:t>
            </a:r>
            <a:r>
              <a:rPr lang="en-US"/>
              <a:t> processing power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No built-in wireless connection unless using Arduino Nano Every </a:t>
            </a:r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85CD6-1EF0-4D4E-DA9D-76CEEA277EBA}"/>
              </a:ext>
            </a:extLst>
          </p:cNvPr>
          <p:cNvSpPr txBox="1"/>
          <p:nvPr/>
        </p:nvSpPr>
        <p:spPr>
          <a:xfrm>
            <a:off x="388487" y="457503"/>
            <a:ext cx="3223393" cy="904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latin typeface="+mj-lt"/>
                <a:ea typeface="+mj-ea"/>
                <a:cs typeface="+mj-cs"/>
              </a:rPr>
              <a:t>Limitations</a:t>
            </a:r>
            <a:r>
              <a:rPr lang="en-US" sz="3700" u="sng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AA023-7849-17F6-A504-52693526E4D5}"/>
              </a:ext>
            </a:extLst>
          </p:cNvPr>
          <p:cNvSpPr txBox="1"/>
          <p:nvPr/>
        </p:nvSpPr>
        <p:spPr>
          <a:xfrm>
            <a:off x="388487" y="3388262"/>
            <a:ext cx="3836273" cy="952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u="sng">
                <a:latin typeface="+mj-lt"/>
                <a:ea typeface="+mj-ea"/>
                <a:cs typeface="+mj-cs"/>
              </a:rPr>
              <a:t>Alternate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06254-6666-96BC-5C87-31742B823891}"/>
              </a:ext>
            </a:extLst>
          </p:cNvPr>
          <p:cNvSpPr txBox="1"/>
          <p:nvPr/>
        </p:nvSpPr>
        <p:spPr>
          <a:xfrm>
            <a:off x="567817" y="4226342"/>
            <a:ext cx="7186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has higher processing power (full 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It has built in Wi-Fi and Bluetooth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Better storage and data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Higher cost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Set up is more complex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Raspberry Pi is bulkier and consumes more energy</a:t>
            </a:r>
          </a:p>
        </p:txBody>
      </p:sp>
      <p:pic>
        <p:nvPicPr>
          <p:cNvPr id="1026" name="Picture 2" descr="Buy a Raspberry Pi 4 Model B – Raspberry Pi">
            <a:extLst>
              <a:ext uri="{FF2B5EF4-FFF2-40B4-BE49-F238E27FC236}">
                <a16:creationId xmlns:a16="http://schemas.microsoft.com/office/drawing/2014/main" id="{3ED58CCE-C49D-6DD2-4691-14C54941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885" y="3657599"/>
            <a:ext cx="4071376" cy="2424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2945CB-723E-D9CF-AEFD-6F9B48F2A498}"/>
              </a:ext>
            </a:extLst>
          </p:cNvPr>
          <p:cNvSpPr txBox="1"/>
          <p:nvPr/>
        </p:nvSpPr>
        <p:spPr>
          <a:xfrm>
            <a:off x="6096001" y="6076516"/>
            <a:ext cx="6096000" cy="808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Raspberry Pi 4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Source: </a:t>
            </a:r>
            <a:r>
              <a:rPr lang="en-US" sz="1400">
                <a:hlinkClick r:id="rId3"/>
              </a:rPr>
              <a:t>https://www.raspberrypi.com/products/raspberry-pi-4-model-b/</a:t>
            </a:r>
            <a:endParaRPr lang="en-US" sz="1400"/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77147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4A88C-9FC1-35DA-F6CD-E52E7D89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58940-5D81-4071-C0B9-9C5259F5F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191919"/>
                </a:solidFill>
              </a:rPr>
              <a:t>Pulse Rate (BPM) Monitor using Arduino &amp; Pulse Sensor</a:t>
            </a:r>
            <a:br>
              <a:rPr lang="en-US">
                <a:solidFill>
                  <a:srgbClr val="191919"/>
                </a:solidFill>
              </a:rPr>
            </a:br>
            <a:r>
              <a:rPr lang="en-US">
                <a:solidFill>
                  <a:srgbClr val="191919"/>
                </a:solidFill>
                <a:hlinkClick r:id="rId2"/>
              </a:rPr>
              <a:t>https</a:t>
            </a:r>
            <a:r>
              <a:rPr lang="en-US">
                <a:solidFill>
                  <a:srgbClr val="191919"/>
                </a:solidFill>
                <a:ea typeface="+mn-lt"/>
                <a:cs typeface="+mn-lt"/>
                <a:hlinkClick r:id="rId2"/>
              </a:rPr>
              <a:t>://how2electronics.com/pulse-rate-bpm-monitor-arduino-pulse-sensor/</a:t>
            </a:r>
            <a:endParaRPr lang="en-US"/>
          </a:p>
          <a:p>
            <a:r>
              <a:rPr lang="en-US">
                <a:solidFill>
                  <a:srgbClr val="191919"/>
                </a:solidFill>
              </a:rPr>
              <a:t>Liquid Crystal Displays (LCD) with Arduino</a:t>
            </a:r>
            <a:br>
              <a:rPr lang="en-US">
                <a:solidFill>
                  <a:srgbClr val="191919"/>
                </a:solidFill>
              </a:rPr>
            </a:br>
            <a:r>
              <a:rPr lang="en-US">
                <a:ea typeface="+mn-lt"/>
                <a:cs typeface="+mn-lt"/>
                <a:hlinkClick r:id="rId3"/>
              </a:rPr>
              <a:t>https://docs.arduino.cc/learn/electronics/lcd-displays/</a:t>
            </a:r>
            <a:endParaRPr lang="en-US">
              <a:solidFill>
                <a:srgbClr val="191919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How to send Arduino Sensor values to Phone | Printing Real time temperature on phone using HC05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ea typeface="+mn-lt"/>
                <a:cs typeface="+mn-lt"/>
                <a:hlinkClick r:id="rId4"/>
              </a:rPr>
              <a:t>https://www.youtube.com/watch?v=jVy6Z5qA_h0</a:t>
            </a:r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000000"/>
              </a:solidFill>
            </a:endParaRPr>
          </a:p>
          <a:p>
            <a:endParaRPr lang="en-US">
              <a:solidFill>
                <a:srgbClr val="191919"/>
              </a:solidFill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7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12f6f2-eb6f-4ca7-ba1e-095cb6eff3f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D2398534E67E4187C2EC7CD631DDCB" ma:contentTypeVersion="14" ma:contentTypeDescription="Create a new document." ma:contentTypeScope="" ma:versionID="9a40608a16aed0fa9eb0c0116ebdbf36">
  <xsd:schema xmlns:xsd="http://www.w3.org/2001/XMLSchema" xmlns:xs="http://www.w3.org/2001/XMLSchema" xmlns:p="http://schemas.microsoft.com/office/2006/metadata/properties" xmlns:ns3="6112f6f2-eb6f-4ca7-ba1e-095cb6eff3f2" xmlns:ns4="5e752cb1-c7b7-4304-a642-90f2f5b7fb91" targetNamespace="http://schemas.microsoft.com/office/2006/metadata/properties" ma:root="true" ma:fieldsID="23597245e503c147e36049d14f9fd333" ns3:_="" ns4:_="">
    <xsd:import namespace="6112f6f2-eb6f-4ca7-ba1e-095cb6eff3f2"/>
    <xsd:import namespace="5e752cb1-c7b7-4304-a642-90f2f5b7fb9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12f6f2-eb6f-4ca7-ba1e-095cb6eff3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52cb1-c7b7-4304-a642-90f2f5b7fb9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EC1064-7DC0-4995-B779-DBE34A519A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AFDB2E-516C-4C64-AE79-4E1D92D84FF3}">
  <ds:schemaRefs>
    <ds:schemaRef ds:uri="5e752cb1-c7b7-4304-a642-90f2f5b7fb91"/>
    <ds:schemaRef ds:uri="6112f6f2-eb6f-4ca7-ba1e-095cb6eff3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3C3A54-06FD-48F6-970F-05751DF1EFB7}">
  <ds:schemaRefs>
    <ds:schemaRef ds:uri="5e752cb1-c7b7-4304-a642-90f2f5b7fb91"/>
    <ds:schemaRef ds:uri="6112f6f2-eb6f-4ca7-ba1e-095cb6eff3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</Words>
  <Application>Microsoft Office PowerPoint</Application>
  <PresentationFormat>Widescreen</PresentationFormat>
  <Paragraphs>58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Arial,Sans-Serif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Obi, Sean</dc:creator>
  <cp:lastModifiedBy>Obi, Sean</cp:lastModifiedBy>
  <cp:revision>2</cp:revision>
  <dcterms:created xsi:type="dcterms:W3CDTF">2024-11-09T01:51:56Z</dcterms:created>
  <dcterms:modified xsi:type="dcterms:W3CDTF">2025-09-19T01:59:25Z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0x0101003ED2398534E67E4187C2EC7CD631DDCB</vt:lpwstr>
  </property>
</Properties>
</file>